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424F7-0079-4D53-B08E-0F1DDFDD643A}" v="22" dt="2025-04-21T02:57:39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0327" autoAdjust="0"/>
  </p:normalViewPr>
  <p:slideViewPr>
    <p:cSldViewPr snapToGrid="0">
      <p:cViewPr>
        <p:scale>
          <a:sx n="66" d="100"/>
          <a:sy n="66" d="100"/>
        </p:scale>
        <p:origin x="12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76EC0-C45D-4775-8C2A-D75889DC059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C1530-6FD8-4626-9DAD-6E324D50B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05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C1530-6FD8-4626-9DAD-6E324D50B7D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536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6291F-E125-0A46-4DC4-1551A4694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C81525-2507-E292-95D8-F24FF051A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43554-DA54-D040-8396-88CA278C1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B437F-AFA5-B456-0718-EB44A4256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C1530-6FD8-4626-9DAD-6E324D50B7D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49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8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29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5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8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6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1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50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850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7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19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4209-9192-402D-8A9A-DFC42E9C7FBC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25737B2-834F-46A1-8589-635FB9AC669D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6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93D7-83EC-77CB-14BA-7149E9D42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422" y="875070"/>
            <a:ext cx="10546644" cy="2048751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Multiple Dynamic Outlier-Detection </a:t>
            </a:r>
            <a:b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From A Data Stream By </a:t>
            </a:r>
            <a:b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Exploiting Duality Of Data And Queries</a:t>
            </a:r>
            <a:endParaRPr lang="en-IN" sz="4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69AC4-F187-309F-D82F-53025D00A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016067" cy="1655762"/>
          </a:xfrm>
        </p:spPr>
        <p:txBody>
          <a:bodyPr>
            <a:normAutofit/>
          </a:bodyPr>
          <a:lstStyle/>
          <a:p>
            <a:pPr algn="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- </a:t>
            </a:r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r>
              <a:rPr lang="pl-PL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IN" b="0" i="0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Rangineni</a:t>
            </a:r>
            <a:r>
              <a:rPr lang="en-IN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Aamuktha Rao (ar23co)</a:t>
            </a:r>
            <a:br>
              <a:rPr lang="en-IN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Bharadwaj </a:t>
            </a:r>
            <a:r>
              <a:rPr lang="en-IN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Manne </a:t>
            </a:r>
            <a:r>
              <a:rPr lang="pl-PL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m24o)</a:t>
            </a:r>
            <a:br>
              <a:rPr lang="pl-PL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Sai Pranay</a:t>
            </a:r>
            <a:r>
              <a:rPr lang="en-IN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0" i="0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Chebium</a:t>
            </a:r>
            <a:r>
              <a:rPr lang="pl-PL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N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b="0" i="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c24q)</a:t>
            </a:r>
          </a:p>
          <a:p>
            <a:pPr algn="r"/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4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F7723-9A45-9208-774E-22C633047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685B-DFDB-A8C7-6A80-0015A52E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52" y="1130710"/>
            <a:ext cx="11776048" cy="723044"/>
          </a:xfrm>
        </p:spPr>
        <p:txBody>
          <a:bodyPr>
            <a:noAutofit/>
          </a:bodyPr>
          <a:lstStyle/>
          <a:p>
            <a:r>
              <a:rPr lang="en-IN" cap="none" dirty="0"/>
              <a:t>Performance Comparison Between MDUAL vs SOP &amp; </a:t>
            </a:r>
            <a:r>
              <a:rPr lang="en-IN" cap="none" dirty="0" err="1"/>
              <a:t>pMCSKY</a:t>
            </a:r>
            <a:endParaRPr lang="en-IN" cap="none" dirty="0"/>
          </a:p>
        </p:txBody>
      </p:sp>
      <p:pic>
        <p:nvPicPr>
          <p:cNvPr id="11" name="Picture 10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E35B31BC-FE38-630A-1361-356151263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2" y="2275608"/>
            <a:ext cx="4850398" cy="2892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D7EE8-8948-58BC-69CA-525EBB1AD3A1}"/>
              </a:ext>
            </a:extLst>
          </p:cNvPr>
          <p:cNvSpPr txBox="1"/>
          <p:nvPr/>
        </p:nvSpPr>
        <p:spPr>
          <a:xfrm>
            <a:off x="2526069" y="5404846"/>
            <a:ext cx="235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(a) CPU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8FD0E-DD8E-D25B-21DA-2BD79CA10348}"/>
              </a:ext>
            </a:extLst>
          </p:cNvPr>
          <p:cNvSpPr txBox="1"/>
          <p:nvPr/>
        </p:nvSpPr>
        <p:spPr>
          <a:xfrm>
            <a:off x="8580505" y="5357958"/>
            <a:ext cx="235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(b) Peak Memory</a:t>
            </a:r>
          </a:p>
        </p:txBody>
      </p:sp>
      <p:pic>
        <p:nvPicPr>
          <p:cNvPr id="15" name="Picture 14" descr="A bar graph with a red bar&#10;&#10;AI-generated content may be incorrect.">
            <a:extLst>
              <a:ext uri="{FF2B5EF4-FFF2-40B4-BE49-F238E27FC236}">
                <a16:creationId xmlns:a16="http://schemas.microsoft.com/office/drawing/2014/main" id="{7EDE3C36-4C9F-E737-E994-2DDCD58B3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83" y="2275608"/>
            <a:ext cx="4850398" cy="28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3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3C59-382C-9550-DBA4-9695F1D2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91045"/>
            <a:ext cx="9843339" cy="762709"/>
          </a:xfrm>
        </p:spPr>
        <p:txBody>
          <a:bodyPr/>
          <a:lstStyle/>
          <a:p>
            <a:r>
              <a:rPr lang="en-IN" cap="none" dirty="0"/>
              <a:t>Performance Comparison with Varying no of Queries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5E2521-8855-C161-D70E-5FE033FB5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677" y="2616463"/>
            <a:ext cx="5363323" cy="28864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A299A1-38EE-670E-8305-BD83ECA66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16" y="2616463"/>
            <a:ext cx="5363322" cy="288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A3A7E2-0149-A70D-C027-B654A053E0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71" t="18909" r="1147" b="10193"/>
          <a:stretch/>
        </p:blipFill>
        <p:spPr>
          <a:xfrm>
            <a:off x="2346960" y="2057400"/>
            <a:ext cx="7213600" cy="405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C40590-AD8C-5098-2708-95159A1FD2FF}"/>
              </a:ext>
            </a:extLst>
          </p:cNvPr>
          <p:cNvSpPr txBox="1"/>
          <p:nvPr/>
        </p:nvSpPr>
        <p:spPr>
          <a:xfrm>
            <a:off x="2514494" y="5656759"/>
            <a:ext cx="235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(a) CPU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A6E47-548B-B015-1016-FC5133608B97}"/>
              </a:ext>
            </a:extLst>
          </p:cNvPr>
          <p:cNvSpPr txBox="1"/>
          <p:nvPr/>
        </p:nvSpPr>
        <p:spPr>
          <a:xfrm>
            <a:off x="8267112" y="5656759"/>
            <a:ext cx="235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(b) Peak Memory</a:t>
            </a:r>
          </a:p>
        </p:txBody>
      </p:sp>
    </p:spTree>
    <p:extLst>
      <p:ext uri="{BB962C8B-B14F-4D97-AF65-F5344CB8AC3E}">
        <p14:creationId xmlns:p14="http://schemas.microsoft.com/office/powerpoint/2010/main" val="249200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C2C7-205C-7FAB-3236-6E727616F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1DFB-4266-6ECB-1D73-AD4E152F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1884"/>
            <a:ext cx="9603275" cy="791870"/>
          </a:xfrm>
        </p:spPr>
        <p:txBody>
          <a:bodyPr/>
          <a:lstStyle/>
          <a:p>
            <a:r>
              <a:rPr lang="en-IN" cap="non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AE27-181B-ACB8-BF60-A42DD054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853" y="2015732"/>
            <a:ext cx="10097728" cy="32641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Successfully implemented the MDUAL framework in C++ for distance-based outlier detection on streaming data.</a:t>
            </a:r>
          </a:p>
          <a:p>
            <a:r>
              <a:rPr lang="en-US" dirty="0"/>
              <a:t>Introduced a duality-based approach that groups similar data points and queries to avoid redundant computations.</a:t>
            </a:r>
          </a:p>
          <a:p>
            <a:r>
              <a:rPr lang="en-US" dirty="0"/>
              <a:t>Used Coarse &amp; fine group processing combined with an inlier-first strategy for efficient evaluation.</a:t>
            </a:r>
          </a:p>
          <a:p>
            <a:r>
              <a:rPr lang="en-US" dirty="0"/>
              <a:t>Achieved significant improvements in: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Execution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Memory usage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Scalability across dynamic query loads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737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7DD2-A337-9414-7E33-23454E86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379" y="2463987"/>
            <a:ext cx="9603275" cy="662672"/>
          </a:xfrm>
        </p:spPr>
        <p:txBody>
          <a:bodyPr>
            <a:normAutofit/>
          </a:bodyPr>
          <a:lstStyle/>
          <a:p>
            <a:pPr algn="ctr"/>
            <a:r>
              <a:rPr lang="en-IN" sz="4000" cap="none" dirty="0"/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176241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5DCF-5CD4-D94C-70BE-46BB5D9D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06311"/>
            <a:ext cx="9603275" cy="747443"/>
          </a:xfrm>
        </p:spPr>
        <p:txBody>
          <a:bodyPr/>
          <a:lstStyle/>
          <a:p>
            <a:r>
              <a:rPr lang="en-IN" cap="none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F1481-10ED-57FB-9FC1-AF9006225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/>
              <a:t>Why Outlier Detection in Data Streams?</a:t>
            </a:r>
          </a:p>
          <a:p>
            <a:pPr algn="just"/>
            <a:r>
              <a:rPr lang="en-US" dirty="0"/>
              <a:t>Real-time outlier detection is critical in domains like fraud detection and sensor monitoring.</a:t>
            </a:r>
          </a:p>
          <a:p>
            <a:pPr algn="just"/>
            <a:r>
              <a:rPr lang="en-US" dirty="0"/>
              <a:t>Modern data streams involve high-volume, evolving data and multiple concurrent queries.</a:t>
            </a:r>
          </a:p>
          <a:p>
            <a:pPr algn="just"/>
            <a:r>
              <a:rPr lang="en-US" dirty="0"/>
              <a:t>These queries often differ in parameters and change dynamically over time.</a:t>
            </a:r>
          </a:p>
          <a:p>
            <a:pPr algn="just"/>
            <a:r>
              <a:rPr lang="en-US" dirty="0"/>
              <a:t>Existing methods process each query separately, resulting in redundancy and inefficiency.</a:t>
            </a:r>
          </a:p>
          <a:p>
            <a:pPr algn="just"/>
            <a:r>
              <a:rPr lang="en-US" dirty="0"/>
              <a:t>A scalable solution is needed to handle multiple dynamic queries with minimal computation and memory overhead.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943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9A51-A406-5D54-57D2-CCC76A6F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1884"/>
            <a:ext cx="9603275" cy="791870"/>
          </a:xfrm>
        </p:spPr>
        <p:txBody>
          <a:bodyPr/>
          <a:lstStyle/>
          <a:p>
            <a:r>
              <a:rPr lang="en-IN" cap="none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AFBF9-B50E-AEA6-EDC8-AA7E90CAF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core problem is to detect distance-based outliers in real-time from a continuous data stream.</a:t>
            </a:r>
          </a:p>
          <a:p>
            <a:r>
              <a:rPr lang="en-US" dirty="0"/>
              <a:t>Unlike traditional single-query settings, real-world applications require processing many queries simultaneously.</a:t>
            </a:r>
          </a:p>
          <a:p>
            <a:r>
              <a:rPr lang="en-US" dirty="0"/>
              <a:t>These queries vary in parameters such as distance threshold, </a:t>
            </a:r>
            <a:r>
              <a:rPr lang="en-US" dirty="0" err="1"/>
              <a:t>neighborcount</a:t>
            </a:r>
            <a:r>
              <a:rPr lang="en-US" dirty="0"/>
              <a:t>, and window size.</a:t>
            </a:r>
          </a:p>
          <a:p>
            <a:r>
              <a:rPr lang="en-US" dirty="0"/>
              <a:t>They are also dynamic. New queries can be added or removed at any point in time.</a:t>
            </a:r>
          </a:p>
          <a:p>
            <a:r>
              <a:rPr lang="en-US" dirty="0"/>
              <a:t>Current algorithms are not designed to handle both multiplicity and dynamicity efficiently and accurately.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224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A73D2-9E77-D123-FB7B-14DBF88A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F8B9-7D25-F5AD-16A9-49B36A51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1884"/>
            <a:ext cx="9603275" cy="791870"/>
          </a:xfrm>
        </p:spPr>
        <p:txBody>
          <a:bodyPr/>
          <a:lstStyle/>
          <a:p>
            <a:r>
              <a:rPr lang="en-IN" cap="none" dirty="0"/>
              <a:t>MDUAL: Unified Processing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26A15-28F7-D3B1-910D-DCD058FE5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MDUAL introduces a duality-based unified processing approach for Multiple Dynamic Distance-Based Outlier Detection.</a:t>
            </a:r>
          </a:p>
          <a:p>
            <a:r>
              <a:rPr lang="en-US" dirty="0"/>
              <a:t>It groups similar data points and similar queries to process them collectively.</a:t>
            </a:r>
          </a:p>
          <a:p>
            <a:r>
              <a:rPr lang="en-US" dirty="0"/>
              <a:t>This avoids redundant operations that arise in separate per-query evaluations.</a:t>
            </a:r>
          </a:p>
          <a:p>
            <a:r>
              <a:rPr lang="en-US" dirty="0"/>
              <a:t>Joint grouping significantly improves computational efficiency and memory usage.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844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57963-5B76-2E72-6762-94ECB98E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DE12-C7F8-7FF1-F5B7-411F790B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1884"/>
            <a:ext cx="9603275" cy="791870"/>
          </a:xfrm>
        </p:spPr>
        <p:txBody>
          <a:bodyPr/>
          <a:lstStyle/>
          <a:p>
            <a:r>
              <a:rPr lang="en-IN" cap="none" dirty="0"/>
              <a:t>MDUAL: Unified Processing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AEBB89-484A-C027-141B-7803B466B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2926"/>
          <a:stretch/>
        </p:blipFill>
        <p:spPr>
          <a:xfrm>
            <a:off x="1451580" y="2224306"/>
            <a:ext cx="9603274" cy="23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1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D6419-6B3A-66A6-E408-297322933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02DA-2F7A-D41F-F745-0857FF26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1884"/>
            <a:ext cx="9603275" cy="791870"/>
          </a:xfrm>
        </p:spPr>
        <p:txBody>
          <a:bodyPr/>
          <a:lstStyle/>
          <a:p>
            <a:r>
              <a:rPr lang="en-IN" cap="none" dirty="0"/>
              <a:t>Key Techniques of MDUAL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85EB-7916-E1B9-C87D-10BBC6F5A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Data-Query Grouping</a:t>
            </a:r>
          </a:p>
          <a:p>
            <a:r>
              <a:rPr lang="en-US" dirty="0"/>
              <a:t>Coarse and Fine Group Processing</a:t>
            </a:r>
          </a:p>
          <a:p>
            <a:r>
              <a:rPr lang="en-US" dirty="0"/>
              <a:t>Inlier-First Strategy &amp; Result Propagation</a:t>
            </a:r>
          </a:p>
          <a:p>
            <a:r>
              <a:rPr lang="en-US" dirty="0"/>
              <a:t>Maximal Expanded Range Queries (CBRQ Projection)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614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692E4-9685-BF7E-1323-A64A2B4FB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7899-26E8-CA8B-4C87-0B842F4B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1884"/>
            <a:ext cx="9603275" cy="791870"/>
          </a:xfrm>
        </p:spPr>
        <p:txBody>
          <a:bodyPr/>
          <a:lstStyle/>
          <a:p>
            <a:r>
              <a:rPr lang="en-IN" cap="none" dirty="0"/>
              <a:t>MDUAL Workflow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781BE5-0A66-53D2-4E18-14A00AC33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9378"/>
          <a:stretch/>
        </p:blipFill>
        <p:spPr>
          <a:xfrm>
            <a:off x="1451578" y="2016125"/>
            <a:ext cx="9603275" cy="3126146"/>
          </a:xfrm>
        </p:spPr>
      </p:pic>
    </p:spTree>
    <p:extLst>
      <p:ext uri="{BB962C8B-B14F-4D97-AF65-F5344CB8AC3E}">
        <p14:creationId xmlns:p14="http://schemas.microsoft.com/office/powerpoint/2010/main" val="352332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9EF5F-19F9-ED64-4204-FBF9B364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607D-1B73-CDF2-4DA4-0A0B5B85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1884"/>
            <a:ext cx="9603275" cy="791870"/>
          </a:xfrm>
        </p:spPr>
        <p:txBody>
          <a:bodyPr/>
          <a:lstStyle/>
          <a:p>
            <a:r>
              <a:rPr lang="en-IN" cap="none" dirty="0"/>
              <a:t>MDUAL System Architecture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28DC0B-9A04-E9B4-6586-E54E36979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7" b="5292"/>
          <a:stretch/>
        </p:blipFill>
        <p:spPr bwMode="auto">
          <a:xfrm>
            <a:off x="4227871" y="2011802"/>
            <a:ext cx="3116826" cy="38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6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BC8AC-D78D-A8C0-D445-A86C9010B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E1E7-D2F9-8F0F-CE8D-BD7DBAD0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1884"/>
            <a:ext cx="9603275" cy="791870"/>
          </a:xfrm>
        </p:spPr>
        <p:txBody>
          <a:bodyPr/>
          <a:lstStyle/>
          <a:p>
            <a:r>
              <a:rPr lang="en-IN" cap="none" dirty="0"/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3868-453C-9776-360E-3483CDC5D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Datasets Used: STK (Stock Market), TAO (Oceanographic Data)</a:t>
            </a:r>
          </a:p>
          <a:p>
            <a:endParaRPr lang="en-IN" dirty="0"/>
          </a:p>
        </p:txBody>
      </p:sp>
      <p:pic>
        <p:nvPicPr>
          <p:cNvPr id="5" name="Picture 4" descr="A black and white screen with white text&#10;&#10;AI-generated content may be incorrect.">
            <a:extLst>
              <a:ext uri="{FF2B5EF4-FFF2-40B4-BE49-F238E27FC236}">
                <a16:creationId xmlns:a16="http://schemas.microsoft.com/office/drawing/2014/main" id="{5452A7DF-B873-1A56-F80C-D3FB25850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389" r="21232"/>
          <a:stretch/>
        </p:blipFill>
        <p:spPr>
          <a:xfrm>
            <a:off x="1530237" y="2557739"/>
            <a:ext cx="9524617" cy="1604870"/>
          </a:xfrm>
          <a:prstGeom prst="rect">
            <a:avLst/>
          </a:prstGeom>
        </p:spPr>
      </p:pic>
      <p:pic>
        <p:nvPicPr>
          <p:cNvPr id="7" name="Picture 6" descr="A black and white image of a table&#10;&#10;AI-generated content may be incorrect.">
            <a:extLst>
              <a:ext uri="{FF2B5EF4-FFF2-40B4-BE49-F238E27FC236}">
                <a16:creationId xmlns:a16="http://schemas.microsoft.com/office/drawing/2014/main" id="{EB3F879E-5DEE-E693-EEF7-934550335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389" r="21232"/>
          <a:stretch/>
        </p:blipFill>
        <p:spPr>
          <a:xfrm>
            <a:off x="1530237" y="4403481"/>
            <a:ext cx="9524617" cy="160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235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293</TotalTime>
  <Words>402</Words>
  <Application>Microsoft Office PowerPoint</Application>
  <PresentationFormat>Widescreen</PresentationFormat>
  <Paragraphs>49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Gill Sans MT</vt:lpstr>
      <vt:lpstr>Gallery</vt:lpstr>
      <vt:lpstr>Multiple Dynamic Outlier-Detection  From A Data Stream By  Exploiting Duality Of Data And Queries</vt:lpstr>
      <vt:lpstr>Motivation</vt:lpstr>
      <vt:lpstr>Problem Statement</vt:lpstr>
      <vt:lpstr>MDUAL: Unified Processing Approach</vt:lpstr>
      <vt:lpstr>MDUAL: Unified Processing Approach</vt:lpstr>
      <vt:lpstr>Key Techniques of MDUAL</vt:lpstr>
      <vt:lpstr>MDUAL Workflow</vt:lpstr>
      <vt:lpstr>MDUAL System Architecture</vt:lpstr>
      <vt:lpstr>Experimental Results</vt:lpstr>
      <vt:lpstr>Performance Comparison Between MDUAL vs SOP &amp; pMCSKY</vt:lpstr>
      <vt:lpstr>Performance Comparison with Varying no of Queries</vt:lpstr>
      <vt:lpstr>Summary</vt:lpstr>
      <vt:lpstr>Thank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Aamu Rao</dc:creator>
  <cp:lastModifiedBy>MANNE BHARADWAJ</cp:lastModifiedBy>
  <cp:revision>7</cp:revision>
  <dcterms:created xsi:type="dcterms:W3CDTF">2025-04-19T23:44:54Z</dcterms:created>
  <dcterms:modified xsi:type="dcterms:W3CDTF">2025-04-22T01:21:22Z</dcterms:modified>
</cp:coreProperties>
</file>