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Lustria" panose="02000603060000020004" pitchFamily="2" charset="0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215FC5-6064-43E9-9988-D4DF54A00E4D}">
  <a:tblStyle styleId="{EB215FC5-6064-43E9-9988-D4DF54A00E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9"/>
  </p:normalViewPr>
  <p:slideViewPr>
    <p:cSldViewPr snapToGrid="0">
      <p:cViewPr varScale="1">
        <p:scale>
          <a:sx n="99" d="100"/>
          <a:sy n="99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3b01218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3b01218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b01218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3b01218c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3b01218c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3b01218c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3b01218c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43b01218c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3b01218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3b01218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3d32a8e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3d32a8e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3d32a8e8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3d32a8e8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3d32a8e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3d32a8e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3d32a8e8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3d32a8e8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3d32a8e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3d32a8e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3d32a8e8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3d32a8e8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3d32a8e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3d32a8e8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3c4fa6d1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3c4fa6d1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3c4fa6d1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3c4fa6d1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3b01218c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3b01218c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3b01218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3b01218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04088" y="889820"/>
            <a:ext cx="9989700" cy="3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04088" y="4488426"/>
            <a:ext cx="69918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176300" y="-1253808"/>
            <a:ext cx="3739800" cy="10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924315" y="2316024"/>
            <a:ext cx="4985100" cy="23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513022" y="-746227"/>
            <a:ext cx="4985100" cy="8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04088" y="2221992"/>
            <a:ext cx="52122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81344" y="2221992"/>
            <a:ext cx="52122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04087" y="929147"/>
            <a:ext cx="106893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04088" y="1756538"/>
            <a:ext cx="5212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704088" y="2442702"/>
            <a:ext cx="5212200" cy="3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181344" y="1756538"/>
            <a:ext cx="5212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81344" y="2442702"/>
            <a:ext cx="5212200" cy="3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04088" y="1069848"/>
            <a:ext cx="40935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183188" y="1069848"/>
            <a:ext cx="61722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704088" y="2551176"/>
            <a:ext cx="40935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04088" y="1066800"/>
            <a:ext cx="41034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3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704088" y="2552700"/>
            <a:ext cx="4103400" cy="3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03400" y="871758"/>
            <a:ext cx="5227171" cy="387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lang="en-US" sz="3000"/>
              <a:t>A RANDOMIZED BLOCKING STRUCTURE FOR STREAMING RECORD LINKAGE</a:t>
            </a:r>
            <a:br>
              <a:rPr lang="en-US" sz="3000"/>
            </a:br>
            <a:br>
              <a:rPr lang="en-US" sz="3000"/>
            </a:br>
            <a:r>
              <a:rPr lang="en-US" sz="2400" b="1"/>
              <a:t>AUTHORS:</a:t>
            </a:r>
            <a:r>
              <a:rPr lang="en-US" sz="2400"/>
              <a:t> DIMITRIOS KARAPIPERIS, CHRISTOS TJORTJIS, VASSILIOS S. VERYKIOS</a:t>
            </a:r>
            <a:br>
              <a:rPr lang="en-US" sz="3000"/>
            </a:br>
            <a:endParaRPr sz="300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1688" y="4480575"/>
            <a:ext cx="4857857" cy="131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Presented by: </a:t>
            </a:r>
            <a:r>
              <a:rPr lang="en-US"/>
              <a:t>Gokul Sairam Garapati, Yogi Sainadh Thatikonda, Saiteja Myneni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cxnSp>
        <p:nvCxnSpPr>
          <p:cNvPr id="89" name="Google Shape;89;p13"/>
          <p:cNvCxnSpPr/>
          <p:nvPr/>
        </p:nvCxnSpPr>
        <p:spPr>
          <a:xfrm>
            <a:off x="800100" y="723900"/>
            <a:ext cx="4914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3"/>
          <p:cNvCxnSpPr/>
          <p:nvPr/>
        </p:nvCxnSpPr>
        <p:spPr>
          <a:xfrm>
            <a:off x="800100" y="6134100"/>
            <a:ext cx="4914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" name="Google Shape;91;p13" descr="Files in folders"/>
          <p:cNvPicPr preferRelativeResize="0"/>
          <p:nvPr/>
        </p:nvPicPr>
        <p:blipFill rotWithShape="1">
          <a:blip r:embed="rId3">
            <a:alphaModFix/>
          </a:blip>
          <a:srcRect l="23193" r="21552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Eviction Strategies in ExpBlock</a:t>
            </a:r>
            <a:endParaRPr b="1"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Eviction of Blocks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Deciding which block to remove.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Activity Factor(W)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A’ = Last time the block is accessed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= The current time</a:t>
            </a:r>
            <a:endParaRPr/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875" y="3167325"/>
            <a:ext cx="18669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b="1"/>
              <a:t>Eviction Strategies in ExpBlock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 Score(V):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h= how many times the block has been accessed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U= The average number of times blocks are accessed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 = The activity factor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350" y="2781300"/>
            <a:ext cx="26479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680675" y="966903"/>
            <a:ext cx="10691400" cy="50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Example: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Imagine 3 toy boxes and how often they were played with: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ExpBlock randomly picks a box, but less used ones are more likely to be picked.</a:t>
            </a:r>
            <a:endParaRPr/>
          </a:p>
        </p:txBody>
      </p:sp>
      <p:graphicFrame>
        <p:nvGraphicFramePr>
          <p:cNvPr id="159" name="Google Shape;159;p24"/>
          <p:cNvGraphicFramePr/>
          <p:nvPr/>
        </p:nvGraphicFramePr>
        <p:xfrm>
          <a:off x="952500" y="2667000"/>
          <a:ext cx="10287000" cy="1584840"/>
        </p:xfrm>
        <a:graphic>
          <a:graphicData uri="http://schemas.openxmlformats.org/drawingml/2006/table">
            <a:tbl>
              <a:tblPr>
                <a:noFill/>
                <a:tableStyleId>{EB215FC5-6064-43E9-9988-D4DF54A00E4D}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Box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Times accessed(h)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Last accessed(W)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Score(V)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 times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High(keep it)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Puzzle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 times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Medium(maybe remove)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Dolls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 times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Low(likely remove)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Eviction Strategies in ExpBlock</a:t>
            </a:r>
            <a:endParaRPr b="1"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Probability of removing a Block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higher the score V, the lower the chance of eviction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Lower the score V, the higher the chance of eviction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975" y="2867025"/>
            <a:ext cx="26860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b="1"/>
              <a:t>Eviction Strategies in ExpBlock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Eviction of Records</a:t>
            </a:r>
            <a:endParaRPr/>
          </a:p>
          <a:p>
            <a:pPr marL="9144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Deciding which record to remove from the block.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P= The chance that a record stays in the block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p= A fixed probability(like 0.8 or 0.9)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T= How long the record has been inside the block(its age)</a:t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400" y="3411950"/>
            <a:ext cx="3282462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b="1"/>
              <a:t>ADVANTAGES OF RANDOMIZATION IN EXPBLOCK</a:t>
            </a:r>
            <a:br>
              <a:rPr lang="en-US" b="1"/>
            </a:b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Simplifies memory management by avoiding sorting algorithms.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Reduces computational complexity.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Minimizes memory consumption.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Ensures quick and consistent performance.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b="1"/>
              <a:t>EXPERIMENTAL SETUP AND EVALUATION</a:t>
            </a:r>
            <a:br>
              <a:rPr lang="en-US" b="1"/>
            </a:b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581250" y="2042800"/>
            <a:ext cx="10691400" cy="3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1" dirty="0"/>
              <a:t>Existing Methods: </a:t>
            </a:r>
            <a:endParaRPr b="1" dirty="0"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80" dirty="0"/>
          </a:p>
          <a:p>
            <a:pPr marL="685800" lvl="1" indent="-25273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0"/>
              <a:buFont typeface="Arial"/>
              <a:buChar char="•"/>
            </a:pPr>
            <a:r>
              <a:rPr lang="en-US" sz="2180" dirty="0"/>
              <a:t>TASK</a:t>
            </a:r>
            <a:endParaRPr sz="2180" dirty="0"/>
          </a:p>
          <a:p>
            <a:pPr marL="6858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1" dirty="0"/>
          </a:p>
          <a:p>
            <a:pPr marL="685800" lvl="1" indent="-25273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0"/>
              <a:buFont typeface="Arial"/>
              <a:buChar char="•"/>
            </a:pPr>
            <a:r>
              <a:rPr lang="en-US" sz="2180" dirty="0"/>
              <a:t>TIME</a:t>
            </a:r>
            <a:endParaRPr sz="2180" dirty="0"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21" dirty="0"/>
          </a:p>
          <a:p>
            <a:pPr marL="685800" lvl="1" indent="-25273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0"/>
              <a:buFont typeface="Arial"/>
              <a:buChar char="•"/>
            </a:pPr>
            <a:r>
              <a:rPr lang="en-US" sz="2180" dirty="0"/>
              <a:t>UNI</a:t>
            </a:r>
            <a:endParaRPr sz="2180" dirty="0"/>
          </a:p>
          <a:p>
            <a:pPr marL="6858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80"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dirty="0"/>
              <a:t>Method Used:</a:t>
            </a:r>
            <a:endParaRPr sz="1800" b="1" dirty="0"/>
          </a:p>
          <a:p>
            <a:pPr marL="0" lvl="0" indent="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  <a:r>
              <a:rPr lang="en-US" sz="1800" b="1" dirty="0"/>
              <a:t>MinHash</a:t>
            </a:r>
            <a:r>
              <a:rPr lang="en-US" sz="1800" dirty="0"/>
              <a:t> (with Murmur hashing) </a:t>
            </a:r>
            <a:endParaRPr sz="2700" dirty="0"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700625" y="914400"/>
            <a:ext cx="10691400" cy="100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 b="1">
                <a:latin typeface="Lustria"/>
                <a:ea typeface="Lustria"/>
                <a:cs typeface="Lustria"/>
                <a:sym typeface="Lustria"/>
              </a:rPr>
              <a:t>Datasets:</a:t>
            </a:r>
            <a:r>
              <a:rPr lang="en-US" sz="3500">
                <a:latin typeface="Lustria"/>
                <a:ea typeface="Lustria"/>
                <a:cs typeface="Lustria"/>
                <a:sym typeface="Lustria"/>
              </a:rPr>
              <a:t> </a:t>
            </a:r>
            <a:endParaRPr sz="3500"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750300" y="1618325"/>
            <a:ext cx="10691400" cy="480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dirty="0"/>
          </a:p>
          <a:p>
            <a:pPr marL="685800" lvl="1" indent="-247511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NCVR </a:t>
            </a:r>
            <a:endParaRPr sz="2400" dirty="0"/>
          </a:p>
          <a:p>
            <a:pPr marL="1143000" lvl="2" indent="-247511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Voter registry data</a:t>
            </a:r>
            <a:endParaRPr sz="2400" dirty="0"/>
          </a:p>
          <a:p>
            <a:pPr marL="1143000" lvl="2" indent="-247511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 err="1"/>
              <a:t>lastname</a:t>
            </a:r>
            <a:r>
              <a:rPr lang="en-US" sz="2400" dirty="0"/>
              <a:t> and PO Box</a:t>
            </a:r>
            <a:endParaRPr sz="2400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100" dirty="0"/>
          </a:p>
          <a:p>
            <a:pPr marL="685800" lvl="0" indent="2286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b1,HOLLIFIELD,</a:t>
            </a:r>
            <a:r>
              <a:rPr lang="en-US" sz="2300" b="1" dirty="0"/>
              <a:t>MYRA</a:t>
            </a:r>
            <a:r>
              <a:rPr lang="en-US" sz="2300" dirty="0"/>
              <a:t>,612  SIDEVIEW ST   ,GRAHAM,</a:t>
            </a:r>
            <a:r>
              <a:rPr lang="en-US" sz="2300" b="1" dirty="0"/>
              <a:t>27253</a:t>
            </a:r>
            <a:endParaRPr sz="2300" b="1" dirty="0"/>
          </a:p>
          <a:p>
            <a:pPr marL="685800" lvl="0" indent="2286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a1_0,HOLLIFIELD,</a:t>
            </a:r>
            <a:r>
              <a:rPr lang="en-US" sz="2300" b="1" dirty="0"/>
              <a:t>MYmA</a:t>
            </a:r>
            <a:r>
              <a:rPr lang="en-US" sz="2300" dirty="0"/>
              <a:t>,612p SIDEVIEW ST   ,GRAHAM,</a:t>
            </a:r>
            <a:r>
              <a:rPr lang="en-US" sz="2300" b="1" dirty="0"/>
              <a:t>27253</a:t>
            </a:r>
            <a:endParaRPr sz="2300" b="1"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391"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39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700625" y="914400"/>
            <a:ext cx="10691400" cy="6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988" dirty="0"/>
              <a:t>DBLP</a:t>
            </a:r>
            <a:endParaRPr sz="2988" dirty="0"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700625" y="1605075"/>
            <a:ext cx="10691400" cy="45123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895489" lvl="2" indent="0">
              <a:spcBef>
                <a:spcPts val="1000"/>
              </a:spcBef>
              <a:buSzPct val="100000"/>
              <a:buNone/>
            </a:pPr>
            <a:r>
              <a:rPr lang="en-US" sz="8391" dirty="0"/>
              <a:t>-  Bibliographic records from computer science (2013-2020)</a:t>
            </a:r>
            <a:endParaRPr sz="8391" dirty="0"/>
          </a:p>
          <a:p>
            <a:pPr marL="895489" lvl="2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8391" dirty="0"/>
              <a:t>- first author and year of publication</a:t>
            </a:r>
          </a:p>
          <a:p>
            <a:pPr marL="895489" lvl="2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83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dirty="0"/>
              <a:t>&lt;</a:t>
            </a:r>
            <a:r>
              <a:rPr lang="en-US" sz="6791" dirty="0" err="1"/>
              <a:t>booktitle</a:t>
            </a:r>
            <a:r>
              <a:rPr lang="en-US" sz="6791" dirty="0"/>
              <a:t>&gt;Computer Vision, A Reference Guide&lt;/</a:t>
            </a:r>
            <a:r>
              <a:rPr lang="en-US" sz="6791" dirty="0" err="1"/>
              <a:t>booktitle</a:t>
            </a:r>
            <a:r>
              <a:rPr lang="en-US" sz="6791" dirty="0"/>
              <a:t>&gt;</a:t>
            </a:r>
            <a:endParaRPr sz="67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dirty="0"/>
              <a:t>&lt;</a:t>
            </a:r>
            <a:r>
              <a:rPr lang="en-US" sz="6791" dirty="0" err="1"/>
              <a:t>ee</a:t>
            </a:r>
            <a:r>
              <a:rPr lang="en-US" sz="6791" dirty="0"/>
              <a:t>&gt;https://</a:t>
            </a:r>
            <a:r>
              <a:rPr lang="en-US" sz="6791" dirty="0" err="1"/>
              <a:t>doi.org</a:t>
            </a:r>
            <a:r>
              <a:rPr lang="en-US" sz="6791" dirty="0"/>
              <a:t>/10.1007/978-0-387-31439-6_100117&lt;/</a:t>
            </a:r>
            <a:r>
              <a:rPr lang="en-US" sz="6791" dirty="0" err="1"/>
              <a:t>ee</a:t>
            </a:r>
            <a:r>
              <a:rPr lang="en-US" sz="6791" dirty="0"/>
              <a:t>&gt;</a:t>
            </a:r>
            <a:endParaRPr sz="67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dirty="0"/>
              <a:t>&lt;</a:t>
            </a:r>
            <a:r>
              <a:rPr lang="en-US" sz="6791" dirty="0" err="1"/>
              <a:t>url</a:t>
            </a:r>
            <a:r>
              <a:rPr lang="en-US" sz="6791" dirty="0"/>
              <a:t>&gt;</a:t>
            </a:r>
            <a:r>
              <a:rPr lang="en-US" sz="6791" dirty="0" err="1"/>
              <a:t>db</a:t>
            </a:r>
            <a:r>
              <a:rPr lang="en-US" sz="6791" dirty="0"/>
              <a:t>/reference/vision/vision2014.html#X14bd&lt;/</a:t>
            </a:r>
            <a:r>
              <a:rPr lang="en-US" sz="6791" dirty="0" err="1"/>
              <a:t>url</a:t>
            </a:r>
            <a:r>
              <a:rPr lang="en-US" sz="6791" dirty="0"/>
              <a:t>&gt;</a:t>
            </a:r>
            <a:endParaRPr sz="67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dirty="0"/>
              <a:t>&lt;/</a:t>
            </a:r>
            <a:r>
              <a:rPr lang="en-US" sz="6791" dirty="0" err="1"/>
              <a:t>incollection</a:t>
            </a:r>
            <a:r>
              <a:rPr lang="en-US" sz="6791" dirty="0"/>
              <a:t>&gt;&lt;</a:t>
            </a:r>
            <a:r>
              <a:rPr lang="en-US" sz="6791" dirty="0" err="1"/>
              <a:t>incollection</a:t>
            </a:r>
            <a:r>
              <a:rPr lang="en-US" sz="6791" dirty="0"/>
              <a:t> </a:t>
            </a:r>
            <a:r>
              <a:rPr lang="en-US" sz="6791" dirty="0" err="1"/>
              <a:t>mdate</a:t>
            </a:r>
            <a:r>
              <a:rPr lang="en-US" sz="6791" dirty="0"/>
              <a:t>="2019-01-09" key="reference/vision/Singh14" </a:t>
            </a:r>
            <a:r>
              <a:rPr lang="en-US" sz="6791" dirty="0" err="1"/>
              <a:t>publtype</a:t>
            </a:r>
            <a:r>
              <a:rPr lang="en-US" sz="6791" dirty="0"/>
              <a:t>="encyclopedia"&gt;</a:t>
            </a:r>
            <a:endParaRPr sz="67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b="1" dirty="0"/>
              <a:t>&lt;author&gt;Manish Singh 0001&lt;/author&gt;</a:t>
            </a:r>
            <a:endParaRPr sz="6791" b="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dirty="0"/>
              <a:t>&lt;title&gt;Transparency and Translucency.&lt;/title&gt;</a:t>
            </a:r>
            <a:endParaRPr sz="67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dirty="0"/>
              <a:t>&lt;pages&gt;815-819&lt;/pages&gt;</a:t>
            </a:r>
            <a:endParaRPr sz="679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6791" b="1" dirty="0"/>
              <a:t>&lt;year&gt;2014&lt;/year&gt;</a:t>
            </a:r>
            <a:endParaRPr sz="6791" b="1" dirty="0"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39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700625" y="914400"/>
            <a:ext cx="10691400" cy="61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OAG</a:t>
            </a: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700625" y="1591801"/>
            <a:ext cx="10691400" cy="43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0525" algn="l" rtl="0">
              <a:spcBef>
                <a:spcPts val="1000"/>
              </a:spcBef>
              <a:spcAft>
                <a:spcPts val="0"/>
              </a:spcAft>
              <a:buSzPts val="2550"/>
              <a:buChar char="-"/>
            </a:pPr>
            <a:r>
              <a:rPr lang="en-US" sz="2550"/>
              <a:t>Academic papers dataset combining Microsoft Academic Graph(MAG) and Aminer</a:t>
            </a:r>
            <a:endParaRPr sz="2550"/>
          </a:p>
          <a:p>
            <a:pPr marL="1371600" lvl="0" indent="-390525" algn="l" rtl="0">
              <a:spcBef>
                <a:spcPts val="0"/>
              </a:spcBef>
              <a:spcAft>
                <a:spcPts val="0"/>
              </a:spcAft>
              <a:buSzPts val="2550"/>
              <a:buChar char="-"/>
            </a:pPr>
            <a:r>
              <a:rPr lang="en-US" sz="2550"/>
              <a:t>first author and year of publication</a:t>
            </a:r>
            <a:endParaRPr sz="255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42"/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b="1"/>
              <a:t>INTRODUCTION TO RECORD LINKAGE</a:t>
            </a:r>
            <a:br>
              <a:rPr lang="en-US" b="1"/>
            </a:b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700635" y="1674055"/>
            <a:ext cx="10691265" cy="428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Definition:</a:t>
            </a:r>
            <a:r>
              <a:rPr lang="en-US" sz="2400"/>
              <a:t> Identifying records from multiple databases that refer to the same entity.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Importance:</a:t>
            </a:r>
            <a:endParaRPr sz="2400"/>
          </a:p>
          <a:p>
            <a:pPr marL="742950" lvl="1" indent="-2857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Improves data quality.</a:t>
            </a:r>
            <a:endParaRPr/>
          </a:p>
          <a:p>
            <a:pPr marL="742950" lvl="1" indent="-2857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Essential for accurate data analysis.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Applications:</a:t>
            </a:r>
            <a:endParaRPr sz="2400"/>
          </a:p>
          <a:p>
            <a:pPr marL="742950" lvl="1" indent="-2857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Healthcare: combining patient records.</a:t>
            </a:r>
            <a:endParaRPr/>
          </a:p>
          <a:p>
            <a:pPr marL="742950" lvl="1" indent="-2857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Security: identifying criminals from passenger data.</a:t>
            </a:r>
            <a:endParaRPr/>
          </a:p>
          <a:p>
            <a:pPr marL="742950" lvl="1" indent="-2857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Marketing: consolidating customer information.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700625" y="782625"/>
            <a:ext cx="10691400" cy="517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{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"id": "53e9ab9eb7602d970354a97e",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"title": "Data mining: concepts and techniques",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</a:t>
            </a:r>
            <a:r>
              <a:rPr lang="en-US" sz="1600" b="1"/>
              <a:t>authors</a:t>
            </a:r>
            <a:r>
              <a:rPr lang="en-US" sz="1600"/>
              <a:t>": [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{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"name": "jiawei han",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"org": "department of computer science university of illinois at urbana champaign"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},{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"name": "micheline kamber",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"org": "department of computer science university of illinois at urbana champaign"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},{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"name": "jian pei",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"org": "department of computer science university of illinois at urbana champaign"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/>
              <a:t>}],"</a:t>
            </a:r>
            <a:r>
              <a:rPr lang="en-US" sz="1600" b="1"/>
              <a:t>year</a:t>
            </a:r>
            <a:r>
              <a:rPr lang="en-US" sz="1600"/>
              <a:t>": 2000,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40"/>
              <a:buNone/>
            </a:pPr>
            <a:endParaRPr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700625" y="914400"/>
            <a:ext cx="10691400" cy="73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 b="1">
                <a:latin typeface="Lustria"/>
                <a:ea typeface="Lustria"/>
                <a:cs typeface="Lustria"/>
                <a:sym typeface="Lustria"/>
              </a:rPr>
              <a:t>Metrics:</a:t>
            </a:r>
            <a:r>
              <a:rPr lang="en-US" sz="2900">
                <a:latin typeface="Lustria"/>
                <a:ea typeface="Lustria"/>
                <a:cs typeface="Lustria"/>
                <a:sym typeface="Lustria"/>
              </a:rPr>
              <a:t> 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700625" y="1724451"/>
            <a:ext cx="10691400" cy="42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685800" lvl="1" indent="-2667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Recall</a:t>
            </a:r>
            <a:endParaRPr sz="2400"/>
          </a:p>
          <a:p>
            <a:pPr marL="1143000" lvl="2" indent="-2286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Recall=Total actual matches/Correctly identified matches​</a:t>
            </a:r>
            <a:endParaRPr sz="1800"/>
          </a:p>
          <a:p>
            <a:pPr marL="685800" lvl="1" indent="-2667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 Precision</a:t>
            </a:r>
            <a:endParaRPr sz="2400"/>
          </a:p>
          <a:p>
            <a:pPr marL="1143000" lvl="2" indent="-2286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Precision=Total matches identified by method/Correctly identified matches​</a:t>
            </a:r>
            <a:endParaRPr sz="1800"/>
          </a:p>
          <a:p>
            <a:pPr marL="685800" lvl="1" indent="-2667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 Processing Time</a:t>
            </a:r>
            <a:endParaRPr sz="2400"/>
          </a:p>
          <a:p>
            <a:pPr marL="1143000" lvl="2" indent="-222250" algn="l" rtl="0"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en-US" sz="1800"/>
              <a:t>Speed of executing both blocking and matching pairs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LIMITATIONS</a:t>
            </a:r>
            <a:endParaRPr b="1"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 sz="2600"/>
              <a:t>Potential loss in recall accuracy due to random evictions.</a:t>
            </a:r>
            <a:endParaRPr sz="26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600"/>
              <a:t>Performance may vary based on data distribution.</a:t>
            </a:r>
            <a:endParaRPr sz="26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600"/>
              <a:t>Memory size limitations can affect efficiency in very large datasets.</a:t>
            </a:r>
            <a:endParaRPr sz="2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b="1"/>
              <a:t>CONCLUSION</a:t>
            </a: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Efficient streaming data management.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Simplified and effective randomized algorithms.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Suitable for real-time, large-scale applications.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700625" y="2997898"/>
            <a:ext cx="10691400" cy="296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200" b="1"/>
              <a:t>THANK YOU</a:t>
            </a:r>
            <a:endParaRPr sz="4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25" y="822425"/>
            <a:ext cx="10691400" cy="50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BASELINE METHODS</a:t>
            </a:r>
            <a:endParaRPr b="1"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Lustria"/>
              <a:buChar char="●"/>
            </a:pPr>
            <a:r>
              <a:rPr lang="en-US"/>
              <a:t>UNI - maintains the most frequently accessed blocks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Lustria"/>
              <a:buChar char="●"/>
            </a:pPr>
            <a:r>
              <a:rPr lang="en-US"/>
              <a:t>TASK - creates a redundant block collection where each record appears in multiple blocks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Lustria"/>
              <a:buChar char="●"/>
            </a:pPr>
            <a:r>
              <a:rPr lang="en-US"/>
              <a:t>TIME - uses a time window to keep only the most recent records in memory.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b="1"/>
              <a:t>CHALLENGES IN STREAMING RECORD LINKAGE</a:t>
            </a:r>
            <a:br>
              <a:rPr lang="en-US" b="1"/>
            </a:b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High data velocity:</a:t>
            </a:r>
            <a:r>
              <a:rPr lang="en-US" sz="2400"/>
              <a:t> Constant and rapid data generation.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Large data volume:</a:t>
            </a:r>
            <a:r>
              <a:rPr lang="en-US" sz="2400"/>
              <a:t> Millions of records requiring processing.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Real-time constraints:</a:t>
            </a:r>
            <a:r>
              <a:rPr lang="en-US" sz="2400"/>
              <a:t> Immediate data processing and linkage.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Memory management:</a:t>
            </a:r>
            <a:r>
              <a:rPr lang="en-US" sz="2400"/>
              <a:t> Limited memory resources require efficient usage.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b="1"/>
              <a:t>GOALS AND OBJECTIVES OF EXPBLOCK</a:t>
            </a:r>
            <a:br>
              <a:rPr lang="en-US" b="1"/>
            </a:b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Effectively handle high-speed streaming data.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Maintain frequently accessed and recent data records.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Efficiently update memory blocks to continuously reflect new data.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Optimize balance between accuracy, performance, and simplicity.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b="1"/>
              <a:t>KEY TERMS</a:t>
            </a:r>
            <a:br>
              <a:rPr lang="en-US" b="1"/>
            </a:b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Block:</a:t>
            </a:r>
            <a:r>
              <a:rPr lang="en-US" sz="2400"/>
              <a:t> Collection of records sharing common characteristics.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Hit:</a:t>
            </a:r>
            <a:r>
              <a:rPr lang="en-US" sz="2400"/>
              <a:t> Successful access of an existing block.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Miss:</a:t>
            </a:r>
            <a:r>
              <a:rPr lang="en-US" sz="2400"/>
              <a:t> Occurs when a requested block is not found in T.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Renewal Process:</a:t>
            </a:r>
            <a:r>
              <a:rPr lang="en-US" sz="2400"/>
              <a:t> Mechanism to refresh block contents.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 title="ChatGPT Image Mar 26, 2025, 10_36_2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025" y="773063"/>
            <a:ext cx="3541251" cy="53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5911050" y="2855863"/>
            <a:ext cx="54126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ExpBlock Algorithm</a:t>
            </a:r>
            <a:endParaRPr sz="2000" b="1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400" cy="13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Main Operations of ExpBlock	</a:t>
            </a:r>
            <a:endParaRPr b="1"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4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Storing Records	( put(k,rec))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Fetching Records	(get(k))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Deleting Blocks	(delete(i))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915</Words>
  <Application>Microsoft Macintosh PowerPoint</Application>
  <PresentationFormat>Widescreen</PresentationFormat>
  <Paragraphs>172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Open Sans</vt:lpstr>
      <vt:lpstr>Lustria</vt:lpstr>
      <vt:lpstr>Arial</vt:lpstr>
      <vt:lpstr>ChronicleVTI</vt:lpstr>
      <vt:lpstr>A RANDOMIZED BLOCKING STRUCTURE FOR STREAMING RECORD LINKAGE  AUTHORS: DIMITRIOS KARAPIPERIS, CHRISTOS TJORTJIS, VASSILIOS S. VERYKIOS </vt:lpstr>
      <vt:lpstr>INTRODUCTION TO RECORD LINKAGE </vt:lpstr>
      <vt:lpstr>PowerPoint Presentation</vt:lpstr>
      <vt:lpstr>BASELINE METHODS</vt:lpstr>
      <vt:lpstr>CHALLENGES IN STREAMING RECORD LINKAGE </vt:lpstr>
      <vt:lpstr>GOALS AND OBJECTIVES OF EXPBLOCK </vt:lpstr>
      <vt:lpstr>KEY TERMS </vt:lpstr>
      <vt:lpstr>PowerPoint Presentation</vt:lpstr>
      <vt:lpstr>Main Operations of ExpBlock </vt:lpstr>
      <vt:lpstr>Eviction Strategies in ExpBlock</vt:lpstr>
      <vt:lpstr>Eviction Strategies in ExpBlock </vt:lpstr>
      <vt:lpstr>PowerPoint Presentation</vt:lpstr>
      <vt:lpstr>Eviction Strategies in ExpBlock</vt:lpstr>
      <vt:lpstr>Eviction Strategies in ExpBlock </vt:lpstr>
      <vt:lpstr>ADVANTAGES OF RANDOMIZATION IN EXPBLOCK </vt:lpstr>
      <vt:lpstr>EXPERIMENTAL SETUP AND EVALUATION </vt:lpstr>
      <vt:lpstr>Datasets: </vt:lpstr>
      <vt:lpstr>DBLP</vt:lpstr>
      <vt:lpstr>OAG</vt:lpstr>
      <vt:lpstr>PowerPoint Presentation</vt:lpstr>
      <vt:lpstr>Metrics:  </vt:lpstr>
      <vt:lpstr>LIMITATIONS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RANDOMIZED BLOCKING STRUCTURE FOR STREAMING RECORD LINKAGE  AUTHORS: DIMITRIOS KARAPIPERIS, CHRISTOS TJORTJIS, VASSILIOS S. VERYKIOS </dc:title>
  <cp:lastModifiedBy>Saiteja Myneni</cp:lastModifiedBy>
  <cp:revision>4</cp:revision>
  <dcterms:modified xsi:type="dcterms:W3CDTF">2025-03-26T23:52:01Z</dcterms:modified>
</cp:coreProperties>
</file>