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B96707-FF25-4238-A2E0-F7B815BE7DF0}" type="datetimeFigureOut">
              <a:rPr lang="en-US" smtClean="0"/>
              <a:t>4/2/2025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0D520C-B2FE-4F52-A38C-E35FD3E17F42}" type="slidenum">
              <a:rPr lang="en-US" smtClean="0"/>
              <a:t>‹#›</a:t>
            </a:fld>
            <a:endParaRPr lang="en-US"/>
          </a:p>
        </p:txBody>
      </p:sp>
    </p:spTree>
    <p:extLst>
      <p:ext uri="{BB962C8B-B14F-4D97-AF65-F5344CB8AC3E}">
        <p14:creationId xmlns:p14="http://schemas.microsoft.com/office/powerpoint/2010/main" val="2745579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03D77-BFA6-0896-F3C2-832AB3AD39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C9CB07-CD30-5595-317C-E83FF6E29F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9E40E7B-367D-5016-B0A9-0134F2080776}"/>
              </a:ext>
            </a:extLst>
          </p:cNvPr>
          <p:cNvSpPr>
            <a:spLocks noGrp="1"/>
          </p:cNvSpPr>
          <p:nvPr>
            <p:ph type="dt" sz="half" idx="10"/>
          </p:nvPr>
        </p:nvSpPr>
        <p:spPr/>
        <p:txBody>
          <a:bodyPr/>
          <a:lstStyle/>
          <a:p>
            <a:fld id="{753D9446-D966-46B7-A686-439AD7ADA649}" type="datetime1">
              <a:rPr lang="en-US" smtClean="0"/>
              <a:t>4/2/2025</a:t>
            </a:fld>
            <a:endParaRPr lang="en-US"/>
          </a:p>
        </p:txBody>
      </p:sp>
      <p:sp>
        <p:nvSpPr>
          <p:cNvPr id="5" name="Footer Placeholder 4">
            <a:extLst>
              <a:ext uri="{FF2B5EF4-FFF2-40B4-BE49-F238E27FC236}">
                <a16:creationId xmlns:a16="http://schemas.microsoft.com/office/drawing/2014/main" id="{4E1CE97E-C9D0-D53B-EC08-4998308D83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9F86AC-649C-3A99-FF48-5DFA78E27423}"/>
              </a:ext>
            </a:extLst>
          </p:cNvPr>
          <p:cNvSpPr>
            <a:spLocks noGrp="1"/>
          </p:cNvSpPr>
          <p:nvPr>
            <p:ph type="sldNum" sz="quarter" idx="12"/>
          </p:nvPr>
        </p:nvSpPr>
        <p:spPr/>
        <p:txBody>
          <a:bodyPr/>
          <a:lstStyle/>
          <a:p>
            <a:fld id="{0F409C0F-33D9-4111-8FC7-A3B5610AF553}" type="slidenum">
              <a:rPr lang="en-US" smtClean="0"/>
              <a:t>‹#›</a:t>
            </a:fld>
            <a:endParaRPr lang="en-US"/>
          </a:p>
        </p:txBody>
      </p:sp>
    </p:spTree>
    <p:extLst>
      <p:ext uri="{BB962C8B-B14F-4D97-AF65-F5344CB8AC3E}">
        <p14:creationId xmlns:p14="http://schemas.microsoft.com/office/powerpoint/2010/main" val="3089305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A7027-2F9F-FA0C-6556-E0883E1276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90B5A8-ADC2-A4FF-67A2-C0113ECEFF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049707-2C49-9F05-50F1-13478B8B5BB9}"/>
              </a:ext>
            </a:extLst>
          </p:cNvPr>
          <p:cNvSpPr>
            <a:spLocks noGrp="1"/>
          </p:cNvSpPr>
          <p:nvPr>
            <p:ph type="dt" sz="half" idx="10"/>
          </p:nvPr>
        </p:nvSpPr>
        <p:spPr/>
        <p:txBody>
          <a:bodyPr/>
          <a:lstStyle/>
          <a:p>
            <a:fld id="{303AE601-CFB6-4F65-A9D7-4D6317654C71}" type="datetime1">
              <a:rPr lang="en-US" smtClean="0"/>
              <a:t>4/2/2025</a:t>
            </a:fld>
            <a:endParaRPr lang="en-US"/>
          </a:p>
        </p:txBody>
      </p:sp>
      <p:sp>
        <p:nvSpPr>
          <p:cNvPr id="5" name="Footer Placeholder 4">
            <a:extLst>
              <a:ext uri="{FF2B5EF4-FFF2-40B4-BE49-F238E27FC236}">
                <a16:creationId xmlns:a16="http://schemas.microsoft.com/office/drawing/2014/main" id="{DCC598CD-F5E9-4E8A-32C4-CA0F7BA90E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0D1675-1201-8D1F-9065-878828B95F16}"/>
              </a:ext>
            </a:extLst>
          </p:cNvPr>
          <p:cNvSpPr>
            <a:spLocks noGrp="1"/>
          </p:cNvSpPr>
          <p:nvPr>
            <p:ph type="sldNum" sz="quarter" idx="12"/>
          </p:nvPr>
        </p:nvSpPr>
        <p:spPr/>
        <p:txBody>
          <a:bodyPr/>
          <a:lstStyle/>
          <a:p>
            <a:fld id="{0F409C0F-33D9-4111-8FC7-A3B5610AF553}" type="slidenum">
              <a:rPr lang="en-US" smtClean="0"/>
              <a:t>‹#›</a:t>
            </a:fld>
            <a:endParaRPr lang="en-US"/>
          </a:p>
        </p:txBody>
      </p:sp>
    </p:spTree>
    <p:extLst>
      <p:ext uri="{BB962C8B-B14F-4D97-AF65-F5344CB8AC3E}">
        <p14:creationId xmlns:p14="http://schemas.microsoft.com/office/powerpoint/2010/main" val="3525744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B97E7C-8443-EB8C-0DCA-0936B3584E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390FE6-DE01-0E3E-B5FD-16583F8DD9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0DCE4-7D7B-CD98-D858-A583A97ABED4}"/>
              </a:ext>
            </a:extLst>
          </p:cNvPr>
          <p:cNvSpPr>
            <a:spLocks noGrp="1"/>
          </p:cNvSpPr>
          <p:nvPr>
            <p:ph type="dt" sz="half" idx="10"/>
          </p:nvPr>
        </p:nvSpPr>
        <p:spPr/>
        <p:txBody>
          <a:bodyPr/>
          <a:lstStyle/>
          <a:p>
            <a:fld id="{112412D4-C26E-449F-9DCF-E8C1E449EDF2}" type="datetime1">
              <a:rPr lang="en-US" smtClean="0"/>
              <a:t>4/2/2025</a:t>
            </a:fld>
            <a:endParaRPr lang="en-US"/>
          </a:p>
        </p:txBody>
      </p:sp>
      <p:sp>
        <p:nvSpPr>
          <p:cNvPr id="5" name="Footer Placeholder 4">
            <a:extLst>
              <a:ext uri="{FF2B5EF4-FFF2-40B4-BE49-F238E27FC236}">
                <a16:creationId xmlns:a16="http://schemas.microsoft.com/office/drawing/2014/main" id="{DC133502-5D53-1ECF-1B58-7EDF9FB546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580F0-1ABE-01FD-011C-5BB7A3C0D65C}"/>
              </a:ext>
            </a:extLst>
          </p:cNvPr>
          <p:cNvSpPr>
            <a:spLocks noGrp="1"/>
          </p:cNvSpPr>
          <p:nvPr>
            <p:ph type="sldNum" sz="quarter" idx="12"/>
          </p:nvPr>
        </p:nvSpPr>
        <p:spPr/>
        <p:txBody>
          <a:bodyPr/>
          <a:lstStyle/>
          <a:p>
            <a:fld id="{0F409C0F-33D9-4111-8FC7-A3B5610AF553}" type="slidenum">
              <a:rPr lang="en-US" smtClean="0"/>
              <a:t>‹#›</a:t>
            </a:fld>
            <a:endParaRPr lang="en-US"/>
          </a:p>
        </p:txBody>
      </p:sp>
    </p:spTree>
    <p:extLst>
      <p:ext uri="{BB962C8B-B14F-4D97-AF65-F5344CB8AC3E}">
        <p14:creationId xmlns:p14="http://schemas.microsoft.com/office/powerpoint/2010/main" val="287860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22D3-F12E-9403-4FFB-025471F06F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9AE7A4-144B-A1FF-9AED-5B1F7D7CDE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799952-9591-A836-6A4D-EC45ED11463F}"/>
              </a:ext>
            </a:extLst>
          </p:cNvPr>
          <p:cNvSpPr>
            <a:spLocks noGrp="1"/>
          </p:cNvSpPr>
          <p:nvPr>
            <p:ph type="dt" sz="half" idx="10"/>
          </p:nvPr>
        </p:nvSpPr>
        <p:spPr/>
        <p:txBody>
          <a:bodyPr/>
          <a:lstStyle/>
          <a:p>
            <a:fld id="{68222EF9-2212-460E-825A-3BC98A434FC4}" type="datetime1">
              <a:rPr lang="en-US" smtClean="0"/>
              <a:t>4/2/2025</a:t>
            </a:fld>
            <a:endParaRPr lang="en-US"/>
          </a:p>
        </p:txBody>
      </p:sp>
      <p:sp>
        <p:nvSpPr>
          <p:cNvPr id="5" name="Footer Placeholder 4">
            <a:extLst>
              <a:ext uri="{FF2B5EF4-FFF2-40B4-BE49-F238E27FC236}">
                <a16:creationId xmlns:a16="http://schemas.microsoft.com/office/drawing/2014/main" id="{8B3F0976-5651-3CB1-7413-C8379638C0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B4606D-49FA-C1DE-044B-2A96435E713B}"/>
              </a:ext>
            </a:extLst>
          </p:cNvPr>
          <p:cNvSpPr>
            <a:spLocks noGrp="1"/>
          </p:cNvSpPr>
          <p:nvPr>
            <p:ph type="sldNum" sz="quarter" idx="12"/>
          </p:nvPr>
        </p:nvSpPr>
        <p:spPr/>
        <p:txBody>
          <a:bodyPr/>
          <a:lstStyle/>
          <a:p>
            <a:fld id="{0F409C0F-33D9-4111-8FC7-A3B5610AF553}" type="slidenum">
              <a:rPr lang="en-US" smtClean="0"/>
              <a:t>‹#›</a:t>
            </a:fld>
            <a:endParaRPr lang="en-US"/>
          </a:p>
        </p:txBody>
      </p:sp>
    </p:spTree>
    <p:extLst>
      <p:ext uri="{BB962C8B-B14F-4D97-AF65-F5344CB8AC3E}">
        <p14:creationId xmlns:p14="http://schemas.microsoft.com/office/powerpoint/2010/main" val="95902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FA479-2B08-5038-E153-878C847B5B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1BBC4C-10FD-C2B6-09ED-852C2129112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04277-4562-9508-05E0-5E7A46277204}"/>
              </a:ext>
            </a:extLst>
          </p:cNvPr>
          <p:cNvSpPr>
            <a:spLocks noGrp="1"/>
          </p:cNvSpPr>
          <p:nvPr>
            <p:ph type="dt" sz="half" idx="10"/>
          </p:nvPr>
        </p:nvSpPr>
        <p:spPr/>
        <p:txBody>
          <a:bodyPr/>
          <a:lstStyle/>
          <a:p>
            <a:fld id="{275F40D9-62FD-49D5-8A4A-8E808E087248}" type="datetime1">
              <a:rPr lang="en-US" smtClean="0"/>
              <a:t>4/2/2025</a:t>
            </a:fld>
            <a:endParaRPr lang="en-US"/>
          </a:p>
        </p:txBody>
      </p:sp>
      <p:sp>
        <p:nvSpPr>
          <p:cNvPr id="5" name="Footer Placeholder 4">
            <a:extLst>
              <a:ext uri="{FF2B5EF4-FFF2-40B4-BE49-F238E27FC236}">
                <a16:creationId xmlns:a16="http://schemas.microsoft.com/office/drawing/2014/main" id="{01FF2F45-CE78-6704-26EF-A1740DF26B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C68497-8D03-24A9-419A-FA99BF5E5698}"/>
              </a:ext>
            </a:extLst>
          </p:cNvPr>
          <p:cNvSpPr>
            <a:spLocks noGrp="1"/>
          </p:cNvSpPr>
          <p:nvPr>
            <p:ph type="sldNum" sz="quarter" idx="12"/>
          </p:nvPr>
        </p:nvSpPr>
        <p:spPr/>
        <p:txBody>
          <a:bodyPr/>
          <a:lstStyle/>
          <a:p>
            <a:fld id="{0F409C0F-33D9-4111-8FC7-A3B5610AF553}" type="slidenum">
              <a:rPr lang="en-US" smtClean="0"/>
              <a:t>‹#›</a:t>
            </a:fld>
            <a:endParaRPr lang="en-US"/>
          </a:p>
        </p:txBody>
      </p:sp>
    </p:spTree>
    <p:extLst>
      <p:ext uri="{BB962C8B-B14F-4D97-AF65-F5344CB8AC3E}">
        <p14:creationId xmlns:p14="http://schemas.microsoft.com/office/powerpoint/2010/main" val="3739777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83851-7276-443E-F7CE-CB5A77BABC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8259EE-738F-FC09-F602-65FCCE5658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D53506-0475-F23C-5BC7-F3EB0510A4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2646EE-F622-04C3-5C36-C2BD94F0BC8B}"/>
              </a:ext>
            </a:extLst>
          </p:cNvPr>
          <p:cNvSpPr>
            <a:spLocks noGrp="1"/>
          </p:cNvSpPr>
          <p:nvPr>
            <p:ph type="dt" sz="half" idx="10"/>
          </p:nvPr>
        </p:nvSpPr>
        <p:spPr/>
        <p:txBody>
          <a:bodyPr/>
          <a:lstStyle/>
          <a:p>
            <a:fld id="{520C118F-1495-46DE-9999-358B54840AD4}" type="datetime1">
              <a:rPr lang="en-US" smtClean="0"/>
              <a:t>4/2/2025</a:t>
            </a:fld>
            <a:endParaRPr lang="en-US"/>
          </a:p>
        </p:txBody>
      </p:sp>
      <p:sp>
        <p:nvSpPr>
          <p:cNvPr id="6" name="Footer Placeholder 5">
            <a:extLst>
              <a:ext uri="{FF2B5EF4-FFF2-40B4-BE49-F238E27FC236}">
                <a16:creationId xmlns:a16="http://schemas.microsoft.com/office/drawing/2014/main" id="{D9AB19DA-59A0-BF27-6641-C49B049396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8AB6A7-68F9-EF18-0B6C-F1F9DCBE425C}"/>
              </a:ext>
            </a:extLst>
          </p:cNvPr>
          <p:cNvSpPr>
            <a:spLocks noGrp="1"/>
          </p:cNvSpPr>
          <p:nvPr>
            <p:ph type="sldNum" sz="quarter" idx="12"/>
          </p:nvPr>
        </p:nvSpPr>
        <p:spPr/>
        <p:txBody>
          <a:bodyPr/>
          <a:lstStyle/>
          <a:p>
            <a:fld id="{0F409C0F-33D9-4111-8FC7-A3B5610AF553}" type="slidenum">
              <a:rPr lang="en-US" smtClean="0"/>
              <a:t>‹#›</a:t>
            </a:fld>
            <a:endParaRPr lang="en-US"/>
          </a:p>
        </p:txBody>
      </p:sp>
    </p:spTree>
    <p:extLst>
      <p:ext uri="{BB962C8B-B14F-4D97-AF65-F5344CB8AC3E}">
        <p14:creationId xmlns:p14="http://schemas.microsoft.com/office/powerpoint/2010/main" val="1546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58601-D482-6100-5C05-6E3B842DCE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CA42AE-4DA8-1D6A-1080-5601024714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131F4B-78CB-FF94-2A4C-7FC0E77184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F905AE-9DC4-F0BA-8672-50F1565694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118E55-16FC-88CF-B6B3-21995B3DB7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A53AE6-828F-D625-01D1-D3B75BE4245F}"/>
              </a:ext>
            </a:extLst>
          </p:cNvPr>
          <p:cNvSpPr>
            <a:spLocks noGrp="1"/>
          </p:cNvSpPr>
          <p:nvPr>
            <p:ph type="dt" sz="half" idx="10"/>
          </p:nvPr>
        </p:nvSpPr>
        <p:spPr/>
        <p:txBody>
          <a:bodyPr/>
          <a:lstStyle/>
          <a:p>
            <a:fld id="{357DC088-A198-4919-867A-11BEE5B4DC74}" type="datetime1">
              <a:rPr lang="en-US" smtClean="0"/>
              <a:t>4/2/2025</a:t>
            </a:fld>
            <a:endParaRPr lang="en-US"/>
          </a:p>
        </p:txBody>
      </p:sp>
      <p:sp>
        <p:nvSpPr>
          <p:cNvPr id="8" name="Footer Placeholder 7">
            <a:extLst>
              <a:ext uri="{FF2B5EF4-FFF2-40B4-BE49-F238E27FC236}">
                <a16:creationId xmlns:a16="http://schemas.microsoft.com/office/drawing/2014/main" id="{70417957-DF7C-AD2E-119A-C1FFC02BBB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1EA383-51F9-FB7C-0ED2-7F8596CE642E}"/>
              </a:ext>
            </a:extLst>
          </p:cNvPr>
          <p:cNvSpPr>
            <a:spLocks noGrp="1"/>
          </p:cNvSpPr>
          <p:nvPr>
            <p:ph type="sldNum" sz="quarter" idx="12"/>
          </p:nvPr>
        </p:nvSpPr>
        <p:spPr/>
        <p:txBody>
          <a:bodyPr/>
          <a:lstStyle/>
          <a:p>
            <a:fld id="{0F409C0F-33D9-4111-8FC7-A3B5610AF553}" type="slidenum">
              <a:rPr lang="en-US" smtClean="0"/>
              <a:t>‹#›</a:t>
            </a:fld>
            <a:endParaRPr lang="en-US"/>
          </a:p>
        </p:txBody>
      </p:sp>
    </p:spTree>
    <p:extLst>
      <p:ext uri="{BB962C8B-B14F-4D97-AF65-F5344CB8AC3E}">
        <p14:creationId xmlns:p14="http://schemas.microsoft.com/office/powerpoint/2010/main" val="2333621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5CDF2-D8A5-7233-479F-7F1C6E6132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DA3B6E-7713-20B9-2CBE-A991AC8D61EE}"/>
              </a:ext>
            </a:extLst>
          </p:cNvPr>
          <p:cNvSpPr>
            <a:spLocks noGrp="1"/>
          </p:cNvSpPr>
          <p:nvPr>
            <p:ph type="dt" sz="half" idx="10"/>
          </p:nvPr>
        </p:nvSpPr>
        <p:spPr/>
        <p:txBody>
          <a:bodyPr/>
          <a:lstStyle/>
          <a:p>
            <a:fld id="{EC41D811-E01B-484F-B988-41D14150294C}" type="datetime1">
              <a:rPr lang="en-US" smtClean="0"/>
              <a:t>4/2/2025</a:t>
            </a:fld>
            <a:endParaRPr lang="en-US"/>
          </a:p>
        </p:txBody>
      </p:sp>
      <p:sp>
        <p:nvSpPr>
          <p:cNvPr id="4" name="Footer Placeholder 3">
            <a:extLst>
              <a:ext uri="{FF2B5EF4-FFF2-40B4-BE49-F238E27FC236}">
                <a16:creationId xmlns:a16="http://schemas.microsoft.com/office/drawing/2014/main" id="{11834046-5239-0DA5-DB1A-308C157D8B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0C4D2B-3298-EF52-94AD-0C5B98E109AB}"/>
              </a:ext>
            </a:extLst>
          </p:cNvPr>
          <p:cNvSpPr>
            <a:spLocks noGrp="1"/>
          </p:cNvSpPr>
          <p:nvPr>
            <p:ph type="sldNum" sz="quarter" idx="12"/>
          </p:nvPr>
        </p:nvSpPr>
        <p:spPr/>
        <p:txBody>
          <a:bodyPr/>
          <a:lstStyle/>
          <a:p>
            <a:fld id="{0F409C0F-33D9-4111-8FC7-A3B5610AF553}" type="slidenum">
              <a:rPr lang="en-US" smtClean="0"/>
              <a:t>‹#›</a:t>
            </a:fld>
            <a:endParaRPr lang="en-US"/>
          </a:p>
        </p:txBody>
      </p:sp>
    </p:spTree>
    <p:extLst>
      <p:ext uri="{BB962C8B-B14F-4D97-AF65-F5344CB8AC3E}">
        <p14:creationId xmlns:p14="http://schemas.microsoft.com/office/powerpoint/2010/main" val="176803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77D62A-6D86-2119-73B6-B5140F2C9BBF}"/>
              </a:ext>
            </a:extLst>
          </p:cNvPr>
          <p:cNvSpPr>
            <a:spLocks noGrp="1"/>
          </p:cNvSpPr>
          <p:nvPr>
            <p:ph type="dt" sz="half" idx="10"/>
          </p:nvPr>
        </p:nvSpPr>
        <p:spPr/>
        <p:txBody>
          <a:bodyPr/>
          <a:lstStyle/>
          <a:p>
            <a:fld id="{09CF333A-1250-45DE-9AB4-8ED40E16D519}" type="datetime1">
              <a:rPr lang="en-US" smtClean="0"/>
              <a:t>4/2/2025</a:t>
            </a:fld>
            <a:endParaRPr lang="en-US"/>
          </a:p>
        </p:txBody>
      </p:sp>
      <p:sp>
        <p:nvSpPr>
          <p:cNvPr id="3" name="Footer Placeholder 2">
            <a:extLst>
              <a:ext uri="{FF2B5EF4-FFF2-40B4-BE49-F238E27FC236}">
                <a16:creationId xmlns:a16="http://schemas.microsoft.com/office/drawing/2014/main" id="{4B7DA9C2-11E9-5B0C-BCE7-78A86D28D15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831FE-86F0-C466-56BA-1F107B27D94F}"/>
              </a:ext>
            </a:extLst>
          </p:cNvPr>
          <p:cNvSpPr>
            <a:spLocks noGrp="1"/>
          </p:cNvSpPr>
          <p:nvPr>
            <p:ph type="sldNum" sz="quarter" idx="12"/>
          </p:nvPr>
        </p:nvSpPr>
        <p:spPr/>
        <p:txBody>
          <a:bodyPr/>
          <a:lstStyle/>
          <a:p>
            <a:fld id="{0F409C0F-33D9-4111-8FC7-A3B5610AF553}" type="slidenum">
              <a:rPr lang="en-US" smtClean="0"/>
              <a:t>‹#›</a:t>
            </a:fld>
            <a:endParaRPr lang="en-US"/>
          </a:p>
        </p:txBody>
      </p:sp>
    </p:spTree>
    <p:extLst>
      <p:ext uri="{BB962C8B-B14F-4D97-AF65-F5344CB8AC3E}">
        <p14:creationId xmlns:p14="http://schemas.microsoft.com/office/powerpoint/2010/main" val="2672914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4B303-4820-E5DA-6DA0-8FBC7D96D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A5B1F1-4B04-DDB9-B554-CBD48EEEC2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845D60-1BAE-2160-9688-26A4EFBE4C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B38F46-BD38-34FB-BC55-4C1D846C890A}"/>
              </a:ext>
            </a:extLst>
          </p:cNvPr>
          <p:cNvSpPr>
            <a:spLocks noGrp="1"/>
          </p:cNvSpPr>
          <p:nvPr>
            <p:ph type="dt" sz="half" idx="10"/>
          </p:nvPr>
        </p:nvSpPr>
        <p:spPr/>
        <p:txBody>
          <a:bodyPr/>
          <a:lstStyle/>
          <a:p>
            <a:fld id="{E0A87661-06B4-439E-8992-B93232D737AD}" type="datetime1">
              <a:rPr lang="en-US" smtClean="0"/>
              <a:t>4/2/2025</a:t>
            </a:fld>
            <a:endParaRPr lang="en-US"/>
          </a:p>
        </p:txBody>
      </p:sp>
      <p:sp>
        <p:nvSpPr>
          <p:cNvPr id="6" name="Footer Placeholder 5">
            <a:extLst>
              <a:ext uri="{FF2B5EF4-FFF2-40B4-BE49-F238E27FC236}">
                <a16:creationId xmlns:a16="http://schemas.microsoft.com/office/drawing/2014/main" id="{7314C256-B1EF-0A66-97CA-9E0EDEC3C6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1B79B0-5626-0AB3-7044-3F48B124637E}"/>
              </a:ext>
            </a:extLst>
          </p:cNvPr>
          <p:cNvSpPr>
            <a:spLocks noGrp="1"/>
          </p:cNvSpPr>
          <p:nvPr>
            <p:ph type="sldNum" sz="quarter" idx="12"/>
          </p:nvPr>
        </p:nvSpPr>
        <p:spPr/>
        <p:txBody>
          <a:bodyPr/>
          <a:lstStyle/>
          <a:p>
            <a:fld id="{0F409C0F-33D9-4111-8FC7-A3B5610AF553}" type="slidenum">
              <a:rPr lang="en-US" smtClean="0"/>
              <a:t>‹#›</a:t>
            </a:fld>
            <a:endParaRPr lang="en-US"/>
          </a:p>
        </p:txBody>
      </p:sp>
    </p:spTree>
    <p:extLst>
      <p:ext uri="{BB962C8B-B14F-4D97-AF65-F5344CB8AC3E}">
        <p14:creationId xmlns:p14="http://schemas.microsoft.com/office/powerpoint/2010/main" val="2301990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D33B-CC51-4ADE-B6CC-104CE6439A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9109CF-B2EB-359B-BA52-E1790A8889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077B91-F009-1DCE-E342-0ACEC33817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674EAB-D4AA-D8B3-9B49-5D6B0640FA37}"/>
              </a:ext>
            </a:extLst>
          </p:cNvPr>
          <p:cNvSpPr>
            <a:spLocks noGrp="1"/>
          </p:cNvSpPr>
          <p:nvPr>
            <p:ph type="dt" sz="half" idx="10"/>
          </p:nvPr>
        </p:nvSpPr>
        <p:spPr/>
        <p:txBody>
          <a:bodyPr/>
          <a:lstStyle/>
          <a:p>
            <a:fld id="{1E2F72A9-D411-4FCE-87DD-E9A86BD0623C}" type="datetime1">
              <a:rPr lang="en-US" smtClean="0"/>
              <a:t>4/2/2025</a:t>
            </a:fld>
            <a:endParaRPr lang="en-US"/>
          </a:p>
        </p:txBody>
      </p:sp>
      <p:sp>
        <p:nvSpPr>
          <p:cNvPr id="6" name="Footer Placeholder 5">
            <a:extLst>
              <a:ext uri="{FF2B5EF4-FFF2-40B4-BE49-F238E27FC236}">
                <a16:creationId xmlns:a16="http://schemas.microsoft.com/office/drawing/2014/main" id="{55DF38CE-7B03-1B44-EF30-F08232B6C0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623C2A-C666-2039-1DCB-9E53339AD946}"/>
              </a:ext>
            </a:extLst>
          </p:cNvPr>
          <p:cNvSpPr>
            <a:spLocks noGrp="1"/>
          </p:cNvSpPr>
          <p:nvPr>
            <p:ph type="sldNum" sz="quarter" idx="12"/>
          </p:nvPr>
        </p:nvSpPr>
        <p:spPr/>
        <p:txBody>
          <a:bodyPr/>
          <a:lstStyle/>
          <a:p>
            <a:fld id="{0F409C0F-33D9-4111-8FC7-A3B5610AF553}" type="slidenum">
              <a:rPr lang="en-US" smtClean="0"/>
              <a:t>‹#›</a:t>
            </a:fld>
            <a:endParaRPr lang="en-US"/>
          </a:p>
        </p:txBody>
      </p:sp>
    </p:spTree>
    <p:extLst>
      <p:ext uri="{BB962C8B-B14F-4D97-AF65-F5344CB8AC3E}">
        <p14:creationId xmlns:p14="http://schemas.microsoft.com/office/powerpoint/2010/main" val="3814754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D967CD-3CCA-EF82-B9FE-EBE089130E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AE174E-71CA-9F4B-2780-C8B502EE35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C0EF0A-5E3B-CD41-C621-40622BDE36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D606BA4-68DD-48D7-A499-D56A0CFBB21E}" type="datetime1">
              <a:rPr lang="en-US" smtClean="0"/>
              <a:t>4/2/2025</a:t>
            </a:fld>
            <a:endParaRPr lang="en-US"/>
          </a:p>
        </p:txBody>
      </p:sp>
      <p:sp>
        <p:nvSpPr>
          <p:cNvPr id="5" name="Footer Placeholder 4">
            <a:extLst>
              <a:ext uri="{FF2B5EF4-FFF2-40B4-BE49-F238E27FC236}">
                <a16:creationId xmlns:a16="http://schemas.microsoft.com/office/drawing/2014/main" id="{3B5496A2-213A-8C0E-BB1B-92C5FA4427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BD6AC77-9BC4-D938-BF6B-F2E5C24585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F409C0F-33D9-4111-8FC7-A3B5610AF553}" type="slidenum">
              <a:rPr lang="en-US" smtClean="0"/>
              <a:t>‹#›</a:t>
            </a:fld>
            <a:endParaRPr lang="en-US"/>
          </a:p>
        </p:txBody>
      </p:sp>
    </p:spTree>
    <p:extLst>
      <p:ext uri="{BB962C8B-B14F-4D97-AF65-F5344CB8AC3E}">
        <p14:creationId xmlns:p14="http://schemas.microsoft.com/office/powerpoint/2010/main" val="2075679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EFA20-B6FA-CA69-7408-DEEB80AB1C7B}"/>
              </a:ext>
            </a:extLst>
          </p:cNvPr>
          <p:cNvSpPr>
            <a:spLocks noGrp="1"/>
          </p:cNvSpPr>
          <p:nvPr>
            <p:ph type="ctrTitle"/>
          </p:nvPr>
        </p:nvSpPr>
        <p:spPr>
          <a:xfrm>
            <a:off x="1524000" y="1122363"/>
            <a:ext cx="9144000" cy="1986597"/>
          </a:xfrm>
        </p:spPr>
        <p:txBody>
          <a:bodyPr>
            <a:normAutofit fontScale="90000"/>
          </a:bodyPr>
          <a:lstStyle/>
          <a:p>
            <a:r>
              <a:rPr lang="en-US" sz="4400" b="1" i="0" u="none" strike="noStrike" baseline="0" dirty="0">
                <a:latin typeface="Times New Roman" panose="02020603050405020304" pitchFamily="18" charset="0"/>
                <a:cs typeface="Times New Roman" panose="02020603050405020304" pitchFamily="18" charset="0"/>
              </a:rPr>
              <a:t>GPU-Based Top-K Query Processing</a:t>
            </a:r>
            <a:br>
              <a:rPr lang="en-US" sz="4400" b="1" i="0" u="none" strike="noStrike" baseline="0" dirty="0">
                <a:latin typeface="Times New Roman" panose="02020603050405020304" pitchFamily="18" charset="0"/>
                <a:cs typeface="Times New Roman" panose="02020603050405020304" pitchFamily="18" charset="0"/>
              </a:rPr>
            </a:br>
            <a:r>
              <a:rPr lang="en-US" sz="4400" b="1" i="0" u="none" strike="noStrike" baseline="0" dirty="0">
                <a:latin typeface="Times New Roman" panose="02020603050405020304" pitchFamily="18" charset="0"/>
                <a:cs typeface="Times New Roman" panose="02020603050405020304" pitchFamily="18" charset="0"/>
              </a:rPr>
              <a:t>Efficient Algorithms for Massive Data</a:t>
            </a:r>
            <a:br>
              <a:rPr lang="en-US" sz="4400" b="1" i="0" u="none" strike="noStrike" baseline="0" dirty="0">
                <a:latin typeface="Times New Roman" panose="02020603050405020304" pitchFamily="18" charset="0"/>
                <a:cs typeface="Times New Roman" panose="02020603050405020304" pitchFamily="18" charset="0"/>
              </a:rPr>
            </a:br>
            <a:endParaRPr lang="en-US" sz="44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BC16C6B1-8B0F-3586-2734-2993B92FF910}"/>
              </a:ext>
            </a:extLst>
          </p:cNvPr>
          <p:cNvSpPr>
            <a:spLocks noGrp="1"/>
          </p:cNvSpPr>
          <p:nvPr>
            <p:ph type="subTitle" idx="1"/>
          </p:nvPr>
        </p:nvSpPr>
        <p:spPr/>
        <p:txBody>
          <a:bodyPr>
            <a:noAutofit/>
          </a:bodyPr>
          <a:lstStyle/>
          <a:p>
            <a:r>
              <a:rPr lang="en-US" sz="2100" b="0" i="0" u="none" strike="noStrike" baseline="0" dirty="0">
                <a:solidFill>
                  <a:srgbClr val="000000"/>
                </a:solidFill>
                <a:latin typeface="Times New Roman" panose="02020603050405020304" pitchFamily="18" charset="0"/>
                <a:cs typeface="Times New Roman" panose="02020603050405020304" pitchFamily="18" charset="0"/>
              </a:rPr>
              <a:t>Ashwin Sudhir Sonawane (as22dk) &amp; Sanskar Chouhan (sc23bq)</a:t>
            </a:r>
          </a:p>
          <a:p>
            <a:br>
              <a:rPr lang="en-US" sz="2100" b="0" i="0" u="none" strike="noStrike" baseline="0" dirty="0">
                <a:solidFill>
                  <a:srgbClr val="000000"/>
                </a:solidFill>
                <a:latin typeface="Times New Roman" panose="02020603050405020304" pitchFamily="18" charset="0"/>
                <a:cs typeface="Times New Roman" panose="02020603050405020304" pitchFamily="18" charset="0"/>
              </a:rPr>
            </a:br>
            <a:r>
              <a:rPr lang="en-US" sz="2100" b="0" i="0" u="none" strike="noStrike" baseline="0" dirty="0">
                <a:solidFill>
                  <a:srgbClr val="000000"/>
                </a:solidFill>
                <a:latin typeface="Times New Roman" panose="02020603050405020304" pitchFamily="18" charset="0"/>
                <a:cs typeface="Times New Roman" panose="02020603050405020304" pitchFamily="18" charset="0"/>
              </a:rPr>
              <a:t>COP5725 Advanced Database Systems</a:t>
            </a:r>
            <a:br>
              <a:rPr lang="en-US" sz="2100" b="0" i="0" u="none" strike="noStrike" baseline="0" dirty="0">
                <a:solidFill>
                  <a:srgbClr val="000000"/>
                </a:solidFill>
                <a:latin typeface="Times New Roman" panose="02020603050405020304" pitchFamily="18" charset="0"/>
                <a:cs typeface="Times New Roman" panose="02020603050405020304" pitchFamily="18" charset="0"/>
              </a:rPr>
            </a:br>
            <a:r>
              <a:rPr lang="en-US" sz="2100" b="0" i="0" u="none" strike="noStrike" baseline="0" dirty="0">
                <a:solidFill>
                  <a:srgbClr val="000000"/>
                </a:solidFill>
                <a:latin typeface="Times New Roman" panose="02020603050405020304" pitchFamily="18" charset="0"/>
                <a:cs typeface="Times New Roman" panose="02020603050405020304" pitchFamily="18" charset="0"/>
              </a:rPr>
              <a:t>Instructor: </a:t>
            </a:r>
            <a:r>
              <a:rPr lang="en-US" sz="2100" b="0" i="0" u="none" strike="noStrike" baseline="0" dirty="0" err="1">
                <a:solidFill>
                  <a:srgbClr val="000000"/>
                </a:solidFill>
                <a:latin typeface="Times New Roman" panose="02020603050405020304" pitchFamily="18" charset="0"/>
                <a:cs typeface="Times New Roman" panose="02020603050405020304" pitchFamily="18" charset="0"/>
              </a:rPr>
              <a:t>Peixiang</a:t>
            </a:r>
            <a:r>
              <a:rPr lang="en-US" sz="2100" b="0" i="0" u="none" strike="noStrike" baseline="0" dirty="0">
                <a:solidFill>
                  <a:srgbClr val="000000"/>
                </a:solidFill>
                <a:latin typeface="Times New Roman" panose="02020603050405020304" pitchFamily="18" charset="0"/>
                <a:cs typeface="Times New Roman" panose="02020603050405020304" pitchFamily="18" charset="0"/>
              </a:rPr>
              <a:t> Zhao</a:t>
            </a:r>
          </a:p>
          <a:p>
            <a:br>
              <a:rPr lang="en-US" sz="2100" b="0" i="0" u="none" strike="noStrike" baseline="0" dirty="0">
                <a:solidFill>
                  <a:srgbClr val="000000"/>
                </a:solidFill>
                <a:latin typeface="Times New Roman" panose="02020603050405020304" pitchFamily="18" charset="0"/>
                <a:cs typeface="Times New Roman" panose="02020603050405020304" pitchFamily="18" charset="0"/>
              </a:rPr>
            </a:br>
            <a:r>
              <a:rPr lang="en-US" sz="2100" b="0" i="0" u="none" strike="noStrike" baseline="0" dirty="0">
                <a:solidFill>
                  <a:srgbClr val="000000"/>
                </a:solidFill>
                <a:latin typeface="Times New Roman" panose="02020603050405020304" pitchFamily="18" charset="0"/>
                <a:cs typeface="Times New Roman" panose="02020603050405020304" pitchFamily="18" charset="0"/>
              </a:rPr>
              <a:t>Spring 2025</a:t>
            </a:r>
            <a:endParaRPr lang="en-US" sz="2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0469D8A-7B7F-1C94-01B5-C97B5BA7D230}"/>
              </a:ext>
            </a:extLst>
          </p:cNvPr>
          <p:cNvSpPr>
            <a:spLocks noGrp="1"/>
          </p:cNvSpPr>
          <p:nvPr>
            <p:ph type="sldNum" sz="quarter" idx="12"/>
          </p:nvPr>
        </p:nvSpPr>
        <p:spPr/>
        <p:txBody>
          <a:bodyPr/>
          <a:lstStyle/>
          <a:p>
            <a:fld id="{0F409C0F-33D9-4111-8FC7-A3B5610AF553}" type="slidenum">
              <a:rPr lang="en-US" smtClean="0"/>
              <a:t>1</a:t>
            </a:fld>
            <a:endParaRPr lang="en-US"/>
          </a:p>
        </p:txBody>
      </p:sp>
    </p:spTree>
    <p:extLst>
      <p:ext uri="{BB962C8B-B14F-4D97-AF65-F5344CB8AC3E}">
        <p14:creationId xmlns:p14="http://schemas.microsoft.com/office/powerpoint/2010/main" val="4136145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6A09B6-C381-7FD1-B3D0-798DA87B4C2B}"/>
              </a:ext>
            </a:extLst>
          </p:cNvPr>
          <p:cNvSpPr>
            <a:spLocks noGrp="1"/>
          </p:cNvSpPr>
          <p:nvPr>
            <p:ph type="title"/>
          </p:nvPr>
        </p:nvSpPr>
        <p:spPr>
          <a:xfrm>
            <a:off x="838200" y="365125"/>
            <a:ext cx="10515600" cy="1325563"/>
          </a:xfrm>
        </p:spPr>
        <p:txBody>
          <a:bodyPr>
            <a:normAutofit/>
          </a:bodyPr>
          <a:lstStyle/>
          <a:p>
            <a:r>
              <a:rPr lang="en-US" sz="5400" b="1">
                <a:latin typeface="Times New Roman" panose="02020603050405020304" pitchFamily="18" charset="0"/>
                <a:cs typeface="Times New Roman" panose="02020603050405020304" pitchFamily="18" charset="0"/>
              </a:rPr>
              <a:t>Analysis &amp; Discussion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4C55DA0-6EF7-F240-F6A3-C0203F793E36}"/>
              </a:ext>
            </a:extLst>
          </p:cNvPr>
          <p:cNvSpPr>
            <a:spLocks noGrp="1"/>
          </p:cNvSpPr>
          <p:nvPr>
            <p:ph idx="1"/>
          </p:nvPr>
        </p:nvSpPr>
        <p:spPr>
          <a:xfrm>
            <a:off x="838200" y="1929384"/>
            <a:ext cx="10515600" cy="4251960"/>
          </a:xfrm>
        </p:spPr>
        <p:txBody>
          <a:bodyPr>
            <a:normAutofit/>
          </a:bodyPr>
          <a:lstStyle/>
          <a:p>
            <a:r>
              <a:rPr lang="en-US" sz="2200">
                <a:latin typeface="Times New Roman" panose="02020603050405020304" pitchFamily="18" charset="0"/>
                <a:cs typeface="Times New Roman" panose="02020603050405020304" pitchFamily="18" charset="0"/>
              </a:rPr>
              <a:t>Efficiency: Bitonic Top-K exploits shared memory and parallelism, yielding significant speedups for small K.</a:t>
            </a:r>
          </a:p>
          <a:p>
            <a:r>
              <a:rPr lang="en-US" sz="2200">
                <a:latin typeface="Times New Roman" panose="02020603050405020304" pitchFamily="18" charset="0"/>
                <a:cs typeface="Times New Roman" panose="02020603050405020304" pitchFamily="18" charset="0"/>
              </a:rPr>
              <a:t>Scalability: Sorting-based method is robust for large datasets but less optimal for small result sets.</a:t>
            </a:r>
          </a:p>
          <a:p>
            <a:r>
              <a:rPr lang="en-US" sz="2200">
                <a:latin typeface="Times New Roman" panose="02020603050405020304" pitchFamily="18" charset="0"/>
                <a:cs typeface="Times New Roman" panose="02020603050405020304" pitchFamily="18" charset="0"/>
              </a:rPr>
              <a:t>GPU Advantages: Massive parallelism and optimized memory access reduce query response times.</a:t>
            </a:r>
          </a:p>
          <a:p>
            <a:r>
              <a:rPr lang="en-US" sz="2200">
                <a:latin typeface="Times New Roman" panose="02020603050405020304" pitchFamily="18" charset="0"/>
                <a:cs typeface="Times New Roman" panose="02020603050405020304" pitchFamily="18" charset="0"/>
              </a:rPr>
              <a:t>Trade-Offs: Method selection depends on the value of K and overall data size.</a:t>
            </a:r>
          </a:p>
        </p:txBody>
      </p:sp>
      <p:sp>
        <p:nvSpPr>
          <p:cNvPr id="4" name="Slide Number Placeholder 3">
            <a:extLst>
              <a:ext uri="{FF2B5EF4-FFF2-40B4-BE49-F238E27FC236}">
                <a16:creationId xmlns:a16="http://schemas.microsoft.com/office/drawing/2014/main" id="{1CD8EF37-3AAC-F926-F061-A78189BA2E0C}"/>
              </a:ext>
            </a:extLst>
          </p:cNvPr>
          <p:cNvSpPr>
            <a:spLocks noGrp="1"/>
          </p:cNvSpPr>
          <p:nvPr>
            <p:ph type="sldNum" sz="quarter" idx="12"/>
          </p:nvPr>
        </p:nvSpPr>
        <p:spPr/>
        <p:txBody>
          <a:bodyPr/>
          <a:lstStyle/>
          <a:p>
            <a:fld id="{0F409C0F-33D9-4111-8FC7-A3B5610AF553}" type="slidenum">
              <a:rPr lang="en-US" smtClean="0"/>
              <a:t>10</a:t>
            </a:fld>
            <a:endParaRPr lang="en-US"/>
          </a:p>
        </p:txBody>
      </p:sp>
    </p:spTree>
    <p:extLst>
      <p:ext uri="{BB962C8B-B14F-4D97-AF65-F5344CB8AC3E}">
        <p14:creationId xmlns:p14="http://schemas.microsoft.com/office/powerpoint/2010/main" val="3376736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942DF5-D599-20B4-026A-E5C48E1221FB}"/>
              </a:ext>
            </a:extLst>
          </p:cNvPr>
          <p:cNvSpPr>
            <a:spLocks noGrp="1"/>
          </p:cNvSpPr>
          <p:nvPr>
            <p:ph type="title"/>
          </p:nvPr>
        </p:nvSpPr>
        <p:spPr>
          <a:xfrm>
            <a:off x="838200" y="365125"/>
            <a:ext cx="10515600" cy="1325563"/>
          </a:xfrm>
        </p:spPr>
        <p:txBody>
          <a:bodyPr>
            <a:normAutofit/>
          </a:bodyPr>
          <a:lstStyle/>
          <a:p>
            <a:r>
              <a:rPr lang="en-US" sz="5400" b="1">
                <a:latin typeface="Times New Roman" panose="02020603050405020304" pitchFamily="18" charset="0"/>
                <a:cs typeface="Times New Roman" panose="02020603050405020304" pitchFamily="18" charset="0"/>
              </a:rPr>
              <a:t>Conclusion &amp; Future Work</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FD81026-3B60-D479-ED97-66AAC6CD639E}"/>
              </a:ext>
            </a:extLst>
          </p:cNvPr>
          <p:cNvSpPr>
            <a:spLocks noGrp="1"/>
          </p:cNvSpPr>
          <p:nvPr>
            <p:ph idx="1"/>
          </p:nvPr>
        </p:nvSpPr>
        <p:spPr>
          <a:xfrm>
            <a:off x="838200" y="1929384"/>
            <a:ext cx="10515600" cy="4251960"/>
          </a:xfrm>
        </p:spPr>
        <p:txBody>
          <a:bodyPr>
            <a:normAutofit/>
          </a:bodyPr>
          <a:lstStyle/>
          <a:p>
            <a:r>
              <a:rPr lang="en-US" sz="2200">
                <a:latin typeface="Times New Roman" panose="02020603050405020304" pitchFamily="18" charset="0"/>
                <a:cs typeface="Times New Roman" panose="02020603050405020304" pitchFamily="18" charset="0"/>
              </a:rPr>
              <a:t>Successfully implemented and benchmarked two GPU-based Top-K algorithms: Sorting-based Top-K and Bitonic Top-K.</a:t>
            </a:r>
          </a:p>
          <a:p>
            <a:endParaRPr lang="en-US" sz="2200">
              <a:latin typeface="Times New Roman" panose="02020603050405020304" pitchFamily="18" charset="0"/>
              <a:cs typeface="Times New Roman" panose="02020603050405020304" pitchFamily="18" charset="0"/>
            </a:endParaRPr>
          </a:p>
          <a:p>
            <a:r>
              <a:rPr lang="en-US" sz="2200">
                <a:latin typeface="Times New Roman" panose="02020603050405020304" pitchFamily="18" charset="0"/>
                <a:cs typeface="Times New Roman" panose="02020603050405020304" pitchFamily="18" charset="0"/>
              </a:rPr>
              <a:t>Bitonic Top-K demonstrated substantial performance gains over traditional sorting-based approaches, especially for small values of k (up to 1024), making it highly efficient for large-scale, high-throughput applications.</a:t>
            </a:r>
          </a:p>
          <a:p>
            <a:endParaRPr lang="en-US" sz="2200">
              <a:latin typeface="Times New Roman" panose="02020603050405020304" pitchFamily="18" charset="0"/>
              <a:cs typeface="Times New Roman" panose="02020603050405020304" pitchFamily="18" charset="0"/>
            </a:endParaRPr>
          </a:p>
          <a:p>
            <a:r>
              <a:rPr lang="en-US" sz="2200" b="1">
                <a:latin typeface="Times New Roman" panose="02020603050405020304" pitchFamily="18" charset="0"/>
                <a:cs typeface="Times New Roman" panose="02020603050405020304" pitchFamily="18" charset="0"/>
              </a:rPr>
              <a:t>Future work:</a:t>
            </a:r>
          </a:p>
          <a:p>
            <a:pPr lvl="1"/>
            <a:r>
              <a:rPr lang="en-US" sz="2200">
                <a:latin typeface="Times New Roman" panose="02020603050405020304" pitchFamily="18" charset="0"/>
                <a:cs typeface="Times New Roman" panose="02020603050405020304" pitchFamily="18" charset="0"/>
              </a:rPr>
              <a:t>Investigate hybrid and adaptive methods.</a:t>
            </a:r>
          </a:p>
          <a:p>
            <a:pPr lvl="1"/>
            <a:r>
              <a:rPr lang="en-US" sz="2200">
                <a:latin typeface="Times New Roman" panose="02020603050405020304" pitchFamily="18" charset="0"/>
                <a:cs typeface="Times New Roman" panose="02020603050405020304" pitchFamily="18" charset="0"/>
              </a:rPr>
              <a:t>Integrate GPU Top-K operators into full-scale database systems.</a:t>
            </a:r>
          </a:p>
          <a:p>
            <a:pPr lvl="1"/>
            <a:r>
              <a:rPr lang="en-US" sz="2200">
                <a:latin typeface="Times New Roman" panose="02020603050405020304" pitchFamily="18" charset="0"/>
                <a:cs typeface="Times New Roman" panose="02020603050405020304" pitchFamily="18" charset="0"/>
              </a:rPr>
              <a:t>Further optimize multi-block bitonic sorting for larger K.</a:t>
            </a:r>
          </a:p>
          <a:p>
            <a:pPr lvl="1"/>
            <a:endParaRPr lang="en-US" sz="220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8667F8EE-D240-0A73-A4F7-D2E65038DAF0}"/>
              </a:ext>
            </a:extLst>
          </p:cNvPr>
          <p:cNvSpPr>
            <a:spLocks noGrp="1"/>
          </p:cNvSpPr>
          <p:nvPr>
            <p:ph type="sldNum" sz="quarter" idx="12"/>
          </p:nvPr>
        </p:nvSpPr>
        <p:spPr/>
        <p:txBody>
          <a:bodyPr/>
          <a:lstStyle/>
          <a:p>
            <a:fld id="{0F409C0F-33D9-4111-8FC7-A3B5610AF553}" type="slidenum">
              <a:rPr lang="en-US" smtClean="0"/>
              <a:t>11</a:t>
            </a:fld>
            <a:endParaRPr lang="en-US"/>
          </a:p>
        </p:txBody>
      </p:sp>
    </p:spTree>
    <p:extLst>
      <p:ext uri="{BB962C8B-B14F-4D97-AF65-F5344CB8AC3E}">
        <p14:creationId xmlns:p14="http://schemas.microsoft.com/office/powerpoint/2010/main" val="2194173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CD8DBB-D0DD-E436-FC22-4985A705A833}"/>
              </a:ext>
            </a:extLst>
          </p:cNvPr>
          <p:cNvSpPr>
            <a:spLocks noGrp="1"/>
          </p:cNvSpPr>
          <p:nvPr>
            <p:ph idx="1"/>
          </p:nvPr>
        </p:nvSpPr>
        <p:spPr>
          <a:xfrm>
            <a:off x="838200" y="585216"/>
            <a:ext cx="10515600" cy="5591747"/>
          </a:xfrm>
        </p:spPr>
        <p:txBody>
          <a:bodyPr>
            <a:normAutofit/>
          </a:bodyPr>
          <a:lstStyle/>
          <a:p>
            <a:pPr marL="0" indent="0" algn="ctr">
              <a:buNone/>
            </a:pPr>
            <a:endParaRPr lang="en-US" sz="4400" b="1" i="0" u="none" strike="noStrike" baseline="0" dirty="0">
              <a:latin typeface="Times New Roman" panose="02020603050405020304" pitchFamily="18" charset="0"/>
              <a:cs typeface="Times New Roman" panose="02020603050405020304" pitchFamily="18" charset="0"/>
            </a:endParaRPr>
          </a:p>
          <a:p>
            <a:pPr marL="0" indent="0" algn="ctr">
              <a:buNone/>
            </a:pPr>
            <a:endParaRPr lang="en-US" sz="4400" b="1" dirty="0">
              <a:latin typeface="Times New Roman" panose="02020603050405020304" pitchFamily="18" charset="0"/>
              <a:cs typeface="Times New Roman" panose="02020603050405020304" pitchFamily="18" charset="0"/>
            </a:endParaRPr>
          </a:p>
          <a:p>
            <a:pPr marL="0" indent="0" algn="ctr">
              <a:buNone/>
            </a:pPr>
            <a:endParaRPr lang="en-US" sz="4400" b="1" i="0" u="none" strike="noStrike" baseline="0" dirty="0">
              <a:latin typeface="Times New Roman" panose="02020603050405020304" pitchFamily="18" charset="0"/>
              <a:cs typeface="Times New Roman" panose="02020603050405020304" pitchFamily="18" charset="0"/>
            </a:endParaRPr>
          </a:p>
          <a:p>
            <a:pPr marL="0" indent="0" algn="ctr">
              <a:buNone/>
            </a:pPr>
            <a:r>
              <a:rPr lang="en-US" sz="4400" b="1" i="0" u="none" strike="noStrike" baseline="0" dirty="0">
                <a:latin typeface="Times New Roman" panose="02020603050405020304" pitchFamily="18" charset="0"/>
                <a:cs typeface="Times New Roman" panose="02020603050405020304" pitchFamily="18" charset="0"/>
              </a:rPr>
              <a:t>Thank you for your attention!</a:t>
            </a:r>
          </a:p>
          <a:p>
            <a:pPr marL="0" indent="0" algn="ctr">
              <a:buNone/>
            </a:pPr>
            <a:r>
              <a:rPr lang="en-US" sz="4400" b="1" i="0" u="none" strike="noStrike" baseline="0" dirty="0">
                <a:latin typeface="Times New Roman" panose="02020603050405020304" pitchFamily="18" charset="0"/>
                <a:cs typeface="Times New Roman" panose="02020603050405020304" pitchFamily="18" charset="0"/>
              </a:rPr>
              <a:t>Any Questions?</a:t>
            </a:r>
            <a:endParaRPr lang="en-US" sz="4400" b="1"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3F92352-870E-25C6-D229-2DB4313F5FE5}"/>
              </a:ext>
            </a:extLst>
          </p:cNvPr>
          <p:cNvSpPr>
            <a:spLocks noGrp="1"/>
          </p:cNvSpPr>
          <p:nvPr>
            <p:ph type="sldNum" sz="quarter" idx="12"/>
          </p:nvPr>
        </p:nvSpPr>
        <p:spPr/>
        <p:txBody>
          <a:bodyPr/>
          <a:lstStyle/>
          <a:p>
            <a:fld id="{0F409C0F-33D9-4111-8FC7-A3B5610AF553}" type="slidenum">
              <a:rPr lang="en-US" smtClean="0"/>
              <a:t>12</a:t>
            </a:fld>
            <a:endParaRPr lang="en-US"/>
          </a:p>
        </p:txBody>
      </p:sp>
    </p:spTree>
    <p:extLst>
      <p:ext uri="{BB962C8B-B14F-4D97-AF65-F5344CB8AC3E}">
        <p14:creationId xmlns:p14="http://schemas.microsoft.com/office/powerpoint/2010/main" val="4196526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B10C94-850E-A6FF-8242-B9C182506BBD}"/>
              </a:ext>
            </a:extLst>
          </p:cNvPr>
          <p:cNvSpPr>
            <a:spLocks noGrp="1"/>
          </p:cNvSpPr>
          <p:nvPr>
            <p:ph type="title"/>
          </p:nvPr>
        </p:nvSpPr>
        <p:spPr>
          <a:xfrm>
            <a:off x="838200" y="365125"/>
            <a:ext cx="10515600" cy="1325563"/>
          </a:xfrm>
        </p:spPr>
        <p:txBody>
          <a:bodyPr>
            <a:normAutofit/>
          </a:bodyPr>
          <a:lstStyle/>
          <a:p>
            <a:r>
              <a:rPr lang="en-US" sz="5400" b="1">
                <a:latin typeface="Times New Roman" panose="02020603050405020304" pitchFamily="18" charset="0"/>
                <a:cs typeface="Times New Roman" panose="02020603050405020304" pitchFamily="18" charset="0"/>
              </a:rPr>
              <a:t>Introduction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ACEF20F-06C3-9E4A-91DC-30A6CA774376}"/>
              </a:ext>
            </a:extLst>
          </p:cNvPr>
          <p:cNvSpPr>
            <a:spLocks noGrp="1"/>
          </p:cNvSpPr>
          <p:nvPr>
            <p:ph idx="1"/>
          </p:nvPr>
        </p:nvSpPr>
        <p:spPr>
          <a:xfrm>
            <a:off x="838200" y="1763840"/>
            <a:ext cx="10515600" cy="4417504"/>
          </a:xfrm>
        </p:spPr>
        <p:txBody>
          <a:bodyPr>
            <a:noAutofit/>
          </a:bodyPr>
          <a:lstStyle/>
          <a:p>
            <a:r>
              <a:rPr lang="en-US" sz="2100" dirty="0">
                <a:latin typeface="Times New Roman" panose="02020603050405020304" pitchFamily="18" charset="0"/>
                <a:cs typeface="Times New Roman" panose="02020603050405020304" pitchFamily="18" charset="0"/>
              </a:rPr>
              <a:t>In many applications, we often want to find the </a:t>
            </a:r>
            <a:r>
              <a:rPr lang="en-US" sz="2100" b="1" dirty="0">
                <a:latin typeface="Times New Roman" panose="02020603050405020304" pitchFamily="18" charset="0"/>
                <a:cs typeface="Times New Roman" panose="02020603050405020304" pitchFamily="18" charset="0"/>
              </a:rPr>
              <a:t>top-k results</a:t>
            </a:r>
            <a:r>
              <a:rPr lang="en-US" sz="2100" dirty="0">
                <a:latin typeface="Times New Roman" panose="02020603050405020304" pitchFamily="18" charset="0"/>
                <a:cs typeface="Times New Roman" panose="02020603050405020304" pitchFamily="18" charset="0"/>
              </a:rPr>
              <a:t> from a large dataset, without having to process everything.</a:t>
            </a:r>
          </a:p>
          <a:p>
            <a:r>
              <a:rPr lang="en-US" sz="2100" b="1" dirty="0">
                <a:latin typeface="Times New Roman" panose="02020603050405020304" pitchFamily="18" charset="0"/>
                <a:cs typeface="Times New Roman" panose="02020603050405020304" pitchFamily="18" charset="0"/>
              </a:rPr>
              <a:t>Real-World Example: </a:t>
            </a:r>
            <a:r>
              <a:rPr lang="en-US" sz="2100" dirty="0">
                <a:latin typeface="Times New Roman" panose="02020603050405020304" pitchFamily="18" charset="0"/>
                <a:cs typeface="Times New Roman" panose="02020603050405020304" pitchFamily="18" charset="0"/>
              </a:rPr>
              <a:t>Imagine you're using a food delivery app like Uber Eats, and you search for "Best Burgers Nearby.“</a:t>
            </a:r>
          </a:p>
          <a:p>
            <a:pPr lvl="1"/>
            <a:r>
              <a:rPr lang="en-US" sz="1700" dirty="0">
                <a:latin typeface="Times New Roman" panose="02020603050405020304" pitchFamily="18" charset="0"/>
                <a:cs typeface="Times New Roman" panose="02020603050405020304" pitchFamily="18" charset="0"/>
              </a:rPr>
              <a:t>The app doesn’t need to sort thousands of restaurants.</a:t>
            </a:r>
          </a:p>
          <a:p>
            <a:pPr lvl="1"/>
            <a:r>
              <a:rPr lang="en-US" sz="1700" dirty="0">
                <a:latin typeface="Times New Roman" panose="02020603050405020304" pitchFamily="18" charset="0"/>
                <a:cs typeface="Times New Roman" panose="02020603050405020304" pitchFamily="18" charset="0"/>
              </a:rPr>
              <a:t>It just needs to quickly find the top 5 with the best ratings and fast delivery.</a:t>
            </a:r>
          </a:p>
          <a:p>
            <a:pPr lvl="1"/>
            <a:r>
              <a:rPr lang="en-US" sz="1700" dirty="0">
                <a:latin typeface="Times New Roman" panose="02020603050405020304" pitchFamily="18" charset="0"/>
                <a:cs typeface="Times New Roman" panose="02020603050405020304" pitchFamily="18" charset="0"/>
              </a:rPr>
              <a:t>That’s a Top-K query.</a:t>
            </a:r>
          </a:p>
          <a:p>
            <a:r>
              <a:rPr lang="en-US" sz="2100" b="1" dirty="0">
                <a:latin typeface="Times New Roman" panose="02020603050405020304" pitchFamily="18" charset="0"/>
                <a:cs typeface="Times New Roman" panose="02020603050405020304" pitchFamily="18" charset="0"/>
              </a:rPr>
              <a:t>The Challenge:</a:t>
            </a:r>
          </a:p>
          <a:p>
            <a:pPr lvl="1"/>
            <a:r>
              <a:rPr lang="en-US" sz="1700" dirty="0">
                <a:latin typeface="Times New Roman" panose="02020603050405020304" pitchFamily="18" charset="0"/>
                <a:cs typeface="Times New Roman" panose="02020603050405020304" pitchFamily="18" charset="0"/>
              </a:rPr>
              <a:t>In modern systems, data sizes are huge — sometimes millions of entries.</a:t>
            </a:r>
          </a:p>
          <a:p>
            <a:pPr lvl="1"/>
            <a:r>
              <a:rPr lang="en-US" sz="1700" dirty="0">
                <a:latin typeface="Times New Roman" panose="02020603050405020304" pitchFamily="18" charset="0"/>
                <a:cs typeface="Times New Roman" panose="02020603050405020304" pitchFamily="18" charset="0"/>
              </a:rPr>
              <a:t>Traditional method: Sort the entire dataset, then return the first k.</a:t>
            </a:r>
          </a:p>
          <a:p>
            <a:pPr lvl="1"/>
            <a:r>
              <a:rPr lang="en-US" sz="1700" dirty="0">
                <a:latin typeface="Times New Roman" panose="02020603050405020304" pitchFamily="18" charset="0"/>
                <a:cs typeface="Times New Roman" panose="02020603050405020304" pitchFamily="18" charset="0"/>
              </a:rPr>
              <a:t>Time complexity: O(n log n) — even if k is small!</a:t>
            </a:r>
          </a:p>
          <a:p>
            <a:r>
              <a:rPr lang="en-US" sz="2100" b="1" dirty="0">
                <a:latin typeface="Times New Roman" panose="02020603050405020304" pitchFamily="18" charset="0"/>
                <a:cs typeface="Times New Roman" panose="02020603050405020304" pitchFamily="18" charset="0"/>
              </a:rPr>
              <a:t>GPU issues:</a:t>
            </a:r>
          </a:p>
          <a:p>
            <a:pPr lvl="1"/>
            <a:r>
              <a:rPr lang="en-US" sz="1700" dirty="0">
                <a:latin typeface="Times New Roman" panose="02020603050405020304" pitchFamily="18" charset="0"/>
                <a:cs typeface="Times New Roman" panose="02020603050405020304" pitchFamily="18" charset="0"/>
              </a:rPr>
              <a:t>Sorting is branch-heavy (bad for GPU SIMD threads)</a:t>
            </a:r>
          </a:p>
          <a:p>
            <a:pPr lvl="1"/>
            <a:r>
              <a:rPr lang="en-US" sz="1700" dirty="0">
                <a:latin typeface="Times New Roman" panose="02020603050405020304" pitchFamily="18" charset="0"/>
                <a:cs typeface="Times New Roman" panose="02020603050405020304" pitchFamily="18" charset="0"/>
              </a:rPr>
              <a:t>High memory pressure</a:t>
            </a:r>
          </a:p>
          <a:p>
            <a:pPr lvl="1"/>
            <a:r>
              <a:rPr lang="en-US" sz="1700" dirty="0">
                <a:latin typeface="Times New Roman" panose="02020603050405020304" pitchFamily="18" charset="0"/>
                <a:cs typeface="Times New Roman" panose="02020603050405020304" pitchFamily="18" charset="0"/>
              </a:rPr>
              <a:t>Wastes effort on elements that won't make it to Top-K</a:t>
            </a:r>
          </a:p>
        </p:txBody>
      </p:sp>
      <p:sp>
        <p:nvSpPr>
          <p:cNvPr id="5" name="Slide Number Placeholder 4">
            <a:extLst>
              <a:ext uri="{FF2B5EF4-FFF2-40B4-BE49-F238E27FC236}">
                <a16:creationId xmlns:a16="http://schemas.microsoft.com/office/drawing/2014/main" id="{118B80AE-154C-1A85-15A6-E2E507D2EC85}"/>
              </a:ext>
            </a:extLst>
          </p:cNvPr>
          <p:cNvSpPr>
            <a:spLocks noGrp="1"/>
          </p:cNvSpPr>
          <p:nvPr>
            <p:ph type="sldNum" sz="quarter" idx="12"/>
          </p:nvPr>
        </p:nvSpPr>
        <p:spPr/>
        <p:txBody>
          <a:bodyPr/>
          <a:lstStyle/>
          <a:p>
            <a:fld id="{0F409C0F-33D9-4111-8FC7-A3B5610AF553}" type="slidenum">
              <a:rPr lang="en-US" smtClean="0"/>
              <a:t>2</a:t>
            </a:fld>
            <a:endParaRPr lang="en-US"/>
          </a:p>
        </p:txBody>
      </p:sp>
    </p:spTree>
    <p:extLst>
      <p:ext uri="{BB962C8B-B14F-4D97-AF65-F5344CB8AC3E}">
        <p14:creationId xmlns:p14="http://schemas.microsoft.com/office/powerpoint/2010/main" val="471375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662E8D-7570-F277-CB19-5CEF15467931}"/>
              </a:ext>
            </a:extLst>
          </p:cNvPr>
          <p:cNvSpPr>
            <a:spLocks noGrp="1"/>
          </p:cNvSpPr>
          <p:nvPr>
            <p:ph type="title"/>
          </p:nvPr>
        </p:nvSpPr>
        <p:spPr>
          <a:xfrm>
            <a:off x="838200" y="365125"/>
            <a:ext cx="10515600" cy="1325563"/>
          </a:xfrm>
        </p:spPr>
        <p:txBody>
          <a:bodyPr>
            <a:normAutofit/>
          </a:bodyPr>
          <a:lstStyle/>
          <a:p>
            <a:r>
              <a:rPr lang="en-US" sz="5400" b="1">
                <a:latin typeface="Times New Roman" panose="02020603050405020304" pitchFamily="18" charset="0"/>
                <a:cs typeface="Times New Roman" panose="02020603050405020304" pitchFamily="18" charset="0"/>
              </a:rPr>
              <a:t>Problem Statement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402927F-AD95-0B31-141B-072D5658F699}"/>
              </a:ext>
            </a:extLst>
          </p:cNvPr>
          <p:cNvSpPr>
            <a:spLocks noGrp="1"/>
          </p:cNvSpPr>
          <p:nvPr>
            <p:ph idx="1"/>
          </p:nvPr>
        </p:nvSpPr>
        <p:spPr>
          <a:xfrm>
            <a:off x="838200" y="1929384"/>
            <a:ext cx="10515600" cy="4251960"/>
          </a:xfrm>
        </p:spPr>
        <p:txBody>
          <a:bodyPr>
            <a:normAutofit/>
          </a:bodyPr>
          <a:lstStyle/>
          <a:p>
            <a:r>
              <a:rPr lang="en-US" sz="2200">
                <a:latin typeface="Times New Roman" panose="02020603050405020304" pitchFamily="18" charset="0"/>
                <a:cs typeface="Times New Roman" panose="02020603050405020304" pitchFamily="18" charset="0"/>
              </a:rPr>
              <a:t>Design a GPU-friendly algorithm that efficiently identifies the Top-K elements from a large dataset without fully sorting all entries. The goal is to minimize unnecessary computation, leverage GPU parallelism, and avoid branch-heavy operations common in CPU-based methods, ensuring fast and scalable top-k query processing especially when k is much smaller than the total data size.</a:t>
            </a:r>
          </a:p>
          <a:p>
            <a:endParaRPr lang="en-US" sz="2200">
              <a:latin typeface="Times New Roman" panose="02020603050405020304" pitchFamily="18" charset="0"/>
              <a:cs typeface="Times New Roman" panose="02020603050405020304" pitchFamily="18" charset="0"/>
            </a:endParaRPr>
          </a:p>
          <a:p>
            <a:r>
              <a:rPr lang="en-US" sz="2200" b="1">
                <a:latin typeface="Times New Roman" panose="02020603050405020304" pitchFamily="18" charset="0"/>
                <a:cs typeface="Times New Roman" panose="02020603050405020304" pitchFamily="18" charset="0"/>
              </a:rPr>
              <a:t>Goals:</a:t>
            </a:r>
          </a:p>
          <a:p>
            <a:pPr lvl="1"/>
            <a:r>
              <a:rPr lang="en-US" sz="2200">
                <a:latin typeface="Times New Roman" panose="02020603050405020304" pitchFamily="18" charset="0"/>
                <a:cs typeface="Times New Roman" panose="02020603050405020304" pitchFamily="18" charset="0"/>
              </a:rPr>
              <a:t>Low work (only touch what’s needed)</a:t>
            </a:r>
          </a:p>
          <a:p>
            <a:pPr lvl="1"/>
            <a:r>
              <a:rPr lang="en-US" sz="2200">
                <a:latin typeface="Times New Roman" panose="02020603050405020304" pitchFamily="18" charset="0"/>
                <a:cs typeface="Times New Roman" panose="02020603050405020304" pitchFamily="18" charset="0"/>
              </a:rPr>
              <a:t>High parallelism (GPU-friendly)</a:t>
            </a:r>
          </a:p>
          <a:p>
            <a:pPr lvl="1"/>
            <a:r>
              <a:rPr lang="en-US" sz="2200">
                <a:latin typeface="Times New Roman" panose="02020603050405020304" pitchFamily="18" charset="0"/>
                <a:cs typeface="Times New Roman" panose="02020603050405020304" pitchFamily="18" charset="0"/>
              </a:rPr>
              <a:t>Scalability (millions of records, small k)</a:t>
            </a:r>
          </a:p>
        </p:txBody>
      </p:sp>
      <p:sp>
        <p:nvSpPr>
          <p:cNvPr id="5" name="Slide Number Placeholder 4">
            <a:extLst>
              <a:ext uri="{FF2B5EF4-FFF2-40B4-BE49-F238E27FC236}">
                <a16:creationId xmlns:a16="http://schemas.microsoft.com/office/drawing/2014/main" id="{1B76F941-BB61-14F0-8AFE-92C0FB343455}"/>
              </a:ext>
            </a:extLst>
          </p:cNvPr>
          <p:cNvSpPr>
            <a:spLocks noGrp="1"/>
          </p:cNvSpPr>
          <p:nvPr>
            <p:ph type="sldNum" sz="quarter" idx="12"/>
          </p:nvPr>
        </p:nvSpPr>
        <p:spPr/>
        <p:txBody>
          <a:bodyPr/>
          <a:lstStyle/>
          <a:p>
            <a:fld id="{0F409C0F-33D9-4111-8FC7-A3B5610AF553}" type="slidenum">
              <a:rPr lang="en-US" smtClean="0"/>
              <a:t>3</a:t>
            </a:fld>
            <a:endParaRPr lang="en-US"/>
          </a:p>
        </p:txBody>
      </p:sp>
    </p:spTree>
    <p:extLst>
      <p:ext uri="{BB962C8B-B14F-4D97-AF65-F5344CB8AC3E}">
        <p14:creationId xmlns:p14="http://schemas.microsoft.com/office/powerpoint/2010/main" val="4166714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F73BC0-34DF-0511-E561-481A6D4AC407}"/>
              </a:ext>
            </a:extLst>
          </p:cNvPr>
          <p:cNvSpPr>
            <a:spLocks noGrp="1"/>
          </p:cNvSpPr>
          <p:nvPr>
            <p:ph type="title"/>
          </p:nvPr>
        </p:nvSpPr>
        <p:spPr>
          <a:xfrm>
            <a:off x="838200" y="365125"/>
            <a:ext cx="10515600" cy="1325563"/>
          </a:xfrm>
        </p:spPr>
        <p:txBody>
          <a:bodyPr>
            <a:normAutofit/>
          </a:bodyPr>
          <a:lstStyle/>
          <a:p>
            <a:r>
              <a:rPr lang="en-US" sz="5400" b="1">
                <a:latin typeface="Times New Roman" panose="02020603050405020304" pitchFamily="18" charset="0"/>
                <a:cs typeface="Times New Roman" panose="02020603050405020304" pitchFamily="18" charset="0"/>
              </a:rPr>
              <a:t>GPU-based approaches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B25766D-DC81-3D6E-67CE-634BFA3628A6}"/>
              </a:ext>
            </a:extLst>
          </p:cNvPr>
          <p:cNvSpPr>
            <a:spLocks noGrp="1"/>
          </p:cNvSpPr>
          <p:nvPr>
            <p:ph idx="1"/>
          </p:nvPr>
        </p:nvSpPr>
        <p:spPr>
          <a:xfrm>
            <a:off x="838200" y="1929384"/>
            <a:ext cx="10515600" cy="4251960"/>
          </a:xfrm>
        </p:spPr>
        <p:txBody>
          <a:bodyPr>
            <a:normAutofit/>
          </a:bodyPr>
          <a:lstStyle/>
          <a:p>
            <a:r>
              <a:rPr lang="en-US" sz="2200" b="1">
                <a:latin typeface="Times New Roman" panose="02020603050405020304" pitchFamily="18" charset="0"/>
                <a:cs typeface="Times New Roman" panose="02020603050405020304" pitchFamily="18" charset="0"/>
              </a:rPr>
              <a:t>Sorting-Based Top-K</a:t>
            </a:r>
          </a:p>
          <a:p>
            <a:pPr lvl="1"/>
            <a:r>
              <a:rPr lang="en-US" sz="2200">
                <a:latin typeface="Times New Roman" panose="02020603050405020304" pitchFamily="18" charset="0"/>
                <a:cs typeface="Times New Roman" panose="02020603050405020304" pitchFamily="18" charset="0"/>
              </a:rPr>
              <a:t>Sorting-based Top-K is a straightforward baseline that sorts the entire dataset in descending order and then selects the first k elements. </a:t>
            </a:r>
          </a:p>
          <a:p>
            <a:endParaRPr lang="en-US" sz="2200" b="1">
              <a:latin typeface="Times New Roman" panose="02020603050405020304" pitchFamily="18" charset="0"/>
              <a:cs typeface="Times New Roman" panose="02020603050405020304" pitchFamily="18" charset="0"/>
            </a:endParaRPr>
          </a:p>
          <a:p>
            <a:r>
              <a:rPr lang="en-US" sz="2200" b="1">
                <a:latin typeface="Times New Roman" panose="02020603050405020304" pitchFamily="18" charset="0"/>
                <a:cs typeface="Times New Roman" panose="02020603050405020304" pitchFamily="18" charset="0"/>
              </a:rPr>
              <a:t>Bitonic Top-K</a:t>
            </a:r>
          </a:p>
          <a:p>
            <a:pPr lvl="1"/>
            <a:r>
              <a:rPr lang="en-US" sz="2200">
                <a:latin typeface="Times New Roman" panose="02020603050405020304" pitchFamily="18" charset="0"/>
                <a:cs typeface="Times New Roman" panose="02020603050405020304" pitchFamily="18" charset="0"/>
              </a:rPr>
              <a:t>Bitonic Top-K leverages the bitonic sort network to efficiently extract the top-k elements without sorting the entire dataset. It creates bitonic sequences of size k, then merges and rebuilds them in parallel, discarding unnecessary values at each step. Optimized for GPU execution, it avoids branching and achieves significant speedup, especially when k is small.</a:t>
            </a:r>
          </a:p>
        </p:txBody>
      </p:sp>
      <p:sp>
        <p:nvSpPr>
          <p:cNvPr id="4" name="Slide Number Placeholder 3">
            <a:extLst>
              <a:ext uri="{FF2B5EF4-FFF2-40B4-BE49-F238E27FC236}">
                <a16:creationId xmlns:a16="http://schemas.microsoft.com/office/drawing/2014/main" id="{A6647CA8-E2EF-2D05-8AAA-1EDA5871C012}"/>
              </a:ext>
            </a:extLst>
          </p:cNvPr>
          <p:cNvSpPr>
            <a:spLocks noGrp="1"/>
          </p:cNvSpPr>
          <p:nvPr>
            <p:ph type="sldNum" sz="quarter" idx="12"/>
          </p:nvPr>
        </p:nvSpPr>
        <p:spPr/>
        <p:txBody>
          <a:bodyPr/>
          <a:lstStyle/>
          <a:p>
            <a:fld id="{0F409C0F-33D9-4111-8FC7-A3B5610AF553}" type="slidenum">
              <a:rPr lang="en-US" smtClean="0"/>
              <a:t>4</a:t>
            </a:fld>
            <a:endParaRPr lang="en-US"/>
          </a:p>
        </p:txBody>
      </p:sp>
    </p:spTree>
    <p:extLst>
      <p:ext uri="{BB962C8B-B14F-4D97-AF65-F5344CB8AC3E}">
        <p14:creationId xmlns:p14="http://schemas.microsoft.com/office/powerpoint/2010/main" val="126237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91CBBF-64D8-EF5A-1A5B-81C3E6B4950C}"/>
              </a:ext>
            </a:extLst>
          </p:cNvPr>
          <p:cNvSpPr>
            <a:spLocks noGrp="1"/>
          </p:cNvSpPr>
          <p:nvPr>
            <p:ph type="title"/>
          </p:nvPr>
        </p:nvSpPr>
        <p:spPr>
          <a:xfrm>
            <a:off x="838200" y="365125"/>
            <a:ext cx="10515600" cy="1325563"/>
          </a:xfrm>
        </p:spPr>
        <p:txBody>
          <a:bodyPr>
            <a:normAutofit/>
          </a:bodyPr>
          <a:lstStyle/>
          <a:p>
            <a:r>
              <a:rPr lang="en-US" sz="5400" b="1">
                <a:latin typeface="Times New Roman" panose="02020603050405020304" pitchFamily="18" charset="0"/>
                <a:cs typeface="Times New Roman" panose="02020603050405020304" pitchFamily="18" charset="0"/>
              </a:rPr>
              <a:t>Bitonic Top-k ALgorithm</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476F73B-6BF5-6C1B-76CC-827F8353CBD6}"/>
              </a:ext>
            </a:extLst>
          </p:cNvPr>
          <p:cNvSpPr>
            <a:spLocks noGrp="1"/>
          </p:cNvSpPr>
          <p:nvPr>
            <p:ph idx="1"/>
          </p:nvPr>
        </p:nvSpPr>
        <p:spPr>
          <a:xfrm>
            <a:off x="838200" y="1929384"/>
            <a:ext cx="10515600" cy="4251960"/>
          </a:xfrm>
        </p:spPr>
        <p:txBody>
          <a:bodyPr>
            <a:normAutofit/>
          </a:bodyPr>
          <a:lstStyle/>
          <a:p>
            <a:pPr marL="0" indent="0">
              <a:buNone/>
            </a:pPr>
            <a:r>
              <a:rPr lang="en-US" sz="2000" b="1">
                <a:latin typeface="Times New Roman" panose="02020603050405020304" pitchFamily="18" charset="0"/>
                <a:cs typeface="Times New Roman" panose="02020603050405020304" pitchFamily="18" charset="0"/>
              </a:rPr>
              <a:t>Goal: </a:t>
            </a:r>
            <a:r>
              <a:rPr lang="en-US" sz="2000">
                <a:latin typeface="Times New Roman" panose="02020603050405020304" pitchFamily="18" charset="0"/>
                <a:cs typeface="Times New Roman" panose="02020603050405020304" pitchFamily="18" charset="0"/>
              </a:rPr>
              <a:t>Find Top-4 elements from an unsorted list of 16 values</a:t>
            </a:r>
          </a:p>
          <a:p>
            <a:pPr marL="0" indent="0">
              <a:buNone/>
            </a:pPr>
            <a:r>
              <a:rPr lang="en-US" sz="2000">
                <a:latin typeface="Times New Roman" panose="02020603050405020304" pitchFamily="18" charset="0"/>
                <a:cs typeface="Times New Roman" panose="02020603050405020304" pitchFamily="18" charset="0"/>
              </a:rPr>
              <a:t>	Input: [7, 3, 9, 2, 6, 1, 5, 8, 4, 11, 12, 0, 13, 10, 14, 15]</a:t>
            </a:r>
          </a:p>
          <a:p>
            <a:pPr marL="0" indent="0">
              <a:buNone/>
            </a:pPr>
            <a:endParaRPr lang="en-US" sz="2000" b="1">
              <a:latin typeface="Times New Roman" panose="02020603050405020304" pitchFamily="18" charset="0"/>
              <a:cs typeface="Times New Roman" panose="02020603050405020304" pitchFamily="18" charset="0"/>
            </a:endParaRPr>
          </a:p>
          <a:p>
            <a:pPr marL="0" indent="0">
              <a:buNone/>
            </a:pPr>
            <a:r>
              <a:rPr lang="en-US" sz="2000" b="1">
                <a:latin typeface="Times New Roman" panose="02020603050405020304" pitchFamily="18" charset="0"/>
                <a:cs typeface="Times New Roman" panose="02020603050405020304" pitchFamily="18" charset="0"/>
              </a:rPr>
              <a:t>Step 1: </a:t>
            </a:r>
            <a:r>
              <a:rPr lang="en-US" sz="2000">
                <a:latin typeface="Times New Roman" panose="02020603050405020304" pitchFamily="18" charset="0"/>
                <a:cs typeface="Times New Roman" panose="02020603050405020304" pitchFamily="18" charset="0"/>
              </a:rPr>
              <a:t>Local Sort (Form bitonic sequences of size k)</a:t>
            </a:r>
          </a:p>
          <a:p>
            <a:pPr lvl="1"/>
            <a:r>
              <a:rPr lang="en-US" sz="2000">
                <a:latin typeface="Times New Roman" panose="02020603050405020304" pitchFamily="18" charset="0"/>
                <a:cs typeface="Times New Roman" panose="02020603050405020304" pitchFamily="18" charset="0"/>
              </a:rPr>
              <a:t>Partition the input into blocks of size k=4.</a:t>
            </a:r>
          </a:p>
          <a:p>
            <a:pPr lvl="1"/>
            <a:r>
              <a:rPr lang="en-US" sz="2000">
                <a:latin typeface="Times New Roman" panose="02020603050405020304" pitchFamily="18" charset="0"/>
                <a:cs typeface="Times New Roman" panose="02020603050405020304" pitchFamily="18" charset="0"/>
              </a:rPr>
              <a:t>Each block is sorted into a bitonic sequence: half ascending, half descending.</a:t>
            </a:r>
          </a:p>
          <a:p>
            <a:pPr marL="0" indent="0">
              <a:buNone/>
            </a:pPr>
            <a:endParaRPr lang="en-US" sz="2000">
              <a:latin typeface="Times New Roman" panose="02020603050405020304" pitchFamily="18" charset="0"/>
              <a:cs typeface="Times New Roman" panose="02020603050405020304" pitchFamily="18" charset="0"/>
            </a:endParaRPr>
          </a:p>
          <a:p>
            <a:pPr marL="457200" lvl="1" indent="0">
              <a:buNone/>
            </a:pPr>
            <a:r>
              <a:rPr lang="en-US" sz="2000">
                <a:latin typeface="Times New Roman" panose="02020603050405020304" pitchFamily="18" charset="0"/>
                <a:cs typeface="Times New Roman" panose="02020603050405020304" pitchFamily="18" charset="0"/>
              </a:rPr>
              <a:t>Block 1: [7, 3, 9, 2] → [3, 7, 9, 2] → bitonic</a:t>
            </a:r>
          </a:p>
          <a:p>
            <a:pPr marL="457200" lvl="1" indent="0">
              <a:buNone/>
            </a:pPr>
            <a:r>
              <a:rPr lang="en-US" sz="2000">
                <a:latin typeface="Times New Roman" panose="02020603050405020304" pitchFamily="18" charset="0"/>
                <a:cs typeface="Times New Roman" panose="02020603050405020304" pitchFamily="18" charset="0"/>
              </a:rPr>
              <a:t>Block 2: [6, 1, 5, 8] → [1, 6, 8, 5] → bitonic</a:t>
            </a:r>
          </a:p>
          <a:p>
            <a:pPr marL="457200" lvl="1" indent="0">
              <a:buNone/>
            </a:pPr>
            <a:r>
              <a:rPr lang="en-US" sz="2000">
                <a:latin typeface="Times New Roman" panose="02020603050405020304" pitchFamily="18" charset="0"/>
                <a:cs typeface="Times New Roman" panose="02020603050405020304" pitchFamily="18" charset="0"/>
              </a:rPr>
              <a:t>Block 3: [4, 11, 12, 0] → [0, 11, 12, 4] → bitonic</a:t>
            </a:r>
          </a:p>
          <a:p>
            <a:pPr marL="457200" lvl="1" indent="0">
              <a:buNone/>
            </a:pPr>
            <a:r>
              <a:rPr lang="en-US" sz="2000">
                <a:latin typeface="Times New Roman" panose="02020603050405020304" pitchFamily="18" charset="0"/>
                <a:cs typeface="Times New Roman" panose="02020603050405020304" pitchFamily="18" charset="0"/>
              </a:rPr>
              <a:t>Block 4: [13, 10, 14, 15] → [10, 13, 15, 14] → bitonic</a:t>
            </a:r>
          </a:p>
        </p:txBody>
      </p:sp>
      <p:sp>
        <p:nvSpPr>
          <p:cNvPr id="5" name="Slide Number Placeholder 4">
            <a:extLst>
              <a:ext uri="{FF2B5EF4-FFF2-40B4-BE49-F238E27FC236}">
                <a16:creationId xmlns:a16="http://schemas.microsoft.com/office/drawing/2014/main" id="{150B25F6-BFC5-F916-3F80-C9F419CE78BA}"/>
              </a:ext>
            </a:extLst>
          </p:cNvPr>
          <p:cNvSpPr>
            <a:spLocks noGrp="1"/>
          </p:cNvSpPr>
          <p:nvPr>
            <p:ph type="sldNum" sz="quarter" idx="12"/>
          </p:nvPr>
        </p:nvSpPr>
        <p:spPr/>
        <p:txBody>
          <a:bodyPr/>
          <a:lstStyle/>
          <a:p>
            <a:fld id="{0F409C0F-33D9-4111-8FC7-A3B5610AF553}" type="slidenum">
              <a:rPr lang="en-US" smtClean="0"/>
              <a:t>5</a:t>
            </a:fld>
            <a:endParaRPr lang="en-US"/>
          </a:p>
        </p:txBody>
      </p:sp>
    </p:spTree>
    <p:extLst>
      <p:ext uri="{BB962C8B-B14F-4D97-AF65-F5344CB8AC3E}">
        <p14:creationId xmlns:p14="http://schemas.microsoft.com/office/powerpoint/2010/main" val="438009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1F63D-6DB9-E482-2C13-E8C268287B4B}"/>
              </a:ext>
            </a:extLst>
          </p:cNvPr>
          <p:cNvSpPr>
            <a:spLocks noGrp="1"/>
          </p:cNvSpPr>
          <p:nvPr>
            <p:ph idx="1"/>
          </p:nvPr>
        </p:nvSpPr>
        <p:spPr>
          <a:xfrm>
            <a:off x="838200" y="539496"/>
            <a:ext cx="10515600" cy="5637467"/>
          </a:xfrm>
        </p:spPr>
        <p:txBody>
          <a:bodyPr>
            <a:normAutofit lnSpcReduction="10000"/>
          </a:bodyPr>
          <a:lstStyle/>
          <a:p>
            <a:pPr marL="0" indent="0">
              <a:buNone/>
            </a:pPr>
            <a:r>
              <a:rPr lang="en-US" sz="2100" b="1" dirty="0">
                <a:latin typeface="Times New Roman" panose="02020603050405020304" pitchFamily="18" charset="0"/>
                <a:cs typeface="Times New Roman" panose="02020603050405020304" pitchFamily="18" charset="0"/>
              </a:rPr>
              <a:t>Step 2: </a:t>
            </a:r>
            <a:r>
              <a:rPr lang="en-US" sz="2100" dirty="0">
                <a:latin typeface="Times New Roman" panose="02020603050405020304" pitchFamily="18" charset="0"/>
                <a:cs typeface="Times New Roman" panose="02020603050405020304" pitchFamily="18" charset="0"/>
              </a:rPr>
              <a:t>Merge (</a:t>
            </a:r>
            <a:r>
              <a:rPr lang="en-US" sz="2100" dirty="0" err="1">
                <a:latin typeface="Times New Roman" panose="02020603050405020304" pitchFamily="18" charset="0"/>
                <a:cs typeface="Times New Roman" panose="02020603050405020304" pitchFamily="18" charset="0"/>
              </a:rPr>
              <a:t>Bitonic</a:t>
            </a:r>
            <a:r>
              <a:rPr lang="en-US" sz="2100" dirty="0">
                <a:latin typeface="Times New Roman" panose="02020603050405020304" pitchFamily="18" charset="0"/>
                <a:cs typeface="Times New Roman" panose="02020603050405020304" pitchFamily="18" charset="0"/>
              </a:rPr>
              <a:t> Merge – Discard lower half)</a:t>
            </a:r>
          </a:p>
          <a:p>
            <a:pPr marL="0" indent="0">
              <a:buNone/>
            </a:pPr>
            <a:r>
              <a:rPr lang="en-US" sz="2100" dirty="0">
                <a:latin typeface="Times New Roman" panose="02020603050405020304" pitchFamily="18" charset="0"/>
                <a:cs typeface="Times New Roman" panose="02020603050405020304" pitchFamily="18" charset="0"/>
              </a:rPr>
              <a:t>Merge every two adjacent sequences and retain the top-k elements only.</a:t>
            </a:r>
          </a:p>
          <a:p>
            <a:pPr lvl="1"/>
            <a:r>
              <a:rPr lang="en-US" sz="1700" dirty="0">
                <a:latin typeface="Times New Roman" panose="02020603050405020304" pitchFamily="18" charset="0"/>
                <a:cs typeface="Times New Roman" panose="02020603050405020304" pitchFamily="18" charset="0"/>
              </a:rPr>
              <a:t>Merge Block 1 &amp; 2 → Compare [3, 7, 9, 2] and [1, 6, 8, 5]</a:t>
            </a:r>
          </a:p>
          <a:p>
            <a:pPr marL="457200" lvl="1" indent="0">
              <a:buNone/>
            </a:pPr>
            <a:r>
              <a:rPr lang="en-US" sz="1700" dirty="0">
                <a:latin typeface="Times New Roman" panose="02020603050405020304" pitchFamily="18" charset="0"/>
                <a:cs typeface="Times New Roman" panose="02020603050405020304" pitchFamily="18" charset="0"/>
              </a:rPr>
              <a:t>→ Compare pairs: (3,1), (7,6), (9,8), (2,5)</a:t>
            </a:r>
          </a:p>
          <a:p>
            <a:pPr marL="457200" lvl="1" indent="0">
              <a:buNone/>
            </a:pPr>
            <a:r>
              <a:rPr lang="en-US" sz="1700" dirty="0">
                <a:latin typeface="Times New Roman" panose="02020603050405020304" pitchFamily="18" charset="0"/>
                <a:cs typeface="Times New Roman" panose="02020603050405020304" pitchFamily="18" charset="0"/>
              </a:rPr>
              <a:t>→ Take max of each: [3, 7, 9, 5] → </a:t>
            </a:r>
            <a:r>
              <a:rPr lang="en-US" sz="1700" dirty="0" err="1">
                <a:latin typeface="Times New Roman" panose="02020603050405020304" pitchFamily="18" charset="0"/>
                <a:cs typeface="Times New Roman" panose="02020603050405020304" pitchFamily="18" charset="0"/>
              </a:rPr>
              <a:t>Bitonic</a:t>
            </a:r>
            <a:r>
              <a:rPr lang="en-US" sz="1700" dirty="0">
                <a:latin typeface="Times New Roman" panose="02020603050405020304" pitchFamily="18" charset="0"/>
                <a:cs typeface="Times New Roman" panose="02020603050405020304" pitchFamily="18" charset="0"/>
              </a:rPr>
              <a:t> top-4</a:t>
            </a:r>
          </a:p>
          <a:p>
            <a:pPr lvl="1"/>
            <a:r>
              <a:rPr lang="en-US" sz="1700" dirty="0">
                <a:latin typeface="Times New Roman" panose="02020603050405020304" pitchFamily="18" charset="0"/>
                <a:cs typeface="Times New Roman" panose="02020603050405020304" pitchFamily="18" charset="0"/>
              </a:rPr>
              <a:t>Repeat for Block 3 &amp; 4:</a:t>
            </a:r>
          </a:p>
          <a:p>
            <a:pPr marL="457200" lvl="1" indent="0">
              <a:buNone/>
            </a:pPr>
            <a:r>
              <a:rPr lang="en-US" sz="1700" dirty="0">
                <a:latin typeface="Times New Roman" panose="02020603050405020304" pitchFamily="18" charset="0"/>
                <a:cs typeface="Times New Roman" panose="02020603050405020304" pitchFamily="18" charset="0"/>
              </a:rPr>
              <a:t>→ Merge [0,11,12,4] and [10,13,15,14] → [10,13,15,14]</a:t>
            </a:r>
          </a:p>
          <a:p>
            <a:pPr marL="0" indent="0">
              <a:buNone/>
            </a:pPr>
            <a:endParaRPr lang="en-US" sz="2100" dirty="0">
              <a:latin typeface="Times New Roman" panose="02020603050405020304" pitchFamily="18" charset="0"/>
              <a:cs typeface="Times New Roman" panose="02020603050405020304" pitchFamily="18" charset="0"/>
            </a:endParaRPr>
          </a:p>
          <a:p>
            <a:pPr marL="0" indent="0">
              <a:buNone/>
            </a:pPr>
            <a:r>
              <a:rPr lang="en-US" sz="2100" b="1" dirty="0">
                <a:latin typeface="Times New Roman" panose="02020603050405020304" pitchFamily="18" charset="0"/>
                <a:cs typeface="Times New Roman" panose="02020603050405020304" pitchFamily="18" charset="0"/>
              </a:rPr>
              <a:t>Step 3: </a:t>
            </a:r>
            <a:r>
              <a:rPr lang="en-US" sz="2100" dirty="0">
                <a:latin typeface="Times New Roman" panose="02020603050405020304" pitchFamily="18" charset="0"/>
                <a:cs typeface="Times New Roman" panose="02020603050405020304" pitchFamily="18" charset="0"/>
              </a:rPr>
              <a:t>Rebuild (Sort merged sequences again)</a:t>
            </a:r>
          </a:p>
          <a:p>
            <a:pPr marL="0" indent="0">
              <a:buNone/>
            </a:pPr>
            <a:r>
              <a:rPr lang="en-US" sz="2100" dirty="0">
                <a:latin typeface="Times New Roman" panose="02020603050405020304" pitchFamily="18" charset="0"/>
                <a:cs typeface="Times New Roman" panose="02020603050405020304" pitchFamily="18" charset="0"/>
              </a:rPr>
              <a:t>The merged sequences are </a:t>
            </a:r>
            <a:r>
              <a:rPr lang="en-US" sz="2100" dirty="0" err="1">
                <a:latin typeface="Times New Roman" panose="02020603050405020304" pitchFamily="18" charset="0"/>
                <a:cs typeface="Times New Roman" panose="02020603050405020304" pitchFamily="18" charset="0"/>
              </a:rPr>
              <a:t>bitonic</a:t>
            </a:r>
            <a:r>
              <a:rPr lang="en-US" sz="2100" dirty="0">
                <a:latin typeface="Times New Roman" panose="02020603050405020304" pitchFamily="18" charset="0"/>
                <a:cs typeface="Times New Roman" panose="02020603050405020304" pitchFamily="18" charset="0"/>
              </a:rPr>
              <a:t>, but need re-sorting.</a:t>
            </a:r>
          </a:p>
          <a:p>
            <a:pPr lvl="1"/>
            <a:r>
              <a:rPr lang="en-US" sz="1700" dirty="0">
                <a:latin typeface="Times New Roman" panose="02020603050405020304" pitchFamily="18" charset="0"/>
                <a:cs typeface="Times New Roman" panose="02020603050405020304" pitchFamily="18" charset="0"/>
              </a:rPr>
              <a:t>Rebuild [3, 7, 9, 5] → Sorted → [9, 7, 5, 3]  </a:t>
            </a:r>
          </a:p>
          <a:p>
            <a:pPr lvl="1"/>
            <a:r>
              <a:rPr lang="en-US" sz="1700" dirty="0">
                <a:latin typeface="Times New Roman" panose="02020603050405020304" pitchFamily="18" charset="0"/>
                <a:cs typeface="Times New Roman" panose="02020603050405020304" pitchFamily="18" charset="0"/>
              </a:rPr>
              <a:t>Rebuild [10, 13, 15, 14] → Sorted → [15, 14, 13, 10]</a:t>
            </a:r>
          </a:p>
          <a:p>
            <a:pPr marL="0" indent="0">
              <a:buNone/>
            </a:pPr>
            <a:endParaRPr lang="en-US" sz="2100" dirty="0">
              <a:latin typeface="Times New Roman" panose="02020603050405020304" pitchFamily="18" charset="0"/>
              <a:cs typeface="Times New Roman" panose="02020603050405020304" pitchFamily="18" charset="0"/>
            </a:endParaRPr>
          </a:p>
          <a:p>
            <a:pPr marL="0" indent="0">
              <a:buNone/>
            </a:pPr>
            <a:r>
              <a:rPr lang="en-US" sz="2100" b="1" dirty="0">
                <a:latin typeface="Times New Roman" panose="02020603050405020304" pitchFamily="18" charset="0"/>
                <a:cs typeface="Times New Roman" panose="02020603050405020304" pitchFamily="18" charset="0"/>
              </a:rPr>
              <a:t>Step 4: </a:t>
            </a:r>
            <a:r>
              <a:rPr lang="en-US" sz="2100" dirty="0">
                <a:latin typeface="Times New Roman" panose="02020603050405020304" pitchFamily="18" charset="0"/>
                <a:cs typeface="Times New Roman" panose="02020603050405020304" pitchFamily="18" charset="0"/>
              </a:rPr>
              <a:t>Repeat Merge + Rebuild</a:t>
            </a:r>
          </a:p>
          <a:p>
            <a:pPr lvl="1"/>
            <a:r>
              <a:rPr lang="en-US" sz="1700" dirty="0">
                <a:latin typeface="Times New Roman" panose="02020603050405020304" pitchFamily="18" charset="0"/>
                <a:cs typeface="Times New Roman" panose="02020603050405020304" pitchFamily="18" charset="0"/>
              </a:rPr>
              <a:t>Merge the two rebuilt sequences to extract final Top-4.</a:t>
            </a:r>
          </a:p>
          <a:p>
            <a:pPr lvl="1"/>
            <a:r>
              <a:rPr lang="en-US" sz="1700" dirty="0">
                <a:latin typeface="Times New Roman" panose="02020603050405020304" pitchFamily="18" charset="0"/>
                <a:cs typeface="Times New Roman" panose="02020603050405020304" pitchFamily="18" charset="0"/>
              </a:rPr>
              <a:t>Merge [9, 7, 5, 3] and [15, 14, 13, 10]</a:t>
            </a:r>
          </a:p>
          <a:p>
            <a:pPr marL="457200" lvl="1" indent="0">
              <a:buNone/>
            </a:pPr>
            <a:r>
              <a:rPr lang="en-US" sz="1700" dirty="0">
                <a:latin typeface="Times New Roman" panose="02020603050405020304" pitchFamily="18" charset="0"/>
                <a:cs typeface="Times New Roman" panose="02020603050405020304" pitchFamily="18" charset="0"/>
              </a:rPr>
              <a:t>→ Compare (9,15), (7,14), (5,13), (3,10) → [15, 14, 13, 10]</a:t>
            </a:r>
          </a:p>
          <a:p>
            <a:pPr marL="457200" lvl="1" indent="0">
              <a:buNone/>
            </a:pPr>
            <a:r>
              <a:rPr lang="en-US" sz="1700" dirty="0">
                <a:latin typeface="Times New Roman" panose="02020603050405020304" pitchFamily="18" charset="0"/>
                <a:cs typeface="Times New Roman" panose="02020603050405020304" pitchFamily="18" charset="0"/>
              </a:rPr>
              <a:t>→ Rebuild → Final Sorted Top-4 → [15, 14, 13, 10] - </a:t>
            </a:r>
            <a:r>
              <a:rPr lang="en-US" sz="1700" b="1" dirty="0">
                <a:latin typeface="Times New Roman" panose="02020603050405020304" pitchFamily="18" charset="0"/>
                <a:cs typeface="Times New Roman" panose="02020603050405020304" pitchFamily="18" charset="0"/>
              </a:rPr>
              <a:t>Output</a:t>
            </a:r>
          </a:p>
          <a:p>
            <a:pPr marL="0" indent="0">
              <a:buNone/>
            </a:pPr>
            <a:endParaRPr lang="en-US" sz="2100"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CD9F3468-347C-72DC-5B3C-01232A779CFB}"/>
              </a:ext>
            </a:extLst>
          </p:cNvPr>
          <p:cNvPicPr>
            <a:picLocks noChangeAspect="1"/>
          </p:cNvPicPr>
          <p:nvPr/>
        </p:nvPicPr>
        <p:blipFill>
          <a:blip r:embed="rId2"/>
          <a:stretch>
            <a:fillRect/>
          </a:stretch>
        </p:blipFill>
        <p:spPr>
          <a:xfrm>
            <a:off x="7778496" y="1572768"/>
            <a:ext cx="3209479" cy="4814220"/>
          </a:xfrm>
          <a:prstGeom prst="rect">
            <a:avLst/>
          </a:prstGeom>
        </p:spPr>
      </p:pic>
      <p:sp>
        <p:nvSpPr>
          <p:cNvPr id="7" name="Slide Number Placeholder 6">
            <a:extLst>
              <a:ext uri="{FF2B5EF4-FFF2-40B4-BE49-F238E27FC236}">
                <a16:creationId xmlns:a16="http://schemas.microsoft.com/office/drawing/2014/main" id="{D2E0295D-565F-0314-655A-4A52E60C6AC1}"/>
              </a:ext>
            </a:extLst>
          </p:cNvPr>
          <p:cNvSpPr>
            <a:spLocks noGrp="1"/>
          </p:cNvSpPr>
          <p:nvPr>
            <p:ph type="sldNum" sz="quarter" idx="12"/>
          </p:nvPr>
        </p:nvSpPr>
        <p:spPr/>
        <p:txBody>
          <a:bodyPr/>
          <a:lstStyle/>
          <a:p>
            <a:fld id="{0F409C0F-33D9-4111-8FC7-A3B5610AF553}" type="slidenum">
              <a:rPr lang="en-US" smtClean="0"/>
              <a:t>6</a:t>
            </a:fld>
            <a:endParaRPr lang="en-US"/>
          </a:p>
        </p:txBody>
      </p:sp>
    </p:spTree>
    <p:extLst>
      <p:ext uri="{BB962C8B-B14F-4D97-AF65-F5344CB8AC3E}">
        <p14:creationId xmlns:p14="http://schemas.microsoft.com/office/powerpoint/2010/main" val="285777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9E4478-0247-229F-DE53-53B70EB59C2E}"/>
              </a:ext>
            </a:extLst>
          </p:cNvPr>
          <p:cNvSpPr>
            <a:spLocks noGrp="1"/>
          </p:cNvSpPr>
          <p:nvPr>
            <p:ph type="title"/>
          </p:nvPr>
        </p:nvSpPr>
        <p:spPr>
          <a:xfrm>
            <a:off x="838200" y="365125"/>
            <a:ext cx="10515600" cy="1325563"/>
          </a:xfrm>
        </p:spPr>
        <p:txBody>
          <a:bodyPr>
            <a:normAutofit/>
          </a:bodyPr>
          <a:lstStyle/>
          <a:p>
            <a:r>
              <a:rPr lang="en-US" sz="5400" b="1">
                <a:latin typeface="Times New Roman" panose="02020603050405020304" pitchFamily="18" charset="0"/>
                <a:cs typeface="Times New Roman" panose="02020603050405020304" pitchFamily="18" charset="0"/>
              </a:rPr>
              <a:t>Environment Setup &amp; Tools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F4433E3-74B5-5D1A-CB57-5C6A5CF40415}"/>
              </a:ext>
            </a:extLst>
          </p:cNvPr>
          <p:cNvSpPr>
            <a:spLocks noGrp="1"/>
          </p:cNvSpPr>
          <p:nvPr>
            <p:ph idx="1"/>
          </p:nvPr>
        </p:nvSpPr>
        <p:spPr>
          <a:xfrm>
            <a:off x="838200" y="1929384"/>
            <a:ext cx="10515600" cy="4251960"/>
          </a:xfrm>
        </p:spPr>
        <p:txBody>
          <a:bodyPr>
            <a:normAutofit/>
          </a:bodyPr>
          <a:lstStyle/>
          <a:p>
            <a:r>
              <a:rPr lang="en-US" sz="2200">
                <a:latin typeface="Times New Roman" panose="02020603050405020304" pitchFamily="18" charset="0"/>
                <a:cs typeface="Times New Roman" panose="02020603050405020304" pitchFamily="18" charset="0"/>
              </a:rPr>
              <a:t>Platform: Experiments were conducted on Google Colab using the NVIDIA Tesla T4 GPU (2,560 CUDA cores). We also considered the GeForce RTX 3090 (6GB), which offers comparable CUDA core performance for local testing.</a:t>
            </a:r>
          </a:p>
          <a:p>
            <a:r>
              <a:rPr lang="en-US" sz="2200">
                <a:latin typeface="Times New Roman" panose="02020603050405020304" pitchFamily="18" charset="0"/>
                <a:cs typeface="Times New Roman" panose="02020603050405020304" pitchFamily="18" charset="0"/>
              </a:rPr>
              <a:t>CUDA Environment: CUDA support was verified using nvcc and nvidia-smi.</a:t>
            </a:r>
          </a:p>
          <a:p>
            <a:r>
              <a:rPr lang="en-US" sz="2200">
                <a:latin typeface="Times New Roman" panose="02020603050405020304" pitchFamily="18" charset="0"/>
                <a:cs typeface="Times New Roman" panose="02020603050405020304" pitchFamily="18" charset="0"/>
              </a:rPr>
              <a:t>CuPy: Utilized for GPU-based array operations and launching custom CUDA kernels.</a:t>
            </a:r>
          </a:p>
          <a:p>
            <a:r>
              <a:rPr lang="en-US" sz="2200">
                <a:latin typeface="Times New Roman" panose="02020603050405020304" pitchFamily="18" charset="0"/>
                <a:cs typeface="Times New Roman" panose="02020603050405020304" pitchFamily="18" charset="0"/>
              </a:rPr>
              <a:t>Custom Kernels: The Bitonic Top-K algorithm was implemented using CuPy’s RawModule for low-level CUDA kernel programming.</a:t>
            </a:r>
          </a:p>
          <a:p>
            <a:r>
              <a:rPr lang="en-US" sz="2200">
                <a:latin typeface="Times New Roman" panose="02020603050405020304" pitchFamily="18" charset="0"/>
                <a:cs typeface="Times New Roman" panose="02020603050405020304" pitchFamily="18" charset="0"/>
              </a:rPr>
              <a:t>Benchmarking: Performance was evaluated across varying values of k to measure scalability and efficiency.</a:t>
            </a:r>
          </a:p>
        </p:txBody>
      </p:sp>
      <p:sp>
        <p:nvSpPr>
          <p:cNvPr id="5" name="Slide Number Placeholder 4">
            <a:extLst>
              <a:ext uri="{FF2B5EF4-FFF2-40B4-BE49-F238E27FC236}">
                <a16:creationId xmlns:a16="http://schemas.microsoft.com/office/drawing/2014/main" id="{E3950D87-0CBF-48BD-B0DF-F8721358EEC5}"/>
              </a:ext>
            </a:extLst>
          </p:cNvPr>
          <p:cNvSpPr>
            <a:spLocks noGrp="1"/>
          </p:cNvSpPr>
          <p:nvPr>
            <p:ph type="sldNum" sz="quarter" idx="12"/>
          </p:nvPr>
        </p:nvSpPr>
        <p:spPr/>
        <p:txBody>
          <a:bodyPr/>
          <a:lstStyle/>
          <a:p>
            <a:fld id="{0F409C0F-33D9-4111-8FC7-A3B5610AF553}" type="slidenum">
              <a:rPr lang="en-US" smtClean="0"/>
              <a:t>7</a:t>
            </a:fld>
            <a:endParaRPr lang="en-US"/>
          </a:p>
        </p:txBody>
      </p:sp>
    </p:spTree>
    <p:extLst>
      <p:ext uri="{BB962C8B-B14F-4D97-AF65-F5344CB8AC3E}">
        <p14:creationId xmlns:p14="http://schemas.microsoft.com/office/powerpoint/2010/main" val="2912517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B7C6F4-7EEC-7E46-6C3A-6B11CA7FFA56}"/>
              </a:ext>
            </a:extLst>
          </p:cNvPr>
          <p:cNvSpPr>
            <a:spLocks noGrp="1"/>
          </p:cNvSpPr>
          <p:nvPr>
            <p:ph type="title"/>
          </p:nvPr>
        </p:nvSpPr>
        <p:spPr>
          <a:xfrm>
            <a:off x="630936" y="639520"/>
            <a:ext cx="3429000" cy="1372160"/>
          </a:xfrm>
        </p:spPr>
        <p:txBody>
          <a:bodyPr anchor="b">
            <a:normAutofit/>
          </a:bodyPr>
          <a:lstStyle/>
          <a:p>
            <a:r>
              <a:rPr lang="en-US" sz="3800" b="1" dirty="0">
                <a:latin typeface="Times New Roman" panose="02020603050405020304" pitchFamily="18" charset="0"/>
                <a:cs typeface="Times New Roman" panose="02020603050405020304" pitchFamily="18" charset="0"/>
              </a:rPr>
              <a:t>Benchmarking Framework</a:t>
            </a:r>
          </a:p>
        </p:txBody>
      </p:sp>
      <p:sp>
        <p:nvSpPr>
          <p:cNvPr id="19"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5F49DEB-8FB6-231B-3228-810E8430768C}"/>
              </a:ext>
            </a:extLst>
          </p:cNvPr>
          <p:cNvSpPr>
            <a:spLocks noGrp="1"/>
          </p:cNvSpPr>
          <p:nvPr>
            <p:ph idx="1"/>
          </p:nvPr>
        </p:nvSpPr>
        <p:spPr>
          <a:xfrm>
            <a:off x="630936" y="2807208"/>
            <a:ext cx="3429000" cy="3410712"/>
          </a:xfrm>
        </p:spPr>
        <p:txBody>
          <a:bodyPr anchor="t">
            <a:normAutofit/>
          </a:bodyPr>
          <a:lstStyle/>
          <a:p>
            <a:r>
              <a:rPr lang="en-US" sz="2200" dirty="0">
                <a:latin typeface="Times New Roman" panose="02020603050405020304" pitchFamily="18" charset="0"/>
                <a:cs typeface="Times New Roman" panose="02020603050405020304" pitchFamily="18" charset="0"/>
              </a:rPr>
              <a:t>Compared two methods: Sorting-Based Top-K vs. </a:t>
            </a:r>
            <a:r>
              <a:rPr lang="en-US" sz="2200" dirty="0" err="1">
                <a:latin typeface="Times New Roman" panose="02020603050405020304" pitchFamily="18" charset="0"/>
                <a:cs typeface="Times New Roman" panose="02020603050405020304" pitchFamily="18" charset="0"/>
              </a:rPr>
              <a:t>Bitonic</a:t>
            </a:r>
            <a:r>
              <a:rPr lang="en-US" sz="2200" dirty="0">
                <a:latin typeface="Times New Roman" panose="02020603050405020304" pitchFamily="18" charset="0"/>
                <a:cs typeface="Times New Roman" panose="02020603050405020304" pitchFamily="18" charset="0"/>
              </a:rPr>
              <a:t> Top-K.</a:t>
            </a:r>
          </a:p>
          <a:p>
            <a:r>
              <a:rPr lang="en-US" sz="2200" dirty="0">
                <a:latin typeface="Times New Roman" panose="02020603050405020304" pitchFamily="18" charset="0"/>
                <a:cs typeface="Times New Roman" panose="02020603050405020304" pitchFamily="18" charset="0"/>
              </a:rPr>
              <a:t>Tested for K = {32, 64, 128, 256, 512, 1024}, with 5 trials per configuration.</a:t>
            </a:r>
          </a:p>
          <a:p>
            <a:r>
              <a:rPr lang="en-US" sz="2200" dirty="0">
                <a:latin typeface="Times New Roman" panose="02020603050405020304" pitchFamily="18" charset="0"/>
                <a:cs typeface="Times New Roman" panose="02020603050405020304" pitchFamily="18" charset="0"/>
              </a:rPr>
              <a:t>Measured average execution times and computed speedup factors.</a:t>
            </a:r>
          </a:p>
          <a:p>
            <a:pPr marL="0" indent="0">
              <a:buNone/>
            </a:pPr>
            <a:endParaRPr lang="en-US" sz="2200" dirty="0">
              <a:latin typeface="Times New Roman" panose="02020603050405020304" pitchFamily="18" charset="0"/>
              <a:cs typeface="Times New Roman" panose="02020603050405020304" pitchFamily="18" charset="0"/>
            </a:endParaRPr>
          </a:p>
        </p:txBody>
      </p:sp>
      <p:pic>
        <p:nvPicPr>
          <p:cNvPr id="5" name="Picture 4" descr="A graph with blue and orange lines&#10;&#10;AI-generated content may be incorrect.">
            <a:extLst>
              <a:ext uri="{FF2B5EF4-FFF2-40B4-BE49-F238E27FC236}">
                <a16:creationId xmlns:a16="http://schemas.microsoft.com/office/drawing/2014/main" id="{53B15ED0-2FEC-ABF4-78F7-B0C3E0DD8104}"/>
              </a:ext>
            </a:extLst>
          </p:cNvPr>
          <p:cNvPicPr>
            <a:picLocks noChangeAspect="1"/>
          </p:cNvPicPr>
          <p:nvPr/>
        </p:nvPicPr>
        <p:blipFill>
          <a:blip r:embed="rId2"/>
          <a:stretch>
            <a:fillRect/>
          </a:stretch>
        </p:blipFill>
        <p:spPr>
          <a:xfrm>
            <a:off x="4654296" y="1228439"/>
            <a:ext cx="6903720" cy="4401121"/>
          </a:xfrm>
          <a:prstGeom prst="rect">
            <a:avLst/>
          </a:prstGeom>
        </p:spPr>
      </p:pic>
      <p:sp>
        <p:nvSpPr>
          <p:cNvPr id="6" name="Slide Number Placeholder 5">
            <a:extLst>
              <a:ext uri="{FF2B5EF4-FFF2-40B4-BE49-F238E27FC236}">
                <a16:creationId xmlns:a16="http://schemas.microsoft.com/office/drawing/2014/main" id="{E35632D1-130A-7951-00ED-7ACF974225E1}"/>
              </a:ext>
            </a:extLst>
          </p:cNvPr>
          <p:cNvSpPr>
            <a:spLocks noGrp="1"/>
          </p:cNvSpPr>
          <p:nvPr>
            <p:ph type="sldNum" sz="quarter" idx="12"/>
          </p:nvPr>
        </p:nvSpPr>
        <p:spPr/>
        <p:txBody>
          <a:bodyPr/>
          <a:lstStyle/>
          <a:p>
            <a:fld id="{0F409C0F-33D9-4111-8FC7-A3B5610AF553}" type="slidenum">
              <a:rPr lang="en-US" smtClean="0"/>
              <a:t>8</a:t>
            </a:fld>
            <a:endParaRPr lang="en-US"/>
          </a:p>
        </p:txBody>
      </p:sp>
    </p:spTree>
    <p:extLst>
      <p:ext uri="{BB962C8B-B14F-4D97-AF65-F5344CB8AC3E}">
        <p14:creationId xmlns:p14="http://schemas.microsoft.com/office/powerpoint/2010/main" val="3101358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3A1108-A1D7-235F-369C-2A2F51469E78}"/>
              </a:ext>
            </a:extLst>
          </p:cNvPr>
          <p:cNvSpPr>
            <a:spLocks noGrp="1"/>
          </p:cNvSpPr>
          <p:nvPr>
            <p:ph type="title"/>
          </p:nvPr>
        </p:nvSpPr>
        <p:spPr>
          <a:xfrm>
            <a:off x="630936" y="639520"/>
            <a:ext cx="3429000" cy="1719072"/>
          </a:xfrm>
        </p:spPr>
        <p:txBody>
          <a:bodyPr anchor="b">
            <a:normAutofit/>
          </a:bodyPr>
          <a:lstStyle/>
          <a:p>
            <a:r>
              <a:rPr lang="en-US" sz="3400" b="1" dirty="0">
                <a:latin typeface="Times New Roman" panose="02020603050405020304" pitchFamily="18" charset="0"/>
                <a:cs typeface="Times New Roman" panose="02020603050405020304" pitchFamily="18" charset="0"/>
              </a:rPr>
              <a:t>Benchmark Results: Speedup </a:t>
            </a:r>
            <a:r>
              <a:rPr lang="en-US" sz="3800" b="1" dirty="0">
                <a:latin typeface="Times New Roman" panose="02020603050405020304" pitchFamily="18" charset="0"/>
                <a:cs typeface="Times New Roman" panose="02020603050405020304" pitchFamily="18" charset="0"/>
              </a:rPr>
              <a:t>Analysis</a:t>
            </a:r>
          </a:p>
        </p:txBody>
      </p:sp>
      <p:sp>
        <p:nvSpPr>
          <p:cNvPr id="19" name="sketch line">
            <a:extLst>
              <a:ext uri="{FF2B5EF4-FFF2-40B4-BE49-F238E27FC236}">
                <a16:creationId xmlns:a16="http://schemas.microsoft.com/office/drawing/2014/main" id="{6357EC4F-235E-4222-A36F-C7878ACE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167FBD8-71A8-39EF-187F-6EA24A1E948B}"/>
              </a:ext>
            </a:extLst>
          </p:cNvPr>
          <p:cNvSpPr>
            <a:spLocks noGrp="1"/>
          </p:cNvSpPr>
          <p:nvPr>
            <p:ph idx="1"/>
          </p:nvPr>
        </p:nvSpPr>
        <p:spPr>
          <a:xfrm>
            <a:off x="630936" y="2807208"/>
            <a:ext cx="3429000" cy="3410712"/>
          </a:xfrm>
        </p:spPr>
        <p:txBody>
          <a:bodyPr anchor="t">
            <a:normAutofit/>
          </a:bodyPr>
          <a:lstStyle/>
          <a:p>
            <a:r>
              <a:rPr lang="en-US" sz="2100" dirty="0">
                <a:latin typeface="Times New Roman" panose="02020603050405020304" pitchFamily="18" charset="0"/>
                <a:cs typeface="Times New Roman" panose="02020603050405020304" pitchFamily="18" charset="0"/>
              </a:rPr>
              <a:t>Sorting-Based Top-K maintains nearly constant time (around 0.79ms).</a:t>
            </a:r>
          </a:p>
          <a:p>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Bitonic</a:t>
            </a:r>
            <a:r>
              <a:rPr lang="en-US" sz="2100" dirty="0">
                <a:latin typeface="Times New Roman" panose="02020603050405020304" pitchFamily="18" charset="0"/>
                <a:cs typeface="Times New Roman" panose="02020603050405020304" pitchFamily="18" charset="0"/>
              </a:rPr>
              <a:t> Top-K varies from 0.046 </a:t>
            </a:r>
            <a:r>
              <a:rPr lang="en-US" sz="2100" dirty="0" err="1">
                <a:latin typeface="Times New Roman" panose="02020603050405020304" pitchFamily="18" charset="0"/>
                <a:cs typeface="Times New Roman" panose="02020603050405020304" pitchFamily="18" charset="0"/>
              </a:rPr>
              <a:t>ms</a:t>
            </a:r>
            <a:r>
              <a:rPr lang="en-US" sz="2100" dirty="0">
                <a:latin typeface="Times New Roman" panose="02020603050405020304" pitchFamily="18" charset="0"/>
                <a:cs typeface="Times New Roman" panose="02020603050405020304" pitchFamily="18" charset="0"/>
              </a:rPr>
              <a:t> to 0.081 </a:t>
            </a:r>
            <a:r>
              <a:rPr lang="en-US" sz="2100" dirty="0" err="1">
                <a:latin typeface="Times New Roman" panose="02020603050405020304" pitchFamily="18" charset="0"/>
                <a:cs typeface="Times New Roman" panose="02020603050405020304" pitchFamily="18" charset="0"/>
              </a:rPr>
              <a:t>ms</a:t>
            </a:r>
            <a:r>
              <a:rPr lang="en-US" sz="2100" dirty="0">
                <a:latin typeface="Times New Roman" panose="02020603050405020304" pitchFamily="18" charset="0"/>
                <a:cs typeface="Times New Roman" panose="02020603050405020304" pitchFamily="18" charset="0"/>
              </a:rPr>
              <a:t>, showing up to 17×speedup.</a:t>
            </a:r>
          </a:p>
          <a:p>
            <a:r>
              <a:rPr lang="en-US" sz="2100" dirty="0">
                <a:latin typeface="Times New Roman" panose="02020603050405020304" pitchFamily="18" charset="0"/>
                <a:cs typeface="Times New Roman" panose="02020603050405020304" pitchFamily="18" charset="0"/>
              </a:rPr>
              <a:t> Maximum speedup observed for small K (e.g., K = 64).</a:t>
            </a:r>
          </a:p>
          <a:p>
            <a:endParaRPr lang="en-US" sz="21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8C9CC1F5-BBA1-AE10-B440-64B88DD60759}"/>
              </a:ext>
            </a:extLst>
          </p:cNvPr>
          <p:cNvPicPr>
            <a:picLocks noChangeAspect="1"/>
          </p:cNvPicPr>
          <p:nvPr/>
        </p:nvPicPr>
        <p:blipFill>
          <a:blip r:embed="rId2"/>
          <a:stretch>
            <a:fillRect/>
          </a:stretch>
        </p:blipFill>
        <p:spPr>
          <a:xfrm>
            <a:off x="4654296" y="1245699"/>
            <a:ext cx="6903720" cy="4366602"/>
          </a:xfrm>
          <a:prstGeom prst="rect">
            <a:avLst/>
          </a:prstGeom>
        </p:spPr>
      </p:pic>
      <p:sp>
        <p:nvSpPr>
          <p:cNvPr id="8" name="Slide Number Placeholder 7">
            <a:extLst>
              <a:ext uri="{FF2B5EF4-FFF2-40B4-BE49-F238E27FC236}">
                <a16:creationId xmlns:a16="http://schemas.microsoft.com/office/drawing/2014/main" id="{FAE2D41B-EAD8-3432-86CE-AC706D51C983}"/>
              </a:ext>
            </a:extLst>
          </p:cNvPr>
          <p:cNvSpPr>
            <a:spLocks noGrp="1"/>
          </p:cNvSpPr>
          <p:nvPr>
            <p:ph type="sldNum" sz="quarter" idx="12"/>
          </p:nvPr>
        </p:nvSpPr>
        <p:spPr/>
        <p:txBody>
          <a:bodyPr/>
          <a:lstStyle/>
          <a:p>
            <a:fld id="{0F409C0F-33D9-4111-8FC7-A3B5610AF553}" type="slidenum">
              <a:rPr lang="en-US" smtClean="0"/>
              <a:t>9</a:t>
            </a:fld>
            <a:endParaRPr lang="en-US"/>
          </a:p>
        </p:txBody>
      </p:sp>
    </p:spTree>
    <p:extLst>
      <p:ext uri="{BB962C8B-B14F-4D97-AF65-F5344CB8AC3E}">
        <p14:creationId xmlns:p14="http://schemas.microsoft.com/office/powerpoint/2010/main" val="10762426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94</TotalTime>
  <Words>1157</Words>
  <Application>Microsoft Office PowerPoint</Application>
  <PresentationFormat>Widescreen</PresentationFormat>
  <Paragraphs>106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Aptos Display</vt:lpstr>
      <vt:lpstr>Arial</vt:lpstr>
      <vt:lpstr>Times New Roman</vt:lpstr>
      <vt:lpstr>Office Theme</vt:lpstr>
      <vt:lpstr>GPU-Based Top-K Query Processing Efficient Algorithms for Massive Data </vt:lpstr>
      <vt:lpstr>Introduction</vt:lpstr>
      <vt:lpstr>Problem Statement</vt:lpstr>
      <vt:lpstr>GPU-based approaches</vt:lpstr>
      <vt:lpstr>Bitonic Top-k ALgorithm</vt:lpstr>
      <vt:lpstr>PowerPoint Presentation</vt:lpstr>
      <vt:lpstr>Environment Setup &amp; Tools</vt:lpstr>
      <vt:lpstr>Benchmarking Framework</vt:lpstr>
      <vt:lpstr>Benchmark Results: Speedup Analysis</vt:lpstr>
      <vt:lpstr>Analysis &amp; Discussion</vt:lpstr>
      <vt:lpstr>Conclusion &amp; Future Work</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Sanskar Chouhan</dc:creator>
  <cp:lastModifiedBy>Sanskar Chouhan</cp:lastModifiedBy>
  <cp:revision>3</cp:revision>
  <dcterms:created xsi:type="dcterms:W3CDTF">2025-04-02T22:59:37Z</dcterms:created>
  <dcterms:modified xsi:type="dcterms:W3CDTF">2025-04-03T00:34:37Z</dcterms:modified>
</cp:coreProperties>
</file>