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117_1A415E5F.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1C_FDEAA859.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4"/>
  </p:sldMasterIdLst>
  <p:notesMasterIdLst>
    <p:notesMasterId r:id="rId19"/>
  </p:notesMasterIdLst>
  <p:sldIdLst>
    <p:sldId id="256" r:id="rId5"/>
    <p:sldId id="257" r:id="rId6"/>
    <p:sldId id="259" r:id="rId7"/>
    <p:sldId id="262" r:id="rId8"/>
    <p:sldId id="279" r:id="rId9"/>
    <p:sldId id="288" r:id="rId10"/>
    <p:sldId id="263" r:id="rId11"/>
    <p:sldId id="281" r:id="rId12"/>
    <p:sldId id="282" r:id="rId13"/>
    <p:sldId id="283" r:id="rId14"/>
    <p:sldId id="284" r:id="rId15"/>
    <p:sldId id="285" r:id="rId16"/>
    <p:sldId id="286" r:id="rId17"/>
    <p:sldId id="27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E5C531-AA8C-06F9-A0BE-46CAF833D6B9}" name="Shrey Jay Choksi" initials="SC" userId="S::sc23bb@fsu.edu::83a30009-7fd7-4649-b9e5-963665086c62" providerId="AD"/>
  <p188:author id="{9799EAEA-85D1-A5A3-00E9-8232AB27A38C}" name="Shreyas Khandare" initials="SK" userId="S::svk23@fsu.edu::027ccd56-4990-4a22-b628-785dfddea27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7A185C-EB95-04E9-FC37-F4BF3B7D1E2D}" v="20" dt="2025-04-02T23:23:46.939"/>
    <p1510:client id="{6413E576-687F-943D-18DC-72344975930D}" v="54" dt="2025-04-02T17:29:55.080"/>
    <p1510:client id="{8B110637-8C97-4BC8-92EB-18ADFE6DC642}" v="693" dt="2025-04-02T21:15:18.9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omments/modernComment_117_1A415E5F.xml><?xml version="1.0" encoding="utf-8"?>
<p188:cmLst xmlns:a="http://schemas.openxmlformats.org/drawingml/2006/main" xmlns:r="http://schemas.openxmlformats.org/officeDocument/2006/relationships" xmlns:p188="http://schemas.microsoft.com/office/powerpoint/2018/8/main">
  <p188:cm id="{2577EA1B-E787-4E0D-AA2C-14B3F669641B}" authorId="{49E5C531-AA8C-06F9-A0BE-46CAF833D6B9}" created="2025-04-02T16:48:43.728">
    <pc:sldMkLst xmlns:pc="http://schemas.microsoft.com/office/powerpoint/2013/main/command">
      <pc:docMk/>
      <pc:sldMk cId="440491615" sldId="279"/>
    </pc:sldMkLst>
    <p188:replyLst>
      <p188:reply id="{25635B88-1472-45C5-9A5F-0EC5BCF7DBFA}" authorId="{49E5C531-AA8C-06F9-A0BE-46CAF833D6B9}" created="2025-04-02T16:49:39.760">
        <p188:txBody>
          <a:bodyPr/>
          <a:lstStyle/>
          <a:p>
            <a:r>
              <a:rPr lang="en-US"/>
              <a:t>Lets keep the benefits out of the whole flow, and put that as a seperate point below the flow.</a:t>
            </a:r>
          </a:p>
        </p188:txBody>
      </p188:reply>
      <p188:reply id="{8E8D355F-2F65-4877-8BD9-BBB6445D5E74}" authorId="{9799EAEA-85D1-A5A3-00E9-8232AB27A38C}" created="2025-04-02T16:49:53.531">
        <p188:txBody>
          <a:bodyPr/>
          <a:lstStyle/>
          <a:p>
            <a:r>
              <a:rPr lang="en-US"/>
              <a:t>Okay
</a:t>
            </a:r>
          </a:p>
        </p188:txBody>
      </p188:reply>
      <p188:reply id="{16271940-8877-411B-9F63-6AE638F19BE1}" authorId="{9799EAEA-85D1-A5A3-00E9-8232AB27A38C}" created="2025-04-02T16:53:04.031">
        <p188:txBody>
          <a:bodyPr/>
          <a:lstStyle/>
          <a:p>
            <a:r>
              <a:rPr lang="en-US"/>
              <a:t>Better?
</a:t>
            </a:r>
          </a:p>
        </p188:txBody>
      </p188:reply>
      <p188:reply id="{F2EB0228-0EFB-4CC0-A27A-3F72BC43C1FF}" authorId="{49E5C531-AA8C-06F9-A0BE-46CAF833D6B9}" created="2025-04-02T16:55:22.542">
        <p188:txBody>
          <a:bodyPr/>
          <a:lstStyle/>
          <a:p>
            <a:r>
              <a:rPr lang="en-US"/>
              <a:t>Yep</a:t>
            </a:r>
          </a:p>
        </p188:txBody>
      </p188:reply>
    </p188:replyLst>
    <p188:txBody>
      <a:bodyPr/>
      <a:lstStyle/>
      <a:p>
        <a:r>
          <a:rPr lang="en-US"/>
          <a:t>Noice</a:t>
        </a:r>
      </a:p>
    </p188:txBody>
    <p188:extLst>
      <p:ext xmlns:p="http://schemas.openxmlformats.org/presentationml/2006/main" uri="{57CB4572-C831-44C2-8A1C-0ADB6CCDFE69}">
        <p223:reactions xmlns:p223="http://schemas.microsoft.com/office/powerpoint/2022/03/main">
          <p223:rxn type="👍">
            <p223:instance time="2025-04-02T16:49:29.266" authorId="{9799EAEA-85D1-A5A3-00E9-8232AB27A38C}"/>
          </p223:rxn>
        </p223:reactions>
      </p:ext>
    </p188:extLst>
  </p188:cm>
</p188:cmLst>
</file>

<file path=ppt/comments/modernComment_11C_FDEAA859.xml><?xml version="1.0" encoding="utf-8"?>
<p188:cmLst xmlns:a="http://schemas.openxmlformats.org/drawingml/2006/main" xmlns:r="http://schemas.openxmlformats.org/officeDocument/2006/relationships" xmlns:p188="http://schemas.microsoft.com/office/powerpoint/2018/8/main">
  <p188:cm id="{BF3C9299-10BC-4B07-882A-0C51730A04AE}" authorId="{9799EAEA-85D1-A5A3-00E9-8232AB27A38C}" created="2025-04-02T16:49:17.724">
    <pc:sldMkLst xmlns:pc="http://schemas.microsoft.com/office/powerpoint/2013/main/command">
      <pc:docMk/>
      <pc:sldMk cId="4260014169" sldId="284"/>
    </pc:sldMkLst>
    <p188:replyLst>
      <p188:reply id="{0A694223-B15F-4AEF-98B3-1D66AF3C3618}" authorId="{49E5C531-AA8C-06F9-A0BE-46CAF833D6B9}" created="2025-04-02T16:50:22.697">
        <p188:txBody>
          <a:bodyPr/>
          <a:lstStyle/>
          <a:p>
            <a:r>
              <a:rPr lang="en-US"/>
              <a:t>What is the comparison between?</a:t>
            </a:r>
          </a:p>
        </p188:txBody>
      </p188:reply>
      <p188:reply id="{55F7EBBB-B06B-41C5-815F-71C0CA96DB3F}" authorId="{9799EAEA-85D1-A5A3-00E9-8232AB27A38C}" created="2025-04-02T16:58:59.817">
        <p188:txBody>
          <a:bodyPr/>
          <a:lstStyle/>
          <a:p>
            <a:r>
              <a:rPr lang="en-US"/>
              <a:t>Read the note</a:t>
            </a:r>
          </a:p>
        </p188:txBody>
      </p188:reply>
    </p188:replyLst>
    <p188:txBody>
      <a:bodyPr/>
      <a:lstStyle/>
      <a:p>
        <a:r>
          <a:rPr lang="en-US"/>
          <a:t>Which one is better sir ?</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EBFE07-9ED4-4609-95E5-72918A0A00EA}"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n-US"/>
        </a:p>
      </dgm:t>
    </dgm:pt>
    <dgm:pt modelId="{DAAE32D5-2366-4BBC-8897-50C2DA88BC57}">
      <dgm:prSet/>
      <dgm:spPr/>
      <dgm:t>
        <a:bodyPr/>
        <a:lstStyle/>
        <a:p>
          <a:r>
            <a:rPr lang="en-US"/>
            <a:t>MC-BRB Algorithm:</a:t>
          </a:r>
        </a:p>
      </dgm:t>
    </dgm:pt>
    <dgm:pt modelId="{D5B23C5A-27B1-402D-99F9-0C5F6FE79C9C}" type="parTrans" cxnId="{B366D3C0-4EE1-4FC1-B957-97203F78BFC8}">
      <dgm:prSet/>
      <dgm:spPr/>
      <dgm:t>
        <a:bodyPr/>
        <a:lstStyle/>
        <a:p>
          <a:endParaRPr lang="en-US"/>
        </a:p>
      </dgm:t>
    </dgm:pt>
    <dgm:pt modelId="{3201BCB8-647E-4556-87A4-FF1AAC0B0DA6}" type="sibTrans" cxnId="{B366D3C0-4EE1-4FC1-B957-97203F78BFC8}">
      <dgm:prSet/>
      <dgm:spPr/>
      <dgm:t>
        <a:bodyPr/>
        <a:lstStyle/>
        <a:p>
          <a:endParaRPr lang="en-US"/>
        </a:p>
      </dgm:t>
    </dgm:pt>
    <dgm:pt modelId="{D009F882-0C22-491A-93D1-D796678586D0}">
      <dgm:prSet/>
      <dgm:spPr/>
      <dgm:t>
        <a:bodyPr/>
        <a:lstStyle/>
        <a:p>
          <a:r>
            <a:rPr lang="en-US"/>
            <a:t>Transforms MCC-Sparse into KCF-Dense (k-clique finding over dense subgraphs).</a:t>
          </a:r>
        </a:p>
      </dgm:t>
    </dgm:pt>
    <dgm:pt modelId="{84F9D0B5-ED57-4EAF-950C-DDAF08F181DD}" type="parTrans" cxnId="{D8CF019D-EBBB-4C05-9FB4-2662B1DEF41F}">
      <dgm:prSet/>
      <dgm:spPr/>
      <dgm:t>
        <a:bodyPr/>
        <a:lstStyle/>
        <a:p>
          <a:endParaRPr lang="en-US"/>
        </a:p>
      </dgm:t>
    </dgm:pt>
    <dgm:pt modelId="{B094FD42-F393-4E38-B660-CE1345C94BEE}" type="sibTrans" cxnId="{D8CF019D-EBBB-4C05-9FB4-2662B1DEF41F}">
      <dgm:prSet/>
      <dgm:spPr/>
      <dgm:t>
        <a:bodyPr/>
        <a:lstStyle/>
        <a:p>
          <a:endParaRPr lang="en-US"/>
        </a:p>
      </dgm:t>
    </dgm:pt>
    <dgm:pt modelId="{D89BD88E-6ED7-4C01-B613-6178EE634F7B}">
      <dgm:prSet/>
      <dgm:spPr/>
      <dgm:t>
        <a:bodyPr/>
        <a:lstStyle/>
        <a:p>
          <a:r>
            <a:rPr lang="en-US"/>
            <a:t>Uses ego-network decomposition and optimizations like reduction rules to solve the KCF-Dense efficiently.</a:t>
          </a:r>
        </a:p>
      </dgm:t>
    </dgm:pt>
    <dgm:pt modelId="{8560B141-BE97-4A8D-BD9A-93BE1839101F}" type="parTrans" cxnId="{772B6CCF-D6F2-424B-9E5E-06ED1176945E}">
      <dgm:prSet/>
      <dgm:spPr/>
      <dgm:t>
        <a:bodyPr/>
        <a:lstStyle/>
        <a:p>
          <a:endParaRPr lang="en-US"/>
        </a:p>
      </dgm:t>
    </dgm:pt>
    <dgm:pt modelId="{BF848EFE-CA97-4863-81DB-239A11F84249}" type="sibTrans" cxnId="{772B6CCF-D6F2-424B-9E5E-06ED1176945E}">
      <dgm:prSet/>
      <dgm:spPr/>
      <dgm:t>
        <a:bodyPr/>
        <a:lstStyle/>
        <a:p>
          <a:endParaRPr lang="en-US"/>
        </a:p>
      </dgm:t>
    </dgm:pt>
    <dgm:pt modelId="{8FEE6C59-E419-4EE0-B584-860F90A2F493}">
      <dgm:prSet/>
      <dgm:spPr/>
      <dgm:t>
        <a:bodyPr/>
        <a:lstStyle/>
        <a:p>
          <a:r>
            <a:rPr lang="en-US" b="1"/>
            <a:t>MC-EGO:</a:t>
          </a:r>
          <a:endParaRPr lang="en-US"/>
        </a:p>
      </dgm:t>
    </dgm:pt>
    <dgm:pt modelId="{A7B768E7-E480-4E6E-B72E-43DE2EE4E6E1}" type="parTrans" cxnId="{B46B6349-5EA5-4343-8C6A-54B966C70A36}">
      <dgm:prSet/>
      <dgm:spPr/>
      <dgm:t>
        <a:bodyPr/>
        <a:lstStyle/>
        <a:p>
          <a:endParaRPr lang="en-US"/>
        </a:p>
      </dgm:t>
    </dgm:pt>
    <dgm:pt modelId="{95E82AFA-4B7E-4756-937A-84E953FC1D57}" type="sibTrans" cxnId="{B46B6349-5EA5-4343-8C6A-54B966C70A36}">
      <dgm:prSet/>
      <dgm:spPr/>
      <dgm:t>
        <a:bodyPr/>
        <a:lstStyle/>
        <a:p>
          <a:endParaRPr lang="en-US"/>
        </a:p>
      </dgm:t>
    </dgm:pt>
    <dgm:pt modelId="{C7C4097A-3566-492D-B925-30907D0B7AA1}">
      <dgm:prSet/>
      <dgm:spPr/>
      <dgm:t>
        <a:bodyPr/>
        <a:lstStyle/>
        <a:p>
          <a:r>
            <a:rPr lang="en-US"/>
            <a:t>Heuristic algorithm for near-maximum clique computation.</a:t>
          </a:r>
        </a:p>
      </dgm:t>
    </dgm:pt>
    <dgm:pt modelId="{33F3F3AA-0747-41C1-9CBB-A7D3AD0941E0}" type="parTrans" cxnId="{E783CEE8-AB3B-4C40-9103-91F8F39422DC}">
      <dgm:prSet/>
      <dgm:spPr/>
      <dgm:t>
        <a:bodyPr/>
        <a:lstStyle/>
        <a:p>
          <a:endParaRPr lang="en-US"/>
        </a:p>
      </dgm:t>
    </dgm:pt>
    <dgm:pt modelId="{D45F1025-7313-4AF6-8826-670A0B43CEB9}" type="sibTrans" cxnId="{E783CEE8-AB3B-4C40-9103-91F8F39422DC}">
      <dgm:prSet/>
      <dgm:spPr/>
      <dgm:t>
        <a:bodyPr/>
        <a:lstStyle/>
        <a:p>
          <a:endParaRPr lang="en-US"/>
        </a:p>
      </dgm:t>
    </dgm:pt>
    <dgm:pt modelId="{6FAF8FB3-E59D-439D-90F7-ED8018191C66}">
      <dgm:prSet/>
      <dgm:spPr/>
      <dgm:t>
        <a:bodyPr/>
        <a:lstStyle/>
        <a:p>
          <a:r>
            <a:rPr lang="en-US"/>
            <a:t>Leverages the degeneracy of the graph to compute cliques in near-linear time.</a:t>
          </a:r>
          <a:r>
            <a:rPr lang="en-US" b="1"/>
            <a:t>	</a:t>
          </a:r>
          <a:endParaRPr lang="en-US"/>
        </a:p>
      </dgm:t>
    </dgm:pt>
    <dgm:pt modelId="{800052F1-D599-4505-B689-6FF2F2026A51}" type="parTrans" cxnId="{C97B71D5-DB21-4F88-B605-67F54AE707F4}">
      <dgm:prSet/>
      <dgm:spPr/>
      <dgm:t>
        <a:bodyPr/>
        <a:lstStyle/>
        <a:p>
          <a:endParaRPr lang="en-US"/>
        </a:p>
      </dgm:t>
    </dgm:pt>
    <dgm:pt modelId="{27193ED7-2B35-4464-B340-EF5E874299FD}" type="sibTrans" cxnId="{C97B71D5-DB21-4F88-B605-67F54AE707F4}">
      <dgm:prSet/>
      <dgm:spPr/>
      <dgm:t>
        <a:bodyPr/>
        <a:lstStyle/>
        <a:p>
          <a:endParaRPr lang="en-US"/>
        </a:p>
      </dgm:t>
    </dgm:pt>
    <dgm:pt modelId="{BAB1ABA2-9F25-41DA-9968-0707A511735E}" type="pres">
      <dgm:prSet presAssocID="{D8EBFE07-9ED4-4609-95E5-72918A0A00EA}" presName="linear" presStyleCnt="0">
        <dgm:presLayoutVars>
          <dgm:animLvl val="lvl"/>
          <dgm:resizeHandles val="exact"/>
        </dgm:presLayoutVars>
      </dgm:prSet>
      <dgm:spPr/>
    </dgm:pt>
    <dgm:pt modelId="{0EAA9BE5-9428-4A7F-AD4A-90096A6CF661}" type="pres">
      <dgm:prSet presAssocID="{DAAE32D5-2366-4BBC-8897-50C2DA88BC57}" presName="parentText" presStyleLbl="node1" presStyleIdx="0" presStyleCnt="2">
        <dgm:presLayoutVars>
          <dgm:chMax val="0"/>
          <dgm:bulletEnabled val="1"/>
        </dgm:presLayoutVars>
      </dgm:prSet>
      <dgm:spPr/>
    </dgm:pt>
    <dgm:pt modelId="{1784C4E1-721B-448C-B0A2-B1F615EAF2CA}" type="pres">
      <dgm:prSet presAssocID="{DAAE32D5-2366-4BBC-8897-50C2DA88BC57}" presName="childText" presStyleLbl="revTx" presStyleIdx="0" presStyleCnt="2">
        <dgm:presLayoutVars>
          <dgm:bulletEnabled val="1"/>
        </dgm:presLayoutVars>
      </dgm:prSet>
      <dgm:spPr/>
    </dgm:pt>
    <dgm:pt modelId="{302FF680-4FD3-4810-8EF8-A89D2526F94D}" type="pres">
      <dgm:prSet presAssocID="{8FEE6C59-E419-4EE0-B584-860F90A2F493}" presName="parentText" presStyleLbl="node1" presStyleIdx="1" presStyleCnt="2">
        <dgm:presLayoutVars>
          <dgm:chMax val="0"/>
          <dgm:bulletEnabled val="1"/>
        </dgm:presLayoutVars>
      </dgm:prSet>
      <dgm:spPr/>
    </dgm:pt>
    <dgm:pt modelId="{5102B531-8D82-4FBC-B5AF-BCEECC62E824}" type="pres">
      <dgm:prSet presAssocID="{8FEE6C59-E419-4EE0-B584-860F90A2F493}" presName="childText" presStyleLbl="revTx" presStyleIdx="1" presStyleCnt="2">
        <dgm:presLayoutVars>
          <dgm:bulletEnabled val="1"/>
        </dgm:presLayoutVars>
      </dgm:prSet>
      <dgm:spPr/>
    </dgm:pt>
  </dgm:ptLst>
  <dgm:cxnLst>
    <dgm:cxn modelId="{308D4E5C-1820-4063-803A-4120FD47D620}" type="presOf" srcId="{C7C4097A-3566-492D-B925-30907D0B7AA1}" destId="{5102B531-8D82-4FBC-B5AF-BCEECC62E824}" srcOrd="0" destOrd="0" presId="urn:microsoft.com/office/officeart/2005/8/layout/vList2"/>
    <dgm:cxn modelId="{B46B6349-5EA5-4343-8C6A-54B966C70A36}" srcId="{D8EBFE07-9ED4-4609-95E5-72918A0A00EA}" destId="{8FEE6C59-E419-4EE0-B584-860F90A2F493}" srcOrd="1" destOrd="0" parTransId="{A7B768E7-E480-4E6E-B72E-43DE2EE4E6E1}" sibTransId="{95E82AFA-4B7E-4756-937A-84E953FC1D57}"/>
    <dgm:cxn modelId="{627E6674-4769-4437-94E4-2AE9CFE55BCC}" type="presOf" srcId="{DAAE32D5-2366-4BBC-8897-50C2DA88BC57}" destId="{0EAA9BE5-9428-4A7F-AD4A-90096A6CF661}" srcOrd="0" destOrd="0" presId="urn:microsoft.com/office/officeart/2005/8/layout/vList2"/>
    <dgm:cxn modelId="{74C39782-636D-4CE2-8916-4C7B8BCEA773}" type="presOf" srcId="{D009F882-0C22-491A-93D1-D796678586D0}" destId="{1784C4E1-721B-448C-B0A2-B1F615EAF2CA}" srcOrd="0" destOrd="0" presId="urn:microsoft.com/office/officeart/2005/8/layout/vList2"/>
    <dgm:cxn modelId="{D759EA82-B01C-447C-838D-9C76713B07C5}" type="presOf" srcId="{D8EBFE07-9ED4-4609-95E5-72918A0A00EA}" destId="{BAB1ABA2-9F25-41DA-9968-0707A511735E}" srcOrd="0" destOrd="0" presId="urn:microsoft.com/office/officeart/2005/8/layout/vList2"/>
    <dgm:cxn modelId="{C7D5D787-DC3F-4EDA-9CAB-1998E18DAFE5}" type="presOf" srcId="{8FEE6C59-E419-4EE0-B584-860F90A2F493}" destId="{302FF680-4FD3-4810-8EF8-A89D2526F94D}" srcOrd="0" destOrd="0" presId="urn:microsoft.com/office/officeart/2005/8/layout/vList2"/>
    <dgm:cxn modelId="{8296FD8A-9E1F-4C52-8306-E4F6377A46FB}" type="presOf" srcId="{6FAF8FB3-E59D-439D-90F7-ED8018191C66}" destId="{5102B531-8D82-4FBC-B5AF-BCEECC62E824}" srcOrd="0" destOrd="1" presId="urn:microsoft.com/office/officeart/2005/8/layout/vList2"/>
    <dgm:cxn modelId="{D8CF019D-EBBB-4C05-9FB4-2662B1DEF41F}" srcId="{DAAE32D5-2366-4BBC-8897-50C2DA88BC57}" destId="{D009F882-0C22-491A-93D1-D796678586D0}" srcOrd="0" destOrd="0" parTransId="{84F9D0B5-ED57-4EAF-950C-DDAF08F181DD}" sibTransId="{B094FD42-F393-4E38-B660-CE1345C94BEE}"/>
    <dgm:cxn modelId="{6030DBA9-0B27-4EA8-BD21-253AF76E47FA}" type="presOf" srcId="{D89BD88E-6ED7-4C01-B613-6178EE634F7B}" destId="{1784C4E1-721B-448C-B0A2-B1F615EAF2CA}" srcOrd="0" destOrd="1" presId="urn:microsoft.com/office/officeart/2005/8/layout/vList2"/>
    <dgm:cxn modelId="{B366D3C0-4EE1-4FC1-B957-97203F78BFC8}" srcId="{D8EBFE07-9ED4-4609-95E5-72918A0A00EA}" destId="{DAAE32D5-2366-4BBC-8897-50C2DA88BC57}" srcOrd="0" destOrd="0" parTransId="{D5B23C5A-27B1-402D-99F9-0C5F6FE79C9C}" sibTransId="{3201BCB8-647E-4556-87A4-FF1AAC0B0DA6}"/>
    <dgm:cxn modelId="{772B6CCF-D6F2-424B-9E5E-06ED1176945E}" srcId="{DAAE32D5-2366-4BBC-8897-50C2DA88BC57}" destId="{D89BD88E-6ED7-4C01-B613-6178EE634F7B}" srcOrd="1" destOrd="0" parTransId="{8560B141-BE97-4A8D-BD9A-93BE1839101F}" sibTransId="{BF848EFE-CA97-4863-81DB-239A11F84249}"/>
    <dgm:cxn modelId="{C97B71D5-DB21-4F88-B605-67F54AE707F4}" srcId="{8FEE6C59-E419-4EE0-B584-860F90A2F493}" destId="{6FAF8FB3-E59D-439D-90F7-ED8018191C66}" srcOrd="1" destOrd="0" parTransId="{800052F1-D599-4505-B689-6FF2F2026A51}" sibTransId="{27193ED7-2B35-4464-B340-EF5E874299FD}"/>
    <dgm:cxn modelId="{E783CEE8-AB3B-4C40-9103-91F8F39422DC}" srcId="{8FEE6C59-E419-4EE0-B584-860F90A2F493}" destId="{C7C4097A-3566-492D-B925-30907D0B7AA1}" srcOrd="0" destOrd="0" parTransId="{33F3F3AA-0747-41C1-9CBB-A7D3AD0941E0}" sibTransId="{D45F1025-7313-4AF6-8826-670A0B43CEB9}"/>
    <dgm:cxn modelId="{75D16F9A-2BB3-440D-BD77-3499C1F4A84A}" type="presParOf" srcId="{BAB1ABA2-9F25-41DA-9968-0707A511735E}" destId="{0EAA9BE5-9428-4A7F-AD4A-90096A6CF661}" srcOrd="0" destOrd="0" presId="urn:microsoft.com/office/officeart/2005/8/layout/vList2"/>
    <dgm:cxn modelId="{965261A7-C9D4-496A-A754-B686A5614933}" type="presParOf" srcId="{BAB1ABA2-9F25-41DA-9968-0707A511735E}" destId="{1784C4E1-721B-448C-B0A2-B1F615EAF2CA}" srcOrd="1" destOrd="0" presId="urn:microsoft.com/office/officeart/2005/8/layout/vList2"/>
    <dgm:cxn modelId="{2DC3CF59-D26B-4712-9798-77E3C9B3D1E7}" type="presParOf" srcId="{BAB1ABA2-9F25-41DA-9968-0707A511735E}" destId="{302FF680-4FD3-4810-8EF8-A89D2526F94D}" srcOrd="2" destOrd="0" presId="urn:microsoft.com/office/officeart/2005/8/layout/vList2"/>
    <dgm:cxn modelId="{1BC91741-96C9-4FE9-A319-B9A869941A5D}" type="presParOf" srcId="{BAB1ABA2-9F25-41DA-9968-0707A511735E}" destId="{5102B531-8D82-4FBC-B5AF-BCEECC62E82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0541C3-E804-403A-A69B-EDFE3B7A0125}" type="doc">
      <dgm:prSet loTypeId="urn:microsoft.com/office/officeart/2016/7/layout/RepeatingBendingProcessNew" loCatId="process" qsTypeId="urn:microsoft.com/office/officeart/2005/8/quickstyle/simple2" qsCatId="simple" csTypeId="urn:microsoft.com/office/officeart/2005/8/colors/accent1_2" csCatId="accent1" phldr="1"/>
      <dgm:spPr/>
      <dgm:t>
        <a:bodyPr/>
        <a:lstStyle/>
        <a:p>
          <a:endParaRPr lang="en-US"/>
        </a:p>
      </dgm:t>
    </dgm:pt>
    <dgm:pt modelId="{50056C96-6535-49DF-B744-E1AD5967C913}">
      <dgm:prSet/>
      <dgm:spPr/>
      <dgm:t>
        <a:bodyPr/>
        <a:lstStyle/>
        <a:p>
          <a:r>
            <a:rPr lang="en-US"/>
            <a:t>Initial Clique Computation </a:t>
          </a:r>
        </a:p>
        <a:p>
          <a:r>
            <a:rPr lang="en-US"/>
            <a:t>(via MC-EGO).</a:t>
          </a:r>
        </a:p>
      </dgm:t>
    </dgm:pt>
    <dgm:pt modelId="{61A09FDC-A657-4426-BF92-7525BF541E75}" type="parTrans" cxnId="{A84B09B7-3A49-48D0-937C-810DF75F7A85}">
      <dgm:prSet/>
      <dgm:spPr/>
      <dgm:t>
        <a:bodyPr/>
        <a:lstStyle/>
        <a:p>
          <a:endParaRPr lang="en-US"/>
        </a:p>
      </dgm:t>
    </dgm:pt>
    <dgm:pt modelId="{ABDD5471-B460-4CF6-AB5C-83B4FDB1DA5C}" type="sibTrans" cxnId="{A84B09B7-3A49-48D0-937C-810DF75F7A85}">
      <dgm:prSet/>
      <dgm:spPr/>
      <dgm:t>
        <a:bodyPr/>
        <a:lstStyle/>
        <a:p>
          <a:endParaRPr lang="en-US"/>
        </a:p>
      </dgm:t>
    </dgm:pt>
    <dgm:pt modelId="{828D6407-B274-43A1-946C-C2D072A08248}">
      <dgm:prSet/>
      <dgm:spPr/>
      <dgm:t>
        <a:bodyPr/>
        <a:lstStyle/>
        <a:p>
          <a:r>
            <a:rPr lang="en-US" b="1"/>
            <a:t>Ego-network Processing</a:t>
          </a:r>
          <a:r>
            <a:rPr lang="en-US"/>
            <a:t>:</a:t>
          </a:r>
        </a:p>
        <a:p>
          <a:r>
            <a:rPr lang="en-US"/>
            <a:t> Use degeneracy ordering for efficient clique finding.</a:t>
          </a:r>
        </a:p>
      </dgm:t>
    </dgm:pt>
    <dgm:pt modelId="{87E6F31F-17B4-4E7C-B382-96630F8976D8}" type="parTrans" cxnId="{46870260-1371-4E0F-B86C-71F9C115917C}">
      <dgm:prSet/>
      <dgm:spPr/>
      <dgm:t>
        <a:bodyPr/>
        <a:lstStyle/>
        <a:p>
          <a:endParaRPr lang="en-US"/>
        </a:p>
      </dgm:t>
    </dgm:pt>
    <dgm:pt modelId="{50EC91A5-2F56-4FEF-9909-EEE8B3BF6831}" type="sibTrans" cxnId="{46870260-1371-4E0F-B86C-71F9C115917C}">
      <dgm:prSet/>
      <dgm:spPr/>
      <dgm:t>
        <a:bodyPr/>
        <a:lstStyle/>
        <a:p>
          <a:endParaRPr lang="en-US"/>
        </a:p>
      </dgm:t>
    </dgm:pt>
    <dgm:pt modelId="{61FA40E6-2DC7-41DB-A8D8-72951B543E36}">
      <dgm:prSet/>
      <dgm:spPr/>
      <dgm:t>
        <a:bodyPr/>
        <a:lstStyle/>
        <a:p>
          <a:r>
            <a:rPr lang="en-US" b="1"/>
            <a:t>Reduction &amp; Bounding</a:t>
          </a:r>
          <a:r>
            <a:rPr lang="en-US"/>
            <a:t>: Apply rules to minimize search space.</a:t>
          </a:r>
        </a:p>
      </dgm:t>
    </dgm:pt>
    <dgm:pt modelId="{D01950C6-335C-41AC-9AA7-A60C98429A6F}" type="parTrans" cxnId="{27536649-70B2-4E1E-A260-0638534F5EFD}">
      <dgm:prSet/>
      <dgm:spPr/>
      <dgm:t>
        <a:bodyPr/>
        <a:lstStyle/>
        <a:p>
          <a:endParaRPr lang="en-US"/>
        </a:p>
      </dgm:t>
    </dgm:pt>
    <dgm:pt modelId="{3858FEEA-5FCA-4A73-926C-F6AE7DC4E1EF}" type="sibTrans" cxnId="{27536649-70B2-4E1E-A260-0638534F5EFD}">
      <dgm:prSet/>
      <dgm:spPr/>
      <dgm:t>
        <a:bodyPr/>
        <a:lstStyle/>
        <a:p>
          <a:endParaRPr lang="en-US"/>
        </a:p>
      </dgm:t>
    </dgm:pt>
    <dgm:pt modelId="{5C3B0C46-BE7D-4B55-9D33-891640301CF8}">
      <dgm:prSet/>
      <dgm:spPr/>
      <dgm:t>
        <a:bodyPr/>
        <a:lstStyle/>
        <a:p>
          <a:r>
            <a:rPr lang="en-US"/>
            <a:t>After pruning and searching ego-networks, the algorithm outputs the largest verified clique as the result.</a:t>
          </a:r>
        </a:p>
      </dgm:t>
    </dgm:pt>
    <dgm:pt modelId="{0EC16A22-C8D6-4219-BBA3-1B9421EB10CB}" type="parTrans" cxnId="{89DBBF79-F4E0-4489-9B04-CF22A2B53FC6}">
      <dgm:prSet/>
      <dgm:spPr/>
      <dgm:t>
        <a:bodyPr/>
        <a:lstStyle/>
        <a:p>
          <a:endParaRPr lang="en-US"/>
        </a:p>
      </dgm:t>
    </dgm:pt>
    <dgm:pt modelId="{D76FD908-054F-41A4-859D-BE325C8254D1}" type="sibTrans" cxnId="{89DBBF79-F4E0-4489-9B04-CF22A2B53FC6}">
      <dgm:prSet/>
      <dgm:spPr/>
      <dgm:t>
        <a:bodyPr/>
        <a:lstStyle/>
        <a:p>
          <a:endParaRPr lang="en-US"/>
        </a:p>
      </dgm:t>
    </dgm:pt>
    <dgm:pt modelId="{2420838A-12BE-47AC-A123-4EFD093B05A5}" type="pres">
      <dgm:prSet presAssocID="{8B0541C3-E804-403A-A69B-EDFE3B7A0125}" presName="Name0" presStyleCnt="0">
        <dgm:presLayoutVars>
          <dgm:dir/>
          <dgm:resizeHandles val="exact"/>
        </dgm:presLayoutVars>
      </dgm:prSet>
      <dgm:spPr/>
    </dgm:pt>
    <dgm:pt modelId="{92493691-533F-4068-B473-0D43642C3864}" type="pres">
      <dgm:prSet presAssocID="{50056C96-6535-49DF-B744-E1AD5967C913}" presName="node" presStyleLbl="node1" presStyleIdx="0" presStyleCnt="4">
        <dgm:presLayoutVars>
          <dgm:bulletEnabled val="1"/>
        </dgm:presLayoutVars>
      </dgm:prSet>
      <dgm:spPr/>
    </dgm:pt>
    <dgm:pt modelId="{4A406EB4-209C-46FF-841C-ABE608BA984F}" type="pres">
      <dgm:prSet presAssocID="{ABDD5471-B460-4CF6-AB5C-83B4FDB1DA5C}" presName="sibTrans" presStyleLbl="sibTrans1D1" presStyleIdx="0" presStyleCnt="3"/>
      <dgm:spPr/>
    </dgm:pt>
    <dgm:pt modelId="{93659D1B-1030-4611-B1C3-D6E4417FDE86}" type="pres">
      <dgm:prSet presAssocID="{ABDD5471-B460-4CF6-AB5C-83B4FDB1DA5C}" presName="connectorText" presStyleLbl="sibTrans1D1" presStyleIdx="0" presStyleCnt="3"/>
      <dgm:spPr/>
    </dgm:pt>
    <dgm:pt modelId="{CF9E9282-3C1F-4567-9A70-684DF056D39A}" type="pres">
      <dgm:prSet presAssocID="{828D6407-B274-43A1-946C-C2D072A08248}" presName="node" presStyleLbl="node1" presStyleIdx="1" presStyleCnt="4" custLinFactNeighborX="47" custLinFactNeighborY="843">
        <dgm:presLayoutVars>
          <dgm:bulletEnabled val="1"/>
        </dgm:presLayoutVars>
      </dgm:prSet>
      <dgm:spPr/>
    </dgm:pt>
    <dgm:pt modelId="{63E2B237-EAA4-48C0-832A-D58C14350139}" type="pres">
      <dgm:prSet presAssocID="{50EC91A5-2F56-4FEF-9909-EEE8B3BF6831}" presName="sibTrans" presStyleLbl="sibTrans1D1" presStyleIdx="1" presStyleCnt="3"/>
      <dgm:spPr/>
    </dgm:pt>
    <dgm:pt modelId="{3958E38A-A8FE-45A1-BDBA-4E27F4DBD253}" type="pres">
      <dgm:prSet presAssocID="{50EC91A5-2F56-4FEF-9909-EEE8B3BF6831}" presName="connectorText" presStyleLbl="sibTrans1D1" presStyleIdx="1" presStyleCnt="3"/>
      <dgm:spPr/>
    </dgm:pt>
    <dgm:pt modelId="{C023AFBA-FB41-40B1-9AB3-DAC9D990E64F}" type="pres">
      <dgm:prSet presAssocID="{61FA40E6-2DC7-41DB-A8D8-72951B543E36}" presName="node" presStyleLbl="node1" presStyleIdx="2" presStyleCnt="4">
        <dgm:presLayoutVars>
          <dgm:bulletEnabled val="1"/>
        </dgm:presLayoutVars>
      </dgm:prSet>
      <dgm:spPr/>
    </dgm:pt>
    <dgm:pt modelId="{9ABBE275-9338-4B49-8CFA-BDEED4F708D8}" type="pres">
      <dgm:prSet presAssocID="{3858FEEA-5FCA-4A73-926C-F6AE7DC4E1EF}" presName="sibTrans" presStyleLbl="sibTrans1D1" presStyleIdx="2" presStyleCnt="3"/>
      <dgm:spPr/>
    </dgm:pt>
    <dgm:pt modelId="{9E416506-4B3E-476F-A472-6CF281721D8C}" type="pres">
      <dgm:prSet presAssocID="{3858FEEA-5FCA-4A73-926C-F6AE7DC4E1EF}" presName="connectorText" presStyleLbl="sibTrans1D1" presStyleIdx="2" presStyleCnt="3"/>
      <dgm:spPr/>
    </dgm:pt>
    <dgm:pt modelId="{8B02E947-EB86-44BE-85EA-AE1BE550CC54}" type="pres">
      <dgm:prSet presAssocID="{5C3B0C46-BE7D-4B55-9D33-891640301CF8}" presName="node" presStyleLbl="node1" presStyleIdx="3" presStyleCnt="4">
        <dgm:presLayoutVars>
          <dgm:bulletEnabled val="1"/>
        </dgm:presLayoutVars>
      </dgm:prSet>
      <dgm:spPr/>
    </dgm:pt>
  </dgm:ptLst>
  <dgm:cxnLst>
    <dgm:cxn modelId="{56DD9201-B81F-4877-B978-633EEFAEA534}" type="presOf" srcId="{61FA40E6-2DC7-41DB-A8D8-72951B543E36}" destId="{C023AFBA-FB41-40B1-9AB3-DAC9D990E64F}" srcOrd="0" destOrd="0" presId="urn:microsoft.com/office/officeart/2016/7/layout/RepeatingBendingProcessNew"/>
    <dgm:cxn modelId="{46870260-1371-4E0F-B86C-71F9C115917C}" srcId="{8B0541C3-E804-403A-A69B-EDFE3B7A0125}" destId="{828D6407-B274-43A1-946C-C2D072A08248}" srcOrd="1" destOrd="0" parTransId="{87E6F31F-17B4-4E7C-B382-96630F8976D8}" sibTransId="{50EC91A5-2F56-4FEF-9909-EEE8B3BF6831}"/>
    <dgm:cxn modelId="{7C46F663-F391-4F57-A62E-B72DDFDADF83}" type="presOf" srcId="{8B0541C3-E804-403A-A69B-EDFE3B7A0125}" destId="{2420838A-12BE-47AC-A123-4EFD093B05A5}" srcOrd="0" destOrd="0" presId="urn:microsoft.com/office/officeart/2016/7/layout/RepeatingBendingProcessNew"/>
    <dgm:cxn modelId="{2E171845-48CA-4AAE-902C-2EC778E40B00}" type="presOf" srcId="{50EC91A5-2F56-4FEF-9909-EEE8B3BF6831}" destId="{3958E38A-A8FE-45A1-BDBA-4E27F4DBD253}" srcOrd="1" destOrd="0" presId="urn:microsoft.com/office/officeart/2016/7/layout/RepeatingBendingProcessNew"/>
    <dgm:cxn modelId="{27536649-70B2-4E1E-A260-0638534F5EFD}" srcId="{8B0541C3-E804-403A-A69B-EDFE3B7A0125}" destId="{61FA40E6-2DC7-41DB-A8D8-72951B543E36}" srcOrd="2" destOrd="0" parTransId="{D01950C6-335C-41AC-9AA7-A60C98429A6F}" sibTransId="{3858FEEA-5FCA-4A73-926C-F6AE7DC4E1EF}"/>
    <dgm:cxn modelId="{89DBBF79-F4E0-4489-9B04-CF22A2B53FC6}" srcId="{8B0541C3-E804-403A-A69B-EDFE3B7A0125}" destId="{5C3B0C46-BE7D-4B55-9D33-891640301CF8}" srcOrd="3" destOrd="0" parTransId="{0EC16A22-C8D6-4219-BBA3-1B9421EB10CB}" sibTransId="{D76FD908-054F-41A4-859D-BE325C8254D1}"/>
    <dgm:cxn modelId="{C126248A-678F-4589-9D8F-0078EA65AB32}" type="presOf" srcId="{50056C96-6535-49DF-B744-E1AD5967C913}" destId="{92493691-533F-4068-B473-0D43642C3864}" srcOrd="0" destOrd="0" presId="urn:microsoft.com/office/officeart/2016/7/layout/RepeatingBendingProcessNew"/>
    <dgm:cxn modelId="{A84B09B7-3A49-48D0-937C-810DF75F7A85}" srcId="{8B0541C3-E804-403A-A69B-EDFE3B7A0125}" destId="{50056C96-6535-49DF-B744-E1AD5967C913}" srcOrd="0" destOrd="0" parTransId="{61A09FDC-A657-4426-BF92-7525BF541E75}" sibTransId="{ABDD5471-B460-4CF6-AB5C-83B4FDB1DA5C}"/>
    <dgm:cxn modelId="{5FEFD0B7-CE52-49FD-A1E0-FB375CB2DBB7}" type="presOf" srcId="{3858FEEA-5FCA-4A73-926C-F6AE7DC4E1EF}" destId="{9E416506-4B3E-476F-A472-6CF281721D8C}" srcOrd="1" destOrd="0" presId="urn:microsoft.com/office/officeart/2016/7/layout/RepeatingBendingProcessNew"/>
    <dgm:cxn modelId="{23D15EC8-6C96-44F1-ABA8-755B60A9421F}" type="presOf" srcId="{5C3B0C46-BE7D-4B55-9D33-891640301CF8}" destId="{8B02E947-EB86-44BE-85EA-AE1BE550CC54}" srcOrd="0" destOrd="0" presId="urn:microsoft.com/office/officeart/2016/7/layout/RepeatingBendingProcessNew"/>
    <dgm:cxn modelId="{E66E78D5-977D-47EC-85F0-744185602769}" type="presOf" srcId="{50EC91A5-2F56-4FEF-9909-EEE8B3BF6831}" destId="{63E2B237-EAA4-48C0-832A-D58C14350139}" srcOrd="0" destOrd="0" presId="urn:microsoft.com/office/officeart/2016/7/layout/RepeatingBendingProcessNew"/>
    <dgm:cxn modelId="{76B1ABD7-3EDF-494F-B81C-4C57FB705060}" type="presOf" srcId="{3858FEEA-5FCA-4A73-926C-F6AE7DC4E1EF}" destId="{9ABBE275-9338-4B49-8CFA-BDEED4F708D8}" srcOrd="0" destOrd="0" presId="urn:microsoft.com/office/officeart/2016/7/layout/RepeatingBendingProcessNew"/>
    <dgm:cxn modelId="{B9F1D9E7-3F0C-4FE7-9FDC-6E5DEDDC2DDF}" type="presOf" srcId="{828D6407-B274-43A1-946C-C2D072A08248}" destId="{CF9E9282-3C1F-4567-9A70-684DF056D39A}" srcOrd="0" destOrd="0" presId="urn:microsoft.com/office/officeart/2016/7/layout/RepeatingBendingProcessNew"/>
    <dgm:cxn modelId="{B4714AEA-2615-41DF-B7F1-1E9A9AB78F82}" type="presOf" srcId="{ABDD5471-B460-4CF6-AB5C-83B4FDB1DA5C}" destId="{4A406EB4-209C-46FF-841C-ABE608BA984F}" srcOrd="0" destOrd="0" presId="urn:microsoft.com/office/officeart/2016/7/layout/RepeatingBendingProcessNew"/>
    <dgm:cxn modelId="{2AB062F3-36BA-4532-9456-D9D8BE5545EC}" type="presOf" srcId="{ABDD5471-B460-4CF6-AB5C-83B4FDB1DA5C}" destId="{93659D1B-1030-4611-B1C3-D6E4417FDE86}" srcOrd="1" destOrd="0" presId="urn:microsoft.com/office/officeart/2016/7/layout/RepeatingBendingProcessNew"/>
    <dgm:cxn modelId="{D39E9C41-4E10-46DC-933B-9380D9C682DF}" type="presParOf" srcId="{2420838A-12BE-47AC-A123-4EFD093B05A5}" destId="{92493691-533F-4068-B473-0D43642C3864}" srcOrd="0" destOrd="0" presId="urn:microsoft.com/office/officeart/2016/7/layout/RepeatingBendingProcessNew"/>
    <dgm:cxn modelId="{D01F8BE7-359E-4192-A281-273656711C0B}" type="presParOf" srcId="{2420838A-12BE-47AC-A123-4EFD093B05A5}" destId="{4A406EB4-209C-46FF-841C-ABE608BA984F}" srcOrd="1" destOrd="0" presId="urn:microsoft.com/office/officeart/2016/7/layout/RepeatingBendingProcessNew"/>
    <dgm:cxn modelId="{EAB94B99-A657-47FD-9A76-CD54AC4B754F}" type="presParOf" srcId="{4A406EB4-209C-46FF-841C-ABE608BA984F}" destId="{93659D1B-1030-4611-B1C3-D6E4417FDE86}" srcOrd="0" destOrd="0" presId="urn:microsoft.com/office/officeart/2016/7/layout/RepeatingBendingProcessNew"/>
    <dgm:cxn modelId="{4831643A-5CC0-4CDA-9904-33AC1CF356F3}" type="presParOf" srcId="{2420838A-12BE-47AC-A123-4EFD093B05A5}" destId="{CF9E9282-3C1F-4567-9A70-684DF056D39A}" srcOrd="2" destOrd="0" presId="urn:microsoft.com/office/officeart/2016/7/layout/RepeatingBendingProcessNew"/>
    <dgm:cxn modelId="{A05CF4DB-BA05-49B7-8CAC-0B155156D45E}" type="presParOf" srcId="{2420838A-12BE-47AC-A123-4EFD093B05A5}" destId="{63E2B237-EAA4-48C0-832A-D58C14350139}" srcOrd="3" destOrd="0" presId="urn:microsoft.com/office/officeart/2016/7/layout/RepeatingBendingProcessNew"/>
    <dgm:cxn modelId="{BA716AEE-7AD6-44FB-8D3B-43B483A7D420}" type="presParOf" srcId="{63E2B237-EAA4-48C0-832A-D58C14350139}" destId="{3958E38A-A8FE-45A1-BDBA-4E27F4DBD253}" srcOrd="0" destOrd="0" presId="urn:microsoft.com/office/officeart/2016/7/layout/RepeatingBendingProcessNew"/>
    <dgm:cxn modelId="{54B1AF93-EA5D-4B6F-81F2-377361FC3CDB}" type="presParOf" srcId="{2420838A-12BE-47AC-A123-4EFD093B05A5}" destId="{C023AFBA-FB41-40B1-9AB3-DAC9D990E64F}" srcOrd="4" destOrd="0" presId="urn:microsoft.com/office/officeart/2016/7/layout/RepeatingBendingProcessNew"/>
    <dgm:cxn modelId="{C4B18FA4-259F-4074-B500-23F6DF78E3AD}" type="presParOf" srcId="{2420838A-12BE-47AC-A123-4EFD093B05A5}" destId="{9ABBE275-9338-4B49-8CFA-BDEED4F708D8}" srcOrd="5" destOrd="0" presId="urn:microsoft.com/office/officeart/2016/7/layout/RepeatingBendingProcessNew"/>
    <dgm:cxn modelId="{A5DEA37A-3D72-4423-BCD8-96AA726D8ABE}" type="presParOf" srcId="{9ABBE275-9338-4B49-8CFA-BDEED4F708D8}" destId="{9E416506-4B3E-476F-A472-6CF281721D8C}" srcOrd="0" destOrd="0" presId="urn:microsoft.com/office/officeart/2016/7/layout/RepeatingBendingProcessNew"/>
    <dgm:cxn modelId="{6E871FA8-89C7-4FCE-ABF5-2BD77D3845DA}" type="presParOf" srcId="{2420838A-12BE-47AC-A123-4EFD093B05A5}" destId="{8B02E947-EB86-44BE-85EA-AE1BE550CC54}" srcOrd="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0541C3-E804-403A-A69B-EDFE3B7A0125}" type="doc">
      <dgm:prSet loTypeId="urn:microsoft.com/office/officeart/2016/7/layout/RepeatingBendingProcessNew" loCatId="process" qsTypeId="urn:microsoft.com/office/officeart/2005/8/quickstyle/simple5" qsCatId="simple" csTypeId="urn:microsoft.com/office/officeart/2005/8/colors/accent1_2" csCatId="accent1" phldr="1"/>
      <dgm:spPr/>
      <dgm:t>
        <a:bodyPr/>
        <a:lstStyle/>
        <a:p>
          <a:endParaRPr lang="en-US"/>
        </a:p>
      </dgm:t>
    </dgm:pt>
    <dgm:pt modelId="{50056C96-6535-49DF-B744-E1AD5967C913}">
      <dgm:prSet/>
      <dgm:spPr/>
      <dgm:t>
        <a:bodyPr/>
        <a:lstStyle/>
        <a:p>
          <a:r>
            <a:rPr lang="en-US"/>
            <a:t>Initial Clique Computation </a:t>
          </a:r>
        </a:p>
        <a:p>
          <a:r>
            <a:rPr lang="en-US"/>
            <a:t>(via MC-EGO).</a:t>
          </a:r>
        </a:p>
      </dgm:t>
    </dgm:pt>
    <dgm:pt modelId="{61A09FDC-A657-4426-BF92-7525BF541E75}" type="parTrans" cxnId="{A84B09B7-3A49-48D0-937C-810DF75F7A85}">
      <dgm:prSet/>
      <dgm:spPr/>
      <dgm:t>
        <a:bodyPr/>
        <a:lstStyle/>
        <a:p>
          <a:endParaRPr lang="en-US"/>
        </a:p>
      </dgm:t>
    </dgm:pt>
    <dgm:pt modelId="{ABDD5471-B460-4CF6-AB5C-83B4FDB1DA5C}" type="sibTrans" cxnId="{A84B09B7-3A49-48D0-937C-810DF75F7A85}">
      <dgm:prSet/>
      <dgm:spPr/>
      <dgm:t>
        <a:bodyPr/>
        <a:lstStyle/>
        <a:p>
          <a:endParaRPr lang="en-US"/>
        </a:p>
      </dgm:t>
    </dgm:pt>
    <dgm:pt modelId="{828D6407-B274-43A1-946C-C2D072A08248}">
      <dgm:prSet/>
      <dgm:spPr/>
      <dgm:t>
        <a:bodyPr/>
        <a:lstStyle/>
        <a:p>
          <a:r>
            <a:rPr lang="en-US" b="1"/>
            <a:t>Ego-network Processing</a:t>
          </a:r>
          <a:r>
            <a:rPr lang="en-US"/>
            <a:t>:</a:t>
          </a:r>
        </a:p>
        <a:p>
          <a:r>
            <a:rPr lang="en-US"/>
            <a:t> Use degeneracy ordering for efficient clique finding.</a:t>
          </a:r>
        </a:p>
      </dgm:t>
    </dgm:pt>
    <dgm:pt modelId="{87E6F31F-17B4-4E7C-B382-96630F8976D8}" type="parTrans" cxnId="{46870260-1371-4E0F-B86C-71F9C115917C}">
      <dgm:prSet/>
      <dgm:spPr/>
      <dgm:t>
        <a:bodyPr/>
        <a:lstStyle/>
        <a:p>
          <a:endParaRPr lang="en-US"/>
        </a:p>
      </dgm:t>
    </dgm:pt>
    <dgm:pt modelId="{50EC91A5-2F56-4FEF-9909-EEE8B3BF6831}" type="sibTrans" cxnId="{46870260-1371-4E0F-B86C-71F9C115917C}">
      <dgm:prSet/>
      <dgm:spPr/>
      <dgm:t>
        <a:bodyPr/>
        <a:lstStyle/>
        <a:p>
          <a:endParaRPr lang="en-US"/>
        </a:p>
      </dgm:t>
    </dgm:pt>
    <dgm:pt modelId="{61FA40E6-2DC7-41DB-A8D8-72951B543E36}">
      <dgm:prSet/>
      <dgm:spPr/>
      <dgm:t>
        <a:bodyPr/>
        <a:lstStyle/>
        <a:p>
          <a:r>
            <a:rPr lang="en-US" b="1"/>
            <a:t>Reduction &amp; Bounding</a:t>
          </a:r>
          <a:r>
            <a:rPr lang="en-US"/>
            <a:t>: Apply rules to minimize search space.</a:t>
          </a:r>
        </a:p>
      </dgm:t>
    </dgm:pt>
    <dgm:pt modelId="{D01950C6-335C-41AC-9AA7-A60C98429A6F}" type="parTrans" cxnId="{27536649-70B2-4E1E-A260-0638534F5EFD}">
      <dgm:prSet/>
      <dgm:spPr/>
      <dgm:t>
        <a:bodyPr/>
        <a:lstStyle/>
        <a:p>
          <a:endParaRPr lang="en-US"/>
        </a:p>
      </dgm:t>
    </dgm:pt>
    <dgm:pt modelId="{3858FEEA-5FCA-4A73-926C-F6AE7DC4E1EF}" type="sibTrans" cxnId="{27536649-70B2-4E1E-A260-0638534F5EFD}">
      <dgm:prSet/>
      <dgm:spPr/>
      <dgm:t>
        <a:bodyPr/>
        <a:lstStyle/>
        <a:p>
          <a:endParaRPr lang="en-US"/>
        </a:p>
      </dgm:t>
    </dgm:pt>
    <dgm:pt modelId="{5C3B0C46-BE7D-4B55-9D33-891640301CF8}">
      <dgm:prSet/>
      <dgm:spPr/>
      <dgm:t>
        <a:bodyPr/>
        <a:lstStyle/>
        <a:p>
          <a:r>
            <a:rPr lang="en-US"/>
            <a:t>After pruning and searching ego-networks, the algorithm outputs the largest verified clique as the result.</a:t>
          </a:r>
        </a:p>
      </dgm:t>
    </dgm:pt>
    <dgm:pt modelId="{0EC16A22-C8D6-4219-BBA3-1B9421EB10CB}" type="parTrans" cxnId="{89DBBF79-F4E0-4489-9B04-CF22A2B53FC6}">
      <dgm:prSet/>
      <dgm:spPr/>
      <dgm:t>
        <a:bodyPr/>
        <a:lstStyle/>
        <a:p>
          <a:endParaRPr lang="en-US"/>
        </a:p>
      </dgm:t>
    </dgm:pt>
    <dgm:pt modelId="{D76FD908-054F-41A4-859D-BE325C8254D1}" type="sibTrans" cxnId="{89DBBF79-F4E0-4489-9B04-CF22A2B53FC6}">
      <dgm:prSet/>
      <dgm:spPr/>
      <dgm:t>
        <a:bodyPr/>
        <a:lstStyle/>
        <a:p>
          <a:endParaRPr lang="en-US"/>
        </a:p>
      </dgm:t>
    </dgm:pt>
    <dgm:pt modelId="{38B4D1EA-2EDC-429E-A712-8D6E0392636D}" type="pres">
      <dgm:prSet presAssocID="{8B0541C3-E804-403A-A69B-EDFE3B7A0125}" presName="Name0" presStyleCnt="0">
        <dgm:presLayoutVars>
          <dgm:dir/>
          <dgm:resizeHandles val="exact"/>
        </dgm:presLayoutVars>
      </dgm:prSet>
      <dgm:spPr/>
    </dgm:pt>
    <dgm:pt modelId="{CE1211E1-D41B-4FE5-89C2-181AA693863E}" type="pres">
      <dgm:prSet presAssocID="{50056C96-6535-49DF-B744-E1AD5967C913}" presName="node" presStyleLbl="node1" presStyleIdx="0" presStyleCnt="4">
        <dgm:presLayoutVars>
          <dgm:bulletEnabled val="1"/>
        </dgm:presLayoutVars>
      </dgm:prSet>
      <dgm:spPr/>
    </dgm:pt>
    <dgm:pt modelId="{C868A4B3-BB44-4123-9187-460AED76666C}" type="pres">
      <dgm:prSet presAssocID="{ABDD5471-B460-4CF6-AB5C-83B4FDB1DA5C}" presName="sibTrans" presStyleLbl="sibTrans1D1" presStyleIdx="0" presStyleCnt="3"/>
      <dgm:spPr/>
    </dgm:pt>
    <dgm:pt modelId="{7D820261-2189-48B2-B827-5F3F310D4F73}" type="pres">
      <dgm:prSet presAssocID="{ABDD5471-B460-4CF6-AB5C-83B4FDB1DA5C}" presName="connectorText" presStyleLbl="sibTrans1D1" presStyleIdx="0" presStyleCnt="3"/>
      <dgm:spPr/>
    </dgm:pt>
    <dgm:pt modelId="{A2DD2F2D-C8EC-43F5-91E7-160A98964362}" type="pres">
      <dgm:prSet presAssocID="{828D6407-B274-43A1-946C-C2D072A08248}" presName="node" presStyleLbl="node1" presStyleIdx="1" presStyleCnt="4">
        <dgm:presLayoutVars>
          <dgm:bulletEnabled val="1"/>
        </dgm:presLayoutVars>
      </dgm:prSet>
      <dgm:spPr/>
    </dgm:pt>
    <dgm:pt modelId="{065E9BC9-BDEF-4267-A200-206BBCB36892}" type="pres">
      <dgm:prSet presAssocID="{50EC91A5-2F56-4FEF-9909-EEE8B3BF6831}" presName="sibTrans" presStyleLbl="sibTrans1D1" presStyleIdx="1" presStyleCnt="3"/>
      <dgm:spPr/>
    </dgm:pt>
    <dgm:pt modelId="{E1C2C702-2412-46C2-A365-20A8FB19EE6D}" type="pres">
      <dgm:prSet presAssocID="{50EC91A5-2F56-4FEF-9909-EEE8B3BF6831}" presName="connectorText" presStyleLbl="sibTrans1D1" presStyleIdx="1" presStyleCnt="3"/>
      <dgm:spPr/>
    </dgm:pt>
    <dgm:pt modelId="{9E146975-81E9-4A47-BB87-149A9C01DE17}" type="pres">
      <dgm:prSet presAssocID="{61FA40E6-2DC7-41DB-A8D8-72951B543E36}" presName="node" presStyleLbl="node1" presStyleIdx="2" presStyleCnt="4">
        <dgm:presLayoutVars>
          <dgm:bulletEnabled val="1"/>
        </dgm:presLayoutVars>
      </dgm:prSet>
      <dgm:spPr/>
    </dgm:pt>
    <dgm:pt modelId="{C73BDDA9-2301-468D-9B87-EC8B85008AA8}" type="pres">
      <dgm:prSet presAssocID="{3858FEEA-5FCA-4A73-926C-F6AE7DC4E1EF}" presName="sibTrans" presStyleLbl="sibTrans1D1" presStyleIdx="2" presStyleCnt="3"/>
      <dgm:spPr/>
    </dgm:pt>
    <dgm:pt modelId="{C3B89F7F-1E34-4010-8E72-2A5BD0BC0A44}" type="pres">
      <dgm:prSet presAssocID="{3858FEEA-5FCA-4A73-926C-F6AE7DC4E1EF}" presName="connectorText" presStyleLbl="sibTrans1D1" presStyleIdx="2" presStyleCnt="3"/>
      <dgm:spPr/>
    </dgm:pt>
    <dgm:pt modelId="{DAD3EA6C-043C-4469-87E6-0266FEB7056A}" type="pres">
      <dgm:prSet presAssocID="{5C3B0C46-BE7D-4B55-9D33-891640301CF8}" presName="node" presStyleLbl="node1" presStyleIdx="3" presStyleCnt="4">
        <dgm:presLayoutVars>
          <dgm:bulletEnabled val="1"/>
        </dgm:presLayoutVars>
      </dgm:prSet>
      <dgm:spPr/>
    </dgm:pt>
  </dgm:ptLst>
  <dgm:cxnLst>
    <dgm:cxn modelId="{57518B18-D1C1-4518-89F3-A6EAAA26C5BE}" type="presOf" srcId="{3858FEEA-5FCA-4A73-926C-F6AE7DC4E1EF}" destId="{C3B89F7F-1E34-4010-8E72-2A5BD0BC0A44}" srcOrd="1" destOrd="0" presId="urn:microsoft.com/office/officeart/2016/7/layout/RepeatingBendingProcessNew"/>
    <dgm:cxn modelId="{4CF76D27-073E-4FE4-8CB7-3E708E6FF60E}" type="presOf" srcId="{50EC91A5-2F56-4FEF-9909-EEE8B3BF6831}" destId="{065E9BC9-BDEF-4267-A200-206BBCB36892}" srcOrd="0" destOrd="0" presId="urn:microsoft.com/office/officeart/2016/7/layout/RepeatingBendingProcessNew"/>
    <dgm:cxn modelId="{FE21DE28-F82D-488A-9339-B342187C8A2D}" type="presOf" srcId="{50056C96-6535-49DF-B744-E1AD5967C913}" destId="{CE1211E1-D41B-4FE5-89C2-181AA693863E}" srcOrd="0" destOrd="0" presId="urn:microsoft.com/office/officeart/2016/7/layout/RepeatingBendingProcessNew"/>
    <dgm:cxn modelId="{D254F828-44F6-4A89-BFE7-3B72AA22755E}" type="presOf" srcId="{828D6407-B274-43A1-946C-C2D072A08248}" destId="{A2DD2F2D-C8EC-43F5-91E7-160A98964362}" srcOrd="0" destOrd="0" presId="urn:microsoft.com/office/officeart/2016/7/layout/RepeatingBendingProcessNew"/>
    <dgm:cxn modelId="{46870260-1371-4E0F-B86C-71F9C115917C}" srcId="{8B0541C3-E804-403A-A69B-EDFE3B7A0125}" destId="{828D6407-B274-43A1-946C-C2D072A08248}" srcOrd="1" destOrd="0" parTransId="{87E6F31F-17B4-4E7C-B382-96630F8976D8}" sibTransId="{50EC91A5-2F56-4FEF-9909-EEE8B3BF6831}"/>
    <dgm:cxn modelId="{27536649-70B2-4E1E-A260-0638534F5EFD}" srcId="{8B0541C3-E804-403A-A69B-EDFE3B7A0125}" destId="{61FA40E6-2DC7-41DB-A8D8-72951B543E36}" srcOrd="2" destOrd="0" parTransId="{D01950C6-335C-41AC-9AA7-A60C98429A6F}" sibTransId="{3858FEEA-5FCA-4A73-926C-F6AE7DC4E1EF}"/>
    <dgm:cxn modelId="{8E7B9555-FE94-44C4-85E1-2D4C026B3C7D}" type="presOf" srcId="{ABDD5471-B460-4CF6-AB5C-83B4FDB1DA5C}" destId="{7D820261-2189-48B2-B827-5F3F310D4F73}" srcOrd="1" destOrd="0" presId="urn:microsoft.com/office/officeart/2016/7/layout/RepeatingBendingProcessNew"/>
    <dgm:cxn modelId="{89DBBF79-F4E0-4489-9B04-CF22A2B53FC6}" srcId="{8B0541C3-E804-403A-A69B-EDFE3B7A0125}" destId="{5C3B0C46-BE7D-4B55-9D33-891640301CF8}" srcOrd="3" destOrd="0" parTransId="{0EC16A22-C8D6-4219-BBA3-1B9421EB10CB}" sibTransId="{D76FD908-054F-41A4-859D-BE325C8254D1}"/>
    <dgm:cxn modelId="{4837AE92-53DB-4C0E-A32F-B2EE22BB5405}" type="presOf" srcId="{50EC91A5-2F56-4FEF-9909-EEE8B3BF6831}" destId="{E1C2C702-2412-46C2-A365-20A8FB19EE6D}" srcOrd="1" destOrd="0" presId="urn:microsoft.com/office/officeart/2016/7/layout/RepeatingBendingProcessNew"/>
    <dgm:cxn modelId="{1A55E195-D7E1-414E-B1F3-32477022D8DB}" type="presOf" srcId="{5C3B0C46-BE7D-4B55-9D33-891640301CF8}" destId="{DAD3EA6C-043C-4469-87E6-0266FEB7056A}" srcOrd="0" destOrd="0" presId="urn:microsoft.com/office/officeart/2016/7/layout/RepeatingBendingProcessNew"/>
    <dgm:cxn modelId="{783177AE-123B-413E-B8C6-703DB51A9350}" type="presOf" srcId="{8B0541C3-E804-403A-A69B-EDFE3B7A0125}" destId="{38B4D1EA-2EDC-429E-A712-8D6E0392636D}" srcOrd="0" destOrd="0" presId="urn:microsoft.com/office/officeart/2016/7/layout/RepeatingBendingProcessNew"/>
    <dgm:cxn modelId="{A84B09B7-3A49-48D0-937C-810DF75F7A85}" srcId="{8B0541C3-E804-403A-A69B-EDFE3B7A0125}" destId="{50056C96-6535-49DF-B744-E1AD5967C913}" srcOrd="0" destOrd="0" parTransId="{61A09FDC-A657-4426-BF92-7525BF541E75}" sibTransId="{ABDD5471-B460-4CF6-AB5C-83B4FDB1DA5C}"/>
    <dgm:cxn modelId="{B4FDDCC7-2A55-42A1-89BD-C44B1ED07BF7}" type="presOf" srcId="{3858FEEA-5FCA-4A73-926C-F6AE7DC4E1EF}" destId="{C73BDDA9-2301-468D-9B87-EC8B85008AA8}" srcOrd="0" destOrd="0" presId="urn:microsoft.com/office/officeart/2016/7/layout/RepeatingBendingProcessNew"/>
    <dgm:cxn modelId="{05CE08E6-BFA5-4656-9C85-0A5264B0C0D1}" type="presOf" srcId="{61FA40E6-2DC7-41DB-A8D8-72951B543E36}" destId="{9E146975-81E9-4A47-BB87-149A9C01DE17}" srcOrd="0" destOrd="0" presId="urn:microsoft.com/office/officeart/2016/7/layout/RepeatingBendingProcessNew"/>
    <dgm:cxn modelId="{99023EFF-C17E-465A-8134-417400E59DAD}" type="presOf" srcId="{ABDD5471-B460-4CF6-AB5C-83B4FDB1DA5C}" destId="{C868A4B3-BB44-4123-9187-460AED76666C}" srcOrd="0" destOrd="0" presId="urn:microsoft.com/office/officeart/2016/7/layout/RepeatingBendingProcessNew"/>
    <dgm:cxn modelId="{CF7F5055-E244-4586-A8A9-B8E665922DEB}" type="presParOf" srcId="{38B4D1EA-2EDC-429E-A712-8D6E0392636D}" destId="{CE1211E1-D41B-4FE5-89C2-181AA693863E}" srcOrd="0" destOrd="0" presId="urn:microsoft.com/office/officeart/2016/7/layout/RepeatingBendingProcessNew"/>
    <dgm:cxn modelId="{7AEA885B-BD63-4023-B80E-ACB7906ED941}" type="presParOf" srcId="{38B4D1EA-2EDC-429E-A712-8D6E0392636D}" destId="{C868A4B3-BB44-4123-9187-460AED76666C}" srcOrd="1" destOrd="0" presId="urn:microsoft.com/office/officeart/2016/7/layout/RepeatingBendingProcessNew"/>
    <dgm:cxn modelId="{00BA556E-4A1C-4659-BB83-BB016BD4E237}" type="presParOf" srcId="{C868A4B3-BB44-4123-9187-460AED76666C}" destId="{7D820261-2189-48B2-B827-5F3F310D4F73}" srcOrd="0" destOrd="0" presId="urn:microsoft.com/office/officeart/2016/7/layout/RepeatingBendingProcessNew"/>
    <dgm:cxn modelId="{BF51208F-654F-427D-A6DB-C6842ABB3F5F}" type="presParOf" srcId="{38B4D1EA-2EDC-429E-A712-8D6E0392636D}" destId="{A2DD2F2D-C8EC-43F5-91E7-160A98964362}" srcOrd="2" destOrd="0" presId="urn:microsoft.com/office/officeart/2016/7/layout/RepeatingBendingProcessNew"/>
    <dgm:cxn modelId="{22266199-D49B-46A6-B461-D2076873C2F5}" type="presParOf" srcId="{38B4D1EA-2EDC-429E-A712-8D6E0392636D}" destId="{065E9BC9-BDEF-4267-A200-206BBCB36892}" srcOrd="3" destOrd="0" presId="urn:microsoft.com/office/officeart/2016/7/layout/RepeatingBendingProcessNew"/>
    <dgm:cxn modelId="{C1BC5F86-3E10-469F-B53D-1C54CBA467D2}" type="presParOf" srcId="{065E9BC9-BDEF-4267-A200-206BBCB36892}" destId="{E1C2C702-2412-46C2-A365-20A8FB19EE6D}" srcOrd="0" destOrd="0" presId="urn:microsoft.com/office/officeart/2016/7/layout/RepeatingBendingProcessNew"/>
    <dgm:cxn modelId="{76FE22BA-4D1E-4DC4-88D3-F005B48B93E2}" type="presParOf" srcId="{38B4D1EA-2EDC-429E-A712-8D6E0392636D}" destId="{9E146975-81E9-4A47-BB87-149A9C01DE17}" srcOrd="4" destOrd="0" presId="urn:microsoft.com/office/officeart/2016/7/layout/RepeatingBendingProcessNew"/>
    <dgm:cxn modelId="{FA3E107E-A435-4120-8820-1F7381882BB7}" type="presParOf" srcId="{38B4D1EA-2EDC-429E-A712-8D6E0392636D}" destId="{C73BDDA9-2301-468D-9B87-EC8B85008AA8}" srcOrd="5" destOrd="0" presId="urn:microsoft.com/office/officeart/2016/7/layout/RepeatingBendingProcessNew"/>
    <dgm:cxn modelId="{43F8BE0B-59F5-48BE-B912-E6C4D9226CEB}" type="presParOf" srcId="{C73BDDA9-2301-468D-9B87-EC8B85008AA8}" destId="{C3B89F7F-1E34-4010-8E72-2A5BD0BC0A44}" srcOrd="0" destOrd="0" presId="urn:microsoft.com/office/officeart/2016/7/layout/RepeatingBendingProcessNew"/>
    <dgm:cxn modelId="{BA049378-7855-4697-AD49-16377097D1F8}" type="presParOf" srcId="{38B4D1EA-2EDC-429E-A712-8D6E0392636D}" destId="{DAD3EA6C-043C-4469-87E6-0266FEB7056A}" srcOrd="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8921EE-C798-4532-A4B1-E4A64510397D}"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4E937F93-E212-4ED9-9E88-B853DF5F02C3}">
      <dgm:prSet custT="1"/>
      <dgm:spPr/>
      <dgm:t>
        <a:bodyPr/>
        <a:lstStyle/>
        <a:p>
          <a:r>
            <a:rPr lang="en-US" sz="2100"/>
            <a:t>MC-BRB provides an exact solution for maximum clique computation, outperforming existing algorithms in both </a:t>
          </a:r>
          <a:r>
            <a:rPr lang="en-US" sz="2100" b="1"/>
            <a:t>speed</a:t>
          </a:r>
          <a:r>
            <a:rPr lang="en-US" sz="2100"/>
            <a:t> and </a:t>
          </a:r>
          <a:r>
            <a:rPr lang="en-US" sz="2100" b="1"/>
            <a:t>memory</a:t>
          </a:r>
          <a:r>
            <a:rPr lang="en-US" sz="2100"/>
            <a:t> efficiency.</a:t>
          </a:r>
        </a:p>
      </dgm:t>
    </dgm:pt>
    <dgm:pt modelId="{5C75A1B0-3D45-4AD3-BA55-44B26F1E90EB}" type="parTrans" cxnId="{AAB6C5C8-1159-435D-A18D-A4C8E2695EE7}">
      <dgm:prSet/>
      <dgm:spPr/>
      <dgm:t>
        <a:bodyPr/>
        <a:lstStyle/>
        <a:p>
          <a:endParaRPr lang="en-US"/>
        </a:p>
      </dgm:t>
    </dgm:pt>
    <dgm:pt modelId="{B39EF396-BE91-4F07-9526-A6A6E8715A39}" type="sibTrans" cxnId="{AAB6C5C8-1159-435D-A18D-A4C8E2695EE7}">
      <dgm:prSet/>
      <dgm:spPr/>
      <dgm:t>
        <a:bodyPr/>
        <a:lstStyle/>
        <a:p>
          <a:endParaRPr lang="en-US"/>
        </a:p>
      </dgm:t>
    </dgm:pt>
    <dgm:pt modelId="{000FB43D-A2FF-4E60-B28A-B43E5480475F}">
      <dgm:prSet custT="1"/>
      <dgm:spPr/>
      <dgm:t>
        <a:bodyPr/>
        <a:lstStyle/>
        <a:p>
          <a:r>
            <a:rPr lang="en-US" sz="2100"/>
            <a:t>MC-EGO offers a fast heuristic for finding near-maximum cliques, making it ideal for large-scale, real-time applications</a:t>
          </a:r>
        </a:p>
      </dgm:t>
    </dgm:pt>
    <dgm:pt modelId="{658B048E-78D7-4AE4-8D3F-DC854714AFD3}" type="parTrans" cxnId="{5FC73C92-AE52-4E87-A219-73F2FCFCFCCA}">
      <dgm:prSet/>
      <dgm:spPr/>
      <dgm:t>
        <a:bodyPr/>
        <a:lstStyle/>
        <a:p>
          <a:endParaRPr lang="en-US"/>
        </a:p>
      </dgm:t>
    </dgm:pt>
    <dgm:pt modelId="{229A07B5-A4F3-43F2-B9CE-AD37073B2F60}" type="sibTrans" cxnId="{5FC73C92-AE52-4E87-A219-73F2FCFCFCCA}">
      <dgm:prSet/>
      <dgm:spPr/>
      <dgm:t>
        <a:bodyPr/>
        <a:lstStyle/>
        <a:p>
          <a:endParaRPr lang="en-US"/>
        </a:p>
      </dgm:t>
    </dgm:pt>
    <dgm:pt modelId="{C9FCD20F-5790-4700-BFF6-77019E847262}">
      <dgm:prSet custT="1"/>
      <dgm:spPr/>
      <dgm:t>
        <a:bodyPr/>
        <a:lstStyle/>
        <a:p>
          <a:r>
            <a:rPr lang="en-US" sz="2100"/>
            <a:t>The paper bridges the gap between MCC for sparse and dense graphs, offering highly efficient algorithms</a:t>
          </a:r>
        </a:p>
      </dgm:t>
    </dgm:pt>
    <dgm:pt modelId="{0C8F2146-1C8C-4F07-8E2A-4B81FD422392}" type="parTrans" cxnId="{56094487-2EA4-4E6B-B83E-66545BD55D01}">
      <dgm:prSet/>
      <dgm:spPr/>
      <dgm:t>
        <a:bodyPr/>
        <a:lstStyle/>
        <a:p>
          <a:endParaRPr lang="en-US"/>
        </a:p>
      </dgm:t>
    </dgm:pt>
    <dgm:pt modelId="{2672CABE-B7A6-4C11-938E-D42FE913523E}" type="sibTrans" cxnId="{56094487-2EA4-4E6B-B83E-66545BD55D01}">
      <dgm:prSet/>
      <dgm:spPr/>
      <dgm:t>
        <a:bodyPr/>
        <a:lstStyle/>
        <a:p>
          <a:endParaRPr lang="en-US"/>
        </a:p>
      </dgm:t>
    </dgm:pt>
    <dgm:pt modelId="{4AA48999-0304-462D-917C-EF5DB1B722D5}">
      <dgm:prSet custT="1"/>
      <dgm:spPr/>
      <dgm:t>
        <a:bodyPr/>
        <a:lstStyle/>
        <a:p>
          <a:r>
            <a:rPr lang="en-US" sz="2100"/>
            <a:t>Both algorithms are scalable and applicable to real-world, large sparse graphs in domains like social networks and bioinformatics.</a:t>
          </a:r>
        </a:p>
      </dgm:t>
    </dgm:pt>
    <dgm:pt modelId="{C93EA9DB-213D-4E15-B8F9-B1329A9330BB}" type="parTrans" cxnId="{7B6940B3-2371-4295-8A29-C18E482DE947}">
      <dgm:prSet/>
      <dgm:spPr/>
      <dgm:t>
        <a:bodyPr/>
        <a:lstStyle/>
        <a:p>
          <a:endParaRPr lang="en-US"/>
        </a:p>
      </dgm:t>
    </dgm:pt>
    <dgm:pt modelId="{F224BFCE-5576-426E-A971-86FE0719B5EF}" type="sibTrans" cxnId="{7B6940B3-2371-4295-8A29-C18E482DE947}">
      <dgm:prSet/>
      <dgm:spPr/>
      <dgm:t>
        <a:bodyPr/>
        <a:lstStyle/>
        <a:p>
          <a:endParaRPr lang="en-US"/>
        </a:p>
      </dgm:t>
    </dgm:pt>
    <dgm:pt modelId="{DE55E925-1276-4540-8FB0-C839BCDC0FF8}" type="pres">
      <dgm:prSet presAssocID="{038921EE-C798-4532-A4B1-E4A64510397D}" presName="vert0" presStyleCnt="0">
        <dgm:presLayoutVars>
          <dgm:dir/>
          <dgm:animOne val="branch"/>
          <dgm:animLvl val="lvl"/>
        </dgm:presLayoutVars>
      </dgm:prSet>
      <dgm:spPr/>
    </dgm:pt>
    <dgm:pt modelId="{16C06DA4-E9BE-4D39-832C-AFB2F266CC64}" type="pres">
      <dgm:prSet presAssocID="{4E937F93-E212-4ED9-9E88-B853DF5F02C3}" presName="thickLine" presStyleLbl="alignNode1" presStyleIdx="0" presStyleCnt="4"/>
      <dgm:spPr/>
    </dgm:pt>
    <dgm:pt modelId="{3A19F1A3-4F45-47EF-AA58-2A62F231AC87}" type="pres">
      <dgm:prSet presAssocID="{4E937F93-E212-4ED9-9E88-B853DF5F02C3}" presName="horz1" presStyleCnt="0"/>
      <dgm:spPr/>
    </dgm:pt>
    <dgm:pt modelId="{CBF3FD99-38C0-4C98-A7EC-7A19818D59D6}" type="pres">
      <dgm:prSet presAssocID="{4E937F93-E212-4ED9-9E88-B853DF5F02C3}" presName="tx1" presStyleLbl="revTx" presStyleIdx="0" presStyleCnt="4" custScaleY="131161"/>
      <dgm:spPr/>
    </dgm:pt>
    <dgm:pt modelId="{4E500877-06BF-40B5-98ED-566916A202EC}" type="pres">
      <dgm:prSet presAssocID="{4E937F93-E212-4ED9-9E88-B853DF5F02C3}" presName="vert1" presStyleCnt="0"/>
      <dgm:spPr/>
    </dgm:pt>
    <dgm:pt modelId="{FEBEA9F1-6536-42F1-9AE4-C17BC5C14DE5}" type="pres">
      <dgm:prSet presAssocID="{000FB43D-A2FF-4E60-B28A-B43E5480475F}" presName="thickLine" presStyleLbl="alignNode1" presStyleIdx="1" presStyleCnt="4"/>
      <dgm:spPr/>
    </dgm:pt>
    <dgm:pt modelId="{C8EC6313-9CC9-4062-A5D8-7F8A273A4FD4}" type="pres">
      <dgm:prSet presAssocID="{000FB43D-A2FF-4E60-B28A-B43E5480475F}" presName="horz1" presStyleCnt="0"/>
      <dgm:spPr/>
    </dgm:pt>
    <dgm:pt modelId="{CBB33B0C-0E64-483D-85D3-B576493FA850}" type="pres">
      <dgm:prSet presAssocID="{000FB43D-A2FF-4E60-B28A-B43E5480475F}" presName="tx1" presStyleLbl="revTx" presStyleIdx="1" presStyleCnt="4" custScaleY="128738"/>
      <dgm:spPr/>
    </dgm:pt>
    <dgm:pt modelId="{768FCB8D-F02E-4A9B-8378-00FA7D3CE6F5}" type="pres">
      <dgm:prSet presAssocID="{000FB43D-A2FF-4E60-B28A-B43E5480475F}" presName="vert1" presStyleCnt="0"/>
      <dgm:spPr/>
    </dgm:pt>
    <dgm:pt modelId="{00C17F61-6C4C-47BF-8DE9-8C5D9069F0A6}" type="pres">
      <dgm:prSet presAssocID="{C9FCD20F-5790-4700-BFF6-77019E847262}" presName="thickLine" presStyleLbl="alignNode1" presStyleIdx="2" presStyleCnt="4"/>
      <dgm:spPr/>
    </dgm:pt>
    <dgm:pt modelId="{44894AF8-9BF3-4631-A997-60AD49F25C6E}" type="pres">
      <dgm:prSet presAssocID="{C9FCD20F-5790-4700-BFF6-77019E847262}" presName="horz1" presStyleCnt="0"/>
      <dgm:spPr/>
    </dgm:pt>
    <dgm:pt modelId="{D83AE438-010B-4C3D-892D-C7D5AF6535B5}" type="pres">
      <dgm:prSet presAssocID="{C9FCD20F-5790-4700-BFF6-77019E847262}" presName="tx1" presStyleLbl="revTx" presStyleIdx="2" presStyleCnt="4"/>
      <dgm:spPr/>
    </dgm:pt>
    <dgm:pt modelId="{3BDD9D98-0066-40FF-A0C0-DE61976AB778}" type="pres">
      <dgm:prSet presAssocID="{C9FCD20F-5790-4700-BFF6-77019E847262}" presName="vert1" presStyleCnt="0"/>
      <dgm:spPr/>
    </dgm:pt>
    <dgm:pt modelId="{1B6B001C-615C-4C92-ABE2-9F6B20C1838E}" type="pres">
      <dgm:prSet presAssocID="{4AA48999-0304-462D-917C-EF5DB1B722D5}" presName="thickLine" presStyleLbl="alignNode1" presStyleIdx="3" presStyleCnt="4"/>
      <dgm:spPr/>
    </dgm:pt>
    <dgm:pt modelId="{22A03B4D-3E60-4ABB-8C0A-F07564F85609}" type="pres">
      <dgm:prSet presAssocID="{4AA48999-0304-462D-917C-EF5DB1B722D5}" presName="horz1" presStyleCnt="0"/>
      <dgm:spPr/>
    </dgm:pt>
    <dgm:pt modelId="{30FB127E-84FB-4CD2-A1A8-D4CB7A281320}" type="pres">
      <dgm:prSet presAssocID="{4AA48999-0304-462D-917C-EF5DB1B722D5}" presName="tx1" presStyleLbl="revTx" presStyleIdx="3" presStyleCnt="4"/>
      <dgm:spPr/>
    </dgm:pt>
    <dgm:pt modelId="{0470A3EE-A546-4535-8B33-F9ADA933D2BE}" type="pres">
      <dgm:prSet presAssocID="{4AA48999-0304-462D-917C-EF5DB1B722D5}" presName="vert1" presStyleCnt="0"/>
      <dgm:spPr/>
    </dgm:pt>
  </dgm:ptLst>
  <dgm:cxnLst>
    <dgm:cxn modelId="{2DF7B77F-C2DC-4F0E-9366-278ED7931BF9}" type="presOf" srcId="{4E937F93-E212-4ED9-9E88-B853DF5F02C3}" destId="{CBF3FD99-38C0-4C98-A7EC-7A19818D59D6}" srcOrd="0" destOrd="0" presId="urn:microsoft.com/office/officeart/2008/layout/LinedList"/>
    <dgm:cxn modelId="{56094487-2EA4-4E6B-B83E-66545BD55D01}" srcId="{038921EE-C798-4532-A4B1-E4A64510397D}" destId="{C9FCD20F-5790-4700-BFF6-77019E847262}" srcOrd="2" destOrd="0" parTransId="{0C8F2146-1C8C-4F07-8E2A-4B81FD422392}" sibTransId="{2672CABE-B7A6-4C11-938E-D42FE913523E}"/>
    <dgm:cxn modelId="{9286DF89-3ABF-434E-806F-37A6AC25A3D3}" type="presOf" srcId="{000FB43D-A2FF-4E60-B28A-B43E5480475F}" destId="{CBB33B0C-0E64-483D-85D3-B576493FA850}" srcOrd="0" destOrd="0" presId="urn:microsoft.com/office/officeart/2008/layout/LinedList"/>
    <dgm:cxn modelId="{96C5728A-1BC7-4B7D-A85A-0AE91D52C73D}" type="presOf" srcId="{038921EE-C798-4532-A4B1-E4A64510397D}" destId="{DE55E925-1276-4540-8FB0-C839BCDC0FF8}" srcOrd="0" destOrd="0" presId="urn:microsoft.com/office/officeart/2008/layout/LinedList"/>
    <dgm:cxn modelId="{5FC73C92-AE52-4E87-A219-73F2FCFCFCCA}" srcId="{038921EE-C798-4532-A4B1-E4A64510397D}" destId="{000FB43D-A2FF-4E60-B28A-B43E5480475F}" srcOrd="1" destOrd="0" parTransId="{658B048E-78D7-4AE4-8D3F-DC854714AFD3}" sibTransId="{229A07B5-A4F3-43F2-B9CE-AD37073B2F60}"/>
    <dgm:cxn modelId="{C1A8DFA0-92A6-4987-95D9-0702CBEC81F8}" type="presOf" srcId="{4AA48999-0304-462D-917C-EF5DB1B722D5}" destId="{30FB127E-84FB-4CD2-A1A8-D4CB7A281320}" srcOrd="0" destOrd="0" presId="urn:microsoft.com/office/officeart/2008/layout/LinedList"/>
    <dgm:cxn modelId="{7B6940B3-2371-4295-8A29-C18E482DE947}" srcId="{038921EE-C798-4532-A4B1-E4A64510397D}" destId="{4AA48999-0304-462D-917C-EF5DB1B722D5}" srcOrd="3" destOrd="0" parTransId="{C93EA9DB-213D-4E15-B8F9-B1329A9330BB}" sibTransId="{F224BFCE-5576-426E-A971-86FE0719B5EF}"/>
    <dgm:cxn modelId="{AAB6C5C8-1159-435D-A18D-A4C8E2695EE7}" srcId="{038921EE-C798-4532-A4B1-E4A64510397D}" destId="{4E937F93-E212-4ED9-9E88-B853DF5F02C3}" srcOrd="0" destOrd="0" parTransId="{5C75A1B0-3D45-4AD3-BA55-44B26F1E90EB}" sibTransId="{B39EF396-BE91-4F07-9526-A6A6E8715A39}"/>
    <dgm:cxn modelId="{425580DC-7E4E-43D1-A3C3-83F469AF666B}" type="presOf" srcId="{C9FCD20F-5790-4700-BFF6-77019E847262}" destId="{D83AE438-010B-4C3D-892D-C7D5AF6535B5}" srcOrd="0" destOrd="0" presId="urn:microsoft.com/office/officeart/2008/layout/LinedList"/>
    <dgm:cxn modelId="{D8F2343C-8E5A-4AB0-A213-89D7830CFBFD}" type="presParOf" srcId="{DE55E925-1276-4540-8FB0-C839BCDC0FF8}" destId="{16C06DA4-E9BE-4D39-832C-AFB2F266CC64}" srcOrd="0" destOrd="0" presId="urn:microsoft.com/office/officeart/2008/layout/LinedList"/>
    <dgm:cxn modelId="{57D83793-ED43-4D48-ADE7-E16F8FA17BE9}" type="presParOf" srcId="{DE55E925-1276-4540-8FB0-C839BCDC0FF8}" destId="{3A19F1A3-4F45-47EF-AA58-2A62F231AC87}" srcOrd="1" destOrd="0" presId="urn:microsoft.com/office/officeart/2008/layout/LinedList"/>
    <dgm:cxn modelId="{712D2DC5-4CBA-4F2A-B0E4-50F85B0F1B4C}" type="presParOf" srcId="{3A19F1A3-4F45-47EF-AA58-2A62F231AC87}" destId="{CBF3FD99-38C0-4C98-A7EC-7A19818D59D6}" srcOrd="0" destOrd="0" presId="urn:microsoft.com/office/officeart/2008/layout/LinedList"/>
    <dgm:cxn modelId="{7F28C4E4-1331-4B12-99EC-394E28548F3A}" type="presParOf" srcId="{3A19F1A3-4F45-47EF-AA58-2A62F231AC87}" destId="{4E500877-06BF-40B5-98ED-566916A202EC}" srcOrd="1" destOrd="0" presId="urn:microsoft.com/office/officeart/2008/layout/LinedList"/>
    <dgm:cxn modelId="{C34236DB-C753-430F-B64F-F417F8D3B3CB}" type="presParOf" srcId="{DE55E925-1276-4540-8FB0-C839BCDC0FF8}" destId="{FEBEA9F1-6536-42F1-9AE4-C17BC5C14DE5}" srcOrd="2" destOrd="0" presId="urn:microsoft.com/office/officeart/2008/layout/LinedList"/>
    <dgm:cxn modelId="{C89848BD-D545-4F7E-89D9-78A8CE2449C6}" type="presParOf" srcId="{DE55E925-1276-4540-8FB0-C839BCDC0FF8}" destId="{C8EC6313-9CC9-4062-A5D8-7F8A273A4FD4}" srcOrd="3" destOrd="0" presId="urn:microsoft.com/office/officeart/2008/layout/LinedList"/>
    <dgm:cxn modelId="{161A0B2C-2DFA-4073-86AE-768D46865743}" type="presParOf" srcId="{C8EC6313-9CC9-4062-A5D8-7F8A273A4FD4}" destId="{CBB33B0C-0E64-483D-85D3-B576493FA850}" srcOrd="0" destOrd="0" presId="urn:microsoft.com/office/officeart/2008/layout/LinedList"/>
    <dgm:cxn modelId="{220BEC3A-83AE-4CD8-B53B-E9C152E14873}" type="presParOf" srcId="{C8EC6313-9CC9-4062-A5D8-7F8A273A4FD4}" destId="{768FCB8D-F02E-4A9B-8378-00FA7D3CE6F5}" srcOrd="1" destOrd="0" presId="urn:microsoft.com/office/officeart/2008/layout/LinedList"/>
    <dgm:cxn modelId="{FA58CBDC-12F8-4AE1-8DD9-A20932D04F80}" type="presParOf" srcId="{DE55E925-1276-4540-8FB0-C839BCDC0FF8}" destId="{00C17F61-6C4C-47BF-8DE9-8C5D9069F0A6}" srcOrd="4" destOrd="0" presId="urn:microsoft.com/office/officeart/2008/layout/LinedList"/>
    <dgm:cxn modelId="{6493FC3F-C2DD-44EF-96BB-2DC712AAABAA}" type="presParOf" srcId="{DE55E925-1276-4540-8FB0-C839BCDC0FF8}" destId="{44894AF8-9BF3-4631-A997-60AD49F25C6E}" srcOrd="5" destOrd="0" presId="urn:microsoft.com/office/officeart/2008/layout/LinedList"/>
    <dgm:cxn modelId="{3EA4E0E2-2CD4-48EB-A3FD-FB1108C75EB2}" type="presParOf" srcId="{44894AF8-9BF3-4631-A997-60AD49F25C6E}" destId="{D83AE438-010B-4C3D-892D-C7D5AF6535B5}" srcOrd="0" destOrd="0" presId="urn:microsoft.com/office/officeart/2008/layout/LinedList"/>
    <dgm:cxn modelId="{AB9E5667-E8AE-49A9-8A57-B39082B503A9}" type="presParOf" srcId="{44894AF8-9BF3-4631-A997-60AD49F25C6E}" destId="{3BDD9D98-0066-40FF-A0C0-DE61976AB778}" srcOrd="1" destOrd="0" presId="urn:microsoft.com/office/officeart/2008/layout/LinedList"/>
    <dgm:cxn modelId="{B13DEF65-CF8B-4424-81D9-8D000C0E824C}" type="presParOf" srcId="{DE55E925-1276-4540-8FB0-C839BCDC0FF8}" destId="{1B6B001C-615C-4C92-ABE2-9F6B20C1838E}" srcOrd="6" destOrd="0" presId="urn:microsoft.com/office/officeart/2008/layout/LinedList"/>
    <dgm:cxn modelId="{AC614762-DFE2-4D64-8D5B-8D687FB174CB}" type="presParOf" srcId="{DE55E925-1276-4540-8FB0-C839BCDC0FF8}" destId="{22A03B4D-3E60-4ABB-8C0A-F07564F85609}" srcOrd="7" destOrd="0" presId="urn:microsoft.com/office/officeart/2008/layout/LinedList"/>
    <dgm:cxn modelId="{FF5B24C3-E40A-46EF-AE16-7DF655822A1E}" type="presParOf" srcId="{22A03B4D-3E60-4ABB-8C0A-F07564F85609}" destId="{30FB127E-84FB-4CD2-A1A8-D4CB7A281320}" srcOrd="0" destOrd="0" presId="urn:microsoft.com/office/officeart/2008/layout/LinedList"/>
    <dgm:cxn modelId="{62E69633-5363-4D5F-9ED3-2CE8D3A87AD3}" type="presParOf" srcId="{22A03B4D-3E60-4ABB-8C0A-F07564F85609}" destId="{0470A3EE-A546-4535-8B33-F9ADA933D2B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AA9BE5-9428-4A7F-AD4A-90096A6CF661}">
      <dsp:nvSpPr>
        <dsp:cNvPr id="0" name=""/>
        <dsp:cNvSpPr/>
      </dsp:nvSpPr>
      <dsp:spPr>
        <a:xfrm>
          <a:off x="0" y="3679"/>
          <a:ext cx="7692887" cy="7464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MC-BRB Algorithm:</a:t>
          </a:r>
        </a:p>
      </dsp:txBody>
      <dsp:txXfrm>
        <a:off x="36439" y="40118"/>
        <a:ext cx="7620009" cy="673582"/>
      </dsp:txXfrm>
    </dsp:sp>
    <dsp:sp modelId="{1784C4E1-721B-448C-B0A2-B1F615EAF2CA}">
      <dsp:nvSpPr>
        <dsp:cNvPr id="0" name=""/>
        <dsp:cNvSpPr/>
      </dsp:nvSpPr>
      <dsp:spPr>
        <a:xfrm>
          <a:off x="0" y="750139"/>
          <a:ext cx="7692887" cy="1980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249"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kern="1200"/>
            <a:t>Transforms MCC-Sparse into KCF-Dense (k-clique finding over dense subgraphs).</a:t>
          </a:r>
        </a:p>
        <a:p>
          <a:pPr marL="228600" lvl="1" indent="-228600" algn="l" defTabSz="1022350">
            <a:lnSpc>
              <a:spcPct val="90000"/>
            </a:lnSpc>
            <a:spcBef>
              <a:spcPct val="0"/>
            </a:spcBef>
            <a:spcAft>
              <a:spcPct val="20000"/>
            </a:spcAft>
            <a:buChar char="•"/>
          </a:pPr>
          <a:r>
            <a:rPr lang="en-US" sz="2300" kern="1200"/>
            <a:t>Uses ego-network decomposition and optimizations like reduction rules to solve the KCF-Dense efficiently.</a:t>
          </a:r>
        </a:p>
      </dsp:txBody>
      <dsp:txXfrm>
        <a:off x="0" y="750139"/>
        <a:ext cx="7692887" cy="1980989"/>
      </dsp:txXfrm>
    </dsp:sp>
    <dsp:sp modelId="{302FF680-4FD3-4810-8EF8-A89D2526F94D}">
      <dsp:nvSpPr>
        <dsp:cNvPr id="0" name=""/>
        <dsp:cNvSpPr/>
      </dsp:nvSpPr>
      <dsp:spPr>
        <a:xfrm>
          <a:off x="0" y="2731129"/>
          <a:ext cx="7692887" cy="7464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a:t>MC-EGO:</a:t>
          </a:r>
          <a:endParaRPr lang="en-US" sz="2900" kern="1200"/>
        </a:p>
      </dsp:txBody>
      <dsp:txXfrm>
        <a:off x="36439" y="2767568"/>
        <a:ext cx="7620009" cy="673582"/>
      </dsp:txXfrm>
    </dsp:sp>
    <dsp:sp modelId="{5102B531-8D82-4FBC-B5AF-BCEECC62E824}">
      <dsp:nvSpPr>
        <dsp:cNvPr id="0" name=""/>
        <dsp:cNvSpPr/>
      </dsp:nvSpPr>
      <dsp:spPr>
        <a:xfrm>
          <a:off x="0" y="3477589"/>
          <a:ext cx="7692887" cy="1590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249"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kern="1200"/>
            <a:t>Heuristic algorithm for near-maximum clique computation.</a:t>
          </a:r>
        </a:p>
        <a:p>
          <a:pPr marL="228600" lvl="1" indent="-228600" algn="l" defTabSz="1022350">
            <a:lnSpc>
              <a:spcPct val="90000"/>
            </a:lnSpc>
            <a:spcBef>
              <a:spcPct val="0"/>
            </a:spcBef>
            <a:spcAft>
              <a:spcPct val="20000"/>
            </a:spcAft>
            <a:buChar char="•"/>
          </a:pPr>
          <a:r>
            <a:rPr lang="en-US" sz="2300" kern="1200"/>
            <a:t>Leverages the degeneracy of the graph to compute cliques in near-linear time.</a:t>
          </a:r>
          <a:r>
            <a:rPr lang="en-US" sz="2300" b="1" kern="1200"/>
            <a:t>	</a:t>
          </a:r>
          <a:endParaRPr lang="en-US" sz="2300" kern="1200"/>
        </a:p>
      </dsp:txBody>
      <dsp:txXfrm>
        <a:off x="0" y="3477589"/>
        <a:ext cx="7692887" cy="15907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06EB4-209C-46FF-841C-ABE608BA984F}">
      <dsp:nvSpPr>
        <dsp:cNvPr id="0" name=""/>
        <dsp:cNvSpPr/>
      </dsp:nvSpPr>
      <dsp:spPr>
        <a:xfrm>
          <a:off x="2884317" y="878700"/>
          <a:ext cx="634247" cy="91440"/>
        </a:xfrm>
        <a:custGeom>
          <a:avLst/>
          <a:gdLst/>
          <a:ahLst/>
          <a:cxnLst/>
          <a:rect l="0" t="0" r="0" b="0"/>
          <a:pathLst>
            <a:path>
              <a:moveTo>
                <a:pt x="0" y="45720"/>
              </a:moveTo>
              <a:lnTo>
                <a:pt x="334223" y="45720"/>
              </a:lnTo>
              <a:lnTo>
                <a:pt x="334223" y="60311"/>
              </a:lnTo>
              <a:lnTo>
                <a:pt x="634247" y="60311"/>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84815" y="921103"/>
        <a:ext cx="33250" cy="6634"/>
      </dsp:txXfrm>
    </dsp:sp>
    <dsp:sp modelId="{92493691-533F-4068-B473-0D43642C3864}">
      <dsp:nvSpPr>
        <dsp:cNvPr id="0" name=""/>
        <dsp:cNvSpPr/>
      </dsp:nvSpPr>
      <dsp:spPr>
        <a:xfrm>
          <a:off x="1351" y="58990"/>
          <a:ext cx="2884766" cy="17308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1356" tIns="148378" rIns="141356" bIns="148378" numCol="1" spcCol="1270" anchor="ctr" anchorCtr="0">
          <a:noAutofit/>
        </a:bodyPr>
        <a:lstStyle/>
        <a:p>
          <a:pPr marL="0" lvl="0" indent="0" algn="ctr" defTabSz="755650">
            <a:lnSpc>
              <a:spcPct val="90000"/>
            </a:lnSpc>
            <a:spcBef>
              <a:spcPct val="0"/>
            </a:spcBef>
            <a:spcAft>
              <a:spcPct val="35000"/>
            </a:spcAft>
            <a:buNone/>
          </a:pPr>
          <a:r>
            <a:rPr lang="en-US" sz="1700" kern="1200"/>
            <a:t>Initial Clique Computation </a:t>
          </a:r>
        </a:p>
        <a:p>
          <a:pPr marL="0" lvl="0" indent="0" algn="ctr" defTabSz="755650">
            <a:lnSpc>
              <a:spcPct val="90000"/>
            </a:lnSpc>
            <a:spcBef>
              <a:spcPct val="0"/>
            </a:spcBef>
            <a:spcAft>
              <a:spcPct val="35000"/>
            </a:spcAft>
            <a:buNone/>
          </a:pPr>
          <a:r>
            <a:rPr lang="en-US" sz="1700" kern="1200"/>
            <a:t>(via MC-EGO).</a:t>
          </a:r>
        </a:p>
      </dsp:txBody>
      <dsp:txXfrm>
        <a:off x="1351" y="58990"/>
        <a:ext cx="2884766" cy="1730859"/>
      </dsp:txXfrm>
    </dsp:sp>
    <dsp:sp modelId="{63E2B237-EAA4-48C0-832A-D58C14350139}">
      <dsp:nvSpPr>
        <dsp:cNvPr id="0" name=""/>
        <dsp:cNvSpPr/>
      </dsp:nvSpPr>
      <dsp:spPr>
        <a:xfrm>
          <a:off x="1443734" y="1802641"/>
          <a:ext cx="3549613" cy="618305"/>
        </a:xfrm>
        <a:custGeom>
          <a:avLst/>
          <a:gdLst/>
          <a:ahLst/>
          <a:cxnLst/>
          <a:rect l="0" t="0" r="0" b="0"/>
          <a:pathLst>
            <a:path>
              <a:moveTo>
                <a:pt x="3549613" y="0"/>
              </a:moveTo>
              <a:lnTo>
                <a:pt x="3549613" y="326252"/>
              </a:lnTo>
              <a:lnTo>
                <a:pt x="0" y="326252"/>
              </a:lnTo>
              <a:lnTo>
                <a:pt x="0" y="618305"/>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28330" y="2108476"/>
        <a:ext cx="180421" cy="6634"/>
      </dsp:txXfrm>
    </dsp:sp>
    <dsp:sp modelId="{CF9E9282-3C1F-4567-9A70-684DF056D39A}">
      <dsp:nvSpPr>
        <dsp:cNvPr id="0" name=""/>
        <dsp:cNvSpPr/>
      </dsp:nvSpPr>
      <dsp:spPr>
        <a:xfrm>
          <a:off x="3550964" y="73581"/>
          <a:ext cx="2884766" cy="17308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1356" tIns="148378" rIns="141356" bIns="148378" numCol="1" spcCol="1270" anchor="ctr" anchorCtr="0">
          <a:noAutofit/>
        </a:bodyPr>
        <a:lstStyle/>
        <a:p>
          <a:pPr marL="0" lvl="0" indent="0" algn="ctr" defTabSz="755650">
            <a:lnSpc>
              <a:spcPct val="90000"/>
            </a:lnSpc>
            <a:spcBef>
              <a:spcPct val="0"/>
            </a:spcBef>
            <a:spcAft>
              <a:spcPct val="35000"/>
            </a:spcAft>
            <a:buNone/>
          </a:pPr>
          <a:r>
            <a:rPr lang="en-US" sz="1700" b="1" kern="1200"/>
            <a:t>Ego-network Processing</a:t>
          </a:r>
          <a:r>
            <a:rPr lang="en-US" sz="1700" kern="1200"/>
            <a:t>:</a:t>
          </a:r>
        </a:p>
        <a:p>
          <a:pPr marL="0" lvl="0" indent="0" algn="ctr" defTabSz="755650">
            <a:lnSpc>
              <a:spcPct val="90000"/>
            </a:lnSpc>
            <a:spcBef>
              <a:spcPct val="0"/>
            </a:spcBef>
            <a:spcAft>
              <a:spcPct val="35000"/>
            </a:spcAft>
            <a:buNone/>
          </a:pPr>
          <a:r>
            <a:rPr lang="en-US" sz="1700" kern="1200"/>
            <a:t> Use degeneracy ordering for efficient clique finding.</a:t>
          </a:r>
        </a:p>
      </dsp:txBody>
      <dsp:txXfrm>
        <a:off x="3550964" y="73581"/>
        <a:ext cx="2884766" cy="1730859"/>
      </dsp:txXfrm>
    </dsp:sp>
    <dsp:sp modelId="{9ABBE275-9338-4B49-8CFA-BDEED4F708D8}">
      <dsp:nvSpPr>
        <dsp:cNvPr id="0" name=""/>
        <dsp:cNvSpPr/>
      </dsp:nvSpPr>
      <dsp:spPr>
        <a:xfrm>
          <a:off x="2884317" y="3273056"/>
          <a:ext cx="632896" cy="91440"/>
        </a:xfrm>
        <a:custGeom>
          <a:avLst/>
          <a:gdLst/>
          <a:ahLst/>
          <a:cxnLst/>
          <a:rect l="0" t="0" r="0" b="0"/>
          <a:pathLst>
            <a:path>
              <a:moveTo>
                <a:pt x="0" y="45720"/>
              </a:moveTo>
              <a:lnTo>
                <a:pt x="632896"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84178" y="3315458"/>
        <a:ext cx="33174" cy="6634"/>
      </dsp:txXfrm>
    </dsp:sp>
    <dsp:sp modelId="{C023AFBA-FB41-40B1-9AB3-DAC9D990E64F}">
      <dsp:nvSpPr>
        <dsp:cNvPr id="0" name=""/>
        <dsp:cNvSpPr/>
      </dsp:nvSpPr>
      <dsp:spPr>
        <a:xfrm>
          <a:off x="1351" y="2453346"/>
          <a:ext cx="2884766" cy="17308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1356" tIns="148378" rIns="141356" bIns="148378" numCol="1" spcCol="1270" anchor="ctr" anchorCtr="0">
          <a:noAutofit/>
        </a:bodyPr>
        <a:lstStyle/>
        <a:p>
          <a:pPr marL="0" lvl="0" indent="0" algn="ctr" defTabSz="755650">
            <a:lnSpc>
              <a:spcPct val="90000"/>
            </a:lnSpc>
            <a:spcBef>
              <a:spcPct val="0"/>
            </a:spcBef>
            <a:spcAft>
              <a:spcPct val="35000"/>
            </a:spcAft>
            <a:buNone/>
          </a:pPr>
          <a:r>
            <a:rPr lang="en-US" sz="1700" b="1" kern="1200"/>
            <a:t>Reduction &amp; Bounding</a:t>
          </a:r>
          <a:r>
            <a:rPr lang="en-US" sz="1700" kern="1200"/>
            <a:t>: Apply rules to minimize search space.</a:t>
          </a:r>
        </a:p>
      </dsp:txBody>
      <dsp:txXfrm>
        <a:off x="1351" y="2453346"/>
        <a:ext cx="2884766" cy="1730859"/>
      </dsp:txXfrm>
    </dsp:sp>
    <dsp:sp modelId="{8B02E947-EB86-44BE-85EA-AE1BE550CC54}">
      <dsp:nvSpPr>
        <dsp:cNvPr id="0" name=""/>
        <dsp:cNvSpPr/>
      </dsp:nvSpPr>
      <dsp:spPr>
        <a:xfrm>
          <a:off x="3549613" y="2453346"/>
          <a:ext cx="2884766" cy="17308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1356" tIns="148378" rIns="141356" bIns="148378" numCol="1" spcCol="1270" anchor="ctr" anchorCtr="0">
          <a:noAutofit/>
        </a:bodyPr>
        <a:lstStyle/>
        <a:p>
          <a:pPr marL="0" lvl="0" indent="0" algn="ctr" defTabSz="755650">
            <a:lnSpc>
              <a:spcPct val="90000"/>
            </a:lnSpc>
            <a:spcBef>
              <a:spcPct val="0"/>
            </a:spcBef>
            <a:spcAft>
              <a:spcPct val="35000"/>
            </a:spcAft>
            <a:buNone/>
          </a:pPr>
          <a:r>
            <a:rPr lang="en-US" sz="1700" kern="1200"/>
            <a:t>After pruning and searching ego-networks, the algorithm outputs the largest verified clique as the result.</a:t>
          </a:r>
        </a:p>
      </dsp:txBody>
      <dsp:txXfrm>
        <a:off x="3549613" y="2453346"/>
        <a:ext cx="2884766" cy="17308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68A4B3-BB44-4123-9187-460AED76666C}">
      <dsp:nvSpPr>
        <dsp:cNvPr id="0" name=""/>
        <dsp:cNvSpPr/>
      </dsp:nvSpPr>
      <dsp:spPr>
        <a:xfrm>
          <a:off x="2238426" y="1996821"/>
          <a:ext cx="484410" cy="91440"/>
        </a:xfrm>
        <a:custGeom>
          <a:avLst/>
          <a:gdLst/>
          <a:ahLst/>
          <a:cxnLst/>
          <a:rect l="0" t="0" r="0" b="0"/>
          <a:pathLst>
            <a:path>
              <a:moveTo>
                <a:pt x="0" y="45720"/>
              </a:moveTo>
              <a:lnTo>
                <a:pt x="484410"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67756" y="2039966"/>
        <a:ext cx="25750" cy="5150"/>
      </dsp:txXfrm>
    </dsp:sp>
    <dsp:sp modelId="{CE1211E1-D41B-4FE5-89C2-181AA693863E}">
      <dsp:nvSpPr>
        <dsp:cNvPr id="0" name=""/>
        <dsp:cNvSpPr/>
      </dsp:nvSpPr>
      <dsp:spPr>
        <a:xfrm>
          <a:off x="1048" y="1370787"/>
          <a:ext cx="2239177" cy="134350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9722" tIns="115172" rIns="109722" bIns="115172" numCol="1" spcCol="1270" anchor="ctr" anchorCtr="0">
          <a:noAutofit/>
        </a:bodyPr>
        <a:lstStyle/>
        <a:p>
          <a:pPr marL="0" lvl="0" indent="0" algn="ctr" defTabSz="577850">
            <a:lnSpc>
              <a:spcPct val="90000"/>
            </a:lnSpc>
            <a:spcBef>
              <a:spcPct val="0"/>
            </a:spcBef>
            <a:spcAft>
              <a:spcPct val="35000"/>
            </a:spcAft>
            <a:buNone/>
          </a:pPr>
          <a:r>
            <a:rPr lang="en-US" sz="1300" kern="1200"/>
            <a:t>Initial Clique Computation </a:t>
          </a:r>
        </a:p>
        <a:p>
          <a:pPr marL="0" lvl="0" indent="0" algn="ctr" defTabSz="577850">
            <a:lnSpc>
              <a:spcPct val="90000"/>
            </a:lnSpc>
            <a:spcBef>
              <a:spcPct val="0"/>
            </a:spcBef>
            <a:spcAft>
              <a:spcPct val="35000"/>
            </a:spcAft>
            <a:buNone/>
          </a:pPr>
          <a:r>
            <a:rPr lang="en-US" sz="1300" kern="1200"/>
            <a:t>(via MC-EGO).</a:t>
          </a:r>
        </a:p>
      </dsp:txBody>
      <dsp:txXfrm>
        <a:off x="1048" y="1370787"/>
        <a:ext cx="2239177" cy="1343506"/>
      </dsp:txXfrm>
    </dsp:sp>
    <dsp:sp modelId="{065E9BC9-BDEF-4267-A200-206BBCB36892}">
      <dsp:nvSpPr>
        <dsp:cNvPr id="0" name=""/>
        <dsp:cNvSpPr/>
      </dsp:nvSpPr>
      <dsp:spPr>
        <a:xfrm>
          <a:off x="1120637" y="2712494"/>
          <a:ext cx="2754188" cy="484410"/>
        </a:xfrm>
        <a:custGeom>
          <a:avLst/>
          <a:gdLst/>
          <a:ahLst/>
          <a:cxnLst/>
          <a:rect l="0" t="0" r="0" b="0"/>
          <a:pathLst>
            <a:path>
              <a:moveTo>
                <a:pt x="2754188" y="0"/>
              </a:moveTo>
              <a:lnTo>
                <a:pt x="2754188" y="259305"/>
              </a:lnTo>
              <a:lnTo>
                <a:pt x="0" y="259305"/>
              </a:lnTo>
              <a:lnTo>
                <a:pt x="0" y="48441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27683" y="2952124"/>
        <a:ext cx="140096" cy="5150"/>
      </dsp:txXfrm>
    </dsp:sp>
    <dsp:sp modelId="{A2DD2F2D-C8EC-43F5-91E7-160A98964362}">
      <dsp:nvSpPr>
        <dsp:cNvPr id="0" name=""/>
        <dsp:cNvSpPr/>
      </dsp:nvSpPr>
      <dsp:spPr>
        <a:xfrm>
          <a:off x="2755237" y="1370787"/>
          <a:ext cx="2239177" cy="134350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9722" tIns="115172" rIns="109722" bIns="115172" numCol="1" spcCol="1270" anchor="ctr" anchorCtr="0">
          <a:noAutofit/>
        </a:bodyPr>
        <a:lstStyle/>
        <a:p>
          <a:pPr marL="0" lvl="0" indent="0" algn="ctr" defTabSz="577850">
            <a:lnSpc>
              <a:spcPct val="90000"/>
            </a:lnSpc>
            <a:spcBef>
              <a:spcPct val="0"/>
            </a:spcBef>
            <a:spcAft>
              <a:spcPct val="35000"/>
            </a:spcAft>
            <a:buNone/>
          </a:pPr>
          <a:r>
            <a:rPr lang="en-US" sz="1300" b="1" kern="1200"/>
            <a:t>Ego-network Processing</a:t>
          </a:r>
          <a:r>
            <a:rPr lang="en-US" sz="1300" kern="1200"/>
            <a:t>:</a:t>
          </a:r>
        </a:p>
        <a:p>
          <a:pPr marL="0" lvl="0" indent="0" algn="ctr" defTabSz="577850">
            <a:lnSpc>
              <a:spcPct val="90000"/>
            </a:lnSpc>
            <a:spcBef>
              <a:spcPct val="0"/>
            </a:spcBef>
            <a:spcAft>
              <a:spcPct val="35000"/>
            </a:spcAft>
            <a:buNone/>
          </a:pPr>
          <a:r>
            <a:rPr lang="en-US" sz="1300" kern="1200"/>
            <a:t> Use degeneracy ordering for efficient clique finding.</a:t>
          </a:r>
        </a:p>
      </dsp:txBody>
      <dsp:txXfrm>
        <a:off x="2755237" y="1370787"/>
        <a:ext cx="2239177" cy="1343506"/>
      </dsp:txXfrm>
    </dsp:sp>
    <dsp:sp modelId="{C73BDDA9-2301-468D-9B87-EC8B85008AA8}">
      <dsp:nvSpPr>
        <dsp:cNvPr id="0" name=""/>
        <dsp:cNvSpPr/>
      </dsp:nvSpPr>
      <dsp:spPr>
        <a:xfrm>
          <a:off x="2238426" y="3855338"/>
          <a:ext cx="484410" cy="91440"/>
        </a:xfrm>
        <a:custGeom>
          <a:avLst/>
          <a:gdLst/>
          <a:ahLst/>
          <a:cxnLst/>
          <a:rect l="0" t="0" r="0" b="0"/>
          <a:pathLst>
            <a:path>
              <a:moveTo>
                <a:pt x="0" y="45720"/>
              </a:moveTo>
              <a:lnTo>
                <a:pt x="484410"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67756" y="3898483"/>
        <a:ext cx="25750" cy="5150"/>
      </dsp:txXfrm>
    </dsp:sp>
    <dsp:sp modelId="{9E146975-81E9-4A47-BB87-149A9C01DE17}">
      <dsp:nvSpPr>
        <dsp:cNvPr id="0" name=""/>
        <dsp:cNvSpPr/>
      </dsp:nvSpPr>
      <dsp:spPr>
        <a:xfrm>
          <a:off x="1048" y="3229305"/>
          <a:ext cx="2239177" cy="134350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9722" tIns="115172" rIns="109722" bIns="115172" numCol="1" spcCol="1270" anchor="ctr" anchorCtr="0">
          <a:noAutofit/>
        </a:bodyPr>
        <a:lstStyle/>
        <a:p>
          <a:pPr marL="0" lvl="0" indent="0" algn="ctr" defTabSz="577850">
            <a:lnSpc>
              <a:spcPct val="90000"/>
            </a:lnSpc>
            <a:spcBef>
              <a:spcPct val="0"/>
            </a:spcBef>
            <a:spcAft>
              <a:spcPct val="35000"/>
            </a:spcAft>
            <a:buNone/>
          </a:pPr>
          <a:r>
            <a:rPr lang="en-US" sz="1300" b="1" kern="1200"/>
            <a:t>Reduction &amp; Bounding</a:t>
          </a:r>
          <a:r>
            <a:rPr lang="en-US" sz="1300" kern="1200"/>
            <a:t>: Apply rules to minimize search space.</a:t>
          </a:r>
        </a:p>
      </dsp:txBody>
      <dsp:txXfrm>
        <a:off x="1048" y="3229305"/>
        <a:ext cx="2239177" cy="1343506"/>
      </dsp:txXfrm>
    </dsp:sp>
    <dsp:sp modelId="{DAD3EA6C-043C-4469-87E6-0266FEB7056A}">
      <dsp:nvSpPr>
        <dsp:cNvPr id="0" name=""/>
        <dsp:cNvSpPr/>
      </dsp:nvSpPr>
      <dsp:spPr>
        <a:xfrm>
          <a:off x="2755237" y="3229305"/>
          <a:ext cx="2239177" cy="134350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9722" tIns="115172" rIns="109722" bIns="115172" numCol="1" spcCol="1270" anchor="ctr" anchorCtr="0">
          <a:noAutofit/>
        </a:bodyPr>
        <a:lstStyle/>
        <a:p>
          <a:pPr marL="0" lvl="0" indent="0" algn="ctr" defTabSz="577850">
            <a:lnSpc>
              <a:spcPct val="90000"/>
            </a:lnSpc>
            <a:spcBef>
              <a:spcPct val="0"/>
            </a:spcBef>
            <a:spcAft>
              <a:spcPct val="35000"/>
            </a:spcAft>
            <a:buNone/>
          </a:pPr>
          <a:r>
            <a:rPr lang="en-US" sz="1300" kern="1200"/>
            <a:t>After pruning and searching ego-networks, the algorithm outputs the largest verified clique as the result.</a:t>
          </a:r>
        </a:p>
      </dsp:txBody>
      <dsp:txXfrm>
        <a:off x="2755237" y="3229305"/>
        <a:ext cx="2239177" cy="13435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06DA4-E9BE-4D39-832C-AFB2F266CC64}">
      <dsp:nvSpPr>
        <dsp:cNvPr id="0" name=""/>
        <dsp:cNvSpPr/>
      </dsp:nvSpPr>
      <dsp:spPr>
        <a:xfrm>
          <a:off x="0" y="1985"/>
          <a:ext cx="7692887"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F3FD99-38C0-4C98-A7EC-7A19818D59D6}">
      <dsp:nvSpPr>
        <dsp:cNvPr id="0" name=""/>
        <dsp:cNvSpPr/>
      </dsp:nvSpPr>
      <dsp:spPr>
        <a:xfrm>
          <a:off x="0" y="1985"/>
          <a:ext cx="7685374" cy="1599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MC-BRB provides an exact solution for maximum clique computation, outperforming existing algorithms in both </a:t>
          </a:r>
          <a:r>
            <a:rPr lang="en-US" sz="2100" b="1" kern="1200"/>
            <a:t>speed</a:t>
          </a:r>
          <a:r>
            <a:rPr lang="en-US" sz="2100" kern="1200"/>
            <a:t> and </a:t>
          </a:r>
          <a:r>
            <a:rPr lang="en-US" sz="2100" b="1" kern="1200"/>
            <a:t>memory</a:t>
          </a:r>
          <a:r>
            <a:rPr lang="en-US" sz="2100" kern="1200"/>
            <a:t> efficiency.</a:t>
          </a:r>
        </a:p>
      </dsp:txBody>
      <dsp:txXfrm>
        <a:off x="0" y="1985"/>
        <a:ext cx="7685374" cy="1599057"/>
      </dsp:txXfrm>
    </dsp:sp>
    <dsp:sp modelId="{FEBEA9F1-6536-42F1-9AE4-C17BC5C14DE5}">
      <dsp:nvSpPr>
        <dsp:cNvPr id="0" name=""/>
        <dsp:cNvSpPr/>
      </dsp:nvSpPr>
      <dsp:spPr>
        <a:xfrm>
          <a:off x="0" y="1601043"/>
          <a:ext cx="7692887"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B33B0C-0E64-483D-85D3-B576493FA850}">
      <dsp:nvSpPr>
        <dsp:cNvPr id="0" name=""/>
        <dsp:cNvSpPr/>
      </dsp:nvSpPr>
      <dsp:spPr>
        <a:xfrm>
          <a:off x="0" y="1601043"/>
          <a:ext cx="7685374" cy="1569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MC-EGO offers a fast heuristic for finding near-maximum cliques, making it ideal for large-scale, real-time applications</a:t>
          </a:r>
        </a:p>
      </dsp:txBody>
      <dsp:txXfrm>
        <a:off x="0" y="1601043"/>
        <a:ext cx="7685374" cy="1569517"/>
      </dsp:txXfrm>
    </dsp:sp>
    <dsp:sp modelId="{00C17F61-6C4C-47BF-8DE9-8C5D9069F0A6}">
      <dsp:nvSpPr>
        <dsp:cNvPr id="0" name=""/>
        <dsp:cNvSpPr/>
      </dsp:nvSpPr>
      <dsp:spPr>
        <a:xfrm>
          <a:off x="0" y="3170560"/>
          <a:ext cx="7692887"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3AE438-010B-4C3D-892D-C7D5AF6535B5}">
      <dsp:nvSpPr>
        <dsp:cNvPr id="0" name=""/>
        <dsp:cNvSpPr/>
      </dsp:nvSpPr>
      <dsp:spPr>
        <a:xfrm>
          <a:off x="0" y="3170560"/>
          <a:ext cx="7692887" cy="1219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The paper bridges the gap between MCC for sparse and dense graphs, offering highly efficient algorithms</a:t>
          </a:r>
        </a:p>
      </dsp:txBody>
      <dsp:txXfrm>
        <a:off x="0" y="3170560"/>
        <a:ext cx="7692887" cy="1219156"/>
      </dsp:txXfrm>
    </dsp:sp>
    <dsp:sp modelId="{1B6B001C-615C-4C92-ABE2-9F6B20C1838E}">
      <dsp:nvSpPr>
        <dsp:cNvPr id="0" name=""/>
        <dsp:cNvSpPr/>
      </dsp:nvSpPr>
      <dsp:spPr>
        <a:xfrm>
          <a:off x="0" y="4389717"/>
          <a:ext cx="7692887"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FB127E-84FB-4CD2-A1A8-D4CB7A281320}">
      <dsp:nvSpPr>
        <dsp:cNvPr id="0" name=""/>
        <dsp:cNvSpPr/>
      </dsp:nvSpPr>
      <dsp:spPr>
        <a:xfrm>
          <a:off x="0" y="4389717"/>
          <a:ext cx="7692887" cy="1219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Both algorithms are scalable and applicable to real-world, large sparse graphs in domains like social networks and bioinformatics.</a:t>
          </a:r>
        </a:p>
      </dsp:txBody>
      <dsp:txXfrm>
        <a:off x="0" y="4389717"/>
        <a:ext cx="7692887" cy="121915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1617DF-57AB-4DFD-8AE0-91EA77E8F328}" type="datetimeFigureOut">
              <a:rPr lang="en-IN" smtClean="0"/>
              <a:t>02-04-2025</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8E6CD1-BD41-4ABC-A7DA-2CD93BF20FED}" type="slidenum">
              <a:rPr lang="en-IN" smtClean="0"/>
              <a:t>‹#›</a:t>
            </a:fld>
            <a:endParaRPr lang="en-IN"/>
          </a:p>
        </p:txBody>
      </p:sp>
    </p:spTree>
    <p:extLst>
      <p:ext uri="{BB962C8B-B14F-4D97-AF65-F5344CB8AC3E}">
        <p14:creationId xmlns:p14="http://schemas.microsoft.com/office/powerpoint/2010/main" val="3813540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MCC-Sparse deals with sparse graphs, which have fewer edges, leading to efficiency issues in algorithm design.</a:t>
            </a:r>
          </a:p>
          <a:p>
            <a:endParaRPr lang="en-US"/>
          </a:p>
        </p:txBody>
      </p:sp>
      <p:sp>
        <p:nvSpPr>
          <p:cNvPr id="4" name="Slide Number Placeholder 3"/>
          <p:cNvSpPr>
            <a:spLocks noGrp="1"/>
          </p:cNvSpPr>
          <p:nvPr>
            <p:ph type="sldNum" sz="quarter" idx="5"/>
          </p:nvPr>
        </p:nvSpPr>
        <p:spPr/>
        <p:txBody>
          <a:bodyPr/>
          <a:lstStyle/>
          <a:p>
            <a:fld id="{518E6CD1-BD41-4ABC-A7DA-2CD93BF20FED}" type="slidenum">
              <a:rPr lang="en-IN" smtClean="0"/>
              <a:t>3</a:t>
            </a:fld>
            <a:endParaRPr lang="en-IN"/>
          </a:p>
        </p:txBody>
      </p:sp>
    </p:spTree>
    <p:extLst>
      <p:ext uri="{BB962C8B-B14F-4D97-AF65-F5344CB8AC3E}">
        <p14:creationId xmlns:p14="http://schemas.microsoft.com/office/powerpoint/2010/main" val="958260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a:t>a. Branch-and-Bound</a:t>
            </a:r>
          </a:p>
          <a:p>
            <a:pPr>
              <a:buFont typeface="Arial" panose="020B0604020202020204" pitchFamily="34" charset="0"/>
              <a:buChar char="•"/>
            </a:pPr>
            <a:r>
              <a:rPr lang="en-US"/>
              <a:t>The </a:t>
            </a:r>
            <a:r>
              <a:rPr lang="en-US" b="1"/>
              <a:t>branch-and-bound</a:t>
            </a:r>
            <a:r>
              <a:rPr lang="en-US"/>
              <a:t> technique is crucial for </a:t>
            </a:r>
            <a:r>
              <a:rPr lang="en-US" b="1"/>
              <a:t>eliminating unnecessary searches</a:t>
            </a:r>
            <a:r>
              <a:rPr lang="en-US"/>
              <a:t>. It combines both branching (splitting the search) and bounding (limiting the search space) to avoid redundant calculations.</a:t>
            </a:r>
          </a:p>
          <a:p>
            <a:pPr>
              <a:buNone/>
            </a:pPr>
            <a:r>
              <a:rPr lang="en-US" b="1"/>
              <a:t>b. Pruning via Reduction Rules</a:t>
            </a:r>
          </a:p>
          <a:p>
            <a:pPr>
              <a:buFont typeface="Arial" panose="020B0604020202020204" pitchFamily="34" charset="0"/>
              <a:buChar char="•"/>
            </a:pPr>
            <a:r>
              <a:rPr lang="en-US"/>
              <a:t>MC-BRB uses </a:t>
            </a:r>
            <a:r>
              <a:rPr lang="en-US" b="1"/>
              <a:t>reduction rules</a:t>
            </a:r>
            <a:r>
              <a:rPr lang="en-US"/>
              <a:t> to remove vertices or edges that do not contribute to the maximum clique. This helps prune large portions of the graph early in the computation.</a:t>
            </a:r>
          </a:p>
          <a:p>
            <a:pPr>
              <a:buNone/>
            </a:pPr>
            <a:r>
              <a:rPr lang="en-US" b="1"/>
              <a:t>c. Ego-Network Decomposition</a:t>
            </a:r>
          </a:p>
          <a:p>
            <a:pPr>
              <a:buFont typeface="Arial" panose="020B0604020202020204" pitchFamily="34" charset="0"/>
              <a:buChar char="•"/>
            </a:pPr>
            <a:r>
              <a:rPr lang="en-US"/>
              <a:t>By decomposing the graph into smaller </a:t>
            </a:r>
            <a:r>
              <a:rPr lang="en-US" b="1"/>
              <a:t>ego-networks</a:t>
            </a:r>
            <a:r>
              <a:rPr lang="en-US"/>
              <a:t>, MC-BRB focuses on smaller subgraphs, reducing the complexity of finding cliques in large graphs.</a:t>
            </a:r>
          </a:p>
          <a:p>
            <a:pPr>
              <a:buFont typeface="Arial" panose="020B0604020202020204" pitchFamily="34" charset="0"/>
              <a:buChar char="•"/>
            </a:pPr>
            <a:r>
              <a:rPr lang="en-US"/>
              <a:t>It also leverages the fact that cliques are more likely to be contained within smaller dense subgraphs.</a:t>
            </a:r>
          </a:p>
          <a:p>
            <a:endParaRPr lang="en-US"/>
          </a:p>
        </p:txBody>
      </p:sp>
      <p:sp>
        <p:nvSpPr>
          <p:cNvPr id="4" name="Slide Number Placeholder 3"/>
          <p:cNvSpPr>
            <a:spLocks noGrp="1"/>
          </p:cNvSpPr>
          <p:nvPr>
            <p:ph type="sldNum" sz="quarter" idx="5"/>
          </p:nvPr>
        </p:nvSpPr>
        <p:spPr/>
        <p:txBody>
          <a:bodyPr/>
          <a:lstStyle/>
          <a:p>
            <a:fld id="{518E6CD1-BD41-4ABC-A7DA-2CD93BF20FED}" type="slidenum">
              <a:rPr lang="en-IN" smtClean="0"/>
              <a:t>6</a:t>
            </a:fld>
            <a:endParaRPr lang="en-IN"/>
          </a:p>
        </p:txBody>
      </p:sp>
    </p:spTree>
    <p:extLst>
      <p:ext uri="{BB962C8B-B14F-4D97-AF65-F5344CB8AC3E}">
        <p14:creationId xmlns:p14="http://schemas.microsoft.com/office/powerpoint/2010/main" val="1479815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Greedy Growth</a:t>
            </a:r>
            <a:r>
              <a:rPr lang="en-US"/>
              <a:t>: In each ego-network, vertices are added to the clique if they are connected to all vertices already in the clique. This process continues until no more vertices can be added, forming the largest clique possible in that subgraph.</a:t>
            </a:r>
          </a:p>
        </p:txBody>
      </p:sp>
      <p:sp>
        <p:nvSpPr>
          <p:cNvPr id="4" name="Slide Number Placeholder 3"/>
          <p:cNvSpPr>
            <a:spLocks noGrp="1"/>
          </p:cNvSpPr>
          <p:nvPr>
            <p:ph type="sldNum" sz="quarter" idx="5"/>
          </p:nvPr>
        </p:nvSpPr>
        <p:spPr/>
        <p:txBody>
          <a:bodyPr/>
          <a:lstStyle/>
          <a:p>
            <a:fld id="{518E6CD1-BD41-4ABC-A7DA-2CD93BF20FED}" type="slidenum">
              <a:rPr lang="en-IN" smtClean="0"/>
              <a:t>7</a:t>
            </a:fld>
            <a:endParaRPr lang="en-IN"/>
          </a:p>
        </p:txBody>
      </p:sp>
    </p:spTree>
    <p:extLst>
      <p:ext uri="{BB962C8B-B14F-4D97-AF65-F5344CB8AC3E}">
        <p14:creationId xmlns:p14="http://schemas.microsoft.com/office/powerpoint/2010/main" val="3674774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76EE0-BD38-3F69-A3E6-51935CD4F7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49B9ED-0C2B-04CE-1D85-1217564309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02850A-A5B8-4F10-0059-7F646F579C6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6D6825E-306C-B1A2-6111-947F934B0087}"/>
              </a:ext>
            </a:extLst>
          </p:cNvPr>
          <p:cNvSpPr>
            <a:spLocks noGrp="1"/>
          </p:cNvSpPr>
          <p:nvPr>
            <p:ph type="sldNum" sz="quarter" idx="5"/>
          </p:nvPr>
        </p:nvSpPr>
        <p:spPr/>
        <p:txBody>
          <a:bodyPr/>
          <a:lstStyle/>
          <a:p>
            <a:fld id="{518E6CD1-BD41-4ABC-A7DA-2CD93BF20FED}" type="slidenum">
              <a:rPr lang="en-IN" smtClean="0"/>
              <a:t>8</a:t>
            </a:fld>
            <a:endParaRPr lang="en-IN"/>
          </a:p>
        </p:txBody>
      </p:sp>
    </p:spTree>
    <p:extLst>
      <p:ext uri="{BB962C8B-B14F-4D97-AF65-F5344CB8AC3E}">
        <p14:creationId xmlns:p14="http://schemas.microsoft.com/office/powerpoint/2010/main" val="616686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C6146-6A59-01D3-AC77-611B819B65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02BF-864E-7F2B-FA44-A008E91C45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2BCCE8-24B9-067E-08A3-B8115B6C335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6C42FC4-1FBD-DAD7-204B-0ADBE5B411F1}"/>
              </a:ext>
            </a:extLst>
          </p:cNvPr>
          <p:cNvSpPr>
            <a:spLocks noGrp="1"/>
          </p:cNvSpPr>
          <p:nvPr>
            <p:ph type="sldNum" sz="quarter" idx="5"/>
          </p:nvPr>
        </p:nvSpPr>
        <p:spPr/>
        <p:txBody>
          <a:bodyPr/>
          <a:lstStyle/>
          <a:p>
            <a:fld id="{518E6CD1-BD41-4ABC-A7DA-2CD93BF20FED}" type="slidenum">
              <a:rPr lang="en-IN" smtClean="0"/>
              <a:t>9</a:t>
            </a:fld>
            <a:endParaRPr lang="en-IN"/>
          </a:p>
        </p:txBody>
      </p:sp>
    </p:spTree>
    <p:extLst>
      <p:ext uri="{BB962C8B-B14F-4D97-AF65-F5344CB8AC3E}">
        <p14:creationId xmlns:p14="http://schemas.microsoft.com/office/powerpoint/2010/main" val="875367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87D2E-51D8-9CB3-4CA0-AB3030422D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60A839-686A-1E30-C07B-F171228871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1B8B31-DA00-666A-4CA8-A86DB7270A6F}"/>
              </a:ext>
            </a:extLst>
          </p:cNvPr>
          <p:cNvSpPr>
            <a:spLocks noGrp="1"/>
          </p:cNvSpPr>
          <p:nvPr>
            <p:ph type="body" idx="1"/>
          </p:nvPr>
        </p:nvSpPr>
        <p:spPr/>
        <p:txBody>
          <a:bodyPr/>
          <a:lstStyle/>
          <a:p>
            <a:endParaRPr lang="en-US"/>
          </a:p>
          <a:p>
            <a:pPr algn="l"/>
            <a:endParaRPr lang="en-US"/>
          </a:p>
        </p:txBody>
      </p:sp>
      <p:sp>
        <p:nvSpPr>
          <p:cNvPr id="4" name="Slide Number Placeholder 3">
            <a:extLst>
              <a:ext uri="{FF2B5EF4-FFF2-40B4-BE49-F238E27FC236}">
                <a16:creationId xmlns:a16="http://schemas.microsoft.com/office/drawing/2014/main" id="{76126570-29C8-08B2-C9F3-2F0D27C85001}"/>
              </a:ext>
            </a:extLst>
          </p:cNvPr>
          <p:cNvSpPr>
            <a:spLocks noGrp="1"/>
          </p:cNvSpPr>
          <p:nvPr>
            <p:ph type="sldNum" sz="quarter" idx="5"/>
          </p:nvPr>
        </p:nvSpPr>
        <p:spPr/>
        <p:txBody>
          <a:bodyPr/>
          <a:lstStyle/>
          <a:p>
            <a:fld id="{518E6CD1-BD41-4ABC-A7DA-2CD93BF20FED}" type="slidenum">
              <a:rPr lang="en-IN" smtClean="0"/>
              <a:t>10</a:t>
            </a:fld>
            <a:endParaRPr lang="en-IN"/>
          </a:p>
        </p:txBody>
      </p:sp>
    </p:spTree>
    <p:extLst>
      <p:ext uri="{BB962C8B-B14F-4D97-AF65-F5344CB8AC3E}">
        <p14:creationId xmlns:p14="http://schemas.microsoft.com/office/powerpoint/2010/main" val="3002274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8581B-17D4-5454-7481-FBD35D2E20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D5F696-9D04-F059-882D-FA302DFB69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6D3974-7D6F-DF65-A787-4AC0B96837E8}"/>
              </a:ext>
            </a:extLst>
          </p:cNvPr>
          <p:cNvSpPr>
            <a:spLocks noGrp="1"/>
          </p:cNvSpPr>
          <p:nvPr>
            <p:ph type="body" idx="1"/>
          </p:nvPr>
        </p:nvSpPr>
        <p:spPr/>
        <p:txBody>
          <a:bodyPr/>
          <a:lstStyle/>
          <a:p>
            <a:pPr algn="l"/>
            <a:r>
              <a:rPr lang="en-US" sz="1200" b="0" i="0" u="none" strike="noStrike" baseline="0">
                <a:latin typeface="LinLibertineT"/>
              </a:rPr>
              <a:t>MC EGO uses the output of MC-DD as its starting point if MC-DD fails to find max clique directly.</a:t>
            </a:r>
          </a:p>
          <a:p>
            <a:pPr algn="l"/>
            <a:r>
              <a:rPr lang="en-US" sz="1200" b="0" i="0" u="none" strike="noStrike" baseline="0">
                <a:latin typeface="LinLibertineT"/>
              </a:rPr>
              <a:t>	</a:t>
            </a:r>
          </a:p>
          <a:p>
            <a:pPr algn="l"/>
            <a:r>
              <a:rPr lang="en-US" sz="1200" b="0" i="0" u="none" strike="noStrike" baseline="0">
                <a:latin typeface="LinLibertineT"/>
              </a:rPr>
              <a:t>-</a:t>
            </a:r>
            <a:r>
              <a:rPr lang="en-US" b="1"/>
              <a:t>MC-DD</a:t>
            </a:r>
            <a:r>
              <a:rPr lang="en-US"/>
              <a:t> also computes additional information such as </a:t>
            </a:r>
            <a:r>
              <a:rPr lang="en-US" b="1"/>
              <a:t>degeneracy ordering</a:t>
            </a:r>
            <a:r>
              <a:rPr lang="en-US"/>
              <a:t>, </a:t>
            </a:r>
            <a:r>
              <a:rPr lang="en-US" b="1"/>
              <a:t>coloring</a:t>
            </a:r>
            <a:r>
              <a:rPr lang="en-US"/>
              <a:t>, and </a:t>
            </a:r>
            <a:r>
              <a:rPr lang="en-US" b="1"/>
              <a:t>core numbers</a:t>
            </a:r>
            <a:r>
              <a:rPr lang="en-US"/>
              <a:t>, which are critical for efficiently computing a </a:t>
            </a:r>
            <a:r>
              <a:rPr lang="en-US" b="1"/>
              <a:t>degeneracy-based clique</a:t>
            </a:r>
            <a:r>
              <a:rPr lang="en-US"/>
              <a:t>. These components help improve the efficiency of the </a:t>
            </a:r>
            <a:r>
              <a:rPr lang="en-US" b="1"/>
              <a:t>MC-EGO</a:t>
            </a:r>
            <a:r>
              <a:rPr lang="en-US"/>
              <a:t> algorithm by pruning unnecessary branches in the search process.</a:t>
            </a:r>
            <a:endParaRPr lang="en-US" sz="1200" b="0" i="0" u="none" strike="noStrike" baseline="0">
              <a:latin typeface="LinLibertineT"/>
            </a:endParaRPr>
          </a:p>
          <a:p>
            <a:pPr algn="l"/>
            <a:endParaRPr lang="en-US" sz="1200" b="0" i="0" u="none" strike="noStrike" baseline="0">
              <a:latin typeface="LinLibertineT"/>
            </a:endParaRPr>
          </a:p>
          <a:p>
            <a:pPr algn="l"/>
            <a:r>
              <a:rPr lang="en-US"/>
              <a:t>-The gap for MC-EGO is much smaller compared to MC-DD. In the case of </a:t>
            </a:r>
            <a:r>
              <a:rPr lang="en-US" b="1"/>
              <a:t>twitter-</a:t>
            </a:r>
            <a:r>
              <a:rPr lang="en-US" b="1" err="1"/>
              <a:t>mpi</a:t>
            </a:r>
            <a:r>
              <a:rPr lang="en-US"/>
              <a:t> graph, the gap for MC-EGO is only 1, while MC-DD has a gap of 47. So, MC-EGO reliably computes near-maximum cliques, with the gap at most 3.</a:t>
            </a:r>
            <a:endParaRPr lang="en-US" sz="1200" b="0" i="0" u="none" strike="noStrike" baseline="0">
              <a:latin typeface="LinLibertineT"/>
            </a:endParaRPr>
          </a:p>
          <a:p>
            <a:pPr algn="l"/>
            <a:endParaRPr lang="en-US" sz="1200" b="0" i="0" u="none" strike="noStrike" baseline="0">
              <a:latin typeface="LinLibertineT"/>
            </a:endParaRPr>
          </a:p>
          <a:p>
            <a:pPr algn="l"/>
            <a:r>
              <a:rPr lang="en-US" sz="1200"/>
              <a:t>-Provides quick, high-quality approximations for real-time tasks in social networks, bioinformatics, and recommendation systems.</a:t>
            </a:r>
            <a:endParaRPr lang="en-US"/>
          </a:p>
        </p:txBody>
      </p:sp>
      <p:sp>
        <p:nvSpPr>
          <p:cNvPr id="4" name="Slide Number Placeholder 3">
            <a:extLst>
              <a:ext uri="{FF2B5EF4-FFF2-40B4-BE49-F238E27FC236}">
                <a16:creationId xmlns:a16="http://schemas.microsoft.com/office/drawing/2014/main" id="{49D9B26E-C012-3231-7389-17C34A3FFBB8}"/>
              </a:ext>
            </a:extLst>
          </p:cNvPr>
          <p:cNvSpPr>
            <a:spLocks noGrp="1"/>
          </p:cNvSpPr>
          <p:nvPr>
            <p:ph type="sldNum" sz="quarter" idx="5"/>
          </p:nvPr>
        </p:nvSpPr>
        <p:spPr/>
        <p:txBody>
          <a:bodyPr/>
          <a:lstStyle/>
          <a:p>
            <a:fld id="{518E6CD1-BD41-4ABC-A7DA-2CD93BF20FED}" type="slidenum">
              <a:rPr lang="en-IN" smtClean="0"/>
              <a:t>11</a:t>
            </a:fld>
            <a:endParaRPr lang="en-IN"/>
          </a:p>
        </p:txBody>
      </p:sp>
    </p:spTree>
    <p:extLst>
      <p:ext uri="{BB962C8B-B14F-4D97-AF65-F5344CB8AC3E}">
        <p14:creationId xmlns:p14="http://schemas.microsoft.com/office/powerpoint/2010/main" val="1434031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41D75-B15E-AE22-D827-2C9676880F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A37902-4925-44FE-5B0B-BC5FB07547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5E3916-9B1B-E2BF-AC65-5174AEB3C8B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 MC-BRB is highly </a:t>
            </a:r>
            <a:r>
              <a:rPr lang="en-US" b="1"/>
              <a:t>efficient</a:t>
            </a:r>
            <a:r>
              <a:rPr lang="en-US"/>
              <a:t> in finding the maximum clique, especially when compared to traditional methods like </a:t>
            </a:r>
            <a:r>
              <a:rPr lang="en-US" b="1"/>
              <a:t>PMC</a:t>
            </a:r>
            <a:r>
              <a:rPr lang="en-US"/>
              <a:t>, </a:t>
            </a:r>
            <a:r>
              <a:rPr lang="en-US" b="1"/>
              <a:t>BBMCSP</a:t>
            </a:r>
            <a:r>
              <a:rPr lang="en-US"/>
              <a:t>, and </a:t>
            </a:r>
            <a:r>
              <a:rPr lang="en-US" b="1"/>
              <a:t>RMC</a:t>
            </a:r>
            <a:r>
              <a:rPr lang="en-US"/>
              <a:t>. Its effectiveness comes because of its </a:t>
            </a:r>
            <a:r>
              <a:rPr lang="en-US" b="1"/>
              <a:t>optimization techniques</a:t>
            </a:r>
            <a:r>
              <a:rPr lang="en-US"/>
              <a:t>.</a:t>
            </a:r>
          </a:p>
          <a:p>
            <a:endParaRPr lang="en-US"/>
          </a:p>
          <a:p>
            <a:r>
              <a:rPr lang="en-US"/>
              <a:t>- One of the most powerful features of MC-BRB is its ability to </a:t>
            </a:r>
            <a:r>
              <a:rPr lang="en-US" b="1"/>
              <a:t>reduce the search space</a:t>
            </a:r>
            <a:r>
              <a:rPr lang="en-US"/>
              <a:t> significantly (By </a:t>
            </a:r>
            <a:r>
              <a:rPr lang="en-US" b="1"/>
              <a:t>eliminating unnecessary vertices and edges</a:t>
            </a:r>
            <a:r>
              <a:rPr lang="en-US"/>
              <a:t> )</a:t>
            </a:r>
          </a:p>
          <a:p>
            <a:endParaRPr lang="en-US" b="0"/>
          </a:p>
          <a:p>
            <a:r>
              <a:rPr lang="en-US" b="0"/>
              <a:t>- </a:t>
            </a:r>
            <a:r>
              <a:rPr lang="en-US" b="1"/>
              <a:t>Pruning rules</a:t>
            </a:r>
            <a:r>
              <a:rPr lang="en-US"/>
              <a:t> are used to identify vertices that </a:t>
            </a:r>
            <a:r>
              <a:rPr lang="en-US" b="1"/>
              <a:t>cannot be part of the maximum clique, </a:t>
            </a:r>
            <a:r>
              <a:rPr lang="en-US"/>
              <a:t>and remove them from the search process.</a:t>
            </a:r>
          </a:p>
          <a:p>
            <a:r>
              <a:rPr lang="en-US"/>
              <a:t>For example, if a vertex has no connections to other potential clique members, it can be safely removed from further consideration.</a:t>
            </a:r>
          </a:p>
          <a:p>
            <a:endParaRPr lang="en-US"/>
          </a:p>
          <a:p>
            <a:r>
              <a:rPr lang="en-US" b="1"/>
              <a:t>- minimize the number of colors</a:t>
            </a:r>
            <a:r>
              <a:rPr lang="en-US"/>
              <a:t> needed to color vertices to identify the cliques faster. More efficient </a:t>
            </a:r>
            <a:r>
              <a:rPr lang="en-US" b="1"/>
              <a:t>coloring</a:t>
            </a:r>
            <a:r>
              <a:rPr lang="en-US"/>
              <a:t> means quicker decisions about whether a vertex can be added to the current clique.</a:t>
            </a:r>
          </a:p>
          <a:p>
            <a:endParaRPr lang="en-US"/>
          </a:p>
          <a:p>
            <a:r>
              <a:rPr lang="en-US"/>
              <a:t>- CSR stores only the non-zero values in the graph, which reduces the memory footprint and ensures that MC-BRB can scale to </a:t>
            </a:r>
            <a:r>
              <a:rPr lang="en-US" b="1"/>
              <a:t>very large graphs</a:t>
            </a:r>
            <a:r>
              <a:rPr lang="en-US"/>
              <a:t> without running into memory limitations.</a:t>
            </a:r>
          </a:p>
        </p:txBody>
      </p:sp>
      <p:sp>
        <p:nvSpPr>
          <p:cNvPr id="4" name="Slide Number Placeholder 3">
            <a:extLst>
              <a:ext uri="{FF2B5EF4-FFF2-40B4-BE49-F238E27FC236}">
                <a16:creationId xmlns:a16="http://schemas.microsoft.com/office/drawing/2014/main" id="{5F5C67C1-1318-AF07-A26D-A44D1DF99283}"/>
              </a:ext>
            </a:extLst>
          </p:cNvPr>
          <p:cNvSpPr>
            <a:spLocks noGrp="1"/>
          </p:cNvSpPr>
          <p:nvPr>
            <p:ph type="sldNum" sz="quarter" idx="5"/>
          </p:nvPr>
        </p:nvSpPr>
        <p:spPr/>
        <p:txBody>
          <a:bodyPr/>
          <a:lstStyle/>
          <a:p>
            <a:fld id="{518E6CD1-BD41-4ABC-A7DA-2CD93BF20FED}" type="slidenum">
              <a:rPr lang="en-IN" smtClean="0"/>
              <a:t>12</a:t>
            </a:fld>
            <a:endParaRPr lang="en-IN"/>
          </a:p>
        </p:txBody>
      </p:sp>
    </p:spTree>
    <p:extLst>
      <p:ext uri="{BB962C8B-B14F-4D97-AF65-F5344CB8AC3E}">
        <p14:creationId xmlns:p14="http://schemas.microsoft.com/office/powerpoint/2010/main" val="2020921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12A49-9A1A-C477-3D91-F3CA5F6EA9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76F5A9-7A75-04BE-19EE-6702A2DD85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ACA7A7-F8AB-13F0-DFFE-62A25FB42A6C}"/>
              </a:ext>
            </a:extLst>
          </p:cNvPr>
          <p:cNvSpPr>
            <a:spLocks noGrp="1"/>
          </p:cNvSpPr>
          <p:nvPr>
            <p:ph type="body" idx="1"/>
          </p:nvPr>
        </p:nvSpPr>
        <p:spPr/>
        <p:txBody>
          <a:bodyPr/>
          <a:lstStyle/>
          <a:p>
            <a:r>
              <a:rPr lang="en-US"/>
              <a:t>MCC (max clique computation) </a:t>
            </a:r>
          </a:p>
          <a:p>
            <a:endParaRPr lang="en-US"/>
          </a:p>
          <a:p>
            <a:r>
              <a:rPr lang="en-US"/>
              <a:t>MC-BRB (Branch, Reduce &amp; Bound) </a:t>
            </a:r>
          </a:p>
          <a:p>
            <a:endParaRPr lang="en-US"/>
          </a:p>
        </p:txBody>
      </p:sp>
      <p:sp>
        <p:nvSpPr>
          <p:cNvPr id="4" name="Slide Number Placeholder 3">
            <a:extLst>
              <a:ext uri="{FF2B5EF4-FFF2-40B4-BE49-F238E27FC236}">
                <a16:creationId xmlns:a16="http://schemas.microsoft.com/office/drawing/2014/main" id="{09691FCD-C98F-1132-4175-F00EDA610805}"/>
              </a:ext>
            </a:extLst>
          </p:cNvPr>
          <p:cNvSpPr>
            <a:spLocks noGrp="1"/>
          </p:cNvSpPr>
          <p:nvPr>
            <p:ph type="sldNum" sz="quarter" idx="5"/>
          </p:nvPr>
        </p:nvSpPr>
        <p:spPr/>
        <p:txBody>
          <a:bodyPr/>
          <a:lstStyle/>
          <a:p>
            <a:fld id="{518E6CD1-BD41-4ABC-A7DA-2CD93BF20FED}" type="slidenum">
              <a:rPr lang="en-IN" smtClean="0"/>
              <a:t>13</a:t>
            </a:fld>
            <a:endParaRPr lang="en-IN"/>
          </a:p>
        </p:txBody>
      </p:sp>
    </p:spTree>
    <p:extLst>
      <p:ext uri="{BB962C8B-B14F-4D97-AF65-F5344CB8AC3E}">
        <p14:creationId xmlns:p14="http://schemas.microsoft.com/office/powerpoint/2010/main" val="885847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67243-2BE0-4B31-2990-E840893E8B1F}"/>
              </a:ext>
            </a:extLst>
          </p:cNvPr>
          <p:cNvSpPr>
            <a:spLocks noGrp="1"/>
          </p:cNvSpPr>
          <p:nvPr>
            <p:ph type="ctrTitle"/>
          </p:nvPr>
        </p:nvSpPr>
        <p:spPr>
          <a:xfrm>
            <a:off x="1143000" y="1122363"/>
            <a:ext cx="7608404" cy="2387600"/>
          </a:xfrm>
        </p:spPr>
        <p:txBody>
          <a:bodyPr anchor="b">
            <a:normAutofit/>
          </a:bodyPr>
          <a:lstStyle>
            <a:lvl1pPr algn="l">
              <a:defRPr sz="3000" b="0" i="0">
                <a:solidFill>
                  <a:srgbClr val="782F40"/>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0240006E-EAFB-740D-74AB-3CFF051591C9}"/>
              </a:ext>
            </a:extLst>
          </p:cNvPr>
          <p:cNvSpPr>
            <a:spLocks noGrp="1"/>
          </p:cNvSpPr>
          <p:nvPr>
            <p:ph type="subTitle" idx="1"/>
          </p:nvPr>
        </p:nvSpPr>
        <p:spPr>
          <a:xfrm>
            <a:off x="1143000" y="3602038"/>
            <a:ext cx="7608404" cy="1655762"/>
          </a:xfrm>
        </p:spPr>
        <p:txBody>
          <a:bodyPr/>
          <a:lstStyle>
            <a:lvl1pPr marL="0" indent="0" algn="l">
              <a:buNone/>
              <a:defRPr sz="1800">
                <a:latin typeface="Open Sans" panose="020B0606030504020204" pitchFamily="34" charset="0"/>
                <a:ea typeface="Open Sans" panose="020B0606030504020204" pitchFamily="34" charset="0"/>
                <a:cs typeface="Open Sans" panose="020B06060305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4147179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A5E5D-A6B8-7280-3C84-941EE284D158}"/>
              </a:ext>
            </a:extLst>
          </p:cNvPr>
          <p:cNvSpPr>
            <a:spLocks noGrp="1"/>
          </p:cNvSpPr>
          <p:nvPr>
            <p:ph type="title"/>
          </p:nvPr>
        </p:nvSpPr>
        <p:spPr>
          <a:xfrm>
            <a:off x="1110696" y="457200"/>
            <a:ext cx="2795381" cy="1600200"/>
          </a:xfrm>
        </p:spPr>
        <p:txBody>
          <a:bodyPr anchor="b"/>
          <a:lstStyle>
            <a:lvl1pPr>
              <a:defRPr sz="2400" b="1" i="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FB4B324-29A6-1346-2CCA-5AED893AF685}"/>
              </a:ext>
            </a:extLst>
          </p:cNvPr>
          <p:cNvSpPr>
            <a:spLocks noGrp="1"/>
          </p:cNvSpPr>
          <p:nvPr>
            <p:ph idx="1"/>
          </p:nvPr>
        </p:nvSpPr>
        <p:spPr>
          <a:xfrm>
            <a:off x="4330977" y="987426"/>
            <a:ext cx="4185565"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45CA11-E3F7-7970-E3E0-7CBB86C5C6FE}"/>
              </a:ext>
            </a:extLst>
          </p:cNvPr>
          <p:cNvSpPr>
            <a:spLocks noGrp="1"/>
          </p:cNvSpPr>
          <p:nvPr>
            <p:ph type="body" sz="half" idx="2"/>
          </p:nvPr>
        </p:nvSpPr>
        <p:spPr>
          <a:xfrm>
            <a:off x="1110696" y="2057400"/>
            <a:ext cx="2795381"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Date Placeholder 3">
            <a:extLst>
              <a:ext uri="{FF2B5EF4-FFF2-40B4-BE49-F238E27FC236}">
                <a16:creationId xmlns:a16="http://schemas.microsoft.com/office/drawing/2014/main" id="{D03E0D01-24A1-938A-6A36-B880B48F403E}"/>
              </a:ext>
            </a:extLst>
          </p:cNvPr>
          <p:cNvSpPr>
            <a:spLocks noGrp="1"/>
          </p:cNvSpPr>
          <p:nvPr>
            <p:ph type="dt" sz="half" idx="10"/>
          </p:nvPr>
        </p:nvSpPr>
        <p:spPr>
          <a:xfrm>
            <a:off x="1110697" y="6430617"/>
            <a:ext cx="1863587" cy="290858"/>
          </a:xfrm>
          <a:prstGeom prst="rect">
            <a:avLst/>
          </a:prstGeom>
        </p:spPr>
        <p:txBody>
          <a:bodyPr/>
          <a:lstStyle>
            <a:lvl1pPr>
              <a:defRPr sz="1050">
                <a:latin typeface="Open Sans Light" pitchFamily="2" charset="0"/>
                <a:ea typeface="Open Sans Light" pitchFamily="2" charset="0"/>
                <a:cs typeface="Open Sans Light" pitchFamily="2" charset="0"/>
              </a:defRPr>
            </a:lvl1pPr>
          </a:lstStyle>
          <a:p>
            <a:fld id="{B93192DB-E73E-4D23-811D-400B0C402C2D}" type="datetime1">
              <a:rPr lang="en-US" smtClean="0"/>
              <a:t>4/2/2025</a:t>
            </a:fld>
            <a:endParaRPr lang="en-US"/>
          </a:p>
        </p:txBody>
      </p:sp>
      <p:sp>
        <p:nvSpPr>
          <p:cNvPr id="9" name="Footer Placeholder 4">
            <a:extLst>
              <a:ext uri="{FF2B5EF4-FFF2-40B4-BE49-F238E27FC236}">
                <a16:creationId xmlns:a16="http://schemas.microsoft.com/office/drawing/2014/main" id="{2CB524EC-A877-EA41-513C-B6694DCCA043}"/>
              </a:ext>
            </a:extLst>
          </p:cNvPr>
          <p:cNvSpPr>
            <a:spLocks noGrp="1"/>
          </p:cNvSpPr>
          <p:nvPr>
            <p:ph type="ftr" sz="quarter" idx="11"/>
          </p:nvPr>
        </p:nvSpPr>
        <p:spPr>
          <a:xfrm>
            <a:off x="3607903" y="6430617"/>
            <a:ext cx="2795381" cy="290858"/>
          </a:xfrm>
          <a:prstGeom prst="rect">
            <a:avLst/>
          </a:prstGeom>
        </p:spPr>
        <p:txBody>
          <a:bodyPr/>
          <a:lstStyle>
            <a:lvl1pPr>
              <a:defRPr sz="1050">
                <a:latin typeface="Open Sans Light" pitchFamily="2" charset="0"/>
                <a:ea typeface="Open Sans Light" pitchFamily="2" charset="0"/>
                <a:cs typeface="Open Sans Light" pitchFamily="2" charset="0"/>
              </a:defRPr>
            </a:lvl1pPr>
          </a:lstStyle>
          <a:p>
            <a:endParaRPr lang="en-US"/>
          </a:p>
        </p:txBody>
      </p:sp>
      <p:sp>
        <p:nvSpPr>
          <p:cNvPr id="10" name="Slide Number Placeholder 5">
            <a:extLst>
              <a:ext uri="{FF2B5EF4-FFF2-40B4-BE49-F238E27FC236}">
                <a16:creationId xmlns:a16="http://schemas.microsoft.com/office/drawing/2014/main" id="{C2525920-2949-CEE4-C6A3-DD0CCC49B03A}"/>
              </a:ext>
            </a:extLst>
          </p:cNvPr>
          <p:cNvSpPr>
            <a:spLocks noGrp="1"/>
          </p:cNvSpPr>
          <p:nvPr>
            <p:ph type="sldNum" sz="quarter" idx="12"/>
          </p:nvPr>
        </p:nvSpPr>
        <p:spPr>
          <a:xfrm>
            <a:off x="6939997" y="6430617"/>
            <a:ext cx="1863587" cy="290858"/>
          </a:xfrm>
          <a:prstGeom prst="rect">
            <a:avLst/>
          </a:prstGeom>
        </p:spPr>
        <p:txBody>
          <a:bodyPr/>
          <a:lstStyle>
            <a:lvl1pPr>
              <a:defRPr sz="1050">
                <a:latin typeface="Open Sans Light" pitchFamily="2" charset="0"/>
                <a:ea typeface="Open Sans Light" pitchFamily="2" charset="0"/>
                <a:cs typeface="Open Sans Light" pitchFamily="2" charset="0"/>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2479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6C035-173D-1A28-4302-A30DC5498177}"/>
              </a:ext>
            </a:extLst>
          </p:cNvPr>
          <p:cNvSpPr>
            <a:spLocks noGrp="1"/>
          </p:cNvSpPr>
          <p:nvPr>
            <p:ph type="title"/>
          </p:nvPr>
        </p:nvSpPr>
        <p:spPr>
          <a:xfrm>
            <a:off x="1110696" y="457200"/>
            <a:ext cx="3145736" cy="1600200"/>
          </a:xfrm>
        </p:spPr>
        <p:txBody>
          <a:bodyPr anchor="b"/>
          <a:lstStyle>
            <a:lvl1pPr>
              <a:defRPr sz="2400" b="1" i="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D76A13B1-249F-BA56-9991-B1173C5289EA}"/>
              </a:ext>
            </a:extLst>
          </p:cNvPr>
          <p:cNvSpPr>
            <a:spLocks noGrp="1"/>
          </p:cNvSpPr>
          <p:nvPr>
            <p:ph type="pic" idx="1"/>
          </p:nvPr>
        </p:nvSpPr>
        <p:spPr>
          <a:xfrm>
            <a:off x="4572000" y="987426"/>
            <a:ext cx="3944541"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A2CAF649-8599-5E42-FA45-83C5C358B9C3}"/>
              </a:ext>
            </a:extLst>
          </p:cNvPr>
          <p:cNvSpPr>
            <a:spLocks noGrp="1"/>
          </p:cNvSpPr>
          <p:nvPr>
            <p:ph type="body" sz="half" idx="2"/>
          </p:nvPr>
        </p:nvSpPr>
        <p:spPr>
          <a:xfrm>
            <a:off x="1110696" y="2057400"/>
            <a:ext cx="3145736"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Date Placeholder 3">
            <a:extLst>
              <a:ext uri="{FF2B5EF4-FFF2-40B4-BE49-F238E27FC236}">
                <a16:creationId xmlns:a16="http://schemas.microsoft.com/office/drawing/2014/main" id="{CD2708AB-5CB6-BAEE-BB4C-5182FF5FDE84}"/>
              </a:ext>
            </a:extLst>
          </p:cNvPr>
          <p:cNvSpPr>
            <a:spLocks noGrp="1"/>
          </p:cNvSpPr>
          <p:nvPr>
            <p:ph type="dt" sz="half" idx="10"/>
          </p:nvPr>
        </p:nvSpPr>
        <p:spPr>
          <a:xfrm>
            <a:off x="1110697" y="6430617"/>
            <a:ext cx="1863587" cy="290858"/>
          </a:xfrm>
          <a:prstGeom prst="rect">
            <a:avLst/>
          </a:prstGeom>
        </p:spPr>
        <p:txBody>
          <a:bodyPr/>
          <a:lstStyle>
            <a:lvl1pPr>
              <a:defRPr sz="1050">
                <a:latin typeface="Open Sans Light" pitchFamily="2" charset="0"/>
                <a:ea typeface="Open Sans Light" pitchFamily="2" charset="0"/>
                <a:cs typeface="Open Sans Light" pitchFamily="2" charset="0"/>
              </a:defRPr>
            </a:lvl1pPr>
          </a:lstStyle>
          <a:p>
            <a:fld id="{ABD9850A-855A-4C94-82A7-BD6FAC77BF59}" type="datetime1">
              <a:rPr lang="en-US" smtClean="0"/>
              <a:t>4/2/2025</a:t>
            </a:fld>
            <a:endParaRPr lang="en-US"/>
          </a:p>
        </p:txBody>
      </p:sp>
      <p:sp>
        <p:nvSpPr>
          <p:cNvPr id="9" name="Footer Placeholder 4">
            <a:extLst>
              <a:ext uri="{FF2B5EF4-FFF2-40B4-BE49-F238E27FC236}">
                <a16:creationId xmlns:a16="http://schemas.microsoft.com/office/drawing/2014/main" id="{1F5CE851-7340-DA38-482D-A04166497344}"/>
              </a:ext>
            </a:extLst>
          </p:cNvPr>
          <p:cNvSpPr>
            <a:spLocks noGrp="1"/>
          </p:cNvSpPr>
          <p:nvPr>
            <p:ph type="ftr" sz="quarter" idx="11"/>
          </p:nvPr>
        </p:nvSpPr>
        <p:spPr>
          <a:xfrm>
            <a:off x="3607903" y="6430617"/>
            <a:ext cx="2795381" cy="290858"/>
          </a:xfrm>
          <a:prstGeom prst="rect">
            <a:avLst/>
          </a:prstGeom>
        </p:spPr>
        <p:txBody>
          <a:bodyPr/>
          <a:lstStyle>
            <a:lvl1pPr>
              <a:defRPr sz="1050">
                <a:latin typeface="Open Sans Light" pitchFamily="2" charset="0"/>
                <a:ea typeface="Open Sans Light" pitchFamily="2" charset="0"/>
                <a:cs typeface="Open Sans Light" pitchFamily="2" charset="0"/>
              </a:defRPr>
            </a:lvl1pPr>
          </a:lstStyle>
          <a:p>
            <a:endParaRPr lang="en-US"/>
          </a:p>
        </p:txBody>
      </p:sp>
      <p:sp>
        <p:nvSpPr>
          <p:cNvPr id="10" name="Slide Number Placeholder 5">
            <a:extLst>
              <a:ext uri="{FF2B5EF4-FFF2-40B4-BE49-F238E27FC236}">
                <a16:creationId xmlns:a16="http://schemas.microsoft.com/office/drawing/2014/main" id="{26BEF674-1B99-0ECA-8385-60A1BAE5FCCF}"/>
              </a:ext>
            </a:extLst>
          </p:cNvPr>
          <p:cNvSpPr>
            <a:spLocks noGrp="1"/>
          </p:cNvSpPr>
          <p:nvPr>
            <p:ph type="sldNum" sz="quarter" idx="12"/>
          </p:nvPr>
        </p:nvSpPr>
        <p:spPr>
          <a:xfrm>
            <a:off x="6939997" y="6430617"/>
            <a:ext cx="1863587" cy="290858"/>
          </a:xfrm>
          <a:prstGeom prst="rect">
            <a:avLst/>
          </a:prstGeom>
        </p:spPr>
        <p:txBody>
          <a:bodyPr/>
          <a:lstStyle>
            <a:lvl1pPr>
              <a:defRPr sz="1050">
                <a:latin typeface="Open Sans Light" pitchFamily="2" charset="0"/>
                <a:ea typeface="Open Sans Light" pitchFamily="2" charset="0"/>
                <a:cs typeface="Open Sans Light" pitchFamily="2" charset="0"/>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591001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E42FB-1F6D-6D5C-2E34-1B81283D8AA4}"/>
              </a:ext>
            </a:extLst>
          </p:cNvPr>
          <p:cNvSpPr>
            <a:spLocks noGrp="1"/>
          </p:cNvSpPr>
          <p:nvPr>
            <p:ph type="title"/>
          </p:nvPr>
        </p:nvSpPr>
        <p:spPr/>
        <p:txBody>
          <a:bodyPr/>
          <a:lstStyle>
            <a:lvl1pPr>
              <a:defRPr b="1" i="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85C9EAD7-C95D-2128-91CE-F6232BA95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9A02788-B453-AE4D-5C0C-18D5CEB7E363}"/>
              </a:ext>
            </a:extLst>
          </p:cNvPr>
          <p:cNvSpPr>
            <a:spLocks noGrp="1"/>
          </p:cNvSpPr>
          <p:nvPr>
            <p:ph type="dt" sz="half" idx="10"/>
          </p:nvPr>
        </p:nvSpPr>
        <p:spPr>
          <a:xfrm>
            <a:off x="1110697" y="6430617"/>
            <a:ext cx="1863587" cy="290858"/>
          </a:xfrm>
          <a:prstGeom prst="rect">
            <a:avLst/>
          </a:prstGeom>
        </p:spPr>
        <p:txBody>
          <a:bodyPr/>
          <a:lstStyle>
            <a:lvl1pPr>
              <a:defRPr sz="1050">
                <a:latin typeface="Open Sans Light" pitchFamily="2" charset="0"/>
                <a:ea typeface="Open Sans Light" pitchFamily="2" charset="0"/>
                <a:cs typeface="Open Sans Light" pitchFamily="2" charset="0"/>
              </a:defRPr>
            </a:lvl1pPr>
          </a:lstStyle>
          <a:p>
            <a:fld id="{F2F1EBFF-6EE0-4BB0-AB25-24A92F4CC338}" type="datetime1">
              <a:rPr lang="en-US" smtClean="0"/>
              <a:t>4/2/2025</a:t>
            </a:fld>
            <a:endParaRPr lang="en-US"/>
          </a:p>
        </p:txBody>
      </p:sp>
      <p:sp>
        <p:nvSpPr>
          <p:cNvPr id="8" name="Footer Placeholder 4">
            <a:extLst>
              <a:ext uri="{FF2B5EF4-FFF2-40B4-BE49-F238E27FC236}">
                <a16:creationId xmlns:a16="http://schemas.microsoft.com/office/drawing/2014/main" id="{05AB77B6-81B8-51DB-094D-886DD821FF9A}"/>
              </a:ext>
            </a:extLst>
          </p:cNvPr>
          <p:cNvSpPr>
            <a:spLocks noGrp="1"/>
          </p:cNvSpPr>
          <p:nvPr>
            <p:ph type="ftr" sz="quarter" idx="11"/>
          </p:nvPr>
        </p:nvSpPr>
        <p:spPr>
          <a:xfrm>
            <a:off x="3607903" y="6430617"/>
            <a:ext cx="2795381" cy="290858"/>
          </a:xfrm>
          <a:prstGeom prst="rect">
            <a:avLst/>
          </a:prstGeom>
        </p:spPr>
        <p:txBody>
          <a:bodyPr/>
          <a:lstStyle>
            <a:lvl1pPr>
              <a:defRPr sz="1050">
                <a:latin typeface="Open Sans Light" pitchFamily="2" charset="0"/>
                <a:ea typeface="Open Sans Light" pitchFamily="2" charset="0"/>
                <a:cs typeface="Open Sans Light" pitchFamily="2" charset="0"/>
              </a:defRPr>
            </a:lvl1pPr>
          </a:lstStyle>
          <a:p>
            <a:endParaRPr lang="en-US"/>
          </a:p>
        </p:txBody>
      </p:sp>
      <p:sp>
        <p:nvSpPr>
          <p:cNvPr id="9" name="Slide Number Placeholder 5">
            <a:extLst>
              <a:ext uri="{FF2B5EF4-FFF2-40B4-BE49-F238E27FC236}">
                <a16:creationId xmlns:a16="http://schemas.microsoft.com/office/drawing/2014/main" id="{48C3F64D-F029-2D5C-FC0E-9D28F2D926BF}"/>
              </a:ext>
            </a:extLst>
          </p:cNvPr>
          <p:cNvSpPr>
            <a:spLocks noGrp="1"/>
          </p:cNvSpPr>
          <p:nvPr>
            <p:ph type="sldNum" sz="quarter" idx="12"/>
          </p:nvPr>
        </p:nvSpPr>
        <p:spPr>
          <a:xfrm>
            <a:off x="6939997" y="6430617"/>
            <a:ext cx="1863587" cy="290858"/>
          </a:xfrm>
          <a:prstGeom prst="rect">
            <a:avLst/>
          </a:prstGeom>
        </p:spPr>
        <p:txBody>
          <a:bodyPr/>
          <a:lstStyle>
            <a:lvl1pPr>
              <a:defRPr sz="1050">
                <a:latin typeface="Open Sans Light" pitchFamily="2" charset="0"/>
                <a:ea typeface="Open Sans Light" pitchFamily="2" charset="0"/>
                <a:cs typeface="Open Sans Light" pitchFamily="2" charset="0"/>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3262638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34928A0-9449-A57F-4EF1-FA1898EA7E71}"/>
              </a:ext>
            </a:extLst>
          </p:cNvPr>
          <p:cNvSpPr>
            <a:spLocks noGrp="1"/>
          </p:cNvSpPr>
          <p:nvPr>
            <p:ph type="pic" sz="quarter" idx="10"/>
          </p:nvPr>
        </p:nvSpPr>
        <p:spPr>
          <a:xfrm>
            <a:off x="0" y="0"/>
            <a:ext cx="9144000" cy="6858000"/>
          </a:xfrm>
        </p:spPr>
        <p:txBody>
          <a:bodyPr/>
          <a:lstStyle/>
          <a:p>
            <a:r>
              <a:rPr lang="en-US"/>
              <a:t>Click icon to add picture</a:t>
            </a:r>
          </a:p>
        </p:txBody>
      </p:sp>
      <p:sp>
        <p:nvSpPr>
          <p:cNvPr id="3" name="Title 1">
            <a:extLst>
              <a:ext uri="{FF2B5EF4-FFF2-40B4-BE49-F238E27FC236}">
                <a16:creationId xmlns:a16="http://schemas.microsoft.com/office/drawing/2014/main" id="{076DABC2-8826-87DF-CBBD-643FDFD8D4CF}"/>
              </a:ext>
            </a:extLst>
          </p:cNvPr>
          <p:cNvSpPr>
            <a:spLocks noGrp="1"/>
          </p:cNvSpPr>
          <p:nvPr>
            <p:ph type="ctrTitle"/>
          </p:nvPr>
        </p:nvSpPr>
        <p:spPr>
          <a:xfrm>
            <a:off x="281354" y="4536831"/>
            <a:ext cx="7608404" cy="1141902"/>
          </a:xfrm>
        </p:spPr>
        <p:txBody>
          <a:bodyPr anchor="b">
            <a:normAutofit/>
          </a:bodyPr>
          <a:lstStyle>
            <a:lvl1pPr algn="l">
              <a:defRPr sz="2100" b="1" i="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p>
        </p:txBody>
      </p:sp>
      <p:sp>
        <p:nvSpPr>
          <p:cNvPr id="4" name="Subtitle 2">
            <a:extLst>
              <a:ext uri="{FF2B5EF4-FFF2-40B4-BE49-F238E27FC236}">
                <a16:creationId xmlns:a16="http://schemas.microsoft.com/office/drawing/2014/main" id="{EB47A978-36A7-168F-EE79-F4CDA3A95C19}"/>
              </a:ext>
            </a:extLst>
          </p:cNvPr>
          <p:cNvSpPr>
            <a:spLocks noGrp="1"/>
          </p:cNvSpPr>
          <p:nvPr>
            <p:ph type="subTitle" idx="1"/>
          </p:nvPr>
        </p:nvSpPr>
        <p:spPr>
          <a:xfrm>
            <a:off x="281354" y="5814063"/>
            <a:ext cx="7608404" cy="791891"/>
          </a:xfrm>
        </p:spPr>
        <p:txBody>
          <a:bodyPr/>
          <a:lstStyle>
            <a:lvl1pPr marL="0" indent="0" algn="l">
              <a:buNone/>
              <a:defRPr sz="1800">
                <a:solidFill>
                  <a:srgbClr val="CEB888"/>
                </a:solidFill>
                <a:latin typeface="Open Sans" panose="020B0606030504020204" pitchFamily="34" charset="0"/>
                <a:ea typeface="Open Sans" panose="020B0606030504020204" pitchFamily="34" charset="0"/>
                <a:cs typeface="Open Sans" panose="020B06060305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396000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34928A0-9449-A57F-4EF1-FA1898EA7E71}"/>
              </a:ext>
            </a:extLst>
          </p:cNvPr>
          <p:cNvSpPr>
            <a:spLocks noGrp="1"/>
          </p:cNvSpPr>
          <p:nvPr>
            <p:ph type="pic" sz="quarter" idx="10"/>
          </p:nvPr>
        </p:nvSpPr>
        <p:spPr>
          <a:xfrm>
            <a:off x="0" y="0"/>
            <a:ext cx="9144000" cy="6858000"/>
          </a:xfrm>
        </p:spPr>
        <p:txBody>
          <a:bodyPr/>
          <a:lstStyle/>
          <a:p>
            <a:r>
              <a:rPr lang="en-US"/>
              <a:t>Click icon to add picture</a:t>
            </a:r>
          </a:p>
        </p:txBody>
      </p:sp>
      <p:sp>
        <p:nvSpPr>
          <p:cNvPr id="3" name="Title 1">
            <a:extLst>
              <a:ext uri="{FF2B5EF4-FFF2-40B4-BE49-F238E27FC236}">
                <a16:creationId xmlns:a16="http://schemas.microsoft.com/office/drawing/2014/main" id="{076DABC2-8826-87DF-CBBD-643FDFD8D4CF}"/>
              </a:ext>
            </a:extLst>
          </p:cNvPr>
          <p:cNvSpPr>
            <a:spLocks noGrp="1"/>
          </p:cNvSpPr>
          <p:nvPr>
            <p:ph type="ctrTitle"/>
          </p:nvPr>
        </p:nvSpPr>
        <p:spPr>
          <a:xfrm>
            <a:off x="281354" y="4536831"/>
            <a:ext cx="7608404" cy="1141902"/>
          </a:xfrm>
        </p:spPr>
        <p:txBody>
          <a:bodyPr anchor="b">
            <a:normAutofit/>
          </a:bodyPr>
          <a:lstStyle>
            <a:lvl1pPr algn="l">
              <a:defRPr sz="2100" b="1" i="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p>
        </p:txBody>
      </p:sp>
      <p:sp>
        <p:nvSpPr>
          <p:cNvPr id="4" name="Subtitle 2">
            <a:extLst>
              <a:ext uri="{FF2B5EF4-FFF2-40B4-BE49-F238E27FC236}">
                <a16:creationId xmlns:a16="http://schemas.microsoft.com/office/drawing/2014/main" id="{EB47A978-36A7-168F-EE79-F4CDA3A95C19}"/>
              </a:ext>
            </a:extLst>
          </p:cNvPr>
          <p:cNvSpPr>
            <a:spLocks noGrp="1"/>
          </p:cNvSpPr>
          <p:nvPr>
            <p:ph type="subTitle" idx="1"/>
          </p:nvPr>
        </p:nvSpPr>
        <p:spPr>
          <a:xfrm>
            <a:off x="281354" y="5814063"/>
            <a:ext cx="7608404" cy="791891"/>
          </a:xfrm>
        </p:spPr>
        <p:txBody>
          <a:bodyPr/>
          <a:lstStyle>
            <a:lvl1pPr marL="0" indent="0" algn="l">
              <a:buNone/>
              <a:defRPr sz="1800">
                <a:solidFill>
                  <a:srgbClr val="CEB888"/>
                </a:solidFill>
                <a:latin typeface="Open Sans" panose="020B0606030504020204" pitchFamily="34" charset="0"/>
                <a:ea typeface="Open Sans" panose="020B0606030504020204" pitchFamily="34" charset="0"/>
                <a:cs typeface="Open Sans" panose="020B06060305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41684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782F4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952311-54DE-DA11-55F3-0B0AA32DD4FB}"/>
              </a:ext>
            </a:extLst>
          </p:cNvPr>
          <p:cNvSpPr/>
          <p:nvPr/>
        </p:nvSpPr>
        <p:spPr>
          <a:xfrm>
            <a:off x="0" y="0"/>
            <a:ext cx="9144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descr="A black and white logo&#10;&#10;Description automatically generated">
            <a:extLst>
              <a:ext uri="{FF2B5EF4-FFF2-40B4-BE49-F238E27FC236}">
                <a16:creationId xmlns:a16="http://schemas.microsoft.com/office/drawing/2014/main" id="{AFBB4F95-4A4E-5C07-637C-6EBC5E19FAA2}"/>
              </a:ext>
            </a:extLst>
          </p:cNvPr>
          <p:cNvPicPr>
            <a:picLocks noChangeAspect="1"/>
          </p:cNvPicPr>
          <p:nvPr/>
        </p:nvPicPr>
        <p:blipFill>
          <a:blip r:embed="rId2">
            <a:alphaModFix amt="25000"/>
          </a:blip>
          <a:stretch>
            <a:fillRect/>
          </a:stretch>
        </p:blipFill>
        <p:spPr>
          <a:xfrm>
            <a:off x="5801987" y="4182270"/>
            <a:ext cx="3574509" cy="2849123"/>
          </a:xfrm>
          <a:prstGeom prst="rect">
            <a:avLst/>
          </a:prstGeom>
        </p:spPr>
      </p:pic>
      <p:sp>
        <p:nvSpPr>
          <p:cNvPr id="2" name="Title 1">
            <a:extLst>
              <a:ext uri="{FF2B5EF4-FFF2-40B4-BE49-F238E27FC236}">
                <a16:creationId xmlns:a16="http://schemas.microsoft.com/office/drawing/2014/main" id="{3A267243-2BE0-4B31-2990-E840893E8B1F}"/>
              </a:ext>
            </a:extLst>
          </p:cNvPr>
          <p:cNvSpPr>
            <a:spLocks noGrp="1"/>
          </p:cNvSpPr>
          <p:nvPr>
            <p:ph type="ctrTitle"/>
          </p:nvPr>
        </p:nvSpPr>
        <p:spPr>
          <a:xfrm>
            <a:off x="1143000" y="1122363"/>
            <a:ext cx="7608404" cy="2387600"/>
          </a:xfrm>
        </p:spPr>
        <p:txBody>
          <a:bodyPr anchor="b">
            <a:normAutofit/>
          </a:bodyPr>
          <a:lstStyle>
            <a:lvl1pPr algn="l">
              <a:defRPr sz="3000" b="1" i="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0240006E-EAFB-740D-74AB-3CFF051591C9}"/>
              </a:ext>
            </a:extLst>
          </p:cNvPr>
          <p:cNvSpPr>
            <a:spLocks noGrp="1"/>
          </p:cNvSpPr>
          <p:nvPr>
            <p:ph type="subTitle" idx="1"/>
          </p:nvPr>
        </p:nvSpPr>
        <p:spPr>
          <a:xfrm>
            <a:off x="1143000" y="3602038"/>
            <a:ext cx="7608404" cy="1655762"/>
          </a:xfrm>
        </p:spPr>
        <p:txBody>
          <a:bodyPr/>
          <a:lstStyle>
            <a:lvl1pPr marL="0" indent="0" algn="l">
              <a:buNone/>
              <a:defRPr sz="1800" b="1">
                <a:solidFill>
                  <a:srgbClr val="CEB888"/>
                </a:solidFill>
                <a:latin typeface="Open Sans" panose="020B0606030504020204" pitchFamily="34" charset="0"/>
                <a:ea typeface="Open Sans" panose="020B0606030504020204" pitchFamily="34" charset="0"/>
                <a:cs typeface="Open Sans" panose="020B06060305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43362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Pr>
        <a:gradFill flip="none" rotWithShape="1">
          <a:gsLst>
            <a:gs pos="0">
              <a:schemeClr val="bg1"/>
            </a:gs>
            <a:gs pos="91000">
              <a:srgbClr val="DFD1A7"/>
            </a:gs>
            <a:gs pos="100000">
              <a:srgbClr val="CEB888"/>
            </a:gs>
          </a:gsLst>
          <a:lin ang="135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C1C242-EE75-C1A7-2662-F8A51C5A0923}"/>
              </a:ext>
            </a:extLst>
          </p:cNvPr>
          <p:cNvSpPr/>
          <p:nvPr/>
        </p:nvSpPr>
        <p:spPr>
          <a:xfrm>
            <a:off x="0" y="0"/>
            <a:ext cx="9144000" cy="6858000"/>
          </a:xfrm>
          <a:prstGeom prst="rect">
            <a:avLst/>
          </a:prstGeom>
          <a:gradFill flip="none" rotWithShape="1">
            <a:gsLst>
              <a:gs pos="0">
                <a:schemeClr val="bg1"/>
              </a:gs>
              <a:gs pos="91000">
                <a:srgbClr val="DFD1A7"/>
              </a:gs>
              <a:gs pos="100000">
                <a:srgbClr val="CEB888"/>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white text on a black background&#10;&#10;Description automatically generated">
            <a:extLst>
              <a:ext uri="{FF2B5EF4-FFF2-40B4-BE49-F238E27FC236}">
                <a16:creationId xmlns:a16="http://schemas.microsoft.com/office/drawing/2014/main" id="{313B2CA8-94B1-52AA-2659-9B38BED93F38}"/>
              </a:ext>
            </a:extLst>
          </p:cNvPr>
          <p:cNvPicPr>
            <a:picLocks noChangeAspect="1"/>
          </p:cNvPicPr>
          <p:nvPr/>
        </p:nvPicPr>
        <p:blipFill>
          <a:blip r:embed="rId2">
            <a:alphaModFix amt="34000"/>
          </a:blip>
          <a:stretch>
            <a:fillRect/>
          </a:stretch>
        </p:blipFill>
        <p:spPr>
          <a:xfrm>
            <a:off x="5801987" y="4182270"/>
            <a:ext cx="3574509" cy="2849123"/>
          </a:xfrm>
          <a:prstGeom prst="rect">
            <a:avLst/>
          </a:prstGeom>
        </p:spPr>
      </p:pic>
      <p:sp>
        <p:nvSpPr>
          <p:cNvPr id="2" name="Title 1">
            <a:extLst>
              <a:ext uri="{FF2B5EF4-FFF2-40B4-BE49-F238E27FC236}">
                <a16:creationId xmlns:a16="http://schemas.microsoft.com/office/drawing/2014/main" id="{3A267243-2BE0-4B31-2990-E840893E8B1F}"/>
              </a:ext>
            </a:extLst>
          </p:cNvPr>
          <p:cNvSpPr>
            <a:spLocks noGrp="1"/>
          </p:cNvSpPr>
          <p:nvPr>
            <p:ph type="ctrTitle"/>
          </p:nvPr>
        </p:nvSpPr>
        <p:spPr>
          <a:xfrm>
            <a:off x="1143000" y="1122363"/>
            <a:ext cx="7608404" cy="2387600"/>
          </a:xfrm>
        </p:spPr>
        <p:txBody>
          <a:bodyPr anchor="b">
            <a:normAutofit/>
          </a:bodyPr>
          <a:lstStyle>
            <a:lvl1pPr algn="l">
              <a:defRPr sz="3000" b="1" i="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0240006E-EAFB-740D-74AB-3CFF051591C9}"/>
              </a:ext>
            </a:extLst>
          </p:cNvPr>
          <p:cNvSpPr>
            <a:spLocks noGrp="1"/>
          </p:cNvSpPr>
          <p:nvPr>
            <p:ph type="subTitle" idx="1"/>
          </p:nvPr>
        </p:nvSpPr>
        <p:spPr>
          <a:xfrm>
            <a:off x="1143000" y="3602038"/>
            <a:ext cx="7608404" cy="1655762"/>
          </a:xfrm>
        </p:spPr>
        <p:txBody>
          <a:bodyPr/>
          <a:lstStyle>
            <a:lvl1pPr marL="0" indent="0" algn="l">
              <a:buNone/>
              <a:defRPr sz="1800">
                <a:solidFill>
                  <a:srgbClr val="782F40"/>
                </a:solidFill>
                <a:latin typeface="Open Sans" panose="020B0606030504020204" pitchFamily="34" charset="0"/>
                <a:ea typeface="Open Sans" panose="020B0606030504020204" pitchFamily="34" charset="0"/>
                <a:cs typeface="Open Sans" panose="020B06060305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350107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8010D-FA92-2931-2286-564FB485EFC6}"/>
              </a:ext>
            </a:extLst>
          </p:cNvPr>
          <p:cNvSpPr>
            <a:spLocks noGrp="1"/>
          </p:cNvSpPr>
          <p:nvPr>
            <p:ph type="title"/>
          </p:nvPr>
        </p:nvSpPr>
        <p:spPr/>
        <p:txBody>
          <a:bodyPr/>
          <a:lstStyle>
            <a:lvl1pPr>
              <a:defRPr b="1" i="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132852B-4F5B-0F0F-65CA-EB8D229E6B5A}"/>
              </a:ext>
            </a:extLst>
          </p:cNvPr>
          <p:cNvSpPr>
            <a:spLocks noGrp="1"/>
          </p:cNvSpPr>
          <p:nvPr>
            <p:ph idx="1"/>
          </p:nvPr>
        </p:nvSpPr>
        <p:spPr/>
        <p:txBody>
          <a:bodyPr/>
          <a:lstStyle>
            <a:lvl1pPr>
              <a:defRPr sz="2100">
                <a:latin typeface="Open Sans Light" panose="020B0306030504020204" pitchFamily="34" charset="0"/>
                <a:ea typeface="Open Sans Light" panose="020B0306030504020204" pitchFamily="34" charset="0"/>
                <a:cs typeface="Open Sans Light" panose="020B0306030504020204" pitchFamily="34" charset="0"/>
              </a:defRPr>
            </a:lvl1pPr>
            <a:lvl2pPr>
              <a:defRPr>
                <a:latin typeface="Open Sans Light" panose="020B0306030504020204" pitchFamily="34" charset="0"/>
                <a:ea typeface="Open Sans Light" panose="020B0306030504020204" pitchFamily="34" charset="0"/>
                <a:cs typeface="Open Sans Light" panose="020B0306030504020204" pitchFamily="34" charset="0"/>
              </a:defRPr>
            </a:lvl2pPr>
            <a:lvl3pPr>
              <a:defRPr>
                <a:latin typeface="Open Sans Light" panose="020B0306030504020204" pitchFamily="34" charset="0"/>
                <a:ea typeface="Open Sans Light" panose="020B0306030504020204" pitchFamily="34" charset="0"/>
                <a:cs typeface="Open Sans Light" panose="020B0306030504020204" pitchFamily="34" charset="0"/>
              </a:defRPr>
            </a:lvl3pPr>
            <a:lvl4pPr>
              <a:defRPr>
                <a:latin typeface="Open Sans Light" panose="020B0306030504020204" pitchFamily="34" charset="0"/>
                <a:ea typeface="Open Sans Light" panose="020B0306030504020204" pitchFamily="34" charset="0"/>
                <a:cs typeface="Open Sans Light" panose="020B0306030504020204" pitchFamily="34" charset="0"/>
              </a:defRPr>
            </a:lvl4pPr>
            <a:lvl5pP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37D4E52-1986-2E2A-7665-F6DE4EB84436}"/>
              </a:ext>
            </a:extLst>
          </p:cNvPr>
          <p:cNvSpPr>
            <a:spLocks noGrp="1"/>
          </p:cNvSpPr>
          <p:nvPr>
            <p:ph type="dt" sz="half" idx="10"/>
          </p:nvPr>
        </p:nvSpPr>
        <p:spPr>
          <a:xfrm>
            <a:off x="1110697" y="6430617"/>
            <a:ext cx="1863587" cy="290858"/>
          </a:xfrm>
          <a:prstGeom prst="rect">
            <a:avLst/>
          </a:prstGeom>
        </p:spPr>
        <p:txBody>
          <a:bodyPr/>
          <a:lstStyle>
            <a:lvl1pPr>
              <a:defRPr sz="1050">
                <a:latin typeface="Open Sans Light" pitchFamily="2" charset="0"/>
                <a:ea typeface="Open Sans Light" pitchFamily="2" charset="0"/>
                <a:cs typeface="Open Sans Light" pitchFamily="2" charset="0"/>
              </a:defRPr>
            </a:lvl1pPr>
          </a:lstStyle>
          <a:p>
            <a:fld id="{DCB8F253-FFB8-42D6-A2C3-0185679C0B9E}" type="datetime1">
              <a:rPr lang="en-US" smtClean="0"/>
              <a:t>4/2/2025</a:t>
            </a:fld>
            <a:endParaRPr lang="en-US"/>
          </a:p>
        </p:txBody>
      </p:sp>
      <p:sp>
        <p:nvSpPr>
          <p:cNvPr id="8" name="Footer Placeholder 4">
            <a:extLst>
              <a:ext uri="{FF2B5EF4-FFF2-40B4-BE49-F238E27FC236}">
                <a16:creationId xmlns:a16="http://schemas.microsoft.com/office/drawing/2014/main" id="{97567302-78A6-1ACF-C3DA-588E6F92C8CE}"/>
              </a:ext>
            </a:extLst>
          </p:cNvPr>
          <p:cNvSpPr>
            <a:spLocks noGrp="1"/>
          </p:cNvSpPr>
          <p:nvPr>
            <p:ph type="ftr" sz="quarter" idx="11"/>
          </p:nvPr>
        </p:nvSpPr>
        <p:spPr>
          <a:xfrm>
            <a:off x="3607903" y="6430617"/>
            <a:ext cx="2795381" cy="290858"/>
          </a:xfrm>
          <a:prstGeom prst="rect">
            <a:avLst/>
          </a:prstGeom>
        </p:spPr>
        <p:txBody>
          <a:bodyPr/>
          <a:lstStyle>
            <a:lvl1pPr>
              <a:defRPr sz="1050">
                <a:latin typeface="Open Sans Light" pitchFamily="2" charset="0"/>
                <a:ea typeface="Open Sans Light" pitchFamily="2" charset="0"/>
                <a:cs typeface="Open Sans Light" pitchFamily="2" charset="0"/>
              </a:defRPr>
            </a:lvl1pPr>
          </a:lstStyle>
          <a:p>
            <a:endParaRPr lang="en-US"/>
          </a:p>
        </p:txBody>
      </p:sp>
      <p:sp>
        <p:nvSpPr>
          <p:cNvPr id="9" name="Slide Number Placeholder 5">
            <a:extLst>
              <a:ext uri="{FF2B5EF4-FFF2-40B4-BE49-F238E27FC236}">
                <a16:creationId xmlns:a16="http://schemas.microsoft.com/office/drawing/2014/main" id="{FDC7ABFE-9C79-BE9C-7443-22AA1E8C3B4B}"/>
              </a:ext>
            </a:extLst>
          </p:cNvPr>
          <p:cNvSpPr>
            <a:spLocks noGrp="1"/>
          </p:cNvSpPr>
          <p:nvPr>
            <p:ph type="sldNum" sz="quarter" idx="12"/>
          </p:nvPr>
        </p:nvSpPr>
        <p:spPr>
          <a:xfrm>
            <a:off x="6939997" y="6430617"/>
            <a:ext cx="1863587" cy="290858"/>
          </a:xfrm>
          <a:prstGeom prst="rect">
            <a:avLst/>
          </a:prstGeom>
        </p:spPr>
        <p:txBody>
          <a:bodyPr/>
          <a:lstStyle>
            <a:lvl1pPr>
              <a:defRPr sz="1050">
                <a:latin typeface="Open Sans Light" pitchFamily="2" charset="0"/>
                <a:ea typeface="Open Sans Light" pitchFamily="2" charset="0"/>
                <a:cs typeface="Open Sans Light" pitchFamily="2" charset="0"/>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074276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7B925-0482-95B3-C31D-F00D0B35B573}"/>
              </a:ext>
            </a:extLst>
          </p:cNvPr>
          <p:cNvSpPr>
            <a:spLocks noGrp="1"/>
          </p:cNvSpPr>
          <p:nvPr>
            <p:ph type="title"/>
          </p:nvPr>
        </p:nvSpPr>
        <p:spPr>
          <a:xfrm>
            <a:off x="1110696" y="1709738"/>
            <a:ext cx="7399892" cy="2852737"/>
          </a:xfrm>
        </p:spPr>
        <p:txBody>
          <a:bodyPr anchor="b">
            <a:normAutofit/>
          </a:bodyPr>
          <a:lstStyle>
            <a:lvl1pPr>
              <a:defRPr sz="2100" b="1" i="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2B1A0817-AF82-C20D-3857-AAFC1D2E59B7}"/>
              </a:ext>
            </a:extLst>
          </p:cNvPr>
          <p:cNvSpPr>
            <a:spLocks noGrp="1"/>
          </p:cNvSpPr>
          <p:nvPr>
            <p:ph type="body" idx="1"/>
          </p:nvPr>
        </p:nvSpPr>
        <p:spPr>
          <a:xfrm>
            <a:off x="1110696" y="4589464"/>
            <a:ext cx="7399892" cy="1500187"/>
          </a:xfrm>
        </p:spPr>
        <p:txBody>
          <a:bodyPr/>
          <a:lstStyle>
            <a:lvl1pPr marL="0" indent="0">
              <a:buNone/>
              <a:defRPr sz="18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C59369-E4C5-A440-5DCA-0D99B1782D7A}"/>
              </a:ext>
            </a:extLst>
          </p:cNvPr>
          <p:cNvSpPr>
            <a:spLocks noGrp="1"/>
          </p:cNvSpPr>
          <p:nvPr>
            <p:ph type="dt" sz="half" idx="10"/>
          </p:nvPr>
        </p:nvSpPr>
        <p:spPr>
          <a:xfrm>
            <a:off x="1110697" y="6430617"/>
            <a:ext cx="1863587" cy="290858"/>
          </a:xfrm>
          <a:prstGeom prst="rect">
            <a:avLst/>
          </a:prstGeom>
        </p:spPr>
        <p:txBody>
          <a:bodyPr/>
          <a:lstStyle>
            <a:lvl1pPr>
              <a:defRPr sz="1050">
                <a:latin typeface="Open Sans Light" pitchFamily="2" charset="0"/>
                <a:ea typeface="Open Sans Light" pitchFamily="2" charset="0"/>
                <a:cs typeface="Open Sans Light" pitchFamily="2" charset="0"/>
              </a:defRPr>
            </a:lvl1pPr>
          </a:lstStyle>
          <a:p>
            <a:fld id="{01312113-B18D-4C98-9CC0-AA224657706F}" type="datetime1">
              <a:rPr lang="en-US" smtClean="0"/>
              <a:t>4/2/2025</a:t>
            </a:fld>
            <a:endParaRPr lang="en-US"/>
          </a:p>
        </p:txBody>
      </p:sp>
      <p:sp>
        <p:nvSpPr>
          <p:cNvPr id="5" name="Footer Placeholder 4">
            <a:extLst>
              <a:ext uri="{FF2B5EF4-FFF2-40B4-BE49-F238E27FC236}">
                <a16:creationId xmlns:a16="http://schemas.microsoft.com/office/drawing/2014/main" id="{206545A0-1622-3045-1A4E-FD4E17E6C678}"/>
              </a:ext>
            </a:extLst>
          </p:cNvPr>
          <p:cNvSpPr>
            <a:spLocks noGrp="1"/>
          </p:cNvSpPr>
          <p:nvPr>
            <p:ph type="ftr" sz="quarter" idx="11"/>
          </p:nvPr>
        </p:nvSpPr>
        <p:spPr>
          <a:xfrm>
            <a:off x="3607903" y="6430617"/>
            <a:ext cx="2795381" cy="290858"/>
          </a:xfrm>
          <a:prstGeom prst="rect">
            <a:avLst/>
          </a:prstGeom>
        </p:spPr>
        <p:txBody>
          <a:bodyPr/>
          <a:lstStyle>
            <a:lvl1pPr>
              <a:defRPr sz="1050">
                <a:latin typeface="Open Sans Light" pitchFamily="2" charset="0"/>
                <a:ea typeface="Open Sans Light" pitchFamily="2" charset="0"/>
                <a:cs typeface="Open Sans Light" pitchFamily="2" charset="0"/>
              </a:defRPr>
            </a:lvl1pPr>
          </a:lstStyle>
          <a:p>
            <a:endParaRPr lang="en-US"/>
          </a:p>
        </p:txBody>
      </p:sp>
      <p:sp>
        <p:nvSpPr>
          <p:cNvPr id="6" name="Slide Number Placeholder 5">
            <a:extLst>
              <a:ext uri="{FF2B5EF4-FFF2-40B4-BE49-F238E27FC236}">
                <a16:creationId xmlns:a16="http://schemas.microsoft.com/office/drawing/2014/main" id="{1AA8D50B-01A6-341A-56FD-3E7B1319A649}"/>
              </a:ext>
            </a:extLst>
          </p:cNvPr>
          <p:cNvSpPr>
            <a:spLocks noGrp="1"/>
          </p:cNvSpPr>
          <p:nvPr>
            <p:ph type="sldNum" sz="quarter" idx="12"/>
          </p:nvPr>
        </p:nvSpPr>
        <p:spPr>
          <a:xfrm>
            <a:off x="6939997" y="6430617"/>
            <a:ext cx="1863587" cy="290858"/>
          </a:xfrm>
          <a:prstGeom prst="rect">
            <a:avLst/>
          </a:prstGeom>
        </p:spPr>
        <p:txBody>
          <a:bodyPr/>
          <a:lstStyle>
            <a:lvl1pPr>
              <a:defRPr sz="1050">
                <a:latin typeface="Open Sans Light" pitchFamily="2" charset="0"/>
                <a:ea typeface="Open Sans Light" pitchFamily="2" charset="0"/>
                <a:cs typeface="Open Sans Light" pitchFamily="2" charset="0"/>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1881616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71B26-4877-8313-13A2-D3AE4D9B4740}"/>
              </a:ext>
            </a:extLst>
          </p:cNvPr>
          <p:cNvSpPr>
            <a:spLocks noGrp="1"/>
          </p:cNvSpPr>
          <p:nvPr>
            <p:ph type="title"/>
          </p:nvPr>
        </p:nvSpPr>
        <p:spPr/>
        <p:txBody>
          <a:bodyPr/>
          <a:lstStyle>
            <a:lvl1pPr>
              <a:defRPr b="1" i="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6C4063D3-9615-0593-184D-B3812AA7B570}"/>
              </a:ext>
            </a:extLst>
          </p:cNvPr>
          <p:cNvSpPr>
            <a:spLocks noGrp="1"/>
          </p:cNvSpPr>
          <p:nvPr>
            <p:ph sz="half" idx="1"/>
          </p:nvPr>
        </p:nvSpPr>
        <p:spPr>
          <a:xfrm>
            <a:off x="1110696" y="1143000"/>
            <a:ext cx="3404154" cy="5033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5B65D7-15FE-BCB1-DEF6-4D33F3A23507}"/>
              </a:ext>
            </a:extLst>
          </p:cNvPr>
          <p:cNvSpPr>
            <a:spLocks noGrp="1"/>
          </p:cNvSpPr>
          <p:nvPr>
            <p:ph sz="half" idx="2"/>
          </p:nvPr>
        </p:nvSpPr>
        <p:spPr>
          <a:xfrm>
            <a:off x="5111196" y="1143000"/>
            <a:ext cx="3404154" cy="5033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4882D104-2A95-5924-433D-E8E57529529F}"/>
              </a:ext>
            </a:extLst>
          </p:cNvPr>
          <p:cNvSpPr>
            <a:spLocks noGrp="1"/>
          </p:cNvSpPr>
          <p:nvPr>
            <p:ph type="dt" sz="half" idx="10"/>
          </p:nvPr>
        </p:nvSpPr>
        <p:spPr>
          <a:xfrm>
            <a:off x="1110697" y="6430617"/>
            <a:ext cx="1863587" cy="290858"/>
          </a:xfrm>
          <a:prstGeom prst="rect">
            <a:avLst/>
          </a:prstGeom>
        </p:spPr>
        <p:txBody>
          <a:bodyPr/>
          <a:lstStyle>
            <a:lvl1pPr>
              <a:defRPr sz="1050">
                <a:latin typeface="Open Sans Light" pitchFamily="2" charset="0"/>
                <a:ea typeface="Open Sans Light" pitchFamily="2" charset="0"/>
                <a:cs typeface="Open Sans Light" pitchFamily="2" charset="0"/>
              </a:defRPr>
            </a:lvl1pPr>
          </a:lstStyle>
          <a:p>
            <a:fld id="{862381E3-2463-4F2A-AA7E-5A5BBD6FDE3F}" type="datetime1">
              <a:rPr lang="en-US" smtClean="0"/>
              <a:t>4/2/2025</a:t>
            </a:fld>
            <a:endParaRPr lang="en-US"/>
          </a:p>
        </p:txBody>
      </p:sp>
      <p:sp>
        <p:nvSpPr>
          <p:cNvPr id="9" name="Footer Placeholder 4">
            <a:extLst>
              <a:ext uri="{FF2B5EF4-FFF2-40B4-BE49-F238E27FC236}">
                <a16:creationId xmlns:a16="http://schemas.microsoft.com/office/drawing/2014/main" id="{D9C5F295-886B-81C8-404F-25E83901B4BA}"/>
              </a:ext>
            </a:extLst>
          </p:cNvPr>
          <p:cNvSpPr>
            <a:spLocks noGrp="1"/>
          </p:cNvSpPr>
          <p:nvPr>
            <p:ph type="ftr" sz="quarter" idx="11"/>
          </p:nvPr>
        </p:nvSpPr>
        <p:spPr>
          <a:xfrm>
            <a:off x="3607903" y="6430617"/>
            <a:ext cx="2795381" cy="290858"/>
          </a:xfrm>
          <a:prstGeom prst="rect">
            <a:avLst/>
          </a:prstGeom>
        </p:spPr>
        <p:txBody>
          <a:bodyPr/>
          <a:lstStyle>
            <a:lvl1pPr>
              <a:defRPr sz="1050">
                <a:latin typeface="Open Sans Light" pitchFamily="2" charset="0"/>
                <a:ea typeface="Open Sans Light" pitchFamily="2" charset="0"/>
                <a:cs typeface="Open Sans Light" pitchFamily="2" charset="0"/>
              </a:defRPr>
            </a:lvl1pPr>
          </a:lstStyle>
          <a:p>
            <a:endParaRPr lang="en-US"/>
          </a:p>
        </p:txBody>
      </p:sp>
      <p:sp>
        <p:nvSpPr>
          <p:cNvPr id="10" name="Slide Number Placeholder 5">
            <a:extLst>
              <a:ext uri="{FF2B5EF4-FFF2-40B4-BE49-F238E27FC236}">
                <a16:creationId xmlns:a16="http://schemas.microsoft.com/office/drawing/2014/main" id="{15B26BED-E373-EC5F-B5B5-80B9838CE135}"/>
              </a:ext>
            </a:extLst>
          </p:cNvPr>
          <p:cNvSpPr>
            <a:spLocks noGrp="1"/>
          </p:cNvSpPr>
          <p:nvPr>
            <p:ph type="sldNum" sz="quarter" idx="12"/>
          </p:nvPr>
        </p:nvSpPr>
        <p:spPr>
          <a:xfrm>
            <a:off x="6939997" y="6430617"/>
            <a:ext cx="1863587" cy="290858"/>
          </a:xfrm>
          <a:prstGeom prst="rect">
            <a:avLst/>
          </a:prstGeom>
        </p:spPr>
        <p:txBody>
          <a:bodyPr/>
          <a:lstStyle>
            <a:lvl1pPr>
              <a:defRPr sz="1050">
                <a:latin typeface="Open Sans Light" pitchFamily="2" charset="0"/>
                <a:ea typeface="Open Sans Light" pitchFamily="2" charset="0"/>
                <a:cs typeface="Open Sans Light" pitchFamily="2" charset="0"/>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4241401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A33C1-282B-0618-8937-F930317E5141}"/>
              </a:ext>
            </a:extLst>
          </p:cNvPr>
          <p:cNvSpPr>
            <a:spLocks noGrp="1"/>
          </p:cNvSpPr>
          <p:nvPr>
            <p:ph type="title"/>
          </p:nvPr>
        </p:nvSpPr>
        <p:spPr>
          <a:xfrm>
            <a:off x="1110696" y="365125"/>
            <a:ext cx="7405845" cy="498475"/>
          </a:xfrm>
        </p:spPr>
        <p:txBody>
          <a:bodyPr/>
          <a:lstStyle>
            <a:lvl1pPr>
              <a:defRPr b="1" i="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4987A994-7C74-5EDE-55F7-F8E593E9BD55}"/>
              </a:ext>
            </a:extLst>
          </p:cNvPr>
          <p:cNvSpPr>
            <a:spLocks noGrp="1"/>
          </p:cNvSpPr>
          <p:nvPr>
            <p:ph type="body" idx="1"/>
          </p:nvPr>
        </p:nvSpPr>
        <p:spPr>
          <a:xfrm>
            <a:off x="1110697" y="1071563"/>
            <a:ext cx="338748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EDA84AE-408E-F1DA-A6CD-07BB5C91CE2F}"/>
              </a:ext>
            </a:extLst>
          </p:cNvPr>
          <p:cNvSpPr>
            <a:spLocks noGrp="1"/>
          </p:cNvSpPr>
          <p:nvPr>
            <p:ph sz="half" idx="2"/>
          </p:nvPr>
        </p:nvSpPr>
        <p:spPr>
          <a:xfrm>
            <a:off x="1110697" y="1895475"/>
            <a:ext cx="3387485" cy="4137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EE475C-A52D-9B4F-6E81-1F617D9C9268}"/>
              </a:ext>
            </a:extLst>
          </p:cNvPr>
          <p:cNvSpPr>
            <a:spLocks noGrp="1"/>
          </p:cNvSpPr>
          <p:nvPr>
            <p:ph type="body" sz="quarter" idx="3"/>
          </p:nvPr>
        </p:nvSpPr>
        <p:spPr>
          <a:xfrm>
            <a:off x="5112373" y="1071563"/>
            <a:ext cx="340416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9E50E86-0F53-996C-BD38-0A61D2A979CE}"/>
              </a:ext>
            </a:extLst>
          </p:cNvPr>
          <p:cNvSpPr>
            <a:spLocks noGrp="1"/>
          </p:cNvSpPr>
          <p:nvPr>
            <p:ph sz="quarter" idx="4"/>
          </p:nvPr>
        </p:nvSpPr>
        <p:spPr>
          <a:xfrm>
            <a:off x="5112373" y="1895475"/>
            <a:ext cx="3404168" cy="4137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B1A338A9-2379-8EBF-C610-5BDD5FAB8F8B}"/>
              </a:ext>
            </a:extLst>
          </p:cNvPr>
          <p:cNvSpPr>
            <a:spLocks noGrp="1"/>
          </p:cNvSpPr>
          <p:nvPr>
            <p:ph type="dt" sz="half" idx="10"/>
          </p:nvPr>
        </p:nvSpPr>
        <p:spPr>
          <a:xfrm>
            <a:off x="1110697" y="6430617"/>
            <a:ext cx="1863587" cy="290858"/>
          </a:xfrm>
          <a:prstGeom prst="rect">
            <a:avLst/>
          </a:prstGeom>
        </p:spPr>
        <p:txBody>
          <a:bodyPr/>
          <a:lstStyle>
            <a:lvl1pPr>
              <a:defRPr sz="1050">
                <a:latin typeface="Open Sans Light" pitchFamily="2" charset="0"/>
                <a:ea typeface="Open Sans Light" pitchFamily="2" charset="0"/>
                <a:cs typeface="Open Sans Light" pitchFamily="2" charset="0"/>
              </a:defRPr>
            </a:lvl1pPr>
          </a:lstStyle>
          <a:p>
            <a:fld id="{395F02FA-3535-4C2E-8E25-A72F070C5D4C}" type="datetime1">
              <a:rPr lang="en-US" smtClean="0"/>
              <a:t>4/2/2025</a:t>
            </a:fld>
            <a:endParaRPr lang="en-US"/>
          </a:p>
        </p:txBody>
      </p:sp>
      <p:sp>
        <p:nvSpPr>
          <p:cNvPr id="11" name="Footer Placeholder 4">
            <a:extLst>
              <a:ext uri="{FF2B5EF4-FFF2-40B4-BE49-F238E27FC236}">
                <a16:creationId xmlns:a16="http://schemas.microsoft.com/office/drawing/2014/main" id="{FC62A026-170B-EFCB-F771-08006265EBB1}"/>
              </a:ext>
            </a:extLst>
          </p:cNvPr>
          <p:cNvSpPr>
            <a:spLocks noGrp="1"/>
          </p:cNvSpPr>
          <p:nvPr>
            <p:ph type="ftr" sz="quarter" idx="11"/>
          </p:nvPr>
        </p:nvSpPr>
        <p:spPr>
          <a:xfrm>
            <a:off x="3607903" y="6430617"/>
            <a:ext cx="2795381" cy="290858"/>
          </a:xfrm>
          <a:prstGeom prst="rect">
            <a:avLst/>
          </a:prstGeom>
        </p:spPr>
        <p:txBody>
          <a:bodyPr/>
          <a:lstStyle>
            <a:lvl1pPr>
              <a:defRPr sz="1050">
                <a:latin typeface="Open Sans Light" pitchFamily="2" charset="0"/>
                <a:ea typeface="Open Sans Light" pitchFamily="2" charset="0"/>
                <a:cs typeface="Open Sans Light" pitchFamily="2" charset="0"/>
              </a:defRPr>
            </a:lvl1pPr>
          </a:lstStyle>
          <a:p>
            <a:endParaRPr lang="en-US"/>
          </a:p>
        </p:txBody>
      </p:sp>
      <p:sp>
        <p:nvSpPr>
          <p:cNvPr id="12" name="Slide Number Placeholder 5">
            <a:extLst>
              <a:ext uri="{FF2B5EF4-FFF2-40B4-BE49-F238E27FC236}">
                <a16:creationId xmlns:a16="http://schemas.microsoft.com/office/drawing/2014/main" id="{A9BBC265-2538-E212-9851-B7519887A37C}"/>
              </a:ext>
            </a:extLst>
          </p:cNvPr>
          <p:cNvSpPr>
            <a:spLocks noGrp="1"/>
          </p:cNvSpPr>
          <p:nvPr>
            <p:ph type="sldNum" sz="quarter" idx="12"/>
          </p:nvPr>
        </p:nvSpPr>
        <p:spPr>
          <a:xfrm>
            <a:off x="6939997" y="6430617"/>
            <a:ext cx="1863587" cy="290858"/>
          </a:xfrm>
          <a:prstGeom prst="rect">
            <a:avLst/>
          </a:prstGeom>
        </p:spPr>
        <p:txBody>
          <a:bodyPr/>
          <a:lstStyle>
            <a:lvl1pPr>
              <a:defRPr sz="1050">
                <a:latin typeface="Open Sans Light" pitchFamily="2" charset="0"/>
                <a:ea typeface="Open Sans Light" pitchFamily="2" charset="0"/>
                <a:cs typeface="Open Sans Light" pitchFamily="2" charset="0"/>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4146781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1AFAC-8754-E46E-707F-D89DC1FF5500}"/>
              </a:ext>
            </a:extLst>
          </p:cNvPr>
          <p:cNvSpPr>
            <a:spLocks noGrp="1"/>
          </p:cNvSpPr>
          <p:nvPr>
            <p:ph type="title"/>
          </p:nvPr>
        </p:nvSpPr>
        <p:spPr/>
        <p:txBody>
          <a:bodyPr/>
          <a:lstStyle>
            <a:lvl1pPr>
              <a:defRPr b="1" i="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p>
        </p:txBody>
      </p:sp>
      <p:sp>
        <p:nvSpPr>
          <p:cNvPr id="6" name="Date Placeholder 3">
            <a:extLst>
              <a:ext uri="{FF2B5EF4-FFF2-40B4-BE49-F238E27FC236}">
                <a16:creationId xmlns:a16="http://schemas.microsoft.com/office/drawing/2014/main" id="{AD2E9603-C7E1-B29A-ED52-29CAD00816C5}"/>
              </a:ext>
            </a:extLst>
          </p:cNvPr>
          <p:cNvSpPr>
            <a:spLocks noGrp="1"/>
          </p:cNvSpPr>
          <p:nvPr>
            <p:ph type="dt" sz="half" idx="10"/>
          </p:nvPr>
        </p:nvSpPr>
        <p:spPr>
          <a:xfrm>
            <a:off x="1110697" y="6430617"/>
            <a:ext cx="1863587" cy="290858"/>
          </a:xfrm>
          <a:prstGeom prst="rect">
            <a:avLst/>
          </a:prstGeom>
        </p:spPr>
        <p:txBody>
          <a:bodyPr/>
          <a:lstStyle>
            <a:lvl1pPr>
              <a:defRPr sz="1050">
                <a:latin typeface="Open Sans Light" pitchFamily="2" charset="0"/>
                <a:ea typeface="Open Sans Light" pitchFamily="2" charset="0"/>
                <a:cs typeface="Open Sans Light" pitchFamily="2" charset="0"/>
              </a:defRPr>
            </a:lvl1pPr>
          </a:lstStyle>
          <a:p>
            <a:fld id="{13E3B8D7-FFED-46B7-AC01-6BC64E8CC592}" type="datetime1">
              <a:rPr lang="en-US" smtClean="0"/>
              <a:t>4/2/2025</a:t>
            </a:fld>
            <a:endParaRPr lang="en-US"/>
          </a:p>
        </p:txBody>
      </p:sp>
      <p:sp>
        <p:nvSpPr>
          <p:cNvPr id="7" name="Footer Placeholder 4">
            <a:extLst>
              <a:ext uri="{FF2B5EF4-FFF2-40B4-BE49-F238E27FC236}">
                <a16:creationId xmlns:a16="http://schemas.microsoft.com/office/drawing/2014/main" id="{0DB8AA87-51B4-7126-2963-A25D193DF305}"/>
              </a:ext>
            </a:extLst>
          </p:cNvPr>
          <p:cNvSpPr>
            <a:spLocks noGrp="1"/>
          </p:cNvSpPr>
          <p:nvPr>
            <p:ph type="ftr" sz="quarter" idx="11"/>
          </p:nvPr>
        </p:nvSpPr>
        <p:spPr>
          <a:xfrm>
            <a:off x="3607903" y="6430617"/>
            <a:ext cx="2795381" cy="290858"/>
          </a:xfrm>
          <a:prstGeom prst="rect">
            <a:avLst/>
          </a:prstGeom>
        </p:spPr>
        <p:txBody>
          <a:bodyPr/>
          <a:lstStyle>
            <a:lvl1pPr>
              <a:defRPr sz="1050">
                <a:latin typeface="Open Sans Light" pitchFamily="2" charset="0"/>
                <a:ea typeface="Open Sans Light" pitchFamily="2" charset="0"/>
                <a:cs typeface="Open Sans Light" pitchFamily="2" charset="0"/>
              </a:defRPr>
            </a:lvl1pPr>
          </a:lstStyle>
          <a:p>
            <a:endParaRPr lang="en-US"/>
          </a:p>
        </p:txBody>
      </p:sp>
      <p:sp>
        <p:nvSpPr>
          <p:cNvPr id="8" name="Slide Number Placeholder 5">
            <a:extLst>
              <a:ext uri="{FF2B5EF4-FFF2-40B4-BE49-F238E27FC236}">
                <a16:creationId xmlns:a16="http://schemas.microsoft.com/office/drawing/2014/main" id="{06410627-909B-D8A0-B200-CB9705EDA2D6}"/>
              </a:ext>
            </a:extLst>
          </p:cNvPr>
          <p:cNvSpPr>
            <a:spLocks noGrp="1"/>
          </p:cNvSpPr>
          <p:nvPr>
            <p:ph type="sldNum" sz="quarter" idx="12"/>
          </p:nvPr>
        </p:nvSpPr>
        <p:spPr>
          <a:xfrm>
            <a:off x="6939997" y="6430617"/>
            <a:ext cx="1863587" cy="290858"/>
          </a:xfrm>
          <a:prstGeom prst="rect">
            <a:avLst/>
          </a:prstGeom>
        </p:spPr>
        <p:txBody>
          <a:bodyPr/>
          <a:lstStyle>
            <a:lvl1pPr>
              <a:defRPr sz="1050">
                <a:latin typeface="Open Sans Light" pitchFamily="2" charset="0"/>
                <a:ea typeface="Open Sans Light" pitchFamily="2" charset="0"/>
                <a:cs typeface="Open Sans Light" pitchFamily="2" charset="0"/>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1381405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782F40"/>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302ACDF-3069-BE04-038D-4E8293500522}"/>
              </a:ext>
            </a:extLst>
          </p:cNvPr>
          <p:cNvSpPr/>
          <p:nvPr/>
        </p:nvSpPr>
        <p:spPr>
          <a:xfrm>
            <a:off x="0" y="5990660"/>
            <a:ext cx="9144000" cy="788504"/>
          </a:xfrm>
          <a:prstGeom prst="rect">
            <a:avLst/>
          </a:prstGeom>
          <a:solidFill>
            <a:srgbClr val="782F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Picture 1" descr="A white and black logo&#10;&#10;Description automatically generated">
            <a:extLst>
              <a:ext uri="{FF2B5EF4-FFF2-40B4-BE49-F238E27FC236}">
                <a16:creationId xmlns:a16="http://schemas.microsoft.com/office/drawing/2014/main" id="{ABCF6967-A3D4-486F-A58A-CFE6758C4A46}"/>
              </a:ext>
            </a:extLst>
          </p:cNvPr>
          <p:cNvPicPr>
            <a:picLocks noChangeAspect="1"/>
          </p:cNvPicPr>
          <p:nvPr/>
        </p:nvPicPr>
        <p:blipFill>
          <a:blip r:embed="rId2"/>
          <a:stretch>
            <a:fillRect/>
          </a:stretch>
        </p:blipFill>
        <p:spPr>
          <a:xfrm>
            <a:off x="2210646" y="1773556"/>
            <a:ext cx="4147913" cy="3310888"/>
          </a:xfrm>
          <a:prstGeom prst="rect">
            <a:avLst/>
          </a:prstGeom>
        </p:spPr>
      </p:pic>
      <p:sp>
        <p:nvSpPr>
          <p:cNvPr id="3" name="Rectangle 2">
            <a:extLst>
              <a:ext uri="{FF2B5EF4-FFF2-40B4-BE49-F238E27FC236}">
                <a16:creationId xmlns:a16="http://schemas.microsoft.com/office/drawing/2014/main" id="{BE2EF77E-A856-553E-921D-A7E9ECF56EF3}"/>
              </a:ext>
            </a:extLst>
          </p:cNvPr>
          <p:cNvSpPr/>
          <p:nvPr/>
        </p:nvSpPr>
        <p:spPr>
          <a:xfrm>
            <a:off x="0" y="5990660"/>
            <a:ext cx="9144000" cy="788504"/>
          </a:xfrm>
          <a:prstGeom prst="rect">
            <a:avLst/>
          </a:prstGeom>
          <a:solidFill>
            <a:srgbClr val="782F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descr="A white and black logo&#10;&#10;Description automatically generated">
            <a:extLst>
              <a:ext uri="{FF2B5EF4-FFF2-40B4-BE49-F238E27FC236}">
                <a16:creationId xmlns:a16="http://schemas.microsoft.com/office/drawing/2014/main" id="{7512E4C5-5044-FC97-40C9-AE116AB915C2}"/>
              </a:ext>
            </a:extLst>
          </p:cNvPr>
          <p:cNvPicPr>
            <a:picLocks noChangeAspect="1"/>
          </p:cNvPicPr>
          <p:nvPr/>
        </p:nvPicPr>
        <p:blipFill>
          <a:blip r:embed="rId2"/>
          <a:stretch>
            <a:fillRect/>
          </a:stretch>
        </p:blipFill>
        <p:spPr>
          <a:xfrm>
            <a:off x="2210646" y="1773556"/>
            <a:ext cx="4147913" cy="3310888"/>
          </a:xfrm>
          <a:prstGeom prst="rect">
            <a:avLst/>
          </a:prstGeom>
        </p:spPr>
      </p:pic>
    </p:spTree>
    <p:extLst>
      <p:ext uri="{BB962C8B-B14F-4D97-AF65-F5344CB8AC3E}">
        <p14:creationId xmlns:p14="http://schemas.microsoft.com/office/powerpoint/2010/main" val="3805512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F9DAA4-FB62-3379-E6A0-BBFDF4E7F22A}"/>
              </a:ext>
            </a:extLst>
          </p:cNvPr>
          <p:cNvSpPr>
            <a:spLocks noGrp="1"/>
          </p:cNvSpPr>
          <p:nvPr>
            <p:ph type="title"/>
          </p:nvPr>
        </p:nvSpPr>
        <p:spPr>
          <a:xfrm>
            <a:off x="1110697" y="365125"/>
            <a:ext cx="7692887" cy="485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460248-33B5-3C00-FBC5-99C384C70EFE}"/>
              </a:ext>
            </a:extLst>
          </p:cNvPr>
          <p:cNvSpPr>
            <a:spLocks noGrp="1"/>
          </p:cNvSpPr>
          <p:nvPr>
            <p:ph type="body" idx="1"/>
          </p:nvPr>
        </p:nvSpPr>
        <p:spPr>
          <a:xfrm>
            <a:off x="1110697" y="1104901"/>
            <a:ext cx="7692887" cy="5072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5CC1A0C9-3A08-43FC-7C12-86A3DAAB03FC}"/>
              </a:ext>
            </a:extLst>
          </p:cNvPr>
          <p:cNvSpPr/>
          <p:nvPr/>
        </p:nvSpPr>
        <p:spPr>
          <a:xfrm>
            <a:off x="0" y="0"/>
            <a:ext cx="775253" cy="6858000"/>
          </a:xfrm>
          <a:prstGeom prst="rect">
            <a:avLst/>
          </a:prstGeom>
          <a:solidFill>
            <a:srgbClr val="782F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descr="A white and black logo&#10;&#10;Description automatically generated">
            <a:extLst>
              <a:ext uri="{FF2B5EF4-FFF2-40B4-BE49-F238E27FC236}">
                <a16:creationId xmlns:a16="http://schemas.microsoft.com/office/drawing/2014/main" id="{24754A09-38A0-6814-A186-408090200A2F}"/>
              </a:ext>
            </a:extLst>
          </p:cNvPr>
          <p:cNvPicPr>
            <a:picLocks noChangeAspect="1"/>
          </p:cNvPicPr>
          <p:nvPr/>
        </p:nvPicPr>
        <p:blipFill>
          <a:blip r:embed="rId16"/>
          <a:stretch>
            <a:fillRect/>
          </a:stretch>
        </p:blipFill>
        <p:spPr>
          <a:xfrm>
            <a:off x="26523" y="6250677"/>
            <a:ext cx="722207" cy="576470"/>
          </a:xfrm>
          <a:prstGeom prst="rect">
            <a:avLst/>
          </a:prstGeom>
        </p:spPr>
      </p:pic>
      <p:sp>
        <p:nvSpPr>
          <p:cNvPr id="4" name="Rectangle 3">
            <a:extLst>
              <a:ext uri="{FF2B5EF4-FFF2-40B4-BE49-F238E27FC236}">
                <a16:creationId xmlns:a16="http://schemas.microsoft.com/office/drawing/2014/main" id="{11817B5C-848C-EEF1-5255-817A149676AF}"/>
              </a:ext>
            </a:extLst>
          </p:cNvPr>
          <p:cNvSpPr/>
          <p:nvPr/>
        </p:nvSpPr>
        <p:spPr>
          <a:xfrm>
            <a:off x="0" y="0"/>
            <a:ext cx="775253" cy="6858000"/>
          </a:xfrm>
          <a:prstGeom prst="rect">
            <a:avLst/>
          </a:prstGeom>
          <a:solidFill>
            <a:srgbClr val="782F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descr="A white and black logo&#10;&#10;Description automatically generated">
            <a:extLst>
              <a:ext uri="{FF2B5EF4-FFF2-40B4-BE49-F238E27FC236}">
                <a16:creationId xmlns:a16="http://schemas.microsoft.com/office/drawing/2014/main" id="{82A393F0-6017-D783-4C77-6B8947944E14}"/>
              </a:ext>
            </a:extLst>
          </p:cNvPr>
          <p:cNvPicPr>
            <a:picLocks noChangeAspect="1"/>
          </p:cNvPicPr>
          <p:nvPr/>
        </p:nvPicPr>
        <p:blipFill>
          <a:blip r:embed="rId16"/>
          <a:stretch>
            <a:fillRect/>
          </a:stretch>
        </p:blipFill>
        <p:spPr>
          <a:xfrm>
            <a:off x="26523" y="6250677"/>
            <a:ext cx="722207" cy="576470"/>
          </a:xfrm>
          <a:prstGeom prst="rect">
            <a:avLst/>
          </a:prstGeom>
        </p:spPr>
      </p:pic>
    </p:spTree>
    <p:extLst>
      <p:ext uri="{BB962C8B-B14F-4D97-AF65-F5344CB8AC3E}">
        <p14:creationId xmlns:p14="http://schemas.microsoft.com/office/powerpoint/2010/main" val="131401388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hf sldNum="0" hdr="0" ftr="0" dt="0"/>
  <p:txStyles>
    <p:titleStyle>
      <a:lvl1pPr algn="l" defTabSz="685800" rtl="0" eaLnBrk="1" latinLnBrk="0" hangingPunct="1">
        <a:lnSpc>
          <a:spcPct val="90000"/>
        </a:lnSpc>
        <a:spcBef>
          <a:spcPct val="0"/>
        </a:spcBef>
        <a:buNone/>
        <a:defRPr sz="2400" b="1" i="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Open Sans Light" pitchFamily="2" charset="0"/>
          <a:ea typeface="Open Sans Light" pitchFamily="2" charset="0"/>
          <a:cs typeface="Open Sans Light" pitchFamily="2"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Open Sans Light" pitchFamily="2" charset="0"/>
          <a:ea typeface="Open Sans Light" pitchFamily="2" charset="0"/>
          <a:cs typeface="Open Sans Light" pitchFamily="2"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Open Sans Light" pitchFamily="2" charset="0"/>
          <a:ea typeface="Open Sans Light" pitchFamily="2" charset="0"/>
          <a:cs typeface="Open Sans Light" pitchFamily="2"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Light" pitchFamily="2" charset="0"/>
          <a:ea typeface="Open Sans Light" pitchFamily="2" charset="0"/>
          <a:cs typeface="Open Sans Light" pitchFamily="2"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Light" pitchFamily="2" charset="0"/>
          <a:ea typeface="Open Sans Light" pitchFamily="2" charset="0"/>
          <a:cs typeface="Open Sans Light"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11C_FDEAA859.xm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microsoft.com/office/2018/10/relationships/comments" Target="../comments/modernComment_117_1A415E5F.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600" y="235672"/>
            <a:ext cx="8940800" cy="2946543"/>
          </a:xfrm>
        </p:spPr>
        <p:txBody>
          <a:bodyPr anchor="b">
            <a:normAutofit/>
          </a:bodyPr>
          <a:lstStyle/>
          <a:p>
            <a:pPr algn="ctr"/>
            <a:r>
              <a:rPr lang="fr-FR"/>
              <a:t>Efficient Maximum Clique Computation over Large </a:t>
            </a:r>
            <a:r>
              <a:rPr lang="fr-FR" err="1"/>
              <a:t>Sparse</a:t>
            </a:r>
            <a:r>
              <a:rPr lang="fr-FR"/>
              <a:t> Graphs</a:t>
            </a:r>
            <a:br>
              <a:rPr lang="en-US"/>
            </a:br>
            <a:br>
              <a:rPr lang="en-US"/>
            </a:br>
            <a:br>
              <a:rPr lang="en-US"/>
            </a:br>
            <a:endParaRPr lang="en-US"/>
          </a:p>
        </p:txBody>
      </p:sp>
      <p:sp>
        <p:nvSpPr>
          <p:cNvPr id="3" name="Subtitle 2"/>
          <p:cNvSpPr>
            <a:spLocks noGrp="1"/>
          </p:cNvSpPr>
          <p:nvPr>
            <p:ph type="subTitle" idx="1"/>
          </p:nvPr>
        </p:nvSpPr>
        <p:spPr>
          <a:xfrm>
            <a:off x="203200" y="3602038"/>
            <a:ext cx="8548204" cy="2946544"/>
          </a:xfrm>
        </p:spPr>
        <p:txBody>
          <a:bodyPr>
            <a:noAutofit/>
          </a:bodyPr>
          <a:lstStyle/>
          <a:p>
            <a:r>
              <a:rPr lang="en-US" sz="2500"/>
              <a:t>Author: </a:t>
            </a:r>
            <a:r>
              <a:rPr lang="en-US" sz="2800"/>
              <a:t>Lijun Chang</a:t>
            </a:r>
            <a:endParaRPr lang="en-US" sz="2500"/>
          </a:p>
          <a:p>
            <a:endParaRPr lang="en-US" sz="2500"/>
          </a:p>
          <a:p>
            <a:r>
              <a:rPr lang="en-US" sz="2500"/>
              <a:t>Presented by: </a:t>
            </a:r>
          </a:p>
          <a:p>
            <a:r>
              <a:rPr lang="en-US" sz="2500"/>
              <a:t>Shreyas V Khandare (svk23)</a:t>
            </a:r>
          </a:p>
          <a:p>
            <a:r>
              <a:rPr lang="en-US" sz="2500"/>
              <a:t>Shrey J Choksi(sc23bb)</a:t>
            </a:r>
          </a:p>
          <a:p>
            <a:r>
              <a:rPr lang="en-US" sz="2500"/>
              <a:t>Qasim </a:t>
            </a:r>
            <a:r>
              <a:rPr lang="en-US" sz="2500" err="1"/>
              <a:t>Bhabhrawala</a:t>
            </a:r>
            <a:r>
              <a:rPr lang="en-US" sz="2500"/>
              <a:t>(qb23a)</a:t>
            </a:r>
          </a:p>
          <a:p>
            <a:endParaRPr lang="en-US" sz="25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A226A-0C8A-8710-2076-0EDA3E0ED2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887715-AAFA-2491-A2DF-8A4D1D74CE04}"/>
              </a:ext>
            </a:extLst>
          </p:cNvPr>
          <p:cNvSpPr>
            <a:spLocks noGrp="1"/>
          </p:cNvSpPr>
          <p:nvPr>
            <p:ph type="title"/>
          </p:nvPr>
        </p:nvSpPr>
        <p:spPr/>
        <p:txBody>
          <a:bodyPr>
            <a:noAutofit/>
          </a:bodyPr>
          <a:lstStyle/>
          <a:p>
            <a:r>
              <a:rPr lang="en-US" sz="3000"/>
              <a:t>Experimental Results (Memory Usage)</a:t>
            </a:r>
            <a:endParaRPr sz="3000"/>
          </a:p>
        </p:txBody>
      </p:sp>
      <p:sp>
        <p:nvSpPr>
          <p:cNvPr id="3" name="Content Placeholder 2">
            <a:extLst>
              <a:ext uri="{FF2B5EF4-FFF2-40B4-BE49-F238E27FC236}">
                <a16:creationId xmlns:a16="http://schemas.microsoft.com/office/drawing/2014/main" id="{95A61304-EDEF-CB34-B802-4890E1FAE8A2}"/>
              </a:ext>
            </a:extLst>
          </p:cNvPr>
          <p:cNvSpPr>
            <a:spLocks noGrp="1"/>
          </p:cNvSpPr>
          <p:nvPr>
            <p:ph idx="1"/>
          </p:nvPr>
        </p:nvSpPr>
        <p:spPr>
          <a:xfrm>
            <a:off x="1110697" y="951722"/>
            <a:ext cx="7967989" cy="5831633"/>
          </a:xfrm>
        </p:spPr>
        <p:txBody>
          <a:bodyPr>
            <a:normAutofit/>
          </a:bodyPr>
          <a:lstStyle/>
          <a:p>
            <a:r>
              <a:rPr lang="en-US" sz="2000"/>
              <a:t>MC-BRB uses less memory compared to other algorithms due to efficient graph representation (CSR).</a:t>
            </a:r>
          </a:p>
          <a:p>
            <a:r>
              <a:rPr lang="en-US" sz="2000"/>
              <a:t>adjacency matrices for ego-networks are feasible and efficient in memory usage.</a:t>
            </a:r>
          </a:p>
        </p:txBody>
      </p:sp>
      <p:sp>
        <p:nvSpPr>
          <p:cNvPr id="5" name="AutoShape 4" descr="Output image">
            <a:extLst>
              <a:ext uri="{FF2B5EF4-FFF2-40B4-BE49-F238E27FC236}">
                <a16:creationId xmlns:a16="http://schemas.microsoft.com/office/drawing/2014/main" id="{FFAFDEA5-21D5-6958-9889-F5FB044ED47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A graph of different algorithms">
            <a:extLst>
              <a:ext uri="{FF2B5EF4-FFF2-40B4-BE49-F238E27FC236}">
                <a16:creationId xmlns:a16="http://schemas.microsoft.com/office/drawing/2014/main" id="{FC97FC56-0061-CBF9-9D61-15FFA1BD5848}"/>
              </a:ext>
            </a:extLst>
          </p:cNvPr>
          <p:cNvPicPr>
            <a:picLocks noChangeAspect="1"/>
          </p:cNvPicPr>
          <p:nvPr/>
        </p:nvPicPr>
        <p:blipFill>
          <a:blip r:embed="rId3"/>
          <a:stretch>
            <a:fillRect/>
          </a:stretch>
        </p:blipFill>
        <p:spPr>
          <a:xfrm>
            <a:off x="834571" y="2255761"/>
            <a:ext cx="7970762" cy="4076096"/>
          </a:xfrm>
          <a:prstGeom prst="rect">
            <a:avLst/>
          </a:prstGeom>
        </p:spPr>
      </p:pic>
    </p:spTree>
    <p:extLst>
      <p:ext uri="{BB962C8B-B14F-4D97-AF65-F5344CB8AC3E}">
        <p14:creationId xmlns:p14="http://schemas.microsoft.com/office/powerpoint/2010/main" val="3155051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2958A-2F43-3863-0139-54B9BB7643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3F86D5-3A43-A187-2646-08B2328E2C6A}"/>
              </a:ext>
            </a:extLst>
          </p:cNvPr>
          <p:cNvSpPr>
            <a:spLocks noGrp="1"/>
          </p:cNvSpPr>
          <p:nvPr>
            <p:ph type="title"/>
          </p:nvPr>
        </p:nvSpPr>
        <p:spPr/>
        <p:txBody>
          <a:bodyPr>
            <a:noAutofit/>
          </a:bodyPr>
          <a:lstStyle/>
          <a:p>
            <a:r>
              <a:rPr lang="en-US" sz="3000"/>
              <a:t>Effectiveness of MC-EGO</a:t>
            </a:r>
            <a:endParaRPr sz="3000"/>
          </a:p>
        </p:txBody>
      </p:sp>
      <p:sp>
        <p:nvSpPr>
          <p:cNvPr id="3" name="Content Placeholder 2">
            <a:extLst>
              <a:ext uri="{FF2B5EF4-FFF2-40B4-BE49-F238E27FC236}">
                <a16:creationId xmlns:a16="http://schemas.microsoft.com/office/drawing/2014/main" id="{6BFDB2D7-DEDF-1E90-BF97-9571FA2DED57}"/>
              </a:ext>
            </a:extLst>
          </p:cNvPr>
          <p:cNvSpPr>
            <a:spLocks noGrp="1"/>
          </p:cNvSpPr>
          <p:nvPr>
            <p:ph idx="1"/>
          </p:nvPr>
        </p:nvSpPr>
        <p:spPr>
          <a:xfrm>
            <a:off x="973145" y="1026367"/>
            <a:ext cx="7967989" cy="5831633"/>
          </a:xfrm>
        </p:spPr>
        <p:txBody>
          <a:bodyPr>
            <a:normAutofit/>
          </a:bodyPr>
          <a:lstStyle/>
          <a:p>
            <a:r>
              <a:rPr lang="en-US" sz="2000"/>
              <a:t>Finds cliques within at most 3 vertices of the true maximum</a:t>
            </a:r>
          </a:p>
          <a:p>
            <a:endParaRPr lang="en-US" sz="2000"/>
          </a:p>
          <a:p>
            <a:r>
              <a:rPr lang="en-US" sz="2000"/>
              <a:t>prioritizes speed over absolute accuracy.</a:t>
            </a:r>
          </a:p>
          <a:p>
            <a:pPr marL="0" indent="0">
              <a:buNone/>
            </a:pPr>
            <a:r>
              <a:rPr lang="en-US" sz="2000"/>
              <a:t> </a:t>
            </a:r>
          </a:p>
          <a:p>
            <a:r>
              <a:rPr lang="en-US" sz="2000"/>
              <a:t>fast and scalable for real-world applications.</a:t>
            </a:r>
          </a:p>
          <a:p>
            <a:endParaRPr lang="en-US" sz="2000"/>
          </a:p>
          <a:p>
            <a:r>
              <a:rPr lang="en-US" sz="2000"/>
              <a:t> Suitable for applications needing approximate results.</a:t>
            </a:r>
          </a:p>
          <a:p>
            <a:endParaRPr lang="en-US" sz="2000"/>
          </a:p>
        </p:txBody>
      </p:sp>
      <p:pic>
        <p:nvPicPr>
          <p:cNvPr id="5" name="Picture 4">
            <a:extLst>
              <a:ext uri="{FF2B5EF4-FFF2-40B4-BE49-F238E27FC236}">
                <a16:creationId xmlns:a16="http://schemas.microsoft.com/office/drawing/2014/main" id="{DD857ACB-E8FB-42C2-92F0-05B8A904018E}"/>
              </a:ext>
            </a:extLst>
          </p:cNvPr>
          <p:cNvPicPr>
            <a:picLocks noChangeAspect="1"/>
          </p:cNvPicPr>
          <p:nvPr/>
        </p:nvPicPr>
        <p:blipFill>
          <a:blip r:embed="rId4"/>
          <a:srcRect l="12861" t="33034" r="14623" b="12868"/>
          <a:stretch/>
        </p:blipFill>
        <p:spPr>
          <a:xfrm>
            <a:off x="1402500" y="3786352"/>
            <a:ext cx="6630803" cy="2782530"/>
          </a:xfrm>
          <a:prstGeom prst="rect">
            <a:avLst/>
          </a:prstGeom>
        </p:spPr>
      </p:pic>
    </p:spTree>
    <p:extLst>
      <p:ext uri="{BB962C8B-B14F-4D97-AF65-F5344CB8AC3E}">
        <p14:creationId xmlns:p14="http://schemas.microsoft.com/office/powerpoint/2010/main" val="4260014169"/>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ABB41-EF22-FAEC-B23D-01B5A6BFAC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32A348-94A8-50CF-B148-A570DB3A4AA0}"/>
              </a:ext>
            </a:extLst>
          </p:cNvPr>
          <p:cNvSpPr>
            <a:spLocks noGrp="1"/>
          </p:cNvSpPr>
          <p:nvPr>
            <p:ph type="title"/>
          </p:nvPr>
        </p:nvSpPr>
        <p:spPr/>
        <p:txBody>
          <a:bodyPr>
            <a:noAutofit/>
          </a:bodyPr>
          <a:lstStyle/>
          <a:p>
            <a:r>
              <a:rPr lang="en-US" sz="3000"/>
              <a:t>Effectiveness of MC-BRB</a:t>
            </a:r>
            <a:endParaRPr sz="3000"/>
          </a:p>
        </p:txBody>
      </p:sp>
      <p:sp>
        <p:nvSpPr>
          <p:cNvPr id="3" name="Content Placeholder 2">
            <a:extLst>
              <a:ext uri="{FF2B5EF4-FFF2-40B4-BE49-F238E27FC236}">
                <a16:creationId xmlns:a16="http://schemas.microsoft.com/office/drawing/2014/main" id="{368A1B33-DA50-19E2-EA92-3FAB0FDBECAC}"/>
              </a:ext>
            </a:extLst>
          </p:cNvPr>
          <p:cNvSpPr>
            <a:spLocks noGrp="1"/>
          </p:cNvSpPr>
          <p:nvPr>
            <p:ph idx="1"/>
          </p:nvPr>
        </p:nvSpPr>
        <p:spPr>
          <a:xfrm>
            <a:off x="1110697" y="951722"/>
            <a:ext cx="7967989" cy="5831633"/>
          </a:xfrm>
        </p:spPr>
        <p:txBody>
          <a:bodyPr vert="horz" lIns="91440" tIns="45720" rIns="91440" bIns="45720" rtlCol="0" anchor="t">
            <a:normAutofit/>
          </a:bodyPr>
          <a:lstStyle/>
          <a:p>
            <a:endParaRPr lang="en-US" sz="2000">
              <a:latin typeface="Open Sans Light"/>
              <a:ea typeface="Open Sans Light"/>
              <a:cs typeface="Open Sans Light"/>
            </a:endParaRPr>
          </a:p>
          <a:p>
            <a:r>
              <a:rPr lang="en-US" sz="2000">
                <a:latin typeface="Open Sans Light"/>
                <a:ea typeface="Open Sans Light"/>
                <a:cs typeface="Open Sans Light"/>
              </a:rPr>
              <a:t>Demonstrates significant speedups over existing algorithms on large-scale graphs.</a:t>
            </a:r>
          </a:p>
          <a:p>
            <a:endParaRPr lang="en-US" sz="2000"/>
          </a:p>
          <a:p>
            <a:r>
              <a:rPr lang="en-US" sz="2000">
                <a:latin typeface="Open Sans Light"/>
                <a:ea typeface="Open Sans Light"/>
                <a:cs typeface="Open Sans Light"/>
              </a:rPr>
              <a:t>Reduces the search space by 22x to 3.5x</a:t>
            </a:r>
          </a:p>
          <a:p>
            <a:endParaRPr lang="en-US" sz="2000"/>
          </a:p>
          <a:p>
            <a:r>
              <a:rPr lang="en-US" sz="2000">
                <a:latin typeface="Open Sans Light"/>
                <a:ea typeface="Open Sans Light"/>
                <a:cs typeface="Open Sans Light"/>
              </a:rPr>
              <a:t>Speed up computation by using Pruning rules to eliminate vertices that cannot participate in a maximum clique.</a:t>
            </a:r>
          </a:p>
          <a:p>
            <a:endParaRPr lang="en-US" sz="2000"/>
          </a:p>
          <a:p>
            <a:r>
              <a:rPr lang="en-US" sz="2000">
                <a:latin typeface="Open Sans Light"/>
                <a:ea typeface="Open Sans Light"/>
                <a:cs typeface="Open Sans Light"/>
              </a:rPr>
              <a:t>Enhances the efficiency of vertex coloring</a:t>
            </a:r>
          </a:p>
          <a:p>
            <a:endParaRPr lang="en-US" sz="2000"/>
          </a:p>
          <a:p>
            <a:r>
              <a:rPr lang="en-US" sz="2000">
                <a:latin typeface="Open Sans Light"/>
                <a:ea typeface="Open Sans Light"/>
                <a:cs typeface="Open Sans Light"/>
              </a:rPr>
              <a:t> Requires less memory due to its use of compressed sparse row (CSR) representation for graph data.</a:t>
            </a:r>
          </a:p>
          <a:p>
            <a:endParaRPr lang="en-US" sz="2000"/>
          </a:p>
        </p:txBody>
      </p:sp>
    </p:spTree>
    <p:extLst>
      <p:ext uri="{BB962C8B-B14F-4D97-AF65-F5344CB8AC3E}">
        <p14:creationId xmlns:p14="http://schemas.microsoft.com/office/powerpoint/2010/main" val="2513373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70B0B-F9EE-4B76-1621-4F5922B8F6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689E21-9436-137C-3FA4-7C4377ECB437}"/>
              </a:ext>
            </a:extLst>
          </p:cNvPr>
          <p:cNvSpPr>
            <a:spLocks noGrp="1"/>
          </p:cNvSpPr>
          <p:nvPr>
            <p:ph type="title"/>
          </p:nvPr>
        </p:nvSpPr>
        <p:spPr>
          <a:xfrm>
            <a:off x="1110697" y="365125"/>
            <a:ext cx="7692887" cy="485775"/>
          </a:xfrm>
        </p:spPr>
        <p:txBody>
          <a:bodyPr anchor="ctr">
            <a:normAutofit/>
          </a:bodyPr>
          <a:lstStyle/>
          <a:p>
            <a:r>
              <a:rPr lang="en-US"/>
              <a:t>Conclusion</a:t>
            </a:r>
          </a:p>
        </p:txBody>
      </p:sp>
      <p:graphicFrame>
        <p:nvGraphicFramePr>
          <p:cNvPr id="5" name="Content Placeholder 2">
            <a:extLst>
              <a:ext uri="{FF2B5EF4-FFF2-40B4-BE49-F238E27FC236}">
                <a16:creationId xmlns:a16="http://schemas.microsoft.com/office/drawing/2014/main" id="{E1814C28-48D6-CFE6-E6A3-8F02E2D686CA}"/>
              </a:ext>
            </a:extLst>
          </p:cNvPr>
          <p:cNvGraphicFramePr>
            <a:graphicFrameLocks noGrp="1"/>
          </p:cNvGraphicFramePr>
          <p:nvPr>
            <p:ph idx="1"/>
            <p:extLst>
              <p:ext uri="{D42A27DB-BD31-4B8C-83A1-F6EECF244321}">
                <p14:modId xmlns:p14="http://schemas.microsoft.com/office/powerpoint/2010/main" val="460773368"/>
              </p:ext>
            </p:extLst>
          </p:nvPr>
        </p:nvGraphicFramePr>
        <p:xfrm>
          <a:off x="1110697" y="1104901"/>
          <a:ext cx="7692887" cy="56108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9612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E94794F-40AD-C3AC-817B-A3B705B14400}"/>
              </a:ext>
            </a:extLst>
          </p:cNvPr>
          <p:cNvSpPr>
            <a:spLocks noGrp="1"/>
          </p:cNvSpPr>
          <p:nvPr>
            <p:ph type="subTitle" idx="1"/>
          </p:nvPr>
        </p:nvSpPr>
        <p:spPr>
          <a:xfrm>
            <a:off x="1646433" y="2527228"/>
            <a:ext cx="6222949" cy="1259681"/>
          </a:xfrm>
        </p:spPr>
        <p:txBody>
          <a:bodyPr>
            <a:normAutofit/>
          </a:bodyPr>
          <a:lstStyle/>
          <a:p>
            <a:r>
              <a:rPr lang="en-US" sz="8000"/>
              <a:t>Thank You</a:t>
            </a:r>
          </a:p>
        </p:txBody>
      </p:sp>
    </p:spTree>
    <p:extLst>
      <p:ext uri="{BB962C8B-B14F-4D97-AF65-F5344CB8AC3E}">
        <p14:creationId xmlns:p14="http://schemas.microsoft.com/office/powerpoint/2010/main" val="2188503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0696" y="365125"/>
            <a:ext cx="7692887" cy="485775"/>
          </a:xfrm>
        </p:spPr>
        <p:txBody>
          <a:bodyPr>
            <a:noAutofit/>
          </a:bodyPr>
          <a:lstStyle/>
          <a:p>
            <a:r>
              <a:rPr sz="3000"/>
              <a:t>Introduction</a:t>
            </a:r>
          </a:p>
        </p:txBody>
      </p:sp>
      <p:sp>
        <p:nvSpPr>
          <p:cNvPr id="3" name="Content Placeholder 2"/>
          <p:cNvSpPr>
            <a:spLocks noGrp="1"/>
          </p:cNvSpPr>
          <p:nvPr>
            <p:ph idx="1"/>
          </p:nvPr>
        </p:nvSpPr>
        <p:spPr>
          <a:xfrm>
            <a:off x="1110697" y="1104901"/>
            <a:ext cx="7692887" cy="5753099"/>
          </a:xfrm>
        </p:spPr>
        <p:txBody>
          <a:bodyPr>
            <a:normAutofit/>
          </a:bodyPr>
          <a:lstStyle/>
          <a:p>
            <a:r>
              <a:rPr lang="en-US" sz="2400"/>
              <a:t>Graphs are widely used in applications like social networks and Bioinformatics.</a:t>
            </a:r>
          </a:p>
          <a:p>
            <a:endParaRPr lang="en-US" sz="2400"/>
          </a:p>
          <a:p>
            <a:r>
              <a:rPr lang="en-US" sz="2400"/>
              <a:t>Maximum Clique Computation (MCC) is crucial for graph-based analytics, especially in sparse graphs..</a:t>
            </a:r>
          </a:p>
          <a:p>
            <a:endParaRPr lang="en-US" sz="2400"/>
          </a:p>
          <a:p>
            <a:r>
              <a:rPr lang="en-US" sz="2400"/>
              <a:t>Problem: Efficiently computing maximum cliques in large, sparse graphs, which are typically NP-hard.</a:t>
            </a:r>
          </a:p>
          <a:p>
            <a:pPr marL="0" indent="0">
              <a:buNone/>
            </a:pPr>
            <a:endParaRPr lang="en-US" sz="2400"/>
          </a:p>
          <a:p>
            <a:r>
              <a:rPr lang="en-US" sz="2400"/>
              <a:t>The paper addresses MCC over large sparse graphs, proposing an algorithm (MC-BRB) and a heuristic (MC-EGO) to solve it efficiently.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24" y="365125"/>
            <a:ext cx="8340436" cy="669348"/>
          </a:xfrm>
        </p:spPr>
        <p:txBody>
          <a:bodyPr>
            <a:noAutofit/>
          </a:bodyPr>
          <a:lstStyle/>
          <a:p>
            <a:r>
              <a:rPr lang="en-US" sz="2400"/>
              <a:t>Existing Challenges in MCC</a:t>
            </a:r>
            <a:endParaRPr lang="en-US" sz="2900"/>
          </a:p>
        </p:txBody>
      </p:sp>
      <p:sp>
        <p:nvSpPr>
          <p:cNvPr id="3" name="Content Placeholder 2"/>
          <p:cNvSpPr>
            <a:spLocks noGrp="1"/>
          </p:cNvSpPr>
          <p:nvPr>
            <p:ph idx="1"/>
          </p:nvPr>
        </p:nvSpPr>
        <p:spPr>
          <a:xfrm>
            <a:off x="990624" y="775349"/>
            <a:ext cx="7907871" cy="5608280"/>
          </a:xfrm>
        </p:spPr>
        <p:txBody>
          <a:bodyPr vert="horz" lIns="91440" tIns="45720" rIns="91440" bIns="45720" rtlCol="0" anchor="t">
            <a:noAutofit/>
          </a:bodyPr>
          <a:lstStyle/>
          <a:p>
            <a:pPr marL="0" indent="0">
              <a:buNone/>
            </a:pPr>
            <a:endParaRPr lang="en-US" sz="2000" b="1">
              <a:latin typeface="Open Sans Light"/>
              <a:ea typeface="Open Sans Light"/>
              <a:cs typeface="Open Sans Light"/>
            </a:endParaRPr>
          </a:p>
          <a:p>
            <a:pPr marL="0" indent="0">
              <a:buNone/>
            </a:pPr>
            <a:r>
              <a:rPr lang="en-US" sz="2000" b="1">
                <a:latin typeface="Open Sans Light"/>
                <a:ea typeface="Open Sans Light"/>
                <a:cs typeface="Open Sans Light"/>
              </a:rPr>
              <a:t>MCC-Dense Solvers</a:t>
            </a:r>
            <a:r>
              <a:rPr lang="en-US" sz="2000">
                <a:latin typeface="Open Sans Light"/>
                <a:ea typeface="Open Sans Light"/>
                <a:cs typeface="Open Sans Light"/>
              </a:rPr>
              <a:t>:</a:t>
            </a:r>
            <a:endParaRPr lang="en-US">
              <a:latin typeface="Open Sans Light"/>
              <a:ea typeface="Open Sans Light"/>
              <a:cs typeface="Open Sans Light"/>
            </a:endParaRPr>
          </a:p>
          <a:p>
            <a:pPr>
              <a:buFont typeface="Arial" panose="020B0604020202020204" pitchFamily="34" charset="0"/>
              <a:buChar char="•"/>
            </a:pPr>
            <a:r>
              <a:rPr lang="en-US" sz="2000">
                <a:latin typeface="Open Sans Light"/>
                <a:ea typeface="Open Sans Light"/>
                <a:cs typeface="Open Sans Light"/>
              </a:rPr>
              <a:t>Cannot handle large sparse graphs due to memory and time complexities.</a:t>
            </a:r>
          </a:p>
          <a:p>
            <a:pPr>
              <a:buNone/>
            </a:pPr>
            <a:endParaRPr lang="en-US" sz="2000" b="1">
              <a:latin typeface="Open Sans Light"/>
              <a:ea typeface="Open Sans Light"/>
              <a:cs typeface="Open Sans Light"/>
            </a:endParaRPr>
          </a:p>
          <a:p>
            <a:pPr>
              <a:buNone/>
            </a:pPr>
            <a:r>
              <a:rPr lang="en-US" sz="2000" b="1">
                <a:latin typeface="Open Sans Light"/>
                <a:ea typeface="Open Sans Light"/>
                <a:cs typeface="Open Sans Light"/>
              </a:rPr>
              <a:t>MCC-Sparse Solvers</a:t>
            </a:r>
            <a:r>
              <a:rPr lang="en-US" sz="2000">
                <a:latin typeface="Open Sans Light"/>
                <a:ea typeface="Open Sans Light"/>
                <a:cs typeface="Open Sans Light"/>
              </a:rPr>
              <a:t>:</a:t>
            </a:r>
            <a:endParaRPr lang="en-US"/>
          </a:p>
          <a:p>
            <a:pPr>
              <a:buFont typeface="Arial" panose="020B0604020202020204" pitchFamily="34" charset="0"/>
              <a:buChar char="•"/>
            </a:pPr>
            <a:r>
              <a:rPr lang="en-US" sz="2000">
                <a:latin typeface="Open Sans Light"/>
                <a:ea typeface="Open Sans Light"/>
                <a:cs typeface="Open Sans Light"/>
              </a:rPr>
              <a:t>Not as efficient as MCC-Dense solvers as they lack techniques like graph recoloring and incremental reasoning</a:t>
            </a:r>
          </a:p>
          <a:p>
            <a:endParaRPr lang="en-US" sz="2000" b="1">
              <a:latin typeface="Open Sans Light"/>
              <a:ea typeface="Open Sans Light"/>
              <a:cs typeface="Open Sans Light"/>
            </a:endParaRPr>
          </a:p>
          <a:p>
            <a:r>
              <a:rPr lang="en-US" b="1">
                <a:latin typeface="Open Sans Light"/>
                <a:ea typeface="Open Sans Light"/>
                <a:cs typeface="Open Sans Light"/>
              </a:rPr>
              <a:t>MCC-Dense vs MCC-Sparse</a:t>
            </a:r>
          </a:p>
          <a:p>
            <a:pPr lvl="2"/>
            <a:r>
              <a:rPr lang="en-US" sz="2000">
                <a:latin typeface="Open Sans Light"/>
                <a:ea typeface="Open Sans Light"/>
                <a:cs typeface="Open Sans Light"/>
              </a:rPr>
              <a:t>MCC-Dense works well for dense graphs using an adjacency matrix.</a:t>
            </a:r>
          </a:p>
          <a:p>
            <a:pPr lvl="2"/>
            <a:r>
              <a:rPr lang="en-US" sz="2000">
                <a:latin typeface="Open Sans Light"/>
                <a:ea typeface="Open Sans Light"/>
                <a:cs typeface="Open Sans Light"/>
              </a:rPr>
              <a:t>MCC-Sparse deals with sparse graphs, which have fewer edges.</a:t>
            </a:r>
          </a:p>
          <a:p>
            <a:pPr marL="0" indent="0">
              <a:buNone/>
            </a:pPr>
            <a:endParaRPr lang="en-US" sz="2000" b="1">
              <a:latin typeface="Open Sans Light"/>
              <a:ea typeface="Open Sans Light"/>
              <a:cs typeface="Open Sans Light"/>
            </a:endParaRPr>
          </a:p>
          <a:p>
            <a:pPr marL="0" indent="0">
              <a:buNone/>
            </a:pPr>
            <a:r>
              <a:rPr lang="en-US" sz="2000" b="1">
                <a:latin typeface="Open Sans Light"/>
                <a:ea typeface="Open Sans Light"/>
                <a:cs typeface="Open Sans Light"/>
              </a:rPr>
              <a:t>Problem</a:t>
            </a:r>
            <a:r>
              <a:rPr lang="en-US" sz="2000">
                <a:latin typeface="Open Sans Light"/>
                <a:ea typeface="Open Sans Light"/>
                <a:cs typeface="Open Sans Light"/>
              </a:rPr>
              <a:t>: Need a more efficient solution for sparse graphs.</a:t>
            </a:r>
            <a:endParaRPr lang="en-US" sz="2400">
              <a:latin typeface="Open Sans Light"/>
              <a:ea typeface="Open Sans Light"/>
              <a:cs typeface="Open Sans Light"/>
            </a:endParaRPr>
          </a:p>
        </p:txBody>
      </p:sp>
      <p:sp>
        <p:nvSpPr>
          <p:cNvPr id="5" name="Rectangle 2">
            <a:extLst>
              <a:ext uri="{FF2B5EF4-FFF2-40B4-BE49-F238E27FC236}">
                <a16:creationId xmlns:a16="http://schemas.microsoft.com/office/drawing/2014/main" id="{923EC102-4A6E-4D7D-45DF-A3737E34A08C}"/>
              </a:ext>
            </a:extLst>
          </p:cNvPr>
          <p:cNvSpPr>
            <a:spLocks noChangeArrowheads="1"/>
          </p:cNvSpPr>
          <p:nvPr/>
        </p:nvSpPr>
        <p:spPr bwMode="auto">
          <a:xfrm>
            <a:off x="634180" y="134035"/>
            <a:ext cx="2648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0697" y="365125"/>
            <a:ext cx="7692887" cy="485775"/>
          </a:xfrm>
        </p:spPr>
        <p:txBody>
          <a:bodyPr anchor="ctr">
            <a:normAutofit/>
          </a:bodyPr>
          <a:lstStyle/>
          <a:p>
            <a:r>
              <a:rPr lang="en-US"/>
              <a:t>Proposed Solution</a:t>
            </a:r>
          </a:p>
        </p:txBody>
      </p:sp>
      <p:graphicFrame>
        <p:nvGraphicFramePr>
          <p:cNvPr id="5" name="Content Placeholder 2">
            <a:extLst>
              <a:ext uri="{FF2B5EF4-FFF2-40B4-BE49-F238E27FC236}">
                <a16:creationId xmlns:a16="http://schemas.microsoft.com/office/drawing/2014/main" id="{F52533CF-BCC5-C09D-93A9-80C05311F4F1}"/>
              </a:ext>
            </a:extLst>
          </p:cNvPr>
          <p:cNvGraphicFramePr>
            <a:graphicFrameLocks noGrp="1"/>
          </p:cNvGraphicFramePr>
          <p:nvPr>
            <p:ph idx="1"/>
            <p:extLst>
              <p:ext uri="{D42A27DB-BD31-4B8C-83A1-F6EECF244321}">
                <p14:modId xmlns:p14="http://schemas.microsoft.com/office/powerpoint/2010/main" val="2030714058"/>
              </p:ext>
            </p:extLst>
          </p:nvPr>
        </p:nvGraphicFramePr>
        <p:xfrm>
          <a:off x="1110697" y="1104901"/>
          <a:ext cx="7692887" cy="5072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D48C42E-3B90-EC3A-83E5-CA488C07FA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FE0228-A8E5-4D6B-003D-43BBF934E7A6}"/>
              </a:ext>
            </a:extLst>
          </p:cNvPr>
          <p:cNvSpPr>
            <a:spLocks noGrp="1"/>
          </p:cNvSpPr>
          <p:nvPr>
            <p:ph type="title"/>
          </p:nvPr>
        </p:nvSpPr>
        <p:spPr>
          <a:xfrm>
            <a:off x="1110697" y="365125"/>
            <a:ext cx="7692887" cy="485775"/>
          </a:xfrm>
        </p:spPr>
        <p:txBody>
          <a:bodyPr anchor="ctr">
            <a:normAutofit/>
          </a:bodyPr>
          <a:lstStyle/>
          <a:p>
            <a:r>
              <a:rPr lang="en-US"/>
              <a:t>MC-BRB Approach </a:t>
            </a:r>
          </a:p>
        </p:txBody>
      </p:sp>
      <p:graphicFrame>
        <p:nvGraphicFramePr>
          <p:cNvPr id="17" name="Content Placeholder 2">
            <a:extLst>
              <a:ext uri="{FF2B5EF4-FFF2-40B4-BE49-F238E27FC236}">
                <a16:creationId xmlns:a16="http://schemas.microsoft.com/office/drawing/2014/main" id="{6D0A6AF4-9AB8-07BD-A381-727B07E9D3D9}"/>
              </a:ext>
            </a:extLst>
          </p:cNvPr>
          <p:cNvGraphicFramePr>
            <a:graphicFrameLocks noGrp="1"/>
          </p:cNvGraphicFramePr>
          <p:nvPr>
            <p:ph idx="1"/>
            <p:extLst>
              <p:ext uri="{D42A27DB-BD31-4B8C-83A1-F6EECF244321}">
                <p14:modId xmlns:p14="http://schemas.microsoft.com/office/powerpoint/2010/main" val="4041002956"/>
              </p:ext>
            </p:extLst>
          </p:nvPr>
        </p:nvGraphicFramePr>
        <p:xfrm>
          <a:off x="1739274" y="1190298"/>
          <a:ext cx="6435731" cy="42431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a:extLst>
              <a:ext uri="{FF2B5EF4-FFF2-40B4-BE49-F238E27FC236}">
                <a16:creationId xmlns:a16="http://schemas.microsoft.com/office/drawing/2014/main" id="{1733D13B-FE41-AE62-FD78-FDC23DBB73A2}"/>
              </a:ext>
            </a:extLst>
          </p:cNvPr>
          <p:cNvSpPr txBox="1"/>
          <p:nvPr/>
        </p:nvSpPr>
        <p:spPr>
          <a:xfrm>
            <a:off x="1110696" y="5433495"/>
            <a:ext cx="7692887" cy="1200329"/>
          </a:xfrm>
          <a:prstGeom prst="rect">
            <a:avLst/>
          </a:prstGeom>
          <a:noFill/>
        </p:spPr>
        <p:txBody>
          <a:bodyPr wrap="square">
            <a:spAutoFit/>
          </a:bodyPr>
          <a:lstStyle/>
          <a:p>
            <a:pPr lvl="0"/>
            <a:r>
              <a:rPr lang="en-US"/>
              <a:t>Benefits:</a:t>
            </a:r>
          </a:p>
          <a:p>
            <a:pPr lvl="1"/>
            <a:r>
              <a:rPr lang="en-US"/>
              <a:t>- Scalable, Flexible &amp; Memory Efficient for large graphs</a:t>
            </a:r>
          </a:p>
          <a:p>
            <a:pPr lvl="1"/>
            <a:r>
              <a:rPr lang="en-US"/>
              <a:t>- Reduces unnecessary computation via pruning and reduction techniques.</a:t>
            </a:r>
          </a:p>
        </p:txBody>
      </p:sp>
    </p:spTree>
    <p:extLst>
      <p:ext uri="{BB962C8B-B14F-4D97-AF65-F5344CB8AC3E}">
        <p14:creationId xmlns:p14="http://schemas.microsoft.com/office/powerpoint/2010/main" val="440491615"/>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2CF71-05A2-E664-F497-86F2E2389B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3DFAEA-F070-A22B-1445-A0611F5BD878}"/>
              </a:ext>
            </a:extLst>
          </p:cNvPr>
          <p:cNvSpPr>
            <a:spLocks noGrp="1"/>
          </p:cNvSpPr>
          <p:nvPr>
            <p:ph type="title"/>
          </p:nvPr>
        </p:nvSpPr>
        <p:spPr>
          <a:xfrm>
            <a:off x="1029416" y="873760"/>
            <a:ext cx="2956560" cy="812800"/>
          </a:xfrm>
        </p:spPr>
        <p:txBody>
          <a:bodyPr vert="horz" lIns="91440" tIns="45720" rIns="91440" bIns="45720" rtlCol="0" anchor="b">
            <a:normAutofit/>
          </a:bodyPr>
          <a:lstStyle/>
          <a:p>
            <a:pPr algn="ctr"/>
            <a:r>
              <a:rPr lang="en-US" b="1" i="0" kern="1200">
                <a:latin typeface="Open Sans SemiBold" panose="020B0706030804020204" pitchFamily="34" charset="0"/>
                <a:ea typeface="Open Sans SemiBold" panose="020B0706030804020204" pitchFamily="34" charset="0"/>
                <a:cs typeface="Open Sans SemiBold" panose="020B0706030804020204" pitchFamily="34" charset="0"/>
              </a:rPr>
              <a:t>MC-BRB</a:t>
            </a:r>
            <a:br>
              <a:rPr lang="en-US" b="1" i="0" kern="1200">
                <a:latin typeface="Open Sans SemiBold" panose="020B0706030804020204" pitchFamily="34" charset="0"/>
                <a:ea typeface="Open Sans SemiBold" panose="020B0706030804020204" pitchFamily="34" charset="0"/>
                <a:cs typeface="Open Sans SemiBold" panose="020B0706030804020204" pitchFamily="34" charset="0"/>
              </a:rPr>
            </a:br>
            <a:r>
              <a:rPr lang="en-US" b="1" i="0" kern="1200">
                <a:latin typeface="Open Sans SemiBold" panose="020B0706030804020204" pitchFamily="34" charset="0"/>
                <a:ea typeface="Open Sans SemiBold" panose="020B0706030804020204" pitchFamily="34" charset="0"/>
                <a:cs typeface="Open Sans SemiBold" panose="020B0706030804020204" pitchFamily="34" charset="0"/>
              </a:rPr>
              <a:t> Approach </a:t>
            </a:r>
          </a:p>
        </p:txBody>
      </p:sp>
      <p:sp>
        <p:nvSpPr>
          <p:cNvPr id="14" name="TextBox 13">
            <a:extLst>
              <a:ext uri="{FF2B5EF4-FFF2-40B4-BE49-F238E27FC236}">
                <a16:creationId xmlns:a16="http://schemas.microsoft.com/office/drawing/2014/main" id="{6A7D6C57-3CED-2B1F-34EF-D92F8B05B57C}"/>
              </a:ext>
            </a:extLst>
          </p:cNvPr>
          <p:cNvSpPr txBox="1"/>
          <p:nvPr/>
        </p:nvSpPr>
        <p:spPr>
          <a:xfrm>
            <a:off x="772160" y="2057400"/>
            <a:ext cx="3295096" cy="4008120"/>
          </a:xfrm>
          <a:prstGeom prst="rect">
            <a:avLst/>
          </a:prstGeom>
        </p:spPr>
        <p:txBody>
          <a:bodyPr vert="horz" lIns="91440" tIns="45720" rIns="91440" bIns="45720" rtlCol="0">
            <a:normAutofit/>
          </a:bodyPr>
          <a:lstStyle/>
          <a:p>
            <a:pPr algn="ctr" defTabSz="685800">
              <a:lnSpc>
                <a:spcPct val="90000"/>
              </a:lnSpc>
              <a:spcBef>
                <a:spcPts val="750"/>
              </a:spcBef>
            </a:pPr>
            <a:r>
              <a:rPr lang="en-US" sz="1200" b="1" kern="1200">
                <a:latin typeface="Open Sans Light" pitchFamily="2" charset="0"/>
                <a:ea typeface="Open Sans Light" pitchFamily="2" charset="0"/>
                <a:cs typeface="Open Sans Light" pitchFamily="2" charset="0"/>
              </a:rPr>
              <a:t>Optimization Techniques in MC-BRB</a:t>
            </a:r>
          </a:p>
          <a:p>
            <a:pPr defTabSz="685800">
              <a:lnSpc>
                <a:spcPct val="90000"/>
              </a:lnSpc>
              <a:spcBef>
                <a:spcPts val="750"/>
              </a:spcBef>
            </a:pPr>
            <a:r>
              <a:rPr lang="en-US" sz="1200" kern="1200">
                <a:latin typeface="Open Sans Light" pitchFamily="2" charset="0"/>
                <a:ea typeface="Open Sans Light" pitchFamily="2" charset="0"/>
                <a:cs typeface="Open Sans Light" pitchFamily="2" charset="0"/>
              </a:rPr>
              <a:t>a. Branch-and-Bound</a:t>
            </a:r>
          </a:p>
          <a:p>
            <a:pPr defTabSz="685800">
              <a:lnSpc>
                <a:spcPct val="90000"/>
              </a:lnSpc>
              <a:spcBef>
                <a:spcPts val="750"/>
              </a:spcBef>
            </a:pPr>
            <a:r>
              <a:rPr lang="en-US" sz="1200" kern="1200">
                <a:latin typeface="Open Sans Light" pitchFamily="2" charset="0"/>
                <a:ea typeface="Open Sans Light" pitchFamily="2" charset="0"/>
                <a:cs typeface="Open Sans Light" pitchFamily="2" charset="0"/>
              </a:rPr>
              <a:t>b. Pruning via Reduction Rules</a:t>
            </a:r>
          </a:p>
          <a:p>
            <a:pPr defTabSz="685800">
              <a:lnSpc>
                <a:spcPct val="90000"/>
              </a:lnSpc>
              <a:spcBef>
                <a:spcPts val="750"/>
              </a:spcBef>
            </a:pPr>
            <a:r>
              <a:rPr lang="en-US" sz="1200" kern="1200">
                <a:latin typeface="Open Sans Light" pitchFamily="2" charset="0"/>
                <a:ea typeface="Open Sans Light" pitchFamily="2" charset="0"/>
                <a:cs typeface="Open Sans Light" pitchFamily="2" charset="0"/>
              </a:rPr>
              <a:t>c. Ego-Network Decomposition</a:t>
            </a:r>
          </a:p>
          <a:p>
            <a:pPr defTabSz="685800">
              <a:lnSpc>
                <a:spcPct val="90000"/>
              </a:lnSpc>
              <a:spcBef>
                <a:spcPts val="750"/>
              </a:spcBef>
            </a:pPr>
            <a:endParaRPr lang="en-US" sz="1200">
              <a:latin typeface="Open Sans Light" pitchFamily="2" charset="0"/>
              <a:ea typeface="Open Sans Light" pitchFamily="2" charset="0"/>
              <a:cs typeface="Open Sans Light" pitchFamily="2" charset="0"/>
            </a:endParaRPr>
          </a:p>
          <a:p>
            <a:pPr defTabSz="685800">
              <a:lnSpc>
                <a:spcPct val="90000"/>
              </a:lnSpc>
              <a:spcBef>
                <a:spcPts val="750"/>
              </a:spcBef>
            </a:pPr>
            <a:endParaRPr lang="en-US" sz="1200" kern="1200">
              <a:latin typeface="Open Sans Light" pitchFamily="2" charset="0"/>
              <a:ea typeface="Open Sans Light" pitchFamily="2" charset="0"/>
              <a:cs typeface="Open Sans Light" pitchFamily="2" charset="0"/>
            </a:endParaRPr>
          </a:p>
          <a:p>
            <a:pPr algn="ctr" defTabSz="685800">
              <a:lnSpc>
                <a:spcPct val="90000"/>
              </a:lnSpc>
              <a:spcBef>
                <a:spcPts val="750"/>
              </a:spcBef>
            </a:pPr>
            <a:r>
              <a:rPr lang="en-US" sz="1200" b="1" kern="1200">
                <a:latin typeface="Open Sans Light" pitchFamily="2" charset="0"/>
                <a:ea typeface="Open Sans Light" pitchFamily="2" charset="0"/>
                <a:cs typeface="Open Sans Light" pitchFamily="2" charset="0"/>
              </a:rPr>
              <a:t>Benefits</a:t>
            </a:r>
            <a:r>
              <a:rPr lang="en-US" sz="1200" kern="1200">
                <a:latin typeface="Open Sans Light" pitchFamily="2" charset="0"/>
                <a:ea typeface="Open Sans Light" pitchFamily="2" charset="0"/>
                <a:cs typeface="Open Sans Light" pitchFamily="2" charset="0"/>
              </a:rPr>
              <a:t>:</a:t>
            </a:r>
          </a:p>
          <a:p>
            <a:pPr marL="171450" indent="-171450" defTabSz="685800">
              <a:lnSpc>
                <a:spcPct val="90000"/>
              </a:lnSpc>
              <a:spcBef>
                <a:spcPts val="750"/>
              </a:spcBef>
              <a:buFont typeface="Arial" panose="020B0604020202020204" pitchFamily="34" charset="0"/>
              <a:buChar char="•"/>
            </a:pPr>
            <a:r>
              <a:rPr lang="en-US" sz="1200" kern="1200">
                <a:latin typeface="Open Sans Light" pitchFamily="2" charset="0"/>
                <a:ea typeface="Open Sans Light" pitchFamily="2" charset="0"/>
                <a:cs typeface="Open Sans Light" pitchFamily="2" charset="0"/>
              </a:rPr>
              <a:t>Scalable, Flexible &amp; Memory Efficient for large graphs</a:t>
            </a:r>
          </a:p>
          <a:p>
            <a:pPr marL="171450" indent="-171450" defTabSz="685800">
              <a:lnSpc>
                <a:spcPct val="90000"/>
              </a:lnSpc>
              <a:spcBef>
                <a:spcPts val="750"/>
              </a:spcBef>
              <a:buFont typeface="Arial" panose="020B0604020202020204" pitchFamily="34" charset="0"/>
              <a:buChar char="•"/>
            </a:pPr>
            <a:r>
              <a:rPr lang="en-US" sz="1200" kern="1200">
                <a:latin typeface="Open Sans Light" pitchFamily="2" charset="0"/>
                <a:ea typeface="Open Sans Light" pitchFamily="2" charset="0"/>
                <a:cs typeface="Open Sans Light" pitchFamily="2" charset="0"/>
              </a:rPr>
              <a:t>Reduces unnecessary computation via pruning and reduction techniques.</a:t>
            </a:r>
          </a:p>
          <a:p>
            <a:pPr defTabSz="685800">
              <a:lnSpc>
                <a:spcPct val="90000"/>
              </a:lnSpc>
              <a:spcBef>
                <a:spcPts val="750"/>
              </a:spcBef>
            </a:pPr>
            <a:endParaRPr lang="en-US" sz="1200" kern="1200">
              <a:latin typeface="Open Sans Light" pitchFamily="2" charset="0"/>
              <a:ea typeface="Open Sans Light" pitchFamily="2" charset="0"/>
              <a:cs typeface="Open Sans Light" pitchFamily="2" charset="0"/>
            </a:endParaRPr>
          </a:p>
        </p:txBody>
      </p:sp>
      <p:graphicFrame>
        <p:nvGraphicFramePr>
          <p:cNvPr id="17" name="Content Placeholder 2">
            <a:extLst>
              <a:ext uri="{FF2B5EF4-FFF2-40B4-BE49-F238E27FC236}">
                <a16:creationId xmlns:a16="http://schemas.microsoft.com/office/drawing/2014/main" id="{7CA3078F-1EB0-F56F-3CBB-3D45C8923437}"/>
              </a:ext>
            </a:extLst>
          </p:cNvPr>
          <p:cNvGraphicFramePr>
            <a:graphicFrameLocks noGrp="1"/>
          </p:cNvGraphicFramePr>
          <p:nvPr>
            <p:ph idx="1"/>
            <p:extLst>
              <p:ext uri="{D42A27DB-BD31-4B8C-83A1-F6EECF244321}">
                <p14:modId xmlns:p14="http://schemas.microsoft.com/office/powerpoint/2010/main" val="3799151893"/>
              </p:ext>
            </p:extLst>
          </p:nvPr>
        </p:nvGraphicFramePr>
        <p:xfrm>
          <a:off x="3985977" y="619760"/>
          <a:ext cx="4995464"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a:extLst>
              <a:ext uri="{FF2B5EF4-FFF2-40B4-BE49-F238E27FC236}">
                <a16:creationId xmlns:a16="http://schemas.microsoft.com/office/drawing/2014/main" id="{5A6501B2-0C4D-0D8D-6147-C10EA7C58926}"/>
              </a:ext>
            </a:extLst>
          </p:cNvPr>
          <p:cNvSpPr txBox="1">
            <a:spLocks/>
          </p:cNvSpPr>
          <p:nvPr/>
        </p:nvSpPr>
        <p:spPr>
          <a:xfrm>
            <a:off x="4910536" y="894080"/>
            <a:ext cx="2956560" cy="812800"/>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2400" b="1" i="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ctr"/>
            <a:r>
              <a:rPr lang="en-US"/>
              <a:t>MC-BRB </a:t>
            </a:r>
          </a:p>
          <a:p>
            <a:pPr algn="ctr"/>
            <a:r>
              <a:rPr lang="en-US"/>
              <a:t>Workflow </a:t>
            </a:r>
          </a:p>
        </p:txBody>
      </p:sp>
    </p:spTree>
    <p:extLst>
      <p:ext uri="{BB962C8B-B14F-4D97-AF65-F5344CB8AC3E}">
        <p14:creationId xmlns:p14="http://schemas.microsoft.com/office/powerpoint/2010/main" val="1732265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a:t>MC-EGO Heuristic</a:t>
            </a:r>
            <a:endParaRPr sz="3000"/>
          </a:p>
        </p:txBody>
      </p:sp>
      <p:sp>
        <p:nvSpPr>
          <p:cNvPr id="3" name="Content Placeholder 2"/>
          <p:cNvSpPr>
            <a:spLocks noGrp="1"/>
          </p:cNvSpPr>
          <p:nvPr>
            <p:ph idx="1"/>
          </p:nvPr>
        </p:nvSpPr>
        <p:spPr>
          <a:xfrm>
            <a:off x="1110697" y="951722"/>
            <a:ext cx="7967989" cy="5831633"/>
          </a:xfrm>
        </p:spPr>
        <p:txBody>
          <a:bodyPr vert="horz" lIns="91440" tIns="45720" rIns="91440" bIns="45720" rtlCol="0" anchor="t">
            <a:normAutofit/>
          </a:bodyPr>
          <a:lstStyle/>
          <a:p>
            <a:r>
              <a:rPr lang="en-US" sz="2000" b="1"/>
              <a:t>Ego-network</a:t>
            </a:r>
            <a:r>
              <a:rPr lang="en-US" sz="2000"/>
              <a:t>: A subgraph centered around a vertex, which consists of the vertex and all its neighbors.</a:t>
            </a:r>
          </a:p>
          <a:p>
            <a:endParaRPr lang="en-US" sz="2000"/>
          </a:p>
          <a:p>
            <a:r>
              <a:rPr lang="en-US" sz="2000"/>
              <a:t>Greedily computes near-maximum cliques by processing ego-networks.</a:t>
            </a:r>
          </a:p>
          <a:p>
            <a:endParaRPr lang="en-US" sz="2000"/>
          </a:p>
          <a:p>
            <a:r>
              <a:rPr lang="en-US" sz="2000" b="1"/>
              <a:t>Time Complexity</a:t>
            </a:r>
            <a:r>
              <a:rPr lang="en-US" sz="2000"/>
              <a:t>: O(δ(G) * m)</a:t>
            </a:r>
          </a:p>
          <a:p>
            <a:pPr marL="0" indent="0">
              <a:buNone/>
            </a:pPr>
            <a:r>
              <a:rPr lang="en-US" sz="2000"/>
              <a:t>where δ(G) is the degeneracy of the graph (bounded by √(2m + n))</a:t>
            </a:r>
          </a:p>
          <a:p>
            <a:pPr marL="0" indent="0">
              <a:buNone/>
            </a:pPr>
            <a:r>
              <a:rPr lang="en-US" sz="2000" b="1"/>
              <a:t>	- m</a:t>
            </a:r>
            <a:r>
              <a:rPr lang="en-US" sz="2000"/>
              <a:t> is no. of edges &amp; </a:t>
            </a:r>
            <a:r>
              <a:rPr lang="en-US" sz="2000" b="1"/>
              <a:t>n</a:t>
            </a:r>
            <a:r>
              <a:rPr lang="en-US" sz="2000"/>
              <a:t> is no. of vertices</a:t>
            </a:r>
          </a:p>
          <a:p>
            <a:pPr marL="0" indent="0">
              <a:buNone/>
            </a:pPr>
            <a:r>
              <a:rPr lang="en-US" sz="2000">
                <a:latin typeface="Open Sans Light"/>
                <a:ea typeface="Open Sans Light"/>
                <a:cs typeface="Open Sans Light"/>
              </a:rPr>
              <a:t>	- δ(G) is typically at most a few thousands even for large      		graphs</a:t>
            </a:r>
            <a:r>
              <a:rPr lang="en-US" sz="2000"/>
              <a:t>	</a:t>
            </a:r>
          </a:p>
          <a:p>
            <a:pPr marL="0" indent="0">
              <a:buNone/>
            </a:pPr>
            <a:r>
              <a:rPr lang="en-US" sz="2000"/>
              <a:t>	- time complexity of MC-EGO is near-linear.</a:t>
            </a:r>
          </a:p>
          <a:p>
            <a:pPr marL="0" indent="0">
              <a:buNone/>
            </a:pPr>
            <a:r>
              <a:rPr lang="en-US" sz="2000"/>
              <a:t>	- More efficient for large-scale graphs.</a:t>
            </a:r>
          </a:p>
          <a:p>
            <a:endParaRPr lang="en-US" sz="2000"/>
          </a:p>
          <a:p>
            <a:r>
              <a:rPr lang="en-US" b="1"/>
              <a:t>Application</a:t>
            </a:r>
            <a:r>
              <a:rPr lang="en-US"/>
              <a:t>: Provides fast results when an exact solution is not required.</a:t>
            </a:r>
          </a:p>
          <a:p>
            <a:pPr marL="0" indent="0">
              <a:buNone/>
            </a:pPr>
            <a:endParaRPr sz="2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B0216-F92E-6443-90ED-9D123F0C223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78001A7-87F2-E957-16D3-AD60E2AB7214}"/>
              </a:ext>
            </a:extLst>
          </p:cNvPr>
          <p:cNvPicPr>
            <a:picLocks noChangeAspect="1"/>
          </p:cNvPicPr>
          <p:nvPr/>
        </p:nvPicPr>
        <p:blipFill>
          <a:blip r:embed="rId3"/>
          <a:srcRect l="10215" t="20609" r="15269" b="19940"/>
          <a:stretch/>
        </p:blipFill>
        <p:spPr>
          <a:xfrm>
            <a:off x="924772" y="2989943"/>
            <a:ext cx="8064736" cy="3619241"/>
          </a:xfrm>
          <a:prstGeom prst="rect">
            <a:avLst/>
          </a:prstGeom>
        </p:spPr>
      </p:pic>
      <p:sp>
        <p:nvSpPr>
          <p:cNvPr id="2" name="Title 1">
            <a:extLst>
              <a:ext uri="{FF2B5EF4-FFF2-40B4-BE49-F238E27FC236}">
                <a16:creationId xmlns:a16="http://schemas.microsoft.com/office/drawing/2014/main" id="{E8FD327D-FA1D-801B-D0A3-0355CC75B97B}"/>
              </a:ext>
            </a:extLst>
          </p:cNvPr>
          <p:cNvSpPr>
            <a:spLocks noGrp="1"/>
          </p:cNvSpPr>
          <p:nvPr>
            <p:ph type="title"/>
          </p:nvPr>
        </p:nvSpPr>
        <p:spPr/>
        <p:txBody>
          <a:bodyPr>
            <a:noAutofit/>
          </a:bodyPr>
          <a:lstStyle/>
          <a:p>
            <a:r>
              <a:rPr lang="en-US" sz="3000"/>
              <a:t>Experimental Setup</a:t>
            </a:r>
            <a:endParaRPr sz="3000"/>
          </a:p>
        </p:txBody>
      </p:sp>
      <p:sp>
        <p:nvSpPr>
          <p:cNvPr id="3" name="Content Placeholder 2">
            <a:extLst>
              <a:ext uri="{FF2B5EF4-FFF2-40B4-BE49-F238E27FC236}">
                <a16:creationId xmlns:a16="http://schemas.microsoft.com/office/drawing/2014/main" id="{5BF1F6C2-1C69-2363-8C81-4379B210C744}"/>
              </a:ext>
            </a:extLst>
          </p:cNvPr>
          <p:cNvSpPr>
            <a:spLocks noGrp="1"/>
          </p:cNvSpPr>
          <p:nvPr>
            <p:ph idx="1"/>
          </p:nvPr>
        </p:nvSpPr>
        <p:spPr>
          <a:xfrm>
            <a:off x="924773" y="815648"/>
            <a:ext cx="8153914" cy="5967708"/>
          </a:xfrm>
        </p:spPr>
        <p:txBody>
          <a:bodyPr>
            <a:normAutofit/>
          </a:bodyPr>
          <a:lstStyle/>
          <a:p>
            <a:pPr marL="342900" lvl="1" indent="0">
              <a:buNone/>
            </a:pPr>
            <a:endParaRPr lang="en-US" sz="2000"/>
          </a:p>
          <a:p>
            <a:pPr lvl="1"/>
            <a:r>
              <a:rPr lang="en-US" sz="2000"/>
              <a:t>Dataset: 19 large real-world graphs, including social networks, collaboration networks, and biological networks.</a:t>
            </a:r>
          </a:p>
          <a:p>
            <a:pPr lvl="1"/>
            <a:r>
              <a:rPr lang="en-US" sz="2000" b="1"/>
              <a:t>Graphs Tested</a:t>
            </a:r>
            <a:r>
              <a:rPr lang="en-US" sz="2000"/>
              <a:t>: Real-world graphs like Twitter-MPI, Human-Gene, Wiki-Talk, etc.</a:t>
            </a:r>
            <a:endParaRPr lang="en-US" sz="1900" b="1"/>
          </a:p>
          <a:p>
            <a:pPr lvl="1"/>
            <a:r>
              <a:rPr lang="en-US" sz="2000" b="1"/>
              <a:t>MC-BRB Performance</a:t>
            </a:r>
            <a:r>
              <a:rPr lang="en-US" sz="2000"/>
              <a:t>: Outperforms existing solutions by several orders of magnitude.</a:t>
            </a:r>
          </a:p>
          <a:p>
            <a:pPr marL="342900" lvl="1" indent="0">
              <a:buNone/>
            </a:pPr>
            <a:endParaRPr lang="en-US" sz="2000"/>
          </a:p>
        </p:txBody>
      </p:sp>
    </p:spTree>
    <p:extLst>
      <p:ext uri="{BB962C8B-B14F-4D97-AF65-F5344CB8AC3E}">
        <p14:creationId xmlns:p14="http://schemas.microsoft.com/office/powerpoint/2010/main" val="1727355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25AE4-9456-8209-9079-26EBD7313B37}"/>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E2648C90-6B61-B1EB-D607-572B39165929}"/>
              </a:ext>
            </a:extLst>
          </p:cNvPr>
          <p:cNvPicPr>
            <a:picLocks noChangeAspect="1"/>
          </p:cNvPicPr>
          <p:nvPr/>
        </p:nvPicPr>
        <p:blipFill>
          <a:blip r:embed="rId3"/>
          <a:stretch>
            <a:fillRect/>
          </a:stretch>
        </p:blipFill>
        <p:spPr>
          <a:xfrm>
            <a:off x="2123090" y="3104691"/>
            <a:ext cx="5538951" cy="3678664"/>
          </a:xfrm>
          <a:prstGeom prst="rect">
            <a:avLst/>
          </a:prstGeom>
        </p:spPr>
      </p:pic>
      <p:sp>
        <p:nvSpPr>
          <p:cNvPr id="2" name="Title 1">
            <a:extLst>
              <a:ext uri="{FF2B5EF4-FFF2-40B4-BE49-F238E27FC236}">
                <a16:creationId xmlns:a16="http://schemas.microsoft.com/office/drawing/2014/main" id="{400C8066-21C3-5C91-EF9E-AB870660235B}"/>
              </a:ext>
            </a:extLst>
          </p:cNvPr>
          <p:cNvSpPr>
            <a:spLocks noGrp="1"/>
          </p:cNvSpPr>
          <p:nvPr>
            <p:ph type="title"/>
          </p:nvPr>
        </p:nvSpPr>
        <p:spPr/>
        <p:txBody>
          <a:bodyPr>
            <a:noAutofit/>
          </a:bodyPr>
          <a:lstStyle/>
          <a:p>
            <a:r>
              <a:rPr lang="en-US" sz="3000"/>
              <a:t>Experimental Results (Time Efficiency)</a:t>
            </a:r>
            <a:endParaRPr sz="3000"/>
          </a:p>
        </p:txBody>
      </p:sp>
      <p:sp>
        <p:nvSpPr>
          <p:cNvPr id="3" name="Content Placeholder 2">
            <a:extLst>
              <a:ext uri="{FF2B5EF4-FFF2-40B4-BE49-F238E27FC236}">
                <a16:creationId xmlns:a16="http://schemas.microsoft.com/office/drawing/2014/main" id="{EA4932DD-9678-23E7-D2CF-3D27BB33E180}"/>
              </a:ext>
            </a:extLst>
          </p:cNvPr>
          <p:cNvSpPr>
            <a:spLocks noGrp="1"/>
          </p:cNvSpPr>
          <p:nvPr>
            <p:ph idx="1"/>
          </p:nvPr>
        </p:nvSpPr>
        <p:spPr>
          <a:xfrm>
            <a:off x="1110697" y="951722"/>
            <a:ext cx="7967989" cy="5831633"/>
          </a:xfrm>
        </p:spPr>
        <p:txBody>
          <a:bodyPr>
            <a:normAutofit/>
          </a:bodyPr>
          <a:lstStyle/>
          <a:p>
            <a:pPr>
              <a:buNone/>
            </a:pPr>
            <a:r>
              <a:rPr lang="en-US" sz="2000" b="1"/>
              <a:t>Comparison with Existing Algorithms</a:t>
            </a:r>
            <a:r>
              <a:rPr lang="en-US" sz="2000"/>
              <a:t>:</a:t>
            </a:r>
          </a:p>
          <a:p>
            <a:pPr>
              <a:buFont typeface="Arial" panose="020B0604020202020204" pitchFamily="34" charset="0"/>
              <a:buChar char="•"/>
            </a:pPr>
            <a:r>
              <a:rPr lang="en-US" sz="2000" b="1"/>
              <a:t>Speedup</a:t>
            </a:r>
            <a:r>
              <a:rPr lang="en-US" sz="2000"/>
              <a:t>: MC-BRB is orders of magnitude faster than existing algorithms (PMC, BBMCSP, and RMC).</a:t>
            </a:r>
          </a:p>
          <a:p>
            <a:pPr marL="342900" lvl="1" indent="0">
              <a:buNone/>
            </a:pPr>
            <a:endParaRPr lang="en-US" sz="2000" b="1"/>
          </a:p>
          <a:p>
            <a:pPr marL="342900" lvl="1" indent="0">
              <a:buNone/>
            </a:pPr>
            <a:r>
              <a:rPr lang="en-US" sz="2000" b="1"/>
              <a:t>Example</a:t>
            </a:r>
            <a:r>
              <a:rPr lang="en-US" sz="2000"/>
              <a:t>: MC-BRB computes the maximum clique for graphs like Twitter-MPI and Tech-P2P in minutes, while other algorithms take several hours.</a:t>
            </a:r>
          </a:p>
          <a:p>
            <a:pPr marL="342900" lvl="1" indent="0">
              <a:buNone/>
            </a:pPr>
            <a:endParaRPr lang="en-US" sz="2000"/>
          </a:p>
        </p:txBody>
      </p:sp>
    </p:spTree>
    <p:extLst>
      <p:ext uri="{BB962C8B-B14F-4D97-AF65-F5344CB8AC3E}">
        <p14:creationId xmlns:p14="http://schemas.microsoft.com/office/powerpoint/2010/main" val="2739684663"/>
      </p:ext>
    </p:extLst>
  </p:cSld>
  <p:clrMapOvr>
    <a:masterClrMapping/>
  </p:clrMapOvr>
</p:sld>
</file>

<file path=ppt/theme/theme1.xml><?xml version="1.0" encoding="utf-8"?>
<a:theme xmlns:a="http://schemas.openxmlformats.org/drawingml/2006/main" name="Theme1">
  <a:themeElements>
    <a:clrScheme name="FSU">
      <a:dk1>
        <a:srgbClr val="000000"/>
      </a:dk1>
      <a:lt1>
        <a:srgbClr val="FFFFFF"/>
      </a:lt1>
      <a:dk2>
        <a:srgbClr val="782F40"/>
      </a:dk2>
      <a:lt2>
        <a:srgbClr val="E7E6E6"/>
      </a:lt2>
      <a:accent1>
        <a:srgbClr val="782F40"/>
      </a:accent1>
      <a:accent2>
        <a:srgbClr val="CEB888"/>
      </a:accent2>
      <a:accent3>
        <a:srgbClr val="415563"/>
      </a:accent3>
      <a:accent4>
        <a:srgbClr val="5BB8B2"/>
      </a:accent4>
      <a:accent5>
        <a:srgbClr val="FFC72C"/>
      </a:accent5>
      <a:accent6>
        <a:srgbClr val="A6192E"/>
      </a:accent6>
      <a:hlink>
        <a:srgbClr val="782F40"/>
      </a:hlink>
      <a:folHlink>
        <a:srgbClr val="000000"/>
      </a:folHlink>
    </a:clrScheme>
    <a:fontScheme name="Open 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SU_Presentation_Simple" id="{2B49BEDC-AD48-CE4C-B7E7-5AF1DCCB9386}" vid="{B6507CD6-282C-4841-A68B-EFC87463F6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7ad5ac49-374e-494d-b537-2e5c68b2ecc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6441CE436B5744EA95F6027430CC75B" ma:contentTypeVersion="9" ma:contentTypeDescription="Create a new document." ma:contentTypeScope="" ma:versionID="a9d0cd32fc7864c3b3a941a5a7b5bd45">
  <xsd:schema xmlns:xsd="http://www.w3.org/2001/XMLSchema" xmlns:xs="http://www.w3.org/2001/XMLSchema" xmlns:p="http://schemas.microsoft.com/office/2006/metadata/properties" xmlns:ns3="7ad5ac49-374e-494d-b537-2e5c68b2ecc8" xmlns:ns4="a373a975-f72e-4075-9ac2-64670e2e8645" targetNamespace="http://schemas.microsoft.com/office/2006/metadata/properties" ma:root="true" ma:fieldsID="4690fce7e6634d548bc6e13a9d640fde" ns3:_="" ns4:_="">
    <xsd:import namespace="7ad5ac49-374e-494d-b537-2e5c68b2ecc8"/>
    <xsd:import namespace="a373a975-f72e-4075-9ac2-64670e2e8645"/>
    <xsd:element name="properties">
      <xsd:complexType>
        <xsd:sequence>
          <xsd:element name="documentManagement">
            <xsd:complexType>
              <xsd:all>
                <xsd:element ref="ns3:_activity" minOccurs="0"/>
                <xsd:element ref="ns4:SharedWithUsers" minOccurs="0"/>
                <xsd:element ref="ns4:SharedWithDetails" minOccurs="0"/>
                <xsd:element ref="ns4:SharingHintHash" minOccurs="0"/>
                <xsd:element ref="ns3:MediaServiceDateTaken" minOccurs="0"/>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d5ac49-374e-494d-b537-2e5c68b2ecc8"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373a975-f72e-4075-9ac2-64670e2e8645"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SharingHintHash" ma:index="1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C510BC-4687-4859-AAC4-55780B766D47}">
  <ds:schemaRefs>
    <ds:schemaRef ds:uri="7ad5ac49-374e-494d-b537-2e5c68b2ecc8"/>
    <ds:schemaRef ds:uri="a373a975-f72e-4075-9ac2-64670e2e864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B0E6C7A-419B-42A6-81C5-CEE3017AE5F3}">
  <ds:schemaRefs>
    <ds:schemaRef ds:uri="http://schemas.microsoft.com/sharepoint/v3/contenttype/forms"/>
  </ds:schemaRefs>
</ds:datastoreItem>
</file>

<file path=customXml/itemProps3.xml><?xml version="1.0" encoding="utf-8"?>
<ds:datastoreItem xmlns:ds="http://schemas.openxmlformats.org/officeDocument/2006/customXml" ds:itemID="{ED0328B1-51D8-4B95-ACCC-6C61A5F36968}">
  <ds:schemaRefs>
    <ds:schemaRef ds:uri="7ad5ac49-374e-494d-b537-2e5c68b2ecc8"/>
    <ds:schemaRef ds:uri="a373a975-f72e-4075-9ac2-64670e2e864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a36450eb-db06-42a7-8d1b-026719f701e3}" enabled="0" method="" siteId="{a36450eb-db06-42a7-8d1b-026719f701e3}" removed="1"/>
</clbl:labelList>
</file>

<file path=docProps/app.xml><?xml version="1.0" encoding="utf-8"?>
<Properties xmlns="http://schemas.openxmlformats.org/officeDocument/2006/extended-properties" xmlns:vt="http://schemas.openxmlformats.org/officeDocument/2006/docPropsVTypes">
  <Template>fsu</Template>
  <Application>Microsoft Office PowerPoint</Application>
  <PresentationFormat>On-screen Show (4:3)</PresentationFormat>
  <Slides>14</Slides>
  <Notes>9</Notes>
  <HiddenSlides>1</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Theme1</vt:lpstr>
      <vt:lpstr>Efficient Maximum Clique Computation over Large Sparse Graphs   </vt:lpstr>
      <vt:lpstr>Introduction</vt:lpstr>
      <vt:lpstr>Existing Challenges in MCC</vt:lpstr>
      <vt:lpstr>Proposed Solution</vt:lpstr>
      <vt:lpstr>MC-BRB Approach </vt:lpstr>
      <vt:lpstr>MC-BRB  Approach </vt:lpstr>
      <vt:lpstr>MC-EGO Heuristic</vt:lpstr>
      <vt:lpstr>Experimental Setup</vt:lpstr>
      <vt:lpstr>Experimental Results (Time Efficiency)</vt:lpstr>
      <vt:lpstr>Experimental Results (Memory Usage)</vt:lpstr>
      <vt:lpstr>Effectiveness of MC-EGO</vt:lpstr>
      <vt:lpstr>Effectiveness of MC-BRB</vt:lpstr>
      <vt:lpstr>Conclusion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sai s 999</dc:creator>
  <cp:keywords/>
  <dc:description>generated using python-pptx</dc:description>
  <cp:revision>11</cp:revision>
  <dcterms:created xsi:type="dcterms:W3CDTF">2013-01-27T09:14:16Z</dcterms:created>
  <dcterms:modified xsi:type="dcterms:W3CDTF">2025-04-02T23:55:15Z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0x01010056441CE436B5744EA95F6027430CC75B</vt:lpwstr>
  </property>
</Properties>
</file>