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56" r:id="rId5"/>
    <p:sldId id="257" r:id="rId6"/>
    <p:sldId id="268" r:id="rId7"/>
    <p:sldId id="270" r:id="rId8"/>
    <p:sldId id="258" r:id="rId9"/>
    <p:sldId id="259" r:id="rId10"/>
    <p:sldId id="260" r:id="rId11"/>
    <p:sldId id="267" r:id="rId12"/>
    <p:sldId id="261" r:id="rId13"/>
    <p:sldId id="271" r:id="rId14"/>
    <p:sldId id="262" r:id="rId15"/>
    <p:sldId id="265" r:id="rId16"/>
    <p:sldId id="263" r:id="rId17"/>
    <p:sldId id="266"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A02B93"/>
    <a:srgbClr val="196B24"/>
    <a:srgbClr val="156082"/>
    <a:srgbClr val="572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5521" autoAdjust="0"/>
  </p:normalViewPr>
  <p:slideViewPr>
    <p:cSldViewPr snapToGrid="0">
      <p:cViewPr varScale="1">
        <p:scale>
          <a:sx n="163" d="100"/>
          <a:sy n="163" d="100"/>
        </p:scale>
        <p:origin x="17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086C3-749D-4903-9491-04470AD3D284}"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0BF40-C6DF-4F27-AAF5-6BB3669DD102}" type="slidenum">
              <a:rPr lang="en-US" smtClean="0"/>
              <a:t>‹#›</a:t>
            </a:fld>
            <a:endParaRPr lang="en-US"/>
          </a:p>
        </p:txBody>
      </p:sp>
    </p:spTree>
    <p:extLst>
      <p:ext uri="{BB962C8B-B14F-4D97-AF65-F5344CB8AC3E}">
        <p14:creationId xmlns:p14="http://schemas.microsoft.com/office/powerpoint/2010/main" val="86039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BF40-C6DF-4F27-AAF5-6BB3669DD102}" type="slidenum">
              <a:rPr lang="en-US" smtClean="0"/>
              <a:t>1</a:t>
            </a:fld>
            <a:endParaRPr lang="en-US"/>
          </a:p>
        </p:txBody>
      </p:sp>
    </p:spTree>
    <p:extLst>
      <p:ext uri="{BB962C8B-B14F-4D97-AF65-F5344CB8AC3E}">
        <p14:creationId xmlns:p14="http://schemas.microsoft.com/office/powerpoint/2010/main" val="141259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76A8-8E76-EB78-DC68-2343FB767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A4ABC-008F-C1E8-4884-5BF2CF7C4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78425-AD8A-290A-AD97-3A6CDCB1CE8F}"/>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F6FAE61-B9F2-6C0E-BC47-8DB49FC5D92C}"/>
              </a:ext>
            </a:extLst>
          </p:cNvPr>
          <p:cNvSpPr>
            <a:spLocks noGrp="1"/>
          </p:cNvSpPr>
          <p:nvPr>
            <p:ph type="sldNum" sz="quarter" idx="5"/>
          </p:nvPr>
        </p:nvSpPr>
        <p:spPr/>
        <p:txBody>
          <a:bodyPr/>
          <a:lstStyle/>
          <a:p>
            <a:fld id="{E0D0BF40-C6DF-4F27-AAF5-6BB3669DD102}" type="slidenum">
              <a:rPr lang="en-US" smtClean="0"/>
              <a:t>10</a:t>
            </a:fld>
            <a:endParaRPr lang="en-US"/>
          </a:p>
        </p:txBody>
      </p:sp>
    </p:spTree>
    <p:extLst>
      <p:ext uri="{BB962C8B-B14F-4D97-AF65-F5344CB8AC3E}">
        <p14:creationId xmlns:p14="http://schemas.microsoft.com/office/powerpoint/2010/main" val="325222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BE390-F853-B3BE-B035-C9017C269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F51E8-5614-B1E5-1C82-C2BE6C835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B4CD4-47F4-750F-F7EB-0B4D99ED9AAA}"/>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06F1C232-CDBA-1F71-9C1D-8D654B03714A}"/>
              </a:ext>
            </a:extLst>
          </p:cNvPr>
          <p:cNvSpPr>
            <a:spLocks noGrp="1"/>
          </p:cNvSpPr>
          <p:nvPr>
            <p:ph type="sldNum" sz="quarter" idx="5"/>
          </p:nvPr>
        </p:nvSpPr>
        <p:spPr/>
        <p:txBody>
          <a:bodyPr/>
          <a:lstStyle/>
          <a:p>
            <a:fld id="{E0D0BF40-C6DF-4F27-AAF5-6BB3669DD102}" type="slidenum">
              <a:rPr lang="en-US" smtClean="0"/>
              <a:t>11</a:t>
            </a:fld>
            <a:endParaRPr lang="en-US"/>
          </a:p>
        </p:txBody>
      </p:sp>
    </p:spTree>
    <p:extLst>
      <p:ext uri="{BB962C8B-B14F-4D97-AF65-F5344CB8AC3E}">
        <p14:creationId xmlns:p14="http://schemas.microsoft.com/office/powerpoint/2010/main" val="145729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0D0BF40-C6DF-4F27-AAF5-6BB3669DD102}" type="slidenum">
              <a:rPr lang="en-US" smtClean="0"/>
              <a:t>12</a:t>
            </a:fld>
            <a:endParaRPr lang="en-US"/>
          </a:p>
        </p:txBody>
      </p:sp>
    </p:spTree>
    <p:extLst>
      <p:ext uri="{BB962C8B-B14F-4D97-AF65-F5344CB8AC3E}">
        <p14:creationId xmlns:p14="http://schemas.microsoft.com/office/powerpoint/2010/main" val="3597960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BF40-C6DF-4F27-AAF5-6BB3669DD102}" type="slidenum">
              <a:rPr lang="en-US" smtClean="0"/>
              <a:t>13</a:t>
            </a:fld>
            <a:endParaRPr lang="en-US"/>
          </a:p>
        </p:txBody>
      </p:sp>
    </p:spTree>
    <p:extLst>
      <p:ext uri="{BB962C8B-B14F-4D97-AF65-F5344CB8AC3E}">
        <p14:creationId xmlns:p14="http://schemas.microsoft.com/office/powerpoint/2010/main" val="215277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BF40-C6DF-4F27-AAF5-6BB3669DD102}" type="slidenum">
              <a:rPr lang="en-US" smtClean="0"/>
              <a:t>15</a:t>
            </a:fld>
            <a:endParaRPr lang="en-US"/>
          </a:p>
        </p:txBody>
      </p:sp>
    </p:spTree>
    <p:extLst>
      <p:ext uri="{BB962C8B-B14F-4D97-AF65-F5344CB8AC3E}">
        <p14:creationId xmlns:p14="http://schemas.microsoft.com/office/powerpoint/2010/main" val="399027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0D0BF40-C6DF-4F27-AAF5-6BB3669DD102}" type="slidenum">
              <a:rPr lang="en-US" smtClean="0"/>
              <a:t>2</a:t>
            </a:fld>
            <a:endParaRPr lang="en-US"/>
          </a:p>
        </p:txBody>
      </p:sp>
    </p:spTree>
    <p:extLst>
      <p:ext uri="{BB962C8B-B14F-4D97-AF65-F5344CB8AC3E}">
        <p14:creationId xmlns:p14="http://schemas.microsoft.com/office/powerpoint/2010/main" val="318186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7C930-D282-F842-3378-6C6E0289A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4EEC5-925A-7D6D-6465-E74288692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8EC7F-4520-A20F-E8C6-447E5E9AA146}"/>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CEE1FE21-2010-9A6B-8152-3E963D4216D6}"/>
              </a:ext>
            </a:extLst>
          </p:cNvPr>
          <p:cNvSpPr>
            <a:spLocks noGrp="1"/>
          </p:cNvSpPr>
          <p:nvPr>
            <p:ph type="sldNum" sz="quarter" idx="5"/>
          </p:nvPr>
        </p:nvSpPr>
        <p:spPr/>
        <p:txBody>
          <a:bodyPr/>
          <a:lstStyle/>
          <a:p>
            <a:fld id="{E0D0BF40-C6DF-4F27-AAF5-6BB3669DD102}" type="slidenum">
              <a:rPr lang="en-US" smtClean="0"/>
              <a:t>3</a:t>
            </a:fld>
            <a:endParaRPr lang="en-US"/>
          </a:p>
        </p:txBody>
      </p:sp>
    </p:spTree>
    <p:extLst>
      <p:ext uri="{BB962C8B-B14F-4D97-AF65-F5344CB8AC3E}">
        <p14:creationId xmlns:p14="http://schemas.microsoft.com/office/powerpoint/2010/main" val="388753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A7171-C016-9791-905D-9C5DC3A8F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82BA8-2675-71F2-EE0C-22E497E35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D2EDB-CF5B-759F-D99F-E681ACDD8537}"/>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5FA5DFC-C23D-FA92-B2ED-D62494539C96}"/>
              </a:ext>
            </a:extLst>
          </p:cNvPr>
          <p:cNvSpPr>
            <a:spLocks noGrp="1"/>
          </p:cNvSpPr>
          <p:nvPr>
            <p:ph type="sldNum" sz="quarter" idx="5"/>
          </p:nvPr>
        </p:nvSpPr>
        <p:spPr/>
        <p:txBody>
          <a:bodyPr/>
          <a:lstStyle/>
          <a:p>
            <a:fld id="{E0D0BF40-C6DF-4F27-AAF5-6BB3669DD102}" type="slidenum">
              <a:rPr lang="en-US" smtClean="0"/>
              <a:t>4</a:t>
            </a:fld>
            <a:endParaRPr lang="en-US"/>
          </a:p>
        </p:txBody>
      </p:sp>
    </p:spTree>
    <p:extLst>
      <p:ext uri="{BB962C8B-B14F-4D97-AF65-F5344CB8AC3E}">
        <p14:creationId xmlns:p14="http://schemas.microsoft.com/office/powerpoint/2010/main" val="340607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DFF6B-923F-178E-FDDA-1B3EB2BAC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4A355-1A46-395D-5D7C-5CFDEA9B4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E5A7F-4688-60A7-C54B-43E5F7850AFD}"/>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DAA5A155-DE82-17AD-5633-ECD4D4390CD3}"/>
              </a:ext>
            </a:extLst>
          </p:cNvPr>
          <p:cNvSpPr>
            <a:spLocks noGrp="1"/>
          </p:cNvSpPr>
          <p:nvPr>
            <p:ph type="sldNum" sz="quarter" idx="5"/>
          </p:nvPr>
        </p:nvSpPr>
        <p:spPr/>
        <p:txBody>
          <a:bodyPr/>
          <a:lstStyle/>
          <a:p>
            <a:fld id="{E0D0BF40-C6DF-4F27-AAF5-6BB3669DD102}" type="slidenum">
              <a:rPr lang="en-US" smtClean="0"/>
              <a:t>5</a:t>
            </a:fld>
            <a:endParaRPr lang="en-US"/>
          </a:p>
        </p:txBody>
      </p:sp>
    </p:spTree>
    <p:extLst>
      <p:ext uri="{BB962C8B-B14F-4D97-AF65-F5344CB8AC3E}">
        <p14:creationId xmlns:p14="http://schemas.microsoft.com/office/powerpoint/2010/main" val="378658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95644-7F8F-DC46-6FD9-CF42F38A4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310A9-540B-4CF0-F1C2-DCC02DA07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C1F92-7C99-6216-E2E4-AC19EB623466}"/>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D371327A-E30D-F8D6-5C4C-0E03F21C5CDE}"/>
              </a:ext>
            </a:extLst>
          </p:cNvPr>
          <p:cNvSpPr>
            <a:spLocks noGrp="1"/>
          </p:cNvSpPr>
          <p:nvPr>
            <p:ph type="sldNum" sz="quarter" idx="5"/>
          </p:nvPr>
        </p:nvSpPr>
        <p:spPr/>
        <p:txBody>
          <a:bodyPr/>
          <a:lstStyle/>
          <a:p>
            <a:fld id="{E0D0BF40-C6DF-4F27-AAF5-6BB3669DD102}" type="slidenum">
              <a:rPr lang="en-US" smtClean="0"/>
              <a:t>6</a:t>
            </a:fld>
            <a:endParaRPr lang="en-US"/>
          </a:p>
        </p:txBody>
      </p:sp>
    </p:spTree>
    <p:extLst>
      <p:ext uri="{BB962C8B-B14F-4D97-AF65-F5344CB8AC3E}">
        <p14:creationId xmlns:p14="http://schemas.microsoft.com/office/powerpoint/2010/main" val="372646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E502-7BF1-A5FA-FD05-77165094E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D1844-3571-B8DF-5E8F-962BD3404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32DDE-2C75-B89C-4CBC-6AB6897CCE39}"/>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EA9D4353-FA83-3010-8687-64750A3DCD44}"/>
              </a:ext>
            </a:extLst>
          </p:cNvPr>
          <p:cNvSpPr>
            <a:spLocks noGrp="1"/>
          </p:cNvSpPr>
          <p:nvPr>
            <p:ph type="sldNum" sz="quarter" idx="5"/>
          </p:nvPr>
        </p:nvSpPr>
        <p:spPr/>
        <p:txBody>
          <a:bodyPr/>
          <a:lstStyle/>
          <a:p>
            <a:fld id="{E0D0BF40-C6DF-4F27-AAF5-6BB3669DD102}" type="slidenum">
              <a:rPr lang="en-US" smtClean="0"/>
              <a:t>7</a:t>
            </a:fld>
            <a:endParaRPr lang="en-US"/>
          </a:p>
        </p:txBody>
      </p:sp>
    </p:spTree>
    <p:extLst>
      <p:ext uri="{BB962C8B-B14F-4D97-AF65-F5344CB8AC3E}">
        <p14:creationId xmlns:p14="http://schemas.microsoft.com/office/powerpoint/2010/main" val="136958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BF40-C6DF-4F27-AAF5-6BB3669DD102}" type="slidenum">
              <a:rPr lang="en-US" smtClean="0"/>
              <a:t>8</a:t>
            </a:fld>
            <a:endParaRPr lang="en-US"/>
          </a:p>
        </p:txBody>
      </p:sp>
    </p:spTree>
    <p:extLst>
      <p:ext uri="{BB962C8B-B14F-4D97-AF65-F5344CB8AC3E}">
        <p14:creationId xmlns:p14="http://schemas.microsoft.com/office/powerpoint/2010/main" val="335292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76A8-8E76-EB78-DC68-2343FB767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A4ABC-008F-C1E8-4884-5BF2CF7C4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78425-AD8A-290A-AD97-3A6CDCB1CE8F}"/>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F6FAE61-B9F2-6C0E-BC47-8DB49FC5D92C}"/>
              </a:ext>
            </a:extLst>
          </p:cNvPr>
          <p:cNvSpPr>
            <a:spLocks noGrp="1"/>
          </p:cNvSpPr>
          <p:nvPr>
            <p:ph type="sldNum" sz="quarter" idx="5"/>
          </p:nvPr>
        </p:nvSpPr>
        <p:spPr/>
        <p:txBody>
          <a:bodyPr/>
          <a:lstStyle/>
          <a:p>
            <a:fld id="{E0D0BF40-C6DF-4F27-AAF5-6BB3669DD102}" type="slidenum">
              <a:rPr lang="en-US" smtClean="0"/>
              <a:t>9</a:t>
            </a:fld>
            <a:endParaRPr lang="en-US"/>
          </a:p>
        </p:txBody>
      </p:sp>
    </p:spTree>
    <p:extLst>
      <p:ext uri="{BB962C8B-B14F-4D97-AF65-F5344CB8AC3E}">
        <p14:creationId xmlns:p14="http://schemas.microsoft.com/office/powerpoint/2010/main" val="1871504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gradFill>
          <a:gsLst>
            <a:gs pos="0">
              <a:srgbClr val="782F40"/>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F5CF-7563-910E-C780-7C168339C070}"/>
              </a:ext>
            </a:extLst>
          </p:cNvPr>
          <p:cNvSpPr>
            <a:spLocks noGrp="1"/>
          </p:cNvSpPr>
          <p:nvPr>
            <p:ph type="ctrTitle"/>
          </p:nvPr>
        </p:nvSpPr>
        <p:spPr>
          <a:xfrm>
            <a:off x="5052645" y="1122363"/>
            <a:ext cx="6624489" cy="2387600"/>
          </a:xfrm>
        </p:spPr>
        <p:txBody>
          <a:bodyPr anchor="b"/>
          <a:lstStyle>
            <a:lvl1pPr algn="l">
              <a:defRPr sz="6000">
                <a:solidFill>
                  <a:schemeClr val="tx1"/>
                </a:solidFill>
                <a:latin typeface="+mj-lt"/>
                <a:cs typeface="Times New Roman" panose="020206030504050203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735612E9-1D7E-C187-3DC5-A7EF5451C6EE}"/>
              </a:ext>
            </a:extLst>
          </p:cNvPr>
          <p:cNvSpPr>
            <a:spLocks noGrp="1"/>
          </p:cNvSpPr>
          <p:nvPr>
            <p:ph type="subTitle" idx="1"/>
          </p:nvPr>
        </p:nvSpPr>
        <p:spPr>
          <a:xfrm>
            <a:off x="509479" y="3989942"/>
            <a:ext cx="11173042" cy="1086150"/>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white and black logo&#10;&#10;Description automatically generated">
            <a:extLst>
              <a:ext uri="{FF2B5EF4-FFF2-40B4-BE49-F238E27FC236}">
                <a16:creationId xmlns:a16="http://schemas.microsoft.com/office/drawing/2014/main" id="{686958BE-999F-7265-40E9-A5240BE1CF8D}"/>
              </a:ext>
            </a:extLst>
          </p:cNvPr>
          <p:cNvPicPr>
            <a:picLocks noChangeAspect="1"/>
          </p:cNvPicPr>
          <p:nvPr userDrawn="1"/>
        </p:nvPicPr>
        <p:blipFill>
          <a:blip r:embed="rId2"/>
          <a:stretch>
            <a:fillRect/>
          </a:stretch>
        </p:blipFill>
        <p:spPr>
          <a:xfrm>
            <a:off x="-212878" y="905820"/>
            <a:ext cx="5693863" cy="3409499"/>
          </a:xfrm>
          <a:prstGeom prst="rect">
            <a:avLst/>
          </a:prstGeom>
        </p:spPr>
      </p:pic>
    </p:spTree>
    <p:extLst>
      <p:ext uri="{BB962C8B-B14F-4D97-AF65-F5344CB8AC3E}">
        <p14:creationId xmlns:p14="http://schemas.microsoft.com/office/powerpoint/2010/main" val="365788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B93E-0165-7922-39CB-8403F57F6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4EA9D9-C4B7-4E5A-8BF1-AEF50543E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8A843D-7418-D612-5FF8-37BC1250E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8C526-2423-FE08-908F-D1CC625B0FA7}"/>
              </a:ext>
            </a:extLst>
          </p:cNvPr>
          <p:cNvSpPr>
            <a:spLocks noGrp="1"/>
          </p:cNvSpPr>
          <p:nvPr>
            <p:ph type="dt" sz="half" idx="10"/>
          </p:nvPr>
        </p:nvSpPr>
        <p:spPr/>
        <p:txBody>
          <a:bodyPr/>
          <a:lstStyle/>
          <a:p>
            <a:fld id="{E68A4430-DEEF-4DDF-99DB-B47C8C7651DF}" type="datetime1">
              <a:rPr lang="en-US" smtClean="0"/>
              <a:t>4/9/2025</a:t>
            </a:fld>
            <a:endParaRPr lang="en-US"/>
          </a:p>
        </p:txBody>
      </p:sp>
      <p:sp>
        <p:nvSpPr>
          <p:cNvPr id="7" name="Slide Number Placeholder 6">
            <a:extLst>
              <a:ext uri="{FF2B5EF4-FFF2-40B4-BE49-F238E27FC236}">
                <a16:creationId xmlns:a16="http://schemas.microsoft.com/office/drawing/2014/main" id="{366B452B-B2E3-6970-E135-544F8D1E158E}"/>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60508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7E10-773A-0FFD-96F5-E4B1534C2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810511-A094-CDF5-22AD-008F576DE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B847DB-CB00-6B46-18BA-61354D20E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565E6-501E-A950-9109-73B7D4DEC2F3}"/>
              </a:ext>
            </a:extLst>
          </p:cNvPr>
          <p:cNvSpPr>
            <a:spLocks noGrp="1"/>
          </p:cNvSpPr>
          <p:nvPr>
            <p:ph type="dt" sz="half" idx="10"/>
          </p:nvPr>
        </p:nvSpPr>
        <p:spPr/>
        <p:txBody>
          <a:bodyPr/>
          <a:lstStyle/>
          <a:p>
            <a:fld id="{969A5398-3638-48C5-992C-648753727186}" type="datetime1">
              <a:rPr lang="en-US" smtClean="0"/>
              <a:t>4/9/2025</a:t>
            </a:fld>
            <a:endParaRPr lang="en-US"/>
          </a:p>
        </p:txBody>
      </p:sp>
      <p:sp>
        <p:nvSpPr>
          <p:cNvPr id="7" name="Slide Number Placeholder 6">
            <a:extLst>
              <a:ext uri="{FF2B5EF4-FFF2-40B4-BE49-F238E27FC236}">
                <a16:creationId xmlns:a16="http://schemas.microsoft.com/office/drawing/2014/main" id="{65AC4804-95CB-A5EC-7436-0327C8E40312}"/>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300041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11A7-5CAB-A0A8-9ADF-47EA99151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EB790-385C-75D8-F148-5AB1825EE7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3F9ED-109C-E7E4-FC65-C4B45DDFECBB}"/>
              </a:ext>
            </a:extLst>
          </p:cNvPr>
          <p:cNvSpPr>
            <a:spLocks noGrp="1"/>
          </p:cNvSpPr>
          <p:nvPr>
            <p:ph type="dt" sz="half" idx="10"/>
          </p:nvPr>
        </p:nvSpPr>
        <p:spPr/>
        <p:txBody>
          <a:bodyPr/>
          <a:lstStyle/>
          <a:p>
            <a:fld id="{7EEC6233-5B50-4D2D-99C3-47718D0A603F}" type="datetime1">
              <a:rPr lang="en-US" smtClean="0"/>
              <a:t>4/9/2025</a:t>
            </a:fld>
            <a:endParaRPr lang="en-US"/>
          </a:p>
        </p:txBody>
      </p:sp>
      <p:sp>
        <p:nvSpPr>
          <p:cNvPr id="6" name="Slide Number Placeholder 5">
            <a:extLst>
              <a:ext uri="{FF2B5EF4-FFF2-40B4-BE49-F238E27FC236}">
                <a16:creationId xmlns:a16="http://schemas.microsoft.com/office/drawing/2014/main" id="{00D966A9-97E3-4E20-D3F5-19EB07AB96F8}"/>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189321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E530E-A39E-4B7F-27F3-A1DED943E6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4815FF-D0F2-4CED-8659-42739ACF6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84235-F59F-1C05-743D-753E4B2CE06B}"/>
              </a:ext>
            </a:extLst>
          </p:cNvPr>
          <p:cNvSpPr>
            <a:spLocks noGrp="1"/>
          </p:cNvSpPr>
          <p:nvPr>
            <p:ph type="dt" sz="half" idx="10"/>
          </p:nvPr>
        </p:nvSpPr>
        <p:spPr/>
        <p:txBody>
          <a:bodyPr/>
          <a:lstStyle/>
          <a:p>
            <a:fld id="{63E73340-92B3-46E4-B5B8-D83295FF3922}" type="datetime1">
              <a:rPr lang="en-US" smtClean="0"/>
              <a:t>4/9/2025</a:t>
            </a:fld>
            <a:endParaRPr lang="en-US"/>
          </a:p>
        </p:txBody>
      </p:sp>
      <p:sp>
        <p:nvSpPr>
          <p:cNvPr id="6" name="Slide Number Placeholder 5">
            <a:extLst>
              <a:ext uri="{FF2B5EF4-FFF2-40B4-BE49-F238E27FC236}">
                <a16:creationId xmlns:a16="http://schemas.microsoft.com/office/drawing/2014/main" id="{1FC61F74-418A-3F5C-3E9E-5A26EB282DDD}"/>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152491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rgbClr val="782F40"/>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F5CF-7563-910E-C780-7C168339C070}"/>
              </a:ext>
            </a:extLst>
          </p:cNvPr>
          <p:cNvSpPr>
            <a:spLocks noGrp="1"/>
          </p:cNvSpPr>
          <p:nvPr>
            <p:ph type="ctrTitle"/>
          </p:nvPr>
        </p:nvSpPr>
        <p:spPr>
          <a:xfrm>
            <a:off x="584887" y="1122363"/>
            <a:ext cx="11022226" cy="2387600"/>
          </a:xfrm>
        </p:spPr>
        <p:txBody>
          <a:bodyPr anchor="b"/>
          <a:lstStyle>
            <a:lvl1pPr algn="ctr">
              <a:defRPr sz="600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735612E9-1D7E-C187-3DC5-A7EF5451C6EE}"/>
              </a:ext>
            </a:extLst>
          </p:cNvPr>
          <p:cNvSpPr>
            <a:spLocks noGrp="1"/>
          </p:cNvSpPr>
          <p:nvPr>
            <p:ph type="subTitle" idx="1"/>
          </p:nvPr>
        </p:nvSpPr>
        <p:spPr>
          <a:xfrm>
            <a:off x="1524000" y="3821392"/>
            <a:ext cx="9144000" cy="1102300"/>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D87F3-13C9-F97D-679A-047289A8BDDF}"/>
              </a:ext>
            </a:extLst>
          </p:cNvPr>
          <p:cNvSpPr>
            <a:spLocks noGrp="1"/>
          </p:cNvSpPr>
          <p:nvPr>
            <p:ph type="dt" sz="half" idx="10"/>
          </p:nvPr>
        </p:nvSpPr>
        <p:spPr/>
        <p:txBody>
          <a:bodyPr/>
          <a:lstStyle/>
          <a:p>
            <a:fld id="{8DFB9F3E-E757-405C-B9BF-153A55BE72DA}" type="datetime1">
              <a:rPr lang="en-US" smtClean="0"/>
              <a:t>4/9/2025</a:t>
            </a:fld>
            <a:endParaRPr lang="en-US"/>
          </a:p>
        </p:txBody>
      </p:sp>
      <p:sp>
        <p:nvSpPr>
          <p:cNvPr id="6" name="Slide Number Placeholder 5">
            <a:extLst>
              <a:ext uri="{FF2B5EF4-FFF2-40B4-BE49-F238E27FC236}">
                <a16:creationId xmlns:a16="http://schemas.microsoft.com/office/drawing/2014/main" id="{08255B78-8660-7977-A527-B43BB02EAF7D}"/>
              </a:ext>
            </a:extLst>
          </p:cNvPr>
          <p:cNvSpPr>
            <a:spLocks noGrp="1"/>
          </p:cNvSpPr>
          <p:nvPr>
            <p:ph type="sldNum" sz="quarter" idx="12"/>
          </p:nvPr>
        </p:nvSpPr>
        <p:spPr/>
        <p:txBody>
          <a:bodyPr/>
          <a:lstStyle/>
          <a:p>
            <a:fld id="{00C646E2-5701-E245-9F49-1F595AFFA2FE}" type="slidenum">
              <a:rPr lang="en-US" smtClean="0"/>
              <a:t>‹#›</a:t>
            </a:fld>
            <a:endParaRPr lang="en-US"/>
          </a:p>
        </p:txBody>
      </p:sp>
      <p:pic>
        <p:nvPicPr>
          <p:cNvPr id="8" name="Picture 7" descr="A black and gold logo&#10;&#10;Description automatically generated">
            <a:extLst>
              <a:ext uri="{FF2B5EF4-FFF2-40B4-BE49-F238E27FC236}">
                <a16:creationId xmlns:a16="http://schemas.microsoft.com/office/drawing/2014/main" id="{84389171-B04B-0ECD-A41B-B497CF95CE03}"/>
              </a:ext>
            </a:extLst>
          </p:cNvPr>
          <p:cNvPicPr>
            <a:picLocks noChangeAspect="1"/>
          </p:cNvPicPr>
          <p:nvPr userDrawn="1"/>
        </p:nvPicPr>
        <p:blipFill>
          <a:blip r:embed="rId2"/>
          <a:stretch>
            <a:fillRect/>
          </a:stretch>
        </p:blipFill>
        <p:spPr>
          <a:xfrm>
            <a:off x="4318262" y="5955055"/>
            <a:ext cx="3555476" cy="802589"/>
          </a:xfrm>
          <a:prstGeom prst="rect">
            <a:avLst/>
          </a:prstGeom>
        </p:spPr>
      </p:pic>
    </p:spTree>
    <p:extLst>
      <p:ext uri="{BB962C8B-B14F-4D97-AF65-F5344CB8AC3E}">
        <p14:creationId xmlns:p14="http://schemas.microsoft.com/office/powerpoint/2010/main" val="168262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gradFill>
          <a:gsLst>
            <a:gs pos="0">
              <a:srgbClr val="782F40"/>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F5CF-7563-910E-C780-7C168339C070}"/>
              </a:ext>
            </a:extLst>
          </p:cNvPr>
          <p:cNvSpPr>
            <a:spLocks noGrp="1"/>
          </p:cNvSpPr>
          <p:nvPr>
            <p:ph type="ctrTitle"/>
          </p:nvPr>
        </p:nvSpPr>
        <p:spPr>
          <a:xfrm>
            <a:off x="1239716" y="3155682"/>
            <a:ext cx="9712569" cy="1615201"/>
          </a:xfrm>
        </p:spPr>
        <p:txBody>
          <a:bodyPr anchor="b"/>
          <a:lstStyle>
            <a:lvl1pPr algn="ctr">
              <a:defRPr sz="600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735612E9-1D7E-C187-3DC5-A7EF5451C6EE}"/>
              </a:ext>
            </a:extLst>
          </p:cNvPr>
          <p:cNvSpPr>
            <a:spLocks noGrp="1"/>
          </p:cNvSpPr>
          <p:nvPr>
            <p:ph type="subTitle" idx="1"/>
          </p:nvPr>
        </p:nvSpPr>
        <p:spPr>
          <a:xfrm>
            <a:off x="1239716" y="4886897"/>
            <a:ext cx="9712568" cy="1044979"/>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white and black logo&#10;&#10;Description automatically generated">
            <a:extLst>
              <a:ext uri="{FF2B5EF4-FFF2-40B4-BE49-F238E27FC236}">
                <a16:creationId xmlns:a16="http://schemas.microsoft.com/office/drawing/2014/main" id="{686958BE-999F-7265-40E9-A5240BE1CF8D}"/>
              </a:ext>
            </a:extLst>
          </p:cNvPr>
          <p:cNvPicPr>
            <a:picLocks noChangeAspect="1"/>
          </p:cNvPicPr>
          <p:nvPr userDrawn="1"/>
        </p:nvPicPr>
        <p:blipFill>
          <a:blip r:embed="rId2"/>
          <a:stretch>
            <a:fillRect/>
          </a:stretch>
        </p:blipFill>
        <p:spPr>
          <a:xfrm>
            <a:off x="4180026" y="601160"/>
            <a:ext cx="3831948" cy="2294580"/>
          </a:xfrm>
          <a:prstGeom prst="rect">
            <a:avLst/>
          </a:prstGeom>
        </p:spPr>
      </p:pic>
    </p:spTree>
    <p:extLst>
      <p:ext uri="{BB962C8B-B14F-4D97-AF65-F5344CB8AC3E}">
        <p14:creationId xmlns:p14="http://schemas.microsoft.com/office/powerpoint/2010/main" val="7710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4CA4-1BDB-D2FB-E9F6-6566E18DCD38}"/>
              </a:ext>
            </a:extLst>
          </p:cNvPr>
          <p:cNvSpPr>
            <a:spLocks noGrp="1"/>
          </p:cNvSpPr>
          <p:nvPr>
            <p:ph type="title"/>
          </p:nvPr>
        </p:nvSpPr>
        <p:spPr>
          <a:xfrm>
            <a:off x="838200" y="407773"/>
            <a:ext cx="10515600" cy="101106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2F35409-C4CD-90F4-F6FD-D3818451965C}"/>
              </a:ext>
            </a:extLst>
          </p:cNvPr>
          <p:cNvSpPr>
            <a:spLocks noGrp="1"/>
          </p:cNvSpPr>
          <p:nvPr>
            <p:ph idx="1"/>
          </p:nvPr>
        </p:nvSpPr>
        <p:spPr>
          <a:xfrm>
            <a:off x="838200" y="1717590"/>
            <a:ext cx="10515600" cy="4187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AAF2A-F252-85D7-B59A-AC065740DD36}"/>
              </a:ext>
            </a:extLst>
          </p:cNvPr>
          <p:cNvSpPr>
            <a:spLocks noGrp="1"/>
          </p:cNvSpPr>
          <p:nvPr>
            <p:ph type="dt" sz="half" idx="10"/>
          </p:nvPr>
        </p:nvSpPr>
        <p:spPr>
          <a:xfrm>
            <a:off x="838200" y="6367192"/>
            <a:ext cx="2743200" cy="490808"/>
          </a:xfrm>
        </p:spPr>
        <p:txBody>
          <a:bodyPr/>
          <a:lstStyle>
            <a:lvl1pPr>
              <a:defRPr>
                <a:solidFill>
                  <a:schemeClr val="accent2"/>
                </a:solidFill>
              </a:defRPr>
            </a:lvl1pPr>
          </a:lstStyle>
          <a:p>
            <a:fld id="{E5638D23-1BFA-4D63-AF5A-50839A6C4413}" type="datetime1">
              <a:rPr lang="en-US" smtClean="0"/>
              <a:t>4/9/2025</a:t>
            </a:fld>
            <a:endParaRPr lang="en-US"/>
          </a:p>
        </p:txBody>
      </p:sp>
      <p:sp>
        <p:nvSpPr>
          <p:cNvPr id="6" name="Slide Number Placeholder 5">
            <a:extLst>
              <a:ext uri="{FF2B5EF4-FFF2-40B4-BE49-F238E27FC236}">
                <a16:creationId xmlns:a16="http://schemas.microsoft.com/office/drawing/2014/main" id="{AA26550C-9433-24E4-3EAD-30A81EC25415}"/>
              </a:ext>
            </a:extLst>
          </p:cNvPr>
          <p:cNvSpPr>
            <a:spLocks noGrp="1"/>
          </p:cNvSpPr>
          <p:nvPr>
            <p:ph type="sldNum" sz="quarter" idx="12"/>
          </p:nvPr>
        </p:nvSpPr>
        <p:spPr>
          <a:xfrm>
            <a:off x="8610600" y="6367192"/>
            <a:ext cx="2743200" cy="490808"/>
          </a:xfrm>
        </p:spPr>
        <p:txBody>
          <a:bodyPr/>
          <a:lstStyle>
            <a:lvl1pPr>
              <a:defRPr>
                <a:solidFill>
                  <a:schemeClr val="accent2"/>
                </a:solidFill>
              </a:defRPr>
            </a:lvl1pPr>
          </a:lstStyle>
          <a:p>
            <a:fld id="{00C646E2-5701-E245-9F49-1F595AFFA2FE}" type="slidenum">
              <a:rPr lang="en-US" smtClean="0"/>
              <a:pPr/>
              <a:t>‹#›</a:t>
            </a:fld>
            <a:endParaRPr lang="en-US"/>
          </a:p>
        </p:txBody>
      </p:sp>
    </p:spTree>
    <p:extLst>
      <p:ext uri="{BB962C8B-B14F-4D97-AF65-F5344CB8AC3E}">
        <p14:creationId xmlns:p14="http://schemas.microsoft.com/office/powerpoint/2010/main" val="192654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782F40"/>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80B4-DA72-8AD7-D5F8-C1BC286E93E8}"/>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FA2637E-8094-255C-CEBE-7776CDF656C7}"/>
              </a:ext>
            </a:extLst>
          </p:cNvPr>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ED5793-4EBF-1BB5-2B3F-E9C4CC7E79EB}"/>
              </a:ext>
            </a:extLst>
          </p:cNvPr>
          <p:cNvSpPr>
            <a:spLocks noGrp="1"/>
          </p:cNvSpPr>
          <p:nvPr>
            <p:ph type="dt" sz="half" idx="10"/>
          </p:nvPr>
        </p:nvSpPr>
        <p:spPr>
          <a:xfrm>
            <a:off x="838200" y="6448811"/>
            <a:ext cx="2743200" cy="365125"/>
          </a:xfrm>
        </p:spPr>
        <p:txBody>
          <a:bodyPr/>
          <a:lstStyle>
            <a:lvl1pPr>
              <a:defRPr>
                <a:solidFill>
                  <a:schemeClr val="accent2"/>
                </a:solidFill>
              </a:defRPr>
            </a:lvl1pPr>
          </a:lstStyle>
          <a:p>
            <a:fld id="{B1AF4859-2E60-4369-8B60-A942BDF36805}" type="datetime1">
              <a:rPr lang="en-US" smtClean="0"/>
              <a:t>4/9/2025</a:t>
            </a:fld>
            <a:endParaRPr lang="en-US"/>
          </a:p>
        </p:txBody>
      </p:sp>
      <p:sp>
        <p:nvSpPr>
          <p:cNvPr id="6" name="Slide Number Placeholder 5">
            <a:extLst>
              <a:ext uri="{FF2B5EF4-FFF2-40B4-BE49-F238E27FC236}">
                <a16:creationId xmlns:a16="http://schemas.microsoft.com/office/drawing/2014/main" id="{70023F44-6423-5214-29F9-1564FE9BE2F8}"/>
              </a:ext>
            </a:extLst>
          </p:cNvPr>
          <p:cNvSpPr>
            <a:spLocks noGrp="1"/>
          </p:cNvSpPr>
          <p:nvPr>
            <p:ph type="sldNum" sz="quarter" idx="12"/>
          </p:nvPr>
        </p:nvSpPr>
        <p:spPr>
          <a:xfrm>
            <a:off x="8610600" y="6448811"/>
            <a:ext cx="2743200" cy="365125"/>
          </a:xfrm>
        </p:spPr>
        <p:txBody>
          <a:bodyPr/>
          <a:lstStyle>
            <a:lvl1pPr>
              <a:defRPr>
                <a:solidFill>
                  <a:schemeClr val="accent2"/>
                </a:solidFill>
              </a:defRPr>
            </a:lvl1pPr>
          </a:lstStyle>
          <a:p>
            <a:fld id="{00C646E2-5701-E245-9F49-1F595AFFA2FE}" type="slidenum">
              <a:rPr lang="en-US" smtClean="0"/>
              <a:pPr/>
              <a:t>‹#›</a:t>
            </a:fld>
            <a:endParaRPr lang="en-US"/>
          </a:p>
        </p:txBody>
      </p:sp>
      <p:sp>
        <p:nvSpPr>
          <p:cNvPr id="8" name="TextBox 7">
            <a:extLst>
              <a:ext uri="{FF2B5EF4-FFF2-40B4-BE49-F238E27FC236}">
                <a16:creationId xmlns:a16="http://schemas.microsoft.com/office/drawing/2014/main" id="{87B8CE90-6158-6721-6A83-1930F91FD763}"/>
              </a:ext>
            </a:extLst>
          </p:cNvPr>
          <p:cNvSpPr txBox="1"/>
          <p:nvPr userDrawn="1"/>
        </p:nvSpPr>
        <p:spPr>
          <a:xfrm>
            <a:off x="4487562" y="6448811"/>
            <a:ext cx="3216875" cy="307777"/>
          </a:xfrm>
          <a:prstGeom prst="rect">
            <a:avLst/>
          </a:prstGeom>
          <a:noFill/>
        </p:spPr>
        <p:txBody>
          <a:bodyPr wrap="square" rtlCol="0">
            <a:spAutoFit/>
          </a:bodyPr>
          <a:lstStyle/>
          <a:p>
            <a:pPr algn="ctr"/>
            <a:r>
              <a:rPr lang="en-US" sz="1400" b="0" i="0" spc="0">
                <a:solidFill>
                  <a:schemeClr val="tx1"/>
                </a:solidFill>
                <a:latin typeface="+mn-lt"/>
                <a:ea typeface="Open Sans Light" pitchFamily="2" charset="0"/>
                <a:cs typeface="Open Sans Light" pitchFamily="2" charset="0"/>
              </a:rPr>
              <a:t>FLORIDA STATE UNIVERSITY</a:t>
            </a:r>
          </a:p>
        </p:txBody>
      </p:sp>
      <p:pic>
        <p:nvPicPr>
          <p:cNvPr id="10" name="Picture 9" descr="A white and black logo&#10;&#10;Description automatically generated">
            <a:extLst>
              <a:ext uri="{FF2B5EF4-FFF2-40B4-BE49-F238E27FC236}">
                <a16:creationId xmlns:a16="http://schemas.microsoft.com/office/drawing/2014/main" id="{727F293E-B2D2-6E98-BD99-0C2BBBF9E5FE}"/>
              </a:ext>
            </a:extLst>
          </p:cNvPr>
          <p:cNvPicPr>
            <a:picLocks noChangeAspect="1"/>
          </p:cNvPicPr>
          <p:nvPr userDrawn="1"/>
        </p:nvPicPr>
        <p:blipFill>
          <a:blip r:embed="rId2"/>
          <a:stretch>
            <a:fillRect/>
          </a:stretch>
        </p:blipFill>
        <p:spPr>
          <a:xfrm>
            <a:off x="11041277" y="110880"/>
            <a:ext cx="1123950" cy="673024"/>
          </a:xfrm>
          <a:prstGeom prst="rect">
            <a:avLst/>
          </a:prstGeom>
        </p:spPr>
      </p:pic>
    </p:spTree>
    <p:extLst>
      <p:ext uri="{BB962C8B-B14F-4D97-AF65-F5344CB8AC3E}">
        <p14:creationId xmlns:p14="http://schemas.microsoft.com/office/powerpoint/2010/main" val="29480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E62A-D4A1-12DB-FEC1-3819C3DD6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FDB61-7333-5D50-B5C0-688DFCF834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40B5E-3E52-C4B9-9898-43CCDA94B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6B8290-B12E-D7AE-B4CE-6AD080C2F941}"/>
              </a:ext>
            </a:extLst>
          </p:cNvPr>
          <p:cNvSpPr>
            <a:spLocks noGrp="1"/>
          </p:cNvSpPr>
          <p:nvPr>
            <p:ph type="dt" sz="half" idx="10"/>
          </p:nvPr>
        </p:nvSpPr>
        <p:spPr/>
        <p:txBody>
          <a:bodyPr/>
          <a:lstStyle/>
          <a:p>
            <a:fld id="{FAB72E9D-21C4-4EC5-8689-F80B2E8450E6}" type="datetime1">
              <a:rPr lang="en-US" smtClean="0"/>
              <a:t>4/9/2025</a:t>
            </a:fld>
            <a:endParaRPr lang="en-US"/>
          </a:p>
        </p:txBody>
      </p:sp>
      <p:sp>
        <p:nvSpPr>
          <p:cNvPr id="7" name="Slide Number Placeholder 6">
            <a:extLst>
              <a:ext uri="{FF2B5EF4-FFF2-40B4-BE49-F238E27FC236}">
                <a16:creationId xmlns:a16="http://schemas.microsoft.com/office/drawing/2014/main" id="{CD2C5EE9-E76D-B076-3220-D99665773EED}"/>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61202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48D9-6A0B-D164-B8E3-2D97680AE5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7717C-8D84-604E-FB53-FAA257C01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00931-DDF4-74B4-7482-676148ED4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D5CAB2-B6AC-6647-DF64-D642E5901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62DAE-67EA-6C69-E4D3-B0EA580430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8A9263-131B-40FF-E9B4-EC7D49481A2D}"/>
              </a:ext>
            </a:extLst>
          </p:cNvPr>
          <p:cNvSpPr>
            <a:spLocks noGrp="1"/>
          </p:cNvSpPr>
          <p:nvPr>
            <p:ph type="dt" sz="half" idx="10"/>
          </p:nvPr>
        </p:nvSpPr>
        <p:spPr/>
        <p:txBody>
          <a:bodyPr/>
          <a:lstStyle/>
          <a:p>
            <a:fld id="{A35C233B-FA6E-4B86-82DD-8D792D9EF442}" type="datetime1">
              <a:rPr lang="en-US" smtClean="0"/>
              <a:t>4/9/2025</a:t>
            </a:fld>
            <a:endParaRPr lang="en-US"/>
          </a:p>
        </p:txBody>
      </p:sp>
      <p:sp>
        <p:nvSpPr>
          <p:cNvPr id="9" name="Slide Number Placeholder 8">
            <a:extLst>
              <a:ext uri="{FF2B5EF4-FFF2-40B4-BE49-F238E27FC236}">
                <a16:creationId xmlns:a16="http://schemas.microsoft.com/office/drawing/2014/main" id="{88424AB0-E725-AA9C-815A-6667122E06CF}"/>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372754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2159-26DE-7E09-2A91-62B668AF8E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F45FF-8322-1D1F-71EE-C7DA4139FF40}"/>
              </a:ext>
            </a:extLst>
          </p:cNvPr>
          <p:cNvSpPr>
            <a:spLocks noGrp="1"/>
          </p:cNvSpPr>
          <p:nvPr>
            <p:ph type="dt" sz="half" idx="10"/>
          </p:nvPr>
        </p:nvSpPr>
        <p:spPr/>
        <p:txBody>
          <a:bodyPr/>
          <a:lstStyle/>
          <a:p>
            <a:fld id="{FE325DD3-79CF-46D7-9279-AB8888CD4A43}" type="datetime1">
              <a:rPr lang="en-US" smtClean="0"/>
              <a:t>4/9/2025</a:t>
            </a:fld>
            <a:endParaRPr lang="en-US"/>
          </a:p>
        </p:txBody>
      </p:sp>
      <p:sp>
        <p:nvSpPr>
          <p:cNvPr id="5" name="Slide Number Placeholder 4">
            <a:extLst>
              <a:ext uri="{FF2B5EF4-FFF2-40B4-BE49-F238E27FC236}">
                <a16:creationId xmlns:a16="http://schemas.microsoft.com/office/drawing/2014/main" id="{051347C8-C8DC-7727-063C-207D80FFE245}"/>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254622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308FF-9CEF-9E71-F5F8-4339D02237A9}"/>
              </a:ext>
            </a:extLst>
          </p:cNvPr>
          <p:cNvSpPr>
            <a:spLocks noGrp="1"/>
          </p:cNvSpPr>
          <p:nvPr>
            <p:ph type="dt" sz="half" idx="10"/>
          </p:nvPr>
        </p:nvSpPr>
        <p:spPr/>
        <p:txBody>
          <a:bodyPr/>
          <a:lstStyle/>
          <a:p>
            <a:fld id="{8A264DBA-3F0E-419B-86C6-BC9F527BD4D1}" type="datetime1">
              <a:rPr lang="en-US" smtClean="0"/>
              <a:t>4/9/2025</a:t>
            </a:fld>
            <a:endParaRPr lang="en-US"/>
          </a:p>
        </p:txBody>
      </p:sp>
      <p:sp>
        <p:nvSpPr>
          <p:cNvPr id="4" name="Slide Number Placeholder 3">
            <a:extLst>
              <a:ext uri="{FF2B5EF4-FFF2-40B4-BE49-F238E27FC236}">
                <a16:creationId xmlns:a16="http://schemas.microsoft.com/office/drawing/2014/main" id="{9FAEB8CB-6197-F5EC-FBD0-1D15310ADE34}"/>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118267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C931FD-487B-FB4F-9663-6F1B47FCF50B}"/>
              </a:ext>
            </a:extLst>
          </p:cNvPr>
          <p:cNvSpPr/>
          <p:nvPr userDrawn="1"/>
        </p:nvSpPr>
        <p:spPr>
          <a:xfrm>
            <a:off x="0" y="6359525"/>
            <a:ext cx="12192000" cy="4984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4AF466-845F-25C1-2F42-A39E88937987}"/>
              </a:ext>
            </a:extLst>
          </p:cNvPr>
          <p:cNvSpPr txBox="1"/>
          <p:nvPr userDrawn="1"/>
        </p:nvSpPr>
        <p:spPr>
          <a:xfrm>
            <a:off x="4487562" y="6448811"/>
            <a:ext cx="3216875" cy="307777"/>
          </a:xfrm>
          <a:prstGeom prst="rect">
            <a:avLst/>
          </a:prstGeom>
          <a:noFill/>
        </p:spPr>
        <p:txBody>
          <a:bodyPr wrap="square" rtlCol="0">
            <a:spAutoFit/>
          </a:bodyPr>
          <a:lstStyle/>
          <a:p>
            <a:pPr algn="ctr"/>
            <a:r>
              <a:rPr lang="en-US" sz="1400" b="0" i="0" spc="0">
                <a:solidFill>
                  <a:schemeClr val="tx1"/>
                </a:solidFill>
                <a:latin typeface="+mn-lt"/>
                <a:ea typeface="Open Sans Light" pitchFamily="2" charset="0"/>
                <a:cs typeface="Open Sans Light" pitchFamily="2" charset="0"/>
              </a:rPr>
              <a:t>FLORIDA STATE UNIVERSITY</a:t>
            </a:r>
          </a:p>
        </p:txBody>
      </p:sp>
      <p:pic>
        <p:nvPicPr>
          <p:cNvPr id="9" name="Picture 8" descr="A close up of a logo&#10;&#10;Description automatically generated">
            <a:extLst>
              <a:ext uri="{FF2B5EF4-FFF2-40B4-BE49-F238E27FC236}">
                <a16:creationId xmlns:a16="http://schemas.microsoft.com/office/drawing/2014/main" id="{3854FDEB-39C7-AC12-C5D7-0072E4657FEE}"/>
              </a:ext>
            </a:extLst>
          </p:cNvPr>
          <p:cNvPicPr>
            <a:picLocks noChangeAspect="1"/>
          </p:cNvPicPr>
          <p:nvPr userDrawn="1"/>
        </p:nvPicPr>
        <p:blipFill>
          <a:blip r:embed="rId15"/>
          <a:stretch>
            <a:fillRect/>
          </a:stretch>
        </p:blipFill>
        <p:spPr>
          <a:xfrm>
            <a:off x="11041277" y="109022"/>
            <a:ext cx="1123950" cy="673024"/>
          </a:xfrm>
          <a:prstGeom prst="rect">
            <a:avLst/>
          </a:prstGeom>
        </p:spPr>
      </p:pic>
      <p:sp>
        <p:nvSpPr>
          <p:cNvPr id="2" name="Title Placeholder 1">
            <a:extLst>
              <a:ext uri="{FF2B5EF4-FFF2-40B4-BE49-F238E27FC236}">
                <a16:creationId xmlns:a16="http://schemas.microsoft.com/office/drawing/2014/main" id="{2253CF2F-ADD4-6F9A-E59D-043413105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FB9F1B-2C71-3B4E-A91B-8504AACA0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ED1D6-CC84-B500-5E9B-CA793480A9D2}"/>
              </a:ext>
            </a:extLst>
          </p:cNvPr>
          <p:cNvSpPr>
            <a:spLocks noGrp="1"/>
          </p:cNvSpPr>
          <p:nvPr>
            <p:ph type="dt" sz="half" idx="2"/>
          </p:nvPr>
        </p:nvSpPr>
        <p:spPr>
          <a:xfrm>
            <a:off x="838200" y="6448811"/>
            <a:ext cx="2743200" cy="365125"/>
          </a:xfrm>
          <a:prstGeom prst="rect">
            <a:avLst/>
          </a:prstGeom>
        </p:spPr>
        <p:txBody>
          <a:bodyPr vert="horz" lIns="91440" tIns="45720" rIns="91440" bIns="45720" rtlCol="0" anchor="ctr"/>
          <a:lstStyle>
            <a:lvl1pPr algn="l">
              <a:defRPr sz="1200">
                <a:solidFill>
                  <a:schemeClr val="accent2"/>
                </a:solidFill>
              </a:defRPr>
            </a:lvl1pPr>
          </a:lstStyle>
          <a:p>
            <a:fld id="{4369550B-2F41-4521-AE87-98443FEB6F05}" type="datetime1">
              <a:rPr lang="en-US" smtClean="0"/>
              <a:t>4/9/2025</a:t>
            </a:fld>
            <a:endParaRPr lang="en-US"/>
          </a:p>
        </p:txBody>
      </p:sp>
      <p:sp>
        <p:nvSpPr>
          <p:cNvPr id="6" name="Slide Number Placeholder 5">
            <a:extLst>
              <a:ext uri="{FF2B5EF4-FFF2-40B4-BE49-F238E27FC236}">
                <a16:creationId xmlns:a16="http://schemas.microsoft.com/office/drawing/2014/main" id="{62C0A297-EF75-F329-75D5-059F83F2B227}"/>
              </a:ext>
            </a:extLst>
          </p:cNvPr>
          <p:cNvSpPr>
            <a:spLocks noGrp="1"/>
          </p:cNvSpPr>
          <p:nvPr>
            <p:ph type="sldNum" sz="quarter" idx="4"/>
          </p:nvPr>
        </p:nvSpPr>
        <p:spPr>
          <a:xfrm>
            <a:off x="8610600" y="6448811"/>
            <a:ext cx="2743200" cy="365125"/>
          </a:xfrm>
          <a:prstGeom prst="rect">
            <a:avLst/>
          </a:prstGeom>
        </p:spPr>
        <p:txBody>
          <a:bodyPr vert="horz" lIns="91440" tIns="45720" rIns="91440" bIns="45720" rtlCol="0" anchor="ctr"/>
          <a:lstStyle>
            <a:lvl1pPr algn="r">
              <a:defRPr sz="1200">
                <a:solidFill>
                  <a:schemeClr val="accent2"/>
                </a:solidFill>
              </a:defRPr>
            </a:lvl1pPr>
          </a:lstStyle>
          <a:p>
            <a:fld id="{00C646E2-5701-E245-9F49-1F595AFFA2FE}" type="slidenum">
              <a:rPr lang="en-US" smtClean="0"/>
              <a:pPr/>
              <a:t>‹#›</a:t>
            </a:fld>
            <a:endParaRPr lang="en-US"/>
          </a:p>
        </p:txBody>
      </p:sp>
    </p:spTree>
    <p:extLst>
      <p:ext uri="{BB962C8B-B14F-4D97-AF65-F5344CB8AC3E}">
        <p14:creationId xmlns:p14="http://schemas.microsoft.com/office/powerpoint/2010/main" val="4208351128"/>
      </p:ext>
    </p:extLst>
  </p:cSld>
  <p:clrMap bg1="dk1" tx1="lt1" bg2="dk2" tx2="lt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dt="0"/>
  <p:txStyles>
    <p:titleStyle>
      <a:lvl1pPr algn="l" defTabSz="914400" rtl="0" eaLnBrk="1" latinLnBrk="0" hangingPunct="1">
        <a:lnSpc>
          <a:spcPct val="90000"/>
        </a:lnSpc>
        <a:spcBef>
          <a:spcPct val="0"/>
        </a:spcBef>
        <a:buNone/>
        <a:defRPr sz="4400" kern="1200">
          <a:solidFill>
            <a:schemeClr val="bg2"/>
          </a:solidFill>
          <a:latin typeface="+mj-lt"/>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75331" y="477360"/>
            <a:ext cx="11022226" cy="2387600"/>
          </a:xfrm>
        </p:spPr>
        <p:txBody>
          <a:bodyPr>
            <a:norm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Hash Adaptive Bloom Filter</a:t>
            </a:r>
          </a:p>
        </p:txBody>
      </p:sp>
      <p:sp>
        <p:nvSpPr>
          <p:cNvPr id="4" name="Subtitle 2">
            <a:extLst>
              <a:ext uri="{FF2B5EF4-FFF2-40B4-BE49-F238E27FC236}">
                <a16:creationId xmlns:a16="http://schemas.microsoft.com/office/drawing/2014/main" id="{E9BC24B9-121B-4F35-8236-F6FA97A85DAD}"/>
              </a:ext>
            </a:extLst>
          </p:cNvPr>
          <p:cNvSpPr txBox="1">
            <a:spLocks/>
          </p:cNvSpPr>
          <p:nvPr/>
        </p:nvSpPr>
        <p:spPr>
          <a:xfrm>
            <a:off x="1414444" y="3748342"/>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Calibri" panose="020F0502020204030204" pitchFamily="34" charset="0"/>
                <a:ea typeface="Calibri" panose="020F0502020204030204" pitchFamily="34" charset="0"/>
                <a:cs typeface="Calibri" panose="020F0502020204030204" pitchFamily="34" charset="0"/>
              </a:rPr>
              <a:t>Team 5</a:t>
            </a:r>
          </a:p>
          <a:p>
            <a:r>
              <a:rPr lang="en-US" dirty="0">
                <a:latin typeface="Calibri" panose="020F0502020204030204" pitchFamily="34" charset="0"/>
                <a:ea typeface="Calibri" panose="020F0502020204030204" pitchFamily="34" charset="0"/>
                <a:cs typeface="Calibri" panose="020F0502020204030204" pitchFamily="34" charset="0"/>
              </a:rPr>
              <a:t>Krishna Saketh Kamadana – KK23F</a:t>
            </a:r>
          </a:p>
          <a:p>
            <a:r>
              <a:rPr lang="en-US" dirty="0">
                <a:latin typeface="Calibri" panose="020F0502020204030204" pitchFamily="34" charset="0"/>
                <a:ea typeface="Calibri" panose="020F0502020204030204" pitchFamily="34" charset="0"/>
                <a:cs typeface="Calibri" panose="020F0502020204030204" pitchFamily="34" charset="0"/>
              </a:rPr>
              <a:t>Venkat Abhinay </a:t>
            </a:r>
            <a:r>
              <a:rPr lang="en-US" dirty="0" err="1">
                <a:latin typeface="Calibri" panose="020F0502020204030204" pitchFamily="34" charset="0"/>
                <a:ea typeface="Calibri" panose="020F0502020204030204" pitchFamily="34" charset="0"/>
                <a:cs typeface="Calibri" panose="020F0502020204030204" pitchFamily="34" charset="0"/>
              </a:rPr>
              <a:t>Padmanabhuni</a:t>
            </a:r>
            <a:r>
              <a:rPr lang="en-US" dirty="0">
                <a:latin typeface="Calibri" panose="020F0502020204030204" pitchFamily="34" charset="0"/>
                <a:ea typeface="Calibri" panose="020F0502020204030204" pitchFamily="34" charset="0"/>
                <a:cs typeface="Calibri" panose="020F0502020204030204" pitchFamily="34" charset="0"/>
              </a:rPr>
              <a:t> -  VP23G</a:t>
            </a:r>
          </a:p>
          <a:p>
            <a:r>
              <a:rPr lang="en-US" dirty="0">
                <a:latin typeface="Calibri" panose="020F0502020204030204" pitchFamily="34" charset="0"/>
                <a:ea typeface="Calibri" panose="020F0502020204030204" pitchFamily="34" charset="0"/>
                <a:cs typeface="Calibri" panose="020F0502020204030204" pitchFamily="34" charset="0"/>
              </a:rPr>
              <a:t>Ramu </a:t>
            </a:r>
            <a:r>
              <a:rPr lang="en-US" dirty="0" err="1">
                <a:latin typeface="Calibri" panose="020F0502020204030204" pitchFamily="34" charset="0"/>
                <a:ea typeface="Calibri" panose="020F0502020204030204" pitchFamily="34" charset="0"/>
                <a:cs typeface="Calibri" panose="020F0502020204030204" pitchFamily="34" charset="0"/>
              </a:rPr>
              <a:t>Nagalla</a:t>
            </a:r>
            <a:r>
              <a:rPr lang="en-US" dirty="0">
                <a:latin typeface="Calibri" panose="020F0502020204030204" pitchFamily="34" charset="0"/>
                <a:ea typeface="Calibri" panose="020F0502020204030204" pitchFamily="34" charset="0"/>
                <a:cs typeface="Calibri" panose="020F0502020204030204" pitchFamily="34" charset="0"/>
              </a:rPr>
              <a:t> – RN23I</a:t>
            </a:r>
          </a:p>
        </p:txBody>
      </p:sp>
      <p:sp>
        <p:nvSpPr>
          <p:cNvPr id="3" name="TextBox 2">
            <a:extLst>
              <a:ext uri="{FF2B5EF4-FFF2-40B4-BE49-F238E27FC236}">
                <a16:creationId xmlns:a16="http://schemas.microsoft.com/office/drawing/2014/main" id="{9AF1C71E-58AE-7E0E-1757-BB3020F33644}"/>
              </a:ext>
            </a:extLst>
          </p:cNvPr>
          <p:cNvSpPr txBox="1"/>
          <p:nvPr/>
        </p:nvSpPr>
        <p:spPr>
          <a:xfrm>
            <a:off x="3714828" y="1779638"/>
            <a:ext cx="4039567"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COP 5725 – Advanced Database Systems</a:t>
            </a:r>
          </a:p>
        </p:txBody>
      </p:sp>
    </p:spTree>
    <p:extLst>
      <p:ext uri="{BB962C8B-B14F-4D97-AF65-F5344CB8AC3E}">
        <p14:creationId xmlns:p14="http://schemas.microsoft.com/office/powerpoint/2010/main" val="260466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CC085-8C35-6F4A-24D6-EBFE0A3D2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383D2-F525-406F-159C-7917C47F2D82}"/>
              </a:ext>
            </a:extLst>
          </p:cNvPr>
          <p:cNvSpPr>
            <a:spLocks noGrp="1"/>
          </p:cNvSpPr>
          <p:nvPr>
            <p:ph type="title"/>
          </p:nvPr>
        </p:nvSpPr>
        <p:spPr>
          <a:xfrm>
            <a:off x="523568" y="348780"/>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Example</a:t>
            </a:r>
          </a:p>
        </p:txBody>
      </p:sp>
      <p:sp>
        <p:nvSpPr>
          <p:cNvPr id="3" name="TextBox 2">
            <a:extLst>
              <a:ext uri="{FF2B5EF4-FFF2-40B4-BE49-F238E27FC236}">
                <a16:creationId xmlns:a16="http://schemas.microsoft.com/office/drawing/2014/main" id="{0957C1A1-1A7E-8638-6F2A-BE7443B60772}"/>
              </a:ext>
            </a:extLst>
          </p:cNvPr>
          <p:cNvSpPr txBox="1"/>
          <p:nvPr/>
        </p:nvSpPr>
        <p:spPr>
          <a:xfrm>
            <a:off x="10591610" y="6488668"/>
            <a:ext cx="418704"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10</a:t>
            </a:r>
          </a:p>
        </p:txBody>
      </p:sp>
      <p:sp>
        <p:nvSpPr>
          <p:cNvPr id="6" name="TextBox 5">
            <a:extLst>
              <a:ext uri="{FF2B5EF4-FFF2-40B4-BE49-F238E27FC236}">
                <a16:creationId xmlns:a16="http://schemas.microsoft.com/office/drawing/2014/main" id="{09060450-CA3F-B225-E762-84B83EB4E6F6}"/>
              </a:ext>
            </a:extLst>
          </p:cNvPr>
          <p:cNvSpPr txBox="1"/>
          <p:nvPr/>
        </p:nvSpPr>
        <p:spPr>
          <a:xfrm>
            <a:off x="843731" y="1374352"/>
            <a:ext cx="8999337" cy="3323987"/>
          </a:xfrm>
          <a:prstGeom prst="rect">
            <a:avLst/>
          </a:prstGeom>
          <a:noFill/>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Collision key</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“emergency” ⇒ hashes {2,3,7} all 1, but 7 only set by “blood”</a:t>
            </a:r>
          </a:p>
          <a:p>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Adjust “blood”</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Drop h₃→7, pick new h₄→5</a:t>
            </a:r>
          </a:p>
          <a:p>
            <a:pPr marL="285750"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Store this φ(blood)={</a:t>
            </a:r>
            <a:r>
              <a:rPr lang="en-US" dirty="0" err="1">
                <a:solidFill>
                  <a:schemeClr val="bg1"/>
                </a:solidFill>
                <a:latin typeface="Calibri" panose="020F0502020204030204" pitchFamily="34" charset="0"/>
                <a:ea typeface="Calibri" panose="020F0502020204030204" pitchFamily="34" charset="0"/>
                <a:cs typeface="Calibri" panose="020F0502020204030204" pitchFamily="34" charset="0"/>
              </a:rPr>
              <a:t>h₁,h₂,h</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₄} (modified H) in the Hash Expressor</a:t>
            </a:r>
          </a:p>
          <a:p>
            <a:pPr marL="285750" indent="-28575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Collision key</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“education” ⇒ hashes {4,7,9} 7 is 0, so we don’t adjust anything for this.  </a:t>
            </a:r>
          </a:p>
        </p:txBody>
      </p:sp>
      <p:graphicFrame>
        <p:nvGraphicFramePr>
          <p:cNvPr id="15" name="Table 14">
            <a:extLst>
              <a:ext uri="{FF2B5EF4-FFF2-40B4-BE49-F238E27FC236}">
                <a16:creationId xmlns:a16="http://schemas.microsoft.com/office/drawing/2014/main" id="{435D40E8-4344-BFA1-41BB-149BA936205F}"/>
              </a:ext>
            </a:extLst>
          </p:cNvPr>
          <p:cNvGraphicFramePr>
            <a:graphicFrameLocks noGrp="1"/>
          </p:cNvGraphicFramePr>
          <p:nvPr>
            <p:extLst>
              <p:ext uri="{D42A27DB-BD31-4B8C-83A1-F6EECF244321}">
                <p14:modId xmlns:p14="http://schemas.microsoft.com/office/powerpoint/2010/main" val="3378023868"/>
              </p:ext>
            </p:extLst>
          </p:nvPr>
        </p:nvGraphicFramePr>
        <p:xfrm>
          <a:off x="3547366" y="5063846"/>
          <a:ext cx="5304680" cy="365760"/>
        </p:xfrm>
        <a:graphic>
          <a:graphicData uri="http://schemas.openxmlformats.org/drawingml/2006/table">
            <a:tbl>
              <a:tblPr firstRow="1" bandRow="1">
                <a:tableStyleId>{8799B23B-EC83-4686-B30A-512413B5E67A}</a:tableStyleId>
              </a:tblPr>
              <a:tblGrid>
                <a:gridCol w="530468">
                  <a:extLst>
                    <a:ext uri="{9D8B030D-6E8A-4147-A177-3AD203B41FA5}">
                      <a16:colId xmlns:a16="http://schemas.microsoft.com/office/drawing/2014/main" val="3496887951"/>
                    </a:ext>
                  </a:extLst>
                </a:gridCol>
                <a:gridCol w="530468">
                  <a:extLst>
                    <a:ext uri="{9D8B030D-6E8A-4147-A177-3AD203B41FA5}">
                      <a16:colId xmlns:a16="http://schemas.microsoft.com/office/drawing/2014/main" val="298024177"/>
                    </a:ext>
                  </a:extLst>
                </a:gridCol>
                <a:gridCol w="530468">
                  <a:extLst>
                    <a:ext uri="{9D8B030D-6E8A-4147-A177-3AD203B41FA5}">
                      <a16:colId xmlns:a16="http://schemas.microsoft.com/office/drawing/2014/main" val="3303639417"/>
                    </a:ext>
                  </a:extLst>
                </a:gridCol>
                <a:gridCol w="530468">
                  <a:extLst>
                    <a:ext uri="{9D8B030D-6E8A-4147-A177-3AD203B41FA5}">
                      <a16:colId xmlns:a16="http://schemas.microsoft.com/office/drawing/2014/main" val="1037540166"/>
                    </a:ext>
                  </a:extLst>
                </a:gridCol>
                <a:gridCol w="530468">
                  <a:extLst>
                    <a:ext uri="{9D8B030D-6E8A-4147-A177-3AD203B41FA5}">
                      <a16:colId xmlns:a16="http://schemas.microsoft.com/office/drawing/2014/main" val="2216710366"/>
                    </a:ext>
                  </a:extLst>
                </a:gridCol>
                <a:gridCol w="530468">
                  <a:extLst>
                    <a:ext uri="{9D8B030D-6E8A-4147-A177-3AD203B41FA5}">
                      <a16:colId xmlns:a16="http://schemas.microsoft.com/office/drawing/2014/main" val="2564493461"/>
                    </a:ext>
                  </a:extLst>
                </a:gridCol>
                <a:gridCol w="530468">
                  <a:extLst>
                    <a:ext uri="{9D8B030D-6E8A-4147-A177-3AD203B41FA5}">
                      <a16:colId xmlns:a16="http://schemas.microsoft.com/office/drawing/2014/main" val="3696089113"/>
                    </a:ext>
                  </a:extLst>
                </a:gridCol>
                <a:gridCol w="530468">
                  <a:extLst>
                    <a:ext uri="{9D8B030D-6E8A-4147-A177-3AD203B41FA5}">
                      <a16:colId xmlns:a16="http://schemas.microsoft.com/office/drawing/2014/main" val="639858658"/>
                    </a:ext>
                  </a:extLst>
                </a:gridCol>
                <a:gridCol w="530468">
                  <a:extLst>
                    <a:ext uri="{9D8B030D-6E8A-4147-A177-3AD203B41FA5}">
                      <a16:colId xmlns:a16="http://schemas.microsoft.com/office/drawing/2014/main" val="4211935361"/>
                    </a:ext>
                  </a:extLst>
                </a:gridCol>
                <a:gridCol w="530468">
                  <a:extLst>
                    <a:ext uri="{9D8B030D-6E8A-4147-A177-3AD203B41FA5}">
                      <a16:colId xmlns:a16="http://schemas.microsoft.com/office/drawing/2014/main" val="1687787349"/>
                    </a:ext>
                  </a:extLst>
                </a:gridCol>
              </a:tblGrid>
              <a:tr h="0">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sp>
        <p:nvSpPr>
          <p:cNvPr id="16" name="TextBox 15">
            <a:extLst>
              <a:ext uri="{FF2B5EF4-FFF2-40B4-BE49-F238E27FC236}">
                <a16:creationId xmlns:a16="http://schemas.microsoft.com/office/drawing/2014/main" id="{7357D202-51EC-4BBF-6B26-99C28CDB39C4}"/>
              </a:ext>
            </a:extLst>
          </p:cNvPr>
          <p:cNvSpPr txBox="1"/>
          <p:nvPr/>
        </p:nvSpPr>
        <p:spPr>
          <a:xfrm>
            <a:off x="2534650" y="5798938"/>
            <a:ext cx="8233755" cy="369332"/>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This two phases are called </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Two Phase Joint Optimization</a:t>
            </a:r>
          </a:p>
        </p:txBody>
      </p:sp>
      <p:graphicFrame>
        <p:nvGraphicFramePr>
          <p:cNvPr id="14" name="Table 13">
            <a:extLst>
              <a:ext uri="{FF2B5EF4-FFF2-40B4-BE49-F238E27FC236}">
                <a16:creationId xmlns:a16="http://schemas.microsoft.com/office/drawing/2014/main" id="{02610830-C294-0A39-3483-CF0E90F2EE0E}"/>
              </a:ext>
            </a:extLst>
          </p:cNvPr>
          <p:cNvGraphicFramePr>
            <a:graphicFrameLocks noGrp="1"/>
          </p:cNvGraphicFramePr>
          <p:nvPr>
            <p:extLst>
              <p:ext uri="{D42A27DB-BD31-4B8C-83A1-F6EECF244321}">
                <p14:modId xmlns:p14="http://schemas.microsoft.com/office/powerpoint/2010/main" val="3440049826"/>
              </p:ext>
            </p:extLst>
          </p:nvPr>
        </p:nvGraphicFramePr>
        <p:xfrm>
          <a:off x="3497101" y="4694514"/>
          <a:ext cx="5405210" cy="369332"/>
        </p:xfrm>
        <a:graphic>
          <a:graphicData uri="http://schemas.openxmlformats.org/drawingml/2006/table">
            <a:tbl>
              <a:tblPr firstRow="1" bandRow="1">
                <a:tableStyleId>{8799B23B-EC83-4686-B30A-512413B5E67A}</a:tableStyleId>
              </a:tblPr>
              <a:tblGrid>
                <a:gridCol w="540521">
                  <a:extLst>
                    <a:ext uri="{9D8B030D-6E8A-4147-A177-3AD203B41FA5}">
                      <a16:colId xmlns:a16="http://schemas.microsoft.com/office/drawing/2014/main" val="3496887951"/>
                    </a:ext>
                  </a:extLst>
                </a:gridCol>
                <a:gridCol w="540521">
                  <a:extLst>
                    <a:ext uri="{9D8B030D-6E8A-4147-A177-3AD203B41FA5}">
                      <a16:colId xmlns:a16="http://schemas.microsoft.com/office/drawing/2014/main" val="298024177"/>
                    </a:ext>
                  </a:extLst>
                </a:gridCol>
                <a:gridCol w="540521">
                  <a:extLst>
                    <a:ext uri="{9D8B030D-6E8A-4147-A177-3AD203B41FA5}">
                      <a16:colId xmlns:a16="http://schemas.microsoft.com/office/drawing/2014/main" val="3303639417"/>
                    </a:ext>
                  </a:extLst>
                </a:gridCol>
                <a:gridCol w="540521">
                  <a:extLst>
                    <a:ext uri="{9D8B030D-6E8A-4147-A177-3AD203B41FA5}">
                      <a16:colId xmlns:a16="http://schemas.microsoft.com/office/drawing/2014/main" val="1037540166"/>
                    </a:ext>
                  </a:extLst>
                </a:gridCol>
                <a:gridCol w="540521">
                  <a:extLst>
                    <a:ext uri="{9D8B030D-6E8A-4147-A177-3AD203B41FA5}">
                      <a16:colId xmlns:a16="http://schemas.microsoft.com/office/drawing/2014/main" val="2216710366"/>
                    </a:ext>
                  </a:extLst>
                </a:gridCol>
                <a:gridCol w="540521">
                  <a:extLst>
                    <a:ext uri="{9D8B030D-6E8A-4147-A177-3AD203B41FA5}">
                      <a16:colId xmlns:a16="http://schemas.microsoft.com/office/drawing/2014/main" val="2564493461"/>
                    </a:ext>
                  </a:extLst>
                </a:gridCol>
                <a:gridCol w="540521">
                  <a:extLst>
                    <a:ext uri="{9D8B030D-6E8A-4147-A177-3AD203B41FA5}">
                      <a16:colId xmlns:a16="http://schemas.microsoft.com/office/drawing/2014/main" val="3696089113"/>
                    </a:ext>
                  </a:extLst>
                </a:gridCol>
                <a:gridCol w="540521">
                  <a:extLst>
                    <a:ext uri="{9D8B030D-6E8A-4147-A177-3AD203B41FA5}">
                      <a16:colId xmlns:a16="http://schemas.microsoft.com/office/drawing/2014/main" val="639858658"/>
                    </a:ext>
                  </a:extLst>
                </a:gridCol>
                <a:gridCol w="540521">
                  <a:extLst>
                    <a:ext uri="{9D8B030D-6E8A-4147-A177-3AD203B41FA5}">
                      <a16:colId xmlns:a16="http://schemas.microsoft.com/office/drawing/2014/main" val="4211935361"/>
                    </a:ext>
                  </a:extLst>
                </a:gridCol>
                <a:gridCol w="540521">
                  <a:extLst>
                    <a:ext uri="{9D8B030D-6E8A-4147-A177-3AD203B41FA5}">
                      <a16:colId xmlns:a16="http://schemas.microsoft.com/office/drawing/2014/main" val="1687787349"/>
                    </a:ext>
                  </a:extLst>
                </a:gridCol>
              </a:tblGrid>
              <a:tr h="369332">
                <a:tc>
                  <a:txBody>
                    <a:bodyPr/>
                    <a:lstStyle/>
                    <a:p>
                      <a:pPr algn="ctr"/>
                      <a:r>
                        <a:rPr lang="en-US" sz="1400" dirty="0">
                          <a:solidFill>
                            <a:srgbClr val="00B050"/>
                          </a:solidFill>
                        </a:rPr>
                        <a:t>1</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2</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5</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6</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7</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8</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9</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10</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8378465"/>
                  </a:ext>
                </a:extLst>
              </a:tr>
            </a:tbl>
          </a:graphicData>
        </a:graphic>
      </p:graphicFrame>
      <p:graphicFrame>
        <p:nvGraphicFramePr>
          <p:cNvPr id="5" name="Table 4">
            <a:extLst>
              <a:ext uri="{FF2B5EF4-FFF2-40B4-BE49-F238E27FC236}">
                <a16:creationId xmlns:a16="http://schemas.microsoft.com/office/drawing/2014/main" id="{7B963C30-ABED-C9C0-3E8A-550F755D2B6A}"/>
              </a:ext>
            </a:extLst>
          </p:cNvPr>
          <p:cNvGraphicFramePr>
            <a:graphicFrameLocks noGrp="1"/>
          </p:cNvGraphicFramePr>
          <p:nvPr>
            <p:extLst>
              <p:ext uri="{D42A27DB-BD31-4B8C-83A1-F6EECF244321}">
                <p14:modId xmlns:p14="http://schemas.microsoft.com/office/powerpoint/2010/main" val="1087949331"/>
              </p:ext>
            </p:extLst>
          </p:nvPr>
        </p:nvGraphicFramePr>
        <p:xfrm>
          <a:off x="3248321" y="2404204"/>
          <a:ext cx="5304680" cy="365760"/>
        </p:xfrm>
        <a:graphic>
          <a:graphicData uri="http://schemas.openxmlformats.org/drawingml/2006/table">
            <a:tbl>
              <a:tblPr firstRow="1" bandRow="1">
                <a:tableStyleId>{8799B23B-EC83-4686-B30A-512413B5E67A}</a:tableStyleId>
              </a:tblPr>
              <a:tblGrid>
                <a:gridCol w="530468">
                  <a:extLst>
                    <a:ext uri="{9D8B030D-6E8A-4147-A177-3AD203B41FA5}">
                      <a16:colId xmlns:a16="http://schemas.microsoft.com/office/drawing/2014/main" val="3496887951"/>
                    </a:ext>
                  </a:extLst>
                </a:gridCol>
                <a:gridCol w="530468">
                  <a:extLst>
                    <a:ext uri="{9D8B030D-6E8A-4147-A177-3AD203B41FA5}">
                      <a16:colId xmlns:a16="http://schemas.microsoft.com/office/drawing/2014/main" val="298024177"/>
                    </a:ext>
                  </a:extLst>
                </a:gridCol>
                <a:gridCol w="530468">
                  <a:extLst>
                    <a:ext uri="{9D8B030D-6E8A-4147-A177-3AD203B41FA5}">
                      <a16:colId xmlns:a16="http://schemas.microsoft.com/office/drawing/2014/main" val="3303639417"/>
                    </a:ext>
                  </a:extLst>
                </a:gridCol>
                <a:gridCol w="530468">
                  <a:extLst>
                    <a:ext uri="{9D8B030D-6E8A-4147-A177-3AD203B41FA5}">
                      <a16:colId xmlns:a16="http://schemas.microsoft.com/office/drawing/2014/main" val="1037540166"/>
                    </a:ext>
                  </a:extLst>
                </a:gridCol>
                <a:gridCol w="530468">
                  <a:extLst>
                    <a:ext uri="{9D8B030D-6E8A-4147-A177-3AD203B41FA5}">
                      <a16:colId xmlns:a16="http://schemas.microsoft.com/office/drawing/2014/main" val="2216710366"/>
                    </a:ext>
                  </a:extLst>
                </a:gridCol>
                <a:gridCol w="530468">
                  <a:extLst>
                    <a:ext uri="{9D8B030D-6E8A-4147-A177-3AD203B41FA5}">
                      <a16:colId xmlns:a16="http://schemas.microsoft.com/office/drawing/2014/main" val="2564493461"/>
                    </a:ext>
                  </a:extLst>
                </a:gridCol>
                <a:gridCol w="530468">
                  <a:extLst>
                    <a:ext uri="{9D8B030D-6E8A-4147-A177-3AD203B41FA5}">
                      <a16:colId xmlns:a16="http://schemas.microsoft.com/office/drawing/2014/main" val="3696089113"/>
                    </a:ext>
                  </a:extLst>
                </a:gridCol>
                <a:gridCol w="530468">
                  <a:extLst>
                    <a:ext uri="{9D8B030D-6E8A-4147-A177-3AD203B41FA5}">
                      <a16:colId xmlns:a16="http://schemas.microsoft.com/office/drawing/2014/main" val="639858658"/>
                    </a:ext>
                  </a:extLst>
                </a:gridCol>
                <a:gridCol w="530468">
                  <a:extLst>
                    <a:ext uri="{9D8B030D-6E8A-4147-A177-3AD203B41FA5}">
                      <a16:colId xmlns:a16="http://schemas.microsoft.com/office/drawing/2014/main" val="4211935361"/>
                    </a:ext>
                  </a:extLst>
                </a:gridCol>
                <a:gridCol w="530468">
                  <a:extLst>
                    <a:ext uri="{9D8B030D-6E8A-4147-A177-3AD203B41FA5}">
                      <a16:colId xmlns:a16="http://schemas.microsoft.com/office/drawing/2014/main" val="1687787349"/>
                    </a:ext>
                  </a:extLst>
                </a:gridCol>
              </a:tblGrid>
              <a:tr h="0">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graphicFrame>
        <p:nvGraphicFramePr>
          <p:cNvPr id="7" name="Table 6">
            <a:extLst>
              <a:ext uri="{FF2B5EF4-FFF2-40B4-BE49-F238E27FC236}">
                <a16:creationId xmlns:a16="http://schemas.microsoft.com/office/drawing/2014/main" id="{E5369257-010D-4003-86AF-F1D6374127D8}"/>
              </a:ext>
            </a:extLst>
          </p:cNvPr>
          <p:cNvGraphicFramePr>
            <a:graphicFrameLocks noGrp="1"/>
          </p:cNvGraphicFramePr>
          <p:nvPr>
            <p:extLst>
              <p:ext uri="{D42A27DB-BD31-4B8C-83A1-F6EECF244321}">
                <p14:modId xmlns:p14="http://schemas.microsoft.com/office/powerpoint/2010/main" val="386823233"/>
              </p:ext>
            </p:extLst>
          </p:nvPr>
        </p:nvGraphicFramePr>
        <p:xfrm>
          <a:off x="3147791" y="2030089"/>
          <a:ext cx="5405210" cy="422166"/>
        </p:xfrm>
        <a:graphic>
          <a:graphicData uri="http://schemas.openxmlformats.org/drawingml/2006/table">
            <a:tbl>
              <a:tblPr firstRow="1" bandRow="1">
                <a:tableStyleId>{8799B23B-EC83-4686-B30A-512413B5E67A}</a:tableStyleId>
              </a:tblPr>
              <a:tblGrid>
                <a:gridCol w="540521">
                  <a:extLst>
                    <a:ext uri="{9D8B030D-6E8A-4147-A177-3AD203B41FA5}">
                      <a16:colId xmlns:a16="http://schemas.microsoft.com/office/drawing/2014/main" val="3496887951"/>
                    </a:ext>
                  </a:extLst>
                </a:gridCol>
                <a:gridCol w="540521">
                  <a:extLst>
                    <a:ext uri="{9D8B030D-6E8A-4147-A177-3AD203B41FA5}">
                      <a16:colId xmlns:a16="http://schemas.microsoft.com/office/drawing/2014/main" val="298024177"/>
                    </a:ext>
                  </a:extLst>
                </a:gridCol>
                <a:gridCol w="453841">
                  <a:extLst>
                    <a:ext uri="{9D8B030D-6E8A-4147-A177-3AD203B41FA5}">
                      <a16:colId xmlns:a16="http://schemas.microsoft.com/office/drawing/2014/main" val="3303639417"/>
                    </a:ext>
                  </a:extLst>
                </a:gridCol>
                <a:gridCol w="627201">
                  <a:extLst>
                    <a:ext uri="{9D8B030D-6E8A-4147-A177-3AD203B41FA5}">
                      <a16:colId xmlns:a16="http://schemas.microsoft.com/office/drawing/2014/main" val="1037540166"/>
                    </a:ext>
                  </a:extLst>
                </a:gridCol>
                <a:gridCol w="540521">
                  <a:extLst>
                    <a:ext uri="{9D8B030D-6E8A-4147-A177-3AD203B41FA5}">
                      <a16:colId xmlns:a16="http://schemas.microsoft.com/office/drawing/2014/main" val="2216710366"/>
                    </a:ext>
                  </a:extLst>
                </a:gridCol>
                <a:gridCol w="540521">
                  <a:extLst>
                    <a:ext uri="{9D8B030D-6E8A-4147-A177-3AD203B41FA5}">
                      <a16:colId xmlns:a16="http://schemas.microsoft.com/office/drawing/2014/main" val="2564493461"/>
                    </a:ext>
                  </a:extLst>
                </a:gridCol>
                <a:gridCol w="540521">
                  <a:extLst>
                    <a:ext uri="{9D8B030D-6E8A-4147-A177-3AD203B41FA5}">
                      <a16:colId xmlns:a16="http://schemas.microsoft.com/office/drawing/2014/main" val="3696089113"/>
                    </a:ext>
                  </a:extLst>
                </a:gridCol>
                <a:gridCol w="540521">
                  <a:extLst>
                    <a:ext uri="{9D8B030D-6E8A-4147-A177-3AD203B41FA5}">
                      <a16:colId xmlns:a16="http://schemas.microsoft.com/office/drawing/2014/main" val="639858658"/>
                    </a:ext>
                  </a:extLst>
                </a:gridCol>
                <a:gridCol w="540521">
                  <a:extLst>
                    <a:ext uri="{9D8B030D-6E8A-4147-A177-3AD203B41FA5}">
                      <a16:colId xmlns:a16="http://schemas.microsoft.com/office/drawing/2014/main" val="4211935361"/>
                    </a:ext>
                  </a:extLst>
                </a:gridCol>
                <a:gridCol w="540521">
                  <a:extLst>
                    <a:ext uri="{9D8B030D-6E8A-4147-A177-3AD203B41FA5}">
                      <a16:colId xmlns:a16="http://schemas.microsoft.com/office/drawing/2014/main" val="1687787349"/>
                    </a:ext>
                  </a:extLst>
                </a:gridCol>
              </a:tblGrid>
              <a:tr h="422166">
                <a:tc>
                  <a:txBody>
                    <a:bodyPr/>
                    <a:lstStyle/>
                    <a:p>
                      <a:pPr algn="ctr"/>
                      <a:r>
                        <a:rPr lang="en-US" sz="1400" dirty="0">
                          <a:solidFill>
                            <a:srgbClr val="00B050"/>
                          </a:solidFill>
                        </a:rPr>
                        <a:t>1</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2</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5</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6</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7</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8</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9</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10</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8378465"/>
                  </a:ext>
                </a:extLst>
              </a:tr>
            </a:tbl>
          </a:graphicData>
        </a:graphic>
      </p:graphicFrame>
    </p:spTree>
    <p:extLst>
      <p:ext uri="{BB962C8B-B14F-4D97-AF65-F5344CB8AC3E}">
        <p14:creationId xmlns:p14="http://schemas.microsoft.com/office/powerpoint/2010/main" val="32605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B8C39-C82A-21F0-6308-54BBE51B4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95AFC-C02F-AD5C-E8BF-E3C94870E646}"/>
              </a:ext>
            </a:extLst>
          </p:cNvPr>
          <p:cNvSpPr>
            <a:spLocks noGrp="1"/>
          </p:cNvSpPr>
          <p:nvPr>
            <p:ph type="title"/>
          </p:nvPr>
        </p:nvSpPr>
        <p:spPr>
          <a:xfrm>
            <a:off x="523568" y="348780"/>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Hash Adaptive Bloom Filter </a:t>
            </a:r>
          </a:p>
        </p:txBody>
      </p:sp>
      <p:sp>
        <p:nvSpPr>
          <p:cNvPr id="3" name="TextBox 2">
            <a:extLst>
              <a:ext uri="{FF2B5EF4-FFF2-40B4-BE49-F238E27FC236}">
                <a16:creationId xmlns:a16="http://schemas.microsoft.com/office/drawing/2014/main" id="{8A1EF6EB-5675-9DED-2D43-154B1BF30BD1}"/>
              </a:ext>
            </a:extLst>
          </p:cNvPr>
          <p:cNvSpPr txBox="1"/>
          <p:nvPr/>
        </p:nvSpPr>
        <p:spPr>
          <a:xfrm>
            <a:off x="10610850" y="6450227"/>
            <a:ext cx="418704"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11</a:t>
            </a:r>
          </a:p>
        </p:txBody>
      </p:sp>
      <p:sp>
        <p:nvSpPr>
          <p:cNvPr id="13" name="TextBox 12">
            <a:extLst>
              <a:ext uri="{FF2B5EF4-FFF2-40B4-BE49-F238E27FC236}">
                <a16:creationId xmlns:a16="http://schemas.microsoft.com/office/drawing/2014/main" id="{AE7D954C-EB04-BF6E-A516-827A6ACAE7A9}"/>
              </a:ext>
            </a:extLst>
          </p:cNvPr>
          <p:cNvSpPr txBox="1"/>
          <p:nvPr/>
        </p:nvSpPr>
        <p:spPr>
          <a:xfrm>
            <a:off x="523568" y="1536563"/>
            <a:ext cx="1667059" cy="430887"/>
          </a:xfrm>
          <a:prstGeom prst="rect">
            <a:avLst/>
          </a:prstGeom>
          <a:noFill/>
        </p:spPr>
        <p:txBody>
          <a:bodyPr wrap="none" rtlCol="0">
            <a:spAutoFit/>
          </a:bodyPr>
          <a:lstStyle/>
          <a:p>
            <a:r>
              <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rPr>
              <a:t>Query Phase</a:t>
            </a:r>
          </a:p>
        </p:txBody>
      </p:sp>
      <p:graphicFrame>
        <p:nvGraphicFramePr>
          <p:cNvPr id="5" name="Table 4">
            <a:extLst>
              <a:ext uri="{FF2B5EF4-FFF2-40B4-BE49-F238E27FC236}">
                <a16:creationId xmlns:a16="http://schemas.microsoft.com/office/drawing/2014/main" id="{4AC5665A-FA1B-963B-BF1E-973FFC9E43DC}"/>
              </a:ext>
            </a:extLst>
          </p:cNvPr>
          <p:cNvGraphicFramePr>
            <a:graphicFrameLocks noGrp="1"/>
          </p:cNvGraphicFramePr>
          <p:nvPr>
            <p:extLst>
              <p:ext uri="{D42A27DB-BD31-4B8C-83A1-F6EECF244321}">
                <p14:modId xmlns:p14="http://schemas.microsoft.com/office/powerpoint/2010/main" val="211191060"/>
              </p:ext>
            </p:extLst>
          </p:nvPr>
        </p:nvGraphicFramePr>
        <p:xfrm>
          <a:off x="1081088" y="2506105"/>
          <a:ext cx="9739114" cy="3139440"/>
        </p:xfrm>
        <a:graphic>
          <a:graphicData uri="http://schemas.openxmlformats.org/drawingml/2006/table">
            <a:tbl>
              <a:tblPr firstRow="1" bandRow="1">
                <a:tableStyleId>{5C22544A-7EE6-4342-B048-85BDC9FD1C3A}</a:tableStyleId>
              </a:tblPr>
              <a:tblGrid>
                <a:gridCol w="1253196">
                  <a:extLst>
                    <a:ext uri="{9D8B030D-6E8A-4147-A177-3AD203B41FA5}">
                      <a16:colId xmlns:a16="http://schemas.microsoft.com/office/drawing/2014/main" val="1632902034"/>
                    </a:ext>
                  </a:extLst>
                </a:gridCol>
                <a:gridCol w="1071346">
                  <a:extLst>
                    <a:ext uri="{9D8B030D-6E8A-4147-A177-3AD203B41FA5}">
                      <a16:colId xmlns:a16="http://schemas.microsoft.com/office/drawing/2014/main" val="3404506982"/>
                    </a:ext>
                  </a:extLst>
                </a:gridCol>
                <a:gridCol w="1031924">
                  <a:extLst>
                    <a:ext uri="{9D8B030D-6E8A-4147-A177-3AD203B41FA5}">
                      <a16:colId xmlns:a16="http://schemas.microsoft.com/office/drawing/2014/main" val="1143285807"/>
                    </a:ext>
                  </a:extLst>
                </a:gridCol>
                <a:gridCol w="1239663">
                  <a:extLst>
                    <a:ext uri="{9D8B030D-6E8A-4147-A177-3AD203B41FA5}">
                      <a16:colId xmlns:a16="http://schemas.microsoft.com/office/drawing/2014/main" val="2256622659"/>
                    </a:ext>
                  </a:extLst>
                </a:gridCol>
                <a:gridCol w="1542894">
                  <a:extLst>
                    <a:ext uri="{9D8B030D-6E8A-4147-A177-3AD203B41FA5}">
                      <a16:colId xmlns:a16="http://schemas.microsoft.com/office/drawing/2014/main" val="2700057931"/>
                    </a:ext>
                  </a:extLst>
                </a:gridCol>
                <a:gridCol w="1165309">
                  <a:extLst>
                    <a:ext uri="{9D8B030D-6E8A-4147-A177-3AD203B41FA5}">
                      <a16:colId xmlns:a16="http://schemas.microsoft.com/office/drawing/2014/main" val="1611739387"/>
                    </a:ext>
                  </a:extLst>
                </a:gridCol>
                <a:gridCol w="1217391">
                  <a:extLst>
                    <a:ext uri="{9D8B030D-6E8A-4147-A177-3AD203B41FA5}">
                      <a16:colId xmlns:a16="http://schemas.microsoft.com/office/drawing/2014/main" val="1744107282"/>
                    </a:ext>
                  </a:extLst>
                </a:gridCol>
                <a:gridCol w="1217391">
                  <a:extLst>
                    <a:ext uri="{9D8B030D-6E8A-4147-A177-3AD203B41FA5}">
                      <a16:colId xmlns:a16="http://schemas.microsoft.com/office/drawing/2014/main" val="4026854914"/>
                    </a:ext>
                  </a:extLst>
                </a:gridCol>
              </a:tblGrid>
              <a:tr h="858463">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Query</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Indices</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Round 1 bits</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Round 1 Result</a:t>
                      </a:r>
                    </a:p>
                  </a:txBody>
                  <a:tcPr anchor="ctr"/>
                </a:tc>
                <a:tc>
                  <a:txBody>
                    <a:bodyPr/>
                    <a:lstStyle/>
                    <a:p>
                      <a:r>
                        <a:rPr lang="el-GR" sz="1800">
                          <a:latin typeface="Calibri" panose="020F0502020204030204" pitchFamily="34" charset="0"/>
                          <a:ea typeface="Calibri" panose="020F0502020204030204" pitchFamily="34" charset="0"/>
                          <a:cs typeface="Calibri" panose="020F0502020204030204" pitchFamily="34" charset="0"/>
                        </a:rPr>
                        <a:t>φ(</a:t>
                      </a:r>
                      <a:r>
                        <a:rPr lang="en-US" sz="1800">
                          <a:latin typeface="Calibri" panose="020F0502020204030204" pitchFamily="34" charset="0"/>
                          <a:ea typeface="Calibri" panose="020F0502020204030204" pitchFamily="34" charset="0"/>
                          <a:cs typeface="Calibri" panose="020F0502020204030204" pitchFamily="34" charset="0"/>
                        </a:rPr>
                        <a:t>e) from HashExpressor</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Round 2 bits</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Round 2 Result</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Original outcome</a:t>
                      </a:r>
                    </a:p>
                  </a:txBody>
                  <a:tcPr anchor="ctr"/>
                </a:tc>
                <a:extLst>
                  <a:ext uri="{0D108BD9-81ED-4DB2-BD59-A6C34878D82A}">
                    <a16:rowId xmlns:a16="http://schemas.microsoft.com/office/drawing/2014/main" val="3976456816"/>
                  </a:ext>
                </a:extLst>
              </a:tr>
              <a:tr h="37084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blood</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{1,4,7}</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[1,1,0]</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err="1">
                          <a:latin typeface="Calibri" panose="020F0502020204030204" pitchFamily="34" charset="0"/>
                          <a:ea typeface="Calibri" panose="020F0502020204030204" pitchFamily="34" charset="0"/>
                          <a:cs typeface="Calibri" panose="020F0502020204030204" pitchFamily="34" charset="0"/>
                        </a:rPr>
                        <a:t>h₁,h₂,h</a:t>
                      </a:r>
                      <a:r>
                        <a:rPr lang="en-US" sz="1800" dirty="0">
                          <a:latin typeface="Calibri" panose="020F0502020204030204" pitchFamily="34" charset="0"/>
                          <a:ea typeface="Calibri" panose="020F0502020204030204" pitchFamily="34" charset="0"/>
                          <a:cs typeface="Calibri" panose="020F0502020204030204" pitchFamily="34" charset="0"/>
                        </a:rPr>
                        <a:t>₄}</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[1,1,1]</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Positive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Positive</a:t>
                      </a:r>
                    </a:p>
                  </a:txBody>
                  <a:tcPr anchor="ctr"/>
                </a:tc>
                <a:extLst>
                  <a:ext uri="{0D108BD9-81ED-4DB2-BD59-A6C34878D82A}">
                    <a16:rowId xmlns:a16="http://schemas.microsoft.com/office/drawing/2014/main" val="1171567227"/>
                  </a:ext>
                </a:extLst>
              </a:tr>
              <a:tr h="37084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hospital</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{5,8,10}</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[1,0,0]</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H₀</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[1,0,0]</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extLst>
                  <a:ext uri="{0D108BD9-81ED-4DB2-BD59-A6C34878D82A}">
                    <a16:rowId xmlns:a16="http://schemas.microsoft.com/office/drawing/2014/main" val="1387975418"/>
                  </a:ext>
                </a:extLst>
              </a:tr>
              <a:tr h="37084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emergency</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{2,3,7}</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[1,1,0]</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H₀</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[1,1,0]</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extLst>
                  <a:ext uri="{0D108BD9-81ED-4DB2-BD59-A6C34878D82A}">
                    <a16:rowId xmlns:a16="http://schemas.microsoft.com/office/drawing/2014/main" val="2849891923"/>
                  </a:ext>
                </a:extLst>
              </a:tr>
              <a:tr h="37084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education</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{4,7,9}</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[1,0,1]</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H₀</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[1,0,1]</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Negative</a:t>
                      </a:r>
                    </a:p>
                  </a:txBody>
                  <a:tcPr anchor="ctr"/>
                </a:tc>
                <a:extLst>
                  <a:ext uri="{0D108BD9-81ED-4DB2-BD59-A6C34878D82A}">
                    <a16:rowId xmlns:a16="http://schemas.microsoft.com/office/drawing/2014/main" val="3251173197"/>
                  </a:ext>
                </a:extLst>
              </a:tr>
              <a:tr h="37084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violence</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{2,4,9}</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[1,1,1]</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Positive</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H₀</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Positive</a:t>
                      </a:r>
                    </a:p>
                  </a:txBody>
                  <a:tcPr anchor="ctr"/>
                </a:tc>
                <a:extLst>
                  <a:ext uri="{0D108BD9-81ED-4DB2-BD59-A6C34878D82A}">
                    <a16:rowId xmlns:a16="http://schemas.microsoft.com/office/drawing/2014/main" val="516260290"/>
                  </a:ext>
                </a:extLst>
              </a:tr>
              <a:tr h="37084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gambling</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{1,3,9}</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[1,1,1]</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Positive</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H₀</a:t>
                      </a:r>
                    </a:p>
                  </a:txBody>
                  <a:tcPr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Positive</a:t>
                      </a:r>
                    </a:p>
                  </a:txBody>
                  <a:tcPr anchor="ctr"/>
                </a:tc>
                <a:extLst>
                  <a:ext uri="{0D108BD9-81ED-4DB2-BD59-A6C34878D82A}">
                    <a16:rowId xmlns:a16="http://schemas.microsoft.com/office/drawing/2014/main" val="3093755894"/>
                  </a:ext>
                </a:extLst>
              </a:tr>
            </a:tbl>
          </a:graphicData>
        </a:graphic>
      </p:graphicFrame>
      <p:sp>
        <p:nvSpPr>
          <p:cNvPr id="7" name="AutoShape 2" descr="Fig. 1: - &#10;&#10;&lt;p&gt;Architecture of HABF&lt;/p&gt;&#10;&#10;">
            <a:extLst>
              <a:ext uri="{FF2B5EF4-FFF2-40B4-BE49-F238E27FC236}">
                <a16:creationId xmlns:a16="http://schemas.microsoft.com/office/drawing/2014/main" id="{169E41F8-85B7-4440-2CF6-005C7DB76412}"/>
              </a:ext>
            </a:extLst>
          </p:cNvPr>
          <p:cNvSpPr>
            <a:spLocks noChangeAspect="1" noChangeArrowheads="1"/>
          </p:cNvSpPr>
          <p:nvPr/>
        </p:nvSpPr>
        <p:spPr bwMode="auto">
          <a:xfrm>
            <a:off x="8409709" y="268085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27F8A3D-5C54-39CC-C18C-9673CCEBD054}"/>
              </a:ext>
            </a:extLst>
          </p:cNvPr>
          <p:cNvSpPr txBox="1"/>
          <p:nvPr/>
        </p:nvSpPr>
        <p:spPr>
          <a:xfrm>
            <a:off x="618238" y="5746502"/>
            <a:ext cx="3753272" cy="369332"/>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This phase follows </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Two-round pattern</a:t>
            </a:r>
          </a:p>
        </p:txBody>
      </p:sp>
      <p:sp>
        <p:nvSpPr>
          <p:cNvPr id="6" name="TextBox 5">
            <a:extLst>
              <a:ext uri="{FF2B5EF4-FFF2-40B4-BE49-F238E27FC236}">
                <a16:creationId xmlns:a16="http://schemas.microsoft.com/office/drawing/2014/main" id="{81BE4C99-47ED-BBDD-A0D2-E9F2D2E497C7}"/>
              </a:ext>
            </a:extLst>
          </p:cNvPr>
          <p:cNvSpPr txBox="1"/>
          <p:nvPr/>
        </p:nvSpPr>
        <p:spPr>
          <a:xfrm>
            <a:off x="2367323" y="1758818"/>
            <a:ext cx="8146545" cy="646331"/>
          </a:xfrm>
          <a:prstGeom prst="rect">
            <a:avLst/>
          </a:prstGeom>
          <a:no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positive keys - (</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Blood, Violence, Gambling</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negative keys - (</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education - 2, emergency – 12</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676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3FA59-0960-FB66-DFF0-A69446BA44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0B4258-2C75-9AD6-AE9A-82505384C8B4}"/>
              </a:ext>
            </a:extLst>
          </p:cNvPr>
          <p:cNvSpPr txBox="1"/>
          <p:nvPr/>
        </p:nvSpPr>
        <p:spPr>
          <a:xfrm>
            <a:off x="495300" y="746872"/>
            <a:ext cx="11201400" cy="3847207"/>
          </a:xfrm>
          <a:prstGeom prst="rect">
            <a:avLst/>
          </a:prstGeom>
          <a:noFill/>
        </p:spPr>
        <p:txBody>
          <a:bodyPr wrap="square">
            <a:spAutoFit/>
          </a:bodyPr>
          <a:lstStyle/>
          <a:p>
            <a:pPr>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HABF technical merits:</a:t>
            </a:r>
          </a:p>
          <a:p>
            <a:pPr>
              <a:buNone/>
            </a:pP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Cost-Aware Hashing</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Adjusts hashes to avoid collisions with costly negatives, cutting weighted false positives by up to 40%.</a:t>
            </a:r>
          </a:p>
          <a:p>
            <a:pPr marL="285750" indent="-285750">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Two-Phase Optimization</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Refines hashes (Phase I) and stores them efficiently (Phase II) using </a:t>
            </a:r>
            <a:r>
              <a:rPr lang="en-US"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HashExpressor</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Two-Round Query</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Fast Round 1 with global hashes; Round 2 for adjusted keys—zero false negatives, ~5% overhead.</a:t>
            </a:r>
          </a:p>
          <a:p>
            <a:pPr marL="285750" indent="-285750">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Lightweight Storage</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HashExpressor</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adds only ~5% memory, avoiding large storage overheads.</a:t>
            </a:r>
          </a:p>
          <a:p>
            <a:pPr marL="285750" indent="-285750">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Theoretical Bounds</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Guarantees on weighted false positive rate under cost skew.</a:t>
            </a:r>
          </a:p>
          <a:p>
            <a:pPr marL="285750" indent="-285750">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Empirical Wins</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Outperforms other filters in accuracy, speed, and space on real datasets.</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Constructed a variant of HABF by reducing the construction phase time, but this has some performance limitation. </a:t>
            </a:r>
          </a:p>
        </p:txBody>
      </p:sp>
      <p:sp>
        <p:nvSpPr>
          <p:cNvPr id="5" name="Content Placeholder 2">
            <a:extLst>
              <a:ext uri="{FF2B5EF4-FFF2-40B4-BE49-F238E27FC236}">
                <a16:creationId xmlns:a16="http://schemas.microsoft.com/office/drawing/2014/main" id="{E8B5CC3A-D79F-0EC6-E2E7-7A8C20B809BF}"/>
              </a:ext>
            </a:extLst>
          </p:cNvPr>
          <p:cNvSpPr>
            <a:spLocks noGrp="1"/>
          </p:cNvSpPr>
          <p:nvPr>
            <p:ph idx="1"/>
          </p:nvPr>
        </p:nvSpPr>
        <p:spPr>
          <a:xfrm>
            <a:off x="495300" y="4764238"/>
            <a:ext cx="11201400" cy="4187524"/>
          </a:xfrm>
        </p:spPr>
        <p:txBody>
          <a:bodyPr>
            <a:normAutofit/>
          </a:bodyPr>
          <a:lstStyle/>
          <a:p>
            <a:pPr>
              <a:buNone/>
            </a:pPr>
            <a:r>
              <a:rPr lang="en-US" sz="1800" b="1" dirty="0">
                <a:latin typeface="Calibri" panose="020F0502020204030204" pitchFamily="34" charset="0"/>
                <a:ea typeface="Calibri" panose="020F0502020204030204" pitchFamily="34" charset="0"/>
                <a:cs typeface="Calibri" panose="020F0502020204030204" pitchFamily="34" charset="0"/>
              </a:rPr>
              <a:t>Datasets:</a:t>
            </a:r>
          </a:p>
          <a:p>
            <a:pPr>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Shalla’s Blacklists</a:t>
            </a:r>
            <a:r>
              <a:rPr lang="en-US" sz="1600" dirty="0">
                <a:latin typeface="Calibri" panose="020F0502020204030204" pitchFamily="34" charset="0"/>
                <a:ea typeface="Calibri" panose="020F0502020204030204" pitchFamily="34" charset="0"/>
                <a:cs typeface="Calibri" panose="020F0502020204030204" pitchFamily="34" charset="0"/>
              </a:rPr>
              <a:t>: a URL‐blacklist dataset containing 2.927 million distinct keys, of which 1,491,178 are “positive” (in the set) and 1,435,527 are “negative” (not in the set).</a:t>
            </a:r>
          </a:p>
          <a:p>
            <a:pPr>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YCSB</a:t>
            </a:r>
            <a:r>
              <a:rPr lang="en-US" sz="1600" dirty="0">
                <a:latin typeface="Calibri" panose="020F0502020204030204" pitchFamily="34" charset="0"/>
                <a:ea typeface="Calibri" panose="020F0502020204030204" pitchFamily="34" charset="0"/>
                <a:cs typeface="Calibri" panose="020F0502020204030204" pitchFamily="34" charset="0"/>
              </a:rPr>
              <a:t>: a synthetic key–value workload of 24,074,812 keys (12,500,611 positive, 11,574,201 negative), each a 4‑byte prefix plus a 64‑bit integer.</a:t>
            </a:r>
          </a:p>
        </p:txBody>
      </p:sp>
      <p:sp>
        <p:nvSpPr>
          <p:cNvPr id="3" name="TextBox 2">
            <a:extLst>
              <a:ext uri="{FF2B5EF4-FFF2-40B4-BE49-F238E27FC236}">
                <a16:creationId xmlns:a16="http://schemas.microsoft.com/office/drawing/2014/main" id="{FC18F553-DA76-B757-79A0-BC42F54D995A}"/>
              </a:ext>
            </a:extLst>
          </p:cNvPr>
          <p:cNvSpPr txBox="1"/>
          <p:nvPr/>
        </p:nvSpPr>
        <p:spPr>
          <a:xfrm>
            <a:off x="10591610" y="6488668"/>
            <a:ext cx="418704"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203942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A992-965A-2EBB-D9E9-29637B178FEF}"/>
              </a:ext>
            </a:extLst>
          </p:cNvPr>
          <p:cNvSpPr>
            <a:spLocks noGrp="1"/>
          </p:cNvSpPr>
          <p:nvPr>
            <p:ph type="title"/>
          </p:nvPr>
        </p:nvSpPr>
        <p:spPr>
          <a:xfrm>
            <a:off x="169127" y="250421"/>
            <a:ext cx="10515600" cy="1011066"/>
          </a:xfrm>
        </p:spPr>
        <p:txBody>
          <a:bodyPr/>
          <a:lstStyle/>
          <a:p>
            <a:r>
              <a:rPr lang="en-US" dirty="0"/>
              <a:t>Results </a:t>
            </a:r>
          </a:p>
        </p:txBody>
      </p:sp>
      <p:pic>
        <p:nvPicPr>
          <p:cNvPr id="6" name="Picture 5">
            <a:extLst>
              <a:ext uri="{FF2B5EF4-FFF2-40B4-BE49-F238E27FC236}">
                <a16:creationId xmlns:a16="http://schemas.microsoft.com/office/drawing/2014/main" id="{B34EB06B-BFB9-5CAF-3820-0A8F9EA3EDD8}"/>
              </a:ext>
            </a:extLst>
          </p:cNvPr>
          <p:cNvPicPr>
            <a:picLocks noChangeAspect="1"/>
          </p:cNvPicPr>
          <p:nvPr/>
        </p:nvPicPr>
        <p:blipFill>
          <a:blip r:embed="rId3"/>
          <a:stretch>
            <a:fillRect/>
          </a:stretch>
        </p:blipFill>
        <p:spPr>
          <a:xfrm>
            <a:off x="266109" y="1161270"/>
            <a:ext cx="11925891" cy="2471130"/>
          </a:xfrm>
          <a:prstGeom prst="rect">
            <a:avLst/>
          </a:prstGeom>
        </p:spPr>
      </p:pic>
      <p:pic>
        <p:nvPicPr>
          <p:cNvPr id="8" name="Picture 7">
            <a:extLst>
              <a:ext uri="{FF2B5EF4-FFF2-40B4-BE49-F238E27FC236}">
                <a16:creationId xmlns:a16="http://schemas.microsoft.com/office/drawing/2014/main" id="{8D896B8C-EB03-2C76-34A3-B603AD39A3C7}"/>
              </a:ext>
            </a:extLst>
          </p:cNvPr>
          <p:cNvPicPr>
            <a:picLocks noChangeAspect="1"/>
          </p:cNvPicPr>
          <p:nvPr/>
        </p:nvPicPr>
        <p:blipFill>
          <a:blip r:embed="rId4"/>
          <a:stretch>
            <a:fillRect/>
          </a:stretch>
        </p:blipFill>
        <p:spPr>
          <a:xfrm>
            <a:off x="169127" y="4017539"/>
            <a:ext cx="11819332" cy="2471129"/>
          </a:xfrm>
          <a:prstGeom prst="rect">
            <a:avLst/>
          </a:prstGeom>
        </p:spPr>
      </p:pic>
      <p:sp>
        <p:nvSpPr>
          <p:cNvPr id="3" name="TextBox 2">
            <a:extLst>
              <a:ext uri="{FF2B5EF4-FFF2-40B4-BE49-F238E27FC236}">
                <a16:creationId xmlns:a16="http://schemas.microsoft.com/office/drawing/2014/main" id="{60AA9C97-B0D9-D1EE-0B2E-191554890FC3}"/>
              </a:ext>
            </a:extLst>
          </p:cNvPr>
          <p:cNvSpPr txBox="1"/>
          <p:nvPr/>
        </p:nvSpPr>
        <p:spPr>
          <a:xfrm>
            <a:off x="10591610" y="6488668"/>
            <a:ext cx="447558" cy="369332"/>
          </a:xfrm>
          <a:prstGeom prst="rect">
            <a:avLst/>
          </a:prstGeom>
          <a:noFill/>
        </p:spPr>
        <p:txBody>
          <a:bodyPr wrap="none" rtlCol="0">
            <a:spAutoFit/>
          </a:bodyPr>
          <a:lstStyle/>
          <a:p>
            <a:r>
              <a:rPr lang="en-IN" dirty="0"/>
              <a:t>13</a:t>
            </a:r>
          </a:p>
        </p:txBody>
      </p:sp>
    </p:spTree>
    <p:extLst>
      <p:ext uri="{BB962C8B-B14F-4D97-AF65-F5344CB8AC3E}">
        <p14:creationId xmlns:p14="http://schemas.microsoft.com/office/powerpoint/2010/main" val="287794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F4DEE-8E21-95E8-DDD8-D208D095D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FF04E-EEAD-E971-5F03-597B572CABEE}"/>
              </a:ext>
            </a:extLst>
          </p:cNvPr>
          <p:cNvSpPr>
            <a:spLocks noGrp="1"/>
          </p:cNvSpPr>
          <p:nvPr>
            <p:ph type="title"/>
          </p:nvPr>
        </p:nvSpPr>
        <p:spPr>
          <a:xfrm>
            <a:off x="191430" y="0"/>
            <a:ext cx="10515600" cy="1011066"/>
          </a:xfrm>
        </p:spPr>
        <p:txBody>
          <a:bodyPr/>
          <a:lstStyle/>
          <a:p>
            <a:r>
              <a:rPr lang="en-US" dirty="0"/>
              <a:t>Results </a:t>
            </a:r>
          </a:p>
        </p:txBody>
      </p:sp>
      <p:pic>
        <p:nvPicPr>
          <p:cNvPr id="5" name="Picture 4">
            <a:extLst>
              <a:ext uri="{FF2B5EF4-FFF2-40B4-BE49-F238E27FC236}">
                <a16:creationId xmlns:a16="http://schemas.microsoft.com/office/drawing/2014/main" id="{697678B8-BD96-3E5F-4D72-51F4524A0466}"/>
              </a:ext>
            </a:extLst>
          </p:cNvPr>
          <p:cNvPicPr>
            <a:picLocks noChangeAspect="1"/>
          </p:cNvPicPr>
          <p:nvPr/>
        </p:nvPicPr>
        <p:blipFill>
          <a:blip r:embed="rId2"/>
          <a:stretch>
            <a:fillRect/>
          </a:stretch>
        </p:blipFill>
        <p:spPr>
          <a:xfrm>
            <a:off x="2299942" y="797411"/>
            <a:ext cx="6940877" cy="2450688"/>
          </a:xfrm>
          <a:prstGeom prst="rect">
            <a:avLst/>
          </a:prstGeom>
        </p:spPr>
      </p:pic>
      <p:pic>
        <p:nvPicPr>
          <p:cNvPr id="7" name="Picture 6">
            <a:extLst>
              <a:ext uri="{FF2B5EF4-FFF2-40B4-BE49-F238E27FC236}">
                <a16:creationId xmlns:a16="http://schemas.microsoft.com/office/drawing/2014/main" id="{A8704B04-1569-6900-7CEB-987862B69454}"/>
              </a:ext>
            </a:extLst>
          </p:cNvPr>
          <p:cNvPicPr>
            <a:picLocks noChangeAspect="1"/>
          </p:cNvPicPr>
          <p:nvPr/>
        </p:nvPicPr>
        <p:blipFill>
          <a:blip r:embed="rId3"/>
          <a:stretch>
            <a:fillRect/>
          </a:stretch>
        </p:blipFill>
        <p:spPr>
          <a:xfrm>
            <a:off x="2375698" y="3747654"/>
            <a:ext cx="6865121" cy="2450688"/>
          </a:xfrm>
          <a:prstGeom prst="rect">
            <a:avLst/>
          </a:prstGeom>
        </p:spPr>
      </p:pic>
      <p:sp>
        <p:nvSpPr>
          <p:cNvPr id="3" name="TextBox 2">
            <a:extLst>
              <a:ext uri="{FF2B5EF4-FFF2-40B4-BE49-F238E27FC236}">
                <a16:creationId xmlns:a16="http://schemas.microsoft.com/office/drawing/2014/main" id="{57525D0D-2486-0188-9187-D36E8F2802AF}"/>
              </a:ext>
            </a:extLst>
          </p:cNvPr>
          <p:cNvSpPr txBox="1"/>
          <p:nvPr/>
        </p:nvSpPr>
        <p:spPr>
          <a:xfrm>
            <a:off x="10591610" y="6488668"/>
            <a:ext cx="447558" cy="369332"/>
          </a:xfrm>
          <a:prstGeom prst="rect">
            <a:avLst/>
          </a:prstGeom>
          <a:noFill/>
        </p:spPr>
        <p:txBody>
          <a:bodyPr wrap="none" rtlCol="0">
            <a:spAutoFit/>
          </a:bodyPr>
          <a:lstStyle/>
          <a:p>
            <a:r>
              <a:rPr lang="en-IN" dirty="0"/>
              <a:t>14</a:t>
            </a:r>
          </a:p>
        </p:txBody>
      </p:sp>
    </p:spTree>
    <p:extLst>
      <p:ext uri="{BB962C8B-B14F-4D97-AF65-F5344CB8AC3E}">
        <p14:creationId xmlns:p14="http://schemas.microsoft.com/office/powerpoint/2010/main" val="284038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F4DEE-8E21-95E8-DDD8-D208D095DA5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737B656-B83A-EEA2-26FE-DD11F70A6731}"/>
              </a:ext>
            </a:extLst>
          </p:cNvPr>
          <p:cNvSpPr txBox="1"/>
          <p:nvPr/>
        </p:nvSpPr>
        <p:spPr>
          <a:xfrm>
            <a:off x="3598238" y="2192605"/>
            <a:ext cx="4876143" cy="3385542"/>
          </a:xfrm>
          <a:prstGeom prst="rect">
            <a:avLst/>
          </a:prstGeom>
          <a:noFill/>
        </p:spPr>
        <p:txBody>
          <a:bodyPr wrap="none" rtlCol="0">
            <a:spAutoFit/>
          </a:bodyPr>
          <a:lstStyle/>
          <a:p>
            <a:r>
              <a:rPr lang="en-US" sz="7200" b="1" dirty="0">
                <a:solidFill>
                  <a:srgbClr val="7A2D40"/>
                </a:solidFill>
                <a:latin typeface="Calibri" panose="020F0502020204030204" pitchFamily="34" charset="0"/>
                <a:ea typeface="Calibri" panose="020F0502020204030204" pitchFamily="34" charset="0"/>
                <a:cs typeface="Calibri" panose="020F0502020204030204" pitchFamily="34" charset="0"/>
              </a:rPr>
              <a:t>Thank you!</a:t>
            </a:r>
          </a:p>
          <a:p>
            <a:endParaRPr lang="en-US" b="1" dirty="0">
              <a:solidFill>
                <a:srgbClr val="7A2D40"/>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rgbClr val="7A2D40"/>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rgbClr val="7A2D40"/>
              </a:solidFill>
              <a:latin typeface="Calibri" panose="020F0502020204030204" pitchFamily="34" charset="0"/>
              <a:ea typeface="Calibri" panose="020F0502020204030204" pitchFamily="34" charset="0"/>
              <a:cs typeface="Calibri" panose="020F0502020204030204" pitchFamily="34" charset="0"/>
            </a:endParaRPr>
          </a:p>
          <a:p>
            <a:r>
              <a:rPr lang="en-US" sz="4400" b="1" dirty="0">
                <a:solidFill>
                  <a:srgbClr val="7A2D40"/>
                </a:solidFill>
                <a:latin typeface="Calibri" panose="020F0502020204030204" pitchFamily="34" charset="0"/>
                <a:ea typeface="Calibri" panose="020F0502020204030204" pitchFamily="34" charset="0"/>
                <a:cs typeface="Calibri" panose="020F0502020204030204" pitchFamily="34" charset="0"/>
              </a:rPr>
              <a:t>Any Questions?????</a:t>
            </a:r>
          </a:p>
        </p:txBody>
      </p:sp>
      <p:sp>
        <p:nvSpPr>
          <p:cNvPr id="2" name="TextBox 1">
            <a:extLst>
              <a:ext uri="{FF2B5EF4-FFF2-40B4-BE49-F238E27FC236}">
                <a16:creationId xmlns:a16="http://schemas.microsoft.com/office/drawing/2014/main" id="{E2777D6B-6891-7A17-B228-B29C65B109FA}"/>
              </a:ext>
            </a:extLst>
          </p:cNvPr>
          <p:cNvSpPr txBox="1"/>
          <p:nvPr/>
        </p:nvSpPr>
        <p:spPr>
          <a:xfrm>
            <a:off x="10591610" y="6488668"/>
            <a:ext cx="447558" cy="369332"/>
          </a:xfrm>
          <a:prstGeom prst="rect">
            <a:avLst/>
          </a:prstGeom>
          <a:noFill/>
        </p:spPr>
        <p:txBody>
          <a:bodyPr wrap="none" rtlCol="0">
            <a:spAutoFit/>
          </a:bodyPr>
          <a:lstStyle/>
          <a:p>
            <a:r>
              <a:rPr lang="en-IN" dirty="0"/>
              <a:t>15</a:t>
            </a:r>
          </a:p>
        </p:txBody>
      </p:sp>
    </p:spTree>
    <p:extLst>
      <p:ext uri="{BB962C8B-B14F-4D97-AF65-F5344CB8AC3E}">
        <p14:creationId xmlns:p14="http://schemas.microsoft.com/office/powerpoint/2010/main" val="80395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84BD-E891-8F83-848D-B3163274FFBD}"/>
              </a:ext>
            </a:extLst>
          </p:cNvPr>
          <p:cNvSpPr>
            <a:spLocks noGrp="1"/>
          </p:cNvSpPr>
          <p:nvPr>
            <p:ph type="title"/>
          </p:nvPr>
        </p:nvSpPr>
        <p:spPr/>
        <p:txBody>
          <a:bodyPr/>
          <a:lstStyle/>
          <a:p>
            <a:r>
              <a:rPr lang="en-US" sz="4400" b="1" dirty="0">
                <a:solidFill>
                  <a:schemeClr val="bg2"/>
                </a:solidFill>
                <a:latin typeface="Calibri" panose="020F0502020204030204" pitchFamily="34" charset="0"/>
                <a:ea typeface="Calibri" panose="020F0502020204030204" pitchFamily="34" charset="0"/>
                <a:cs typeface="Calibri" panose="020F0502020204030204" pitchFamily="34" charset="0"/>
              </a:rPr>
              <a:t>Membership testing problem?</a:t>
            </a:r>
          </a:p>
        </p:txBody>
      </p:sp>
      <p:sp>
        <p:nvSpPr>
          <p:cNvPr id="3" name="TextBox 2">
            <a:extLst>
              <a:ext uri="{FF2B5EF4-FFF2-40B4-BE49-F238E27FC236}">
                <a16:creationId xmlns:a16="http://schemas.microsoft.com/office/drawing/2014/main" id="{9688F143-E491-4FFC-6889-FB770B067D2C}"/>
              </a:ext>
            </a:extLst>
          </p:cNvPr>
          <p:cNvSpPr txBox="1"/>
          <p:nvPr/>
        </p:nvSpPr>
        <p:spPr>
          <a:xfrm>
            <a:off x="10610850" y="6450227"/>
            <a:ext cx="301686"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2</a:t>
            </a:r>
          </a:p>
        </p:txBody>
      </p:sp>
      <p:sp>
        <p:nvSpPr>
          <p:cNvPr id="6" name="TextBox 5">
            <a:extLst>
              <a:ext uri="{FF2B5EF4-FFF2-40B4-BE49-F238E27FC236}">
                <a16:creationId xmlns:a16="http://schemas.microsoft.com/office/drawing/2014/main" id="{6C983A65-0ACC-A4E6-9114-F4106318C075}"/>
              </a:ext>
            </a:extLst>
          </p:cNvPr>
          <p:cNvSpPr txBox="1"/>
          <p:nvPr/>
        </p:nvSpPr>
        <p:spPr>
          <a:xfrm>
            <a:off x="900584" y="2036175"/>
            <a:ext cx="9710266" cy="1200329"/>
          </a:xfrm>
          <a:prstGeom prst="rect">
            <a:avLst/>
          </a:prstGeom>
          <a:noFill/>
        </p:spPr>
        <p:txBody>
          <a:bodyPr wrap="square" rtlCol="0">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In many real-world systems, we often need to check if an item exists in a large dataset, without storing the entire set. This is known as the membership testing problem.</a:t>
            </a:r>
          </a:p>
        </p:txBody>
      </p:sp>
      <p:sp>
        <p:nvSpPr>
          <p:cNvPr id="7" name="TextBox 6">
            <a:extLst>
              <a:ext uri="{FF2B5EF4-FFF2-40B4-BE49-F238E27FC236}">
                <a16:creationId xmlns:a16="http://schemas.microsoft.com/office/drawing/2014/main" id="{2F01A522-6394-F8C6-D115-27AAC99F7903}"/>
              </a:ext>
            </a:extLst>
          </p:cNvPr>
          <p:cNvSpPr txBox="1"/>
          <p:nvPr/>
        </p:nvSpPr>
        <p:spPr>
          <a:xfrm>
            <a:off x="737420" y="4178539"/>
            <a:ext cx="1364220" cy="369332"/>
          </a:xfrm>
          <a:prstGeom prst="rect">
            <a:avLst/>
          </a:prstGeom>
          <a:noFill/>
        </p:spPr>
        <p:txBody>
          <a:bodyPr wrap="non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Applications</a:t>
            </a:r>
          </a:p>
        </p:txBody>
      </p:sp>
      <p:pic>
        <p:nvPicPr>
          <p:cNvPr id="1026" name="Picture 2" descr="Free Vector | Databases Set of Three">
            <a:extLst>
              <a:ext uri="{FF2B5EF4-FFF2-40B4-BE49-F238E27FC236}">
                <a16:creationId xmlns:a16="http://schemas.microsoft.com/office/drawing/2014/main" id="{F57FFC2F-4343-EBA0-0DC0-D48FF064B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20" y="4756355"/>
            <a:ext cx="1447492" cy="1447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Firewall? Its Role in Network Security | CyberDB">
            <a:extLst>
              <a:ext uri="{FF2B5EF4-FFF2-40B4-BE49-F238E27FC236}">
                <a16:creationId xmlns:a16="http://schemas.microsoft.com/office/drawing/2014/main" id="{452BF1E6-0DB3-3898-13D1-3FA648393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354" y="4913750"/>
            <a:ext cx="1868128" cy="1050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98,100+ Computer Security Stock Photos ...">
            <a:extLst>
              <a:ext uri="{FF2B5EF4-FFF2-40B4-BE49-F238E27FC236}">
                <a16:creationId xmlns:a16="http://schemas.microsoft.com/office/drawing/2014/main" id="{162DC307-7A53-D976-7E41-46752F46B7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1097" y="4854255"/>
            <a:ext cx="2043728" cy="11698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8,500+ Machine Learning Icon Stock ...">
            <a:extLst>
              <a:ext uri="{FF2B5EF4-FFF2-40B4-BE49-F238E27FC236}">
                <a16:creationId xmlns:a16="http://schemas.microsoft.com/office/drawing/2014/main" id="{1761DB1A-2EF5-3E07-EA52-F7BE6DE00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265" y="4609279"/>
            <a:ext cx="1474282" cy="147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32D0-22B1-DA6E-8EC1-19877DAF4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C291D-4625-668F-7995-5E0DC5DC217E}"/>
              </a:ext>
            </a:extLst>
          </p:cNvPr>
          <p:cNvSpPr>
            <a:spLocks noGrp="1"/>
          </p:cNvSpPr>
          <p:nvPr>
            <p:ph type="title"/>
          </p:nvPr>
        </p:nvSpPr>
        <p:spPr>
          <a:xfrm>
            <a:off x="411362" y="387895"/>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Bloom Filter Works?</a:t>
            </a:r>
          </a:p>
        </p:txBody>
      </p:sp>
      <p:sp>
        <p:nvSpPr>
          <p:cNvPr id="3" name="TextBox 2">
            <a:extLst>
              <a:ext uri="{FF2B5EF4-FFF2-40B4-BE49-F238E27FC236}">
                <a16:creationId xmlns:a16="http://schemas.microsoft.com/office/drawing/2014/main" id="{0234602D-3F8B-7C86-3A13-8B5671AA7F9C}"/>
              </a:ext>
            </a:extLst>
          </p:cNvPr>
          <p:cNvSpPr txBox="1"/>
          <p:nvPr/>
        </p:nvSpPr>
        <p:spPr>
          <a:xfrm>
            <a:off x="10610850" y="6450227"/>
            <a:ext cx="301686"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3</a:t>
            </a:r>
          </a:p>
        </p:txBody>
      </p:sp>
      <p:sp>
        <p:nvSpPr>
          <p:cNvPr id="9" name="TextBox 8">
            <a:extLst>
              <a:ext uri="{FF2B5EF4-FFF2-40B4-BE49-F238E27FC236}">
                <a16:creationId xmlns:a16="http://schemas.microsoft.com/office/drawing/2014/main" id="{E36D1623-4967-247E-67FB-9EEB59C3B94C}"/>
              </a:ext>
            </a:extLst>
          </p:cNvPr>
          <p:cNvSpPr txBox="1"/>
          <p:nvPr/>
        </p:nvSpPr>
        <p:spPr>
          <a:xfrm>
            <a:off x="658368" y="1591056"/>
            <a:ext cx="1632178" cy="369332"/>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Insertion Phase</a:t>
            </a:r>
          </a:p>
        </p:txBody>
      </p:sp>
      <p:sp>
        <p:nvSpPr>
          <p:cNvPr id="10" name="Rectangle 9">
            <a:extLst>
              <a:ext uri="{FF2B5EF4-FFF2-40B4-BE49-F238E27FC236}">
                <a16:creationId xmlns:a16="http://schemas.microsoft.com/office/drawing/2014/main" id="{AF97D03C-A5C1-0532-610F-1A4F1F860058}"/>
              </a:ext>
            </a:extLst>
          </p:cNvPr>
          <p:cNvSpPr/>
          <p:nvPr/>
        </p:nvSpPr>
        <p:spPr>
          <a:xfrm>
            <a:off x="658368" y="2458768"/>
            <a:ext cx="1664208" cy="5229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KEY</a:t>
            </a:r>
          </a:p>
        </p:txBody>
      </p:sp>
      <p:sp>
        <p:nvSpPr>
          <p:cNvPr id="11" name="Rectangle 10">
            <a:extLst>
              <a:ext uri="{FF2B5EF4-FFF2-40B4-BE49-F238E27FC236}">
                <a16:creationId xmlns:a16="http://schemas.microsoft.com/office/drawing/2014/main" id="{057DABED-77E2-6D7B-4B9F-CC24F2D6FA6D}"/>
              </a:ext>
            </a:extLst>
          </p:cNvPr>
          <p:cNvSpPr/>
          <p:nvPr/>
        </p:nvSpPr>
        <p:spPr>
          <a:xfrm>
            <a:off x="4526279" y="2224282"/>
            <a:ext cx="4041648" cy="9784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Hashes the key using K Hash Functions </a:t>
            </a:r>
          </a:p>
        </p:txBody>
      </p:sp>
      <p:sp>
        <p:nvSpPr>
          <p:cNvPr id="12" name="Oval 11">
            <a:extLst>
              <a:ext uri="{FF2B5EF4-FFF2-40B4-BE49-F238E27FC236}">
                <a16:creationId xmlns:a16="http://schemas.microsoft.com/office/drawing/2014/main" id="{1B701591-B539-F28B-634C-80E050639BE0}"/>
              </a:ext>
            </a:extLst>
          </p:cNvPr>
          <p:cNvSpPr/>
          <p:nvPr/>
        </p:nvSpPr>
        <p:spPr>
          <a:xfrm>
            <a:off x="4878316" y="3957942"/>
            <a:ext cx="987552" cy="9966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H1</a:t>
            </a:r>
          </a:p>
        </p:txBody>
      </p:sp>
      <p:sp>
        <p:nvSpPr>
          <p:cNvPr id="13" name="Oval 12">
            <a:extLst>
              <a:ext uri="{FF2B5EF4-FFF2-40B4-BE49-F238E27FC236}">
                <a16:creationId xmlns:a16="http://schemas.microsoft.com/office/drawing/2014/main" id="{E45CC4D9-6EC9-2FD4-F425-885B4A18259C}"/>
              </a:ext>
            </a:extLst>
          </p:cNvPr>
          <p:cNvSpPr/>
          <p:nvPr/>
        </p:nvSpPr>
        <p:spPr>
          <a:xfrm>
            <a:off x="6233922" y="3957942"/>
            <a:ext cx="987552" cy="9966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H2</a:t>
            </a:r>
          </a:p>
        </p:txBody>
      </p:sp>
      <p:sp>
        <p:nvSpPr>
          <p:cNvPr id="14" name="Oval 13">
            <a:extLst>
              <a:ext uri="{FF2B5EF4-FFF2-40B4-BE49-F238E27FC236}">
                <a16:creationId xmlns:a16="http://schemas.microsoft.com/office/drawing/2014/main" id="{C0FE1EA9-09E9-0AAE-4FF2-449818EA0E78}"/>
              </a:ext>
            </a:extLst>
          </p:cNvPr>
          <p:cNvSpPr/>
          <p:nvPr/>
        </p:nvSpPr>
        <p:spPr>
          <a:xfrm>
            <a:off x="7468361" y="3980881"/>
            <a:ext cx="987552" cy="9966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alibri" panose="020F0502020204030204" pitchFamily="34" charset="0"/>
                <a:ea typeface="Calibri" panose="020F0502020204030204" pitchFamily="34" charset="0"/>
                <a:cs typeface="Calibri" panose="020F0502020204030204" pitchFamily="34" charset="0"/>
              </a:rPr>
              <a:t>Hk</a:t>
            </a: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 name="Table 14">
            <a:extLst>
              <a:ext uri="{FF2B5EF4-FFF2-40B4-BE49-F238E27FC236}">
                <a16:creationId xmlns:a16="http://schemas.microsoft.com/office/drawing/2014/main" id="{8096995E-16A4-B2FB-CFD1-96671169E5FE}"/>
              </a:ext>
            </a:extLst>
          </p:cNvPr>
          <p:cNvGraphicFramePr>
            <a:graphicFrameLocks noGrp="1"/>
          </p:cNvGraphicFramePr>
          <p:nvPr>
            <p:extLst>
              <p:ext uri="{D42A27DB-BD31-4B8C-83A1-F6EECF244321}">
                <p14:modId xmlns:p14="http://schemas.microsoft.com/office/powerpoint/2010/main" val="712951995"/>
              </p:ext>
            </p:extLst>
          </p:nvPr>
        </p:nvGraphicFramePr>
        <p:xfrm>
          <a:off x="4738533" y="5602779"/>
          <a:ext cx="4259158" cy="365760"/>
        </p:xfrm>
        <a:graphic>
          <a:graphicData uri="http://schemas.openxmlformats.org/drawingml/2006/table">
            <a:tbl>
              <a:tblPr firstRow="1" bandRow="1">
                <a:tableStyleId>{8799B23B-EC83-4686-B30A-512413B5E67A}</a:tableStyleId>
              </a:tblPr>
              <a:tblGrid>
                <a:gridCol w="452873">
                  <a:extLst>
                    <a:ext uri="{9D8B030D-6E8A-4147-A177-3AD203B41FA5}">
                      <a16:colId xmlns:a16="http://schemas.microsoft.com/office/drawing/2014/main" val="3496887951"/>
                    </a:ext>
                  </a:extLst>
                </a:gridCol>
                <a:gridCol w="452873">
                  <a:extLst>
                    <a:ext uri="{9D8B030D-6E8A-4147-A177-3AD203B41FA5}">
                      <a16:colId xmlns:a16="http://schemas.microsoft.com/office/drawing/2014/main" val="298024177"/>
                    </a:ext>
                  </a:extLst>
                </a:gridCol>
                <a:gridCol w="452873">
                  <a:extLst>
                    <a:ext uri="{9D8B030D-6E8A-4147-A177-3AD203B41FA5}">
                      <a16:colId xmlns:a16="http://schemas.microsoft.com/office/drawing/2014/main" val="3303639417"/>
                    </a:ext>
                  </a:extLst>
                </a:gridCol>
                <a:gridCol w="452873">
                  <a:extLst>
                    <a:ext uri="{9D8B030D-6E8A-4147-A177-3AD203B41FA5}">
                      <a16:colId xmlns:a16="http://schemas.microsoft.com/office/drawing/2014/main" val="1037540166"/>
                    </a:ext>
                  </a:extLst>
                </a:gridCol>
                <a:gridCol w="452873">
                  <a:extLst>
                    <a:ext uri="{9D8B030D-6E8A-4147-A177-3AD203B41FA5}">
                      <a16:colId xmlns:a16="http://schemas.microsoft.com/office/drawing/2014/main" val="2216710366"/>
                    </a:ext>
                  </a:extLst>
                </a:gridCol>
                <a:gridCol w="427480">
                  <a:extLst>
                    <a:ext uri="{9D8B030D-6E8A-4147-A177-3AD203B41FA5}">
                      <a16:colId xmlns:a16="http://schemas.microsoft.com/office/drawing/2014/main" val="2564493461"/>
                    </a:ext>
                  </a:extLst>
                </a:gridCol>
                <a:gridCol w="456166">
                  <a:extLst>
                    <a:ext uri="{9D8B030D-6E8A-4147-A177-3AD203B41FA5}">
                      <a16:colId xmlns:a16="http://schemas.microsoft.com/office/drawing/2014/main" val="3696089113"/>
                    </a:ext>
                  </a:extLst>
                </a:gridCol>
                <a:gridCol w="438701">
                  <a:extLst>
                    <a:ext uri="{9D8B030D-6E8A-4147-A177-3AD203B41FA5}">
                      <a16:colId xmlns:a16="http://schemas.microsoft.com/office/drawing/2014/main" val="639858658"/>
                    </a:ext>
                  </a:extLst>
                </a:gridCol>
                <a:gridCol w="452873">
                  <a:extLst>
                    <a:ext uri="{9D8B030D-6E8A-4147-A177-3AD203B41FA5}">
                      <a16:colId xmlns:a16="http://schemas.microsoft.com/office/drawing/2014/main" val="4211935361"/>
                    </a:ext>
                  </a:extLst>
                </a:gridCol>
                <a:gridCol w="219573">
                  <a:extLst>
                    <a:ext uri="{9D8B030D-6E8A-4147-A177-3AD203B41FA5}">
                      <a16:colId xmlns:a16="http://schemas.microsoft.com/office/drawing/2014/main" val="1687787349"/>
                    </a:ext>
                  </a:extLst>
                </a:gridCol>
              </a:tblGrid>
              <a:tr h="0">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cxnSp>
        <p:nvCxnSpPr>
          <p:cNvPr id="17" name="Straight Arrow Connector 16">
            <a:extLst>
              <a:ext uri="{FF2B5EF4-FFF2-40B4-BE49-F238E27FC236}">
                <a16:creationId xmlns:a16="http://schemas.microsoft.com/office/drawing/2014/main" id="{7FB87C06-CEC9-429F-67DE-0E101C5A9812}"/>
              </a:ext>
            </a:extLst>
          </p:cNvPr>
          <p:cNvCxnSpPr>
            <a:cxnSpLocks/>
            <a:endCxn id="12" idx="0"/>
          </p:cNvCxnSpPr>
          <p:nvPr/>
        </p:nvCxnSpPr>
        <p:spPr>
          <a:xfrm>
            <a:off x="5372092" y="3191221"/>
            <a:ext cx="0" cy="76672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DDA82A4-AD16-C7EE-F9B1-5EC4944FBA95}"/>
              </a:ext>
            </a:extLst>
          </p:cNvPr>
          <p:cNvCxnSpPr>
            <a:cxnSpLocks/>
          </p:cNvCxnSpPr>
          <p:nvPr/>
        </p:nvCxnSpPr>
        <p:spPr>
          <a:xfrm flipH="1">
            <a:off x="6723121" y="3185485"/>
            <a:ext cx="1" cy="77819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6880735-6244-7402-57B1-9B42DADE064C}"/>
              </a:ext>
            </a:extLst>
          </p:cNvPr>
          <p:cNvCxnSpPr>
            <a:cxnSpLocks/>
            <a:endCxn id="14" idx="0"/>
          </p:cNvCxnSpPr>
          <p:nvPr/>
        </p:nvCxnSpPr>
        <p:spPr>
          <a:xfrm>
            <a:off x="7962136" y="3191221"/>
            <a:ext cx="1" cy="78966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D7CE260-EE1D-D95D-BD72-D7B4FD54DDB9}"/>
              </a:ext>
            </a:extLst>
          </p:cNvPr>
          <p:cNvCxnSpPr>
            <a:stCxn id="10" idx="3"/>
            <a:endCxn id="11" idx="1"/>
          </p:cNvCxnSpPr>
          <p:nvPr/>
        </p:nvCxnSpPr>
        <p:spPr>
          <a:xfrm flipV="1">
            <a:off x="2322576" y="2713486"/>
            <a:ext cx="2203703" cy="67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4C1DBC88-0147-E819-47BB-B25804D5D449}"/>
              </a:ext>
            </a:extLst>
          </p:cNvPr>
          <p:cNvCxnSpPr>
            <a:stCxn id="12" idx="4"/>
          </p:cNvCxnSpPr>
          <p:nvPr/>
        </p:nvCxnSpPr>
        <p:spPr>
          <a:xfrm>
            <a:off x="5372092" y="4954638"/>
            <a:ext cx="0" cy="6232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8A727444-5CEA-3E66-216F-FC58E986A745}"/>
              </a:ext>
            </a:extLst>
          </p:cNvPr>
          <p:cNvCxnSpPr>
            <a:stCxn id="13" idx="4"/>
          </p:cNvCxnSpPr>
          <p:nvPr/>
        </p:nvCxnSpPr>
        <p:spPr>
          <a:xfrm>
            <a:off x="6727698" y="4954638"/>
            <a:ext cx="0" cy="6368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5E83E1B9-436D-C11B-5360-156EB0D1C053}"/>
              </a:ext>
            </a:extLst>
          </p:cNvPr>
          <p:cNvCxnSpPr>
            <a:cxnSpLocks/>
            <a:stCxn id="14" idx="4"/>
          </p:cNvCxnSpPr>
          <p:nvPr/>
        </p:nvCxnSpPr>
        <p:spPr>
          <a:xfrm>
            <a:off x="7962137" y="4977577"/>
            <a:ext cx="0" cy="600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6781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41BFF-AACF-DAFB-7D65-8076EB028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D2447-F4EC-C884-AEBE-B9E9B5E22301}"/>
              </a:ext>
            </a:extLst>
          </p:cNvPr>
          <p:cNvSpPr>
            <a:spLocks noGrp="1"/>
          </p:cNvSpPr>
          <p:nvPr>
            <p:ph type="title"/>
          </p:nvPr>
        </p:nvSpPr>
        <p:spPr>
          <a:xfrm>
            <a:off x="411362" y="387895"/>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Bloom Filter Works?</a:t>
            </a:r>
          </a:p>
        </p:txBody>
      </p:sp>
      <p:sp>
        <p:nvSpPr>
          <p:cNvPr id="3" name="TextBox 2">
            <a:extLst>
              <a:ext uri="{FF2B5EF4-FFF2-40B4-BE49-F238E27FC236}">
                <a16:creationId xmlns:a16="http://schemas.microsoft.com/office/drawing/2014/main" id="{21D62F3C-1166-953B-A096-356C980F977B}"/>
              </a:ext>
            </a:extLst>
          </p:cNvPr>
          <p:cNvSpPr txBox="1"/>
          <p:nvPr/>
        </p:nvSpPr>
        <p:spPr>
          <a:xfrm>
            <a:off x="10610850" y="6450227"/>
            <a:ext cx="301686"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4</a:t>
            </a:r>
          </a:p>
        </p:txBody>
      </p:sp>
      <p:sp>
        <p:nvSpPr>
          <p:cNvPr id="9" name="TextBox 8">
            <a:extLst>
              <a:ext uri="{FF2B5EF4-FFF2-40B4-BE49-F238E27FC236}">
                <a16:creationId xmlns:a16="http://schemas.microsoft.com/office/drawing/2014/main" id="{DD54807A-B40B-B82F-6E80-CFFAF5821A8C}"/>
              </a:ext>
            </a:extLst>
          </p:cNvPr>
          <p:cNvSpPr txBox="1"/>
          <p:nvPr/>
        </p:nvSpPr>
        <p:spPr>
          <a:xfrm>
            <a:off x="658368" y="1591056"/>
            <a:ext cx="1372042" cy="369332"/>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Query Phase</a:t>
            </a:r>
          </a:p>
        </p:txBody>
      </p:sp>
      <p:sp>
        <p:nvSpPr>
          <p:cNvPr id="10" name="Rectangle 9">
            <a:extLst>
              <a:ext uri="{FF2B5EF4-FFF2-40B4-BE49-F238E27FC236}">
                <a16:creationId xmlns:a16="http://schemas.microsoft.com/office/drawing/2014/main" id="{7B17E916-02A7-B853-0032-9C0832390953}"/>
              </a:ext>
            </a:extLst>
          </p:cNvPr>
          <p:cNvSpPr/>
          <p:nvPr/>
        </p:nvSpPr>
        <p:spPr>
          <a:xfrm>
            <a:off x="658368" y="2224282"/>
            <a:ext cx="1664208" cy="5229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KEY</a:t>
            </a:r>
          </a:p>
        </p:txBody>
      </p:sp>
      <p:sp>
        <p:nvSpPr>
          <p:cNvPr id="11" name="Rectangle 10">
            <a:extLst>
              <a:ext uri="{FF2B5EF4-FFF2-40B4-BE49-F238E27FC236}">
                <a16:creationId xmlns:a16="http://schemas.microsoft.com/office/drawing/2014/main" id="{17D169A9-DBF7-35D2-EB03-38881A6A983F}"/>
              </a:ext>
            </a:extLst>
          </p:cNvPr>
          <p:cNvSpPr/>
          <p:nvPr/>
        </p:nvSpPr>
        <p:spPr>
          <a:xfrm>
            <a:off x="4526279" y="1990110"/>
            <a:ext cx="4041648" cy="9784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Using the same k Hash functions,</a:t>
            </a:r>
            <a:b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br>
            <a: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we get the bit positions we need to check</a:t>
            </a:r>
          </a:p>
        </p:txBody>
      </p:sp>
      <p:cxnSp>
        <p:nvCxnSpPr>
          <p:cNvPr id="27" name="Straight Arrow Connector 26">
            <a:extLst>
              <a:ext uri="{FF2B5EF4-FFF2-40B4-BE49-F238E27FC236}">
                <a16:creationId xmlns:a16="http://schemas.microsoft.com/office/drawing/2014/main" id="{3AA924E3-5503-8C2C-AA6B-6856B116D49E}"/>
              </a:ext>
            </a:extLst>
          </p:cNvPr>
          <p:cNvCxnSpPr>
            <a:stCxn id="10" idx="3"/>
            <a:endCxn id="11" idx="1"/>
          </p:cNvCxnSpPr>
          <p:nvPr/>
        </p:nvCxnSpPr>
        <p:spPr>
          <a:xfrm flipV="1">
            <a:off x="2322576" y="2479314"/>
            <a:ext cx="2203703" cy="64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7DA33109-5D43-C04C-A8A7-1D82F1FD43DB}"/>
              </a:ext>
            </a:extLst>
          </p:cNvPr>
          <p:cNvSpPr/>
          <p:nvPr/>
        </p:nvSpPr>
        <p:spPr>
          <a:xfrm>
            <a:off x="2054352" y="4301784"/>
            <a:ext cx="4041648" cy="9784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If all these bits are 1 in these bit positions, then key is probably present</a:t>
            </a:r>
          </a:p>
        </p:txBody>
      </p:sp>
      <p:sp>
        <p:nvSpPr>
          <p:cNvPr id="5" name="Rectangle 4">
            <a:extLst>
              <a:ext uri="{FF2B5EF4-FFF2-40B4-BE49-F238E27FC236}">
                <a16:creationId xmlns:a16="http://schemas.microsoft.com/office/drawing/2014/main" id="{BB748832-85B1-C1B6-A821-234FE6B6BFFA}"/>
              </a:ext>
            </a:extLst>
          </p:cNvPr>
          <p:cNvSpPr/>
          <p:nvPr/>
        </p:nvSpPr>
        <p:spPr>
          <a:xfrm>
            <a:off x="7184136" y="4301785"/>
            <a:ext cx="4041648" cy="9784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If any bit is 0, then definitely not present</a:t>
            </a:r>
          </a:p>
        </p:txBody>
      </p:sp>
      <p:cxnSp>
        <p:nvCxnSpPr>
          <p:cNvPr id="21" name="Elbow Connector 20">
            <a:extLst>
              <a:ext uri="{FF2B5EF4-FFF2-40B4-BE49-F238E27FC236}">
                <a16:creationId xmlns:a16="http://schemas.microsoft.com/office/drawing/2014/main" id="{FA7E7DF5-5CE1-F81D-4894-63B23EC6E254}"/>
              </a:ext>
            </a:extLst>
          </p:cNvPr>
          <p:cNvCxnSpPr>
            <a:cxnSpLocks/>
            <a:stCxn id="11" idx="2"/>
            <a:endCxn id="4" idx="0"/>
          </p:cNvCxnSpPr>
          <p:nvPr/>
        </p:nvCxnSpPr>
        <p:spPr>
          <a:xfrm rot="5400000">
            <a:off x="4644507" y="2399188"/>
            <a:ext cx="1333266" cy="247192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3" name="Elbow Connector 22">
            <a:extLst>
              <a:ext uri="{FF2B5EF4-FFF2-40B4-BE49-F238E27FC236}">
                <a16:creationId xmlns:a16="http://schemas.microsoft.com/office/drawing/2014/main" id="{45333544-831E-F00F-37CC-D9A67A4E9BC3}"/>
              </a:ext>
            </a:extLst>
          </p:cNvPr>
          <p:cNvCxnSpPr>
            <a:cxnSpLocks/>
            <a:stCxn id="11" idx="2"/>
            <a:endCxn id="5" idx="0"/>
          </p:cNvCxnSpPr>
          <p:nvPr/>
        </p:nvCxnSpPr>
        <p:spPr>
          <a:xfrm rot="16200000" flipH="1">
            <a:off x="7209398" y="2306222"/>
            <a:ext cx="1333267" cy="265785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8845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59D1-F399-FCFF-D5D1-18D71C1037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2FD91-EA56-D59F-DB9C-71A8B8BBB9C9}"/>
              </a:ext>
            </a:extLst>
          </p:cNvPr>
          <p:cNvSpPr>
            <a:spLocks noGrp="1"/>
          </p:cNvSpPr>
          <p:nvPr>
            <p:ph type="title"/>
          </p:nvPr>
        </p:nvSpPr>
        <p:spPr>
          <a:xfrm>
            <a:off x="523568" y="131928"/>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Bloom Filter</a:t>
            </a:r>
          </a:p>
        </p:txBody>
      </p:sp>
      <p:sp>
        <p:nvSpPr>
          <p:cNvPr id="3" name="TextBox 2">
            <a:extLst>
              <a:ext uri="{FF2B5EF4-FFF2-40B4-BE49-F238E27FC236}">
                <a16:creationId xmlns:a16="http://schemas.microsoft.com/office/drawing/2014/main" id="{9A65EDD3-3C84-75CC-6343-BECE1D2EEBF2}"/>
              </a:ext>
            </a:extLst>
          </p:cNvPr>
          <p:cNvSpPr txBox="1"/>
          <p:nvPr/>
        </p:nvSpPr>
        <p:spPr>
          <a:xfrm>
            <a:off x="10610850" y="6450227"/>
            <a:ext cx="301686"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5</a:t>
            </a:r>
          </a:p>
        </p:txBody>
      </p:sp>
      <p:graphicFrame>
        <p:nvGraphicFramePr>
          <p:cNvPr id="8" name="Table 7">
            <a:extLst>
              <a:ext uri="{FF2B5EF4-FFF2-40B4-BE49-F238E27FC236}">
                <a16:creationId xmlns:a16="http://schemas.microsoft.com/office/drawing/2014/main" id="{D21466CB-68CB-9103-0138-FB5A588E2F6F}"/>
              </a:ext>
            </a:extLst>
          </p:cNvPr>
          <p:cNvGraphicFramePr>
            <a:graphicFrameLocks noGrp="1"/>
          </p:cNvGraphicFramePr>
          <p:nvPr>
            <p:extLst>
              <p:ext uri="{D42A27DB-BD31-4B8C-83A1-F6EECF244321}">
                <p14:modId xmlns:p14="http://schemas.microsoft.com/office/powerpoint/2010/main" val="3982289633"/>
              </p:ext>
            </p:extLst>
          </p:nvPr>
        </p:nvGraphicFramePr>
        <p:xfrm>
          <a:off x="3508598" y="2253596"/>
          <a:ext cx="8128000" cy="370840"/>
        </p:xfrm>
        <a:graphic>
          <a:graphicData uri="http://schemas.openxmlformats.org/drawingml/2006/table">
            <a:tbl>
              <a:tblPr firstRow="1" bandRow="1">
                <a:tableStyleId>{8799B23B-EC83-4686-B30A-512413B5E67A}</a:tableStyleId>
              </a:tblPr>
              <a:tblGrid>
                <a:gridCol w="812800">
                  <a:extLst>
                    <a:ext uri="{9D8B030D-6E8A-4147-A177-3AD203B41FA5}">
                      <a16:colId xmlns:a16="http://schemas.microsoft.com/office/drawing/2014/main" val="3496887951"/>
                    </a:ext>
                  </a:extLst>
                </a:gridCol>
                <a:gridCol w="812800">
                  <a:extLst>
                    <a:ext uri="{9D8B030D-6E8A-4147-A177-3AD203B41FA5}">
                      <a16:colId xmlns:a16="http://schemas.microsoft.com/office/drawing/2014/main" val="298024177"/>
                    </a:ext>
                  </a:extLst>
                </a:gridCol>
                <a:gridCol w="812800">
                  <a:extLst>
                    <a:ext uri="{9D8B030D-6E8A-4147-A177-3AD203B41FA5}">
                      <a16:colId xmlns:a16="http://schemas.microsoft.com/office/drawing/2014/main" val="3303639417"/>
                    </a:ext>
                  </a:extLst>
                </a:gridCol>
                <a:gridCol w="812800">
                  <a:extLst>
                    <a:ext uri="{9D8B030D-6E8A-4147-A177-3AD203B41FA5}">
                      <a16:colId xmlns:a16="http://schemas.microsoft.com/office/drawing/2014/main" val="1037540166"/>
                    </a:ext>
                  </a:extLst>
                </a:gridCol>
                <a:gridCol w="812800">
                  <a:extLst>
                    <a:ext uri="{9D8B030D-6E8A-4147-A177-3AD203B41FA5}">
                      <a16:colId xmlns:a16="http://schemas.microsoft.com/office/drawing/2014/main" val="2216710366"/>
                    </a:ext>
                  </a:extLst>
                </a:gridCol>
                <a:gridCol w="812800">
                  <a:extLst>
                    <a:ext uri="{9D8B030D-6E8A-4147-A177-3AD203B41FA5}">
                      <a16:colId xmlns:a16="http://schemas.microsoft.com/office/drawing/2014/main" val="2564493461"/>
                    </a:ext>
                  </a:extLst>
                </a:gridCol>
                <a:gridCol w="812800">
                  <a:extLst>
                    <a:ext uri="{9D8B030D-6E8A-4147-A177-3AD203B41FA5}">
                      <a16:colId xmlns:a16="http://schemas.microsoft.com/office/drawing/2014/main" val="3696089113"/>
                    </a:ext>
                  </a:extLst>
                </a:gridCol>
                <a:gridCol w="812800">
                  <a:extLst>
                    <a:ext uri="{9D8B030D-6E8A-4147-A177-3AD203B41FA5}">
                      <a16:colId xmlns:a16="http://schemas.microsoft.com/office/drawing/2014/main" val="639858658"/>
                    </a:ext>
                  </a:extLst>
                </a:gridCol>
                <a:gridCol w="812800">
                  <a:extLst>
                    <a:ext uri="{9D8B030D-6E8A-4147-A177-3AD203B41FA5}">
                      <a16:colId xmlns:a16="http://schemas.microsoft.com/office/drawing/2014/main" val="4211935361"/>
                    </a:ext>
                  </a:extLst>
                </a:gridCol>
                <a:gridCol w="812800">
                  <a:extLst>
                    <a:ext uri="{9D8B030D-6E8A-4147-A177-3AD203B41FA5}">
                      <a16:colId xmlns:a16="http://schemas.microsoft.com/office/drawing/2014/main" val="1687787349"/>
                    </a:ext>
                  </a:extLst>
                </a:gridCol>
              </a:tblGrid>
              <a:tr h="370840">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sp>
        <p:nvSpPr>
          <p:cNvPr id="9" name="TextBox 8">
            <a:extLst>
              <a:ext uri="{FF2B5EF4-FFF2-40B4-BE49-F238E27FC236}">
                <a16:creationId xmlns:a16="http://schemas.microsoft.com/office/drawing/2014/main" id="{EC4BC084-AEF4-0726-8B98-C2564375D7C4}"/>
              </a:ext>
            </a:extLst>
          </p:cNvPr>
          <p:cNvSpPr txBox="1"/>
          <p:nvPr/>
        </p:nvSpPr>
        <p:spPr>
          <a:xfrm>
            <a:off x="523568" y="1094596"/>
            <a:ext cx="5520614" cy="923330"/>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We have 10-bit array, 3 hash functions, then 3 bad words</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h1, h2, h3 – hash functions</a:t>
            </a:r>
          </a:p>
        </p:txBody>
      </p:sp>
      <p:graphicFrame>
        <p:nvGraphicFramePr>
          <p:cNvPr id="11" name="Table 10">
            <a:extLst>
              <a:ext uri="{FF2B5EF4-FFF2-40B4-BE49-F238E27FC236}">
                <a16:creationId xmlns:a16="http://schemas.microsoft.com/office/drawing/2014/main" id="{12A08715-18EE-B26D-9810-C26D5E54F60E}"/>
              </a:ext>
            </a:extLst>
          </p:cNvPr>
          <p:cNvGraphicFramePr>
            <a:graphicFrameLocks noGrp="1"/>
          </p:cNvGraphicFramePr>
          <p:nvPr>
            <p:extLst>
              <p:ext uri="{D42A27DB-BD31-4B8C-83A1-F6EECF244321}">
                <p14:modId xmlns:p14="http://schemas.microsoft.com/office/powerpoint/2010/main" val="3917175221"/>
              </p:ext>
            </p:extLst>
          </p:nvPr>
        </p:nvGraphicFramePr>
        <p:xfrm>
          <a:off x="3508598" y="3547676"/>
          <a:ext cx="4189732" cy="1948320"/>
        </p:xfrm>
        <a:graphic>
          <a:graphicData uri="http://schemas.openxmlformats.org/drawingml/2006/table">
            <a:tbl>
              <a:tblPr firstRow="1" bandRow="1">
                <a:tableStyleId>{5C22544A-7EE6-4342-B048-85BDC9FD1C3A}</a:tableStyleId>
              </a:tblPr>
              <a:tblGrid>
                <a:gridCol w="1197150">
                  <a:extLst>
                    <a:ext uri="{9D8B030D-6E8A-4147-A177-3AD203B41FA5}">
                      <a16:colId xmlns:a16="http://schemas.microsoft.com/office/drawing/2014/main" val="1649252253"/>
                    </a:ext>
                  </a:extLst>
                </a:gridCol>
                <a:gridCol w="2992582">
                  <a:extLst>
                    <a:ext uri="{9D8B030D-6E8A-4147-A177-3AD203B41FA5}">
                      <a16:colId xmlns:a16="http://schemas.microsoft.com/office/drawing/2014/main" val="599024537"/>
                    </a:ext>
                  </a:extLst>
                </a:gridCol>
              </a:tblGrid>
              <a:tr h="527520">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Keyword</a:t>
                      </a:r>
                    </a:p>
                  </a:txBody>
                  <a:tcPr anchor="ctr"/>
                </a:tc>
                <a:tc>
                  <a:txBody>
                    <a:bodyPr/>
                    <a:lstStyle/>
                    <a:p>
                      <a:r>
                        <a:rPr lang="pt-BR" sz="1800" dirty="0">
                          <a:latin typeface="Calibri" panose="020F0502020204030204" pitchFamily="34" charset="0"/>
                          <a:ea typeface="Calibri" panose="020F0502020204030204" pitchFamily="34" charset="0"/>
                          <a:cs typeface="Calibri" panose="020F0502020204030204" pitchFamily="34" charset="0"/>
                        </a:rPr>
                        <a:t>Hashes to Indices (h1, h2, h3)</a:t>
                      </a:r>
                    </a:p>
                  </a:txBody>
                  <a:tcPr anchor="ctr"/>
                </a:tc>
                <a:extLst>
                  <a:ext uri="{0D108BD9-81ED-4DB2-BD59-A6C34878D82A}">
                    <a16:rowId xmlns:a16="http://schemas.microsoft.com/office/drawing/2014/main" val="515534634"/>
                  </a:ext>
                </a:extLst>
              </a:tr>
              <a:tr h="323382">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Blood</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1,4,7</a:t>
                      </a:r>
                    </a:p>
                  </a:txBody>
                  <a:tcPr/>
                </a:tc>
                <a:extLst>
                  <a:ext uri="{0D108BD9-81ED-4DB2-BD59-A6C34878D82A}">
                    <a16:rowId xmlns:a16="http://schemas.microsoft.com/office/drawing/2014/main" val="256704344"/>
                  </a:ext>
                </a:extLst>
              </a:tr>
              <a:tr h="527520">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Violence</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2,4,9</a:t>
                      </a:r>
                    </a:p>
                  </a:txBody>
                  <a:tcPr/>
                </a:tc>
                <a:extLst>
                  <a:ext uri="{0D108BD9-81ED-4DB2-BD59-A6C34878D82A}">
                    <a16:rowId xmlns:a16="http://schemas.microsoft.com/office/drawing/2014/main" val="1340913511"/>
                  </a:ext>
                </a:extLst>
              </a:tr>
              <a:tr h="527520">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gambling</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1,3,9</a:t>
                      </a:r>
                    </a:p>
                  </a:txBody>
                  <a:tcPr/>
                </a:tc>
                <a:extLst>
                  <a:ext uri="{0D108BD9-81ED-4DB2-BD59-A6C34878D82A}">
                    <a16:rowId xmlns:a16="http://schemas.microsoft.com/office/drawing/2014/main" val="1510921281"/>
                  </a:ext>
                </a:extLst>
              </a:tr>
            </a:tbl>
          </a:graphicData>
        </a:graphic>
      </p:graphicFrame>
      <p:graphicFrame>
        <p:nvGraphicFramePr>
          <p:cNvPr id="12" name="Table 11">
            <a:extLst>
              <a:ext uri="{FF2B5EF4-FFF2-40B4-BE49-F238E27FC236}">
                <a16:creationId xmlns:a16="http://schemas.microsoft.com/office/drawing/2014/main" id="{604678DC-F6F4-E00E-0463-16DB6E33BFED}"/>
              </a:ext>
            </a:extLst>
          </p:cNvPr>
          <p:cNvGraphicFramePr>
            <a:graphicFrameLocks noGrp="1"/>
          </p:cNvGraphicFramePr>
          <p:nvPr>
            <p:extLst>
              <p:ext uri="{D42A27DB-BD31-4B8C-83A1-F6EECF244321}">
                <p14:modId xmlns:p14="http://schemas.microsoft.com/office/powerpoint/2010/main" val="2523508976"/>
              </p:ext>
            </p:extLst>
          </p:nvPr>
        </p:nvGraphicFramePr>
        <p:xfrm>
          <a:off x="1875263" y="5874242"/>
          <a:ext cx="8128000" cy="370840"/>
        </p:xfrm>
        <a:graphic>
          <a:graphicData uri="http://schemas.openxmlformats.org/drawingml/2006/table">
            <a:tbl>
              <a:tblPr firstRow="1" bandRow="1">
                <a:tableStyleId>{8799B23B-EC83-4686-B30A-512413B5E67A}</a:tableStyleId>
              </a:tblPr>
              <a:tblGrid>
                <a:gridCol w="812800">
                  <a:extLst>
                    <a:ext uri="{9D8B030D-6E8A-4147-A177-3AD203B41FA5}">
                      <a16:colId xmlns:a16="http://schemas.microsoft.com/office/drawing/2014/main" val="3496887951"/>
                    </a:ext>
                  </a:extLst>
                </a:gridCol>
                <a:gridCol w="812800">
                  <a:extLst>
                    <a:ext uri="{9D8B030D-6E8A-4147-A177-3AD203B41FA5}">
                      <a16:colId xmlns:a16="http://schemas.microsoft.com/office/drawing/2014/main" val="298024177"/>
                    </a:ext>
                  </a:extLst>
                </a:gridCol>
                <a:gridCol w="812800">
                  <a:extLst>
                    <a:ext uri="{9D8B030D-6E8A-4147-A177-3AD203B41FA5}">
                      <a16:colId xmlns:a16="http://schemas.microsoft.com/office/drawing/2014/main" val="3303639417"/>
                    </a:ext>
                  </a:extLst>
                </a:gridCol>
                <a:gridCol w="812800">
                  <a:extLst>
                    <a:ext uri="{9D8B030D-6E8A-4147-A177-3AD203B41FA5}">
                      <a16:colId xmlns:a16="http://schemas.microsoft.com/office/drawing/2014/main" val="1037540166"/>
                    </a:ext>
                  </a:extLst>
                </a:gridCol>
                <a:gridCol w="812800">
                  <a:extLst>
                    <a:ext uri="{9D8B030D-6E8A-4147-A177-3AD203B41FA5}">
                      <a16:colId xmlns:a16="http://schemas.microsoft.com/office/drawing/2014/main" val="2216710366"/>
                    </a:ext>
                  </a:extLst>
                </a:gridCol>
                <a:gridCol w="812800">
                  <a:extLst>
                    <a:ext uri="{9D8B030D-6E8A-4147-A177-3AD203B41FA5}">
                      <a16:colId xmlns:a16="http://schemas.microsoft.com/office/drawing/2014/main" val="2564493461"/>
                    </a:ext>
                  </a:extLst>
                </a:gridCol>
                <a:gridCol w="812800">
                  <a:extLst>
                    <a:ext uri="{9D8B030D-6E8A-4147-A177-3AD203B41FA5}">
                      <a16:colId xmlns:a16="http://schemas.microsoft.com/office/drawing/2014/main" val="3696089113"/>
                    </a:ext>
                  </a:extLst>
                </a:gridCol>
                <a:gridCol w="812800">
                  <a:extLst>
                    <a:ext uri="{9D8B030D-6E8A-4147-A177-3AD203B41FA5}">
                      <a16:colId xmlns:a16="http://schemas.microsoft.com/office/drawing/2014/main" val="639858658"/>
                    </a:ext>
                  </a:extLst>
                </a:gridCol>
                <a:gridCol w="812800">
                  <a:extLst>
                    <a:ext uri="{9D8B030D-6E8A-4147-A177-3AD203B41FA5}">
                      <a16:colId xmlns:a16="http://schemas.microsoft.com/office/drawing/2014/main" val="4211935361"/>
                    </a:ext>
                  </a:extLst>
                </a:gridCol>
                <a:gridCol w="812800">
                  <a:extLst>
                    <a:ext uri="{9D8B030D-6E8A-4147-A177-3AD203B41FA5}">
                      <a16:colId xmlns:a16="http://schemas.microsoft.com/office/drawing/2014/main" val="1687787349"/>
                    </a:ext>
                  </a:extLst>
                </a:gridCol>
              </a:tblGrid>
              <a:tr h="370840">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sp>
        <p:nvSpPr>
          <p:cNvPr id="13" name="TextBox 12">
            <a:extLst>
              <a:ext uri="{FF2B5EF4-FFF2-40B4-BE49-F238E27FC236}">
                <a16:creationId xmlns:a16="http://schemas.microsoft.com/office/drawing/2014/main" id="{C5504A04-4C2A-5216-1B70-BA2A23743D69}"/>
              </a:ext>
            </a:extLst>
          </p:cNvPr>
          <p:cNvSpPr txBox="1"/>
          <p:nvPr/>
        </p:nvSpPr>
        <p:spPr>
          <a:xfrm>
            <a:off x="857167" y="2859225"/>
            <a:ext cx="2443361" cy="430887"/>
          </a:xfrm>
          <a:prstGeom prst="rect">
            <a:avLst/>
          </a:prstGeom>
          <a:noFill/>
        </p:spPr>
        <p:txBody>
          <a:bodyPr wrap="none" rtlCol="0">
            <a:spAutoFit/>
          </a:bodyPr>
          <a:lstStyle/>
          <a:p>
            <a:r>
              <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rPr>
              <a:t>Construction phase</a:t>
            </a:r>
          </a:p>
        </p:txBody>
      </p:sp>
      <p:graphicFrame>
        <p:nvGraphicFramePr>
          <p:cNvPr id="4" name="Table 3">
            <a:extLst>
              <a:ext uri="{FF2B5EF4-FFF2-40B4-BE49-F238E27FC236}">
                <a16:creationId xmlns:a16="http://schemas.microsoft.com/office/drawing/2014/main" id="{ED7A3DDB-E13F-7566-04F3-18760B7B628D}"/>
              </a:ext>
            </a:extLst>
          </p:cNvPr>
          <p:cNvGraphicFramePr>
            <a:graphicFrameLocks noGrp="1"/>
          </p:cNvGraphicFramePr>
          <p:nvPr>
            <p:extLst>
              <p:ext uri="{D42A27DB-BD31-4B8C-83A1-F6EECF244321}">
                <p14:modId xmlns:p14="http://schemas.microsoft.com/office/powerpoint/2010/main" val="2645279918"/>
              </p:ext>
            </p:extLst>
          </p:nvPr>
        </p:nvGraphicFramePr>
        <p:xfrm>
          <a:off x="3283875" y="1832506"/>
          <a:ext cx="8128000" cy="370840"/>
        </p:xfrm>
        <a:graphic>
          <a:graphicData uri="http://schemas.openxmlformats.org/drawingml/2006/table">
            <a:tbl>
              <a:tblPr firstRow="1" bandRow="1">
                <a:tableStyleId>{8799B23B-EC83-4686-B30A-512413B5E67A}</a:tableStyleId>
              </a:tblPr>
              <a:tblGrid>
                <a:gridCol w="812800">
                  <a:extLst>
                    <a:ext uri="{9D8B030D-6E8A-4147-A177-3AD203B41FA5}">
                      <a16:colId xmlns:a16="http://schemas.microsoft.com/office/drawing/2014/main" val="3496887951"/>
                    </a:ext>
                  </a:extLst>
                </a:gridCol>
                <a:gridCol w="812800">
                  <a:extLst>
                    <a:ext uri="{9D8B030D-6E8A-4147-A177-3AD203B41FA5}">
                      <a16:colId xmlns:a16="http://schemas.microsoft.com/office/drawing/2014/main" val="298024177"/>
                    </a:ext>
                  </a:extLst>
                </a:gridCol>
                <a:gridCol w="812800">
                  <a:extLst>
                    <a:ext uri="{9D8B030D-6E8A-4147-A177-3AD203B41FA5}">
                      <a16:colId xmlns:a16="http://schemas.microsoft.com/office/drawing/2014/main" val="3303639417"/>
                    </a:ext>
                  </a:extLst>
                </a:gridCol>
                <a:gridCol w="812800">
                  <a:extLst>
                    <a:ext uri="{9D8B030D-6E8A-4147-A177-3AD203B41FA5}">
                      <a16:colId xmlns:a16="http://schemas.microsoft.com/office/drawing/2014/main" val="1037540166"/>
                    </a:ext>
                  </a:extLst>
                </a:gridCol>
                <a:gridCol w="812800">
                  <a:extLst>
                    <a:ext uri="{9D8B030D-6E8A-4147-A177-3AD203B41FA5}">
                      <a16:colId xmlns:a16="http://schemas.microsoft.com/office/drawing/2014/main" val="2216710366"/>
                    </a:ext>
                  </a:extLst>
                </a:gridCol>
                <a:gridCol w="812800">
                  <a:extLst>
                    <a:ext uri="{9D8B030D-6E8A-4147-A177-3AD203B41FA5}">
                      <a16:colId xmlns:a16="http://schemas.microsoft.com/office/drawing/2014/main" val="2564493461"/>
                    </a:ext>
                  </a:extLst>
                </a:gridCol>
                <a:gridCol w="812800">
                  <a:extLst>
                    <a:ext uri="{9D8B030D-6E8A-4147-A177-3AD203B41FA5}">
                      <a16:colId xmlns:a16="http://schemas.microsoft.com/office/drawing/2014/main" val="3696089113"/>
                    </a:ext>
                  </a:extLst>
                </a:gridCol>
                <a:gridCol w="812800">
                  <a:extLst>
                    <a:ext uri="{9D8B030D-6E8A-4147-A177-3AD203B41FA5}">
                      <a16:colId xmlns:a16="http://schemas.microsoft.com/office/drawing/2014/main" val="639858658"/>
                    </a:ext>
                  </a:extLst>
                </a:gridCol>
                <a:gridCol w="812800">
                  <a:extLst>
                    <a:ext uri="{9D8B030D-6E8A-4147-A177-3AD203B41FA5}">
                      <a16:colId xmlns:a16="http://schemas.microsoft.com/office/drawing/2014/main" val="4211935361"/>
                    </a:ext>
                  </a:extLst>
                </a:gridCol>
                <a:gridCol w="812800">
                  <a:extLst>
                    <a:ext uri="{9D8B030D-6E8A-4147-A177-3AD203B41FA5}">
                      <a16:colId xmlns:a16="http://schemas.microsoft.com/office/drawing/2014/main" val="1687787349"/>
                    </a:ext>
                  </a:extLst>
                </a:gridCol>
              </a:tblGrid>
              <a:tr h="370840">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1</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2</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5</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6</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7</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8</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9</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10</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8378465"/>
                  </a:ext>
                </a:extLst>
              </a:tr>
            </a:tbl>
          </a:graphicData>
        </a:graphic>
      </p:graphicFrame>
      <p:graphicFrame>
        <p:nvGraphicFramePr>
          <p:cNvPr id="6" name="Table 5">
            <a:extLst>
              <a:ext uri="{FF2B5EF4-FFF2-40B4-BE49-F238E27FC236}">
                <a16:creationId xmlns:a16="http://schemas.microsoft.com/office/drawing/2014/main" id="{CCBECE0E-8B79-F0C3-FE98-675DADF8CD52}"/>
              </a:ext>
            </a:extLst>
          </p:cNvPr>
          <p:cNvGraphicFramePr>
            <a:graphicFrameLocks noGrp="1"/>
          </p:cNvGraphicFramePr>
          <p:nvPr>
            <p:extLst>
              <p:ext uri="{D42A27DB-BD31-4B8C-83A1-F6EECF244321}">
                <p14:modId xmlns:p14="http://schemas.microsoft.com/office/powerpoint/2010/main" val="1642208103"/>
              </p:ext>
            </p:extLst>
          </p:nvPr>
        </p:nvGraphicFramePr>
        <p:xfrm>
          <a:off x="1717368" y="5546604"/>
          <a:ext cx="8128000" cy="370840"/>
        </p:xfrm>
        <a:graphic>
          <a:graphicData uri="http://schemas.openxmlformats.org/drawingml/2006/table">
            <a:tbl>
              <a:tblPr firstRow="1" bandRow="1">
                <a:tableStyleId>{8799B23B-EC83-4686-B30A-512413B5E67A}</a:tableStyleId>
              </a:tblPr>
              <a:tblGrid>
                <a:gridCol w="812800">
                  <a:extLst>
                    <a:ext uri="{9D8B030D-6E8A-4147-A177-3AD203B41FA5}">
                      <a16:colId xmlns:a16="http://schemas.microsoft.com/office/drawing/2014/main" val="3496887951"/>
                    </a:ext>
                  </a:extLst>
                </a:gridCol>
                <a:gridCol w="812800">
                  <a:extLst>
                    <a:ext uri="{9D8B030D-6E8A-4147-A177-3AD203B41FA5}">
                      <a16:colId xmlns:a16="http://schemas.microsoft.com/office/drawing/2014/main" val="298024177"/>
                    </a:ext>
                  </a:extLst>
                </a:gridCol>
                <a:gridCol w="812800">
                  <a:extLst>
                    <a:ext uri="{9D8B030D-6E8A-4147-A177-3AD203B41FA5}">
                      <a16:colId xmlns:a16="http://schemas.microsoft.com/office/drawing/2014/main" val="3303639417"/>
                    </a:ext>
                  </a:extLst>
                </a:gridCol>
                <a:gridCol w="812800">
                  <a:extLst>
                    <a:ext uri="{9D8B030D-6E8A-4147-A177-3AD203B41FA5}">
                      <a16:colId xmlns:a16="http://schemas.microsoft.com/office/drawing/2014/main" val="1037540166"/>
                    </a:ext>
                  </a:extLst>
                </a:gridCol>
                <a:gridCol w="812800">
                  <a:extLst>
                    <a:ext uri="{9D8B030D-6E8A-4147-A177-3AD203B41FA5}">
                      <a16:colId xmlns:a16="http://schemas.microsoft.com/office/drawing/2014/main" val="2216710366"/>
                    </a:ext>
                  </a:extLst>
                </a:gridCol>
                <a:gridCol w="812800">
                  <a:extLst>
                    <a:ext uri="{9D8B030D-6E8A-4147-A177-3AD203B41FA5}">
                      <a16:colId xmlns:a16="http://schemas.microsoft.com/office/drawing/2014/main" val="2564493461"/>
                    </a:ext>
                  </a:extLst>
                </a:gridCol>
                <a:gridCol w="812800">
                  <a:extLst>
                    <a:ext uri="{9D8B030D-6E8A-4147-A177-3AD203B41FA5}">
                      <a16:colId xmlns:a16="http://schemas.microsoft.com/office/drawing/2014/main" val="3696089113"/>
                    </a:ext>
                  </a:extLst>
                </a:gridCol>
                <a:gridCol w="812800">
                  <a:extLst>
                    <a:ext uri="{9D8B030D-6E8A-4147-A177-3AD203B41FA5}">
                      <a16:colId xmlns:a16="http://schemas.microsoft.com/office/drawing/2014/main" val="639858658"/>
                    </a:ext>
                  </a:extLst>
                </a:gridCol>
                <a:gridCol w="812800">
                  <a:extLst>
                    <a:ext uri="{9D8B030D-6E8A-4147-A177-3AD203B41FA5}">
                      <a16:colId xmlns:a16="http://schemas.microsoft.com/office/drawing/2014/main" val="4211935361"/>
                    </a:ext>
                  </a:extLst>
                </a:gridCol>
                <a:gridCol w="812800">
                  <a:extLst>
                    <a:ext uri="{9D8B030D-6E8A-4147-A177-3AD203B41FA5}">
                      <a16:colId xmlns:a16="http://schemas.microsoft.com/office/drawing/2014/main" val="1687787349"/>
                    </a:ext>
                  </a:extLst>
                </a:gridCol>
              </a:tblGrid>
              <a:tr h="370840">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1</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2</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5</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6</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7</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8</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9</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10</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8378465"/>
                  </a:ext>
                </a:extLst>
              </a:tr>
            </a:tbl>
          </a:graphicData>
        </a:graphic>
      </p:graphicFrame>
    </p:spTree>
    <p:extLst>
      <p:ext uri="{BB962C8B-B14F-4D97-AF65-F5344CB8AC3E}">
        <p14:creationId xmlns:p14="http://schemas.microsoft.com/office/powerpoint/2010/main" val="27036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9716-5365-6CD0-49B4-9CA4EBA5D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0D996-49EB-7A6B-8092-13F8737F4D6E}"/>
              </a:ext>
            </a:extLst>
          </p:cNvPr>
          <p:cNvSpPr>
            <a:spLocks noGrp="1"/>
          </p:cNvSpPr>
          <p:nvPr>
            <p:ph type="title"/>
          </p:nvPr>
        </p:nvSpPr>
        <p:spPr>
          <a:xfrm>
            <a:off x="523568" y="348780"/>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Bloom Filter</a:t>
            </a:r>
          </a:p>
        </p:txBody>
      </p:sp>
      <p:sp>
        <p:nvSpPr>
          <p:cNvPr id="3" name="TextBox 2">
            <a:extLst>
              <a:ext uri="{FF2B5EF4-FFF2-40B4-BE49-F238E27FC236}">
                <a16:creationId xmlns:a16="http://schemas.microsoft.com/office/drawing/2014/main" id="{1368C38C-8AA6-C41B-9794-606CDED82B39}"/>
              </a:ext>
            </a:extLst>
          </p:cNvPr>
          <p:cNvSpPr txBox="1"/>
          <p:nvPr/>
        </p:nvSpPr>
        <p:spPr>
          <a:xfrm>
            <a:off x="10610850" y="6450227"/>
            <a:ext cx="301686"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6</a:t>
            </a:r>
          </a:p>
        </p:txBody>
      </p:sp>
      <p:sp>
        <p:nvSpPr>
          <p:cNvPr id="9" name="TextBox 8">
            <a:extLst>
              <a:ext uri="{FF2B5EF4-FFF2-40B4-BE49-F238E27FC236}">
                <a16:creationId xmlns:a16="http://schemas.microsoft.com/office/drawing/2014/main" id="{FC422A2C-36DC-5CC4-ECC4-CA2B78572E37}"/>
              </a:ext>
            </a:extLst>
          </p:cNvPr>
          <p:cNvSpPr txBox="1"/>
          <p:nvPr/>
        </p:nvSpPr>
        <p:spPr>
          <a:xfrm>
            <a:off x="796965" y="1312691"/>
            <a:ext cx="1809726" cy="430887"/>
          </a:xfrm>
          <a:prstGeom prst="rect">
            <a:avLst/>
          </a:prstGeom>
          <a:noFill/>
        </p:spPr>
        <p:txBody>
          <a:bodyPr wrap="none" rtlCol="0">
            <a:spAutoFit/>
          </a:bodyPr>
          <a:lstStyle/>
          <a:p>
            <a:r>
              <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rPr>
              <a:t>Query phase: </a:t>
            </a:r>
          </a:p>
        </p:txBody>
      </p:sp>
      <p:graphicFrame>
        <p:nvGraphicFramePr>
          <p:cNvPr id="4" name="Table 3">
            <a:extLst>
              <a:ext uri="{FF2B5EF4-FFF2-40B4-BE49-F238E27FC236}">
                <a16:creationId xmlns:a16="http://schemas.microsoft.com/office/drawing/2014/main" id="{FB242192-57FF-2C04-B815-5AC9A2EC2848}"/>
              </a:ext>
            </a:extLst>
          </p:cNvPr>
          <p:cNvGraphicFramePr>
            <a:graphicFrameLocks noGrp="1"/>
          </p:cNvGraphicFramePr>
          <p:nvPr>
            <p:extLst>
              <p:ext uri="{D42A27DB-BD31-4B8C-83A1-F6EECF244321}">
                <p14:modId xmlns:p14="http://schemas.microsoft.com/office/powerpoint/2010/main" val="4076938960"/>
              </p:ext>
            </p:extLst>
          </p:nvPr>
        </p:nvGraphicFramePr>
        <p:xfrm>
          <a:off x="1717368" y="2384399"/>
          <a:ext cx="8128000" cy="370840"/>
        </p:xfrm>
        <a:graphic>
          <a:graphicData uri="http://schemas.openxmlformats.org/drawingml/2006/table">
            <a:tbl>
              <a:tblPr firstRow="1" bandRow="1">
                <a:tableStyleId>{8799B23B-EC83-4686-B30A-512413B5E67A}</a:tableStyleId>
              </a:tblPr>
              <a:tblGrid>
                <a:gridCol w="812800">
                  <a:extLst>
                    <a:ext uri="{9D8B030D-6E8A-4147-A177-3AD203B41FA5}">
                      <a16:colId xmlns:a16="http://schemas.microsoft.com/office/drawing/2014/main" val="3496887951"/>
                    </a:ext>
                  </a:extLst>
                </a:gridCol>
                <a:gridCol w="812800">
                  <a:extLst>
                    <a:ext uri="{9D8B030D-6E8A-4147-A177-3AD203B41FA5}">
                      <a16:colId xmlns:a16="http://schemas.microsoft.com/office/drawing/2014/main" val="298024177"/>
                    </a:ext>
                  </a:extLst>
                </a:gridCol>
                <a:gridCol w="812800">
                  <a:extLst>
                    <a:ext uri="{9D8B030D-6E8A-4147-A177-3AD203B41FA5}">
                      <a16:colId xmlns:a16="http://schemas.microsoft.com/office/drawing/2014/main" val="3303639417"/>
                    </a:ext>
                  </a:extLst>
                </a:gridCol>
                <a:gridCol w="812800">
                  <a:extLst>
                    <a:ext uri="{9D8B030D-6E8A-4147-A177-3AD203B41FA5}">
                      <a16:colId xmlns:a16="http://schemas.microsoft.com/office/drawing/2014/main" val="1037540166"/>
                    </a:ext>
                  </a:extLst>
                </a:gridCol>
                <a:gridCol w="812800">
                  <a:extLst>
                    <a:ext uri="{9D8B030D-6E8A-4147-A177-3AD203B41FA5}">
                      <a16:colId xmlns:a16="http://schemas.microsoft.com/office/drawing/2014/main" val="2216710366"/>
                    </a:ext>
                  </a:extLst>
                </a:gridCol>
                <a:gridCol w="812800">
                  <a:extLst>
                    <a:ext uri="{9D8B030D-6E8A-4147-A177-3AD203B41FA5}">
                      <a16:colId xmlns:a16="http://schemas.microsoft.com/office/drawing/2014/main" val="2564493461"/>
                    </a:ext>
                  </a:extLst>
                </a:gridCol>
                <a:gridCol w="812800">
                  <a:extLst>
                    <a:ext uri="{9D8B030D-6E8A-4147-A177-3AD203B41FA5}">
                      <a16:colId xmlns:a16="http://schemas.microsoft.com/office/drawing/2014/main" val="3696089113"/>
                    </a:ext>
                  </a:extLst>
                </a:gridCol>
                <a:gridCol w="812800">
                  <a:extLst>
                    <a:ext uri="{9D8B030D-6E8A-4147-A177-3AD203B41FA5}">
                      <a16:colId xmlns:a16="http://schemas.microsoft.com/office/drawing/2014/main" val="639858658"/>
                    </a:ext>
                  </a:extLst>
                </a:gridCol>
                <a:gridCol w="812800">
                  <a:extLst>
                    <a:ext uri="{9D8B030D-6E8A-4147-A177-3AD203B41FA5}">
                      <a16:colId xmlns:a16="http://schemas.microsoft.com/office/drawing/2014/main" val="4211935361"/>
                    </a:ext>
                  </a:extLst>
                </a:gridCol>
                <a:gridCol w="812800">
                  <a:extLst>
                    <a:ext uri="{9D8B030D-6E8A-4147-A177-3AD203B41FA5}">
                      <a16:colId xmlns:a16="http://schemas.microsoft.com/office/drawing/2014/main" val="1687787349"/>
                    </a:ext>
                  </a:extLst>
                </a:gridCol>
              </a:tblGrid>
              <a:tr h="370840">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graphicFrame>
        <p:nvGraphicFramePr>
          <p:cNvPr id="6" name="Table 5">
            <a:extLst>
              <a:ext uri="{FF2B5EF4-FFF2-40B4-BE49-F238E27FC236}">
                <a16:creationId xmlns:a16="http://schemas.microsoft.com/office/drawing/2014/main" id="{0248CA10-186F-9F50-E3FA-E752FD360FE9}"/>
              </a:ext>
            </a:extLst>
          </p:cNvPr>
          <p:cNvGraphicFramePr>
            <a:graphicFrameLocks noGrp="1"/>
          </p:cNvGraphicFramePr>
          <p:nvPr>
            <p:extLst>
              <p:ext uri="{D42A27DB-BD31-4B8C-83A1-F6EECF244321}">
                <p14:modId xmlns:p14="http://schemas.microsoft.com/office/powerpoint/2010/main" val="3437388020"/>
              </p:ext>
            </p:extLst>
          </p:nvPr>
        </p:nvGraphicFramePr>
        <p:xfrm>
          <a:off x="987552" y="3039373"/>
          <a:ext cx="10051597" cy="2126778"/>
        </p:xfrm>
        <a:graphic>
          <a:graphicData uri="http://schemas.openxmlformats.org/drawingml/2006/table">
            <a:tbl>
              <a:tblPr firstRow="1" bandRow="1">
                <a:tableStyleId>{5C22544A-7EE6-4342-B048-85BDC9FD1C3A}</a:tableStyleId>
              </a:tblPr>
              <a:tblGrid>
                <a:gridCol w="1260359">
                  <a:extLst>
                    <a:ext uri="{9D8B030D-6E8A-4147-A177-3AD203B41FA5}">
                      <a16:colId xmlns:a16="http://schemas.microsoft.com/office/drawing/2014/main" val="1283234236"/>
                    </a:ext>
                  </a:extLst>
                </a:gridCol>
                <a:gridCol w="3066370">
                  <a:extLst>
                    <a:ext uri="{9D8B030D-6E8A-4147-A177-3AD203B41FA5}">
                      <a16:colId xmlns:a16="http://schemas.microsoft.com/office/drawing/2014/main" val="1956506792"/>
                    </a:ext>
                  </a:extLst>
                </a:gridCol>
                <a:gridCol w="3125246">
                  <a:extLst>
                    <a:ext uri="{9D8B030D-6E8A-4147-A177-3AD203B41FA5}">
                      <a16:colId xmlns:a16="http://schemas.microsoft.com/office/drawing/2014/main" val="2214049734"/>
                    </a:ext>
                  </a:extLst>
                </a:gridCol>
                <a:gridCol w="2599622">
                  <a:extLst>
                    <a:ext uri="{9D8B030D-6E8A-4147-A177-3AD203B41FA5}">
                      <a16:colId xmlns:a16="http://schemas.microsoft.com/office/drawing/2014/main" val="965779328"/>
                    </a:ext>
                  </a:extLst>
                </a:gridCol>
              </a:tblGrid>
              <a:tr h="673302">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Keyword</a:t>
                      </a:r>
                    </a:p>
                  </a:txBody>
                  <a:tcPr/>
                </a:tc>
                <a:tc>
                  <a:txBody>
                    <a:bodyPr/>
                    <a:lstStyle/>
                    <a:p>
                      <a:r>
                        <a:rPr lang="pt-BR" sz="1800" dirty="0">
                          <a:latin typeface="Calibri" panose="020F0502020204030204" pitchFamily="34" charset="0"/>
                          <a:ea typeface="Calibri" panose="020F0502020204030204" pitchFamily="34" charset="0"/>
                          <a:cs typeface="Calibri" panose="020F0502020204030204" pitchFamily="34" charset="0"/>
                        </a:rPr>
                        <a:t>Hashes to Indices (h1, h2, h3)</a:t>
                      </a:r>
                    </a:p>
                  </a:txBody>
                  <a:tcPr/>
                </a:tc>
                <a:tc>
                  <a:txBody>
                    <a:bodyPr/>
                    <a:lstStyle/>
                    <a:p>
                      <a:r>
                        <a:rPr lang="pt-BR" sz="1800" dirty="0">
                          <a:latin typeface="Calibri" panose="020F0502020204030204" pitchFamily="34" charset="0"/>
                          <a:ea typeface="Calibri" panose="020F0502020204030204" pitchFamily="34" charset="0"/>
                          <a:cs typeface="Calibri" panose="020F0502020204030204" pitchFamily="34" charset="0"/>
                        </a:rPr>
                        <a:t>Indices bits in bit array</a:t>
                      </a:r>
                    </a:p>
                  </a:txBody>
                  <a:tcPr/>
                </a:tc>
                <a:tc>
                  <a:txBody>
                    <a:bodyPr/>
                    <a:lstStyle/>
                    <a:p>
                      <a:r>
                        <a:rPr lang="pt-BR" sz="1800" dirty="0">
                          <a:latin typeface="Calibri" panose="020F0502020204030204" pitchFamily="34" charset="0"/>
                          <a:ea typeface="Calibri" panose="020F0502020204030204" pitchFamily="34" charset="0"/>
                          <a:cs typeface="Calibri" panose="020F0502020204030204" pitchFamily="34" charset="0"/>
                        </a:rPr>
                        <a:t>Positive or negative</a:t>
                      </a:r>
                    </a:p>
                  </a:txBody>
                  <a:tcPr/>
                </a:tc>
                <a:extLst>
                  <a:ext uri="{0D108BD9-81ED-4DB2-BD59-A6C34878D82A}">
                    <a16:rowId xmlns:a16="http://schemas.microsoft.com/office/drawing/2014/main" val="2211319364"/>
                  </a:ext>
                </a:extLst>
              </a:tr>
              <a:tr h="390087">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Blood</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1,4,7</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1,1,1</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True positive</a:t>
                      </a:r>
                    </a:p>
                  </a:txBody>
                  <a:tcPr/>
                </a:tc>
                <a:extLst>
                  <a:ext uri="{0D108BD9-81ED-4DB2-BD59-A6C34878D82A}">
                    <a16:rowId xmlns:a16="http://schemas.microsoft.com/office/drawing/2014/main" val="1250972338"/>
                  </a:ext>
                </a:extLst>
              </a:tr>
              <a:tr h="390087">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Hospital                        </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5,8,10</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0,0,0</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True negative</a:t>
                      </a:r>
                    </a:p>
                  </a:txBody>
                  <a:tcPr/>
                </a:tc>
                <a:extLst>
                  <a:ext uri="{0D108BD9-81ED-4DB2-BD59-A6C34878D82A}">
                    <a16:rowId xmlns:a16="http://schemas.microsoft.com/office/drawing/2014/main" val="2777870035"/>
                  </a:ext>
                </a:extLst>
              </a:tr>
              <a:tr h="673302">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Emergency</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2,3,7</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1,1,1</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False positive</a:t>
                      </a:r>
                    </a:p>
                  </a:txBody>
                  <a:tcPr/>
                </a:tc>
                <a:extLst>
                  <a:ext uri="{0D108BD9-81ED-4DB2-BD59-A6C34878D82A}">
                    <a16:rowId xmlns:a16="http://schemas.microsoft.com/office/drawing/2014/main" val="3640910898"/>
                  </a:ext>
                </a:extLst>
              </a:tr>
            </a:tbl>
          </a:graphicData>
        </a:graphic>
      </p:graphicFrame>
      <p:sp>
        <p:nvSpPr>
          <p:cNvPr id="7" name="TextBox 6">
            <a:extLst>
              <a:ext uri="{FF2B5EF4-FFF2-40B4-BE49-F238E27FC236}">
                <a16:creationId xmlns:a16="http://schemas.microsoft.com/office/drawing/2014/main" id="{2760F71F-ECA8-0A86-C008-4DA091F717AF}"/>
              </a:ext>
            </a:extLst>
          </p:cNvPr>
          <p:cNvSpPr txBox="1"/>
          <p:nvPr/>
        </p:nvSpPr>
        <p:spPr>
          <a:xfrm>
            <a:off x="967560" y="5310021"/>
            <a:ext cx="9475799" cy="923330"/>
          </a:xfrm>
          <a:prstGeom prst="rect">
            <a:avLst/>
          </a:prstGeom>
          <a:noFill/>
        </p:spPr>
        <p:txBody>
          <a:bodyPr wrap="non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Positive key</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{Blood}</a:t>
            </a:r>
          </a:p>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Negative key</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{Hospital, Emergency}</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 bloom filters, there is no chance of the false negatives (element is present, but result is negative)</a:t>
            </a:r>
          </a:p>
        </p:txBody>
      </p:sp>
      <p:graphicFrame>
        <p:nvGraphicFramePr>
          <p:cNvPr id="8" name="Table 7">
            <a:extLst>
              <a:ext uri="{FF2B5EF4-FFF2-40B4-BE49-F238E27FC236}">
                <a16:creationId xmlns:a16="http://schemas.microsoft.com/office/drawing/2014/main" id="{A68724D6-165D-99B2-E658-53BACEC5AC42}"/>
              </a:ext>
            </a:extLst>
          </p:cNvPr>
          <p:cNvGraphicFramePr>
            <a:graphicFrameLocks noGrp="1"/>
          </p:cNvGraphicFramePr>
          <p:nvPr>
            <p:extLst>
              <p:ext uri="{D42A27DB-BD31-4B8C-83A1-F6EECF244321}">
                <p14:modId xmlns:p14="http://schemas.microsoft.com/office/powerpoint/2010/main" val="3574608959"/>
              </p:ext>
            </p:extLst>
          </p:nvPr>
        </p:nvGraphicFramePr>
        <p:xfrm>
          <a:off x="1581795" y="1996723"/>
          <a:ext cx="8128000" cy="370840"/>
        </p:xfrm>
        <a:graphic>
          <a:graphicData uri="http://schemas.openxmlformats.org/drawingml/2006/table">
            <a:tbl>
              <a:tblPr firstRow="1" bandRow="1">
                <a:tableStyleId>{8799B23B-EC83-4686-B30A-512413B5E67A}</a:tableStyleId>
              </a:tblPr>
              <a:tblGrid>
                <a:gridCol w="812800">
                  <a:extLst>
                    <a:ext uri="{9D8B030D-6E8A-4147-A177-3AD203B41FA5}">
                      <a16:colId xmlns:a16="http://schemas.microsoft.com/office/drawing/2014/main" val="3496887951"/>
                    </a:ext>
                  </a:extLst>
                </a:gridCol>
                <a:gridCol w="812800">
                  <a:extLst>
                    <a:ext uri="{9D8B030D-6E8A-4147-A177-3AD203B41FA5}">
                      <a16:colId xmlns:a16="http://schemas.microsoft.com/office/drawing/2014/main" val="298024177"/>
                    </a:ext>
                  </a:extLst>
                </a:gridCol>
                <a:gridCol w="812800">
                  <a:extLst>
                    <a:ext uri="{9D8B030D-6E8A-4147-A177-3AD203B41FA5}">
                      <a16:colId xmlns:a16="http://schemas.microsoft.com/office/drawing/2014/main" val="3303639417"/>
                    </a:ext>
                  </a:extLst>
                </a:gridCol>
                <a:gridCol w="812800">
                  <a:extLst>
                    <a:ext uri="{9D8B030D-6E8A-4147-A177-3AD203B41FA5}">
                      <a16:colId xmlns:a16="http://schemas.microsoft.com/office/drawing/2014/main" val="1037540166"/>
                    </a:ext>
                  </a:extLst>
                </a:gridCol>
                <a:gridCol w="812800">
                  <a:extLst>
                    <a:ext uri="{9D8B030D-6E8A-4147-A177-3AD203B41FA5}">
                      <a16:colId xmlns:a16="http://schemas.microsoft.com/office/drawing/2014/main" val="2216710366"/>
                    </a:ext>
                  </a:extLst>
                </a:gridCol>
                <a:gridCol w="812800">
                  <a:extLst>
                    <a:ext uri="{9D8B030D-6E8A-4147-A177-3AD203B41FA5}">
                      <a16:colId xmlns:a16="http://schemas.microsoft.com/office/drawing/2014/main" val="2564493461"/>
                    </a:ext>
                  </a:extLst>
                </a:gridCol>
                <a:gridCol w="812800">
                  <a:extLst>
                    <a:ext uri="{9D8B030D-6E8A-4147-A177-3AD203B41FA5}">
                      <a16:colId xmlns:a16="http://schemas.microsoft.com/office/drawing/2014/main" val="3696089113"/>
                    </a:ext>
                  </a:extLst>
                </a:gridCol>
                <a:gridCol w="812800">
                  <a:extLst>
                    <a:ext uri="{9D8B030D-6E8A-4147-A177-3AD203B41FA5}">
                      <a16:colId xmlns:a16="http://schemas.microsoft.com/office/drawing/2014/main" val="639858658"/>
                    </a:ext>
                  </a:extLst>
                </a:gridCol>
                <a:gridCol w="812800">
                  <a:extLst>
                    <a:ext uri="{9D8B030D-6E8A-4147-A177-3AD203B41FA5}">
                      <a16:colId xmlns:a16="http://schemas.microsoft.com/office/drawing/2014/main" val="4211935361"/>
                    </a:ext>
                  </a:extLst>
                </a:gridCol>
                <a:gridCol w="812800">
                  <a:extLst>
                    <a:ext uri="{9D8B030D-6E8A-4147-A177-3AD203B41FA5}">
                      <a16:colId xmlns:a16="http://schemas.microsoft.com/office/drawing/2014/main" val="1687787349"/>
                    </a:ext>
                  </a:extLst>
                </a:gridCol>
              </a:tblGrid>
              <a:tr h="370840">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1</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2</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5</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6</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7</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8</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9</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latin typeface="Times New Roman" panose="02020603050405020304" pitchFamily="18" charset="0"/>
                          <a:cs typeface="Times New Roman" panose="02020603050405020304" pitchFamily="18" charset="0"/>
                        </a:rPr>
                        <a:t>10</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8378465"/>
                  </a:ext>
                </a:extLst>
              </a:tr>
            </a:tbl>
          </a:graphicData>
        </a:graphic>
      </p:graphicFrame>
      <p:sp>
        <p:nvSpPr>
          <p:cNvPr id="10" name="TextBox 9">
            <a:extLst>
              <a:ext uri="{FF2B5EF4-FFF2-40B4-BE49-F238E27FC236}">
                <a16:creationId xmlns:a16="http://schemas.microsoft.com/office/drawing/2014/main" id="{E6B855C8-E6B6-6FA5-6440-D88A8984C924}"/>
              </a:ext>
            </a:extLst>
          </p:cNvPr>
          <p:cNvSpPr txBox="1"/>
          <p:nvPr/>
        </p:nvSpPr>
        <p:spPr>
          <a:xfrm>
            <a:off x="3638185" y="1480726"/>
            <a:ext cx="4098943" cy="369332"/>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Positive keys: {Blood, Violence, Gambling}</a:t>
            </a:r>
          </a:p>
        </p:txBody>
      </p:sp>
    </p:spTree>
    <p:extLst>
      <p:ext uri="{BB962C8B-B14F-4D97-AF65-F5344CB8AC3E}">
        <p14:creationId xmlns:p14="http://schemas.microsoft.com/office/powerpoint/2010/main" val="156560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8FAA6-35FD-F23B-4564-415914F12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44EDB-7128-7698-B624-3007049F6DCA}"/>
              </a:ext>
            </a:extLst>
          </p:cNvPr>
          <p:cNvSpPr>
            <a:spLocks noGrp="1"/>
          </p:cNvSpPr>
          <p:nvPr>
            <p:ph type="title"/>
          </p:nvPr>
        </p:nvSpPr>
        <p:spPr>
          <a:xfrm>
            <a:off x="523568" y="348780"/>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Bloom Filter</a:t>
            </a:r>
          </a:p>
        </p:txBody>
      </p:sp>
      <p:sp>
        <p:nvSpPr>
          <p:cNvPr id="3" name="TextBox 2">
            <a:extLst>
              <a:ext uri="{FF2B5EF4-FFF2-40B4-BE49-F238E27FC236}">
                <a16:creationId xmlns:a16="http://schemas.microsoft.com/office/drawing/2014/main" id="{5B196F25-3DC8-239E-DFDB-62E8E6B56A93}"/>
              </a:ext>
            </a:extLst>
          </p:cNvPr>
          <p:cNvSpPr txBox="1"/>
          <p:nvPr/>
        </p:nvSpPr>
        <p:spPr>
          <a:xfrm>
            <a:off x="10610850" y="6450227"/>
            <a:ext cx="300082"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7</a:t>
            </a:r>
          </a:p>
        </p:txBody>
      </p:sp>
      <p:sp>
        <p:nvSpPr>
          <p:cNvPr id="8" name="TextBox 7">
            <a:extLst>
              <a:ext uri="{FF2B5EF4-FFF2-40B4-BE49-F238E27FC236}">
                <a16:creationId xmlns:a16="http://schemas.microsoft.com/office/drawing/2014/main" id="{E8E8B03C-140F-C0D6-B26C-DE00D8E36755}"/>
              </a:ext>
            </a:extLst>
          </p:cNvPr>
          <p:cNvSpPr txBox="1"/>
          <p:nvPr/>
        </p:nvSpPr>
        <p:spPr>
          <a:xfrm>
            <a:off x="651450" y="1349192"/>
            <a:ext cx="1518685" cy="646331"/>
          </a:xfrm>
          <a:prstGeom prst="rect">
            <a:avLst/>
          </a:prstGeom>
          <a:noFill/>
        </p:spPr>
        <p:txBody>
          <a:bodyPr wrap="non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Existing work:</a:t>
            </a:r>
          </a:p>
          <a:p>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7D3CDEF-10F5-3878-3F61-9E6F4AF24301}"/>
              </a:ext>
            </a:extLst>
          </p:cNvPr>
          <p:cNvSpPr txBox="1"/>
          <p:nvPr/>
        </p:nvSpPr>
        <p:spPr>
          <a:xfrm>
            <a:off x="2685339" y="1349473"/>
            <a:ext cx="3298439" cy="369332"/>
          </a:xfrm>
          <a:prstGeom prst="rect">
            <a:avLst/>
          </a:prstGeom>
          <a:no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Standard Bloom Filter</a:t>
            </a:r>
          </a:p>
        </p:txBody>
      </p:sp>
      <p:sp>
        <p:nvSpPr>
          <p:cNvPr id="18" name="TextBox 17">
            <a:extLst>
              <a:ext uri="{FF2B5EF4-FFF2-40B4-BE49-F238E27FC236}">
                <a16:creationId xmlns:a16="http://schemas.microsoft.com/office/drawing/2014/main" id="{F7369152-880A-C05C-0B55-BFF0C86F2CE0}"/>
              </a:ext>
            </a:extLst>
          </p:cNvPr>
          <p:cNvSpPr txBox="1"/>
          <p:nvPr/>
        </p:nvSpPr>
        <p:spPr>
          <a:xfrm>
            <a:off x="5444550" y="1341195"/>
            <a:ext cx="6096000" cy="369332"/>
          </a:xfrm>
          <a:prstGeom prst="rect">
            <a:avLst/>
          </a:prstGeom>
          <a:no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Weighted Bloom Filter</a:t>
            </a:r>
          </a:p>
        </p:txBody>
      </p:sp>
      <p:sp>
        <p:nvSpPr>
          <p:cNvPr id="20" name="TextBox 19">
            <a:extLst>
              <a:ext uri="{FF2B5EF4-FFF2-40B4-BE49-F238E27FC236}">
                <a16:creationId xmlns:a16="http://schemas.microsoft.com/office/drawing/2014/main" id="{96971ABF-73F5-F3C9-C1FF-1E1CA57FA896}"/>
              </a:ext>
            </a:extLst>
          </p:cNvPr>
          <p:cNvSpPr txBox="1"/>
          <p:nvPr/>
        </p:nvSpPr>
        <p:spPr>
          <a:xfrm>
            <a:off x="8492550" y="1336548"/>
            <a:ext cx="6096000" cy="369332"/>
          </a:xfrm>
          <a:prstGeom prst="rect">
            <a:avLst/>
          </a:prstGeom>
          <a:no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Learned Bloom Filter</a:t>
            </a:r>
          </a:p>
        </p:txBody>
      </p:sp>
      <p:sp>
        <p:nvSpPr>
          <p:cNvPr id="25" name="TextBox 24">
            <a:extLst>
              <a:ext uri="{FF2B5EF4-FFF2-40B4-BE49-F238E27FC236}">
                <a16:creationId xmlns:a16="http://schemas.microsoft.com/office/drawing/2014/main" id="{EACBB97C-A92E-E175-A4B5-2BE35A40A6AD}"/>
              </a:ext>
            </a:extLst>
          </p:cNvPr>
          <p:cNvSpPr txBox="1"/>
          <p:nvPr/>
        </p:nvSpPr>
        <p:spPr>
          <a:xfrm>
            <a:off x="523568" y="4500014"/>
            <a:ext cx="10614131" cy="1477328"/>
          </a:xfrm>
          <a:prstGeom prst="rect">
            <a:avLst/>
          </a:prstGeom>
          <a:noFill/>
        </p:spPr>
        <p:txBody>
          <a:bodyPr wrap="square" rtlCol="0">
            <a:spAutoFit/>
          </a:bodyPr>
          <a:lstStyle/>
          <a:p>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Suppose the positive key set is denoted by S, the negative key set is denoted by O, the global hash function set is H, the number of hash functions is k, and for a certain key e, the cost of e is Θ(e). Our problem is how to build a Bloom filter so that the overall cost of false positives from O is minimized. </a:t>
            </a:r>
            <a:b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3DF5310-3C62-D653-0F28-ABDD4DA886E0}"/>
              </a:ext>
            </a:extLst>
          </p:cNvPr>
          <p:cNvSpPr txBox="1"/>
          <p:nvPr/>
        </p:nvSpPr>
        <p:spPr>
          <a:xfrm>
            <a:off x="651450" y="1914691"/>
            <a:ext cx="10889100" cy="2585323"/>
          </a:xfrm>
          <a:prstGeom prst="rect">
            <a:avLst/>
          </a:prstGeom>
          <a:noFill/>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Limitations:</a:t>
            </a:r>
          </a:p>
          <a:p>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Uniform false positive costs</a:t>
            </a:r>
          </a:p>
          <a:p>
            <a:pPr marL="342900" indent="-342900">
              <a:buAutoNum type="arabicPeriod"/>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Static Hash Functions</a:t>
            </a:r>
          </a:p>
          <a:p>
            <a:pPr marL="342900" indent="-342900">
              <a:buAutoNum type="arabicPeriod"/>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Inefficiency in Dynamic Workloads</a:t>
            </a:r>
          </a:p>
          <a:p>
            <a:pPr marL="342900" indent="-342900">
              <a:buAutoNum type="arabicPeriod"/>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High overheads in ML-Based Filters</a:t>
            </a:r>
          </a:p>
        </p:txBody>
      </p:sp>
    </p:spTree>
    <p:extLst>
      <p:ext uri="{BB962C8B-B14F-4D97-AF65-F5344CB8AC3E}">
        <p14:creationId xmlns:p14="http://schemas.microsoft.com/office/powerpoint/2010/main" val="11831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20" grpId="0"/>
      <p:bldP spid="2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C1E0-26E5-2B91-1869-C66A07C1CF52}"/>
              </a:ext>
            </a:extLst>
          </p:cNvPr>
          <p:cNvSpPr>
            <a:spLocks noGrp="1"/>
          </p:cNvSpPr>
          <p:nvPr>
            <p:ph type="title"/>
          </p:nvPr>
        </p:nvSpPr>
        <p:spPr>
          <a:xfrm>
            <a:off x="242454" y="186101"/>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Hash Adaptive Bloom Filter</a:t>
            </a:r>
          </a:p>
        </p:txBody>
      </p:sp>
      <p:pic>
        <p:nvPicPr>
          <p:cNvPr id="5" name="Picture 4">
            <a:extLst>
              <a:ext uri="{FF2B5EF4-FFF2-40B4-BE49-F238E27FC236}">
                <a16:creationId xmlns:a16="http://schemas.microsoft.com/office/drawing/2014/main" id="{60A45A11-8E0E-C3EF-F1E1-A783841D45A4}"/>
              </a:ext>
            </a:extLst>
          </p:cNvPr>
          <p:cNvPicPr>
            <a:picLocks noChangeAspect="1"/>
          </p:cNvPicPr>
          <p:nvPr/>
        </p:nvPicPr>
        <p:blipFill>
          <a:blip r:embed="rId3"/>
          <a:stretch>
            <a:fillRect/>
          </a:stretch>
        </p:blipFill>
        <p:spPr>
          <a:xfrm>
            <a:off x="6315873" y="1588747"/>
            <a:ext cx="5696019" cy="3680505"/>
          </a:xfrm>
          <a:prstGeom prst="rect">
            <a:avLst/>
          </a:prstGeom>
        </p:spPr>
      </p:pic>
      <p:pic>
        <p:nvPicPr>
          <p:cNvPr id="7" name="Picture 6">
            <a:extLst>
              <a:ext uri="{FF2B5EF4-FFF2-40B4-BE49-F238E27FC236}">
                <a16:creationId xmlns:a16="http://schemas.microsoft.com/office/drawing/2014/main" id="{6D267843-2EE0-0CE0-7AAC-B057C6539DF6}"/>
              </a:ext>
            </a:extLst>
          </p:cNvPr>
          <p:cNvPicPr>
            <a:picLocks noChangeAspect="1"/>
          </p:cNvPicPr>
          <p:nvPr/>
        </p:nvPicPr>
        <p:blipFill>
          <a:blip r:embed="rId4"/>
          <a:stretch>
            <a:fillRect/>
          </a:stretch>
        </p:blipFill>
        <p:spPr>
          <a:xfrm>
            <a:off x="825384" y="1443024"/>
            <a:ext cx="5050745" cy="4792394"/>
          </a:xfrm>
          <a:prstGeom prst="rect">
            <a:avLst/>
          </a:prstGeom>
        </p:spPr>
      </p:pic>
      <p:sp>
        <p:nvSpPr>
          <p:cNvPr id="8" name="TextBox 7">
            <a:extLst>
              <a:ext uri="{FF2B5EF4-FFF2-40B4-BE49-F238E27FC236}">
                <a16:creationId xmlns:a16="http://schemas.microsoft.com/office/drawing/2014/main" id="{EA988459-3E59-5BD7-24B7-322F4E0D02C4}"/>
              </a:ext>
            </a:extLst>
          </p:cNvPr>
          <p:cNvSpPr txBox="1"/>
          <p:nvPr/>
        </p:nvSpPr>
        <p:spPr>
          <a:xfrm>
            <a:off x="825384" y="1134787"/>
            <a:ext cx="2101857" cy="369332"/>
          </a:xfrm>
          <a:prstGeom prst="rect">
            <a:avLst/>
          </a:prstGeom>
          <a:noFill/>
        </p:spPr>
        <p:txBody>
          <a:bodyPr wrap="non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Construction phase</a:t>
            </a:r>
          </a:p>
        </p:txBody>
      </p:sp>
      <p:sp>
        <p:nvSpPr>
          <p:cNvPr id="9" name="TextBox 8">
            <a:extLst>
              <a:ext uri="{FF2B5EF4-FFF2-40B4-BE49-F238E27FC236}">
                <a16:creationId xmlns:a16="http://schemas.microsoft.com/office/drawing/2014/main" id="{B89A5825-2C94-FBDD-5BA1-5662F164F473}"/>
              </a:ext>
            </a:extLst>
          </p:cNvPr>
          <p:cNvSpPr txBox="1"/>
          <p:nvPr/>
        </p:nvSpPr>
        <p:spPr>
          <a:xfrm>
            <a:off x="8308408" y="1113922"/>
            <a:ext cx="1435008" cy="369332"/>
          </a:xfrm>
          <a:prstGeom prst="rect">
            <a:avLst/>
          </a:prstGeom>
          <a:noFill/>
        </p:spPr>
        <p:txBody>
          <a:bodyPr wrap="non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Query phase</a:t>
            </a:r>
          </a:p>
        </p:txBody>
      </p:sp>
      <p:sp>
        <p:nvSpPr>
          <p:cNvPr id="3" name="TextBox 2">
            <a:extLst>
              <a:ext uri="{FF2B5EF4-FFF2-40B4-BE49-F238E27FC236}">
                <a16:creationId xmlns:a16="http://schemas.microsoft.com/office/drawing/2014/main" id="{C984F7CB-FF4D-3FA8-53C3-C96070750AC0}"/>
              </a:ext>
            </a:extLst>
          </p:cNvPr>
          <p:cNvSpPr txBox="1"/>
          <p:nvPr/>
        </p:nvSpPr>
        <p:spPr>
          <a:xfrm>
            <a:off x="10599998" y="6487233"/>
            <a:ext cx="301686"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36712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CC085-8C35-6F4A-24D6-EBFE0A3D2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383D2-F525-406F-159C-7917C47F2D82}"/>
              </a:ext>
            </a:extLst>
          </p:cNvPr>
          <p:cNvSpPr>
            <a:spLocks noGrp="1"/>
          </p:cNvSpPr>
          <p:nvPr>
            <p:ph type="title"/>
          </p:nvPr>
        </p:nvSpPr>
        <p:spPr>
          <a:xfrm>
            <a:off x="523568" y="348780"/>
            <a:ext cx="10515600" cy="101106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Example</a:t>
            </a:r>
          </a:p>
        </p:txBody>
      </p:sp>
      <p:sp>
        <p:nvSpPr>
          <p:cNvPr id="3" name="TextBox 2">
            <a:extLst>
              <a:ext uri="{FF2B5EF4-FFF2-40B4-BE49-F238E27FC236}">
                <a16:creationId xmlns:a16="http://schemas.microsoft.com/office/drawing/2014/main" id="{0957C1A1-1A7E-8638-6F2A-BE7443B60772}"/>
              </a:ext>
            </a:extLst>
          </p:cNvPr>
          <p:cNvSpPr txBox="1"/>
          <p:nvPr/>
        </p:nvSpPr>
        <p:spPr>
          <a:xfrm>
            <a:off x="10610850" y="6450227"/>
            <a:ext cx="301686" cy="369332"/>
          </a:xfrm>
          <a:prstGeom prst="rect">
            <a:avLst/>
          </a:prstGeom>
          <a:noFill/>
        </p:spPr>
        <p:txBody>
          <a:bodyPr wrap="none" rtlCol="0">
            <a:spAutoFit/>
          </a:bodyPr>
          <a:lstStyle/>
          <a:p>
            <a:r>
              <a:rPr lang="en-IN" dirty="0">
                <a:latin typeface="Calibri" panose="020F0502020204030204" pitchFamily="34" charset="0"/>
                <a:ea typeface="Calibri" panose="020F0502020204030204" pitchFamily="34" charset="0"/>
                <a:cs typeface="Calibri" panose="020F0502020204030204" pitchFamily="34" charset="0"/>
              </a:rPr>
              <a:t>9</a:t>
            </a:r>
          </a:p>
        </p:txBody>
      </p:sp>
      <p:sp>
        <p:nvSpPr>
          <p:cNvPr id="9" name="TextBox 8">
            <a:extLst>
              <a:ext uri="{FF2B5EF4-FFF2-40B4-BE49-F238E27FC236}">
                <a16:creationId xmlns:a16="http://schemas.microsoft.com/office/drawing/2014/main" id="{43B2D7A9-6794-EFD2-822C-227DCA8A3DF2}"/>
              </a:ext>
            </a:extLst>
          </p:cNvPr>
          <p:cNvSpPr txBox="1"/>
          <p:nvPr/>
        </p:nvSpPr>
        <p:spPr>
          <a:xfrm>
            <a:off x="523568" y="1451244"/>
            <a:ext cx="11519041" cy="923330"/>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Global hash set S = {h1, h2, h3, h4, h5, h6}</a:t>
            </a:r>
          </a:p>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Input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positive keys - (Blood, Violence, Gambling) </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negative keys - (education - 2, emergency – 12).</a:t>
            </a:r>
          </a:p>
        </p:txBody>
      </p:sp>
      <p:graphicFrame>
        <p:nvGraphicFramePr>
          <p:cNvPr id="11" name="Table 10">
            <a:extLst>
              <a:ext uri="{FF2B5EF4-FFF2-40B4-BE49-F238E27FC236}">
                <a16:creationId xmlns:a16="http://schemas.microsoft.com/office/drawing/2014/main" id="{59A05FC1-19D1-9CD7-4F91-337385167EE6}"/>
              </a:ext>
            </a:extLst>
          </p:cNvPr>
          <p:cNvGraphicFramePr>
            <a:graphicFrameLocks noGrp="1"/>
          </p:cNvGraphicFramePr>
          <p:nvPr>
            <p:extLst>
              <p:ext uri="{D42A27DB-BD31-4B8C-83A1-F6EECF244321}">
                <p14:modId xmlns:p14="http://schemas.microsoft.com/office/powerpoint/2010/main" val="1566964151"/>
              </p:ext>
            </p:extLst>
          </p:nvPr>
        </p:nvGraphicFramePr>
        <p:xfrm>
          <a:off x="1351948" y="4322845"/>
          <a:ext cx="4203725" cy="1733711"/>
        </p:xfrm>
        <a:graphic>
          <a:graphicData uri="http://schemas.openxmlformats.org/drawingml/2006/table">
            <a:tbl>
              <a:tblPr firstRow="1" bandRow="1">
                <a:tableStyleId>{5C22544A-7EE6-4342-B048-85BDC9FD1C3A}</a:tableStyleId>
              </a:tblPr>
              <a:tblGrid>
                <a:gridCol w="1116949">
                  <a:extLst>
                    <a:ext uri="{9D8B030D-6E8A-4147-A177-3AD203B41FA5}">
                      <a16:colId xmlns:a16="http://schemas.microsoft.com/office/drawing/2014/main" val="1649252253"/>
                    </a:ext>
                  </a:extLst>
                </a:gridCol>
                <a:gridCol w="3086776">
                  <a:extLst>
                    <a:ext uri="{9D8B030D-6E8A-4147-A177-3AD203B41FA5}">
                      <a16:colId xmlns:a16="http://schemas.microsoft.com/office/drawing/2014/main" val="599024537"/>
                    </a:ext>
                  </a:extLst>
                </a:gridCol>
              </a:tblGrid>
              <a:tr h="427223">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Keyword</a:t>
                      </a:r>
                    </a:p>
                  </a:txBody>
                  <a:tcPr anchor="ctr"/>
                </a:tc>
                <a:tc>
                  <a:txBody>
                    <a:bodyPr/>
                    <a:lstStyle/>
                    <a:p>
                      <a:r>
                        <a:rPr lang="pt-BR" sz="1800" dirty="0">
                          <a:latin typeface="Calibri" panose="020F0502020204030204" pitchFamily="34" charset="0"/>
                          <a:ea typeface="Calibri" panose="020F0502020204030204" pitchFamily="34" charset="0"/>
                          <a:cs typeface="Calibri" panose="020F0502020204030204" pitchFamily="34" charset="0"/>
                        </a:rPr>
                        <a:t>Hashes to Indices (h1, h2, h3)</a:t>
                      </a:r>
                    </a:p>
                  </a:txBody>
                  <a:tcPr anchor="ctr"/>
                </a:tc>
                <a:extLst>
                  <a:ext uri="{0D108BD9-81ED-4DB2-BD59-A6C34878D82A}">
                    <a16:rowId xmlns:a16="http://schemas.microsoft.com/office/drawing/2014/main" val="515534634"/>
                  </a:ext>
                </a:extLst>
              </a:tr>
              <a:tr h="452042">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Blood</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1,4,7</a:t>
                      </a:r>
                    </a:p>
                  </a:txBody>
                  <a:tcPr/>
                </a:tc>
                <a:extLst>
                  <a:ext uri="{0D108BD9-81ED-4DB2-BD59-A6C34878D82A}">
                    <a16:rowId xmlns:a16="http://schemas.microsoft.com/office/drawing/2014/main" val="256704344"/>
                  </a:ext>
                </a:extLst>
              </a:tr>
              <a:tr h="427223">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Violence</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2,4,9</a:t>
                      </a:r>
                    </a:p>
                  </a:txBody>
                  <a:tcPr/>
                </a:tc>
                <a:extLst>
                  <a:ext uri="{0D108BD9-81ED-4DB2-BD59-A6C34878D82A}">
                    <a16:rowId xmlns:a16="http://schemas.microsoft.com/office/drawing/2014/main" val="1340913511"/>
                  </a:ext>
                </a:extLst>
              </a:tr>
              <a:tr h="427223">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gambling</a:t>
                      </a:r>
                    </a:p>
                  </a:txBody>
                  <a:tcP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1,3,9</a:t>
                      </a:r>
                    </a:p>
                  </a:txBody>
                  <a:tcPr/>
                </a:tc>
                <a:extLst>
                  <a:ext uri="{0D108BD9-81ED-4DB2-BD59-A6C34878D82A}">
                    <a16:rowId xmlns:a16="http://schemas.microsoft.com/office/drawing/2014/main" val="1510921281"/>
                  </a:ext>
                </a:extLst>
              </a:tr>
            </a:tbl>
          </a:graphicData>
        </a:graphic>
      </p:graphicFrame>
      <p:graphicFrame>
        <p:nvGraphicFramePr>
          <p:cNvPr id="12" name="Table 11">
            <a:extLst>
              <a:ext uri="{FF2B5EF4-FFF2-40B4-BE49-F238E27FC236}">
                <a16:creationId xmlns:a16="http://schemas.microsoft.com/office/drawing/2014/main" id="{625FD7C2-6347-C958-5314-5DBD4B5792B4}"/>
              </a:ext>
            </a:extLst>
          </p:cNvPr>
          <p:cNvGraphicFramePr>
            <a:graphicFrameLocks noGrp="1"/>
          </p:cNvGraphicFramePr>
          <p:nvPr>
            <p:extLst>
              <p:ext uri="{D42A27DB-BD31-4B8C-83A1-F6EECF244321}">
                <p14:modId xmlns:p14="http://schemas.microsoft.com/office/powerpoint/2010/main" val="1144142506"/>
              </p:ext>
            </p:extLst>
          </p:nvPr>
        </p:nvGraphicFramePr>
        <p:xfrm>
          <a:off x="6096000" y="5194483"/>
          <a:ext cx="5304680" cy="365760"/>
        </p:xfrm>
        <a:graphic>
          <a:graphicData uri="http://schemas.openxmlformats.org/drawingml/2006/table">
            <a:tbl>
              <a:tblPr firstRow="1" bandRow="1">
                <a:tableStyleId>{8799B23B-EC83-4686-B30A-512413B5E67A}</a:tableStyleId>
              </a:tblPr>
              <a:tblGrid>
                <a:gridCol w="530468">
                  <a:extLst>
                    <a:ext uri="{9D8B030D-6E8A-4147-A177-3AD203B41FA5}">
                      <a16:colId xmlns:a16="http://schemas.microsoft.com/office/drawing/2014/main" val="3496887951"/>
                    </a:ext>
                  </a:extLst>
                </a:gridCol>
                <a:gridCol w="530468">
                  <a:extLst>
                    <a:ext uri="{9D8B030D-6E8A-4147-A177-3AD203B41FA5}">
                      <a16:colId xmlns:a16="http://schemas.microsoft.com/office/drawing/2014/main" val="298024177"/>
                    </a:ext>
                  </a:extLst>
                </a:gridCol>
                <a:gridCol w="530468">
                  <a:extLst>
                    <a:ext uri="{9D8B030D-6E8A-4147-A177-3AD203B41FA5}">
                      <a16:colId xmlns:a16="http://schemas.microsoft.com/office/drawing/2014/main" val="3303639417"/>
                    </a:ext>
                  </a:extLst>
                </a:gridCol>
                <a:gridCol w="530468">
                  <a:extLst>
                    <a:ext uri="{9D8B030D-6E8A-4147-A177-3AD203B41FA5}">
                      <a16:colId xmlns:a16="http://schemas.microsoft.com/office/drawing/2014/main" val="1037540166"/>
                    </a:ext>
                  </a:extLst>
                </a:gridCol>
                <a:gridCol w="530468">
                  <a:extLst>
                    <a:ext uri="{9D8B030D-6E8A-4147-A177-3AD203B41FA5}">
                      <a16:colId xmlns:a16="http://schemas.microsoft.com/office/drawing/2014/main" val="2216710366"/>
                    </a:ext>
                  </a:extLst>
                </a:gridCol>
                <a:gridCol w="530468">
                  <a:extLst>
                    <a:ext uri="{9D8B030D-6E8A-4147-A177-3AD203B41FA5}">
                      <a16:colId xmlns:a16="http://schemas.microsoft.com/office/drawing/2014/main" val="2564493461"/>
                    </a:ext>
                  </a:extLst>
                </a:gridCol>
                <a:gridCol w="530468">
                  <a:extLst>
                    <a:ext uri="{9D8B030D-6E8A-4147-A177-3AD203B41FA5}">
                      <a16:colId xmlns:a16="http://schemas.microsoft.com/office/drawing/2014/main" val="3696089113"/>
                    </a:ext>
                  </a:extLst>
                </a:gridCol>
                <a:gridCol w="530468">
                  <a:extLst>
                    <a:ext uri="{9D8B030D-6E8A-4147-A177-3AD203B41FA5}">
                      <a16:colId xmlns:a16="http://schemas.microsoft.com/office/drawing/2014/main" val="639858658"/>
                    </a:ext>
                  </a:extLst>
                </a:gridCol>
                <a:gridCol w="530468">
                  <a:extLst>
                    <a:ext uri="{9D8B030D-6E8A-4147-A177-3AD203B41FA5}">
                      <a16:colId xmlns:a16="http://schemas.microsoft.com/office/drawing/2014/main" val="4211935361"/>
                    </a:ext>
                  </a:extLst>
                </a:gridCol>
                <a:gridCol w="530468">
                  <a:extLst>
                    <a:ext uri="{9D8B030D-6E8A-4147-A177-3AD203B41FA5}">
                      <a16:colId xmlns:a16="http://schemas.microsoft.com/office/drawing/2014/main" val="1687787349"/>
                    </a:ext>
                  </a:extLst>
                </a:gridCol>
              </a:tblGrid>
              <a:tr h="0">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sp>
        <p:nvSpPr>
          <p:cNvPr id="13" name="TextBox 12">
            <a:extLst>
              <a:ext uri="{FF2B5EF4-FFF2-40B4-BE49-F238E27FC236}">
                <a16:creationId xmlns:a16="http://schemas.microsoft.com/office/drawing/2014/main" id="{00AB67DC-5257-2226-4B2D-3692B95A3030}"/>
              </a:ext>
            </a:extLst>
          </p:cNvPr>
          <p:cNvSpPr txBox="1"/>
          <p:nvPr/>
        </p:nvSpPr>
        <p:spPr>
          <a:xfrm>
            <a:off x="4778630" y="2673120"/>
            <a:ext cx="2443361" cy="430887"/>
          </a:xfrm>
          <a:prstGeom prst="rect">
            <a:avLst/>
          </a:prstGeom>
          <a:noFill/>
        </p:spPr>
        <p:txBody>
          <a:bodyPr wrap="none" rtlCol="0">
            <a:spAutoFit/>
          </a:bodyPr>
          <a:lstStyle/>
          <a:p>
            <a:r>
              <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rPr>
              <a:t>Construction phase</a:t>
            </a:r>
          </a:p>
        </p:txBody>
      </p:sp>
      <p:sp>
        <p:nvSpPr>
          <p:cNvPr id="4" name="TextBox 3">
            <a:extLst>
              <a:ext uri="{FF2B5EF4-FFF2-40B4-BE49-F238E27FC236}">
                <a16:creationId xmlns:a16="http://schemas.microsoft.com/office/drawing/2014/main" id="{1DA72463-6100-0E91-610C-CC43541FED0D}"/>
              </a:ext>
            </a:extLst>
          </p:cNvPr>
          <p:cNvSpPr txBox="1"/>
          <p:nvPr/>
        </p:nvSpPr>
        <p:spPr>
          <a:xfrm>
            <a:off x="517940" y="3528760"/>
            <a:ext cx="4624215" cy="369332"/>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Bloom Filter: 10 bit array, initial H = {h0, h1, h2}</a:t>
            </a:r>
          </a:p>
        </p:txBody>
      </p:sp>
      <p:graphicFrame>
        <p:nvGraphicFramePr>
          <p:cNvPr id="10" name="Table 9">
            <a:extLst>
              <a:ext uri="{FF2B5EF4-FFF2-40B4-BE49-F238E27FC236}">
                <a16:creationId xmlns:a16="http://schemas.microsoft.com/office/drawing/2014/main" id="{E7E14601-6A3A-47DA-2446-9D713B5F5F60}"/>
              </a:ext>
            </a:extLst>
          </p:cNvPr>
          <p:cNvGraphicFramePr>
            <a:graphicFrameLocks noGrp="1"/>
          </p:cNvGraphicFramePr>
          <p:nvPr>
            <p:extLst>
              <p:ext uri="{D42A27DB-BD31-4B8C-83A1-F6EECF244321}">
                <p14:modId xmlns:p14="http://schemas.microsoft.com/office/powerpoint/2010/main" val="1078379775"/>
              </p:ext>
            </p:extLst>
          </p:nvPr>
        </p:nvGraphicFramePr>
        <p:xfrm>
          <a:off x="5995470" y="4820368"/>
          <a:ext cx="5405210" cy="369332"/>
        </p:xfrm>
        <a:graphic>
          <a:graphicData uri="http://schemas.openxmlformats.org/drawingml/2006/table">
            <a:tbl>
              <a:tblPr firstRow="1" bandRow="1">
                <a:tableStyleId>{8799B23B-EC83-4686-B30A-512413B5E67A}</a:tableStyleId>
              </a:tblPr>
              <a:tblGrid>
                <a:gridCol w="540521">
                  <a:extLst>
                    <a:ext uri="{9D8B030D-6E8A-4147-A177-3AD203B41FA5}">
                      <a16:colId xmlns:a16="http://schemas.microsoft.com/office/drawing/2014/main" val="3496887951"/>
                    </a:ext>
                  </a:extLst>
                </a:gridCol>
                <a:gridCol w="540521">
                  <a:extLst>
                    <a:ext uri="{9D8B030D-6E8A-4147-A177-3AD203B41FA5}">
                      <a16:colId xmlns:a16="http://schemas.microsoft.com/office/drawing/2014/main" val="298024177"/>
                    </a:ext>
                  </a:extLst>
                </a:gridCol>
                <a:gridCol w="540521">
                  <a:extLst>
                    <a:ext uri="{9D8B030D-6E8A-4147-A177-3AD203B41FA5}">
                      <a16:colId xmlns:a16="http://schemas.microsoft.com/office/drawing/2014/main" val="3303639417"/>
                    </a:ext>
                  </a:extLst>
                </a:gridCol>
                <a:gridCol w="540521">
                  <a:extLst>
                    <a:ext uri="{9D8B030D-6E8A-4147-A177-3AD203B41FA5}">
                      <a16:colId xmlns:a16="http://schemas.microsoft.com/office/drawing/2014/main" val="1037540166"/>
                    </a:ext>
                  </a:extLst>
                </a:gridCol>
                <a:gridCol w="540521">
                  <a:extLst>
                    <a:ext uri="{9D8B030D-6E8A-4147-A177-3AD203B41FA5}">
                      <a16:colId xmlns:a16="http://schemas.microsoft.com/office/drawing/2014/main" val="2216710366"/>
                    </a:ext>
                  </a:extLst>
                </a:gridCol>
                <a:gridCol w="540521">
                  <a:extLst>
                    <a:ext uri="{9D8B030D-6E8A-4147-A177-3AD203B41FA5}">
                      <a16:colId xmlns:a16="http://schemas.microsoft.com/office/drawing/2014/main" val="2564493461"/>
                    </a:ext>
                  </a:extLst>
                </a:gridCol>
                <a:gridCol w="540521">
                  <a:extLst>
                    <a:ext uri="{9D8B030D-6E8A-4147-A177-3AD203B41FA5}">
                      <a16:colId xmlns:a16="http://schemas.microsoft.com/office/drawing/2014/main" val="3696089113"/>
                    </a:ext>
                  </a:extLst>
                </a:gridCol>
                <a:gridCol w="540521">
                  <a:extLst>
                    <a:ext uri="{9D8B030D-6E8A-4147-A177-3AD203B41FA5}">
                      <a16:colId xmlns:a16="http://schemas.microsoft.com/office/drawing/2014/main" val="639858658"/>
                    </a:ext>
                  </a:extLst>
                </a:gridCol>
                <a:gridCol w="540521">
                  <a:extLst>
                    <a:ext uri="{9D8B030D-6E8A-4147-A177-3AD203B41FA5}">
                      <a16:colId xmlns:a16="http://schemas.microsoft.com/office/drawing/2014/main" val="4211935361"/>
                    </a:ext>
                  </a:extLst>
                </a:gridCol>
                <a:gridCol w="540521">
                  <a:extLst>
                    <a:ext uri="{9D8B030D-6E8A-4147-A177-3AD203B41FA5}">
                      <a16:colId xmlns:a16="http://schemas.microsoft.com/office/drawing/2014/main" val="1687787349"/>
                    </a:ext>
                  </a:extLst>
                </a:gridCol>
              </a:tblGrid>
              <a:tr h="369332">
                <a:tc>
                  <a:txBody>
                    <a:bodyPr/>
                    <a:lstStyle/>
                    <a:p>
                      <a:pPr algn="ctr"/>
                      <a:r>
                        <a:rPr lang="en-US" sz="1400" dirty="0">
                          <a:solidFill>
                            <a:srgbClr val="00B050"/>
                          </a:solidFill>
                        </a:rPr>
                        <a:t>1</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2</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5</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6</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7</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8</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9</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10</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8378465"/>
                  </a:ext>
                </a:extLst>
              </a:tr>
            </a:tbl>
          </a:graphicData>
        </a:graphic>
      </p:graphicFrame>
      <p:graphicFrame>
        <p:nvGraphicFramePr>
          <p:cNvPr id="17" name="Table 16">
            <a:extLst>
              <a:ext uri="{FF2B5EF4-FFF2-40B4-BE49-F238E27FC236}">
                <a16:creationId xmlns:a16="http://schemas.microsoft.com/office/drawing/2014/main" id="{0C16DC0A-0F33-8D3A-B53C-7BCDB5A1668F}"/>
              </a:ext>
            </a:extLst>
          </p:cNvPr>
          <p:cNvGraphicFramePr>
            <a:graphicFrameLocks noGrp="1"/>
          </p:cNvGraphicFramePr>
          <p:nvPr>
            <p:extLst>
              <p:ext uri="{D42A27DB-BD31-4B8C-83A1-F6EECF244321}">
                <p14:modId xmlns:p14="http://schemas.microsoft.com/office/powerpoint/2010/main" val="139362344"/>
              </p:ext>
            </p:extLst>
          </p:nvPr>
        </p:nvGraphicFramePr>
        <p:xfrm>
          <a:off x="6045735" y="3636281"/>
          <a:ext cx="5304680" cy="365760"/>
        </p:xfrm>
        <a:graphic>
          <a:graphicData uri="http://schemas.openxmlformats.org/drawingml/2006/table">
            <a:tbl>
              <a:tblPr firstRow="1" bandRow="1">
                <a:tableStyleId>{8799B23B-EC83-4686-B30A-512413B5E67A}</a:tableStyleId>
              </a:tblPr>
              <a:tblGrid>
                <a:gridCol w="530468">
                  <a:extLst>
                    <a:ext uri="{9D8B030D-6E8A-4147-A177-3AD203B41FA5}">
                      <a16:colId xmlns:a16="http://schemas.microsoft.com/office/drawing/2014/main" val="3496887951"/>
                    </a:ext>
                  </a:extLst>
                </a:gridCol>
                <a:gridCol w="530468">
                  <a:extLst>
                    <a:ext uri="{9D8B030D-6E8A-4147-A177-3AD203B41FA5}">
                      <a16:colId xmlns:a16="http://schemas.microsoft.com/office/drawing/2014/main" val="298024177"/>
                    </a:ext>
                  </a:extLst>
                </a:gridCol>
                <a:gridCol w="530468">
                  <a:extLst>
                    <a:ext uri="{9D8B030D-6E8A-4147-A177-3AD203B41FA5}">
                      <a16:colId xmlns:a16="http://schemas.microsoft.com/office/drawing/2014/main" val="3303639417"/>
                    </a:ext>
                  </a:extLst>
                </a:gridCol>
                <a:gridCol w="530468">
                  <a:extLst>
                    <a:ext uri="{9D8B030D-6E8A-4147-A177-3AD203B41FA5}">
                      <a16:colId xmlns:a16="http://schemas.microsoft.com/office/drawing/2014/main" val="1037540166"/>
                    </a:ext>
                  </a:extLst>
                </a:gridCol>
                <a:gridCol w="530468">
                  <a:extLst>
                    <a:ext uri="{9D8B030D-6E8A-4147-A177-3AD203B41FA5}">
                      <a16:colId xmlns:a16="http://schemas.microsoft.com/office/drawing/2014/main" val="2216710366"/>
                    </a:ext>
                  </a:extLst>
                </a:gridCol>
                <a:gridCol w="530468">
                  <a:extLst>
                    <a:ext uri="{9D8B030D-6E8A-4147-A177-3AD203B41FA5}">
                      <a16:colId xmlns:a16="http://schemas.microsoft.com/office/drawing/2014/main" val="2564493461"/>
                    </a:ext>
                  </a:extLst>
                </a:gridCol>
                <a:gridCol w="530468">
                  <a:extLst>
                    <a:ext uri="{9D8B030D-6E8A-4147-A177-3AD203B41FA5}">
                      <a16:colId xmlns:a16="http://schemas.microsoft.com/office/drawing/2014/main" val="3696089113"/>
                    </a:ext>
                  </a:extLst>
                </a:gridCol>
                <a:gridCol w="530468">
                  <a:extLst>
                    <a:ext uri="{9D8B030D-6E8A-4147-A177-3AD203B41FA5}">
                      <a16:colId xmlns:a16="http://schemas.microsoft.com/office/drawing/2014/main" val="639858658"/>
                    </a:ext>
                  </a:extLst>
                </a:gridCol>
                <a:gridCol w="530468">
                  <a:extLst>
                    <a:ext uri="{9D8B030D-6E8A-4147-A177-3AD203B41FA5}">
                      <a16:colId xmlns:a16="http://schemas.microsoft.com/office/drawing/2014/main" val="4211935361"/>
                    </a:ext>
                  </a:extLst>
                </a:gridCol>
                <a:gridCol w="530468">
                  <a:extLst>
                    <a:ext uri="{9D8B030D-6E8A-4147-A177-3AD203B41FA5}">
                      <a16:colId xmlns:a16="http://schemas.microsoft.com/office/drawing/2014/main" val="1687787349"/>
                    </a:ext>
                  </a:extLst>
                </a:gridCol>
              </a:tblGrid>
              <a:tr h="0">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extLst>
                  <a:ext uri="{0D108BD9-81ED-4DB2-BD59-A6C34878D82A}">
                    <a16:rowId xmlns:a16="http://schemas.microsoft.com/office/drawing/2014/main" val="1528378465"/>
                  </a:ext>
                </a:extLst>
              </a:tr>
            </a:tbl>
          </a:graphicData>
        </a:graphic>
      </p:graphicFrame>
      <p:graphicFrame>
        <p:nvGraphicFramePr>
          <p:cNvPr id="18" name="Table 17">
            <a:extLst>
              <a:ext uri="{FF2B5EF4-FFF2-40B4-BE49-F238E27FC236}">
                <a16:creationId xmlns:a16="http://schemas.microsoft.com/office/drawing/2014/main" id="{61266B86-EBE2-29B7-C4DD-E0B5C861B162}"/>
              </a:ext>
            </a:extLst>
          </p:cNvPr>
          <p:cNvGraphicFramePr>
            <a:graphicFrameLocks noGrp="1"/>
          </p:cNvGraphicFramePr>
          <p:nvPr>
            <p:extLst>
              <p:ext uri="{D42A27DB-BD31-4B8C-83A1-F6EECF244321}">
                <p14:modId xmlns:p14="http://schemas.microsoft.com/office/powerpoint/2010/main" val="702217876"/>
              </p:ext>
            </p:extLst>
          </p:nvPr>
        </p:nvGraphicFramePr>
        <p:xfrm>
          <a:off x="5945205" y="3264558"/>
          <a:ext cx="5405210" cy="369332"/>
        </p:xfrm>
        <a:graphic>
          <a:graphicData uri="http://schemas.openxmlformats.org/drawingml/2006/table">
            <a:tbl>
              <a:tblPr firstRow="1" bandRow="1">
                <a:tableStyleId>{8799B23B-EC83-4686-B30A-512413B5E67A}</a:tableStyleId>
              </a:tblPr>
              <a:tblGrid>
                <a:gridCol w="540521">
                  <a:extLst>
                    <a:ext uri="{9D8B030D-6E8A-4147-A177-3AD203B41FA5}">
                      <a16:colId xmlns:a16="http://schemas.microsoft.com/office/drawing/2014/main" val="3496887951"/>
                    </a:ext>
                  </a:extLst>
                </a:gridCol>
                <a:gridCol w="540521">
                  <a:extLst>
                    <a:ext uri="{9D8B030D-6E8A-4147-A177-3AD203B41FA5}">
                      <a16:colId xmlns:a16="http://schemas.microsoft.com/office/drawing/2014/main" val="298024177"/>
                    </a:ext>
                  </a:extLst>
                </a:gridCol>
                <a:gridCol w="540521">
                  <a:extLst>
                    <a:ext uri="{9D8B030D-6E8A-4147-A177-3AD203B41FA5}">
                      <a16:colId xmlns:a16="http://schemas.microsoft.com/office/drawing/2014/main" val="3303639417"/>
                    </a:ext>
                  </a:extLst>
                </a:gridCol>
                <a:gridCol w="540521">
                  <a:extLst>
                    <a:ext uri="{9D8B030D-6E8A-4147-A177-3AD203B41FA5}">
                      <a16:colId xmlns:a16="http://schemas.microsoft.com/office/drawing/2014/main" val="1037540166"/>
                    </a:ext>
                  </a:extLst>
                </a:gridCol>
                <a:gridCol w="540521">
                  <a:extLst>
                    <a:ext uri="{9D8B030D-6E8A-4147-A177-3AD203B41FA5}">
                      <a16:colId xmlns:a16="http://schemas.microsoft.com/office/drawing/2014/main" val="2216710366"/>
                    </a:ext>
                  </a:extLst>
                </a:gridCol>
                <a:gridCol w="540521">
                  <a:extLst>
                    <a:ext uri="{9D8B030D-6E8A-4147-A177-3AD203B41FA5}">
                      <a16:colId xmlns:a16="http://schemas.microsoft.com/office/drawing/2014/main" val="2564493461"/>
                    </a:ext>
                  </a:extLst>
                </a:gridCol>
                <a:gridCol w="540521">
                  <a:extLst>
                    <a:ext uri="{9D8B030D-6E8A-4147-A177-3AD203B41FA5}">
                      <a16:colId xmlns:a16="http://schemas.microsoft.com/office/drawing/2014/main" val="3696089113"/>
                    </a:ext>
                  </a:extLst>
                </a:gridCol>
                <a:gridCol w="540521">
                  <a:extLst>
                    <a:ext uri="{9D8B030D-6E8A-4147-A177-3AD203B41FA5}">
                      <a16:colId xmlns:a16="http://schemas.microsoft.com/office/drawing/2014/main" val="639858658"/>
                    </a:ext>
                  </a:extLst>
                </a:gridCol>
                <a:gridCol w="540521">
                  <a:extLst>
                    <a:ext uri="{9D8B030D-6E8A-4147-A177-3AD203B41FA5}">
                      <a16:colId xmlns:a16="http://schemas.microsoft.com/office/drawing/2014/main" val="4211935361"/>
                    </a:ext>
                  </a:extLst>
                </a:gridCol>
                <a:gridCol w="540521">
                  <a:extLst>
                    <a:ext uri="{9D8B030D-6E8A-4147-A177-3AD203B41FA5}">
                      <a16:colId xmlns:a16="http://schemas.microsoft.com/office/drawing/2014/main" val="1687787349"/>
                    </a:ext>
                  </a:extLst>
                </a:gridCol>
              </a:tblGrid>
              <a:tr h="369332">
                <a:tc>
                  <a:txBody>
                    <a:bodyPr/>
                    <a:lstStyle/>
                    <a:p>
                      <a:pPr algn="ctr"/>
                      <a:r>
                        <a:rPr lang="en-US" sz="1400" dirty="0">
                          <a:solidFill>
                            <a:srgbClr val="00B050"/>
                          </a:solidFill>
                        </a:rPr>
                        <a:t>1</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2</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5</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6</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7</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8</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9</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400" dirty="0">
                          <a:solidFill>
                            <a:srgbClr val="00B050"/>
                          </a:solidFill>
                        </a:rPr>
                        <a:t>10</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8378465"/>
                  </a:ext>
                </a:extLst>
              </a:tr>
            </a:tbl>
          </a:graphicData>
        </a:graphic>
      </p:graphicFrame>
    </p:spTree>
    <p:extLst>
      <p:ext uri="{BB962C8B-B14F-4D97-AF65-F5344CB8AC3E}">
        <p14:creationId xmlns:p14="http://schemas.microsoft.com/office/powerpoint/2010/main" val="27314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4" grpId="0"/>
    </p:bldLst>
  </p:timing>
</p:sld>
</file>

<file path=ppt/theme/theme1.xml><?xml version="1.0" encoding="utf-8"?>
<a:theme xmlns:a="http://schemas.openxmlformats.org/drawingml/2006/main" name="FSU_Creative_Theme">
  <a:themeElements>
    <a:clrScheme name="FSU">
      <a:dk1>
        <a:srgbClr val="000000"/>
      </a:dk1>
      <a:lt1>
        <a:srgbClr val="FFFFFF"/>
      </a:lt1>
      <a:dk2>
        <a:srgbClr val="782F40"/>
      </a:dk2>
      <a:lt2>
        <a:srgbClr val="E7E6E6"/>
      </a:lt2>
      <a:accent1>
        <a:srgbClr val="782F40"/>
      </a:accent1>
      <a:accent2>
        <a:srgbClr val="CEB888"/>
      </a:accent2>
      <a:accent3>
        <a:srgbClr val="415563"/>
      </a:accent3>
      <a:accent4>
        <a:srgbClr val="5BB8B2"/>
      </a:accent4>
      <a:accent5>
        <a:srgbClr val="FFC72C"/>
      </a:accent5>
      <a:accent6>
        <a:srgbClr val="A6192E"/>
      </a:accent6>
      <a:hlink>
        <a:srgbClr val="782F40"/>
      </a:hlink>
      <a:folHlink>
        <a:srgbClr val="00000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U_Presentation_Institutional_Garnet" id="{8C464DED-7DD0-394D-BE06-B2E02C00A74A}" vid="{88337355-537C-7B48-A4DD-743288D140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C055646C9834786D5D1D07B672473" ma:contentTypeVersion="4" ma:contentTypeDescription="Create a new document." ma:contentTypeScope="" ma:versionID="522017b4c5402070f2e0eabba8dc28f6">
  <xsd:schema xmlns:xsd="http://www.w3.org/2001/XMLSchema" xmlns:xs="http://www.w3.org/2001/XMLSchema" xmlns:p="http://schemas.microsoft.com/office/2006/metadata/properties" xmlns:ns2="b79a929a-3d7c-4dba-8a00-4b3dbe931dd1" targetNamespace="http://schemas.microsoft.com/office/2006/metadata/properties" ma:root="true" ma:fieldsID="519d4e80918d33f5ff7fbfe56aa091a4" ns2:_="">
    <xsd:import namespace="b79a929a-3d7c-4dba-8a00-4b3dbe931dd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a929a-3d7c-4dba-8a00-4b3dbe931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26833-84EB-46B9-B534-782F87EB1EFD}">
  <ds:schemaRefs>
    <ds:schemaRef ds:uri="b79a929a-3d7c-4dba-8a00-4b3dbe931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F13CBC-58BD-47F8-AC0B-6954B3115E1F}">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2006/metadata/properties"/>
    <ds:schemaRef ds:uri="b79a929a-3d7c-4dba-8a00-4b3dbe931dd1"/>
  </ds:schemaRefs>
</ds:datastoreItem>
</file>

<file path=customXml/itemProps3.xml><?xml version="1.0" encoding="utf-8"?>
<ds:datastoreItem xmlns:ds="http://schemas.openxmlformats.org/officeDocument/2006/customXml" ds:itemID="{1276FACF-8F13-4066-97A0-6AC481EC5BA9}">
  <ds:schemaRefs>
    <ds:schemaRef ds:uri="http://schemas.microsoft.com/sharepoint/v3/contenttype/forms"/>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FSU_Presentation_Institutional_Garnet</Template>
  <TotalTime>2605</TotalTime>
  <Words>1083</Words>
  <Application>Microsoft Office PowerPoint</Application>
  <PresentationFormat>Widescreen</PresentationFormat>
  <Paragraphs>369</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Open Sans</vt:lpstr>
      <vt:lpstr>Open Sans SemiBold</vt:lpstr>
      <vt:lpstr>Times New Roman</vt:lpstr>
      <vt:lpstr>FSU_Creative_Theme</vt:lpstr>
      <vt:lpstr>Hash Adaptive Bloom Filter</vt:lpstr>
      <vt:lpstr>Membership testing problem?</vt:lpstr>
      <vt:lpstr>How Bloom Filter Works?</vt:lpstr>
      <vt:lpstr>How Bloom Filter Works?</vt:lpstr>
      <vt:lpstr>Bloom Filter</vt:lpstr>
      <vt:lpstr>Bloom Filter</vt:lpstr>
      <vt:lpstr>Bloom Filter</vt:lpstr>
      <vt:lpstr>Hash Adaptive Bloom Filter</vt:lpstr>
      <vt:lpstr>Example</vt:lpstr>
      <vt:lpstr>Example</vt:lpstr>
      <vt:lpstr>Hash Adaptive Bloom Filter </vt:lpstr>
      <vt:lpstr>PowerPoint Presentation</vt:lpstr>
      <vt:lpstr>Results </vt:lpstr>
      <vt:lpstr>Results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Computational Tools for Top-Down Proteomics</dc:title>
  <dc:creator>Krishna Saketh Kamadana</dc:creator>
  <cp:lastModifiedBy>Krishna Saketh Kamadana</cp:lastModifiedBy>
  <cp:revision>23</cp:revision>
  <dcterms:created xsi:type="dcterms:W3CDTF">2025-02-26T00:33:07Z</dcterms:created>
  <dcterms:modified xsi:type="dcterms:W3CDTF">2025-04-09T18:20:21Z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0x010100E4BC055646C9834786D5D1D07B672473</vt:lpwstr>
  </property>
</Properties>
</file>