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997700" cy="9283700"/>
  <p:embeddedFontLs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4" orient="horz"/>
        <p:guide pos="2204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66500" y="696275"/>
            <a:ext cx="4665350" cy="3481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2" type="sldNum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1177925" y="695325"/>
            <a:ext cx="4641850" cy="3481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700088" y="4410075"/>
            <a:ext cx="5597525" cy="4178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-1524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928a534bf_0_20:notes"/>
          <p:cNvSpPr/>
          <p:nvPr>
            <p:ph idx="2" type="sldImg"/>
          </p:nvPr>
        </p:nvSpPr>
        <p:spPr>
          <a:xfrm>
            <a:off x="1409700" y="1160463"/>
            <a:ext cx="41784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34928a534bf_0_20:notes"/>
          <p:cNvSpPr txBox="1"/>
          <p:nvPr>
            <p:ph idx="1" type="body"/>
          </p:nvPr>
        </p:nvSpPr>
        <p:spPr>
          <a:xfrm>
            <a:off x="777875" y="4776788"/>
            <a:ext cx="6216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34928a534bf_0_20:notes"/>
          <p:cNvSpPr txBox="1"/>
          <p:nvPr>
            <p:ph idx="12" type="sldNum"/>
          </p:nvPr>
        </p:nvSpPr>
        <p:spPr>
          <a:xfrm>
            <a:off x="4398963" y="9555163"/>
            <a:ext cx="3373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9c45a734c_1_0:notes"/>
          <p:cNvSpPr/>
          <p:nvPr>
            <p:ph idx="2" type="sldImg"/>
          </p:nvPr>
        </p:nvSpPr>
        <p:spPr>
          <a:xfrm>
            <a:off x="1409700" y="1160463"/>
            <a:ext cx="41784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49c45a734c_1_0:notes"/>
          <p:cNvSpPr txBox="1"/>
          <p:nvPr>
            <p:ph idx="1" type="body"/>
          </p:nvPr>
        </p:nvSpPr>
        <p:spPr>
          <a:xfrm>
            <a:off x="777875" y="4776788"/>
            <a:ext cx="6216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49c45a734c_1_0:notes"/>
          <p:cNvSpPr txBox="1"/>
          <p:nvPr>
            <p:ph idx="12" type="sldNum"/>
          </p:nvPr>
        </p:nvSpPr>
        <p:spPr>
          <a:xfrm>
            <a:off x="4398963" y="9555163"/>
            <a:ext cx="3373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9d62b0424_1_0:notes"/>
          <p:cNvSpPr/>
          <p:nvPr>
            <p:ph idx="2" type="sldImg"/>
          </p:nvPr>
        </p:nvSpPr>
        <p:spPr>
          <a:xfrm>
            <a:off x="1166500" y="696275"/>
            <a:ext cx="46653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9d62b0424_1_0:notes"/>
          <p:cNvSpPr txBox="1"/>
          <p:nvPr>
            <p:ph idx="1" type="body"/>
          </p:nvPr>
        </p:nvSpPr>
        <p:spPr>
          <a:xfrm>
            <a:off x="699750" y="4409750"/>
            <a:ext cx="55983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9d62b0424_2_0:notes"/>
          <p:cNvSpPr/>
          <p:nvPr>
            <p:ph idx="2" type="sldImg"/>
          </p:nvPr>
        </p:nvSpPr>
        <p:spPr>
          <a:xfrm>
            <a:off x="1166500" y="696275"/>
            <a:ext cx="46653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9d62b0424_2_0:notes"/>
          <p:cNvSpPr txBox="1"/>
          <p:nvPr>
            <p:ph idx="1" type="body"/>
          </p:nvPr>
        </p:nvSpPr>
        <p:spPr>
          <a:xfrm>
            <a:off x="699750" y="4409750"/>
            <a:ext cx="55983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/>
          <p:nvPr>
            <p:ph idx="2" type="sldImg"/>
          </p:nvPr>
        </p:nvSpPr>
        <p:spPr>
          <a:xfrm>
            <a:off x="1409700" y="1160463"/>
            <a:ext cx="4178300" cy="31337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 txBox="1"/>
          <p:nvPr>
            <p:ph idx="12" type="sldNum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39a443fd6e_0_19:notes"/>
          <p:cNvSpPr/>
          <p:nvPr>
            <p:ph idx="2" type="sldImg"/>
          </p:nvPr>
        </p:nvSpPr>
        <p:spPr>
          <a:xfrm>
            <a:off x="1409700" y="1160463"/>
            <a:ext cx="41784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g339a443fd6e_0_19:notes"/>
          <p:cNvSpPr txBox="1"/>
          <p:nvPr>
            <p:ph idx="1" type="body"/>
          </p:nvPr>
        </p:nvSpPr>
        <p:spPr>
          <a:xfrm>
            <a:off x="777875" y="4776788"/>
            <a:ext cx="6216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g339a443fd6e_0_19:notes"/>
          <p:cNvSpPr txBox="1"/>
          <p:nvPr>
            <p:ph idx="12" type="sldNum"/>
          </p:nvPr>
        </p:nvSpPr>
        <p:spPr>
          <a:xfrm>
            <a:off x="4398963" y="9555163"/>
            <a:ext cx="3373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49d62b0424_1_11:notes"/>
          <p:cNvSpPr/>
          <p:nvPr>
            <p:ph idx="2" type="sldImg"/>
          </p:nvPr>
        </p:nvSpPr>
        <p:spPr>
          <a:xfrm>
            <a:off x="1166500" y="696275"/>
            <a:ext cx="46653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49d62b0424_1_11:notes"/>
          <p:cNvSpPr txBox="1"/>
          <p:nvPr>
            <p:ph idx="1" type="body"/>
          </p:nvPr>
        </p:nvSpPr>
        <p:spPr>
          <a:xfrm>
            <a:off x="699750" y="4409750"/>
            <a:ext cx="55983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9c45a734c_0_0:notes"/>
          <p:cNvSpPr/>
          <p:nvPr>
            <p:ph idx="2" type="sldImg"/>
          </p:nvPr>
        </p:nvSpPr>
        <p:spPr>
          <a:xfrm>
            <a:off x="1166500" y="696275"/>
            <a:ext cx="46653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49c45a734c_0_0:notes"/>
          <p:cNvSpPr txBox="1"/>
          <p:nvPr>
            <p:ph idx="1" type="body"/>
          </p:nvPr>
        </p:nvSpPr>
        <p:spPr>
          <a:xfrm>
            <a:off x="699750" y="4409750"/>
            <a:ext cx="55983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9c45a734c_0_6:notes"/>
          <p:cNvSpPr/>
          <p:nvPr>
            <p:ph idx="2" type="sldImg"/>
          </p:nvPr>
        </p:nvSpPr>
        <p:spPr>
          <a:xfrm>
            <a:off x="1166500" y="696275"/>
            <a:ext cx="46653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9c45a734c_0_6:notes"/>
          <p:cNvSpPr txBox="1"/>
          <p:nvPr>
            <p:ph idx="1" type="body"/>
          </p:nvPr>
        </p:nvSpPr>
        <p:spPr>
          <a:xfrm>
            <a:off x="699750" y="4409750"/>
            <a:ext cx="55983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9c45a734c_0_12:notes"/>
          <p:cNvSpPr/>
          <p:nvPr>
            <p:ph idx="2" type="sldImg"/>
          </p:nvPr>
        </p:nvSpPr>
        <p:spPr>
          <a:xfrm>
            <a:off x="1166500" y="696275"/>
            <a:ext cx="46653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9c45a734c_0_12:notes"/>
          <p:cNvSpPr txBox="1"/>
          <p:nvPr>
            <p:ph idx="1" type="body"/>
          </p:nvPr>
        </p:nvSpPr>
        <p:spPr>
          <a:xfrm>
            <a:off x="699750" y="4409750"/>
            <a:ext cx="55983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9c45a734c_0_18:notes"/>
          <p:cNvSpPr/>
          <p:nvPr>
            <p:ph idx="2" type="sldImg"/>
          </p:nvPr>
        </p:nvSpPr>
        <p:spPr>
          <a:xfrm>
            <a:off x="1166500" y="696275"/>
            <a:ext cx="4665300" cy="348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9c45a734c_0_18:notes"/>
          <p:cNvSpPr txBox="1"/>
          <p:nvPr>
            <p:ph idx="1" type="body"/>
          </p:nvPr>
        </p:nvSpPr>
        <p:spPr>
          <a:xfrm>
            <a:off x="699750" y="4409750"/>
            <a:ext cx="5598300" cy="4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928a534bf_0_3:notes"/>
          <p:cNvSpPr/>
          <p:nvPr>
            <p:ph idx="2" type="sldImg"/>
          </p:nvPr>
        </p:nvSpPr>
        <p:spPr>
          <a:xfrm>
            <a:off x="1409700" y="1160463"/>
            <a:ext cx="41784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4928a534bf_0_3:notes"/>
          <p:cNvSpPr txBox="1"/>
          <p:nvPr>
            <p:ph idx="1" type="body"/>
          </p:nvPr>
        </p:nvSpPr>
        <p:spPr>
          <a:xfrm>
            <a:off x="777875" y="4776788"/>
            <a:ext cx="6216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34928a534bf_0_3:notes"/>
          <p:cNvSpPr txBox="1"/>
          <p:nvPr>
            <p:ph idx="12" type="sldNum"/>
          </p:nvPr>
        </p:nvSpPr>
        <p:spPr>
          <a:xfrm>
            <a:off x="4398963" y="9555163"/>
            <a:ext cx="3373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928a534bf_0_11:notes"/>
          <p:cNvSpPr/>
          <p:nvPr>
            <p:ph idx="2" type="sldImg"/>
          </p:nvPr>
        </p:nvSpPr>
        <p:spPr>
          <a:xfrm>
            <a:off x="1409700" y="1160463"/>
            <a:ext cx="4178400" cy="3133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34928a534bf_0_11:notes"/>
          <p:cNvSpPr txBox="1"/>
          <p:nvPr>
            <p:ph idx="1" type="body"/>
          </p:nvPr>
        </p:nvSpPr>
        <p:spPr>
          <a:xfrm>
            <a:off x="777875" y="4776788"/>
            <a:ext cx="6216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34928a534bf_0_11:notes"/>
          <p:cNvSpPr txBox="1"/>
          <p:nvPr>
            <p:ph idx="12" type="sldNum"/>
          </p:nvPr>
        </p:nvSpPr>
        <p:spPr>
          <a:xfrm>
            <a:off x="4398963" y="9555163"/>
            <a:ext cx="33735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257800" y="2247900"/>
            <a:ext cx="37338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Noto Sans Symbols"/>
              <a:buNone/>
              <a:defRPr sz="2800"/>
            </a:lvl1pPr>
            <a:lvl2pPr lvl="1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800"/>
              <a:buChar char="∙"/>
              <a:defRPr/>
            </a:lvl3pPr>
            <a:lvl4pPr lvl="3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∙"/>
              <a:defRPr/>
            </a:lvl5pPr>
            <a:lvl6pPr lvl="5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∙"/>
              <a:defRPr/>
            </a:lvl6pPr>
            <a:lvl7pPr lvl="6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∙"/>
              <a:defRPr/>
            </a:lvl7pPr>
            <a:lvl8pPr lvl="7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∙"/>
              <a:defRPr/>
            </a:lvl8pPr>
            <a:lvl9pPr lvl="8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∙"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800100" y="157164"/>
            <a:ext cx="8229600" cy="1196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fsu.jpg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140" y="3733800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3986" y="5819895"/>
            <a:ext cx="3685714" cy="96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body"/>
          </p:nvPr>
        </p:nvSpPr>
        <p:spPr>
          <a:xfrm>
            <a:off x="120650" y="1354138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SzPts val="3200"/>
              <a:buChar char="∙"/>
              <a:defRPr b="0"/>
            </a:lvl1pPr>
            <a:lvl2pPr indent="-406400" lvl="1" marL="91440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SzPts val="2800"/>
              <a:buChar char="–"/>
              <a:defRPr b="0"/>
            </a:lvl2pPr>
            <a:lvl3pPr indent="-3810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∙"/>
              <a:defRPr b="0"/>
            </a:lvl3pPr>
            <a:lvl4pPr indent="-368300" lvl="3" marL="182880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200"/>
              <a:buChar char="–"/>
              <a:defRPr b="0" sz="2200"/>
            </a:lvl4pPr>
            <a:lvl5pPr indent="-355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∙"/>
              <a:defRPr b="0"/>
            </a:lvl5pPr>
            <a:lvl6pPr indent="-342900" lvl="5" marL="2743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∙"/>
              <a:defRPr/>
            </a:lvl6pPr>
            <a:lvl7pPr indent="-342900" lvl="6" marL="3200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∙"/>
              <a:defRPr/>
            </a:lvl7pPr>
            <a:lvl8pPr indent="-342900" lvl="7" marL="3657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∙"/>
              <a:defRPr/>
            </a:lvl8pPr>
            <a:lvl9pPr indent="-342900" lvl="8" marL="411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∙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120651" y="153988"/>
            <a:ext cx="8868274" cy="101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fsu.jpg"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140" y="6252518"/>
            <a:ext cx="529281" cy="52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440" y="6351373"/>
            <a:ext cx="1649259" cy="430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120651" y="153988"/>
            <a:ext cx="8868274" cy="101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fsu.jpg"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140" y="6252518"/>
            <a:ext cx="529281" cy="52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440" y="6351373"/>
            <a:ext cx="1649259" cy="430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20650" y="1354138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01673E"/>
              </a:buClr>
              <a:buSzPts val="3200"/>
              <a:buFont typeface="Noto Sans Symbols"/>
              <a:buChar char="∙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980"/>
              </a:spcBef>
              <a:spcAft>
                <a:spcPts val="0"/>
              </a:spcAft>
              <a:buClr>
                <a:srgbClr val="01673E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1673E"/>
              </a:buClr>
              <a:buSzPts val="2400"/>
              <a:buFont typeface="Noto Sans Symbols"/>
              <a:buChar char="∙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673E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673E"/>
              </a:buClr>
              <a:buSzPts val="2000"/>
              <a:buFont typeface="Noto Sans Symbols"/>
              <a:buChar char="∙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673E"/>
              </a:buClr>
              <a:buSzPts val="2000"/>
              <a:buFont typeface="Noto Sans Symbols"/>
              <a:buChar char="∙"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673E"/>
              </a:buClr>
              <a:buSzPts val="2000"/>
              <a:buFont typeface="Noto Sans Symbols"/>
              <a:buChar char="∙"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673E"/>
              </a:buClr>
              <a:buSzPts val="2000"/>
              <a:buFont typeface="Noto Sans Symbols"/>
              <a:buChar char="∙"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1673E"/>
              </a:buClr>
              <a:buSzPts val="2000"/>
              <a:buFont typeface="Noto Sans Symbols"/>
              <a:buChar char="∙"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20651" y="153988"/>
            <a:ext cx="7102475" cy="1014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673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673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673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673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673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rgbClr val="00673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rgbClr val="00673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rgbClr val="00673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rgbClr val="0067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3098799" y="6584090"/>
            <a:ext cx="2675467" cy="276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fld id="{00000000-1234-1234-1234-123412341234}" type="slidenum">
              <a:rPr b="0" i="0" lang="en-US" sz="12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57200" y="1108698"/>
            <a:ext cx="8229600" cy="1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en-US" sz="3200">
                <a:solidFill>
                  <a:schemeClr val="dk2"/>
                </a:solidFill>
              </a:rPr>
              <a:t>BClean: A Bayesian Data Cleaning System</a:t>
            </a:r>
            <a:endParaRPr i="1" sz="32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1" sz="3200">
              <a:solidFill>
                <a:schemeClr val="dk2"/>
              </a:solidFill>
            </a:endParaRPr>
          </a:p>
        </p:txBody>
      </p:sp>
      <p:sp>
        <p:nvSpPr>
          <p:cNvPr id="29" name="Google Shape;29;p5"/>
          <p:cNvSpPr txBox="1"/>
          <p:nvPr/>
        </p:nvSpPr>
        <p:spPr>
          <a:xfrm>
            <a:off x="3737550" y="3377825"/>
            <a:ext cx="3754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Presenters:   Yazhu Song (ys21j),</a:t>
            </a:r>
            <a:endParaRPr b="1">
              <a:solidFill>
                <a:schemeClr val="dk1"/>
              </a:solidFill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    Xueling Tang (xt23), </a:t>
            </a:r>
            <a:endParaRPr b="1">
              <a:solidFill>
                <a:schemeClr val="dk1"/>
              </a:solidFill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    Yuki Hanyan Zhang (hz19)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Date: 4/10/2025</a:t>
            </a:r>
            <a:endParaRPr b="1"/>
          </a:p>
        </p:txBody>
      </p:sp>
      <p:sp>
        <p:nvSpPr>
          <p:cNvPr id="30" name="Google Shape;30;p5"/>
          <p:cNvSpPr txBox="1"/>
          <p:nvPr/>
        </p:nvSpPr>
        <p:spPr>
          <a:xfrm>
            <a:off x="631175" y="2249275"/>
            <a:ext cx="82296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141413"/>
                </a:solidFill>
              </a:rPr>
              <a:t>Author: Jianbin Qin, Sifan Huang, Yaoshu Wang, Jing Zhu, Yifan Zhang, Yukai Miao, Rui Mao,   Makoto Onizuka, Chuan Xiao</a:t>
            </a:r>
            <a:endParaRPr b="1">
              <a:solidFill>
                <a:srgbClr val="14141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4141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4141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1" name="Google Shape;31;p5"/>
          <p:cNvSpPr txBox="1"/>
          <p:nvPr/>
        </p:nvSpPr>
        <p:spPr>
          <a:xfrm>
            <a:off x="4031500" y="267750"/>
            <a:ext cx="4557900" cy="2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100">
                <a:solidFill>
                  <a:srgbClr val="66666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40th IEEE International Conference on Data Engineering, ICDE 2024</a:t>
            </a:r>
            <a:endParaRPr i="1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31538" y="468621"/>
            <a:ext cx="90810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 sz="3200">
                <a:solidFill>
                  <a:schemeClr val="dk2"/>
                </a:solidFill>
              </a:rPr>
              <a:t>Compensatory Score Algorithm </a:t>
            </a:r>
            <a:endParaRPr i="1" sz="3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32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solidFill>
                <a:schemeClr val="dk2"/>
              </a:solidFill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600" y="1050825"/>
            <a:ext cx="5245450" cy="47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4165350" y="1659550"/>
            <a:ext cx="4803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2"/>
                </a:solidFill>
              </a:rPr>
              <a:t>	</a:t>
            </a:r>
            <a:r>
              <a:rPr b="1" lang="en-US" sz="1100">
                <a:solidFill>
                  <a:schemeClr val="dk2"/>
                </a:solidFill>
              </a:rPr>
              <a:t>•D</a:t>
            </a:r>
            <a:r>
              <a:rPr lang="en-US" sz="1100">
                <a:solidFill>
                  <a:schemeClr val="dk2"/>
                </a:solidFill>
              </a:rPr>
              <a:t>: Dataset with tuples (may contain errors)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2"/>
                </a:solidFill>
              </a:rPr>
              <a:t>	</a:t>
            </a:r>
            <a:r>
              <a:rPr b="1" lang="en-US" sz="1100">
                <a:solidFill>
                  <a:schemeClr val="dk2"/>
                </a:solidFill>
              </a:rPr>
              <a:t>•UC(·)</a:t>
            </a:r>
            <a:r>
              <a:rPr lang="en-US" sz="1100">
                <a:solidFill>
                  <a:schemeClr val="dk2"/>
                </a:solidFill>
              </a:rPr>
              <a:t>: User Constraints (e.g., regex, min/max check)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2"/>
                </a:solidFill>
              </a:rPr>
              <a:t>	</a:t>
            </a:r>
            <a:r>
              <a:rPr b="1" lang="en-US" sz="1100">
                <a:solidFill>
                  <a:schemeClr val="dk2"/>
                </a:solidFill>
              </a:rPr>
              <a:t>•τ:</a:t>
            </a:r>
            <a:r>
              <a:rPr lang="en-US" sz="1100">
                <a:solidFill>
                  <a:schemeClr val="dk2"/>
                </a:solidFill>
              </a:rPr>
              <a:t> Confidence threshold (above this means the tuple is reliable)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2"/>
                </a:solidFill>
              </a:rPr>
              <a:t>	</a:t>
            </a:r>
            <a:r>
              <a:rPr b="1" lang="en-US" sz="1100">
                <a:solidFill>
                  <a:schemeClr val="dk2"/>
                </a:solidFill>
              </a:rPr>
              <a:t>•β:</a:t>
            </a:r>
            <a:r>
              <a:rPr lang="en-US" sz="1100">
                <a:solidFill>
                  <a:schemeClr val="dk2"/>
                </a:solidFill>
              </a:rPr>
              <a:t> Penalty for co-occurrence from unreliable tuples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101" name="Google Shape;101;p14"/>
          <p:cNvCxnSpPr/>
          <p:nvPr/>
        </p:nvCxnSpPr>
        <p:spPr>
          <a:xfrm>
            <a:off x="3604850" y="1692525"/>
            <a:ext cx="934200" cy="19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100" y="3042874"/>
            <a:ext cx="3453748" cy="50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4"/>
          <p:cNvCxnSpPr/>
          <p:nvPr/>
        </p:nvCxnSpPr>
        <p:spPr>
          <a:xfrm>
            <a:off x="3549900" y="3033350"/>
            <a:ext cx="1296900" cy="19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" name="Google Shape;104;p14"/>
          <p:cNvSpPr txBox="1"/>
          <p:nvPr/>
        </p:nvSpPr>
        <p:spPr>
          <a:xfrm>
            <a:off x="4923700" y="3396025"/>
            <a:ext cx="33522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</a:rPr>
              <a:t>Confidence reflects how many values in the tuple satisfy user constraints</a:t>
            </a:r>
            <a:endParaRPr sz="1100">
              <a:solidFill>
                <a:schemeClr val="dk2"/>
              </a:solidFill>
            </a:endParaRPr>
          </a:p>
        </p:txBody>
      </p:sp>
      <p:cxnSp>
        <p:nvCxnSpPr>
          <p:cNvPr id="105" name="Google Shape;105;p14"/>
          <p:cNvCxnSpPr/>
          <p:nvPr/>
        </p:nvCxnSpPr>
        <p:spPr>
          <a:xfrm>
            <a:off x="5140250" y="4973425"/>
            <a:ext cx="10845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14"/>
          <p:cNvSpPr txBox="1"/>
          <p:nvPr/>
        </p:nvSpPr>
        <p:spPr>
          <a:xfrm>
            <a:off x="6308000" y="4813600"/>
            <a:ext cx="7821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980000"/>
                </a:solidFill>
              </a:rPr>
              <a:t>!Noisy</a:t>
            </a:r>
            <a:endParaRPr b="1" sz="12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31538" y="468621"/>
            <a:ext cx="90810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 sz="3200">
                <a:solidFill>
                  <a:schemeClr val="dk2"/>
                </a:solidFill>
              </a:rPr>
              <a:t>Compensatory Score Algorithm </a:t>
            </a:r>
            <a:endParaRPr i="1" sz="3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32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solidFill>
                <a:schemeClr val="dk2"/>
              </a:solidFill>
            </a:endParaRPr>
          </a:p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374900" y="1073425"/>
            <a:ext cx="4197000" cy="586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b="1" lang="en-US" sz="1200">
                <a:solidFill>
                  <a:schemeClr val="dk1"/>
                </a:solidFill>
              </a:rPr>
              <a:t>Real-World Example: </a:t>
            </a:r>
            <a:endParaRPr b="1"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Task: Fill the missing value in the “Department” column for tuple t6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•	Candidate values: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•	"400 nprthwood dr" ← typo</a:t>
            </a:r>
            <a:endParaRPr sz="1200">
              <a:solidFill>
                <a:schemeClr val="dk1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•	"400 northwood dr" ← correct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chemeClr val="dk1"/>
                </a:solidFill>
              </a:rPr>
              <a:t>Bayesian Network Output: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•	BN suggests: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•	Pr("400 nprthwood dr" | t6) = 0.54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	•	Pr("400 northwood dr" | t6) = 0.51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BN alone selects the typo, because it has slightly higher conditional probability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en-US" sz="1200">
                <a:solidFill>
                  <a:schemeClr val="dk1"/>
                </a:solidFill>
              </a:rPr>
              <a:t>Compensatory Score Fixes It: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-US" sz="1200">
                <a:solidFill>
                  <a:schemeClr val="dk1"/>
                </a:solidFill>
              </a:rPr>
              <a:t>"400 nprthwood dr" only co-occurs with low-confidence tuples (fails constraints like spelling) → Penalized with β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en-US" sz="1200">
                <a:solidFill>
                  <a:schemeClr val="dk1"/>
                </a:solidFill>
              </a:rPr>
              <a:t>"400 northwood dr" co-occurs with high-confidence tuples → Score boosted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14163" t="10007"/>
          <a:stretch/>
        </p:blipFill>
        <p:spPr>
          <a:xfrm>
            <a:off x="4865350" y="2129800"/>
            <a:ext cx="3908450" cy="7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5800" y="3137850"/>
            <a:ext cx="2827550" cy="11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00" y="4566250"/>
            <a:ext cx="4495349" cy="102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349250" y="1238250"/>
            <a:ext cx="5565300" cy="453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Dataset</a:t>
            </a:r>
            <a:r>
              <a:rPr lang="en-US" sz="1800">
                <a:solidFill>
                  <a:schemeClr val="dk1"/>
                </a:solidFill>
              </a:rPr>
              <a:t>: Real and synthetic datasets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Baseline:</a:t>
            </a:r>
            <a:r>
              <a:rPr lang="en-US" sz="1800">
                <a:solidFill>
                  <a:schemeClr val="dk1"/>
                </a:solidFill>
              </a:rPr>
              <a:t> Raha+Baran, HoloClean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Metrics:</a:t>
            </a:r>
            <a:r>
              <a:rPr lang="en-US" sz="1800">
                <a:solidFill>
                  <a:schemeClr val="dk1"/>
                </a:solidFill>
              </a:rPr>
              <a:t> Precision, Recall, and F1-score.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Results: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BClean’s precision is inferior to HoloClean due to a limited context capture.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BClean’s Recall and F1-score  significantly exceeds other baselines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2" name="Google Shape;122;p16"/>
          <p:cNvSpPr txBox="1"/>
          <p:nvPr>
            <p:ph type="title"/>
          </p:nvPr>
        </p:nvSpPr>
        <p:spPr>
          <a:xfrm>
            <a:off x="120651" y="153988"/>
            <a:ext cx="8868300" cy="101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Experiment</a:t>
            </a:r>
            <a:endParaRPr i="1"/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42339"/>
          <a:stretch/>
        </p:blipFill>
        <p:spPr>
          <a:xfrm>
            <a:off x="196850" y="4863350"/>
            <a:ext cx="5565299" cy="6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6075" y="1000388"/>
            <a:ext cx="3077050" cy="208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2150" y="3656880"/>
            <a:ext cx="3077050" cy="2145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6054575" y="2995550"/>
            <a:ext cx="30771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</a:rPr>
              <a:t>(a) Inpatient: varying error ratio.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/>
          </a:p>
        </p:txBody>
      </p:sp>
      <p:sp>
        <p:nvSpPr>
          <p:cNvPr id="127" name="Google Shape;127;p16"/>
          <p:cNvSpPr txBox="1"/>
          <p:nvPr/>
        </p:nvSpPr>
        <p:spPr>
          <a:xfrm>
            <a:off x="6054575" y="5738750"/>
            <a:ext cx="30771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</a:rPr>
              <a:t>(b) Inpatient: swapping value errors.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</p:txBody>
      </p:sp>
      <p:sp>
        <p:nvSpPr>
          <p:cNvPr id="128" name="Google Shape;128;p16"/>
          <p:cNvSpPr txBox="1"/>
          <p:nvPr/>
        </p:nvSpPr>
        <p:spPr>
          <a:xfrm>
            <a:off x="690225" y="5512550"/>
            <a:ext cx="44037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</a:rPr>
              <a:t>Table 1: Precision / Recall / F1-score on sampled Soccer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236375" y="1672438"/>
            <a:ext cx="8229600" cy="453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• BClean automatically constructs a Bayesian network and enables user interaction for refinement.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• BClean leverages a compensatory scoring model to enhance inference accuracy.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/>
              <a:t>• </a:t>
            </a:r>
            <a:r>
              <a:rPr lang="en-US" sz="2400"/>
              <a:t>BClean outperforms existing Bayesian methods by ~2% and other cleaning methods by ~15% in F1-score.</a:t>
            </a:r>
            <a:endParaRPr sz="2400"/>
          </a:p>
          <a:p>
            <a:pPr indent="0" lvl="0" marL="0" rtl="0" algn="l">
              <a:spcBef>
                <a:spcPts val="192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34" name="Google Shape;134;p17"/>
          <p:cNvSpPr txBox="1"/>
          <p:nvPr>
            <p:ph type="title"/>
          </p:nvPr>
        </p:nvSpPr>
        <p:spPr>
          <a:xfrm>
            <a:off x="137850" y="324047"/>
            <a:ext cx="8868300" cy="79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Conclusion</a:t>
            </a:r>
            <a:endParaRPr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31538" y="2928494"/>
            <a:ext cx="9080924" cy="500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chemeClr val="dk2"/>
                </a:solidFill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1538" y="468621"/>
            <a:ext cx="90810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solidFill>
                  <a:schemeClr val="dk2"/>
                </a:solidFill>
              </a:rPr>
              <a:t>Introduction</a:t>
            </a:r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3800" y="1277100"/>
            <a:ext cx="8576400" cy="18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Data Cleaning Importance:</a:t>
            </a:r>
            <a:endParaRPr b="1" sz="20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-US" sz="1900">
                <a:solidFill>
                  <a:schemeClr val="dk1"/>
                </a:solidFill>
              </a:rPr>
              <a:t>Essential for reliable data analysis and machine learning.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-US" sz="1900">
                <a:solidFill>
                  <a:schemeClr val="dk1"/>
                </a:solidFill>
              </a:rPr>
              <a:t>By removing errors, it enhances both accuracy and reliability.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2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22887"/>
          <a:stretch/>
        </p:blipFill>
        <p:spPr>
          <a:xfrm>
            <a:off x="412313" y="2705675"/>
            <a:ext cx="8319473" cy="266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idx="1" type="body"/>
          </p:nvPr>
        </p:nvSpPr>
        <p:spPr>
          <a:xfrm>
            <a:off x="349250" y="1354150"/>
            <a:ext cx="4738500" cy="4533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Existing methods:</a:t>
            </a:r>
            <a:r>
              <a:rPr b="1" lang="en-US" sz="2400">
                <a:solidFill>
                  <a:schemeClr val="dk1"/>
                </a:solidFill>
              </a:rPr>
              <a:t> </a:t>
            </a:r>
            <a:endParaRPr b="1" sz="24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US" sz="2200">
                <a:solidFill>
                  <a:schemeClr val="dk1"/>
                </a:solidFill>
              </a:rPr>
              <a:t>ML-based</a:t>
            </a:r>
            <a:r>
              <a:rPr lang="en-US" sz="2200">
                <a:solidFill>
                  <a:schemeClr val="dk1"/>
                </a:solidFill>
              </a:rPr>
              <a:t> Methods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US" sz="2200">
                <a:solidFill>
                  <a:schemeClr val="dk1"/>
                </a:solidFill>
              </a:rPr>
              <a:t>Probabilistic</a:t>
            </a:r>
            <a:r>
              <a:rPr lang="en-US" sz="2200">
                <a:solidFill>
                  <a:schemeClr val="dk1"/>
                </a:solidFill>
              </a:rPr>
              <a:t> Programming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US" sz="2200">
                <a:solidFill>
                  <a:schemeClr val="dk1"/>
                </a:solidFill>
              </a:rPr>
              <a:t>Bayesian Methods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920"/>
              </a:spcBef>
              <a:spcAft>
                <a:spcPts val="0"/>
              </a:spcAft>
              <a:buNone/>
            </a:pPr>
            <a:r>
              <a:rPr b="1" lang="en-US" sz="2400"/>
              <a:t>Limitation:</a:t>
            </a:r>
            <a:endParaRPr b="1" sz="2400"/>
          </a:p>
          <a:p>
            <a:pPr indent="-3683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US" sz="2200">
                <a:solidFill>
                  <a:schemeClr val="dk1"/>
                </a:solidFill>
              </a:rPr>
              <a:t>Complex Implementation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US" sz="2200">
                <a:solidFill>
                  <a:schemeClr val="dk1"/>
                </a:solidFill>
              </a:rPr>
              <a:t>Noise Sensitive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US" sz="2200">
                <a:solidFill>
                  <a:schemeClr val="dk1"/>
                </a:solidFill>
              </a:rPr>
              <a:t>High Manual Effort</a:t>
            </a:r>
            <a:endParaRPr sz="2100"/>
          </a:p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120651" y="382588"/>
            <a:ext cx="8868300" cy="101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100"/>
              <a:t>Comparison of Existing Methods and BClean</a:t>
            </a:r>
            <a:endParaRPr i="1" sz="3100"/>
          </a:p>
        </p:txBody>
      </p:sp>
      <p:sp>
        <p:nvSpPr>
          <p:cNvPr id="46" name="Google Shape;46;p7"/>
          <p:cNvSpPr txBox="1"/>
          <p:nvPr/>
        </p:nvSpPr>
        <p:spPr>
          <a:xfrm>
            <a:off x="4740000" y="1286500"/>
            <a:ext cx="4251600" cy="50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Our approach:</a:t>
            </a:r>
            <a:r>
              <a:rPr lang="en-US" sz="2400"/>
              <a:t> </a:t>
            </a:r>
            <a:endParaRPr sz="24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US" sz="2200">
                <a:solidFill>
                  <a:schemeClr val="dk1"/>
                </a:solidFill>
              </a:rPr>
              <a:t>Bclean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Solution:</a:t>
            </a:r>
            <a:endParaRPr b="1" sz="24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US" sz="1800">
                <a:solidFill>
                  <a:schemeClr val="dk1"/>
                </a:solidFill>
              </a:rPr>
              <a:t>Automatic &amp; User-friendly: </a:t>
            </a:r>
            <a:r>
              <a:rPr lang="en-US" sz="1800">
                <a:solidFill>
                  <a:schemeClr val="dk1"/>
                </a:solidFill>
              </a:rPr>
              <a:t>Automatically constructs Bayesian network, no expert coding required.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US" sz="1800">
                <a:solidFill>
                  <a:schemeClr val="dk1"/>
                </a:solidFill>
              </a:rPr>
              <a:t>R</a:t>
            </a:r>
            <a:r>
              <a:rPr b="1" lang="en-US" sz="1800">
                <a:solidFill>
                  <a:schemeClr val="dk1"/>
                </a:solidFill>
              </a:rPr>
              <a:t>obust to Noisy Data: </a:t>
            </a:r>
            <a:r>
              <a:rPr lang="en-US" sz="1800">
                <a:solidFill>
                  <a:schemeClr val="dk1"/>
                </a:solidFill>
              </a:rPr>
              <a:t>Leverages Bayesian inference and compensatory scoring to reduce noise impact.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en-US" sz="1800">
                <a:solidFill>
                  <a:schemeClr val="dk1"/>
                </a:solidFill>
              </a:rPr>
              <a:t>Fully Unsupervised: </a:t>
            </a:r>
            <a:r>
              <a:rPr lang="en-US" sz="1800">
                <a:solidFill>
                  <a:schemeClr val="dk1"/>
                </a:solidFill>
              </a:rPr>
              <a:t>No manual labeling </a:t>
            </a:r>
            <a:endParaRPr sz="3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" type="body"/>
          </p:nvPr>
        </p:nvSpPr>
        <p:spPr>
          <a:xfrm>
            <a:off x="120650" y="1092100"/>
            <a:ext cx="8756700" cy="334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Main steps of the BClean framework: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</a:rPr>
              <a:t>Probabilistic Modeling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 sz="1400">
                <a:solidFill>
                  <a:schemeClr val="dk1"/>
                </a:solidFill>
              </a:rPr>
              <a:t>Create a Bayesian Network (BN) that represents the dependencies among attributes in the dataset.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 sz="1400">
                <a:solidFill>
                  <a:schemeClr val="dk1"/>
                </a:solidFill>
              </a:rPr>
              <a:t>Graphical Lasso is used to generate the covariance matrix and the directed graph that represent the BN.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 sz="1400">
                <a:solidFill>
                  <a:schemeClr val="dk1"/>
                </a:solidFill>
              </a:rPr>
              <a:t>Compensatory score is computed to correct biases and mitigate errors that can arise during inference in a BN.</a:t>
            </a:r>
            <a:endParaRPr sz="14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</a:rPr>
              <a:t>Inference Grounding and Pruning</a:t>
            </a:r>
            <a:endParaRPr sz="18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 sz="1400">
                <a:solidFill>
                  <a:schemeClr val="dk1"/>
                </a:solidFill>
              </a:rPr>
              <a:t>Generate candidate values for each cell in the dataset and compute their probabilities.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US" sz="1400">
                <a:solidFill>
                  <a:schemeClr val="dk1"/>
                </a:solidFill>
              </a:rPr>
              <a:t>Narrow down the possible values that an attribute can take based on the context provided by BN.</a:t>
            </a:r>
            <a:endParaRPr/>
          </a:p>
        </p:txBody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64851" y="389763"/>
            <a:ext cx="8868300" cy="101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BClean Model Overview</a:t>
            </a:r>
            <a:endParaRPr i="1"/>
          </a:p>
        </p:txBody>
      </p:sp>
      <p:pic>
        <p:nvPicPr>
          <p:cNvPr id="53" name="Google Shape;5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6025" y="4510600"/>
            <a:ext cx="3697927" cy="197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120651" y="230188"/>
            <a:ext cx="8868300" cy="101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BClean Algorithm</a:t>
            </a:r>
            <a:endParaRPr i="1"/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12" y="813975"/>
            <a:ext cx="7675776" cy="537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2219772"/>
            <a:ext cx="8229600" cy="107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</a:rPr>
              <a:t>Automatically constructing a BN using dirty dataset is challenging.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</a:rPr>
              <a:t>A structure learning algorithm working with domain knowledge is used to construct an approximate BN instead.</a:t>
            </a:r>
            <a:endParaRPr/>
          </a:p>
        </p:txBody>
      </p:sp>
      <p:sp>
        <p:nvSpPr>
          <p:cNvPr id="65" name="Google Shape;65;p10"/>
          <p:cNvSpPr txBox="1"/>
          <p:nvPr>
            <p:ph type="title"/>
          </p:nvPr>
        </p:nvSpPr>
        <p:spPr>
          <a:xfrm>
            <a:off x="137851" y="287263"/>
            <a:ext cx="8868300" cy="101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Constructing Bayesian Network (BN) Overview</a:t>
            </a:r>
            <a:endParaRPr i="1"/>
          </a:p>
        </p:txBody>
      </p:sp>
      <p:pic>
        <p:nvPicPr>
          <p:cNvPr id="66" name="Google Shape;6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575" y="3520824"/>
            <a:ext cx="6674850" cy="21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120650" y="1354150"/>
            <a:ext cx="8490300" cy="143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</a:rPr>
              <a:t>Use functional dependencies (FDs) to model relationships between attributes.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</a:rPr>
              <a:t>Soften the FDs by introducing a similarity measure: ranges between 0 and 1.</a:t>
            </a:r>
            <a:endParaRPr/>
          </a:p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137850" y="369271"/>
            <a:ext cx="8868300" cy="71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Constructing BN</a:t>
            </a:r>
            <a:endParaRPr i="1"/>
          </a:p>
        </p:txBody>
      </p:sp>
      <p:grpSp>
        <p:nvGrpSpPr>
          <p:cNvPr id="73" name="Google Shape;73;p11"/>
          <p:cNvGrpSpPr/>
          <p:nvPr/>
        </p:nvGrpSpPr>
        <p:grpSpPr>
          <a:xfrm>
            <a:off x="976980" y="2625854"/>
            <a:ext cx="6777646" cy="862338"/>
            <a:chOff x="613700" y="2940850"/>
            <a:chExt cx="6644100" cy="717300"/>
          </a:xfrm>
        </p:grpSpPr>
        <p:pic>
          <p:nvPicPr>
            <p:cNvPr id="74" name="Google Shape;74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3700" y="2940850"/>
              <a:ext cx="4326572" cy="71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85700" y="3001238"/>
              <a:ext cx="2072100" cy="596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137850" y="3838000"/>
            <a:ext cx="8490300" cy="200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</a:rPr>
              <a:t>Using the similarity values to compute pairwise similarities between variables.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</a:rPr>
              <a:t>Graphical Lasso is then used to calculate the covariance matrix of the dataset.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</a:rPr>
              <a:t>Construct the inverse covariance matrix.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</a:rPr>
              <a:t>Prune weak edges using a threshold to get the BN skeleton.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1800">
                <a:solidFill>
                  <a:schemeClr val="dk1"/>
                </a:solidFill>
              </a:rPr>
              <a:t>Allow users to edit BN skeleton.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31538" y="468621"/>
            <a:ext cx="90810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3200">
                <a:solidFill>
                  <a:schemeClr val="dk2"/>
                </a:solidFill>
              </a:rPr>
              <a:t>Compensatory Score </a:t>
            </a:r>
            <a:endParaRPr i="1" sz="3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32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solidFill>
                <a:schemeClr val="dk2"/>
              </a:solidFill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0" y="1173725"/>
            <a:ext cx="4457700" cy="53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432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Char char="-"/>
            </a:pPr>
            <a:r>
              <a:rPr b="1" lang="en-US" sz="1665">
                <a:solidFill>
                  <a:schemeClr val="dk1"/>
                </a:solidFill>
              </a:rPr>
              <a:t>Compensatory Score</a:t>
            </a:r>
            <a:r>
              <a:rPr lang="en-US" sz="1665">
                <a:solidFill>
                  <a:schemeClr val="dk1"/>
                </a:solidFill>
              </a:rPr>
              <a:t>: a data-driven correction term added to Bayesian inference to reduce the impact of errors learned from noisy data.</a:t>
            </a:r>
            <a:endParaRPr sz="166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65"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65"/>
              <a:buChar char="-"/>
            </a:pPr>
            <a:r>
              <a:rPr b="1" lang="en-US" sz="1665">
                <a:solidFill>
                  <a:schemeClr val="dk1"/>
                </a:solidFill>
              </a:rPr>
              <a:t>Why?</a:t>
            </a:r>
            <a:endParaRPr b="1" sz="1665"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Char char="-"/>
            </a:pPr>
            <a:r>
              <a:rPr lang="en-US" sz="1665">
                <a:solidFill>
                  <a:schemeClr val="dk1"/>
                </a:solidFill>
              </a:rPr>
              <a:t>BClean builds a Bayesian Network (BN) from noisy data to model probabilistic dependencies among attributes.</a:t>
            </a:r>
            <a:endParaRPr sz="1665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65">
              <a:solidFill>
                <a:schemeClr val="dk1"/>
              </a:solidFill>
            </a:endParaRPr>
          </a:p>
          <a:p>
            <a:pPr indent="-334327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65"/>
              <a:buChar char="-"/>
            </a:pPr>
            <a:r>
              <a:rPr lang="en-US" sz="1665">
                <a:solidFill>
                  <a:schemeClr val="dk1"/>
                </a:solidFill>
              </a:rPr>
              <a:t>However, directly using MAP inference from a BN is problematic because:</a:t>
            </a:r>
            <a:endParaRPr sz="1665">
              <a:solidFill>
                <a:schemeClr val="dk1"/>
              </a:solidFill>
            </a:endParaRPr>
          </a:p>
          <a:p>
            <a:pPr indent="-31083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Char char="-"/>
            </a:pPr>
            <a:r>
              <a:rPr lang="en-US" sz="1295">
                <a:solidFill>
                  <a:schemeClr val="dk1"/>
                </a:solidFill>
              </a:rPr>
              <a:t>BN may be trained on </a:t>
            </a:r>
            <a:r>
              <a:rPr lang="en-US" sz="1295" u="sng">
                <a:solidFill>
                  <a:schemeClr val="dk1"/>
                </a:solidFill>
              </a:rPr>
              <a:t>unclean data</a:t>
            </a:r>
            <a:r>
              <a:rPr lang="en-US" sz="1295">
                <a:solidFill>
                  <a:schemeClr val="dk1"/>
                </a:solidFill>
              </a:rPr>
              <a:t>, leading to inaccurate conditional probabilities.</a:t>
            </a:r>
            <a:endParaRPr sz="1295">
              <a:solidFill>
                <a:schemeClr val="dk1"/>
              </a:solidFill>
            </a:endParaRPr>
          </a:p>
          <a:p>
            <a:pPr indent="-310832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Char char="-"/>
            </a:pPr>
            <a:r>
              <a:rPr lang="en-US" sz="1295" u="sng">
                <a:solidFill>
                  <a:schemeClr val="dk1"/>
                </a:solidFill>
              </a:rPr>
              <a:t>Error propagation</a:t>
            </a:r>
            <a:r>
              <a:rPr lang="en-US" sz="1295">
                <a:solidFill>
                  <a:schemeClr val="dk1"/>
                </a:solidFill>
              </a:rPr>
              <a:t>: a wrong repair based on a flawed BN can corrupt subsequent inferences.</a:t>
            </a:r>
            <a:endParaRPr sz="1295">
              <a:solidFill>
                <a:schemeClr val="dk1"/>
              </a:solidFill>
            </a:endParaRPr>
          </a:p>
          <a:p>
            <a:pPr indent="0" lvl="2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41771"/>
            <a:ext cx="4381500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31538" y="468621"/>
            <a:ext cx="90810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en-US" sz="3200">
                <a:solidFill>
                  <a:schemeClr val="dk2"/>
                </a:solidFill>
              </a:rPr>
              <a:t>Compensatory Score </a:t>
            </a:r>
            <a:endParaRPr i="1" sz="3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32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200">
              <a:solidFill>
                <a:schemeClr val="dk2"/>
              </a:solidFill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0" y="1795500"/>
            <a:ext cx="4457700" cy="3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1750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50">
                <a:solidFill>
                  <a:srgbClr val="0E0E0E"/>
                </a:solidFill>
              </a:rPr>
              <a:t>Instead of choosing based only on BN probabilities, we also compute a </a:t>
            </a:r>
            <a:r>
              <a:rPr b="1" lang="en-US" sz="1650">
                <a:solidFill>
                  <a:srgbClr val="0E0E0E"/>
                </a:solidFill>
              </a:rPr>
              <a:t>compensatory score</a:t>
            </a:r>
            <a:r>
              <a:rPr lang="en-US" sz="1650">
                <a:solidFill>
                  <a:srgbClr val="0E0E0E"/>
                </a:solidFill>
              </a:rPr>
              <a:t>, it measures how often the candidate co-occurs with other values in the tuple across trusted rows.</a:t>
            </a:r>
            <a:endParaRPr sz="1650">
              <a:solidFill>
                <a:srgbClr val="0E0E0E"/>
              </a:solidFill>
            </a:endParaRPr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50">
              <a:solidFill>
                <a:srgbClr val="0E0E0E"/>
              </a:solidFill>
            </a:endParaRPr>
          </a:p>
          <a:p>
            <a:pPr indent="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rgbClr val="0E0E0E"/>
              </a:solidFill>
            </a:endParaRPr>
          </a:p>
          <a:p>
            <a:pPr indent="317500" lvl="0" marL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0E0E0E"/>
                </a:solidFill>
              </a:rPr>
              <a:t>This gives us a more balanced score that accounts for actual patterns in the dataset.</a:t>
            </a:r>
            <a:endParaRPr sz="1650">
              <a:solidFill>
                <a:srgbClr val="0E0E0E"/>
              </a:solidFill>
            </a:endParaRPr>
          </a:p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chemeClr val="dk1"/>
              </a:solidFill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25084"/>
            <a:ext cx="4381499" cy="3407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t-fy08">
  <a:themeElements>
    <a:clrScheme name="ft-fy08 11">
      <a:dk1>
        <a:srgbClr val="000000"/>
      </a:dk1>
      <a:lt1>
        <a:srgbClr val="FFFFFF"/>
      </a:lt1>
      <a:dk2>
        <a:srgbClr val="01673E"/>
      </a:dk2>
      <a:lt2>
        <a:srgbClr val="333333"/>
      </a:lt2>
      <a:accent1>
        <a:srgbClr val="003D6C"/>
      </a:accent1>
      <a:accent2>
        <a:srgbClr val="267186"/>
      </a:accent2>
      <a:accent3>
        <a:srgbClr val="FFFFFF"/>
      </a:accent3>
      <a:accent4>
        <a:srgbClr val="000000"/>
      </a:accent4>
      <a:accent5>
        <a:srgbClr val="AAAFBA"/>
      </a:accent5>
      <a:accent6>
        <a:srgbClr val="216679"/>
      </a:accent6>
      <a:hlink>
        <a:srgbClr val="8D1357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