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3"/>
    <p:sldId id="275" r:id="rId4"/>
    <p:sldId id="276" r:id="rId5"/>
    <p:sldId id="277" r:id="rId6"/>
    <p:sldId id="278" r:id="rId7"/>
    <p:sldId id="257" r:id="rId9"/>
    <p:sldId id="279" r:id="rId10"/>
    <p:sldId id="280" r:id="rId11"/>
    <p:sldId id="281" r:id="rId12"/>
    <p:sldId id="282" r:id="rId13"/>
    <p:sldId id="283" r:id="rId14"/>
    <p:sldId id="28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5" autoAdjust="0"/>
    <p:restoredTop sz="91503" autoAdjust="0"/>
  </p:normalViewPr>
  <p:slideViewPr>
    <p:cSldViewPr snapToGrid="0" snapToObjects="1">
      <p:cViewPr varScale="1">
        <p:scale>
          <a:sx n="113" d="100"/>
          <a:sy n="113" d="100"/>
        </p:scale>
        <p:origin x="1112" y="168"/>
      </p:cViewPr>
      <p:guideLst>
        <p:guide orient="horz" pos="21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6551-56D9-6245-BDB4-792E8CA9A58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734-9B2E-9040-8524-3FD4FA6504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9734-9B2E-9040-8524-3FD4FA6504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 panose="020B0604020202020204"/>
                <a:cs typeface="Arial" panose="020B0604020202020204"/>
              </a:defRPr>
            </a:lvl1pPr>
            <a:lvl2pPr>
              <a:defRPr b="0" i="0">
                <a:latin typeface="Arial" panose="020B0604020202020204"/>
                <a:cs typeface="Arial" panose="020B0604020202020204"/>
              </a:defRPr>
            </a:lvl2pPr>
            <a:lvl3pPr>
              <a:defRPr b="0" i="0">
                <a:latin typeface="Arial" panose="020B0604020202020204"/>
                <a:cs typeface="Arial" panose="020B0604020202020204"/>
              </a:defRPr>
            </a:lvl3pPr>
            <a:lvl4pPr>
              <a:defRPr b="0" i="0">
                <a:latin typeface="Arial" panose="020B0604020202020204"/>
                <a:cs typeface="Arial" panose="020B0604020202020204"/>
              </a:defRPr>
            </a:lvl4pPr>
            <a:lvl5pPr>
              <a:defRPr b="0" i="0">
                <a:latin typeface="Arial" panose="020B0604020202020204"/>
                <a:cs typeface="Arial" panose="020B0604020202020204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0B88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 panose="020B0604020202020204"/>
                <a:cs typeface="Arial" panose="020B0604020202020204"/>
              </a:defRPr>
            </a:lvl1pPr>
            <a:lvl2pPr>
              <a:defRPr sz="2400" b="0" i="0">
                <a:latin typeface="Arial" panose="020B0604020202020204"/>
                <a:cs typeface="Arial" panose="020B0604020202020204"/>
              </a:defRPr>
            </a:lvl2pPr>
            <a:lvl3pPr>
              <a:defRPr sz="2000" b="0" i="0">
                <a:latin typeface="Arial" panose="020B0604020202020204"/>
                <a:cs typeface="Arial" panose="020B0604020202020204"/>
              </a:defRPr>
            </a:lvl3pPr>
            <a:lvl4pPr>
              <a:defRPr sz="1800" b="0" i="0">
                <a:latin typeface="Arial" panose="020B0604020202020204"/>
                <a:cs typeface="Arial" panose="020B0604020202020204"/>
              </a:defRPr>
            </a:lvl4pPr>
            <a:lvl5pPr>
              <a:defRPr sz="1800" b="0" i="0">
                <a:latin typeface="Arial" panose="020B0604020202020204"/>
                <a:cs typeface="Arial" panose="020B060402020202020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 panose="020B0604020202020204"/>
                <a:cs typeface="Arial" panose="020B0604020202020204"/>
              </a:defRPr>
            </a:lvl1pPr>
            <a:lvl2pPr>
              <a:defRPr sz="2400" b="0" i="0">
                <a:latin typeface="Arial" panose="020B0604020202020204"/>
                <a:cs typeface="Arial" panose="020B0604020202020204"/>
              </a:defRPr>
            </a:lvl2pPr>
            <a:lvl3pPr>
              <a:defRPr sz="2000" b="0" i="0">
                <a:latin typeface="Arial" panose="020B0604020202020204"/>
                <a:cs typeface="Arial" panose="020B0604020202020204"/>
              </a:defRPr>
            </a:lvl3pPr>
            <a:lvl4pPr>
              <a:defRPr sz="1800" b="0" i="0">
                <a:latin typeface="Arial" panose="020B0604020202020204"/>
                <a:cs typeface="Arial" panose="020B0604020202020204"/>
              </a:defRPr>
            </a:lvl4pPr>
            <a:lvl5pPr>
              <a:defRPr sz="1800" b="0" i="0">
                <a:latin typeface="Arial" panose="020B0604020202020204"/>
                <a:cs typeface="Arial" panose="020B0604020202020204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r>
              <a:rPr lang="en-US" dirty="0"/>
              <a:t>Subtitle Page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259" y="1459819"/>
            <a:ext cx="8184995" cy="2436541"/>
          </a:xfrm>
        </p:spPr>
        <p:txBody>
          <a:bodyPr>
            <a:normAutofit fontScale="90000"/>
          </a:bodyPr>
          <a:lstStyle/>
          <a:p>
            <a:r>
              <a:rPr lang="en-US" dirty="0"/>
              <a:t>ALEX: Updatable Adaptive Learned Index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Follow-Up Research: Extending ALEX with Precise Positions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259" y="4599709"/>
            <a:ext cx="8184995" cy="1856509"/>
          </a:xfrm>
        </p:spPr>
        <p:txBody>
          <a:bodyPr>
            <a:normAutofit/>
          </a:bodyPr>
          <a:lstStyle/>
          <a:p>
            <a:r>
              <a:rPr lang="en-US" dirty="0"/>
              <a:t>Presenter: </a:t>
            </a:r>
            <a:r>
              <a:rPr lang="en-US" i="1" dirty="0" err="1">
                <a:latin typeface="Times New Roman Italic" panose="02020603050405020304" charset="0"/>
                <a:cs typeface="Times New Roman Italic" panose="02020603050405020304" charset="0"/>
              </a:rPr>
              <a:t>Shuai Wang</a:t>
            </a:r>
            <a:endParaRPr lang="en-US" dirty="0"/>
          </a:p>
          <a:p>
            <a:r>
              <a:rPr lang="en-US" i="1" dirty="0"/>
              <a:t>                   Jingyang He</a:t>
            </a:r>
            <a:endParaRPr lang="en-US" i="1" dirty="0"/>
          </a:p>
          <a:p>
            <a:r>
              <a:rPr lang="en-US" i="1" dirty="0"/>
              <a:t>               </a:t>
            </a:r>
            <a:r>
              <a:rPr lang="en-US" i="1" dirty="0" err="1"/>
              <a:t>Jiaoli</a:t>
            </a:r>
            <a:r>
              <a:rPr lang="en-US" i="1" dirty="0"/>
              <a:t> Yang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29600" cy="5050790"/>
          </a:xfrm>
        </p:spPr>
        <p:txBody>
          <a:bodyPr>
            <a:normAutofit lnSpcReduction="20000"/>
          </a:bodyPr>
          <a:p>
            <a:r>
              <a:rPr lang="en-US" sz="28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Our ideas &amp; attempts</a:t>
            </a:r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r>
              <a:rPr lang="en-US" sz="24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Conflict-split leaf slots Strategy</a:t>
            </a:r>
            <a:endParaRPr lang="en-US" sz="24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endParaRPr lang="en-US" sz="166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r>
              <a:rPr lang="en-US" sz="16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iv.    Precise Placement in Child: </a:t>
            </a:r>
            <a:endParaRPr lang="en-US" sz="16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r>
              <a:rPr lang="en-US" sz="142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	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i.   Inside the newly created child node, rerun the same the exact‑mapping logic (model + slot‑type check).I f more than two keys collide, repeat the split recursively until every key occupies a unique DATA slot.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r>
              <a:rPr lang="en-US" sz="16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v.    Zero Shifts, Zero In‑Node Search:</a:t>
            </a:r>
            <a:r>
              <a:rPr lang="en-US" sz="142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</a:t>
            </a: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r>
              <a:rPr lang="en-US" sz="142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      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i.   No element shifting ever occurs at the leaf level—conflicts always spawn a new node instead. 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      ii.   Lookups require only one model inference + one type check (DATA vs. NODE), with at most one pointer chase—no exponential or binary search.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260"/>
            <a:ext cx="4003040" cy="5234940"/>
          </a:xfrm>
        </p:spPr>
        <p:txBody>
          <a:bodyPr>
            <a:normAutofit/>
          </a:bodyPr>
          <a:p>
            <a:r>
              <a:rPr lang="en-US" sz="2800" i="1">
                <a:solidFill>
                  <a:schemeClr val="tx1"/>
                </a:solidFill>
                <a:uFillTx/>
              </a:rPr>
              <a:t>Experiment: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set up: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800" i="1">
                <a:solidFill>
                  <a:schemeClr val="tx1"/>
                </a:solidFill>
                <a:uFillTx/>
              </a:rPr>
              <a:t>	</a:t>
            </a:r>
            <a:r>
              <a:rPr lang="en-US" sz="2000" i="1">
                <a:solidFill>
                  <a:schemeClr val="tx1"/>
                </a:solidFill>
                <a:uFillTx/>
              </a:rPr>
              <a:t>RTX 4090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	14 cores-AMD EPYC 7453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	RAM: 64GB</a:t>
            </a:r>
            <a:br>
              <a:rPr lang="en-US" sz="2000" i="1">
                <a:solidFill>
                  <a:schemeClr val="tx1"/>
                </a:solidFill>
                <a:uFillTx/>
              </a:rPr>
            </a:br>
            <a:r>
              <a:rPr lang="en-US" sz="2000" i="1">
                <a:solidFill>
                  <a:schemeClr val="tx1"/>
                </a:solidFill>
                <a:uFillTx/>
              </a:rPr>
              <a:t>	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Datasets: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	</a:t>
            </a:r>
            <a:r>
              <a:rPr lang="en-US" sz="1600" i="1">
                <a:solidFill>
                  <a:schemeClr val="tx1"/>
                </a:solidFill>
                <a:uFillTx/>
              </a:rPr>
              <a:t>Longitudes (200M 8-byte floats)</a:t>
            </a:r>
            <a:endParaRPr lang="en-US" sz="16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600" i="1">
                <a:solidFill>
                  <a:schemeClr val="tx1"/>
                </a:solidFill>
                <a:uFillTx/>
              </a:rPr>
              <a:t>	Lognormal (190M 8-byte signed ints)</a:t>
            </a:r>
            <a:endParaRPr lang="en-US" sz="16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600" i="1">
                <a:solidFill>
                  <a:schemeClr val="tx1"/>
                </a:solidFill>
                <a:uFillTx/>
              </a:rPr>
              <a:t>	YCSB (200M 8-byte unsigned ints)</a:t>
            </a:r>
            <a:endParaRPr lang="en-US" sz="16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endParaRPr lang="en-US" sz="1600" i="1">
              <a:solidFill>
                <a:schemeClr val="tx1"/>
              </a:solidFill>
              <a:uFillTx/>
            </a:endParaRPr>
          </a:p>
          <a:p>
            <a:pPr marL="0" lvl="1" indent="0">
              <a:buNone/>
            </a:pPr>
            <a:r>
              <a:rPr lang="en-US" sz="1200" i="1">
                <a:solidFill>
                  <a:schemeClr val="tx1"/>
                </a:solidFill>
                <a:uFillTx/>
                <a:sym typeface="+mn-ea"/>
              </a:rPr>
              <a:t>Our resulting “Advanced ALEX” design sustains up to 30 % higher insert rates (e.g. from 2.035 M ops/s to 2.648 M ops/s on YCSB) and up to 21 % higher lookup rates (e.g. from 3.265 M ops/s to 3.952 M ops/s on the Lognormal dataset) under mixed OLTP workloads, all while maintaining sub‐microsecond tail latencies. </a:t>
            </a:r>
            <a:endParaRPr lang="en-US" sz="12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endParaRPr lang="en-US" sz="1200" i="1">
              <a:solidFill>
                <a:schemeClr val="tx1"/>
              </a:solidFill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910" y="3465830"/>
            <a:ext cx="4003040" cy="264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90" y="917575"/>
            <a:ext cx="367728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5"/>
            <a:ext cx="8229600" cy="4905375"/>
          </a:xfrm>
        </p:spPr>
        <p:txBody>
          <a:bodyPr>
            <a:normAutofit/>
          </a:bodyPr>
          <a:p>
            <a:r>
              <a:rPr lang="en-US"/>
              <a:t>Conclusion:</a:t>
            </a:r>
            <a:endParaRPr lang="en-US"/>
          </a:p>
          <a:p>
            <a:endParaRPr lang="en-US"/>
          </a:p>
          <a:p>
            <a:pPr marL="457200" lvl="1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We studied ALEX and followed the pattern of ALEX using machine learning to improve CRUD efficiency. </a:t>
            </a:r>
            <a:endParaRPr lang="en-US" sz="2000" i="1">
              <a:solidFill>
                <a:schemeClr val="tx1"/>
              </a:solidFill>
              <a:uFillTx/>
            </a:endParaRPr>
          </a:p>
          <a:p>
            <a:pPr marL="457200" lvl="1" indent="0">
              <a:buNone/>
            </a:pPr>
            <a:endParaRPr lang="en-US" sz="2000" i="1">
              <a:solidFill>
                <a:schemeClr val="tx1"/>
              </a:solidFill>
              <a:uFillTx/>
            </a:endParaRPr>
          </a:p>
          <a:p>
            <a:pPr marL="0" lvl="1" indent="0">
              <a:buNone/>
            </a:pPr>
            <a:r>
              <a:rPr lang="en-US" sz="2000" i="1">
                <a:solidFill>
                  <a:schemeClr val="tx1"/>
                </a:solidFill>
                <a:uFillTx/>
              </a:rPr>
              <a:t>	We </a:t>
            </a:r>
            <a:r>
              <a:rPr lang="en-US" sz="2000" i="1">
                <a:uFillTx/>
                <a:sym typeface="+mn-ea"/>
              </a:rPr>
              <a:t>solved the problem of not being able to query accurately on leaf 	nodes.</a:t>
            </a:r>
            <a:endParaRPr lang="en-US" sz="2000" i="1">
              <a:uFillTx/>
              <a:sym typeface="+mn-ea"/>
            </a:endParaRPr>
          </a:p>
          <a:p>
            <a:pPr marL="0" lvl="1" indent="0">
              <a:buNone/>
            </a:pPr>
            <a:endParaRPr lang="en-US" sz="2000" i="1">
              <a:uFillTx/>
              <a:sym typeface="+mn-ea"/>
            </a:endParaRPr>
          </a:p>
          <a:p>
            <a:pPr marL="0" lvl="1" indent="0">
              <a:buNone/>
            </a:pPr>
            <a:r>
              <a:rPr lang="en-US" sz="2000" i="1">
                <a:uFillTx/>
                <a:sym typeface="+mn-ea"/>
              </a:rPr>
              <a:t>	</a:t>
            </a:r>
            <a:r>
              <a:rPr lang="en-US" sz="2000" i="1">
                <a:solidFill>
                  <a:schemeClr val="tx1"/>
                </a:solidFill>
                <a:uFillTx/>
              </a:rPr>
              <a:t>In our experiments, the optimized ALEX generally achieves better 	results.</a:t>
            </a:r>
            <a:endParaRPr lang="en-US" sz="2000" i="1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259" y="1449659"/>
            <a:ext cx="8184995" cy="2436541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Q &amp;A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160"/>
            <a:ext cx="8229600" cy="5021580"/>
          </a:xfrm>
        </p:spPr>
        <p:txBody>
          <a:bodyPr>
            <a:normAutofit lnSpcReduction="10000"/>
          </a:bodyPr>
          <a:p>
            <a:r>
              <a:rPr lang="en-US" sz="28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  <a:sym typeface="+mn-ea"/>
              </a:rPr>
              <a:t>Root Paper: </a:t>
            </a:r>
            <a:r>
              <a:rPr lang="en-US" sz="2800" b="1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Alex:An Updatable Adaptive Learned Index</a:t>
            </a:r>
            <a:endParaRPr lang="en-US" sz="2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1"/>
            <a:r>
              <a:rPr lang="en-US" sz="21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Motivation &amp; Background of Alex</a:t>
            </a:r>
            <a:endParaRPr lang="en-US" sz="21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1"/>
            <a:endParaRPr lang="en-US" sz="21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B+Tree: O(log N) lookup, dynamic updates, but high internal-node overhead and memory footprint</a:t>
            </a: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Learned Index (Kraska et al. ’18): replaces internal tree nodes with small ML models → 3× faster lookup &amp; 10× smaller index on static data</a:t>
            </a: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Limitation of Learned Index: static, read‑only — no efficient support for inserts/updates</a:t>
            </a: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914400" lvl="2" indent="0">
              <a:buNone/>
            </a:pP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914400" lvl="2" indent="0">
              <a:buNone/>
            </a:pPr>
            <a:r>
              <a:rPr lang="en-US" sz="21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Bridging the GAP:</a:t>
            </a:r>
            <a:endParaRPr lang="en-US" sz="21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914400" lvl="2" indent="0">
              <a:buNone/>
            </a:pPr>
            <a:r>
              <a:rPr lang="en-US" sz="18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supports point/range queries + full CRUD</a:t>
            </a: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914400" lvl="2" indent="0">
              <a:buNone/>
            </a:pPr>
            <a:r>
              <a:rPr lang="en-US" sz="18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retains learned-index speed &amp; compactness</a:t>
            </a:r>
            <a:endParaRPr lang="en-US" sz="18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5241925" cy="5050790"/>
          </a:xfrm>
        </p:spPr>
        <p:txBody>
          <a:bodyPr/>
          <a:p>
            <a:r>
              <a:rPr lang="en-US" sz="2800" i="1">
                <a:solidFill>
                  <a:schemeClr val="tx1"/>
                </a:solidFill>
                <a:uFillTx/>
              </a:rPr>
              <a:t>Core Innovations of ALEX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lvl="1"/>
            <a:r>
              <a:rPr lang="en-US" sz="2450" i="1">
                <a:solidFill>
                  <a:schemeClr val="tx1"/>
                </a:solidFill>
                <a:uFillTx/>
              </a:rPr>
              <a:t>Gapped Array leaf layout</a:t>
            </a:r>
            <a:endParaRPr lang="en-US" sz="2450" i="1">
              <a:solidFill>
                <a:schemeClr val="tx1"/>
              </a:solidFill>
              <a:uFillTx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  <a:sym typeface="+mn-ea"/>
              </a:rPr>
              <a:t>Spread “gaps” within each leaf array</a:t>
            </a:r>
            <a:endParaRPr lang="en-US" sz="1800" i="1">
              <a:solidFill>
                <a:schemeClr val="tx1"/>
              </a:solidFill>
              <a:uFillTx/>
              <a:sym typeface="+mn-ea"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  <a:sym typeface="+mn-ea"/>
              </a:rPr>
              <a:t>Good robustness against distributional drift</a:t>
            </a:r>
            <a:endParaRPr lang="en-US" sz="1800" i="1">
              <a:solidFill>
                <a:schemeClr val="tx1"/>
              </a:solidFill>
              <a:uFillTx/>
            </a:endParaRPr>
          </a:p>
          <a:p>
            <a:pPr lvl="1"/>
            <a:endParaRPr lang="en-US" sz="2450" i="1">
              <a:solidFill>
                <a:schemeClr val="tx1"/>
              </a:solidFill>
              <a:uFillTx/>
            </a:endParaRPr>
          </a:p>
          <a:p>
            <a:pPr lvl="1"/>
            <a:r>
              <a:rPr lang="en-US" sz="2450" i="1">
                <a:solidFill>
                  <a:schemeClr val="tx1"/>
                </a:solidFill>
                <a:uFillTx/>
              </a:rPr>
              <a:t> Adaptive RMI structure</a:t>
            </a:r>
            <a:endParaRPr lang="en-US" sz="2450" i="1">
              <a:solidFill>
                <a:schemeClr val="tx1"/>
              </a:solidFill>
              <a:uFillTx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</a:rPr>
              <a:t>Dynamically expands or splits data nodes based on simple lookup/insert cost models</a:t>
            </a:r>
            <a:endParaRPr lang="en-US" sz="1800" i="1">
              <a:solidFill>
                <a:schemeClr val="tx1"/>
              </a:solidFill>
              <a:uFillTx/>
            </a:endParaRPr>
          </a:p>
          <a:p>
            <a:pPr lvl="2"/>
            <a:r>
              <a:rPr lang="en-US" sz="1800" i="1">
                <a:solidFill>
                  <a:schemeClr val="tx1"/>
                </a:solidFill>
                <a:uFillTx/>
              </a:rPr>
              <a:t>Maintains no tuning knobs: auto‐grows to workload, data skew, insertion patterns</a:t>
            </a:r>
            <a:endParaRPr lang="en-US" sz="1800" i="1">
              <a:solidFill>
                <a:schemeClr val="tx1"/>
              </a:solidFill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7555" y="3706495"/>
            <a:ext cx="3074035" cy="234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996950"/>
            <a:ext cx="3452495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0"/>
            <a:ext cx="8229600" cy="5069840"/>
          </a:xfrm>
        </p:spPr>
        <p:txBody>
          <a:bodyPr>
            <a:normAutofit/>
          </a:bodyPr>
          <a:p>
            <a:r>
              <a:rPr lang="en-US" sz="2800" i="1">
                <a:solidFill>
                  <a:schemeClr val="tx1"/>
                </a:solidFill>
                <a:uFillTx/>
              </a:rPr>
              <a:t>Core Structures &amp; mechanisms of ALEX: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800" i="1">
                <a:solidFill>
                  <a:schemeClr val="tx1"/>
                </a:solidFill>
                <a:uFillTx/>
              </a:rPr>
              <a:t>	</a:t>
            </a:r>
            <a:r>
              <a:rPr lang="en-US" sz="1800" i="1">
                <a:solidFill>
                  <a:schemeClr val="tx1"/>
                </a:solidFill>
                <a:uFillTx/>
              </a:rPr>
              <a:t>Data Node = (linear model + Gapped Arrays + bitmap)</a:t>
            </a:r>
            <a:endParaRPr lang="en-US" sz="1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800" i="1">
                <a:solidFill>
                  <a:schemeClr val="tx1"/>
                </a:solidFill>
                <a:uFillTx/>
              </a:rPr>
              <a:t>	Model: y = ⌊a × key + b⌋ predicts slot in [0…m–1]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457200" lvl="1" indent="0">
              <a:buNone/>
            </a:pPr>
            <a:r>
              <a:rPr lang="en-US" sz="1800" i="1">
                <a:solidFill>
                  <a:schemeClr val="tx1"/>
                </a:solidFill>
                <a:uFillTx/>
              </a:rPr>
              <a:t>Keys &amp; payloads stored in two parallel Gapped Arrays</a:t>
            </a:r>
            <a:endParaRPr lang="en-US" sz="1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800" i="1">
                <a:solidFill>
                  <a:schemeClr val="tx1"/>
                </a:solidFill>
                <a:uFillTx/>
              </a:rPr>
              <a:t>	Bitmap tracks “gap vs filled” to skip holes in scans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800" i="1">
                <a:solidFill>
                  <a:schemeClr val="tx1"/>
                </a:solidFill>
                <a:uFillTx/>
              </a:rPr>
              <a:t>	Key Question: if the node is full, how to CRUD?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800" i="1">
                <a:solidFill>
                  <a:schemeClr val="tx1"/>
                </a:solidFill>
                <a:uFillTx/>
              </a:rPr>
              <a:t>	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2800" i="1">
                <a:solidFill>
                  <a:schemeClr val="tx1"/>
                </a:solidFill>
                <a:uFillTx/>
              </a:rPr>
              <a:t>	</a:t>
            </a:r>
            <a:r>
              <a:rPr lang="en-US" sz="2100" i="1">
                <a:solidFill>
                  <a:schemeClr val="tx1"/>
                </a:solidFill>
                <a:uFillTx/>
              </a:rPr>
              <a:t>SOLUTION: Expand nodes with different strategies</a:t>
            </a:r>
            <a:endParaRPr lang="en-US" sz="2100" i="1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" y="1006475"/>
            <a:ext cx="3605530" cy="5003165"/>
          </a:xfrm>
        </p:spPr>
        <p:txBody>
          <a:bodyPr/>
          <a:p>
            <a:r>
              <a:rPr lang="en-US" sz="2800" i="1">
                <a:solidFill>
                  <a:schemeClr val="tx1"/>
                </a:solidFill>
                <a:uFillTx/>
              </a:rPr>
              <a:t>Node full → Expansion or Split</a:t>
            </a:r>
            <a:endParaRPr lang="en-US" sz="2800" i="1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uFillTx/>
              </a:rPr>
              <a:t>	</a:t>
            </a:r>
            <a:endParaRPr lang="en-US" sz="1800">
              <a:solidFill>
                <a:schemeClr val="tx1"/>
              </a:solidFill>
              <a:uFillTx/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uFillTx/>
              </a:rPr>
              <a:t>	Expansion: allocate larger array, scale or retrain model, re‑insert (model‐based)</a:t>
            </a:r>
            <a:endParaRPr lang="en-US" sz="1800">
              <a:solidFill>
                <a:schemeClr val="tx1"/>
              </a:solidFill>
              <a:uFillTx/>
            </a:endParaRPr>
          </a:p>
          <a:p>
            <a:endParaRPr lang="en-US"/>
          </a:p>
          <a:p>
            <a:pPr marL="0" indent="0">
              <a:buNone/>
            </a:pPr>
            <a:r>
              <a:rPr lang="en-US" sz="1800">
                <a:solidFill>
                  <a:schemeClr val="tx1"/>
                </a:solidFill>
                <a:uFillTx/>
              </a:rPr>
              <a:t>	Split sideways/down: split key‐space in two, adjust parent pointers (power‑of‑2 fanout)</a:t>
            </a:r>
            <a:endParaRPr lang="en-US" sz="1800">
              <a:solidFill>
                <a:schemeClr val="tx1"/>
              </a:solidFill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1115" y="819785"/>
            <a:ext cx="2617470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0" y="2851785"/>
            <a:ext cx="2617470" cy="1584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20" y="2807335"/>
            <a:ext cx="2329180" cy="186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730" y="4675505"/>
            <a:ext cx="4422775" cy="21824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595" y="936625"/>
            <a:ext cx="8371205" cy="5631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tx1"/>
                </a:solidFill>
                <a:uFillTx/>
              </a:rPr>
              <a:t>Why improve ALEX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sz="1800" b="1" i="1" dirty="0">
                <a:solidFill>
                  <a:schemeClr val="tx1"/>
                </a:solidFill>
                <a:uFillTx/>
              </a:rPr>
              <a:t> 	</a:t>
            </a:r>
            <a:r>
              <a:rPr lang="en-US" sz="18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“Last‑mile” search blow‑up</a:t>
            </a:r>
            <a:endParaRPr lang="en-US" sz="18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</a:t>
            </a:r>
            <a:r>
              <a:rPr lang="en-US" sz="1500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ALEX uses exponential search around a predicted slot</a:t>
            </a:r>
            <a:endParaRPr lang="en-US" sz="1500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In </a:t>
            </a:r>
            <a:r>
              <a:rPr lang="en-US" sz="1500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worst‑case</a:t>
            </a:r>
            <a:r>
              <a:rPr lang="en-US" sz="1500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 leaf mispredictions ⇒ </a:t>
            </a:r>
            <a:r>
              <a:rPr lang="en-US" sz="15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O(m)</a:t>
            </a:r>
            <a:r>
              <a:rPr lang="en-US" sz="1500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 or binary search over entire node</a:t>
            </a:r>
            <a:endParaRPr lang="en-US" sz="16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</a:t>
            </a:r>
            <a:r>
              <a:rPr lang="en-US" sz="18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Unbounded structure growth</a:t>
            </a:r>
            <a:endParaRPr lang="en-US" sz="1600" b="1" i="1" dirty="0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</a:t>
            </a: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On heavy inserts or skew, ALEX gaps fill ⇒ frequent node expansions &amp; splits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No worst‑case guarantee on tree height → lookup cost drifts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</a:t>
            </a:r>
            <a:r>
              <a:rPr lang="en-US" sz="18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Shifting overhead</a:t>
            </a:r>
            <a:endParaRPr lang="en-US" sz="1500" b="1" i="1" dirty="0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marL="0" indent="0">
              <a:buNone/>
            </a:pPr>
            <a:r>
              <a:rPr lang="en-US" sz="15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			</a:t>
            </a: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GappedArray shifts </a:t>
            </a:r>
            <a:r>
              <a:rPr lang="en-US" sz="15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O(log m)</a:t>
            </a: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 amortized but still non‑zero per insert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Large payloads amplify copy cost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</a:t>
            </a:r>
            <a:r>
              <a:rPr lang="en-US" sz="15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Our Main Goal:</a:t>
            </a:r>
            <a:endParaRPr lang="en-US" sz="1500" b="1" i="1" dirty="0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marL="0" indent="0">
              <a:buNone/>
            </a:pPr>
            <a:endParaRPr lang="en-US" sz="1500" b="1" i="1" dirty="0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marL="0" indent="0">
              <a:buNone/>
            </a:pPr>
            <a:r>
              <a:rPr lang="en-US" sz="1500" b="1" i="1" dirty="0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			</a:t>
            </a: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Supports efficient updates without shifting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marL="0" indent="0">
              <a:buNone/>
            </a:pPr>
            <a:r>
              <a:rPr lang="en-US" sz="1500" i="1" dirty="0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			</a:t>
            </a:r>
            <a:endParaRPr lang="en-US" sz="1500" i="1" dirty="0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29600" cy="5050790"/>
          </a:xfrm>
        </p:spPr>
        <p:txBody>
          <a:bodyPr/>
          <a:p>
            <a:r>
              <a:rPr lang="en-US" sz="28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Our ideas &amp; attempts</a:t>
            </a:r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r>
              <a:rPr lang="en-US" sz="24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Exact key→slot mapping</a:t>
            </a:r>
            <a:endParaRPr lang="en-US" sz="24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endParaRPr lang="en-US" sz="245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2"/>
            <a:r>
              <a:rPr lang="en-US" sz="20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Replace “model + search” with a single ⌊a·G(k)+b⌋ prediction</a:t>
            </a:r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r>
              <a:rPr lang="en-US" sz="20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Every prediction is precise: no in‑node search</a:t>
            </a:r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3"/>
            <a:r>
              <a:rPr lang="en-US" sz="1665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With a well-trained "kernelized linear model." p = </a:t>
            </a:r>
            <a:r>
              <a:rPr lang="en-US" sz="166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⌊a·G(k)+b⌋ , Maps any key k exactly to a slot in the leaf node array, guaranteeing that there are no "misses" or "mismatches". No need for any subsequent search: one model inference, direct hit.</a:t>
            </a:r>
            <a:endParaRPr lang="en-US" sz="166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29600" cy="5050790"/>
          </a:xfrm>
        </p:spPr>
        <p:txBody>
          <a:bodyPr>
            <a:normAutofit lnSpcReduction="10000"/>
          </a:bodyPr>
          <a:p>
            <a:r>
              <a:rPr lang="en-US" sz="28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Our ideas &amp; attempts</a:t>
            </a:r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r>
              <a:rPr lang="en-US" sz="24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Conflict-split leaf slots</a:t>
            </a:r>
            <a:endParaRPr lang="en-US" sz="24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2"/>
            <a:r>
              <a:rPr lang="en-US" sz="20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On collision: convert slot → child node, push both keys into the child</a:t>
            </a:r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r>
              <a:rPr lang="en-US" sz="20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</a:rPr>
              <a:t>Zero shifting: newly inserted keys never displace existing entries</a:t>
            </a:r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2"/>
            <a:endParaRPr lang="en-US" sz="20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</a:endParaRPr>
          </a:p>
          <a:p>
            <a:pPr lvl="3"/>
            <a:r>
              <a:rPr lang="en-US" sz="166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In ALEX, if two different keys are predicted by the leaf node model to be at the same array index, the only way to insert is to "make a gap" around the position - or move a bunch of elements left/right, which is costly, and in the worst case do a bisection or linear scan of the whole page, which is uncontrollable in terms of performance. Uncontrollable.</a:t>
            </a:r>
            <a:endParaRPr lang="en-US" sz="166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lvl="3"/>
            <a:endParaRPr lang="en-US" sz="166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950"/>
            <a:ext cx="8229600" cy="5050790"/>
          </a:xfrm>
        </p:spPr>
        <p:txBody>
          <a:bodyPr>
            <a:normAutofit lnSpcReduction="10000"/>
          </a:bodyPr>
          <a:p>
            <a:r>
              <a:rPr lang="en-US" sz="28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Our ideas &amp; attempts</a:t>
            </a:r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endParaRPr lang="en-US" sz="28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r>
              <a:rPr lang="en-US" sz="2400" b="1" i="1">
                <a:solidFill>
                  <a:schemeClr val="tx1"/>
                </a:solidFill>
                <a:uFillTx/>
                <a:latin typeface="Arial Bold Italic" panose="020B0604020202020204" charset="0"/>
                <a:cs typeface="Arial Bold Italic" panose="020B0604020202020204" charset="0"/>
              </a:rPr>
              <a:t>Conflict-split leaf slots Strategy</a:t>
            </a:r>
            <a:endParaRPr lang="en-US" sz="2400" b="1" i="1">
              <a:solidFill>
                <a:schemeClr val="tx1"/>
              </a:solidFill>
              <a:uFillTx/>
              <a:latin typeface="Arial Bold Italic" panose="020B0604020202020204" charset="0"/>
              <a:cs typeface="Arial Bold Italic" panose="020B0604020202020204" charset="0"/>
            </a:endParaRPr>
          </a:p>
          <a:p>
            <a:pPr lvl="1"/>
            <a:endParaRPr lang="en-US" sz="166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Model Prediction: </a:t>
            </a: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For a newly inserted key 𝑘, compute its target slot 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p = 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⌊a·G(k)+b⌋ 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using the node’s monotonic linear model.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257300" lvl="2" indent="-342900">
              <a:buFont typeface="+mj-lt"/>
              <a:buAutoNum type="romanLcPeriod"/>
            </a:pP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Slot‑Type Check:</a:t>
            </a: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18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</a:t>
            </a: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If slot p is NULL (empty) or already holds the same key (rare exact duplicate), simply store 𝑘 there as a DATA entry. 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Otherwise, a conflict has occurred: slot p already contains a different key 𝑘’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257300" lvl="2" indent="-342900">
              <a:buFont typeface="+mj-lt"/>
              <a:buAutoNum type="romanLcPeriod"/>
            </a:pP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257300" lvl="2" indent="-342900">
              <a:buFont typeface="+mj-lt"/>
              <a:buAutoNum type="romanLcPeriod"/>
            </a:pPr>
            <a:r>
              <a:rPr lang="en-US" sz="16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Immediate Split (DATA→NODE):</a:t>
            </a:r>
            <a:r>
              <a:rPr lang="en-US" sz="1425" i="1"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 </a:t>
            </a:r>
            <a:endParaRPr lang="en-US" sz="1425" i="1"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Promote the conflicted slot from DATA to NODE. 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Allocate a new child node just for these two keys 𝑘 and 𝑘′. 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1714500" lvl="3" indent="-342900">
              <a:buFont typeface="+mj-lt"/>
              <a:buAutoNum type="romanLcPeriod"/>
            </a:pPr>
            <a:r>
              <a:rPr lang="en-US" sz="1400" i="1">
                <a:solidFill>
                  <a:schemeClr val="tx1"/>
                </a:solidFill>
                <a:uFillTx/>
                <a:latin typeface="Arial Italic" panose="020B0604020202020204" charset="0"/>
                <a:cs typeface="Arial Italic" panose="020B0604020202020204" charset="0"/>
                <a:sym typeface="+mn-ea"/>
              </a:rPr>
              <a:t>Update the original slot to point to this child node.</a:t>
            </a: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  <a:p>
            <a:pPr marL="914400" lvl="2" indent="0">
              <a:buFont typeface="+mj-lt"/>
              <a:buNone/>
            </a:pPr>
            <a:endParaRPr lang="en-US" sz="1400" i="1">
              <a:solidFill>
                <a:schemeClr val="tx1"/>
              </a:solidFill>
              <a:uFillTx/>
              <a:latin typeface="Arial Italic" panose="020B0604020202020204" charset="0"/>
              <a:cs typeface="Arial Italic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rnet_StandardDef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Garnet_StandardDef</Template>
  <TotalTime>0</TotalTime>
  <Words>4946</Words>
  <Application>WPS Presentation</Application>
  <PresentationFormat>On-screen Show (4:3)</PresentationFormat>
  <Paragraphs>128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7" baseType="lpstr">
      <vt:lpstr>Arial</vt:lpstr>
      <vt:lpstr>SimSun</vt:lpstr>
      <vt:lpstr>Wingdings</vt:lpstr>
      <vt:lpstr>Arial</vt:lpstr>
      <vt:lpstr>Times New Roman</vt:lpstr>
      <vt:lpstr>Helvetica</vt:lpstr>
      <vt:lpstr>Microsoft YaHei</vt:lpstr>
      <vt:lpstr>汉仪旗黑</vt:lpstr>
      <vt:lpstr>Arial Unicode MS</vt:lpstr>
      <vt:lpstr>Calibri</vt:lpstr>
      <vt:lpstr>Helvetica Neue</vt:lpstr>
      <vt:lpstr>Times New Roman</vt:lpstr>
      <vt:lpstr>宋体-简</vt:lpstr>
      <vt:lpstr>Times New Roman Italic</vt:lpstr>
      <vt:lpstr>黑体</vt:lpstr>
      <vt:lpstr>黑体-简</vt:lpstr>
      <vt:lpstr>Arial Italic</vt:lpstr>
      <vt:lpstr>Arial Bold Italic</vt:lpstr>
      <vt:lpstr>Arial Bold</vt:lpstr>
      <vt:lpstr>SimSun</vt:lpstr>
      <vt:lpstr>BatangChe</vt:lpstr>
      <vt:lpstr>Apple SD Gothic Neo</vt:lpstr>
      <vt:lpstr>STIX Two Math</vt:lpstr>
      <vt:lpstr>Garnet_StandardDef</vt:lpstr>
      <vt:lpstr>ALEX: Updatable Adaptive Learned Index  Follow-Up Research: Extending ALEX with Precise Positions</vt:lpstr>
      <vt:lpstr>PowerPoint 演示文稿</vt:lpstr>
      <vt:lpstr>PowerPoint 演示文稿</vt:lpstr>
      <vt:lpstr>PowerPoint 演示文稿</vt:lpstr>
      <vt:lpstr>PowerPoint 演示文稿</vt:lpstr>
      <vt:lpstr>Research proble: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 You Q 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Game Recommendation</dc:title>
  <dc:creator>Jolin Yang</dc:creator>
  <cp:lastModifiedBy>magi</cp:lastModifiedBy>
  <cp:revision>14</cp:revision>
  <dcterms:created xsi:type="dcterms:W3CDTF">2025-04-22T02:05:09Z</dcterms:created>
  <dcterms:modified xsi:type="dcterms:W3CDTF">2025-04-22T02:05:09Z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