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93" r:id="rId2"/>
    <p:sldId id="294" r:id="rId3"/>
    <p:sldId id="295" r:id="rId4"/>
    <p:sldId id="297" r:id="rId5"/>
    <p:sldId id="328" r:id="rId6"/>
    <p:sldId id="329" r:id="rId7"/>
    <p:sldId id="296" r:id="rId8"/>
    <p:sldId id="298" r:id="rId9"/>
    <p:sldId id="299" r:id="rId10"/>
    <p:sldId id="330" r:id="rId11"/>
    <p:sldId id="331" r:id="rId12"/>
    <p:sldId id="300" r:id="rId13"/>
    <p:sldId id="308" r:id="rId14"/>
    <p:sldId id="332" r:id="rId15"/>
    <p:sldId id="333" r:id="rId16"/>
    <p:sldId id="334" r:id="rId17"/>
    <p:sldId id="335" r:id="rId18"/>
    <p:sldId id="304" r:id="rId19"/>
    <p:sldId id="309" r:id="rId20"/>
    <p:sldId id="310" r:id="rId21"/>
    <p:sldId id="305" r:id="rId22"/>
    <p:sldId id="306" r:id="rId23"/>
    <p:sldId id="307" r:id="rId24"/>
    <p:sldId id="311" r:id="rId25"/>
    <p:sldId id="312" r:id="rId26"/>
    <p:sldId id="313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FFFF43"/>
    <a:srgbClr val="CC0000"/>
    <a:srgbClr val="D5D000"/>
    <a:srgbClr val="E7E200"/>
    <a:srgbClr val="FFD700"/>
    <a:srgbClr val="A80000"/>
    <a:srgbClr val="FF6565"/>
    <a:srgbClr val="EBE6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46" autoAdjust="0"/>
  </p:normalViewPr>
  <p:slideViewPr>
    <p:cSldViewPr>
      <p:cViewPr varScale="1">
        <p:scale>
          <a:sx n="84" d="100"/>
          <a:sy n="84" d="100"/>
        </p:scale>
        <p:origin x="334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2023/10/9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2023/10/9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1663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056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929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929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8EC292-C50B-4587-8CE6-19BB7DC118F0}" type="slidenum">
              <a:rPr lang="zh-CN" altLang="en-US" smtClean="0"/>
              <a:pPr>
                <a:defRPr/>
              </a:pPr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92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346" y="843856"/>
            <a:ext cx="405854" cy="40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fif"/><Relationship Id="rId4" Type="http://schemas.openxmlformats.org/officeDocument/2006/relationships/hyperlink" Target="https://www.youtube.com/watch?v=5Mh3o886qpg&amp;ab_channel=BranchEducati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1.emf"/><Relationship Id="rId12" Type="http://schemas.openxmlformats.org/officeDocument/2006/relationships/oleObject" Target="../embeddings/oleObject6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23.emf"/><Relationship Id="rId5" Type="http://schemas.openxmlformats.org/officeDocument/2006/relationships/image" Target="../media/image20.e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22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kdmLvl1n82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575" y="1913062"/>
            <a:ext cx="9144000" cy="14968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FF43"/>
                </a:solidFill>
                <a:latin typeface="Garamond" pitchFamily="18" charset="0"/>
              </a:rPr>
              <a:t>COP5725</a:t>
            </a:r>
            <a:br>
              <a:rPr lang="en-US" sz="5400" dirty="0">
                <a:solidFill>
                  <a:srgbClr val="FFFF43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FF43"/>
                </a:solidFill>
                <a:latin typeface="Garamond" pitchFamily="18" charset="0"/>
              </a:rPr>
              <a:t>Advanced 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59632" y="4293096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Storage and Representation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8BC502C3-89F6-4A57-9C31-326B4EC971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745" y="3645024"/>
            <a:ext cx="2372384" cy="1345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Second Storage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Flash (SSD)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Organized into “cells”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Current generation (NAND)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Random reads and writes</a:t>
            </a:r>
            <a:endParaRPr lang="en-US" altLang="zh-CN" b="1" i="1" dirty="0">
              <a:solidFill>
                <a:srgbClr val="7D0900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Fine-grain reads (4-8K reads), fast and predictable</a:t>
            </a:r>
          </a:p>
          <a:p>
            <a:pPr lvl="3">
              <a:lnSpc>
                <a:spcPct val="120000"/>
              </a:lnSpc>
            </a:pPr>
            <a:r>
              <a:rPr lang="en-US" altLang="zh-CN" dirty="0"/>
              <a:t>4KB random reads: 500 MB/sec</a:t>
            </a:r>
            <a:r>
              <a:rPr lang="en-US" altLang="zh-CN" b="0" dirty="0"/>
              <a:t> 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Coarse-grain writes (1-2MB writes), NOT fast!</a:t>
            </a:r>
          </a:p>
          <a:p>
            <a:pPr lvl="3">
              <a:lnSpc>
                <a:spcPct val="120000"/>
              </a:lnSpc>
            </a:pPr>
            <a:r>
              <a:rPr lang="en-US" altLang="zh-CN" dirty="0"/>
              <a:t>4KB random writes: 120 MB/sec</a:t>
            </a:r>
          </a:p>
          <a:p>
            <a:pPr lvl="3">
              <a:lnSpc>
                <a:spcPct val="120000"/>
              </a:lnSpc>
            </a:pPr>
            <a:r>
              <a:rPr lang="en-US" altLang="zh-CN" b="0" dirty="0"/>
              <a:t>Only 2k-3k erasures before failure</a:t>
            </a:r>
          </a:p>
          <a:p>
            <a:pPr lvl="3">
              <a:lnSpc>
                <a:spcPct val="120000"/>
              </a:lnSpc>
            </a:pPr>
            <a:r>
              <a:rPr lang="en-US" altLang="zh-CN" dirty="0"/>
              <a:t>Keep moving write units around (wear leveling)</a:t>
            </a:r>
            <a:endParaRPr lang="en-US" altLang="zh-CN" b="0" dirty="0"/>
          </a:p>
          <a:p>
            <a:pPr lvl="1">
              <a:lnSpc>
                <a:spcPct val="120000"/>
              </a:lnSpc>
            </a:pPr>
            <a:r>
              <a:rPr lang="en-US" altLang="zh-CN" sz="1800" b="0" dirty="0">
                <a:hlinkClick r:id="rId4"/>
              </a:rPr>
              <a:t>https://www.youtube.com/watch?v=5Mh3o886qpg&amp;ab_channel=BranchEducation</a:t>
            </a:r>
            <a:endParaRPr lang="en-US" altLang="zh-CN" sz="1800" dirty="0"/>
          </a:p>
          <a:p>
            <a:pPr lvl="1">
              <a:lnSpc>
                <a:spcPct val="120000"/>
              </a:lnSpc>
            </a:pPr>
            <a:endParaRPr lang="en-US" altLang="zh-CN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9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8" name="Picture 7" descr="A close-up of a computer chip&#10;&#10;Description automatically generated with medium confidence">
            <a:extLst>
              <a:ext uri="{FF2B5EF4-FFF2-40B4-BE49-F238E27FC236}">
                <a16:creationId xmlns:a16="http://schemas.microsoft.com/office/drawing/2014/main" id="{3D2AB929-1AAA-4D92-8D81-4ECE882DAF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093" y="1169593"/>
            <a:ext cx="1743598" cy="1539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81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Disk Storage Management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9593"/>
            <a:ext cx="9143999" cy="5211735"/>
          </a:xfrm>
        </p:spPr>
        <p:txBody>
          <a:bodyPr/>
          <a:lstStyle/>
          <a:p>
            <a:r>
              <a:rPr lang="en-US" altLang="zh-CN" dirty="0"/>
              <a:t>Terminologies</a:t>
            </a:r>
          </a:p>
          <a:p>
            <a:pPr lvl="1"/>
            <a:r>
              <a:rPr lang="en-US" altLang="zh-CN" dirty="0"/>
              <a:t>Block: unit of transfer for disk read/write</a:t>
            </a:r>
          </a:p>
          <a:p>
            <a:pPr lvl="2"/>
            <a:r>
              <a:rPr lang="en-US" altLang="zh-CN" dirty="0"/>
              <a:t>64KB – 128KB is a good number today</a:t>
            </a:r>
          </a:p>
          <a:p>
            <a:pPr lvl="1"/>
            <a:r>
              <a:rPr lang="en-US" altLang="zh-CN" dirty="0"/>
              <a:t>Page: a common synonym for Block</a:t>
            </a:r>
          </a:p>
          <a:p>
            <a:pPr lvl="2"/>
            <a:r>
              <a:rPr lang="en-US" altLang="zh-CN" dirty="0"/>
              <a:t>Page =  a block-sized chunk of RAM</a:t>
            </a:r>
          </a:p>
          <a:p>
            <a:r>
              <a:rPr lang="en-US" altLang="zh-CN" dirty="0"/>
              <a:t>Lowest layer of DBMS</a:t>
            </a:r>
          </a:p>
          <a:p>
            <a:pPr lvl="1"/>
            <a:r>
              <a:rPr lang="en-US" altLang="zh-CN" dirty="0"/>
              <a:t>Physical details hidden from higher levels of system</a:t>
            </a:r>
          </a:p>
          <a:p>
            <a:r>
              <a:rPr lang="en-US" altLang="zh-CN" dirty="0"/>
              <a:t>Purpose</a:t>
            </a:r>
          </a:p>
          <a:p>
            <a:pPr lvl="1"/>
            <a:r>
              <a:rPr lang="en-US" altLang="zh-CN" dirty="0"/>
              <a:t>Map pages to locations on disk</a:t>
            </a:r>
          </a:p>
          <a:p>
            <a:pPr lvl="1"/>
            <a:r>
              <a:rPr lang="en-US" altLang="zh-CN" dirty="0"/>
              <a:t>Load pages from disk to memory</a:t>
            </a:r>
          </a:p>
          <a:p>
            <a:pPr lvl="1"/>
            <a:r>
              <a:rPr lang="en-US" altLang="zh-CN" dirty="0"/>
              <a:t>Save pages back to disk &amp; ensuring write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10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7490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I/O Model of Computation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9593"/>
            <a:ext cx="9143999" cy="5211735"/>
          </a:xfrm>
        </p:spPr>
        <p:txBody>
          <a:bodyPr/>
          <a:lstStyle/>
          <a:p>
            <a:r>
              <a:rPr lang="en-US" altLang="zh-CN" dirty="0"/>
              <a:t>Major Implications for Disk APIs</a:t>
            </a:r>
          </a:p>
          <a:p>
            <a:pPr lvl="1"/>
            <a:r>
              <a:rPr lang="en-US" altLang="zh-CN" b="1" dirty="0">
                <a:solidFill>
                  <a:srgbClr val="7D0900"/>
                </a:solidFill>
              </a:rPr>
              <a:t>Read</a:t>
            </a:r>
            <a:r>
              <a:rPr lang="en-US" altLang="zh-CN" dirty="0"/>
              <a:t>: transfer blocks of data from disk to RAM</a:t>
            </a:r>
          </a:p>
          <a:p>
            <a:pPr lvl="1"/>
            <a:r>
              <a:rPr lang="en-US" altLang="zh-CN" b="1" dirty="0">
                <a:solidFill>
                  <a:srgbClr val="7D0900"/>
                </a:solidFill>
              </a:rPr>
              <a:t>Write</a:t>
            </a:r>
            <a:r>
              <a:rPr lang="en-US" altLang="zh-CN" dirty="0"/>
              <a:t>: transfer blocks of data from RAM to disk</a:t>
            </a:r>
          </a:p>
          <a:p>
            <a:pPr lvl="1"/>
            <a:r>
              <a:rPr lang="en-US" altLang="zh-CN" dirty="0"/>
              <a:t>Both API calls are very slow, so plan carefully</a:t>
            </a:r>
          </a:p>
          <a:p>
            <a:r>
              <a:rPr lang="en-US" altLang="zh-CN" dirty="0"/>
              <a:t>Dominance of I/O cost</a:t>
            </a:r>
          </a:p>
          <a:p>
            <a:pPr lvl="1"/>
            <a:r>
              <a:rPr lang="en-US" altLang="zh-CN" dirty="0"/>
              <a:t>The time taken to perform a disk access is much larger than the time for manipulating data in main memory</a:t>
            </a:r>
          </a:p>
          <a:p>
            <a:pPr lvl="1"/>
            <a:r>
              <a:rPr lang="en-US" altLang="zh-CN" b="1" dirty="0">
                <a:solidFill>
                  <a:srgbClr val="7D0900"/>
                </a:solidFill>
              </a:rPr>
              <a:t>The number of block accesses (disk I/O’s) </a:t>
            </a:r>
            <a:r>
              <a:rPr lang="en-US" altLang="zh-CN" dirty="0"/>
              <a:t>is a good approximation to the time of an algorithm and should be minimized</a:t>
            </a:r>
          </a:p>
          <a:p>
            <a:pPr lvl="1"/>
            <a:r>
              <a:rPr lang="en-US" altLang="zh-CN" b="1" dirty="0">
                <a:solidFill>
                  <a:srgbClr val="7D0900"/>
                </a:solidFill>
              </a:rPr>
              <a:t>Throughput:</a:t>
            </a:r>
            <a:r>
              <a:rPr lang="en-US" altLang="zh-CN" dirty="0"/>
              <a:t> # disk accesses per second the system can accommodate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3907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I/O Model of Computation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sz="2400" dirty="0">
                <a:ea typeface="宋体" charset="-122"/>
              </a:rPr>
              <a:t>Rule of Thumb 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Random I/O: Expensive; </a:t>
            </a:r>
            <a:r>
              <a:rPr lang="en-US" altLang="zh-CN" sz="2000" b="1" dirty="0">
                <a:solidFill>
                  <a:srgbClr val="00B0F0"/>
                </a:solidFill>
                <a:ea typeface="宋体" charset="-122"/>
              </a:rPr>
              <a:t>sequential I/O</a:t>
            </a:r>
            <a:r>
              <a:rPr lang="en-US" altLang="zh-CN" sz="2000" dirty="0">
                <a:solidFill>
                  <a:srgbClr val="00B0F0"/>
                </a:solidFill>
                <a:ea typeface="宋体" charset="-122"/>
              </a:rPr>
              <a:t>:</a:t>
            </a:r>
            <a:r>
              <a:rPr lang="en-US" altLang="zh-CN" sz="2000" dirty="0">
                <a:ea typeface="宋体" charset="-122"/>
              </a:rPr>
              <a:t> much less (10X)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Example: 1 KB Block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Random I/O:    </a:t>
            </a:r>
            <a:r>
              <a:rPr lang="en-US" altLang="zh-CN" dirty="0">
                <a:latin typeface="Symbol" pitchFamily="18" charset="2"/>
                <a:ea typeface="宋体" charset="-122"/>
                <a:sym typeface="Symbol" pitchFamily="18" charset="2"/>
              </a:rPr>
              <a:t></a:t>
            </a:r>
            <a:r>
              <a:rPr lang="en-US" altLang="zh-CN" dirty="0">
                <a:ea typeface="宋体" charset="-122"/>
              </a:rPr>
              <a:t>  10 </a:t>
            </a:r>
            <a:r>
              <a:rPr lang="en-US" altLang="zh-CN" dirty="0" err="1">
                <a:ea typeface="宋体" charset="-122"/>
              </a:rPr>
              <a:t>ms</a:t>
            </a:r>
            <a:endParaRPr lang="en-US" altLang="zh-CN" dirty="0">
              <a:ea typeface="宋体" charset="-122"/>
            </a:endParaRPr>
          </a:p>
          <a:p>
            <a:pPr lvl="2"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Sequential I/O: </a:t>
            </a:r>
            <a:r>
              <a:rPr lang="en-US" altLang="zh-CN" dirty="0">
                <a:latin typeface="Symbol" pitchFamily="18" charset="2"/>
                <a:ea typeface="宋体" charset="-122"/>
                <a:sym typeface="Symbol" pitchFamily="18" charset="2"/>
              </a:rPr>
              <a:t></a:t>
            </a:r>
            <a:r>
              <a:rPr lang="en-US" altLang="zh-CN" dirty="0">
                <a:ea typeface="宋体" charset="-122"/>
              </a:rPr>
              <a:t> &lt;1 </a:t>
            </a:r>
            <a:r>
              <a:rPr lang="en-US" altLang="zh-CN" dirty="0" err="1">
                <a:ea typeface="宋体" charset="-122"/>
              </a:rPr>
              <a:t>ms</a:t>
            </a:r>
            <a:endParaRPr lang="en-US" altLang="zh-CN" dirty="0">
              <a:ea typeface="宋体" charset="-122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Cost for write is similar to read (HDDs)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sz="2000" dirty="0">
                <a:ea typeface="宋体" charset="-122"/>
              </a:rPr>
              <a:t>To Modify Block</a:t>
            </a:r>
          </a:p>
          <a:p>
            <a:pPr marL="1314450" lvl="2" indent="-457200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(1) Read Block,  (2) Modify in Memory, (3) Write Block, (4) (optional) Verify</a:t>
            </a:r>
          </a:p>
          <a:p>
            <a:pPr lvl="1">
              <a:lnSpc>
                <a:spcPct val="120000"/>
              </a:lnSpc>
            </a:pPr>
            <a:r>
              <a:rPr lang="en-US" altLang="zh-CN" sz="2000" dirty="0"/>
              <a:t>Maximize usage of data per Read/Write</a:t>
            </a:r>
          </a:p>
          <a:p>
            <a:pPr lvl="2">
              <a:lnSpc>
                <a:spcPct val="120000"/>
              </a:lnSpc>
            </a:pPr>
            <a:r>
              <a:rPr lang="en-US" altLang="zh-CN" dirty="0"/>
              <a:t>Amortize seek delays (HDDs) and writes (SSDs)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12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5F1197-D07E-4277-B7C6-8D366C43C2E4}"/>
              </a:ext>
            </a:extLst>
          </p:cNvPr>
          <p:cNvSpPr txBox="1"/>
          <p:nvPr/>
        </p:nvSpPr>
        <p:spPr>
          <a:xfrm>
            <a:off x="899592" y="6165303"/>
            <a:ext cx="6984776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Abadi" panose="020B0604020104020204" pitchFamily="34" charset="0"/>
              </a:rPr>
              <a:t>If you are going all the way to Pluto, pack the spaceship full!</a:t>
            </a:r>
          </a:p>
        </p:txBody>
      </p:sp>
    </p:spTree>
    <p:extLst>
      <p:ext uri="{BB962C8B-B14F-4D97-AF65-F5344CB8AC3E}">
        <p14:creationId xmlns:p14="http://schemas.microsoft.com/office/powerpoint/2010/main" val="741733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9EFE-889C-45BA-8ECB-CF491759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 of Pages of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CA0A4-1A04-4A84-9172-95AD3241D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i="0" u="none" strike="noStrike" baseline="0" dirty="0">
                <a:solidFill>
                  <a:srgbClr val="000000"/>
                </a:solidFill>
                <a:latin typeface="EDNYTD+HelveticaNeue"/>
              </a:rPr>
              <a:t>Overall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Each 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table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 is stored in one or more 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OS files 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Each 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file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 contains many 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pages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Each 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page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 contains many 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records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rgbClr val="7D0900"/>
                </a:solidFill>
                <a:latin typeface="EDNYTD+HelveticaNeue"/>
              </a:rPr>
              <a:t>P</a:t>
            </a:r>
            <a:r>
              <a:rPr lang="en-US" i="0" u="none" strike="noStrike" baseline="0" dirty="0">
                <a:solidFill>
                  <a:srgbClr val="7D0900"/>
                </a:solidFill>
                <a:latin typeface="EDNYTD+HelveticaNeue"/>
              </a:rPr>
              <a:t>ages</a:t>
            </a:r>
            <a:r>
              <a:rPr lang="en-US" i="0" u="none" strike="noStrike" baseline="0" dirty="0">
                <a:solidFill>
                  <a:srgbClr val="000000"/>
                </a:solidFill>
                <a:latin typeface="EDNYTD+HelveticaNeue"/>
              </a:rPr>
              <a:t> are the common currency understood by multiple layers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Managed on disk by the 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disk space manager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: pages read from/written to physical disk/files 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Managed in memory by the 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buffer manager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: higher levels of DBMS only operate in memory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70059-2BB5-426E-811E-0A12DE81FA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1218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9EFE-889C-45BA-8ECB-CF491759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 File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CA0A4-1A04-4A84-9172-95AD3241D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i="0" u="none" strike="noStrike" baseline="0" dirty="0">
                <a:solidFill>
                  <a:srgbClr val="000000"/>
                </a:solidFill>
                <a:latin typeface="EDNYTD+HelveticaNeue"/>
              </a:rPr>
              <a:t>Information is stored in files in different ways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Unordered heap files</a:t>
            </a:r>
            <a:r>
              <a:rPr lang="en-US" b="0" i="0" u="none" strike="noStrike" baseline="0" dirty="0">
                <a:solidFill>
                  <a:srgbClr val="7D0900"/>
                </a:solidFill>
              </a:rPr>
              <a:t> </a:t>
            </a:r>
          </a:p>
          <a:p>
            <a:pPr lvl="2">
              <a:lnSpc>
                <a:spcPct val="11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Records placed arbitrarily across pages</a:t>
            </a:r>
          </a:p>
          <a:p>
            <a:pPr lvl="2">
              <a:lnSpc>
                <a:spcPct val="110000"/>
              </a:lnSpc>
            </a:pPr>
            <a:r>
              <a:rPr lang="en-US" sz="1800" b="0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As file shrinks/grows, pages (de)allocated</a:t>
            </a:r>
          </a:p>
          <a:p>
            <a:pPr lvl="2">
              <a:lnSpc>
                <a:spcPct val="110000"/>
              </a:lnSpc>
            </a:pPr>
            <a:r>
              <a:rPr lang="en-US" sz="1800" b="0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Suitable when typical access is a </a:t>
            </a:r>
            <a:r>
              <a:rPr lang="en-US" sz="1800" b="0" i="0" u="none" strike="noStrike" baseline="0" dirty="0">
                <a:solidFill>
                  <a:srgbClr val="7D0900"/>
                </a:solidFill>
              </a:rPr>
              <a:t>full scan</a:t>
            </a:r>
            <a:r>
              <a:rPr lang="en-US" sz="1800" b="0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 of all records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Clustered heap files</a:t>
            </a:r>
          </a:p>
          <a:p>
            <a:pPr lvl="2">
              <a:lnSpc>
                <a:spcPct val="110000"/>
              </a:lnSpc>
            </a:pPr>
            <a:r>
              <a:rPr lang="en-US" sz="1800" b="0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Group data into blocks to enable fast lookup </a:t>
            </a:r>
            <a:r>
              <a:rPr lang="en-US" sz="1800" b="0" u="none" strike="noStrike" baseline="0" dirty="0">
                <a:solidFill>
                  <a:schemeClr val="bg1">
                    <a:lumMod val="50000"/>
                  </a:schemeClr>
                </a:solidFill>
              </a:rPr>
              <a:t>and</a:t>
            </a:r>
            <a:r>
              <a:rPr lang="en-US" sz="1800" b="0" i="1" u="none" strike="noStrike" baseline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b="0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efficient modifications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Sorted files</a:t>
            </a:r>
          </a:p>
          <a:p>
            <a:pPr lvl="2">
              <a:lnSpc>
                <a:spcPct val="11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Pages and records are in strict sorted order</a:t>
            </a:r>
          </a:p>
          <a:p>
            <a:pPr lvl="2">
              <a:lnSpc>
                <a:spcPct val="110000"/>
              </a:lnSpc>
            </a:pPr>
            <a:r>
              <a:rPr lang="en-US" sz="1800" b="0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Best for </a:t>
            </a:r>
            <a:r>
              <a:rPr lang="en-US" sz="1800" b="0" i="0" u="none" strike="noStrike" baseline="0" dirty="0">
                <a:solidFill>
                  <a:srgbClr val="7D0900"/>
                </a:solidFill>
              </a:rPr>
              <a:t>retrieval in order</a:t>
            </a:r>
            <a:r>
              <a:rPr lang="en-US" sz="1800" b="0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, or when a range of records is needed</a:t>
            </a: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Index files</a:t>
            </a:r>
          </a:p>
          <a:p>
            <a:pPr lvl="2">
              <a:lnSpc>
                <a:spcPct val="110000"/>
              </a:lnSpc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B+ trees, linear hashing, extensible hashing, ……</a:t>
            </a:r>
          </a:p>
          <a:p>
            <a:pPr lvl="2">
              <a:lnSpc>
                <a:spcPct val="110000"/>
              </a:lnSpc>
            </a:pPr>
            <a:r>
              <a:rPr lang="en-US" sz="1800" b="0" i="0" u="none" strike="noStrike" baseline="0" dirty="0">
                <a:solidFill>
                  <a:schemeClr val="bg1">
                    <a:lumMod val="50000"/>
                  </a:schemeClr>
                </a:solidFill>
              </a:rPr>
              <a:t>May contain records or point to records in other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 files</a:t>
            </a:r>
            <a:endParaRPr lang="en-US" sz="1800" b="0" i="0" u="none" strike="noStrike" baseline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70059-2BB5-426E-811E-0A12DE81FA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5417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9EFE-889C-45BA-8ECB-CF491759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Unordered Heap Files as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CA0A4-1A04-4A84-9172-95AD3241D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i="0" u="none" strike="noStrike" baseline="0" dirty="0">
                <a:solidFill>
                  <a:srgbClr val="000000"/>
                </a:solidFill>
                <a:latin typeface="EDNYTD+HelveticaNeue"/>
              </a:rPr>
              <a:t>Heap files has one special </a:t>
            </a:r>
            <a:r>
              <a:rPr lang="en-US" i="0" u="none" strike="noStrike" baseline="0" dirty="0">
                <a:solidFill>
                  <a:srgbClr val="7D0900"/>
                </a:solidFill>
                <a:latin typeface="EDNYTD+HelveticaNeue"/>
              </a:rPr>
              <a:t>header page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Location of the heap file and the header page are saved in </a:t>
            </a:r>
            <a:r>
              <a:rPr lang="en-US" b="0" i="0" u="none" strike="noStrike" baseline="0" dirty="0">
                <a:solidFill>
                  <a:srgbClr val="00B0F0"/>
                </a:solidFill>
              </a:rPr>
              <a:t>DB catalog 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Each page contains two “pointers” plus </a:t>
            </a:r>
            <a:r>
              <a:rPr lang="en-US" b="0" i="0" u="none" strike="noStrike" baseline="0" dirty="0">
                <a:solidFill>
                  <a:srgbClr val="00B0F0"/>
                </a:solidFill>
              </a:rPr>
              <a:t>free space 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and </a:t>
            </a:r>
            <a:r>
              <a:rPr lang="en-US" b="0" i="0" u="none" strike="noStrike" baseline="0" dirty="0">
                <a:solidFill>
                  <a:srgbClr val="00B0F0"/>
                </a:solidFill>
              </a:rPr>
              <a:t>data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Weaknesses</a:t>
            </a:r>
          </a:p>
          <a:p>
            <a:pPr lvl="2">
              <a:lnSpc>
                <a:spcPct val="110000"/>
              </a:lnSpc>
            </a:pPr>
            <a:r>
              <a:rPr lang="en-US" dirty="0">
                <a:solidFill>
                  <a:srgbClr val="7D0900"/>
                </a:solidFill>
              </a:rPr>
              <a:t>How do I find a page to fit in a two-byte record?</a:t>
            </a:r>
          </a:p>
          <a:p>
            <a:pPr lvl="2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7D0900"/>
                </a:solidFill>
              </a:rPr>
              <a:t>Need to access many pages (w/ free space) to check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70059-2BB5-426E-811E-0A12DE81FA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15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8E69ED-A9A2-4538-8872-0FEB72CFE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4596637"/>
            <a:ext cx="528058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184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A9EFE-889C-45BA-8ECB-CF491759A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Unordered Heap Files With Page Directories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CA0A4-1A04-4A84-9172-95AD3241D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i="0" u="none" strike="noStrike" baseline="0" dirty="0">
                <a:solidFill>
                  <a:srgbClr val="7D0900"/>
                </a:solidFill>
                <a:latin typeface="EDNYTD+HelveticaNeue"/>
              </a:rPr>
              <a:t>Page directories</a:t>
            </a:r>
            <a:r>
              <a:rPr lang="en-US" i="0" u="none" strike="noStrike" baseline="0" dirty="0">
                <a:solidFill>
                  <a:srgbClr val="000000"/>
                </a:solidFill>
                <a:latin typeface="EDNYTD+HelveticaNeue"/>
              </a:rPr>
              <a:t>, with multiple header pages, each encoding</a:t>
            </a:r>
            <a:endParaRPr lang="en-US" i="0" u="none" strike="noStrike" baseline="0" dirty="0">
              <a:solidFill>
                <a:srgbClr val="7D0900"/>
              </a:solidFill>
              <a:latin typeface="EDNYTD+HelveticaNeue"/>
            </a:endParaRP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A pointer to page</a:t>
            </a:r>
            <a:r>
              <a:rPr lang="en-US" b="0" i="0" u="none" strike="noStrike" baseline="0" dirty="0">
                <a:solidFill>
                  <a:srgbClr val="00B0F0"/>
                </a:solidFill>
              </a:rPr>
              <a:t> 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000000"/>
                </a:solidFill>
              </a:rPr>
              <a:t># free bytes on the page</a:t>
            </a:r>
            <a:endParaRPr lang="en-US" b="0" i="0" u="none" strike="noStrike" baseline="0" dirty="0">
              <a:solidFill>
                <a:srgbClr val="00B0F0"/>
              </a:solidFill>
            </a:endParaRPr>
          </a:p>
          <a:p>
            <a:pPr>
              <a:lnSpc>
                <a:spcPct val="110000"/>
              </a:lnSpc>
            </a:pPr>
            <a:r>
              <a:rPr lang="en-US" i="0" u="none" strike="noStrike" baseline="0" dirty="0">
                <a:solidFill>
                  <a:srgbClr val="000000"/>
                </a:solidFill>
              </a:rPr>
              <a:t>Header pages are accessed often,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i="0" u="none" strike="noStrike" baseline="0" dirty="0">
                <a:solidFill>
                  <a:srgbClr val="000000"/>
                </a:solidFill>
              </a:rPr>
              <a:t>     so likely deployed in cache</a:t>
            </a:r>
          </a:p>
          <a:p>
            <a:pPr>
              <a:lnSpc>
                <a:spcPct val="110000"/>
              </a:lnSpc>
            </a:pPr>
            <a:r>
              <a:rPr lang="en-US" i="0" u="none" strike="noStrike" baseline="0" dirty="0">
                <a:solidFill>
                  <a:srgbClr val="000000"/>
                </a:solidFill>
              </a:rPr>
              <a:t>Finding a page to fit a record can be done efficiently</a:t>
            </a:r>
          </a:p>
          <a:p>
            <a:pPr lvl="1">
              <a:lnSpc>
                <a:spcPct val="110000"/>
              </a:lnSpc>
            </a:pPr>
            <a:r>
              <a:rPr lang="en-US" b="0" i="0" u="none" strike="noStrike" baseline="0" dirty="0">
                <a:solidFill>
                  <a:srgbClr val="7D0900"/>
                </a:solidFill>
              </a:rPr>
              <a:t>One header page load reveals free space of MANY pages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70059-2BB5-426E-811E-0A12DE81FA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16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2803C0-21C6-4D30-9DB9-9565BEB96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4128" y="1988840"/>
            <a:ext cx="2818701" cy="21140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032A71-7C8C-47B5-A15D-83BD13A01F24}"/>
              </a:ext>
            </a:extLst>
          </p:cNvPr>
          <p:cNvSpPr txBox="1"/>
          <p:nvPr/>
        </p:nvSpPr>
        <p:spPr>
          <a:xfrm>
            <a:off x="4788024" y="196593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B0F0"/>
                </a:solidFill>
              </a:rPr>
              <a:t>Header page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02030E-F08A-468A-97BE-C3699931E00E}"/>
              </a:ext>
            </a:extLst>
          </p:cNvPr>
          <p:cNvSpPr txBox="1"/>
          <p:nvPr/>
        </p:nvSpPr>
        <p:spPr>
          <a:xfrm>
            <a:off x="4788024" y="2683333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B0F0"/>
                </a:solidFill>
              </a:rPr>
              <a:t>Header page</a:t>
            </a:r>
          </a:p>
        </p:txBody>
      </p:sp>
    </p:spTree>
    <p:extLst>
      <p:ext uri="{BB962C8B-B14F-4D97-AF65-F5344CB8AC3E}">
        <p14:creationId xmlns:p14="http://schemas.microsoft.com/office/powerpoint/2010/main" val="1052160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Representing Data Elements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Terminology in Secondary Storage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Example:</a:t>
            </a:r>
          </a:p>
          <a:p>
            <a:pPr marL="0" indent="0">
              <a:buNone/>
            </a:pPr>
            <a:r>
              <a:rPr lang="en-US" altLang="zh-CN" sz="2400" b="0" dirty="0"/>
              <a:t>	CREATE TABLE Product (</a:t>
            </a:r>
          </a:p>
          <a:p>
            <a:pPr marL="0" indent="0">
              <a:buNone/>
            </a:pPr>
            <a:r>
              <a:rPr lang="en-US" altLang="zh-CN" sz="2400" b="0" dirty="0"/>
              <a:t>		</a:t>
            </a:r>
            <a:r>
              <a:rPr lang="en-US" altLang="zh-CN" sz="2400" b="0" dirty="0" err="1"/>
              <a:t>pid</a:t>
            </a:r>
            <a:r>
              <a:rPr lang="en-US" altLang="zh-CN" sz="2400" b="0" dirty="0"/>
              <a:t> INT PRIMARY KEY,</a:t>
            </a:r>
          </a:p>
          <a:p>
            <a:pPr marL="0" indent="0">
              <a:buNone/>
            </a:pPr>
            <a:r>
              <a:rPr lang="en-US" altLang="zh-CN" sz="2400" b="0" dirty="0"/>
              <a:t>		name CHAR(20),</a:t>
            </a:r>
          </a:p>
          <a:p>
            <a:pPr marL="0" indent="0">
              <a:buNone/>
            </a:pPr>
            <a:r>
              <a:rPr lang="en-US" altLang="zh-CN" sz="2400" b="0" dirty="0"/>
              <a:t>		description VARCHAR(200),</a:t>
            </a:r>
          </a:p>
          <a:p>
            <a:pPr marL="0" indent="0">
              <a:buNone/>
            </a:pPr>
            <a:r>
              <a:rPr lang="en-US" altLang="zh-CN" sz="2400" b="0" dirty="0"/>
              <a:t>		maker CHAR(10) REFERENCES Company(name)</a:t>
            </a:r>
          </a:p>
          <a:p>
            <a:pPr marL="0" indent="0">
              <a:buNone/>
            </a:pPr>
            <a:r>
              <a:rPr lang="en-US" altLang="zh-CN" sz="2400" b="0" dirty="0"/>
              <a:t>	)</a:t>
            </a:r>
            <a:endParaRPr lang="en-US" altLang="zh-CN" sz="2400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121838"/>
              </p:ext>
            </p:extLst>
          </p:nvPr>
        </p:nvGraphicFramePr>
        <p:xfrm>
          <a:off x="1403648" y="1988840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Data Element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Record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Collection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DBMS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Attribute</a:t>
                      </a:r>
                      <a:r>
                        <a:rPr lang="en-US" altLang="zh-CN" baseline="0" dirty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Tuple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Relation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File System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Field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Record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File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976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Representing Data Elements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What we have available: </a:t>
            </a:r>
            <a:r>
              <a:rPr lang="en-US" altLang="zh-CN" u="sng" dirty="0">
                <a:ea typeface="宋体" charset="-122"/>
              </a:rPr>
              <a:t>Bytes (8 bits)</a:t>
            </a:r>
          </a:p>
          <a:p>
            <a:r>
              <a:rPr lang="en-US" altLang="zh-CN" dirty="0">
                <a:ea typeface="宋体" charset="-122"/>
              </a:rPr>
              <a:t>(Short) Integer : 2 bytes</a:t>
            </a:r>
          </a:p>
          <a:p>
            <a:pPr lvl="1"/>
            <a:r>
              <a:rPr lang="en-US" altLang="zh-CN" dirty="0">
                <a:ea typeface="宋体" charset="-122"/>
              </a:rPr>
              <a:t>e.g., 35 is </a:t>
            </a:r>
          </a:p>
          <a:p>
            <a:pPr eaLnBrk="1" hangingPunct="1">
              <a:buFontTx/>
              <a:buChar char="•"/>
            </a:pPr>
            <a:r>
              <a:rPr lang="en-US" altLang="zh-CN" dirty="0">
                <a:ea typeface="宋体" charset="-122"/>
              </a:rPr>
              <a:t>Real, floating point</a:t>
            </a:r>
          </a:p>
          <a:p>
            <a:pPr lvl="1" eaLnBrk="1" hangingPunct="1"/>
            <a:r>
              <a:rPr lang="en-US" altLang="zh-CN" i="1" dirty="0">
                <a:ea typeface="宋体" charset="-122"/>
              </a:rPr>
              <a:t>n</a:t>
            </a:r>
            <a:r>
              <a:rPr lang="en-US" altLang="zh-CN" dirty="0">
                <a:ea typeface="宋体" charset="-122"/>
              </a:rPr>
              <a:t> bits for mantissa, </a:t>
            </a:r>
            <a:r>
              <a:rPr lang="en-US" altLang="zh-CN" i="1" dirty="0">
                <a:ea typeface="宋体" charset="-122"/>
              </a:rPr>
              <a:t>m</a:t>
            </a:r>
            <a:r>
              <a:rPr lang="en-US" altLang="zh-CN" dirty="0">
                <a:ea typeface="宋体" charset="-122"/>
              </a:rPr>
              <a:t> for exponent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e.g., 1.2345 is </a:t>
            </a:r>
            <a:r>
              <a:rPr lang="en-US" altLang="zh-CN" dirty="0">
                <a:solidFill>
                  <a:srgbClr val="0070C0"/>
                </a:solidFill>
                <a:ea typeface="宋体" charset="-122"/>
              </a:rPr>
              <a:t>12345*10</a:t>
            </a:r>
            <a:r>
              <a:rPr lang="en-US" altLang="zh-CN" baseline="30000" dirty="0">
                <a:solidFill>
                  <a:srgbClr val="0070C0"/>
                </a:solidFill>
                <a:ea typeface="宋体" charset="-122"/>
              </a:rPr>
              <a:t>-4</a:t>
            </a:r>
          </a:p>
          <a:p>
            <a:pPr eaLnBrk="1" hangingPunct="1"/>
            <a:r>
              <a:rPr lang="en-US" altLang="zh-CN" dirty="0">
                <a:ea typeface="宋体" charset="-122"/>
              </a:rPr>
              <a:t>Characters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various coding schemes suggested, most popular is ASCII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e.g., A: </a:t>
            </a:r>
            <a:r>
              <a:rPr lang="en-US" altLang="zh-CN" dirty="0">
                <a:solidFill>
                  <a:srgbClr val="0070C0"/>
                </a:solidFill>
                <a:ea typeface="宋体" charset="-122"/>
              </a:rPr>
              <a:t>1000001</a:t>
            </a:r>
            <a:r>
              <a:rPr lang="en-US" altLang="zh-CN" dirty="0">
                <a:ea typeface="宋体" charset="-122"/>
              </a:rPr>
              <a:t>; a:</a:t>
            </a:r>
            <a:r>
              <a:rPr lang="en-US" altLang="zh-CN" dirty="0">
                <a:solidFill>
                  <a:srgbClr val="0070C0"/>
                </a:solidFill>
                <a:ea typeface="宋体" charset="-122"/>
              </a:rPr>
              <a:t>1100001</a:t>
            </a:r>
          </a:p>
          <a:p>
            <a:pPr eaLnBrk="1" hangingPunct="1"/>
            <a:r>
              <a:rPr lang="en-US" altLang="zh-CN" dirty="0">
                <a:ea typeface="宋体" charset="-122"/>
              </a:rPr>
              <a:t>Boolean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True: </a:t>
            </a:r>
            <a:r>
              <a:rPr lang="en-US" altLang="zh-CN" dirty="0">
                <a:solidFill>
                  <a:srgbClr val="0070C0"/>
                </a:solidFill>
                <a:ea typeface="宋体" charset="-122"/>
              </a:rPr>
              <a:t>11111111</a:t>
            </a:r>
            <a:r>
              <a:rPr lang="en-US" altLang="zh-CN" dirty="0">
                <a:ea typeface="宋体" charset="-122"/>
              </a:rPr>
              <a:t>; false: </a:t>
            </a:r>
            <a:r>
              <a:rPr lang="en-US" altLang="zh-CN" dirty="0">
                <a:solidFill>
                  <a:srgbClr val="0070C0"/>
                </a:solidFill>
                <a:ea typeface="宋体" charset="-122"/>
              </a:rPr>
              <a:t>00000000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18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52700" y="2255912"/>
            <a:ext cx="1828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solidFill>
                  <a:srgbClr val="0070C0"/>
                </a:solidFill>
                <a:ea typeface="宋体" charset="-122"/>
              </a:rPr>
              <a:t>00000000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99992" y="2255912"/>
            <a:ext cx="18288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>
                <a:solidFill>
                  <a:srgbClr val="0070C0"/>
                </a:solidFill>
                <a:ea typeface="宋体" charset="-122"/>
              </a:rPr>
              <a:t>00100011</a:t>
            </a:r>
          </a:p>
        </p:txBody>
      </p:sp>
    </p:spTree>
    <p:extLst>
      <p:ext uri="{BB962C8B-B14F-4D97-AF65-F5344CB8AC3E}">
        <p14:creationId xmlns:p14="http://schemas.microsoft.com/office/powerpoint/2010/main" val="1992258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Memory Hierarchy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6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157262"/>
              </p:ext>
            </p:extLst>
          </p:nvPr>
        </p:nvGraphicFramePr>
        <p:xfrm>
          <a:off x="251520" y="1988840"/>
          <a:ext cx="1905000" cy="267877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95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Registers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Level one 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1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Level two Cache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5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Main memory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Hard disk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Arial" charset="0"/>
                        </a:rPr>
                        <a:t>Tertiary storage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Line 70"/>
          <p:cNvSpPr>
            <a:spLocks noChangeShapeType="1"/>
          </p:cNvSpPr>
          <p:nvPr/>
        </p:nvSpPr>
        <p:spPr bwMode="auto">
          <a:xfrm flipH="1" flipV="1">
            <a:off x="2339752" y="1523999"/>
            <a:ext cx="0" cy="399323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2339752" y="1752600"/>
            <a:ext cx="173238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Arial" charset="0"/>
              </a:rPr>
              <a:t>Increasing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Arial" charset="0"/>
              </a:rPr>
              <a:t>cost and speed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Arial" charset="0"/>
              </a:rPr>
              <a:t>Decreasing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Arial" charset="0"/>
              </a:rPr>
              <a:t>size</a:t>
            </a:r>
          </a:p>
        </p:txBody>
      </p:sp>
      <p:sp>
        <p:nvSpPr>
          <p:cNvPr id="9" name="Line 72"/>
          <p:cNvSpPr>
            <a:spLocks noChangeShapeType="1"/>
          </p:cNvSpPr>
          <p:nvPr/>
        </p:nvSpPr>
        <p:spPr bwMode="auto">
          <a:xfrm>
            <a:off x="4211960" y="1524000"/>
            <a:ext cx="0" cy="3993231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73"/>
          <p:cNvSpPr txBox="1">
            <a:spLocks noChangeArrowheads="1"/>
          </p:cNvSpPr>
          <p:nvPr/>
        </p:nvSpPr>
        <p:spPr bwMode="auto">
          <a:xfrm>
            <a:off x="2555776" y="3987061"/>
            <a:ext cx="165618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3366FF"/>
                </a:solidFill>
                <a:latin typeface="Arial" charset="0"/>
              </a:rPr>
              <a:t>Decreasing cost and speed,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3366FF"/>
                </a:solidFill>
                <a:latin typeface="Arial" charset="0"/>
              </a:rPr>
              <a:t>Increasing size</a:t>
            </a:r>
          </a:p>
        </p:txBody>
      </p:sp>
      <p:pic>
        <p:nvPicPr>
          <p:cNvPr id="11" name="Picture 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535410"/>
            <a:ext cx="4579158" cy="39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880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Representing Data Elements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CN" baseline="30000" dirty="0">
              <a:ea typeface="宋体" charset="-122"/>
            </a:endParaRPr>
          </a:p>
          <a:p>
            <a:pPr lvl="1" eaLnBrk="1" hangingPunct="1"/>
            <a:endParaRPr lang="en-US" altLang="zh-CN" dirty="0">
              <a:ea typeface="宋体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04799" y="1321993"/>
            <a:ext cx="8786813" cy="5211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zh-CN" dirty="0">
                <a:ea typeface="宋体" charset="-122"/>
              </a:rPr>
              <a:t>Dates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e.g.:  integer, # days since Jan 1, 1900 or 8 characters, </a:t>
            </a:r>
            <a:r>
              <a:rPr lang="en-US" altLang="zh-CN" sz="2000" dirty="0">
                <a:solidFill>
                  <a:srgbClr val="0070C0"/>
                </a:solidFill>
                <a:ea typeface="宋体" charset="-122"/>
              </a:rPr>
              <a:t>YYYYMMDD</a:t>
            </a:r>
          </a:p>
          <a:p>
            <a:pPr eaLnBrk="1" hangingPunct="1"/>
            <a:r>
              <a:rPr lang="en-US" altLang="zh-CN" dirty="0">
                <a:ea typeface="宋体" charset="-122"/>
              </a:rPr>
              <a:t>Time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e.g. : integer, seconds since midnight or characters </a:t>
            </a:r>
            <a:r>
              <a:rPr lang="en-US" altLang="zh-CN" sz="2000" dirty="0">
                <a:solidFill>
                  <a:srgbClr val="0070C0"/>
                </a:solidFill>
                <a:ea typeface="宋体" charset="-122"/>
              </a:rPr>
              <a:t>HHMMSS</a:t>
            </a:r>
          </a:p>
          <a:p>
            <a:pPr eaLnBrk="1" hangingPunct="1"/>
            <a:r>
              <a:rPr lang="en-US" altLang="zh-CN" dirty="0">
                <a:ea typeface="宋体" charset="-122"/>
              </a:rPr>
              <a:t>String of characters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Null terminated</a:t>
            </a:r>
          </a:p>
          <a:p>
            <a:pPr lvl="1" eaLnBrk="1" hangingPunct="1"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Length given</a:t>
            </a:r>
          </a:p>
          <a:p>
            <a:pPr lvl="1" eaLnBrk="1" hangingPunct="1"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3362672" y="4221088"/>
            <a:ext cx="3124200" cy="457200"/>
            <a:chOff x="2352" y="1392"/>
            <a:chExt cx="1968" cy="288"/>
          </a:xfrm>
        </p:grpSpPr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352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>
                  <a:ea typeface="宋体" charset="-122"/>
                </a:rPr>
                <a:t>c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024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>
                  <a:ea typeface="宋体" charset="-122"/>
                </a:rPr>
                <a:t>t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688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>
                  <a:ea typeface="宋体" charset="-122"/>
                </a:rPr>
                <a:t>a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696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zh-CN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360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zh-CN"/>
            </a:p>
          </p:txBody>
        </p:sp>
        <p:sp>
          <p:nvSpPr>
            <p:cNvPr id="27" name="Line 19"/>
            <p:cNvSpPr>
              <a:spLocks noChangeShapeType="1"/>
            </p:cNvSpPr>
            <p:nvPr/>
          </p:nvSpPr>
          <p:spPr bwMode="auto">
            <a:xfrm>
              <a:off x="4032" y="13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8" name="Line 20"/>
            <p:cNvSpPr>
              <a:spLocks noChangeShapeType="1"/>
            </p:cNvSpPr>
            <p:nvPr/>
          </p:nvSpPr>
          <p:spPr bwMode="auto">
            <a:xfrm>
              <a:off x="4032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9" name="Line 21"/>
            <p:cNvSpPr>
              <a:spLocks noChangeShapeType="1"/>
            </p:cNvSpPr>
            <p:nvPr/>
          </p:nvSpPr>
          <p:spPr bwMode="auto">
            <a:xfrm>
              <a:off x="3360" y="1392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0" name="Line 22"/>
            <p:cNvSpPr>
              <a:spLocks noChangeShapeType="1"/>
            </p:cNvSpPr>
            <p:nvPr/>
          </p:nvSpPr>
          <p:spPr bwMode="auto">
            <a:xfrm flipH="1">
              <a:off x="3360" y="1392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805064" y="5085184"/>
            <a:ext cx="3124200" cy="457200"/>
            <a:chOff x="2352" y="1392"/>
            <a:chExt cx="1968" cy="288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352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>
                  <a:ea typeface="宋体" charset="-122"/>
                </a:rPr>
                <a:t>c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024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>
                  <a:ea typeface="宋体" charset="-122"/>
                </a:rPr>
                <a:t>t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688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800">
                  <a:ea typeface="宋体" charset="-122"/>
                </a:rPr>
                <a:t>a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3696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zh-CN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3360" y="1392"/>
              <a:ext cx="33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zh-CN"/>
            </a:p>
          </p:txBody>
        </p:sp>
        <p:sp>
          <p:nvSpPr>
            <p:cNvPr id="18" name="Line 30"/>
            <p:cNvSpPr>
              <a:spLocks noChangeShapeType="1"/>
            </p:cNvSpPr>
            <p:nvPr/>
          </p:nvSpPr>
          <p:spPr bwMode="auto">
            <a:xfrm>
              <a:off x="4032" y="13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19" name="Line 31"/>
            <p:cNvSpPr>
              <a:spLocks noChangeShapeType="1"/>
            </p:cNvSpPr>
            <p:nvPr/>
          </p:nvSpPr>
          <p:spPr bwMode="auto">
            <a:xfrm>
              <a:off x="4032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0" name="Line 32"/>
            <p:cNvSpPr>
              <a:spLocks noChangeShapeType="1"/>
            </p:cNvSpPr>
            <p:nvPr/>
          </p:nvSpPr>
          <p:spPr bwMode="auto">
            <a:xfrm>
              <a:off x="3360" y="1392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21" name="Line 33"/>
            <p:cNvSpPr>
              <a:spLocks noChangeShapeType="1"/>
            </p:cNvSpPr>
            <p:nvPr/>
          </p:nvSpPr>
          <p:spPr bwMode="auto">
            <a:xfrm flipH="1">
              <a:off x="3360" y="1392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347864" y="5085184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2800">
                <a:ea typeface="宋体" charset="-122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62638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Record Formats: Fixed Length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Information about field types is same for all records in a file</a:t>
            </a:r>
          </a:p>
          <a:p>
            <a:pPr lvl="1"/>
            <a:r>
              <a:rPr lang="en-US" altLang="zh-CN" sz="2000" b="0" dirty="0"/>
              <a:t>stored in </a:t>
            </a:r>
            <a:r>
              <a:rPr lang="en-US" altLang="zh-CN" sz="2000" b="1" i="1" dirty="0">
                <a:solidFill>
                  <a:srgbClr val="7D0900"/>
                </a:solidFill>
              </a:rPr>
              <a:t>system catalogs (just another table)</a:t>
            </a:r>
          </a:p>
          <a:p>
            <a:pPr lvl="1"/>
            <a:r>
              <a:rPr lang="en-US" altLang="zh-CN" sz="2000" b="0" dirty="0"/>
              <a:t>Finding </a:t>
            </a:r>
            <a:r>
              <a:rPr lang="en-US" altLang="zh-CN" sz="2000" b="0" i="1" dirty="0" err="1"/>
              <a:t>i’th</a:t>
            </a:r>
            <a:r>
              <a:rPr lang="en-US" altLang="zh-CN" sz="2000" b="0" i="1" dirty="0"/>
              <a:t> </a:t>
            </a:r>
            <a:r>
              <a:rPr lang="en-US" altLang="zh-CN" sz="2000" b="0" dirty="0"/>
              <a:t>field requires scan of record</a:t>
            </a:r>
          </a:p>
          <a:p>
            <a:pPr lvl="1"/>
            <a:endParaRPr lang="en-US" altLang="zh-CN" sz="2000" dirty="0"/>
          </a:p>
          <a:p>
            <a:pPr lvl="1"/>
            <a:endParaRPr lang="en-US" altLang="zh-CN" sz="2000" b="0" dirty="0"/>
          </a:p>
          <a:p>
            <a:pPr lvl="1"/>
            <a:endParaRPr lang="en-US" altLang="zh-CN" sz="2000" dirty="0"/>
          </a:p>
          <a:p>
            <a:endParaRPr lang="en-US" altLang="zh-CN" sz="2400" dirty="0"/>
          </a:p>
          <a:p>
            <a:r>
              <a:rPr lang="en-US" altLang="zh-CN" sz="2400" dirty="0"/>
              <a:t>Record Header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2000" dirty="0"/>
              <a:t>Pointer to the schema: find the fields of the record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2000" dirty="0"/>
              <a:t>Length: skip over records without consulting the schema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sz="2000" dirty="0"/>
              <a:t>Timestamps: the record last modified or 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20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7" y="2420888"/>
            <a:ext cx="3888433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373216"/>
            <a:ext cx="4464496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03739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Variable Length Records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Example</a:t>
            </a:r>
            <a:r>
              <a:rPr lang="en-US" altLang="zh-CN" b="0" dirty="0"/>
              <a:t>:</a:t>
            </a:r>
          </a:p>
          <a:p>
            <a:pPr lvl="1"/>
            <a:r>
              <a:rPr lang="en-US" altLang="zh-CN" b="0" dirty="0"/>
              <a:t>Place the fixed fields first: F1, F2</a:t>
            </a:r>
          </a:p>
          <a:p>
            <a:pPr lvl="1"/>
            <a:r>
              <a:rPr lang="en-US" altLang="zh-CN" b="0" dirty="0"/>
              <a:t>Then the variable-length fields: F3, F4</a:t>
            </a:r>
          </a:p>
          <a:p>
            <a:pPr lvl="2"/>
            <a:r>
              <a:rPr lang="en-US" altLang="zh-CN" dirty="0"/>
              <a:t>Pointers to the beginning of all the variable-length fields</a:t>
            </a:r>
            <a:endParaRPr lang="en-US" altLang="zh-CN" b="0" dirty="0"/>
          </a:p>
          <a:p>
            <a:pPr lvl="1"/>
            <a:r>
              <a:rPr lang="en-US" altLang="zh-CN" b="0" dirty="0"/>
              <a:t>Null values take 2 bytes only</a:t>
            </a:r>
          </a:p>
          <a:p>
            <a:pPr lvl="2"/>
            <a:r>
              <a:rPr lang="en-US" altLang="zh-CN" b="0" dirty="0"/>
              <a:t>sometimes they take 0 bytes (when at the end)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21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933056"/>
            <a:ext cx="5787008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888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Records With Repeating Fields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A record contains a variable number of occurrences of a field, but the field itself is of fixed length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e.g., An employee has one or more children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Group all occurrences of the field together and put in the record header a pointer to the first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22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552230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995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Placing Records into Blocks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23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493713" y="1690464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en-US" altLang="zh-CN">
              <a:ea typeface="宋体" charset="-122"/>
            </a:endParaRPr>
          </a:p>
          <a:p>
            <a:pPr eaLnBrk="1" hangingPunct="1"/>
            <a:endParaRPr lang="en-US" altLang="zh-CN">
              <a:ea typeface="宋体" charset="-122"/>
            </a:endParaRPr>
          </a:p>
          <a:p>
            <a:pPr eaLnBrk="1" hangingPunct="1"/>
            <a:endParaRPr lang="en-US" altLang="zh-CN">
              <a:ea typeface="宋体" charset="-122"/>
            </a:endParaRPr>
          </a:p>
          <a:p>
            <a:pPr eaLnBrk="1" hangingPunct="1"/>
            <a:endParaRPr lang="en-US" altLang="zh-CN">
              <a:ea typeface="宋体" charset="-122"/>
            </a:endParaRPr>
          </a:p>
          <a:p>
            <a:pPr eaLnBrk="1" hangingPunct="1">
              <a:buFontTx/>
              <a:buNone/>
            </a:pPr>
            <a:r>
              <a:rPr lang="en-US" altLang="zh-CN">
                <a:ea typeface="宋体" charset="-122"/>
              </a:rPr>
              <a:t>blocks			  ...</a:t>
            </a:r>
          </a:p>
          <a:p>
            <a:pPr eaLnBrk="1" hangingPunct="1"/>
            <a:endParaRPr lang="en-US" altLang="zh-CN">
              <a:ea typeface="宋体" charset="-122"/>
            </a:endParaRPr>
          </a:p>
          <a:p>
            <a:pPr eaLnBrk="1" hangingPunct="1">
              <a:buFontTx/>
              <a:buNone/>
            </a:pPr>
            <a:r>
              <a:rPr lang="en-US" altLang="zh-CN">
                <a:ea typeface="宋体" charset="-122"/>
              </a:rPr>
              <a:t>				a file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18113" y="3824064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7" name="AutoShape 5"/>
          <p:cNvSpPr>
            <a:spLocks/>
          </p:cNvSpPr>
          <p:nvPr/>
        </p:nvSpPr>
        <p:spPr bwMode="auto">
          <a:xfrm rot="5285451">
            <a:off x="3305176" y="2142902"/>
            <a:ext cx="382587" cy="5875337"/>
          </a:xfrm>
          <a:prstGeom prst="rightBrace">
            <a:avLst>
              <a:gd name="adj1" fmla="val 1279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17713" y="3824064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313113" y="3824064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0" name="Rectangle 9" descr="Wide downward diagonal"/>
          <p:cNvSpPr>
            <a:spLocks noChangeArrowheads="1"/>
          </p:cNvSpPr>
          <p:nvPr/>
        </p:nvSpPr>
        <p:spPr bwMode="auto">
          <a:xfrm>
            <a:off x="874713" y="1766664"/>
            <a:ext cx="1143000" cy="304800"/>
          </a:xfrm>
          <a:prstGeom prst="rect">
            <a:avLst/>
          </a:prstGeom>
          <a:pattFill prst="wdDn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1" name="Rectangle 10" descr="Wide downward diagonal"/>
          <p:cNvSpPr>
            <a:spLocks noChangeArrowheads="1"/>
          </p:cNvSpPr>
          <p:nvPr/>
        </p:nvSpPr>
        <p:spPr bwMode="auto">
          <a:xfrm>
            <a:off x="874713" y="2223864"/>
            <a:ext cx="1143000" cy="304800"/>
          </a:xfrm>
          <a:prstGeom prst="rect">
            <a:avLst/>
          </a:prstGeom>
          <a:pattFill prst="wdDn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2" name="Rectangle 11" descr="Wide downward diagonal"/>
          <p:cNvSpPr>
            <a:spLocks noChangeArrowheads="1"/>
          </p:cNvSpPr>
          <p:nvPr/>
        </p:nvSpPr>
        <p:spPr bwMode="auto">
          <a:xfrm>
            <a:off x="874713" y="2757264"/>
            <a:ext cx="1143000" cy="304800"/>
          </a:xfrm>
          <a:prstGeom prst="rect">
            <a:avLst/>
          </a:prstGeom>
          <a:pattFill prst="wdDn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3" name="Rectangle 12" descr="Wide upward diagonal"/>
          <p:cNvSpPr>
            <a:spLocks noChangeArrowheads="1"/>
          </p:cNvSpPr>
          <p:nvPr/>
        </p:nvSpPr>
        <p:spPr bwMode="auto">
          <a:xfrm>
            <a:off x="4151313" y="1690464"/>
            <a:ext cx="3124200" cy="320675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4" name="Rectangle 13" descr="Wide upward diagonal"/>
          <p:cNvSpPr>
            <a:spLocks noChangeArrowheads="1"/>
          </p:cNvSpPr>
          <p:nvPr/>
        </p:nvSpPr>
        <p:spPr bwMode="auto">
          <a:xfrm>
            <a:off x="3084513" y="2223864"/>
            <a:ext cx="26670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4379914" y="2752502"/>
            <a:ext cx="3881438" cy="2979738"/>
            <a:chOff x="2880" y="1917"/>
            <a:chExt cx="2445" cy="1877"/>
          </a:xfrm>
        </p:grpSpPr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171" y="1917"/>
              <a:ext cx="1154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altLang="zh-CN">
                  <a:solidFill>
                    <a:srgbClr val="7D0900"/>
                  </a:solidFill>
                  <a:latin typeface="Times New Roman" charset="0"/>
                  <a:ea typeface="宋体" charset="-122"/>
                </a:rPr>
                <a:t>assume fixed</a:t>
              </a:r>
            </a:p>
            <a:p>
              <a:pPr algn="ctr" eaLnBrk="1" hangingPunct="1"/>
              <a:r>
                <a:rPr lang="en-US" altLang="zh-CN">
                  <a:solidFill>
                    <a:srgbClr val="7D0900"/>
                  </a:solidFill>
                  <a:latin typeface="Times New Roman" charset="0"/>
                  <a:ea typeface="宋体" charset="-122"/>
                </a:rPr>
                <a:t>length blocks</a:t>
              </a: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3648" y="2096"/>
              <a:ext cx="480" cy="448"/>
            </a:xfrm>
            <a:custGeom>
              <a:avLst/>
              <a:gdLst>
                <a:gd name="T0" fmla="*/ 480 w 480"/>
                <a:gd name="T1" fmla="*/ 64 h 448"/>
                <a:gd name="T2" fmla="*/ 240 w 480"/>
                <a:gd name="T3" fmla="*/ 64 h 448"/>
                <a:gd name="T4" fmla="*/ 0 w 480"/>
                <a:gd name="T5" fmla="*/ 448 h 448"/>
                <a:gd name="T6" fmla="*/ 0 60000 65536"/>
                <a:gd name="T7" fmla="*/ 0 60000 65536"/>
                <a:gd name="T8" fmla="*/ 0 60000 65536"/>
                <a:gd name="T9" fmla="*/ 0 w 480"/>
                <a:gd name="T10" fmla="*/ 0 h 448"/>
                <a:gd name="T11" fmla="*/ 480 w 480"/>
                <a:gd name="T12" fmla="*/ 448 h 4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448">
                  <a:moveTo>
                    <a:pt x="480" y="64"/>
                  </a:moveTo>
                  <a:cubicBezTo>
                    <a:pt x="400" y="32"/>
                    <a:pt x="320" y="0"/>
                    <a:pt x="240" y="64"/>
                  </a:cubicBezTo>
                  <a:cubicBezTo>
                    <a:pt x="160" y="128"/>
                    <a:pt x="80" y="288"/>
                    <a:pt x="0" y="448"/>
                  </a:cubicBezTo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7D0900"/>
                </a:solidFill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3550" y="3503"/>
              <a:ext cx="163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en-US" altLang="zh-CN" dirty="0">
                  <a:solidFill>
                    <a:srgbClr val="7D0900"/>
                  </a:solidFill>
                  <a:latin typeface="Times New Roman" charset="0"/>
                  <a:ea typeface="宋体" charset="-122"/>
                </a:rPr>
                <a:t>assume a single file</a:t>
              </a:r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 flipH="1">
              <a:off x="2880" y="3648"/>
              <a:ext cx="670" cy="0"/>
            </a:xfrm>
            <a:prstGeom prst="lin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srgbClr val="7D09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913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Storing Records in Blocks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/>
              <a:t>Blocks have fixed size (e.g. 64k) and record sizes are smaller than block sizes</a:t>
            </a:r>
          </a:p>
          <a:p>
            <a:pPr lvl="1">
              <a:lnSpc>
                <a:spcPct val="110000"/>
              </a:lnSpc>
            </a:pPr>
            <a:r>
              <a:rPr lang="en-US" sz="2000" b="0" i="0" u="none" strike="noStrike" baseline="0" dirty="0">
                <a:solidFill>
                  <a:srgbClr val="000000"/>
                </a:solidFill>
              </a:rPr>
              <a:t>Slots (pointer + </a:t>
            </a:r>
            <a:r>
              <a:rPr lang="en-US" sz="2000" b="0" i="0" u="none" strike="noStrike" baseline="0" dirty="0" err="1">
                <a:solidFill>
                  <a:srgbClr val="000000"/>
                </a:solidFill>
              </a:rPr>
              <a:t>record_size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) grow from beginning of page </a:t>
            </a:r>
            <a:r>
              <a:rPr lang="en-US" sz="2000" b="0" i="0" u="none" strike="noStrike" baseline="0" dirty="0">
                <a:solidFill>
                  <a:srgbClr val="7D0900"/>
                </a:solidFill>
              </a:rPr>
              <a:t>inward</a:t>
            </a:r>
          </a:p>
          <a:p>
            <a:pPr lvl="1">
              <a:lnSpc>
                <a:spcPct val="110000"/>
              </a:lnSpc>
            </a:pPr>
            <a:r>
              <a:rPr lang="en-US" sz="2000" b="0" i="0" u="none" strike="noStrike" baseline="0" dirty="0">
                <a:solidFill>
                  <a:srgbClr val="000000"/>
                </a:solidFill>
              </a:rPr>
              <a:t>Records grow from end of page </a:t>
            </a:r>
            <a:r>
              <a:rPr lang="en-US" sz="2000" b="0" i="0" u="none" strike="noStrike" baseline="0" dirty="0">
                <a:solidFill>
                  <a:srgbClr val="7D0900"/>
                </a:solidFill>
              </a:rPr>
              <a:t>inward</a:t>
            </a:r>
          </a:p>
          <a:p>
            <a:pPr lvl="1">
              <a:lnSpc>
                <a:spcPct val="110000"/>
              </a:lnSpc>
            </a:pPr>
            <a:r>
              <a:rPr lang="en-US" altLang="zh-CN" sz="2000" dirty="0"/>
              <a:t>Update counts (# records)</a:t>
            </a:r>
            <a:endParaRPr lang="zh-CN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24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660082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0756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Spanned vs. </a:t>
            </a:r>
            <a:r>
              <a:rPr lang="en-US" altLang="zh-CN" dirty="0" err="1">
                <a:ea typeface="宋体" charset="-122"/>
              </a:rPr>
              <a:t>Unspanned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err="1">
                <a:ea typeface="宋体" charset="-122"/>
              </a:rPr>
              <a:t>Unspanned</a:t>
            </a:r>
            <a:r>
              <a:rPr lang="en-US" altLang="zh-CN" dirty="0">
                <a:ea typeface="宋体" charset="-122"/>
              </a:rPr>
              <a:t>: records must be within one block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much simpler, but may waste space…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</a:t>
            </a:r>
          </a:p>
          <a:p>
            <a:pPr eaLnBrk="1" hangingPunct="1">
              <a:lnSpc>
                <a:spcPct val="60000"/>
              </a:lnSpc>
              <a:buFontTx/>
              <a:buNone/>
            </a:pPr>
            <a:r>
              <a:rPr lang="en-US" altLang="zh-CN" sz="1800" dirty="0">
                <a:ea typeface="宋体" charset="-122"/>
              </a:rPr>
              <a:t>			block 1			     block 2</a:t>
            </a:r>
            <a:endParaRPr lang="en-US" altLang="zh-CN" dirty="0">
              <a:ea typeface="宋体" charset="-122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						     	   ...</a:t>
            </a:r>
          </a:p>
          <a:p>
            <a:pPr eaLnBrk="1" hangingPunct="1"/>
            <a:endParaRPr lang="en-US" altLang="zh-CN" dirty="0">
              <a:ea typeface="宋体" charset="-122"/>
            </a:endParaRPr>
          </a:p>
          <a:p>
            <a:r>
              <a:rPr lang="en-US" altLang="zh-CN" dirty="0">
                <a:ea typeface="宋体" charset="-122"/>
              </a:rPr>
              <a:t>Spanned	</a:t>
            </a:r>
          </a:p>
          <a:p>
            <a:pPr lvl="1"/>
            <a:r>
              <a:rPr lang="en-US" altLang="zh-CN" b="0" dirty="0"/>
              <a:t>When records are very large (</a:t>
            </a:r>
            <a:r>
              <a:rPr lang="en-US" altLang="zh-CN" dirty="0">
                <a:ea typeface="宋体" charset="-122"/>
              </a:rPr>
              <a:t>record size &gt; block size</a:t>
            </a:r>
            <a:r>
              <a:rPr lang="en-US" altLang="zh-CN" b="0" dirty="0"/>
              <a:t>)</a:t>
            </a:r>
          </a:p>
          <a:p>
            <a:pPr lvl="1"/>
            <a:r>
              <a:rPr lang="en-US" altLang="zh-CN" b="0" dirty="0"/>
              <a:t>Or even medium size: saves space in blocks</a:t>
            </a:r>
            <a:r>
              <a:rPr lang="en-US" altLang="zh-CN" dirty="0">
                <a:ea typeface="宋体" charset="-122"/>
              </a:rPr>
              <a:t>			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zh-CN" sz="1800" dirty="0">
                <a:ea typeface="宋体" charset="-122"/>
              </a:rPr>
              <a:t>			block 1			     block 2											    </a:t>
            </a:r>
            <a:r>
              <a:rPr lang="en-US" altLang="zh-CN" dirty="0">
                <a:ea typeface="宋体" charset="-122"/>
              </a:rPr>
              <a:t>...		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25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5616" y="278092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R1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25216" y="2780928"/>
            <a:ext cx="1981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R2</a:t>
            </a:r>
          </a:p>
        </p:txBody>
      </p:sp>
      <p:sp>
        <p:nvSpPr>
          <p:cNvPr id="7" name="Rectangle 6" descr="Wide upward diagonal"/>
          <p:cNvSpPr>
            <a:spLocks noChangeArrowheads="1"/>
          </p:cNvSpPr>
          <p:nvPr/>
        </p:nvSpPr>
        <p:spPr bwMode="auto">
          <a:xfrm>
            <a:off x="3706416" y="2780928"/>
            <a:ext cx="609600" cy="5334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endParaRPr lang="zh-CN" altLang="zh-CN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44616" y="2780928"/>
            <a:ext cx="1447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R3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992416" y="278092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R4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02016" y="278092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R5</a:t>
            </a:r>
          </a:p>
        </p:txBody>
      </p:sp>
      <p:sp>
        <p:nvSpPr>
          <p:cNvPr id="11" name="Rectangle 10" descr="Wide upward diagonal"/>
          <p:cNvSpPr>
            <a:spLocks noChangeArrowheads="1"/>
          </p:cNvSpPr>
          <p:nvPr/>
        </p:nvSpPr>
        <p:spPr bwMode="auto">
          <a:xfrm>
            <a:off x="7211616" y="2780928"/>
            <a:ext cx="304800" cy="5334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endParaRPr lang="zh-CN" altLang="zh-CN"/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123528" y="5373216"/>
            <a:ext cx="6400800" cy="533400"/>
            <a:chOff x="864" y="3408"/>
            <a:chExt cx="4032" cy="336"/>
          </a:xfrm>
        </p:grpSpPr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864" y="34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>
                  <a:ea typeface="宋体" charset="-122"/>
                </a:rPr>
                <a:t>R1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248" y="3408"/>
              <a:ext cx="124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>
                  <a:ea typeface="宋体" charset="-122"/>
                </a:rPr>
                <a:t>R2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400" y="3408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000">
                  <a:ea typeface="宋体" charset="-122"/>
                </a:rPr>
                <a:t>R3</a:t>
              </a:r>
            </a:p>
            <a:p>
              <a:pPr algn="ctr"/>
              <a:r>
                <a:rPr lang="en-US" altLang="zh-CN" sz="2000">
                  <a:ea typeface="宋体" charset="-122"/>
                </a:rPr>
                <a:t>(a)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80" y="3408"/>
              <a:ext cx="24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000">
                  <a:ea typeface="宋体" charset="-122"/>
                </a:rPr>
                <a:t>R3</a:t>
              </a:r>
            </a:p>
            <a:p>
              <a:pPr algn="ctr"/>
              <a:r>
                <a:rPr lang="en-US" altLang="zh-CN" sz="2000">
                  <a:ea typeface="宋体" charset="-122"/>
                </a:rPr>
                <a:t>(b)</a:t>
              </a:r>
              <a:endParaRPr lang="en-US" altLang="zh-CN">
                <a:ea typeface="宋体" charset="-122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4080" y="3408"/>
              <a:ext cx="48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>
                  <a:ea typeface="宋体" charset="-122"/>
                </a:rPr>
                <a:t>R6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504" y="3408"/>
              <a:ext cx="57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>
                  <a:ea typeface="宋体" charset="-122"/>
                </a:rPr>
                <a:t>R5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120" y="34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>
                  <a:ea typeface="宋体" charset="-122"/>
                </a:rPr>
                <a:t>R4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560" y="3408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2000">
                  <a:ea typeface="宋体" charset="-122"/>
                </a:rPr>
                <a:t>R7</a:t>
              </a:r>
            </a:p>
            <a:p>
              <a:pPr algn="ctr"/>
              <a:r>
                <a:rPr lang="en-US" altLang="zh-CN" sz="2000">
                  <a:ea typeface="宋体" charset="-122"/>
                </a:rPr>
                <a:t>(a)</a:t>
              </a:r>
              <a:endParaRPr lang="en-US" altLang="zh-CN">
                <a:ea typeface="宋体" charset="-122"/>
              </a:endParaRPr>
            </a:p>
          </p:txBody>
        </p:sp>
      </p:grpSp>
      <p:sp>
        <p:nvSpPr>
          <p:cNvPr id="20" name="Line 13"/>
          <p:cNvSpPr>
            <a:spLocks noChangeShapeType="1"/>
          </p:cNvSpPr>
          <p:nvPr/>
        </p:nvSpPr>
        <p:spPr bwMode="auto">
          <a:xfrm flipV="1">
            <a:off x="3295228" y="5940059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592188" y="6167045"/>
            <a:ext cx="3115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7D0900"/>
                </a:solidFill>
              </a:rPr>
              <a:t>need indication of partial record “pointer” to rest</a:t>
            </a:r>
            <a:endParaRPr lang="zh-CN" altLang="en-US" dirty="0">
              <a:solidFill>
                <a:srgbClr val="7D0900"/>
              </a:solidFill>
            </a:endParaRPr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 flipH="1" flipV="1">
            <a:off x="4510050" y="5976545"/>
            <a:ext cx="563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5004048" y="6130559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7D0900"/>
                </a:solidFill>
              </a:rPr>
              <a:t>need indication of continuation (+ from where?)</a:t>
            </a:r>
            <a:endParaRPr lang="zh-CN" altLang="en-US" dirty="0">
              <a:solidFill>
                <a:srgbClr val="7D0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81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Sequencing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Ordering records in file (and block) by some key value</a:t>
            </a:r>
          </a:p>
          <a:p>
            <a:r>
              <a:rPr lang="en-US" altLang="zh-CN" dirty="0"/>
              <a:t>Why?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Typically to make it possible to efficiently read records in order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e.g., to do a merge-join  — discussed later</a:t>
            </a:r>
          </a:p>
          <a:p>
            <a:pPr eaLnBrk="1" hangingPunct="1"/>
            <a:r>
              <a:rPr lang="en-US" altLang="zh-CN" dirty="0">
                <a:ea typeface="宋体" charset="-122"/>
              </a:rPr>
              <a:t>Options: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Next record physically contiguous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Linked</a:t>
            </a:r>
          </a:p>
          <a:p>
            <a:pPr lvl="1" eaLnBrk="1" hangingPunct="1"/>
            <a:endParaRPr lang="en-US" altLang="zh-CN" dirty="0">
              <a:ea typeface="宋体" charset="-122"/>
            </a:endParaRPr>
          </a:p>
          <a:p>
            <a:pPr lvl="1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26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348336" y="4221088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Next (R1)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00536" y="4221088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R1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133600" y="549208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R1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943600" y="549208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495800" y="549208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Next (R1)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581400" y="549208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3810000" y="5149180"/>
            <a:ext cx="685800" cy="571500"/>
          </a:xfrm>
          <a:custGeom>
            <a:avLst/>
            <a:gdLst>
              <a:gd name="T0" fmla="*/ 0 w 432"/>
              <a:gd name="T1" fmla="*/ 2147483647 h 360"/>
              <a:gd name="T2" fmla="*/ 2147483647 w 432"/>
              <a:gd name="T3" fmla="*/ 2147483647 h 360"/>
              <a:gd name="T4" fmla="*/ 2147483647 w 432"/>
              <a:gd name="T5" fmla="*/ 2147483647 h 360"/>
              <a:gd name="T6" fmla="*/ 0 60000 65536"/>
              <a:gd name="T7" fmla="*/ 0 60000 65536"/>
              <a:gd name="T8" fmla="*/ 0 60000 65536"/>
              <a:gd name="T9" fmla="*/ 0 w 432"/>
              <a:gd name="T10" fmla="*/ 0 h 360"/>
              <a:gd name="T11" fmla="*/ 432 w 432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60">
                <a:moveTo>
                  <a:pt x="0" y="360"/>
                </a:moveTo>
                <a:cubicBezTo>
                  <a:pt x="60" y="204"/>
                  <a:pt x="120" y="48"/>
                  <a:pt x="192" y="24"/>
                </a:cubicBezTo>
                <a:cubicBezTo>
                  <a:pt x="264" y="0"/>
                  <a:pt x="348" y="108"/>
                  <a:pt x="432" y="2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172200" y="5149180"/>
            <a:ext cx="838200" cy="571500"/>
          </a:xfrm>
          <a:custGeom>
            <a:avLst/>
            <a:gdLst>
              <a:gd name="T0" fmla="*/ 0 w 528"/>
              <a:gd name="T1" fmla="*/ 2147483647 h 360"/>
              <a:gd name="T2" fmla="*/ 2147483647 w 528"/>
              <a:gd name="T3" fmla="*/ 2147483647 h 360"/>
              <a:gd name="T4" fmla="*/ 2147483647 w 528"/>
              <a:gd name="T5" fmla="*/ 2147483647 h 360"/>
              <a:gd name="T6" fmla="*/ 0 60000 65536"/>
              <a:gd name="T7" fmla="*/ 0 60000 65536"/>
              <a:gd name="T8" fmla="*/ 0 60000 65536"/>
              <a:gd name="T9" fmla="*/ 0 w 528"/>
              <a:gd name="T10" fmla="*/ 0 h 360"/>
              <a:gd name="T11" fmla="*/ 528 w 528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360">
                <a:moveTo>
                  <a:pt x="0" y="360"/>
                </a:moveTo>
                <a:cubicBezTo>
                  <a:pt x="76" y="204"/>
                  <a:pt x="152" y="48"/>
                  <a:pt x="240" y="24"/>
                </a:cubicBezTo>
                <a:cubicBezTo>
                  <a:pt x="328" y="0"/>
                  <a:pt x="428" y="108"/>
                  <a:pt x="528" y="2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3790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BLOB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Binary large objects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Supported by modern database systems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E.g. images, sounds, etc.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Storage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attempt to cluster blocks together and store them on a sequence of blocks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/>
              <a:t>On a cylinder or cylinders of the disk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b="0" dirty="0"/>
              <a:t>On a linked list of blocks</a:t>
            </a:r>
          </a:p>
          <a:p>
            <a:pPr marL="1371600" lvl="2" indent="-457200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/>
              <a:t>Stripe (alternate blocks of) BLOB across several disks, such that several blocks of the BLOB can be retrieved simultaneously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69000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Database Addresses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Physical Address: </a:t>
            </a:r>
            <a:r>
              <a:rPr lang="en-US" altLang="zh-CN" b="0" dirty="0"/>
              <a:t>Each block and each record have a physical address that consists of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The host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The disk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The cylinder number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The track number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The block within the track</a:t>
            </a:r>
          </a:p>
          <a:p>
            <a:pPr lvl="1">
              <a:lnSpc>
                <a:spcPct val="120000"/>
              </a:lnSpc>
            </a:pPr>
            <a:r>
              <a:rPr lang="en-US" altLang="zh-CN" sz="2000" b="0" dirty="0"/>
              <a:t>For records: an offset in the block, sometimes this is in the block’s header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Logical Addresses: </a:t>
            </a:r>
            <a:r>
              <a:rPr lang="en-US" altLang="zh-CN" b="0" dirty="0">
                <a:ea typeface="宋体" charset="-122"/>
              </a:rPr>
              <a:t>Record ID is arbitrary bit string</a:t>
            </a:r>
          </a:p>
          <a:p>
            <a:pPr lvl="1"/>
            <a:r>
              <a:rPr lang="en-US" altLang="zh-CN" b="0" dirty="0"/>
              <a:t>More flexible</a:t>
            </a:r>
          </a:p>
          <a:p>
            <a:pPr lvl="1"/>
            <a:r>
              <a:rPr lang="en-US" altLang="zh-CN" b="0" dirty="0"/>
              <a:t>But need translation table</a:t>
            </a:r>
            <a:endParaRPr lang="en-US" altLang="zh-CN" b="0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5277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Memory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Three questions asked when creating memory: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How fast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How much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How expensive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Arial" charset="0"/>
              </a:rPr>
              <a:t>The purpose of the hierarchy is to allow </a:t>
            </a:r>
            <a:r>
              <a:rPr lang="en-US" dirty="0">
                <a:solidFill>
                  <a:srgbClr val="7D0900"/>
                </a:solidFill>
                <a:latin typeface="Arial" charset="0"/>
              </a:rPr>
              <a:t>fast access</a:t>
            </a:r>
            <a:r>
              <a:rPr lang="en-US" dirty="0">
                <a:latin typeface="Arial" charset="0"/>
              </a:rPr>
              <a:t> to </a:t>
            </a:r>
            <a:r>
              <a:rPr lang="en-US" dirty="0">
                <a:solidFill>
                  <a:srgbClr val="7D0900"/>
                </a:solidFill>
                <a:latin typeface="Arial" charset="0"/>
              </a:rPr>
              <a:t>large amounts </a:t>
            </a:r>
            <a:r>
              <a:rPr lang="en-US" dirty="0">
                <a:latin typeface="Arial" charset="0"/>
              </a:rPr>
              <a:t>of memory at a </a:t>
            </a:r>
            <a:r>
              <a:rPr lang="en-US" dirty="0">
                <a:solidFill>
                  <a:srgbClr val="7D0900"/>
                </a:solidFill>
                <a:latin typeface="Arial" charset="0"/>
              </a:rPr>
              <a:t>reasonable cost</a:t>
            </a:r>
            <a:endParaRPr lang="en-US" dirty="0">
              <a:solidFill>
                <a:srgbClr val="7D09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90018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Addresses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611832" y="1546448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zh-CN" sz="2000">
                <a:ea typeface="宋体" charset="-122"/>
              </a:rPr>
              <a:t>			       Header</a:t>
            </a:r>
          </a:p>
          <a:p>
            <a:pPr eaLnBrk="1" hangingPunct="1">
              <a:buFontTx/>
              <a:buNone/>
            </a:pPr>
            <a:endParaRPr lang="en-US" altLang="zh-CN" sz="2000">
              <a:ea typeface="宋体" charset="-122"/>
            </a:endParaRPr>
          </a:p>
          <a:p>
            <a:pPr eaLnBrk="1" hangingPunct="1">
              <a:lnSpc>
                <a:spcPct val="200000"/>
              </a:lnSpc>
              <a:buFontTx/>
              <a:buNone/>
            </a:pPr>
            <a:r>
              <a:rPr lang="en-US" altLang="zh-CN" sz="2000">
                <a:ea typeface="宋体" charset="-122"/>
              </a:rPr>
              <a:t>A block:							Free space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831032" y="2079848"/>
            <a:ext cx="4876800" cy="320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>
              <a:lnSpc>
                <a:spcPct val="270000"/>
              </a:lnSpc>
            </a:pPr>
            <a:r>
              <a:rPr lang="en-US" altLang="zh-CN">
                <a:ea typeface="宋体" charset="-122"/>
              </a:rPr>
              <a:t>R3</a:t>
            </a:r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>
            <a:off x="1831032" y="4746848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1831032" y="4137248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0" name="Line 17"/>
          <p:cNvSpPr>
            <a:spLocks noChangeShapeType="1"/>
          </p:cNvSpPr>
          <p:nvPr/>
        </p:nvSpPr>
        <p:spPr bwMode="auto">
          <a:xfrm>
            <a:off x="3964632" y="368004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1" name="Line 18"/>
          <p:cNvSpPr>
            <a:spLocks noChangeShapeType="1"/>
          </p:cNvSpPr>
          <p:nvPr/>
        </p:nvSpPr>
        <p:spPr bwMode="auto">
          <a:xfrm>
            <a:off x="3964632" y="368004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2" name="Line 19"/>
          <p:cNvSpPr>
            <a:spLocks noChangeShapeType="1"/>
          </p:cNvSpPr>
          <p:nvPr/>
        </p:nvSpPr>
        <p:spPr bwMode="auto">
          <a:xfrm>
            <a:off x="4498032" y="474684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1983432" y="4213448"/>
            <a:ext cx="328295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R4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R1			R2</a:t>
            </a:r>
          </a:p>
        </p:txBody>
      </p:sp>
      <p:sp>
        <p:nvSpPr>
          <p:cNvPr id="14" name="AutoShape 22"/>
          <p:cNvSpPr>
            <a:spLocks/>
          </p:cNvSpPr>
          <p:nvPr/>
        </p:nvSpPr>
        <p:spPr bwMode="auto">
          <a:xfrm>
            <a:off x="6784032" y="2079848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5" name="AutoShape 23"/>
          <p:cNvSpPr>
            <a:spLocks/>
          </p:cNvSpPr>
          <p:nvPr/>
        </p:nvSpPr>
        <p:spPr bwMode="auto">
          <a:xfrm rot="16200000">
            <a:off x="3583632" y="327248"/>
            <a:ext cx="76200" cy="3276600"/>
          </a:xfrm>
          <a:prstGeom prst="rightBrace">
            <a:avLst>
              <a:gd name="adj1" fmla="val 3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98032" y="2079848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879032" y="2079848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736032" y="2079848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117032" y="2079848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zh-CN"/>
          </a:p>
        </p:txBody>
      </p:sp>
      <p:sp>
        <p:nvSpPr>
          <p:cNvPr id="20" name="Line 28"/>
          <p:cNvSpPr>
            <a:spLocks noChangeShapeType="1"/>
          </p:cNvSpPr>
          <p:nvPr/>
        </p:nvSpPr>
        <p:spPr bwMode="auto">
          <a:xfrm flipH="1">
            <a:off x="1831032" y="2460848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1" name="Line 29"/>
          <p:cNvSpPr>
            <a:spLocks noChangeShapeType="1"/>
          </p:cNvSpPr>
          <p:nvPr/>
        </p:nvSpPr>
        <p:spPr bwMode="auto">
          <a:xfrm flipH="1">
            <a:off x="2593032" y="2308448"/>
            <a:ext cx="13716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2" name="Line 30"/>
          <p:cNvSpPr>
            <a:spLocks noChangeShapeType="1"/>
          </p:cNvSpPr>
          <p:nvPr/>
        </p:nvSpPr>
        <p:spPr bwMode="auto">
          <a:xfrm flipH="1">
            <a:off x="2974032" y="2308448"/>
            <a:ext cx="21336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>
            <a:off x="4650432" y="2308448"/>
            <a:ext cx="2286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>
            <a:off x="4345632" y="2308448"/>
            <a:ext cx="3810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13046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Memory Addresses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Main Memory Address</a:t>
            </a:r>
          </a:p>
          <a:p>
            <a:pPr lvl="1"/>
            <a:r>
              <a:rPr lang="en-US" altLang="zh-CN" b="0" dirty="0"/>
              <a:t>When the block is read in main memory, it receives a main memory address</a:t>
            </a:r>
            <a:endParaRPr lang="en-US" altLang="zh-CN" dirty="0">
              <a:ea typeface="宋体" charset="-122"/>
            </a:endParaRPr>
          </a:p>
          <a:p>
            <a:pPr>
              <a:lnSpc>
                <a:spcPct val="120000"/>
              </a:lnSpc>
            </a:pP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30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4"/>
            <a:ext cx="7191375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0473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149080"/>
            <a:ext cx="6048672" cy="2692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Pointer </a:t>
            </a:r>
            <a:r>
              <a:rPr lang="en-US" altLang="zh-CN" dirty="0" err="1"/>
              <a:t>Swizzling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process of replacing a physical/logical pointer with a main memory pointer</a:t>
            </a:r>
          </a:p>
          <a:p>
            <a:pPr lvl="1"/>
            <a:r>
              <a:rPr lang="en-US" altLang="zh-CN" b="0" dirty="0"/>
              <a:t>need translation table such that subsequent references are faster</a:t>
            </a:r>
            <a:endParaRPr lang="en-US" altLang="zh-CN" dirty="0"/>
          </a:p>
          <a:p>
            <a:r>
              <a:rPr lang="en-US" altLang="zh-CN" dirty="0"/>
              <a:t>Idea:</a:t>
            </a:r>
          </a:p>
          <a:p>
            <a:pPr lvl="1"/>
            <a:r>
              <a:rPr lang="en-US" altLang="zh-CN" dirty="0"/>
              <a:t>When we move a block from secondary to main memory, pointers within the block may be “</a:t>
            </a:r>
            <a:r>
              <a:rPr lang="en-US" altLang="zh-CN" dirty="0" err="1"/>
              <a:t>swizzled</a:t>
            </a:r>
            <a:r>
              <a:rPr lang="en-US" altLang="zh-CN" dirty="0"/>
              <a:t>”</a:t>
            </a:r>
          </a:p>
          <a:p>
            <a:pPr lvl="1"/>
            <a:r>
              <a:rPr lang="en-US" altLang="zh-CN" dirty="0"/>
              <a:t>Translation from the DB address to memory address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554165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Pointer </a:t>
            </a:r>
            <a:r>
              <a:rPr lang="en-US" altLang="zh-CN" dirty="0" err="1"/>
              <a:t>Swizzling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Automatic Swizzling (Eager)</a:t>
            </a:r>
          </a:p>
          <a:p>
            <a:pPr lvl="1"/>
            <a:r>
              <a:rPr lang="en-US" altLang="zh-CN" b="0" dirty="0"/>
              <a:t>when block is read in main memory, swizzle all pointers in the block</a:t>
            </a:r>
          </a:p>
          <a:p>
            <a:r>
              <a:rPr lang="en-US" altLang="zh-CN" dirty="0"/>
              <a:t>On demand</a:t>
            </a:r>
          </a:p>
          <a:p>
            <a:pPr lvl="1"/>
            <a:r>
              <a:rPr lang="en-US" altLang="zh-CN" b="0" dirty="0"/>
              <a:t>Leave all pointers </a:t>
            </a:r>
            <a:r>
              <a:rPr lang="en-US" altLang="zh-CN" b="0" dirty="0" err="1"/>
              <a:t>unswizzled</a:t>
            </a:r>
            <a:r>
              <a:rPr lang="en-US" altLang="zh-CN" b="0" dirty="0"/>
              <a:t> when the block is first brought into memory, and swizzle only when user requests</a:t>
            </a:r>
          </a:p>
          <a:p>
            <a:r>
              <a:rPr lang="en-US" altLang="zh-CN"/>
              <a:t>No swizzling (Lazy)</a:t>
            </a:r>
            <a:endParaRPr lang="en-US" altLang="zh-CN" dirty="0"/>
          </a:p>
          <a:p>
            <a:pPr lvl="1"/>
            <a:r>
              <a:rPr lang="en-US" altLang="zh-CN" b="0" dirty="0"/>
              <a:t>always use translation table</a:t>
            </a:r>
          </a:p>
          <a:p>
            <a:pPr lvl="1"/>
            <a:r>
              <a:rPr lang="en-US" altLang="zh-CN" dirty="0"/>
              <a:t>the pointers are followed in their </a:t>
            </a:r>
            <a:r>
              <a:rPr lang="en-US" altLang="zh-CN" dirty="0" err="1"/>
              <a:t>unswizzled</a:t>
            </a:r>
            <a:r>
              <a:rPr lang="en-US" altLang="zh-CN" dirty="0"/>
              <a:t> form</a:t>
            </a:r>
          </a:p>
          <a:p>
            <a:pPr lvl="1"/>
            <a:r>
              <a:rPr lang="en-US" altLang="zh-CN" b="0" dirty="0"/>
              <a:t>The records cannot be pinned in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54211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Pointer </a:t>
            </a:r>
            <a:r>
              <a:rPr lang="en-US" altLang="zh-CN" dirty="0" err="1"/>
              <a:t>Swizzling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915591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When blocks return to disk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pointers need </a:t>
            </a:r>
            <a:r>
              <a:rPr lang="en-US" altLang="zh-CN" b="0" dirty="0" err="1"/>
              <a:t>unswizzled</a:t>
            </a:r>
            <a:endParaRPr lang="en-US" altLang="zh-CN" b="0" dirty="0"/>
          </a:p>
          <a:p>
            <a:pPr>
              <a:lnSpc>
                <a:spcPct val="120000"/>
              </a:lnSpc>
            </a:pPr>
            <a:r>
              <a:rPr lang="en-US" altLang="zh-CN" dirty="0"/>
              <a:t>Danger: someone else may point to this block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7D0900"/>
                </a:solidFill>
              </a:rPr>
              <a:t>Pinned blocks</a:t>
            </a:r>
            <a:r>
              <a:rPr lang="en-US" altLang="zh-CN" b="0" dirty="0"/>
              <a:t>: we don’t allow it to return to disk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Keep a list of references to this 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4309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Record Modification: Insertion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File is unsorted (= </a:t>
            </a:r>
            <a:r>
              <a:rPr lang="en-US" altLang="zh-CN" i="1" dirty="0"/>
              <a:t>heap file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b="0" dirty="0"/>
              <a:t>add it to the end (easy !)</a:t>
            </a:r>
          </a:p>
          <a:p>
            <a:r>
              <a:rPr lang="en-US" altLang="zh-CN" dirty="0"/>
              <a:t>File is sorted</a:t>
            </a:r>
          </a:p>
          <a:p>
            <a:pPr lvl="1"/>
            <a:r>
              <a:rPr lang="en-US" altLang="zh-CN" b="0" dirty="0"/>
              <a:t>Is there space in the right block ?</a:t>
            </a:r>
          </a:p>
          <a:p>
            <a:pPr lvl="2"/>
            <a:r>
              <a:rPr lang="en-US" altLang="zh-CN" b="0" dirty="0"/>
              <a:t>Yes: we are lucky, store it there</a:t>
            </a:r>
          </a:p>
          <a:p>
            <a:pPr lvl="1"/>
            <a:r>
              <a:rPr lang="en-US" altLang="zh-CN" b="0" dirty="0"/>
              <a:t>Is there space in a neighboring block ?</a:t>
            </a:r>
          </a:p>
          <a:p>
            <a:pPr lvl="2"/>
            <a:r>
              <a:rPr lang="en-US" altLang="zh-CN" b="0" dirty="0"/>
              <a:t>Look 1-2 blocks to the left/right, shift records</a:t>
            </a:r>
          </a:p>
          <a:p>
            <a:pPr lvl="1"/>
            <a:r>
              <a:rPr lang="en-US" altLang="zh-CN" b="0" dirty="0"/>
              <a:t>If anything else fails, create </a:t>
            </a:r>
            <a:r>
              <a:rPr lang="en-US" altLang="zh-CN" b="0" i="1" dirty="0"/>
              <a:t>overflow block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34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4797152"/>
            <a:ext cx="5760640" cy="1732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978641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Record Modification: Deletion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Free space in block, shift records</a:t>
            </a:r>
          </a:p>
          <a:p>
            <a:pPr lvl="1"/>
            <a:r>
              <a:rPr lang="en-US" altLang="zh-CN" b="0" dirty="0"/>
              <a:t>Maybe be able to eliminate an overflow block</a:t>
            </a:r>
          </a:p>
          <a:p>
            <a:r>
              <a:rPr lang="en-US" altLang="zh-CN" dirty="0"/>
              <a:t>Can never really eliminate the record, because others may point to it</a:t>
            </a:r>
          </a:p>
          <a:p>
            <a:pPr lvl="1"/>
            <a:r>
              <a:rPr lang="en-US" altLang="zh-CN" b="0" dirty="0"/>
              <a:t>Place a </a:t>
            </a:r>
            <a:r>
              <a:rPr lang="en-US" altLang="zh-CN" b="1" dirty="0">
                <a:solidFill>
                  <a:srgbClr val="7D0900"/>
                </a:solidFill>
              </a:rPr>
              <a:t>tombstone</a:t>
            </a:r>
            <a:r>
              <a:rPr lang="en-US" altLang="zh-CN" b="0" dirty="0">
                <a:solidFill>
                  <a:srgbClr val="7D0900"/>
                </a:solidFill>
              </a:rPr>
              <a:t> </a:t>
            </a:r>
            <a:r>
              <a:rPr lang="en-US" altLang="zh-CN" b="0" dirty="0"/>
              <a:t>instead (a NULL record)</a:t>
            </a:r>
          </a:p>
          <a:p>
            <a:r>
              <a:rPr lang="en-US" altLang="zh-CN" dirty="0"/>
              <a:t>Tradeoffs	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How expensive is to move valid record to free space for immediate reclaim?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How much space is wasted?</a:t>
            </a:r>
          </a:p>
          <a:p>
            <a:pPr lvl="2" eaLnBrk="1" hangingPunct="1"/>
            <a:r>
              <a:rPr lang="en-US" altLang="zh-CN" dirty="0">
                <a:ea typeface="宋体" charset="-122"/>
              </a:rPr>
              <a:t>e.g.,  deleted records, delete fields, free space chains,...</a:t>
            </a:r>
          </a:p>
          <a:p>
            <a:pPr lvl="1"/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78788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Record Modification: Update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If new record is shorter than previous, easy !</a:t>
            </a:r>
          </a:p>
          <a:p>
            <a:r>
              <a:rPr lang="en-US" altLang="zh-CN" dirty="0"/>
              <a:t>If it is longer, need to shift records, create overflow blocks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488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Row Store vs. Column Store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charset="-122"/>
              </a:rPr>
              <a:t>So far we assumed that fields of a record are stored contiguously (</a:t>
            </a:r>
            <a:r>
              <a:rPr lang="en-US" altLang="zh-CN" u="sng" dirty="0">
                <a:solidFill>
                  <a:srgbClr val="7D0900"/>
                </a:solidFill>
                <a:ea typeface="宋体" charset="-122"/>
              </a:rPr>
              <a:t>row store</a:t>
            </a:r>
            <a:r>
              <a:rPr lang="en-US" altLang="zh-CN" dirty="0">
                <a:ea typeface="宋体" charset="-122"/>
              </a:rPr>
              <a:t>)</a:t>
            </a:r>
          </a:p>
          <a:p>
            <a:pPr eaLnBrk="1" hangingPunct="1"/>
            <a:endParaRPr lang="en-US" altLang="zh-CN" dirty="0">
              <a:ea typeface="宋体" charset="-122"/>
            </a:endParaRPr>
          </a:p>
          <a:p>
            <a:pPr eaLnBrk="1" hangingPunct="1"/>
            <a:endParaRPr lang="en-US" altLang="zh-CN" dirty="0">
              <a:ea typeface="宋体" charset="-122"/>
            </a:endParaRPr>
          </a:p>
          <a:p>
            <a:pPr eaLnBrk="1" hangingPunct="1"/>
            <a:endParaRPr lang="en-US" altLang="zh-CN" dirty="0">
              <a:ea typeface="宋体" charset="-122"/>
            </a:endParaRPr>
          </a:p>
          <a:p>
            <a:pPr eaLnBrk="1" hangingPunct="1"/>
            <a:r>
              <a:rPr lang="en-US" altLang="zh-CN" dirty="0">
                <a:ea typeface="宋体" charset="-122"/>
              </a:rPr>
              <a:t>Another option is to store like fields together (</a:t>
            </a:r>
            <a:r>
              <a:rPr lang="en-US" altLang="zh-CN" u="sng" dirty="0">
                <a:solidFill>
                  <a:srgbClr val="7D0900"/>
                </a:solidFill>
                <a:ea typeface="宋体" charset="-122"/>
              </a:rPr>
              <a:t>column store</a:t>
            </a:r>
            <a:r>
              <a:rPr lang="en-US" altLang="zh-CN" dirty="0">
                <a:ea typeface="宋体" charset="-122"/>
              </a:rPr>
              <a:t>)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37</a:t>
            </a:fld>
            <a:r>
              <a:rPr lang="zh-CN" altLang="en-US"/>
              <a:t> </a:t>
            </a:r>
            <a:endParaRPr lang="zh-CN" alt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564029"/>
              </p:ext>
            </p:extLst>
          </p:nvPr>
        </p:nvGraphicFramePr>
        <p:xfrm>
          <a:off x="381000" y="2204864"/>
          <a:ext cx="8277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277454" imgH="352654" progId="Excel.Sheet.8">
                  <p:embed/>
                </p:oleObj>
              </mc:Choice>
              <mc:Fallback>
                <p:oleObj name="Worksheet" r:id="rId2" imgW="8277454" imgH="352654" progId="Excel.Shee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04864"/>
                        <a:ext cx="82772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360053"/>
              </p:ext>
            </p:extLst>
          </p:nvPr>
        </p:nvGraphicFramePr>
        <p:xfrm>
          <a:off x="381000" y="2636912"/>
          <a:ext cx="8277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277454" imgH="352654" progId="Excel.Sheet.8">
                  <p:embed/>
                </p:oleObj>
              </mc:Choice>
              <mc:Fallback>
                <p:oleObj name="Worksheet" r:id="rId4" imgW="8277454" imgH="352654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636912"/>
                        <a:ext cx="82772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2479785"/>
              </p:ext>
            </p:extLst>
          </p:nvPr>
        </p:nvGraphicFramePr>
        <p:xfrm>
          <a:off x="381000" y="3068960"/>
          <a:ext cx="8277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8277454" imgH="352654" progId="Excel.Sheet.8">
                  <p:embed/>
                </p:oleObj>
              </mc:Choice>
              <mc:Fallback>
                <p:oleObj name="Worksheet" r:id="rId6" imgW="8277454" imgH="352654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68960"/>
                        <a:ext cx="82772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412830"/>
              </p:ext>
            </p:extLst>
          </p:nvPr>
        </p:nvGraphicFramePr>
        <p:xfrm>
          <a:off x="683568" y="4653136"/>
          <a:ext cx="1943100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1943405" imgH="2067154" progId="Excel.Sheet.8">
                  <p:embed/>
                </p:oleObj>
              </mc:Choice>
              <mc:Fallback>
                <p:oleObj name="Worksheet" r:id="rId8" imgW="1943405" imgH="20671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653136"/>
                        <a:ext cx="1943100" cy="206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511854"/>
              </p:ext>
            </p:extLst>
          </p:nvPr>
        </p:nvGraphicFramePr>
        <p:xfrm>
          <a:off x="2969568" y="4653136"/>
          <a:ext cx="1943100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1943405" imgH="2067154" progId="Excel.Sheet.8">
                  <p:embed/>
                </p:oleObj>
              </mc:Choice>
              <mc:Fallback>
                <p:oleObj name="Worksheet" r:id="rId10" imgW="1943405" imgH="20671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9568" y="4653136"/>
                        <a:ext cx="1943100" cy="206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2017832"/>
              </p:ext>
            </p:extLst>
          </p:nvPr>
        </p:nvGraphicFramePr>
        <p:xfrm>
          <a:off x="5407968" y="4653136"/>
          <a:ext cx="3124200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2" imgW="3124505" imgH="2067154" progId="Excel.Sheet.8">
                  <p:embed/>
                </p:oleObj>
              </mc:Choice>
              <mc:Fallback>
                <p:oleObj name="Worksheet" r:id="rId12" imgW="3124505" imgH="20671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968" y="4653136"/>
                        <a:ext cx="3124200" cy="206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08099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Row Store vs. Column Store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7715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Advantages of Column Store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more compact storage (fields need not start at byte boundaries)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efficient reads on data mining and OLAP operations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Advantages of Row Store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writes (multiple fields of one record) more efficiently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efficient reads for record access (OLTP)</a:t>
            </a:r>
          </a:p>
        </p:txBody>
      </p:sp>
    </p:spTree>
    <p:extLst>
      <p:ext uri="{BB962C8B-B14F-4D97-AF65-F5344CB8AC3E}">
        <p14:creationId xmlns:p14="http://schemas.microsoft.com/office/powerpoint/2010/main" val="299210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0000"/>
                </a:solidFill>
              </a:rPr>
              <a:t>Cache </a:t>
            </a:r>
            <a:r>
              <a:rPr lang="en-US" sz="2400" dirty="0"/>
              <a:t>(volatile)</a:t>
            </a:r>
          </a:p>
          <a:p>
            <a:pPr lvl="1"/>
            <a:r>
              <a:rPr lang="en-US" sz="2000" dirty="0"/>
              <a:t>Size: in megabytes (10</a:t>
            </a:r>
            <a:r>
              <a:rPr lang="en-US" sz="2000" baseline="30000" dirty="0"/>
              <a:t>6</a:t>
            </a:r>
            <a:r>
              <a:rPr lang="en-US" sz="2000" dirty="0"/>
              <a:t> bytes)</a:t>
            </a:r>
          </a:p>
          <a:p>
            <a:pPr lvl="1"/>
            <a:r>
              <a:rPr lang="en-US" sz="2000" dirty="0"/>
              <a:t>Speed: between cache and pr</a:t>
            </a:r>
            <a:r>
              <a:rPr lang="en-US" sz="2000" dirty="0">
                <a:sym typeface="Wingdings" pitchFamily="2" charset="2"/>
              </a:rPr>
              <a:t>ocessor: a few nanoseconds (10</a:t>
            </a:r>
            <a:r>
              <a:rPr lang="en-US" sz="2000" baseline="30000" dirty="0">
                <a:sym typeface="Wingdings" pitchFamily="2" charset="2"/>
              </a:rPr>
              <a:t>-9</a:t>
            </a:r>
            <a:r>
              <a:rPr lang="en-US" sz="2000" dirty="0">
                <a:sym typeface="Wingdings" pitchFamily="2" charset="2"/>
              </a:rPr>
              <a:t> seconds)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Main Memory </a:t>
            </a:r>
            <a:r>
              <a:rPr lang="en-US" altLang="zh-CN" sz="2400" dirty="0"/>
              <a:t>(volatile)</a:t>
            </a:r>
          </a:p>
          <a:p>
            <a:pPr lvl="1"/>
            <a:r>
              <a:rPr lang="en-US" sz="2000" dirty="0"/>
              <a:t>Size: in gigabytes (10</a:t>
            </a:r>
            <a:r>
              <a:rPr lang="en-US" sz="2000" baseline="30000" dirty="0"/>
              <a:t>9</a:t>
            </a:r>
            <a:r>
              <a:rPr lang="en-US" sz="2000" dirty="0"/>
              <a:t> bytes)</a:t>
            </a:r>
          </a:p>
          <a:p>
            <a:pPr lvl="1"/>
            <a:r>
              <a:rPr lang="en-US" sz="2000" dirty="0"/>
              <a:t>Speed: between memory and cache: 10-100 nanoseconds</a:t>
            </a:r>
          </a:p>
          <a:p>
            <a:r>
              <a:rPr lang="en-US" sz="2400" dirty="0">
                <a:solidFill>
                  <a:srgbClr val="00B0F0"/>
                </a:solidFill>
              </a:rPr>
              <a:t>Secondary Storage </a:t>
            </a:r>
            <a:r>
              <a:rPr lang="en-US" altLang="zh-CN" sz="2400" dirty="0"/>
              <a:t>(nonvolatile)</a:t>
            </a:r>
          </a:p>
          <a:p>
            <a:pPr lvl="1"/>
            <a:r>
              <a:rPr lang="en-US" sz="2000" dirty="0"/>
              <a:t>Size: in terabytes (10</a:t>
            </a:r>
            <a:r>
              <a:rPr lang="en-US" sz="2000" baseline="30000" dirty="0"/>
              <a:t>12</a:t>
            </a:r>
            <a:r>
              <a:rPr lang="en-US" sz="2000" dirty="0"/>
              <a:t> bytes)</a:t>
            </a:r>
          </a:p>
          <a:p>
            <a:pPr lvl="1"/>
            <a:r>
              <a:rPr lang="en-US" sz="2000" dirty="0"/>
              <a:t>Speed: between disk and main memory: 10 milliseconds (</a:t>
            </a:r>
            <a:r>
              <a:rPr lang="en-US" sz="2000" dirty="0">
                <a:sym typeface="Wingdings" pitchFamily="2" charset="2"/>
              </a:rPr>
              <a:t>10</a:t>
            </a:r>
            <a:r>
              <a:rPr lang="en-US" sz="2000" baseline="30000" dirty="0">
                <a:sym typeface="Wingdings" pitchFamily="2" charset="2"/>
              </a:rPr>
              <a:t>-3</a:t>
            </a:r>
            <a:r>
              <a:rPr lang="en-US" sz="2000" dirty="0">
                <a:sym typeface="Wingdings" pitchFamily="2" charset="2"/>
              </a:rPr>
              <a:t> seconds</a:t>
            </a:r>
            <a:r>
              <a:rPr lang="en-US" sz="2000" dirty="0"/>
              <a:t>)</a:t>
            </a:r>
          </a:p>
          <a:p>
            <a:r>
              <a:rPr lang="en-US" sz="2400" dirty="0">
                <a:solidFill>
                  <a:srgbClr val="00B0F0"/>
                </a:solidFill>
              </a:rPr>
              <a:t>Tertiary Storage </a:t>
            </a:r>
            <a:r>
              <a:rPr lang="en-US" altLang="zh-CN" sz="2400" dirty="0"/>
              <a:t>(nonvolatile)</a:t>
            </a:r>
          </a:p>
          <a:p>
            <a:pPr lvl="1"/>
            <a:r>
              <a:rPr lang="en-US" sz="2000" dirty="0"/>
              <a:t>Magnetic tapes, optical disks, ……</a:t>
            </a:r>
          </a:p>
          <a:p>
            <a:pPr lvl="1"/>
            <a:r>
              <a:rPr lang="en-US" sz="2000" dirty="0"/>
              <a:t>Size: in terabytes (10</a:t>
            </a:r>
            <a:r>
              <a:rPr lang="en-US" sz="2000" baseline="30000" dirty="0"/>
              <a:t>12</a:t>
            </a:r>
            <a:r>
              <a:rPr lang="en-US" sz="2000" dirty="0"/>
              <a:t> bytes) or petabytes (10</a:t>
            </a:r>
            <a:r>
              <a:rPr lang="en-US" sz="2000" baseline="30000" dirty="0"/>
              <a:t>15</a:t>
            </a:r>
            <a:r>
              <a:rPr lang="en-US" sz="2000" dirty="0"/>
              <a:t> bytes)</a:t>
            </a:r>
          </a:p>
          <a:p>
            <a:pPr lvl="1"/>
            <a:r>
              <a:rPr lang="en-US" sz="2000" dirty="0"/>
              <a:t>Speed: between tertiary storage and disks: seconds or minutes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348655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There are 10,000,000 ways to </a:t>
            </a:r>
            <a:r>
              <a:rPr lang="en-US" altLang="zh-CN">
                <a:ea typeface="宋体" charset="-122"/>
              </a:rPr>
              <a:t>organize data </a:t>
            </a:r>
            <a:r>
              <a:rPr lang="en-US" altLang="zh-CN" dirty="0">
                <a:ea typeface="宋体" charset="-122"/>
              </a:rPr>
              <a:t>on disk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Which is right for me?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zh-CN" dirty="0">
                <a:ea typeface="宋体" charset="-122"/>
              </a:rPr>
              <a:t>Issues: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zh-CN" dirty="0">
                <a:ea typeface="宋体" charset="-122"/>
              </a:rPr>
              <a:t>		 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Flexibility			Space Utilization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zh-CN" dirty="0">
              <a:solidFill>
                <a:srgbClr val="7D0900"/>
              </a:solidFill>
              <a:ea typeface="宋体" charset="-122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altLang="zh-CN" dirty="0">
              <a:solidFill>
                <a:srgbClr val="7D0900"/>
              </a:solidFill>
              <a:ea typeface="宋体" charset="-122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		Complexity			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39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538549" y="3501008"/>
            <a:ext cx="2681521" cy="42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538549" y="4653136"/>
            <a:ext cx="26815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2538550" y="3501008"/>
            <a:ext cx="8612" cy="11521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5220071" y="3543672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2555776" y="3543672"/>
            <a:ext cx="2664295" cy="11094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538550" y="3501008"/>
            <a:ext cx="2681521" cy="112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3636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15AD8-35EA-4716-8050-BE85D823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Management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AF2E90-5750-4265-8767-62608DE210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8660" y="2459797"/>
            <a:ext cx="7068423" cy="420413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6C12B-482A-4936-8949-3A648EE613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40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4032B3-40CB-4251-A72C-D609B160C0DA}"/>
              </a:ext>
            </a:extLst>
          </p:cNvPr>
          <p:cNvSpPr txBox="1"/>
          <p:nvPr/>
        </p:nvSpPr>
        <p:spPr>
          <a:xfrm>
            <a:off x="521296" y="1340768"/>
            <a:ext cx="8083152" cy="83099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Goal: </a:t>
            </a:r>
            <a:r>
              <a:rPr lang="en-US" sz="2400" dirty="0">
                <a:solidFill>
                  <a:schemeClr val="bg1"/>
                </a:solidFill>
              </a:rPr>
              <a:t>create the illusion of addressing and modifying disk pages in memory</a:t>
            </a:r>
          </a:p>
        </p:txBody>
      </p:sp>
    </p:spTree>
    <p:extLst>
      <p:ext uri="{BB962C8B-B14F-4D97-AF65-F5344CB8AC3E}">
        <p14:creationId xmlns:p14="http://schemas.microsoft.com/office/powerpoint/2010/main" val="32534119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FF3B8-64FA-4042-941E-8B0A07000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51916-6D01-44F4-9A70-A7AA58E39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Buffer pool</a:t>
            </a:r>
          </a:p>
          <a:p>
            <a:pPr lvl="1"/>
            <a:r>
              <a:rPr lang="en-US" dirty="0"/>
              <a:t>Large range of memory, malloc-ed at DBMS server boot time (MBs - GBs)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Buffer manager metadata</a:t>
            </a:r>
          </a:p>
          <a:p>
            <a:pPr lvl="1"/>
            <a:r>
              <a:rPr lang="en-US" dirty="0"/>
              <a:t>Small array in memory, malloc-ed at DBMS server boot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CDE89-27D4-4254-9C19-716D29A951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41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EB4E8A-6C10-4278-BC89-9B5DFEADA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946" y="2564904"/>
            <a:ext cx="5546107" cy="12241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C2A144-189F-4063-841A-B737911BA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59" y="4750299"/>
            <a:ext cx="4104458" cy="191906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D6F0CA0-8951-4D1E-B592-A0A1AB1088AB}"/>
              </a:ext>
            </a:extLst>
          </p:cNvPr>
          <p:cNvSpPr txBox="1"/>
          <p:nvPr/>
        </p:nvSpPr>
        <p:spPr>
          <a:xfrm>
            <a:off x="4860032" y="5365241"/>
            <a:ext cx="3312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Page pin count</a:t>
            </a:r>
            <a:r>
              <a:rPr lang="en-US" b="1" dirty="0"/>
              <a:t> </a:t>
            </a:r>
            <a:r>
              <a:rPr lang="en-US" dirty="0"/>
              <a:t>keeps track of which pages are in use</a:t>
            </a:r>
          </a:p>
        </p:txBody>
      </p:sp>
    </p:spTree>
    <p:extLst>
      <p:ext uri="{BB962C8B-B14F-4D97-AF65-F5344CB8AC3E}">
        <p14:creationId xmlns:p14="http://schemas.microsoft.com/office/powerpoint/2010/main" val="33714235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When a Page is Requested …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3771575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If requested page is NOT in the buffer pool: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Choose an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un-pinned</a:t>
            </a:r>
            <a:r>
              <a:rPr lang="en-US" altLang="zh-CN" dirty="0">
                <a:ea typeface="宋体" charset="-122"/>
              </a:rPr>
              <a:t> (pin count = 0) frame for replacement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If frame is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dirty</a:t>
            </a:r>
            <a:r>
              <a:rPr lang="en-US" altLang="zh-CN" dirty="0">
                <a:ea typeface="宋体" charset="-122"/>
              </a:rPr>
              <a:t>, write current page to disk, mark as “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clean</a:t>
            </a:r>
            <a:r>
              <a:rPr lang="en-US" altLang="zh-CN" dirty="0">
                <a:ea typeface="宋体" charset="-122"/>
              </a:rPr>
              <a:t>”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Read requested page into frame</a:t>
            </a:r>
          </a:p>
          <a:p>
            <a:pPr marL="514350" indent="-457200" eaLnBrk="1" hangingPunct="1">
              <a:buFont typeface="+mj-lt"/>
              <a:buAutoNum type="arabicPeriod"/>
            </a:pPr>
            <a:r>
              <a:rPr lang="en-US" altLang="zh-CN" dirty="0">
                <a:ea typeface="宋体" charset="-122"/>
              </a:rPr>
              <a:t>Pin the page and return its address</a:t>
            </a:r>
          </a:p>
          <a:p>
            <a:pPr eaLnBrk="1" hangingPunct="1"/>
            <a:r>
              <a:rPr lang="en-US" altLang="zh-CN" dirty="0">
                <a:ea typeface="宋体" charset="-122"/>
              </a:rPr>
              <a:t>If requests can be predicted (e.g., sequential scans), pages can be </a:t>
            </a:r>
            <a:r>
              <a:rPr lang="en-US" altLang="zh-CN" dirty="0">
                <a:solidFill>
                  <a:srgbClr val="7D0900"/>
                </a:solidFill>
                <a:ea typeface="宋体" charset="-122"/>
              </a:rPr>
              <a:t>prefetched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Several pages at a time</a:t>
            </a:r>
          </a:p>
          <a:p>
            <a:pPr eaLnBrk="1" hangingPunct="1"/>
            <a:r>
              <a:rPr lang="en-US" altLang="zh-CN" dirty="0">
                <a:ea typeface="宋体" charset="-122"/>
              </a:rPr>
              <a:t>When the buffer pool is full …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Need to evict an existing page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Need a </a:t>
            </a:r>
            <a:r>
              <a:rPr lang="en-US" altLang="zh-CN" b="1" dirty="0">
                <a:solidFill>
                  <a:srgbClr val="7D0900"/>
                </a:solidFill>
                <a:ea typeface="宋体" charset="-122"/>
              </a:rPr>
              <a:t>page replacement policy</a:t>
            </a:r>
          </a:p>
        </p:txBody>
      </p:sp>
    </p:spTree>
    <p:extLst>
      <p:ext uri="{BB962C8B-B14F-4D97-AF65-F5344CB8AC3E}">
        <p14:creationId xmlns:p14="http://schemas.microsoft.com/office/powerpoint/2010/main" val="38133995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LRU Replacement Policy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427759"/>
          </a:xfrm>
        </p:spPr>
        <p:txBody>
          <a:bodyPr/>
          <a:lstStyle/>
          <a:p>
            <a:pPr eaLnBrk="1" hangingPunct="1"/>
            <a:r>
              <a:rPr lang="en-US" altLang="zh-CN" dirty="0">
                <a:ea typeface="宋体" charset="-122"/>
              </a:rPr>
              <a:t>Least Recently Used (LRU)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Pinned frame: not available to replace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Track time for each frame last unpinned (end of use)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Replace the frame which was least recently used</a:t>
            </a:r>
          </a:p>
          <a:p>
            <a:pPr lvl="2" eaLnBrk="1" hangingPunct="1"/>
            <a:r>
              <a:rPr lang="en-US" altLang="zh-CN" dirty="0">
                <a:ea typeface="宋体" charset="-122"/>
              </a:rPr>
              <a:t>Need to “find min” on the last used attributed (priority queue)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Very common policy: intuitive and simple</a:t>
            </a:r>
          </a:p>
          <a:p>
            <a:pPr lvl="2" eaLnBrk="1" hangingPunct="1"/>
            <a:r>
              <a:rPr lang="en-US" altLang="zh-CN" dirty="0">
                <a:ea typeface="宋体" charset="-122"/>
              </a:rPr>
              <a:t>Good for repeated access to popular pages (temporal locality)</a:t>
            </a:r>
          </a:p>
          <a:p>
            <a:pPr eaLnBrk="1" hangingPunct="1"/>
            <a:r>
              <a:rPr lang="en-US" altLang="zh-CN" dirty="0">
                <a:ea typeface="宋体" charset="-122"/>
              </a:rPr>
              <a:t>Sequential Scan + LRU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Lead to </a:t>
            </a:r>
            <a:r>
              <a:rPr lang="en-US" altLang="zh-CN" b="1" dirty="0">
                <a:solidFill>
                  <a:srgbClr val="00B0F0"/>
                </a:solidFill>
                <a:ea typeface="宋体" charset="-122"/>
              </a:rPr>
              <a:t>sequential flooding</a:t>
            </a:r>
          </a:p>
          <a:p>
            <a:pPr lvl="2" eaLnBrk="1" hangingPunct="1"/>
            <a:r>
              <a:rPr lang="en-US" altLang="zh-CN" dirty="0">
                <a:ea typeface="宋体" charset="-122"/>
              </a:rPr>
              <a:t>0% hit rate in cache</a:t>
            </a:r>
          </a:p>
          <a:p>
            <a:pPr lvl="1" eaLnBrk="1" hangingPunct="1"/>
            <a:r>
              <a:rPr lang="en-US" altLang="zh-CN" dirty="0">
                <a:ea typeface="宋体" charset="-122"/>
              </a:rPr>
              <a:t>Repeated sequential scan is very common in DB workload</a:t>
            </a:r>
          </a:p>
          <a:p>
            <a:pPr lvl="2" eaLnBrk="1" hangingPunct="1"/>
            <a:r>
              <a:rPr lang="en-US" altLang="zh-CN" dirty="0">
                <a:ea typeface="宋体" charset="-122"/>
              </a:rPr>
              <a:t>Nested-loop join</a:t>
            </a:r>
          </a:p>
        </p:txBody>
      </p:sp>
    </p:spTree>
    <p:extLst>
      <p:ext uri="{BB962C8B-B14F-4D97-AF65-F5344CB8AC3E}">
        <p14:creationId xmlns:p14="http://schemas.microsoft.com/office/powerpoint/2010/main" val="7278449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D94BA-87BF-408E-A393-FEC9134D4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-122"/>
              </a:rPr>
              <a:t>Sequential Scan + LRU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B17ED3-4C00-4D3B-A981-8984009F72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44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A7A958-D1ED-4898-BD8A-35ED3105A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804" y="1484784"/>
            <a:ext cx="3528392" cy="17307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461651B-A084-4879-8D56-476D3412E0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933056"/>
            <a:ext cx="7516536" cy="9563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0EDF473-255B-4C89-AE75-0123F7A1835B}"/>
              </a:ext>
            </a:extLst>
          </p:cNvPr>
          <p:cNvSpPr txBox="1"/>
          <p:nvPr/>
        </p:nvSpPr>
        <p:spPr>
          <a:xfrm>
            <a:off x="1403648" y="141831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D0900"/>
                </a:solidFill>
              </a:rPr>
              <a:t>Buffer Pool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5BF1A8-E7AC-4AE1-B6BD-33E67C7E7CB1}"/>
              </a:ext>
            </a:extLst>
          </p:cNvPr>
          <p:cNvSpPr txBox="1"/>
          <p:nvPr/>
        </p:nvSpPr>
        <p:spPr>
          <a:xfrm>
            <a:off x="539552" y="356348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D0900"/>
                </a:solidFill>
              </a:rPr>
              <a:t>Disk Space Manager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E8078F-53B9-4B3B-B77B-48FBE5755258}"/>
              </a:ext>
            </a:extLst>
          </p:cNvPr>
          <p:cNvSpPr txBox="1"/>
          <p:nvPr/>
        </p:nvSpPr>
        <p:spPr>
          <a:xfrm>
            <a:off x="3696828" y="5606889"/>
            <a:ext cx="1750344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Cache hits: 0</a:t>
            </a:r>
          </a:p>
        </p:txBody>
      </p:sp>
    </p:spTree>
    <p:extLst>
      <p:ext uri="{BB962C8B-B14F-4D97-AF65-F5344CB8AC3E}">
        <p14:creationId xmlns:p14="http://schemas.microsoft.com/office/powerpoint/2010/main" val="38916401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BB4B0-4033-4D2A-AEAF-6AF68AAD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Scan + MRU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42C22-F334-4355-942B-4FFF9A6B1B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45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8B2741-3316-4CE5-A030-8A6CAC116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804" y="1484784"/>
            <a:ext cx="3528392" cy="17307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4064876-8FF2-4362-BC4D-02BF92C06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3933056"/>
            <a:ext cx="7516536" cy="9563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5BA132-0E2A-4782-8BE4-C4A359307163}"/>
              </a:ext>
            </a:extLst>
          </p:cNvPr>
          <p:cNvSpPr txBox="1"/>
          <p:nvPr/>
        </p:nvSpPr>
        <p:spPr>
          <a:xfrm>
            <a:off x="1403648" y="141831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D0900"/>
                </a:solidFill>
              </a:rPr>
              <a:t>Buffer Pool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72EB25-16B0-43D5-AD4E-245A8E831922}"/>
              </a:ext>
            </a:extLst>
          </p:cNvPr>
          <p:cNvSpPr txBox="1"/>
          <p:nvPr/>
        </p:nvSpPr>
        <p:spPr>
          <a:xfrm>
            <a:off x="539552" y="356348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D0900"/>
                </a:solidFill>
              </a:rPr>
              <a:t>Disk Space Manager</a:t>
            </a:r>
          </a:p>
        </p:txBody>
      </p:sp>
    </p:spTree>
    <p:extLst>
      <p:ext uri="{BB962C8B-B14F-4D97-AF65-F5344CB8AC3E}">
        <p14:creationId xmlns:p14="http://schemas.microsoft.com/office/powerpoint/2010/main" val="34123706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60F63-EFAD-499F-835F-32ECBDBFE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Scan + MRU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5914D-E087-45CA-BC27-90013C2BA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General case: B buffers and N (N &gt; B) pages in file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First pass (N attempts): 0 hits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Next N attempts: B-1 hits for pages 1 </a:t>
            </a:r>
            <a:r>
              <a:rPr lang="en-US" dirty="0">
                <a:sym typeface="Wingdings" panose="05000000000000000000" pitchFamily="2" charset="2"/>
              </a:rPr>
              <a:t> B-1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ym typeface="Wingdings" panose="05000000000000000000" pitchFamily="2" charset="2"/>
              </a:rPr>
              <a:t>Next N attempts: B-1 hits for pages N  B-2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ym typeface="Wingdings" panose="05000000000000000000" pitchFamily="2" charset="2"/>
              </a:rPr>
              <a:t>Next N attempts: B-1 hits for pages N-1  B-3</a:t>
            </a:r>
            <a:endParaRPr lang="en-US" dirty="0"/>
          </a:p>
          <a:p>
            <a:pPr lvl="1">
              <a:lnSpc>
                <a:spcPct val="120000"/>
              </a:lnSpc>
            </a:pPr>
            <a:endParaRPr lang="en-US" dirty="0"/>
          </a:p>
          <a:p>
            <a:pPr lvl="1">
              <a:lnSpc>
                <a:spcPct val="120000"/>
              </a:lnSpc>
            </a:pPr>
            <a:r>
              <a:rPr lang="en-US" b="1" dirty="0"/>
              <a:t>In limit we get about (B-1)/N average hit rate per attempt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62596C-3EF4-47D2-9399-18B6AA6C31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09992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A23FF-6E62-4A66-85CE-6E92DA2DB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Need a Hybrid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11A7C-EFA1-4CA0-B15A-E5F70465C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LRU wins for random access (hot vs. cold)</a:t>
            </a:r>
          </a:p>
          <a:p>
            <a:r>
              <a:rPr lang="en-US" dirty="0"/>
              <a:t>MRU wins for repeated sequential</a:t>
            </a:r>
          </a:p>
          <a:p>
            <a:endParaRPr lang="en-US" dirty="0"/>
          </a:p>
          <a:p>
            <a:r>
              <a:rPr lang="en-US" dirty="0"/>
              <a:t>Lots of other replacement policies</a:t>
            </a:r>
          </a:p>
          <a:p>
            <a:pPr lvl="1"/>
            <a:r>
              <a:rPr lang="en-US" dirty="0"/>
              <a:t>Random, not recently used, neural network</a:t>
            </a:r>
          </a:p>
          <a:p>
            <a:pPr lvl="1"/>
            <a:r>
              <a:rPr lang="en-US" dirty="0"/>
              <a:t>The cost of replacement policy algorithms could be a concern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CE70B-5FC4-4870-8EFE-2F3F8F1B1EF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029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F71DC-BB8D-4A30-9347-CFD6A935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Numbers</a:t>
            </a:r>
          </a:p>
        </p:txBody>
      </p:sp>
      <p:pic>
        <p:nvPicPr>
          <p:cNvPr id="6" name="Content Placeholder 5" descr="Chart&#10;&#10;Description automatically generated">
            <a:extLst>
              <a:ext uri="{FF2B5EF4-FFF2-40B4-BE49-F238E27FC236}">
                <a16:creationId xmlns:a16="http://schemas.microsoft.com/office/drawing/2014/main" id="{A37380F3-037F-4DF8-8165-B80D466435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79166"/>
            <a:ext cx="8786813" cy="439340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8E431C-E41E-4480-A3ED-4F5B57C621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4382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1E0FD-9B2E-4869-A3E7-7FC2466C3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Numbers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143D7E-61CE-4D4C-B3B8-2C21027D4096}"/>
              </a:ext>
            </a:extLst>
          </p:cNvPr>
          <p:cNvSpPr txBox="1">
            <a:spLocks/>
          </p:cNvSpPr>
          <p:nvPr/>
        </p:nvSpPr>
        <p:spPr bwMode="auto">
          <a:xfrm>
            <a:off x="152399" y="1169594"/>
            <a:ext cx="8786813" cy="542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 baseline="0">
                <a:solidFill>
                  <a:schemeClr val="tx1"/>
                </a:solidFill>
                <a:latin typeface="Garamond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8E0000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400" i="0" dirty="0">
                <a:solidFill>
                  <a:srgbClr val="7D0900"/>
                </a:solidFill>
                <a:effectLst/>
                <a:latin typeface="-apple-system"/>
              </a:rPr>
              <a:t>Let’s multiply all these durations by a billion (10^9)!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Minute</a:t>
            </a:r>
          </a:p>
          <a:p>
            <a:pPr lvl="1">
              <a:lnSpc>
                <a:spcPct val="110000"/>
              </a:lnSpc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ea typeface="ui-monospace"/>
              </a:rPr>
              <a:t>L1 cache reference		0.5s 	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badi" panose="020B0604020104020204" pitchFamily="34" charset="0"/>
                <a:ea typeface="ui-monospace"/>
              </a:rPr>
              <a:t>One heart beat (0.5s) </a:t>
            </a:r>
          </a:p>
          <a:p>
            <a:pPr lvl="1">
              <a:lnSpc>
                <a:spcPct val="110000"/>
              </a:lnSpc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ea typeface="ui-monospace"/>
              </a:rPr>
              <a:t>L2 cache reference 		7s 	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badi" panose="020B0604020104020204" pitchFamily="34" charset="0"/>
                <a:ea typeface="ui-monospace"/>
              </a:rPr>
              <a:t>Long yawn 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latin typeface="+mj-lt"/>
                <a:ea typeface="-apple-system"/>
              </a:rPr>
              <a:t>Hour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ea typeface="ui-monospace"/>
              </a:rPr>
              <a:t>Main memory reference	100s	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badi" panose="020B0604020104020204" pitchFamily="34" charset="0"/>
                <a:ea typeface="ui-monospace"/>
              </a:rPr>
              <a:t>Brushing your teeth</a:t>
            </a: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Abadi" panose="020B0604020104020204" pitchFamily="34" charset="0"/>
              <a:ea typeface="-apple-system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latin typeface="+mj-lt"/>
                <a:ea typeface="-apple-system"/>
              </a:rPr>
              <a:t>Day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24292F"/>
              </a:solidFill>
              <a:effectLst/>
              <a:latin typeface="+mj-lt"/>
              <a:ea typeface="-apple-system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ea typeface="ui-monospace"/>
              </a:rPr>
              <a:t>Send 2K bytes over 1 Gbps network		5.5 hours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latin typeface="+mj-lt"/>
                <a:ea typeface="-apple-system"/>
              </a:rPr>
              <a:t>Week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ea typeface="ui-monospace"/>
              </a:rPr>
              <a:t>SSD random read			1.7 days	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badi" panose="020B0604020104020204" pitchFamily="34" charset="0"/>
                <a:ea typeface="ui-monospace"/>
              </a:rPr>
              <a:t>A normal weekend 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1600" b="1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ea typeface="ui-monospace"/>
              </a:rPr>
              <a:t>Read 1 MB sequentially from memory	2.9 days		</a:t>
            </a:r>
            <a:r>
              <a:rPr kumimoji="0" lang="en-US" altLang="en-US" sz="1600" b="1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badi" panose="020B0604020104020204" pitchFamily="34" charset="0"/>
                <a:ea typeface="ui-monospace"/>
              </a:rPr>
              <a:t>A long weekend 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ea typeface="ui-monospace"/>
              </a:rPr>
              <a:t>Read 1 MB sequentially from SSD		11.6 days	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sz="2400" dirty="0">
                <a:solidFill>
                  <a:srgbClr val="24292F"/>
                </a:solidFill>
                <a:latin typeface="+mj-lt"/>
              </a:rPr>
              <a:t>Year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ea typeface="ui-monospace"/>
              </a:rPr>
              <a:t>Disk seek				16.5 weeks	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badi" panose="020B0604020104020204" pitchFamily="34" charset="0"/>
                <a:ea typeface="ui-monospace"/>
              </a:rPr>
              <a:t>A semester in university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4292F"/>
                </a:solidFill>
                <a:effectLst/>
                <a:ea typeface="ui-monospace"/>
              </a:rPr>
              <a:t>Read 1 MB sequentially from disk 	7.8 months </a:t>
            </a: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24292F"/>
                </a:solidFill>
              </a:rPr>
              <a:t>The above two together		1 year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09260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7D0900"/>
                </a:solidFill>
              </a:rPr>
              <a:t>Virtual</a:t>
            </a:r>
            <a:r>
              <a:rPr lang="en-US" dirty="0"/>
              <a:t> memory is not really </a:t>
            </a:r>
            <a:r>
              <a:rPr lang="en-US" dirty="0">
                <a:solidFill>
                  <a:srgbClr val="7D0900"/>
                </a:solidFill>
              </a:rPr>
              <a:t>physical</a:t>
            </a:r>
            <a:r>
              <a:rPr lang="en-US" dirty="0"/>
              <a:t> memory!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Is </a:t>
            </a:r>
            <a:r>
              <a:rPr lang="en-US" b="1" dirty="0">
                <a:solidFill>
                  <a:srgbClr val="7D0900"/>
                </a:solidFill>
              </a:rPr>
              <a:t>NOT</a:t>
            </a:r>
            <a:r>
              <a:rPr lang="en-US" dirty="0"/>
              <a:t> a level of the memory hierarchy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It is a technique that gives programs the idea that it has working memory even if physically it may overflow to disk storage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OS manages virtual memory</a:t>
            </a:r>
          </a:p>
          <a:p>
            <a:pPr>
              <a:lnSpc>
                <a:spcPct val="120000"/>
              </a:lnSpc>
            </a:pPr>
            <a:r>
              <a:rPr lang="en-US" dirty="0"/>
              <a:t>It makes programming large applications easier and efficiently uses real physical memory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035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Second Storage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Disk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Slower, cheaper than main memory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Persistent!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The unit of disk I/O = </a:t>
            </a:r>
            <a:r>
              <a:rPr lang="en-US" altLang="zh-CN" b="1" i="1" dirty="0">
                <a:solidFill>
                  <a:srgbClr val="7D0900"/>
                </a:solidFill>
              </a:rPr>
              <a:t>block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Typically 1 block = 4k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Mechanical characteristics: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Rotation speed (7200RPM)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Number of platters (1-30)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Number of tracks (&lt;=10000)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Number of bytes/track(10</a:t>
            </a:r>
            <a:r>
              <a:rPr lang="en-US" altLang="zh-CN" b="0" baseline="30000" dirty="0"/>
              <a:t>5</a:t>
            </a:r>
            <a:r>
              <a:rPr lang="en-US" altLang="zh-CN" b="0" dirty="0"/>
              <a:t>)</a:t>
            </a:r>
          </a:p>
          <a:p>
            <a:pPr lvl="1">
              <a:lnSpc>
                <a:spcPct val="120000"/>
              </a:lnSpc>
            </a:pPr>
            <a:r>
              <a:rPr lang="en-US" altLang="zh-CN" dirty="0">
                <a:hlinkClick r:id="rId2"/>
              </a:rPr>
              <a:t>http://www.youtube.com/watch?v=kdmLvl1n82U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861048"/>
            <a:ext cx="3096344" cy="2160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340768"/>
            <a:ext cx="3419871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90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Disk Access Characteristics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Disk latency 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Time between when command is issued and when data is in memory</a:t>
            </a:r>
          </a:p>
          <a:p>
            <a:pPr lvl="1">
              <a:lnSpc>
                <a:spcPct val="120000"/>
              </a:lnSpc>
            </a:pPr>
            <a:r>
              <a:rPr lang="en-US" altLang="zh-CN" b="1" dirty="0">
                <a:solidFill>
                  <a:srgbClr val="7D0900"/>
                </a:solidFill>
              </a:rPr>
              <a:t>= seek time + rotational latency + transfer time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Seek time = time for the head to reach cylinder: 2ms – 3ms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Rotational latency = time for the sector to rotate</a:t>
            </a:r>
          </a:p>
          <a:p>
            <a:pPr lvl="3">
              <a:lnSpc>
                <a:spcPct val="120000"/>
              </a:lnSpc>
            </a:pPr>
            <a:r>
              <a:rPr lang="en-US" altLang="zh-CN" b="0" dirty="0"/>
              <a:t>rotation time = 0-4ms (15000 RPM)</a:t>
            </a:r>
          </a:p>
          <a:p>
            <a:pPr lvl="2">
              <a:lnSpc>
                <a:spcPct val="120000"/>
              </a:lnSpc>
            </a:pPr>
            <a:r>
              <a:rPr lang="en-US" altLang="zh-CN" b="0" dirty="0"/>
              <a:t>Transfer time = typically 0.25ms per 64KB page</a:t>
            </a:r>
          </a:p>
          <a:p>
            <a:pPr lvl="1">
              <a:lnSpc>
                <a:spcPct val="120000"/>
              </a:lnSpc>
            </a:pPr>
            <a:r>
              <a:rPr lang="en-US" altLang="zh-CN" b="0" dirty="0"/>
              <a:t>Disks read/write one block at a time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1130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20417</TotalTime>
  <Words>2919</Words>
  <Application>Microsoft Office PowerPoint</Application>
  <PresentationFormat>On-screen Show (4:3)</PresentationFormat>
  <Paragraphs>498</Paragraphs>
  <Slides>48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61" baseType="lpstr">
      <vt:lpstr>-apple-system</vt:lpstr>
      <vt:lpstr>EDNYTD+HelveticaNeue</vt:lpstr>
      <vt:lpstr>Abadi</vt:lpstr>
      <vt:lpstr>Arial</vt:lpstr>
      <vt:lpstr>Calibri</vt:lpstr>
      <vt:lpstr>Garamond</vt:lpstr>
      <vt:lpstr>Palace Script MT</vt:lpstr>
      <vt:lpstr>Symbol</vt:lpstr>
      <vt:lpstr>Tahoma</vt:lpstr>
      <vt:lpstr>Times New Roman</vt:lpstr>
      <vt:lpstr>Wingdings</vt:lpstr>
      <vt:lpstr>Office 主题</vt:lpstr>
      <vt:lpstr>Worksheet</vt:lpstr>
      <vt:lpstr>COP5725 Advanced Database Systems</vt:lpstr>
      <vt:lpstr>Memory Hierarchy</vt:lpstr>
      <vt:lpstr>Why Memory Hierarchy</vt:lpstr>
      <vt:lpstr>Memory Hierarchy</vt:lpstr>
      <vt:lpstr>Latency Numbers</vt:lpstr>
      <vt:lpstr>Latency Numbers</vt:lpstr>
      <vt:lpstr>Virtual Memory</vt:lpstr>
      <vt:lpstr>Second Storage</vt:lpstr>
      <vt:lpstr>Disk Access Characteristics</vt:lpstr>
      <vt:lpstr>Second Storage</vt:lpstr>
      <vt:lpstr>Disk Storage Management</vt:lpstr>
      <vt:lpstr>I/O Model of Computation</vt:lpstr>
      <vt:lpstr>I/O Model of Computation</vt:lpstr>
      <vt:lpstr>Files of Pages of Records</vt:lpstr>
      <vt:lpstr>DB File Structures</vt:lpstr>
      <vt:lpstr>Unordered Heap Files as List</vt:lpstr>
      <vt:lpstr>Unordered Heap Files With Page Directories</vt:lpstr>
      <vt:lpstr>Representing Data Elements</vt:lpstr>
      <vt:lpstr>Representing Data Elements</vt:lpstr>
      <vt:lpstr>Representing Data Elements</vt:lpstr>
      <vt:lpstr>Record Formats: Fixed Length</vt:lpstr>
      <vt:lpstr>Variable Length Records</vt:lpstr>
      <vt:lpstr>Records With Repeating Fields</vt:lpstr>
      <vt:lpstr>Placing Records into Blocks</vt:lpstr>
      <vt:lpstr>Storing Records in Blocks</vt:lpstr>
      <vt:lpstr>Spanned vs. Unspanned</vt:lpstr>
      <vt:lpstr>Sequencing</vt:lpstr>
      <vt:lpstr>BLOB</vt:lpstr>
      <vt:lpstr>Database Addresses</vt:lpstr>
      <vt:lpstr>Addresses</vt:lpstr>
      <vt:lpstr>Memory Addresses</vt:lpstr>
      <vt:lpstr>Pointer Swizzling</vt:lpstr>
      <vt:lpstr>Pointer Swizzling</vt:lpstr>
      <vt:lpstr>Pointer Swizzling</vt:lpstr>
      <vt:lpstr>Record Modification: Insertion</vt:lpstr>
      <vt:lpstr>Record Modification: Deletion</vt:lpstr>
      <vt:lpstr>Record Modification: Update</vt:lpstr>
      <vt:lpstr>Row Store vs. Column Store</vt:lpstr>
      <vt:lpstr>Row Store vs. Column Store</vt:lpstr>
      <vt:lpstr>Summary</vt:lpstr>
      <vt:lpstr>Buffer Management</vt:lpstr>
      <vt:lpstr>Buffer Manager</vt:lpstr>
      <vt:lpstr>When a Page is Requested …</vt:lpstr>
      <vt:lpstr>LRU Replacement Policy</vt:lpstr>
      <vt:lpstr>Sequential Scan + LRU</vt:lpstr>
      <vt:lpstr>Sequential Scan + MRU</vt:lpstr>
      <vt:lpstr>Sequential Scan + MRU</vt:lpstr>
      <vt:lpstr>We Need a Hybrid Policy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1153</cp:revision>
  <dcterms:created xsi:type="dcterms:W3CDTF">2009-02-27T04:51:28Z</dcterms:created>
  <dcterms:modified xsi:type="dcterms:W3CDTF">2023-10-09T22:05:58Z</dcterms:modified>
</cp:coreProperties>
</file>