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3" r:id="rId2"/>
    <p:sldId id="295" r:id="rId3"/>
    <p:sldId id="297" r:id="rId4"/>
    <p:sldId id="298" r:id="rId5"/>
    <p:sldId id="299" r:id="rId6"/>
    <p:sldId id="304" r:id="rId7"/>
    <p:sldId id="306" r:id="rId8"/>
    <p:sldId id="307" r:id="rId9"/>
    <p:sldId id="308" r:id="rId10"/>
    <p:sldId id="305" r:id="rId1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7ABDE59-5AA8-42AF-9C2B-54179A55828F}">
          <p14:sldIdLst>
            <p14:sldId id="293"/>
            <p14:sldId id="295"/>
            <p14:sldId id="297"/>
            <p14:sldId id="298"/>
            <p14:sldId id="299"/>
            <p14:sldId id="304"/>
            <p14:sldId id="306"/>
            <p14:sldId id="307"/>
            <p14:sldId id="308"/>
            <p14:sldId id="3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0900"/>
    <a:srgbClr val="CC0000"/>
    <a:srgbClr val="D5D000"/>
    <a:srgbClr val="E7E200"/>
    <a:srgbClr val="FFD700"/>
    <a:srgbClr val="A80000"/>
    <a:srgbClr val="FF6565"/>
    <a:srgbClr val="FFFF43"/>
    <a:srgbClr val="EBE600"/>
    <a:srgbClr val="F0F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346" autoAdjust="0"/>
  </p:normalViewPr>
  <p:slideViewPr>
    <p:cSldViewPr>
      <p:cViewPr varScale="1">
        <p:scale>
          <a:sx n="81" d="100"/>
          <a:sy n="81" d="100"/>
        </p:scale>
        <p:origin x="342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32" y="49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ixiang Zhao" userId="7edc51de-0ae1-42c0-bae2-7f1679fa739e" providerId="ADAL" clId="{613DA0FF-68D6-4E7F-ABF5-20F10717FE6E}"/>
    <pc:docChg chg="modSld">
      <pc:chgData name="Peixiang Zhao" userId="7edc51de-0ae1-42c0-bae2-7f1679fa739e" providerId="ADAL" clId="{613DA0FF-68D6-4E7F-ABF5-20F10717FE6E}" dt="2025-04-20T19:30:14.577" v="64" actId="1076"/>
      <pc:docMkLst>
        <pc:docMk/>
      </pc:docMkLst>
      <pc:sldChg chg="modSp mod">
        <pc:chgData name="Peixiang Zhao" userId="7edc51de-0ae1-42c0-bae2-7f1679fa739e" providerId="ADAL" clId="{613DA0FF-68D6-4E7F-ABF5-20F10717FE6E}" dt="2025-04-20T19:25:27.763" v="13" actId="207"/>
        <pc:sldMkLst>
          <pc:docMk/>
          <pc:sldMk cId="2339001866" sldId="295"/>
        </pc:sldMkLst>
        <pc:spChg chg="mod">
          <ac:chgData name="Peixiang Zhao" userId="7edc51de-0ae1-42c0-bae2-7f1679fa739e" providerId="ADAL" clId="{613DA0FF-68D6-4E7F-ABF5-20F10717FE6E}" dt="2025-04-20T19:25:27.763" v="13" actId="207"/>
          <ac:spMkLst>
            <pc:docMk/>
            <pc:sldMk cId="2339001866" sldId="295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613DA0FF-68D6-4E7F-ABF5-20F10717FE6E}" dt="2025-04-20T19:26:07.432" v="21" actId="20577"/>
        <pc:sldMkLst>
          <pc:docMk/>
          <pc:sldMk cId="2254667320" sldId="297"/>
        </pc:sldMkLst>
        <pc:spChg chg="mod">
          <ac:chgData name="Peixiang Zhao" userId="7edc51de-0ae1-42c0-bae2-7f1679fa739e" providerId="ADAL" clId="{613DA0FF-68D6-4E7F-ABF5-20F10717FE6E}" dt="2025-04-20T19:26:07.432" v="21" actId="20577"/>
          <ac:spMkLst>
            <pc:docMk/>
            <pc:sldMk cId="2254667320" sldId="297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613DA0FF-68D6-4E7F-ABF5-20F10717FE6E}" dt="2025-04-20T19:28:15.927" v="56" actId="6549"/>
        <pc:sldMkLst>
          <pc:docMk/>
          <pc:sldMk cId="2767739087" sldId="299"/>
        </pc:sldMkLst>
        <pc:spChg chg="mod">
          <ac:chgData name="Peixiang Zhao" userId="7edc51de-0ae1-42c0-bae2-7f1679fa739e" providerId="ADAL" clId="{613DA0FF-68D6-4E7F-ABF5-20F10717FE6E}" dt="2025-04-20T19:28:15.927" v="56" actId="6549"/>
          <ac:spMkLst>
            <pc:docMk/>
            <pc:sldMk cId="2767739087" sldId="299"/>
            <ac:spMk id="3" creationId="{00000000-0000-0000-0000-000000000000}"/>
          </ac:spMkLst>
        </pc:spChg>
      </pc:sldChg>
      <pc:sldChg chg="addSp delSp modSp">
        <pc:chgData name="Peixiang Zhao" userId="7edc51de-0ae1-42c0-bae2-7f1679fa739e" providerId="ADAL" clId="{613DA0FF-68D6-4E7F-ABF5-20F10717FE6E}" dt="2025-04-20T19:30:14.577" v="64" actId="1076"/>
        <pc:sldMkLst>
          <pc:docMk/>
          <pc:sldMk cId="2649360658" sldId="301"/>
        </pc:sldMkLst>
        <pc:picChg chg="add mod">
          <ac:chgData name="Peixiang Zhao" userId="7edc51de-0ae1-42c0-bae2-7f1679fa739e" providerId="ADAL" clId="{613DA0FF-68D6-4E7F-ABF5-20F10717FE6E}" dt="2025-04-20T19:30:14.577" v="64" actId="1076"/>
          <ac:picMkLst>
            <pc:docMk/>
            <pc:sldMk cId="2649360658" sldId="301"/>
            <ac:picMk id="7" creationId="{14DDD82C-B7AC-490E-1A84-579AEC351A5C}"/>
          </ac:picMkLst>
        </pc:picChg>
      </pc:sldChg>
    </pc:docChg>
  </pc:docChgLst>
  <pc:docChgLst>
    <pc:chgData name="Peixiang Zhao" userId="7edc51de-0ae1-42c0-bae2-7f1679fa739e" providerId="ADAL" clId="{91BB5998-B36E-4794-A975-33F942B5D33F}"/>
    <pc:docChg chg="delSld modSld modSection">
      <pc:chgData name="Peixiang Zhao" userId="7edc51de-0ae1-42c0-bae2-7f1679fa739e" providerId="ADAL" clId="{91BB5998-B36E-4794-A975-33F942B5D33F}" dt="2025-04-22T23:31:42.802" v="6" actId="47"/>
      <pc:docMkLst>
        <pc:docMk/>
      </pc:docMkLst>
      <pc:sldChg chg="modSp mod">
        <pc:chgData name="Peixiang Zhao" userId="7edc51de-0ae1-42c0-bae2-7f1679fa739e" providerId="ADAL" clId="{91BB5998-B36E-4794-A975-33F942B5D33F}" dt="2025-04-22T23:30:21.196" v="1" actId="947"/>
        <pc:sldMkLst>
          <pc:docMk/>
          <pc:sldMk cId="2254667320" sldId="297"/>
        </pc:sldMkLst>
        <pc:spChg chg="mod">
          <ac:chgData name="Peixiang Zhao" userId="7edc51de-0ae1-42c0-bae2-7f1679fa739e" providerId="ADAL" clId="{91BB5998-B36E-4794-A975-33F942B5D33F}" dt="2025-04-22T23:30:21.196" v="1" actId="947"/>
          <ac:spMkLst>
            <pc:docMk/>
            <pc:sldMk cId="2254667320" sldId="297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91BB5998-B36E-4794-A975-33F942B5D33F}" dt="2025-04-22T23:30:38.456" v="2" actId="20577"/>
        <pc:sldMkLst>
          <pc:docMk/>
          <pc:sldMk cId="2833730846" sldId="298"/>
        </pc:sldMkLst>
        <pc:spChg chg="mod">
          <ac:chgData name="Peixiang Zhao" userId="7edc51de-0ae1-42c0-bae2-7f1679fa739e" providerId="ADAL" clId="{91BB5998-B36E-4794-A975-33F942B5D33F}" dt="2025-04-22T23:30:38.456" v="2" actId="20577"/>
          <ac:spMkLst>
            <pc:docMk/>
            <pc:sldMk cId="2833730846" sldId="298"/>
            <ac:spMk id="3" creationId="{00000000-0000-0000-0000-000000000000}"/>
          </ac:spMkLst>
        </pc:spChg>
      </pc:sldChg>
      <pc:sldChg chg="modSp mod">
        <pc:chgData name="Peixiang Zhao" userId="7edc51de-0ae1-42c0-bae2-7f1679fa739e" providerId="ADAL" clId="{91BB5998-B36E-4794-A975-33F942B5D33F}" dt="2025-04-22T23:31:08.325" v="3" actId="947"/>
        <pc:sldMkLst>
          <pc:docMk/>
          <pc:sldMk cId="2767739087" sldId="299"/>
        </pc:sldMkLst>
        <pc:spChg chg="mod">
          <ac:chgData name="Peixiang Zhao" userId="7edc51de-0ae1-42c0-bae2-7f1679fa739e" providerId="ADAL" clId="{91BB5998-B36E-4794-A975-33F942B5D33F}" dt="2025-04-22T23:31:08.325" v="3" actId="947"/>
          <ac:spMkLst>
            <pc:docMk/>
            <pc:sldMk cId="2767739087" sldId="299"/>
            <ac:spMk id="3" creationId="{00000000-0000-0000-0000-000000000000}"/>
          </ac:spMkLst>
        </pc:spChg>
      </pc:sldChg>
      <pc:sldChg chg="del">
        <pc:chgData name="Peixiang Zhao" userId="7edc51de-0ae1-42c0-bae2-7f1679fa739e" providerId="ADAL" clId="{91BB5998-B36E-4794-A975-33F942B5D33F}" dt="2025-04-22T23:31:42.802" v="6" actId="47"/>
        <pc:sldMkLst>
          <pc:docMk/>
          <pc:sldMk cId="4035100626" sldId="300"/>
        </pc:sldMkLst>
      </pc:sldChg>
      <pc:sldChg chg="del">
        <pc:chgData name="Peixiang Zhao" userId="7edc51de-0ae1-42c0-bae2-7f1679fa739e" providerId="ADAL" clId="{91BB5998-B36E-4794-A975-33F942B5D33F}" dt="2025-04-22T23:31:40.251" v="5" actId="47"/>
        <pc:sldMkLst>
          <pc:docMk/>
          <pc:sldMk cId="2649360658" sldId="301"/>
        </pc:sldMkLst>
      </pc:sldChg>
      <pc:sldChg chg="del">
        <pc:chgData name="Peixiang Zhao" userId="7edc51de-0ae1-42c0-bae2-7f1679fa739e" providerId="ADAL" clId="{91BB5998-B36E-4794-A975-33F942B5D33F}" dt="2025-04-22T23:31:38.995" v="4" actId="47"/>
        <pc:sldMkLst>
          <pc:docMk/>
          <pc:sldMk cId="296485718" sldId="30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08DB247-508E-465C-9DE8-DA9DC0267CCF}" type="datetimeFigureOut">
              <a:rPr lang="zh-CN" altLang="en-US"/>
              <a:pPr>
                <a:defRPr/>
              </a:pPr>
              <a:t>2025/4/22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903B9F5-4C03-4B05-B79E-F055BC5B9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4326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379CE0F-489C-43BF-9D3F-113674227364}" type="datetimeFigureOut">
              <a:rPr lang="zh-CN" altLang="en-US"/>
              <a:pPr>
                <a:defRPr/>
              </a:pPr>
              <a:t>2025/4/22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  <a:endParaRPr lang="zh-CN" alt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48EC292-C50B-4587-8CE6-19BB7DC118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402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/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5CD781-5811-4F07-9AEA-7C4E804EE5B0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副标题 2"/>
          <p:cNvSpPr txBox="1">
            <a:spLocks/>
          </p:cNvSpPr>
          <p:nvPr userDrawn="1"/>
        </p:nvSpPr>
        <p:spPr>
          <a:xfrm>
            <a:off x="2591288" y="6034088"/>
            <a:ext cx="3946748" cy="4048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ce Script MT" pitchFamily="66" charset="0"/>
                <a:ea typeface="+mn-ea"/>
              </a:rPr>
              <a:t>Tallahassee, Florida</a:t>
            </a:r>
            <a:endParaRPr lang="zh-CN" alt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ce Script MT" pitchFamily="66" charset="0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7772400" cy="1470025"/>
          </a:xfrm>
        </p:spPr>
        <p:txBody>
          <a:bodyPr>
            <a:normAutofit/>
          </a:bodyPr>
          <a:lstStyle>
            <a:lvl1pPr>
              <a:lnSpc>
                <a:spcPct val="125000"/>
              </a:lnSpc>
              <a:defRPr sz="36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62416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2885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5"/>
          <p:cNvCxnSpPr/>
          <p:nvPr userDrawn="1"/>
        </p:nvCxnSpPr>
        <p:spPr>
          <a:xfrm>
            <a:off x="152400" y="1050925"/>
            <a:ext cx="8786813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81298"/>
          </a:xfrm>
        </p:spPr>
        <p:txBody>
          <a:bodyPr/>
          <a:lstStyle>
            <a:lvl1pPr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2399" y="1169593"/>
            <a:ext cx="8786813" cy="5211735"/>
          </a:xfrm>
        </p:spPr>
        <p:txBody>
          <a:bodyPr/>
          <a:lstStyle>
            <a:lvl1pPr algn="l">
              <a:defRPr sz="2800" b="1">
                <a:latin typeface="+mn-lt"/>
              </a:defRPr>
            </a:lvl1pPr>
            <a:lvl2pPr algn="l">
              <a:defRPr sz="2400" baseline="0">
                <a:latin typeface="Garamond" pitchFamily="18" charset="0"/>
              </a:defRPr>
            </a:lvl2pPr>
            <a:lvl3pPr algn="l"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defRPr sz="1600">
                <a:latin typeface="+mn-lt"/>
              </a:defRPr>
            </a:lvl4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0"/>
          </p:nvPr>
        </p:nvSpPr>
        <p:spPr>
          <a:xfrm>
            <a:off x="8676456" y="6573838"/>
            <a:ext cx="612775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itchFamily="18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0A970603-986F-41E1-A763-220BA9CA5E18}" type="slidenum">
              <a:rPr lang="zh-CN" altLang="en-US"/>
              <a:pPr>
                <a:defRPr/>
              </a:pPr>
              <a:t>‹#›</a:t>
            </a:fld>
            <a:r>
              <a:rPr lang="zh-CN" altLang="en-US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6346" y="843856"/>
            <a:ext cx="405854" cy="405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48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237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714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Title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First Layer</a:t>
            </a:r>
            <a:endParaRPr lang="zh-CN" altLang="en-US"/>
          </a:p>
          <a:p>
            <a:pPr lvl="1"/>
            <a:r>
              <a:rPr lang="en-US" altLang="zh-CN"/>
              <a:t>Second Layer</a:t>
            </a:r>
            <a:endParaRPr lang="zh-CN" altLang="en-US"/>
          </a:p>
          <a:p>
            <a:pPr lvl="2"/>
            <a:r>
              <a:rPr lang="en-US" altLang="zh-CN"/>
              <a:t>Third Layer</a:t>
            </a:r>
          </a:p>
          <a:p>
            <a:pPr lvl="3"/>
            <a:r>
              <a:rPr lang="en-US" altLang="zh-CN"/>
              <a:t>Fifth Layer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6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8E0000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8575" y="1913062"/>
            <a:ext cx="9144000" cy="149688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COP5725</a:t>
            </a:r>
            <a:br>
              <a:rPr lang="en-US" sz="5400" dirty="0">
                <a:solidFill>
                  <a:srgbClr val="FFD700"/>
                </a:solidFill>
                <a:latin typeface="Garamond" pitchFamily="18" charset="0"/>
              </a:rPr>
            </a:br>
            <a:r>
              <a:rPr lang="en-US" sz="5400" dirty="0">
                <a:solidFill>
                  <a:srgbClr val="FFD700"/>
                </a:solidFill>
                <a:latin typeface="Garamond" pitchFamily="18" charset="0"/>
              </a:rPr>
              <a:t>Advanced Database Systems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59632" y="4293096"/>
            <a:ext cx="6911975" cy="864096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altLang="zh-CN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Final Review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981298"/>
          </a:xfrm>
        </p:spPr>
        <p:txBody>
          <a:bodyPr/>
          <a:lstStyle/>
          <a:p>
            <a:r>
              <a:rPr lang="en-US" altLang="zh-CN" dirty="0"/>
              <a:t>Break a Leg!</a:t>
            </a:r>
            <a:endParaRPr lang="zh-CN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743074"/>
            <a:ext cx="5616623" cy="3990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281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n-US" altLang="zh-CN" dirty="0">
                <a:solidFill>
                  <a:srgbClr val="C00000"/>
                </a:solidFill>
              </a:rPr>
              <a:t>Time</a:t>
            </a:r>
            <a:r>
              <a:rPr lang="en-US" altLang="zh-CN" dirty="0"/>
              <a:t>: </a:t>
            </a:r>
            <a:r>
              <a:rPr lang="en-US" altLang="zh-CN" b="0" dirty="0"/>
              <a:t>Tuesday 4/29/2025 </a:t>
            </a:r>
            <a:r>
              <a:rPr lang="en-US" altLang="zh-CN" dirty="0">
                <a:solidFill>
                  <a:srgbClr val="7D0900"/>
                </a:solidFill>
              </a:rPr>
              <a:t>7:30am --- 9:30am</a:t>
            </a:r>
          </a:p>
          <a:p>
            <a:pPr lvl="1">
              <a:lnSpc>
                <a:spcPct val="110000"/>
              </a:lnSpc>
            </a:pPr>
            <a:r>
              <a:rPr lang="en-US" altLang="zh-CN" b="1" dirty="0">
                <a:solidFill>
                  <a:srgbClr val="7D0900"/>
                </a:solidFill>
              </a:rPr>
              <a:t>VERY early !</a:t>
            </a:r>
          </a:p>
          <a:p>
            <a:pPr lvl="1">
              <a:lnSpc>
                <a:spcPct val="110000"/>
              </a:lnSpc>
            </a:pPr>
            <a:r>
              <a:rPr lang="en-US" altLang="zh-CN" dirty="0"/>
              <a:t>Please mark your calendar!</a:t>
            </a:r>
            <a:endParaRPr lang="en-US" altLang="zh-CN" b="0" dirty="0"/>
          </a:p>
          <a:p>
            <a:pPr>
              <a:lnSpc>
                <a:spcPct val="110000"/>
              </a:lnSpc>
            </a:pPr>
            <a:r>
              <a:rPr lang="en-US" altLang="zh-CN" dirty="0">
                <a:solidFill>
                  <a:srgbClr val="C00000"/>
                </a:solidFill>
              </a:rPr>
              <a:t>Venue</a:t>
            </a:r>
            <a:r>
              <a:rPr lang="en-US" altLang="zh-CN" dirty="0"/>
              <a:t>: </a:t>
            </a:r>
            <a:r>
              <a:rPr lang="en-US" altLang="zh-CN" b="0" dirty="0"/>
              <a:t>HWC 2401</a:t>
            </a:r>
          </a:p>
          <a:p>
            <a:pPr>
              <a:lnSpc>
                <a:spcPct val="110000"/>
              </a:lnSpc>
            </a:pPr>
            <a:r>
              <a:rPr lang="en-US" altLang="zh-CN" dirty="0"/>
              <a:t>Closed book/note/paper Exam</a:t>
            </a:r>
          </a:p>
          <a:p>
            <a:pPr lvl="1">
              <a:lnSpc>
                <a:spcPct val="110000"/>
              </a:lnSpc>
            </a:pPr>
            <a:r>
              <a:rPr lang="en-US" altLang="zh-CN" dirty="0"/>
              <a:t>NO electronic devices</a:t>
            </a:r>
          </a:p>
          <a:p>
            <a:pPr lvl="1">
              <a:lnSpc>
                <a:spcPct val="110000"/>
              </a:lnSpc>
            </a:pPr>
            <a:r>
              <a:rPr lang="en-US" altLang="zh-CN" dirty="0"/>
              <a:t>One page of cheat sheet (U.S. letter size, double size) is allowed</a:t>
            </a:r>
          </a:p>
          <a:p>
            <a:pPr lvl="1">
              <a:lnSpc>
                <a:spcPct val="110000"/>
              </a:lnSpc>
            </a:pPr>
            <a:r>
              <a:rPr lang="en-US" altLang="zh-CN" dirty="0">
                <a:solidFill>
                  <a:srgbClr val="7D0900"/>
                </a:solidFill>
              </a:rPr>
              <a:t>Please submit your cheat sheet after the exam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1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39001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dirty="0">
                <a:solidFill>
                  <a:srgbClr val="C00000"/>
                </a:solidFill>
              </a:rPr>
              <a:t>Coverage</a:t>
            </a:r>
            <a:endParaRPr lang="en-US" altLang="zh-CN" sz="2400" dirty="0">
              <a:solidFill>
                <a:srgbClr val="C00000"/>
              </a:solidFill>
            </a:endParaRPr>
          </a:p>
          <a:p>
            <a:pPr marL="914400" lvl="1" indent="-457200" eaLnBrk="1" hangingPunct="1">
              <a:lnSpc>
                <a:spcPct val="120000"/>
              </a:lnSpc>
              <a:buFont typeface="+mj-lt"/>
              <a:buAutoNum type="arabicPeriod"/>
            </a:pPr>
            <a:r>
              <a:rPr lang="en-US" altLang="zh-CN" dirty="0"/>
              <a:t>All materials taught in the class and on the textbook, starting from </a:t>
            </a:r>
            <a:r>
              <a:rPr lang="en-US" altLang="zh-CN" b="1" dirty="0"/>
              <a:t>Introduction</a:t>
            </a:r>
            <a:r>
              <a:rPr lang="en-US" altLang="zh-CN" dirty="0"/>
              <a:t> to </a:t>
            </a:r>
            <a:r>
              <a:rPr lang="en-US" altLang="zh-CN" b="1" dirty="0"/>
              <a:t>Query Optimization</a:t>
            </a:r>
            <a:r>
              <a:rPr lang="en-US" altLang="zh-CN" dirty="0"/>
              <a:t>, inclusive</a:t>
            </a:r>
          </a:p>
          <a:p>
            <a:pPr marL="914400" lvl="1" indent="-457200" eaLnBrk="1" hangingPunct="1">
              <a:lnSpc>
                <a:spcPct val="120000"/>
              </a:lnSpc>
              <a:buFont typeface="+mj-lt"/>
              <a:buAutoNum type="arabicPeriod"/>
            </a:pPr>
            <a:r>
              <a:rPr lang="en-US" altLang="zh-CN" strike="sngStrike" dirty="0"/>
              <a:t>Five required reading papers</a:t>
            </a:r>
          </a:p>
          <a:p>
            <a:pPr marL="1314450" lvl="2" indent="-457200" eaLnBrk="1" hangingPunct="1"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</a:rPr>
              <a:t>Problem</a:t>
            </a:r>
          </a:p>
          <a:p>
            <a:pPr marL="1314450" lvl="2" indent="-457200" eaLnBrk="1" hangingPunct="1"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</a:rPr>
              <a:t>Motivation</a:t>
            </a:r>
          </a:p>
          <a:p>
            <a:pPr marL="1314450" lvl="2" indent="-457200" eaLnBrk="1" hangingPunct="1">
              <a:lnSpc>
                <a:spcPct val="120000"/>
              </a:lnSpc>
            </a:pPr>
            <a:r>
              <a:rPr lang="en-US" altLang="zh-CN" dirty="0">
                <a:solidFill>
                  <a:schemeClr val="tx1"/>
                </a:solidFill>
              </a:rPr>
              <a:t>Main technical contributions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2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4667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Format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altLang="zh-CN" dirty="0"/>
              <a:t>One set of true/false questions with </a:t>
            </a:r>
            <a:r>
              <a:rPr lang="en-US" altLang="zh-CN" dirty="0">
                <a:solidFill>
                  <a:srgbClr val="7D0900"/>
                </a:solidFill>
              </a:rPr>
              <a:t>brief justifications</a:t>
            </a:r>
          </a:p>
          <a:p>
            <a:pPr lvl="1" eaLnBrk="1" hangingPunct="1"/>
            <a:r>
              <a:rPr lang="en-US" altLang="zh-CN" dirty="0"/>
              <a:t>Bitmap indexes are primarily deployed on high-cardinality attributes or numeric attributes</a:t>
            </a:r>
          </a:p>
          <a:p>
            <a:pPr lvl="1" eaLnBrk="1" hangingPunct="1"/>
            <a:r>
              <a:rPr lang="en-US" altLang="zh-CN" dirty="0"/>
              <a:t>Answer: False. Because ……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zh-CN" dirty="0"/>
              <a:t>Short-answer questions</a:t>
            </a:r>
          </a:p>
          <a:p>
            <a:pPr lvl="1" eaLnBrk="1" hangingPunct="1"/>
            <a:r>
              <a:rPr lang="en-US" altLang="zh-CN" dirty="0"/>
              <a:t>Nested-loop join, the complexity, and its principle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zh-CN" dirty="0"/>
              <a:t>Several more questions</a:t>
            </a:r>
          </a:p>
          <a:p>
            <a:pPr lvl="1" eaLnBrk="1" hangingPunct="1"/>
            <a:r>
              <a:rPr lang="en-US" altLang="zh-CN" dirty="0"/>
              <a:t>Dynamic programming for optimal join order selection</a:t>
            </a:r>
          </a:p>
          <a:p>
            <a:pPr eaLnBrk="1" hangingPunct="1"/>
            <a:r>
              <a:rPr lang="en-US" altLang="zh-CN" dirty="0"/>
              <a:t>70 points</a:t>
            </a:r>
          </a:p>
          <a:p>
            <a:pPr eaLnBrk="1" hangingPunct="1"/>
            <a:r>
              <a:rPr lang="en-US" altLang="zh-CN" dirty="0"/>
              <a:t>I believe you have enough time (120 minutes)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3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33730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Suggested Methods for Study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en-US" altLang="zh-CN" dirty="0"/>
              <a:t>Go over the lecture slides and study the textbook if needed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zh-CN" strike="sngStrike" dirty="0"/>
              <a:t>Reread the required reading papers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zh-CN" dirty="0"/>
              <a:t>Work independently on problems in HW/lectures/exercises in the textbook</a:t>
            </a:r>
          </a:p>
          <a:p>
            <a:pPr eaLnBrk="1" hangingPunct="1">
              <a:lnSpc>
                <a:spcPct val="125000"/>
              </a:lnSpc>
            </a:pPr>
            <a:r>
              <a:rPr lang="en-US" altLang="zh-CN" dirty="0"/>
              <a:t>Questions? </a:t>
            </a:r>
          </a:p>
          <a:p>
            <a:pPr lvl="1" eaLnBrk="1" hangingPunct="1">
              <a:lnSpc>
                <a:spcPct val="125000"/>
              </a:lnSpc>
            </a:pPr>
            <a:r>
              <a:rPr lang="en-US" altLang="zh-CN" dirty="0"/>
              <a:t>Feel free to contact me or the 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4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67739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Data Storage and Representation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Memory Hierarchy</a:t>
            </a:r>
          </a:p>
          <a:p>
            <a:pPr lvl="1"/>
            <a:r>
              <a:rPr lang="en-US" altLang="zh-CN" dirty="0"/>
              <a:t>Speed vs. Size vs. Cost</a:t>
            </a:r>
          </a:p>
          <a:p>
            <a:r>
              <a:rPr lang="en-US" altLang="zh-CN" dirty="0"/>
              <a:t>Disk</a:t>
            </a:r>
          </a:p>
          <a:p>
            <a:pPr lvl="1"/>
            <a:r>
              <a:rPr lang="en-US" altLang="zh-CN" dirty="0"/>
              <a:t>Latency = seek + rotation + transfer</a:t>
            </a:r>
          </a:p>
          <a:p>
            <a:pPr lvl="1"/>
            <a:r>
              <a:rPr lang="en-US" altLang="zh-CN" dirty="0"/>
              <a:t>I/O cost</a:t>
            </a:r>
          </a:p>
          <a:p>
            <a:pPr lvl="2"/>
            <a:r>
              <a:rPr lang="en-US" altLang="zh-CN" dirty="0"/>
              <a:t>Random I/O vs. Sequential I/O</a:t>
            </a:r>
          </a:p>
          <a:p>
            <a:r>
              <a:rPr lang="en-US" altLang="zh-CN" dirty="0"/>
              <a:t>Data Representation in RDB Systems</a:t>
            </a:r>
          </a:p>
          <a:p>
            <a:r>
              <a:rPr lang="en-US" altLang="zh-CN" dirty="0"/>
              <a:t>Database Addresses</a:t>
            </a:r>
          </a:p>
          <a:p>
            <a:pPr lvl="1"/>
            <a:r>
              <a:rPr lang="en-US" altLang="zh-CN" dirty="0"/>
              <a:t>Pointer </a:t>
            </a:r>
            <a:r>
              <a:rPr lang="en-US" altLang="zh-CN" dirty="0" err="1"/>
              <a:t>swizzling</a:t>
            </a:r>
            <a:endParaRPr lang="en-US" altLang="zh-CN" dirty="0"/>
          </a:p>
          <a:p>
            <a:r>
              <a:rPr lang="en-US" altLang="zh-CN" dirty="0"/>
              <a:t>Record Modification</a:t>
            </a:r>
          </a:p>
          <a:p>
            <a:r>
              <a:rPr lang="en-US" altLang="zh-CN" dirty="0"/>
              <a:t>Row Store vs. Column Store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5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5382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Indexing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What is indexing and different types of indices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B/B+ Trees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Inverted Index and Boolean Queries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Multidimensional Indices and Queries</a:t>
            </a:r>
          </a:p>
          <a:p>
            <a:pPr lvl="1">
              <a:lnSpc>
                <a:spcPct val="120000"/>
              </a:lnSpc>
            </a:pPr>
            <a:r>
              <a:rPr lang="en-US" altLang="zh-CN" dirty="0" err="1"/>
              <a:t>kd</a:t>
            </a:r>
            <a:r>
              <a:rPr lang="en-US" altLang="zh-CN" dirty="0"/>
              <a:t>-tree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quad-tree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R tree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Bitmap Index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6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31649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Query Processing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Logical vs. Physical Operators</a:t>
            </a:r>
          </a:p>
          <a:p>
            <a:pPr lvl="1"/>
            <a:r>
              <a:rPr lang="en-US" altLang="zh-CN" dirty="0"/>
              <a:t>Iterator model</a:t>
            </a:r>
          </a:p>
          <a:p>
            <a:pPr lvl="1"/>
            <a:r>
              <a:rPr lang="en-US" altLang="zh-CN" dirty="0"/>
              <a:t>Materialization vs. pipelining</a:t>
            </a:r>
          </a:p>
          <a:p>
            <a:r>
              <a:rPr lang="en-US" altLang="zh-CN" dirty="0"/>
              <a:t>One-pass algorithms</a:t>
            </a:r>
          </a:p>
          <a:p>
            <a:pPr lvl="1"/>
            <a:r>
              <a:rPr lang="en-US" altLang="zh-CN" dirty="0"/>
              <a:t>……</a:t>
            </a:r>
          </a:p>
          <a:p>
            <a:pPr lvl="1"/>
            <a:r>
              <a:rPr lang="en-US" altLang="zh-CN" dirty="0"/>
              <a:t>Nested-loop join</a:t>
            </a:r>
          </a:p>
          <a:p>
            <a:r>
              <a:rPr lang="en-US" altLang="zh-CN" dirty="0"/>
              <a:t>Two-pass algorithms</a:t>
            </a:r>
          </a:p>
          <a:p>
            <a:pPr lvl="1"/>
            <a:r>
              <a:rPr lang="en-US" altLang="zh-CN" dirty="0"/>
              <a:t>Sort based </a:t>
            </a:r>
          </a:p>
          <a:p>
            <a:pPr lvl="1"/>
            <a:r>
              <a:rPr lang="en-US" altLang="zh-CN" dirty="0"/>
              <a:t>Hash based</a:t>
            </a:r>
          </a:p>
          <a:p>
            <a:r>
              <a:rPr lang="en-US" altLang="zh-CN" dirty="0"/>
              <a:t>Index based algorithms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7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89428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Query Optimization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altLang="zh-CN" dirty="0"/>
              <a:t>Algebraic Laws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Rule Based Optimization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Heuristic rules for selection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Cost Based Optimization</a:t>
            </a:r>
          </a:p>
          <a:p>
            <a:pPr lvl="1">
              <a:lnSpc>
                <a:spcPct val="120000"/>
              </a:lnSpc>
            </a:pPr>
            <a:r>
              <a:rPr lang="en-US" altLang="zh-CN" dirty="0"/>
              <a:t>Dynamic programming</a:t>
            </a:r>
          </a:p>
          <a:p>
            <a:pPr>
              <a:lnSpc>
                <a:spcPct val="120000"/>
              </a:lnSpc>
            </a:pPr>
            <a:r>
              <a:rPr lang="en-US" altLang="zh-CN" dirty="0"/>
              <a:t>Size Estimation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970603-986F-41E1-A763-220BA9CA5E18}" type="slidenum">
              <a:rPr lang="zh-CN" altLang="en-US" smtClean="0"/>
              <a:pPr>
                <a:defRPr/>
              </a:pPr>
              <a:t>8</a:t>
            </a:fld>
            <a:r>
              <a:rPr lang="zh-CN" altLang="en-US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4894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18943</TotalTime>
  <Words>338</Words>
  <Application>Microsoft Office PowerPoint</Application>
  <PresentationFormat>On-screen Show (4:3)</PresentationFormat>
  <Paragraphs>83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Garamond</vt:lpstr>
      <vt:lpstr>Palace Script MT</vt:lpstr>
      <vt:lpstr>Times New Roman</vt:lpstr>
      <vt:lpstr>Wingdings</vt:lpstr>
      <vt:lpstr>Office 主题</vt:lpstr>
      <vt:lpstr>COP5725 Advanced Database Systems</vt:lpstr>
      <vt:lpstr>Final Exam</vt:lpstr>
      <vt:lpstr>Final Exam</vt:lpstr>
      <vt:lpstr>Format</vt:lpstr>
      <vt:lpstr>Suggested Methods for Study</vt:lpstr>
      <vt:lpstr>Data Storage and Representation</vt:lpstr>
      <vt:lpstr>Indexing</vt:lpstr>
      <vt:lpstr>Query Processing</vt:lpstr>
      <vt:lpstr>Query Optimization</vt:lpstr>
      <vt:lpstr>Break a Leg!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DAIS@UIUC!</dc:title>
  <dc:creator>Peixiang</dc:creator>
  <cp:lastModifiedBy>Peixiang Zhao</cp:lastModifiedBy>
  <cp:revision>1166</cp:revision>
  <dcterms:created xsi:type="dcterms:W3CDTF">2009-02-27T04:51:28Z</dcterms:created>
  <dcterms:modified xsi:type="dcterms:W3CDTF">2025-04-22T23:31:49Z</dcterms:modified>
</cp:coreProperties>
</file>