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293" r:id="rId2"/>
    <p:sldId id="296" r:id="rId3"/>
    <p:sldId id="297" r:id="rId4"/>
    <p:sldId id="298" r:id="rId5"/>
    <p:sldId id="299" r:id="rId6"/>
    <p:sldId id="300" r:id="rId7"/>
    <p:sldId id="301" r:id="rId8"/>
    <p:sldId id="333" r:id="rId9"/>
    <p:sldId id="334" r:id="rId10"/>
    <p:sldId id="332" r:id="rId11"/>
    <p:sldId id="302" r:id="rId12"/>
    <p:sldId id="335" r:id="rId13"/>
    <p:sldId id="307" r:id="rId14"/>
    <p:sldId id="308" r:id="rId15"/>
    <p:sldId id="331" r:id="rId16"/>
    <p:sldId id="310" r:id="rId17"/>
    <p:sldId id="311" r:id="rId18"/>
    <p:sldId id="312" r:id="rId19"/>
    <p:sldId id="313" r:id="rId20"/>
    <p:sldId id="314" r:id="rId21"/>
    <p:sldId id="340" r:id="rId22"/>
    <p:sldId id="315" r:id="rId23"/>
    <p:sldId id="336" r:id="rId24"/>
    <p:sldId id="337" r:id="rId25"/>
    <p:sldId id="338" r:id="rId26"/>
    <p:sldId id="339" r:id="rId27"/>
    <p:sldId id="316" r:id="rId28"/>
    <p:sldId id="318" r:id="rId29"/>
    <p:sldId id="319" r:id="rId30"/>
    <p:sldId id="320" r:id="rId31"/>
    <p:sldId id="341" r:id="rId32"/>
    <p:sldId id="321" r:id="rId33"/>
    <p:sldId id="323" r:id="rId34"/>
    <p:sldId id="324" r:id="rId35"/>
    <p:sldId id="325" r:id="rId36"/>
    <p:sldId id="326" r:id="rId37"/>
    <p:sldId id="327" r:id="rId38"/>
    <p:sldId id="342" r:id="rId39"/>
    <p:sldId id="328" r:id="rId40"/>
    <p:sldId id="329" r:id="rId41"/>
    <p:sldId id="330" r:id="rId42"/>
    <p:sldId id="343" r:id="rId43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D0900"/>
    <a:srgbClr val="CC0000"/>
    <a:srgbClr val="D5D000"/>
    <a:srgbClr val="E7E200"/>
    <a:srgbClr val="FFD700"/>
    <a:srgbClr val="A80000"/>
    <a:srgbClr val="FF6565"/>
    <a:srgbClr val="FFFF43"/>
    <a:srgbClr val="EBE600"/>
    <a:srgbClr val="F0FF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A611F3-9CA9-47D8-962D-9321B484554C}" v="1" dt="2025-03-17T14:46:19.41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346" autoAdjust="0"/>
  </p:normalViewPr>
  <p:slideViewPr>
    <p:cSldViewPr>
      <p:cViewPr varScale="1">
        <p:scale>
          <a:sx n="81" d="100"/>
          <a:sy n="81" d="100"/>
        </p:scale>
        <p:origin x="270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632" y="49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50" Type="http://schemas.microsoft.com/office/2016/11/relationships/changesInfo" Target="changesInfos/changesInfo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microsoft.com/office/2015/10/relationships/revisionInfo" Target="revisionInfo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ixiang Zhao" userId="7edc51de-0ae1-42c0-bae2-7f1679fa739e" providerId="ADAL" clId="{0FA611F3-9CA9-47D8-962D-9321B484554C}"/>
    <pc:docChg chg="modSld">
      <pc:chgData name="Peixiang Zhao" userId="7edc51de-0ae1-42c0-bae2-7f1679fa739e" providerId="ADAL" clId="{0FA611F3-9CA9-47D8-962D-9321B484554C}" dt="2025-03-17T16:14:27.657" v="16" actId="207"/>
      <pc:docMkLst>
        <pc:docMk/>
      </pc:docMkLst>
      <pc:sldChg chg="modSp mod">
        <pc:chgData name="Peixiang Zhao" userId="7edc51de-0ae1-42c0-bae2-7f1679fa739e" providerId="ADAL" clId="{0FA611F3-9CA9-47D8-962D-9321B484554C}" dt="2025-03-17T14:37:00.322" v="2" actId="20577"/>
        <pc:sldMkLst>
          <pc:docMk/>
          <pc:sldMk cId="3977870607" sldId="296"/>
        </pc:sldMkLst>
        <pc:spChg chg="mod">
          <ac:chgData name="Peixiang Zhao" userId="7edc51de-0ae1-42c0-bae2-7f1679fa739e" providerId="ADAL" clId="{0FA611F3-9CA9-47D8-962D-9321B484554C}" dt="2025-03-17T14:37:00.322" v="2" actId="20577"/>
          <ac:spMkLst>
            <pc:docMk/>
            <pc:sldMk cId="3977870607" sldId="296"/>
            <ac:spMk id="3" creationId="{00000000-0000-0000-0000-000000000000}"/>
          </ac:spMkLst>
        </pc:spChg>
      </pc:sldChg>
      <pc:sldChg chg="modSp mod">
        <pc:chgData name="Peixiang Zhao" userId="7edc51de-0ae1-42c0-bae2-7f1679fa739e" providerId="ADAL" clId="{0FA611F3-9CA9-47D8-962D-9321B484554C}" dt="2025-03-17T14:38:48.077" v="3" actId="2711"/>
        <pc:sldMkLst>
          <pc:docMk/>
          <pc:sldMk cId="2973373601" sldId="301"/>
        </pc:sldMkLst>
        <pc:spChg chg="mod">
          <ac:chgData name="Peixiang Zhao" userId="7edc51de-0ae1-42c0-bae2-7f1679fa739e" providerId="ADAL" clId="{0FA611F3-9CA9-47D8-962D-9321B484554C}" dt="2025-03-17T14:38:48.077" v="3" actId="2711"/>
          <ac:spMkLst>
            <pc:docMk/>
            <pc:sldMk cId="2973373601" sldId="301"/>
            <ac:spMk id="3" creationId="{00000000-0000-0000-0000-000000000000}"/>
          </ac:spMkLst>
        </pc:spChg>
      </pc:sldChg>
      <pc:sldChg chg="modSp mod">
        <pc:chgData name="Peixiang Zhao" userId="7edc51de-0ae1-42c0-bae2-7f1679fa739e" providerId="ADAL" clId="{0FA611F3-9CA9-47D8-962D-9321B484554C}" dt="2025-03-17T15:33:44.445" v="15" actId="207"/>
        <pc:sldMkLst>
          <pc:docMk/>
          <pc:sldMk cId="3578263692" sldId="302"/>
        </pc:sldMkLst>
        <pc:spChg chg="mod">
          <ac:chgData name="Peixiang Zhao" userId="7edc51de-0ae1-42c0-bae2-7f1679fa739e" providerId="ADAL" clId="{0FA611F3-9CA9-47D8-962D-9321B484554C}" dt="2025-03-17T15:33:44.445" v="15" actId="207"/>
          <ac:spMkLst>
            <pc:docMk/>
            <pc:sldMk cId="3578263692" sldId="302"/>
            <ac:spMk id="3" creationId="{00000000-0000-0000-0000-000000000000}"/>
          </ac:spMkLst>
        </pc:spChg>
      </pc:sldChg>
      <pc:sldChg chg="modSp mod">
        <pc:chgData name="Peixiang Zhao" userId="7edc51de-0ae1-42c0-bae2-7f1679fa739e" providerId="ADAL" clId="{0FA611F3-9CA9-47D8-962D-9321B484554C}" dt="2025-03-17T16:14:27.657" v="16" actId="207"/>
        <pc:sldMkLst>
          <pc:docMk/>
          <pc:sldMk cId="618916875" sldId="331"/>
        </pc:sldMkLst>
        <pc:spChg chg="mod">
          <ac:chgData name="Peixiang Zhao" userId="7edc51de-0ae1-42c0-bae2-7f1679fa739e" providerId="ADAL" clId="{0FA611F3-9CA9-47D8-962D-9321B484554C}" dt="2025-03-17T16:14:27.657" v="16" actId="207"/>
          <ac:spMkLst>
            <pc:docMk/>
            <pc:sldMk cId="618916875" sldId="331"/>
            <ac:spMk id="3" creationId="{00000000-0000-0000-0000-000000000000}"/>
          </ac:spMkLst>
        </pc:spChg>
      </pc:sldChg>
      <pc:sldChg chg="modSp mod">
        <pc:chgData name="Peixiang Zhao" userId="7edc51de-0ae1-42c0-bae2-7f1679fa739e" providerId="ADAL" clId="{0FA611F3-9CA9-47D8-962D-9321B484554C}" dt="2025-03-17T14:46:22.515" v="13" actId="6549"/>
        <pc:sldMkLst>
          <pc:docMk/>
          <pc:sldMk cId="2309204430" sldId="332"/>
        </pc:sldMkLst>
        <pc:spChg chg="mod">
          <ac:chgData name="Peixiang Zhao" userId="7edc51de-0ae1-42c0-bae2-7f1679fa739e" providerId="ADAL" clId="{0FA611F3-9CA9-47D8-962D-9321B484554C}" dt="2025-03-17T14:46:22.515" v="13" actId="6549"/>
          <ac:spMkLst>
            <pc:docMk/>
            <pc:sldMk cId="2309204430" sldId="332"/>
            <ac:spMk id="2" creationId="{00000000-0000-0000-0000-000000000000}"/>
          </ac:spMkLst>
        </pc:spChg>
      </pc:sldChg>
      <pc:sldChg chg="addSp modSp mod">
        <pc:chgData name="Peixiang Zhao" userId="7edc51de-0ae1-42c0-bae2-7f1679fa739e" providerId="ADAL" clId="{0FA611F3-9CA9-47D8-962D-9321B484554C}" dt="2025-03-17T14:41:58.494" v="11" actId="14100"/>
        <pc:sldMkLst>
          <pc:docMk/>
          <pc:sldMk cId="1317056055" sldId="333"/>
        </pc:sldMkLst>
        <pc:spChg chg="add mod">
          <ac:chgData name="Peixiang Zhao" userId="7edc51de-0ae1-42c0-bae2-7f1679fa739e" providerId="ADAL" clId="{0FA611F3-9CA9-47D8-962D-9321B484554C}" dt="2025-03-17T14:41:58.494" v="11" actId="14100"/>
          <ac:spMkLst>
            <pc:docMk/>
            <pc:sldMk cId="1317056055" sldId="333"/>
            <ac:spMk id="3" creationId="{377AA56C-1494-A417-A34F-D20E16111368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A08DB247-508E-465C-9DE8-DA9DC0267CCF}" type="datetimeFigureOut">
              <a:rPr lang="zh-CN" altLang="en-US"/>
              <a:pPr>
                <a:defRPr/>
              </a:pPr>
              <a:t>2025/3/17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3903B9F5-4C03-4B05-B79E-F055BC5B999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43263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7379CE0F-489C-43BF-9D3F-113674227364}" type="datetimeFigureOut">
              <a:rPr lang="zh-CN" altLang="en-US"/>
              <a:pPr>
                <a:defRPr/>
              </a:pPr>
              <a:t>2025/3/17</a:t>
            </a:fld>
            <a:endParaRPr lang="zh-CN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noProof="0"/>
              <a:t>Click to edit Master text styles</a:t>
            </a:r>
          </a:p>
          <a:p>
            <a:pPr lvl="1"/>
            <a:r>
              <a:rPr lang="en-US" altLang="zh-CN" noProof="0"/>
              <a:t>Second level</a:t>
            </a:r>
          </a:p>
          <a:p>
            <a:pPr lvl="2"/>
            <a:r>
              <a:rPr lang="en-US" altLang="zh-CN" noProof="0"/>
              <a:t>Third level</a:t>
            </a:r>
          </a:p>
          <a:p>
            <a:pPr lvl="3"/>
            <a:r>
              <a:rPr lang="en-US" altLang="zh-CN" noProof="0"/>
              <a:t>Fourth level</a:t>
            </a:r>
          </a:p>
          <a:p>
            <a:pPr lvl="4"/>
            <a:r>
              <a:rPr lang="en-US" altLang="zh-CN" noProof="0"/>
              <a:t>Fifth level</a:t>
            </a:r>
            <a:endParaRPr lang="zh-CN" alt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C48EC292-C50B-4587-8CE6-19BB7DC118F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54023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zh-CN"/>
          </a:p>
        </p:txBody>
      </p:sp>
      <p:sp>
        <p:nvSpPr>
          <p:cNvPr id="717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45CD781-5811-4F07-9AEA-7C4E804EE5B0}" type="slidenum">
              <a:rPr lang="zh-CN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48EC292-C50B-4587-8CE6-19BB7DC118F0}" type="slidenum">
              <a:rPr lang="zh-CN" altLang="en-US" smtClean="0"/>
              <a:pPr>
                <a:defRPr/>
              </a:pPr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647150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48EC292-C50B-4587-8CE6-19BB7DC118F0}" type="slidenum">
              <a:rPr lang="zh-CN" altLang="en-US" smtClean="0"/>
              <a:pPr>
                <a:defRPr/>
              </a:pPr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447997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zh-CN"/>
          </a:p>
        </p:txBody>
      </p:sp>
      <p:sp>
        <p:nvSpPr>
          <p:cNvPr id="717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45CD781-5811-4F07-9AEA-7C4E804EE5B0}" type="slidenum">
              <a:rPr lang="zh-CN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41</a:t>
            </a:fld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副标题 2"/>
          <p:cNvSpPr txBox="1">
            <a:spLocks/>
          </p:cNvSpPr>
          <p:nvPr userDrawn="1"/>
        </p:nvSpPr>
        <p:spPr>
          <a:xfrm>
            <a:off x="2591288" y="6034088"/>
            <a:ext cx="3946748" cy="40481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  <a:latin typeface="Garamond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CN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ce Script MT" pitchFamily="66" charset="0"/>
                <a:ea typeface="+mn-ea"/>
              </a:rPr>
              <a:t>Tallahassee, Florida</a:t>
            </a:r>
            <a:endParaRPr lang="zh-CN" altLang="en-US" sz="2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ce Script MT" pitchFamily="66" charset="0"/>
              <a:ea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71612"/>
            <a:ext cx="7772400" cy="1470025"/>
          </a:xfrm>
        </p:spPr>
        <p:txBody>
          <a:bodyPr>
            <a:normAutofit/>
          </a:bodyPr>
          <a:lstStyle>
            <a:lvl1pPr>
              <a:lnSpc>
                <a:spcPct val="125000"/>
              </a:lnSpc>
              <a:defRPr sz="3600" b="1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962416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  <a:latin typeface="Garamond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dirty="0"/>
              <a:t>Click to edit Master subtitle style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328859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5"/>
          <p:cNvCxnSpPr/>
          <p:nvPr userDrawn="1"/>
        </p:nvCxnSpPr>
        <p:spPr>
          <a:xfrm>
            <a:off x="152400" y="1050925"/>
            <a:ext cx="8786813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1438"/>
            <a:ext cx="8229600" cy="981298"/>
          </a:xfrm>
        </p:spPr>
        <p:txBody>
          <a:bodyPr/>
          <a:lstStyle>
            <a:lvl1pPr>
              <a:defRPr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52399" y="1169593"/>
            <a:ext cx="8786813" cy="5211735"/>
          </a:xfrm>
        </p:spPr>
        <p:txBody>
          <a:bodyPr/>
          <a:lstStyle>
            <a:lvl1pPr algn="l">
              <a:defRPr sz="2800" b="1">
                <a:latin typeface="+mn-lt"/>
              </a:defRPr>
            </a:lvl1pPr>
            <a:lvl2pPr algn="l">
              <a:defRPr sz="2400" baseline="0">
                <a:latin typeface="Garamond" pitchFamily="18" charset="0"/>
              </a:defRPr>
            </a:lvl2pPr>
            <a:lvl3pPr algn="l"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defRPr sz="1600">
                <a:latin typeface="+mn-lt"/>
              </a:defRPr>
            </a:lvl4pPr>
          </a:lstStyle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0"/>
          </p:nvPr>
        </p:nvSpPr>
        <p:spPr>
          <a:xfrm>
            <a:off x="8676456" y="6573838"/>
            <a:ext cx="6127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fld id="{0A970603-986F-41E1-A763-220BA9CA5E18}" type="slidenum">
              <a:rPr lang="zh-CN" altLang="en-US"/>
              <a:pPr>
                <a:defRPr/>
              </a:pPr>
              <a:t>‹#›</a:t>
            </a:fld>
            <a:r>
              <a:rPr lang="zh-CN" altLang="en-US" dirty="0"/>
              <a:t> 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6346" y="843856"/>
            <a:ext cx="405854" cy="405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487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0237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714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Title</a:t>
            </a:r>
            <a:endParaRPr lang="zh-CN" altLang="en-US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First Layer</a:t>
            </a:r>
            <a:endParaRPr lang="zh-CN" altLang="en-US"/>
          </a:p>
          <a:p>
            <a:pPr lvl="1"/>
            <a:r>
              <a:rPr lang="en-US" altLang="zh-CN"/>
              <a:t>Second Layer</a:t>
            </a:r>
            <a:endParaRPr lang="zh-CN" altLang="en-US"/>
          </a:p>
          <a:p>
            <a:pPr lvl="2"/>
            <a:r>
              <a:rPr lang="en-US" altLang="zh-CN"/>
              <a:t>Third Layer</a:t>
            </a:r>
          </a:p>
          <a:p>
            <a:pPr lvl="3"/>
            <a:r>
              <a:rPr lang="en-US" altLang="zh-CN"/>
              <a:t>Fifth Layer</a:t>
            </a:r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6" r:id="rId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Garamond" pitchFamily="18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8E0000"/>
          </a:solidFill>
          <a:latin typeface="+mj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GCae1WNvnZM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8575" y="1913062"/>
            <a:ext cx="9144000" cy="1496888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5400" dirty="0">
                <a:solidFill>
                  <a:srgbClr val="FFD700"/>
                </a:solidFill>
                <a:latin typeface="Garamond" pitchFamily="18" charset="0"/>
              </a:rPr>
              <a:t>COP5725</a:t>
            </a:r>
            <a:br>
              <a:rPr lang="en-US" sz="5400" dirty="0">
                <a:solidFill>
                  <a:srgbClr val="FFD700"/>
                </a:solidFill>
                <a:latin typeface="Garamond" pitchFamily="18" charset="0"/>
              </a:rPr>
            </a:br>
            <a:r>
              <a:rPr lang="en-US" sz="5400" dirty="0">
                <a:solidFill>
                  <a:srgbClr val="FFD700"/>
                </a:solidFill>
                <a:latin typeface="Garamond" pitchFamily="18" charset="0"/>
              </a:rPr>
              <a:t>Advanced Database Systems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332433" y="4293096"/>
            <a:ext cx="6911975" cy="864096"/>
          </a:xfrm>
        </p:spPr>
        <p:txBody>
          <a:bodyPr>
            <a:normAutofit/>
          </a:bodyPr>
          <a:lstStyle/>
          <a:p>
            <a:pPr eaLnBrk="1" hangingPunct="1">
              <a:buClr>
                <a:schemeClr val="tx2"/>
              </a:buClr>
              <a:buSzPct val="70000"/>
              <a:buFont typeface="Wingdings" pitchFamily="2" charset="2"/>
              <a:buNone/>
              <a:defRPr/>
            </a:pPr>
            <a:r>
              <a:rPr lang="en-US" altLang="zh-CN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Query Processing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/>
              <a:t>Query Execution: Materialization vs. Pipelining</a:t>
            </a:r>
            <a:endParaRPr lang="zh-CN" alt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US" altLang="zh-CN" dirty="0">
                <a:solidFill>
                  <a:srgbClr val="7D0900"/>
                </a:solidFill>
              </a:rPr>
              <a:t>Materialization</a:t>
            </a:r>
            <a:r>
              <a:rPr lang="en-US" altLang="zh-CN" dirty="0"/>
              <a:t> - result of each operator is stored on disk until it is needed by another operator</a:t>
            </a:r>
          </a:p>
          <a:p>
            <a:pPr lvl="1">
              <a:lnSpc>
                <a:spcPct val="110000"/>
              </a:lnSpc>
            </a:pPr>
            <a:r>
              <a:rPr lang="en-US" altLang="zh-CN" b="0" dirty="0"/>
              <a:t>high disk I/O</a:t>
            </a:r>
          </a:p>
          <a:p>
            <a:pPr lvl="1">
              <a:lnSpc>
                <a:spcPct val="110000"/>
              </a:lnSpc>
            </a:pPr>
            <a:r>
              <a:rPr lang="en-US" altLang="zh-CN" b="0" dirty="0"/>
              <a:t>one operation at time</a:t>
            </a:r>
          </a:p>
          <a:p>
            <a:pPr>
              <a:lnSpc>
                <a:spcPct val="110000"/>
              </a:lnSpc>
            </a:pPr>
            <a:r>
              <a:rPr lang="en-US" altLang="zh-CN" dirty="0">
                <a:solidFill>
                  <a:srgbClr val="7D0900"/>
                </a:solidFill>
              </a:rPr>
              <a:t>Pipelining</a:t>
            </a:r>
            <a:r>
              <a:rPr lang="en-US" altLang="zh-CN" dirty="0"/>
              <a:t> - result of each operator is created in the main memory and passed directly </a:t>
            </a:r>
            <a:r>
              <a:rPr lang="en-US" altLang="zh-CN"/>
              <a:t>to operator </a:t>
            </a:r>
            <a:r>
              <a:rPr lang="en-US" altLang="zh-CN" dirty="0"/>
              <a:t>that uses it</a:t>
            </a:r>
          </a:p>
          <a:p>
            <a:pPr lvl="1">
              <a:lnSpc>
                <a:spcPct val="110000"/>
              </a:lnSpc>
            </a:pPr>
            <a:r>
              <a:rPr lang="en-US" altLang="zh-CN" b="0" dirty="0"/>
              <a:t>save disk I/O</a:t>
            </a:r>
          </a:p>
          <a:p>
            <a:pPr lvl="1">
              <a:lnSpc>
                <a:spcPct val="110000"/>
              </a:lnSpc>
            </a:pPr>
            <a:r>
              <a:rPr lang="en-US" altLang="zh-CN" b="0" dirty="0"/>
              <a:t>operations are performed simultaneously</a:t>
            </a:r>
          </a:p>
          <a:p>
            <a:pPr lvl="1">
              <a:lnSpc>
                <a:spcPct val="110000"/>
              </a:lnSpc>
            </a:pPr>
            <a:r>
              <a:rPr lang="en-US" altLang="zh-CN" b="0" dirty="0"/>
              <a:t>fails when the size of results and intermediate data structures exceed the limits of the main memory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9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092044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Cost Parameters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Cost parameters  </a:t>
            </a:r>
          </a:p>
          <a:p>
            <a:pPr lvl="1"/>
            <a:r>
              <a:rPr lang="en-US" b="1" dirty="0">
                <a:solidFill>
                  <a:srgbClr val="7D0900"/>
                </a:solidFill>
              </a:rPr>
              <a:t>M</a:t>
            </a:r>
            <a:r>
              <a:rPr lang="en-US" dirty="0"/>
              <a:t> = number of blocks that fit in main memory</a:t>
            </a:r>
          </a:p>
          <a:p>
            <a:pPr lvl="1"/>
            <a:r>
              <a:rPr lang="en-US" b="1" dirty="0">
                <a:solidFill>
                  <a:srgbClr val="7D0900"/>
                </a:solidFill>
              </a:rPr>
              <a:t>B(R)</a:t>
            </a:r>
            <a:r>
              <a:rPr lang="en-US" dirty="0"/>
              <a:t> = number of blocks holding R</a:t>
            </a:r>
          </a:p>
          <a:p>
            <a:pPr lvl="1"/>
            <a:r>
              <a:rPr lang="en-US" b="1" dirty="0">
                <a:solidFill>
                  <a:srgbClr val="7D0900"/>
                </a:solidFill>
              </a:rPr>
              <a:t>T(R)</a:t>
            </a:r>
            <a:r>
              <a:rPr lang="en-US" dirty="0"/>
              <a:t> = number of tuples in R</a:t>
            </a:r>
          </a:p>
          <a:p>
            <a:pPr lvl="1"/>
            <a:r>
              <a:rPr lang="en-US" b="1" dirty="0">
                <a:solidFill>
                  <a:srgbClr val="7D0900"/>
                </a:solidFill>
              </a:rPr>
              <a:t>V(</a:t>
            </a:r>
            <a:r>
              <a:rPr lang="en-US" b="1" dirty="0" err="1">
                <a:solidFill>
                  <a:srgbClr val="7D0900"/>
                </a:solidFill>
              </a:rPr>
              <a:t>R,a</a:t>
            </a:r>
            <a:r>
              <a:rPr lang="en-US" b="1" dirty="0">
                <a:solidFill>
                  <a:srgbClr val="7D0900"/>
                </a:solidFill>
              </a:rPr>
              <a:t>)</a:t>
            </a:r>
            <a:r>
              <a:rPr lang="en-US" dirty="0"/>
              <a:t> = number of distinct values of the attribute </a:t>
            </a:r>
            <a:r>
              <a:rPr lang="en-US" b="1" dirty="0">
                <a:solidFill>
                  <a:srgbClr val="00B0F0"/>
                </a:solidFill>
              </a:rPr>
              <a:t>a</a:t>
            </a:r>
          </a:p>
          <a:p>
            <a:r>
              <a:rPr lang="en-US" dirty="0"/>
              <a:t>Estimating the cost:</a:t>
            </a:r>
          </a:p>
          <a:p>
            <a:pPr lvl="1"/>
            <a:r>
              <a:rPr lang="en-US" dirty="0"/>
              <a:t>Important in optimization (next lecture)</a:t>
            </a:r>
          </a:p>
          <a:p>
            <a:pPr lvl="1"/>
            <a:r>
              <a:rPr lang="en-US" dirty="0"/>
              <a:t>Compute </a:t>
            </a:r>
            <a:r>
              <a:rPr lang="en-US" b="1" dirty="0">
                <a:solidFill>
                  <a:srgbClr val="7D0900"/>
                </a:solidFill>
              </a:rPr>
              <a:t>I/O cost </a:t>
            </a:r>
            <a:r>
              <a:rPr lang="en-US" dirty="0"/>
              <a:t>only </a:t>
            </a:r>
            <a:r>
              <a:rPr lang="en-US" b="0" dirty="0"/>
              <a:t>(memory </a:t>
            </a:r>
            <a:r>
              <a:rPr lang="en-US" b="0" dirty="0">
                <a:sym typeface="Wingdings" pitchFamily="2" charset="2"/>
              </a:rPr>
              <a:t></a:t>
            </a:r>
            <a:r>
              <a:rPr lang="en-US" b="0" dirty="0"/>
              <a:t> disk) </a:t>
            </a:r>
          </a:p>
          <a:p>
            <a:pPr lvl="2"/>
            <a:r>
              <a:rPr lang="en-US" b="0" dirty="0"/>
              <a:t>accesses to disks are much slower than accesses to RAM! </a:t>
            </a:r>
          </a:p>
          <a:p>
            <a:pPr lvl="1"/>
            <a:r>
              <a:rPr lang="en-US" dirty="0"/>
              <a:t>We compute the cost to </a:t>
            </a:r>
            <a:r>
              <a:rPr lang="en-US" b="1" i="1" dirty="0">
                <a:solidFill>
                  <a:srgbClr val="7D0900"/>
                </a:solidFill>
              </a:rPr>
              <a:t>read</a:t>
            </a:r>
            <a:r>
              <a:rPr lang="en-US" dirty="0">
                <a:solidFill>
                  <a:srgbClr val="7D0900"/>
                </a:solidFill>
              </a:rPr>
              <a:t> </a:t>
            </a:r>
            <a:r>
              <a:rPr lang="en-US" dirty="0"/>
              <a:t>the tables </a:t>
            </a:r>
          </a:p>
          <a:p>
            <a:pPr lvl="2"/>
            <a:r>
              <a:rPr lang="en-US" dirty="0"/>
              <a:t>We don’t compute the cost to </a:t>
            </a:r>
            <a:r>
              <a:rPr lang="en-US" i="1" dirty="0"/>
              <a:t>write</a:t>
            </a:r>
            <a:r>
              <a:rPr lang="en-US" dirty="0"/>
              <a:t> the result (because pipelining)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10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782636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Classification of Algorithms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" y="1097585"/>
            <a:ext cx="8786813" cy="5211735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sz="2400" u="sng" dirty="0">
                <a:solidFill>
                  <a:srgbClr val="7D0900"/>
                </a:solidFill>
              </a:rPr>
              <a:t>One-Pass algorithms</a:t>
            </a:r>
            <a:r>
              <a:rPr lang="en-US" altLang="zh-CN" sz="2400" dirty="0"/>
              <a:t> read the data from disk only once. Work when at least one of the relations fits in the main memory</a:t>
            </a:r>
          </a:p>
          <a:p>
            <a:pPr lvl="1">
              <a:lnSpc>
                <a:spcPct val="120000"/>
              </a:lnSpc>
            </a:pPr>
            <a:r>
              <a:rPr lang="en-US" altLang="zh-CN" sz="2000" b="0" dirty="0"/>
              <a:t>Exception: projection and selection</a:t>
            </a:r>
          </a:p>
          <a:p>
            <a:pPr>
              <a:lnSpc>
                <a:spcPct val="120000"/>
              </a:lnSpc>
            </a:pPr>
            <a:r>
              <a:rPr lang="en-US" altLang="zh-CN" sz="2400" dirty="0">
                <a:solidFill>
                  <a:srgbClr val="7D0900"/>
                </a:solidFill>
              </a:rPr>
              <a:t>Two-Pass algorithms</a:t>
            </a:r>
            <a:r>
              <a:rPr lang="en-US" altLang="zh-CN" sz="2400" dirty="0"/>
              <a:t> read the data from disc twice. Work for the data which does not fit in the main memory, but not for the largest imaginable data</a:t>
            </a:r>
          </a:p>
          <a:p>
            <a:pPr lvl="1">
              <a:lnSpc>
                <a:spcPct val="120000"/>
              </a:lnSpc>
            </a:pPr>
            <a:r>
              <a:rPr lang="en-US" altLang="zh-CN" sz="2000" b="0" dirty="0"/>
              <a:t>Sorting-based</a:t>
            </a:r>
          </a:p>
          <a:p>
            <a:pPr lvl="1">
              <a:lnSpc>
                <a:spcPct val="120000"/>
              </a:lnSpc>
            </a:pPr>
            <a:r>
              <a:rPr lang="en-US" altLang="zh-CN" sz="2000" b="0" dirty="0"/>
              <a:t>Hash-based</a:t>
            </a:r>
          </a:p>
          <a:p>
            <a:pPr>
              <a:lnSpc>
                <a:spcPct val="120000"/>
              </a:lnSpc>
            </a:pPr>
            <a:r>
              <a:rPr lang="en-US" altLang="zh-CN" sz="2400" u="sng" dirty="0">
                <a:solidFill>
                  <a:srgbClr val="7D0900"/>
                </a:solidFill>
              </a:rPr>
              <a:t>Multi-Pass algorithms </a:t>
            </a:r>
            <a:r>
              <a:rPr lang="en-US" altLang="zh-CN" sz="2400" dirty="0"/>
              <a:t>read the data three or more times, and are natural, recursive generalizations of the two-pass algorithms. </a:t>
            </a:r>
            <a:r>
              <a:rPr lang="en-US" altLang="zh-CN" sz="2400" dirty="0">
                <a:solidFill>
                  <a:srgbClr val="7D0900"/>
                </a:solidFill>
              </a:rPr>
              <a:t>Work without limit on the size of the data</a:t>
            </a:r>
            <a:endParaRPr lang="zh-CN" altLang="en-US" sz="2400" dirty="0">
              <a:solidFill>
                <a:srgbClr val="7D09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11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88840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 Scanning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b="0" dirty="0"/>
              <a:t>If the table is </a:t>
            </a:r>
            <a:r>
              <a:rPr lang="en-US" dirty="0">
                <a:solidFill>
                  <a:srgbClr val="7D0900"/>
                </a:solidFill>
              </a:rPr>
              <a:t>clustered</a:t>
            </a:r>
            <a:r>
              <a:rPr lang="en-US" b="0" i="1" dirty="0">
                <a:solidFill>
                  <a:srgbClr val="7D0900"/>
                </a:solidFill>
              </a:rPr>
              <a:t> </a:t>
            </a:r>
            <a:r>
              <a:rPr lang="en-US" b="0" dirty="0"/>
              <a:t>(blocks consists only of records from this table): </a:t>
            </a:r>
          </a:p>
          <a:p>
            <a:pPr lvl="1">
              <a:lnSpc>
                <a:spcPct val="120000"/>
              </a:lnSpc>
            </a:pPr>
            <a:r>
              <a:rPr lang="en-US" b="0" dirty="0"/>
              <a:t>Table-scan: if we know where the blocks are </a:t>
            </a:r>
          </a:p>
          <a:p>
            <a:pPr lvl="2"/>
            <a:r>
              <a:rPr lang="en-US" dirty="0"/>
              <a:t>Cost: </a:t>
            </a:r>
            <a:r>
              <a:rPr lang="en-US" b="0" dirty="0"/>
              <a:t>B(R) </a:t>
            </a:r>
          </a:p>
          <a:p>
            <a:pPr lvl="1">
              <a:lnSpc>
                <a:spcPct val="120000"/>
              </a:lnSpc>
            </a:pPr>
            <a:r>
              <a:rPr lang="en-US" b="0" dirty="0"/>
              <a:t>Index scan: if we have index to find the blocks </a:t>
            </a:r>
          </a:p>
          <a:p>
            <a:pPr lvl="2">
              <a:lnSpc>
                <a:spcPct val="120000"/>
              </a:lnSpc>
            </a:pPr>
            <a:r>
              <a:rPr lang="en-US" dirty="0"/>
              <a:t>Cost: B(R)</a:t>
            </a:r>
            <a:endParaRPr lang="en-US" b="0" dirty="0"/>
          </a:p>
          <a:p>
            <a:pPr>
              <a:lnSpc>
                <a:spcPct val="120000"/>
              </a:lnSpc>
            </a:pPr>
            <a:r>
              <a:rPr lang="en-US" b="0" dirty="0"/>
              <a:t>If the table is </a:t>
            </a:r>
            <a:r>
              <a:rPr lang="en-US" dirty="0" err="1">
                <a:solidFill>
                  <a:srgbClr val="7D0900"/>
                </a:solidFill>
              </a:rPr>
              <a:t>unclustered</a:t>
            </a:r>
            <a:r>
              <a:rPr lang="en-US" b="0" dirty="0">
                <a:solidFill>
                  <a:srgbClr val="7D0900"/>
                </a:solidFill>
              </a:rPr>
              <a:t> </a:t>
            </a:r>
            <a:r>
              <a:rPr lang="en-US" b="0" dirty="0"/>
              <a:t>(its records are placed on blocks with other tables) </a:t>
            </a:r>
          </a:p>
          <a:p>
            <a:pPr lvl="1">
              <a:lnSpc>
                <a:spcPct val="120000"/>
              </a:lnSpc>
            </a:pPr>
            <a:r>
              <a:rPr lang="en-US" b="0" dirty="0">
                <a:solidFill>
                  <a:srgbClr val="7D0900"/>
                </a:solidFill>
              </a:rPr>
              <a:t>May need one read for each record 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Cost: T(R)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12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076531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One-pass Algorithms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dirty="0"/>
              <a:t>Selection</a:t>
            </a:r>
            <a:r>
              <a:rPr lang="en-US" b="0" dirty="0"/>
              <a:t> </a:t>
            </a:r>
            <a:r>
              <a:rPr lang="en-US" dirty="0">
                <a:latin typeface="Symbol" pitchFamily="18" charset="2"/>
              </a:rPr>
              <a:t>s</a:t>
            </a:r>
            <a:r>
              <a:rPr lang="en-US" b="0" dirty="0"/>
              <a:t>(R) , </a:t>
            </a:r>
            <a:r>
              <a:rPr lang="en-US" dirty="0"/>
              <a:t>projection</a:t>
            </a:r>
            <a:r>
              <a:rPr lang="en-US" b="0" dirty="0"/>
              <a:t> </a:t>
            </a:r>
            <a:r>
              <a:rPr lang="el-GR" b="0" dirty="0"/>
              <a:t>π</a:t>
            </a:r>
            <a:r>
              <a:rPr lang="en-US" b="0" dirty="0"/>
              <a:t>(R) </a:t>
            </a:r>
          </a:p>
          <a:p>
            <a:pPr lvl="1">
              <a:lnSpc>
                <a:spcPct val="120000"/>
              </a:lnSpc>
            </a:pPr>
            <a:r>
              <a:rPr lang="en-US" b="0" dirty="0"/>
              <a:t>Both are </a:t>
            </a:r>
            <a:r>
              <a:rPr lang="en-US" b="1" i="1" dirty="0">
                <a:solidFill>
                  <a:srgbClr val="7D0900"/>
                </a:solidFill>
              </a:rPr>
              <a:t>tuple-at-a-time</a:t>
            </a:r>
            <a:r>
              <a:rPr lang="en-US" b="0" i="1" dirty="0"/>
              <a:t> </a:t>
            </a:r>
            <a:r>
              <a:rPr lang="en-US" b="0" dirty="0"/>
              <a:t>algorithms </a:t>
            </a:r>
          </a:p>
          <a:p>
            <a:pPr lvl="2">
              <a:lnSpc>
                <a:spcPct val="120000"/>
              </a:lnSpc>
            </a:pPr>
            <a:r>
              <a:rPr lang="en-US" dirty="0"/>
              <a:t>Read a block at a time, use one memory buffer and produce the output</a:t>
            </a:r>
            <a:endParaRPr lang="en-US" b="0" dirty="0"/>
          </a:p>
          <a:p>
            <a:pPr lvl="1">
              <a:lnSpc>
                <a:spcPct val="120000"/>
              </a:lnSpc>
            </a:pPr>
            <a:r>
              <a:rPr lang="en-US" b="0" dirty="0"/>
              <a:t>Cost</a:t>
            </a:r>
          </a:p>
          <a:p>
            <a:pPr lvl="2">
              <a:lnSpc>
                <a:spcPct val="120000"/>
              </a:lnSpc>
            </a:pPr>
            <a:r>
              <a:rPr lang="en-US" b="0" dirty="0"/>
              <a:t>B(R) if R is clustered</a:t>
            </a:r>
          </a:p>
          <a:p>
            <a:pPr lvl="2">
              <a:lnSpc>
                <a:spcPct val="120000"/>
              </a:lnSpc>
            </a:pPr>
            <a:r>
              <a:rPr lang="en-US" dirty="0"/>
              <a:t>T(R) if R is </a:t>
            </a:r>
            <a:r>
              <a:rPr lang="en-US" dirty="0" err="1"/>
              <a:t>unclustered</a:t>
            </a:r>
            <a:endParaRPr lang="en-US" b="0" dirty="0"/>
          </a:p>
          <a:p>
            <a:pPr lvl="1">
              <a:lnSpc>
                <a:spcPct val="120000"/>
              </a:lnSpc>
            </a:pPr>
            <a:r>
              <a:rPr lang="en-US" dirty="0"/>
              <a:t>Assumption: M ≥1 for the input buffer, regardless of B</a:t>
            </a:r>
            <a:endParaRPr lang="en-US" b="0" dirty="0"/>
          </a:p>
          <a:p>
            <a:pPr lvl="1">
              <a:lnSpc>
                <a:spcPct val="120000"/>
              </a:lnSpc>
            </a:pPr>
            <a:endParaRPr lang="en-US" dirty="0"/>
          </a:p>
          <a:p>
            <a:pPr lvl="1">
              <a:lnSpc>
                <a:spcPct val="120000"/>
              </a:lnSpc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13</a:t>
            </a:fld>
            <a:r>
              <a:rPr lang="zh-CN" altLang="en-US"/>
              <a:t> </a:t>
            </a:r>
            <a:endParaRPr lang="zh-CN" alt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57362" y="5259288"/>
            <a:ext cx="16573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dirty="0"/>
              <a:t>Input buffer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5519762" y="5259288"/>
            <a:ext cx="18605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/>
              <a:t>Output buffer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767162" y="5106888"/>
            <a:ext cx="11430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/>
              <a:t>Unary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/>
              <a:t>operator</a:t>
            </a:r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3233762" y="5487888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Line 8"/>
          <p:cNvSpPr>
            <a:spLocks noChangeShapeType="1"/>
          </p:cNvSpPr>
          <p:nvPr/>
        </p:nvSpPr>
        <p:spPr bwMode="auto">
          <a:xfrm>
            <a:off x="4910162" y="5487888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4615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One-pass Algorithms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dirty="0"/>
              <a:t>Duplicate elimination: </a:t>
            </a:r>
            <a:r>
              <a:rPr lang="en-US" dirty="0">
                <a:solidFill>
                  <a:srgbClr val="00B0F0"/>
                </a:solidFill>
                <a:latin typeface="Symbol" pitchFamily="18" charset="2"/>
              </a:rPr>
              <a:t>d</a:t>
            </a:r>
            <a:r>
              <a:rPr lang="en-US" dirty="0">
                <a:solidFill>
                  <a:srgbClr val="00B0F0"/>
                </a:solidFill>
              </a:rPr>
              <a:t>(R)</a:t>
            </a:r>
            <a:r>
              <a:rPr lang="en-US" b="0" dirty="0"/>
              <a:t> 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Need to keep a dictionary in memory in order to maintain one copy of every tuple we have seen: </a:t>
            </a:r>
          </a:p>
          <a:p>
            <a:pPr lvl="2">
              <a:lnSpc>
                <a:spcPct val="120000"/>
              </a:lnSpc>
            </a:pPr>
            <a:r>
              <a:rPr lang="en-US" dirty="0"/>
              <a:t>balanced search tree O(n </a:t>
            </a:r>
            <a:r>
              <a:rPr lang="en-US" dirty="0" err="1"/>
              <a:t>logn</a:t>
            </a:r>
            <a:r>
              <a:rPr lang="en-US" dirty="0"/>
              <a:t>)</a:t>
            </a:r>
          </a:p>
          <a:p>
            <a:pPr lvl="2">
              <a:lnSpc>
                <a:spcPct val="120000"/>
              </a:lnSpc>
            </a:pPr>
            <a:r>
              <a:rPr lang="en-US" dirty="0"/>
              <a:t>hash table O(n)</a:t>
            </a:r>
          </a:p>
          <a:p>
            <a:pPr lvl="1">
              <a:lnSpc>
                <a:spcPct val="120000"/>
              </a:lnSpc>
            </a:pPr>
            <a:r>
              <a:rPr lang="en-US" altLang="zh-CN" b="0" dirty="0"/>
              <a:t>Memory Requirements</a:t>
            </a:r>
          </a:p>
          <a:p>
            <a:pPr lvl="2">
              <a:lnSpc>
                <a:spcPct val="120000"/>
              </a:lnSpc>
            </a:pPr>
            <a:r>
              <a:rPr lang="en-US" altLang="zh-CN" b="0" dirty="0"/>
              <a:t>1 buffer to store one block of input tuples</a:t>
            </a:r>
          </a:p>
          <a:p>
            <a:pPr lvl="2">
              <a:lnSpc>
                <a:spcPct val="120000"/>
              </a:lnSpc>
            </a:pPr>
            <a:r>
              <a:rPr lang="en-US" altLang="zh-CN" b="0" dirty="0"/>
              <a:t>M − 1 buffers to store one copy of each distinct tuple</a:t>
            </a:r>
          </a:p>
          <a:p>
            <a:pPr lvl="2">
              <a:lnSpc>
                <a:spcPct val="120000"/>
              </a:lnSpc>
            </a:pPr>
            <a:r>
              <a:rPr lang="en-US" dirty="0"/>
              <a:t>Cost: B(R) </a:t>
            </a:r>
          </a:p>
          <a:p>
            <a:pPr lvl="2">
              <a:lnSpc>
                <a:spcPct val="120000"/>
              </a:lnSpc>
            </a:pPr>
            <a:r>
              <a:rPr lang="en-US" dirty="0"/>
              <a:t>Assumption: B(</a:t>
            </a:r>
            <a:r>
              <a:rPr lang="en-US" dirty="0">
                <a:latin typeface="Symbol" pitchFamily="18" charset="2"/>
              </a:rPr>
              <a:t>d</a:t>
            </a:r>
            <a:r>
              <a:rPr lang="en-US" dirty="0"/>
              <a:t>(R)) &lt;= 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14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189168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One-pass Algorithms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dirty="0"/>
              <a:t>Grouping: </a:t>
            </a:r>
            <a:r>
              <a:rPr lang="en-US" dirty="0" err="1">
                <a:latin typeface="Symbol" pitchFamily="18" charset="2"/>
              </a:rPr>
              <a:t>g</a:t>
            </a:r>
            <a:r>
              <a:rPr lang="en-US" baseline="-25000" dirty="0" err="1"/>
              <a:t>city</a:t>
            </a:r>
            <a:r>
              <a:rPr lang="en-US" baseline="-25000" dirty="0"/>
              <a:t>, sum(price)</a:t>
            </a:r>
            <a:r>
              <a:rPr lang="en-US" dirty="0"/>
              <a:t> (R)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Need to keep a dictionary in memory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Also store the sum(price) for each city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Cost: B(R)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Assumption: number of cities fits in memory</a:t>
            </a:r>
          </a:p>
          <a:p>
            <a:r>
              <a:rPr lang="en-US" dirty="0"/>
              <a:t>Binary operations: R </a:t>
            </a:r>
            <a:r>
              <a:rPr lang="en-US" dirty="0">
                <a:cs typeface="Times New Roman" pitchFamily="18" charset="0"/>
              </a:rPr>
              <a:t>∩ S, R U S, R – S</a:t>
            </a:r>
          </a:p>
          <a:p>
            <a:pPr lvl="1"/>
            <a:r>
              <a:rPr lang="en-US" dirty="0">
                <a:cs typeface="Times New Roman" pitchFamily="18" charset="0"/>
              </a:rPr>
              <a:t>Assumption: min(B(R), B(S)) &lt;= M</a:t>
            </a:r>
          </a:p>
          <a:p>
            <a:pPr lvl="1"/>
            <a:r>
              <a:rPr lang="en-US" dirty="0">
                <a:cs typeface="Times New Roman" pitchFamily="18" charset="0"/>
              </a:rPr>
              <a:t>One buffer used to read the blocks of the larger relation, while M-1 buffers needed to house the entire smaller relation and its main memory-data structures</a:t>
            </a:r>
          </a:p>
          <a:p>
            <a:pPr lvl="1"/>
            <a:r>
              <a:rPr lang="en-US" dirty="0">
                <a:cs typeface="Times New Roman" pitchFamily="18" charset="0"/>
              </a:rPr>
              <a:t>Cost: B(R)+B(S)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15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777692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Loop Joins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Tuple-based nested loop R       S</a:t>
            </a:r>
          </a:p>
          <a:p>
            <a:pPr lvl="1"/>
            <a:r>
              <a:rPr lang="en-US" dirty="0"/>
              <a:t>R=outer relation, S=inner relation</a:t>
            </a:r>
          </a:p>
          <a:p>
            <a:endParaRPr lang="en-US" dirty="0"/>
          </a:p>
          <a:p>
            <a:pPr>
              <a:buFontTx/>
              <a:buNone/>
            </a:pPr>
            <a:r>
              <a:rPr lang="en-US" b="0" dirty="0">
                <a:latin typeface="Andalus" pitchFamily="18" charset="-78"/>
                <a:cs typeface="Andalus" pitchFamily="18" charset="-78"/>
              </a:rPr>
              <a:t>		</a:t>
            </a:r>
            <a:r>
              <a:rPr lang="en-US" b="0" u="sng" dirty="0">
                <a:latin typeface="Andalus" pitchFamily="18" charset="-78"/>
                <a:cs typeface="Andalus" pitchFamily="18" charset="-78"/>
              </a:rPr>
              <a:t>for</a:t>
            </a:r>
            <a:r>
              <a:rPr lang="en-US" b="0" dirty="0">
                <a:latin typeface="Andalus" pitchFamily="18" charset="-78"/>
                <a:cs typeface="Andalus" pitchFamily="18" charset="-78"/>
              </a:rPr>
              <a:t> each tuple r in R </a:t>
            </a:r>
            <a:r>
              <a:rPr lang="en-US" b="0" u="sng" dirty="0">
                <a:latin typeface="Andalus" pitchFamily="18" charset="-78"/>
                <a:cs typeface="Andalus" pitchFamily="18" charset="-78"/>
              </a:rPr>
              <a:t>do</a:t>
            </a:r>
          </a:p>
          <a:p>
            <a:pPr>
              <a:buFontTx/>
              <a:buNone/>
            </a:pPr>
            <a:r>
              <a:rPr lang="en-US" b="0" dirty="0">
                <a:latin typeface="Andalus" pitchFamily="18" charset="-78"/>
                <a:cs typeface="Andalus" pitchFamily="18" charset="-78"/>
              </a:rPr>
              <a:t>		   </a:t>
            </a:r>
            <a:r>
              <a:rPr lang="en-US" b="0" u="sng" dirty="0">
                <a:latin typeface="Andalus" pitchFamily="18" charset="-78"/>
                <a:cs typeface="Andalus" pitchFamily="18" charset="-78"/>
              </a:rPr>
              <a:t>for</a:t>
            </a:r>
            <a:r>
              <a:rPr lang="en-US" b="0" dirty="0">
                <a:latin typeface="Andalus" pitchFamily="18" charset="-78"/>
                <a:cs typeface="Andalus" pitchFamily="18" charset="-78"/>
              </a:rPr>
              <a:t> each tuple s in S </a:t>
            </a:r>
            <a:r>
              <a:rPr lang="en-US" b="0" u="sng" dirty="0">
                <a:latin typeface="Andalus" pitchFamily="18" charset="-78"/>
                <a:cs typeface="Andalus" pitchFamily="18" charset="-78"/>
              </a:rPr>
              <a:t>do</a:t>
            </a:r>
          </a:p>
          <a:p>
            <a:pPr>
              <a:buFontTx/>
              <a:buNone/>
            </a:pPr>
            <a:r>
              <a:rPr lang="en-US" b="0" dirty="0">
                <a:latin typeface="Andalus" pitchFamily="18" charset="-78"/>
                <a:cs typeface="Andalus" pitchFamily="18" charset="-78"/>
              </a:rPr>
              <a:t>       		</a:t>
            </a:r>
            <a:r>
              <a:rPr lang="en-US" b="0" u="sng" dirty="0">
                <a:latin typeface="Andalus" pitchFamily="18" charset="-78"/>
                <a:cs typeface="Andalus" pitchFamily="18" charset="-78"/>
              </a:rPr>
              <a:t>if</a:t>
            </a:r>
            <a:r>
              <a:rPr lang="en-US" b="0" dirty="0">
                <a:latin typeface="Andalus" pitchFamily="18" charset="-78"/>
                <a:cs typeface="Andalus" pitchFamily="18" charset="-78"/>
              </a:rPr>
              <a:t> r and s </a:t>
            </a:r>
            <a:r>
              <a:rPr lang="en-US" dirty="0">
                <a:solidFill>
                  <a:srgbClr val="7D0900"/>
                </a:solidFill>
                <a:latin typeface="Andalus" pitchFamily="18" charset="-78"/>
                <a:cs typeface="Andalus" pitchFamily="18" charset="-78"/>
              </a:rPr>
              <a:t>joinable</a:t>
            </a:r>
            <a:r>
              <a:rPr lang="en-US" b="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b="0" u="sng" dirty="0">
                <a:latin typeface="Andalus" pitchFamily="18" charset="-78"/>
                <a:cs typeface="Andalus" pitchFamily="18" charset="-78"/>
              </a:rPr>
              <a:t>then</a:t>
            </a:r>
            <a:r>
              <a:rPr lang="en-US" b="0" dirty="0">
                <a:latin typeface="Andalus" pitchFamily="18" charset="-78"/>
                <a:cs typeface="Andalus" pitchFamily="18" charset="-78"/>
              </a:rPr>
              <a:t> output (r, s)</a:t>
            </a:r>
          </a:p>
          <a:p>
            <a:endParaRPr lang="en-US" dirty="0"/>
          </a:p>
          <a:p>
            <a:r>
              <a:rPr lang="en-US" dirty="0"/>
              <a:t>Cost: T(R) T(S),  sometimes T(R) B(S)</a:t>
            </a:r>
          </a:p>
          <a:p>
            <a:endParaRPr lang="en-US" dirty="0"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16</a:t>
            </a:fld>
            <a:r>
              <a:rPr lang="zh-CN" altLang="en-US"/>
              <a:t> </a:t>
            </a:r>
            <a:endParaRPr lang="zh-CN" altLang="en-US" dirty="0"/>
          </a:p>
        </p:txBody>
      </p:sp>
      <p:graphicFrame>
        <p:nvGraphicFramePr>
          <p:cNvPr id="5" name="Objec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3492064"/>
              </p:ext>
            </p:extLst>
          </p:nvPr>
        </p:nvGraphicFramePr>
        <p:xfrm>
          <a:off x="4494615" y="1268760"/>
          <a:ext cx="517525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27716" imgH="264177" progId="Equation.3">
                  <p:embed/>
                </p:oleObj>
              </mc:Choice>
              <mc:Fallback>
                <p:oleObj name="Equation" r:id="rId2" imgW="427716" imgH="264177" progId="Equation.3">
                  <p:embed/>
                  <p:pic>
                    <p:nvPicPr>
                      <p:cNvPr id="5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4615" y="1268760"/>
                        <a:ext cx="517525" cy="307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457125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Loop Joins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Block-based Nested Loop Join</a:t>
            </a:r>
          </a:p>
          <a:p>
            <a:endParaRPr lang="en-US" dirty="0"/>
          </a:p>
          <a:p>
            <a:pPr>
              <a:buFontTx/>
              <a:buNone/>
            </a:pPr>
            <a:r>
              <a:rPr lang="en-US" dirty="0">
                <a:latin typeface="Andalus" pitchFamily="18" charset="-78"/>
                <a:cs typeface="Andalus" pitchFamily="18" charset="-78"/>
              </a:rPr>
              <a:t>	</a:t>
            </a:r>
            <a:r>
              <a:rPr lang="en-US" u="sng" dirty="0">
                <a:latin typeface="Andalus" pitchFamily="18" charset="-78"/>
                <a:cs typeface="Andalus" pitchFamily="18" charset="-78"/>
              </a:rPr>
              <a:t>for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each (M-1) blocks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bs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of S </a:t>
            </a:r>
            <a:r>
              <a:rPr lang="en-US" u="sng" dirty="0">
                <a:latin typeface="Andalus" pitchFamily="18" charset="-78"/>
                <a:cs typeface="Andalus" pitchFamily="18" charset="-78"/>
              </a:rPr>
              <a:t>do</a:t>
            </a:r>
          </a:p>
          <a:p>
            <a:pPr>
              <a:buFontTx/>
              <a:buNone/>
            </a:pPr>
            <a:r>
              <a:rPr lang="en-US" dirty="0">
                <a:latin typeface="Andalus" pitchFamily="18" charset="-78"/>
                <a:cs typeface="Andalus" pitchFamily="18" charset="-78"/>
              </a:rPr>
              <a:t>   		</a:t>
            </a:r>
            <a:r>
              <a:rPr lang="en-US" u="sng" dirty="0">
                <a:latin typeface="Andalus" pitchFamily="18" charset="-78"/>
                <a:cs typeface="Andalus" pitchFamily="18" charset="-78"/>
              </a:rPr>
              <a:t>for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each block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br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of R </a:t>
            </a:r>
            <a:r>
              <a:rPr lang="en-US" u="sng" dirty="0">
                <a:latin typeface="Andalus" pitchFamily="18" charset="-78"/>
                <a:cs typeface="Andalus" pitchFamily="18" charset="-78"/>
              </a:rPr>
              <a:t>do</a:t>
            </a:r>
          </a:p>
          <a:p>
            <a:pPr>
              <a:buFontTx/>
              <a:buNone/>
            </a:pPr>
            <a:r>
              <a:rPr lang="en-US" dirty="0">
                <a:latin typeface="Andalus" pitchFamily="18" charset="-78"/>
                <a:cs typeface="Andalus" pitchFamily="18" charset="-78"/>
              </a:rPr>
              <a:t>    	     </a:t>
            </a:r>
            <a:r>
              <a:rPr lang="en-US" u="sng" dirty="0">
                <a:latin typeface="Andalus" pitchFamily="18" charset="-78"/>
                <a:cs typeface="Andalus" pitchFamily="18" charset="-78"/>
              </a:rPr>
              <a:t>for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each tuple s in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bs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u="sng" dirty="0">
                <a:latin typeface="Andalus" pitchFamily="18" charset="-78"/>
                <a:cs typeface="Andalus" pitchFamily="18" charset="-78"/>
              </a:rPr>
              <a:t>do</a:t>
            </a:r>
            <a:endParaRPr lang="en-US" dirty="0">
              <a:latin typeface="Andalus" pitchFamily="18" charset="-78"/>
              <a:cs typeface="Andalus" pitchFamily="18" charset="-78"/>
            </a:endParaRPr>
          </a:p>
          <a:p>
            <a:pPr>
              <a:buFontTx/>
              <a:buNone/>
            </a:pPr>
            <a:r>
              <a:rPr lang="en-US" dirty="0">
                <a:latin typeface="Andalus" pitchFamily="18" charset="-78"/>
                <a:cs typeface="Andalus" pitchFamily="18" charset="-78"/>
              </a:rPr>
              <a:t>          		</a:t>
            </a:r>
            <a:r>
              <a:rPr lang="en-US" u="sng" dirty="0">
                <a:latin typeface="Andalus" pitchFamily="18" charset="-78"/>
                <a:cs typeface="Andalus" pitchFamily="18" charset="-78"/>
              </a:rPr>
              <a:t>for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each tuple r in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br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u="sng" dirty="0">
                <a:latin typeface="Andalus" pitchFamily="18" charset="-78"/>
                <a:cs typeface="Andalus" pitchFamily="18" charset="-78"/>
              </a:rPr>
              <a:t>do</a:t>
            </a:r>
          </a:p>
          <a:p>
            <a:pPr>
              <a:buFontTx/>
              <a:buNone/>
            </a:pPr>
            <a:r>
              <a:rPr lang="en-US" dirty="0">
                <a:latin typeface="Andalus" pitchFamily="18" charset="-78"/>
                <a:cs typeface="Andalus" pitchFamily="18" charset="-78"/>
              </a:rPr>
              <a:t>                   		</a:t>
            </a:r>
            <a:r>
              <a:rPr lang="en-US" u="sng" dirty="0">
                <a:latin typeface="Andalus" pitchFamily="18" charset="-78"/>
                <a:cs typeface="Andalus" pitchFamily="18" charset="-78"/>
              </a:rPr>
              <a:t>if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r and s joinable </a:t>
            </a:r>
            <a:r>
              <a:rPr lang="en-US" u="sng" dirty="0">
                <a:latin typeface="Andalus" pitchFamily="18" charset="-78"/>
                <a:cs typeface="Andalus" pitchFamily="18" charset="-78"/>
              </a:rPr>
              <a:t>then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output(r, s)</a:t>
            </a:r>
            <a:endParaRPr lang="en-US" dirty="0"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17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82061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Nested Loop Joins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18</a:t>
            </a:fld>
            <a:r>
              <a:rPr lang="zh-CN" altLang="en-US"/>
              <a:t> </a:t>
            </a:r>
            <a:endParaRPr lang="zh-CN" alt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759075" y="5030788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CN" altLang="zh-CN"/>
          </a:p>
        </p:txBody>
      </p:sp>
      <p:grpSp>
        <p:nvGrpSpPr>
          <p:cNvPr id="6" name="Group 4"/>
          <p:cNvGrpSpPr>
            <a:grpSpLocks/>
          </p:cNvGrpSpPr>
          <p:nvPr/>
        </p:nvGrpSpPr>
        <p:grpSpPr bwMode="auto">
          <a:xfrm>
            <a:off x="1457325" y="2979738"/>
            <a:ext cx="844550" cy="2027237"/>
            <a:chOff x="1148" y="2644"/>
            <a:chExt cx="532" cy="1277"/>
          </a:xfrm>
        </p:grpSpPr>
        <p:sp>
          <p:nvSpPr>
            <p:cNvPr id="7" name="Oval 5"/>
            <p:cNvSpPr>
              <a:spLocks noChangeArrowheads="1"/>
            </p:cNvSpPr>
            <p:nvPr/>
          </p:nvSpPr>
          <p:spPr bwMode="auto">
            <a:xfrm>
              <a:off x="1156" y="2644"/>
              <a:ext cx="520" cy="88"/>
            </a:xfrm>
            <a:prstGeom prst="ellips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zh-CN" altLang="zh-CN"/>
            </a:p>
          </p:txBody>
        </p:sp>
        <p:sp>
          <p:nvSpPr>
            <p:cNvPr id="8" name="Line 6"/>
            <p:cNvSpPr>
              <a:spLocks noChangeShapeType="1"/>
            </p:cNvSpPr>
            <p:nvPr/>
          </p:nvSpPr>
          <p:spPr bwMode="auto">
            <a:xfrm>
              <a:off x="1152" y="2688"/>
              <a:ext cx="0" cy="1152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" name="Line 7"/>
            <p:cNvSpPr>
              <a:spLocks noChangeShapeType="1"/>
            </p:cNvSpPr>
            <p:nvPr/>
          </p:nvSpPr>
          <p:spPr bwMode="auto">
            <a:xfrm>
              <a:off x="1680" y="2688"/>
              <a:ext cx="0" cy="1152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" name="Arc 8"/>
            <p:cNvSpPr>
              <a:spLocks/>
            </p:cNvSpPr>
            <p:nvPr/>
          </p:nvSpPr>
          <p:spPr bwMode="auto">
            <a:xfrm>
              <a:off x="1148" y="3843"/>
              <a:ext cx="528" cy="78"/>
            </a:xfrm>
            <a:custGeom>
              <a:avLst/>
              <a:gdLst>
                <a:gd name="T0" fmla="*/ 6 w 43200"/>
                <a:gd name="T1" fmla="*/ 0 h 22170"/>
                <a:gd name="T2" fmla="*/ 0 w 43200"/>
                <a:gd name="T3" fmla="*/ 0 h 22170"/>
                <a:gd name="T4" fmla="*/ 3 w 43200"/>
                <a:gd name="T5" fmla="*/ 0 h 22170"/>
                <a:gd name="T6" fmla="*/ 0 60000 65536"/>
                <a:gd name="T7" fmla="*/ 0 60000 65536"/>
                <a:gd name="T8" fmla="*/ 0 60000 65536"/>
                <a:gd name="T9" fmla="*/ 0 w 43200"/>
                <a:gd name="T10" fmla="*/ 0 h 22170"/>
                <a:gd name="T11" fmla="*/ 43200 w 43200"/>
                <a:gd name="T12" fmla="*/ 22170 h 2217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2170" fill="none" extrusionOk="0">
                  <a:moveTo>
                    <a:pt x="43192" y="-1"/>
                  </a:moveTo>
                  <a:cubicBezTo>
                    <a:pt x="43197" y="189"/>
                    <a:pt x="43200" y="379"/>
                    <a:pt x="43200" y="570"/>
                  </a:cubicBezTo>
                  <a:cubicBezTo>
                    <a:pt x="43200" y="12499"/>
                    <a:pt x="33529" y="22170"/>
                    <a:pt x="21600" y="22170"/>
                  </a:cubicBezTo>
                  <a:cubicBezTo>
                    <a:pt x="9670" y="22170"/>
                    <a:pt x="0" y="12499"/>
                    <a:pt x="0" y="570"/>
                  </a:cubicBezTo>
                </a:path>
                <a:path w="43200" h="22170" stroke="0" extrusionOk="0">
                  <a:moveTo>
                    <a:pt x="43192" y="-1"/>
                  </a:moveTo>
                  <a:cubicBezTo>
                    <a:pt x="43197" y="189"/>
                    <a:pt x="43200" y="379"/>
                    <a:pt x="43200" y="570"/>
                  </a:cubicBezTo>
                  <a:cubicBezTo>
                    <a:pt x="43200" y="12499"/>
                    <a:pt x="33529" y="22170"/>
                    <a:pt x="21600" y="22170"/>
                  </a:cubicBezTo>
                  <a:cubicBezTo>
                    <a:pt x="9670" y="22170"/>
                    <a:pt x="0" y="12499"/>
                    <a:pt x="0" y="570"/>
                  </a:cubicBezTo>
                  <a:lnTo>
                    <a:pt x="21600" y="570"/>
                  </a:lnTo>
                  <a:lnTo>
                    <a:pt x="43192" y="-1"/>
                  </a:lnTo>
                  <a:close/>
                </a:path>
              </a:pathLst>
            </a:custGeom>
            <a:noFill/>
            <a:ln w="12700" cap="rnd">
              <a:solidFill>
                <a:schemeClr val="tx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2536825" y="2827338"/>
            <a:ext cx="3416300" cy="21971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zh-CN" altLang="zh-CN"/>
          </a:p>
        </p:txBody>
      </p:sp>
      <p:sp>
        <p:nvSpPr>
          <p:cNvPr id="12" name="Rectangle 10" descr="25%"/>
          <p:cNvSpPr>
            <a:spLocks noChangeArrowheads="1"/>
          </p:cNvSpPr>
          <p:nvPr/>
        </p:nvSpPr>
        <p:spPr bwMode="auto">
          <a:xfrm>
            <a:off x="1698625" y="3284538"/>
            <a:ext cx="292100" cy="292100"/>
          </a:xfrm>
          <a:prstGeom prst="rect">
            <a:avLst/>
          </a:prstGeom>
          <a:pattFill prst="pct25">
            <a:fgClr>
              <a:schemeClr val="tx2"/>
            </a:fgClr>
            <a:bgClr>
              <a:schemeClr val="bg1"/>
            </a:bgClr>
          </a:patt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zh-CN"/>
          </a:p>
        </p:txBody>
      </p:sp>
      <p:sp>
        <p:nvSpPr>
          <p:cNvPr id="13" name="Rectangle 11" descr="25%"/>
          <p:cNvSpPr>
            <a:spLocks noChangeArrowheads="1"/>
          </p:cNvSpPr>
          <p:nvPr/>
        </p:nvSpPr>
        <p:spPr bwMode="auto">
          <a:xfrm>
            <a:off x="1698625" y="3741738"/>
            <a:ext cx="292100" cy="292100"/>
          </a:xfrm>
          <a:prstGeom prst="rect">
            <a:avLst/>
          </a:prstGeom>
          <a:pattFill prst="pct25">
            <a:fgClr>
              <a:schemeClr val="tx2"/>
            </a:fgClr>
            <a:bgClr>
              <a:schemeClr val="bg1"/>
            </a:bgClr>
          </a:patt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zh-CN"/>
          </a:p>
        </p:txBody>
      </p:sp>
      <p:sp>
        <p:nvSpPr>
          <p:cNvPr id="14" name="Rectangle 12" descr="25%"/>
          <p:cNvSpPr>
            <a:spLocks noChangeArrowheads="1"/>
          </p:cNvSpPr>
          <p:nvPr/>
        </p:nvSpPr>
        <p:spPr bwMode="auto">
          <a:xfrm>
            <a:off x="1698625" y="4503738"/>
            <a:ext cx="292100" cy="292100"/>
          </a:xfrm>
          <a:prstGeom prst="rect">
            <a:avLst/>
          </a:prstGeom>
          <a:pattFill prst="pct25">
            <a:fgClr>
              <a:schemeClr val="tx2"/>
            </a:fgClr>
            <a:bgClr>
              <a:schemeClr val="bg1"/>
            </a:bgClr>
          </a:patt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zh-CN"/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1522413" y="3935413"/>
            <a:ext cx="6921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zh-CN" sz="3200" b="1">
                <a:solidFill>
                  <a:schemeClr val="tx2"/>
                </a:solidFill>
                <a:latin typeface="Book Antiqua" pitchFamily="18" charset="0"/>
                <a:ea typeface="宋体" charset="-122"/>
              </a:rPr>
              <a:t>. . .</a:t>
            </a:r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3146425" y="3360738"/>
            <a:ext cx="2197100" cy="5207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zh-CN" altLang="zh-CN"/>
          </a:p>
        </p:txBody>
      </p:sp>
      <p:sp>
        <p:nvSpPr>
          <p:cNvPr id="17" name="Rectangle 15"/>
          <p:cNvSpPr>
            <a:spLocks noChangeArrowheads="1"/>
          </p:cNvSpPr>
          <p:nvPr/>
        </p:nvSpPr>
        <p:spPr bwMode="auto">
          <a:xfrm>
            <a:off x="3222625" y="3436938"/>
            <a:ext cx="292100" cy="292100"/>
          </a:xfrm>
          <a:prstGeom prst="rect">
            <a:avLst/>
          </a:prstGeom>
          <a:solidFill>
            <a:srgbClr val="C0FEF9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zh-CN"/>
          </a:p>
        </p:txBody>
      </p:sp>
      <p:sp>
        <p:nvSpPr>
          <p:cNvPr id="18" name="Rectangle 16"/>
          <p:cNvSpPr>
            <a:spLocks noChangeArrowheads="1"/>
          </p:cNvSpPr>
          <p:nvPr/>
        </p:nvSpPr>
        <p:spPr bwMode="auto">
          <a:xfrm>
            <a:off x="3679825" y="3436938"/>
            <a:ext cx="292100" cy="292100"/>
          </a:xfrm>
          <a:prstGeom prst="rect">
            <a:avLst/>
          </a:prstGeom>
          <a:solidFill>
            <a:srgbClr val="C0FEF9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zh-CN"/>
          </a:p>
        </p:txBody>
      </p:sp>
      <p:sp>
        <p:nvSpPr>
          <p:cNvPr id="19" name="Rectangle 17"/>
          <p:cNvSpPr>
            <a:spLocks noChangeArrowheads="1"/>
          </p:cNvSpPr>
          <p:nvPr/>
        </p:nvSpPr>
        <p:spPr bwMode="auto">
          <a:xfrm>
            <a:off x="4113213" y="3248025"/>
            <a:ext cx="6921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zh-CN" sz="3200" b="1">
                <a:solidFill>
                  <a:schemeClr val="tx2"/>
                </a:solidFill>
                <a:latin typeface="Book Antiqua" pitchFamily="18" charset="0"/>
                <a:ea typeface="宋体" charset="-122"/>
              </a:rPr>
              <a:t>. . .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4822825" y="3436938"/>
            <a:ext cx="292100" cy="292100"/>
          </a:xfrm>
          <a:prstGeom prst="rect">
            <a:avLst/>
          </a:prstGeom>
          <a:solidFill>
            <a:srgbClr val="C0FEF9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zh-CN"/>
          </a:p>
        </p:txBody>
      </p:sp>
      <p:sp>
        <p:nvSpPr>
          <p:cNvPr id="21" name="Rectangle 19"/>
          <p:cNvSpPr>
            <a:spLocks noChangeArrowheads="1"/>
          </p:cNvSpPr>
          <p:nvPr/>
        </p:nvSpPr>
        <p:spPr bwMode="auto">
          <a:xfrm>
            <a:off x="3146425" y="4351338"/>
            <a:ext cx="292100" cy="292100"/>
          </a:xfrm>
          <a:prstGeom prst="rect">
            <a:avLst/>
          </a:prstGeom>
          <a:solidFill>
            <a:srgbClr val="C0FEF9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zh-CN"/>
          </a:p>
        </p:txBody>
      </p:sp>
      <p:sp>
        <p:nvSpPr>
          <p:cNvPr id="22" name="Rectangle 20"/>
          <p:cNvSpPr>
            <a:spLocks noChangeArrowheads="1"/>
          </p:cNvSpPr>
          <p:nvPr/>
        </p:nvSpPr>
        <p:spPr bwMode="auto">
          <a:xfrm>
            <a:off x="5051425" y="4351338"/>
            <a:ext cx="292100" cy="292100"/>
          </a:xfrm>
          <a:prstGeom prst="rect">
            <a:avLst/>
          </a:prstGeom>
          <a:solidFill>
            <a:srgbClr val="C0FEF9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zh-CN"/>
          </a:p>
        </p:txBody>
      </p:sp>
      <p:sp>
        <p:nvSpPr>
          <p:cNvPr id="23" name="Line 21"/>
          <p:cNvSpPr>
            <a:spLocks noChangeShapeType="1"/>
          </p:cNvSpPr>
          <p:nvPr/>
        </p:nvSpPr>
        <p:spPr bwMode="auto">
          <a:xfrm>
            <a:off x="2301875" y="3582988"/>
            <a:ext cx="8382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4" name="Line 22"/>
          <p:cNvSpPr>
            <a:spLocks noChangeShapeType="1"/>
          </p:cNvSpPr>
          <p:nvPr/>
        </p:nvSpPr>
        <p:spPr bwMode="auto">
          <a:xfrm>
            <a:off x="2301875" y="4497388"/>
            <a:ext cx="8382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5" name="Line 23"/>
          <p:cNvSpPr>
            <a:spLocks noChangeShapeType="1"/>
          </p:cNvSpPr>
          <p:nvPr/>
        </p:nvSpPr>
        <p:spPr bwMode="auto">
          <a:xfrm>
            <a:off x="5349875" y="4497388"/>
            <a:ext cx="99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6" name="Rectangle 24"/>
          <p:cNvSpPr>
            <a:spLocks noChangeArrowheads="1"/>
          </p:cNvSpPr>
          <p:nvPr/>
        </p:nvSpPr>
        <p:spPr bwMode="auto">
          <a:xfrm>
            <a:off x="1448609" y="2644197"/>
            <a:ext cx="819135" cy="400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zh-CN" sz="2000" dirty="0">
                <a:solidFill>
                  <a:schemeClr val="tx2"/>
                </a:solidFill>
                <a:latin typeface="Book Antiqua" pitchFamily="18" charset="0"/>
                <a:ea typeface="宋体" charset="-122"/>
              </a:rPr>
              <a:t>R &amp; S</a:t>
            </a:r>
          </a:p>
        </p:txBody>
      </p:sp>
      <p:sp>
        <p:nvSpPr>
          <p:cNvPr id="27" name="Rectangle 25"/>
          <p:cNvSpPr>
            <a:spLocks noChangeArrowheads="1"/>
          </p:cNvSpPr>
          <p:nvPr/>
        </p:nvSpPr>
        <p:spPr bwMode="auto">
          <a:xfrm>
            <a:off x="3603625" y="2819400"/>
            <a:ext cx="1563688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1600" b="1">
                <a:solidFill>
                  <a:schemeClr val="tx2"/>
                </a:solidFill>
                <a:ea typeface="宋体" charset="-122"/>
              </a:rPr>
              <a:t>Blocks of 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1600" b="1">
                <a:solidFill>
                  <a:schemeClr val="tx2"/>
                </a:solidFill>
                <a:ea typeface="宋体" charset="-122"/>
              </a:rPr>
              <a:t>(k &lt; M-1 pages)</a:t>
            </a:r>
          </a:p>
        </p:txBody>
      </p:sp>
      <p:sp>
        <p:nvSpPr>
          <p:cNvPr id="28" name="Rectangle 26"/>
          <p:cNvSpPr>
            <a:spLocks noChangeArrowheads="1"/>
          </p:cNvSpPr>
          <p:nvPr/>
        </p:nvSpPr>
        <p:spPr bwMode="auto">
          <a:xfrm>
            <a:off x="2667000" y="4651375"/>
            <a:ext cx="17716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zh-CN" sz="1600" b="1">
                <a:solidFill>
                  <a:schemeClr val="tx2"/>
                </a:solidFill>
                <a:ea typeface="宋体" charset="-122"/>
              </a:rPr>
              <a:t>Input buffer for R</a:t>
            </a:r>
          </a:p>
        </p:txBody>
      </p:sp>
      <p:sp>
        <p:nvSpPr>
          <p:cNvPr id="29" name="Rectangle 27"/>
          <p:cNvSpPr>
            <a:spLocks noChangeArrowheads="1"/>
          </p:cNvSpPr>
          <p:nvPr/>
        </p:nvSpPr>
        <p:spPr bwMode="auto">
          <a:xfrm>
            <a:off x="4572000" y="4648200"/>
            <a:ext cx="14097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zh-CN" sz="1600" b="1">
                <a:solidFill>
                  <a:schemeClr val="tx2"/>
                </a:solidFill>
                <a:ea typeface="宋体" charset="-122"/>
              </a:rPr>
              <a:t>Output buffer</a:t>
            </a:r>
          </a:p>
        </p:txBody>
      </p:sp>
      <p:sp>
        <p:nvSpPr>
          <p:cNvPr id="30" name="Freeform 28"/>
          <p:cNvSpPr>
            <a:spLocks/>
          </p:cNvSpPr>
          <p:nvPr/>
        </p:nvSpPr>
        <p:spPr bwMode="auto">
          <a:xfrm>
            <a:off x="3216275" y="3811588"/>
            <a:ext cx="306388" cy="534987"/>
          </a:xfrm>
          <a:custGeom>
            <a:avLst/>
            <a:gdLst>
              <a:gd name="T0" fmla="*/ 76200 w 193"/>
              <a:gd name="T1" fmla="*/ 533400 h 337"/>
              <a:gd name="T2" fmla="*/ 228600 w 193"/>
              <a:gd name="T3" fmla="*/ 228600 h 337"/>
              <a:gd name="T4" fmla="*/ 0 w 193"/>
              <a:gd name="T5" fmla="*/ 304800 h 337"/>
              <a:gd name="T6" fmla="*/ 3175 w 193"/>
              <a:gd name="T7" fmla="*/ 263525 h 337"/>
              <a:gd name="T8" fmla="*/ 304800 w 193"/>
              <a:gd name="T9" fmla="*/ 0 h 3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3"/>
              <a:gd name="T16" fmla="*/ 0 h 337"/>
              <a:gd name="T17" fmla="*/ 193 w 193"/>
              <a:gd name="T18" fmla="*/ 337 h 3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3" h="337">
                <a:moveTo>
                  <a:pt x="48" y="336"/>
                </a:moveTo>
                <a:lnTo>
                  <a:pt x="144" y="144"/>
                </a:lnTo>
                <a:lnTo>
                  <a:pt x="0" y="192"/>
                </a:lnTo>
                <a:lnTo>
                  <a:pt x="2" y="166"/>
                </a:lnTo>
                <a:lnTo>
                  <a:pt x="192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31" name="Group 29"/>
          <p:cNvGrpSpPr>
            <a:grpSpLocks/>
          </p:cNvGrpSpPr>
          <p:nvPr/>
        </p:nvGrpSpPr>
        <p:grpSpPr bwMode="auto">
          <a:xfrm>
            <a:off x="6334125" y="2979738"/>
            <a:ext cx="844550" cy="2027237"/>
            <a:chOff x="4220" y="2644"/>
            <a:chExt cx="532" cy="1277"/>
          </a:xfrm>
        </p:grpSpPr>
        <p:grpSp>
          <p:nvGrpSpPr>
            <p:cNvPr id="32" name="Group 30"/>
            <p:cNvGrpSpPr>
              <a:grpSpLocks/>
            </p:cNvGrpSpPr>
            <p:nvPr/>
          </p:nvGrpSpPr>
          <p:grpSpPr bwMode="auto">
            <a:xfrm>
              <a:off x="4220" y="2644"/>
              <a:ext cx="532" cy="1277"/>
              <a:chOff x="4220" y="2644"/>
              <a:chExt cx="532" cy="1277"/>
            </a:xfrm>
          </p:grpSpPr>
          <p:sp>
            <p:nvSpPr>
              <p:cNvPr id="37" name="Oval 31"/>
              <p:cNvSpPr>
                <a:spLocks noChangeArrowheads="1"/>
              </p:cNvSpPr>
              <p:nvPr/>
            </p:nvSpPr>
            <p:spPr bwMode="auto">
              <a:xfrm>
                <a:off x="4228" y="2644"/>
                <a:ext cx="520" cy="88"/>
              </a:xfrm>
              <a:prstGeom prst="ellips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zh-CN"/>
              </a:p>
            </p:txBody>
          </p:sp>
          <p:sp>
            <p:nvSpPr>
              <p:cNvPr id="38" name="Line 32"/>
              <p:cNvSpPr>
                <a:spLocks noChangeShapeType="1"/>
              </p:cNvSpPr>
              <p:nvPr/>
            </p:nvSpPr>
            <p:spPr bwMode="auto">
              <a:xfrm>
                <a:off x="4224" y="2688"/>
                <a:ext cx="0" cy="1152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9" name="Line 33"/>
              <p:cNvSpPr>
                <a:spLocks noChangeShapeType="1"/>
              </p:cNvSpPr>
              <p:nvPr/>
            </p:nvSpPr>
            <p:spPr bwMode="auto">
              <a:xfrm>
                <a:off x="4752" y="2688"/>
                <a:ext cx="0" cy="1152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0" name="Arc 34"/>
              <p:cNvSpPr>
                <a:spLocks/>
              </p:cNvSpPr>
              <p:nvPr/>
            </p:nvSpPr>
            <p:spPr bwMode="auto">
              <a:xfrm>
                <a:off x="4220" y="3843"/>
                <a:ext cx="528" cy="78"/>
              </a:xfrm>
              <a:custGeom>
                <a:avLst/>
                <a:gdLst>
                  <a:gd name="T0" fmla="*/ 6 w 43200"/>
                  <a:gd name="T1" fmla="*/ 0 h 22170"/>
                  <a:gd name="T2" fmla="*/ 0 w 43200"/>
                  <a:gd name="T3" fmla="*/ 0 h 22170"/>
                  <a:gd name="T4" fmla="*/ 3 w 43200"/>
                  <a:gd name="T5" fmla="*/ 0 h 22170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170"/>
                  <a:gd name="T11" fmla="*/ 43200 w 43200"/>
                  <a:gd name="T12" fmla="*/ 22170 h 2217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170" fill="none" extrusionOk="0">
                    <a:moveTo>
                      <a:pt x="43192" y="-1"/>
                    </a:moveTo>
                    <a:cubicBezTo>
                      <a:pt x="43197" y="189"/>
                      <a:pt x="43200" y="379"/>
                      <a:pt x="43200" y="570"/>
                    </a:cubicBezTo>
                    <a:cubicBezTo>
                      <a:pt x="43200" y="12499"/>
                      <a:pt x="33529" y="22170"/>
                      <a:pt x="21600" y="22170"/>
                    </a:cubicBezTo>
                    <a:cubicBezTo>
                      <a:pt x="9670" y="22170"/>
                      <a:pt x="0" y="12499"/>
                      <a:pt x="0" y="570"/>
                    </a:cubicBezTo>
                  </a:path>
                  <a:path w="43200" h="22170" stroke="0" extrusionOk="0">
                    <a:moveTo>
                      <a:pt x="43192" y="-1"/>
                    </a:moveTo>
                    <a:cubicBezTo>
                      <a:pt x="43197" y="189"/>
                      <a:pt x="43200" y="379"/>
                      <a:pt x="43200" y="570"/>
                    </a:cubicBezTo>
                    <a:cubicBezTo>
                      <a:pt x="43200" y="12499"/>
                      <a:pt x="33529" y="22170"/>
                      <a:pt x="21600" y="22170"/>
                    </a:cubicBezTo>
                    <a:cubicBezTo>
                      <a:pt x="9670" y="22170"/>
                      <a:pt x="0" y="12499"/>
                      <a:pt x="0" y="570"/>
                    </a:cubicBezTo>
                    <a:lnTo>
                      <a:pt x="21600" y="570"/>
                    </a:lnTo>
                    <a:lnTo>
                      <a:pt x="43192" y="-1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33" name="Rectangle 35" descr="25%"/>
            <p:cNvSpPr>
              <a:spLocks noChangeArrowheads="1"/>
            </p:cNvSpPr>
            <p:nvPr/>
          </p:nvSpPr>
          <p:spPr bwMode="auto">
            <a:xfrm>
              <a:off x="4420" y="2836"/>
              <a:ext cx="184" cy="184"/>
            </a:xfrm>
            <a:prstGeom prst="rect">
              <a:avLst/>
            </a:prstGeom>
            <a:pattFill prst="pct25">
              <a:fgClr>
                <a:schemeClr val="tx2"/>
              </a:fgClr>
              <a:bgClr>
                <a:schemeClr val="bg1"/>
              </a:bgClr>
            </a:patt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zh-CN"/>
            </a:p>
          </p:txBody>
        </p:sp>
        <p:sp>
          <p:nvSpPr>
            <p:cNvPr id="34" name="Rectangle 36" descr="25%"/>
            <p:cNvSpPr>
              <a:spLocks noChangeArrowheads="1"/>
            </p:cNvSpPr>
            <p:nvPr/>
          </p:nvSpPr>
          <p:spPr bwMode="auto">
            <a:xfrm>
              <a:off x="4420" y="3124"/>
              <a:ext cx="184" cy="184"/>
            </a:xfrm>
            <a:prstGeom prst="rect">
              <a:avLst/>
            </a:prstGeom>
            <a:pattFill prst="pct25">
              <a:fgClr>
                <a:schemeClr val="tx2"/>
              </a:fgClr>
              <a:bgClr>
                <a:schemeClr val="bg1"/>
              </a:bgClr>
            </a:patt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zh-CN"/>
            </a:p>
          </p:txBody>
        </p:sp>
        <p:sp>
          <p:nvSpPr>
            <p:cNvPr id="35" name="Rectangle 37" descr="25%"/>
            <p:cNvSpPr>
              <a:spLocks noChangeArrowheads="1"/>
            </p:cNvSpPr>
            <p:nvPr/>
          </p:nvSpPr>
          <p:spPr bwMode="auto">
            <a:xfrm>
              <a:off x="4420" y="3604"/>
              <a:ext cx="184" cy="184"/>
            </a:xfrm>
            <a:prstGeom prst="rect">
              <a:avLst/>
            </a:prstGeom>
            <a:pattFill prst="pct25">
              <a:fgClr>
                <a:schemeClr val="tx2"/>
              </a:fgClr>
              <a:bgClr>
                <a:schemeClr val="bg1"/>
              </a:bgClr>
            </a:patt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zh-CN"/>
            </a:p>
          </p:txBody>
        </p:sp>
        <p:sp>
          <p:nvSpPr>
            <p:cNvPr id="36" name="Rectangle 38"/>
            <p:cNvSpPr>
              <a:spLocks noChangeArrowheads="1"/>
            </p:cNvSpPr>
            <p:nvPr/>
          </p:nvSpPr>
          <p:spPr bwMode="auto">
            <a:xfrm>
              <a:off x="4309" y="3245"/>
              <a:ext cx="436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3200" b="1">
                  <a:solidFill>
                    <a:schemeClr val="tx2"/>
                  </a:solidFill>
                  <a:latin typeface="Book Antiqua" pitchFamily="18" charset="0"/>
                  <a:ea typeface="宋体" charset="-122"/>
                </a:rPr>
                <a:t>. . .</a:t>
              </a:r>
            </a:p>
          </p:txBody>
        </p:sp>
      </p:grpSp>
      <p:sp>
        <p:nvSpPr>
          <p:cNvPr id="41" name="Rectangle 39"/>
          <p:cNvSpPr>
            <a:spLocks noChangeArrowheads="1"/>
          </p:cNvSpPr>
          <p:nvPr/>
        </p:nvSpPr>
        <p:spPr bwMode="auto">
          <a:xfrm>
            <a:off x="6018213" y="2624138"/>
            <a:ext cx="14017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zh-CN" sz="2000">
                <a:solidFill>
                  <a:schemeClr val="tx2"/>
                </a:solidFill>
                <a:latin typeface="Book Antiqua" pitchFamily="18" charset="0"/>
                <a:ea typeface="宋体" charset="-122"/>
              </a:rPr>
              <a:t>Join Result</a:t>
            </a:r>
          </a:p>
        </p:txBody>
      </p:sp>
    </p:spTree>
    <p:extLst>
      <p:ext uri="{BB962C8B-B14F-4D97-AF65-F5344CB8AC3E}">
        <p14:creationId xmlns:p14="http://schemas.microsoft.com/office/powerpoint/2010/main" val="298340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Why Do We Learn This?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" y="1169593"/>
            <a:ext cx="8786813" cy="4707679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dirty="0"/>
              <a:t>How to implement (</a:t>
            </a:r>
            <a:r>
              <a:rPr lang="en-US" dirty="0">
                <a:solidFill>
                  <a:srgbClr val="7D0900"/>
                </a:solidFill>
              </a:rPr>
              <a:t>efficiently</a:t>
            </a:r>
            <a:r>
              <a:rPr lang="en-US" dirty="0"/>
              <a:t>) SQL queries in a relational database system? </a:t>
            </a:r>
          </a:p>
          <a:p>
            <a:pPr>
              <a:lnSpc>
                <a:spcPct val="120000"/>
              </a:lnSpc>
            </a:pPr>
            <a:r>
              <a:rPr lang="en-US" dirty="0"/>
              <a:t>As a DBA, how to tune your database system in order to have better </a:t>
            </a:r>
            <a:r>
              <a:rPr lang="en-US" dirty="0">
                <a:solidFill>
                  <a:srgbClr val="7D0900"/>
                </a:solidFill>
              </a:rPr>
              <a:t>performance</a:t>
            </a:r>
            <a:r>
              <a:rPr lang="en-US" dirty="0"/>
              <a:t>? </a:t>
            </a:r>
          </a:p>
          <a:p>
            <a:pPr>
              <a:lnSpc>
                <a:spcPct val="120000"/>
              </a:lnSpc>
            </a:pPr>
            <a:r>
              <a:rPr lang="en-US" dirty="0"/>
              <a:t>Must-know knowledge if you want to get a job in Oracle, Microsoft, IBM, Google, ……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778706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Loop Joins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Block-based Nested Loop Join</a:t>
            </a:r>
          </a:p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Cost:</a:t>
            </a:r>
          </a:p>
          <a:p>
            <a:pPr lvl="1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Read S once: cost B(S)</a:t>
            </a:r>
          </a:p>
          <a:p>
            <a:pPr lvl="1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Outer loop runs B(S)/(M-1) times, and each time need to read R: costs B(S)B(R)/(M-1)</a:t>
            </a:r>
          </a:p>
          <a:p>
            <a:pPr lvl="1">
              <a:lnSpc>
                <a:spcPct val="120000"/>
              </a:lnSpc>
            </a:pPr>
            <a:r>
              <a:rPr lang="en-US" altLang="zh-CN" b="1" dirty="0">
                <a:solidFill>
                  <a:srgbClr val="7D0900"/>
                </a:solidFill>
                <a:ea typeface="宋体" charset="-122"/>
              </a:rPr>
              <a:t>Total cost</a:t>
            </a:r>
            <a:r>
              <a:rPr lang="en-US" altLang="zh-CN" dirty="0">
                <a:ea typeface="宋体" charset="-122"/>
              </a:rPr>
              <a:t>:  B(S)  +  B(S)B(R)/(M-1)</a:t>
            </a:r>
          </a:p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Notice: it is better to iterate over the smaller relation first– i.e., S smaller</a:t>
            </a:r>
            <a:endParaRPr lang="en-US" dirty="0"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19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760126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 of One-pass Algorithms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20</a:t>
            </a:fld>
            <a:r>
              <a:rPr lang="zh-CN" altLang="en-US"/>
              <a:t> </a:t>
            </a:r>
            <a:endParaRPr lang="zh-CN" alt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2686594"/>
              </p:ext>
            </p:extLst>
          </p:nvPr>
        </p:nvGraphicFramePr>
        <p:xfrm>
          <a:off x="683569" y="1988840"/>
          <a:ext cx="7776864" cy="25908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592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506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dirty="0"/>
                        <a:t>Operators</a:t>
                      </a:r>
                      <a:endParaRPr lang="zh-CN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dirty="0"/>
                        <a:t>M Required</a:t>
                      </a:r>
                      <a:endParaRPr lang="zh-CN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dirty="0"/>
                        <a:t>Disk I/O</a:t>
                      </a:r>
                      <a:endParaRPr lang="zh-CN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dirty="0">
                          <a:latin typeface="Symbol" pitchFamily="18" charset="2"/>
                        </a:rPr>
                        <a:t>s,</a:t>
                      </a:r>
                      <a:r>
                        <a:rPr lang="el-GR" altLang="zh-CN" sz="2800" b="0" dirty="0"/>
                        <a:t> π</a:t>
                      </a:r>
                      <a:endParaRPr lang="zh-CN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dirty="0"/>
                        <a:t>1</a:t>
                      </a:r>
                      <a:endParaRPr lang="zh-CN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dirty="0"/>
                        <a:t>B</a:t>
                      </a:r>
                      <a:endParaRPr lang="zh-CN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dirty="0">
                          <a:latin typeface="Symbol" pitchFamily="18" charset="2"/>
                        </a:rPr>
                        <a:t>g, d</a:t>
                      </a:r>
                      <a:endParaRPr lang="zh-CN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dirty="0"/>
                        <a:t>B</a:t>
                      </a:r>
                      <a:endParaRPr lang="zh-CN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dirty="0"/>
                        <a:t>B</a:t>
                      </a:r>
                      <a:endParaRPr lang="zh-CN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dirty="0">
                          <a:cs typeface="Times New Roman" pitchFamily="18" charset="0"/>
                        </a:rPr>
                        <a:t>U, ∩, -, X</a:t>
                      </a:r>
                      <a:endParaRPr lang="zh-CN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dirty="0"/>
                        <a:t>Min(B(R), B(S))</a:t>
                      </a:r>
                      <a:endParaRPr lang="zh-CN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dirty="0"/>
                        <a:t>B(R)+B(S)</a:t>
                      </a:r>
                      <a:endParaRPr lang="zh-CN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dirty="0"/>
                        <a:t>join</a:t>
                      </a:r>
                      <a:endParaRPr lang="zh-CN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dirty="0"/>
                        <a:t>any M≥2</a:t>
                      </a:r>
                      <a:endParaRPr lang="zh-CN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dirty="0"/>
                        <a:t>B(R)B(S)/M</a:t>
                      </a:r>
                      <a:endParaRPr lang="zh-CN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66264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Two-pass Algorithm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dirty="0"/>
              <a:t>Relations are larger than what the one-pass algorithms can handle</a:t>
            </a:r>
          </a:p>
          <a:p>
            <a:pPr>
              <a:lnSpc>
                <a:spcPct val="120000"/>
              </a:lnSpc>
            </a:pPr>
            <a:r>
              <a:rPr lang="en-US" altLang="zh-CN" dirty="0"/>
              <a:t>Philosophy</a:t>
            </a:r>
            <a:endParaRPr lang="zh-CN" altLang="en-US" dirty="0"/>
          </a:p>
          <a:p>
            <a:pPr lvl="1">
              <a:lnSpc>
                <a:spcPct val="120000"/>
              </a:lnSpc>
            </a:pPr>
            <a:r>
              <a:rPr lang="en-US" altLang="zh-CN" dirty="0"/>
              <a:t>Pass 1: organize the data properly into a group of sub-relations, and write out to disk again </a:t>
            </a:r>
          </a:p>
          <a:p>
            <a:pPr lvl="2">
              <a:lnSpc>
                <a:spcPct val="120000"/>
              </a:lnSpc>
            </a:pPr>
            <a:r>
              <a:rPr lang="en-US" altLang="zh-CN" b="0" dirty="0"/>
              <a:t>Sorting </a:t>
            </a:r>
          </a:p>
          <a:p>
            <a:pPr lvl="2">
              <a:lnSpc>
                <a:spcPct val="120000"/>
              </a:lnSpc>
            </a:pPr>
            <a:r>
              <a:rPr lang="en-US" altLang="zh-CN" b="0" dirty="0"/>
              <a:t>Indexing </a:t>
            </a:r>
          </a:p>
          <a:p>
            <a:pPr lvl="1">
              <a:lnSpc>
                <a:spcPct val="120000"/>
              </a:lnSpc>
            </a:pPr>
            <a:r>
              <a:rPr lang="en-US" altLang="zh-CN" dirty="0"/>
              <a:t>Pass 2: reread each sub-relation, do the operation 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21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45629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Main-Memory Merge Sort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22</a:t>
            </a:fld>
            <a:r>
              <a:rPr lang="zh-CN" altLang="en-US"/>
              <a:t> </a:t>
            </a:r>
            <a:endParaRPr lang="zh-CN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628800"/>
            <a:ext cx="8256824" cy="3384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619672" y="5589240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3"/>
              </a:rPr>
              <a:t>http://www.youtube.com/watch?v=GCae1WNvnZM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47283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Sorting </a:t>
            </a:r>
            <a:r>
              <a:rPr lang="en-US" altLang="zh-CN" dirty="0">
                <a:latin typeface="Symbol" pitchFamily="18" charset="2"/>
                <a:sym typeface="Symbol"/>
              </a:rPr>
              <a:t>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 Pass Multi-way Merge Sort (2PMMS) </a:t>
            </a:r>
            <a:endParaRPr lang="en-US" b="0" dirty="0"/>
          </a:p>
          <a:p>
            <a:pPr lvl="1"/>
            <a:r>
              <a:rPr lang="en-US" b="0" dirty="0"/>
              <a:t>Step 1: </a:t>
            </a:r>
          </a:p>
          <a:p>
            <a:pPr lvl="2"/>
            <a:r>
              <a:rPr lang="en-US" b="0" dirty="0"/>
              <a:t>Read M blocks at a time, sort, write </a:t>
            </a:r>
          </a:p>
          <a:p>
            <a:pPr lvl="2"/>
            <a:r>
              <a:rPr lang="en-US" b="0" dirty="0"/>
              <a:t>Result: </a:t>
            </a:r>
            <a:r>
              <a:rPr lang="en-US" b="0" baseline="30000" dirty="0"/>
              <a:t>┌</a:t>
            </a:r>
            <a:r>
              <a:rPr lang="en-US" b="0" dirty="0"/>
              <a:t>B/M</a:t>
            </a:r>
            <a:r>
              <a:rPr lang="en-US" b="0" baseline="30000" dirty="0"/>
              <a:t>┐</a:t>
            </a:r>
            <a:r>
              <a:rPr lang="en-US" b="0" dirty="0"/>
              <a:t> runs of length M on disk (the last run may be shorter) </a:t>
            </a:r>
          </a:p>
          <a:p>
            <a:pPr lvl="1"/>
            <a:r>
              <a:rPr lang="en-US" b="0" dirty="0"/>
              <a:t>Step 2: </a:t>
            </a:r>
          </a:p>
          <a:p>
            <a:pPr lvl="2"/>
            <a:r>
              <a:rPr lang="en-US" b="0" dirty="0"/>
              <a:t>Merge M-1 at a time, write to disk </a:t>
            </a:r>
          </a:p>
          <a:p>
            <a:pPr lvl="2"/>
            <a:r>
              <a:rPr lang="en-US" b="0" dirty="0"/>
              <a:t>(M-1): </a:t>
            </a:r>
            <a:r>
              <a:rPr lang="en-US" b="0" i="1" dirty="0"/>
              <a:t>input buffer </a:t>
            </a:r>
            <a:endParaRPr lang="en-US" b="0" dirty="0"/>
          </a:p>
          <a:p>
            <a:pPr lvl="2"/>
            <a:r>
              <a:rPr lang="en-US" b="0" dirty="0"/>
              <a:t>1: </a:t>
            </a:r>
            <a:r>
              <a:rPr lang="en-US" b="0" i="1" dirty="0"/>
              <a:t>output buffer </a:t>
            </a:r>
            <a:endParaRPr lang="en-US" b="0" dirty="0"/>
          </a:p>
          <a:p>
            <a:r>
              <a:rPr lang="en-US" dirty="0"/>
              <a:t>Cost</a:t>
            </a:r>
            <a:r>
              <a:rPr lang="en-US" b="0" dirty="0"/>
              <a:t>: 3B(R)</a:t>
            </a:r>
          </a:p>
          <a:p>
            <a:pPr lvl="1"/>
            <a:r>
              <a:rPr lang="en-US" dirty="0"/>
              <a:t>One read and one write for step 1</a:t>
            </a:r>
          </a:p>
          <a:p>
            <a:pPr lvl="1"/>
            <a:r>
              <a:rPr lang="en-US" b="0" dirty="0"/>
              <a:t>One read for merging at step 2</a:t>
            </a:r>
          </a:p>
          <a:p>
            <a:r>
              <a:rPr lang="en-US" dirty="0"/>
              <a:t>Assumption</a:t>
            </a:r>
            <a:r>
              <a:rPr lang="en-US" b="0" dirty="0"/>
              <a:t>: B(R) ≤ M</a:t>
            </a:r>
            <a:r>
              <a:rPr lang="en-US" b="0" baseline="30000" dirty="0"/>
              <a:t>2</a:t>
            </a:r>
            <a:r>
              <a:rPr lang="en-US" b="0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23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175913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24</a:t>
            </a:fld>
            <a:r>
              <a:rPr lang="zh-CN" altLang="en-US"/>
              <a:t> </a:t>
            </a:r>
            <a:endParaRPr lang="zh-CN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816" y="1628800"/>
            <a:ext cx="7514568" cy="4176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534581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dirty="0"/>
              <a:t>1G Memory, Block size 64K </a:t>
            </a:r>
          </a:p>
          <a:p>
            <a:pPr lvl="1">
              <a:lnSpc>
                <a:spcPct val="120000"/>
              </a:lnSpc>
            </a:pPr>
            <a:r>
              <a:rPr lang="en-US" b="0" dirty="0"/>
              <a:t>M = 2^30/ 2^16 = 16K </a:t>
            </a:r>
          </a:p>
          <a:p>
            <a:pPr>
              <a:lnSpc>
                <a:spcPct val="120000"/>
              </a:lnSpc>
            </a:pPr>
            <a:r>
              <a:rPr lang="en-US" dirty="0"/>
              <a:t>A relation fitting in B blocks can be sorted if </a:t>
            </a:r>
          </a:p>
          <a:p>
            <a:pPr lvl="1">
              <a:lnSpc>
                <a:spcPct val="120000"/>
              </a:lnSpc>
            </a:pPr>
            <a:r>
              <a:rPr lang="en-US" b="0" dirty="0"/>
              <a:t>B ≤ (16K)^2 = 2^28 </a:t>
            </a:r>
          </a:p>
          <a:p>
            <a:pPr lvl="1">
              <a:lnSpc>
                <a:spcPct val="120000"/>
              </a:lnSpc>
            </a:pPr>
            <a:r>
              <a:rPr lang="en-US" b="0" dirty="0"/>
              <a:t>Each block is 64K </a:t>
            </a:r>
          </a:p>
          <a:p>
            <a:pPr lvl="1">
              <a:lnSpc>
                <a:spcPct val="120000"/>
              </a:lnSpc>
            </a:pPr>
            <a:r>
              <a:rPr lang="en-US" b="0" dirty="0"/>
              <a:t>Then the largest table affordable is 2^28 * 2^16 = 2^42 bytes = 4 Terabytes! </a:t>
            </a:r>
          </a:p>
          <a:p>
            <a:pPr>
              <a:lnSpc>
                <a:spcPct val="120000"/>
              </a:lnSpc>
            </a:pPr>
            <a:r>
              <a:rPr lang="en-US" dirty="0"/>
              <a:t>Even on a modest machine, 2PMMS is sufficient to sort all but an incredibly large relation in two passes </a:t>
            </a:r>
          </a:p>
          <a:p>
            <a:pPr>
              <a:lnSpc>
                <a:spcPct val="120000"/>
              </a:lnSpc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25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978950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Two-Pass Algorithms Based on Sorting 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  <a:buFontTx/>
              <a:buNone/>
            </a:pPr>
            <a:r>
              <a:rPr lang="en-US" altLang="zh-CN" dirty="0">
                <a:solidFill>
                  <a:srgbClr val="7D0900"/>
                </a:solidFill>
                <a:ea typeface="宋体" charset="-122"/>
              </a:rPr>
              <a:t>Duplicate elimination </a:t>
            </a:r>
            <a:r>
              <a:rPr lang="en-US" altLang="zh-CN" dirty="0">
                <a:solidFill>
                  <a:srgbClr val="7D0900"/>
                </a:solidFill>
                <a:latin typeface="Symbol" pitchFamily="18" charset="2"/>
                <a:ea typeface="宋体" charset="-122"/>
              </a:rPr>
              <a:t>d</a:t>
            </a:r>
            <a:r>
              <a:rPr lang="en-US" altLang="zh-CN" dirty="0">
                <a:solidFill>
                  <a:srgbClr val="7D0900"/>
                </a:solidFill>
                <a:ea typeface="宋体" charset="-122"/>
              </a:rPr>
              <a:t>(R)</a:t>
            </a:r>
          </a:p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Simple idea: like sorting, but include no duplicates</a:t>
            </a:r>
          </a:p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Step 1: sort runs of size M, write</a:t>
            </a:r>
          </a:p>
          <a:p>
            <a:pPr lvl="1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Cost: 2B(R)</a:t>
            </a:r>
          </a:p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Step 2: merge M-1 runs, but include each tuple only once</a:t>
            </a:r>
          </a:p>
          <a:p>
            <a:pPr lvl="1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Cost: B(R)</a:t>
            </a:r>
          </a:p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Total cost: 3B(R), Assumption: B(R)</a:t>
            </a:r>
            <a:r>
              <a:rPr lang="en-US" altLang="zh-CN" baseline="30000" dirty="0">
                <a:ea typeface="宋体" charset="-122"/>
              </a:rPr>
              <a:t> </a:t>
            </a:r>
            <a:r>
              <a:rPr lang="en-US" altLang="zh-CN" dirty="0">
                <a:ea typeface="宋体" charset="-122"/>
              </a:rPr>
              <a:t>&lt;= M</a:t>
            </a:r>
            <a:r>
              <a:rPr lang="en-US" altLang="zh-CN" baseline="30000" dirty="0">
                <a:ea typeface="宋体" charset="-122"/>
              </a:rPr>
              <a:t>2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26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818853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Two-Pass Algorithms Based on Sorting 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  <a:buFontTx/>
              <a:buNone/>
            </a:pPr>
            <a:r>
              <a:rPr lang="en-US" altLang="zh-CN" dirty="0">
                <a:solidFill>
                  <a:srgbClr val="7D0900"/>
                </a:solidFill>
                <a:ea typeface="宋体" charset="-122"/>
              </a:rPr>
              <a:t>Grouping: </a:t>
            </a:r>
            <a:r>
              <a:rPr lang="en-US" altLang="zh-CN" dirty="0" err="1">
                <a:solidFill>
                  <a:srgbClr val="7D0900"/>
                </a:solidFill>
                <a:latin typeface="Symbol" pitchFamily="18" charset="2"/>
                <a:ea typeface="宋体" charset="-122"/>
              </a:rPr>
              <a:t>g</a:t>
            </a:r>
            <a:r>
              <a:rPr lang="en-US" altLang="zh-CN" baseline="-25000" dirty="0" err="1">
                <a:solidFill>
                  <a:srgbClr val="7D0900"/>
                </a:solidFill>
                <a:ea typeface="宋体" charset="-122"/>
              </a:rPr>
              <a:t>city</a:t>
            </a:r>
            <a:r>
              <a:rPr lang="en-US" altLang="zh-CN" baseline="-25000" dirty="0">
                <a:solidFill>
                  <a:srgbClr val="7D0900"/>
                </a:solidFill>
                <a:ea typeface="宋体" charset="-122"/>
              </a:rPr>
              <a:t>, sum(price)</a:t>
            </a:r>
            <a:r>
              <a:rPr lang="en-US" altLang="zh-CN" dirty="0">
                <a:solidFill>
                  <a:srgbClr val="7D0900"/>
                </a:solidFill>
                <a:ea typeface="宋体" charset="-122"/>
              </a:rPr>
              <a:t> (R)</a:t>
            </a:r>
          </a:p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Same as before: sort based on city, then compute the sum(price) for each group</a:t>
            </a:r>
          </a:p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As before: compute sum(price) during the merge phase</a:t>
            </a:r>
          </a:p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Total cost: 3B(R)</a:t>
            </a:r>
          </a:p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Assumption: B(R)</a:t>
            </a:r>
            <a:r>
              <a:rPr lang="en-US" altLang="zh-CN" baseline="30000" dirty="0">
                <a:ea typeface="宋体" charset="-122"/>
              </a:rPr>
              <a:t> </a:t>
            </a:r>
            <a:r>
              <a:rPr lang="en-US" altLang="zh-CN" dirty="0">
                <a:ea typeface="宋体" charset="-122"/>
              </a:rPr>
              <a:t>&lt;= M</a:t>
            </a:r>
            <a:r>
              <a:rPr lang="en-US" altLang="zh-CN" baseline="30000" dirty="0">
                <a:ea typeface="宋体" charset="-122"/>
              </a:rPr>
              <a:t>2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27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3375307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Two-Pass Algorithms Based on Sorting 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  <a:buFontTx/>
              <a:buNone/>
            </a:pPr>
            <a:r>
              <a:rPr lang="en-US" altLang="zh-CN" dirty="0">
                <a:solidFill>
                  <a:srgbClr val="7D0900"/>
                </a:solidFill>
                <a:ea typeface="宋体" charset="-122"/>
              </a:rPr>
              <a:t>Binary operations: R </a:t>
            </a:r>
            <a:r>
              <a:rPr lang="en-US" altLang="zh-CN" dirty="0">
                <a:solidFill>
                  <a:srgbClr val="7D0900"/>
                </a:solidFill>
                <a:ea typeface="宋体" charset="-122"/>
                <a:cs typeface="Times New Roman" pitchFamily="18" charset="0"/>
              </a:rPr>
              <a:t>∩ S, R U S, R – S</a:t>
            </a:r>
            <a:endParaRPr lang="en-US" altLang="zh-CN" dirty="0">
              <a:solidFill>
                <a:srgbClr val="7D0900"/>
              </a:solidFill>
              <a:ea typeface="宋体" charset="-122"/>
            </a:endParaRPr>
          </a:p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Idea: sort R, sort S, then do the right thing</a:t>
            </a:r>
          </a:p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A closer look:</a:t>
            </a:r>
          </a:p>
          <a:p>
            <a:pPr lvl="1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Step 1: split R into runs of size M, then split S into runs of size M.  Cost: 2B(R) + 2B(S)</a:t>
            </a:r>
          </a:p>
          <a:p>
            <a:pPr lvl="1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Step 2: merge </a:t>
            </a:r>
            <a:r>
              <a:rPr lang="en-US" altLang="zh-CN" i="1" dirty="0">
                <a:ea typeface="宋体" charset="-122"/>
              </a:rPr>
              <a:t>all x</a:t>
            </a:r>
            <a:r>
              <a:rPr lang="en-US" altLang="zh-CN" dirty="0">
                <a:ea typeface="宋体" charset="-122"/>
              </a:rPr>
              <a:t> runs from R; merge all </a:t>
            </a:r>
            <a:r>
              <a:rPr lang="en-US" altLang="zh-CN" i="1" dirty="0">
                <a:ea typeface="宋体" charset="-122"/>
              </a:rPr>
              <a:t>y</a:t>
            </a:r>
            <a:r>
              <a:rPr lang="en-US" altLang="zh-CN" dirty="0">
                <a:ea typeface="宋体" charset="-122"/>
              </a:rPr>
              <a:t> runs from S; </a:t>
            </a:r>
            <a:r>
              <a:rPr lang="en-US" altLang="zh-CN" dirty="0" err="1">
                <a:ea typeface="宋体" charset="-122"/>
              </a:rPr>
              <a:t>ouput</a:t>
            </a:r>
            <a:r>
              <a:rPr lang="en-US" altLang="zh-CN" dirty="0">
                <a:ea typeface="宋体" charset="-122"/>
              </a:rPr>
              <a:t> a tuple on a case by cases basis (</a:t>
            </a:r>
            <a:r>
              <a:rPr lang="en-US" altLang="zh-CN" i="1" dirty="0">
                <a:ea typeface="宋体" charset="-122"/>
              </a:rPr>
              <a:t>x</a:t>
            </a:r>
            <a:r>
              <a:rPr lang="en-US" altLang="zh-CN" dirty="0">
                <a:ea typeface="宋体" charset="-122"/>
              </a:rPr>
              <a:t> + </a:t>
            </a:r>
            <a:r>
              <a:rPr lang="en-US" altLang="zh-CN" i="1" dirty="0">
                <a:ea typeface="宋体" charset="-122"/>
              </a:rPr>
              <a:t>y</a:t>
            </a:r>
            <a:r>
              <a:rPr lang="en-US" altLang="zh-CN" dirty="0">
                <a:ea typeface="宋体" charset="-122"/>
              </a:rPr>
              <a:t> &lt;= M)</a:t>
            </a:r>
          </a:p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Total cost: 3B(R)+3B(S)</a:t>
            </a:r>
          </a:p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Assumption: B(R)+B(S)&lt;= M</a:t>
            </a:r>
            <a:r>
              <a:rPr lang="en-US" altLang="zh-CN" baseline="30000" dirty="0">
                <a:ea typeface="宋体" charset="-122"/>
              </a:rPr>
              <a:t>2</a:t>
            </a:r>
            <a:endParaRPr lang="en-US" altLang="zh-CN" dirty="0">
              <a:ea typeface="宋体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28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92280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Outline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" y="1169593"/>
            <a:ext cx="8786813" cy="4707679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dirty="0"/>
              <a:t>Logical/physical operators </a:t>
            </a:r>
          </a:p>
          <a:p>
            <a:pPr>
              <a:lnSpc>
                <a:spcPct val="120000"/>
              </a:lnSpc>
            </a:pPr>
            <a:r>
              <a:rPr lang="en-US" dirty="0"/>
              <a:t>Cost parameters and sorting </a:t>
            </a:r>
          </a:p>
          <a:p>
            <a:pPr>
              <a:lnSpc>
                <a:spcPct val="120000"/>
              </a:lnSpc>
            </a:pPr>
            <a:r>
              <a:rPr lang="en-US" dirty="0"/>
              <a:t>One-pass algorithms </a:t>
            </a:r>
          </a:p>
          <a:p>
            <a:pPr>
              <a:lnSpc>
                <a:spcPct val="120000"/>
              </a:lnSpc>
            </a:pPr>
            <a:r>
              <a:rPr lang="en-US" dirty="0"/>
              <a:t>Nested-loop joins </a:t>
            </a:r>
          </a:p>
          <a:p>
            <a:pPr>
              <a:lnSpc>
                <a:spcPct val="120000"/>
              </a:lnSpc>
            </a:pPr>
            <a:r>
              <a:rPr lang="en-US" dirty="0"/>
              <a:t>Two-pass algorithms </a:t>
            </a:r>
          </a:p>
          <a:p>
            <a:pPr>
              <a:lnSpc>
                <a:spcPct val="120000"/>
              </a:lnSpc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7979163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Two-Pass Algorithms Based on Sorting 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zh-CN" dirty="0">
                <a:solidFill>
                  <a:srgbClr val="7D0900"/>
                </a:solidFill>
                <a:ea typeface="宋体" charset="-122"/>
              </a:rPr>
              <a:t>Join R      S</a:t>
            </a:r>
          </a:p>
          <a:p>
            <a:r>
              <a:rPr lang="en-US" altLang="zh-CN" dirty="0">
                <a:ea typeface="宋体" charset="-122"/>
              </a:rPr>
              <a:t>Start by sorting both R and S on the join attribute:</a:t>
            </a:r>
          </a:p>
          <a:p>
            <a:pPr lvl="1"/>
            <a:r>
              <a:rPr lang="en-US" altLang="zh-CN" dirty="0">
                <a:ea typeface="宋体" charset="-122"/>
              </a:rPr>
              <a:t>Cost: 4B(R)+4B(S)  (because need to write to disk)</a:t>
            </a:r>
          </a:p>
          <a:p>
            <a:r>
              <a:rPr lang="en-US" altLang="zh-CN" dirty="0">
                <a:ea typeface="宋体" charset="-122"/>
              </a:rPr>
              <a:t>Read both relations in sorted order, match tuples</a:t>
            </a:r>
          </a:p>
          <a:p>
            <a:pPr lvl="1"/>
            <a:r>
              <a:rPr lang="en-US" altLang="zh-CN" dirty="0">
                <a:ea typeface="宋体" charset="-122"/>
              </a:rPr>
              <a:t>Cost: B(R)+B(S)</a:t>
            </a:r>
          </a:p>
          <a:p>
            <a:r>
              <a:rPr lang="en-US" altLang="zh-CN" dirty="0">
                <a:ea typeface="宋体" charset="-122"/>
              </a:rPr>
              <a:t>Difficulty: many tuples in R may match many in S</a:t>
            </a:r>
          </a:p>
          <a:p>
            <a:pPr lvl="1"/>
            <a:r>
              <a:rPr lang="en-US" altLang="zh-CN" dirty="0">
                <a:ea typeface="宋体" charset="-122"/>
              </a:rPr>
              <a:t>If at least one set of tuples fits in M, we are OK</a:t>
            </a:r>
          </a:p>
          <a:p>
            <a:pPr lvl="1"/>
            <a:r>
              <a:rPr lang="en-US" altLang="zh-CN" dirty="0">
                <a:ea typeface="宋体" charset="-122"/>
              </a:rPr>
              <a:t>Otherwise need nested loop, higher cost</a:t>
            </a:r>
          </a:p>
          <a:p>
            <a:r>
              <a:rPr lang="en-US" altLang="zh-CN" dirty="0">
                <a:ea typeface="宋体" charset="-122"/>
              </a:rPr>
              <a:t>Total cost: 5B(R)+5B(S)</a:t>
            </a:r>
          </a:p>
          <a:p>
            <a:r>
              <a:rPr lang="en-US" altLang="zh-CN" dirty="0">
                <a:ea typeface="宋体" charset="-122"/>
              </a:rPr>
              <a:t>Assumption: B(R)</a:t>
            </a:r>
            <a:r>
              <a:rPr lang="en-US" altLang="zh-CN" baseline="30000" dirty="0">
                <a:ea typeface="宋体" charset="-122"/>
              </a:rPr>
              <a:t> </a:t>
            </a:r>
            <a:r>
              <a:rPr lang="en-US" altLang="zh-CN" dirty="0">
                <a:ea typeface="宋体" charset="-122"/>
              </a:rPr>
              <a:t>&lt;= M</a:t>
            </a:r>
            <a:r>
              <a:rPr lang="en-US" altLang="zh-CN" baseline="30000" dirty="0">
                <a:ea typeface="宋体" charset="-122"/>
              </a:rPr>
              <a:t>2</a:t>
            </a:r>
            <a:r>
              <a:rPr lang="en-US" altLang="zh-CN" dirty="0">
                <a:ea typeface="宋体" charset="-122"/>
              </a:rPr>
              <a:t>, B(S)</a:t>
            </a:r>
            <a:r>
              <a:rPr lang="en-US" altLang="zh-CN" baseline="30000" dirty="0">
                <a:ea typeface="宋体" charset="-122"/>
              </a:rPr>
              <a:t> </a:t>
            </a:r>
            <a:r>
              <a:rPr lang="en-US" altLang="zh-CN" dirty="0">
                <a:ea typeface="宋体" charset="-122"/>
              </a:rPr>
              <a:t>&lt;= M</a:t>
            </a:r>
            <a:r>
              <a:rPr lang="en-US" altLang="zh-CN" baseline="30000" dirty="0">
                <a:ea typeface="宋体" charset="-122"/>
              </a:rPr>
              <a:t>2</a:t>
            </a:r>
            <a:endParaRPr lang="en-US" altLang="zh-CN" dirty="0">
              <a:ea typeface="宋体" charset="-122"/>
            </a:endParaRPr>
          </a:p>
          <a:p>
            <a:endParaRPr lang="en-US" altLang="zh-CN" dirty="0">
              <a:ea typeface="宋体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29</a:t>
            </a:fld>
            <a:r>
              <a:rPr lang="zh-CN" altLang="en-US"/>
              <a:t> </a:t>
            </a:r>
            <a:endParaRPr lang="zh-CN" altLang="en-US" dirty="0"/>
          </a:p>
        </p:txBody>
      </p:sp>
      <p:graphicFrame>
        <p:nvGraphicFramePr>
          <p:cNvPr id="5" name="Objec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3000478"/>
              </p:ext>
            </p:extLst>
          </p:nvPr>
        </p:nvGraphicFramePr>
        <p:xfrm>
          <a:off x="1087438" y="1293117"/>
          <a:ext cx="517525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27716" imgH="264177" progId="Equation.3">
                  <p:embed/>
                </p:oleObj>
              </mc:Choice>
              <mc:Fallback>
                <p:oleObj name="Equation" r:id="rId2" imgW="427716" imgH="264177" progId="Equation.3">
                  <p:embed/>
                  <p:pic>
                    <p:nvPicPr>
                      <p:cNvPr id="5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7438" y="1293117"/>
                        <a:ext cx="517525" cy="307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455449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dirty="0"/>
              <a:t>Summary of Two-pass Algorithms Based on Sorting</a:t>
            </a:r>
            <a:endParaRPr lang="zh-CN" alt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30</a:t>
            </a:fld>
            <a:r>
              <a:rPr lang="zh-CN" altLang="en-US"/>
              <a:t> 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30326099"/>
                  </p:ext>
                </p:extLst>
              </p:nvPr>
            </p:nvGraphicFramePr>
            <p:xfrm>
              <a:off x="467544" y="1988840"/>
              <a:ext cx="8136903" cy="2284540"/>
            </p:xfrm>
            <a:graphic>
              <a:graphicData uri="http://schemas.openxmlformats.org/drawingml/2006/table">
                <a:tbl>
                  <a:tblPr firstRow="1" bandRow="1">
                    <a:tableStyleId>{7DF18680-E054-41AD-8BC1-D1AEF772440D}</a:tableStyleId>
                  </a:tblPr>
                  <a:tblGrid>
                    <a:gridCol w="2712301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712301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712301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35506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800" dirty="0"/>
                            <a:t>Operators</a:t>
                          </a:r>
                          <a:endParaRPr lang="zh-CN" altLang="en-US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800" dirty="0"/>
                            <a:t>M Required</a:t>
                          </a:r>
                          <a:endParaRPr lang="zh-CN" altLang="en-US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800" dirty="0"/>
                            <a:t>Disk I/O</a:t>
                          </a:r>
                          <a:endParaRPr lang="zh-CN" altLang="en-US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800" dirty="0">
                              <a:latin typeface="Symbol" pitchFamily="18" charset="2"/>
                              <a:sym typeface="Symbol"/>
                            </a:rPr>
                            <a:t>, </a:t>
                          </a:r>
                          <a:r>
                            <a:rPr lang="en-US" altLang="zh-CN" sz="2800" dirty="0">
                              <a:latin typeface="Symbol" pitchFamily="18" charset="2"/>
                            </a:rPr>
                            <a:t>g, d</a:t>
                          </a:r>
                          <a:endParaRPr lang="zh-CN" altLang="en-US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2800" i="1" smtClean="0">
                                    <a:latin typeface="Cambria Math"/>
                                    <a:ea typeface="Cambria Math"/>
                                  </a:rPr>
                                  <m:t>√</m:t>
                                </m:r>
                                <m:r>
                                  <a:rPr lang="en-US" altLang="zh-CN" sz="2800" b="0" i="1" smtClean="0">
                                    <a:latin typeface="Cambria Math"/>
                                    <a:ea typeface="Cambria Math"/>
                                  </a:rPr>
                                  <m:t>𝐵</m:t>
                                </m:r>
                              </m:oMath>
                            </m:oMathPara>
                          </a14:m>
                          <a:endParaRPr lang="zh-CN" altLang="en-US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800" dirty="0"/>
                            <a:t>3B</a:t>
                          </a:r>
                          <a:endParaRPr lang="zh-CN" altLang="en-US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800" dirty="0">
                              <a:cs typeface="Times New Roman" pitchFamily="18" charset="0"/>
                            </a:rPr>
                            <a:t>U, ∩, -</a:t>
                          </a:r>
                          <a:endParaRPr lang="zh-CN" altLang="en-US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ad>
                                  <m:radPr>
                                    <m:degHide m:val="on"/>
                                    <m:ctrlPr>
                                      <a:rPr lang="en-US" altLang="zh-CN" sz="2800" i="1" smtClean="0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altLang="zh-CN" sz="2800" b="0" i="1" smtClean="0">
                                        <a:latin typeface="Cambria Math"/>
                                        <a:ea typeface="Cambria Math"/>
                                      </a:rPr>
                                      <m:t>𝐵</m:t>
                                    </m:r>
                                    <m:d>
                                      <m:dPr>
                                        <m:ctrlPr>
                                          <a:rPr lang="en-US" altLang="zh-CN" sz="2800" b="0" i="1" smtClean="0">
                                            <a:latin typeface="Cambria Math" panose="02040503050406030204" pitchFamily="18" charset="0"/>
                                            <a:ea typeface="Cambria Math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altLang="zh-CN" sz="2800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𝑅</m:t>
                                        </m:r>
                                      </m:e>
                                    </m:d>
                                    <m:r>
                                      <a:rPr lang="en-US" altLang="zh-CN" sz="2800" b="0" i="1" smtClean="0">
                                        <a:latin typeface="Cambria Math"/>
                                        <a:ea typeface="Cambria Math"/>
                                      </a:rPr>
                                      <m:t>+</m:t>
                                    </m:r>
                                    <m:r>
                                      <a:rPr lang="en-US" altLang="zh-CN" sz="2800" b="0" i="1" smtClean="0">
                                        <a:latin typeface="Cambria Math"/>
                                        <a:ea typeface="Cambria Math"/>
                                      </a:rPr>
                                      <m:t>𝐵</m:t>
                                    </m:r>
                                    <m:r>
                                      <a:rPr lang="en-US" altLang="zh-CN" sz="2800" b="0" i="1" smtClean="0">
                                        <a:latin typeface="Cambria Math"/>
                                        <a:ea typeface="Cambria Math"/>
                                      </a:rPr>
                                      <m:t>(</m:t>
                                    </m:r>
                                    <m:r>
                                      <a:rPr lang="en-US" altLang="zh-CN" sz="2800" b="0" i="1" smtClean="0">
                                        <a:latin typeface="Cambria Math"/>
                                        <a:ea typeface="Cambria Math"/>
                                      </a:rPr>
                                      <m:t>𝑆</m:t>
                                    </m:r>
                                    <m:r>
                                      <a:rPr lang="en-US" altLang="zh-CN" sz="2800" b="0" i="1" smtClean="0">
                                        <a:latin typeface="Cambria Math"/>
                                        <a:ea typeface="Cambria Math"/>
                                      </a:rPr>
                                      <m:t>)</m:t>
                                    </m:r>
                                  </m:e>
                                </m:rad>
                              </m:oMath>
                            </m:oMathPara>
                          </a14:m>
                          <a:endParaRPr lang="zh-CN" altLang="en-US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800" dirty="0"/>
                            <a:t>3(B(R)+B(S))</a:t>
                          </a:r>
                          <a:endParaRPr lang="zh-CN" altLang="en-US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800" dirty="0"/>
                            <a:t>join</a:t>
                          </a:r>
                          <a:endParaRPr lang="zh-CN" altLang="en-US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ad>
                                  <m:radPr>
                                    <m:degHide m:val="on"/>
                                    <m:ctrlPr>
                                      <a:rPr lang="en-US" altLang="zh-CN" sz="2800" i="1" smtClean="0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2800" b="0" i="0" smtClean="0">
                                        <a:latin typeface="Cambria Math"/>
                                        <a:ea typeface="Cambria Math"/>
                                      </a:rPr>
                                      <m:t>max</m:t>
                                    </m:r>
                                    <m:r>
                                      <a:rPr lang="en-US" altLang="zh-CN" sz="2800" b="0" i="1" smtClean="0">
                                        <a:latin typeface="Cambria Math"/>
                                        <a:ea typeface="Cambria Math"/>
                                      </a:rPr>
                                      <m:t>⁡(</m:t>
                                    </m:r>
                                    <m:r>
                                      <a:rPr lang="en-US" altLang="zh-CN" sz="2800" b="0" i="1" smtClean="0">
                                        <a:latin typeface="Cambria Math"/>
                                        <a:ea typeface="Cambria Math"/>
                                      </a:rPr>
                                      <m:t>𝐵</m:t>
                                    </m:r>
                                    <m:d>
                                      <m:dPr>
                                        <m:ctrlPr>
                                          <a:rPr lang="en-US" altLang="zh-CN" sz="2800" b="0" i="1" smtClean="0">
                                            <a:latin typeface="Cambria Math" panose="02040503050406030204" pitchFamily="18" charset="0"/>
                                            <a:ea typeface="Cambria Math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altLang="zh-CN" sz="2800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𝑅</m:t>
                                        </m:r>
                                      </m:e>
                                    </m:d>
                                    <m:r>
                                      <a:rPr lang="en-US" altLang="zh-CN" sz="2800" b="0" i="1" smtClean="0">
                                        <a:latin typeface="Cambria Math"/>
                                        <a:ea typeface="Cambria Math"/>
                                      </a:rPr>
                                      <m:t>,</m:t>
                                    </m:r>
                                    <m:r>
                                      <a:rPr lang="en-US" altLang="zh-CN" sz="2800" b="0" i="1" smtClean="0">
                                        <a:latin typeface="Cambria Math"/>
                                        <a:ea typeface="Cambria Math"/>
                                      </a:rPr>
                                      <m:t>𝐵</m:t>
                                    </m:r>
                                    <m:d>
                                      <m:dPr>
                                        <m:ctrlPr>
                                          <a:rPr lang="en-US" altLang="zh-CN" sz="2800" b="0" i="1" smtClean="0">
                                            <a:latin typeface="Cambria Math" panose="02040503050406030204" pitchFamily="18" charset="0"/>
                                            <a:ea typeface="Cambria Math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altLang="zh-CN" sz="2800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𝑆</m:t>
                                        </m:r>
                                      </m:e>
                                    </m:d>
                                    <m:r>
                                      <a:rPr lang="en-US" altLang="zh-CN" sz="2800" b="0" i="1" smtClean="0">
                                        <a:latin typeface="Cambria Math"/>
                                        <a:ea typeface="Cambria Math"/>
                                      </a:rPr>
                                      <m:t>)</m:t>
                                    </m:r>
                                  </m:e>
                                </m:rad>
                              </m:oMath>
                            </m:oMathPara>
                          </a14:m>
                          <a:endParaRPr lang="zh-CN" altLang="en-US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2800" dirty="0"/>
                            <a:t>5(B(R)+B(S))</a:t>
                          </a:r>
                          <a:endParaRPr lang="zh-CN" altLang="en-US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30326099"/>
                  </p:ext>
                </p:extLst>
              </p:nvPr>
            </p:nvGraphicFramePr>
            <p:xfrm>
              <a:off x="467544" y="1988840"/>
              <a:ext cx="8136903" cy="2284540"/>
            </p:xfrm>
            <a:graphic>
              <a:graphicData uri="http://schemas.openxmlformats.org/drawingml/2006/table">
                <a:tbl>
                  <a:tblPr firstRow="1" bandRow="1">
                    <a:tableStyleId>{7DF18680-E054-41AD-8BC1-D1AEF772440D}</a:tableStyleId>
                  </a:tblPr>
                  <a:tblGrid>
                    <a:gridCol w="2712301"/>
                    <a:gridCol w="2712301"/>
                    <a:gridCol w="2712301"/>
                  </a:tblGrid>
                  <a:tr h="5181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800" dirty="0" smtClean="0"/>
                            <a:t>Operators</a:t>
                          </a:r>
                          <a:endParaRPr lang="zh-CN" altLang="en-US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800" dirty="0" smtClean="0"/>
                            <a:t>M Required</a:t>
                          </a:r>
                          <a:endParaRPr lang="zh-CN" altLang="en-US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800" dirty="0" smtClean="0"/>
                            <a:t>Disk I/O</a:t>
                          </a:r>
                          <a:endParaRPr lang="zh-CN" altLang="en-US" sz="2800" dirty="0"/>
                        </a:p>
                      </a:txBody>
                      <a:tcPr/>
                    </a:tc>
                  </a:tr>
                  <a:tr h="54997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800" dirty="0" smtClean="0">
                              <a:latin typeface="Symbol" pitchFamily="18" charset="2"/>
                              <a:sym typeface="Symbol"/>
                            </a:rPr>
                            <a:t>, </a:t>
                          </a:r>
                          <a:r>
                            <a:rPr lang="en-US" altLang="zh-CN" sz="2800" dirty="0" smtClean="0">
                              <a:latin typeface="Symbol" pitchFamily="18" charset="2"/>
                            </a:rPr>
                            <a:t>g, d</a:t>
                          </a:r>
                          <a:endParaRPr lang="zh-CN" altLang="en-US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100450" t="-104444" r="-100450" b="-237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800" dirty="0" smtClean="0"/>
                            <a:t>3B</a:t>
                          </a:r>
                          <a:endParaRPr lang="zh-CN" altLang="en-US" sz="2800" dirty="0"/>
                        </a:p>
                      </a:txBody>
                      <a:tcPr/>
                    </a:tc>
                  </a:tr>
                  <a:tr h="60820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800" dirty="0" smtClean="0">
                              <a:cs typeface="Times New Roman" pitchFamily="18" charset="0"/>
                            </a:rPr>
                            <a:t>U, ∩, -</a:t>
                          </a:r>
                          <a:endParaRPr lang="zh-CN" altLang="en-US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100450" t="-184000" r="-100450" b="-114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800" dirty="0" smtClean="0"/>
                            <a:t>3(B(R)+B(S))</a:t>
                          </a:r>
                          <a:endParaRPr lang="zh-CN" altLang="en-US" sz="2800" dirty="0"/>
                        </a:p>
                      </a:txBody>
                      <a:tcPr/>
                    </a:tc>
                  </a:tr>
                  <a:tr h="60820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800" dirty="0" smtClean="0"/>
                            <a:t>join</a:t>
                          </a:r>
                          <a:endParaRPr lang="zh-CN" altLang="en-US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100450" t="-284000" r="-100450" b="-14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2800" dirty="0" smtClean="0"/>
                            <a:t>5(B(R)+B(S))</a:t>
                          </a:r>
                          <a:endParaRPr lang="zh-CN" altLang="en-US" sz="28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86820352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Two Pass Algorithms Based on Hashing 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Idea: </a:t>
            </a:r>
            <a:r>
              <a:rPr lang="en-US" altLang="zh-CN" dirty="0">
                <a:solidFill>
                  <a:srgbClr val="7D0900"/>
                </a:solidFill>
                <a:ea typeface="宋体" charset="-122"/>
              </a:rPr>
              <a:t>partition</a:t>
            </a:r>
            <a:r>
              <a:rPr lang="en-US" altLang="zh-CN" dirty="0">
                <a:ea typeface="宋体" charset="-122"/>
              </a:rPr>
              <a:t> a relation R into buckets, on disk</a:t>
            </a:r>
          </a:p>
          <a:p>
            <a:r>
              <a:rPr lang="en-US" altLang="zh-CN" dirty="0">
                <a:ea typeface="宋体" charset="-122"/>
              </a:rPr>
              <a:t>Each bucket has size approx. B(R)/M</a:t>
            </a:r>
          </a:p>
          <a:p>
            <a:endParaRPr lang="en-US" altLang="zh-CN" dirty="0">
              <a:ea typeface="宋体" charset="-122"/>
            </a:endParaRPr>
          </a:p>
          <a:p>
            <a:endParaRPr lang="en-US" altLang="zh-CN" dirty="0">
              <a:ea typeface="宋体" charset="-122"/>
            </a:endParaRPr>
          </a:p>
          <a:p>
            <a:endParaRPr lang="en-US" altLang="zh-CN" dirty="0">
              <a:ea typeface="宋体" charset="-122"/>
            </a:endParaRPr>
          </a:p>
          <a:p>
            <a:endParaRPr lang="en-US" altLang="zh-CN" dirty="0">
              <a:ea typeface="宋体" charset="-122"/>
            </a:endParaRPr>
          </a:p>
          <a:p>
            <a:endParaRPr lang="en-US" altLang="zh-CN" dirty="0">
              <a:ea typeface="宋体" charset="-122"/>
            </a:endParaRPr>
          </a:p>
          <a:p>
            <a:endParaRPr lang="en-US" altLang="zh-CN" dirty="0">
              <a:ea typeface="宋体" charset="-122"/>
            </a:endParaRPr>
          </a:p>
          <a:p>
            <a:r>
              <a:rPr lang="en-US" altLang="zh-CN" dirty="0">
                <a:ea typeface="宋体" charset="-122"/>
              </a:rPr>
              <a:t>Does each bucket fit in main memory ?</a:t>
            </a:r>
          </a:p>
          <a:p>
            <a:pPr lvl="1"/>
            <a:r>
              <a:rPr lang="en-US" altLang="zh-CN" dirty="0">
                <a:ea typeface="宋体" charset="-122"/>
              </a:rPr>
              <a:t>Yes if B(R)/M &lt;= M,   i.e. B(R) &lt;= M</a:t>
            </a:r>
            <a:r>
              <a:rPr lang="en-US" altLang="zh-CN" baseline="30000" dirty="0">
                <a:ea typeface="宋体" charset="-122"/>
              </a:rPr>
              <a:t>2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31</a:t>
            </a:fld>
            <a:r>
              <a:rPr lang="zh-CN" altLang="en-US"/>
              <a:t> </a:t>
            </a:r>
            <a:endParaRPr lang="zh-CN" altLang="en-US" dirty="0"/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1438797" y="2348880"/>
            <a:ext cx="5869507" cy="2735730"/>
            <a:chOff x="1903" y="264"/>
            <a:chExt cx="3886" cy="1829"/>
          </a:xfrm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2935" y="1833"/>
              <a:ext cx="1707" cy="2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1800" b="1">
                  <a:solidFill>
                    <a:srgbClr val="000000"/>
                  </a:solidFill>
                  <a:ea typeface="宋体" charset="-122"/>
                </a:rPr>
                <a:t>M main memory buffers</a:t>
              </a:r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4910" y="1847"/>
              <a:ext cx="417" cy="2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1800" b="1">
                  <a:solidFill>
                    <a:srgbClr val="000000"/>
                  </a:solidFill>
                  <a:ea typeface="宋体" charset="-122"/>
                </a:rPr>
                <a:t>Disk</a:t>
              </a: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2317" y="1848"/>
              <a:ext cx="417" cy="2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1800" b="1">
                  <a:solidFill>
                    <a:srgbClr val="000000"/>
                  </a:solidFill>
                  <a:ea typeface="宋体" charset="-122"/>
                </a:rPr>
                <a:t>Disk</a:t>
              </a:r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1903" y="264"/>
              <a:ext cx="816" cy="2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1800" b="1" dirty="0">
                  <a:solidFill>
                    <a:srgbClr val="000000"/>
                  </a:solidFill>
                  <a:ea typeface="宋体" charset="-122"/>
                </a:rPr>
                <a:t>Relation R</a:t>
              </a:r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3916" y="398"/>
              <a:ext cx="613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1400" b="1">
                  <a:solidFill>
                    <a:srgbClr val="000000"/>
                  </a:solidFill>
                  <a:ea typeface="宋体" charset="-122"/>
                </a:rPr>
                <a:t>OUTPUT</a:t>
              </a: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5040" y="1390"/>
              <a:ext cx="27" cy="40"/>
            </a:xfrm>
            <a:custGeom>
              <a:avLst/>
              <a:gdLst>
                <a:gd name="T0" fmla="*/ 26 w 27"/>
                <a:gd name="T1" fmla="*/ 20 h 40"/>
                <a:gd name="T2" fmla="*/ 14 w 27"/>
                <a:gd name="T3" fmla="*/ 0 h 40"/>
                <a:gd name="T4" fmla="*/ 0 w 27"/>
                <a:gd name="T5" fmla="*/ 20 h 40"/>
                <a:gd name="T6" fmla="*/ 14 w 27"/>
                <a:gd name="T7" fmla="*/ 39 h 40"/>
                <a:gd name="T8" fmla="*/ 26 w 27"/>
                <a:gd name="T9" fmla="*/ 2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40"/>
                <a:gd name="T17" fmla="*/ 27 w 27"/>
                <a:gd name="T18" fmla="*/ 40 h 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40">
                  <a:moveTo>
                    <a:pt x="26" y="20"/>
                  </a:moveTo>
                  <a:lnTo>
                    <a:pt x="14" y="0"/>
                  </a:lnTo>
                  <a:lnTo>
                    <a:pt x="0" y="20"/>
                  </a:lnTo>
                  <a:lnTo>
                    <a:pt x="14" y="39"/>
                  </a:lnTo>
                  <a:lnTo>
                    <a:pt x="26" y="2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5138" y="1390"/>
              <a:ext cx="27" cy="40"/>
            </a:xfrm>
            <a:custGeom>
              <a:avLst/>
              <a:gdLst>
                <a:gd name="T0" fmla="*/ 26 w 27"/>
                <a:gd name="T1" fmla="*/ 20 h 40"/>
                <a:gd name="T2" fmla="*/ 14 w 27"/>
                <a:gd name="T3" fmla="*/ 0 h 40"/>
                <a:gd name="T4" fmla="*/ 0 w 27"/>
                <a:gd name="T5" fmla="*/ 20 h 40"/>
                <a:gd name="T6" fmla="*/ 14 w 27"/>
                <a:gd name="T7" fmla="*/ 39 h 40"/>
                <a:gd name="T8" fmla="*/ 26 w 27"/>
                <a:gd name="T9" fmla="*/ 2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40"/>
                <a:gd name="T17" fmla="*/ 27 w 27"/>
                <a:gd name="T18" fmla="*/ 40 h 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40">
                  <a:moveTo>
                    <a:pt x="26" y="20"/>
                  </a:moveTo>
                  <a:lnTo>
                    <a:pt x="14" y="0"/>
                  </a:lnTo>
                  <a:lnTo>
                    <a:pt x="0" y="20"/>
                  </a:lnTo>
                  <a:lnTo>
                    <a:pt x="14" y="39"/>
                  </a:lnTo>
                  <a:lnTo>
                    <a:pt x="26" y="2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>
              <a:off x="2832" y="384"/>
              <a:ext cx="1683" cy="1442"/>
            </a:xfrm>
            <a:custGeom>
              <a:avLst/>
              <a:gdLst>
                <a:gd name="T0" fmla="*/ 0 w 1683"/>
                <a:gd name="T1" fmla="*/ 1441 h 1442"/>
                <a:gd name="T2" fmla="*/ 0 w 1683"/>
                <a:gd name="T3" fmla="*/ 0 h 1442"/>
                <a:gd name="T4" fmla="*/ 1682 w 1683"/>
                <a:gd name="T5" fmla="*/ 0 h 1442"/>
                <a:gd name="T6" fmla="*/ 1682 w 1683"/>
                <a:gd name="T7" fmla="*/ 1441 h 1442"/>
                <a:gd name="T8" fmla="*/ 0 w 1683"/>
                <a:gd name="T9" fmla="*/ 1441 h 1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83"/>
                <a:gd name="T16" fmla="*/ 0 h 1442"/>
                <a:gd name="T17" fmla="*/ 1683 w 1683"/>
                <a:gd name="T18" fmla="*/ 1442 h 14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83" h="1442">
                  <a:moveTo>
                    <a:pt x="0" y="1441"/>
                  </a:moveTo>
                  <a:lnTo>
                    <a:pt x="0" y="0"/>
                  </a:lnTo>
                  <a:lnTo>
                    <a:pt x="1682" y="0"/>
                  </a:lnTo>
                  <a:lnTo>
                    <a:pt x="1682" y="1441"/>
                  </a:lnTo>
                  <a:lnTo>
                    <a:pt x="0" y="1441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3054" y="1215"/>
              <a:ext cx="211" cy="170"/>
            </a:xfrm>
            <a:custGeom>
              <a:avLst/>
              <a:gdLst>
                <a:gd name="T0" fmla="*/ 0 w 211"/>
                <a:gd name="T1" fmla="*/ 169 h 170"/>
                <a:gd name="T2" fmla="*/ 0 w 211"/>
                <a:gd name="T3" fmla="*/ 0 h 170"/>
                <a:gd name="T4" fmla="*/ 210 w 211"/>
                <a:gd name="T5" fmla="*/ 0 h 170"/>
                <a:gd name="T6" fmla="*/ 210 w 211"/>
                <a:gd name="T7" fmla="*/ 169 h 170"/>
                <a:gd name="T8" fmla="*/ 0 w 211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1"/>
                <a:gd name="T16" fmla="*/ 0 h 170"/>
                <a:gd name="T17" fmla="*/ 211 w 211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1" h="170">
                  <a:moveTo>
                    <a:pt x="0" y="169"/>
                  </a:moveTo>
                  <a:lnTo>
                    <a:pt x="0" y="0"/>
                  </a:lnTo>
                  <a:lnTo>
                    <a:pt x="210" y="0"/>
                  </a:lnTo>
                  <a:lnTo>
                    <a:pt x="210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15" name="Group 14"/>
            <p:cNvGrpSpPr>
              <a:grpSpLocks/>
            </p:cNvGrpSpPr>
            <p:nvPr/>
          </p:nvGrpSpPr>
          <p:grpSpPr bwMode="auto">
            <a:xfrm>
              <a:off x="4158" y="1336"/>
              <a:ext cx="211" cy="57"/>
              <a:chOff x="4158" y="1336"/>
              <a:chExt cx="211" cy="57"/>
            </a:xfrm>
          </p:grpSpPr>
          <p:sp>
            <p:nvSpPr>
              <p:cNvPr id="56" name="Freeform 15"/>
              <p:cNvSpPr>
                <a:spLocks/>
              </p:cNvSpPr>
              <p:nvPr/>
            </p:nvSpPr>
            <p:spPr bwMode="auto">
              <a:xfrm>
                <a:off x="4158" y="1336"/>
                <a:ext cx="27" cy="40"/>
              </a:xfrm>
              <a:custGeom>
                <a:avLst/>
                <a:gdLst>
                  <a:gd name="T0" fmla="*/ 26 w 27"/>
                  <a:gd name="T1" fmla="*/ 19 h 40"/>
                  <a:gd name="T2" fmla="*/ 13 w 27"/>
                  <a:gd name="T3" fmla="*/ 0 h 40"/>
                  <a:gd name="T4" fmla="*/ 0 w 27"/>
                  <a:gd name="T5" fmla="*/ 19 h 40"/>
                  <a:gd name="T6" fmla="*/ 13 w 27"/>
                  <a:gd name="T7" fmla="*/ 39 h 40"/>
                  <a:gd name="T8" fmla="*/ 26 w 27"/>
                  <a:gd name="T9" fmla="*/ 19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"/>
                  <a:gd name="T16" fmla="*/ 0 h 40"/>
                  <a:gd name="T17" fmla="*/ 27 w 27"/>
                  <a:gd name="T18" fmla="*/ 40 h 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" h="40">
                    <a:moveTo>
                      <a:pt x="26" y="19"/>
                    </a:moveTo>
                    <a:lnTo>
                      <a:pt x="13" y="0"/>
                    </a:lnTo>
                    <a:lnTo>
                      <a:pt x="0" y="19"/>
                    </a:lnTo>
                    <a:lnTo>
                      <a:pt x="13" y="39"/>
                    </a:lnTo>
                    <a:lnTo>
                      <a:pt x="26" y="19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7" name="Freeform 16"/>
              <p:cNvSpPr>
                <a:spLocks/>
              </p:cNvSpPr>
              <p:nvPr/>
            </p:nvSpPr>
            <p:spPr bwMode="auto">
              <a:xfrm>
                <a:off x="4249" y="1336"/>
                <a:ext cx="27" cy="40"/>
              </a:xfrm>
              <a:custGeom>
                <a:avLst/>
                <a:gdLst>
                  <a:gd name="T0" fmla="*/ 26 w 27"/>
                  <a:gd name="T1" fmla="*/ 19 h 40"/>
                  <a:gd name="T2" fmla="*/ 13 w 27"/>
                  <a:gd name="T3" fmla="*/ 0 h 40"/>
                  <a:gd name="T4" fmla="*/ 0 w 27"/>
                  <a:gd name="T5" fmla="*/ 19 h 40"/>
                  <a:gd name="T6" fmla="*/ 13 w 27"/>
                  <a:gd name="T7" fmla="*/ 39 h 40"/>
                  <a:gd name="T8" fmla="*/ 26 w 27"/>
                  <a:gd name="T9" fmla="*/ 19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"/>
                  <a:gd name="T16" fmla="*/ 0 h 40"/>
                  <a:gd name="T17" fmla="*/ 27 w 27"/>
                  <a:gd name="T18" fmla="*/ 40 h 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" h="40">
                    <a:moveTo>
                      <a:pt x="26" y="19"/>
                    </a:moveTo>
                    <a:lnTo>
                      <a:pt x="13" y="0"/>
                    </a:lnTo>
                    <a:lnTo>
                      <a:pt x="0" y="19"/>
                    </a:lnTo>
                    <a:lnTo>
                      <a:pt x="13" y="39"/>
                    </a:lnTo>
                    <a:lnTo>
                      <a:pt x="26" y="19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8" name="Freeform 17"/>
              <p:cNvSpPr>
                <a:spLocks/>
              </p:cNvSpPr>
              <p:nvPr/>
            </p:nvSpPr>
            <p:spPr bwMode="auto">
              <a:xfrm>
                <a:off x="4347" y="1336"/>
                <a:ext cx="22" cy="57"/>
              </a:xfrm>
              <a:custGeom>
                <a:avLst/>
                <a:gdLst>
                  <a:gd name="T0" fmla="*/ 21 w 22"/>
                  <a:gd name="T1" fmla="*/ 27 h 57"/>
                  <a:gd name="T2" fmla="*/ 11 w 22"/>
                  <a:gd name="T3" fmla="*/ 0 h 57"/>
                  <a:gd name="T4" fmla="*/ 0 w 22"/>
                  <a:gd name="T5" fmla="*/ 27 h 57"/>
                  <a:gd name="T6" fmla="*/ 11 w 22"/>
                  <a:gd name="T7" fmla="*/ 56 h 57"/>
                  <a:gd name="T8" fmla="*/ 21 w 22"/>
                  <a:gd name="T9" fmla="*/ 27 h 5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"/>
                  <a:gd name="T16" fmla="*/ 0 h 57"/>
                  <a:gd name="T17" fmla="*/ 22 w 22"/>
                  <a:gd name="T18" fmla="*/ 57 h 5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" h="57">
                    <a:moveTo>
                      <a:pt x="21" y="27"/>
                    </a:moveTo>
                    <a:lnTo>
                      <a:pt x="11" y="0"/>
                    </a:lnTo>
                    <a:lnTo>
                      <a:pt x="0" y="27"/>
                    </a:lnTo>
                    <a:lnTo>
                      <a:pt x="11" y="56"/>
                    </a:lnTo>
                    <a:lnTo>
                      <a:pt x="21" y="27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16" name="Freeform 18"/>
            <p:cNvSpPr>
              <a:spLocks/>
            </p:cNvSpPr>
            <p:nvPr/>
          </p:nvSpPr>
          <p:spPr bwMode="auto">
            <a:xfrm>
              <a:off x="4793" y="791"/>
              <a:ext cx="158" cy="170"/>
            </a:xfrm>
            <a:custGeom>
              <a:avLst/>
              <a:gdLst>
                <a:gd name="T0" fmla="*/ 0 w 158"/>
                <a:gd name="T1" fmla="*/ 169 h 170"/>
                <a:gd name="T2" fmla="*/ 0 w 158"/>
                <a:gd name="T3" fmla="*/ 0 h 170"/>
                <a:gd name="T4" fmla="*/ 157 w 158"/>
                <a:gd name="T5" fmla="*/ 0 h 170"/>
                <a:gd name="T6" fmla="*/ 157 w 158"/>
                <a:gd name="T7" fmla="*/ 169 h 170"/>
                <a:gd name="T8" fmla="*/ 0 w 158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8"/>
                <a:gd name="T16" fmla="*/ 0 h 170"/>
                <a:gd name="T17" fmla="*/ 158 w 158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8" h="170">
                  <a:moveTo>
                    <a:pt x="0" y="169"/>
                  </a:moveTo>
                  <a:lnTo>
                    <a:pt x="0" y="0"/>
                  </a:lnTo>
                  <a:lnTo>
                    <a:pt x="157" y="0"/>
                  </a:lnTo>
                  <a:lnTo>
                    <a:pt x="157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" name="Freeform 19"/>
            <p:cNvSpPr>
              <a:spLocks/>
            </p:cNvSpPr>
            <p:nvPr/>
          </p:nvSpPr>
          <p:spPr bwMode="auto">
            <a:xfrm>
              <a:off x="4976" y="791"/>
              <a:ext cx="157" cy="170"/>
            </a:xfrm>
            <a:custGeom>
              <a:avLst/>
              <a:gdLst>
                <a:gd name="T0" fmla="*/ 0 w 157"/>
                <a:gd name="T1" fmla="*/ 169 h 170"/>
                <a:gd name="T2" fmla="*/ 0 w 157"/>
                <a:gd name="T3" fmla="*/ 0 h 170"/>
                <a:gd name="T4" fmla="*/ 156 w 157"/>
                <a:gd name="T5" fmla="*/ 0 h 170"/>
                <a:gd name="T6" fmla="*/ 156 w 157"/>
                <a:gd name="T7" fmla="*/ 169 h 170"/>
                <a:gd name="T8" fmla="*/ 0 w 157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7"/>
                <a:gd name="T16" fmla="*/ 0 h 170"/>
                <a:gd name="T17" fmla="*/ 157 w 157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7" h="170">
                  <a:moveTo>
                    <a:pt x="0" y="169"/>
                  </a:moveTo>
                  <a:lnTo>
                    <a:pt x="0" y="0"/>
                  </a:lnTo>
                  <a:lnTo>
                    <a:pt x="156" y="0"/>
                  </a:lnTo>
                  <a:lnTo>
                    <a:pt x="156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8" name="Freeform 20"/>
            <p:cNvSpPr>
              <a:spLocks/>
            </p:cNvSpPr>
            <p:nvPr/>
          </p:nvSpPr>
          <p:spPr bwMode="auto">
            <a:xfrm>
              <a:off x="4793" y="1085"/>
              <a:ext cx="158" cy="170"/>
            </a:xfrm>
            <a:custGeom>
              <a:avLst/>
              <a:gdLst>
                <a:gd name="T0" fmla="*/ 0 w 158"/>
                <a:gd name="T1" fmla="*/ 169 h 170"/>
                <a:gd name="T2" fmla="*/ 0 w 158"/>
                <a:gd name="T3" fmla="*/ 0 h 170"/>
                <a:gd name="T4" fmla="*/ 157 w 158"/>
                <a:gd name="T5" fmla="*/ 0 h 170"/>
                <a:gd name="T6" fmla="*/ 157 w 158"/>
                <a:gd name="T7" fmla="*/ 169 h 170"/>
                <a:gd name="T8" fmla="*/ 0 w 158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8"/>
                <a:gd name="T16" fmla="*/ 0 h 170"/>
                <a:gd name="T17" fmla="*/ 158 w 158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8" h="170">
                  <a:moveTo>
                    <a:pt x="0" y="169"/>
                  </a:moveTo>
                  <a:lnTo>
                    <a:pt x="0" y="0"/>
                  </a:lnTo>
                  <a:lnTo>
                    <a:pt x="157" y="0"/>
                  </a:lnTo>
                  <a:lnTo>
                    <a:pt x="157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" name="Freeform 21"/>
            <p:cNvSpPr>
              <a:spLocks/>
            </p:cNvSpPr>
            <p:nvPr/>
          </p:nvSpPr>
          <p:spPr bwMode="auto">
            <a:xfrm>
              <a:off x="4982" y="1085"/>
              <a:ext cx="157" cy="170"/>
            </a:xfrm>
            <a:custGeom>
              <a:avLst/>
              <a:gdLst>
                <a:gd name="T0" fmla="*/ 0 w 157"/>
                <a:gd name="T1" fmla="*/ 169 h 170"/>
                <a:gd name="T2" fmla="*/ 0 w 157"/>
                <a:gd name="T3" fmla="*/ 0 h 170"/>
                <a:gd name="T4" fmla="*/ 156 w 157"/>
                <a:gd name="T5" fmla="*/ 0 h 170"/>
                <a:gd name="T6" fmla="*/ 156 w 157"/>
                <a:gd name="T7" fmla="*/ 169 h 170"/>
                <a:gd name="T8" fmla="*/ 0 w 157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7"/>
                <a:gd name="T16" fmla="*/ 0 h 170"/>
                <a:gd name="T17" fmla="*/ 157 w 157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7" h="170">
                  <a:moveTo>
                    <a:pt x="0" y="169"/>
                  </a:moveTo>
                  <a:lnTo>
                    <a:pt x="0" y="0"/>
                  </a:lnTo>
                  <a:lnTo>
                    <a:pt x="156" y="0"/>
                  </a:lnTo>
                  <a:lnTo>
                    <a:pt x="156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" name="Freeform 22"/>
            <p:cNvSpPr>
              <a:spLocks/>
            </p:cNvSpPr>
            <p:nvPr/>
          </p:nvSpPr>
          <p:spPr bwMode="auto">
            <a:xfrm>
              <a:off x="4950" y="1390"/>
              <a:ext cx="27" cy="40"/>
            </a:xfrm>
            <a:custGeom>
              <a:avLst/>
              <a:gdLst>
                <a:gd name="T0" fmla="*/ 26 w 27"/>
                <a:gd name="T1" fmla="*/ 20 h 40"/>
                <a:gd name="T2" fmla="*/ 13 w 27"/>
                <a:gd name="T3" fmla="*/ 0 h 40"/>
                <a:gd name="T4" fmla="*/ 0 w 27"/>
                <a:gd name="T5" fmla="*/ 20 h 40"/>
                <a:gd name="T6" fmla="*/ 13 w 27"/>
                <a:gd name="T7" fmla="*/ 39 h 40"/>
                <a:gd name="T8" fmla="*/ 26 w 27"/>
                <a:gd name="T9" fmla="*/ 2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40"/>
                <a:gd name="T17" fmla="*/ 27 w 27"/>
                <a:gd name="T18" fmla="*/ 40 h 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40">
                  <a:moveTo>
                    <a:pt x="26" y="20"/>
                  </a:moveTo>
                  <a:lnTo>
                    <a:pt x="13" y="0"/>
                  </a:lnTo>
                  <a:lnTo>
                    <a:pt x="0" y="20"/>
                  </a:lnTo>
                  <a:lnTo>
                    <a:pt x="13" y="39"/>
                  </a:lnTo>
                  <a:lnTo>
                    <a:pt x="26" y="2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" name="Freeform 23"/>
            <p:cNvSpPr>
              <a:spLocks/>
            </p:cNvSpPr>
            <p:nvPr/>
          </p:nvSpPr>
          <p:spPr bwMode="auto">
            <a:xfrm>
              <a:off x="5171" y="1085"/>
              <a:ext cx="157" cy="170"/>
            </a:xfrm>
            <a:custGeom>
              <a:avLst/>
              <a:gdLst>
                <a:gd name="T0" fmla="*/ 0 w 157"/>
                <a:gd name="T1" fmla="*/ 169 h 170"/>
                <a:gd name="T2" fmla="*/ 0 w 157"/>
                <a:gd name="T3" fmla="*/ 0 h 170"/>
                <a:gd name="T4" fmla="*/ 156 w 157"/>
                <a:gd name="T5" fmla="*/ 0 h 170"/>
                <a:gd name="T6" fmla="*/ 156 w 157"/>
                <a:gd name="T7" fmla="*/ 169 h 170"/>
                <a:gd name="T8" fmla="*/ 0 w 157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7"/>
                <a:gd name="T16" fmla="*/ 0 h 170"/>
                <a:gd name="T17" fmla="*/ 157 w 157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7" h="170">
                  <a:moveTo>
                    <a:pt x="0" y="169"/>
                  </a:moveTo>
                  <a:lnTo>
                    <a:pt x="0" y="0"/>
                  </a:lnTo>
                  <a:lnTo>
                    <a:pt x="156" y="0"/>
                  </a:lnTo>
                  <a:lnTo>
                    <a:pt x="156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" name="Rectangle 24"/>
            <p:cNvSpPr>
              <a:spLocks noChangeArrowheads="1"/>
            </p:cNvSpPr>
            <p:nvPr/>
          </p:nvSpPr>
          <p:spPr bwMode="auto">
            <a:xfrm>
              <a:off x="4150" y="910"/>
              <a:ext cx="180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1400" b="1">
                  <a:solidFill>
                    <a:srgbClr val="000000"/>
                  </a:solidFill>
                  <a:ea typeface="宋体" charset="-122"/>
                </a:rPr>
                <a:t>2</a:t>
              </a:r>
            </a:p>
          </p:txBody>
        </p:sp>
        <p:sp>
          <p:nvSpPr>
            <p:cNvPr id="23" name="Freeform 25"/>
            <p:cNvSpPr>
              <a:spLocks/>
            </p:cNvSpPr>
            <p:nvPr/>
          </p:nvSpPr>
          <p:spPr bwMode="auto">
            <a:xfrm>
              <a:off x="4793" y="1611"/>
              <a:ext cx="158" cy="170"/>
            </a:xfrm>
            <a:custGeom>
              <a:avLst/>
              <a:gdLst>
                <a:gd name="T0" fmla="*/ 0 w 158"/>
                <a:gd name="T1" fmla="*/ 169 h 170"/>
                <a:gd name="T2" fmla="*/ 0 w 158"/>
                <a:gd name="T3" fmla="*/ 0 h 170"/>
                <a:gd name="T4" fmla="*/ 157 w 158"/>
                <a:gd name="T5" fmla="*/ 0 h 170"/>
                <a:gd name="T6" fmla="*/ 157 w 158"/>
                <a:gd name="T7" fmla="*/ 169 h 170"/>
                <a:gd name="T8" fmla="*/ 0 w 158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8"/>
                <a:gd name="T16" fmla="*/ 0 h 170"/>
                <a:gd name="T17" fmla="*/ 158 w 158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8" h="170">
                  <a:moveTo>
                    <a:pt x="0" y="169"/>
                  </a:moveTo>
                  <a:lnTo>
                    <a:pt x="0" y="0"/>
                  </a:lnTo>
                  <a:lnTo>
                    <a:pt x="157" y="0"/>
                  </a:lnTo>
                  <a:lnTo>
                    <a:pt x="157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" name="Freeform 26"/>
            <p:cNvSpPr>
              <a:spLocks/>
            </p:cNvSpPr>
            <p:nvPr/>
          </p:nvSpPr>
          <p:spPr bwMode="auto">
            <a:xfrm>
              <a:off x="4128" y="1584"/>
              <a:ext cx="266" cy="181"/>
            </a:xfrm>
            <a:custGeom>
              <a:avLst/>
              <a:gdLst>
                <a:gd name="T0" fmla="*/ 0 w 266"/>
                <a:gd name="T1" fmla="*/ 180 h 181"/>
                <a:gd name="T2" fmla="*/ 0 w 266"/>
                <a:gd name="T3" fmla="*/ 0 h 181"/>
                <a:gd name="T4" fmla="*/ 265 w 266"/>
                <a:gd name="T5" fmla="*/ 0 h 181"/>
                <a:gd name="T6" fmla="*/ 265 w 266"/>
                <a:gd name="T7" fmla="*/ 180 h 181"/>
                <a:gd name="T8" fmla="*/ 0 w 266"/>
                <a:gd name="T9" fmla="*/ 180 h 1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6"/>
                <a:gd name="T16" fmla="*/ 0 h 181"/>
                <a:gd name="T17" fmla="*/ 266 w 266"/>
                <a:gd name="T18" fmla="*/ 181 h 18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6" h="181">
                  <a:moveTo>
                    <a:pt x="0" y="180"/>
                  </a:moveTo>
                  <a:lnTo>
                    <a:pt x="0" y="0"/>
                  </a:lnTo>
                  <a:lnTo>
                    <a:pt x="265" y="0"/>
                  </a:lnTo>
                  <a:lnTo>
                    <a:pt x="265" y="180"/>
                  </a:lnTo>
                  <a:lnTo>
                    <a:pt x="0" y="180"/>
                  </a:lnTo>
                </a:path>
              </a:pathLst>
            </a:custGeom>
            <a:solidFill>
              <a:srgbClr val="F6BF69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5" name="Rectangle 27"/>
            <p:cNvSpPr>
              <a:spLocks noChangeArrowheads="1"/>
            </p:cNvSpPr>
            <p:nvPr/>
          </p:nvSpPr>
          <p:spPr bwMode="auto">
            <a:xfrm>
              <a:off x="2907" y="954"/>
              <a:ext cx="489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1400" b="1">
                  <a:solidFill>
                    <a:srgbClr val="000000"/>
                  </a:solidFill>
                  <a:ea typeface="宋体" charset="-122"/>
                </a:rPr>
                <a:t>INPUT</a:t>
              </a:r>
            </a:p>
          </p:txBody>
        </p:sp>
        <p:sp useBgFill="1">
          <p:nvSpPr>
            <p:cNvPr id="26" name="Rectangle 28"/>
            <p:cNvSpPr>
              <a:spLocks noChangeArrowheads="1"/>
            </p:cNvSpPr>
            <p:nvPr/>
          </p:nvSpPr>
          <p:spPr bwMode="auto">
            <a:xfrm>
              <a:off x="4150" y="565"/>
              <a:ext cx="180" cy="203"/>
            </a:xfrm>
            <a:prstGeom prst="rect">
              <a:avLst/>
            </a:pr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1400" b="1">
                  <a:solidFill>
                    <a:srgbClr val="000000"/>
                  </a:solidFill>
                  <a:ea typeface="宋体" charset="-122"/>
                </a:rPr>
                <a:t>1</a:t>
              </a:r>
            </a:p>
          </p:txBody>
        </p:sp>
        <p:sp>
          <p:nvSpPr>
            <p:cNvPr id="27" name="Rectangle 29"/>
            <p:cNvSpPr>
              <a:spLocks noChangeArrowheads="1"/>
            </p:cNvSpPr>
            <p:nvPr/>
          </p:nvSpPr>
          <p:spPr bwMode="auto">
            <a:xfrm>
              <a:off x="3257" y="1109"/>
              <a:ext cx="539" cy="4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zh-CN" sz="1400" b="1">
                  <a:solidFill>
                    <a:srgbClr val="000000"/>
                  </a:solidFill>
                  <a:ea typeface="宋体" charset="-122"/>
                </a:rPr>
                <a:t>hash</a:t>
              </a:r>
            </a:p>
            <a:p>
              <a:pPr algn="ctr">
                <a:lnSpc>
                  <a:spcPct val="50000"/>
                </a:lnSpc>
                <a:spcBef>
                  <a:spcPct val="0"/>
                </a:spcBef>
                <a:buFontTx/>
                <a:buNone/>
              </a:pPr>
              <a:r>
                <a:rPr lang="en-US" altLang="zh-CN" sz="1400" b="1">
                  <a:solidFill>
                    <a:srgbClr val="000000"/>
                  </a:solidFill>
                  <a:ea typeface="宋体" charset="-122"/>
                </a:rPr>
                <a:t>function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zh-CN" sz="2000" b="1">
                  <a:solidFill>
                    <a:schemeClr val="accent2"/>
                  </a:solidFill>
                  <a:ea typeface="宋体" charset="-122"/>
                </a:rPr>
                <a:t>h</a:t>
              </a:r>
            </a:p>
          </p:txBody>
        </p:sp>
        <p:sp>
          <p:nvSpPr>
            <p:cNvPr id="28" name="Rectangle 30"/>
            <p:cNvSpPr>
              <a:spLocks noChangeArrowheads="1"/>
            </p:cNvSpPr>
            <p:nvPr/>
          </p:nvSpPr>
          <p:spPr bwMode="auto">
            <a:xfrm>
              <a:off x="4091" y="1405"/>
              <a:ext cx="331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1400" b="1">
                  <a:solidFill>
                    <a:srgbClr val="000000"/>
                  </a:solidFill>
                  <a:ea typeface="宋体" charset="-122"/>
                </a:rPr>
                <a:t>M-1</a:t>
              </a:r>
            </a:p>
          </p:txBody>
        </p:sp>
        <p:sp>
          <p:nvSpPr>
            <p:cNvPr id="29" name="Rectangle 31"/>
            <p:cNvSpPr>
              <a:spLocks noChangeArrowheads="1"/>
            </p:cNvSpPr>
            <p:nvPr/>
          </p:nvSpPr>
          <p:spPr bwMode="auto">
            <a:xfrm>
              <a:off x="4697" y="391"/>
              <a:ext cx="761" cy="2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1800" b="1">
                  <a:solidFill>
                    <a:srgbClr val="000000"/>
                  </a:solidFill>
                  <a:ea typeface="宋体" charset="-122"/>
                </a:rPr>
                <a:t>Partitions</a:t>
              </a:r>
            </a:p>
          </p:txBody>
        </p:sp>
        <p:sp>
          <p:nvSpPr>
            <p:cNvPr id="30" name="Rectangle 32"/>
            <p:cNvSpPr>
              <a:spLocks noChangeArrowheads="1"/>
            </p:cNvSpPr>
            <p:nvPr/>
          </p:nvSpPr>
          <p:spPr bwMode="auto">
            <a:xfrm>
              <a:off x="5424" y="776"/>
              <a:ext cx="198" cy="2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1800" b="1">
                  <a:solidFill>
                    <a:srgbClr val="000000"/>
                  </a:solidFill>
                  <a:ea typeface="宋体" charset="-122"/>
                </a:rPr>
                <a:t>1</a:t>
              </a:r>
            </a:p>
          </p:txBody>
        </p:sp>
        <p:sp>
          <p:nvSpPr>
            <p:cNvPr id="31" name="Rectangle 33"/>
            <p:cNvSpPr>
              <a:spLocks noChangeArrowheads="1"/>
            </p:cNvSpPr>
            <p:nvPr/>
          </p:nvSpPr>
          <p:spPr bwMode="auto">
            <a:xfrm>
              <a:off x="5418" y="1043"/>
              <a:ext cx="198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1800" b="1">
                  <a:solidFill>
                    <a:srgbClr val="000000"/>
                  </a:solidFill>
                  <a:ea typeface="宋体" charset="-122"/>
                </a:rPr>
                <a:t>2</a:t>
              </a:r>
            </a:p>
          </p:txBody>
        </p:sp>
        <p:sp>
          <p:nvSpPr>
            <p:cNvPr id="32" name="Rectangle 34"/>
            <p:cNvSpPr>
              <a:spLocks noChangeArrowheads="1"/>
            </p:cNvSpPr>
            <p:nvPr/>
          </p:nvSpPr>
          <p:spPr bwMode="auto">
            <a:xfrm>
              <a:off x="5398" y="1542"/>
              <a:ext cx="391" cy="2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1800" b="1">
                  <a:solidFill>
                    <a:srgbClr val="000000"/>
                  </a:solidFill>
                  <a:ea typeface="宋体" charset="-122"/>
                </a:rPr>
                <a:t>M-1</a:t>
              </a:r>
            </a:p>
          </p:txBody>
        </p:sp>
        <p:grpSp>
          <p:nvGrpSpPr>
            <p:cNvPr id="33" name="Group 35"/>
            <p:cNvGrpSpPr>
              <a:grpSpLocks/>
            </p:cNvGrpSpPr>
            <p:nvPr/>
          </p:nvGrpSpPr>
          <p:grpSpPr bwMode="auto">
            <a:xfrm>
              <a:off x="2204" y="628"/>
              <a:ext cx="580" cy="1230"/>
              <a:chOff x="2204" y="628"/>
              <a:chExt cx="580" cy="1230"/>
            </a:xfrm>
          </p:grpSpPr>
          <p:sp>
            <p:nvSpPr>
              <p:cNvPr id="52" name="Oval 36"/>
              <p:cNvSpPr>
                <a:spLocks noChangeArrowheads="1"/>
              </p:cNvSpPr>
              <p:nvPr/>
            </p:nvSpPr>
            <p:spPr bwMode="auto">
              <a:xfrm>
                <a:off x="2213" y="628"/>
                <a:ext cx="567" cy="85"/>
              </a:xfrm>
              <a:prstGeom prst="ellips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zh-CN"/>
              </a:p>
            </p:txBody>
          </p:sp>
          <p:sp>
            <p:nvSpPr>
              <p:cNvPr id="53" name="Line 37"/>
              <p:cNvSpPr>
                <a:spLocks noChangeShapeType="1"/>
              </p:cNvSpPr>
              <p:nvPr/>
            </p:nvSpPr>
            <p:spPr bwMode="auto">
              <a:xfrm>
                <a:off x="2209" y="670"/>
                <a:ext cx="0" cy="1109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54" name="Line 38"/>
              <p:cNvSpPr>
                <a:spLocks noChangeShapeType="1"/>
              </p:cNvSpPr>
              <p:nvPr/>
            </p:nvSpPr>
            <p:spPr bwMode="auto">
              <a:xfrm>
                <a:off x="2784" y="670"/>
                <a:ext cx="0" cy="1109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55" name="Arc 39"/>
              <p:cNvSpPr>
                <a:spLocks/>
              </p:cNvSpPr>
              <p:nvPr/>
            </p:nvSpPr>
            <p:spPr bwMode="auto">
              <a:xfrm>
                <a:off x="2204" y="1782"/>
                <a:ext cx="575" cy="76"/>
              </a:xfrm>
              <a:custGeom>
                <a:avLst/>
                <a:gdLst>
                  <a:gd name="T0" fmla="*/ 8 w 43200"/>
                  <a:gd name="T1" fmla="*/ 0 h 22191"/>
                  <a:gd name="T2" fmla="*/ 0 w 43200"/>
                  <a:gd name="T3" fmla="*/ 0 h 22191"/>
                  <a:gd name="T4" fmla="*/ 4 w 43200"/>
                  <a:gd name="T5" fmla="*/ 0 h 22191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191"/>
                  <a:gd name="T11" fmla="*/ 43200 w 43200"/>
                  <a:gd name="T12" fmla="*/ 22191 h 2219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191" fill="none" extrusionOk="0">
                    <a:moveTo>
                      <a:pt x="43191" y="0"/>
                    </a:moveTo>
                    <a:cubicBezTo>
                      <a:pt x="43197" y="196"/>
                      <a:pt x="43200" y="393"/>
                      <a:pt x="43200" y="591"/>
                    </a:cubicBezTo>
                    <a:cubicBezTo>
                      <a:pt x="43200" y="12520"/>
                      <a:pt x="33529" y="22191"/>
                      <a:pt x="21600" y="22191"/>
                    </a:cubicBezTo>
                    <a:cubicBezTo>
                      <a:pt x="9670" y="22191"/>
                      <a:pt x="0" y="12520"/>
                      <a:pt x="0" y="591"/>
                    </a:cubicBezTo>
                    <a:cubicBezTo>
                      <a:pt x="-1" y="493"/>
                      <a:pt x="0" y="395"/>
                      <a:pt x="1" y="297"/>
                    </a:cubicBezTo>
                  </a:path>
                  <a:path w="43200" h="22191" stroke="0" extrusionOk="0">
                    <a:moveTo>
                      <a:pt x="43191" y="0"/>
                    </a:moveTo>
                    <a:cubicBezTo>
                      <a:pt x="43197" y="196"/>
                      <a:pt x="43200" y="393"/>
                      <a:pt x="43200" y="591"/>
                    </a:cubicBezTo>
                    <a:cubicBezTo>
                      <a:pt x="43200" y="12520"/>
                      <a:pt x="33529" y="22191"/>
                      <a:pt x="21600" y="22191"/>
                    </a:cubicBezTo>
                    <a:cubicBezTo>
                      <a:pt x="9670" y="22191"/>
                      <a:pt x="0" y="12520"/>
                      <a:pt x="0" y="591"/>
                    </a:cubicBezTo>
                    <a:cubicBezTo>
                      <a:pt x="-1" y="493"/>
                      <a:pt x="0" y="395"/>
                      <a:pt x="1" y="297"/>
                    </a:cubicBezTo>
                    <a:lnTo>
                      <a:pt x="21600" y="591"/>
                    </a:lnTo>
                    <a:lnTo>
                      <a:pt x="43191" y="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34" name="Rectangle 40"/>
            <p:cNvSpPr>
              <a:spLocks noChangeArrowheads="1"/>
            </p:cNvSpPr>
            <p:nvPr/>
          </p:nvSpPr>
          <p:spPr bwMode="auto">
            <a:xfrm>
              <a:off x="2404" y="772"/>
              <a:ext cx="184" cy="184"/>
            </a:xfrm>
            <a:prstGeom prst="rect">
              <a:avLst/>
            </a:prstGeom>
            <a:solidFill>
              <a:srgbClr val="F6BF69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zh-CN"/>
            </a:p>
          </p:txBody>
        </p:sp>
        <p:sp>
          <p:nvSpPr>
            <p:cNvPr id="35" name="Rectangle 41"/>
            <p:cNvSpPr>
              <a:spLocks noChangeArrowheads="1"/>
            </p:cNvSpPr>
            <p:nvPr/>
          </p:nvSpPr>
          <p:spPr bwMode="auto">
            <a:xfrm>
              <a:off x="2404" y="1060"/>
              <a:ext cx="184" cy="184"/>
            </a:xfrm>
            <a:prstGeom prst="rect">
              <a:avLst/>
            </a:prstGeom>
            <a:solidFill>
              <a:srgbClr val="F6BF69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zh-CN"/>
            </a:p>
          </p:txBody>
        </p:sp>
        <p:sp>
          <p:nvSpPr>
            <p:cNvPr id="36" name="Rectangle 42"/>
            <p:cNvSpPr>
              <a:spLocks noChangeArrowheads="1"/>
            </p:cNvSpPr>
            <p:nvPr/>
          </p:nvSpPr>
          <p:spPr bwMode="auto">
            <a:xfrm>
              <a:off x="2404" y="1540"/>
              <a:ext cx="184" cy="184"/>
            </a:xfrm>
            <a:prstGeom prst="rect">
              <a:avLst/>
            </a:prstGeom>
            <a:solidFill>
              <a:srgbClr val="F6BF69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zh-CN"/>
            </a:p>
          </p:txBody>
        </p:sp>
        <p:sp>
          <p:nvSpPr>
            <p:cNvPr id="37" name="Rectangle 43"/>
            <p:cNvSpPr>
              <a:spLocks noChangeArrowheads="1"/>
            </p:cNvSpPr>
            <p:nvPr/>
          </p:nvSpPr>
          <p:spPr bwMode="auto">
            <a:xfrm>
              <a:off x="2292" y="1182"/>
              <a:ext cx="458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3200" b="1">
                  <a:solidFill>
                    <a:schemeClr val="tx2"/>
                  </a:solidFill>
                  <a:latin typeface="Book Antiqua" pitchFamily="18" charset="0"/>
                  <a:ea typeface="宋体" charset="-122"/>
                </a:rPr>
                <a:t>. . .</a:t>
              </a:r>
            </a:p>
          </p:txBody>
        </p:sp>
        <p:grpSp>
          <p:nvGrpSpPr>
            <p:cNvPr id="38" name="Group 44"/>
            <p:cNvGrpSpPr>
              <a:grpSpLocks/>
            </p:cNvGrpSpPr>
            <p:nvPr/>
          </p:nvGrpSpPr>
          <p:grpSpPr bwMode="auto">
            <a:xfrm>
              <a:off x="4748" y="628"/>
              <a:ext cx="676" cy="1244"/>
              <a:chOff x="4748" y="628"/>
              <a:chExt cx="676" cy="1244"/>
            </a:xfrm>
          </p:grpSpPr>
          <p:sp>
            <p:nvSpPr>
              <p:cNvPr id="48" name="Oval 45"/>
              <p:cNvSpPr>
                <a:spLocks noChangeArrowheads="1"/>
              </p:cNvSpPr>
              <p:nvPr/>
            </p:nvSpPr>
            <p:spPr bwMode="auto">
              <a:xfrm>
                <a:off x="4757" y="628"/>
                <a:ext cx="663" cy="86"/>
              </a:xfrm>
              <a:prstGeom prst="ellips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zh-CN"/>
              </a:p>
            </p:txBody>
          </p:sp>
          <p:sp>
            <p:nvSpPr>
              <p:cNvPr id="49" name="Line 46"/>
              <p:cNvSpPr>
                <a:spLocks noChangeShapeType="1"/>
              </p:cNvSpPr>
              <p:nvPr/>
            </p:nvSpPr>
            <p:spPr bwMode="auto">
              <a:xfrm>
                <a:off x="4753" y="671"/>
                <a:ext cx="0" cy="1122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50" name="Line 47"/>
              <p:cNvSpPr>
                <a:spLocks noChangeShapeType="1"/>
              </p:cNvSpPr>
              <p:nvPr/>
            </p:nvSpPr>
            <p:spPr bwMode="auto">
              <a:xfrm>
                <a:off x="5424" y="671"/>
                <a:ext cx="0" cy="1122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51" name="Arc 48"/>
              <p:cNvSpPr>
                <a:spLocks/>
              </p:cNvSpPr>
              <p:nvPr/>
            </p:nvSpPr>
            <p:spPr bwMode="auto">
              <a:xfrm>
                <a:off x="4748" y="1796"/>
                <a:ext cx="671" cy="76"/>
              </a:xfrm>
              <a:custGeom>
                <a:avLst/>
                <a:gdLst>
                  <a:gd name="T0" fmla="*/ 10 w 43200"/>
                  <a:gd name="T1" fmla="*/ 0 h 22186"/>
                  <a:gd name="T2" fmla="*/ 0 w 43200"/>
                  <a:gd name="T3" fmla="*/ 0 h 22186"/>
                  <a:gd name="T4" fmla="*/ 5 w 43200"/>
                  <a:gd name="T5" fmla="*/ 0 h 22186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186"/>
                  <a:gd name="T11" fmla="*/ 43200 w 43200"/>
                  <a:gd name="T12" fmla="*/ 22186 h 2218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186" fill="none" extrusionOk="0">
                    <a:moveTo>
                      <a:pt x="43192" y="-1"/>
                    </a:moveTo>
                    <a:cubicBezTo>
                      <a:pt x="43197" y="195"/>
                      <a:pt x="43200" y="390"/>
                      <a:pt x="43200" y="586"/>
                    </a:cubicBezTo>
                    <a:cubicBezTo>
                      <a:pt x="43200" y="12515"/>
                      <a:pt x="33529" y="22186"/>
                      <a:pt x="21600" y="22186"/>
                    </a:cubicBezTo>
                    <a:cubicBezTo>
                      <a:pt x="9670" y="22186"/>
                      <a:pt x="0" y="12515"/>
                      <a:pt x="0" y="586"/>
                    </a:cubicBezTo>
                  </a:path>
                  <a:path w="43200" h="22186" stroke="0" extrusionOk="0">
                    <a:moveTo>
                      <a:pt x="43192" y="-1"/>
                    </a:moveTo>
                    <a:cubicBezTo>
                      <a:pt x="43197" y="195"/>
                      <a:pt x="43200" y="390"/>
                      <a:pt x="43200" y="586"/>
                    </a:cubicBezTo>
                    <a:cubicBezTo>
                      <a:pt x="43200" y="12515"/>
                      <a:pt x="33529" y="22186"/>
                      <a:pt x="21600" y="22186"/>
                    </a:cubicBezTo>
                    <a:cubicBezTo>
                      <a:pt x="9670" y="22186"/>
                      <a:pt x="0" y="12515"/>
                      <a:pt x="0" y="586"/>
                    </a:cubicBezTo>
                    <a:lnTo>
                      <a:pt x="21600" y="586"/>
                    </a:lnTo>
                    <a:lnTo>
                      <a:pt x="43192" y="-1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39" name="Line 49"/>
            <p:cNvSpPr>
              <a:spLocks noChangeShapeType="1"/>
            </p:cNvSpPr>
            <p:nvPr/>
          </p:nvSpPr>
          <p:spPr bwMode="auto">
            <a:xfrm>
              <a:off x="2784" y="1296"/>
              <a:ext cx="24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" name="Line 50"/>
            <p:cNvSpPr>
              <a:spLocks noChangeShapeType="1"/>
            </p:cNvSpPr>
            <p:nvPr/>
          </p:nvSpPr>
          <p:spPr bwMode="auto">
            <a:xfrm flipV="1">
              <a:off x="3792" y="912"/>
              <a:ext cx="336" cy="384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1" name="Line 51"/>
            <p:cNvSpPr>
              <a:spLocks noChangeShapeType="1"/>
            </p:cNvSpPr>
            <p:nvPr/>
          </p:nvSpPr>
          <p:spPr bwMode="auto">
            <a:xfrm flipV="1">
              <a:off x="3792" y="1200"/>
              <a:ext cx="336" cy="96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2" name="Line 52"/>
            <p:cNvSpPr>
              <a:spLocks noChangeShapeType="1"/>
            </p:cNvSpPr>
            <p:nvPr/>
          </p:nvSpPr>
          <p:spPr bwMode="auto">
            <a:xfrm>
              <a:off x="3792" y="1296"/>
              <a:ext cx="336" cy="384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3" name="Line 53"/>
            <p:cNvSpPr>
              <a:spLocks noChangeShapeType="1"/>
            </p:cNvSpPr>
            <p:nvPr/>
          </p:nvSpPr>
          <p:spPr bwMode="auto">
            <a:xfrm>
              <a:off x="4416" y="864"/>
              <a:ext cx="384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4" name="Line 54"/>
            <p:cNvSpPr>
              <a:spLocks noChangeShapeType="1"/>
            </p:cNvSpPr>
            <p:nvPr/>
          </p:nvSpPr>
          <p:spPr bwMode="auto">
            <a:xfrm>
              <a:off x="4416" y="1152"/>
              <a:ext cx="384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5" name="Line 55"/>
            <p:cNvSpPr>
              <a:spLocks noChangeShapeType="1"/>
            </p:cNvSpPr>
            <p:nvPr/>
          </p:nvSpPr>
          <p:spPr bwMode="auto">
            <a:xfrm>
              <a:off x="4416" y="1680"/>
              <a:ext cx="384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6" name="Freeform 56"/>
            <p:cNvSpPr>
              <a:spLocks/>
            </p:cNvSpPr>
            <p:nvPr/>
          </p:nvSpPr>
          <p:spPr bwMode="auto">
            <a:xfrm>
              <a:off x="4128" y="1056"/>
              <a:ext cx="266" cy="181"/>
            </a:xfrm>
            <a:custGeom>
              <a:avLst/>
              <a:gdLst>
                <a:gd name="T0" fmla="*/ 0 w 266"/>
                <a:gd name="T1" fmla="*/ 180 h 181"/>
                <a:gd name="T2" fmla="*/ 0 w 266"/>
                <a:gd name="T3" fmla="*/ 0 h 181"/>
                <a:gd name="T4" fmla="*/ 265 w 266"/>
                <a:gd name="T5" fmla="*/ 0 h 181"/>
                <a:gd name="T6" fmla="*/ 265 w 266"/>
                <a:gd name="T7" fmla="*/ 180 h 181"/>
                <a:gd name="T8" fmla="*/ 0 w 266"/>
                <a:gd name="T9" fmla="*/ 180 h 1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6"/>
                <a:gd name="T16" fmla="*/ 0 h 181"/>
                <a:gd name="T17" fmla="*/ 266 w 266"/>
                <a:gd name="T18" fmla="*/ 181 h 18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6" h="181">
                  <a:moveTo>
                    <a:pt x="0" y="180"/>
                  </a:moveTo>
                  <a:lnTo>
                    <a:pt x="0" y="0"/>
                  </a:lnTo>
                  <a:lnTo>
                    <a:pt x="265" y="0"/>
                  </a:lnTo>
                  <a:lnTo>
                    <a:pt x="265" y="180"/>
                  </a:lnTo>
                  <a:lnTo>
                    <a:pt x="0" y="180"/>
                  </a:lnTo>
                </a:path>
              </a:pathLst>
            </a:custGeom>
            <a:solidFill>
              <a:srgbClr val="F6BF69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7" name="Freeform 57"/>
            <p:cNvSpPr>
              <a:spLocks/>
            </p:cNvSpPr>
            <p:nvPr/>
          </p:nvSpPr>
          <p:spPr bwMode="auto">
            <a:xfrm>
              <a:off x="4128" y="720"/>
              <a:ext cx="266" cy="181"/>
            </a:xfrm>
            <a:custGeom>
              <a:avLst/>
              <a:gdLst>
                <a:gd name="T0" fmla="*/ 0 w 266"/>
                <a:gd name="T1" fmla="*/ 180 h 181"/>
                <a:gd name="T2" fmla="*/ 0 w 266"/>
                <a:gd name="T3" fmla="*/ 0 h 181"/>
                <a:gd name="T4" fmla="*/ 265 w 266"/>
                <a:gd name="T5" fmla="*/ 0 h 181"/>
                <a:gd name="T6" fmla="*/ 265 w 266"/>
                <a:gd name="T7" fmla="*/ 180 h 181"/>
                <a:gd name="T8" fmla="*/ 0 w 266"/>
                <a:gd name="T9" fmla="*/ 180 h 1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6"/>
                <a:gd name="T16" fmla="*/ 0 h 181"/>
                <a:gd name="T17" fmla="*/ 266 w 266"/>
                <a:gd name="T18" fmla="*/ 181 h 18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6" h="181">
                  <a:moveTo>
                    <a:pt x="0" y="180"/>
                  </a:moveTo>
                  <a:lnTo>
                    <a:pt x="0" y="0"/>
                  </a:lnTo>
                  <a:lnTo>
                    <a:pt x="265" y="0"/>
                  </a:lnTo>
                  <a:lnTo>
                    <a:pt x="265" y="180"/>
                  </a:lnTo>
                  <a:lnTo>
                    <a:pt x="0" y="180"/>
                  </a:lnTo>
                </a:path>
              </a:pathLst>
            </a:custGeom>
            <a:solidFill>
              <a:srgbClr val="F6BF69"/>
            </a:solidFill>
            <a:ln w="12700" cap="rnd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59" name="Text Box 58"/>
          <p:cNvSpPr txBox="1">
            <a:spLocks noChangeArrowheads="1"/>
          </p:cNvSpPr>
          <p:nvPr/>
        </p:nvSpPr>
        <p:spPr bwMode="auto">
          <a:xfrm>
            <a:off x="1588546" y="2987522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1800" b="1">
                <a:ea typeface="宋体" charset="-122"/>
              </a:rPr>
              <a:t>1</a:t>
            </a:r>
          </a:p>
        </p:txBody>
      </p:sp>
      <p:sp>
        <p:nvSpPr>
          <p:cNvPr id="60" name="Text Box 59"/>
          <p:cNvSpPr txBox="1">
            <a:spLocks noChangeArrowheads="1"/>
          </p:cNvSpPr>
          <p:nvPr/>
        </p:nvSpPr>
        <p:spPr bwMode="auto">
          <a:xfrm>
            <a:off x="1588546" y="3520922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1800" b="1">
                <a:ea typeface="宋体" charset="-122"/>
              </a:rPr>
              <a:t>2</a:t>
            </a:r>
          </a:p>
        </p:txBody>
      </p:sp>
      <p:sp>
        <p:nvSpPr>
          <p:cNvPr id="61" name="Text Box 60"/>
          <p:cNvSpPr txBox="1">
            <a:spLocks noChangeArrowheads="1"/>
          </p:cNvSpPr>
          <p:nvPr/>
        </p:nvSpPr>
        <p:spPr bwMode="auto">
          <a:xfrm>
            <a:off x="1223421" y="4241647"/>
            <a:ext cx="654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1800" b="1">
                <a:ea typeface="宋体" charset="-122"/>
              </a:rPr>
              <a:t>B(R)</a:t>
            </a:r>
          </a:p>
        </p:txBody>
      </p:sp>
    </p:spTree>
    <p:extLst>
      <p:ext uri="{BB962C8B-B14F-4D97-AF65-F5344CB8AC3E}">
        <p14:creationId xmlns:p14="http://schemas.microsoft.com/office/powerpoint/2010/main" val="152442502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Hash Based Algorithms for  </a:t>
            </a:r>
            <a:r>
              <a:rPr lang="en-US" altLang="zh-CN" dirty="0">
                <a:latin typeface="Symbol" pitchFamily="18" charset="2"/>
                <a:ea typeface="宋体" charset="-122"/>
              </a:rPr>
              <a:t>d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dirty="0">
                <a:solidFill>
                  <a:srgbClr val="7D0900"/>
                </a:solidFill>
                <a:latin typeface="Symbol" pitchFamily="18" charset="2"/>
                <a:ea typeface="宋体" charset="-122"/>
              </a:rPr>
              <a:t>d</a:t>
            </a:r>
            <a:r>
              <a:rPr lang="en-US" altLang="zh-CN" dirty="0">
                <a:solidFill>
                  <a:srgbClr val="7D0900"/>
                </a:solidFill>
                <a:ea typeface="宋体" charset="-122"/>
              </a:rPr>
              <a:t>(R) </a:t>
            </a:r>
            <a:r>
              <a:rPr lang="en-US" altLang="zh-CN" dirty="0">
                <a:solidFill>
                  <a:srgbClr val="7D0900"/>
                </a:solidFill>
                <a:latin typeface="Symbol" pitchFamily="18" charset="2"/>
                <a:ea typeface="宋体" charset="-122"/>
              </a:rPr>
              <a:t>= </a:t>
            </a:r>
            <a:r>
              <a:rPr lang="en-US" altLang="zh-CN" dirty="0">
                <a:solidFill>
                  <a:srgbClr val="7D0900"/>
                </a:solidFill>
                <a:ea typeface="宋体" charset="-122"/>
              </a:rPr>
              <a:t>duplicate elimination </a:t>
            </a:r>
          </a:p>
          <a:p>
            <a:pPr lvl="1">
              <a:lnSpc>
                <a:spcPct val="120000"/>
              </a:lnSpc>
            </a:pPr>
            <a:r>
              <a:rPr lang="en-US" altLang="zh-CN" sz="2800" b="1" dirty="0">
                <a:ea typeface="宋体" charset="-122"/>
              </a:rPr>
              <a:t>Step 1. Partition R into buckets</a:t>
            </a:r>
          </a:p>
          <a:p>
            <a:pPr lvl="1">
              <a:lnSpc>
                <a:spcPct val="120000"/>
              </a:lnSpc>
            </a:pPr>
            <a:r>
              <a:rPr lang="en-US" altLang="zh-CN" sz="2800" b="1" dirty="0">
                <a:ea typeface="宋体" charset="-122"/>
              </a:rPr>
              <a:t>Step 2. Apply </a:t>
            </a:r>
            <a:r>
              <a:rPr lang="en-US" altLang="zh-CN" sz="2800" b="1" dirty="0">
                <a:latin typeface="Symbol" pitchFamily="18" charset="2"/>
                <a:ea typeface="宋体" charset="-122"/>
              </a:rPr>
              <a:t>d</a:t>
            </a:r>
            <a:r>
              <a:rPr lang="en-US" altLang="zh-CN" sz="2800" b="1" dirty="0">
                <a:ea typeface="宋体" charset="-122"/>
              </a:rPr>
              <a:t> to each bucket (may read in main memory and apply one-pass algorithm)</a:t>
            </a:r>
          </a:p>
          <a:p>
            <a:pPr>
              <a:lnSpc>
                <a:spcPct val="120000"/>
              </a:lnSpc>
            </a:pPr>
            <a:endParaRPr lang="en-US" altLang="zh-CN" dirty="0">
              <a:ea typeface="宋体" charset="-122"/>
            </a:endParaRPr>
          </a:p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Cost: 3B(R)</a:t>
            </a:r>
          </a:p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Assumption: B(R) &lt;= M</a:t>
            </a:r>
            <a:r>
              <a:rPr lang="en-US" altLang="zh-CN" baseline="30000" dirty="0">
                <a:ea typeface="宋体" charset="-122"/>
              </a:rPr>
              <a:t>2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32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3120492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Hash Based Algorithms for  </a:t>
            </a:r>
            <a:r>
              <a:rPr lang="en-US" altLang="zh-CN" dirty="0">
                <a:latin typeface="Symbol" pitchFamily="18" charset="2"/>
                <a:ea typeface="宋体" charset="-122"/>
              </a:rPr>
              <a:t>g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dirty="0">
                <a:solidFill>
                  <a:srgbClr val="7D0900"/>
                </a:solidFill>
                <a:latin typeface="Symbol" pitchFamily="18" charset="2"/>
                <a:ea typeface="宋体" charset="-122"/>
              </a:rPr>
              <a:t>g</a:t>
            </a:r>
            <a:r>
              <a:rPr lang="en-US" altLang="zh-CN" dirty="0">
                <a:solidFill>
                  <a:srgbClr val="7D0900"/>
                </a:solidFill>
                <a:ea typeface="宋体" charset="-122"/>
              </a:rPr>
              <a:t>(R) </a:t>
            </a:r>
            <a:r>
              <a:rPr lang="en-US" altLang="zh-CN" dirty="0">
                <a:solidFill>
                  <a:srgbClr val="7D0900"/>
                </a:solidFill>
                <a:latin typeface="Symbol" pitchFamily="18" charset="2"/>
                <a:ea typeface="宋体" charset="-122"/>
              </a:rPr>
              <a:t>= </a:t>
            </a:r>
            <a:r>
              <a:rPr lang="en-US" altLang="zh-CN" dirty="0">
                <a:solidFill>
                  <a:srgbClr val="7D0900"/>
                </a:solidFill>
                <a:ea typeface="宋体" charset="-122"/>
              </a:rPr>
              <a:t>grouping and aggregation</a:t>
            </a:r>
          </a:p>
          <a:p>
            <a:pPr lvl="1">
              <a:lnSpc>
                <a:spcPct val="120000"/>
              </a:lnSpc>
            </a:pPr>
            <a:r>
              <a:rPr lang="en-US" altLang="zh-CN" sz="2800" b="1" dirty="0">
                <a:ea typeface="宋体" charset="-122"/>
              </a:rPr>
              <a:t>Step 1. Partition R into buckets</a:t>
            </a:r>
          </a:p>
          <a:p>
            <a:pPr lvl="2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Choose the hash function depending only on the grouping attributes</a:t>
            </a:r>
          </a:p>
          <a:p>
            <a:pPr lvl="1">
              <a:lnSpc>
                <a:spcPct val="120000"/>
              </a:lnSpc>
            </a:pPr>
            <a:r>
              <a:rPr lang="en-US" altLang="zh-CN" sz="2800" b="1" dirty="0">
                <a:ea typeface="宋体" charset="-122"/>
              </a:rPr>
              <a:t>Step 2. Apply </a:t>
            </a:r>
            <a:r>
              <a:rPr lang="en-US" altLang="zh-CN" sz="2800" b="1" dirty="0">
                <a:latin typeface="Symbol" pitchFamily="18" charset="2"/>
                <a:ea typeface="宋体" charset="-122"/>
              </a:rPr>
              <a:t>g</a:t>
            </a:r>
            <a:r>
              <a:rPr lang="en-US" altLang="zh-CN" sz="2800" b="1" dirty="0">
                <a:ea typeface="宋体" charset="-122"/>
              </a:rPr>
              <a:t> to each bucket (may read in main memory)</a:t>
            </a:r>
          </a:p>
          <a:p>
            <a:pPr>
              <a:lnSpc>
                <a:spcPct val="120000"/>
              </a:lnSpc>
            </a:pPr>
            <a:endParaRPr lang="en-US" altLang="zh-CN" dirty="0">
              <a:ea typeface="宋体" charset="-122"/>
            </a:endParaRPr>
          </a:p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Cost: 3B(R)</a:t>
            </a:r>
          </a:p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Assumption: B(R) &lt;= M</a:t>
            </a:r>
            <a:r>
              <a:rPr lang="en-US" altLang="zh-CN" baseline="30000" dirty="0">
                <a:ea typeface="宋体" charset="-122"/>
              </a:rPr>
              <a:t>2</a:t>
            </a:r>
            <a:endParaRPr lang="en-US" altLang="zh-CN" dirty="0">
              <a:ea typeface="宋体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33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3415070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Hash-based Join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R        S</a:t>
            </a:r>
          </a:p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Simple version: </a:t>
            </a:r>
            <a:r>
              <a:rPr lang="en-US" altLang="zh-CN" i="1" u="sng" dirty="0">
                <a:solidFill>
                  <a:srgbClr val="7D0900"/>
                </a:solidFill>
                <a:ea typeface="宋体" charset="-122"/>
              </a:rPr>
              <a:t>main memory </a:t>
            </a:r>
            <a:r>
              <a:rPr lang="en-US" altLang="zh-CN" i="1" u="sng" dirty="0">
                <a:ea typeface="宋体" charset="-122"/>
              </a:rPr>
              <a:t>hash-based join</a:t>
            </a:r>
            <a:endParaRPr lang="en-US" altLang="zh-CN" dirty="0">
              <a:ea typeface="宋体" charset="-122"/>
            </a:endParaRPr>
          </a:p>
          <a:p>
            <a:pPr lvl="1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Scan S, build buckets in main memory</a:t>
            </a:r>
          </a:p>
          <a:p>
            <a:pPr lvl="1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Then scan R and join</a:t>
            </a:r>
          </a:p>
          <a:p>
            <a:pPr lvl="1">
              <a:lnSpc>
                <a:spcPct val="120000"/>
              </a:lnSpc>
            </a:pPr>
            <a:endParaRPr lang="en-US" altLang="zh-CN" dirty="0">
              <a:ea typeface="宋体" charset="-122"/>
            </a:endParaRPr>
          </a:p>
          <a:p>
            <a:pPr>
              <a:lnSpc>
                <a:spcPct val="120000"/>
              </a:lnSpc>
            </a:pPr>
            <a:r>
              <a:rPr lang="en-US" altLang="zh-CN" dirty="0">
                <a:solidFill>
                  <a:srgbClr val="7D0900"/>
                </a:solidFill>
                <a:ea typeface="宋体" charset="-122"/>
              </a:rPr>
              <a:t>Requirement</a:t>
            </a:r>
            <a:r>
              <a:rPr lang="en-US" altLang="zh-CN" dirty="0">
                <a:ea typeface="宋体" charset="-122"/>
              </a:rPr>
              <a:t>: min(B(R), B(S)) &lt;= M</a:t>
            </a:r>
          </a:p>
          <a:p>
            <a:pPr>
              <a:lnSpc>
                <a:spcPct val="120000"/>
              </a:lnSpc>
            </a:pP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34</a:t>
            </a:fld>
            <a:r>
              <a:rPr lang="zh-CN" altLang="en-US"/>
              <a:t> </a:t>
            </a:r>
            <a:endParaRPr lang="zh-CN" altLang="en-US" dirty="0"/>
          </a:p>
        </p:txBody>
      </p:sp>
      <p:graphicFrame>
        <p:nvGraphicFramePr>
          <p:cNvPr id="5" name="Objec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5961659"/>
              </p:ext>
            </p:extLst>
          </p:nvPr>
        </p:nvGraphicFramePr>
        <p:xfrm>
          <a:off x="792520" y="1331532"/>
          <a:ext cx="576263" cy="34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27716" imgH="264177" progId="Equation.3">
                  <p:embed/>
                </p:oleObj>
              </mc:Choice>
              <mc:Fallback>
                <p:oleObj name="Equation" r:id="rId2" imgW="427716" imgH="264177" progId="Equation.3">
                  <p:embed/>
                  <p:pic>
                    <p:nvPicPr>
                      <p:cNvPr id="5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520" y="1331532"/>
                        <a:ext cx="576263" cy="347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7259643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Partitioned Hash Join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zh-CN" dirty="0">
                <a:ea typeface="宋体" charset="-122"/>
              </a:rPr>
              <a:t>R        S</a:t>
            </a:r>
          </a:p>
          <a:p>
            <a:pPr lvl="1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Step 1:</a:t>
            </a:r>
          </a:p>
          <a:p>
            <a:pPr lvl="2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Hash S into M buckets</a:t>
            </a:r>
          </a:p>
          <a:p>
            <a:pPr lvl="2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send all buckets to disk</a:t>
            </a:r>
          </a:p>
          <a:p>
            <a:pPr lvl="1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Step 2</a:t>
            </a:r>
          </a:p>
          <a:p>
            <a:pPr lvl="2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Hash R into M buckets (the same hash function on join attributes)</a:t>
            </a:r>
          </a:p>
          <a:p>
            <a:pPr lvl="2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Send all buckets to disk</a:t>
            </a:r>
          </a:p>
          <a:p>
            <a:pPr lvl="1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Step 3</a:t>
            </a:r>
          </a:p>
          <a:p>
            <a:pPr lvl="2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Join every pair of buckets</a:t>
            </a:r>
          </a:p>
          <a:p>
            <a:pPr lvl="1"/>
            <a:r>
              <a:rPr lang="en-US" altLang="zh-CN" dirty="0">
                <a:ea typeface="宋体" charset="-122"/>
              </a:rPr>
              <a:t>Cost: 3B(R) + 3B(S)</a:t>
            </a:r>
          </a:p>
          <a:p>
            <a:pPr lvl="1"/>
            <a:r>
              <a:rPr lang="en-US" altLang="zh-CN" dirty="0">
                <a:ea typeface="宋体" charset="-122"/>
              </a:rPr>
              <a:t>Assumption:  At least one full bucket of the smaller relation must fit in memory: min(B(R), B(S)) &lt;= M</a:t>
            </a:r>
            <a:r>
              <a:rPr lang="en-US" altLang="zh-CN" baseline="30000" dirty="0">
                <a:ea typeface="宋体" charset="-122"/>
              </a:rPr>
              <a:t>2</a:t>
            </a:r>
            <a:endParaRPr lang="en-US" altLang="zh-CN" dirty="0">
              <a:ea typeface="宋体" charset="-122"/>
            </a:endParaRPr>
          </a:p>
          <a:p>
            <a:pPr lvl="1">
              <a:lnSpc>
                <a:spcPct val="120000"/>
              </a:lnSpc>
            </a:pPr>
            <a:endParaRPr lang="en-US" altLang="zh-CN" dirty="0">
              <a:ea typeface="宋体" charset="-122"/>
            </a:endParaRPr>
          </a:p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35</a:t>
            </a:fld>
            <a:r>
              <a:rPr lang="zh-CN" altLang="en-US"/>
              <a:t> </a:t>
            </a:r>
            <a:endParaRPr lang="zh-CN" altLang="en-US" dirty="0"/>
          </a:p>
        </p:txBody>
      </p:sp>
      <p:graphicFrame>
        <p:nvGraphicFramePr>
          <p:cNvPr id="5" name="Objec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8473916"/>
              </p:ext>
            </p:extLst>
          </p:nvPr>
        </p:nvGraphicFramePr>
        <p:xfrm>
          <a:off x="467544" y="1209129"/>
          <a:ext cx="576263" cy="34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27716" imgH="264177" progId="Equation.3">
                  <p:embed/>
                </p:oleObj>
              </mc:Choice>
              <mc:Fallback>
                <p:oleObj name="Equation" r:id="rId2" imgW="427716" imgH="264177" progId="Equation.3">
                  <p:embed/>
                  <p:pic>
                    <p:nvPicPr>
                      <p:cNvPr id="5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1209129"/>
                        <a:ext cx="576263" cy="347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1386841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1169593"/>
            <a:ext cx="3347864" cy="5343175"/>
          </a:xfrm>
        </p:spPr>
        <p:txBody>
          <a:bodyPr/>
          <a:lstStyle/>
          <a:p>
            <a:pPr marL="457200" indent="-457200">
              <a:lnSpc>
                <a:spcPct val="125000"/>
              </a:lnSpc>
              <a:buFont typeface="+mj-lt"/>
              <a:buAutoNum type="arabicPeriod"/>
            </a:pPr>
            <a:r>
              <a:rPr lang="en-US" altLang="zh-CN" sz="2400" dirty="0">
                <a:ea typeface="宋体" charset="-122"/>
              </a:rPr>
              <a:t>Partition both relations using hash function </a:t>
            </a:r>
            <a:r>
              <a:rPr lang="en-US" altLang="zh-CN" sz="2400" dirty="0">
                <a:solidFill>
                  <a:schemeClr val="accent2"/>
                </a:solidFill>
                <a:ea typeface="宋体" charset="-122"/>
              </a:rPr>
              <a:t>h</a:t>
            </a:r>
            <a:r>
              <a:rPr lang="en-US" altLang="zh-CN" sz="2400" dirty="0">
                <a:ea typeface="宋体" charset="-122"/>
              </a:rPr>
              <a:t>  </a:t>
            </a:r>
          </a:p>
          <a:p>
            <a:pPr lvl="1">
              <a:lnSpc>
                <a:spcPct val="125000"/>
              </a:lnSpc>
            </a:pPr>
            <a:r>
              <a:rPr lang="en-US" altLang="zh-CN" sz="2000" dirty="0">
                <a:latin typeface="+mn-lt"/>
                <a:ea typeface="宋体" charset="-122"/>
              </a:rPr>
              <a:t>R tuples in partition </a:t>
            </a:r>
            <a:r>
              <a:rPr lang="en-US" altLang="zh-CN" sz="2000" dirty="0" err="1">
                <a:latin typeface="+mn-lt"/>
                <a:ea typeface="宋体" charset="-122"/>
              </a:rPr>
              <a:t>i</a:t>
            </a:r>
            <a:r>
              <a:rPr lang="en-US" altLang="zh-CN" sz="2000" dirty="0">
                <a:latin typeface="+mn-lt"/>
                <a:ea typeface="宋体" charset="-122"/>
              </a:rPr>
              <a:t> will only match S tuples in partition i</a:t>
            </a:r>
          </a:p>
          <a:p>
            <a:pPr marL="457200" indent="-457200">
              <a:lnSpc>
                <a:spcPct val="125000"/>
              </a:lnSpc>
              <a:buFont typeface="+mj-lt"/>
              <a:buAutoNum type="arabicPeriod"/>
            </a:pPr>
            <a:r>
              <a:rPr lang="en-US" altLang="zh-CN" sz="2400" dirty="0">
                <a:ea typeface="宋体" charset="-122"/>
              </a:rPr>
              <a:t>Read in a partition of S, hash it using </a:t>
            </a:r>
            <a:r>
              <a:rPr lang="en-US" altLang="zh-CN" sz="2400" b="1" dirty="0">
                <a:solidFill>
                  <a:srgbClr val="3365FB"/>
                </a:solidFill>
                <a:ea typeface="宋体" charset="-122"/>
              </a:rPr>
              <a:t>h2 (&lt;&gt; </a:t>
            </a:r>
            <a:r>
              <a:rPr lang="en-US" altLang="zh-CN" sz="2400" b="1" dirty="0">
                <a:solidFill>
                  <a:schemeClr val="accent2"/>
                </a:solidFill>
                <a:ea typeface="宋体" charset="-122"/>
              </a:rPr>
              <a:t>h</a:t>
            </a:r>
            <a:r>
              <a:rPr lang="en-US" altLang="zh-CN" sz="2400" b="1" dirty="0">
                <a:solidFill>
                  <a:srgbClr val="3365FB"/>
                </a:solidFill>
                <a:ea typeface="宋体" charset="-122"/>
              </a:rPr>
              <a:t>!)</a:t>
            </a:r>
            <a:r>
              <a:rPr lang="en-US" altLang="zh-CN" sz="2400" dirty="0">
                <a:ea typeface="宋体" charset="-122"/>
              </a:rPr>
              <a:t>. Scan matching partition of R, search for matches</a:t>
            </a:r>
            <a:endParaRPr lang="zh-CN" alt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36</a:t>
            </a:fld>
            <a:r>
              <a:rPr lang="zh-CN" altLang="en-US"/>
              <a:t> </a:t>
            </a:r>
            <a:endParaRPr lang="zh-CN" alt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124200" y="6284168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CN" altLang="zh-CN"/>
          </a:p>
        </p:txBody>
      </p:sp>
      <p:sp>
        <p:nvSpPr>
          <p:cNvPr id="6" name="Line 7"/>
          <p:cNvSpPr>
            <a:spLocks noChangeShapeType="1"/>
          </p:cNvSpPr>
          <p:nvPr/>
        </p:nvSpPr>
        <p:spPr bwMode="auto">
          <a:xfrm>
            <a:off x="3499061" y="3501008"/>
            <a:ext cx="510540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7" name="Group 8"/>
          <p:cNvGrpSpPr>
            <a:grpSpLocks/>
          </p:cNvGrpSpPr>
          <p:nvPr/>
        </p:nvGrpSpPr>
        <p:grpSpPr bwMode="auto">
          <a:xfrm>
            <a:off x="3422650" y="3596531"/>
            <a:ext cx="5494338" cy="3144837"/>
            <a:chOff x="2156" y="2243"/>
            <a:chExt cx="3461" cy="1909"/>
          </a:xfrm>
        </p:grpSpPr>
        <p:sp>
          <p:nvSpPr>
            <p:cNvPr id="8" name="Rectangle 9"/>
            <p:cNvSpPr>
              <a:spLocks noChangeArrowheads="1"/>
            </p:cNvSpPr>
            <p:nvPr/>
          </p:nvSpPr>
          <p:spPr bwMode="auto">
            <a:xfrm>
              <a:off x="2172" y="2243"/>
              <a:ext cx="72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1800" b="1">
                  <a:solidFill>
                    <a:srgbClr val="000000"/>
                  </a:solidFill>
                  <a:ea typeface="宋体" charset="-122"/>
                </a:rPr>
                <a:t>Partitions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1800" b="1">
                  <a:solidFill>
                    <a:srgbClr val="000000"/>
                  </a:solidFill>
                  <a:ea typeface="宋体" charset="-122"/>
                </a:rPr>
                <a:t>of R &amp; S</a:t>
              </a:r>
            </a:p>
          </p:txBody>
        </p:sp>
        <p:sp>
          <p:nvSpPr>
            <p:cNvPr id="9" name="Rectangle 10"/>
            <p:cNvSpPr>
              <a:spLocks noChangeArrowheads="1"/>
            </p:cNvSpPr>
            <p:nvPr/>
          </p:nvSpPr>
          <p:spPr bwMode="auto">
            <a:xfrm>
              <a:off x="3252" y="3607"/>
              <a:ext cx="710" cy="2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>
                <a:lnSpc>
                  <a:spcPct val="50000"/>
                </a:lnSpc>
                <a:spcBef>
                  <a:spcPct val="0"/>
                </a:spcBef>
                <a:buFontTx/>
                <a:buNone/>
              </a:pPr>
              <a:r>
                <a:rPr lang="en-US" altLang="zh-CN" sz="1400" b="1">
                  <a:solidFill>
                    <a:srgbClr val="000000"/>
                  </a:solidFill>
                  <a:ea typeface="宋体" charset="-122"/>
                </a:rPr>
                <a:t>Input buffer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zh-CN" sz="1400" b="1">
                  <a:solidFill>
                    <a:srgbClr val="000000"/>
                  </a:solidFill>
                  <a:ea typeface="宋体" charset="-122"/>
                </a:rPr>
                <a:t>for Ri</a:t>
              </a: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auto">
            <a:xfrm>
              <a:off x="3285" y="2525"/>
              <a:ext cx="1417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zh-CN" sz="1600" b="1">
                  <a:solidFill>
                    <a:srgbClr val="000000"/>
                  </a:solidFill>
                  <a:ea typeface="宋体" charset="-122"/>
                </a:rPr>
                <a:t>Hash table for partition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zh-CN" sz="1600" b="1">
                  <a:solidFill>
                    <a:srgbClr val="000000"/>
                  </a:solidFill>
                  <a:ea typeface="宋体" charset="-122"/>
                </a:rPr>
                <a:t>Si ( &lt; M-1 pages)</a:t>
              </a: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auto">
            <a:xfrm>
              <a:off x="3513" y="3414"/>
              <a:ext cx="145" cy="156"/>
            </a:xfrm>
            <a:custGeom>
              <a:avLst/>
              <a:gdLst>
                <a:gd name="T0" fmla="*/ 0 w 145"/>
                <a:gd name="T1" fmla="*/ 155 h 156"/>
                <a:gd name="T2" fmla="*/ 0 w 145"/>
                <a:gd name="T3" fmla="*/ 0 h 156"/>
                <a:gd name="T4" fmla="*/ 144 w 145"/>
                <a:gd name="T5" fmla="*/ 0 h 156"/>
                <a:gd name="T6" fmla="*/ 144 w 145"/>
                <a:gd name="T7" fmla="*/ 155 h 156"/>
                <a:gd name="T8" fmla="*/ 0 w 145"/>
                <a:gd name="T9" fmla="*/ 155 h 1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5"/>
                <a:gd name="T16" fmla="*/ 0 h 156"/>
                <a:gd name="T17" fmla="*/ 145 w 145"/>
                <a:gd name="T18" fmla="*/ 156 h 1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5" h="156">
                  <a:moveTo>
                    <a:pt x="0" y="155"/>
                  </a:moveTo>
                  <a:lnTo>
                    <a:pt x="0" y="0"/>
                  </a:lnTo>
                  <a:lnTo>
                    <a:pt x="144" y="0"/>
                  </a:lnTo>
                  <a:lnTo>
                    <a:pt x="144" y="155"/>
                  </a:lnTo>
                  <a:lnTo>
                    <a:pt x="0" y="155"/>
                  </a:lnTo>
                </a:path>
              </a:pathLst>
            </a:custGeom>
            <a:solidFill>
              <a:srgbClr val="F6BF69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auto">
            <a:xfrm>
              <a:off x="2362" y="3468"/>
              <a:ext cx="25" cy="36"/>
            </a:xfrm>
            <a:custGeom>
              <a:avLst/>
              <a:gdLst>
                <a:gd name="T0" fmla="*/ 24 w 25"/>
                <a:gd name="T1" fmla="*/ 18 h 36"/>
                <a:gd name="T2" fmla="*/ 12 w 25"/>
                <a:gd name="T3" fmla="*/ 0 h 36"/>
                <a:gd name="T4" fmla="*/ 0 w 25"/>
                <a:gd name="T5" fmla="*/ 18 h 36"/>
                <a:gd name="T6" fmla="*/ 12 w 25"/>
                <a:gd name="T7" fmla="*/ 35 h 36"/>
                <a:gd name="T8" fmla="*/ 24 w 25"/>
                <a:gd name="T9" fmla="*/ 18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"/>
                <a:gd name="T16" fmla="*/ 0 h 36"/>
                <a:gd name="T17" fmla="*/ 25 w 25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" h="36">
                  <a:moveTo>
                    <a:pt x="24" y="18"/>
                  </a:moveTo>
                  <a:lnTo>
                    <a:pt x="12" y="0"/>
                  </a:lnTo>
                  <a:lnTo>
                    <a:pt x="0" y="18"/>
                  </a:lnTo>
                  <a:lnTo>
                    <a:pt x="12" y="35"/>
                  </a:lnTo>
                  <a:lnTo>
                    <a:pt x="24" y="18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" name="Freeform 14"/>
            <p:cNvSpPr>
              <a:spLocks/>
            </p:cNvSpPr>
            <p:nvPr/>
          </p:nvSpPr>
          <p:spPr bwMode="auto">
            <a:xfrm>
              <a:off x="2445" y="3468"/>
              <a:ext cx="25" cy="36"/>
            </a:xfrm>
            <a:custGeom>
              <a:avLst/>
              <a:gdLst>
                <a:gd name="T0" fmla="*/ 24 w 25"/>
                <a:gd name="T1" fmla="*/ 18 h 36"/>
                <a:gd name="T2" fmla="*/ 12 w 25"/>
                <a:gd name="T3" fmla="*/ 0 h 36"/>
                <a:gd name="T4" fmla="*/ 0 w 25"/>
                <a:gd name="T5" fmla="*/ 18 h 36"/>
                <a:gd name="T6" fmla="*/ 12 w 25"/>
                <a:gd name="T7" fmla="*/ 35 h 36"/>
                <a:gd name="T8" fmla="*/ 24 w 25"/>
                <a:gd name="T9" fmla="*/ 18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"/>
                <a:gd name="T16" fmla="*/ 0 h 36"/>
                <a:gd name="T17" fmla="*/ 25 w 25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" h="36">
                  <a:moveTo>
                    <a:pt x="24" y="18"/>
                  </a:moveTo>
                  <a:lnTo>
                    <a:pt x="12" y="0"/>
                  </a:lnTo>
                  <a:lnTo>
                    <a:pt x="0" y="18"/>
                  </a:lnTo>
                  <a:lnTo>
                    <a:pt x="12" y="35"/>
                  </a:lnTo>
                  <a:lnTo>
                    <a:pt x="24" y="18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auto">
            <a:xfrm>
              <a:off x="2535" y="3468"/>
              <a:ext cx="25" cy="36"/>
            </a:xfrm>
            <a:custGeom>
              <a:avLst/>
              <a:gdLst>
                <a:gd name="T0" fmla="*/ 24 w 25"/>
                <a:gd name="T1" fmla="*/ 18 h 36"/>
                <a:gd name="T2" fmla="*/ 12 w 25"/>
                <a:gd name="T3" fmla="*/ 0 h 36"/>
                <a:gd name="T4" fmla="*/ 0 w 25"/>
                <a:gd name="T5" fmla="*/ 18 h 36"/>
                <a:gd name="T6" fmla="*/ 12 w 25"/>
                <a:gd name="T7" fmla="*/ 35 h 36"/>
                <a:gd name="T8" fmla="*/ 24 w 25"/>
                <a:gd name="T9" fmla="*/ 18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"/>
                <a:gd name="T16" fmla="*/ 0 h 36"/>
                <a:gd name="T17" fmla="*/ 25 w 25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" h="36">
                  <a:moveTo>
                    <a:pt x="24" y="18"/>
                  </a:moveTo>
                  <a:lnTo>
                    <a:pt x="12" y="0"/>
                  </a:lnTo>
                  <a:lnTo>
                    <a:pt x="0" y="18"/>
                  </a:lnTo>
                  <a:lnTo>
                    <a:pt x="12" y="35"/>
                  </a:lnTo>
                  <a:lnTo>
                    <a:pt x="24" y="18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" name="Freeform 16"/>
            <p:cNvSpPr>
              <a:spLocks/>
            </p:cNvSpPr>
            <p:nvPr/>
          </p:nvSpPr>
          <p:spPr bwMode="auto">
            <a:xfrm>
              <a:off x="2336" y="2909"/>
              <a:ext cx="145" cy="156"/>
            </a:xfrm>
            <a:custGeom>
              <a:avLst/>
              <a:gdLst>
                <a:gd name="T0" fmla="*/ 0 w 145"/>
                <a:gd name="T1" fmla="*/ 155 h 156"/>
                <a:gd name="T2" fmla="*/ 0 w 145"/>
                <a:gd name="T3" fmla="*/ 0 h 156"/>
                <a:gd name="T4" fmla="*/ 144 w 145"/>
                <a:gd name="T5" fmla="*/ 0 h 156"/>
                <a:gd name="T6" fmla="*/ 144 w 145"/>
                <a:gd name="T7" fmla="*/ 155 h 156"/>
                <a:gd name="T8" fmla="*/ 0 w 145"/>
                <a:gd name="T9" fmla="*/ 155 h 1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5"/>
                <a:gd name="T16" fmla="*/ 0 h 156"/>
                <a:gd name="T17" fmla="*/ 145 w 145"/>
                <a:gd name="T18" fmla="*/ 156 h 1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5" h="156">
                  <a:moveTo>
                    <a:pt x="0" y="155"/>
                  </a:moveTo>
                  <a:lnTo>
                    <a:pt x="0" y="0"/>
                  </a:lnTo>
                  <a:lnTo>
                    <a:pt x="144" y="0"/>
                  </a:lnTo>
                  <a:lnTo>
                    <a:pt x="144" y="155"/>
                  </a:lnTo>
                  <a:lnTo>
                    <a:pt x="0" y="155"/>
                  </a:lnTo>
                </a:path>
              </a:pathLst>
            </a:custGeom>
            <a:solidFill>
              <a:srgbClr val="F6BF69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" name="Freeform 17"/>
            <p:cNvSpPr>
              <a:spLocks/>
            </p:cNvSpPr>
            <p:nvPr/>
          </p:nvSpPr>
          <p:spPr bwMode="auto">
            <a:xfrm>
              <a:off x="2504" y="2909"/>
              <a:ext cx="144" cy="156"/>
            </a:xfrm>
            <a:custGeom>
              <a:avLst/>
              <a:gdLst>
                <a:gd name="T0" fmla="*/ 0 w 144"/>
                <a:gd name="T1" fmla="*/ 155 h 156"/>
                <a:gd name="T2" fmla="*/ 0 w 144"/>
                <a:gd name="T3" fmla="*/ 0 h 156"/>
                <a:gd name="T4" fmla="*/ 143 w 144"/>
                <a:gd name="T5" fmla="*/ 0 h 156"/>
                <a:gd name="T6" fmla="*/ 143 w 144"/>
                <a:gd name="T7" fmla="*/ 155 h 156"/>
                <a:gd name="T8" fmla="*/ 0 w 144"/>
                <a:gd name="T9" fmla="*/ 155 h 1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4"/>
                <a:gd name="T16" fmla="*/ 0 h 156"/>
                <a:gd name="T17" fmla="*/ 144 w 144"/>
                <a:gd name="T18" fmla="*/ 156 h 1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4" h="156">
                  <a:moveTo>
                    <a:pt x="0" y="155"/>
                  </a:moveTo>
                  <a:lnTo>
                    <a:pt x="0" y="0"/>
                  </a:lnTo>
                  <a:lnTo>
                    <a:pt x="143" y="0"/>
                  </a:lnTo>
                  <a:lnTo>
                    <a:pt x="143" y="155"/>
                  </a:lnTo>
                  <a:lnTo>
                    <a:pt x="0" y="155"/>
                  </a:lnTo>
                </a:path>
              </a:pathLst>
            </a:custGeom>
            <a:solidFill>
              <a:srgbClr val="F6BF69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auto">
            <a:xfrm>
              <a:off x="2336" y="3136"/>
              <a:ext cx="145" cy="155"/>
            </a:xfrm>
            <a:custGeom>
              <a:avLst/>
              <a:gdLst>
                <a:gd name="T0" fmla="*/ 0 w 145"/>
                <a:gd name="T1" fmla="*/ 154 h 155"/>
                <a:gd name="T2" fmla="*/ 0 w 145"/>
                <a:gd name="T3" fmla="*/ 0 h 155"/>
                <a:gd name="T4" fmla="*/ 144 w 145"/>
                <a:gd name="T5" fmla="*/ 0 h 155"/>
                <a:gd name="T6" fmla="*/ 144 w 145"/>
                <a:gd name="T7" fmla="*/ 154 h 155"/>
                <a:gd name="T8" fmla="*/ 0 w 145"/>
                <a:gd name="T9" fmla="*/ 154 h 1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5"/>
                <a:gd name="T16" fmla="*/ 0 h 155"/>
                <a:gd name="T17" fmla="*/ 145 w 145"/>
                <a:gd name="T18" fmla="*/ 155 h 1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5" h="155">
                  <a:moveTo>
                    <a:pt x="0" y="154"/>
                  </a:moveTo>
                  <a:lnTo>
                    <a:pt x="0" y="0"/>
                  </a:lnTo>
                  <a:lnTo>
                    <a:pt x="144" y="0"/>
                  </a:lnTo>
                  <a:lnTo>
                    <a:pt x="144" y="154"/>
                  </a:lnTo>
                  <a:lnTo>
                    <a:pt x="0" y="154"/>
                  </a:lnTo>
                </a:path>
              </a:pathLst>
            </a:custGeom>
            <a:solidFill>
              <a:srgbClr val="F6BF69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8" name="Freeform 19"/>
            <p:cNvSpPr>
              <a:spLocks/>
            </p:cNvSpPr>
            <p:nvPr/>
          </p:nvSpPr>
          <p:spPr bwMode="auto">
            <a:xfrm>
              <a:off x="2510" y="3136"/>
              <a:ext cx="144" cy="155"/>
            </a:xfrm>
            <a:custGeom>
              <a:avLst/>
              <a:gdLst>
                <a:gd name="T0" fmla="*/ 0 w 144"/>
                <a:gd name="T1" fmla="*/ 154 h 155"/>
                <a:gd name="T2" fmla="*/ 0 w 144"/>
                <a:gd name="T3" fmla="*/ 0 h 155"/>
                <a:gd name="T4" fmla="*/ 143 w 144"/>
                <a:gd name="T5" fmla="*/ 0 h 155"/>
                <a:gd name="T6" fmla="*/ 143 w 144"/>
                <a:gd name="T7" fmla="*/ 154 h 155"/>
                <a:gd name="T8" fmla="*/ 0 w 144"/>
                <a:gd name="T9" fmla="*/ 154 h 1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4"/>
                <a:gd name="T16" fmla="*/ 0 h 155"/>
                <a:gd name="T17" fmla="*/ 144 w 144"/>
                <a:gd name="T18" fmla="*/ 155 h 1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4" h="155">
                  <a:moveTo>
                    <a:pt x="0" y="154"/>
                  </a:moveTo>
                  <a:lnTo>
                    <a:pt x="0" y="0"/>
                  </a:lnTo>
                  <a:lnTo>
                    <a:pt x="143" y="0"/>
                  </a:lnTo>
                  <a:lnTo>
                    <a:pt x="143" y="154"/>
                  </a:lnTo>
                  <a:lnTo>
                    <a:pt x="0" y="154"/>
                  </a:lnTo>
                </a:path>
              </a:pathLst>
            </a:custGeom>
            <a:solidFill>
              <a:srgbClr val="F6BF69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" name="Freeform 20"/>
            <p:cNvSpPr>
              <a:spLocks/>
            </p:cNvSpPr>
            <p:nvPr/>
          </p:nvSpPr>
          <p:spPr bwMode="auto">
            <a:xfrm>
              <a:off x="2517" y="3616"/>
              <a:ext cx="144" cy="155"/>
            </a:xfrm>
            <a:custGeom>
              <a:avLst/>
              <a:gdLst>
                <a:gd name="T0" fmla="*/ 0 w 144"/>
                <a:gd name="T1" fmla="*/ 154 h 155"/>
                <a:gd name="T2" fmla="*/ 0 w 144"/>
                <a:gd name="T3" fmla="*/ 0 h 155"/>
                <a:gd name="T4" fmla="*/ 143 w 144"/>
                <a:gd name="T5" fmla="*/ 0 h 155"/>
                <a:gd name="T6" fmla="*/ 143 w 144"/>
                <a:gd name="T7" fmla="*/ 154 h 155"/>
                <a:gd name="T8" fmla="*/ 0 w 144"/>
                <a:gd name="T9" fmla="*/ 154 h 1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4"/>
                <a:gd name="T16" fmla="*/ 0 h 155"/>
                <a:gd name="T17" fmla="*/ 144 w 144"/>
                <a:gd name="T18" fmla="*/ 155 h 1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4" h="155">
                  <a:moveTo>
                    <a:pt x="0" y="154"/>
                  </a:moveTo>
                  <a:lnTo>
                    <a:pt x="0" y="0"/>
                  </a:lnTo>
                  <a:lnTo>
                    <a:pt x="143" y="0"/>
                  </a:lnTo>
                  <a:lnTo>
                    <a:pt x="143" y="154"/>
                  </a:lnTo>
                  <a:lnTo>
                    <a:pt x="0" y="154"/>
                  </a:lnTo>
                </a:path>
              </a:pathLst>
            </a:custGeom>
            <a:solidFill>
              <a:srgbClr val="C0FEF9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" name="Freeform 21"/>
            <p:cNvSpPr>
              <a:spLocks/>
            </p:cNvSpPr>
            <p:nvPr/>
          </p:nvSpPr>
          <p:spPr bwMode="auto">
            <a:xfrm>
              <a:off x="2336" y="3617"/>
              <a:ext cx="145" cy="156"/>
            </a:xfrm>
            <a:custGeom>
              <a:avLst/>
              <a:gdLst>
                <a:gd name="T0" fmla="*/ 0 w 145"/>
                <a:gd name="T1" fmla="*/ 155 h 156"/>
                <a:gd name="T2" fmla="*/ 0 w 145"/>
                <a:gd name="T3" fmla="*/ 0 h 156"/>
                <a:gd name="T4" fmla="*/ 144 w 145"/>
                <a:gd name="T5" fmla="*/ 0 h 156"/>
                <a:gd name="T6" fmla="*/ 144 w 145"/>
                <a:gd name="T7" fmla="*/ 155 h 156"/>
                <a:gd name="T8" fmla="*/ 0 w 145"/>
                <a:gd name="T9" fmla="*/ 155 h 1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5"/>
                <a:gd name="T16" fmla="*/ 0 h 156"/>
                <a:gd name="T17" fmla="*/ 145 w 145"/>
                <a:gd name="T18" fmla="*/ 156 h 1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5" h="156">
                  <a:moveTo>
                    <a:pt x="0" y="155"/>
                  </a:moveTo>
                  <a:lnTo>
                    <a:pt x="0" y="0"/>
                  </a:lnTo>
                  <a:lnTo>
                    <a:pt x="144" y="0"/>
                  </a:lnTo>
                  <a:lnTo>
                    <a:pt x="144" y="155"/>
                  </a:lnTo>
                  <a:lnTo>
                    <a:pt x="0" y="155"/>
                  </a:lnTo>
                </a:path>
              </a:pathLst>
            </a:custGeom>
            <a:solidFill>
              <a:srgbClr val="C0FEF9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" name="Freeform 22"/>
            <p:cNvSpPr>
              <a:spLocks/>
            </p:cNvSpPr>
            <p:nvPr/>
          </p:nvSpPr>
          <p:spPr bwMode="auto">
            <a:xfrm>
              <a:off x="3442" y="2956"/>
              <a:ext cx="144" cy="156"/>
            </a:xfrm>
            <a:custGeom>
              <a:avLst/>
              <a:gdLst>
                <a:gd name="T0" fmla="*/ 0 w 144"/>
                <a:gd name="T1" fmla="*/ 155 h 156"/>
                <a:gd name="T2" fmla="*/ 0 w 144"/>
                <a:gd name="T3" fmla="*/ 0 h 156"/>
                <a:gd name="T4" fmla="*/ 143 w 144"/>
                <a:gd name="T5" fmla="*/ 0 h 156"/>
                <a:gd name="T6" fmla="*/ 143 w 144"/>
                <a:gd name="T7" fmla="*/ 155 h 156"/>
                <a:gd name="T8" fmla="*/ 0 w 144"/>
                <a:gd name="T9" fmla="*/ 155 h 1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4"/>
                <a:gd name="T16" fmla="*/ 0 h 156"/>
                <a:gd name="T17" fmla="*/ 144 w 144"/>
                <a:gd name="T18" fmla="*/ 156 h 1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4" h="156">
                  <a:moveTo>
                    <a:pt x="0" y="155"/>
                  </a:moveTo>
                  <a:lnTo>
                    <a:pt x="0" y="0"/>
                  </a:lnTo>
                  <a:lnTo>
                    <a:pt x="143" y="0"/>
                  </a:lnTo>
                  <a:lnTo>
                    <a:pt x="143" y="155"/>
                  </a:lnTo>
                  <a:lnTo>
                    <a:pt x="0" y="155"/>
                  </a:lnTo>
                </a:path>
              </a:pathLst>
            </a:custGeom>
            <a:solidFill>
              <a:srgbClr val="C0FEF9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" name="Freeform 23"/>
            <p:cNvSpPr>
              <a:spLocks/>
            </p:cNvSpPr>
            <p:nvPr/>
          </p:nvSpPr>
          <p:spPr bwMode="auto">
            <a:xfrm>
              <a:off x="3644" y="2962"/>
              <a:ext cx="145" cy="156"/>
            </a:xfrm>
            <a:custGeom>
              <a:avLst/>
              <a:gdLst>
                <a:gd name="T0" fmla="*/ 0 w 145"/>
                <a:gd name="T1" fmla="*/ 155 h 156"/>
                <a:gd name="T2" fmla="*/ 0 w 145"/>
                <a:gd name="T3" fmla="*/ 0 h 156"/>
                <a:gd name="T4" fmla="*/ 144 w 145"/>
                <a:gd name="T5" fmla="*/ 0 h 156"/>
                <a:gd name="T6" fmla="*/ 144 w 145"/>
                <a:gd name="T7" fmla="*/ 155 h 156"/>
                <a:gd name="T8" fmla="*/ 0 w 145"/>
                <a:gd name="T9" fmla="*/ 155 h 1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5"/>
                <a:gd name="T16" fmla="*/ 0 h 156"/>
                <a:gd name="T17" fmla="*/ 145 w 145"/>
                <a:gd name="T18" fmla="*/ 156 h 1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5" h="156">
                  <a:moveTo>
                    <a:pt x="0" y="155"/>
                  </a:moveTo>
                  <a:lnTo>
                    <a:pt x="0" y="0"/>
                  </a:lnTo>
                  <a:lnTo>
                    <a:pt x="144" y="0"/>
                  </a:lnTo>
                  <a:lnTo>
                    <a:pt x="144" y="155"/>
                  </a:lnTo>
                  <a:lnTo>
                    <a:pt x="0" y="155"/>
                  </a:lnTo>
                </a:path>
              </a:pathLst>
            </a:custGeom>
            <a:solidFill>
              <a:srgbClr val="C0FEF9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" name="Freeform 24"/>
            <p:cNvSpPr>
              <a:spLocks/>
            </p:cNvSpPr>
            <p:nvPr/>
          </p:nvSpPr>
          <p:spPr bwMode="auto">
            <a:xfrm>
              <a:off x="4307" y="2962"/>
              <a:ext cx="144" cy="156"/>
            </a:xfrm>
            <a:custGeom>
              <a:avLst/>
              <a:gdLst>
                <a:gd name="T0" fmla="*/ 0 w 144"/>
                <a:gd name="T1" fmla="*/ 155 h 156"/>
                <a:gd name="T2" fmla="*/ 0 w 144"/>
                <a:gd name="T3" fmla="*/ 0 h 156"/>
                <a:gd name="T4" fmla="*/ 143 w 144"/>
                <a:gd name="T5" fmla="*/ 0 h 156"/>
                <a:gd name="T6" fmla="*/ 143 w 144"/>
                <a:gd name="T7" fmla="*/ 155 h 156"/>
                <a:gd name="T8" fmla="*/ 0 w 144"/>
                <a:gd name="T9" fmla="*/ 155 h 1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4"/>
                <a:gd name="T16" fmla="*/ 0 h 156"/>
                <a:gd name="T17" fmla="*/ 144 w 144"/>
                <a:gd name="T18" fmla="*/ 156 h 1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4" h="156">
                  <a:moveTo>
                    <a:pt x="0" y="155"/>
                  </a:moveTo>
                  <a:lnTo>
                    <a:pt x="0" y="0"/>
                  </a:lnTo>
                  <a:lnTo>
                    <a:pt x="143" y="0"/>
                  </a:lnTo>
                  <a:lnTo>
                    <a:pt x="143" y="155"/>
                  </a:lnTo>
                  <a:lnTo>
                    <a:pt x="0" y="155"/>
                  </a:lnTo>
                </a:path>
              </a:pathLst>
            </a:custGeom>
            <a:solidFill>
              <a:srgbClr val="C0FEF9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" name="Freeform 25"/>
            <p:cNvSpPr>
              <a:spLocks/>
            </p:cNvSpPr>
            <p:nvPr/>
          </p:nvSpPr>
          <p:spPr bwMode="auto">
            <a:xfrm>
              <a:off x="3961" y="3028"/>
              <a:ext cx="25" cy="36"/>
            </a:xfrm>
            <a:custGeom>
              <a:avLst/>
              <a:gdLst>
                <a:gd name="T0" fmla="*/ 24 w 25"/>
                <a:gd name="T1" fmla="*/ 18 h 36"/>
                <a:gd name="T2" fmla="*/ 11 w 25"/>
                <a:gd name="T3" fmla="*/ 0 h 36"/>
                <a:gd name="T4" fmla="*/ 0 w 25"/>
                <a:gd name="T5" fmla="*/ 18 h 36"/>
                <a:gd name="T6" fmla="*/ 11 w 25"/>
                <a:gd name="T7" fmla="*/ 35 h 36"/>
                <a:gd name="T8" fmla="*/ 24 w 25"/>
                <a:gd name="T9" fmla="*/ 18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"/>
                <a:gd name="T16" fmla="*/ 0 h 36"/>
                <a:gd name="T17" fmla="*/ 25 w 25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" h="36">
                  <a:moveTo>
                    <a:pt x="24" y="18"/>
                  </a:moveTo>
                  <a:lnTo>
                    <a:pt x="11" y="0"/>
                  </a:lnTo>
                  <a:lnTo>
                    <a:pt x="0" y="18"/>
                  </a:lnTo>
                  <a:lnTo>
                    <a:pt x="11" y="35"/>
                  </a:lnTo>
                  <a:lnTo>
                    <a:pt x="24" y="18"/>
                  </a:lnTo>
                </a:path>
              </a:pathLst>
            </a:custGeom>
            <a:solidFill>
              <a:srgbClr val="C0FEF9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5" name="Freeform 26"/>
            <p:cNvSpPr>
              <a:spLocks/>
            </p:cNvSpPr>
            <p:nvPr/>
          </p:nvSpPr>
          <p:spPr bwMode="auto">
            <a:xfrm>
              <a:off x="4045" y="3028"/>
              <a:ext cx="24" cy="36"/>
            </a:xfrm>
            <a:custGeom>
              <a:avLst/>
              <a:gdLst>
                <a:gd name="T0" fmla="*/ 23 w 24"/>
                <a:gd name="T1" fmla="*/ 18 h 36"/>
                <a:gd name="T2" fmla="*/ 11 w 24"/>
                <a:gd name="T3" fmla="*/ 0 h 36"/>
                <a:gd name="T4" fmla="*/ 0 w 24"/>
                <a:gd name="T5" fmla="*/ 18 h 36"/>
                <a:gd name="T6" fmla="*/ 11 w 24"/>
                <a:gd name="T7" fmla="*/ 35 h 36"/>
                <a:gd name="T8" fmla="*/ 23 w 24"/>
                <a:gd name="T9" fmla="*/ 18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4"/>
                <a:gd name="T16" fmla="*/ 0 h 36"/>
                <a:gd name="T17" fmla="*/ 24 w 24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4" h="36">
                  <a:moveTo>
                    <a:pt x="23" y="18"/>
                  </a:moveTo>
                  <a:lnTo>
                    <a:pt x="11" y="0"/>
                  </a:lnTo>
                  <a:lnTo>
                    <a:pt x="0" y="18"/>
                  </a:lnTo>
                  <a:lnTo>
                    <a:pt x="11" y="35"/>
                  </a:lnTo>
                  <a:lnTo>
                    <a:pt x="23" y="18"/>
                  </a:lnTo>
                </a:path>
              </a:pathLst>
            </a:custGeom>
            <a:solidFill>
              <a:srgbClr val="C0FEF9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" name="Freeform 27"/>
            <p:cNvSpPr>
              <a:spLocks/>
            </p:cNvSpPr>
            <p:nvPr/>
          </p:nvSpPr>
          <p:spPr bwMode="auto">
            <a:xfrm>
              <a:off x="4134" y="3028"/>
              <a:ext cx="25" cy="36"/>
            </a:xfrm>
            <a:custGeom>
              <a:avLst/>
              <a:gdLst>
                <a:gd name="T0" fmla="*/ 24 w 25"/>
                <a:gd name="T1" fmla="*/ 18 h 36"/>
                <a:gd name="T2" fmla="*/ 11 w 25"/>
                <a:gd name="T3" fmla="*/ 0 h 36"/>
                <a:gd name="T4" fmla="*/ 0 w 25"/>
                <a:gd name="T5" fmla="*/ 18 h 36"/>
                <a:gd name="T6" fmla="*/ 11 w 25"/>
                <a:gd name="T7" fmla="*/ 35 h 36"/>
                <a:gd name="T8" fmla="*/ 24 w 25"/>
                <a:gd name="T9" fmla="*/ 18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"/>
                <a:gd name="T16" fmla="*/ 0 h 36"/>
                <a:gd name="T17" fmla="*/ 25 w 25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" h="36">
                  <a:moveTo>
                    <a:pt x="24" y="18"/>
                  </a:moveTo>
                  <a:lnTo>
                    <a:pt x="11" y="0"/>
                  </a:lnTo>
                  <a:lnTo>
                    <a:pt x="0" y="18"/>
                  </a:lnTo>
                  <a:lnTo>
                    <a:pt x="11" y="35"/>
                  </a:lnTo>
                  <a:lnTo>
                    <a:pt x="24" y="18"/>
                  </a:lnTo>
                </a:path>
              </a:pathLst>
            </a:custGeom>
            <a:solidFill>
              <a:srgbClr val="C0FEF9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7" name="Freeform 28"/>
            <p:cNvSpPr>
              <a:spLocks/>
            </p:cNvSpPr>
            <p:nvPr/>
          </p:nvSpPr>
          <p:spPr bwMode="auto">
            <a:xfrm>
              <a:off x="3408" y="2928"/>
              <a:ext cx="1102" cy="231"/>
            </a:xfrm>
            <a:custGeom>
              <a:avLst/>
              <a:gdLst>
                <a:gd name="T0" fmla="*/ 0 w 1102"/>
                <a:gd name="T1" fmla="*/ 230 h 231"/>
                <a:gd name="T2" fmla="*/ 0 w 1102"/>
                <a:gd name="T3" fmla="*/ 0 h 231"/>
                <a:gd name="T4" fmla="*/ 1101 w 1102"/>
                <a:gd name="T5" fmla="*/ 0 h 231"/>
                <a:gd name="T6" fmla="*/ 1101 w 1102"/>
                <a:gd name="T7" fmla="*/ 230 h 231"/>
                <a:gd name="T8" fmla="*/ 0 w 1102"/>
                <a:gd name="T9" fmla="*/ 230 h 23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02"/>
                <a:gd name="T16" fmla="*/ 0 h 231"/>
                <a:gd name="T17" fmla="*/ 1102 w 1102"/>
                <a:gd name="T18" fmla="*/ 231 h 23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02" h="231">
                  <a:moveTo>
                    <a:pt x="0" y="230"/>
                  </a:moveTo>
                  <a:lnTo>
                    <a:pt x="0" y="0"/>
                  </a:lnTo>
                  <a:lnTo>
                    <a:pt x="1101" y="0"/>
                  </a:lnTo>
                  <a:lnTo>
                    <a:pt x="1101" y="230"/>
                  </a:lnTo>
                  <a:lnTo>
                    <a:pt x="0" y="23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8" name="Freeform 29"/>
            <p:cNvSpPr>
              <a:spLocks/>
            </p:cNvSpPr>
            <p:nvPr/>
          </p:nvSpPr>
          <p:spPr bwMode="auto">
            <a:xfrm>
              <a:off x="4265" y="3414"/>
              <a:ext cx="145" cy="156"/>
            </a:xfrm>
            <a:custGeom>
              <a:avLst/>
              <a:gdLst>
                <a:gd name="T0" fmla="*/ 0 w 145"/>
                <a:gd name="T1" fmla="*/ 155 h 156"/>
                <a:gd name="T2" fmla="*/ 0 w 145"/>
                <a:gd name="T3" fmla="*/ 0 h 156"/>
                <a:gd name="T4" fmla="*/ 144 w 145"/>
                <a:gd name="T5" fmla="*/ 0 h 156"/>
                <a:gd name="T6" fmla="*/ 144 w 145"/>
                <a:gd name="T7" fmla="*/ 155 h 156"/>
                <a:gd name="T8" fmla="*/ 0 w 145"/>
                <a:gd name="T9" fmla="*/ 155 h 1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5"/>
                <a:gd name="T16" fmla="*/ 0 h 156"/>
                <a:gd name="T17" fmla="*/ 145 w 145"/>
                <a:gd name="T18" fmla="*/ 156 h 1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5" h="156">
                  <a:moveTo>
                    <a:pt x="0" y="155"/>
                  </a:moveTo>
                  <a:lnTo>
                    <a:pt x="0" y="0"/>
                  </a:lnTo>
                  <a:lnTo>
                    <a:pt x="144" y="0"/>
                  </a:lnTo>
                  <a:lnTo>
                    <a:pt x="144" y="155"/>
                  </a:lnTo>
                  <a:lnTo>
                    <a:pt x="0" y="155"/>
                  </a:lnTo>
                </a:path>
              </a:pathLst>
            </a:custGeom>
            <a:solidFill>
              <a:schemeClr val="accent1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9" name="Freeform 30"/>
            <p:cNvSpPr>
              <a:spLocks/>
            </p:cNvSpPr>
            <p:nvPr/>
          </p:nvSpPr>
          <p:spPr bwMode="auto">
            <a:xfrm>
              <a:off x="3227" y="2496"/>
              <a:ext cx="1526" cy="1393"/>
            </a:xfrm>
            <a:custGeom>
              <a:avLst/>
              <a:gdLst>
                <a:gd name="T0" fmla="*/ 0 w 1526"/>
                <a:gd name="T1" fmla="*/ 1392 h 1393"/>
                <a:gd name="T2" fmla="*/ 0 w 1526"/>
                <a:gd name="T3" fmla="*/ 0 h 1393"/>
                <a:gd name="T4" fmla="*/ 1525 w 1526"/>
                <a:gd name="T5" fmla="*/ 0 h 1393"/>
                <a:gd name="T6" fmla="*/ 1525 w 1526"/>
                <a:gd name="T7" fmla="*/ 1392 h 1393"/>
                <a:gd name="T8" fmla="*/ 0 w 1526"/>
                <a:gd name="T9" fmla="*/ 1392 h 13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26"/>
                <a:gd name="T16" fmla="*/ 0 h 1393"/>
                <a:gd name="T17" fmla="*/ 1526 w 1526"/>
                <a:gd name="T18" fmla="*/ 1393 h 13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26" h="1393">
                  <a:moveTo>
                    <a:pt x="0" y="1392"/>
                  </a:moveTo>
                  <a:lnTo>
                    <a:pt x="0" y="0"/>
                  </a:lnTo>
                  <a:lnTo>
                    <a:pt x="1525" y="0"/>
                  </a:lnTo>
                  <a:lnTo>
                    <a:pt x="1525" y="1392"/>
                  </a:lnTo>
                  <a:lnTo>
                    <a:pt x="0" y="13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30" name="Group 31"/>
            <p:cNvGrpSpPr>
              <a:grpSpLocks/>
            </p:cNvGrpSpPr>
            <p:nvPr/>
          </p:nvGrpSpPr>
          <p:grpSpPr bwMode="auto">
            <a:xfrm>
              <a:off x="5095" y="2868"/>
              <a:ext cx="197" cy="862"/>
              <a:chOff x="5095" y="2868"/>
              <a:chExt cx="197" cy="862"/>
            </a:xfrm>
          </p:grpSpPr>
          <p:sp>
            <p:nvSpPr>
              <p:cNvPr id="54" name="Freeform 32"/>
              <p:cNvSpPr>
                <a:spLocks/>
              </p:cNvSpPr>
              <p:nvPr/>
            </p:nvSpPr>
            <p:spPr bwMode="auto">
              <a:xfrm>
                <a:off x="5095" y="3396"/>
                <a:ext cx="25" cy="37"/>
              </a:xfrm>
              <a:custGeom>
                <a:avLst/>
                <a:gdLst>
                  <a:gd name="T0" fmla="*/ 24 w 25"/>
                  <a:gd name="T1" fmla="*/ 18 h 37"/>
                  <a:gd name="T2" fmla="*/ 12 w 25"/>
                  <a:gd name="T3" fmla="*/ 0 h 37"/>
                  <a:gd name="T4" fmla="*/ 0 w 25"/>
                  <a:gd name="T5" fmla="*/ 18 h 37"/>
                  <a:gd name="T6" fmla="*/ 12 w 25"/>
                  <a:gd name="T7" fmla="*/ 36 h 37"/>
                  <a:gd name="T8" fmla="*/ 24 w 25"/>
                  <a:gd name="T9" fmla="*/ 18 h 3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"/>
                  <a:gd name="T16" fmla="*/ 0 h 37"/>
                  <a:gd name="T17" fmla="*/ 25 w 25"/>
                  <a:gd name="T18" fmla="*/ 37 h 3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" h="37">
                    <a:moveTo>
                      <a:pt x="24" y="18"/>
                    </a:moveTo>
                    <a:lnTo>
                      <a:pt x="12" y="0"/>
                    </a:lnTo>
                    <a:lnTo>
                      <a:pt x="0" y="18"/>
                    </a:lnTo>
                    <a:lnTo>
                      <a:pt x="12" y="36"/>
                    </a:lnTo>
                    <a:lnTo>
                      <a:pt x="24" y="18"/>
                    </a:lnTo>
                  </a:path>
                </a:pathLst>
              </a:custGeom>
              <a:solidFill>
                <a:schemeClr val="accent1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5" name="Freeform 33"/>
              <p:cNvSpPr>
                <a:spLocks/>
              </p:cNvSpPr>
              <p:nvPr/>
            </p:nvSpPr>
            <p:spPr bwMode="auto">
              <a:xfrm>
                <a:off x="5178" y="3396"/>
                <a:ext cx="25" cy="37"/>
              </a:xfrm>
              <a:custGeom>
                <a:avLst/>
                <a:gdLst>
                  <a:gd name="T0" fmla="*/ 24 w 25"/>
                  <a:gd name="T1" fmla="*/ 18 h 37"/>
                  <a:gd name="T2" fmla="*/ 12 w 25"/>
                  <a:gd name="T3" fmla="*/ 0 h 37"/>
                  <a:gd name="T4" fmla="*/ 0 w 25"/>
                  <a:gd name="T5" fmla="*/ 18 h 37"/>
                  <a:gd name="T6" fmla="*/ 12 w 25"/>
                  <a:gd name="T7" fmla="*/ 36 h 37"/>
                  <a:gd name="T8" fmla="*/ 24 w 25"/>
                  <a:gd name="T9" fmla="*/ 18 h 3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"/>
                  <a:gd name="T16" fmla="*/ 0 h 37"/>
                  <a:gd name="T17" fmla="*/ 25 w 25"/>
                  <a:gd name="T18" fmla="*/ 37 h 3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" h="37">
                    <a:moveTo>
                      <a:pt x="24" y="18"/>
                    </a:moveTo>
                    <a:lnTo>
                      <a:pt x="12" y="0"/>
                    </a:lnTo>
                    <a:lnTo>
                      <a:pt x="0" y="18"/>
                    </a:lnTo>
                    <a:lnTo>
                      <a:pt x="12" y="36"/>
                    </a:lnTo>
                    <a:lnTo>
                      <a:pt x="24" y="18"/>
                    </a:lnTo>
                  </a:path>
                </a:pathLst>
              </a:custGeom>
              <a:solidFill>
                <a:schemeClr val="accent1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6" name="Freeform 34"/>
              <p:cNvSpPr>
                <a:spLocks/>
              </p:cNvSpPr>
              <p:nvPr/>
            </p:nvSpPr>
            <p:spPr bwMode="auto">
              <a:xfrm>
                <a:off x="5268" y="3396"/>
                <a:ext cx="24" cy="37"/>
              </a:xfrm>
              <a:custGeom>
                <a:avLst/>
                <a:gdLst>
                  <a:gd name="T0" fmla="*/ 23 w 24"/>
                  <a:gd name="T1" fmla="*/ 18 h 37"/>
                  <a:gd name="T2" fmla="*/ 12 w 24"/>
                  <a:gd name="T3" fmla="*/ 0 h 37"/>
                  <a:gd name="T4" fmla="*/ 0 w 24"/>
                  <a:gd name="T5" fmla="*/ 18 h 37"/>
                  <a:gd name="T6" fmla="*/ 12 w 24"/>
                  <a:gd name="T7" fmla="*/ 36 h 37"/>
                  <a:gd name="T8" fmla="*/ 23 w 24"/>
                  <a:gd name="T9" fmla="*/ 18 h 3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4"/>
                  <a:gd name="T16" fmla="*/ 0 h 37"/>
                  <a:gd name="T17" fmla="*/ 24 w 24"/>
                  <a:gd name="T18" fmla="*/ 37 h 3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4" h="37">
                    <a:moveTo>
                      <a:pt x="23" y="18"/>
                    </a:moveTo>
                    <a:lnTo>
                      <a:pt x="12" y="0"/>
                    </a:lnTo>
                    <a:lnTo>
                      <a:pt x="0" y="18"/>
                    </a:lnTo>
                    <a:lnTo>
                      <a:pt x="12" y="36"/>
                    </a:lnTo>
                    <a:lnTo>
                      <a:pt x="23" y="18"/>
                    </a:lnTo>
                  </a:path>
                </a:pathLst>
              </a:custGeom>
              <a:solidFill>
                <a:schemeClr val="accent1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7" name="Freeform 35"/>
              <p:cNvSpPr>
                <a:spLocks/>
              </p:cNvSpPr>
              <p:nvPr/>
            </p:nvSpPr>
            <p:spPr bwMode="auto">
              <a:xfrm>
                <a:off x="5131" y="2868"/>
                <a:ext cx="144" cy="155"/>
              </a:xfrm>
              <a:custGeom>
                <a:avLst/>
                <a:gdLst>
                  <a:gd name="T0" fmla="*/ 0 w 144"/>
                  <a:gd name="T1" fmla="*/ 154 h 155"/>
                  <a:gd name="T2" fmla="*/ 0 w 144"/>
                  <a:gd name="T3" fmla="*/ 0 h 155"/>
                  <a:gd name="T4" fmla="*/ 143 w 144"/>
                  <a:gd name="T5" fmla="*/ 0 h 155"/>
                  <a:gd name="T6" fmla="*/ 143 w 144"/>
                  <a:gd name="T7" fmla="*/ 154 h 155"/>
                  <a:gd name="T8" fmla="*/ 0 w 144"/>
                  <a:gd name="T9" fmla="*/ 154 h 1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4"/>
                  <a:gd name="T16" fmla="*/ 0 h 155"/>
                  <a:gd name="T17" fmla="*/ 144 w 144"/>
                  <a:gd name="T18" fmla="*/ 155 h 1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4" h="155">
                    <a:moveTo>
                      <a:pt x="0" y="154"/>
                    </a:moveTo>
                    <a:lnTo>
                      <a:pt x="0" y="0"/>
                    </a:lnTo>
                    <a:lnTo>
                      <a:pt x="143" y="0"/>
                    </a:lnTo>
                    <a:lnTo>
                      <a:pt x="143" y="154"/>
                    </a:lnTo>
                    <a:lnTo>
                      <a:pt x="0" y="154"/>
                    </a:lnTo>
                  </a:path>
                </a:pathLst>
              </a:custGeom>
              <a:solidFill>
                <a:schemeClr val="accent1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8" name="Freeform 36"/>
              <p:cNvSpPr>
                <a:spLocks/>
              </p:cNvSpPr>
              <p:nvPr/>
            </p:nvSpPr>
            <p:spPr bwMode="auto">
              <a:xfrm>
                <a:off x="5131" y="3093"/>
                <a:ext cx="144" cy="156"/>
              </a:xfrm>
              <a:custGeom>
                <a:avLst/>
                <a:gdLst>
                  <a:gd name="T0" fmla="*/ 0 w 144"/>
                  <a:gd name="T1" fmla="*/ 155 h 156"/>
                  <a:gd name="T2" fmla="*/ 0 w 144"/>
                  <a:gd name="T3" fmla="*/ 0 h 156"/>
                  <a:gd name="T4" fmla="*/ 143 w 144"/>
                  <a:gd name="T5" fmla="*/ 0 h 156"/>
                  <a:gd name="T6" fmla="*/ 143 w 144"/>
                  <a:gd name="T7" fmla="*/ 155 h 156"/>
                  <a:gd name="T8" fmla="*/ 0 w 144"/>
                  <a:gd name="T9" fmla="*/ 155 h 1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4"/>
                  <a:gd name="T16" fmla="*/ 0 h 156"/>
                  <a:gd name="T17" fmla="*/ 144 w 144"/>
                  <a:gd name="T18" fmla="*/ 156 h 1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4" h="156">
                    <a:moveTo>
                      <a:pt x="0" y="155"/>
                    </a:moveTo>
                    <a:lnTo>
                      <a:pt x="0" y="0"/>
                    </a:lnTo>
                    <a:lnTo>
                      <a:pt x="143" y="0"/>
                    </a:lnTo>
                    <a:lnTo>
                      <a:pt x="143" y="155"/>
                    </a:lnTo>
                    <a:lnTo>
                      <a:pt x="0" y="155"/>
                    </a:lnTo>
                  </a:path>
                </a:pathLst>
              </a:custGeom>
              <a:solidFill>
                <a:schemeClr val="accent1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9" name="Freeform 37"/>
              <p:cNvSpPr>
                <a:spLocks/>
              </p:cNvSpPr>
              <p:nvPr/>
            </p:nvSpPr>
            <p:spPr bwMode="auto">
              <a:xfrm>
                <a:off x="5131" y="3575"/>
                <a:ext cx="144" cy="155"/>
              </a:xfrm>
              <a:custGeom>
                <a:avLst/>
                <a:gdLst>
                  <a:gd name="T0" fmla="*/ 0 w 144"/>
                  <a:gd name="T1" fmla="*/ 154 h 155"/>
                  <a:gd name="T2" fmla="*/ 0 w 144"/>
                  <a:gd name="T3" fmla="*/ 0 h 155"/>
                  <a:gd name="T4" fmla="*/ 143 w 144"/>
                  <a:gd name="T5" fmla="*/ 0 h 155"/>
                  <a:gd name="T6" fmla="*/ 143 w 144"/>
                  <a:gd name="T7" fmla="*/ 154 h 155"/>
                  <a:gd name="T8" fmla="*/ 0 w 144"/>
                  <a:gd name="T9" fmla="*/ 154 h 1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4"/>
                  <a:gd name="T16" fmla="*/ 0 h 155"/>
                  <a:gd name="T17" fmla="*/ 144 w 144"/>
                  <a:gd name="T18" fmla="*/ 155 h 1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4" h="155">
                    <a:moveTo>
                      <a:pt x="0" y="154"/>
                    </a:moveTo>
                    <a:lnTo>
                      <a:pt x="0" y="0"/>
                    </a:lnTo>
                    <a:lnTo>
                      <a:pt x="143" y="0"/>
                    </a:lnTo>
                    <a:lnTo>
                      <a:pt x="143" y="154"/>
                    </a:lnTo>
                    <a:lnTo>
                      <a:pt x="0" y="154"/>
                    </a:lnTo>
                  </a:path>
                </a:pathLst>
              </a:custGeom>
              <a:solidFill>
                <a:schemeClr val="accent1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31" name="Rectangle 38"/>
            <p:cNvSpPr>
              <a:spLocks noChangeArrowheads="1"/>
            </p:cNvSpPr>
            <p:nvPr/>
          </p:nvSpPr>
          <p:spPr bwMode="auto">
            <a:xfrm>
              <a:off x="3198" y="3885"/>
              <a:ext cx="163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1800" b="1" dirty="0">
                  <a:solidFill>
                    <a:srgbClr val="000000"/>
                  </a:solidFill>
                  <a:ea typeface="宋体" charset="-122"/>
                </a:rPr>
                <a:t>main memory buffers</a:t>
              </a:r>
            </a:p>
          </p:txBody>
        </p:sp>
        <p:sp>
          <p:nvSpPr>
            <p:cNvPr id="32" name="Rectangle 39"/>
            <p:cNvSpPr>
              <a:spLocks noChangeArrowheads="1"/>
            </p:cNvSpPr>
            <p:nvPr/>
          </p:nvSpPr>
          <p:spPr bwMode="auto">
            <a:xfrm>
              <a:off x="2322" y="3921"/>
              <a:ext cx="3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1800" b="1">
                  <a:solidFill>
                    <a:srgbClr val="000000"/>
                  </a:solidFill>
                  <a:ea typeface="宋体" charset="-122"/>
                </a:rPr>
                <a:t>Disk</a:t>
              </a:r>
            </a:p>
          </p:txBody>
        </p:sp>
        <p:sp>
          <p:nvSpPr>
            <p:cNvPr id="33" name="Rectangle 40"/>
            <p:cNvSpPr>
              <a:spLocks noChangeArrowheads="1"/>
            </p:cNvSpPr>
            <p:nvPr/>
          </p:nvSpPr>
          <p:spPr bwMode="auto">
            <a:xfrm>
              <a:off x="4130" y="3549"/>
              <a:ext cx="493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1400" b="1">
                  <a:solidFill>
                    <a:srgbClr val="000000"/>
                  </a:solidFill>
                  <a:ea typeface="宋体" charset="-122"/>
                </a:rPr>
                <a:t>Output 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1400" b="1">
                  <a:solidFill>
                    <a:srgbClr val="000000"/>
                  </a:solidFill>
                  <a:ea typeface="宋体" charset="-122"/>
                </a:rPr>
                <a:t> buffer</a:t>
              </a:r>
            </a:p>
          </p:txBody>
        </p:sp>
        <p:sp>
          <p:nvSpPr>
            <p:cNvPr id="34" name="Rectangle 41"/>
            <p:cNvSpPr>
              <a:spLocks noChangeArrowheads="1"/>
            </p:cNvSpPr>
            <p:nvPr/>
          </p:nvSpPr>
          <p:spPr bwMode="auto">
            <a:xfrm>
              <a:off x="5001" y="3885"/>
              <a:ext cx="3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1800" b="1">
                  <a:solidFill>
                    <a:srgbClr val="000000"/>
                  </a:solidFill>
                  <a:ea typeface="宋体" charset="-122"/>
                </a:rPr>
                <a:t>Disk</a:t>
              </a:r>
            </a:p>
          </p:txBody>
        </p:sp>
        <p:sp>
          <p:nvSpPr>
            <p:cNvPr id="35" name="Rectangle 42"/>
            <p:cNvSpPr>
              <a:spLocks noChangeArrowheads="1"/>
            </p:cNvSpPr>
            <p:nvPr/>
          </p:nvSpPr>
          <p:spPr bwMode="auto">
            <a:xfrm>
              <a:off x="4809" y="2404"/>
              <a:ext cx="80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1800" b="1" dirty="0">
                  <a:solidFill>
                    <a:srgbClr val="000000"/>
                  </a:solidFill>
                  <a:ea typeface="宋体" charset="-122"/>
                </a:rPr>
                <a:t>Join Result</a:t>
              </a:r>
            </a:p>
          </p:txBody>
        </p:sp>
        <p:sp>
          <p:nvSpPr>
            <p:cNvPr id="36" name="Rectangle 43"/>
            <p:cNvSpPr>
              <a:spLocks noChangeArrowheads="1"/>
            </p:cNvSpPr>
            <p:nvPr/>
          </p:nvSpPr>
          <p:spPr bwMode="auto">
            <a:xfrm>
              <a:off x="2836" y="2709"/>
              <a:ext cx="37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1600" b="1">
                  <a:solidFill>
                    <a:srgbClr val="000000"/>
                  </a:solidFill>
                  <a:ea typeface="宋体" charset="-122"/>
                </a:rPr>
                <a:t>hash</a:t>
              </a:r>
            </a:p>
          </p:txBody>
        </p:sp>
        <p:sp>
          <p:nvSpPr>
            <p:cNvPr id="37" name="Rectangle 44"/>
            <p:cNvSpPr>
              <a:spLocks noChangeArrowheads="1"/>
            </p:cNvSpPr>
            <p:nvPr/>
          </p:nvSpPr>
          <p:spPr bwMode="auto">
            <a:xfrm>
              <a:off x="2865" y="2841"/>
              <a:ext cx="23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1600" b="1">
                  <a:solidFill>
                    <a:srgbClr val="000000"/>
                  </a:solidFill>
                  <a:ea typeface="宋体" charset="-122"/>
                </a:rPr>
                <a:t>fn</a:t>
              </a:r>
            </a:p>
          </p:txBody>
        </p:sp>
        <p:sp>
          <p:nvSpPr>
            <p:cNvPr id="38" name="Rectangle 45"/>
            <p:cNvSpPr>
              <a:spLocks noChangeArrowheads="1"/>
            </p:cNvSpPr>
            <p:nvPr/>
          </p:nvSpPr>
          <p:spPr bwMode="auto">
            <a:xfrm>
              <a:off x="2870" y="2971"/>
              <a:ext cx="26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1800" b="1">
                  <a:solidFill>
                    <a:srgbClr val="3365FB"/>
                  </a:solidFill>
                  <a:ea typeface="宋体" charset="-122"/>
                </a:rPr>
                <a:t>h2</a:t>
              </a:r>
            </a:p>
          </p:txBody>
        </p:sp>
        <p:sp>
          <p:nvSpPr>
            <p:cNvPr id="39" name="Rectangle 46"/>
            <p:cNvSpPr>
              <a:spLocks noChangeArrowheads="1"/>
            </p:cNvSpPr>
            <p:nvPr/>
          </p:nvSpPr>
          <p:spPr bwMode="auto">
            <a:xfrm>
              <a:off x="3750" y="3267"/>
              <a:ext cx="25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1600" b="1">
                  <a:solidFill>
                    <a:srgbClr val="3365FB"/>
                  </a:solidFill>
                  <a:ea typeface="宋体" charset="-122"/>
                </a:rPr>
                <a:t>h2</a:t>
              </a:r>
            </a:p>
          </p:txBody>
        </p:sp>
        <p:grpSp>
          <p:nvGrpSpPr>
            <p:cNvPr id="40" name="Group 47"/>
            <p:cNvGrpSpPr>
              <a:grpSpLocks/>
            </p:cNvGrpSpPr>
            <p:nvPr/>
          </p:nvGrpSpPr>
          <p:grpSpPr bwMode="auto">
            <a:xfrm>
              <a:off x="2156" y="2644"/>
              <a:ext cx="676" cy="1277"/>
              <a:chOff x="2156" y="2644"/>
              <a:chExt cx="676" cy="1277"/>
            </a:xfrm>
          </p:grpSpPr>
          <p:sp>
            <p:nvSpPr>
              <p:cNvPr id="50" name="Oval 48"/>
              <p:cNvSpPr>
                <a:spLocks noChangeArrowheads="1"/>
              </p:cNvSpPr>
              <p:nvPr/>
            </p:nvSpPr>
            <p:spPr bwMode="auto">
              <a:xfrm>
                <a:off x="2165" y="2644"/>
                <a:ext cx="663" cy="88"/>
              </a:xfrm>
              <a:prstGeom prst="ellips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zh-CN"/>
              </a:p>
            </p:txBody>
          </p:sp>
          <p:sp>
            <p:nvSpPr>
              <p:cNvPr id="51" name="Line 49"/>
              <p:cNvSpPr>
                <a:spLocks noChangeShapeType="1"/>
              </p:cNvSpPr>
              <p:nvPr/>
            </p:nvSpPr>
            <p:spPr bwMode="auto">
              <a:xfrm>
                <a:off x="2161" y="2688"/>
                <a:ext cx="0" cy="1152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52" name="Line 50"/>
              <p:cNvSpPr>
                <a:spLocks noChangeShapeType="1"/>
              </p:cNvSpPr>
              <p:nvPr/>
            </p:nvSpPr>
            <p:spPr bwMode="auto">
              <a:xfrm>
                <a:off x="2832" y="2688"/>
                <a:ext cx="0" cy="1152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53" name="Arc 51"/>
              <p:cNvSpPr>
                <a:spLocks/>
              </p:cNvSpPr>
              <p:nvPr/>
            </p:nvSpPr>
            <p:spPr bwMode="auto">
              <a:xfrm>
                <a:off x="2156" y="3843"/>
                <a:ext cx="671" cy="78"/>
              </a:xfrm>
              <a:custGeom>
                <a:avLst/>
                <a:gdLst>
                  <a:gd name="T0" fmla="*/ 10 w 43200"/>
                  <a:gd name="T1" fmla="*/ 0 h 22171"/>
                  <a:gd name="T2" fmla="*/ 0 w 43200"/>
                  <a:gd name="T3" fmla="*/ 0 h 22171"/>
                  <a:gd name="T4" fmla="*/ 5 w 43200"/>
                  <a:gd name="T5" fmla="*/ 0 h 22171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171"/>
                  <a:gd name="T11" fmla="*/ 43200 w 43200"/>
                  <a:gd name="T12" fmla="*/ 22171 h 2217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171" fill="none" extrusionOk="0">
                    <a:moveTo>
                      <a:pt x="43192" y="-1"/>
                    </a:moveTo>
                    <a:cubicBezTo>
                      <a:pt x="43197" y="190"/>
                      <a:pt x="43200" y="380"/>
                      <a:pt x="43200" y="571"/>
                    </a:cubicBezTo>
                    <a:cubicBezTo>
                      <a:pt x="43200" y="12500"/>
                      <a:pt x="33529" y="22171"/>
                      <a:pt x="21600" y="22171"/>
                    </a:cubicBezTo>
                    <a:cubicBezTo>
                      <a:pt x="9670" y="22171"/>
                      <a:pt x="0" y="12500"/>
                      <a:pt x="0" y="571"/>
                    </a:cubicBezTo>
                  </a:path>
                  <a:path w="43200" h="22171" stroke="0" extrusionOk="0">
                    <a:moveTo>
                      <a:pt x="43192" y="-1"/>
                    </a:moveTo>
                    <a:cubicBezTo>
                      <a:pt x="43197" y="190"/>
                      <a:pt x="43200" y="380"/>
                      <a:pt x="43200" y="571"/>
                    </a:cubicBezTo>
                    <a:cubicBezTo>
                      <a:pt x="43200" y="12500"/>
                      <a:pt x="33529" y="22171"/>
                      <a:pt x="21600" y="22171"/>
                    </a:cubicBezTo>
                    <a:cubicBezTo>
                      <a:pt x="9670" y="22171"/>
                      <a:pt x="0" y="12500"/>
                      <a:pt x="0" y="571"/>
                    </a:cubicBezTo>
                    <a:lnTo>
                      <a:pt x="21600" y="571"/>
                    </a:lnTo>
                    <a:lnTo>
                      <a:pt x="43192" y="-1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41" name="Group 52"/>
            <p:cNvGrpSpPr>
              <a:grpSpLocks/>
            </p:cNvGrpSpPr>
            <p:nvPr/>
          </p:nvGrpSpPr>
          <p:grpSpPr bwMode="auto">
            <a:xfrm>
              <a:off x="4940" y="2692"/>
              <a:ext cx="532" cy="1182"/>
              <a:chOff x="4940" y="2692"/>
              <a:chExt cx="532" cy="1182"/>
            </a:xfrm>
          </p:grpSpPr>
          <p:sp>
            <p:nvSpPr>
              <p:cNvPr id="46" name="Oval 53"/>
              <p:cNvSpPr>
                <a:spLocks noChangeArrowheads="1"/>
              </p:cNvSpPr>
              <p:nvPr/>
            </p:nvSpPr>
            <p:spPr bwMode="auto">
              <a:xfrm>
                <a:off x="4948" y="2692"/>
                <a:ext cx="520" cy="81"/>
              </a:xfrm>
              <a:prstGeom prst="ellips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zh-CN"/>
              </a:p>
            </p:txBody>
          </p:sp>
          <p:sp>
            <p:nvSpPr>
              <p:cNvPr id="47" name="Line 54"/>
              <p:cNvSpPr>
                <a:spLocks noChangeShapeType="1"/>
              </p:cNvSpPr>
              <p:nvPr/>
            </p:nvSpPr>
            <p:spPr bwMode="auto">
              <a:xfrm>
                <a:off x="4944" y="2732"/>
                <a:ext cx="0" cy="1066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8" name="Line 55"/>
              <p:cNvSpPr>
                <a:spLocks noChangeShapeType="1"/>
              </p:cNvSpPr>
              <p:nvPr/>
            </p:nvSpPr>
            <p:spPr bwMode="auto">
              <a:xfrm>
                <a:off x="5472" y="2732"/>
                <a:ext cx="0" cy="1066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9" name="Arc 56"/>
              <p:cNvSpPr>
                <a:spLocks/>
              </p:cNvSpPr>
              <p:nvPr/>
            </p:nvSpPr>
            <p:spPr bwMode="auto">
              <a:xfrm>
                <a:off x="4940" y="3801"/>
                <a:ext cx="528" cy="73"/>
              </a:xfrm>
              <a:custGeom>
                <a:avLst/>
                <a:gdLst>
                  <a:gd name="T0" fmla="*/ 6 w 43200"/>
                  <a:gd name="T1" fmla="*/ 0 h 22215"/>
                  <a:gd name="T2" fmla="*/ 0 w 43200"/>
                  <a:gd name="T3" fmla="*/ 0 h 22215"/>
                  <a:gd name="T4" fmla="*/ 3 w 43200"/>
                  <a:gd name="T5" fmla="*/ 0 h 22215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215"/>
                  <a:gd name="T11" fmla="*/ 43200 w 43200"/>
                  <a:gd name="T12" fmla="*/ 22215 h 2221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215" fill="none" extrusionOk="0">
                    <a:moveTo>
                      <a:pt x="43191" y="-1"/>
                    </a:moveTo>
                    <a:cubicBezTo>
                      <a:pt x="43197" y="204"/>
                      <a:pt x="43200" y="409"/>
                      <a:pt x="43200" y="615"/>
                    </a:cubicBezTo>
                    <a:cubicBezTo>
                      <a:pt x="43200" y="12544"/>
                      <a:pt x="33529" y="22215"/>
                      <a:pt x="21600" y="22215"/>
                    </a:cubicBezTo>
                    <a:cubicBezTo>
                      <a:pt x="9670" y="22215"/>
                      <a:pt x="0" y="12544"/>
                      <a:pt x="0" y="615"/>
                    </a:cubicBezTo>
                    <a:cubicBezTo>
                      <a:pt x="-1" y="512"/>
                      <a:pt x="0" y="410"/>
                      <a:pt x="2" y="309"/>
                    </a:cubicBezTo>
                  </a:path>
                  <a:path w="43200" h="22215" stroke="0" extrusionOk="0">
                    <a:moveTo>
                      <a:pt x="43191" y="-1"/>
                    </a:moveTo>
                    <a:cubicBezTo>
                      <a:pt x="43197" y="204"/>
                      <a:pt x="43200" y="409"/>
                      <a:pt x="43200" y="615"/>
                    </a:cubicBezTo>
                    <a:cubicBezTo>
                      <a:pt x="43200" y="12544"/>
                      <a:pt x="33529" y="22215"/>
                      <a:pt x="21600" y="22215"/>
                    </a:cubicBezTo>
                    <a:cubicBezTo>
                      <a:pt x="9670" y="22215"/>
                      <a:pt x="0" y="12544"/>
                      <a:pt x="0" y="615"/>
                    </a:cubicBezTo>
                    <a:cubicBezTo>
                      <a:pt x="-1" y="512"/>
                      <a:pt x="0" y="410"/>
                      <a:pt x="2" y="309"/>
                    </a:cubicBezTo>
                    <a:lnTo>
                      <a:pt x="21600" y="615"/>
                    </a:lnTo>
                    <a:lnTo>
                      <a:pt x="43191" y="-1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42" name="Line 57"/>
            <p:cNvSpPr>
              <a:spLocks noChangeShapeType="1"/>
            </p:cNvSpPr>
            <p:nvPr/>
          </p:nvSpPr>
          <p:spPr bwMode="auto">
            <a:xfrm>
              <a:off x="2832" y="3168"/>
              <a:ext cx="576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3" name="Line 58"/>
            <p:cNvSpPr>
              <a:spLocks noChangeShapeType="1"/>
            </p:cNvSpPr>
            <p:nvPr/>
          </p:nvSpPr>
          <p:spPr bwMode="auto">
            <a:xfrm>
              <a:off x="2832" y="3504"/>
              <a:ext cx="672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4" name="Freeform 59"/>
            <p:cNvSpPr>
              <a:spLocks/>
            </p:cNvSpPr>
            <p:nvPr/>
          </p:nvSpPr>
          <p:spPr bwMode="auto">
            <a:xfrm>
              <a:off x="3600" y="3168"/>
              <a:ext cx="193" cy="289"/>
            </a:xfrm>
            <a:custGeom>
              <a:avLst/>
              <a:gdLst>
                <a:gd name="T0" fmla="*/ 0 w 193"/>
                <a:gd name="T1" fmla="*/ 288 h 289"/>
                <a:gd name="T2" fmla="*/ 192 w 193"/>
                <a:gd name="T3" fmla="*/ 173 h 289"/>
                <a:gd name="T4" fmla="*/ 188 w 193"/>
                <a:gd name="T5" fmla="*/ 145 h 289"/>
                <a:gd name="T6" fmla="*/ 0 w 193"/>
                <a:gd name="T7" fmla="*/ 115 h 289"/>
                <a:gd name="T8" fmla="*/ 192 w 193"/>
                <a:gd name="T9" fmla="*/ 0 h 2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3"/>
                <a:gd name="T16" fmla="*/ 0 h 289"/>
                <a:gd name="T17" fmla="*/ 193 w 193"/>
                <a:gd name="T18" fmla="*/ 289 h 28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3" h="289">
                  <a:moveTo>
                    <a:pt x="0" y="288"/>
                  </a:moveTo>
                  <a:lnTo>
                    <a:pt x="192" y="173"/>
                  </a:lnTo>
                  <a:lnTo>
                    <a:pt x="188" y="145"/>
                  </a:lnTo>
                  <a:lnTo>
                    <a:pt x="0" y="115"/>
                  </a:lnTo>
                  <a:lnTo>
                    <a:pt x="192" y="0"/>
                  </a:lnTo>
                </a:path>
              </a:pathLst>
            </a:custGeom>
            <a:noFill/>
            <a:ln w="12700" cap="rnd">
              <a:solidFill>
                <a:schemeClr val="tx2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5" name="Line 60"/>
            <p:cNvSpPr>
              <a:spLocks noChangeShapeType="1"/>
            </p:cNvSpPr>
            <p:nvPr/>
          </p:nvSpPr>
          <p:spPr bwMode="auto">
            <a:xfrm>
              <a:off x="4416" y="3504"/>
              <a:ext cx="528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60" name="Group 61"/>
          <p:cNvGrpSpPr>
            <a:grpSpLocks/>
          </p:cNvGrpSpPr>
          <p:nvPr/>
        </p:nvGrpSpPr>
        <p:grpSpPr bwMode="auto">
          <a:xfrm>
            <a:off x="3435350" y="1075404"/>
            <a:ext cx="5105389" cy="2260777"/>
            <a:chOff x="2164" y="207"/>
            <a:chExt cx="3606" cy="1872"/>
          </a:xfrm>
        </p:grpSpPr>
        <p:sp>
          <p:nvSpPr>
            <p:cNvPr id="61" name="Rectangle 62"/>
            <p:cNvSpPr>
              <a:spLocks noChangeArrowheads="1"/>
            </p:cNvSpPr>
            <p:nvPr/>
          </p:nvSpPr>
          <p:spPr bwMode="auto">
            <a:xfrm>
              <a:off x="2936" y="1833"/>
              <a:ext cx="163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1800" b="1" dirty="0">
                  <a:solidFill>
                    <a:srgbClr val="000000"/>
                  </a:solidFill>
                  <a:ea typeface="宋体" charset="-122"/>
                </a:rPr>
                <a:t>main memory buffers</a:t>
              </a:r>
            </a:p>
          </p:txBody>
        </p:sp>
        <p:sp>
          <p:nvSpPr>
            <p:cNvPr id="62" name="Rectangle 63"/>
            <p:cNvSpPr>
              <a:spLocks noChangeArrowheads="1"/>
            </p:cNvSpPr>
            <p:nvPr/>
          </p:nvSpPr>
          <p:spPr bwMode="auto">
            <a:xfrm>
              <a:off x="4910" y="1847"/>
              <a:ext cx="3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1800" b="1">
                  <a:solidFill>
                    <a:srgbClr val="000000"/>
                  </a:solidFill>
                  <a:ea typeface="宋体" charset="-122"/>
                </a:rPr>
                <a:t>Disk</a:t>
              </a:r>
            </a:p>
          </p:txBody>
        </p:sp>
        <p:sp>
          <p:nvSpPr>
            <p:cNvPr id="63" name="Rectangle 64"/>
            <p:cNvSpPr>
              <a:spLocks noChangeArrowheads="1"/>
            </p:cNvSpPr>
            <p:nvPr/>
          </p:nvSpPr>
          <p:spPr bwMode="auto">
            <a:xfrm>
              <a:off x="2317" y="1848"/>
              <a:ext cx="3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1800" b="1">
                  <a:solidFill>
                    <a:srgbClr val="000000"/>
                  </a:solidFill>
                  <a:ea typeface="宋体" charset="-122"/>
                </a:rPr>
                <a:t>Disk</a:t>
              </a:r>
            </a:p>
          </p:txBody>
        </p:sp>
        <p:sp>
          <p:nvSpPr>
            <p:cNvPr id="64" name="Rectangle 65"/>
            <p:cNvSpPr>
              <a:spLocks noChangeArrowheads="1"/>
            </p:cNvSpPr>
            <p:nvPr/>
          </p:nvSpPr>
          <p:spPr bwMode="auto">
            <a:xfrm>
              <a:off x="2164" y="207"/>
              <a:ext cx="644" cy="4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1400" b="1" dirty="0">
                  <a:solidFill>
                    <a:srgbClr val="000000"/>
                  </a:solidFill>
                  <a:ea typeface="宋体" charset="-122"/>
                </a:rPr>
                <a:t>Original 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1400" b="1" dirty="0">
                  <a:solidFill>
                    <a:srgbClr val="000000"/>
                  </a:solidFill>
                  <a:ea typeface="宋体" charset="-122"/>
                </a:rPr>
                <a:t>Relation</a:t>
              </a:r>
            </a:p>
          </p:txBody>
        </p:sp>
        <p:sp>
          <p:nvSpPr>
            <p:cNvPr id="65" name="Rectangle 66"/>
            <p:cNvSpPr>
              <a:spLocks noChangeArrowheads="1"/>
            </p:cNvSpPr>
            <p:nvPr/>
          </p:nvSpPr>
          <p:spPr bwMode="auto">
            <a:xfrm>
              <a:off x="3916" y="398"/>
              <a:ext cx="583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1400" b="1">
                  <a:solidFill>
                    <a:srgbClr val="000000"/>
                  </a:solidFill>
                  <a:ea typeface="宋体" charset="-122"/>
                </a:rPr>
                <a:t>OUTPUT</a:t>
              </a:r>
            </a:p>
          </p:txBody>
        </p:sp>
        <p:sp>
          <p:nvSpPr>
            <p:cNvPr id="66" name="Freeform 67"/>
            <p:cNvSpPr>
              <a:spLocks/>
            </p:cNvSpPr>
            <p:nvPr/>
          </p:nvSpPr>
          <p:spPr bwMode="auto">
            <a:xfrm>
              <a:off x="5040" y="1390"/>
              <a:ext cx="27" cy="40"/>
            </a:xfrm>
            <a:custGeom>
              <a:avLst/>
              <a:gdLst>
                <a:gd name="T0" fmla="*/ 26 w 27"/>
                <a:gd name="T1" fmla="*/ 20 h 40"/>
                <a:gd name="T2" fmla="*/ 14 w 27"/>
                <a:gd name="T3" fmla="*/ 0 h 40"/>
                <a:gd name="T4" fmla="*/ 0 w 27"/>
                <a:gd name="T5" fmla="*/ 20 h 40"/>
                <a:gd name="T6" fmla="*/ 14 w 27"/>
                <a:gd name="T7" fmla="*/ 39 h 40"/>
                <a:gd name="T8" fmla="*/ 26 w 27"/>
                <a:gd name="T9" fmla="*/ 2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40"/>
                <a:gd name="T17" fmla="*/ 27 w 27"/>
                <a:gd name="T18" fmla="*/ 40 h 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40">
                  <a:moveTo>
                    <a:pt x="26" y="20"/>
                  </a:moveTo>
                  <a:lnTo>
                    <a:pt x="14" y="0"/>
                  </a:lnTo>
                  <a:lnTo>
                    <a:pt x="0" y="20"/>
                  </a:lnTo>
                  <a:lnTo>
                    <a:pt x="14" y="39"/>
                  </a:lnTo>
                  <a:lnTo>
                    <a:pt x="26" y="2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7" name="Freeform 68"/>
            <p:cNvSpPr>
              <a:spLocks/>
            </p:cNvSpPr>
            <p:nvPr/>
          </p:nvSpPr>
          <p:spPr bwMode="auto">
            <a:xfrm>
              <a:off x="5138" y="1390"/>
              <a:ext cx="27" cy="40"/>
            </a:xfrm>
            <a:custGeom>
              <a:avLst/>
              <a:gdLst>
                <a:gd name="T0" fmla="*/ 26 w 27"/>
                <a:gd name="T1" fmla="*/ 20 h 40"/>
                <a:gd name="T2" fmla="*/ 14 w 27"/>
                <a:gd name="T3" fmla="*/ 0 h 40"/>
                <a:gd name="T4" fmla="*/ 0 w 27"/>
                <a:gd name="T5" fmla="*/ 20 h 40"/>
                <a:gd name="T6" fmla="*/ 14 w 27"/>
                <a:gd name="T7" fmla="*/ 39 h 40"/>
                <a:gd name="T8" fmla="*/ 26 w 27"/>
                <a:gd name="T9" fmla="*/ 2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40"/>
                <a:gd name="T17" fmla="*/ 27 w 27"/>
                <a:gd name="T18" fmla="*/ 40 h 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40">
                  <a:moveTo>
                    <a:pt x="26" y="20"/>
                  </a:moveTo>
                  <a:lnTo>
                    <a:pt x="14" y="0"/>
                  </a:lnTo>
                  <a:lnTo>
                    <a:pt x="0" y="20"/>
                  </a:lnTo>
                  <a:lnTo>
                    <a:pt x="14" y="39"/>
                  </a:lnTo>
                  <a:lnTo>
                    <a:pt x="26" y="2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8" name="Freeform 69"/>
            <p:cNvSpPr>
              <a:spLocks/>
            </p:cNvSpPr>
            <p:nvPr/>
          </p:nvSpPr>
          <p:spPr bwMode="auto">
            <a:xfrm>
              <a:off x="2832" y="384"/>
              <a:ext cx="1683" cy="1442"/>
            </a:xfrm>
            <a:custGeom>
              <a:avLst/>
              <a:gdLst>
                <a:gd name="T0" fmla="*/ 0 w 1683"/>
                <a:gd name="T1" fmla="*/ 1441 h 1442"/>
                <a:gd name="T2" fmla="*/ 0 w 1683"/>
                <a:gd name="T3" fmla="*/ 0 h 1442"/>
                <a:gd name="T4" fmla="*/ 1682 w 1683"/>
                <a:gd name="T5" fmla="*/ 0 h 1442"/>
                <a:gd name="T6" fmla="*/ 1682 w 1683"/>
                <a:gd name="T7" fmla="*/ 1441 h 1442"/>
                <a:gd name="T8" fmla="*/ 0 w 1683"/>
                <a:gd name="T9" fmla="*/ 1441 h 1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83"/>
                <a:gd name="T16" fmla="*/ 0 h 1442"/>
                <a:gd name="T17" fmla="*/ 1683 w 1683"/>
                <a:gd name="T18" fmla="*/ 1442 h 14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83" h="1442">
                  <a:moveTo>
                    <a:pt x="0" y="1441"/>
                  </a:moveTo>
                  <a:lnTo>
                    <a:pt x="0" y="0"/>
                  </a:lnTo>
                  <a:lnTo>
                    <a:pt x="1682" y="0"/>
                  </a:lnTo>
                  <a:lnTo>
                    <a:pt x="1682" y="1441"/>
                  </a:lnTo>
                  <a:lnTo>
                    <a:pt x="0" y="1441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9" name="Freeform 70"/>
            <p:cNvSpPr>
              <a:spLocks/>
            </p:cNvSpPr>
            <p:nvPr/>
          </p:nvSpPr>
          <p:spPr bwMode="auto">
            <a:xfrm>
              <a:off x="3054" y="1215"/>
              <a:ext cx="211" cy="170"/>
            </a:xfrm>
            <a:custGeom>
              <a:avLst/>
              <a:gdLst>
                <a:gd name="T0" fmla="*/ 0 w 211"/>
                <a:gd name="T1" fmla="*/ 169 h 170"/>
                <a:gd name="T2" fmla="*/ 0 w 211"/>
                <a:gd name="T3" fmla="*/ 0 h 170"/>
                <a:gd name="T4" fmla="*/ 210 w 211"/>
                <a:gd name="T5" fmla="*/ 0 h 170"/>
                <a:gd name="T6" fmla="*/ 210 w 211"/>
                <a:gd name="T7" fmla="*/ 169 h 170"/>
                <a:gd name="T8" fmla="*/ 0 w 211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1"/>
                <a:gd name="T16" fmla="*/ 0 h 170"/>
                <a:gd name="T17" fmla="*/ 211 w 211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1" h="170">
                  <a:moveTo>
                    <a:pt x="0" y="169"/>
                  </a:moveTo>
                  <a:lnTo>
                    <a:pt x="0" y="0"/>
                  </a:lnTo>
                  <a:lnTo>
                    <a:pt x="210" y="0"/>
                  </a:lnTo>
                  <a:lnTo>
                    <a:pt x="210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70" name="Group 71"/>
            <p:cNvGrpSpPr>
              <a:grpSpLocks/>
            </p:cNvGrpSpPr>
            <p:nvPr/>
          </p:nvGrpSpPr>
          <p:grpSpPr bwMode="auto">
            <a:xfrm>
              <a:off x="4158" y="1336"/>
              <a:ext cx="211" cy="57"/>
              <a:chOff x="4158" y="1336"/>
              <a:chExt cx="211" cy="57"/>
            </a:xfrm>
          </p:grpSpPr>
          <p:sp>
            <p:nvSpPr>
              <p:cNvPr id="111" name="Freeform 72"/>
              <p:cNvSpPr>
                <a:spLocks/>
              </p:cNvSpPr>
              <p:nvPr/>
            </p:nvSpPr>
            <p:spPr bwMode="auto">
              <a:xfrm>
                <a:off x="4158" y="1336"/>
                <a:ext cx="27" cy="40"/>
              </a:xfrm>
              <a:custGeom>
                <a:avLst/>
                <a:gdLst>
                  <a:gd name="T0" fmla="*/ 26 w 27"/>
                  <a:gd name="T1" fmla="*/ 19 h 40"/>
                  <a:gd name="T2" fmla="*/ 13 w 27"/>
                  <a:gd name="T3" fmla="*/ 0 h 40"/>
                  <a:gd name="T4" fmla="*/ 0 w 27"/>
                  <a:gd name="T5" fmla="*/ 19 h 40"/>
                  <a:gd name="T6" fmla="*/ 13 w 27"/>
                  <a:gd name="T7" fmla="*/ 39 h 40"/>
                  <a:gd name="T8" fmla="*/ 26 w 27"/>
                  <a:gd name="T9" fmla="*/ 19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"/>
                  <a:gd name="T16" fmla="*/ 0 h 40"/>
                  <a:gd name="T17" fmla="*/ 27 w 27"/>
                  <a:gd name="T18" fmla="*/ 40 h 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" h="40">
                    <a:moveTo>
                      <a:pt x="26" y="19"/>
                    </a:moveTo>
                    <a:lnTo>
                      <a:pt x="13" y="0"/>
                    </a:lnTo>
                    <a:lnTo>
                      <a:pt x="0" y="19"/>
                    </a:lnTo>
                    <a:lnTo>
                      <a:pt x="13" y="39"/>
                    </a:lnTo>
                    <a:lnTo>
                      <a:pt x="26" y="19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2" name="Freeform 73"/>
              <p:cNvSpPr>
                <a:spLocks/>
              </p:cNvSpPr>
              <p:nvPr/>
            </p:nvSpPr>
            <p:spPr bwMode="auto">
              <a:xfrm>
                <a:off x="4249" y="1336"/>
                <a:ext cx="27" cy="40"/>
              </a:xfrm>
              <a:custGeom>
                <a:avLst/>
                <a:gdLst>
                  <a:gd name="T0" fmla="*/ 26 w 27"/>
                  <a:gd name="T1" fmla="*/ 19 h 40"/>
                  <a:gd name="T2" fmla="*/ 13 w 27"/>
                  <a:gd name="T3" fmla="*/ 0 h 40"/>
                  <a:gd name="T4" fmla="*/ 0 w 27"/>
                  <a:gd name="T5" fmla="*/ 19 h 40"/>
                  <a:gd name="T6" fmla="*/ 13 w 27"/>
                  <a:gd name="T7" fmla="*/ 39 h 40"/>
                  <a:gd name="T8" fmla="*/ 26 w 27"/>
                  <a:gd name="T9" fmla="*/ 19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"/>
                  <a:gd name="T16" fmla="*/ 0 h 40"/>
                  <a:gd name="T17" fmla="*/ 27 w 27"/>
                  <a:gd name="T18" fmla="*/ 40 h 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" h="40">
                    <a:moveTo>
                      <a:pt x="26" y="19"/>
                    </a:moveTo>
                    <a:lnTo>
                      <a:pt x="13" y="0"/>
                    </a:lnTo>
                    <a:lnTo>
                      <a:pt x="0" y="19"/>
                    </a:lnTo>
                    <a:lnTo>
                      <a:pt x="13" y="39"/>
                    </a:lnTo>
                    <a:lnTo>
                      <a:pt x="26" y="19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3" name="Freeform 74"/>
              <p:cNvSpPr>
                <a:spLocks/>
              </p:cNvSpPr>
              <p:nvPr/>
            </p:nvSpPr>
            <p:spPr bwMode="auto">
              <a:xfrm>
                <a:off x="4347" y="1336"/>
                <a:ext cx="22" cy="57"/>
              </a:xfrm>
              <a:custGeom>
                <a:avLst/>
                <a:gdLst>
                  <a:gd name="T0" fmla="*/ 21 w 22"/>
                  <a:gd name="T1" fmla="*/ 27 h 57"/>
                  <a:gd name="T2" fmla="*/ 11 w 22"/>
                  <a:gd name="T3" fmla="*/ 0 h 57"/>
                  <a:gd name="T4" fmla="*/ 0 w 22"/>
                  <a:gd name="T5" fmla="*/ 27 h 57"/>
                  <a:gd name="T6" fmla="*/ 11 w 22"/>
                  <a:gd name="T7" fmla="*/ 56 h 57"/>
                  <a:gd name="T8" fmla="*/ 21 w 22"/>
                  <a:gd name="T9" fmla="*/ 27 h 5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"/>
                  <a:gd name="T16" fmla="*/ 0 h 57"/>
                  <a:gd name="T17" fmla="*/ 22 w 22"/>
                  <a:gd name="T18" fmla="*/ 57 h 5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" h="57">
                    <a:moveTo>
                      <a:pt x="21" y="27"/>
                    </a:moveTo>
                    <a:lnTo>
                      <a:pt x="11" y="0"/>
                    </a:lnTo>
                    <a:lnTo>
                      <a:pt x="0" y="27"/>
                    </a:lnTo>
                    <a:lnTo>
                      <a:pt x="11" y="56"/>
                    </a:lnTo>
                    <a:lnTo>
                      <a:pt x="21" y="27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71" name="Freeform 75"/>
            <p:cNvSpPr>
              <a:spLocks/>
            </p:cNvSpPr>
            <p:nvPr/>
          </p:nvSpPr>
          <p:spPr bwMode="auto">
            <a:xfrm>
              <a:off x="4793" y="791"/>
              <a:ext cx="158" cy="170"/>
            </a:xfrm>
            <a:custGeom>
              <a:avLst/>
              <a:gdLst>
                <a:gd name="T0" fmla="*/ 0 w 158"/>
                <a:gd name="T1" fmla="*/ 169 h 170"/>
                <a:gd name="T2" fmla="*/ 0 w 158"/>
                <a:gd name="T3" fmla="*/ 0 h 170"/>
                <a:gd name="T4" fmla="*/ 157 w 158"/>
                <a:gd name="T5" fmla="*/ 0 h 170"/>
                <a:gd name="T6" fmla="*/ 157 w 158"/>
                <a:gd name="T7" fmla="*/ 169 h 170"/>
                <a:gd name="T8" fmla="*/ 0 w 158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8"/>
                <a:gd name="T16" fmla="*/ 0 h 170"/>
                <a:gd name="T17" fmla="*/ 158 w 158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8" h="170">
                  <a:moveTo>
                    <a:pt x="0" y="169"/>
                  </a:moveTo>
                  <a:lnTo>
                    <a:pt x="0" y="0"/>
                  </a:lnTo>
                  <a:lnTo>
                    <a:pt x="157" y="0"/>
                  </a:lnTo>
                  <a:lnTo>
                    <a:pt x="157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auto">
            <a:xfrm>
              <a:off x="4976" y="791"/>
              <a:ext cx="157" cy="170"/>
            </a:xfrm>
            <a:custGeom>
              <a:avLst/>
              <a:gdLst>
                <a:gd name="T0" fmla="*/ 0 w 157"/>
                <a:gd name="T1" fmla="*/ 169 h 170"/>
                <a:gd name="T2" fmla="*/ 0 w 157"/>
                <a:gd name="T3" fmla="*/ 0 h 170"/>
                <a:gd name="T4" fmla="*/ 156 w 157"/>
                <a:gd name="T5" fmla="*/ 0 h 170"/>
                <a:gd name="T6" fmla="*/ 156 w 157"/>
                <a:gd name="T7" fmla="*/ 169 h 170"/>
                <a:gd name="T8" fmla="*/ 0 w 157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7"/>
                <a:gd name="T16" fmla="*/ 0 h 170"/>
                <a:gd name="T17" fmla="*/ 157 w 157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7" h="170">
                  <a:moveTo>
                    <a:pt x="0" y="169"/>
                  </a:moveTo>
                  <a:lnTo>
                    <a:pt x="0" y="0"/>
                  </a:lnTo>
                  <a:lnTo>
                    <a:pt x="156" y="0"/>
                  </a:lnTo>
                  <a:lnTo>
                    <a:pt x="156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auto">
            <a:xfrm>
              <a:off x="4793" y="1085"/>
              <a:ext cx="158" cy="170"/>
            </a:xfrm>
            <a:custGeom>
              <a:avLst/>
              <a:gdLst>
                <a:gd name="T0" fmla="*/ 0 w 158"/>
                <a:gd name="T1" fmla="*/ 169 h 170"/>
                <a:gd name="T2" fmla="*/ 0 w 158"/>
                <a:gd name="T3" fmla="*/ 0 h 170"/>
                <a:gd name="T4" fmla="*/ 157 w 158"/>
                <a:gd name="T5" fmla="*/ 0 h 170"/>
                <a:gd name="T6" fmla="*/ 157 w 158"/>
                <a:gd name="T7" fmla="*/ 169 h 170"/>
                <a:gd name="T8" fmla="*/ 0 w 158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8"/>
                <a:gd name="T16" fmla="*/ 0 h 170"/>
                <a:gd name="T17" fmla="*/ 158 w 158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8" h="170">
                  <a:moveTo>
                    <a:pt x="0" y="169"/>
                  </a:moveTo>
                  <a:lnTo>
                    <a:pt x="0" y="0"/>
                  </a:lnTo>
                  <a:lnTo>
                    <a:pt x="157" y="0"/>
                  </a:lnTo>
                  <a:lnTo>
                    <a:pt x="157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auto">
            <a:xfrm>
              <a:off x="4982" y="1085"/>
              <a:ext cx="157" cy="170"/>
            </a:xfrm>
            <a:custGeom>
              <a:avLst/>
              <a:gdLst>
                <a:gd name="T0" fmla="*/ 0 w 157"/>
                <a:gd name="T1" fmla="*/ 169 h 170"/>
                <a:gd name="T2" fmla="*/ 0 w 157"/>
                <a:gd name="T3" fmla="*/ 0 h 170"/>
                <a:gd name="T4" fmla="*/ 156 w 157"/>
                <a:gd name="T5" fmla="*/ 0 h 170"/>
                <a:gd name="T6" fmla="*/ 156 w 157"/>
                <a:gd name="T7" fmla="*/ 169 h 170"/>
                <a:gd name="T8" fmla="*/ 0 w 157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7"/>
                <a:gd name="T16" fmla="*/ 0 h 170"/>
                <a:gd name="T17" fmla="*/ 157 w 157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7" h="170">
                  <a:moveTo>
                    <a:pt x="0" y="169"/>
                  </a:moveTo>
                  <a:lnTo>
                    <a:pt x="0" y="0"/>
                  </a:lnTo>
                  <a:lnTo>
                    <a:pt x="156" y="0"/>
                  </a:lnTo>
                  <a:lnTo>
                    <a:pt x="156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auto">
            <a:xfrm>
              <a:off x="4950" y="1390"/>
              <a:ext cx="27" cy="40"/>
            </a:xfrm>
            <a:custGeom>
              <a:avLst/>
              <a:gdLst>
                <a:gd name="T0" fmla="*/ 26 w 27"/>
                <a:gd name="T1" fmla="*/ 20 h 40"/>
                <a:gd name="T2" fmla="*/ 13 w 27"/>
                <a:gd name="T3" fmla="*/ 0 h 40"/>
                <a:gd name="T4" fmla="*/ 0 w 27"/>
                <a:gd name="T5" fmla="*/ 20 h 40"/>
                <a:gd name="T6" fmla="*/ 13 w 27"/>
                <a:gd name="T7" fmla="*/ 39 h 40"/>
                <a:gd name="T8" fmla="*/ 26 w 27"/>
                <a:gd name="T9" fmla="*/ 2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40"/>
                <a:gd name="T17" fmla="*/ 27 w 27"/>
                <a:gd name="T18" fmla="*/ 40 h 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40">
                  <a:moveTo>
                    <a:pt x="26" y="20"/>
                  </a:moveTo>
                  <a:lnTo>
                    <a:pt x="13" y="0"/>
                  </a:lnTo>
                  <a:lnTo>
                    <a:pt x="0" y="20"/>
                  </a:lnTo>
                  <a:lnTo>
                    <a:pt x="13" y="39"/>
                  </a:lnTo>
                  <a:lnTo>
                    <a:pt x="26" y="2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auto">
            <a:xfrm>
              <a:off x="5171" y="1085"/>
              <a:ext cx="157" cy="170"/>
            </a:xfrm>
            <a:custGeom>
              <a:avLst/>
              <a:gdLst>
                <a:gd name="T0" fmla="*/ 0 w 157"/>
                <a:gd name="T1" fmla="*/ 169 h 170"/>
                <a:gd name="T2" fmla="*/ 0 w 157"/>
                <a:gd name="T3" fmla="*/ 0 h 170"/>
                <a:gd name="T4" fmla="*/ 156 w 157"/>
                <a:gd name="T5" fmla="*/ 0 h 170"/>
                <a:gd name="T6" fmla="*/ 156 w 157"/>
                <a:gd name="T7" fmla="*/ 169 h 170"/>
                <a:gd name="T8" fmla="*/ 0 w 157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7"/>
                <a:gd name="T16" fmla="*/ 0 h 170"/>
                <a:gd name="T17" fmla="*/ 157 w 157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7" h="170">
                  <a:moveTo>
                    <a:pt x="0" y="169"/>
                  </a:moveTo>
                  <a:lnTo>
                    <a:pt x="0" y="0"/>
                  </a:lnTo>
                  <a:lnTo>
                    <a:pt x="156" y="0"/>
                  </a:lnTo>
                  <a:lnTo>
                    <a:pt x="156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7" name="Rectangle 81"/>
            <p:cNvSpPr>
              <a:spLocks noChangeArrowheads="1"/>
            </p:cNvSpPr>
            <p:nvPr/>
          </p:nvSpPr>
          <p:spPr bwMode="auto">
            <a:xfrm>
              <a:off x="4150" y="910"/>
              <a:ext cx="17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1400" b="1" dirty="0">
                  <a:solidFill>
                    <a:srgbClr val="000000"/>
                  </a:solidFill>
                  <a:ea typeface="宋体" charset="-122"/>
                </a:rPr>
                <a:t>2</a:t>
              </a: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auto">
            <a:xfrm>
              <a:off x="4793" y="1611"/>
              <a:ext cx="158" cy="170"/>
            </a:xfrm>
            <a:custGeom>
              <a:avLst/>
              <a:gdLst>
                <a:gd name="T0" fmla="*/ 0 w 158"/>
                <a:gd name="T1" fmla="*/ 169 h 170"/>
                <a:gd name="T2" fmla="*/ 0 w 158"/>
                <a:gd name="T3" fmla="*/ 0 h 170"/>
                <a:gd name="T4" fmla="*/ 157 w 158"/>
                <a:gd name="T5" fmla="*/ 0 h 170"/>
                <a:gd name="T6" fmla="*/ 157 w 158"/>
                <a:gd name="T7" fmla="*/ 169 h 170"/>
                <a:gd name="T8" fmla="*/ 0 w 158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8"/>
                <a:gd name="T16" fmla="*/ 0 h 170"/>
                <a:gd name="T17" fmla="*/ 158 w 158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8" h="170">
                  <a:moveTo>
                    <a:pt x="0" y="169"/>
                  </a:moveTo>
                  <a:lnTo>
                    <a:pt x="0" y="0"/>
                  </a:lnTo>
                  <a:lnTo>
                    <a:pt x="157" y="0"/>
                  </a:lnTo>
                  <a:lnTo>
                    <a:pt x="157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auto">
            <a:xfrm>
              <a:off x="4128" y="1584"/>
              <a:ext cx="266" cy="181"/>
            </a:xfrm>
            <a:custGeom>
              <a:avLst/>
              <a:gdLst>
                <a:gd name="T0" fmla="*/ 0 w 266"/>
                <a:gd name="T1" fmla="*/ 180 h 181"/>
                <a:gd name="T2" fmla="*/ 0 w 266"/>
                <a:gd name="T3" fmla="*/ 0 h 181"/>
                <a:gd name="T4" fmla="*/ 265 w 266"/>
                <a:gd name="T5" fmla="*/ 0 h 181"/>
                <a:gd name="T6" fmla="*/ 265 w 266"/>
                <a:gd name="T7" fmla="*/ 180 h 181"/>
                <a:gd name="T8" fmla="*/ 0 w 266"/>
                <a:gd name="T9" fmla="*/ 180 h 1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6"/>
                <a:gd name="T16" fmla="*/ 0 h 181"/>
                <a:gd name="T17" fmla="*/ 266 w 266"/>
                <a:gd name="T18" fmla="*/ 181 h 18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6" h="181">
                  <a:moveTo>
                    <a:pt x="0" y="180"/>
                  </a:moveTo>
                  <a:lnTo>
                    <a:pt x="0" y="0"/>
                  </a:lnTo>
                  <a:lnTo>
                    <a:pt x="265" y="0"/>
                  </a:lnTo>
                  <a:lnTo>
                    <a:pt x="265" y="180"/>
                  </a:lnTo>
                  <a:lnTo>
                    <a:pt x="0" y="180"/>
                  </a:lnTo>
                </a:path>
              </a:pathLst>
            </a:custGeom>
            <a:solidFill>
              <a:srgbClr val="F6BF69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0" name="Rectangle 84"/>
            <p:cNvSpPr>
              <a:spLocks noChangeArrowheads="1"/>
            </p:cNvSpPr>
            <p:nvPr/>
          </p:nvSpPr>
          <p:spPr bwMode="auto">
            <a:xfrm>
              <a:off x="2907" y="954"/>
              <a:ext cx="46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1400" b="1">
                  <a:solidFill>
                    <a:srgbClr val="000000"/>
                  </a:solidFill>
                  <a:ea typeface="宋体" charset="-122"/>
                </a:rPr>
                <a:t>INPUT</a:t>
              </a:r>
            </a:p>
          </p:txBody>
        </p:sp>
        <p:sp useBgFill="1">
          <p:nvSpPr>
            <p:cNvPr id="81" name="Rectangle 85"/>
            <p:cNvSpPr>
              <a:spLocks noChangeArrowheads="1"/>
            </p:cNvSpPr>
            <p:nvPr/>
          </p:nvSpPr>
          <p:spPr bwMode="auto">
            <a:xfrm>
              <a:off x="4150" y="565"/>
              <a:ext cx="172" cy="192"/>
            </a:xfrm>
            <a:prstGeom prst="rect">
              <a:avLst/>
            </a:pr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1400" b="1">
                  <a:solidFill>
                    <a:srgbClr val="000000"/>
                  </a:solidFill>
                  <a:ea typeface="宋体" charset="-122"/>
                </a:rPr>
                <a:t>1</a:t>
              </a:r>
            </a:p>
          </p:txBody>
        </p:sp>
        <p:sp>
          <p:nvSpPr>
            <p:cNvPr id="82" name="Rectangle 86"/>
            <p:cNvSpPr>
              <a:spLocks noChangeArrowheads="1"/>
            </p:cNvSpPr>
            <p:nvPr/>
          </p:nvSpPr>
          <p:spPr bwMode="auto">
            <a:xfrm>
              <a:off x="3269" y="1109"/>
              <a:ext cx="514" cy="4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zh-CN" sz="1400" b="1">
                  <a:solidFill>
                    <a:srgbClr val="000000"/>
                  </a:solidFill>
                  <a:ea typeface="宋体" charset="-122"/>
                </a:rPr>
                <a:t>hash</a:t>
              </a:r>
            </a:p>
            <a:p>
              <a:pPr algn="ctr">
                <a:lnSpc>
                  <a:spcPct val="50000"/>
                </a:lnSpc>
                <a:spcBef>
                  <a:spcPct val="0"/>
                </a:spcBef>
                <a:buFontTx/>
                <a:buNone/>
              </a:pPr>
              <a:r>
                <a:rPr lang="en-US" altLang="zh-CN" sz="1400" b="1">
                  <a:solidFill>
                    <a:srgbClr val="000000"/>
                  </a:solidFill>
                  <a:ea typeface="宋体" charset="-122"/>
                </a:rPr>
                <a:t>function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zh-CN" sz="2000" b="1">
                  <a:solidFill>
                    <a:schemeClr val="accent2"/>
                  </a:solidFill>
                  <a:ea typeface="宋体" charset="-122"/>
                </a:rPr>
                <a:t>h</a:t>
              </a:r>
            </a:p>
          </p:txBody>
        </p:sp>
        <p:sp>
          <p:nvSpPr>
            <p:cNvPr id="83" name="Rectangle 87"/>
            <p:cNvSpPr>
              <a:spLocks noChangeArrowheads="1"/>
            </p:cNvSpPr>
            <p:nvPr/>
          </p:nvSpPr>
          <p:spPr bwMode="auto">
            <a:xfrm>
              <a:off x="4090" y="1405"/>
              <a:ext cx="31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1400" b="1">
                  <a:solidFill>
                    <a:srgbClr val="000000"/>
                  </a:solidFill>
                  <a:ea typeface="宋体" charset="-122"/>
                </a:rPr>
                <a:t>M-1</a:t>
              </a:r>
            </a:p>
          </p:txBody>
        </p:sp>
        <p:sp>
          <p:nvSpPr>
            <p:cNvPr id="84" name="Rectangle 88"/>
            <p:cNvSpPr>
              <a:spLocks noChangeArrowheads="1"/>
            </p:cNvSpPr>
            <p:nvPr/>
          </p:nvSpPr>
          <p:spPr bwMode="auto">
            <a:xfrm>
              <a:off x="4745" y="391"/>
              <a:ext cx="714" cy="2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1400" b="1" dirty="0">
                  <a:solidFill>
                    <a:srgbClr val="000000"/>
                  </a:solidFill>
                  <a:ea typeface="宋体" charset="-122"/>
                </a:rPr>
                <a:t>Partitions</a:t>
              </a:r>
            </a:p>
          </p:txBody>
        </p:sp>
        <p:sp>
          <p:nvSpPr>
            <p:cNvPr id="85" name="Rectangle 89"/>
            <p:cNvSpPr>
              <a:spLocks noChangeArrowheads="1"/>
            </p:cNvSpPr>
            <p:nvPr/>
          </p:nvSpPr>
          <p:spPr bwMode="auto">
            <a:xfrm>
              <a:off x="5424" y="776"/>
              <a:ext cx="1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1800" b="1">
                  <a:solidFill>
                    <a:srgbClr val="000000"/>
                  </a:solidFill>
                  <a:ea typeface="宋体" charset="-122"/>
                </a:rPr>
                <a:t>1</a:t>
              </a:r>
            </a:p>
          </p:txBody>
        </p:sp>
        <p:sp>
          <p:nvSpPr>
            <p:cNvPr id="86" name="Rectangle 90"/>
            <p:cNvSpPr>
              <a:spLocks noChangeArrowheads="1"/>
            </p:cNvSpPr>
            <p:nvPr/>
          </p:nvSpPr>
          <p:spPr bwMode="auto">
            <a:xfrm>
              <a:off x="5418" y="1043"/>
              <a:ext cx="1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1800" b="1">
                  <a:solidFill>
                    <a:srgbClr val="000000"/>
                  </a:solidFill>
                  <a:ea typeface="宋体" charset="-122"/>
                </a:rPr>
                <a:t>2</a:t>
              </a:r>
            </a:p>
          </p:txBody>
        </p:sp>
        <p:sp>
          <p:nvSpPr>
            <p:cNvPr id="87" name="Rectangle 91"/>
            <p:cNvSpPr>
              <a:spLocks noChangeArrowheads="1"/>
            </p:cNvSpPr>
            <p:nvPr/>
          </p:nvSpPr>
          <p:spPr bwMode="auto">
            <a:xfrm>
              <a:off x="5398" y="1542"/>
              <a:ext cx="3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1800" b="1">
                  <a:solidFill>
                    <a:srgbClr val="000000"/>
                  </a:solidFill>
                  <a:ea typeface="宋体" charset="-122"/>
                </a:rPr>
                <a:t>M-1</a:t>
              </a:r>
            </a:p>
          </p:txBody>
        </p:sp>
        <p:grpSp>
          <p:nvGrpSpPr>
            <p:cNvPr id="88" name="Group 92"/>
            <p:cNvGrpSpPr>
              <a:grpSpLocks/>
            </p:cNvGrpSpPr>
            <p:nvPr/>
          </p:nvGrpSpPr>
          <p:grpSpPr bwMode="auto">
            <a:xfrm>
              <a:off x="2204" y="628"/>
              <a:ext cx="580" cy="1230"/>
              <a:chOff x="2204" y="628"/>
              <a:chExt cx="580" cy="1230"/>
            </a:xfrm>
          </p:grpSpPr>
          <p:sp>
            <p:nvSpPr>
              <p:cNvPr id="107" name="Oval 93"/>
              <p:cNvSpPr>
                <a:spLocks noChangeArrowheads="1"/>
              </p:cNvSpPr>
              <p:nvPr/>
            </p:nvSpPr>
            <p:spPr bwMode="auto">
              <a:xfrm>
                <a:off x="2213" y="628"/>
                <a:ext cx="567" cy="85"/>
              </a:xfrm>
              <a:prstGeom prst="ellips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zh-CN"/>
              </a:p>
            </p:txBody>
          </p:sp>
          <p:sp>
            <p:nvSpPr>
              <p:cNvPr id="108" name="Line 94"/>
              <p:cNvSpPr>
                <a:spLocks noChangeShapeType="1"/>
              </p:cNvSpPr>
              <p:nvPr/>
            </p:nvSpPr>
            <p:spPr bwMode="auto">
              <a:xfrm>
                <a:off x="2209" y="670"/>
                <a:ext cx="0" cy="1109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9" name="Line 95"/>
              <p:cNvSpPr>
                <a:spLocks noChangeShapeType="1"/>
              </p:cNvSpPr>
              <p:nvPr/>
            </p:nvSpPr>
            <p:spPr bwMode="auto">
              <a:xfrm>
                <a:off x="2784" y="670"/>
                <a:ext cx="0" cy="1109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0" name="Arc 96"/>
              <p:cNvSpPr>
                <a:spLocks/>
              </p:cNvSpPr>
              <p:nvPr/>
            </p:nvSpPr>
            <p:spPr bwMode="auto">
              <a:xfrm>
                <a:off x="2204" y="1782"/>
                <a:ext cx="575" cy="76"/>
              </a:xfrm>
              <a:custGeom>
                <a:avLst/>
                <a:gdLst>
                  <a:gd name="T0" fmla="*/ 8 w 43200"/>
                  <a:gd name="T1" fmla="*/ 0 h 22191"/>
                  <a:gd name="T2" fmla="*/ 0 w 43200"/>
                  <a:gd name="T3" fmla="*/ 0 h 22191"/>
                  <a:gd name="T4" fmla="*/ 4 w 43200"/>
                  <a:gd name="T5" fmla="*/ 0 h 22191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191"/>
                  <a:gd name="T11" fmla="*/ 43200 w 43200"/>
                  <a:gd name="T12" fmla="*/ 22191 h 2219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191" fill="none" extrusionOk="0">
                    <a:moveTo>
                      <a:pt x="43191" y="0"/>
                    </a:moveTo>
                    <a:cubicBezTo>
                      <a:pt x="43197" y="196"/>
                      <a:pt x="43200" y="393"/>
                      <a:pt x="43200" y="591"/>
                    </a:cubicBezTo>
                    <a:cubicBezTo>
                      <a:pt x="43200" y="12520"/>
                      <a:pt x="33529" y="22191"/>
                      <a:pt x="21600" y="22191"/>
                    </a:cubicBezTo>
                    <a:cubicBezTo>
                      <a:pt x="9670" y="22191"/>
                      <a:pt x="0" y="12520"/>
                      <a:pt x="0" y="591"/>
                    </a:cubicBezTo>
                    <a:cubicBezTo>
                      <a:pt x="-1" y="493"/>
                      <a:pt x="0" y="395"/>
                      <a:pt x="1" y="297"/>
                    </a:cubicBezTo>
                  </a:path>
                  <a:path w="43200" h="22191" stroke="0" extrusionOk="0">
                    <a:moveTo>
                      <a:pt x="43191" y="0"/>
                    </a:moveTo>
                    <a:cubicBezTo>
                      <a:pt x="43197" y="196"/>
                      <a:pt x="43200" y="393"/>
                      <a:pt x="43200" y="591"/>
                    </a:cubicBezTo>
                    <a:cubicBezTo>
                      <a:pt x="43200" y="12520"/>
                      <a:pt x="33529" y="22191"/>
                      <a:pt x="21600" y="22191"/>
                    </a:cubicBezTo>
                    <a:cubicBezTo>
                      <a:pt x="9670" y="22191"/>
                      <a:pt x="0" y="12520"/>
                      <a:pt x="0" y="591"/>
                    </a:cubicBezTo>
                    <a:cubicBezTo>
                      <a:pt x="-1" y="493"/>
                      <a:pt x="0" y="395"/>
                      <a:pt x="1" y="297"/>
                    </a:cubicBezTo>
                    <a:lnTo>
                      <a:pt x="21600" y="591"/>
                    </a:lnTo>
                    <a:lnTo>
                      <a:pt x="43191" y="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89" name="Rectangle 97"/>
            <p:cNvSpPr>
              <a:spLocks noChangeArrowheads="1"/>
            </p:cNvSpPr>
            <p:nvPr/>
          </p:nvSpPr>
          <p:spPr bwMode="auto">
            <a:xfrm>
              <a:off x="2404" y="772"/>
              <a:ext cx="184" cy="184"/>
            </a:xfrm>
            <a:prstGeom prst="rect">
              <a:avLst/>
            </a:prstGeom>
            <a:solidFill>
              <a:srgbClr val="F6BF69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zh-CN"/>
            </a:p>
          </p:txBody>
        </p:sp>
        <p:sp>
          <p:nvSpPr>
            <p:cNvPr id="90" name="Rectangle 98"/>
            <p:cNvSpPr>
              <a:spLocks noChangeArrowheads="1"/>
            </p:cNvSpPr>
            <p:nvPr/>
          </p:nvSpPr>
          <p:spPr bwMode="auto">
            <a:xfrm>
              <a:off x="2404" y="1060"/>
              <a:ext cx="184" cy="184"/>
            </a:xfrm>
            <a:prstGeom prst="rect">
              <a:avLst/>
            </a:prstGeom>
            <a:solidFill>
              <a:srgbClr val="F6BF69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zh-CN"/>
            </a:p>
          </p:txBody>
        </p:sp>
        <p:sp>
          <p:nvSpPr>
            <p:cNvPr id="91" name="Rectangle 99"/>
            <p:cNvSpPr>
              <a:spLocks noChangeArrowheads="1"/>
            </p:cNvSpPr>
            <p:nvPr/>
          </p:nvSpPr>
          <p:spPr bwMode="auto">
            <a:xfrm>
              <a:off x="2404" y="1540"/>
              <a:ext cx="184" cy="184"/>
            </a:xfrm>
            <a:prstGeom prst="rect">
              <a:avLst/>
            </a:prstGeom>
            <a:solidFill>
              <a:srgbClr val="F6BF69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zh-CN"/>
            </a:p>
          </p:txBody>
        </p:sp>
        <p:sp>
          <p:nvSpPr>
            <p:cNvPr id="92" name="Rectangle 100"/>
            <p:cNvSpPr>
              <a:spLocks noChangeArrowheads="1"/>
            </p:cNvSpPr>
            <p:nvPr/>
          </p:nvSpPr>
          <p:spPr bwMode="auto">
            <a:xfrm>
              <a:off x="2292" y="1182"/>
              <a:ext cx="436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3200" b="1" dirty="0">
                  <a:solidFill>
                    <a:schemeClr val="tx2"/>
                  </a:solidFill>
                  <a:latin typeface="Book Antiqua" pitchFamily="18" charset="0"/>
                  <a:ea typeface="宋体" charset="-122"/>
                </a:rPr>
                <a:t>. . .</a:t>
              </a:r>
            </a:p>
          </p:txBody>
        </p:sp>
        <p:grpSp>
          <p:nvGrpSpPr>
            <p:cNvPr id="93" name="Group 101"/>
            <p:cNvGrpSpPr>
              <a:grpSpLocks/>
            </p:cNvGrpSpPr>
            <p:nvPr/>
          </p:nvGrpSpPr>
          <p:grpSpPr bwMode="auto">
            <a:xfrm>
              <a:off x="4748" y="628"/>
              <a:ext cx="676" cy="1244"/>
              <a:chOff x="4748" y="628"/>
              <a:chExt cx="676" cy="1244"/>
            </a:xfrm>
          </p:grpSpPr>
          <p:sp>
            <p:nvSpPr>
              <p:cNvPr id="103" name="Oval 102"/>
              <p:cNvSpPr>
                <a:spLocks noChangeArrowheads="1"/>
              </p:cNvSpPr>
              <p:nvPr/>
            </p:nvSpPr>
            <p:spPr bwMode="auto">
              <a:xfrm>
                <a:off x="4757" y="628"/>
                <a:ext cx="663" cy="86"/>
              </a:xfrm>
              <a:prstGeom prst="ellips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zh-CN"/>
              </a:p>
            </p:txBody>
          </p:sp>
          <p:sp>
            <p:nvSpPr>
              <p:cNvPr id="104" name="Line 103"/>
              <p:cNvSpPr>
                <a:spLocks noChangeShapeType="1"/>
              </p:cNvSpPr>
              <p:nvPr/>
            </p:nvSpPr>
            <p:spPr bwMode="auto">
              <a:xfrm>
                <a:off x="4753" y="671"/>
                <a:ext cx="0" cy="1122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5" name="Line 104"/>
              <p:cNvSpPr>
                <a:spLocks noChangeShapeType="1"/>
              </p:cNvSpPr>
              <p:nvPr/>
            </p:nvSpPr>
            <p:spPr bwMode="auto">
              <a:xfrm>
                <a:off x="5424" y="671"/>
                <a:ext cx="0" cy="1122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6" name="Arc 105"/>
              <p:cNvSpPr>
                <a:spLocks/>
              </p:cNvSpPr>
              <p:nvPr/>
            </p:nvSpPr>
            <p:spPr bwMode="auto">
              <a:xfrm>
                <a:off x="4748" y="1796"/>
                <a:ext cx="671" cy="76"/>
              </a:xfrm>
              <a:custGeom>
                <a:avLst/>
                <a:gdLst>
                  <a:gd name="T0" fmla="*/ 10 w 43200"/>
                  <a:gd name="T1" fmla="*/ 0 h 22186"/>
                  <a:gd name="T2" fmla="*/ 0 w 43200"/>
                  <a:gd name="T3" fmla="*/ 0 h 22186"/>
                  <a:gd name="T4" fmla="*/ 5 w 43200"/>
                  <a:gd name="T5" fmla="*/ 0 h 22186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186"/>
                  <a:gd name="T11" fmla="*/ 43200 w 43200"/>
                  <a:gd name="T12" fmla="*/ 22186 h 2218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186" fill="none" extrusionOk="0">
                    <a:moveTo>
                      <a:pt x="43192" y="-1"/>
                    </a:moveTo>
                    <a:cubicBezTo>
                      <a:pt x="43197" y="195"/>
                      <a:pt x="43200" y="390"/>
                      <a:pt x="43200" y="586"/>
                    </a:cubicBezTo>
                    <a:cubicBezTo>
                      <a:pt x="43200" y="12515"/>
                      <a:pt x="33529" y="22186"/>
                      <a:pt x="21600" y="22186"/>
                    </a:cubicBezTo>
                    <a:cubicBezTo>
                      <a:pt x="9670" y="22186"/>
                      <a:pt x="0" y="12515"/>
                      <a:pt x="0" y="586"/>
                    </a:cubicBezTo>
                  </a:path>
                  <a:path w="43200" h="22186" stroke="0" extrusionOk="0">
                    <a:moveTo>
                      <a:pt x="43192" y="-1"/>
                    </a:moveTo>
                    <a:cubicBezTo>
                      <a:pt x="43197" y="195"/>
                      <a:pt x="43200" y="390"/>
                      <a:pt x="43200" y="586"/>
                    </a:cubicBezTo>
                    <a:cubicBezTo>
                      <a:pt x="43200" y="12515"/>
                      <a:pt x="33529" y="22186"/>
                      <a:pt x="21600" y="22186"/>
                    </a:cubicBezTo>
                    <a:cubicBezTo>
                      <a:pt x="9670" y="22186"/>
                      <a:pt x="0" y="12515"/>
                      <a:pt x="0" y="586"/>
                    </a:cubicBezTo>
                    <a:lnTo>
                      <a:pt x="21600" y="586"/>
                    </a:lnTo>
                    <a:lnTo>
                      <a:pt x="43192" y="-1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94" name="Line 106"/>
            <p:cNvSpPr>
              <a:spLocks noChangeShapeType="1"/>
            </p:cNvSpPr>
            <p:nvPr/>
          </p:nvSpPr>
          <p:spPr bwMode="auto">
            <a:xfrm>
              <a:off x="2784" y="1296"/>
              <a:ext cx="24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5" name="Line 107"/>
            <p:cNvSpPr>
              <a:spLocks noChangeShapeType="1"/>
            </p:cNvSpPr>
            <p:nvPr/>
          </p:nvSpPr>
          <p:spPr bwMode="auto">
            <a:xfrm flipV="1">
              <a:off x="3792" y="912"/>
              <a:ext cx="336" cy="384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6" name="Line 108"/>
            <p:cNvSpPr>
              <a:spLocks noChangeShapeType="1"/>
            </p:cNvSpPr>
            <p:nvPr/>
          </p:nvSpPr>
          <p:spPr bwMode="auto">
            <a:xfrm flipV="1">
              <a:off x="3792" y="1200"/>
              <a:ext cx="336" cy="96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7" name="Line 109"/>
            <p:cNvSpPr>
              <a:spLocks noChangeShapeType="1"/>
            </p:cNvSpPr>
            <p:nvPr/>
          </p:nvSpPr>
          <p:spPr bwMode="auto">
            <a:xfrm>
              <a:off x="3792" y="1296"/>
              <a:ext cx="336" cy="384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8" name="Line 110"/>
            <p:cNvSpPr>
              <a:spLocks noChangeShapeType="1"/>
            </p:cNvSpPr>
            <p:nvPr/>
          </p:nvSpPr>
          <p:spPr bwMode="auto">
            <a:xfrm>
              <a:off x="4416" y="864"/>
              <a:ext cx="384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9" name="Line 111"/>
            <p:cNvSpPr>
              <a:spLocks noChangeShapeType="1"/>
            </p:cNvSpPr>
            <p:nvPr/>
          </p:nvSpPr>
          <p:spPr bwMode="auto">
            <a:xfrm>
              <a:off x="4416" y="1152"/>
              <a:ext cx="384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0" name="Line 112"/>
            <p:cNvSpPr>
              <a:spLocks noChangeShapeType="1"/>
            </p:cNvSpPr>
            <p:nvPr/>
          </p:nvSpPr>
          <p:spPr bwMode="auto">
            <a:xfrm>
              <a:off x="4416" y="1680"/>
              <a:ext cx="384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1" name="Freeform 113"/>
            <p:cNvSpPr>
              <a:spLocks/>
            </p:cNvSpPr>
            <p:nvPr/>
          </p:nvSpPr>
          <p:spPr bwMode="auto">
            <a:xfrm>
              <a:off x="4128" y="1056"/>
              <a:ext cx="266" cy="181"/>
            </a:xfrm>
            <a:custGeom>
              <a:avLst/>
              <a:gdLst>
                <a:gd name="T0" fmla="*/ 0 w 266"/>
                <a:gd name="T1" fmla="*/ 180 h 181"/>
                <a:gd name="T2" fmla="*/ 0 w 266"/>
                <a:gd name="T3" fmla="*/ 0 h 181"/>
                <a:gd name="T4" fmla="*/ 265 w 266"/>
                <a:gd name="T5" fmla="*/ 0 h 181"/>
                <a:gd name="T6" fmla="*/ 265 w 266"/>
                <a:gd name="T7" fmla="*/ 180 h 181"/>
                <a:gd name="T8" fmla="*/ 0 w 266"/>
                <a:gd name="T9" fmla="*/ 180 h 1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6"/>
                <a:gd name="T16" fmla="*/ 0 h 181"/>
                <a:gd name="T17" fmla="*/ 266 w 266"/>
                <a:gd name="T18" fmla="*/ 181 h 18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6" h="181">
                  <a:moveTo>
                    <a:pt x="0" y="180"/>
                  </a:moveTo>
                  <a:lnTo>
                    <a:pt x="0" y="0"/>
                  </a:lnTo>
                  <a:lnTo>
                    <a:pt x="265" y="0"/>
                  </a:lnTo>
                  <a:lnTo>
                    <a:pt x="265" y="180"/>
                  </a:lnTo>
                  <a:lnTo>
                    <a:pt x="0" y="180"/>
                  </a:lnTo>
                </a:path>
              </a:pathLst>
            </a:custGeom>
            <a:solidFill>
              <a:srgbClr val="F6BF69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2" name="Freeform 114"/>
            <p:cNvSpPr>
              <a:spLocks/>
            </p:cNvSpPr>
            <p:nvPr/>
          </p:nvSpPr>
          <p:spPr bwMode="auto">
            <a:xfrm>
              <a:off x="4128" y="720"/>
              <a:ext cx="266" cy="181"/>
            </a:xfrm>
            <a:custGeom>
              <a:avLst/>
              <a:gdLst>
                <a:gd name="T0" fmla="*/ 0 w 266"/>
                <a:gd name="T1" fmla="*/ 180 h 181"/>
                <a:gd name="T2" fmla="*/ 0 w 266"/>
                <a:gd name="T3" fmla="*/ 0 h 181"/>
                <a:gd name="T4" fmla="*/ 265 w 266"/>
                <a:gd name="T5" fmla="*/ 0 h 181"/>
                <a:gd name="T6" fmla="*/ 265 w 266"/>
                <a:gd name="T7" fmla="*/ 180 h 181"/>
                <a:gd name="T8" fmla="*/ 0 w 266"/>
                <a:gd name="T9" fmla="*/ 180 h 1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6"/>
                <a:gd name="T16" fmla="*/ 0 h 181"/>
                <a:gd name="T17" fmla="*/ 266 w 266"/>
                <a:gd name="T18" fmla="*/ 181 h 18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6" h="181">
                  <a:moveTo>
                    <a:pt x="0" y="180"/>
                  </a:moveTo>
                  <a:lnTo>
                    <a:pt x="0" y="0"/>
                  </a:lnTo>
                  <a:lnTo>
                    <a:pt x="265" y="0"/>
                  </a:lnTo>
                  <a:lnTo>
                    <a:pt x="265" y="180"/>
                  </a:lnTo>
                  <a:lnTo>
                    <a:pt x="0" y="180"/>
                  </a:lnTo>
                </a:path>
              </a:pathLst>
            </a:custGeom>
            <a:solidFill>
              <a:srgbClr val="F6BF69"/>
            </a:solidFill>
            <a:ln w="12700" cap="rnd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14" name="Title 1">
            <a:extLst>
              <a:ext uri="{FF2B5EF4-FFF2-40B4-BE49-F238E27FC236}">
                <a16:creationId xmlns:a16="http://schemas.microsoft.com/office/drawing/2014/main" id="{B4D82FE7-C958-47AA-8596-C88CE7F42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1438"/>
            <a:ext cx="8229600" cy="981298"/>
          </a:xfrm>
        </p:spPr>
        <p:txBody>
          <a:bodyPr/>
          <a:lstStyle/>
          <a:p>
            <a:r>
              <a:rPr lang="en-US" altLang="zh-CN" dirty="0">
                <a:ea typeface="宋体" charset="-122"/>
              </a:rPr>
              <a:t>Partitioned Hash Join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2264997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dirty="0"/>
              <a:t>Summary of Two-pass Algorithms Based on Hashing</a:t>
            </a:r>
            <a:endParaRPr lang="zh-CN" alt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37</a:t>
            </a:fld>
            <a:r>
              <a:rPr lang="zh-CN" altLang="en-US"/>
              <a:t> 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22950326"/>
                  </p:ext>
                </p:extLst>
              </p:nvPr>
            </p:nvGraphicFramePr>
            <p:xfrm>
              <a:off x="467544" y="2060848"/>
              <a:ext cx="8208912" cy="2284540"/>
            </p:xfrm>
            <a:graphic>
              <a:graphicData uri="http://schemas.openxmlformats.org/drawingml/2006/table">
                <a:tbl>
                  <a:tblPr firstRow="1" bandRow="1">
                    <a:tableStyleId>{7DF18680-E054-41AD-8BC1-D1AEF772440D}</a:tableStyleId>
                  </a:tblPr>
                  <a:tblGrid>
                    <a:gridCol w="2736304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73630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736304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35506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800" dirty="0"/>
                            <a:t>Operators</a:t>
                          </a:r>
                          <a:endParaRPr lang="zh-CN" altLang="en-US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800" dirty="0"/>
                            <a:t>M Required</a:t>
                          </a:r>
                          <a:endParaRPr lang="zh-CN" altLang="en-US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800" dirty="0"/>
                            <a:t>Disk I/O</a:t>
                          </a:r>
                          <a:endParaRPr lang="zh-CN" altLang="en-US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800" dirty="0">
                              <a:latin typeface="Symbol" pitchFamily="18" charset="2"/>
                            </a:rPr>
                            <a:t>g, d</a:t>
                          </a:r>
                          <a:endParaRPr lang="zh-CN" altLang="en-US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2800" i="1" smtClean="0">
                                    <a:latin typeface="Cambria Math"/>
                                    <a:ea typeface="Cambria Math"/>
                                  </a:rPr>
                                  <m:t>√</m:t>
                                </m:r>
                                <m:r>
                                  <a:rPr lang="en-US" altLang="zh-CN" sz="2800" b="0" i="1" smtClean="0">
                                    <a:latin typeface="Cambria Math"/>
                                    <a:ea typeface="Cambria Math"/>
                                  </a:rPr>
                                  <m:t>𝐵</m:t>
                                </m:r>
                              </m:oMath>
                            </m:oMathPara>
                          </a14:m>
                          <a:endParaRPr lang="zh-CN" altLang="en-US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800" dirty="0"/>
                            <a:t>3B</a:t>
                          </a:r>
                          <a:endParaRPr lang="zh-CN" altLang="en-US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800" dirty="0">
                              <a:cs typeface="Times New Roman" pitchFamily="18" charset="0"/>
                            </a:rPr>
                            <a:t>U, ∩, -</a:t>
                          </a:r>
                          <a:endParaRPr lang="zh-CN" altLang="en-US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ad>
                                  <m:radPr>
                                    <m:degHide m:val="on"/>
                                    <m:ctrlPr>
                                      <a:rPr lang="en-US" altLang="zh-CN" sz="2800" i="1" smtClean="0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2800" b="0" i="0" smtClean="0">
                                        <a:latin typeface="Cambria Math"/>
                                        <a:ea typeface="Cambria Math"/>
                                      </a:rPr>
                                      <m:t>min</m:t>
                                    </m:r>
                                    <m:r>
                                      <a:rPr lang="en-US" altLang="zh-CN" sz="2800" b="0" i="1" smtClean="0">
                                        <a:latin typeface="Cambria Math"/>
                                        <a:ea typeface="Cambria Math"/>
                                      </a:rPr>
                                      <m:t>⁡(</m:t>
                                    </m:r>
                                    <m:r>
                                      <a:rPr lang="en-US" altLang="zh-CN" sz="2800" b="0" i="1" smtClean="0">
                                        <a:latin typeface="Cambria Math"/>
                                        <a:ea typeface="Cambria Math"/>
                                      </a:rPr>
                                      <m:t>𝐵</m:t>
                                    </m:r>
                                    <m:d>
                                      <m:dPr>
                                        <m:ctrlPr>
                                          <a:rPr lang="en-US" altLang="zh-CN" sz="2800" b="0" i="1" smtClean="0">
                                            <a:latin typeface="Cambria Math" panose="02040503050406030204" pitchFamily="18" charset="0"/>
                                            <a:ea typeface="Cambria Math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altLang="zh-CN" sz="2800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𝑅</m:t>
                                        </m:r>
                                      </m:e>
                                    </m:d>
                                    <m:r>
                                      <a:rPr lang="en-US" altLang="zh-CN" sz="2800" b="0" i="1" smtClean="0">
                                        <a:latin typeface="Cambria Math"/>
                                        <a:ea typeface="Cambria Math"/>
                                      </a:rPr>
                                      <m:t>,</m:t>
                                    </m:r>
                                    <m:r>
                                      <a:rPr lang="en-US" altLang="zh-CN" sz="2800" b="0" i="1" smtClean="0">
                                        <a:latin typeface="Cambria Math"/>
                                        <a:ea typeface="Cambria Math"/>
                                      </a:rPr>
                                      <m:t>𝐵</m:t>
                                    </m:r>
                                    <m:d>
                                      <m:dPr>
                                        <m:ctrlPr>
                                          <a:rPr lang="en-US" altLang="zh-CN" sz="2800" b="0" i="1" smtClean="0">
                                            <a:latin typeface="Cambria Math" panose="02040503050406030204" pitchFamily="18" charset="0"/>
                                            <a:ea typeface="Cambria Math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altLang="zh-CN" sz="2800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𝑆</m:t>
                                        </m:r>
                                      </m:e>
                                    </m:d>
                                    <m:r>
                                      <a:rPr lang="en-US" altLang="zh-CN" sz="2800" b="0" i="1" smtClean="0">
                                        <a:latin typeface="Cambria Math"/>
                                        <a:ea typeface="Cambria Math"/>
                                      </a:rPr>
                                      <m:t>)</m:t>
                                    </m:r>
                                  </m:e>
                                </m:rad>
                              </m:oMath>
                            </m:oMathPara>
                          </a14:m>
                          <a:endParaRPr lang="zh-CN" altLang="en-US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800" dirty="0"/>
                            <a:t>3(B(R)+B(S))</a:t>
                          </a:r>
                          <a:endParaRPr lang="zh-CN" altLang="en-US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800" dirty="0"/>
                            <a:t>join</a:t>
                          </a:r>
                          <a:endParaRPr lang="zh-CN" altLang="en-US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ad>
                                  <m:radPr>
                                    <m:degHide m:val="on"/>
                                    <m:ctrlPr>
                                      <a:rPr lang="en-US" altLang="zh-CN" sz="2800" i="1" smtClean="0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2800" b="0" i="0" smtClean="0">
                                        <a:latin typeface="Cambria Math"/>
                                        <a:ea typeface="Cambria Math"/>
                                      </a:rPr>
                                      <m:t>min</m:t>
                                    </m:r>
                                    <m:r>
                                      <a:rPr lang="en-US" altLang="zh-CN" sz="2800" b="0" i="1" smtClean="0">
                                        <a:latin typeface="Cambria Math"/>
                                        <a:ea typeface="Cambria Math"/>
                                      </a:rPr>
                                      <m:t>⁡(</m:t>
                                    </m:r>
                                    <m:r>
                                      <a:rPr lang="en-US" altLang="zh-CN" sz="2800" b="0" i="1" smtClean="0">
                                        <a:latin typeface="Cambria Math"/>
                                        <a:ea typeface="Cambria Math"/>
                                      </a:rPr>
                                      <m:t>𝐵</m:t>
                                    </m:r>
                                    <m:d>
                                      <m:dPr>
                                        <m:ctrlPr>
                                          <a:rPr lang="en-US" altLang="zh-CN" sz="2800" b="0" i="1" smtClean="0">
                                            <a:latin typeface="Cambria Math" panose="02040503050406030204" pitchFamily="18" charset="0"/>
                                            <a:ea typeface="Cambria Math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altLang="zh-CN" sz="2800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𝑅</m:t>
                                        </m:r>
                                      </m:e>
                                    </m:d>
                                    <m:r>
                                      <a:rPr lang="en-US" altLang="zh-CN" sz="2800" b="0" i="1" smtClean="0">
                                        <a:latin typeface="Cambria Math"/>
                                        <a:ea typeface="Cambria Math"/>
                                      </a:rPr>
                                      <m:t>,</m:t>
                                    </m:r>
                                    <m:r>
                                      <a:rPr lang="en-US" altLang="zh-CN" sz="2800" b="0" i="1" smtClean="0">
                                        <a:latin typeface="Cambria Math"/>
                                        <a:ea typeface="Cambria Math"/>
                                      </a:rPr>
                                      <m:t>𝐵</m:t>
                                    </m:r>
                                    <m:d>
                                      <m:dPr>
                                        <m:ctrlPr>
                                          <a:rPr lang="en-US" altLang="zh-CN" sz="2800" b="0" i="1" smtClean="0">
                                            <a:latin typeface="Cambria Math" panose="02040503050406030204" pitchFamily="18" charset="0"/>
                                            <a:ea typeface="Cambria Math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altLang="zh-CN" sz="2800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𝑆</m:t>
                                        </m:r>
                                      </m:e>
                                    </m:d>
                                    <m:r>
                                      <a:rPr lang="en-US" altLang="zh-CN" sz="2800" b="0" i="1" smtClean="0">
                                        <a:latin typeface="Cambria Math"/>
                                        <a:ea typeface="Cambria Math"/>
                                      </a:rPr>
                                      <m:t>)</m:t>
                                    </m:r>
                                  </m:e>
                                </m:rad>
                              </m:oMath>
                            </m:oMathPara>
                          </a14:m>
                          <a:endParaRPr lang="zh-CN" altLang="en-US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2800" dirty="0"/>
                            <a:t>3(B(R)+B(S))</a:t>
                          </a:r>
                          <a:endParaRPr lang="zh-CN" altLang="en-US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22950326"/>
                  </p:ext>
                </p:extLst>
              </p:nvPr>
            </p:nvGraphicFramePr>
            <p:xfrm>
              <a:off x="467544" y="2060848"/>
              <a:ext cx="8208912" cy="2284540"/>
            </p:xfrm>
            <a:graphic>
              <a:graphicData uri="http://schemas.openxmlformats.org/drawingml/2006/table">
                <a:tbl>
                  <a:tblPr firstRow="1" bandRow="1">
                    <a:tableStyleId>{7DF18680-E054-41AD-8BC1-D1AEF772440D}</a:tableStyleId>
                  </a:tblPr>
                  <a:tblGrid>
                    <a:gridCol w="2736304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73630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736304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5181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800" dirty="0"/>
                            <a:t>Operators</a:t>
                          </a:r>
                          <a:endParaRPr lang="zh-CN" altLang="en-US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800" dirty="0"/>
                            <a:t>M Required</a:t>
                          </a:r>
                          <a:endParaRPr lang="zh-CN" altLang="en-US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800" dirty="0"/>
                            <a:t>Disk I/O</a:t>
                          </a:r>
                          <a:endParaRPr lang="zh-CN" altLang="en-US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54997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800" dirty="0">
                              <a:latin typeface="Symbol" pitchFamily="18" charset="2"/>
                            </a:rPr>
                            <a:t>g, d</a:t>
                          </a:r>
                          <a:endParaRPr lang="zh-CN" altLang="en-US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000" t="-104444" r="-100667" b="-237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800" dirty="0"/>
                            <a:t>3B</a:t>
                          </a:r>
                          <a:endParaRPr lang="zh-CN" altLang="en-US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60820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800" dirty="0">
                              <a:cs typeface="Times New Roman" pitchFamily="18" charset="0"/>
                            </a:rPr>
                            <a:t>U, ∩, -</a:t>
                          </a:r>
                          <a:endParaRPr lang="zh-CN" altLang="en-US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000" t="-184000" r="-100667" b="-114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800" dirty="0"/>
                            <a:t>3(B(R)+B(S))</a:t>
                          </a:r>
                          <a:endParaRPr lang="zh-CN" altLang="en-US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60820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800" dirty="0"/>
                            <a:t>join</a:t>
                          </a:r>
                          <a:endParaRPr lang="zh-CN" altLang="en-US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000" t="-284000" r="-100667" b="-14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2800" dirty="0"/>
                            <a:t>3(B(R)+B(S))</a:t>
                          </a:r>
                          <a:endParaRPr lang="zh-CN" altLang="en-US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64134486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Indexed Based Algorithms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dirty="0"/>
              <a:t>Zero-pass!</a:t>
            </a:r>
          </a:p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In a clustering index all tuples with the same value of the key are clustered on as few blocks as possible</a:t>
            </a:r>
          </a:p>
          <a:p>
            <a:pPr>
              <a:lnSpc>
                <a:spcPct val="120000"/>
              </a:lnSpc>
            </a:pP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38</a:t>
            </a:fld>
            <a:r>
              <a:rPr lang="zh-CN" altLang="en-US"/>
              <a:t> </a:t>
            </a:r>
            <a:endParaRPr lang="zh-CN" altLang="en-US" dirty="0"/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2133600" y="3962400"/>
            <a:ext cx="4124325" cy="466725"/>
            <a:chOff x="893" y="2832"/>
            <a:chExt cx="2598" cy="294"/>
          </a:xfrm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893" y="2832"/>
              <a:ext cx="713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zh-CN">
                  <a:ea typeface="宋体" charset="-122"/>
                </a:rPr>
                <a:t>     a a a</a:t>
              </a:r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1841" y="2832"/>
              <a:ext cx="739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zh-CN">
                  <a:ea typeface="宋体" charset="-122"/>
                </a:rPr>
                <a:t>a a a a a</a:t>
              </a: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2815" y="2832"/>
              <a:ext cx="676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zh-CN">
                  <a:ea typeface="宋体" charset="-122"/>
                </a:rPr>
                <a:t>a a      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02200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Query Processing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3</a:t>
            </a:fld>
            <a:r>
              <a:rPr lang="zh-CN" altLang="en-US"/>
              <a:t> </a:t>
            </a:r>
            <a:endParaRPr lang="zh-CN" altLang="en-US" dirty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886200" y="1284139"/>
            <a:ext cx="24384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886200" y="2046139"/>
            <a:ext cx="24384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3886200" y="3951139"/>
            <a:ext cx="24384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886200" y="2960539"/>
            <a:ext cx="24384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3886200" y="4941739"/>
            <a:ext cx="24384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Oval 8"/>
          <p:cNvSpPr>
            <a:spLocks noChangeArrowheads="1"/>
          </p:cNvSpPr>
          <p:nvPr/>
        </p:nvSpPr>
        <p:spPr bwMode="auto">
          <a:xfrm>
            <a:off x="4468368" y="5856139"/>
            <a:ext cx="12954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Oval 9"/>
          <p:cNvSpPr>
            <a:spLocks noChangeArrowheads="1"/>
          </p:cNvSpPr>
          <p:nvPr/>
        </p:nvSpPr>
        <p:spPr bwMode="auto">
          <a:xfrm>
            <a:off x="4468368" y="6313339"/>
            <a:ext cx="12954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0"/>
          <p:cNvSpPr>
            <a:spLocks noChangeShapeType="1"/>
          </p:cNvSpPr>
          <p:nvPr/>
        </p:nvSpPr>
        <p:spPr bwMode="auto">
          <a:xfrm>
            <a:off x="5763768" y="6084739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1"/>
          <p:cNvSpPr>
            <a:spLocks noChangeShapeType="1"/>
          </p:cNvSpPr>
          <p:nvPr/>
        </p:nvSpPr>
        <p:spPr bwMode="auto">
          <a:xfrm>
            <a:off x="4468368" y="6084739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3962400" y="1284139"/>
            <a:ext cx="21034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/>
              <a:t>Query compiler</a:t>
            </a: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3886200" y="2122339"/>
            <a:ext cx="23050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/>
              <a:t>Execution engine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3870325" y="3078014"/>
            <a:ext cx="23828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/>
              <a:t>Index/record mgr.</a:t>
            </a: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4038600" y="4027339"/>
            <a:ext cx="21034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/>
              <a:t>Buffer manager</a:t>
            </a: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3962400" y="5017939"/>
            <a:ext cx="22383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/>
              <a:t>Storage manager</a:t>
            </a:r>
          </a:p>
        </p:txBody>
      </p:sp>
      <p:sp>
        <p:nvSpPr>
          <p:cNvPr id="20" name="Text Box 17"/>
          <p:cNvSpPr txBox="1">
            <a:spLocks noChangeArrowheads="1"/>
          </p:cNvSpPr>
          <p:nvPr/>
        </p:nvSpPr>
        <p:spPr bwMode="auto">
          <a:xfrm>
            <a:off x="4604893" y="6278414"/>
            <a:ext cx="1063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/>
              <a:t>storage</a:t>
            </a:r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>
            <a:off x="4953000" y="1817539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4953000" y="2655739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Line 20"/>
          <p:cNvSpPr>
            <a:spLocks noChangeShapeType="1"/>
          </p:cNvSpPr>
          <p:nvPr/>
        </p:nvSpPr>
        <p:spPr bwMode="auto">
          <a:xfrm>
            <a:off x="5029200" y="3570139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Line 21"/>
          <p:cNvSpPr>
            <a:spLocks noChangeShapeType="1"/>
          </p:cNvSpPr>
          <p:nvPr/>
        </p:nvSpPr>
        <p:spPr bwMode="auto">
          <a:xfrm>
            <a:off x="5029200" y="4560739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Line 22"/>
          <p:cNvSpPr>
            <a:spLocks noChangeShapeType="1"/>
          </p:cNvSpPr>
          <p:nvPr/>
        </p:nvSpPr>
        <p:spPr bwMode="auto">
          <a:xfrm>
            <a:off x="5105400" y="5551339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Oval 23"/>
          <p:cNvSpPr>
            <a:spLocks noChangeArrowheads="1"/>
          </p:cNvSpPr>
          <p:nvPr/>
        </p:nvSpPr>
        <p:spPr bwMode="auto">
          <a:xfrm>
            <a:off x="108744" y="1142851"/>
            <a:ext cx="1981200" cy="9794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Text Box 24"/>
          <p:cNvSpPr txBox="1">
            <a:spLocks noChangeArrowheads="1"/>
          </p:cNvSpPr>
          <p:nvPr/>
        </p:nvSpPr>
        <p:spPr bwMode="auto">
          <a:xfrm>
            <a:off x="179512" y="1412776"/>
            <a:ext cx="223224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dirty="0"/>
              <a:t>User/Application</a:t>
            </a:r>
          </a:p>
        </p:txBody>
      </p:sp>
      <p:sp>
        <p:nvSpPr>
          <p:cNvPr id="28" name="Text Box 25"/>
          <p:cNvSpPr txBox="1">
            <a:spLocks noChangeArrowheads="1"/>
          </p:cNvSpPr>
          <p:nvPr/>
        </p:nvSpPr>
        <p:spPr bwMode="auto">
          <a:xfrm>
            <a:off x="2339752" y="1196752"/>
            <a:ext cx="132556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dirty="0">
                <a:solidFill>
                  <a:srgbClr val="FF0000"/>
                </a:solidFill>
              </a:rPr>
              <a:t>Query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dirty="0">
                <a:solidFill>
                  <a:srgbClr val="FF0000"/>
                </a:solidFill>
              </a:rPr>
              <a:t>or update</a:t>
            </a:r>
            <a:endParaRPr lang="en-US" dirty="0"/>
          </a:p>
        </p:txBody>
      </p:sp>
      <p:sp>
        <p:nvSpPr>
          <p:cNvPr id="29" name="Line 26"/>
          <p:cNvSpPr>
            <a:spLocks noChangeShapeType="1"/>
          </p:cNvSpPr>
          <p:nvPr/>
        </p:nvSpPr>
        <p:spPr bwMode="auto">
          <a:xfrm flipH="1">
            <a:off x="5181600" y="1969939"/>
            <a:ext cx="1524000" cy="0"/>
          </a:xfrm>
          <a:prstGeom prst="line">
            <a:avLst/>
          </a:prstGeom>
          <a:noFill/>
          <a:ln w="25400">
            <a:solidFill>
              <a:schemeClr val="accent5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Text Box 27"/>
          <p:cNvSpPr txBox="1">
            <a:spLocks noChangeArrowheads="1"/>
          </p:cNvSpPr>
          <p:nvPr/>
        </p:nvSpPr>
        <p:spPr bwMode="auto">
          <a:xfrm>
            <a:off x="6842125" y="1554014"/>
            <a:ext cx="220503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>
                <a:solidFill>
                  <a:srgbClr val="FF0000"/>
                </a:solidFill>
              </a:rPr>
              <a:t>Query execution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>
                <a:solidFill>
                  <a:srgbClr val="FF0000"/>
                </a:solidFill>
              </a:rPr>
              <a:t>plan</a:t>
            </a:r>
          </a:p>
        </p:txBody>
      </p:sp>
      <p:sp>
        <p:nvSpPr>
          <p:cNvPr id="31" name="Line 28"/>
          <p:cNvSpPr>
            <a:spLocks noChangeShapeType="1"/>
          </p:cNvSpPr>
          <p:nvPr/>
        </p:nvSpPr>
        <p:spPr bwMode="auto">
          <a:xfrm>
            <a:off x="3581400" y="2808139"/>
            <a:ext cx="1295400" cy="0"/>
          </a:xfrm>
          <a:prstGeom prst="line">
            <a:avLst/>
          </a:prstGeom>
          <a:noFill/>
          <a:ln w="25400">
            <a:solidFill>
              <a:schemeClr val="accent5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Text Box 29"/>
          <p:cNvSpPr txBox="1">
            <a:spLocks noChangeArrowheads="1"/>
          </p:cNvSpPr>
          <p:nvPr/>
        </p:nvSpPr>
        <p:spPr bwMode="auto">
          <a:xfrm>
            <a:off x="1736725" y="2468414"/>
            <a:ext cx="18923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>
                <a:solidFill>
                  <a:srgbClr val="FF0000"/>
                </a:solidFill>
              </a:rPr>
              <a:t>Record, index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>
                <a:solidFill>
                  <a:srgbClr val="FF0000"/>
                </a:solidFill>
              </a:rPr>
              <a:t>requests</a:t>
            </a:r>
          </a:p>
        </p:txBody>
      </p:sp>
      <p:sp>
        <p:nvSpPr>
          <p:cNvPr id="33" name="Line 30"/>
          <p:cNvSpPr>
            <a:spLocks noChangeShapeType="1"/>
          </p:cNvSpPr>
          <p:nvPr/>
        </p:nvSpPr>
        <p:spPr bwMode="auto">
          <a:xfrm flipH="1">
            <a:off x="5181600" y="3798739"/>
            <a:ext cx="1524000" cy="0"/>
          </a:xfrm>
          <a:prstGeom prst="line">
            <a:avLst/>
          </a:prstGeom>
          <a:noFill/>
          <a:ln w="25400">
            <a:solidFill>
              <a:schemeClr val="accent5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Text Box 31"/>
          <p:cNvSpPr txBox="1">
            <a:spLocks noChangeArrowheads="1"/>
          </p:cNvSpPr>
          <p:nvPr/>
        </p:nvSpPr>
        <p:spPr bwMode="auto">
          <a:xfrm>
            <a:off x="6842125" y="3382814"/>
            <a:ext cx="150336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>
                <a:solidFill>
                  <a:srgbClr val="FF0000"/>
                </a:solidFill>
              </a:rPr>
              <a:t>Page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>
                <a:solidFill>
                  <a:srgbClr val="FF0000"/>
                </a:solidFill>
              </a:rPr>
              <a:t>commands</a:t>
            </a:r>
            <a:endParaRPr lang="en-US"/>
          </a:p>
        </p:txBody>
      </p:sp>
      <p:sp>
        <p:nvSpPr>
          <p:cNvPr id="35" name="Line 32"/>
          <p:cNvSpPr>
            <a:spLocks noChangeShapeType="1"/>
          </p:cNvSpPr>
          <p:nvPr/>
        </p:nvSpPr>
        <p:spPr bwMode="auto">
          <a:xfrm>
            <a:off x="3352800" y="4789339"/>
            <a:ext cx="1676400" cy="0"/>
          </a:xfrm>
          <a:prstGeom prst="line">
            <a:avLst/>
          </a:prstGeom>
          <a:noFill/>
          <a:ln w="25400">
            <a:solidFill>
              <a:schemeClr val="accent5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Text Box 33"/>
          <p:cNvSpPr txBox="1">
            <a:spLocks noChangeArrowheads="1"/>
          </p:cNvSpPr>
          <p:nvPr/>
        </p:nvSpPr>
        <p:spPr bwMode="auto">
          <a:xfrm>
            <a:off x="2044650" y="4332139"/>
            <a:ext cx="151923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dirty="0">
                <a:solidFill>
                  <a:srgbClr val="FF0000"/>
                </a:solidFill>
              </a:rPr>
              <a:t>Read/write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dirty="0">
                <a:solidFill>
                  <a:srgbClr val="FF0000"/>
                </a:solidFill>
              </a:rPr>
              <a:t>pages</a:t>
            </a:r>
          </a:p>
        </p:txBody>
      </p:sp>
      <p:sp>
        <p:nvSpPr>
          <p:cNvPr id="37" name="Line 34"/>
          <p:cNvSpPr>
            <a:spLocks noChangeShapeType="1"/>
          </p:cNvSpPr>
          <p:nvPr/>
        </p:nvSpPr>
        <p:spPr bwMode="auto">
          <a:xfrm>
            <a:off x="2171700" y="1632595"/>
            <a:ext cx="1714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Line 35"/>
          <p:cNvSpPr>
            <a:spLocks noChangeShapeType="1"/>
          </p:cNvSpPr>
          <p:nvPr/>
        </p:nvSpPr>
        <p:spPr bwMode="auto">
          <a:xfrm>
            <a:off x="685800" y="2274739"/>
            <a:ext cx="2971800" cy="0"/>
          </a:xfrm>
          <a:prstGeom prst="line">
            <a:avLst/>
          </a:prstGeom>
          <a:noFill/>
          <a:ln w="76200" cmpd="tri">
            <a:solidFill>
              <a:srgbClr val="008000"/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05796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Index Based Selection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" y="1196752"/>
            <a:ext cx="8786813" cy="5211735"/>
          </a:xfrm>
        </p:spPr>
        <p:txBody>
          <a:bodyPr/>
          <a:lstStyle/>
          <a:p>
            <a:r>
              <a:rPr lang="en-US" altLang="zh-CN" dirty="0">
                <a:ea typeface="宋体" charset="-122"/>
              </a:rPr>
              <a:t>Selection on equality: </a:t>
            </a:r>
            <a:r>
              <a:rPr lang="en-US" altLang="zh-CN" dirty="0" err="1">
                <a:latin typeface="Symbol" pitchFamily="18" charset="2"/>
                <a:ea typeface="宋体" charset="-122"/>
              </a:rPr>
              <a:t>s</a:t>
            </a:r>
            <a:r>
              <a:rPr lang="en-US" altLang="zh-CN" baseline="-25000" dirty="0" err="1">
                <a:ea typeface="宋体" charset="-122"/>
              </a:rPr>
              <a:t>a</a:t>
            </a:r>
            <a:r>
              <a:rPr lang="en-US" altLang="zh-CN" baseline="-25000" dirty="0">
                <a:ea typeface="宋体" charset="-122"/>
              </a:rPr>
              <a:t>=v</a:t>
            </a:r>
            <a:r>
              <a:rPr lang="en-US" altLang="zh-CN" dirty="0">
                <a:ea typeface="宋体" charset="-122"/>
              </a:rPr>
              <a:t>(R)</a:t>
            </a:r>
          </a:p>
          <a:p>
            <a:pPr lvl="1"/>
            <a:r>
              <a:rPr lang="en-US" altLang="zh-CN" dirty="0">
                <a:ea typeface="宋体" charset="-122"/>
              </a:rPr>
              <a:t>Clustered index on a:  cost B(R)/V(</a:t>
            </a:r>
            <a:r>
              <a:rPr lang="en-US" altLang="zh-CN" dirty="0" err="1">
                <a:ea typeface="宋体" charset="-122"/>
              </a:rPr>
              <a:t>R,a</a:t>
            </a:r>
            <a:r>
              <a:rPr lang="en-US" altLang="zh-CN" dirty="0">
                <a:ea typeface="宋体" charset="-122"/>
              </a:rPr>
              <a:t>)</a:t>
            </a:r>
          </a:p>
          <a:p>
            <a:pPr lvl="1"/>
            <a:r>
              <a:rPr lang="en-US" altLang="zh-CN" dirty="0" err="1">
                <a:ea typeface="宋体" charset="-122"/>
              </a:rPr>
              <a:t>Unclustered</a:t>
            </a:r>
            <a:r>
              <a:rPr lang="en-US" altLang="zh-CN" dirty="0">
                <a:ea typeface="宋体" charset="-122"/>
              </a:rPr>
              <a:t> index on a: cost T(R)/V(</a:t>
            </a:r>
            <a:r>
              <a:rPr lang="en-US" altLang="zh-CN" dirty="0" err="1">
                <a:ea typeface="宋体" charset="-122"/>
              </a:rPr>
              <a:t>R,a</a:t>
            </a:r>
            <a:r>
              <a:rPr lang="en-US" altLang="zh-CN" dirty="0">
                <a:ea typeface="宋体" charset="-122"/>
              </a:rPr>
              <a:t>)</a:t>
            </a:r>
          </a:p>
          <a:p>
            <a:r>
              <a:rPr lang="en-US" altLang="zh-CN" sz="2400" dirty="0">
                <a:ea typeface="宋体" charset="-122"/>
              </a:rPr>
              <a:t>Example: B(R) = 2000,  T(R) = 100,000, V(R, a) = 20, compute the cost of </a:t>
            </a:r>
            <a:r>
              <a:rPr lang="en-US" altLang="zh-CN" sz="2400" dirty="0" err="1">
                <a:latin typeface="Symbol" pitchFamily="18" charset="2"/>
                <a:ea typeface="宋体" charset="-122"/>
              </a:rPr>
              <a:t>s</a:t>
            </a:r>
            <a:r>
              <a:rPr lang="en-US" altLang="zh-CN" sz="2400" baseline="-25000" dirty="0" err="1">
                <a:ea typeface="宋体" charset="-122"/>
              </a:rPr>
              <a:t>a</a:t>
            </a:r>
            <a:r>
              <a:rPr lang="en-US" altLang="zh-CN" sz="2400" baseline="-25000" dirty="0">
                <a:ea typeface="宋体" charset="-122"/>
              </a:rPr>
              <a:t>=v</a:t>
            </a:r>
            <a:r>
              <a:rPr lang="en-US" altLang="zh-CN" sz="2400" dirty="0">
                <a:ea typeface="宋体" charset="-122"/>
              </a:rPr>
              <a:t>(R)</a:t>
            </a:r>
          </a:p>
          <a:p>
            <a:r>
              <a:rPr lang="en-US" altLang="zh-CN" sz="2400" dirty="0">
                <a:ea typeface="宋体" charset="-122"/>
              </a:rPr>
              <a:t>Cost of table scan:</a:t>
            </a:r>
          </a:p>
          <a:p>
            <a:pPr lvl="1"/>
            <a:r>
              <a:rPr lang="en-US" altLang="zh-CN" sz="2000" dirty="0">
                <a:ea typeface="宋体" charset="-122"/>
              </a:rPr>
              <a:t>If R is clustered: B(R) = 2000 I/</a:t>
            </a:r>
            <a:r>
              <a:rPr lang="en-US" altLang="zh-CN" sz="2000" dirty="0" err="1">
                <a:ea typeface="宋体" charset="-122"/>
              </a:rPr>
              <a:t>Os</a:t>
            </a:r>
            <a:endParaRPr lang="en-US" altLang="zh-CN" sz="2000" dirty="0">
              <a:ea typeface="宋体" charset="-122"/>
            </a:endParaRPr>
          </a:p>
          <a:p>
            <a:pPr lvl="1"/>
            <a:r>
              <a:rPr lang="en-US" altLang="zh-CN" sz="2000" dirty="0">
                <a:ea typeface="宋体" charset="-122"/>
              </a:rPr>
              <a:t>If R is </a:t>
            </a:r>
            <a:r>
              <a:rPr lang="en-US" altLang="zh-CN" sz="2000" dirty="0" err="1">
                <a:ea typeface="宋体" charset="-122"/>
              </a:rPr>
              <a:t>unclustered</a:t>
            </a:r>
            <a:r>
              <a:rPr lang="en-US" altLang="zh-CN" sz="2000" dirty="0">
                <a:ea typeface="宋体" charset="-122"/>
              </a:rPr>
              <a:t>: T(R) = 100,000 I/</a:t>
            </a:r>
            <a:r>
              <a:rPr lang="en-US" altLang="zh-CN" sz="2000" dirty="0" err="1">
                <a:ea typeface="宋体" charset="-122"/>
              </a:rPr>
              <a:t>Os</a:t>
            </a:r>
            <a:endParaRPr lang="en-US" altLang="zh-CN" sz="2000" dirty="0">
              <a:ea typeface="宋体" charset="-122"/>
            </a:endParaRPr>
          </a:p>
          <a:p>
            <a:r>
              <a:rPr lang="en-US" altLang="zh-CN" sz="2400" dirty="0">
                <a:ea typeface="宋体" charset="-122"/>
              </a:rPr>
              <a:t>Cost of index based selection:</a:t>
            </a:r>
          </a:p>
          <a:p>
            <a:pPr lvl="1"/>
            <a:r>
              <a:rPr lang="en-US" altLang="zh-CN" sz="2000" dirty="0">
                <a:ea typeface="宋体" charset="-122"/>
              </a:rPr>
              <a:t>If index is clustered: B(R)/V(</a:t>
            </a:r>
            <a:r>
              <a:rPr lang="en-US" altLang="zh-CN" sz="2000" dirty="0" err="1">
                <a:ea typeface="宋体" charset="-122"/>
              </a:rPr>
              <a:t>R,a</a:t>
            </a:r>
            <a:r>
              <a:rPr lang="en-US" altLang="zh-CN" sz="2000" dirty="0">
                <a:ea typeface="宋体" charset="-122"/>
              </a:rPr>
              <a:t>) = 100</a:t>
            </a:r>
          </a:p>
          <a:p>
            <a:pPr lvl="1"/>
            <a:r>
              <a:rPr lang="en-US" altLang="zh-CN" sz="2000" dirty="0">
                <a:ea typeface="宋体" charset="-122"/>
              </a:rPr>
              <a:t>If index is </a:t>
            </a:r>
            <a:r>
              <a:rPr lang="en-US" altLang="zh-CN" sz="2000" dirty="0" err="1">
                <a:ea typeface="宋体" charset="-122"/>
              </a:rPr>
              <a:t>unclustered</a:t>
            </a:r>
            <a:r>
              <a:rPr lang="en-US" altLang="zh-CN" sz="2000" dirty="0">
                <a:ea typeface="宋体" charset="-122"/>
              </a:rPr>
              <a:t>: T(R)/V(</a:t>
            </a:r>
            <a:r>
              <a:rPr lang="en-US" altLang="zh-CN" sz="2000" dirty="0" err="1">
                <a:ea typeface="宋体" charset="-122"/>
              </a:rPr>
              <a:t>R,a</a:t>
            </a:r>
            <a:r>
              <a:rPr lang="en-US" altLang="zh-CN" sz="2000" dirty="0">
                <a:ea typeface="宋体" charset="-122"/>
              </a:rPr>
              <a:t>) = 5000</a:t>
            </a:r>
          </a:p>
          <a:p>
            <a:r>
              <a:rPr lang="en-US" altLang="zh-CN" sz="2400" dirty="0">
                <a:ea typeface="宋体" charset="-122"/>
              </a:rPr>
              <a:t>Notice: when V(</a:t>
            </a:r>
            <a:r>
              <a:rPr lang="en-US" altLang="zh-CN" sz="2400" dirty="0" err="1">
                <a:ea typeface="宋体" charset="-122"/>
              </a:rPr>
              <a:t>R,a</a:t>
            </a:r>
            <a:r>
              <a:rPr lang="en-US" altLang="zh-CN" sz="2400" dirty="0">
                <a:ea typeface="宋体" charset="-122"/>
              </a:rPr>
              <a:t>) is small, then </a:t>
            </a:r>
            <a:r>
              <a:rPr lang="en-US" altLang="zh-CN" sz="2400" dirty="0" err="1">
                <a:ea typeface="宋体" charset="-122"/>
              </a:rPr>
              <a:t>unclustered</a:t>
            </a:r>
            <a:r>
              <a:rPr lang="en-US" altLang="zh-CN" sz="2400" dirty="0">
                <a:ea typeface="宋体" charset="-122"/>
              </a:rPr>
              <a:t> index is useless</a:t>
            </a:r>
          </a:p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39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9848584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Index Based Join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R       S</a:t>
            </a:r>
          </a:p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Assume S has an index on the join attribute</a:t>
            </a:r>
          </a:p>
          <a:p>
            <a:pPr lvl="1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Iterate over R, for each tuple fetch corresponding tuple(s) from S</a:t>
            </a:r>
          </a:p>
          <a:p>
            <a:pPr lvl="1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Assume R is clustered. Cost:</a:t>
            </a:r>
          </a:p>
          <a:p>
            <a:pPr lvl="2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If index is clustered:  B(R) + T(R)B(S)/V(</a:t>
            </a:r>
            <a:r>
              <a:rPr lang="en-US" altLang="zh-CN" dirty="0" err="1">
                <a:ea typeface="宋体" charset="-122"/>
              </a:rPr>
              <a:t>S,a</a:t>
            </a:r>
            <a:r>
              <a:rPr lang="en-US" altLang="zh-CN" dirty="0">
                <a:ea typeface="宋体" charset="-122"/>
              </a:rPr>
              <a:t>)</a:t>
            </a:r>
          </a:p>
          <a:p>
            <a:pPr lvl="2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If index is </a:t>
            </a:r>
            <a:r>
              <a:rPr lang="en-US" altLang="zh-CN" dirty="0" err="1">
                <a:ea typeface="宋体" charset="-122"/>
              </a:rPr>
              <a:t>unclustered</a:t>
            </a:r>
            <a:r>
              <a:rPr lang="en-US" altLang="zh-CN" dirty="0">
                <a:ea typeface="宋体" charset="-122"/>
              </a:rPr>
              <a:t>: B(R) + T(R)T(S)/V(</a:t>
            </a:r>
            <a:r>
              <a:rPr lang="en-US" altLang="zh-CN" dirty="0" err="1">
                <a:ea typeface="宋体" charset="-122"/>
              </a:rPr>
              <a:t>S,a</a:t>
            </a:r>
            <a:r>
              <a:rPr lang="en-US" altLang="zh-CN" dirty="0">
                <a:ea typeface="宋体" charset="-122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Assume both R and S have a sorted index (B+ tree) on the join attribute</a:t>
            </a:r>
          </a:p>
          <a:p>
            <a:pPr lvl="1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Then perform a merge join (called </a:t>
            </a:r>
            <a:r>
              <a:rPr lang="en-US" altLang="zh-CN" dirty="0" err="1">
                <a:ea typeface="宋体" charset="-122"/>
              </a:rPr>
              <a:t>zig-zag</a:t>
            </a:r>
            <a:r>
              <a:rPr lang="en-US" altLang="zh-CN" dirty="0">
                <a:ea typeface="宋体" charset="-122"/>
              </a:rPr>
              <a:t> join)</a:t>
            </a:r>
          </a:p>
          <a:p>
            <a:pPr lvl="1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Cost: B(R) + B(S)</a:t>
            </a:r>
          </a:p>
          <a:p>
            <a:pPr>
              <a:lnSpc>
                <a:spcPct val="120000"/>
              </a:lnSpc>
            </a:pP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40</a:t>
            </a:fld>
            <a:r>
              <a:rPr lang="zh-CN" altLang="en-US"/>
              <a:t> </a:t>
            </a:r>
            <a:endParaRPr lang="zh-CN" altLang="en-US" dirty="0"/>
          </a:p>
        </p:txBody>
      </p:sp>
      <p:graphicFrame>
        <p:nvGraphicFramePr>
          <p:cNvPr id="5" name="Objec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3626158"/>
              </p:ext>
            </p:extLst>
          </p:nvPr>
        </p:nvGraphicFramePr>
        <p:xfrm>
          <a:off x="783284" y="1316201"/>
          <a:ext cx="576263" cy="34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27716" imgH="264177" progId="Equation.3">
                  <p:embed/>
                </p:oleObj>
              </mc:Choice>
              <mc:Fallback>
                <p:oleObj name="Equation" r:id="rId2" imgW="427716" imgH="264177" progId="Equation.3">
                  <p:embed/>
                  <p:pic>
                    <p:nvPicPr>
                      <p:cNvPr id="5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3284" y="1316201"/>
                        <a:ext cx="576263" cy="347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7905691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8575" y="1913062"/>
            <a:ext cx="9144000" cy="1496888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5400" dirty="0">
                <a:solidFill>
                  <a:srgbClr val="FFD700"/>
                </a:solidFill>
                <a:latin typeface="Garamond" pitchFamily="18" charset="0"/>
              </a:rPr>
              <a:t>Have Fun!</a:t>
            </a:r>
          </a:p>
        </p:txBody>
      </p:sp>
    </p:spTree>
    <p:extLst>
      <p:ext uri="{BB962C8B-B14F-4D97-AF65-F5344CB8AC3E}">
        <p14:creationId xmlns:p14="http://schemas.microsoft.com/office/powerpoint/2010/main" val="35052401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Logical vs. Physical Operators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" y="1169593"/>
            <a:ext cx="8786813" cy="4707679"/>
          </a:xfrm>
        </p:spPr>
        <p:txBody>
          <a:bodyPr/>
          <a:lstStyle/>
          <a:p>
            <a:r>
              <a:rPr lang="en-US" dirty="0"/>
              <a:t>Logical operators</a:t>
            </a:r>
          </a:p>
          <a:p>
            <a:pPr lvl="1"/>
            <a:r>
              <a:rPr lang="en-US" b="1" i="1" u="sng" dirty="0">
                <a:solidFill>
                  <a:srgbClr val="7D0900"/>
                </a:solidFill>
              </a:rPr>
              <a:t>what</a:t>
            </a:r>
            <a:r>
              <a:rPr lang="en-US" dirty="0">
                <a:solidFill>
                  <a:srgbClr val="7D0900"/>
                </a:solidFill>
              </a:rPr>
              <a:t> </a:t>
            </a:r>
            <a:r>
              <a:rPr lang="en-US" dirty="0"/>
              <a:t>they do</a:t>
            </a:r>
          </a:p>
          <a:p>
            <a:pPr lvl="1"/>
            <a:r>
              <a:rPr lang="en-US" dirty="0"/>
              <a:t>e.g., union, selection, projection, join, grouping, ……</a:t>
            </a:r>
          </a:p>
          <a:p>
            <a:r>
              <a:rPr lang="en-US" dirty="0"/>
              <a:t>Physical operators</a:t>
            </a:r>
          </a:p>
          <a:p>
            <a:pPr lvl="1"/>
            <a:r>
              <a:rPr lang="en-US" b="1" i="1" u="sng" dirty="0">
                <a:solidFill>
                  <a:srgbClr val="7D0900"/>
                </a:solidFill>
              </a:rPr>
              <a:t>how</a:t>
            </a:r>
            <a:r>
              <a:rPr lang="en-US" dirty="0">
                <a:solidFill>
                  <a:srgbClr val="7D0900"/>
                </a:solidFill>
              </a:rPr>
              <a:t> </a:t>
            </a:r>
            <a:r>
              <a:rPr lang="en-US" dirty="0"/>
              <a:t>they do it</a:t>
            </a:r>
          </a:p>
          <a:p>
            <a:pPr lvl="1"/>
            <a:r>
              <a:rPr lang="en-US" dirty="0"/>
              <a:t>e.g., nested loop join, sort-merge join, hash join, index join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4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387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Query Execution Plans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5</a:t>
            </a:fld>
            <a:r>
              <a:rPr lang="zh-CN" altLang="en-US"/>
              <a:t> </a:t>
            </a:r>
            <a:endParaRPr lang="zh-CN" altLang="en-US" dirty="0"/>
          </a:p>
        </p:txBody>
      </p:sp>
      <p:sp>
        <p:nvSpPr>
          <p:cNvPr id="5" name="Freeform 3"/>
          <p:cNvSpPr>
            <a:spLocks/>
          </p:cNvSpPr>
          <p:nvPr/>
        </p:nvSpPr>
        <p:spPr bwMode="auto">
          <a:xfrm>
            <a:off x="5813861" y="1289844"/>
            <a:ext cx="1587" cy="173038"/>
          </a:xfrm>
          <a:custGeom>
            <a:avLst/>
            <a:gdLst>
              <a:gd name="T0" fmla="*/ 0 w 1"/>
              <a:gd name="T1" fmla="*/ 0 h 109"/>
              <a:gd name="T2" fmla="*/ 0 w 1"/>
              <a:gd name="T3" fmla="*/ 171450 h 109"/>
              <a:gd name="T4" fmla="*/ 0 w 1"/>
              <a:gd name="T5" fmla="*/ 0 h 109"/>
              <a:gd name="T6" fmla="*/ 0 60000 65536"/>
              <a:gd name="T7" fmla="*/ 0 60000 65536"/>
              <a:gd name="T8" fmla="*/ 0 60000 65536"/>
              <a:gd name="T9" fmla="*/ 0 w 1"/>
              <a:gd name="T10" fmla="*/ 0 h 109"/>
              <a:gd name="T11" fmla="*/ 1 w 1"/>
              <a:gd name="T12" fmla="*/ 109 h 10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109">
                <a:moveTo>
                  <a:pt x="0" y="0"/>
                </a:moveTo>
                <a:lnTo>
                  <a:pt x="0" y="10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Freeform 4"/>
          <p:cNvSpPr>
            <a:spLocks/>
          </p:cNvSpPr>
          <p:nvPr/>
        </p:nvSpPr>
        <p:spPr bwMode="auto">
          <a:xfrm>
            <a:off x="5901173" y="1289844"/>
            <a:ext cx="1588" cy="173038"/>
          </a:xfrm>
          <a:custGeom>
            <a:avLst/>
            <a:gdLst>
              <a:gd name="T0" fmla="*/ 0 w 1"/>
              <a:gd name="T1" fmla="*/ 0 h 109"/>
              <a:gd name="T2" fmla="*/ 0 w 1"/>
              <a:gd name="T3" fmla="*/ 171450 h 109"/>
              <a:gd name="T4" fmla="*/ 0 w 1"/>
              <a:gd name="T5" fmla="*/ 0 h 109"/>
              <a:gd name="T6" fmla="*/ 0 60000 65536"/>
              <a:gd name="T7" fmla="*/ 0 60000 65536"/>
              <a:gd name="T8" fmla="*/ 0 60000 65536"/>
              <a:gd name="T9" fmla="*/ 0 w 1"/>
              <a:gd name="T10" fmla="*/ 0 h 109"/>
              <a:gd name="T11" fmla="*/ 1 w 1"/>
              <a:gd name="T12" fmla="*/ 109 h 10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109">
                <a:moveTo>
                  <a:pt x="0" y="0"/>
                </a:moveTo>
                <a:lnTo>
                  <a:pt x="0" y="10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Freeform 5"/>
          <p:cNvSpPr>
            <a:spLocks/>
          </p:cNvSpPr>
          <p:nvPr/>
        </p:nvSpPr>
        <p:spPr bwMode="auto">
          <a:xfrm>
            <a:off x="5772586" y="1273969"/>
            <a:ext cx="174625" cy="1588"/>
          </a:xfrm>
          <a:custGeom>
            <a:avLst/>
            <a:gdLst>
              <a:gd name="T0" fmla="*/ 0 w 110"/>
              <a:gd name="T1" fmla="*/ 0 h 1"/>
              <a:gd name="T2" fmla="*/ 173038 w 110"/>
              <a:gd name="T3" fmla="*/ 0 h 1"/>
              <a:gd name="T4" fmla="*/ 0 w 110"/>
              <a:gd name="T5" fmla="*/ 0 h 1"/>
              <a:gd name="T6" fmla="*/ 0 60000 65536"/>
              <a:gd name="T7" fmla="*/ 0 60000 65536"/>
              <a:gd name="T8" fmla="*/ 0 60000 65536"/>
              <a:gd name="T9" fmla="*/ 0 w 110"/>
              <a:gd name="T10" fmla="*/ 0 h 1"/>
              <a:gd name="T11" fmla="*/ 110 w 110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0" h="1">
                <a:moveTo>
                  <a:pt x="0" y="0"/>
                </a:moveTo>
                <a:lnTo>
                  <a:pt x="109" y="0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Freeform 6"/>
          <p:cNvSpPr>
            <a:spLocks/>
          </p:cNvSpPr>
          <p:nvPr/>
        </p:nvSpPr>
        <p:spPr bwMode="auto">
          <a:xfrm>
            <a:off x="5931336" y="3286919"/>
            <a:ext cx="1587" cy="123825"/>
          </a:xfrm>
          <a:custGeom>
            <a:avLst/>
            <a:gdLst>
              <a:gd name="T0" fmla="*/ 0 w 1"/>
              <a:gd name="T1" fmla="*/ 0 h 78"/>
              <a:gd name="T2" fmla="*/ 0 w 1"/>
              <a:gd name="T3" fmla="*/ 122238 h 78"/>
              <a:gd name="T4" fmla="*/ 0 w 1"/>
              <a:gd name="T5" fmla="*/ 0 h 78"/>
              <a:gd name="T6" fmla="*/ 0 60000 65536"/>
              <a:gd name="T7" fmla="*/ 0 60000 65536"/>
              <a:gd name="T8" fmla="*/ 0 60000 65536"/>
              <a:gd name="T9" fmla="*/ 0 w 1"/>
              <a:gd name="T10" fmla="*/ 0 h 78"/>
              <a:gd name="T11" fmla="*/ 1 w 1"/>
              <a:gd name="T12" fmla="*/ 78 h 7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78">
                <a:moveTo>
                  <a:pt x="0" y="0"/>
                </a:moveTo>
                <a:lnTo>
                  <a:pt x="0" y="77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Freeform 7"/>
          <p:cNvSpPr>
            <a:spLocks/>
          </p:cNvSpPr>
          <p:nvPr/>
        </p:nvSpPr>
        <p:spPr bwMode="auto">
          <a:xfrm>
            <a:off x="6278998" y="3286919"/>
            <a:ext cx="1588" cy="123825"/>
          </a:xfrm>
          <a:custGeom>
            <a:avLst/>
            <a:gdLst>
              <a:gd name="T0" fmla="*/ 0 w 1"/>
              <a:gd name="T1" fmla="*/ 0 h 78"/>
              <a:gd name="T2" fmla="*/ 0 w 1"/>
              <a:gd name="T3" fmla="*/ 122238 h 78"/>
              <a:gd name="T4" fmla="*/ 0 w 1"/>
              <a:gd name="T5" fmla="*/ 0 h 78"/>
              <a:gd name="T6" fmla="*/ 0 60000 65536"/>
              <a:gd name="T7" fmla="*/ 0 60000 65536"/>
              <a:gd name="T8" fmla="*/ 0 60000 65536"/>
              <a:gd name="T9" fmla="*/ 0 w 1"/>
              <a:gd name="T10" fmla="*/ 0 h 78"/>
              <a:gd name="T11" fmla="*/ 1 w 1"/>
              <a:gd name="T12" fmla="*/ 78 h 7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78">
                <a:moveTo>
                  <a:pt x="0" y="0"/>
                </a:moveTo>
                <a:lnTo>
                  <a:pt x="0" y="77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Freeform 8"/>
          <p:cNvSpPr>
            <a:spLocks/>
          </p:cNvSpPr>
          <p:nvPr/>
        </p:nvSpPr>
        <p:spPr bwMode="auto">
          <a:xfrm>
            <a:off x="5931336" y="3286919"/>
            <a:ext cx="349250" cy="123825"/>
          </a:xfrm>
          <a:custGeom>
            <a:avLst/>
            <a:gdLst>
              <a:gd name="T0" fmla="*/ 0 w 220"/>
              <a:gd name="T1" fmla="*/ 0 h 78"/>
              <a:gd name="T2" fmla="*/ 347663 w 220"/>
              <a:gd name="T3" fmla="*/ 122238 h 78"/>
              <a:gd name="T4" fmla="*/ 0 w 220"/>
              <a:gd name="T5" fmla="*/ 0 h 78"/>
              <a:gd name="T6" fmla="*/ 0 60000 65536"/>
              <a:gd name="T7" fmla="*/ 0 60000 65536"/>
              <a:gd name="T8" fmla="*/ 0 60000 65536"/>
              <a:gd name="T9" fmla="*/ 0 w 220"/>
              <a:gd name="T10" fmla="*/ 0 h 78"/>
              <a:gd name="T11" fmla="*/ 220 w 220"/>
              <a:gd name="T12" fmla="*/ 78 h 7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0" h="78">
                <a:moveTo>
                  <a:pt x="0" y="0"/>
                </a:moveTo>
                <a:lnTo>
                  <a:pt x="219" y="77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Freeform 9"/>
          <p:cNvSpPr>
            <a:spLocks/>
          </p:cNvSpPr>
          <p:nvPr/>
        </p:nvSpPr>
        <p:spPr bwMode="auto">
          <a:xfrm>
            <a:off x="5931336" y="3286919"/>
            <a:ext cx="349250" cy="123825"/>
          </a:xfrm>
          <a:custGeom>
            <a:avLst/>
            <a:gdLst>
              <a:gd name="T0" fmla="*/ 0 w 220"/>
              <a:gd name="T1" fmla="*/ 122238 h 78"/>
              <a:gd name="T2" fmla="*/ 347663 w 220"/>
              <a:gd name="T3" fmla="*/ 0 h 78"/>
              <a:gd name="T4" fmla="*/ 0 w 220"/>
              <a:gd name="T5" fmla="*/ 122238 h 78"/>
              <a:gd name="T6" fmla="*/ 0 60000 65536"/>
              <a:gd name="T7" fmla="*/ 0 60000 65536"/>
              <a:gd name="T8" fmla="*/ 0 60000 65536"/>
              <a:gd name="T9" fmla="*/ 0 w 220"/>
              <a:gd name="T10" fmla="*/ 0 h 78"/>
              <a:gd name="T11" fmla="*/ 220 w 220"/>
              <a:gd name="T12" fmla="*/ 78 h 7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0" h="78">
                <a:moveTo>
                  <a:pt x="0" y="77"/>
                </a:moveTo>
                <a:lnTo>
                  <a:pt x="219" y="0"/>
                </a:lnTo>
                <a:lnTo>
                  <a:pt x="0" y="77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Freeform 10"/>
          <p:cNvSpPr>
            <a:spLocks/>
          </p:cNvSpPr>
          <p:nvPr/>
        </p:nvSpPr>
        <p:spPr bwMode="auto">
          <a:xfrm>
            <a:off x="5336023" y="3798094"/>
            <a:ext cx="669925" cy="357188"/>
          </a:xfrm>
          <a:custGeom>
            <a:avLst/>
            <a:gdLst>
              <a:gd name="T0" fmla="*/ 0 w 422"/>
              <a:gd name="T1" fmla="*/ 355600 h 225"/>
              <a:gd name="T2" fmla="*/ 668338 w 422"/>
              <a:gd name="T3" fmla="*/ 0 h 225"/>
              <a:gd name="T4" fmla="*/ 0 w 422"/>
              <a:gd name="T5" fmla="*/ 355600 h 225"/>
              <a:gd name="T6" fmla="*/ 0 60000 65536"/>
              <a:gd name="T7" fmla="*/ 0 60000 65536"/>
              <a:gd name="T8" fmla="*/ 0 60000 65536"/>
              <a:gd name="T9" fmla="*/ 0 w 422"/>
              <a:gd name="T10" fmla="*/ 0 h 225"/>
              <a:gd name="T11" fmla="*/ 422 w 422"/>
              <a:gd name="T12" fmla="*/ 225 h 22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2" h="225">
                <a:moveTo>
                  <a:pt x="0" y="224"/>
                </a:moveTo>
                <a:lnTo>
                  <a:pt x="421" y="0"/>
                </a:lnTo>
                <a:lnTo>
                  <a:pt x="0" y="22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11"/>
          <p:cNvSpPr>
            <a:spLocks/>
          </p:cNvSpPr>
          <p:nvPr/>
        </p:nvSpPr>
        <p:spPr bwMode="auto">
          <a:xfrm>
            <a:off x="6252011" y="3798094"/>
            <a:ext cx="684212" cy="357188"/>
          </a:xfrm>
          <a:custGeom>
            <a:avLst/>
            <a:gdLst>
              <a:gd name="T0" fmla="*/ 0 w 431"/>
              <a:gd name="T1" fmla="*/ 0 h 225"/>
              <a:gd name="T2" fmla="*/ 682625 w 431"/>
              <a:gd name="T3" fmla="*/ 355600 h 225"/>
              <a:gd name="T4" fmla="*/ 0 w 431"/>
              <a:gd name="T5" fmla="*/ 0 h 225"/>
              <a:gd name="T6" fmla="*/ 0 60000 65536"/>
              <a:gd name="T7" fmla="*/ 0 60000 65536"/>
              <a:gd name="T8" fmla="*/ 0 60000 65536"/>
              <a:gd name="T9" fmla="*/ 0 w 431"/>
              <a:gd name="T10" fmla="*/ 0 h 225"/>
              <a:gd name="T11" fmla="*/ 431 w 431"/>
              <a:gd name="T12" fmla="*/ 225 h 22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1" h="225">
                <a:moveTo>
                  <a:pt x="0" y="0"/>
                </a:moveTo>
                <a:lnTo>
                  <a:pt x="430" y="22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Freeform 12"/>
          <p:cNvSpPr>
            <a:spLocks/>
          </p:cNvSpPr>
          <p:nvPr/>
        </p:nvSpPr>
        <p:spPr bwMode="auto">
          <a:xfrm>
            <a:off x="6107548" y="2574132"/>
            <a:ext cx="1588" cy="560387"/>
          </a:xfrm>
          <a:custGeom>
            <a:avLst/>
            <a:gdLst>
              <a:gd name="T0" fmla="*/ 0 w 1"/>
              <a:gd name="T1" fmla="*/ 0 h 353"/>
              <a:gd name="T2" fmla="*/ 0 w 1"/>
              <a:gd name="T3" fmla="*/ 558800 h 353"/>
              <a:gd name="T4" fmla="*/ 0 w 1"/>
              <a:gd name="T5" fmla="*/ 0 h 353"/>
              <a:gd name="T6" fmla="*/ 0 60000 65536"/>
              <a:gd name="T7" fmla="*/ 0 60000 65536"/>
              <a:gd name="T8" fmla="*/ 0 60000 65536"/>
              <a:gd name="T9" fmla="*/ 0 w 1"/>
              <a:gd name="T10" fmla="*/ 0 h 353"/>
              <a:gd name="T11" fmla="*/ 1 w 1"/>
              <a:gd name="T12" fmla="*/ 353 h 3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353">
                <a:moveTo>
                  <a:pt x="0" y="0"/>
                </a:moveTo>
                <a:lnTo>
                  <a:pt x="0" y="352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Freeform 13"/>
          <p:cNvSpPr>
            <a:spLocks/>
          </p:cNvSpPr>
          <p:nvPr/>
        </p:nvSpPr>
        <p:spPr bwMode="auto">
          <a:xfrm>
            <a:off x="6107548" y="1647032"/>
            <a:ext cx="1588" cy="512762"/>
          </a:xfrm>
          <a:custGeom>
            <a:avLst/>
            <a:gdLst>
              <a:gd name="T0" fmla="*/ 0 w 1"/>
              <a:gd name="T1" fmla="*/ 0 h 323"/>
              <a:gd name="T2" fmla="*/ 0 w 1"/>
              <a:gd name="T3" fmla="*/ 511175 h 323"/>
              <a:gd name="T4" fmla="*/ 0 w 1"/>
              <a:gd name="T5" fmla="*/ 0 h 323"/>
              <a:gd name="T6" fmla="*/ 0 60000 65536"/>
              <a:gd name="T7" fmla="*/ 0 60000 65536"/>
              <a:gd name="T8" fmla="*/ 0 60000 65536"/>
              <a:gd name="T9" fmla="*/ 0 w 1"/>
              <a:gd name="T10" fmla="*/ 0 h 323"/>
              <a:gd name="T11" fmla="*/ 1 w 1"/>
              <a:gd name="T12" fmla="*/ 323 h 32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323">
                <a:moveTo>
                  <a:pt x="0" y="0"/>
                </a:moveTo>
                <a:lnTo>
                  <a:pt x="0" y="322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Freeform 14"/>
          <p:cNvSpPr>
            <a:spLocks/>
          </p:cNvSpPr>
          <p:nvPr/>
        </p:nvSpPr>
        <p:spPr bwMode="auto">
          <a:xfrm>
            <a:off x="6063098" y="2286794"/>
            <a:ext cx="87313" cy="158750"/>
          </a:xfrm>
          <a:custGeom>
            <a:avLst/>
            <a:gdLst>
              <a:gd name="T0" fmla="*/ 0 w 55"/>
              <a:gd name="T1" fmla="*/ 157163 h 100"/>
              <a:gd name="T2" fmla="*/ 85725 w 55"/>
              <a:gd name="T3" fmla="*/ 0 h 100"/>
              <a:gd name="T4" fmla="*/ 0 w 55"/>
              <a:gd name="T5" fmla="*/ 157163 h 100"/>
              <a:gd name="T6" fmla="*/ 0 60000 65536"/>
              <a:gd name="T7" fmla="*/ 0 60000 65536"/>
              <a:gd name="T8" fmla="*/ 0 60000 65536"/>
              <a:gd name="T9" fmla="*/ 0 w 55"/>
              <a:gd name="T10" fmla="*/ 0 h 100"/>
              <a:gd name="T11" fmla="*/ 55 w 55"/>
              <a:gd name="T12" fmla="*/ 100 h 1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5" h="100">
                <a:moveTo>
                  <a:pt x="0" y="99"/>
                </a:moveTo>
                <a:lnTo>
                  <a:pt x="54" y="0"/>
                </a:lnTo>
                <a:lnTo>
                  <a:pt x="0" y="9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Freeform 15"/>
          <p:cNvSpPr>
            <a:spLocks/>
          </p:cNvSpPr>
          <p:nvPr/>
        </p:nvSpPr>
        <p:spPr bwMode="auto">
          <a:xfrm>
            <a:off x="6148823" y="2299494"/>
            <a:ext cx="76200" cy="146050"/>
          </a:xfrm>
          <a:custGeom>
            <a:avLst/>
            <a:gdLst>
              <a:gd name="T0" fmla="*/ 0 w 48"/>
              <a:gd name="T1" fmla="*/ 0 h 92"/>
              <a:gd name="T2" fmla="*/ 74613 w 48"/>
              <a:gd name="T3" fmla="*/ 144463 h 92"/>
              <a:gd name="T4" fmla="*/ 0 w 48"/>
              <a:gd name="T5" fmla="*/ 0 h 92"/>
              <a:gd name="T6" fmla="*/ 0 60000 65536"/>
              <a:gd name="T7" fmla="*/ 0 60000 65536"/>
              <a:gd name="T8" fmla="*/ 0 60000 65536"/>
              <a:gd name="T9" fmla="*/ 0 w 48"/>
              <a:gd name="T10" fmla="*/ 0 h 92"/>
              <a:gd name="T11" fmla="*/ 48 w 48"/>
              <a:gd name="T12" fmla="*/ 92 h 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8" h="92">
                <a:moveTo>
                  <a:pt x="0" y="0"/>
                </a:moveTo>
                <a:lnTo>
                  <a:pt x="47" y="91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400" dirty="0"/>
          </a:p>
        </p:txBody>
      </p:sp>
      <p:sp>
        <p:nvSpPr>
          <p:cNvPr id="18" name="Rectangle 16"/>
          <p:cNvSpPr>
            <a:spLocks noChangeArrowheads="1"/>
          </p:cNvSpPr>
          <p:nvPr/>
        </p:nvSpPr>
        <p:spPr bwMode="auto">
          <a:xfrm>
            <a:off x="4778811" y="4237832"/>
            <a:ext cx="1158875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1700" b="1">
                <a:solidFill>
                  <a:srgbClr val="000000"/>
                </a:solidFill>
                <a:latin typeface="Arial" charset="0"/>
              </a:rPr>
              <a:t>Purchase</a:t>
            </a:r>
          </a:p>
        </p:txBody>
      </p:sp>
      <p:sp>
        <p:nvSpPr>
          <p:cNvPr id="19" name="Rectangle 17"/>
          <p:cNvSpPr>
            <a:spLocks noChangeArrowheads="1"/>
          </p:cNvSpPr>
          <p:nvPr/>
        </p:nvSpPr>
        <p:spPr bwMode="auto">
          <a:xfrm>
            <a:off x="6564748" y="4221957"/>
            <a:ext cx="917575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1700" b="1">
                <a:solidFill>
                  <a:srgbClr val="000000"/>
                </a:solidFill>
                <a:latin typeface="Arial" charset="0"/>
              </a:rPr>
              <a:t>Person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5751948" y="3496469"/>
            <a:ext cx="12541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1400" b="1">
                <a:solidFill>
                  <a:srgbClr val="000000"/>
                </a:solidFill>
                <a:latin typeface="Arial" charset="0"/>
              </a:rPr>
              <a:t>Buyer=name</a:t>
            </a:r>
          </a:p>
        </p:txBody>
      </p:sp>
      <p:sp>
        <p:nvSpPr>
          <p:cNvPr id="21" name="Rectangle 19"/>
          <p:cNvSpPr>
            <a:spLocks noChangeArrowheads="1"/>
          </p:cNvSpPr>
          <p:nvPr/>
        </p:nvSpPr>
        <p:spPr bwMode="auto">
          <a:xfrm>
            <a:off x="4524268" y="2208753"/>
            <a:ext cx="1691169" cy="308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1400" b="1" dirty="0">
                <a:solidFill>
                  <a:srgbClr val="000000"/>
                </a:solidFill>
                <a:latin typeface="Arial" charset="0"/>
              </a:rPr>
              <a:t>City=‘</a:t>
            </a:r>
            <a:r>
              <a:rPr lang="en-US" sz="1400" b="1" dirty="0" err="1">
                <a:solidFill>
                  <a:srgbClr val="000000"/>
                </a:solidFill>
                <a:latin typeface="Arial" charset="0"/>
              </a:rPr>
              <a:t>tallahassee</a:t>
            </a:r>
            <a:r>
              <a:rPr lang="en-US" sz="1400" b="1" dirty="0">
                <a:solidFill>
                  <a:srgbClr val="000000"/>
                </a:solidFill>
                <a:latin typeface="Arial" charset="0"/>
              </a:rPr>
              <a:t>’</a:t>
            </a:r>
          </a:p>
        </p:txBody>
      </p:sp>
      <p:sp>
        <p:nvSpPr>
          <p:cNvPr id="22" name="Rectangle 20"/>
          <p:cNvSpPr>
            <a:spLocks noChangeArrowheads="1"/>
          </p:cNvSpPr>
          <p:nvPr/>
        </p:nvSpPr>
        <p:spPr bwMode="auto">
          <a:xfrm>
            <a:off x="6069333" y="2201522"/>
            <a:ext cx="1713611" cy="308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1400" b="1" dirty="0">
                <a:solidFill>
                  <a:srgbClr val="000000"/>
                </a:solidFill>
                <a:latin typeface="Arial" charset="0"/>
              </a:rPr>
              <a:t>  phone&gt;’5430000’</a:t>
            </a:r>
          </a:p>
        </p:txBody>
      </p:sp>
      <p:sp>
        <p:nvSpPr>
          <p:cNvPr id="23" name="Rectangle 21"/>
          <p:cNvSpPr>
            <a:spLocks noChangeArrowheads="1"/>
          </p:cNvSpPr>
          <p:nvPr/>
        </p:nvSpPr>
        <p:spPr bwMode="auto">
          <a:xfrm>
            <a:off x="5867836" y="1358107"/>
            <a:ext cx="6667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1400" b="1">
                <a:solidFill>
                  <a:srgbClr val="000000"/>
                </a:solidFill>
                <a:latin typeface="Arial" charset="0"/>
              </a:rPr>
              <a:t>buyer</a:t>
            </a:r>
          </a:p>
        </p:txBody>
      </p:sp>
      <p:sp>
        <p:nvSpPr>
          <p:cNvPr id="24" name="Rectangle 22"/>
          <p:cNvSpPr>
            <a:spLocks noChangeArrowheads="1"/>
          </p:cNvSpPr>
          <p:nvPr/>
        </p:nvSpPr>
        <p:spPr bwMode="auto">
          <a:xfrm>
            <a:off x="6902993" y="3517507"/>
            <a:ext cx="2079850" cy="277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1200" b="1" dirty="0">
                <a:solidFill>
                  <a:srgbClr val="7D0900"/>
                </a:solidFill>
                <a:latin typeface="Arial" charset="0"/>
              </a:rPr>
              <a:t>(Simple Nested Loops)</a:t>
            </a:r>
          </a:p>
        </p:txBody>
      </p:sp>
      <p:sp>
        <p:nvSpPr>
          <p:cNvPr id="25" name="Rectangle 23"/>
          <p:cNvSpPr>
            <a:spLocks noChangeArrowheads="1"/>
          </p:cNvSpPr>
          <p:nvPr/>
        </p:nvSpPr>
        <p:spPr bwMode="auto">
          <a:xfrm>
            <a:off x="7294998" y="2207419"/>
            <a:ext cx="184150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endParaRPr lang="en-US" sz="17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7" name="Rectangle 25"/>
          <p:cNvSpPr>
            <a:spLocks noChangeArrowheads="1"/>
          </p:cNvSpPr>
          <p:nvPr/>
        </p:nvSpPr>
        <p:spPr bwMode="auto">
          <a:xfrm>
            <a:off x="174625" y="1124744"/>
            <a:ext cx="3876061" cy="163185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2000" dirty="0">
                <a:latin typeface="Book Antiqua" pitchFamily="18" charset="0"/>
              </a:rPr>
              <a:t>SELECT</a:t>
            </a:r>
            <a:r>
              <a:rPr lang="en-US" dirty="0">
                <a:latin typeface="Book Antiqua" pitchFamily="18" charset="0"/>
              </a:rPr>
              <a:t>   </a:t>
            </a:r>
            <a:r>
              <a:rPr lang="en-US" dirty="0" err="1">
                <a:latin typeface="Book Antiqua" pitchFamily="18" charset="0"/>
              </a:rPr>
              <a:t>S.sname</a:t>
            </a:r>
            <a:endParaRPr lang="en-US" dirty="0">
              <a:latin typeface="Book Antiqua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sz="2000" dirty="0">
                <a:latin typeface="Book Antiqua" pitchFamily="18" charset="0"/>
              </a:rPr>
              <a:t>FROM     Purchase P, Person Q</a:t>
            </a:r>
            <a:endParaRPr lang="en-US" dirty="0">
              <a:latin typeface="Book Antiqua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sz="2000" dirty="0">
                <a:latin typeface="Book Antiqua" pitchFamily="18" charset="0"/>
              </a:rPr>
              <a:t>WHERE  P.buyer=Q.name AND</a:t>
            </a:r>
            <a:endParaRPr lang="en-US" dirty="0">
              <a:latin typeface="Book Antiqua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sz="2000" dirty="0">
                <a:latin typeface="Book Antiqua" pitchFamily="18" charset="0"/>
              </a:rPr>
              <a:t>        </a:t>
            </a:r>
            <a:r>
              <a:rPr lang="en-US" sz="2000" dirty="0" err="1">
                <a:latin typeface="Book Antiqua" pitchFamily="18" charset="0"/>
              </a:rPr>
              <a:t>Q.city</a:t>
            </a:r>
            <a:r>
              <a:rPr lang="en-US" sz="2000" dirty="0">
                <a:latin typeface="Book Antiqua" pitchFamily="18" charset="0"/>
              </a:rPr>
              <a:t>=‘</a:t>
            </a:r>
            <a:r>
              <a:rPr lang="en-US" sz="2000" dirty="0" err="1">
                <a:latin typeface="Book Antiqua" pitchFamily="18" charset="0"/>
              </a:rPr>
              <a:t>tallahassee</a:t>
            </a:r>
            <a:r>
              <a:rPr lang="en-US" sz="2000" dirty="0">
                <a:latin typeface="Book Antiqua" pitchFamily="18" charset="0"/>
              </a:rPr>
              <a:t>’ AND</a:t>
            </a:r>
            <a:r>
              <a:rPr lang="en-US" dirty="0">
                <a:latin typeface="Book Antiqua" pitchFamily="18" charset="0"/>
              </a:rPr>
              <a:t>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dirty="0">
                <a:latin typeface="Book Antiqua" pitchFamily="18" charset="0"/>
              </a:rPr>
              <a:t>      </a:t>
            </a:r>
            <a:r>
              <a:rPr lang="en-US" sz="2000" dirty="0" err="1">
                <a:latin typeface="Book Antiqua" pitchFamily="18" charset="0"/>
              </a:rPr>
              <a:t>Q.phone</a:t>
            </a:r>
            <a:r>
              <a:rPr lang="en-US" sz="2000" dirty="0">
                <a:latin typeface="Book Antiqua" pitchFamily="18" charset="0"/>
              </a:rPr>
              <a:t> &gt; ‘5430000’ 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28" name="Text Box 26"/>
          <p:cNvSpPr txBox="1">
            <a:spLocks noChangeArrowheads="1"/>
          </p:cNvSpPr>
          <p:nvPr/>
        </p:nvSpPr>
        <p:spPr bwMode="auto">
          <a:xfrm>
            <a:off x="4312086" y="1980129"/>
            <a:ext cx="43152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3200" dirty="0">
                <a:latin typeface="Roman" pitchFamily="18"/>
                <a:sym typeface="Symbol" pitchFamily="18" charset="2"/>
              </a:rPr>
              <a:t></a:t>
            </a:r>
            <a:endParaRPr lang="en-US" sz="3200" dirty="0">
              <a:latin typeface="Roman" pitchFamily="18"/>
            </a:endParaRPr>
          </a:p>
        </p:txBody>
      </p:sp>
      <p:sp>
        <p:nvSpPr>
          <p:cNvPr id="29" name="Text Box 27"/>
          <p:cNvSpPr txBox="1">
            <a:spLocks noChangeArrowheads="1"/>
          </p:cNvSpPr>
          <p:nvPr/>
        </p:nvSpPr>
        <p:spPr bwMode="auto">
          <a:xfrm>
            <a:off x="228600" y="3182144"/>
            <a:ext cx="3818910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3200" dirty="0">
                <a:solidFill>
                  <a:srgbClr val="7D0900"/>
                </a:solidFill>
              </a:rPr>
              <a:t>Query Plan:</a:t>
            </a:r>
          </a:p>
          <a:p>
            <a:pPr marL="457200" indent="-457200">
              <a:spcBef>
                <a:spcPct val="0"/>
              </a:spcBef>
              <a:buFont typeface="Arial" pitchFamily="34" charset="0"/>
              <a:buChar char="•"/>
            </a:pPr>
            <a:r>
              <a:rPr lang="en-US" dirty="0"/>
              <a:t>logical tree</a:t>
            </a:r>
          </a:p>
          <a:p>
            <a:pPr marL="457200" indent="-457200">
              <a:spcBef>
                <a:spcPct val="0"/>
              </a:spcBef>
              <a:buFont typeface="Arial" pitchFamily="34" charset="0"/>
              <a:buChar char="•"/>
            </a:pPr>
            <a:r>
              <a:rPr lang="en-US" dirty="0"/>
              <a:t>implementation choice at every node</a:t>
            </a:r>
          </a:p>
          <a:p>
            <a:pPr marL="457200" indent="-457200">
              <a:spcBef>
                <a:spcPct val="0"/>
              </a:spcBef>
              <a:buFont typeface="Arial" pitchFamily="34" charset="0"/>
              <a:buChar char="•"/>
            </a:pPr>
            <a:r>
              <a:rPr lang="en-US" dirty="0"/>
              <a:t>scheduling of operations</a:t>
            </a:r>
          </a:p>
        </p:txBody>
      </p:sp>
      <p:sp>
        <p:nvSpPr>
          <p:cNvPr id="30" name="Text Box 28"/>
          <p:cNvSpPr txBox="1">
            <a:spLocks noChangeArrowheads="1"/>
          </p:cNvSpPr>
          <p:nvPr/>
        </p:nvSpPr>
        <p:spPr bwMode="auto">
          <a:xfrm>
            <a:off x="4496236" y="4509120"/>
            <a:ext cx="1517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 b="1" dirty="0">
                <a:solidFill>
                  <a:srgbClr val="7D0900"/>
                </a:solidFill>
                <a:latin typeface="Arial" charset="0"/>
              </a:rPr>
              <a:t>(Table scan)</a:t>
            </a:r>
          </a:p>
        </p:txBody>
      </p:sp>
      <p:sp>
        <p:nvSpPr>
          <p:cNvPr id="31" name="Text Box 29"/>
          <p:cNvSpPr txBox="1">
            <a:spLocks noChangeArrowheads="1"/>
          </p:cNvSpPr>
          <p:nvPr/>
        </p:nvSpPr>
        <p:spPr bwMode="auto">
          <a:xfrm>
            <a:off x="6401236" y="4509120"/>
            <a:ext cx="1517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 b="1" dirty="0">
                <a:solidFill>
                  <a:srgbClr val="7D0900"/>
                </a:solidFill>
                <a:latin typeface="Arial" charset="0"/>
              </a:rPr>
              <a:t>(Index scan)</a:t>
            </a:r>
          </a:p>
        </p:txBody>
      </p:sp>
      <p:sp>
        <p:nvSpPr>
          <p:cNvPr id="32" name="Text Box 30"/>
          <p:cNvSpPr txBox="1">
            <a:spLocks noChangeArrowheads="1"/>
          </p:cNvSpPr>
          <p:nvPr/>
        </p:nvSpPr>
        <p:spPr bwMode="auto">
          <a:xfrm>
            <a:off x="3697288" y="5360194"/>
            <a:ext cx="533920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dirty="0">
                <a:solidFill>
                  <a:srgbClr val="00B0F0"/>
                </a:solidFill>
                <a:latin typeface="Arial" charset="0"/>
              </a:rPr>
              <a:t>Some operators are from relational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dirty="0">
                <a:solidFill>
                  <a:srgbClr val="00B0F0"/>
                </a:solidFill>
                <a:latin typeface="Arial" charset="0"/>
              </a:rPr>
              <a:t>algebra, and others (e.g., sort, scan, group) are not</a:t>
            </a:r>
          </a:p>
        </p:txBody>
      </p:sp>
    </p:spTree>
    <p:extLst>
      <p:ext uri="{BB962C8B-B14F-4D97-AF65-F5344CB8AC3E}">
        <p14:creationId xmlns:p14="http://schemas.microsoft.com/office/powerpoint/2010/main" val="2935388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We Combine Operators?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dirty="0">
                <a:solidFill>
                  <a:srgbClr val="008000"/>
                </a:solidFill>
              </a:rPr>
              <a:t>The iterator model:</a:t>
            </a:r>
            <a:r>
              <a:rPr lang="en-US" dirty="0"/>
              <a:t> Each operator is implemented by </a:t>
            </a:r>
            <a:r>
              <a:rPr lang="en-US" dirty="0">
                <a:solidFill>
                  <a:srgbClr val="7D0900"/>
                </a:solidFill>
              </a:rPr>
              <a:t>three</a:t>
            </a:r>
            <a:r>
              <a:rPr lang="en-US" dirty="0"/>
              <a:t> functions:</a:t>
            </a:r>
          </a:p>
          <a:p>
            <a:pPr lvl="1">
              <a:lnSpc>
                <a:spcPct val="120000"/>
              </a:lnSpc>
            </a:pPr>
            <a:r>
              <a:rPr lang="en-US" b="1" dirty="0">
                <a:solidFill>
                  <a:srgbClr val="7D0900"/>
                </a:solidFill>
              </a:rPr>
              <a:t>Open</a:t>
            </a:r>
            <a:r>
              <a:rPr lang="en-US" dirty="0"/>
              <a:t>: sets up the data structures and performs initializations</a:t>
            </a:r>
          </a:p>
          <a:p>
            <a:pPr lvl="1">
              <a:lnSpc>
                <a:spcPct val="120000"/>
              </a:lnSpc>
            </a:pPr>
            <a:r>
              <a:rPr lang="en-US" b="1" dirty="0">
                <a:solidFill>
                  <a:srgbClr val="7D0900"/>
                </a:solidFill>
              </a:rPr>
              <a:t>Next</a:t>
            </a:r>
            <a:r>
              <a:rPr lang="en-US" dirty="0"/>
              <a:t>: returns the next tuple of the result, or </a:t>
            </a:r>
            <a:r>
              <a:rPr lang="en-US" dirty="0" err="1">
                <a:latin typeface="+mn-lt"/>
              </a:rPr>
              <a:t>NotFound</a:t>
            </a:r>
            <a:r>
              <a:rPr lang="en-US" dirty="0"/>
              <a:t> if there are no more tuples to return</a:t>
            </a:r>
          </a:p>
          <a:p>
            <a:pPr lvl="1">
              <a:lnSpc>
                <a:spcPct val="120000"/>
              </a:lnSpc>
            </a:pPr>
            <a:r>
              <a:rPr lang="en-US" b="1" dirty="0">
                <a:solidFill>
                  <a:srgbClr val="7D0900"/>
                </a:solidFill>
              </a:rPr>
              <a:t>Close</a:t>
            </a:r>
            <a:r>
              <a:rPr lang="en-US" dirty="0"/>
              <a:t>: ends the operations and cleans up the data structures</a:t>
            </a:r>
          </a:p>
          <a:p>
            <a:pPr>
              <a:lnSpc>
                <a:spcPct val="120000"/>
              </a:lnSpc>
            </a:pPr>
            <a:r>
              <a:rPr lang="en-US" dirty="0"/>
              <a:t>Enables pipelining!</a:t>
            </a:r>
          </a:p>
          <a:p>
            <a:pPr>
              <a:lnSpc>
                <a:spcPct val="120000"/>
              </a:lnSpc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6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733736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Example: Table Scan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7</a:t>
            </a:fld>
            <a:r>
              <a:rPr lang="zh-CN" altLang="en-US"/>
              <a:t> </a:t>
            </a:r>
            <a:endParaRPr lang="zh-CN" alt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544" y="1392827"/>
            <a:ext cx="8820472" cy="49885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377AA56C-1494-A417-A34F-D20E16111368}"/>
              </a:ext>
            </a:extLst>
          </p:cNvPr>
          <p:cNvSpPr/>
          <p:nvPr/>
        </p:nvSpPr>
        <p:spPr>
          <a:xfrm>
            <a:off x="647348" y="4821399"/>
            <a:ext cx="4356700" cy="983865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170560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The Iterator Model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dirty="0"/>
              <a:t>Query execution always begins with the </a:t>
            </a:r>
            <a:r>
              <a:rPr lang="en-US" altLang="zh-CN" dirty="0">
                <a:solidFill>
                  <a:srgbClr val="00B0F0"/>
                </a:solidFill>
              </a:rPr>
              <a:t>root</a:t>
            </a:r>
            <a:r>
              <a:rPr lang="en-US" altLang="zh-CN" dirty="0"/>
              <a:t> iterator</a:t>
            </a:r>
          </a:p>
          <a:p>
            <a:pPr lvl="1">
              <a:lnSpc>
                <a:spcPct val="120000"/>
              </a:lnSpc>
            </a:pPr>
            <a:r>
              <a:rPr lang="en-US" altLang="zh-CN" b="0" dirty="0" err="1"/>
              <a:t>Parent.Open</a:t>
            </a:r>
            <a:r>
              <a:rPr lang="en-US" altLang="zh-CN" b="0" dirty="0"/>
              <a:t>() invokes </a:t>
            </a:r>
            <a:r>
              <a:rPr lang="en-US" altLang="zh-CN" b="0" dirty="0" err="1"/>
              <a:t>Child.Open</a:t>
            </a:r>
            <a:r>
              <a:rPr lang="en-US" altLang="zh-CN" b="0" dirty="0"/>
              <a:t>() and sometimes </a:t>
            </a:r>
            <a:r>
              <a:rPr lang="en-US" altLang="zh-CN" b="0" dirty="0" err="1"/>
              <a:t>Child.Next</a:t>
            </a:r>
            <a:r>
              <a:rPr lang="en-US" altLang="zh-CN" b="0" dirty="0"/>
              <a:t>()</a:t>
            </a:r>
          </a:p>
          <a:p>
            <a:pPr lvl="1">
              <a:lnSpc>
                <a:spcPct val="120000"/>
              </a:lnSpc>
            </a:pPr>
            <a:r>
              <a:rPr lang="en-US" altLang="zh-CN" b="0" dirty="0" err="1"/>
              <a:t>Parent.Next</a:t>
            </a:r>
            <a:r>
              <a:rPr lang="en-US" altLang="zh-CN" b="0" dirty="0"/>
              <a:t>() invokes </a:t>
            </a:r>
            <a:r>
              <a:rPr lang="en-US" altLang="zh-CN" b="0" dirty="0" err="1"/>
              <a:t>Child.Next</a:t>
            </a:r>
            <a:r>
              <a:rPr lang="en-US" altLang="zh-CN" b="0" dirty="0"/>
              <a:t>() or nothing</a:t>
            </a:r>
          </a:p>
          <a:p>
            <a:pPr lvl="1">
              <a:lnSpc>
                <a:spcPct val="120000"/>
              </a:lnSpc>
            </a:pPr>
            <a:r>
              <a:rPr lang="en-US" altLang="zh-CN" b="0" dirty="0" err="1"/>
              <a:t>Parent.Close</a:t>
            </a:r>
            <a:r>
              <a:rPr lang="en-US" altLang="zh-CN" b="0" dirty="0"/>
              <a:t>() invokes </a:t>
            </a:r>
            <a:r>
              <a:rPr lang="en-US" altLang="zh-CN" b="0" dirty="0" err="1"/>
              <a:t>Child.Close</a:t>
            </a:r>
            <a:r>
              <a:rPr lang="en-US" altLang="zh-CN" b="0" dirty="0"/>
              <a:t>()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8</a:t>
            </a:fld>
            <a:r>
              <a:rPr lang="zh-CN" altLang="en-US"/>
              <a:t> </a:t>
            </a:r>
            <a:endParaRPr lang="zh-CN" altLang="en-US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56992"/>
            <a:ext cx="7488832" cy="338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776179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凤舞九天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atMod val="180000"/>
              </a:schemeClr>
            </a:gs>
            <a:gs pos="50000">
              <a:schemeClr val="phClr">
                <a:tint val="40000"/>
                <a:satMod val="175000"/>
              </a:schemeClr>
            </a:gs>
            <a:gs pos="100000">
              <a:schemeClr val="phClr">
                <a:tint val="65000"/>
                <a:satMod val="180000"/>
              </a:schemeClr>
            </a:gs>
          </a:gsLst>
          <a:lin ang="0" scaled="1"/>
        </a:gradFill>
        <a:gradFill rotWithShape="1">
          <a:gsLst>
            <a:gs pos="0">
              <a:schemeClr val="phClr">
                <a:shade val="38000"/>
                <a:satMod val="150000"/>
              </a:schemeClr>
            </a:gs>
            <a:gs pos="50000">
              <a:schemeClr val="phClr">
                <a:shade val="100000"/>
                <a:satMod val="100000"/>
              </a:schemeClr>
            </a:gs>
            <a:gs pos="100000">
              <a:schemeClr val="phClr">
                <a:shade val="38000"/>
                <a:satMod val="150000"/>
              </a:schemeClr>
            </a:gs>
          </a:gsLst>
          <a:lin ang="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</a:effectStyle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</a:effectStyle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a36450eb-db06-42a7-8d1b-026719f701e3}" enabled="0" method="" siteId="{a36450eb-db06-42a7-8d1b-026719f701e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20961</TotalTime>
  <Words>2819</Words>
  <Application>Microsoft Office PowerPoint</Application>
  <PresentationFormat>On-screen Show (4:3)</PresentationFormat>
  <Paragraphs>455</Paragraphs>
  <Slides>42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6" baseType="lpstr">
      <vt:lpstr>Andalus</vt:lpstr>
      <vt:lpstr>Roman</vt:lpstr>
      <vt:lpstr>宋体</vt:lpstr>
      <vt:lpstr>Arial</vt:lpstr>
      <vt:lpstr>Book Antiqua</vt:lpstr>
      <vt:lpstr>Calibri</vt:lpstr>
      <vt:lpstr>Cambria Math</vt:lpstr>
      <vt:lpstr>Garamond</vt:lpstr>
      <vt:lpstr>Palace Script MT</vt:lpstr>
      <vt:lpstr>Symbol</vt:lpstr>
      <vt:lpstr>Times New Roman</vt:lpstr>
      <vt:lpstr>Wingdings</vt:lpstr>
      <vt:lpstr>Office 主题</vt:lpstr>
      <vt:lpstr>Equation</vt:lpstr>
      <vt:lpstr>COP5725 Advanced Database Systems</vt:lpstr>
      <vt:lpstr>Why Do We Learn This?</vt:lpstr>
      <vt:lpstr>Outline</vt:lpstr>
      <vt:lpstr>Query Processing</vt:lpstr>
      <vt:lpstr>Logical vs. Physical Operators</vt:lpstr>
      <vt:lpstr>Query Execution Plans</vt:lpstr>
      <vt:lpstr>How do We Combine Operators?</vt:lpstr>
      <vt:lpstr>Example: Table Scan</vt:lpstr>
      <vt:lpstr>The Iterator Model</vt:lpstr>
      <vt:lpstr>Query Execution: Materialization vs. Pipelining</vt:lpstr>
      <vt:lpstr>Cost Parameters</vt:lpstr>
      <vt:lpstr>Classification of Algorithms</vt:lpstr>
      <vt:lpstr>Table Scanning</vt:lpstr>
      <vt:lpstr>One-pass Algorithms</vt:lpstr>
      <vt:lpstr>One-pass Algorithms</vt:lpstr>
      <vt:lpstr>One-pass Algorithms</vt:lpstr>
      <vt:lpstr>Nested Loop Joins</vt:lpstr>
      <vt:lpstr>Nested Loop Joins</vt:lpstr>
      <vt:lpstr>Nested Loop Joins</vt:lpstr>
      <vt:lpstr>Nested Loop Joins</vt:lpstr>
      <vt:lpstr>Summary of One-pass Algorithms</vt:lpstr>
      <vt:lpstr>Two-pass Algorithm</vt:lpstr>
      <vt:lpstr>Review: Main-Memory Merge Sort </vt:lpstr>
      <vt:lpstr>Sorting </vt:lpstr>
      <vt:lpstr>Example</vt:lpstr>
      <vt:lpstr>Example </vt:lpstr>
      <vt:lpstr>Two-Pass Algorithms Based on Sorting </vt:lpstr>
      <vt:lpstr>Two-Pass Algorithms Based on Sorting </vt:lpstr>
      <vt:lpstr>Two-Pass Algorithms Based on Sorting </vt:lpstr>
      <vt:lpstr>Two-Pass Algorithms Based on Sorting </vt:lpstr>
      <vt:lpstr>Summary of Two-pass Algorithms Based on Sorting</vt:lpstr>
      <vt:lpstr>Two Pass Algorithms Based on Hashing </vt:lpstr>
      <vt:lpstr>Hash Based Algorithms for  d</vt:lpstr>
      <vt:lpstr>Hash Based Algorithms for  g</vt:lpstr>
      <vt:lpstr>Hash-based Join</vt:lpstr>
      <vt:lpstr>Partitioned Hash Join</vt:lpstr>
      <vt:lpstr>Partitioned Hash Join</vt:lpstr>
      <vt:lpstr>Summary of Two-pass Algorithms Based on Hashing</vt:lpstr>
      <vt:lpstr>Indexed Based Algorithms</vt:lpstr>
      <vt:lpstr>Index Based Selection</vt:lpstr>
      <vt:lpstr>Index Based Join</vt:lpstr>
      <vt:lpstr>Have Fun!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DAIS@UIUC!</dc:title>
  <dc:creator>Peixiang</dc:creator>
  <cp:lastModifiedBy>Peixiang Zhao</cp:lastModifiedBy>
  <cp:revision>1280</cp:revision>
  <dcterms:created xsi:type="dcterms:W3CDTF">2009-02-27T04:51:28Z</dcterms:created>
  <dcterms:modified xsi:type="dcterms:W3CDTF">2025-03-17T16:14:38Z</dcterms:modified>
</cp:coreProperties>
</file>