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3" r:id="rId2"/>
    <p:sldId id="294" r:id="rId3"/>
    <p:sldId id="295" r:id="rId4"/>
    <p:sldId id="297" r:id="rId5"/>
    <p:sldId id="299" r:id="rId6"/>
    <p:sldId id="296" r:id="rId7"/>
    <p:sldId id="298" r:id="rId8"/>
    <p:sldId id="301" r:id="rId9"/>
    <p:sldId id="302" r:id="rId10"/>
    <p:sldId id="303" r:id="rId11"/>
    <p:sldId id="309" r:id="rId12"/>
    <p:sldId id="310" r:id="rId13"/>
    <p:sldId id="304" r:id="rId14"/>
    <p:sldId id="312" r:id="rId15"/>
    <p:sldId id="313" r:id="rId16"/>
    <p:sldId id="314" r:id="rId17"/>
    <p:sldId id="315" r:id="rId18"/>
    <p:sldId id="316" r:id="rId19"/>
    <p:sldId id="305" r:id="rId20"/>
    <p:sldId id="317" r:id="rId21"/>
    <p:sldId id="306" r:id="rId22"/>
    <p:sldId id="307" r:id="rId23"/>
    <p:sldId id="308" r:id="rId24"/>
    <p:sldId id="311" r:id="rId2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900"/>
    <a:srgbClr val="F0FF29"/>
    <a:srgbClr val="CC0000"/>
    <a:srgbClr val="D5D000"/>
    <a:srgbClr val="E7E200"/>
    <a:srgbClr val="FFD700"/>
    <a:srgbClr val="A80000"/>
    <a:srgbClr val="FF6565"/>
    <a:srgbClr val="FFFF43"/>
    <a:srgbClr val="EBE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28E39-BA12-4DBC-9118-E75A2BA5731C}" v="18" dt="2025-01-06T02:57:56.0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8361" autoAdjust="0"/>
  </p:normalViewPr>
  <p:slideViewPr>
    <p:cSldViewPr>
      <p:cViewPr varScale="1">
        <p:scale>
          <a:sx n="81" d="100"/>
          <a:sy n="81" d="100"/>
        </p:scale>
        <p:origin x="34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ixiang Zhao" userId="7edc51de-0ae1-42c0-bae2-7f1679fa739e" providerId="ADAL" clId="{73228E39-BA12-4DBC-9118-E75A2BA5731C}"/>
    <pc:docChg chg="modSld">
      <pc:chgData name="Peixiang Zhao" userId="7edc51de-0ae1-42c0-bae2-7f1679fa739e" providerId="ADAL" clId="{73228E39-BA12-4DBC-9118-E75A2BA5731C}" dt="2025-01-06T21:51:41.907" v="350" actId="20577"/>
      <pc:docMkLst>
        <pc:docMk/>
      </pc:docMkLst>
      <pc:sldChg chg="modSp mod">
        <pc:chgData name="Peixiang Zhao" userId="7edc51de-0ae1-42c0-bae2-7f1679fa739e" providerId="ADAL" clId="{73228E39-BA12-4DBC-9118-E75A2BA5731C}" dt="2025-01-05T23:04:19.088" v="16" actId="20577"/>
        <pc:sldMkLst>
          <pc:docMk/>
          <pc:sldMk cId="4004880655" sldId="294"/>
        </pc:sldMkLst>
        <pc:spChg chg="mod">
          <ac:chgData name="Peixiang Zhao" userId="7edc51de-0ae1-42c0-bae2-7f1679fa739e" providerId="ADAL" clId="{73228E39-BA12-4DBC-9118-E75A2BA5731C}" dt="2025-01-05T23:04:19.088" v="16" actId="20577"/>
          <ac:spMkLst>
            <pc:docMk/>
            <pc:sldMk cId="4004880655" sldId="294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73228E39-BA12-4DBC-9118-E75A2BA5731C}" dt="2025-01-06T01:24:48.289" v="156" actId="20577"/>
        <pc:sldMkLst>
          <pc:docMk/>
          <pc:sldMk cId="3384676218" sldId="295"/>
        </pc:sldMkLst>
        <pc:spChg chg="mod">
          <ac:chgData name="Peixiang Zhao" userId="7edc51de-0ae1-42c0-bae2-7f1679fa739e" providerId="ADAL" clId="{73228E39-BA12-4DBC-9118-E75A2BA5731C}" dt="2025-01-06T01:24:48.289" v="156" actId="20577"/>
          <ac:spMkLst>
            <pc:docMk/>
            <pc:sldMk cId="3384676218" sldId="295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73228E39-BA12-4DBC-9118-E75A2BA5731C}" dt="2025-01-06T01:25:24.007" v="158" actId="113"/>
        <pc:sldMkLst>
          <pc:docMk/>
          <pc:sldMk cId="3593259658" sldId="297"/>
        </pc:sldMkLst>
        <pc:spChg chg="mod">
          <ac:chgData name="Peixiang Zhao" userId="7edc51de-0ae1-42c0-bae2-7f1679fa739e" providerId="ADAL" clId="{73228E39-BA12-4DBC-9118-E75A2BA5731C}" dt="2025-01-06T01:25:24.007" v="158" actId="113"/>
          <ac:spMkLst>
            <pc:docMk/>
            <pc:sldMk cId="3593259658" sldId="297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73228E39-BA12-4DBC-9118-E75A2BA5731C}" dt="2025-01-06T21:51:41.907" v="350" actId="20577"/>
        <pc:sldMkLst>
          <pc:docMk/>
          <pc:sldMk cId="1090009011" sldId="298"/>
        </pc:sldMkLst>
        <pc:spChg chg="mod">
          <ac:chgData name="Peixiang Zhao" userId="7edc51de-0ae1-42c0-bae2-7f1679fa739e" providerId="ADAL" clId="{73228E39-BA12-4DBC-9118-E75A2BA5731C}" dt="2025-01-06T21:51:41.907" v="350" actId="20577"/>
          <ac:spMkLst>
            <pc:docMk/>
            <pc:sldMk cId="1090009011" sldId="298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73228E39-BA12-4DBC-9118-E75A2BA5731C}" dt="2025-01-06T01:27:09.376" v="159" actId="207"/>
        <pc:sldMkLst>
          <pc:docMk/>
          <pc:sldMk cId="3123902300" sldId="299"/>
        </pc:sldMkLst>
        <pc:spChg chg="mod">
          <ac:chgData name="Peixiang Zhao" userId="7edc51de-0ae1-42c0-bae2-7f1679fa739e" providerId="ADAL" clId="{73228E39-BA12-4DBC-9118-E75A2BA5731C}" dt="2025-01-06T01:27:09.376" v="159" actId="207"/>
          <ac:spMkLst>
            <pc:docMk/>
            <pc:sldMk cId="3123902300" sldId="299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73228E39-BA12-4DBC-9118-E75A2BA5731C}" dt="2025-01-06T01:30:25.223" v="202" actId="20577"/>
        <pc:sldMkLst>
          <pc:docMk/>
          <pc:sldMk cId="3285487101" sldId="301"/>
        </pc:sldMkLst>
        <pc:spChg chg="mod">
          <ac:chgData name="Peixiang Zhao" userId="7edc51de-0ae1-42c0-bae2-7f1679fa739e" providerId="ADAL" clId="{73228E39-BA12-4DBC-9118-E75A2BA5731C}" dt="2025-01-06T01:30:25.223" v="202" actId="20577"/>
          <ac:spMkLst>
            <pc:docMk/>
            <pc:sldMk cId="3285487101" sldId="301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73228E39-BA12-4DBC-9118-E75A2BA5731C}" dt="2025-01-06T01:31:11.225" v="204" actId="20577"/>
        <pc:sldMkLst>
          <pc:docMk/>
          <pc:sldMk cId="782832665" sldId="302"/>
        </pc:sldMkLst>
        <pc:spChg chg="mod">
          <ac:chgData name="Peixiang Zhao" userId="7edc51de-0ae1-42c0-bae2-7f1679fa739e" providerId="ADAL" clId="{73228E39-BA12-4DBC-9118-E75A2BA5731C}" dt="2025-01-06T01:31:11.225" v="204" actId="20577"/>
          <ac:spMkLst>
            <pc:docMk/>
            <pc:sldMk cId="782832665" sldId="302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73228E39-BA12-4DBC-9118-E75A2BA5731C}" dt="2025-01-06T01:31:39.680" v="205" actId="20577"/>
        <pc:sldMkLst>
          <pc:docMk/>
          <pc:sldMk cId="3052035745" sldId="303"/>
        </pc:sldMkLst>
        <pc:spChg chg="mod">
          <ac:chgData name="Peixiang Zhao" userId="7edc51de-0ae1-42c0-bae2-7f1679fa739e" providerId="ADAL" clId="{73228E39-BA12-4DBC-9118-E75A2BA5731C}" dt="2025-01-06T01:31:39.680" v="205" actId="20577"/>
          <ac:spMkLst>
            <pc:docMk/>
            <pc:sldMk cId="3052035745" sldId="303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73228E39-BA12-4DBC-9118-E75A2BA5731C}" dt="2025-01-06T02:57:56.085" v="231" actId="20577"/>
        <pc:sldMkLst>
          <pc:docMk/>
          <pc:sldMk cId="3894422654" sldId="304"/>
        </pc:sldMkLst>
        <pc:graphicFrameChg chg="mod">
          <ac:chgData name="Peixiang Zhao" userId="7edc51de-0ae1-42c0-bae2-7f1679fa739e" providerId="ADAL" clId="{73228E39-BA12-4DBC-9118-E75A2BA5731C}" dt="2025-01-06T02:57:56.085" v="231" actId="20577"/>
          <ac:graphicFrameMkLst>
            <pc:docMk/>
            <pc:sldMk cId="3894422654" sldId="304"/>
            <ac:graphicFrameMk id="6" creationId="{8B3CACB7-A50A-3096-82B0-3328AD48C477}"/>
          </ac:graphicFrameMkLst>
        </pc:graphicFrameChg>
      </pc:sldChg>
      <pc:sldChg chg="modSp mod">
        <pc:chgData name="Peixiang Zhao" userId="7edc51de-0ae1-42c0-bae2-7f1679fa739e" providerId="ADAL" clId="{73228E39-BA12-4DBC-9118-E75A2BA5731C}" dt="2025-01-06T03:00:02.838" v="233" actId="207"/>
        <pc:sldMkLst>
          <pc:docMk/>
          <pc:sldMk cId="1869233140" sldId="307"/>
        </pc:sldMkLst>
        <pc:spChg chg="mod">
          <ac:chgData name="Peixiang Zhao" userId="7edc51de-0ae1-42c0-bae2-7f1679fa739e" providerId="ADAL" clId="{73228E39-BA12-4DBC-9118-E75A2BA5731C}" dt="2025-01-06T03:00:02.838" v="233" actId="207"/>
          <ac:spMkLst>
            <pc:docMk/>
            <pc:sldMk cId="1869233140" sldId="307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73228E39-BA12-4DBC-9118-E75A2BA5731C}" dt="2025-01-06T03:06:55.517" v="321" actId="20577"/>
        <pc:sldMkLst>
          <pc:docMk/>
          <pc:sldMk cId="1973398465" sldId="308"/>
        </pc:sldMkLst>
        <pc:spChg chg="mod">
          <ac:chgData name="Peixiang Zhao" userId="7edc51de-0ae1-42c0-bae2-7f1679fa739e" providerId="ADAL" clId="{73228E39-BA12-4DBC-9118-E75A2BA5731C}" dt="2025-01-06T03:06:55.517" v="321" actId="20577"/>
          <ac:spMkLst>
            <pc:docMk/>
            <pc:sldMk cId="1973398465" sldId="308"/>
            <ac:spMk id="3" creationId="{00000000-0000-0000-0000-000000000000}"/>
          </ac:spMkLst>
        </pc:spChg>
      </pc:sldChg>
      <pc:sldChg chg="modSp">
        <pc:chgData name="Peixiang Zhao" userId="7edc51de-0ae1-42c0-bae2-7f1679fa739e" providerId="ADAL" clId="{73228E39-BA12-4DBC-9118-E75A2BA5731C}" dt="2025-01-06T02:49:23.357" v="221"/>
        <pc:sldMkLst>
          <pc:docMk/>
          <pc:sldMk cId="3678686706" sldId="316"/>
        </pc:sldMkLst>
        <pc:picChg chg="mod">
          <ac:chgData name="Peixiang Zhao" userId="7edc51de-0ae1-42c0-bae2-7f1679fa739e" providerId="ADAL" clId="{73228E39-BA12-4DBC-9118-E75A2BA5731C}" dt="2025-01-06T02:49:23.357" v="221"/>
          <ac:picMkLst>
            <pc:docMk/>
            <pc:sldMk cId="3678686706" sldId="316"/>
            <ac:picMk id="12" creationId="{9A2EF617-5B55-4624-9B7D-0FBC7D085604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COP5725-2023 Final Letter Grade (82 in total)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 Final Letter Grade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38000"/>
                    <a:satMod val="150000"/>
                  </a:schemeClr>
                </a:gs>
                <a:gs pos="50000">
                  <a:schemeClr val="accent1">
                    <a:shade val="100000"/>
                    <a:satMod val="100000"/>
                  </a:schemeClr>
                </a:gs>
                <a:gs pos="100000">
                  <a:schemeClr val="accent1">
                    <a:shade val="38000"/>
                    <a:satMod val="150000"/>
                  </a:schemeClr>
                </a:gs>
              </a:gsLst>
              <a:lin ang="0" scaled="1"/>
            </a:gradFill>
            <a:ln>
              <a:noFill/>
            </a:ln>
            <a:effectLst>
              <a:outerShdw blurRad="190500" dist="78600" dir="2700000" rotWithShape="0">
                <a:srgbClr val="000000">
                  <a:alpha val="355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100000"/>
              </a:lightRig>
            </a:scene3d>
            <a:sp3d>
              <a:bevelT w="50800" h="508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190500" dist="78600" dir="2700000" rotWithShape="0">
                  <a:srgbClr val="000000">
                    <a:alpha val="355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100000"/>
                </a:lightRig>
              </a:scene3d>
              <a:sp3d>
                <a:bevelT w="50800" h="50800"/>
              </a:sp3d>
            </c:spPr>
            <c:extLst>
              <c:ext xmlns:c16="http://schemas.microsoft.com/office/drawing/2014/chart" uri="{C3380CC4-5D6E-409C-BE32-E72D297353CC}">
                <c16:uniqueId val="{00000001-8F08-4711-BA47-516132737D79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190500" dist="78600" dir="2700000" rotWithShape="0">
                  <a:srgbClr val="000000">
                    <a:alpha val="355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100000"/>
                </a:lightRig>
              </a:scene3d>
              <a:sp3d>
                <a:bevelT w="50800" h="50800"/>
              </a:sp3d>
            </c:spPr>
            <c:extLst>
              <c:ext xmlns:c16="http://schemas.microsoft.com/office/drawing/2014/chart" uri="{C3380CC4-5D6E-409C-BE32-E72D297353CC}">
                <c16:uniqueId val="{00000002-8F08-4711-BA47-516132737D79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190500" dist="78600" dir="2700000" rotWithShape="0">
                  <a:srgbClr val="000000">
                    <a:alpha val="355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100000"/>
                </a:lightRig>
              </a:scene3d>
              <a:sp3d>
                <a:bevelT w="50800" h="50800"/>
              </a:sp3d>
            </c:spPr>
            <c:extLst>
              <c:ext xmlns:c16="http://schemas.microsoft.com/office/drawing/2014/chart" uri="{C3380CC4-5D6E-409C-BE32-E72D297353CC}">
                <c16:uniqueId val="{00000000-8F08-4711-BA47-516132737D7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F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</c:v>
                </c:pt>
                <c:pt idx="1">
                  <c:v>9</c:v>
                </c:pt>
                <c:pt idx="2">
                  <c:v>21</c:v>
                </c:pt>
                <c:pt idx="3">
                  <c:v>17</c:v>
                </c:pt>
                <c:pt idx="4">
                  <c:v>20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E5-4530-AAD3-CE38A4A7A0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5740864"/>
        <c:axId val="87626640"/>
      </c:barChart>
      <c:catAx>
        <c:axId val="8574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7626640"/>
        <c:crosses val="autoZero"/>
        <c:auto val="1"/>
        <c:lblAlgn val="ctr"/>
        <c:lblOffset val="100"/>
        <c:noMultiLvlLbl val="0"/>
      </c:catAx>
      <c:valAx>
        <c:axId val="8762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5740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2025/1/6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2025/1/6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1663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1663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7836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7959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r>
              <a:rPr lang="en-US" altLang="zh-CN" sz="2800" baseline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 </a:t>
            </a:r>
            <a:endParaRPr lang="zh-CN" alt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defRPr sz="2400" baseline="0">
                <a:latin typeface="Garamond" pitchFamily="18" charset="0"/>
              </a:defRPr>
            </a:lvl2pPr>
            <a:lvl3pPr algn="l"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346" y="843856"/>
            <a:ext cx="405854" cy="40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Kw7TUM69PFM&amp;ab_channel=AssociationforComputingMachinery%28ACM%29" TargetMode="External"/><Relationship Id="rId3" Type="http://schemas.openxmlformats.org/officeDocument/2006/relationships/image" Target="../media/image5.emf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fsu.edu/~zhao/cop5725/main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rNlZ7-SMPk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fsu.edu/~zha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8575" y="1913062"/>
            <a:ext cx="9144000" cy="14968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0FF29"/>
                </a:solidFill>
                <a:latin typeface="Garamond" pitchFamily="18" charset="0"/>
              </a:rPr>
              <a:t>COP5725</a:t>
            </a:r>
            <a:br>
              <a:rPr lang="en-US" sz="5400" dirty="0">
                <a:solidFill>
                  <a:srgbClr val="F0FF29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0FF29"/>
                </a:solidFill>
                <a:latin typeface="Garamond" pitchFamily="18" charset="0"/>
              </a:rPr>
              <a:t>Advanced 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835696" y="4365104"/>
            <a:ext cx="5760641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2800" dirty="0">
                <a:solidFill>
                  <a:srgbClr val="F0FF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Introduction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Project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dirty="0"/>
              <a:t>Theme: choose either of the two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b="1" dirty="0"/>
              <a:t>Implementation-flavor</a:t>
            </a:r>
          </a:p>
          <a:p>
            <a:pPr marL="1257300" lvl="2" indent="-457200">
              <a:lnSpc>
                <a:spcPct val="12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find interesting methods/algorithms in a data management </a:t>
            </a:r>
            <a:r>
              <a:rPr lang="en-US" altLang="zh-CN" dirty="0">
                <a:solidFill>
                  <a:srgbClr val="7D0900"/>
                </a:solidFill>
              </a:rPr>
              <a:t>paper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 in the </a:t>
            </a:r>
            <a:r>
              <a:rPr lang="en-US" altLang="zh-CN" b="1" dirty="0">
                <a:solidFill>
                  <a:srgbClr val="7D0900"/>
                </a:solidFill>
              </a:rPr>
              <a:t>designated conferences/journals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on or after 2015, implement it, and perform experimental studies</a:t>
            </a:r>
          </a:p>
          <a:p>
            <a:pPr marL="1257300" lvl="2" indent="-457200">
              <a:lnSpc>
                <a:spcPct val="120000"/>
              </a:lnSpc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by a group of at most three students (?)</a:t>
            </a:r>
          </a:p>
          <a:p>
            <a:pPr marL="857250" lvl="1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b="1" dirty="0"/>
              <a:t>Research-flavor</a:t>
            </a:r>
          </a:p>
          <a:p>
            <a:pPr marL="1257300" lvl="2" indent="-457200">
              <a:lnSpc>
                <a:spcPct val="120000"/>
              </a:lnSpc>
            </a:pP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</a:rPr>
              <a:t>find an interesting, nontrivial data management problem, propose a </a:t>
            </a:r>
            <a:r>
              <a:rPr lang="en-US" altLang="zh-CN" sz="1800" dirty="0">
                <a:solidFill>
                  <a:srgbClr val="7D0900"/>
                </a:solidFill>
              </a:rPr>
              <a:t>novel</a:t>
            </a: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altLang="zh-CN" sz="1800" dirty="0">
                <a:solidFill>
                  <a:srgbClr val="7D0900"/>
                </a:solidFill>
              </a:rPr>
              <a:t>effective</a:t>
            </a: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</a:rPr>
              <a:t> solution to it</a:t>
            </a:r>
          </a:p>
          <a:p>
            <a:pPr marL="1257300" lvl="2" indent="-457200">
              <a:lnSpc>
                <a:spcPct val="120000"/>
              </a:lnSpc>
            </a:pP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</a:rPr>
              <a:t>by a group of at most three students</a:t>
            </a:r>
          </a:p>
          <a:p>
            <a:pPr marL="457200" indent="-457200">
              <a:lnSpc>
                <a:spcPct val="120000"/>
              </a:lnSpc>
            </a:pPr>
            <a:r>
              <a:rPr lang="en-US" altLang="zh-CN" sz="2600" dirty="0"/>
              <a:t>The project is partitioned into </a:t>
            </a:r>
            <a:r>
              <a:rPr lang="en-US" altLang="zh-CN" sz="2600" dirty="0">
                <a:solidFill>
                  <a:srgbClr val="7D0900"/>
                </a:solidFill>
              </a:rPr>
              <a:t>multiple milestones</a:t>
            </a:r>
            <a:r>
              <a:rPr lang="en-US" altLang="zh-CN" sz="2600" dirty="0"/>
              <a:t>, each of which requires deliverables</a:t>
            </a:r>
          </a:p>
          <a:p>
            <a:pPr marL="857250" lvl="1" indent="-457200">
              <a:lnSpc>
                <a:spcPct val="120000"/>
              </a:lnSpc>
            </a:pPr>
            <a:endParaRPr lang="en-US" altLang="zh-CN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203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to Get the Most out of COP5725?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Read and think before class</a:t>
            </a:r>
          </a:p>
          <a:p>
            <a:pPr lvl="1"/>
            <a:r>
              <a:rPr lang="en-US" altLang="zh-CN" dirty="0"/>
              <a:t>read the textbooks for related concepts</a:t>
            </a:r>
          </a:p>
          <a:p>
            <a:pPr lvl="1"/>
            <a:r>
              <a:rPr lang="en-US" altLang="zh-CN" b="0" dirty="0"/>
              <a:t>read the papers</a:t>
            </a:r>
          </a:p>
          <a:p>
            <a:r>
              <a:rPr lang="en-US" altLang="zh-CN" dirty="0"/>
              <a:t>Use lectures as road map for studying</a:t>
            </a:r>
          </a:p>
          <a:p>
            <a:pPr lvl="1"/>
            <a:r>
              <a:rPr lang="en-US" altLang="zh-CN" dirty="0"/>
              <a:t>Lecture notes won’t cover all the material</a:t>
            </a:r>
            <a:endParaRPr lang="en-US" altLang="zh-CN" b="0" dirty="0"/>
          </a:p>
          <a:p>
            <a:r>
              <a:rPr lang="en-US" altLang="zh-CN" dirty="0"/>
              <a:t>Use your peers in learning</a:t>
            </a:r>
          </a:p>
          <a:p>
            <a:pPr lvl="1"/>
            <a:r>
              <a:rPr lang="en-US" altLang="zh-CN" b="0" dirty="0"/>
              <a:t>discuss in/out of classes to enhance understanding</a:t>
            </a:r>
          </a:p>
          <a:p>
            <a:r>
              <a:rPr lang="en-US" altLang="zh-CN" dirty="0"/>
              <a:t>Explore interesting projects creatively</a:t>
            </a:r>
          </a:p>
          <a:p>
            <a:pPr lvl="1"/>
            <a:r>
              <a:rPr lang="en-US" altLang="zh-CN" dirty="0"/>
              <a:t>learning by doing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1581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COP5725 = </a:t>
            </a:r>
            <a:br>
              <a:rPr lang="en-US" altLang="zh-CN" sz="2800" dirty="0"/>
            </a:br>
            <a:r>
              <a:rPr lang="en-US" altLang="zh-CN" sz="2800" dirty="0"/>
              <a:t>How DB Knowledge is created + How to create more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268760"/>
            <a:ext cx="8786813" cy="511256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In terms of topics, COP5725 is </a:t>
            </a:r>
            <a:r>
              <a:rPr lang="en-US" altLang="zh-CN" dirty="0">
                <a:solidFill>
                  <a:srgbClr val="7D0900"/>
                </a:solidFill>
              </a:rPr>
              <a:t>NOT</a:t>
            </a:r>
            <a:r>
              <a:rPr lang="en-US" altLang="zh-CN" b="0" dirty="0"/>
              <a:t>: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about Linux + Apache + PHP </a:t>
            </a:r>
            <a:r>
              <a:rPr lang="en-US" altLang="zh-CN" dirty="0"/>
              <a:t>+ MySQL (LAMP)</a:t>
            </a:r>
            <a:endParaRPr lang="en-US" altLang="zh-CN" b="0" dirty="0"/>
          </a:p>
          <a:p>
            <a:pPr lvl="1">
              <a:lnSpc>
                <a:spcPct val="120000"/>
              </a:lnSpc>
            </a:pPr>
            <a:r>
              <a:rPr lang="en-US" altLang="zh-CN" b="0" dirty="0"/>
              <a:t>about designing DBs that are in BCNF or 3NF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about SQL3 and stored procedures</a:t>
            </a:r>
            <a:endParaRPr lang="en-US" altLang="zh-CN" b="0" dirty="0"/>
          </a:p>
          <a:p>
            <a:pPr lvl="1">
              <a:lnSpc>
                <a:spcPct val="120000"/>
              </a:lnSpc>
            </a:pPr>
            <a:r>
              <a:rPr lang="en-US" altLang="zh-CN" b="0" dirty="0"/>
              <a:t>about Oracle tuning and implementation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In terms of methodology, COP5725 is </a:t>
            </a:r>
            <a:r>
              <a:rPr lang="en-US" altLang="zh-CN" dirty="0">
                <a:solidFill>
                  <a:srgbClr val="7D0900"/>
                </a:solidFill>
              </a:rPr>
              <a:t>NOT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by reading textbook and acing it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by implementing a well-specified DB algorithm, e.g., </a:t>
            </a:r>
            <a:r>
              <a:rPr lang="en-US" altLang="zh-CN" b="0" dirty="0" err="1"/>
              <a:t>B+tree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6511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Any questions so far?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B3CACB7-A50A-3096-82B0-3328AD48C4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7685468"/>
              </p:ext>
            </p:extLst>
          </p:nvPr>
        </p:nvGraphicFramePr>
        <p:xfrm>
          <a:off x="1355812" y="1509031"/>
          <a:ext cx="643237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4422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5CECD-10D1-4AA4-AB2F-1577B4CD3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Database Systems?  --- Utility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45145-1DAF-49DE-A521-CDF9D9B2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2800" i="0" u="none" strike="noStrike" baseline="0" dirty="0">
                <a:solidFill>
                  <a:srgbClr val="000000"/>
                </a:solidFill>
                <a:latin typeface="+mj-lt"/>
              </a:rPr>
              <a:t>Ubiquitous and incredibly useful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Book a hotel, a flight, an Uber car</a:t>
            </a:r>
          </a:p>
          <a:p>
            <a:pPr lvl="1">
              <a:lnSpc>
                <a:spcPct val="120000"/>
              </a:lnSpc>
            </a:pPr>
            <a:r>
              <a:rPr lang="en-US" sz="2000" b="0" i="0" u="none" strike="noStrike" baseline="0" dirty="0">
                <a:solidFill>
                  <a:srgbClr val="000000"/>
                </a:solidFill>
              </a:rPr>
              <a:t>Like a post on Twitter (now X) or Facebook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Find out where to eat from Yelp, TripAdvisor, or </a:t>
            </a:r>
            <a:r>
              <a:rPr lang="en-US" sz="2000" dirty="0" err="1"/>
              <a:t>GrubHub</a:t>
            </a:r>
            <a:endParaRPr lang="en-US" sz="2000" dirty="0"/>
          </a:p>
          <a:p>
            <a:pPr lvl="1">
              <a:lnSpc>
                <a:spcPct val="120000"/>
              </a:lnSpc>
            </a:pPr>
            <a:r>
              <a:rPr lang="en-US" sz="2000" dirty="0"/>
              <a:t>Transfer money, or make a stock trade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Find a movie to watch on Netflix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Make a purchase on Amazon, or at local Walmart store</a:t>
            </a:r>
          </a:p>
          <a:p>
            <a:pPr lvl="1">
              <a:lnSpc>
                <a:spcPct val="120000"/>
              </a:lnSpc>
            </a:pPr>
            <a:r>
              <a:rPr lang="en-US" sz="2000" b="1" i="0" u="none" strike="noStrike" baseline="0" dirty="0">
                <a:solidFill>
                  <a:srgbClr val="7D0900"/>
                </a:solidFill>
              </a:rPr>
              <a:t>Virtually every app is backed by such systems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000000"/>
                </a:solidFill>
              </a:rPr>
              <a:t>Backbone of modern science, where massive volumes of data are generated and a need to make sense of it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000000"/>
                </a:solidFill>
              </a:rPr>
              <a:t>Genomics, astronomy, meteorology, economy, social studies, ……</a:t>
            </a:r>
            <a:endParaRPr lang="en-US" dirty="0"/>
          </a:p>
          <a:p>
            <a:pPr algn="l"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7D3D1-BA9D-4361-9E92-0D96ECFC66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6510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25B54-7C55-4133-ACA4-A3798E81A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Database Systems?  --- Centrality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F8242-6B60-42F5-8F99-04A89D1E0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2800" i="0" u="none" strike="noStrike" baseline="0" dirty="0">
                <a:solidFill>
                  <a:srgbClr val="000000"/>
                </a:solidFill>
                <a:latin typeface="+mj-lt"/>
              </a:rPr>
              <a:t>Data is at the center of modern society</a:t>
            </a:r>
          </a:p>
          <a:p>
            <a:pPr lvl="1">
              <a:lnSpc>
                <a:spcPct val="120000"/>
              </a:lnSpc>
            </a:pPr>
            <a:r>
              <a:rPr lang="en-US" sz="2400" b="0" i="0" u="none" strike="noStrike" baseline="0" dirty="0">
                <a:solidFill>
                  <a:srgbClr val="000000"/>
                </a:solidFill>
              </a:rPr>
              <a:t>Huge promise, but many potential concerns</a:t>
            </a:r>
          </a:p>
          <a:p>
            <a:pPr lvl="2"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 and misuse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000000"/>
                </a:solidFill>
              </a:rPr>
              <a:t>Timely debates, and potential research frontiers, about the use of data, privacy, security, ethics, fairness, ……</a:t>
            </a:r>
          </a:p>
          <a:p>
            <a:pPr>
              <a:lnSpc>
                <a:spcPct val="120000"/>
              </a:lnSpc>
            </a:pPr>
            <a:r>
              <a:rPr lang="en-US" sz="2800" i="0" u="none" strike="noStrike" baseline="0" dirty="0">
                <a:solidFill>
                  <a:srgbClr val="000000"/>
                </a:solidFill>
                <a:latin typeface="+mj-lt"/>
              </a:rPr>
              <a:t>Data infrastructure (i.e., database systems)</a:t>
            </a:r>
          </a:p>
          <a:p>
            <a:pPr lvl="1">
              <a:lnSpc>
                <a:spcPct val="120000"/>
              </a:lnSpc>
            </a:pPr>
            <a:r>
              <a:rPr lang="en-US" sz="2400" b="0" i="0" u="none" strike="noStrike" baseline="0" dirty="0">
                <a:solidFill>
                  <a:srgbClr val="000000"/>
                </a:solidFill>
              </a:rPr>
              <a:t>determines what’s possible and what is feasible</a:t>
            </a:r>
          </a:p>
          <a:p>
            <a:pPr lvl="1">
              <a:lnSpc>
                <a:spcPct val="12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As data is central, the infrastructure to manage data is just as central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E7BF2-2900-4953-8DDB-EE5BE27648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2099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25B54-7C55-4133-ACA4-A3798E81A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Why Database Systems?  --- The Core of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F8242-6B60-42F5-8F99-04A89D1E0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i="0" u="none" strike="noStrike" baseline="0" dirty="0">
                <a:latin typeface="+mj-lt"/>
              </a:rPr>
              <a:t>Data growth will continue to outpace computation</a:t>
            </a:r>
            <a:endParaRPr lang="en-US" sz="2400" b="0" i="0" u="none" strike="noStrike" baseline="0" dirty="0">
              <a:solidFill>
                <a:srgbClr val="0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0" i="0" u="none" strike="noStrike" baseline="0" dirty="0"/>
              <a:t>Key bottleneck in the future: data ingestion, processing, and understanding</a:t>
            </a:r>
            <a:endParaRPr lang="en-US" b="0" i="0" u="none" strike="noStrike" baseline="0" dirty="0">
              <a:solidFill>
                <a:srgbClr val="0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000000"/>
                </a:solidFill>
              </a:rPr>
              <a:t>Systems for data </a:t>
            </a:r>
            <a:r>
              <a:rPr lang="en-US" b="1" dirty="0">
                <a:solidFill>
                  <a:srgbClr val="7D0900"/>
                </a:solidFill>
              </a:rPr>
              <a:t>at scale</a:t>
            </a:r>
            <a:r>
              <a:rPr lang="en-US" dirty="0">
                <a:solidFill>
                  <a:srgbClr val="000000"/>
                </a:solidFill>
              </a:rPr>
              <a:t>: the core of computing</a:t>
            </a:r>
          </a:p>
          <a:p>
            <a:pPr algn="l">
              <a:lnSpc>
                <a:spcPct val="120000"/>
              </a:lnSpc>
            </a:pPr>
            <a:r>
              <a:rPr lang="en-US" i="0" u="none" strike="noStrike" baseline="0" dirty="0">
                <a:solidFill>
                  <a:srgbClr val="000000"/>
                </a:solidFill>
                <a:latin typeface="+mj-lt"/>
              </a:rPr>
              <a:t>Techniques you learn in this class underlie many topics in computing</a:t>
            </a:r>
          </a:p>
          <a:p>
            <a:pPr lvl="1">
              <a:lnSpc>
                <a:spcPct val="12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Abstraction, representation &amp; modeling, reuse, rapid access, declarativity, optimization, ……</a:t>
            </a:r>
            <a:endParaRPr lang="en-US" i="0" u="none" strike="noStrike" baseline="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E7BF2-2900-4953-8DDB-EE5BE27648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3128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D0DD4-83D6-4E11-9CB1-39356E06B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 Minute in Our World!</a:t>
            </a:r>
            <a:br>
              <a:rPr lang="en-US" dirty="0"/>
            </a:br>
            <a:r>
              <a:rPr lang="en-US" sz="800" dirty="0"/>
              <a:t>https://www.domo.com/learn/infographic/data-never-sleeps-8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D96218-4805-4074-B2EE-BF1CC314A0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230789"/>
            <a:ext cx="5544616" cy="542266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C2652-826E-49D4-A205-3E1305DCE9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2151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121179AB-E0AA-4761-A330-81BD1AAF7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1268760"/>
            <a:ext cx="2119263" cy="15130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EDDDC8-66A4-474C-9F4E-A97035A7F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Why Database Systems? Opportunities in Research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0CAD0-EF32-4B86-91EF-E72D45292A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17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1D549B-FB98-4467-96C0-9444C48BCB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2708920"/>
            <a:ext cx="3993160" cy="12331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12418BE-167F-41E7-92D5-8D3D316389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2912" y="2636912"/>
            <a:ext cx="3585592" cy="12499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30D53BD-6DDB-4E6F-AD36-788AA532F8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495" y="3999132"/>
            <a:ext cx="3892492" cy="1275127"/>
          </a:xfrm>
          <a:prstGeom prst="rect">
            <a:avLst/>
          </a:prstGeom>
        </p:spPr>
      </p:pic>
      <p:pic>
        <p:nvPicPr>
          <p:cNvPr id="1026" name="Picture 2" descr="photo">
            <a:extLst>
              <a:ext uri="{FF2B5EF4-FFF2-40B4-BE49-F238E27FC236}">
                <a16:creationId xmlns:a16="http://schemas.microsoft.com/office/drawing/2014/main" id="{54B96DD1-2AC5-12E4-8B5D-A09DA1106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01" y="5246756"/>
            <a:ext cx="936104" cy="113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8"/>
            <a:extLst>
              <a:ext uri="{FF2B5EF4-FFF2-40B4-BE49-F238E27FC236}">
                <a16:creationId xmlns:a16="http://schemas.microsoft.com/office/drawing/2014/main" id="{9A2EF617-5B55-4624-9B7D-0FBC7D08560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94193" y="3983696"/>
            <a:ext cx="4194495" cy="12331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135802E-AB79-F690-0C9C-770A747C2FE3}"/>
              </a:ext>
            </a:extLst>
          </p:cNvPr>
          <p:cNvSpPr txBox="1"/>
          <p:nvPr/>
        </p:nvSpPr>
        <p:spPr>
          <a:xfrm>
            <a:off x="3927988" y="5453822"/>
            <a:ext cx="3523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Jeffrey Ullman, 2020</a:t>
            </a:r>
          </a:p>
          <a:p>
            <a:r>
              <a:rPr lang="en-US" sz="1600" dirty="0"/>
              <a:t>Information Integration, </a:t>
            </a:r>
          </a:p>
          <a:p>
            <a:r>
              <a:rPr lang="en-US" sz="1600" dirty="0"/>
              <a:t>Data Warehouses, Data Mining</a:t>
            </a:r>
          </a:p>
        </p:txBody>
      </p:sp>
    </p:spTree>
    <p:extLst>
      <p:ext uri="{BB962C8B-B14F-4D97-AF65-F5344CB8AC3E}">
        <p14:creationId xmlns:p14="http://schemas.microsoft.com/office/powerpoint/2010/main" val="3678686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Evolution of Data Management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/>
          <a:p>
            <a:r>
              <a:rPr lang="en-US" altLang="zh-CN" dirty="0"/>
              <a:t>Jim Gray: </a:t>
            </a:r>
            <a:r>
              <a:rPr lang="en-US" altLang="zh-CN" i="1" dirty="0"/>
              <a:t>Evolution of Data Management</a:t>
            </a:r>
            <a:r>
              <a:rPr lang="en-US" altLang="zh-CN" dirty="0"/>
              <a:t>. </a:t>
            </a:r>
            <a:r>
              <a:rPr lang="en-US" altLang="zh-CN" b="0" dirty="0"/>
              <a:t>IEEE Computer 29(10): 38-46 (1996)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723629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clay tablet circa 2400 BCE and large computer mainframe terminal image with caption database terminal circa 1970 BC before codd">
            <a:extLst>
              <a:ext uri="{FF2B5EF4-FFF2-40B4-BE49-F238E27FC236}">
                <a16:creationId xmlns:a16="http://schemas.microsoft.com/office/drawing/2014/main" id="{C664FA45-6677-D805-FF8D-85438E656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49080"/>
            <a:ext cx="4211960" cy="249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09E694-3A0A-F2F7-59EA-F44B9F896201}"/>
              </a:ext>
            </a:extLst>
          </p:cNvPr>
          <p:cNvCxnSpPr>
            <a:cxnSpLocks/>
          </p:cNvCxnSpPr>
          <p:nvPr/>
        </p:nvCxnSpPr>
        <p:spPr>
          <a:xfrm flipV="1">
            <a:off x="1403648" y="3346423"/>
            <a:ext cx="648072" cy="1018681"/>
          </a:xfrm>
          <a:prstGeom prst="line">
            <a:avLst/>
          </a:prstGeom>
          <a:ln w="31750"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52489F-F7D3-07B8-F887-2B71FC15210F}"/>
              </a:ext>
            </a:extLst>
          </p:cNvPr>
          <p:cNvCxnSpPr>
            <a:cxnSpLocks/>
          </p:cNvCxnSpPr>
          <p:nvPr/>
        </p:nvCxnSpPr>
        <p:spPr>
          <a:xfrm flipV="1">
            <a:off x="3851920" y="3933056"/>
            <a:ext cx="216024" cy="432048"/>
          </a:xfrm>
          <a:prstGeom prst="line">
            <a:avLst/>
          </a:prstGeom>
          <a:ln w="31750"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81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Welcome to COP5725!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dirty="0"/>
              <a:t>COP5725: </a:t>
            </a:r>
            <a:r>
              <a:rPr lang="en-US" altLang="zh-CN" dirty="0">
                <a:solidFill>
                  <a:srgbClr val="7D0900"/>
                </a:solidFill>
              </a:rPr>
              <a:t>Advanced</a:t>
            </a:r>
            <a:r>
              <a:rPr lang="en-US" altLang="zh-CN" dirty="0"/>
              <a:t> Database Systems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b="1" dirty="0"/>
              <a:t>Course website: </a:t>
            </a:r>
            <a:r>
              <a:rPr lang="en-US" altLang="zh-CN" dirty="0"/>
              <a:t>syllabus, schedule, project info, resources</a:t>
            </a:r>
            <a:r>
              <a:rPr lang="en-US" altLang="zh-CN" b="1" dirty="0"/>
              <a:t> </a:t>
            </a:r>
            <a:r>
              <a:rPr lang="en-US" altLang="zh-CN" sz="2000" dirty="0">
                <a:hlinkClick r:id="rId3"/>
              </a:rPr>
              <a:t>http://www.cs.fsu.edu/~zhao/cop5725/main.html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b="1" dirty="0"/>
              <a:t>Canvas: </a:t>
            </a:r>
            <a:r>
              <a:rPr lang="en-US" altLang="zh-CN" dirty="0"/>
              <a:t>announcements,</a:t>
            </a:r>
            <a:r>
              <a:rPr lang="en-US" altLang="zh-CN" b="1" dirty="0"/>
              <a:t> </a:t>
            </a:r>
            <a:r>
              <a:rPr lang="en-US" altLang="zh-CN" dirty="0"/>
              <a:t>grades, files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b="1" dirty="0"/>
              <a:t>Time: </a:t>
            </a:r>
            <a:r>
              <a:rPr lang="en-US" altLang="zh-CN" dirty="0"/>
              <a:t>9:45am—11am Tuesdays and Thursdays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b="1" dirty="0"/>
              <a:t>Venue: </a:t>
            </a:r>
            <a:r>
              <a:rPr lang="en-US" altLang="zh-CN" dirty="0"/>
              <a:t>HWC 2401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dirty="0">
                <a:solidFill>
                  <a:srgbClr val="7D0900"/>
                </a:solidFill>
              </a:rPr>
              <a:t>Please go over the course syllabus carefully before taking the class!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dirty="0"/>
              <a:t>FSU first-day attendance policy</a:t>
            </a:r>
          </a:p>
          <a:p>
            <a:pPr marL="457200" lvl="1" indent="0">
              <a:lnSpc>
                <a:spcPct val="120000"/>
              </a:lnSpc>
              <a:spcBef>
                <a:spcPct val="0"/>
              </a:spcBef>
              <a:buNone/>
            </a:pPr>
            <a:endParaRPr lang="en-US" altLang="zh-CN" sz="2000" dirty="0"/>
          </a:p>
          <a:p>
            <a:pPr marL="457200" lvl="1" indent="0">
              <a:lnSpc>
                <a:spcPct val="120000"/>
              </a:lnSpc>
              <a:spcBef>
                <a:spcPct val="0"/>
              </a:spcBef>
              <a:buNone/>
            </a:pPr>
            <a:endParaRPr lang="en-US" altLang="zh-CN" sz="2000" dirty="0"/>
          </a:p>
          <a:p>
            <a:pPr marL="457200" lvl="1" indent="0">
              <a:lnSpc>
                <a:spcPct val="120000"/>
              </a:lnSpc>
              <a:spcBef>
                <a:spcPct val="0"/>
              </a:spcBef>
              <a:buNone/>
            </a:pPr>
            <a:endParaRPr lang="zh-CN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4880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DE8C7-347E-C1BE-055D-C9E03D597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Evolution of Data Management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79957-6126-7C8E-17C0-79B3E07B7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0" dirty="0">
                <a:solidFill>
                  <a:srgbClr val="212529"/>
                </a:solidFill>
                <a:effectLst/>
              </a:rPr>
              <a:t>After computers were invented, data was far from automated</a:t>
            </a:r>
          </a:p>
          <a:p>
            <a:pPr lvl="1"/>
            <a:r>
              <a:rPr lang="en-US" b="0" i="0" dirty="0">
                <a:solidFill>
                  <a:srgbClr val="212529"/>
                </a:solidFill>
                <a:effectLst/>
              </a:rPr>
              <a:t>“flat file” system – a simple consecutive list of records that required search sequentially</a:t>
            </a:r>
          </a:p>
          <a:p>
            <a:pPr lvl="1"/>
            <a:r>
              <a:rPr lang="en-US" dirty="0">
                <a:solidFill>
                  <a:srgbClr val="212529"/>
                </a:solidFill>
              </a:rPr>
              <a:t>IBM IMS (1960s)</a:t>
            </a:r>
          </a:p>
          <a:p>
            <a:pPr lvl="2"/>
            <a:r>
              <a:rPr lang="en-US" b="0" i="0" dirty="0">
                <a:solidFill>
                  <a:schemeClr val="bg1">
                    <a:lumMod val="65000"/>
                  </a:schemeClr>
                </a:solidFill>
                <a:effectLst/>
                <a:latin typeface="+mn-lt"/>
              </a:rPr>
              <a:t>Inverted hierarchical tree structure</a:t>
            </a:r>
          </a:p>
          <a:p>
            <a:pPr lvl="1"/>
            <a:r>
              <a:rPr lang="en-US" dirty="0">
                <a:solidFill>
                  <a:srgbClr val="212529"/>
                </a:solidFill>
              </a:rPr>
              <a:t>GE Network Model</a:t>
            </a:r>
          </a:p>
          <a:p>
            <a:r>
              <a:rPr lang="en-US" i="0" dirty="0">
                <a:solidFill>
                  <a:srgbClr val="212529"/>
                </a:solidFill>
                <a:effectLst/>
              </a:rPr>
              <a:t>E. F. Codd: “</a:t>
            </a:r>
            <a:r>
              <a:rPr lang="en-US" i="1" dirty="0">
                <a:solidFill>
                  <a:srgbClr val="212529"/>
                </a:solidFill>
                <a:effectLst/>
              </a:rPr>
              <a:t>A relational Model of Data for Large Shared Data Banks</a:t>
            </a:r>
            <a:r>
              <a:rPr lang="en-US" i="0" dirty="0">
                <a:solidFill>
                  <a:srgbClr val="212529"/>
                </a:solidFill>
                <a:effectLst/>
              </a:rPr>
              <a:t>” (1970)</a:t>
            </a:r>
          </a:p>
          <a:p>
            <a:pPr lvl="1"/>
            <a:r>
              <a:rPr lang="en-US" sz="2200" b="0" i="0" dirty="0">
                <a:solidFill>
                  <a:srgbClr val="212529"/>
                </a:solidFill>
                <a:effectLst/>
              </a:rPr>
              <a:t>Separating </a:t>
            </a:r>
            <a:r>
              <a:rPr lang="en-US" sz="2200" b="1" i="0" dirty="0">
                <a:solidFill>
                  <a:srgbClr val="7D0900"/>
                </a:solidFill>
                <a:effectLst/>
              </a:rPr>
              <a:t>data</a:t>
            </a:r>
            <a:r>
              <a:rPr lang="en-US" sz="2200" b="0" i="0" dirty="0">
                <a:solidFill>
                  <a:srgbClr val="212529"/>
                </a:solidFill>
                <a:effectLst/>
              </a:rPr>
              <a:t> from </a:t>
            </a:r>
            <a:r>
              <a:rPr lang="en-US" sz="2200" b="1" i="0" dirty="0">
                <a:solidFill>
                  <a:srgbClr val="00B0F0"/>
                </a:solidFill>
                <a:effectLst/>
              </a:rPr>
              <a:t>compute</a:t>
            </a:r>
            <a:r>
              <a:rPr lang="en-US" sz="2200" b="0" i="0" dirty="0">
                <a:solidFill>
                  <a:srgbClr val="212529"/>
                </a:solidFill>
                <a:effectLst/>
              </a:rPr>
              <a:t> and from applications</a:t>
            </a:r>
          </a:p>
          <a:p>
            <a:pPr lvl="1"/>
            <a:r>
              <a:rPr lang="en-US" sz="2200" b="0" i="0" dirty="0">
                <a:solidFill>
                  <a:srgbClr val="212529"/>
                </a:solidFill>
                <a:effectLst/>
              </a:rPr>
              <a:t>Framework for storing and retrieving data using simple </a:t>
            </a:r>
            <a:r>
              <a:rPr lang="en-US" sz="2200" b="1" i="0" dirty="0">
                <a:solidFill>
                  <a:srgbClr val="7D0900"/>
                </a:solidFill>
                <a:effectLst/>
              </a:rPr>
              <a:t>tables</a:t>
            </a:r>
          </a:p>
          <a:p>
            <a:pPr lvl="1"/>
            <a:r>
              <a:rPr lang="en-US" sz="2200" dirty="0"/>
              <a:t>Initial query language for relational DBs</a:t>
            </a:r>
            <a:endParaRPr lang="en-US" sz="2200" i="0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D31A89-98FF-7D06-5274-030CB6AE48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77910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71438"/>
            <a:ext cx="8856984" cy="981298"/>
          </a:xfrm>
        </p:spPr>
        <p:txBody>
          <a:bodyPr/>
          <a:lstStyle/>
          <a:p>
            <a:r>
              <a:rPr lang="en-US" altLang="zh-CN" sz="2800" dirty="0"/>
              <a:t>Prehistory Thoughts: Emergence of the Notion of </a:t>
            </a:r>
            <a:r>
              <a:rPr lang="en-US" altLang="zh-CN" sz="2800" dirty="0">
                <a:solidFill>
                  <a:srgbClr val="C00000"/>
                </a:solidFill>
              </a:rPr>
              <a:t>DBMS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92370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William C. McGee: Generalization: Key to Successful Electronic Data Processing</a:t>
            </a:r>
            <a:r>
              <a:rPr lang="en-US" altLang="zh-CN" b="0" dirty="0"/>
              <a:t>. J. ACM 6(1): 1-23 (1959)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When data processing was mostly ad-hoc programs --- Need generalization</a:t>
            </a:r>
            <a:r>
              <a:rPr lang="en-US" altLang="zh-CN" b="0" dirty="0"/>
              <a:t>, e.g.,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sorting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file maintenance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data access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modification and update</a:t>
            </a:r>
            <a:endParaRPr lang="en-US" altLang="zh-CN" b="0" dirty="0"/>
          </a:p>
          <a:p>
            <a:pPr lvl="1">
              <a:lnSpc>
                <a:spcPct val="120000"/>
              </a:lnSpc>
            </a:pPr>
            <a:r>
              <a:rPr lang="en-US" altLang="zh-CN" b="0" dirty="0"/>
              <a:t>report generation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……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8129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Did We Get Here?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596065" cy="5211735"/>
          </a:xfrm>
        </p:spPr>
        <p:txBody>
          <a:bodyPr/>
          <a:lstStyle/>
          <a:p>
            <a:r>
              <a:rPr lang="en-US" altLang="zh-CN" dirty="0"/>
              <a:t>The dominating relational database system, which we take for granted now, was deemed </a:t>
            </a:r>
            <a:r>
              <a:rPr lang="en-US" altLang="zh-CN" dirty="0">
                <a:solidFill>
                  <a:srgbClr val="00B0F0"/>
                </a:solidFill>
              </a:rPr>
              <a:t>impossible to implement</a:t>
            </a:r>
            <a:r>
              <a:rPr lang="en-US" altLang="zh-CN" dirty="0"/>
              <a:t> and </a:t>
            </a:r>
            <a:r>
              <a:rPr lang="en-US" altLang="zh-CN" dirty="0">
                <a:solidFill>
                  <a:srgbClr val="00B0F0"/>
                </a:solidFill>
              </a:rPr>
              <a:t>difficult to use </a:t>
            </a:r>
            <a:r>
              <a:rPr lang="en-US" altLang="zh-CN" dirty="0"/>
              <a:t>in its early days</a:t>
            </a:r>
          </a:p>
          <a:p>
            <a:r>
              <a:rPr lang="en-US" altLang="zh-CN" dirty="0"/>
              <a:t>But-</a:t>
            </a:r>
            <a:r>
              <a:rPr lang="en-US" altLang="zh-CN" b="0" dirty="0"/>
              <a:t>- Quoting Jim Gray:</a:t>
            </a:r>
          </a:p>
          <a:p>
            <a:pPr lvl="1" algn="just"/>
            <a:r>
              <a:rPr lang="en-US" altLang="zh-CN" b="0" i="1" dirty="0"/>
              <a:t>These innovations give </a:t>
            </a:r>
            <a:r>
              <a:rPr lang="en-US" altLang="zh-CN" b="1" i="1" dirty="0">
                <a:solidFill>
                  <a:srgbClr val="C00000"/>
                </a:solidFill>
              </a:rPr>
              <a:t>one of the best examples of research prototypes turning into products</a:t>
            </a:r>
            <a:r>
              <a:rPr lang="en-US" altLang="zh-CN" b="0" i="1" dirty="0"/>
              <a:t>. The relational model, parallel database systems, active databases, and object-relational databases all </a:t>
            </a:r>
            <a:r>
              <a:rPr lang="en-US" altLang="zh-CN" i="1" dirty="0"/>
              <a:t>came from </a:t>
            </a:r>
            <a:r>
              <a:rPr lang="en-US" altLang="zh-CN" i="1" dirty="0">
                <a:solidFill>
                  <a:srgbClr val="C00000"/>
                </a:solidFill>
              </a:rPr>
              <a:t>the academic </a:t>
            </a:r>
            <a:r>
              <a:rPr lang="en-US" altLang="zh-CN" i="1" dirty="0"/>
              <a:t>and </a:t>
            </a:r>
            <a:r>
              <a:rPr lang="en-US" altLang="zh-CN" i="1" dirty="0">
                <a:solidFill>
                  <a:srgbClr val="C00000"/>
                </a:solidFill>
              </a:rPr>
              <a:t>industrial research labs</a:t>
            </a:r>
            <a:r>
              <a:rPr lang="en-US" altLang="zh-CN" i="1" dirty="0"/>
              <a:t>. The development of database technology has been a textbook case of successful collaboration between academy and industry.</a:t>
            </a:r>
          </a:p>
          <a:p>
            <a:pPr marL="457200" lvl="1" indent="0">
              <a:buNone/>
            </a:pPr>
            <a:r>
              <a:rPr lang="en-US" altLang="zh-CN" dirty="0"/>
              <a:t>					</a:t>
            </a:r>
            <a:r>
              <a:rPr lang="en-US" altLang="zh-CN" b="0" dirty="0"/>
              <a:t>-- </a:t>
            </a:r>
            <a:r>
              <a:rPr lang="en-US" altLang="zh-CN" b="0" i="1" dirty="0"/>
              <a:t>Evolution of Data Management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9233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The Grand Challenges of Data Management</a:t>
            </a:r>
            <a:endParaRPr lang="zh-CN" alt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097585"/>
            <a:ext cx="8786813" cy="521173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Relational DBMS was invented in early 70’s, and now 60+ billion mature industry</a:t>
            </a:r>
            <a:endParaRPr lang="en-US" altLang="zh-CN" b="0" dirty="0"/>
          </a:p>
          <a:p>
            <a:pPr lvl="1">
              <a:lnSpc>
                <a:spcPct val="120000"/>
              </a:lnSpc>
            </a:pPr>
            <a:r>
              <a:rPr lang="en-US" altLang="zh-CN" sz="2000" b="1" i="1" dirty="0">
                <a:solidFill>
                  <a:srgbClr val="C00000"/>
                </a:solidFill>
              </a:rPr>
              <a:t>What are we still working on?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/>
              <a:t>NoSQL, NewSQL, Data lakes, Temporal DB, Graph DB, Data streams, Blockchain DB, </a:t>
            </a:r>
            <a:r>
              <a:rPr lang="en-US" altLang="zh-CN" sz="2000" dirty="0" err="1"/>
              <a:t>Vecter</a:t>
            </a:r>
            <a:r>
              <a:rPr lang="en-US" altLang="zh-CN" sz="2000" dirty="0"/>
              <a:t> DB,  ……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i="1" dirty="0">
                <a:solidFill>
                  <a:srgbClr val="C00000"/>
                </a:solidFill>
                <a:hlinkClick r:id="rId2"/>
              </a:rPr>
              <a:t>http://www.youtube.com/watch?v=LrNlZ7-SMPk</a:t>
            </a:r>
            <a:endParaRPr lang="en-US" altLang="zh-CN" sz="2000" b="1" i="1" dirty="0">
              <a:solidFill>
                <a:srgbClr val="C00000"/>
              </a:solidFill>
            </a:endParaRPr>
          </a:p>
          <a:p>
            <a:r>
              <a:rPr lang="en-US" altLang="zh-CN" dirty="0"/>
              <a:t>What is the ultimately advanced DB?</a:t>
            </a:r>
          </a:p>
          <a:p>
            <a:pPr lvl="1"/>
            <a:r>
              <a:rPr lang="en-US" altLang="zh-CN" sz="2000" dirty="0"/>
              <a:t>Data</a:t>
            </a:r>
            <a:r>
              <a:rPr lang="en-US" altLang="zh-CN" sz="2000" b="1" dirty="0"/>
              <a:t> </a:t>
            </a:r>
            <a:r>
              <a:rPr lang="en-US" altLang="zh-CN" sz="2000" dirty="0"/>
              <a:t>of all sorts--- Prevalent on the Web!</a:t>
            </a:r>
            <a:endParaRPr lang="zh-CN" altLang="en-US" sz="2000" dirty="0">
              <a:solidFill>
                <a:srgbClr val="C00000"/>
              </a:solidFill>
            </a:endParaRPr>
          </a:p>
          <a:p>
            <a:pPr lvl="1"/>
            <a:r>
              <a:rPr lang="en-US" altLang="zh-CN" sz="2000" b="0" dirty="0"/>
              <a:t>What have you been </a:t>
            </a:r>
            <a:r>
              <a:rPr lang="en-US" altLang="zh-CN" sz="2000" b="0" i="1" dirty="0"/>
              <a:t>searching </a:t>
            </a:r>
            <a:r>
              <a:rPr lang="en-US" altLang="zh-CN" sz="2000" b="0" dirty="0"/>
              <a:t>lately?</a:t>
            </a:r>
          </a:p>
          <a:p>
            <a:r>
              <a:rPr lang="en-US" altLang="zh-CN" dirty="0"/>
              <a:t>New challenges naturally arise</a:t>
            </a:r>
            <a:endParaRPr lang="en-US" altLang="zh-CN" b="0" dirty="0"/>
          </a:p>
          <a:p>
            <a:pPr lvl="1"/>
            <a:r>
              <a:rPr lang="en-US" altLang="zh-CN" sz="2000" b="0" dirty="0"/>
              <a:t>structured vs. unstructured data</a:t>
            </a:r>
          </a:p>
          <a:p>
            <a:pPr lvl="1"/>
            <a:r>
              <a:rPr lang="en-US" altLang="zh-CN" sz="2000" b="0" dirty="0"/>
              <a:t>querying vs. analysis vs. searching</a:t>
            </a:r>
          </a:p>
          <a:p>
            <a:pPr lvl="1"/>
            <a:r>
              <a:rPr lang="en-US" altLang="zh-CN" sz="2000" b="0" dirty="0"/>
              <a:t>Integration and interplay with AI and Deep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3398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96952"/>
            <a:ext cx="9144000" cy="91705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Have fun!</a:t>
            </a:r>
          </a:p>
        </p:txBody>
      </p:sp>
    </p:spTree>
    <p:extLst>
      <p:ext uri="{BB962C8B-B14F-4D97-AF65-F5344CB8AC3E}">
        <p14:creationId xmlns:p14="http://schemas.microsoft.com/office/powerpoint/2010/main" val="4213090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Welcome to COP5725!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dirty="0"/>
              <a:t>Instructor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200" b="1" dirty="0"/>
              <a:t>Prof. </a:t>
            </a:r>
            <a:r>
              <a:rPr lang="en-US" altLang="zh-CN" sz="2200" b="1" dirty="0" err="1"/>
              <a:t>Peixiang</a:t>
            </a:r>
            <a:r>
              <a:rPr lang="en-US" altLang="zh-CN" sz="2200" b="1" dirty="0"/>
              <a:t> Zhao </a:t>
            </a:r>
            <a:r>
              <a:rPr lang="en-US" altLang="zh-CN" sz="2200" dirty="0">
                <a:hlinkClick r:id="rId3"/>
              </a:rPr>
              <a:t>http://www.cs.fsu.edu/~zhao</a:t>
            </a:r>
            <a:endParaRPr lang="en-US" altLang="zh-CN" sz="2200" dirty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200" b="1" dirty="0"/>
              <a:t>Office hours: 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altLang="zh-CN" dirty="0"/>
              <a:t>Tuesday/Thursday right after class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200" b="1" dirty="0"/>
              <a:t>Office: </a:t>
            </a:r>
            <a:r>
              <a:rPr lang="en-US" altLang="zh-CN" sz="2200" dirty="0"/>
              <a:t>LOV 361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200" b="1" dirty="0"/>
              <a:t>Research interest</a:t>
            </a:r>
            <a:r>
              <a:rPr lang="en-US" altLang="zh-CN" sz="2200" dirty="0"/>
              <a:t>: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altLang="zh-CN" dirty="0"/>
              <a:t>Database, data mining, data-intensive computation and analytics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dirty="0"/>
              <a:t>TA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000" dirty="0"/>
              <a:t>TBA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zh-CN" sz="2400" dirty="0"/>
              <a:t>You!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000" dirty="0"/>
              <a:t>Master or Ph.D.? CS or other majors? Graduating?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sz="2000" dirty="0"/>
              <a:t>Am I qualified for this class? What are my expectations?</a:t>
            </a:r>
          </a:p>
          <a:p>
            <a:pPr marL="457200" lvl="1" indent="0">
              <a:lnSpc>
                <a:spcPct val="120000"/>
              </a:lnSpc>
              <a:spcBef>
                <a:spcPct val="0"/>
              </a:spcBef>
              <a:buNone/>
            </a:pPr>
            <a:endParaRPr lang="en-US" altLang="zh-CN" sz="2000" dirty="0"/>
          </a:p>
          <a:p>
            <a:pPr marL="457200" lvl="1" indent="0">
              <a:lnSpc>
                <a:spcPct val="120000"/>
              </a:lnSpc>
              <a:spcBef>
                <a:spcPct val="0"/>
              </a:spcBef>
              <a:buNone/>
            </a:pPr>
            <a:endParaRPr lang="zh-CN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467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Goal of COP5725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42775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Reflection of the foundation:</a:t>
            </a:r>
          </a:p>
          <a:p>
            <a:pPr lvl="1">
              <a:lnSpc>
                <a:spcPct val="120000"/>
              </a:lnSpc>
            </a:pPr>
            <a:r>
              <a:rPr lang="en-US" altLang="zh-CN" b="0" i="1" dirty="0"/>
              <a:t>Climb up to the shoulders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the foundational </a:t>
            </a:r>
            <a:r>
              <a:rPr lang="en-US" altLang="zh-CN" b="1" dirty="0">
                <a:solidFill>
                  <a:srgbClr val="7D0900"/>
                </a:solidFill>
              </a:rPr>
              <a:t>(relational) database </a:t>
            </a:r>
            <a:r>
              <a:rPr lang="en-US" altLang="zh-CN" b="0" dirty="0"/>
              <a:t>models, representations, systems, and techniques, by way of reading and lectures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/>
              <a:t>Projection on the outlook:</a:t>
            </a:r>
          </a:p>
          <a:p>
            <a:pPr lvl="1">
              <a:lnSpc>
                <a:spcPct val="120000"/>
              </a:lnSpc>
            </a:pPr>
            <a:r>
              <a:rPr lang="en-US" altLang="zh-CN" b="0" i="1" dirty="0"/>
              <a:t>And look out from here! Be inspired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what’s the next </a:t>
            </a:r>
            <a:r>
              <a:rPr lang="en-US" altLang="zh-CN" b="1" dirty="0">
                <a:solidFill>
                  <a:srgbClr val="7D0900"/>
                </a:solidFill>
              </a:rPr>
              <a:t>advanced</a:t>
            </a:r>
            <a:r>
              <a:rPr lang="en-US" altLang="zh-CN" b="0" dirty="0"/>
              <a:t> database systems?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by way of reading, summarizing, and presenting the classics and the state of the art (SOTA)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by way of doing projects! 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“We can do it!”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3259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Contents of COP5725!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7D0900"/>
                </a:solidFill>
              </a:rPr>
              <a:t>Relational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7D0900"/>
                </a:solidFill>
              </a:rPr>
              <a:t>Database</a:t>
            </a:r>
            <a:r>
              <a:rPr lang="en-US" altLang="zh-CN" dirty="0"/>
              <a:t> Internals</a:t>
            </a:r>
          </a:p>
          <a:p>
            <a:pPr lvl="1"/>
            <a:r>
              <a:rPr lang="en-US" altLang="zh-CN" dirty="0"/>
              <a:t>Data storage and representation</a:t>
            </a:r>
          </a:p>
          <a:p>
            <a:pPr lvl="1"/>
            <a:r>
              <a:rPr lang="en-US" altLang="zh-CN" dirty="0"/>
              <a:t>Indexing</a:t>
            </a:r>
          </a:p>
          <a:p>
            <a:pPr lvl="1"/>
            <a:r>
              <a:rPr lang="en-US" altLang="zh-CN" dirty="0"/>
              <a:t>Query processing and execution</a:t>
            </a:r>
          </a:p>
          <a:p>
            <a:pPr lvl="1"/>
            <a:r>
              <a:rPr lang="en-US" altLang="zh-CN" dirty="0"/>
              <a:t>Query optimization</a:t>
            </a:r>
          </a:p>
          <a:p>
            <a:pPr lvl="1"/>
            <a:r>
              <a:rPr lang="en-US" altLang="zh-CN" dirty="0"/>
              <a:t>……</a:t>
            </a:r>
          </a:p>
          <a:p>
            <a:r>
              <a:rPr lang="en-US" altLang="zh-CN" dirty="0"/>
              <a:t>Advanced Database Topics</a:t>
            </a:r>
          </a:p>
          <a:p>
            <a:pPr lvl="1"/>
            <a:r>
              <a:rPr lang="en-US" altLang="zh-CN" dirty="0"/>
              <a:t>Parallel/Distributed databases</a:t>
            </a:r>
          </a:p>
          <a:p>
            <a:pPr lvl="1"/>
            <a:r>
              <a:rPr lang="en-US" altLang="zh-CN" dirty="0"/>
              <a:t>Data mining</a:t>
            </a:r>
          </a:p>
          <a:p>
            <a:pPr lvl="1"/>
            <a:r>
              <a:rPr lang="en-US" altLang="zh-CN" dirty="0"/>
              <a:t>Data on the Web</a:t>
            </a:r>
          </a:p>
          <a:p>
            <a:pPr lvl="1"/>
            <a:r>
              <a:rPr lang="en-US" altLang="zh-CN" dirty="0"/>
              <a:t>……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390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Welcome to COP5725!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499767"/>
          </a:xfrm>
        </p:spPr>
        <p:txBody>
          <a:bodyPr/>
          <a:lstStyle/>
          <a:p>
            <a:r>
              <a:rPr lang="en-US" altLang="zh-CN" dirty="0"/>
              <a:t>Textbook</a:t>
            </a:r>
          </a:p>
          <a:p>
            <a:pPr lvl="1"/>
            <a:r>
              <a:rPr lang="en-US" altLang="zh-CN" sz="2000" b="1" i="1" dirty="0">
                <a:solidFill>
                  <a:srgbClr val="C00000"/>
                </a:solidFill>
              </a:rPr>
              <a:t>Database Systems: The Complete Book</a:t>
            </a:r>
            <a:r>
              <a:rPr lang="en-US" altLang="zh-CN" sz="2000" b="1" dirty="0">
                <a:solidFill>
                  <a:srgbClr val="C00000"/>
                </a:solidFill>
              </a:rPr>
              <a:t> 2nd edition</a:t>
            </a:r>
          </a:p>
          <a:p>
            <a:pPr lvl="1"/>
            <a:r>
              <a:rPr lang="en-US" altLang="zh-CN" sz="2000" dirty="0"/>
              <a:t>Hector Garcia-Molina, Jeff Ullman and Jennifer </a:t>
            </a:r>
            <a:r>
              <a:rPr lang="en-US" altLang="zh-CN" sz="2000" dirty="0" err="1"/>
              <a:t>Widom</a:t>
            </a:r>
            <a:endParaRPr lang="en-US" altLang="zh-CN" sz="2000" dirty="0"/>
          </a:p>
          <a:p>
            <a:r>
              <a:rPr lang="en-US" altLang="zh-CN" dirty="0"/>
              <a:t>Recommended reading</a:t>
            </a:r>
          </a:p>
          <a:p>
            <a:pPr lvl="1"/>
            <a:r>
              <a:rPr lang="en-US" altLang="zh-CN" sz="2000" b="0" i="1" dirty="0"/>
              <a:t>Database Management Systems</a:t>
            </a:r>
            <a:r>
              <a:rPr lang="en-US" altLang="zh-CN" sz="2000" b="0" dirty="0"/>
              <a:t> 3rd edition, by Raghu </a:t>
            </a:r>
            <a:r>
              <a:rPr lang="en-US" altLang="zh-CN" sz="2000" b="0" dirty="0" err="1"/>
              <a:t>Ramakrishnan</a:t>
            </a:r>
            <a:r>
              <a:rPr lang="en-US" altLang="zh-CN" sz="2000" b="0" dirty="0"/>
              <a:t> and Johannes </a:t>
            </a:r>
            <a:r>
              <a:rPr lang="en-US" altLang="zh-CN" sz="2000" b="0" dirty="0" err="1"/>
              <a:t>Gehrke</a:t>
            </a:r>
            <a:endParaRPr lang="en-US" altLang="zh-CN" sz="2000" b="0" dirty="0"/>
          </a:p>
          <a:p>
            <a:pPr lvl="1"/>
            <a:r>
              <a:rPr lang="en-US" altLang="zh-CN" sz="2000" b="0" i="1" dirty="0"/>
              <a:t>Readings in Database Systems</a:t>
            </a:r>
            <a:r>
              <a:rPr lang="en-US" altLang="zh-CN" sz="2000" b="0" dirty="0"/>
              <a:t> 5th edition, by Peter </a:t>
            </a:r>
            <a:r>
              <a:rPr lang="en-US" altLang="zh-CN" sz="2000" b="0" dirty="0" err="1"/>
              <a:t>Bailis</a:t>
            </a:r>
            <a:r>
              <a:rPr lang="en-US" altLang="zh-CN" sz="2000" dirty="0"/>
              <a:t>, </a:t>
            </a:r>
            <a:r>
              <a:rPr lang="en-US" altLang="zh-CN" sz="2000" b="0" dirty="0"/>
              <a:t>Joseph Hellerstein and Michael </a:t>
            </a:r>
            <a:r>
              <a:rPr lang="en-US" altLang="zh-CN" sz="2000" b="0" dirty="0" err="1"/>
              <a:t>Stonebraker</a:t>
            </a:r>
            <a:endParaRPr lang="en-US" altLang="zh-CN" sz="2000" b="0" dirty="0"/>
          </a:p>
          <a:p>
            <a:pPr lvl="1"/>
            <a:r>
              <a:rPr lang="en-US" altLang="zh-CN" sz="2000" dirty="0"/>
              <a:t>The Web</a:t>
            </a:r>
          </a:p>
          <a:p>
            <a:r>
              <a:rPr lang="en-US" altLang="zh-CN" dirty="0">
                <a:solidFill>
                  <a:srgbClr val="7D0900"/>
                </a:solidFill>
              </a:rPr>
              <a:t>Prerequisites </a:t>
            </a:r>
          </a:p>
          <a:p>
            <a:pPr lvl="1"/>
            <a:r>
              <a:rPr lang="en-US" altLang="zh-CN" sz="2000" b="1" dirty="0">
                <a:solidFill>
                  <a:srgbClr val="7D0900"/>
                </a:solidFill>
              </a:rPr>
              <a:t>COP4530: Data Structures and Algorithms</a:t>
            </a:r>
          </a:p>
          <a:p>
            <a:pPr lvl="1"/>
            <a:r>
              <a:rPr lang="en-US" altLang="zh-CN" sz="2000" b="1" dirty="0">
                <a:solidFill>
                  <a:srgbClr val="0070C0"/>
                </a:solidFill>
              </a:rPr>
              <a:t>COP4710: Database Systems (You will be tested on this)</a:t>
            </a:r>
          </a:p>
          <a:p>
            <a:pPr lvl="1"/>
            <a:r>
              <a:rPr lang="en-US" altLang="zh-CN" sz="2000" b="1" dirty="0">
                <a:solidFill>
                  <a:srgbClr val="7D0900"/>
                </a:solidFill>
              </a:rPr>
              <a:t>Good programming skills (C++ or Java)</a:t>
            </a:r>
            <a:endParaRPr lang="zh-CN" altLang="en-US" sz="2000" b="1" dirty="0">
              <a:solidFill>
                <a:srgbClr val="7D09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142999"/>
            <a:ext cx="1508373" cy="170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547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Welcome to COP5725!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097585"/>
            <a:ext cx="8786813" cy="5476253"/>
          </a:xfrm>
        </p:spPr>
        <p:txBody>
          <a:bodyPr/>
          <a:lstStyle/>
          <a:p>
            <a:r>
              <a:rPr lang="en-US" altLang="zh-CN" dirty="0"/>
              <a:t>Components of the course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Two lectures every week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Three(</a:t>
            </a:r>
            <a:r>
              <a:rPr lang="en-US" altLang="zh-CN" strike="sngStrike" dirty="0"/>
              <a:t>Two</a:t>
            </a:r>
            <a:r>
              <a:rPr lang="en-US" altLang="zh-CN" dirty="0"/>
              <a:t>) assignments (15%)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A series of (5 or 6?) papers to be read and summarized (15%)</a:t>
            </a:r>
          </a:p>
          <a:p>
            <a:pPr marL="1314450" lvl="2" indent="-457200"/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One- or two-page paper summary (Details later…)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Paper presentation (5%)</a:t>
            </a:r>
          </a:p>
          <a:p>
            <a:pPr marL="1314450" lvl="2" indent="-457200"/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Every group/student will present one paper related to her/his project in the class for 15(?) minutes (Details later…)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Semester-long project (Details later…) (30%)</a:t>
            </a:r>
          </a:p>
          <a:p>
            <a:pPr marL="1314450" lvl="2" indent="-457200"/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Implementation-flavor</a:t>
            </a:r>
          </a:p>
          <a:p>
            <a:pPr marL="1314450" lvl="2" indent="-457200"/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Research-flavor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/>
              <a:t>Final exam (35%)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0009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Paper Summaries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dirty="0"/>
              <a:t>Every paper will be assigned early in the course website, and can be downloaded within the campus network</a:t>
            </a:r>
          </a:p>
          <a:p>
            <a:pPr>
              <a:lnSpc>
                <a:spcPct val="120000"/>
              </a:lnSpc>
            </a:pPr>
            <a:r>
              <a:rPr lang="en-US" altLang="zh-CN" sz="2400" dirty="0"/>
              <a:t>One to two pages summary includes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dirty="0">
                <a:solidFill>
                  <a:srgbClr val="7D0900"/>
                </a:solidFill>
              </a:rPr>
              <a:t>What</a:t>
            </a:r>
            <a:r>
              <a:rPr lang="en-US" altLang="zh-CN" sz="2000" dirty="0"/>
              <a:t> is the problem? 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dirty="0">
                <a:solidFill>
                  <a:srgbClr val="7D0900"/>
                </a:solidFill>
              </a:rPr>
              <a:t>Why</a:t>
            </a:r>
            <a:r>
              <a:rPr lang="en-US" altLang="zh-CN" sz="2000" dirty="0"/>
              <a:t> is this problem important and worthy of a thorough study?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dirty="0">
                <a:solidFill>
                  <a:srgbClr val="7D0900"/>
                </a:solidFill>
              </a:rPr>
              <a:t>Why</a:t>
            </a:r>
            <a:r>
              <a:rPr lang="en-US" altLang="zh-CN" sz="2000" dirty="0"/>
              <a:t> is this problem difficult or not well solved?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u="sng" dirty="0">
                <a:solidFill>
                  <a:srgbClr val="7D0900"/>
                </a:solidFill>
              </a:rPr>
              <a:t>What are the innovative ideas and technical merits?</a:t>
            </a:r>
          </a:p>
          <a:p>
            <a:pPr lvl="2">
              <a:lnSpc>
                <a:spcPct val="120000"/>
              </a:lnSpc>
            </a:pPr>
            <a:r>
              <a:rPr lang="en-US" altLang="zh-CN" sz="1600" b="1" u="sng" dirty="0">
                <a:solidFill>
                  <a:srgbClr val="7D0900"/>
                </a:solidFill>
              </a:rPr>
              <a:t>Technical meat </a:t>
            </a:r>
            <a:r>
              <a:rPr lang="en-US" altLang="zh-CN" sz="1600" u="sng" dirty="0">
                <a:solidFill>
                  <a:schemeClr val="tx1"/>
                </a:solidFill>
              </a:rPr>
              <a:t>(Please elaborate on them)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dirty="0">
                <a:solidFill>
                  <a:srgbClr val="7D0900"/>
                </a:solidFill>
              </a:rPr>
              <a:t>How</a:t>
            </a:r>
            <a:r>
              <a:rPr lang="en-US" altLang="zh-CN" sz="2000" dirty="0"/>
              <a:t> to evaluate? Experimental findings (if any)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u="sng" dirty="0">
                <a:solidFill>
                  <a:srgbClr val="7D0900"/>
                </a:solidFill>
              </a:rPr>
              <a:t>Any drawbacks and potential improvement?</a:t>
            </a:r>
          </a:p>
          <a:p>
            <a:pPr>
              <a:lnSpc>
                <a:spcPct val="120000"/>
              </a:lnSpc>
            </a:pPr>
            <a:r>
              <a:rPr lang="en-US" altLang="zh-CN" sz="2400" dirty="0"/>
              <a:t>Summarize based on your own understanding 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/>
              <a:t>Verbatim copying from the papers or ChatGPT results in low scores</a:t>
            </a:r>
            <a:endParaRPr lang="zh-CN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54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Paper Presentation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dirty="0"/>
              <a:t>Every group/student will have a chance to select </a:t>
            </a:r>
            <a:r>
              <a:rPr lang="en-US" altLang="zh-CN" sz="2400" dirty="0">
                <a:solidFill>
                  <a:srgbClr val="7D0900"/>
                </a:solidFill>
              </a:rPr>
              <a:t>one paper</a:t>
            </a:r>
            <a:r>
              <a:rPr lang="en-US" altLang="zh-CN" sz="2400" dirty="0"/>
              <a:t> to present in the class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/>
              <a:t>The paper should be related to the project you are conducting 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/>
              <a:t>The slides (pptx/pdf) should be sent to the instructor at least one day prior to the class you will be presenting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/>
              <a:t>The slides organization should be similar to the requirement of the paper summary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/>
              <a:t>15(?) minutes presentation and Q&amp;A</a:t>
            </a:r>
          </a:p>
          <a:p>
            <a:pPr>
              <a:lnSpc>
                <a:spcPct val="120000"/>
              </a:lnSpc>
            </a:pPr>
            <a:r>
              <a:rPr lang="en-US" altLang="zh-CN" sz="2400" dirty="0"/>
              <a:t>Student will sign up for the presentation in the near future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2832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19565</TotalTime>
  <Words>1590</Words>
  <Application>Microsoft Office PowerPoint</Application>
  <PresentationFormat>On-screen Show (4:3)</PresentationFormat>
  <Paragraphs>216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Garamond</vt:lpstr>
      <vt:lpstr>Palace Script MT</vt:lpstr>
      <vt:lpstr>Times New Roman</vt:lpstr>
      <vt:lpstr>Wingdings</vt:lpstr>
      <vt:lpstr>Office 主题</vt:lpstr>
      <vt:lpstr>COP5725 Advanced Database Systems</vt:lpstr>
      <vt:lpstr>Welcome to COP5725!</vt:lpstr>
      <vt:lpstr>Welcome to COP5725!</vt:lpstr>
      <vt:lpstr>The Goal of COP5725</vt:lpstr>
      <vt:lpstr>The Contents of COP5725!</vt:lpstr>
      <vt:lpstr>Welcome to COP5725!</vt:lpstr>
      <vt:lpstr>Welcome to COP5725!</vt:lpstr>
      <vt:lpstr>Paper Summaries</vt:lpstr>
      <vt:lpstr>Paper Presentation</vt:lpstr>
      <vt:lpstr>Project</vt:lpstr>
      <vt:lpstr>How to Get the Most out of COP5725?</vt:lpstr>
      <vt:lpstr>COP5725 =  How DB Knowledge is created + How to create more</vt:lpstr>
      <vt:lpstr>Any questions so far?</vt:lpstr>
      <vt:lpstr>Why Database Systems?  --- Utility</vt:lpstr>
      <vt:lpstr>Why Database Systems?  --- Centrality</vt:lpstr>
      <vt:lpstr>Why Database Systems?  --- The Core of Computing</vt:lpstr>
      <vt:lpstr>Every Minute in Our World! https://www.domo.com/learn/infographic/data-never-sleeps-8</vt:lpstr>
      <vt:lpstr>Why Database Systems? Opportunities in Research</vt:lpstr>
      <vt:lpstr>Evolution of Data Management</vt:lpstr>
      <vt:lpstr>Evolution of Data Management</vt:lpstr>
      <vt:lpstr>Prehistory Thoughts: Emergence of the Notion of DBMS</vt:lpstr>
      <vt:lpstr>How Did We Get Here?</vt:lpstr>
      <vt:lpstr>The Grand Challenges of Data Management</vt:lpstr>
      <vt:lpstr>Have fun!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1047</cp:revision>
  <dcterms:created xsi:type="dcterms:W3CDTF">2009-02-27T04:51:28Z</dcterms:created>
  <dcterms:modified xsi:type="dcterms:W3CDTF">2025-01-06T21:51:46Z</dcterms:modified>
</cp:coreProperties>
</file>