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93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63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30" r:id="rId37"/>
    <p:sldId id="329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1" r:id="rId58"/>
    <p:sldId id="352" r:id="rId59"/>
    <p:sldId id="353" r:id="rId60"/>
    <p:sldId id="350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900"/>
    <a:srgbClr val="CC0000"/>
    <a:srgbClr val="D5D000"/>
    <a:srgbClr val="E7E200"/>
    <a:srgbClr val="FFD700"/>
    <a:srgbClr val="A80000"/>
    <a:srgbClr val="FF6565"/>
    <a:srgbClr val="FFFF43"/>
    <a:srgbClr val="EBE600"/>
    <a:srgbClr val="F0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6" autoAdjust="0"/>
  </p:normalViewPr>
  <p:slideViewPr>
    <p:cSldViewPr>
      <p:cViewPr varScale="1">
        <p:scale>
          <a:sx n="81" d="100"/>
          <a:sy n="81" d="100"/>
        </p:scale>
        <p:origin x="34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xiang Zhao" userId="7edc51de-0ae1-42c0-bae2-7f1679fa739e" providerId="ADAL" clId="{CD0D599D-AC80-49AE-9531-C80DE11F066D}"/>
    <pc:docChg chg="modSld">
      <pc:chgData name="Peixiang Zhao" userId="7edc51de-0ae1-42c0-bae2-7f1679fa739e" providerId="ADAL" clId="{CD0D599D-AC80-49AE-9531-C80DE11F066D}" dt="2025-02-25T00:57:44.698" v="34" actId="20577"/>
      <pc:docMkLst>
        <pc:docMk/>
      </pc:docMkLst>
      <pc:sldChg chg="modSp mod">
        <pc:chgData name="Peixiang Zhao" userId="7edc51de-0ae1-42c0-bae2-7f1679fa739e" providerId="ADAL" clId="{CD0D599D-AC80-49AE-9531-C80DE11F066D}" dt="2025-02-25T00:56:45.152" v="23" actId="207"/>
        <pc:sldMkLst>
          <pc:docMk/>
          <pc:sldMk cId="3977870607" sldId="296"/>
        </pc:sldMkLst>
        <pc:spChg chg="mod">
          <ac:chgData name="Peixiang Zhao" userId="7edc51de-0ae1-42c0-bae2-7f1679fa739e" providerId="ADAL" clId="{CD0D599D-AC80-49AE-9531-C80DE11F066D}" dt="2025-02-25T00:56:45.152" v="23" actId="207"/>
          <ac:spMkLst>
            <pc:docMk/>
            <pc:sldMk cId="3977870607" sldId="296"/>
            <ac:spMk id="3" creationId="{00000000-0000-0000-0000-000000000000}"/>
          </ac:spMkLst>
        </pc:spChg>
      </pc:sldChg>
      <pc:sldChg chg="modSp mod">
        <pc:chgData name="Peixiang Zhao" userId="7edc51de-0ae1-42c0-bae2-7f1679fa739e" providerId="ADAL" clId="{CD0D599D-AC80-49AE-9531-C80DE11F066D}" dt="2025-02-25T00:57:44.698" v="34" actId="20577"/>
        <pc:sldMkLst>
          <pc:docMk/>
          <pc:sldMk cId="2649151582" sldId="300"/>
        </pc:sldMkLst>
        <pc:spChg chg="mod">
          <ac:chgData name="Peixiang Zhao" userId="7edc51de-0ae1-42c0-bae2-7f1679fa739e" providerId="ADAL" clId="{CD0D599D-AC80-49AE-9531-C80DE11F066D}" dt="2025-02-25T00:57:44.698" v="34" actId="20577"/>
          <ac:spMkLst>
            <pc:docMk/>
            <pc:sldMk cId="2649151582" sldId="30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2025/2/24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8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843856"/>
            <a:ext cx="405854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closure-library.googlecode.com/svn/trunk/closure/goog/demos/quadtree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575" y="1913062"/>
            <a:ext cx="9144000" cy="1496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D700"/>
                </a:solidFill>
                <a:latin typeface="Garamond" pitchFamily="18" charset="0"/>
              </a:rPr>
              <a:t>COP5725</a:t>
            </a:r>
            <a:br>
              <a:rPr lang="en-US" sz="5400" dirty="0">
                <a:solidFill>
                  <a:srgbClr val="FFD700"/>
                </a:solidFill>
                <a:latin typeface="Garamond" pitchFamily="18" charset="0"/>
              </a:rPr>
            </a:br>
            <a:r>
              <a:rPr lang="en-US" sz="5400" dirty="0">
                <a:solidFill>
                  <a:srgbClr val="FFD700"/>
                </a:solidFill>
                <a:latin typeface="Garamond" pitchFamily="18" charset="0"/>
              </a:rPr>
              <a:t>Advanced Database Systems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911975" cy="864096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Indexing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Index with Duplicate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Dense index: point to the first record with that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05133"/>
              </p:ext>
            </p:extLst>
          </p:nvPr>
        </p:nvGraphicFramePr>
        <p:xfrm>
          <a:off x="1905000" y="256909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87184"/>
              </p:ext>
            </p:extLst>
          </p:nvPr>
        </p:nvGraphicFramePr>
        <p:xfrm>
          <a:off x="1905000" y="378829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74780"/>
              </p:ext>
            </p:extLst>
          </p:nvPr>
        </p:nvGraphicFramePr>
        <p:xfrm>
          <a:off x="4419600" y="24928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69685"/>
              </p:ext>
            </p:extLst>
          </p:nvPr>
        </p:nvGraphicFramePr>
        <p:xfrm>
          <a:off x="4419600" y="32548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70505"/>
              </p:ext>
            </p:extLst>
          </p:nvPr>
        </p:nvGraphicFramePr>
        <p:xfrm>
          <a:off x="4419600" y="40930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29753"/>
              </p:ext>
            </p:extLst>
          </p:nvPr>
        </p:nvGraphicFramePr>
        <p:xfrm>
          <a:off x="4419600" y="493129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590800" y="2645296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590800" y="2950096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590800" y="3178696"/>
            <a:ext cx="1828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590800" y="3407296"/>
            <a:ext cx="1828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Index with Duplicate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Sparse index: pointer to lowest search key in each block</a:t>
            </a:r>
          </a:p>
          <a:p>
            <a:pPr lvl="1"/>
            <a:r>
              <a:rPr lang="en-US" altLang="zh-CN" dirty="0">
                <a:ea typeface="宋体" charset="-122"/>
              </a:rPr>
              <a:t>Try search for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73603"/>
              </p:ext>
            </p:extLst>
          </p:nvPr>
        </p:nvGraphicFramePr>
        <p:xfrm>
          <a:off x="1331640" y="315533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18823"/>
              </p:ext>
            </p:extLst>
          </p:nvPr>
        </p:nvGraphicFramePr>
        <p:xfrm>
          <a:off x="3846240" y="30791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72763"/>
              </p:ext>
            </p:extLst>
          </p:nvPr>
        </p:nvGraphicFramePr>
        <p:xfrm>
          <a:off x="3846240" y="38411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10572"/>
              </p:ext>
            </p:extLst>
          </p:nvPr>
        </p:nvGraphicFramePr>
        <p:xfrm>
          <a:off x="3846240" y="46793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93358"/>
              </p:ext>
            </p:extLst>
          </p:nvPr>
        </p:nvGraphicFramePr>
        <p:xfrm>
          <a:off x="3846240" y="551753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65"/>
          <p:cNvSpPr>
            <a:spLocks noChangeShapeType="1"/>
          </p:cNvSpPr>
          <p:nvPr/>
        </p:nvSpPr>
        <p:spPr bwMode="auto">
          <a:xfrm flipV="1">
            <a:off x="2017440" y="323153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6"/>
          <p:cNvSpPr>
            <a:spLocks noChangeShapeType="1"/>
          </p:cNvSpPr>
          <p:nvPr/>
        </p:nvSpPr>
        <p:spPr bwMode="auto">
          <a:xfrm>
            <a:off x="2017440" y="353633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2017440" y="376493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8"/>
          <p:cNvSpPr>
            <a:spLocks noChangeShapeType="1"/>
          </p:cNvSpPr>
          <p:nvPr/>
        </p:nvSpPr>
        <p:spPr bwMode="auto">
          <a:xfrm>
            <a:off x="2017440" y="399353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曲线连接符 2"/>
          <p:cNvCxnSpPr>
            <a:cxnSpLocks noChangeShapeType="1"/>
          </p:cNvCxnSpPr>
          <p:nvPr/>
        </p:nvCxnSpPr>
        <p:spPr bwMode="auto">
          <a:xfrm rot="10800000" flipV="1">
            <a:off x="3084240" y="2545730"/>
            <a:ext cx="1676400" cy="1219200"/>
          </a:xfrm>
          <a:prstGeom prst="curvedConnector3">
            <a:avLst>
              <a:gd name="adj1" fmla="val 100759"/>
            </a:avLst>
          </a:prstGeom>
          <a:noFill/>
          <a:ln w="9525" algn="ctr">
            <a:solidFill>
              <a:srgbClr val="C0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97140" y="234888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宋体" charset="-122"/>
              </a:rPr>
              <a:t>Additional pointer doesn’t help</a:t>
            </a:r>
            <a:endParaRPr lang="zh-CN" altLang="en-US" sz="200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6970440" y="4145930"/>
            <a:ext cx="137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宋体" charset="-122"/>
              </a:rPr>
              <a:t>Check</a:t>
            </a:r>
          </a:p>
          <a:p>
            <a:pPr>
              <a:buFontTx/>
              <a:buNone/>
            </a:pPr>
            <a:r>
              <a:rPr lang="en-US" altLang="zh-CN" sz="2000">
                <a:solidFill>
                  <a:srgbClr val="C00000"/>
                </a:solidFill>
                <a:ea typeface="宋体" charset="-122"/>
              </a:rPr>
              <a:t>Backward?</a:t>
            </a:r>
            <a:endParaRPr lang="zh-CN" altLang="en-US" sz="200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17" name="手杖形箭头 49"/>
          <p:cNvSpPr/>
          <p:nvPr/>
        </p:nvSpPr>
        <p:spPr bwMode="auto">
          <a:xfrm rot="16200000" flipV="1">
            <a:off x="6515621" y="4397549"/>
            <a:ext cx="579438" cy="304800"/>
          </a:xfrm>
          <a:prstGeom prst="utur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6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Index with Duplicate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Better: pointer to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lowest </a:t>
            </a:r>
            <a:r>
              <a:rPr lang="en-US" altLang="zh-CN" dirty="0">
                <a:solidFill>
                  <a:srgbClr val="00B0F0"/>
                </a:solidFill>
                <a:ea typeface="宋体" charset="-122"/>
              </a:rPr>
              <a:t>new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 search key</a:t>
            </a:r>
            <a:r>
              <a:rPr lang="en-US" altLang="zh-CN" dirty="0">
                <a:ea typeface="宋体" charset="-122"/>
              </a:rPr>
              <a:t> in each block</a:t>
            </a:r>
          </a:p>
          <a:p>
            <a:pPr lvl="1"/>
            <a:r>
              <a:rPr lang="en-US" altLang="zh-CN" dirty="0">
                <a:ea typeface="宋体" charset="-122"/>
              </a:rPr>
              <a:t>Search for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42518"/>
              </p:ext>
            </p:extLst>
          </p:nvPr>
        </p:nvGraphicFramePr>
        <p:xfrm>
          <a:off x="1907704" y="292913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4663"/>
              </p:ext>
            </p:extLst>
          </p:nvPr>
        </p:nvGraphicFramePr>
        <p:xfrm>
          <a:off x="1907704" y="4148336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81177"/>
              </p:ext>
            </p:extLst>
          </p:nvPr>
        </p:nvGraphicFramePr>
        <p:xfrm>
          <a:off x="4422304" y="28529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43835"/>
              </p:ext>
            </p:extLst>
          </p:nvPr>
        </p:nvGraphicFramePr>
        <p:xfrm>
          <a:off x="4422304" y="36149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61947"/>
              </p:ext>
            </p:extLst>
          </p:nvPr>
        </p:nvGraphicFramePr>
        <p:xfrm>
          <a:off x="4422304" y="44531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30196"/>
              </p:ext>
            </p:extLst>
          </p:nvPr>
        </p:nvGraphicFramePr>
        <p:xfrm>
          <a:off x="4422304" y="5291336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593504" y="3005336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593504" y="3310136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593504" y="3538736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593504" y="3767336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宋体" charset="-122"/>
              </a:rPr>
              <a:t>Unclustered</a:t>
            </a:r>
            <a:r>
              <a:rPr lang="en-US" altLang="zh-CN" dirty="0">
                <a:ea typeface="宋体" charset="-122"/>
              </a:rPr>
              <a:t>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Often for indexing other attributes than primary key</a:t>
            </a:r>
          </a:p>
          <a:p>
            <a:r>
              <a:rPr lang="en-US" altLang="zh-CN" dirty="0">
                <a:ea typeface="宋体" charset="-122"/>
              </a:rPr>
              <a:t>Always dense (why ?)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The locality of values has been broken!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828800" y="30480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1828800" y="42672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/>
        </p:nvGraphicFramePr>
        <p:xfrm>
          <a:off x="4343400" y="29718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4343400" y="37338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/>
        </p:nvGraphicFramePr>
        <p:xfrm>
          <a:off x="4343400" y="45720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/>
        </p:nvGraphicFramePr>
        <p:xfrm>
          <a:off x="4343400" y="54102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>
            <a:off x="2514600" y="3200400"/>
            <a:ext cx="1828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514600" y="3429000"/>
            <a:ext cx="1828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 flipV="1">
            <a:off x="2514600" y="31242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514600" y="3886200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2514600" y="4419600"/>
            <a:ext cx="1828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7"/>
          <p:cNvSpPr>
            <a:spLocks noChangeShapeType="1"/>
          </p:cNvSpPr>
          <p:nvPr/>
        </p:nvSpPr>
        <p:spPr bwMode="auto">
          <a:xfrm flipV="1">
            <a:off x="2514600" y="3429000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8"/>
          <p:cNvSpPr>
            <a:spLocks noChangeShapeType="1"/>
          </p:cNvSpPr>
          <p:nvPr/>
        </p:nvSpPr>
        <p:spPr bwMode="auto">
          <a:xfrm flipV="1">
            <a:off x="2514600" y="38862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2514600" y="51054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 vs. </a:t>
            </a:r>
            <a:r>
              <a:rPr lang="en-US" altLang="zh-CN" dirty="0" err="1">
                <a:ea typeface="宋体" charset="-122"/>
              </a:rPr>
              <a:t>Unclustered</a:t>
            </a:r>
            <a:r>
              <a:rPr lang="en-US" altLang="zh-CN" dirty="0">
                <a:ea typeface="宋体" charset="-122"/>
              </a:rPr>
              <a:t>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0550" y="42832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28950" y="4283224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0550" y="42832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28950" y="4283224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宋体" charset="-122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85738" y="4130824"/>
            <a:ext cx="398462" cy="328612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14375" y="4130824"/>
            <a:ext cx="396875" cy="328612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241425" y="4130824"/>
            <a:ext cx="400050" cy="328612"/>
          </a:xfrm>
          <a:custGeom>
            <a:avLst/>
            <a:gdLst>
              <a:gd name="T0" fmla="*/ 0 w 252"/>
              <a:gd name="T1" fmla="*/ 2147483647 h 207"/>
              <a:gd name="T2" fmla="*/ 0 w 252"/>
              <a:gd name="T3" fmla="*/ 0 h 207"/>
              <a:gd name="T4" fmla="*/ 2147483647 w 252"/>
              <a:gd name="T5" fmla="*/ 0 h 207"/>
              <a:gd name="T6" fmla="*/ 2147483647 w 252"/>
              <a:gd name="T7" fmla="*/ 2147483647 h 207"/>
              <a:gd name="T8" fmla="*/ 0 w 252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07"/>
              <a:gd name="T17" fmla="*/ 252 w 252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07">
                <a:moveTo>
                  <a:pt x="0" y="206"/>
                </a:moveTo>
                <a:lnTo>
                  <a:pt x="0" y="0"/>
                </a:lnTo>
                <a:lnTo>
                  <a:pt x="251" y="0"/>
                </a:lnTo>
                <a:lnTo>
                  <a:pt x="251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771650" y="4130824"/>
            <a:ext cx="396875" cy="328612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300288" y="4130824"/>
            <a:ext cx="396875" cy="328612"/>
          </a:xfrm>
          <a:custGeom>
            <a:avLst/>
            <a:gdLst>
              <a:gd name="T0" fmla="*/ 0 w 250"/>
              <a:gd name="T1" fmla="*/ 2147483647 h 207"/>
              <a:gd name="T2" fmla="*/ 0 w 250"/>
              <a:gd name="T3" fmla="*/ 0 h 207"/>
              <a:gd name="T4" fmla="*/ 2147483647 w 250"/>
              <a:gd name="T5" fmla="*/ 0 h 207"/>
              <a:gd name="T6" fmla="*/ 2147483647 w 250"/>
              <a:gd name="T7" fmla="*/ 2147483647 h 207"/>
              <a:gd name="T8" fmla="*/ 0 w 250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0"/>
              <a:gd name="T16" fmla="*/ 0 h 207"/>
              <a:gd name="T17" fmla="*/ 250 w 250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0" h="207">
                <a:moveTo>
                  <a:pt x="0" y="206"/>
                </a:moveTo>
                <a:lnTo>
                  <a:pt x="0" y="0"/>
                </a:lnTo>
                <a:lnTo>
                  <a:pt x="249" y="0"/>
                </a:lnTo>
                <a:lnTo>
                  <a:pt x="249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827338" y="4130824"/>
            <a:ext cx="398462" cy="328612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355975" y="4130824"/>
            <a:ext cx="398463" cy="328612"/>
          </a:xfrm>
          <a:custGeom>
            <a:avLst/>
            <a:gdLst>
              <a:gd name="T0" fmla="*/ 0 w 251"/>
              <a:gd name="T1" fmla="*/ 2147483647 h 207"/>
              <a:gd name="T2" fmla="*/ 0 w 251"/>
              <a:gd name="T3" fmla="*/ 0 h 207"/>
              <a:gd name="T4" fmla="*/ 2147483647 w 251"/>
              <a:gd name="T5" fmla="*/ 0 h 207"/>
              <a:gd name="T6" fmla="*/ 2147483647 w 251"/>
              <a:gd name="T7" fmla="*/ 2147483647 h 207"/>
              <a:gd name="T8" fmla="*/ 0 w 251"/>
              <a:gd name="T9" fmla="*/ 2147483647 h 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"/>
              <a:gd name="T16" fmla="*/ 0 h 207"/>
              <a:gd name="T17" fmla="*/ 251 w 251"/>
              <a:gd name="T18" fmla="*/ 207 h 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" h="207">
                <a:moveTo>
                  <a:pt x="0" y="206"/>
                </a:moveTo>
                <a:lnTo>
                  <a:pt x="0" y="0"/>
                </a:lnTo>
                <a:lnTo>
                  <a:pt x="250" y="0"/>
                </a:lnTo>
                <a:lnTo>
                  <a:pt x="250" y="206"/>
                </a:lnTo>
                <a:lnTo>
                  <a:pt x="0" y="20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946150" y="3049736"/>
            <a:ext cx="1724025" cy="1588"/>
          </a:xfrm>
          <a:custGeom>
            <a:avLst/>
            <a:gdLst>
              <a:gd name="T0" fmla="*/ 0 w 1086"/>
              <a:gd name="T1" fmla="*/ 0 h 1"/>
              <a:gd name="T2" fmla="*/ 2147483647 w 1086"/>
              <a:gd name="T3" fmla="*/ 0 h 1"/>
              <a:gd name="T4" fmla="*/ 0 w 1086"/>
              <a:gd name="T5" fmla="*/ 0 h 1"/>
              <a:gd name="T6" fmla="*/ 0 60000 65536"/>
              <a:gd name="T7" fmla="*/ 0 60000 65536"/>
              <a:gd name="T8" fmla="*/ 0 60000 65536"/>
              <a:gd name="T9" fmla="*/ 0 w 1086"/>
              <a:gd name="T10" fmla="*/ 0 h 1"/>
              <a:gd name="T11" fmla="*/ 1086 w 10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6" h="1">
                <a:moveTo>
                  <a:pt x="0" y="0"/>
                </a:moveTo>
                <a:lnTo>
                  <a:pt x="108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946150" y="2075011"/>
            <a:ext cx="909638" cy="976313"/>
          </a:xfrm>
          <a:custGeom>
            <a:avLst/>
            <a:gdLst>
              <a:gd name="T0" fmla="*/ 0 w 573"/>
              <a:gd name="T1" fmla="*/ 2147483647 h 615"/>
              <a:gd name="T2" fmla="*/ 2147483647 w 573"/>
              <a:gd name="T3" fmla="*/ 0 h 615"/>
              <a:gd name="T4" fmla="*/ 0 w 573"/>
              <a:gd name="T5" fmla="*/ 2147483647 h 615"/>
              <a:gd name="T6" fmla="*/ 0 60000 65536"/>
              <a:gd name="T7" fmla="*/ 0 60000 65536"/>
              <a:gd name="T8" fmla="*/ 0 60000 65536"/>
              <a:gd name="T9" fmla="*/ 0 w 573"/>
              <a:gd name="T10" fmla="*/ 0 h 615"/>
              <a:gd name="T11" fmla="*/ 573 w 573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615">
                <a:moveTo>
                  <a:pt x="0" y="614"/>
                </a:moveTo>
                <a:lnTo>
                  <a:pt x="572" y="0"/>
                </a:lnTo>
                <a:lnTo>
                  <a:pt x="0" y="6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854200" y="2075011"/>
            <a:ext cx="825500" cy="976313"/>
          </a:xfrm>
          <a:custGeom>
            <a:avLst/>
            <a:gdLst>
              <a:gd name="T0" fmla="*/ 0 w 520"/>
              <a:gd name="T1" fmla="*/ 0 h 615"/>
              <a:gd name="T2" fmla="*/ 2147483647 w 520"/>
              <a:gd name="T3" fmla="*/ 2147483647 h 615"/>
              <a:gd name="T4" fmla="*/ 0 w 520"/>
              <a:gd name="T5" fmla="*/ 0 h 615"/>
              <a:gd name="T6" fmla="*/ 0 60000 65536"/>
              <a:gd name="T7" fmla="*/ 0 60000 65536"/>
              <a:gd name="T8" fmla="*/ 0 60000 65536"/>
              <a:gd name="T9" fmla="*/ 0 w 520"/>
              <a:gd name="T10" fmla="*/ 0 h 615"/>
              <a:gd name="T11" fmla="*/ 520 w 520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615">
                <a:moveTo>
                  <a:pt x="0" y="0"/>
                </a:moveTo>
                <a:lnTo>
                  <a:pt x="519" y="61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520825" y="1989286"/>
            <a:ext cx="334963" cy="87313"/>
          </a:xfrm>
          <a:custGeom>
            <a:avLst/>
            <a:gdLst>
              <a:gd name="T0" fmla="*/ 0 w 211"/>
              <a:gd name="T1" fmla="*/ 0 h 55"/>
              <a:gd name="T2" fmla="*/ 2147483647 w 211"/>
              <a:gd name="T3" fmla="*/ 2147483647 h 55"/>
              <a:gd name="T4" fmla="*/ 2147483647 w 211"/>
              <a:gd name="T5" fmla="*/ 2147483647 h 55"/>
              <a:gd name="T6" fmla="*/ 0 w 211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55"/>
              <a:gd name="T14" fmla="*/ 211 w 211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55">
                <a:moveTo>
                  <a:pt x="0" y="0"/>
                </a:moveTo>
                <a:lnTo>
                  <a:pt x="35" y="8"/>
                </a:lnTo>
                <a:lnTo>
                  <a:pt x="210" y="54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757363" y="2027386"/>
            <a:ext cx="98425" cy="49213"/>
          </a:xfrm>
          <a:custGeom>
            <a:avLst/>
            <a:gdLst>
              <a:gd name="T0" fmla="*/ 2147483647 w 62"/>
              <a:gd name="T1" fmla="*/ 0 h 31"/>
              <a:gd name="T2" fmla="*/ 2147483647 w 62"/>
              <a:gd name="T3" fmla="*/ 2147483647 h 31"/>
              <a:gd name="T4" fmla="*/ 0 w 62"/>
              <a:gd name="T5" fmla="*/ 2147483647 h 31"/>
              <a:gd name="T6" fmla="*/ 2147483647 w 62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1"/>
              <a:gd name="T14" fmla="*/ 62 w 6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1">
                <a:moveTo>
                  <a:pt x="7" y="0"/>
                </a:moveTo>
                <a:lnTo>
                  <a:pt x="61" y="30"/>
                </a:lnTo>
                <a:lnTo>
                  <a:pt x="0" y="29"/>
                </a:lnTo>
                <a:lnTo>
                  <a:pt x="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28638" y="3308499"/>
            <a:ext cx="468312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995363" y="3427561"/>
            <a:ext cx="74612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995363" y="3446611"/>
            <a:ext cx="280987" cy="1588"/>
          </a:xfrm>
          <a:custGeom>
            <a:avLst/>
            <a:gdLst>
              <a:gd name="T0" fmla="*/ 0 w 177"/>
              <a:gd name="T1" fmla="*/ 0 h 1"/>
              <a:gd name="T2" fmla="*/ 2147483647 w 177"/>
              <a:gd name="T3" fmla="*/ 0 h 1"/>
              <a:gd name="T4" fmla="*/ 0 w 177"/>
              <a:gd name="T5" fmla="*/ 0 h 1"/>
              <a:gd name="T6" fmla="*/ 0 60000 65536"/>
              <a:gd name="T7" fmla="*/ 0 60000 65536"/>
              <a:gd name="T8" fmla="*/ 0 60000 65536"/>
              <a:gd name="T9" fmla="*/ 0 w 177"/>
              <a:gd name="T10" fmla="*/ 0 h 1"/>
              <a:gd name="T11" fmla="*/ 177 w 17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">
                <a:moveTo>
                  <a:pt x="0" y="0"/>
                </a:moveTo>
                <a:lnTo>
                  <a:pt x="17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1200150" y="3427561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274763" y="3308499"/>
            <a:ext cx="468312" cy="323850"/>
          </a:xfrm>
          <a:custGeom>
            <a:avLst/>
            <a:gdLst>
              <a:gd name="T0" fmla="*/ 0 w 295"/>
              <a:gd name="T1" fmla="*/ 0 h 204"/>
              <a:gd name="T2" fmla="*/ 2147483647 w 295"/>
              <a:gd name="T3" fmla="*/ 0 h 204"/>
              <a:gd name="T4" fmla="*/ 2147483647 w 295"/>
              <a:gd name="T5" fmla="*/ 2147483647 h 204"/>
              <a:gd name="T6" fmla="*/ 0 w 295"/>
              <a:gd name="T7" fmla="*/ 2147483647 h 204"/>
              <a:gd name="T8" fmla="*/ 0 w 295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204"/>
              <a:gd name="T17" fmla="*/ 295 w 295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204">
                <a:moveTo>
                  <a:pt x="0" y="0"/>
                </a:moveTo>
                <a:lnTo>
                  <a:pt x="294" y="0"/>
                </a:lnTo>
                <a:lnTo>
                  <a:pt x="294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741488" y="3427561"/>
            <a:ext cx="76200" cy="38100"/>
          </a:xfrm>
          <a:custGeom>
            <a:avLst/>
            <a:gdLst>
              <a:gd name="T0" fmla="*/ 2147483647 w 48"/>
              <a:gd name="T1" fmla="*/ 2147483647 h 24"/>
              <a:gd name="T2" fmla="*/ 0 w 48"/>
              <a:gd name="T3" fmla="*/ 2147483647 h 24"/>
              <a:gd name="T4" fmla="*/ 2147483647 w 48"/>
              <a:gd name="T5" fmla="*/ 0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7" y="23"/>
                </a:moveTo>
                <a:lnTo>
                  <a:pt x="0" y="12"/>
                </a:lnTo>
                <a:lnTo>
                  <a:pt x="47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1741488" y="3446611"/>
            <a:ext cx="233362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1898650" y="3427561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854075" y="3030686"/>
            <a:ext cx="188913" cy="279400"/>
          </a:xfrm>
          <a:custGeom>
            <a:avLst/>
            <a:gdLst>
              <a:gd name="T0" fmla="*/ 2147483647 w 119"/>
              <a:gd name="T1" fmla="*/ 0 h 176"/>
              <a:gd name="T2" fmla="*/ 0 w 119"/>
              <a:gd name="T3" fmla="*/ 2147483647 h 176"/>
              <a:gd name="T4" fmla="*/ 2147483647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118" y="0"/>
                </a:moveTo>
                <a:lnTo>
                  <a:pt x="0" y="175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854075" y="3235474"/>
            <a:ext cx="60325" cy="74612"/>
          </a:xfrm>
          <a:custGeom>
            <a:avLst/>
            <a:gdLst>
              <a:gd name="T0" fmla="*/ 2147483647 w 38"/>
              <a:gd name="T1" fmla="*/ 2147483647 h 47"/>
              <a:gd name="T2" fmla="*/ 0 w 38"/>
              <a:gd name="T3" fmla="*/ 2147483647 h 47"/>
              <a:gd name="T4" fmla="*/ 2147483647 w 38"/>
              <a:gd name="T5" fmla="*/ 0 h 47"/>
              <a:gd name="T6" fmla="*/ 0 60000 65536"/>
              <a:gd name="T7" fmla="*/ 0 60000 65536"/>
              <a:gd name="T8" fmla="*/ 0 60000 65536"/>
              <a:gd name="T9" fmla="*/ 0 w 38"/>
              <a:gd name="T10" fmla="*/ 0 h 47"/>
              <a:gd name="T11" fmla="*/ 38 w 38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7">
                <a:moveTo>
                  <a:pt x="37" y="14"/>
                </a:moveTo>
                <a:lnTo>
                  <a:pt x="0" y="46"/>
                </a:lnTo>
                <a:lnTo>
                  <a:pt x="1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1506538" y="3030686"/>
            <a:ext cx="1587" cy="279400"/>
          </a:xfrm>
          <a:custGeom>
            <a:avLst/>
            <a:gdLst>
              <a:gd name="T0" fmla="*/ 0 w 1"/>
              <a:gd name="T1" fmla="*/ 0 h 176"/>
              <a:gd name="T2" fmla="*/ 0 w 1"/>
              <a:gd name="T3" fmla="*/ 2147483647 h 176"/>
              <a:gd name="T4" fmla="*/ 0 w 1"/>
              <a:gd name="T5" fmla="*/ 0 h 176"/>
              <a:gd name="T6" fmla="*/ 0 60000 65536"/>
              <a:gd name="T7" fmla="*/ 0 60000 65536"/>
              <a:gd name="T8" fmla="*/ 0 60000 65536"/>
              <a:gd name="T9" fmla="*/ 0 w 1"/>
              <a:gd name="T10" fmla="*/ 0 h 176"/>
              <a:gd name="T11" fmla="*/ 1 w 1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6">
                <a:moveTo>
                  <a:pt x="0" y="0"/>
                </a:moveTo>
                <a:lnTo>
                  <a:pt x="0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1489075" y="3233886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0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1" y="4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2533650" y="3308499"/>
            <a:ext cx="466725" cy="323850"/>
          </a:xfrm>
          <a:custGeom>
            <a:avLst/>
            <a:gdLst>
              <a:gd name="T0" fmla="*/ 0 w 294"/>
              <a:gd name="T1" fmla="*/ 0 h 204"/>
              <a:gd name="T2" fmla="*/ 2147483647 w 294"/>
              <a:gd name="T3" fmla="*/ 0 h 204"/>
              <a:gd name="T4" fmla="*/ 2147483647 w 294"/>
              <a:gd name="T5" fmla="*/ 2147483647 h 204"/>
              <a:gd name="T6" fmla="*/ 0 w 294"/>
              <a:gd name="T7" fmla="*/ 2147483647 h 204"/>
              <a:gd name="T8" fmla="*/ 0 w 294"/>
              <a:gd name="T9" fmla="*/ 0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204"/>
              <a:gd name="T17" fmla="*/ 294 w 294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204">
                <a:moveTo>
                  <a:pt x="0" y="0"/>
                </a:moveTo>
                <a:lnTo>
                  <a:pt x="293" y="0"/>
                </a:lnTo>
                <a:lnTo>
                  <a:pt x="293" y="203"/>
                </a:lnTo>
                <a:lnTo>
                  <a:pt x="0" y="203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2301875" y="3427561"/>
            <a:ext cx="74613" cy="38100"/>
          </a:xfrm>
          <a:custGeom>
            <a:avLst/>
            <a:gdLst>
              <a:gd name="T0" fmla="*/ 2147483647 w 47"/>
              <a:gd name="T1" fmla="*/ 2147483647 h 24"/>
              <a:gd name="T2" fmla="*/ 0 w 47"/>
              <a:gd name="T3" fmla="*/ 2147483647 h 24"/>
              <a:gd name="T4" fmla="*/ 2147483647 w 47"/>
              <a:gd name="T5" fmla="*/ 0 h 24"/>
              <a:gd name="T6" fmla="*/ 0 60000 65536"/>
              <a:gd name="T7" fmla="*/ 0 60000 65536"/>
              <a:gd name="T8" fmla="*/ 0 60000 65536"/>
              <a:gd name="T9" fmla="*/ 0 w 47"/>
              <a:gd name="T10" fmla="*/ 0 h 24"/>
              <a:gd name="T11" fmla="*/ 47 w 4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24">
                <a:moveTo>
                  <a:pt x="46" y="23"/>
                </a:moveTo>
                <a:lnTo>
                  <a:pt x="0" y="1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2301875" y="3446611"/>
            <a:ext cx="233363" cy="1588"/>
          </a:xfrm>
          <a:custGeom>
            <a:avLst/>
            <a:gdLst>
              <a:gd name="T0" fmla="*/ 0 w 147"/>
              <a:gd name="T1" fmla="*/ 0 h 1"/>
              <a:gd name="T2" fmla="*/ 2147483647 w 147"/>
              <a:gd name="T3" fmla="*/ 0 h 1"/>
              <a:gd name="T4" fmla="*/ 0 w 147"/>
              <a:gd name="T5" fmla="*/ 0 h 1"/>
              <a:gd name="T6" fmla="*/ 0 60000 65536"/>
              <a:gd name="T7" fmla="*/ 0 60000 65536"/>
              <a:gd name="T8" fmla="*/ 0 60000 65536"/>
              <a:gd name="T9" fmla="*/ 0 w 147"/>
              <a:gd name="T10" fmla="*/ 0 h 1"/>
              <a:gd name="T11" fmla="*/ 147 w 14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">
                <a:moveTo>
                  <a:pt x="0" y="0"/>
                </a:moveTo>
                <a:lnTo>
                  <a:pt x="14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2459038" y="3427561"/>
            <a:ext cx="76200" cy="38100"/>
          </a:xfrm>
          <a:custGeom>
            <a:avLst/>
            <a:gdLst>
              <a:gd name="T0" fmla="*/ 0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0" y="0"/>
                </a:moveTo>
                <a:lnTo>
                  <a:pt x="47" y="12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2579688" y="3030686"/>
            <a:ext cx="188912" cy="279400"/>
          </a:xfrm>
          <a:custGeom>
            <a:avLst/>
            <a:gdLst>
              <a:gd name="T0" fmla="*/ 0 w 119"/>
              <a:gd name="T1" fmla="*/ 0 h 176"/>
              <a:gd name="T2" fmla="*/ 2147483647 w 119"/>
              <a:gd name="T3" fmla="*/ 2147483647 h 176"/>
              <a:gd name="T4" fmla="*/ 0 w 119"/>
              <a:gd name="T5" fmla="*/ 0 h 176"/>
              <a:gd name="T6" fmla="*/ 0 60000 65536"/>
              <a:gd name="T7" fmla="*/ 0 60000 65536"/>
              <a:gd name="T8" fmla="*/ 0 60000 65536"/>
              <a:gd name="T9" fmla="*/ 0 w 119"/>
              <a:gd name="T10" fmla="*/ 0 h 176"/>
              <a:gd name="T11" fmla="*/ 119 w 119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76">
                <a:moveTo>
                  <a:pt x="0" y="0"/>
                </a:moveTo>
                <a:lnTo>
                  <a:pt x="118" y="17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2709863" y="3235474"/>
            <a:ext cx="58737" cy="74612"/>
          </a:xfrm>
          <a:custGeom>
            <a:avLst/>
            <a:gdLst>
              <a:gd name="T0" fmla="*/ 2147483647 w 37"/>
              <a:gd name="T1" fmla="*/ 0 h 47"/>
              <a:gd name="T2" fmla="*/ 2147483647 w 37"/>
              <a:gd name="T3" fmla="*/ 2147483647 h 47"/>
              <a:gd name="T4" fmla="*/ 0 w 37"/>
              <a:gd name="T5" fmla="*/ 2147483647 h 47"/>
              <a:gd name="T6" fmla="*/ 0 60000 65536"/>
              <a:gd name="T7" fmla="*/ 0 60000 65536"/>
              <a:gd name="T8" fmla="*/ 0 60000 65536"/>
              <a:gd name="T9" fmla="*/ 0 w 37"/>
              <a:gd name="T10" fmla="*/ 0 h 47"/>
              <a:gd name="T11" fmla="*/ 37 w 37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7">
                <a:moveTo>
                  <a:pt x="20" y="0"/>
                </a:moveTo>
                <a:lnTo>
                  <a:pt x="36" y="46"/>
                </a:lnTo>
                <a:lnTo>
                  <a:pt x="0" y="14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201613" y="3630761"/>
            <a:ext cx="374650" cy="509588"/>
          </a:xfrm>
          <a:custGeom>
            <a:avLst/>
            <a:gdLst>
              <a:gd name="T0" fmla="*/ 2147483647 w 236"/>
              <a:gd name="T1" fmla="*/ 0 h 321"/>
              <a:gd name="T2" fmla="*/ 0 w 236"/>
              <a:gd name="T3" fmla="*/ 2147483647 h 321"/>
              <a:gd name="T4" fmla="*/ 2147483647 w 236"/>
              <a:gd name="T5" fmla="*/ 0 h 321"/>
              <a:gd name="T6" fmla="*/ 0 60000 65536"/>
              <a:gd name="T7" fmla="*/ 0 60000 65536"/>
              <a:gd name="T8" fmla="*/ 0 60000 65536"/>
              <a:gd name="T9" fmla="*/ 0 w 236"/>
              <a:gd name="T10" fmla="*/ 0 h 321"/>
              <a:gd name="T11" fmla="*/ 236 w 236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" h="321">
                <a:moveTo>
                  <a:pt x="235" y="0"/>
                </a:moveTo>
                <a:lnTo>
                  <a:pt x="0" y="320"/>
                </a:lnTo>
                <a:lnTo>
                  <a:pt x="235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201613" y="4068911"/>
            <a:ext cx="60325" cy="71438"/>
          </a:xfrm>
          <a:custGeom>
            <a:avLst/>
            <a:gdLst>
              <a:gd name="T0" fmla="*/ 2147483647 w 38"/>
              <a:gd name="T1" fmla="*/ 2147483647 h 45"/>
              <a:gd name="T2" fmla="*/ 0 w 38"/>
              <a:gd name="T3" fmla="*/ 2147483647 h 45"/>
              <a:gd name="T4" fmla="*/ 2147483647 w 38"/>
              <a:gd name="T5" fmla="*/ 0 h 45"/>
              <a:gd name="T6" fmla="*/ 0 60000 65536"/>
              <a:gd name="T7" fmla="*/ 0 60000 65536"/>
              <a:gd name="T8" fmla="*/ 0 60000 65536"/>
              <a:gd name="T9" fmla="*/ 0 w 38"/>
              <a:gd name="T10" fmla="*/ 0 h 45"/>
              <a:gd name="T11" fmla="*/ 38 w 3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45">
                <a:moveTo>
                  <a:pt x="37" y="14"/>
                </a:moveTo>
                <a:lnTo>
                  <a:pt x="0" y="44"/>
                </a:lnTo>
                <a:lnTo>
                  <a:pt x="18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342900" y="3630761"/>
            <a:ext cx="280988" cy="509588"/>
          </a:xfrm>
          <a:custGeom>
            <a:avLst/>
            <a:gdLst>
              <a:gd name="T0" fmla="*/ 2147483647 w 177"/>
              <a:gd name="T1" fmla="*/ 0 h 321"/>
              <a:gd name="T2" fmla="*/ 0 w 177"/>
              <a:gd name="T3" fmla="*/ 2147483647 h 321"/>
              <a:gd name="T4" fmla="*/ 2147483647 w 177"/>
              <a:gd name="T5" fmla="*/ 0 h 321"/>
              <a:gd name="T6" fmla="*/ 0 60000 65536"/>
              <a:gd name="T7" fmla="*/ 0 60000 65536"/>
              <a:gd name="T8" fmla="*/ 0 60000 65536"/>
              <a:gd name="T9" fmla="*/ 0 w 177"/>
              <a:gd name="T10" fmla="*/ 0 h 321"/>
              <a:gd name="T11" fmla="*/ 177 w 17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321">
                <a:moveTo>
                  <a:pt x="176" y="0"/>
                </a:moveTo>
                <a:lnTo>
                  <a:pt x="0" y="320"/>
                </a:lnTo>
                <a:lnTo>
                  <a:pt x="176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342900" y="4065736"/>
            <a:ext cx="52388" cy="74613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0"/>
                </a:moveTo>
                <a:lnTo>
                  <a:pt x="0" y="46"/>
                </a:lnTo>
                <a:lnTo>
                  <a:pt x="12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481013" y="3630761"/>
            <a:ext cx="188912" cy="509588"/>
          </a:xfrm>
          <a:custGeom>
            <a:avLst/>
            <a:gdLst>
              <a:gd name="T0" fmla="*/ 2147483647 w 119"/>
              <a:gd name="T1" fmla="*/ 0 h 321"/>
              <a:gd name="T2" fmla="*/ 0 w 119"/>
              <a:gd name="T3" fmla="*/ 2147483647 h 321"/>
              <a:gd name="T4" fmla="*/ 2147483647 w 119"/>
              <a:gd name="T5" fmla="*/ 0 h 321"/>
              <a:gd name="T6" fmla="*/ 0 60000 65536"/>
              <a:gd name="T7" fmla="*/ 0 60000 65536"/>
              <a:gd name="T8" fmla="*/ 0 60000 65536"/>
              <a:gd name="T9" fmla="*/ 0 w 119"/>
              <a:gd name="T10" fmla="*/ 0 h 321"/>
              <a:gd name="T11" fmla="*/ 119 w 11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321">
                <a:moveTo>
                  <a:pt x="118" y="0"/>
                </a:moveTo>
                <a:lnTo>
                  <a:pt x="0" y="320"/>
                </a:lnTo>
                <a:lnTo>
                  <a:pt x="118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481013" y="4064149"/>
            <a:ext cx="46037" cy="76200"/>
          </a:xfrm>
          <a:custGeom>
            <a:avLst/>
            <a:gdLst>
              <a:gd name="T0" fmla="*/ 2147483647 w 29"/>
              <a:gd name="T1" fmla="*/ 2147483647 h 48"/>
              <a:gd name="T2" fmla="*/ 0 w 29"/>
              <a:gd name="T3" fmla="*/ 2147483647 h 48"/>
              <a:gd name="T4" fmla="*/ 2147483647 w 29"/>
              <a:gd name="T5" fmla="*/ 0 h 48"/>
              <a:gd name="T6" fmla="*/ 0 60000 65536"/>
              <a:gd name="T7" fmla="*/ 0 60000 65536"/>
              <a:gd name="T8" fmla="*/ 0 60000 65536"/>
              <a:gd name="T9" fmla="*/ 0 w 29"/>
              <a:gd name="T10" fmla="*/ 0 h 48"/>
              <a:gd name="T11" fmla="*/ 29 w 29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48">
                <a:moveTo>
                  <a:pt x="28" y="7"/>
                </a:moveTo>
                <a:lnTo>
                  <a:pt x="0" y="47"/>
                </a:lnTo>
                <a:lnTo>
                  <a:pt x="5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715963" y="3630761"/>
            <a:ext cx="47625" cy="509588"/>
          </a:xfrm>
          <a:custGeom>
            <a:avLst/>
            <a:gdLst>
              <a:gd name="T0" fmla="*/ 0 w 30"/>
              <a:gd name="T1" fmla="*/ 0 h 321"/>
              <a:gd name="T2" fmla="*/ 2147483647 w 30"/>
              <a:gd name="T3" fmla="*/ 2147483647 h 321"/>
              <a:gd name="T4" fmla="*/ 0 w 30"/>
              <a:gd name="T5" fmla="*/ 0 h 321"/>
              <a:gd name="T6" fmla="*/ 0 60000 65536"/>
              <a:gd name="T7" fmla="*/ 0 60000 65536"/>
              <a:gd name="T8" fmla="*/ 0 60000 65536"/>
              <a:gd name="T9" fmla="*/ 0 w 30"/>
              <a:gd name="T10" fmla="*/ 0 h 321"/>
              <a:gd name="T11" fmla="*/ 30 w 3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21">
                <a:moveTo>
                  <a:pt x="0" y="0"/>
                </a:moveTo>
                <a:lnTo>
                  <a:pt x="29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736600" y="4064149"/>
            <a:ext cx="38100" cy="76200"/>
          </a:xfrm>
          <a:custGeom>
            <a:avLst/>
            <a:gdLst>
              <a:gd name="T0" fmla="*/ 2147483647 w 24"/>
              <a:gd name="T1" fmla="*/ 0 h 48"/>
              <a:gd name="T2" fmla="*/ 2147483647 w 24"/>
              <a:gd name="T3" fmla="*/ 2147483647 h 48"/>
              <a:gd name="T4" fmla="*/ 0 w 24"/>
              <a:gd name="T5" fmla="*/ 2147483647 h 48"/>
              <a:gd name="T6" fmla="*/ 0 60000 65536"/>
              <a:gd name="T7" fmla="*/ 0 60000 65536"/>
              <a:gd name="T8" fmla="*/ 0 60000 65536"/>
              <a:gd name="T9" fmla="*/ 0 w 24"/>
              <a:gd name="T10" fmla="*/ 0 h 48"/>
              <a:gd name="T11" fmla="*/ 24 w 2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8">
                <a:moveTo>
                  <a:pt x="23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322388" y="3630761"/>
            <a:ext cx="1587" cy="509588"/>
          </a:xfrm>
          <a:custGeom>
            <a:avLst/>
            <a:gdLst>
              <a:gd name="T0" fmla="*/ 0 w 1"/>
              <a:gd name="T1" fmla="*/ 0 h 321"/>
              <a:gd name="T2" fmla="*/ 0 w 1"/>
              <a:gd name="T3" fmla="*/ 2147483647 h 321"/>
              <a:gd name="T4" fmla="*/ 0 w 1"/>
              <a:gd name="T5" fmla="*/ 0 h 321"/>
              <a:gd name="T6" fmla="*/ 0 60000 65536"/>
              <a:gd name="T7" fmla="*/ 0 60000 65536"/>
              <a:gd name="T8" fmla="*/ 0 60000 65536"/>
              <a:gd name="T9" fmla="*/ 0 w 1"/>
              <a:gd name="T10" fmla="*/ 0 h 321"/>
              <a:gd name="T11" fmla="*/ 1 w 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1">
                <a:moveTo>
                  <a:pt x="0" y="0"/>
                </a:moveTo>
                <a:lnTo>
                  <a:pt x="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1303338" y="4065736"/>
            <a:ext cx="38100" cy="74613"/>
          </a:xfrm>
          <a:custGeom>
            <a:avLst/>
            <a:gdLst>
              <a:gd name="T0" fmla="*/ 2147483647 w 24"/>
              <a:gd name="T1" fmla="*/ 0 h 47"/>
              <a:gd name="T2" fmla="*/ 2147483647 w 24"/>
              <a:gd name="T3" fmla="*/ 2147483647 h 47"/>
              <a:gd name="T4" fmla="*/ 0 w 24"/>
              <a:gd name="T5" fmla="*/ 0 h 47"/>
              <a:gd name="T6" fmla="*/ 0 60000 65536"/>
              <a:gd name="T7" fmla="*/ 0 60000 65536"/>
              <a:gd name="T8" fmla="*/ 0 60000 65536"/>
              <a:gd name="T9" fmla="*/ 0 w 24"/>
              <a:gd name="T10" fmla="*/ 0 h 47"/>
              <a:gd name="T11" fmla="*/ 24 w 2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7">
                <a:moveTo>
                  <a:pt x="23" y="0"/>
                </a:moveTo>
                <a:lnTo>
                  <a:pt x="12" y="4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366838" y="3630761"/>
            <a:ext cx="49212" cy="509588"/>
          </a:xfrm>
          <a:custGeom>
            <a:avLst/>
            <a:gdLst>
              <a:gd name="T0" fmla="*/ 0 w 31"/>
              <a:gd name="T1" fmla="*/ 0 h 321"/>
              <a:gd name="T2" fmla="*/ 2147483647 w 31"/>
              <a:gd name="T3" fmla="*/ 2147483647 h 321"/>
              <a:gd name="T4" fmla="*/ 0 w 31"/>
              <a:gd name="T5" fmla="*/ 0 h 321"/>
              <a:gd name="T6" fmla="*/ 0 60000 65536"/>
              <a:gd name="T7" fmla="*/ 0 60000 65536"/>
              <a:gd name="T8" fmla="*/ 0 60000 65536"/>
              <a:gd name="T9" fmla="*/ 0 w 31"/>
              <a:gd name="T10" fmla="*/ 0 h 321"/>
              <a:gd name="T11" fmla="*/ 31 w 3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321">
                <a:moveTo>
                  <a:pt x="0" y="0"/>
                </a:moveTo>
                <a:lnTo>
                  <a:pt x="30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1389063" y="4064149"/>
            <a:ext cx="3968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0 w 25"/>
              <a:gd name="T5" fmla="*/ 2147483647 h 48"/>
              <a:gd name="T6" fmla="*/ 0 60000 65536"/>
              <a:gd name="T7" fmla="*/ 0 60000 65536"/>
              <a:gd name="T8" fmla="*/ 0 60000 65536"/>
              <a:gd name="T9" fmla="*/ 0 w 25"/>
              <a:gd name="T10" fmla="*/ 0 h 48"/>
              <a:gd name="T11" fmla="*/ 25 w 2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8">
                <a:moveTo>
                  <a:pt x="24" y="0"/>
                </a:moveTo>
                <a:lnTo>
                  <a:pt x="16" y="47"/>
                </a:lnTo>
                <a:lnTo>
                  <a:pt x="0" y="2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414463" y="3630761"/>
            <a:ext cx="93662" cy="509588"/>
          </a:xfrm>
          <a:custGeom>
            <a:avLst/>
            <a:gdLst>
              <a:gd name="T0" fmla="*/ 0 w 59"/>
              <a:gd name="T1" fmla="*/ 0 h 321"/>
              <a:gd name="T2" fmla="*/ 2147483647 w 59"/>
              <a:gd name="T3" fmla="*/ 2147483647 h 321"/>
              <a:gd name="T4" fmla="*/ 0 w 59"/>
              <a:gd name="T5" fmla="*/ 0 h 321"/>
              <a:gd name="T6" fmla="*/ 0 60000 65536"/>
              <a:gd name="T7" fmla="*/ 0 60000 65536"/>
              <a:gd name="T8" fmla="*/ 0 60000 65536"/>
              <a:gd name="T9" fmla="*/ 0 w 59"/>
              <a:gd name="T10" fmla="*/ 0 h 321"/>
              <a:gd name="T11" fmla="*/ 59 w 5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21">
                <a:moveTo>
                  <a:pt x="0" y="0"/>
                </a:moveTo>
                <a:lnTo>
                  <a:pt x="5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1476375" y="4062561"/>
            <a:ext cx="38100" cy="77788"/>
          </a:xfrm>
          <a:custGeom>
            <a:avLst/>
            <a:gdLst>
              <a:gd name="T0" fmla="*/ 2147483647 w 24"/>
              <a:gd name="T1" fmla="*/ 0 h 49"/>
              <a:gd name="T2" fmla="*/ 2147483647 w 24"/>
              <a:gd name="T3" fmla="*/ 2147483647 h 49"/>
              <a:gd name="T4" fmla="*/ 0 w 24"/>
              <a:gd name="T5" fmla="*/ 2147483647 h 49"/>
              <a:gd name="T6" fmla="*/ 0 60000 65536"/>
              <a:gd name="T7" fmla="*/ 0 60000 65536"/>
              <a:gd name="T8" fmla="*/ 0 60000 65536"/>
              <a:gd name="T9" fmla="*/ 0 w 24"/>
              <a:gd name="T10" fmla="*/ 0 h 49"/>
              <a:gd name="T11" fmla="*/ 24 w 24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9">
                <a:moveTo>
                  <a:pt x="23" y="0"/>
                </a:moveTo>
                <a:lnTo>
                  <a:pt x="19" y="48"/>
                </a:lnTo>
                <a:lnTo>
                  <a:pt x="0" y="5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460500" y="3630761"/>
            <a:ext cx="141288" cy="509588"/>
          </a:xfrm>
          <a:custGeom>
            <a:avLst/>
            <a:gdLst>
              <a:gd name="T0" fmla="*/ 0 w 89"/>
              <a:gd name="T1" fmla="*/ 0 h 321"/>
              <a:gd name="T2" fmla="*/ 2147483647 w 89"/>
              <a:gd name="T3" fmla="*/ 2147483647 h 321"/>
              <a:gd name="T4" fmla="*/ 0 w 89"/>
              <a:gd name="T5" fmla="*/ 0 h 321"/>
              <a:gd name="T6" fmla="*/ 0 60000 65536"/>
              <a:gd name="T7" fmla="*/ 0 60000 65536"/>
              <a:gd name="T8" fmla="*/ 0 60000 65536"/>
              <a:gd name="T9" fmla="*/ 0 w 89"/>
              <a:gd name="T10" fmla="*/ 0 h 321"/>
              <a:gd name="T11" fmla="*/ 89 w 89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321">
                <a:moveTo>
                  <a:pt x="0" y="0"/>
                </a:moveTo>
                <a:lnTo>
                  <a:pt x="88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62100" y="4062561"/>
            <a:ext cx="39688" cy="77788"/>
          </a:xfrm>
          <a:custGeom>
            <a:avLst/>
            <a:gdLst>
              <a:gd name="T0" fmla="*/ 2147483647 w 25"/>
              <a:gd name="T1" fmla="*/ 0 h 49"/>
              <a:gd name="T2" fmla="*/ 2147483647 w 25"/>
              <a:gd name="T3" fmla="*/ 2147483647 h 49"/>
              <a:gd name="T4" fmla="*/ 0 w 25"/>
              <a:gd name="T5" fmla="*/ 2147483647 h 49"/>
              <a:gd name="T6" fmla="*/ 0 60000 65536"/>
              <a:gd name="T7" fmla="*/ 0 60000 65536"/>
              <a:gd name="T8" fmla="*/ 0 60000 65536"/>
              <a:gd name="T9" fmla="*/ 0 w 25"/>
              <a:gd name="T10" fmla="*/ 0 h 49"/>
              <a:gd name="T11" fmla="*/ 25 w 25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9">
                <a:moveTo>
                  <a:pt x="23" y="0"/>
                </a:moveTo>
                <a:lnTo>
                  <a:pt x="24" y="48"/>
                </a:lnTo>
                <a:lnTo>
                  <a:pt x="0" y="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2579688" y="3630761"/>
            <a:ext cx="468312" cy="509588"/>
          </a:xfrm>
          <a:custGeom>
            <a:avLst/>
            <a:gdLst>
              <a:gd name="T0" fmla="*/ 0 w 295"/>
              <a:gd name="T1" fmla="*/ 0 h 321"/>
              <a:gd name="T2" fmla="*/ 2147483647 w 295"/>
              <a:gd name="T3" fmla="*/ 2147483647 h 321"/>
              <a:gd name="T4" fmla="*/ 0 w 295"/>
              <a:gd name="T5" fmla="*/ 0 h 321"/>
              <a:gd name="T6" fmla="*/ 0 60000 65536"/>
              <a:gd name="T7" fmla="*/ 0 60000 65536"/>
              <a:gd name="T8" fmla="*/ 0 60000 65536"/>
              <a:gd name="T9" fmla="*/ 0 w 295"/>
              <a:gd name="T10" fmla="*/ 0 h 321"/>
              <a:gd name="T11" fmla="*/ 295 w 29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" h="321">
                <a:moveTo>
                  <a:pt x="0" y="0"/>
                </a:moveTo>
                <a:lnTo>
                  <a:pt x="294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2981325" y="4072086"/>
            <a:ext cx="66675" cy="68263"/>
          </a:xfrm>
          <a:custGeom>
            <a:avLst/>
            <a:gdLst>
              <a:gd name="T0" fmla="*/ 2147483647 w 42"/>
              <a:gd name="T1" fmla="*/ 0 h 43"/>
              <a:gd name="T2" fmla="*/ 2147483647 w 42"/>
              <a:gd name="T3" fmla="*/ 2147483647 h 43"/>
              <a:gd name="T4" fmla="*/ 0 w 42"/>
              <a:gd name="T5" fmla="*/ 2147483647 h 43"/>
              <a:gd name="T6" fmla="*/ 0 60000 65536"/>
              <a:gd name="T7" fmla="*/ 0 60000 65536"/>
              <a:gd name="T8" fmla="*/ 0 60000 65536"/>
              <a:gd name="T9" fmla="*/ 0 w 42"/>
              <a:gd name="T10" fmla="*/ 0 h 43"/>
              <a:gd name="T11" fmla="*/ 42 w 4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3">
                <a:moveTo>
                  <a:pt x="17" y="0"/>
                </a:moveTo>
                <a:lnTo>
                  <a:pt x="41" y="42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673350" y="3630761"/>
            <a:ext cx="514350" cy="509588"/>
          </a:xfrm>
          <a:custGeom>
            <a:avLst/>
            <a:gdLst>
              <a:gd name="T0" fmla="*/ 0 w 324"/>
              <a:gd name="T1" fmla="*/ 0 h 321"/>
              <a:gd name="T2" fmla="*/ 2147483647 w 324"/>
              <a:gd name="T3" fmla="*/ 2147483647 h 321"/>
              <a:gd name="T4" fmla="*/ 0 w 324"/>
              <a:gd name="T5" fmla="*/ 0 h 321"/>
              <a:gd name="T6" fmla="*/ 0 60000 65536"/>
              <a:gd name="T7" fmla="*/ 0 60000 65536"/>
              <a:gd name="T8" fmla="*/ 0 60000 65536"/>
              <a:gd name="T9" fmla="*/ 0 w 324"/>
              <a:gd name="T10" fmla="*/ 0 h 321"/>
              <a:gd name="T11" fmla="*/ 324 w 32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321">
                <a:moveTo>
                  <a:pt x="0" y="0"/>
                </a:moveTo>
                <a:lnTo>
                  <a:pt x="323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3119438" y="4073674"/>
            <a:ext cx="68262" cy="66675"/>
          </a:xfrm>
          <a:custGeom>
            <a:avLst/>
            <a:gdLst>
              <a:gd name="T0" fmla="*/ 2147483647 w 43"/>
              <a:gd name="T1" fmla="*/ 0 h 42"/>
              <a:gd name="T2" fmla="*/ 2147483647 w 43"/>
              <a:gd name="T3" fmla="*/ 2147483647 h 42"/>
              <a:gd name="T4" fmla="*/ 0 w 43"/>
              <a:gd name="T5" fmla="*/ 2147483647 h 42"/>
              <a:gd name="T6" fmla="*/ 0 60000 65536"/>
              <a:gd name="T7" fmla="*/ 0 60000 65536"/>
              <a:gd name="T8" fmla="*/ 0 60000 65536"/>
              <a:gd name="T9" fmla="*/ 0 w 43"/>
              <a:gd name="T10" fmla="*/ 0 h 42"/>
              <a:gd name="T11" fmla="*/ 43 w 4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2">
                <a:moveTo>
                  <a:pt x="17" y="0"/>
                </a:moveTo>
                <a:lnTo>
                  <a:pt x="42" y="41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2814638" y="3630761"/>
            <a:ext cx="558800" cy="509588"/>
          </a:xfrm>
          <a:custGeom>
            <a:avLst/>
            <a:gdLst>
              <a:gd name="T0" fmla="*/ 0 w 352"/>
              <a:gd name="T1" fmla="*/ 0 h 321"/>
              <a:gd name="T2" fmla="*/ 2147483647 w 352"/>
              <a:gd name="T3" fmla="*/ 2147483647 h 321"/>
              <a:gd name="T4" fmla="*/ 0 w 352"/>
              <a:gd name="T5" fmla="*/ 0 h 321"/>
              <a:gd name="T6" fmla="*/ 0 60000 65536"/>
              <a:gd name="T7" fmla="*/ 0 60000 65536"/>
              <a:gd name="T8" fmla="*/ 0 60000 65536"/>
              <a:gd name="T9" fmla="*/ 0 w 352"/>
              <a:gd name="T10" fmla="*/ 0 h 321"/>
              <a:gd name="T11" fmla="*/ 352 w 35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321">
                <a:moveTo>
                  <a:pt x="0" y="0"/>
                </a:moveTo>
                <a:lnTo>
                  <a:pt x="351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3305175" y="4075261"/>
            <a:ext cx="68263" cy="65088"/>
          </a:xfrm>
          <a:custGeom>
            <a:avLst/>
            <a:gdLst>
              <a:gd name="T0" fmla="*/ 2147483647 w 43"/>
              <a:gd name="T1" fmla="*/ 0 h 41"/>
              <a:gd name="T2" fmla="*/ 2147483647 w 43"/>
              <a:gd name="T3" fmla="*/ 2147483647 h 41"/>
              <a:gd name="T4" fmla="*/ 0 w 43"/>
              <a:gd name="T5" fmla="*/ 2147483647 h 41"/>
              <a:gd name="T6" fmla="*/ 0 60000 65536"/>
              <a:gd name="T7" fmla="*/ 0 60000 65536"/>
              <a:gd name="T8" fmla="*/ 0 60000 65536"/>
              <a:gd name="T9" fmla="*/ 0 w 43"/>
              <a:gd name="T10" fmla="*/ 0 h 41"/>
              <a:gd name="T11" fmla="*/ 43 w 4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41">
                <a:moveTo>
                  <a:pt x="16" y="0"/>
                </a:moveTo>
                <a:lnTo>
                  <a:pt x="42" y="40"/>
                </a:lnTo>
                <a:lnTo>
                  <a:pt x="0" y="17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2952750" y="3630761"/>
            <a:ext cx="608013" cy="509588"/>
          </a:xfrm>
          <a:custGeom>
            <a:avLst/>
            <a:gdLst>
              <a:gd name="T0" fmla="*/ 0 w 383"/>
              <a:gd name="T1" fmla="*/ 0 h 321"/>
              <a:gd name="T2" fmla="*/ 2147483647 w 383"/>
              <a:gd name="T3" fmla="*/ 2147483647 h 321"/>
              <a:gd name="T4" fmla="*/ 0 w 383"/>
              <a:gd name="T5" fmla="*/ 0 h 321"/>
              <a:gd name="T6" fmla="*/ 0 60000 65536"/>
              <a:gd name="T7" fmla="*/ 0 60000 65536"/>
              <a:gd name="T8" fmla="*/ 0 60000 65536"/>
              <a:gd name="T9" fmla="*/ 0 w 383"/>
              <a:gd name="T10" fmla="*/ 0 h 321"/>
              <a:gd name="T11" fmla="*/ 383 w 383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321">
                <a:moveTo>
                  <a:pt x="0" y="0"/>
                </a:moveTo>
                <a:lnTo>
                  <a:pt x="382" y="32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3490913" y="4076849"/>
            <a:ext cx="69850" cy="63500"/>
          </a:xfrm>
          <a:custGeom>
            <a:avLst/>
            <a:gdLst>
              <a:gd name="T0" fmla="*/ 2147483647 w 44"/>
              <a:gd name="T1" fmla="*/ 0 h 40"/>
              <a:gd name="T2" fmla="*/ 2147483647 w 44"/>
              <a:gd name="T3" fmla="*/ 2147483647 h 40"/>
              <a:gd name="T4" fmla="*/ 0 w 44"/>
              <a:gd name="T5" fmla="*/ 2147483647 h 40"/>
              <a:gd name="T6" fmla="*/ 0 60000 65536"/>
              <a:gd name="T7" fmla="*/ 0 60000 65536"/>
              <a:gd name="T8" fmla="*/ 0 60000 65536"/>
              <a:gd name="T9" fmla="*/ 0 w 44"/>
              <a:gd name="T10" fmla="*/ 0 h 40"/>
              <a:gd name="T11" fmla="*/ 44 w 4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40">
                <a:moveTo>
                  <a:pt x="15" y="0"/>
                </a:moveTo>
                <a:lnTo>
                  <a:pt x="43" y="39"/>
                </a:lnTo>
                <a:lnTo>
                  <a:pt x="0" y="18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2813844" y="2954635"/>
            <a:ext cx="145232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Index entries</a:t>
            </a:r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4662488" y="2073424"/>
            <a:ext cx="169862" cy="1481137"/>
          </a:xfrm>
          <a:custGeom>
            <a:avLst/>
            <a:gdLst>
              <a:gd name="T0" fmla="*/ 0 w 107"/>
              <a:gd name="T1" fmla="*/ 0 h 933"/>
              <a:gd name="T2" fmla="*/ 2147483647 w 107"/>
              <a:gd name="T3" fmla="*/ 0 h 933"/>
              <a:gd name="T4" fmla="*/ 2147483647 w 107"/>
              <a:gd name="T5" fmla="*/ 2147483647 h 933"/>
              <a:gd name="T6" fmla="*/ 0 w 107"/>
              <a:gd name="T7" fmla="*/ 2147483647 h 933"/>
              <a:gd name="T8" fmla="*/ 0 w 107"/>
              <a:gd name="T9" fmla="*/ 0 h 9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933"/>
              <a:gd name="T17" fmla="*/ 107 w 107"/>
              <a:gd name="T18" fmla="*/ 933 h 9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933">
                <a:moveTo>
                  <a:pt x="0" y="0"/>
                </a:moveTo>
                <a:lnTo>
                  <a:pt x="106" y="0"/>
                </a:lnTo>
                <a:lnTo>
                  <a:pt x="106" y="932"/>
                </a:lnTo>
                <a:lnTo>
                  <a:pt x="0" y="9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4662488" y="4149874"/>
            <a:ext cx="169862" cy="557212"/>
          </a:xfrm>
          <a:custGeom>
            <a:avLst/>
            <a:gdLst>
              <a:gd name="T0" fmla="*/ 0 w 107"/>
              <a:gd name="T1" fmla="*/ 0 h 351"/>
              <a:gd name="T2" fmla="*/ 2147483647 w 107"/>
              <a:gd name="T3" fmla="*/ 0 h 351"/>
              <a:gd name="T4" fmla="*/ 2147483647 w 107"/>
              <a:gd name="T5" fmla="*/ 2147483647 h 351"/>
              <a:gd name="T6" fmla="*/ 0 w 107"/>
              <a:gd name="T7" fmla="*/ 2147483647 h 351"/>
              <a:gd name="T8" fmla="*/ 0 w 107"/>
              <a:gd name="T9" fmla="*/ 0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351"/>
              <a:gd name="T17" fmla="*/ 107 w 107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351">
                <a:moveTo>
                  <a:pt x="0" y="0"/>
                </a:moveTo>
                <a:lnTo>
                  <a:pt x="106" y="0"/>
                </a:lnTo>
                <a:lnTo>
                  <a:pt x="106" y="350"/>
                </a:lnTo>
                <a:lnTo>
                  <a:pt x="0" y="3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267200" y="3505448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chemeClr val="folHlink"/>
                </a:solidFill>
                <a:latin typeface="Arial" charset="0"/>
                <a:ea typeface="宋体" charset="-122"/>
              </a:rPr>
              <a:t>(</a:t>
            </a:r>
            <a:r>
              <a:rPr lang="en-US" altLang="zh-CN" sz="1600" b="1" dirty="0">
                <a:solidFill>
                  <a:schemeClr val="folHlink"/>
                </a:solidFill>
                <a:latin typeface="Arial" charset="0"/>
                <a:ea typeface="宋体" charset="-122"/>
              </a:rPr>
              <a:t>Index File</a:t>
            </a:r>
            <a:r>
              <a:rPr lang="en-US" altLang="zh-CN" sz="1200" b="1" dirty="0">
                <a:solidFill>
                  <a:schemeClr val="folHlink"/>
                </a:solidFill>
                <a:latin typeface="Arial" charset="0"/>
                <a:ea typeface="宋体" charset="-122"/>
              </a:rPr>
              <a:t>)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4343400" y="3827611"/>
            <a:ext cx="1077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accent1"/>
                </a:solidFill>
                <a:latin typeface="Arial" charset="0"/>
                <a:ea typeface="宋体" charset="-122"/>
              </a:rPr>
              <a:t>(</a:t>
            </a:r>
            <a:r>
              <a:rPr lang="en-US" altLang="zh-CN" sz="1600" b="1">
                <a:solidFill>
                  <a:schemeClr val="accent1"/>
                </a:solidFill>
                <a:latin typeface="Arial" charset="0"/>
                <a:ea typeface="宋体" charset="-122"/>
              </a:rPr>
              <a:t>Data file</a:t>
            </a:r>
            <a:r>
              <a:rPr lang="en-US" altLang="zh-CN" sz="1200" b="1">
                <a:solidFill>
                  <a:schemeClr val="accent1"/>
                </a:solidFill>
                <a:latin typeface="Arial" charset="0"/>
                <a:ea typeface="宋体" charset="-122"/>
              </a:rPr>
              <a:t>)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497138" y="4532461"/>
            <a:ext cx="163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1"/>
                </a:solidFill>
                <a:latin typeface="Arial" charset="0"/>
                <a:ea typeface="宋体" charset="-122"/>
              </a:rPr>
              <a:t>Data</a:t>
            </a:r>
            <a:r>
              <a:rPr lang="en-US" altLang="zh-CN" sz="1200" b="1">
                <a:solidFill>
                  <a:schemeClr val="accent1"/>
                </a:solidFill>
                <a:latin typeface="Arial" charset="0"/>
                <a:ea typeface="宋体" charset="-122"/>
              </a:rPr>
              <a:t> </a:t>
            </a:r>
            <a:r>
              <a:rPr lang="en-US" altLang="zh-CN" sz="1800" b="1">
                <a:solidFill>
                  <a:schemeClr val="accent1"/>
                </a:solidFill>
                <a:latin typeface="Arial" charset="0"/>
                <a:ea typeface="宋体" charset="-122"/>
              </a:rPr>
              <a:t>Records</a:t>
            </a:r>
            <a:endParaRPr lang="en-US" altLang="zh-CN" sz="1200" b="1">
              <a:solidFill>
                <a:schemeClr val="accent1"/>
              </a:solidFill>
              <a:latin typeface="Arial" charset="0"/>
              <a:ea typeface="宋体" charset="-122"/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5741988" y="4151461"/>
            <a:ext cx="342900" cy="350838"/>
          </a:xfrm>
          <a:custGeom>
            <a:avLst/>
            <a:gdLst>
              <a:gd name="T0" fmla="*/ 0 w 216"/>
              <a:gd name="T1" fmla="*/ 2147483647 h 221"/>
              <a:gd name="T2" fmla="*/ 0 w 216"/>
              <a:gd name="T3" fmla="*/ 0 h 221"/>
              <a:gd name="T4" fmla="*/ 2147483647 w 216"/>
              <a:gd name="T5" fmla="*/ 0 h 221"/>
              <a:gd name="T6" fmla="*/ 2147483647 w 216"/>
              <a:gd name="T7" fmla="*/ 2147483647 h 221"/>
              <a:gd name="T8" fmla="*/ 0 w 216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21"/>
              <a:gd name="T17" fmla="*/ 216 w 21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21">
                <a:moveTo>
                  <a:pt x="0" y="220"/>
                </a:moveTo>
                <a:lnTo>
                  <a:pt x="0" y="0"/>
                </a:lnTo>
                <a:lnTo>
                  <a:pt x="215" y="0"/>
                </a:lnTo>
                <a:lnTo>
                  <a:pt x="215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6197600" y="4151461"/>
            <a:ext cx="344488" cy="350838"/>
          </a:xfrm>
          <a:custGeom>
            <a:avLst/>
            <a:gdLst>
              <a:gd name="T0" fmla="*/ 0 w 217"/>
              <a:gd name="T1" fmla="*/ 2147483647 h 221"/>
              <a:gd name="T2" fmla="*/ 0 w 217"/>
              <a:gd name="T3" fmla="*/ 0 h 221"/>
              <a:gd name="T4" fmla="*/ 2147483647 w 217"/>
              <a:gd name="T5" fmla="*/ 0 h 221"/>
              <a:gd name="T6" fmla="*/ 2147483647 w 217"/>
              <a:gd name="T7" fmla="*/ 2147483647 h 221"/>
              <a:gd name="T8" fmla="*/ 0 w 217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21"/>
              <a:gd name="T17" fmla="*/ 217 w 217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21">
                <a:moveTo>
                  <a:pt x="0" y="220"/>
                </a:moveTo>
                <a:lnTo>
                  <a:pt x="0" y="0"/>
                </a:lnTo>
                <a:lnTo>
                  <a:pt x="216" y="0"/>
                </a:lnTo>
                <a:lnTo>
                  <a:pt x="216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6656388" y="4151461"/>
            <a:ext cx="338137" cy="350838"/>
          </a:xfrm>
          <a:custGeom>
            <a:avLst/>
            <a:gdLst>
              <a:gd name="T0" fmla="*/ 0 w 213"/>
              <a:gd name="T1" fmla="*/ 2147483647 h 221"/>
              <a:gd name="T2" fmla="*/ 0 w 213"/>
              <a:gd name="T3" fmla="*/ 0 h 221"/>
              <a:gd name="T4" fmla="*/ 2147483647 w 213"/>
              <a:gd name="T5" fmla="*/ 0 h 221"/>
              <a:gd name="T6" fmla="*/ 2147483647 w 213"/>
              <a:gd name="T7" fmla="*/ 2147483647 h 221"/>
              <a:gd name="T8" fmla="*/ 0 w 213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221"/>
              <a:gd name="T17" fmla="*/ 213 w 213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221">
                <a:moveTo>
                  <a:pt x="0" y="220"/>
                </a:moveTo>
                <a:lnTo>
                  <a:pt x="0" y="0"/>
                </a:lnTo>
                <a:lnTo>
                  <a:pt x="212" y="0"/>
                </a:lnTo>
                <a:lnTo>
                  <a:pt x="212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7112000" y="4151461"/>
            <a:ext cx="339725" cy="350838"/>
          </a:xfrm>
          <a:custGeom>
            <a:avLst/>
            <a:gdLst>
              <a:gd name="T0" fmla="*/ 0 w 214"/>
              <a:gd name="T1" fmla="*/ 2147483647 h 221"/>
              <a:gd name="T2" fmla="*/ 0 w 214"/>
              <a:gd name="T3" fmla="*/ 0 h 221"/>
              <a:gd name="T4" fmla="*/ 2147483647 w 214"/>
              <a:gd name="T5" fmla="*/ 0 h 221"/>
              <a:gd name="T6" fmla="*/ 2147483647 w 214"/>
              <a:gd name="T7" fmla="*/ 2147483647 h 221"/>
              <a:gd name="T8" fmla="*/ 0 w 214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"/>
              <a:gd name="T16" fmla="*/ 0 h 221"/>
              <a:gd name="T17" fmla="*/ 214 w 214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" h="221">
                <a:moveTo>
                  <a:pt x="0" y="220"/>
                </a:moveTo>
                <a:lnTo>
                  <a:pt x="0" y="0"/>
                </a:lnTo>
                <a:lnTo>
                  <a:pt x="213" y="0"/>
                </a:lnTo>
                <a:lnTo>
                  <a:pt x="213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7566025" y="4151461"/>
            <a:ext cx="346075" cy="350838"/>
          </a:xfrm>
          <a:custGeom>
            <a:avLst/>
            <a:gdLst>
              <a:gd name="T0" fmla="*/ 0 w 218"/>
              <a:gd name="T1" fmla="*/ 2147483647 h 221"/>
              <a:gd name="T2" fmla="*/ 0 w 218"/>
              <a:gd name="T3" fmla="*/ 0 h 221"/>
              <a:gd name="T4" fmla="*/ 2147483647 w 218"/>
              <a:gd name="T5" fmla="*/ 0 h 221"/>
              <a:gd name="T6" fmla="*/ 2147483647 w 218"/>
              <a:gd name="T7" fmla="*/ 2147483647 h 221"/>
              <a:gd name="T8" fmla="*/ 0 w 218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21"/>
              <a:gd name="T17" fmla="*/ 218 w 218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21">
                <a:moveTo>
                  <a:pt x="0" y="220"/>
                </a:moveTo>
                <a:lnTo>
                  <a:pt x="0" y="0"/>
                </a:lnTo>
                <a:lnTo>
                  <a:pt x="217" y="0"/>
                </a:lnTo>
                <a:lnTo>
                  <a:pt x="217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8021638" y="4151461"/>
            <a:ext cx="342900" cy="350838"/>
          </a:xfrm>
          <a:custGeom>
            <a:avLst/>
            <a:gdLst>
              <a:gd name="T0" fmla="*/ 0 w 216"/>
              <a:gd name="T1" fmla="*/ 2147483647 h 221"/>
              <a:gd name="T2" fmla="*/ 0 w 216"/>
              <a:gd name="T3" fmla="*/ 0 h 221"/>
              <a:gd name="T4" fmla="*/ 2147483647 w 216"/>
              <a:gd name="T5" fmla="*/ 0 h 221"/>
              <a:gd name="T6" fmla="*/ 2147483647 w 216"/>
              <a:gd name="T7" fmla="*/ 2147483647 h 221"/>
              <a:gd name="T8" fmla="*/ 0 w 216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21"/>
              <a:gd name="T17" fmla="*/ 216 w 21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21">
                <a:moveTo>
                  <a:pt x="0" y="220"/>
                </a:moveTo>
                <a:lnTo>
                  <a:pt x="0" y="0"/>
                </a:lnTo>
                <a:lnTo>
                  <a:pt x="215" y="0"/>
                </a:lnTo>
                <a:lnTo>
                  <a:pt x="215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8478838" y="4151461"/>
            <a:ext cx="342900" cy="350838"/>
          </a:xfrm>
          <a:custGeom>
            <a:avLst/>
            <a:gdLst>
              <a:gd name="T0" fmla="*/ 0 w 216"/>
              <a:gd name="T1" fmla="*/ 2147483647 h 221"/>
              <a:gd name="T2" fmla="*/ 0 w 216"/>
              <a:gd name="T3" fmla="*/ 0 h 221"/>
              <a:gd name="T4" fmla="*/ 2147483647 w 216"/>
              <a:gd name="T5" fmla="*/ 0 h 221"/>
              <a:gd name="T6" fmla="*/ 2147483647 w 216"/>
              <a:gd name="T7" fmla="*/ 2147483647 h 221"/>
              <a:gd name="T8" fmla="*/ 0 w 216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21"/>
              <a:gd name="T17" fmla="*/ 216 w 216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21">
                <a:moveTo>
                  <a:pt x="0" y="220"/>
                </a:moveTo>
                <a:lnTo>
                  <a:pt x="0" y="0"/>
                </a:lnTo>
                <a:lnTo>
                  <a:pt x="215" y="0"/>
                </a:lnTo>
                <a:lnTo>
                  <a:pt x="215" y="220"/>
                </a:lnTo>
                <a:lnTo>
                  <a:pt x="0" y="220"/>
                </a:lnTo>
              </a:path>
            </a:pathLst>
          </a:custGeom>
          <a:noFill/>
          <a:ln w="12700" cap="rnd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6397625" y="2983061"/>
            <a:ext cx="1490663" cy="1588"/>
          </a:xfrm>
          <a:custGeom>
            <a:avLst/>
            <a:gdLst>
              <a:gd name="T0" fmla="*/ 0 w 939"/>
              <a:gd name="T1" fmla="*/ 0 h 1"/>
              <a:gd name="T2" fmla="*/ 2147483647 w 939"/>
              <a:gd name="T3" fmla="*/ 0 h 1"/>
              <a:gd name="T4" fmla="*/ 0 w 939"/>
              <a:gd name="T5" fmla="*/ 0 h 1"/>
              <a:gd name="T6" fmla="*/ 0 60000 65536"/>
              <a:gd name="T7" fmla="*/ 0 60000 65536"/>
              <a:gd name="T8" fmla="*/ 0 60000 65536"/>
              <a:gd name="T9" fmla="*/ 0 w 939"/>
              <a:gd name="T10" fmla="*/ 0 h 1"/>
              <a:gd name="T11" fmla="*/ 939 w 93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1">
                <a:moveTo>
                  <a:pt x="0" y="0"/>
                </a:moveTo>
                <a:lnTo>
                  <a:pt x="938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6397625" y="1936899"/>
            <a:ext cx="785813" cy="1047750"/>
          </a:xfrm>
          <a:custGeom>
            <a:avLst/>
            <a:gdLst>
              <a:gd name="T0" fmla="*/ 0 w 495"/>
              <a:gd name="T1" fmla="*/ 2147483647 h 660"/>
              <a:gd name="T2" fmla="*/ 2147483647 w 495"/>
              <a:gd name="T3" fmla="*/ 0 h 660"/>
              <a:gd name="T4" fmla="*/ 0 w 495"/>
              <a:gd name="T5" fmla="*/ 2147483647 h 660"/>
              <a:gd name="T6" fmla="*/ 0 60000 65536"/>
              <a:gd name="T7" fmla="*/ 0 60000 65536"/>
              <a:gd name="T8" fmla="*/ 0 60000 65536"/>
              <a:gd name="T9" fmla="*/ 0 w 495"/>
              <a:gd name="T10" fmla="*/ 0 h 660"/>
              <a:gd name="T11" fmla="*/ 495 w 495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5" h="660">
                <a:moveTo>
                  <a:pt x="0" y="659"/>
                </a:moveTo>
                <a:lnTo>
                  <a:pt x="494" y="0"/>
                </a:lnTo>
                <a:lnTo>
                  <a:pt x="0" y="65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7181850" y="1936899"/>
            <a:ext cx="712788" cy="1047750"/>
          </a:xfrm>
          <a:custGeom>
            <a:avLst/>
            <a:gdLst>
              <a:gd name="T0" fmla="*/ 0 w 449"/>
              <a:gd name="T1" fmla="*/ 0 h 660"/>
              <a:gd name="T2" fmla="*/ 2147483647 w 449"/>
              <a:gd name="T3" fmla="*/ 2147483647 h 660"/>
              <a:gd name="T4" fmla="*/ 0 w 449"/>
              <a:gd name="T5" fmla="*/ 0 h 660"/>
              <a:gd name="T6" fmla="*/ 0 60000 65536"/>
              <a:gd name="T7" fmla="*/ 0 60000 65536"/>
              <a:gd name="T8" fmla="*/ 0 60000 65536"/>
              <a:gd name="T9" fmla="*/ 0 w 449"/>
              <a:gd name="T10" fmla="*/ 0 h 660"/>
              <a:gd name="T11" fmla="*/ 449 w 449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" h="660">
                <a:moveTo>
                  <a:pt x="0" y="0"/>
                </a:moveTo>
                <a:lnTo>
                  <a:pt x="448" y="65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6891338" y="1844824"/>
            <a:ext cx="292100" cy="93662"/>
          </a:xfrm>
          <a:custGeom>
            <a:avLst/>
            <a:gdLst>
              <a:gd name="T0" fmla="*/ 0 w 184"/>
              <a:gd name="T1" fmla="*/ 0 h 59"/>
              <a:gd name="T2" fmla="*/ 2147483647 w 184"/>
              <a:gd name="T3" fmla="*/ 2147483647 h 59"/>
              <a:gd name="T4" fmla="*/ 2147483647 w 184"/>
              <a:gd name="T5" fmla="*/ 2147483647 h 59"/>
              <a:gd name="T6" fmla="*/ 0 w 184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184"/>
              <a:gd name="T13" fmla="*/ 0 h 59"/>
              <a:gd name="T14" fmla="*/ 184 w 184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" h="59">
                <a:moveTo>
                  <a:pt x="0" y="0"/>
                </a:moveTo>
                <a:lnTo>
                  <a:pt x="30" y="9"/>
                </a:lnTo>
                <a:lnTo>
                  <a:pt x="183" y="5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7100888" y="1886099"/>
            <a:ext cx="82550" cy="52387"/>
          </a:xfrm>
          <a:custGeom>
            <a:avLst/>
            <a:gdLst>
              <a:gd name="T0" fmla="*/ 2147483647 w 52"/>
              <a:gd name="T1" fmla="*/ 0 h 33"/>
              <a:gd name="T2" fmla="*/ 2147483647 w 52"/>
              <a:gd name="T3" fmla="*/ 2147483647 h 33"/>
              <a:gd name="T4" fmla="*/ 0 w 52"/>
              <a:gd name="T5" fmla="*/ 2147483647 h 33"/>
              <a:gd name="T6" fmla="*/ 2147483647 w 52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33"/>
              <a:gd name="T14" fmla="*/ 52 w 52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33">
                <a:moveTo>
                  <a:pt x="6" y="0"/>
                </a:moveTo>
                <a:lnTo>
                  <a:pt x="51" y="32"/>
                </a:lnTo>
                <a:lnTo>
                  <a:pt x="0" y="32"/>
                </a:lnTo>
                <a:lnTo>
                  <a:pt x="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6038850" y="3264049"/>
            <a:ext cx="404813" cy="347662"/>
          </a:xfrm>
          <a:custGeom>
            <a:avLst/>
            <a:gdLst>
              <a:gd name="T0" fmla="*/ 0 w 255"/>
              <a:gd name="T1" fmla="*/ 0 h 219"/>
              <a:gd name="T2" fmla="*/ 2147483647 w 255"/>
              <a:gd name="T3" fmla="*/ 0 h 219"/>
              <a:gd name="T4" fmla="*/ 2147483647 w 255"/>
              <a:gd name="T5" fmla="*/ 2147483647 h 219"/>
              <a:gd name="T6" fmla="*/ 0 w 255"/>
              <a:gd name="T7" fmla="*/ 2147483647 h 219"/>
              <a:gd name="T8" fmla="*/ 0 w 255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19"/>
              <a:gd name="T17" fmla="*/ 255 w 255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19">
                <a:moveTo>
                  <a:pt x="0" y="0"/>
                </a:moveTo>
                <a:lnTo>
                  <a:pt x="254" y="0"/>
                </a:lnTo>
                <a:lnTo>
                  <a:pt x="254" y="218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6442075" y="3391049"/>
            <a:ext cx="63500" cy="42862"/>
          </a:xfrm>
          <a:custGeom>
            <a:avLst/>
            <a:gdLst>
              <a:gd name="T0" fmla="*/ 2147483647 w 40"/>
              <a:gd name="T1" fmla="*/ 2147483647 h 27"/>
              <a:gd name="T2" fmla="*/ 0 w 40"/>
              <a:gd name="T3" fmla="*/ 2147483647 h 27"/>
              <a:gd name="T4" fmla="*/ 2147483647 w 40"/>
              <a:gd name="T5" fmla="*/ 0 h 27"/>
              <a:gd name="T6" fmla="*/ 0 60000 65536"/>
              <a:gd name="T7" fmla="*/ 0 60000 65536"/>
              <a:gd name="T8" fmla="*/ 0 60000 65536"/>
              <a:gd name="T9" fmla="*/ 0 w 40"/>
              <a:gd name="T10" fmla="*/ 0 h 27"/>
              <a:gd name="T11" fmla="*/ 40 w 40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27">
                <a:moveTo>
                  <a:pt x="39" y="26"/>
                </a:moveTo>
                <a:lnTo>
                  <a:pt x="0" y="13"/>
                </a:lnTo>
                <a:lnTo>
                  <a:pt x="39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6442075" y="3414861"/>
            <a:ext cx="241300" cy="1588"/>
          </a:xfrm>
          <a:custGeom>
            <a:avLst/>
            <a:gdLst>
              <a:gd name="T0" fmla="*/ 0 w 152"/>
              <a:gd name="T1" fmla="*/ 0 h 1"/>
              <a:gd name="T2" fmla="*/ 2147483647 w 152"/>
              <a:gd name="T3" fmla="*/ 0 h 1"/>
              <a:gd name="T4" fmla="*/ 0 w 152"/>
              <a:gd name="T5" fmla="*/ 0 h 1"/>
              <a:gd name="T6" fmla="*/ 0 60000 65536"/>
              <a:gd name="T7" fmla="*/ 0 60000 65536"/>
              <a:gd name="T8" fmla="*/ 0 60000 65536"/>
              <a:gd name="T9" fmla="*/ 0 w 152"/>
              <a:gd name="T10" fmla="*/ 0 h 1"/>
              <a:gd name="T11" fmla="*/ 152 w 1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">
                <a:moveTo>
                  <a:pt x="0" y="0"/>
                </a:moveTo>
                <a:lnTo>
                  <a:pt x="151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6618288" y="3391049"/>
            <a:ext cx="65087" cy="42862"/>
          </a:xfrm>
          <a:custGeom>
            <a:avLst/>
            <a:gdLst>
              <a:gd name="T0" fmla="*/ 0 w 41"/>
              <a:gd name="T1" fmla="*/ 0 h 27"/>
              <a:gd name="T2" fmla="*/ 2147483647 w 41"/>
              <a:gd name="T3" fmla="*/ 2147483647 h 27"/>
              <a:gd name="T4" fmla="*/ 0 w 41"/>
              <a:gd name="T5" fmla="*/ 2147483647 h 27"/>
              <a:gd name="T6" fmla="*/ 0 60000 65536"/>
              <a:gd name="T7" fmla="*/ 0 60000 65536"/>
              <a:gd name="T8" fmla="*/ 0 60000 65536"/>
              <a:gd name="T9" fmla="*/ 0 w 41"/>
              <a:gd name="T10" fmla="*/ 0 h 27"/>
              <a:gd name="T11" fmla="*/ 41 w 4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27">
                <a:moveTo>
                  <a:pt x="0" y="0"/>
                </a:moveTo>
                <a:lnTo>
                  <a:pt x="40" y="13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6681788" y="3264049"/>
            <a:ext cx="403225" cy="347662"/>
          </a:xfrm>
          <a:custGeom>
            <a:avLst/>
            <a:gdLst>
              <a:gd name="T0" fmla="*/ 0 w 254"/>
              <a:gd name="T1" fmla="*/ 0 h 219"/>
              <a:gd name="T2" fmla="*/ 2147483647 w 254"/>
              <a:gd name="T3" fmla="*/ 0 h 219"/>
              <a:gd name="T4" fmla="*/ 2147483647 w 254"/>
              <a:gd name="T5" fmla="*/ 2147483647 h 219"/>
              <a:gd name="T6" fmla="*/ 0 w 254"/>
              <a:gd name="T7" fmla="*/ 2147483647 h 219"/>
              <a:gd name="T8" fmla="*/ 0 w 254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19"/>
              <a:gd name="T17" fmla="*/ 254 w 254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19">
                <a:moveTo>
                  <a:pt x="0" y="0"/>
                </a:moveTo>
                <a:lnTo>
                  <a:pt x="253" y="0"/>
                </a:lnTo>
                <a:lnTo>
                  <a:pt x="253" y="218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7083425" y="3391049"/>
            <a:ext cx="66675" cy="42862"/>
          </a:xfrm>
          <a:custGeom>
            <a:avLst/>
            <a:gdLst>
              <a:gd name="T0" fmla="*/ 2147483647 w 42"/>
              <a:gd name="T1" fmla="*/ 2147483647 h 27"/>
              <a:gd name="T2" fmla="*/ 0 w 42"/>
              <a:gd name="T3" fmla="*/ 2147483647 h 27"/>
              <a:gd name="T4" fmla="*/ 2147483647 w 42"/>
              <a:gd name="T5" fmla="*/ 0 h 27"/>
              <a:gd name="T6" fmla="*/ 0 60000 65536"/>
              <a:gd name="T7" fmla="*/ 0 60000 65536"/>
              <a:gd name="T8" fmla="*/ 0 60000 65536"/>
              <a:gd name="T9" fmla="*/ 0 w 42"/>
              <a:gd name="T10" fmla="*/ 0 h 27"/>
              <a:gd name="T11" fmla="*/ 42 w 4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27">
                <a:moveTo>
                  <a:pt x="41" y="26"/>
                </a:moveTo>
                <a:lnTo>
                  <a:pt x="0" y="13"/>
                </a:lnTo>
                <a:lnTo>
                  <a:pt x="41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7083425" y="3414861"/>
            <a:ext cx="201613" cy="1588"/>
          </a:xfrm>
          <a:custGeom>
            <a:avLst/>
            <a:gdLst>
              <a:gd name="T0" fmla="*/ 0 w 127"/>
              <a:gd name="T1" fmla="*/ 0 h 1"/>
              <a:gd name="T2" fmla="*/ 2147483647 w 127"/>
              <a:gd name="T3" fmla="*/ 0 h 1"/>
              <a:gd name="T4" fmla="*/ 0 w 127"/>
              <a:gd name="T5" fmla="*/ 0 h 1"/>
              <a:gd name="T6" fmla="*/ 0 60000 65536"/>
              <a:gd name="T7" fmla="*/ 0 60000 65536"/>
              <a:gd name="T8" fmla="*/ 0 60000 65536"/>
              <a:gd name="T9" fmla="*/ 0 w 127"/>
              <a:gd name="T10" fmla="*/ 0 h 1"/>
              <a:gd name="T11" fmla="*/ 127 w 1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">
                <a:moveTo>
                  <a:pt x="0" y="0"/>
                </a:moveTo>
                <a:lnTo>
                  <a:pt x="12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7223125" y="3391049"/>
            <a:ext cx="61913" cy="42862"/>
          </a:xfrm>
          <a:custGeom>
            <a:avLst/>
            <a:gdLst>
              <a:gd name="T0" fmla="*/ 0 w 39"/>
              <a:gd name="T1" fmla="*/ 0 h 27"/>
              <a:gd name="T2" fmla="*/ 2147483647 w 39"/>
              <a:gd name="T3" fmla="*/ 2147483647 h 27"/>
              <a:gd name="T4" fmla="*/ 0 w 39"/>
              <a:gd name="T5" fmla="*/ 2147483647 h 27"/>
              <a:gd name="T6" fmla="*/ 0 60000 65536"/>
              <a:gd name="T7" fmla="*/ 0 60000 65536"/>
              <a:gd name="T8" fmla="*/ 0 60000 65536"/>
              <a:gd name="T9" fmla="*/ 0 w 39"/>
              <a:gd name="T10" fmla="*/ 0 h 27"/>
              <a:gd name="T11" fmla="*/ 39 w 3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7">
                <a:moveTo>
                  <a:pt x="0" y="0"/>
                </a:moveTo>
                <a:lnTo>
                  <a:pt x="38" y="13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6321425" y="2967186"/>
            <a:ext cx="158750" cy="298450"/>
          </a:xfrm>
          <a:custGeom>
            <a:avLst/>
            <a:gdLst>
              <a:gd name="T0" fmla="*/ 2147483647 w 100"/>
              <a:gd name="T1" fmla="*/ 0 h 188"/>
              <a:gd name="T2" fmla="*/ 0 w 100"/>
              <a:gd name="T3" fmla="*/ 2147483647 h 188"/>
              <a:gd name="T4" fmla="*/ 2147483647 w 100"/>
              <a:gd name="T5" fmla="*/ 0 h 188"/>
              <a:gd name="T6" fmla="*/ 0 60000 65536"/>
              <a:gd name="T7" fmla="*/ 0 60000 65536"/>
              <a:gd name="T8" fmla="*/ 0 60000 65536"/>
              <a:gd name="T9" fmla="*/ 0 w 100"/>
              <a:gd name="T10" fmla="*/ 0 h 188"/>
              <a:gd name="T11" fmla="*/ 100 w 100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188">
                <a:moveTo>
                  <a:pt x="99" y="0"/>
                </a:moveTo>
                <a:lnTo>
                  <a:pt x="0" y="187"/>
                </a:lnTo>
                <a:lnTo>
                  <a:pt x="99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6321425" y="3187849"/>
            <a:ext cx="49213" cy="77787"/>
          </a:xfrm>
          <a:custGeom>
            <a:avLst/>
            <a:gdLst>
              <a:gd name="T0" fmla="*/ 2147483647 w 31"/>
              <a:gd name="T1" fmla="*/ 2147483647 h 49"/>
              <a:gd name="T2" fmla="*/ 0 w 31"/>
              <a:gd name="T3" fmla="*/ 2147483647 h 49"/>
              <a:gd name="T4" fmla="*/ 2147483647 w 31"/>
              <a:gd name="T5" fmla="*/ 0 h 49"/>
              <a:gd name="T6" fmla="*/ 0 60000 65536"/>
              <a:gd name="T7" fmla="*/ 0 60000 65536"/>
              <a:gd name="T8" fmla="*/ 0 60000 65536"/>
              <a:gd name="T9" fmla="*/ 0 w 31"/>
              <a:gd name="T10" fmla="*/ 0 h 49"/>
              <a:gd name="T11" fmla="*/ 31 w 3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49">
                <a:moveTo>
                  <a:pt x="30" y="15"/>
                </a:moveTo>
                <a:lnTo>
                  <a:pt x="0" y="48"/>
                </a:lnTo>
                <a:lnTo>
                  <a:pt x="13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6881813" y="2967186"/>
            <a:ext cx="1587" cy="298450"/>
          </a:xfrm>
          <a:custGeom>
            <a:avLst/>
            <a:gdLst>
              <a:gd name="T0" fmla="*/ 0 w 1"/>
              <a:gd name="T1" fmla="*/ 0 h 188"/>
              <a:gd name="T2" fmla="*/ 0 w 1"/>
              <a:gd name="T3" fmla="*/ 2147483647 h 188"/>
              <a:gd name="T4" fmla="*/ 0 w 1"/>
              <a:gd name="T5" fmla="*/ 0 h 188"/>
              <a:gd name="T6" fmla="*/ 0 60000 65536"/>
              <a:gd name="T7" fmla="*/ 0 60000 65536"/>
              <a:gd name="T8" fmla="*/ 0 60000 65536"/>
              <a:gd name="T9" fmla="*/ 0 w 1"/>
              <a:gd name="T10" fmla="*/ 0 h 188"/>
              <a:gd name="T11" fmla="*/ 1 w 1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8">
                <a:moveTo>
                  <a:pt x="0" y="0"/>
                </a:moveTo>
                <a:lnTo>
                  <a:pt x="0" y="18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6867525" y="3186261"/>
            <a:ext cx="30163" cy="79375"/>
          </a:xfrm>
          <a:custGeom>
            <a:avLst/>
            <a:gdLst>
              <a:gd name="T0" fmla="*/ 2147483647 w 19"/>
              <a:gd name="T1" fmla="*/ 0 h 50"/>
              <a:gd name="T2" fmla="*/ 2147483647 w 19"/>
              <a:gd name="T3" fmla="*/ 2147483647 h 50"/>
              <a:gd name="T4" fmla="*/ 0 w 19"/>
              <a:gd name="T5" fmla="*/ 0 h 50"/>
              <a:gd name="T6" fmla="*/ 0 60000 65536"/>
              <a:gd name="T7" fmla="*/ 0 60000 65536"/>
              <a:gd name="T8" fmla="*/ 0 60000 65536"/>
              <a:gd name="T9" fmla="*/ 0 w 19"/>
              <a:gd name="T10" fmla="*/ 0 h 50"/>
              <a:gd name="T11" fmla="*/ 19 w 19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0">
                <a:moveTo>
                  <a:pt x="18" y="0"/>
                </a:moveTo>
                <a:lnTo>
                  <a:pt x="8" y="4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7767638" y="3264049"/>
            <a:ext cx="403225" cy="347662"/>
          </a:xfrm>
          <a:custGeom>
            <a:avLst/>
            <a:gdLst>
              <a:gd name="T0" fmla="*/ 0 w 254"/>
              <a:gd name="T1" fmla="*/ 0 h 219"/>
              <a:gd name="T2" fmla="*/ 2147483647 w 254"/>
              <a:gd name="T3" fmla="*/ 0 h 219"/>
              <a:gd name="T4" fmla="*/ 2147483647 w 254"/>
              <a:gd name="T5" fmla="*/ 2147483647 h 219"/>
              <a:gd name="T6" fmla="*/ 0 w 254"/>
              <a:gd name="T7" fmla="*/ 2147483647 h 219"/>
              <a:gd name="T8" fmla="*/ 0 w 254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219"/>
              <a:gd name="T17" fmla="*/ 254 w 254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219">
                <a:moveTo>
                  <a:pt x="0" y="0"/>
                </a:moveTo>
                <a:lnTo>
                  <a:pt x="253" y="0"/>
                </a:lnTo>
                <a:lnTo>
                  <a:pt x="253" y="218"/>
                </a:lnTo>
                <a:lnTo>
                  <a:pt x="0" y="21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7567613" y="3391049"/>
            <a:ext cx="65087" cy="42862"/>
          </a:xfrm>
          <a:custGeom>
            <a:avLst/>
            <a:gdLst>
              <a:gd name="T0" fmla="*/ 2147483647 w 41"/>
              <a:gd name="T1" fmla="*/ 2147483647 h 27"/>
              <a:gd name="T2" fmla="*/ 0 w 41"/>
              <a:gd name="T3" fmla="*/ 2147483647 h 27"/>
              <a:gd name="T4" fmla="*/ 2147483647 w 41"/>
              <a:gd name="T5" fmla="*/ 0 h 27"/>
              <a:gd name="T6" fmla="*/ 0 60000 65536"/>
              <a:gd name="T7" fmla="*/ 0 60000 65536"/>
              <a:gd name="T8" fmla="*/ 0 60000 65536"/>
              <a:gd name="T9" fmla="*/ 0 w 41"/>
              <a:gd name="T10" fmla="*/ 0 h 27"/>
              <a:gd name="T11" fmla="*/ 41 w 4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27">
                <a:moveTo>
                  <a:pt x="40" y="26"/>
                </a:moveTo>
                <a:lnTo>
                  <a:pt x="0" y="13"/>
                </a:lnTo>
                <a:lnTo>
                  <a:pt x="4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7567613" y="3414861"/>
            <a:ext cx="201612" cy="1588"/>
          </a:xfrm>
          <a:custGeom>
            <a:avLst/>
            <a:gdLst>
              <a:gd name="T0" fmla="*/ 0 w 127"/>
              <a:gd name="T1" fmla="*/ 0 h 1"/>
              <a:gd name="T2" fmla="*/ 2147483647 w 127"/>
              <a:gd name="T3" fmla="*/ 0 h 1"/>
              <a:gd name="T4" fmla="*/ 0 w 127"/>
              <a:gd name="T5" fmla="*/ 0 h 1"/>
              <a:gd name="T6" fmla="*/ 0 60000 65536"/>
              <a:gd name="T7" fmla="*/ 0 60000 65536"/>
              <a:gd name="T8" fmla="*/ 0 60000 65536"/>
              <a:gd name="T9" fmla="*/ 0 w 127"/>
              <a:gd name="T10" fmla="*/ 0 h 1"/>
              <a:gd name="T11" fmla="*/ 127 w 1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">
                <a:moveTo>
                  <a:pt x="0" y="0"/>
                </a:moveTo>
                <a:lnTo>
                  <a:pt x="12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7702550" y="3391049"/>
            <a:ext cx="66675" cy="42862"/>
          </a:xfrm>
          <a:custGeom>
            <a:avLst/>
            <a:gdLst>
              <a:gd name="T0" fmla="*/ 0 w 42"/>
              <a:gd name="T1" fmla="*/ 0 h 27"/>
              <a:gd name="T2" fmla="*/ 2147483647 w 42"/>
              <a:gd name="T3" fmla="*/ 2147483647 h 27"/>
              <a:gd name="T4" fmla="*/ 0 w 42"/>
              <a:gd name="T5" fmla="*/ 2147483647 h 27"/>
              <a:gd name="T6" fmla="*/ 0 60000 65536"/>
              <a:gd name="T7" fmla="*/ 0 60000 65536"/>
              <a:gd name="T8" fmla="*/ 0 60000 65536"/>
              <a:gd name="T9" fmla="*/ 0 w 42"/>
              <a:gd name="T10" fmla="*/ 0 h 27"/>
              <a:gd name="T11" fmla="*/ 42 w 4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27">
                <a:moveTo>
                  <a:pt x="0" y="0"/>
                </a:moveTo>
                <a:lnTo>
                  <a:pt x="41" y="13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7810500" y="2967186"/>
            <a:ext cx="158750" cy="298450"/>
          </a:xfrm>
          <a:custGeom>
            <a:avLst/>
            <a:gdLst>
              <a:gd name="T0" fmla="*/ 0 w 100"/>
              <a:gd name="T1" fmla="*/ 0 h 188"/>
              <a:gd name="T2" fmla="*/ 2147483647 w 100"/>
              <a:gd name="T3" fmla="*/ 2147483647 h 188"/>
              <a:gd name="T4" fmla="*/ 0 w 100"/>
              <a:gd name="T5" fmla="*/ 0 h 188"/>
              <a:gd name="T6" fmla="*/ 0 60000 65536"/>
              <a:gd name="T7" fmla="*/ 0 60000 65536"/>
              <a:gd name="T8" fmla="*/ 0 60000 65536"/>
              <a:gd name="T9" fmla="*/ 0 w 100"/>
              <a:gd name="T10" fmla="*/ 0 h 188"/>
              <a:gd name="T11" fmla="*/ 100 w 100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188">
                <a:moveTo>
                  <a:pt x="0" y="0"/>
                </a:moveTo>
                <a:lnTo>
                  <a:pt x="99" y="18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7920038" y="3187849"/>
            <a:ext cx="49212" cy="77787"/>
          </a:xfrm>
          <a:custGeom>
            <a:avLst/>
            <a:gdLst>
              <a:gd name="T0" fmla="*/ 2147483647 w 31"/>
              <a:gd name="T1" fmla="*/ 0 h 49"/>
              <a:gd name="T2" fmla="*/ 2147483647 w 31"/>
              <a:gd name="T3" fmla="*/ 2147483647 h 49"/>
              <a:gd name="T4" fmla="*/ 0 w 31"/>
              <a:gd name="T5" fmla="*/ 2147483647 h 49"/>
              <a:gd name="T6" fmla="*/ 0 60000 65536"/>
              <a:gd name="T7" fmla="*/ 0 60000 65536"/>
              <a:gd name="T8" fmla="*/ 0 60000 65536"/>
              <a:gd name="T9" fmla="*/ 0 w 31"/>
              <a:gd name="T10" fmla="*/ 0 h 49"/>
              <a:gd name="T11" fmla="*/ 31 w 3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49">
                <a:moveTo>
                  <a:pt x="17" y="0"/>
                </a:moveTo>
                <a:lnTo>
                  <a:pt x="30" y="48"/>
                </a:lnTo>
                <a:lnTo>
                  <a:pt x="0" y="15"/>
                </a:lnTo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6078538" y="3610124"/>
            <a:ext cx="201612" cy="498475"/>
          </a:xfrm>
          <a:custGeom>
            <a:avLst/>
            <a:gdLst>
              <a:gd name="T0" fmla="*/ 0 w 127"/>
              <a:gd name="T1" fmla="*/ 0 h 314"/>
              <a:gd name="T2" fmla="*/ 2147483647 w 127"/>
              <a:gd name="T3" fmla="*/ 2147483647 h 314"/>
              <a:gd name="T4" fmla="*/ 0 w 127"/>
              <a:gd name="T5" fmla="*/ 0 h 314"/>
              <a:gd name="T6" fmla="*/ 0 60000 65536"/>
              <a:gd name="T7" fmla="*/ 0 60000 65536"/>
              <a:gd name="T8" fmla="*/ 0 60000 65536"/>
              <a:gd name="T9" fmla="*/ 0 w 127"/>
              <a:gd name="T10" fmla="*/ 0 h 314"/>
              <a:gd name="T11" fmla="*/ 127 w 127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314">
                <a:moveTo>
                  <a:pt x="0" y="0"/>
                </a:moveTo>
                <a:lnTo>
                  <a:pt x="126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6235700" y="4029224"/>
            <a:ext cx="44450" cy="79375"/>
          </a:xfrm>
          <a:custGeom>
            <a:avLst/>
            <a:gdLst>
              <a:gd name="T0" fmla="*/ 2147483647 w 28"/>
              <a:gd name="T1" fmla="*/ 0 h 50"/>
              <a:gd name="T2" fmla="*/ 2147483647 w 28"/>
              <a:gd name="T3" fmla="*/ 2147483647 h 50"/>
              <a:gd name="T4" fmla="*/ 0 w 28"/>
              <a:gd name="T5" fmla="*/ 2147483647 h 50"/>
              <a:gd name="T6" fmla="*/ 0 60000 65536"/>
              <a:gd name="T7" fmla="*/ 0 60000 65536"/>
              <a:gd name="T8" fmla="*/ 0 60000 65536"/>
              <a:gd name="T9" fmla="*/ 0 w 28"/>
              <a:gd name="T10" fmla="*/ 0 h 50"/>
              <a:gd name="T11" fmla="*/ 28 w 28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0">
                <a:moveTo>
                  <a:pt x="18" y="0"/>
                </a:moveTo>
                <a:lnTo>
                  <a:pt x="27" y="49"/>
                </a:lnTo>
                <a:lnTo>
                  <a:pt x="0" y="11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5794375" y="3610124"/>
            <a:ext cx="366713" cy="549275"/>
          </a:xfrm>
          <a:custGeom>
            <a:avLst/>
            <a:gdLst>
              <a:gd name="T0" fmla="*/ 2147483647 w 231"/>
              <a:gd name="T1" fmla="*/ 0 h 346"/>
              <a:gd name="T2" fmla="*/ 0 w 231"/>
              <a:gd name="T3" fmla="*/ 2147483647 h 346"/>
              <a:gd name="T4" fmla="*/ 2147483647 w 231"/>
              <a:gd name="T5" fmla="*/ 0 h 346"/>
              <a:gd name="T6" fmla="*/ 0 60000 65536"/>
              <a:gd name="T7" fmla="*/ 0 60000 65536"/>
              <a:gd name="T8" fmla="*/ 0 60000 65536"/>
              <a:gd name="T9" fmla="*/ 0 w 231"/>
              <a:gd name="T10" fmla="*/ 0 h 346"/>
              <a:gd name="T11" fmla="*/ 231 w 23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346">
                <a:moveTo>
                  <a:pt x="230" y="0"/>
                </a:moveTo>
                <a:lnTo>
                  <a:pt x="0" y="345"/>
                </a:lnTo>
                <a:lnTo>
                  <a:pt x="23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5794375" y="4084786"/>
            <a:ext cx="57150" cy="74613"/>
          </a:xfrm>
          <a:custGeom>
            <a:avLst/>
            <a:gdLst>
              <a:gd name="T0" fmla="*/ 2147483647 w 36"/>
              <a:gd name="T1" fmla="*/ 2147483647 h 47"/>
              <a:gd name="T2" fmla="*/ 0 w 36"/>
              <a:gd name="T3" fmla="*/ 2147483647 h 47"/>
              <a:gd name="T4" fmla="*/ 2147483647 w 36"/>
              <a:gd name="T5" fmla="*/ 0 h 47"/>
              <a:gd name="T6" fmla="*/ 0 60000 65536"/>
              <a:gd name="T7" fmla="*/ 0 60000 65536"/>
              <a:gd name="T8" fmla="*/ 0 60000 65536"/>
              <a:gd name="T9" fmla="*/ 0 w 36"/>
              <a:gd name="T10" fmla="*/ 0 h 47"/>
              <a:gd name="T11" fmla="*/ 36 w 36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47">
                <a:moveTo>
                  <a:pt x="35" y="16"/>
                </a:moveTo>
                <a:lnTo>
                  <a:pt x="0" y="46"/>
                </a:lnTo>
                <a:lnTo>
                  <a:pt x="19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6197600" y="3610124"/>
            <a:ext cx="566738" cy="549275"/>
          </a:xfrm>
          <a:custGeom>
            <a:avLst/>
            <a:gdLst>
              <a:gd name="T0" fmla="*/ 0 w 357"/>
              <a:gd name="T1" fmla="*/ 0 h 346"/>
              <a:gd name="T2" fmla="*/ 2147483647 w 357"/>
              <a:gd name="T3" fmla="*/ 2147483647 h 346"/>
              <a:gd name="T4" fmla="*/ 0 w 357"/>
              <a:gd name="T5" fmla="*/ 0 h 346"/>
              <a:gd name="T6" fmla="*/ 0 60000 65536"/>
              <a:gd name="T7" fmla="*/ 0 60000 65536"/>
              <a:gd name="T8" fmla="*/ 0 60000 65536"/>
              <a:gd name="T9" fmla="*/ 0 w 357"/>
              <a:gd name="T10" fmla="*/ 0 h 346"/>
              <a:gd name="T11" fmla="*/ 357 w 357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" h="346">
                <a:moveTo>
                  <a:pt x="0" y="0"/>
                </a:moveTo>
                <a:lnTo>
                  <a:pt x="356" y="345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6699250" y="4094311"/>
            <a:ext cx="65088" cy="65088"/>
          </a:xfrm>
          <a:custGeom>
            <a:avLst/>
            <a:gdLst>
              <a:gd name="T0" fmla="*/ 2147483647 w 41"/>
              <a:gd name="T1" fmla="*/ 0 h 41"/>
              <a:gd name="T2" fmla="*/ 2147483647 w 41"/>
              <a:gd name="T3" fmla="*/ 2147483647 h 41"/>
              <a:gd name="T4" fmla="*/ 0 w 41"/>
              <a:gd name="T5" fmla="*/ 2147483647 h 41"/>
              <a:gd name="T6" fmla="*/ 0 60000 65536"/>
              <a:gd name="T7" fmla="*/ 0 60000 65536"/>
              <a:gd name="T8" fmla="*/ 0 60000 65536"/>
              <a:gd name="T9" fmla="*/ 0 w 41"/>
              <a:gd name="T10" fmla="*/ 0 h 41"/>
              <a:gd name="T11" fmla="*/ 41 w 41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41">
                <a:moveTo>
                  <a:pt x="13" y="0"/>
                </a:moveTo>
                <a:lnTo>
                  <a:pt x="40" y="40"/>
                </a:lnTo>
                <a:lnTo>
                  <a:pt x="0" y="19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5997575" y="3610124"/>
            <a:ext cx="282575" cy="498475"/>
          </a:xfrm>
          <a:custGeom>
            <a:avLst/>
            <a:gdLst>
              <a:gd name="T0" fmla="*/ 2147483647 w 178"/>
              <a:gd name="T1" fmla="*/ 0 h 314"/>
              <a:gd name="T2" fmla="*/ 0 w 178"/>
              <a:gd name="T3" fmla="*/ 2147483647 h 314"/>
              <a:gd name="T4" fmla="*/ 2147483647 w 178"/>
              <a:gd name="T5" fmla="*/ 0 h 314"/>
              <a:gd name="T6" fmla="*/ 0 60000 65536"/>
              <a:gd name="T7" fmla="*/ 0 60000 65536"/>
              <a:gd name="T8" fmla="*/ 0 60000 65536"/>
              <a:gd name="T9" fmla="*/ 0 w 178"/>
              <a:gd name="T10" fmla="*/ 0 h 314"/>
              <a:gd name="T11" fmla="*/ 178 w 178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314">
                <a:moveTo>
                  <a:pt x="177" y="0"/>
                </a:moveTo>
                <a:lnTo>
                  <a:pt x="0" y="313"/>
                </a:lnTo>
                <a:lnTo>
                  <a:pt x="177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5997575" y="4033986"/>
            <a:ext cx="52388" cy="74613"/>
          </a:xfrm>
          <a:custGeom>
            <a:avLst/>
            <a:gdLst>
              <a:gd name="T0" fmla="*/ 2147483647 w 33"/>
              <a:gd name="T1" fmla="*/ 2147483647 h 47"/>
              <a:gd name="T2" fmla="*/ 0 w 33"/>
              <a:gd name="T3" fmla="*/ 2147483647 h 47"/>
              <a:gd name="T4" fmla="*/ 2147483647 w 33"/>
              <a:gd name="T5" fmla="*/ 0 h 47"/>
              <a:gd name="T6" fmla="*/ 0 60000 65536"/>
              <a:gd name="T7" fmla="*/ 0 60000 65536"/>
              <a:gd name="T8" fmla="*/ 0 60000 65536"/>
              <a:gd name="T9" fmla="*/ 0 w 33"/>
              <a:gd name="T10" fmla="*/ 0 h 47"/>
              <a:gd name="T11" fmla="*/ 33 w 3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7">
                <a:moveTo>
                  <a:pt x="32" y="13"/>
                </a:moveTo>
                <a:lnTo>
                  <a:pt x="0" y="46"/>
                </a:lnTo>
                <a:lnTo>
                  <a:pt x="14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6321425" y="3610124"/>
            <a:ext cx="1408113" cy="498475"/>
          </a:xfrm>
          <a:custGeom>
            <a:avLst/>
            <a:gdLst>
              <a:gd name="T0" fmla="*/ 0 w 887"/>
              <a:gd name="T1" fmla="*/ 0 h 314"/>
              <a:gd name="T2" fmla="*/ 2147483647 w 887"/>
              <a:gd name="T3" fmla="*/ 2147483647 h 314"/>
              <a:gd name="T4" fmla="*/ 0 w 887"/>
              <a:gd name="T5" fmla="*/ 0 h 314"/>
              <a:gd name="T6" fmla="*/ 0 60000 65536"/>
              <a:gd name="T7" fmla="*/ 0 60000 65536"/>
              <a:gd name="T8" fmla="*/ 0 60000 65536"/>
              <a:gd name="T9" fmla="*/ 0 w 887"/>
              <a:gd name="T10" fmla="*/ 0 h 314"/>
              <a:gd name="T11" fmla="*/ 887 w 887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7" h="314">
                <a:moveTo>
                  <a:pt x="0" y="0"/>
                </a:moveTo>
                <a:lnTo>
                  <a:pt x="886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7661275" y="4065736"/>
            <a:ext cx="68263" cy="42863"/>
          </a:xfrm>
          <a:custGeom>
            <a:avLst/>
            <a:gdLst>
              <a:gd name="T0" fmla="*/ 2147483647 w 43"/>
              <a:gd name="T1" fmla="*/ 0 h 27"/>
              <a:gd name="T2" fmla="*/ 2147483647 w 43"/>
              <a:gd name="T3" fmla="*/ 2147483647 h 27"/>
              <a:gd name="T4" fmla="*/ 0 w 43"/>
              <a:gd name="T5" fmla="*/ 2147483647 h 27"/>
              <a:gd name="T6" fmla="*/ 0 60000 65536"/>
              <a:gd name="T7" fmla="*/ 0 60000 65536"/>
              <a:gd name="T8" fmla="*/ 0 60000 65536"/>
              <a:gd name="T9" fmla="*/ 0 w 43"/>
              <a:gd name="T10" fmla="*/ 0 h 27"/>
              <a:gd name="T11" fmla="*/ 43 w 4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7">
                <a:moveTo>
                  <a:pt x="6" y="0"/>
                </a:moveTo>
                <a:lnTo>
                  <a:pt x="42" y="26"/>
                </a:lnTo>
                <a:lnTo>
                  <a:pt x="0" y="2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6078538" y="3610124"/>
            <a:ext cx="685800" cy="498475"/>
          </a:xfrm>
          <a:custGeom>
            <a:avLst/>
            <a:gdLst>
              <a:gd name="T0" fmla="*/ 2147483647 w 432"/>
              <a:gd name="T1" fmla="*/ 0 h 314"/>
              <a:gd name="T2" fmla="*/ 0 w 432"/>
              <a:gd name="T3" fmla="*/ 2147483647 h 314"/>
              <a:gd name="T4" fmla="*/ 2147483647 w 432"/>
              <a:gd name="T5" fmla="*/ 0 h 314"/>
              <a:gd name="T6" fmla="*/ 0 60000 65536"/>
              <a:gd name="T7" fmla="*/ 0 60000 65536"/>
              <a:gd name="T8" fmla="*/ 0 60000 65536"/>
              <a:gd name="T9" fmla="*/ 0 w 432"/>
              <a:gd name="T10" fmla="*/ 0 h 314"/>
              <a:gd name="T11" fmla="*/ 432 w 432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14">
                <a:moveTo>
                  <a:pt x="431" y="0"/>
                </a:moveTo>
                <a:lnTo>
                  <a:pt x="0" y="313"/>
                </a:lnTo>
                <a:lnTo>
                  <a:pt x="43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6078538" y="4049861"/>
            <a:ext cx="65087" cy="58738"/>
          </a:xfrm>
          <a:custGeom>
            <a:avLst/>
            <a:gdLst>
              <a:gd name="T0" fmla="*/ 2147483647 w 41"/>
              <a:gd name="T1" fmla="*/ 2147483647 h 37"/>
              <a:gd name="T2" fmla="*/ 0 w 41"/>
              <a:gd name="T3" fmla="*/ 2147483647 h 37"/>
              <a:gd name="T4" fmla="*/ 2147483647 w 41"/>
              <a:gd name="T5" fmla="*/ 0 h 37"/>
              <a:gd name="T6" fmla="*/ 0 60000 65536"/>
              <a:gd name="T7" fmla="*/ 0 60000 65536"/>
              <a:gd name="T8" fmla="*/ 0 60000 65536"/>
              <a:gd name="T9" fmla="*/ 0 w 41"/>
              <a:gd name="T10" fmla="*/ 0 h 37"/>
              <a:gd name="T11" fmla="*/ 41 w 41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37">
                <a:moveTo>
                  <a:pt x="40" y="22"/>
                </a:moveTo>
                <a:lnTo>
                  <a:pt x="0" y="36"/>
                </a:lnTo>
                <a:lnTo>
                  <a:pt x="3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6799263" y="3610124"/>
            <a:ext cx="1778000" cy="498475"/>
          </a:xfrm>
          <a:custGeom>
            <a:avLst/>
            <a:gdLst>
              <a:gd name="T0" fmla="*/ 0 w 1120"/>
              <a:gd name="T1" fmla="*/ 0 h 314"/>
              <a:gd name="T2" fmla="*/ 2147483647 w 1120"/>
              <a:gd name="T3" fmla="*/ 2147483647 h 314"/>
              <a:gd name="T4" fmla="*/ 0 w 1120"/>
              <a:gd name="T5" fmla="*/ 0 h 314"/>
              <a:gd name="T6" fmla="*/ 0 60000 65536"/>
              <a:gd name="T7" fmla="*/ 0 60000 65536"/>
              <a:gd name="T8" fmla="*/ 0 60000 65536"/>
              <a:gd name="T9" fmla="*/ 0 w 1120"/>
              <a:gd name="T10" fmla="*/ 0 h 314"/>
              <a:gd name="T11" fmla="*/ 1120 w 1120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0" h="314">
                <a:moveTo>
                  <a:pt x="0" y="0"/>
                </a:moveTo>
                <a:lnTo>
                  <a:pt x="1119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8507413" y="4068911"/>
            <a:ext cx="69850" cy="41275"/>
          </a:xfrm>
          <a:custGeom>
            <a:avLst/>
            <a:gdLst>
              <a:gd name="T0" fmla="*/ 2147483647 w 44"/>
              <a:gd name="T1" fmla="*/ 0 h 26"/>
              <a:gd name="T2" fmla="*/ 2147483647 w 44"/>
              <a:gd name="T3" fmla="*/ 2147483647 h 26"/>
              <a:gd name="T4" fmla="*/ 0 w 44"/>
              <a:gd name="T5" fmla="*/ 2147483647 h 26"/>
              <a:gd name="T6" fmla="*/ 0 60000 65536"/>
              <a:gd name="T7" fmla="*/ 0 60000 65536"/>
              <a:gd name="T8" fmla="*/ 0 60000 65536"/>
              <a:gd name="T9" fmla="*/ 0 w 44"/>
              <a:gd name="T10" fmla="*/ 0 h 26"/>
              <a:gd name="T11" fmla="*/ 44 w 4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26">
                <a:moveTo>
                  <a:pt x="5" y="0"/>
                </a:moveTo>
                <a:lnTo>
                  <a:pt x="43" y="24"/>
                </a:lnTo>
                <a:lnTo>
                  <a:pt x="0" y="2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6799263" y="3610124"/>
            <a:ext cx="165100" cy="549275"/>
          </a:xfrm>
          <a:custGeom>
            <a:avLst/>
            <a:gdLst>
              <a:gd name="T0" fmla="*/ 2147483647 w 104"/>
              <a:gd name="T1" fmla="*/ 0 h 346"/>
              <a:gd name="T2" fmla="*/ 0 w 104"/>
              <a:gd name="T3" fmla="*/ 2147483647 h 346"/>
              <a:gd name="T4" fmla="*/ 2147483647 w 104"/>
              <a:gd name="T5" fmla="*/ 0 h 346"/>
              <a:gd name="T6" fmla="*/ 0 60000 65536"/>
              <a:gd name="T7" fmla="*/ 0 60000 65536"/>
              <a:gd name="T8" fmla="*/ 0 60000 65536"/>
              <a:gd name="T9" fmla="*/ 0 w 104"/>
              <a:gd name="T10" fmla="*/ 0 h 346"/>
              <a:gd name="T11" fmla="*/ 104 w 10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46">
                <a:moveTo>
                  <a:pt x="103" y="0"/>
                </a:moveTo>
                <a:lnTo>
                  <a:pt x="0" y="345"/>
                </a:lnTo>
                <a:lnTo>
                  <a:pt x="103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6799263" y="4076849"/>
            <a:ext cx="42862" cy="82550"/>
          </a:xfrm>
          <a:custGeom>
            <a:avLst/>
            <a:gdLst>
              <a:gd name="T0" fmla="*/ 2147483647 w 27"/>
              <a:gd name="T1" fmla="*/ 2147483647 h 52"/>
              <a:gd name="T2" fmla="*/ 0 w 27"/>
              <a:gd name="T3" fmla="*/ 2147483647 h 52"/>
              <a:gd name="T4" fmla="*/ 2147483647 w 27"/>
              <a:gd name="T5" fmla="*/ 0 h 52"/>
              <a:gd name="T6" fmla="*/ 0 60000 65536"/>
              <a:gd name="T7" fmla="*/ 0 60000 65536"/>
              <a:gd name="T8" fmla="*/ 0 60000 65536"/>
              <a:gd name="T9" fmla="*/ 0 w 27"/>
              <a:gd name="T10" fmla="*/ 0 h 52"/>
              <a:gd name="T11" fmla="*/ 27 w 27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52">
                <a:moveTo>
                  <a:pt x="26" y="8"/>
                </a:moveTo>
                <a:lnTo>
                  <a:pt x="0" y="51"/>
                </a:lnTo>
                <a:lnTo>
                  <a:pt x="5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6924675" y="3610124"/>
            <a:ext cx="322263" cy="498475"/>
          </a:xfrm>
          <a:custGeom>
            <a:avLst/>
            <a:gdLst>
              <a:gd name="T0" fmla="*/ 0 w 203"/>
              <a:gd name="T1" fmla="*/ 0 h 314"/>
              <a:gd name="T2" fmla="*/ 2147483647 w 203"/>
              <a:gd name="T3" fmla="*/ 2147483647 h 314"/>
              <a:gd name="T4" fmla="*/ 0 w 203"/>
              <a:gd name="T5" fmla="*/ 0 h 314"/>
              <a:gd name="T6" fmla="*/ 0 60000 65536"/>
              <a:gd name="T7" fmla="*/ 0 60000 65536"/>
              <a:gd name="T8" fmla="*/ 0 60000 65536"/>
              <a:gd name="T9" fmla="*/ 0 w 203"/>
              <a:gd name="T10" fmla="*/ 0 h 314"/>
              <a:gd name="T11" fmla="*/ 203 w 203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314">
                <a:moveTo>
                  <a:pt x="0" y="0"/>
                </a:moveTo>
                <a:lnTo>
                  <a:pt x="202" y="313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7189788" y="4035574"/>
            <a:ext cx="57150" cy="73025"/>
          </a:xfrm>
          <a:custGeom>
            <a:avLst/>
            <a:gdLst>
              <a:gd name="T0" fmla="*/ 2147483647 w 36"/>
              <a:gd name="T1" fmla="*/ 0 h 46"/>
              <a:gd name="T2" fmla="*/ 2147483647 w 36"/>
              <a:gd name="T3" fmla="*/ 2147483647 h 46"/>
              <a:gd name="T4" fmla="*/ 0 w 36"/>
              <a:gd name="T5" fmla="*/ 2147483647 h 46"/>
              <a:gd name="T6" fmla="*/ 0 60000 65536"/>
              <a:gd name="T7" fmla="*/ 0 60000 65536"/>
              <a:gd name="T8" fmla="*/ 0 60000 65536"/>
              <a:gd name="T9" fmla="*/ 0 w 36"/>
              <a:gd name="T10" fmla="*/ 0 h 46"/>
              <a:gd name="T11" fmla="*/ 36 w 36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46">
                <a:moveTo>
                  <a:pt x="17" y="0"/>
                </a:moveTo>
                <a:lnTo>
                  <a:pt x="35" y="45"/>
                </a:lnTo>
                <a:lnTo>
                  <a:pt x="0" y="1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7326313" y="3610124"/>
            <a:ext cx="565150" cy="549275"/>
          </a:xfrm>
          <a:custGeom>
            <a:avLst/>
            <a:gdLst>
              <a:gd name="T0" fmla="*/ 2147483647 w 356"/>
              <a:gd name="T1" fmla="*/ 0 h 346"/>
              <a:gd name="T2" fmla="*/ 0 w 356"/>
              <a:gd name="T3" fmla="*/ 2147483647 h 346"/>
              <a:gd name="T4" fmla="*/ 2147483647 w 356"/>
              <a:gd name="T5" fmla="*/ 0 h 346"/>
              <a:gd name="T6" fmla="*/ 0 60000 65536"/>
              <a:gd name="T7" fmla="*/ 0 60000 65536"/>
              <a:gd name="T8" fmla="*/ 0 60000 65536"/>
              <a:gd name="T9" fmla="*/ 0 w 356"/>
              <a:gd name="T10" fmla="*/ 0 h 346"/>
              <a:gd name="T11" fmla="*/ 356 w 356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346">
                <a:moveTo>
                  <a:pt x="355" y="0"/>
                </a:moveTo>
                <a:lnTo>
                  <a:pt x="0" y="345"/>
                </a:lnTo>
                <a:lnTo>
                  <a:pt x="355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7326313" y="4094311"/>
            <a:ext cx="58737" cy="65088"/>
          </a:xfrm>
          <a:custGeom>
            <a:avLst/>
            <a:gdLst>
              <a:gd name="T0" fmla="*/ 2147483647 w 37"/>
              <a:gd name="T1" fmla="*/ 2147483647 h 41"/>
              <a:gd name="T2" fmla="*/ 0 w 37"/>
              <a:gd name="T3" fmla="*/ 2147483647 h 41"/>
              <a:gd name="T4" fmla="*/ 2147483647 w 37"/>
              <a:gd name="T5" fmla="*/ 0 h 41"/>
              <a:gd name="T6" fmla="*/ 0 60000 65536"/>
              <a:gd name="T7" fmla="*/ 0 60000 65536"/>
              <a:gd name="T8" fmla="*/ 0 60000 65536"/>
              <a:gd name="T9" fmla="*/ 0 w 37"/>
              <a:gd name="T10" fmla="*/ 0 h 41"/>
              <a:gd name="T11" fmla="*/ 37 w 37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1">
                <a:moveTo>
                  <a:pt x="36" y="19"/>
                </a:moveTo>
                <a:lnTo>
                  <a:pt x="0" y="40"/>
                </a:lnTo>
                <a:lnTo>
                  <a:pt x="24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7929563" y="3610124"/>
            <a:ext cx="322262" cy="549275"/>
          </a:xfrm>
          <a:custGeom>
            <a:avLst/>
            <a:gdLst>
              <a:gd name="T0" fmla="*/ 0 w 203"/>
              <a:gd name="T1" fmla="*/ 0 h 346"/>
              <a:gd name="T2" fmla="*/ 2147483647 w 203"/>
              <a:gd name="T3" fmla="*/ 2147483647 h 346"/>
              <a:gd name="T4" fmla="*/ 0 w 203"/>
              <a:gd name="T5" fmla="*/ 0 h 346"/>
              <a:gd name="T6" fmla="*/ 0 60000 65536"/>
              <a:gd name="T7" fmla="*/ 0 60000 65536"/>
              <a:gd name="T8" fmla="*/ 0 60000 65536"/>
              <a:gd name="T9" fmla="*/ 0 w 203"/>
              <a:gd name="T10" fmla="*/ 0 h 346"/>
              <a:gd name="T11" fmla="*/ 203 w 203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346">
                <a:moveTo>
                  <a:pt x="0" y="0"/>
                </a:moveTo>
                <a:lnTo>
                  <a:pt x="202" y="345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8201025" y="4083199"/>
            <a:ext cx="50800" cy="76200"/>
          </a:xfrm>
          <a:custGeom>
            <a:avLst/>
            <a:gdLst>
              <a:gd name="T0" fmla="*/ 2147483647 w 32"/>
              <a:gd name="T1" fmla="*/ 0 h 48"/>
              <a:gd name="T2" fmla="*/ 2147483647 w 32"/>
              <a:gd name="T3" fmla="*/ 2147483647 h 48"/>
              <a:gd name="T4" fmla="*/ 0 w 32"/>
              <a:gd name="T5" fmla="*/ 2147483647 h 48"/>
              <a:gd name="T6" fmla="*/ 0 60000 65536"/>
              <a:gd name="T7" fmla="*/ 0 60000 65536"/>
              <a:gd name="T8" fmla="*/ 0 60000 65536"/>
              <a:gd name="T9" fmla="*/ 0 w 32"/>
              <a:gd name="T10" fmla="*/ 0 h 48"/>
              <a:gd name="T11" fmla="*/ 32 w 3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48">
                <a:moveTo>
                  <a:pt x="16" y="0"/>
                </a:moveTo>
                <a:lnTo>
                  <a:pt x="31" y="47"/>
                </a:lnTo>
                <a:lnTo>
                  <a:pt x="0" y="15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7810500" y="3610124"/>
            <a:ext cx="241300" cy="498475"/>
          </a:xfrm>
          <a:custGeom>
            <a:avLst/>
            <a:gdLst>
              <a:gd name="T0" fmla="*/ 2147483647 w 152"/>
              <a:gd name="T1" fmla="*/ 0 h 314"/>
              <a:gd name="T2" fmla="*/ 0 w 152"/>
              <a:gd name="T3" fmla="*/ 2147483647 h 314"/>
              <a:gd name="T4" fmla="*/ 2147483647 w 152"/>
              <a:gd name="T5" fmla="*/ 0 h 314"/>
              <a:gd name="T6" fmla="*/ 0 60000 65536"/>
              <a:gd name="T7" fmla="*/ 0 60000 65536"/>
              <a:gd name="T8" fmla="*/ 0 60000 65536"/>
              <a:gd name="T9" fmla="*/ 0 w 152"/>
              <a:gd name="T10" fmla="*/ 0 h 314"/>
              <a:gd name="T11" fmla="*/ 152 w 152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14">
                <a:moveTo>
                  <a:pt x="151" y="0"/>
                </a:moveTo>
                <a:lnTo>
                  <a:pt x="0" y="313"/>
                </a:lnTo>
                <a:lnTo>
                  <a:pt x="15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7810500" y="4032399"/>
            <a:ext cx="47625" cy="76200"/>
          </a:xfrm>
          <a:custGeom>
            <a:avLst/>
            <a:gdLst>
              <a:gd name="T0" fmla="*/ 2147483647 w 30"/>
              <a:gd name="T1" fmla="*/ 2147483647 h 48"/>
              <a:gd name="T2" fmla="*/ 0 w 30"/>
              <a:gd name="T3" fmla="*/ 2147483647 h 48"/>
              <a:gd name="T4" fmla="*/ 2147483647 w 30"/>
              <a:gd name="T5" fmla="*/ 0 h 48"/>
              <a:gd name="T6" fmla="*/ 0 60000 65536"/>
              <a:gd name="T7" fmla="*/ 0 60000 65536"/>
              <a:gd name="T8" fmla="*/ 0 60000 65536"/>
              <a:gd name="T9" fmla="*/ 0 w 30"/>
              <a:gd name="T10" fmla="*/ 0 h 48"/>
              <a:gd name="T11" fmla="*/ 30 w 3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8">
                <a:moveTo>
                  <a:pt x="29" y="12"/>
                </a:moveTo>
                <a:lnTo>
                  <a:pt x="0" y="47"/>
                </a:lnTo>
                <a:lnTo>
                  <a:pt x="11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8089900" y="3610124"/>
            <a:ext cx="1588" cy="549275"/>
          </a:xfrm>
          <a:custGeom>
            <a:avLst/>
            <a:gdLst>
              <a:gd name="T0" fmla="*/ 0 w 1"/>
              <a:gd name="T1" fmla="*/ 0 h 346"/>
              <a:gd name="T2" fmla="*/ 0 w 1"/>
              <a:gd name="T3" fmla="*/ 2147483647 h 346"/>
              <a:gd name="T4" fmla="*/ 0 w 1"/>
              <a:gd name="T5" fmla="*/ 0 h 346"/>
              <a:gd name="T6" fmla="*/ 0 60000 65536"/>
              <a:gd name="T7" fmla="*/ 0 60000 65536"/>
              <a:gd name="T8" fmla="*/ 0 60000 65536"/>
              <a:gd name="T9" fmla="*/ 0 w 1"/>
              <a:gd name="T10" fmla="*/ 0 h 346"/>
              <a:gd name="T11" fmla="*/ 1 w 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46">
                <a:moveTo>
                  <a:pt x="0" y="0"/>
                </a:moveTo>
                <a:lnTo>
                  <a:pt x="0" y="345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8072438" y="4080024"/>
            <a:ext cx="36512" cy="79375"/>
          </a:xfrm>
          <a:custGeom>
            <a:avLst/>
            <a:gdLst>
              <a:gd name="T0" fmla="*/ 2147483647 w 23"/>
              <a:gd name="T1" fmla="*/ 0 h 50"/>
              <a:gd name="T2" fmla="*/ 2147483647 w 23"/>
              <a:gd name="T3" fmla="*/ 2147483647 h 50"/>
              <a:gd name="T4" fmla="*/ 0 w 23"/>
              <a:gd name="T5" fmla="*/ 0 h 50"/>
              <a:gd name="T6" fmla="*/ 0 60000 65536"/>
              <a:gd name="T7" fmla="*/ 0 60000 65536"/>
              <a:gd name="T8" fmla="*/ 0 60000 65536"/>
              <a:gd name="T9" fmla="*/ 0 w 23"/>
              <a:gd name="T10" fmla="*/ 0 h 50"/>
              <a:gd name="T11" fmla="*/ 23 w 23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50">
                <a:moveTo>
                  <a:pt x="22" y="0"/>
                </a:moveTo>
                <a:lnTo>
                  <a:pt x="10" y="49"/>
                </a:lnTo>
                <a:lnTo>
                  <a:pt x="0" y="0"/>
                </a:lnTo>
              </a:path>
            </a:pathLst>
          </a:custGeom>
          <a:solidFill>
            <a:srgbClr val="339933"/>
          </a:solidFill>
          <a:ln w="12700" cap="rnd">
            <a:solidFill>
              <a:srgbClr val="3399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>
            <a:off x="57150" y="3826024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124"/>
          <p:cNvSpPr>
            <a:spLocks noChangeArrowheads="1"/>
          </p:cNvSpPr>
          <p:nvPr/>
        </p:nvSpPr>
        <p:spPr bwMode="auto">
          <a:xfrm>
            <a:off x="4991887" y="2945788"/>
            <a:ext cx="145232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  <a:latin typeface="Arial" charset="0"/>
                <a:ea typeface="宋体" charset="-122"/>
              </a:rPr>
              <a:t>Index entries</a:t>
            </a:r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5621338" y="4608661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1"/>
                </a:solidFill>
                <a:latin typeface="Arial" charset="0"/>
                <a:ea typeface="宋体" charset="-122"/>
              </a:rPr>
              <a:t>Data Records</a:t>
            </a:r>
            <a:endParaRPr lang="en-US" altLang="zh-CN" sz="1200" b="1">
              <a:solidFill>
                <a:schemeClr val="accent1"/>
              </a:solidFill>
              <a:latin typeface="Arial" charset="0"/>
              <a:ea typeface="宋体" charset="-122"/>
            </a:endParaRPr>
          </a:p>
        </p:txBody>
      </p:sp>
      <p:sp>
        <p:nvSpPr>
          <p:cNvPr id="128" name="Rectangle 126"/>
          <p:cNvSpPr>
            <a:spLocks noChangeArrowheads="1"/>
          </p:cNvSpPr>
          <p:nvPr/>
        </p:nvSpPr>
        <p:spPr bwMode="auto">
          <a:xfrm>
            <a:off x="668338" y="5065861"/>
            <a:ext cx="206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CF0E30"/>
                </a:solidFill>
                <a:latin typeface="Book Antiqua" pitchFamily="18" charset="0"/>
                <a:ea typeface="宋体" charset="-122"/>
              </a:rPr>
              <a:t>CLUSTERED</a:t>
            </a: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6002338" y="5142061"/>
            <a:ext cx="255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CF0E30"/>
                </a:solidFill>
                <a:latin typeface="Book Antiqua" pitchFamily="18" charset="0"/>
                <a:ea typeface="宋体" charset="-122"/>
              </a:rPr>
              <a:t>UNCLUSTERED</a:t>
            </a:r>
            <a:endParaRPr lang="en-US" altLang="zh-CN" sz="1400" b="1">
              <a:solidFill>
                <a:srgbClr val="CF0E30"/>
              </a:solidFill>
              <a:latin typeface="Book Antiqua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435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Composite Search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4347593" cy="5211735"/>
          </a:xfrm>
        </p:spPr>
        <p:txBody>
          <a:bodyPr/>
          <a:lstStyle/>
          <a:p>
            <a:r>
              <a:rPr lang="en-US" altLang="zh-CN" sz="2400" dirty="0">
                <a:solidFill>
                  <a:srgbClr val="C00000"/>
                </a:solidFill>
                <a:ea typeface="宋体" charset="-122"/>
              </a:rPr>
              <a:t>Composite Search Keys: </a:t>
            </a:r>
            <a:r>
              <a:rPr lang="en-US" altLang="zh-CN" sz="2400" dirty="0">
                <a:ea typeface="宋体" charset="-122"/>
              </a:rPr>
              <a:t>search on a combination of fields.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Equality query</a:t>
            </a:r>
            <a:r>
              <a:rPr lang="en-US" altLang="zh-CN" dirty="0">
                <a:ea typeface="宋体" charset="-122"/>
              </a:rPr>
              <a:t>: Every field value is equal to a constant value, e.g., w.r.t. &lt;</a:t>
            </a:r>
            <a:r>
              <a:rPr lang="en-US" altLang="zh-CN" dirty="0" err="1">
                <a:ea typeface="宋体" charset="-122"/>
              </a:rPr>
              <a:t>sal,age</a:t>
            </a:r>
            <a:r>
              <a:rPr lang="en-US" altLang="zh-CN" dirty="0">
                <a:ea typeface="宋体" charset="-122"/>
              </a:rPr>
              <a:t>&gt; index:</a:t>
            </a:r>
          </a:p>
          <a:p>
            <a:pPr lvl="2"/>
            <a:r>
              <a:rPr lang="en-US" altLang="zh-CN" dirty="0">
                <a:ea typeface="宋体" charset="-122"/>
              </a:rPr>
              <a:t>age=20 and </a:t>
            </a:r>
            <a:r>
              <a:rPr lang="en-US" altLang="zh-CN" dirty="0" err="1">
                <a:ea typeface="宋体" charset="-122"/>
              </a:rPr>
              <a:t>sal</a:t>
            </a:r>
            <a:r>
              <a:rPr lang="en-US" altLang="zh-CN" dirty="0">
                <a:ea typeface="宋体" charset="-122"/>
              </a:rPr>
              <a:t> =75K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Range query</a:t>
            </a:r>
            <a:r>
              <a:rPr lang="en-US" altLang="zh-CN" dirty="0">
                <a:ea typeface="宋体" charset="-122"/>
              </a:rPr>
              <a:t>: Some field value is not a constant, e.g.,</a:t>
            </a:r>
          </a:p>
          <a:p>
            <a:pPr lvl="2"/>
            <a:r>
              <a:rPr lang="en-US" altLang="zh-CN" dirty="0">
                <a:ea typeface="宋体" charset="-122"/>
              </a:rPr>
              <a:t>age =20; or age=20 and </a:t>
            </a:r>
            <a:r>
              <a:rPr lang="en-US" altLang="zh-CN" dirty="0" err="1">
                <a:ea typeface="宋体" charset="-122"/>
              </a:rPr>
              <a:t>sal</a:t>
            </a:r>
            <a:r>
              <a:rPr lang="en-US" altLang="zh-CN" dirty="0">
                <a:ea typeface="宋体" charset="-122"/>
              </a:rPr>
              <a:t> &gt; 10K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569075" y="592412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9pPr>
          </a:lstStyle>
          <a:p>
            <a:fld id="{E1B68CD7-D656-46D0-A168-C2AF1397A807}" type="slidenum">
              <a:rPr lang="en-US" altLang="zh-CN" sz="1400" smtClean="0"/>
              <a:pPr/>
              <a:t>14</a:t>
            </a:fld>
            <a:endParaRPr lang="en-US" altLang="zh-CN" sz="140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767263" y="3912766"/>
            <a:ext cx="723900" cy="1201737"/>
          </a:xfrm>
          <a:custGeom>
            <a:avLst/>
            <a:gdLst>
              <a:gd name="T0" fmla="*/ 0 w 456"/>
              <a:gd name="T1" fmla="*/ 0 h 757"/>
              <a:gd name="T2" fmla="*/ 2147483647 w 456"/>
              <a:gd name="T3" fmla="*/ 0 h 757"/>
              <a:gd name="T4" fmla="*/ 2147483647 w 456"/>
              <a:gd name="T5" fmla="*/ 2147483647 h 757"/>
              <a:gd name="T6" fmla="*/ 0 w 456"/>
              <a:gd name="T7" fmla="*/ 2147483647 h 757"/>
              <a:gd name="T8" fmla="*/ 0 w 456"/>
              <a:gd name="T9" fmla="*/ 0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7"/>
              <a:gd name="T17" fmla="*/ 456 w 456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7">
                <a:moveTo>
                  <a:pt x="0" y="0"/>
                </a:moveTo>
                <a:lnTo>
                  <a:pt x="455" y="0"/>
                </a:lnTo>
                <a:lnTo>
                  <a:pt x="455" y="756"/>
                </a:lnTo>
                <a:lnTo>
                  <a:pt x="0" y="75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767263" y="42128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767263" y="4514428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767263" y="481129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767263" y="2114128"/>
            <a:ext cx="723900" cy="1200150"/>
          </a:xfrm>
          <a:custGeom>
            <a:avLst/>
            <a:gdLst>
              <a:gd name="T0" fmla="*/ 0 w 456"/>
              <a:gd name="T1" fmla="*/ 0 h 756"/>
              <a:gd name="T2" fmla="*/ 2147483647 w 456"/>
              <a:gd name="T3" fmla="*/ 0 h 756"/>
              <a:gd name="T4" fmla="*/ 2147483647 w 456"/>
              <a:gd name="T5" fmla="*/ 2147483647 h 756"/>
              <a:gd name="T6" fmla="*/ 0 w 456"/>
              <a:gd name="T7" fmla="*/ 2147483647 h 756"/>
              <a:gd name="T8" fmla="*/ 0 w 456"/>
              <a:gd name="T9" fmla="*/ 0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6"/>
              <a:gd name="T17" fmla="*/ 456 w 456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6">
                <a:moveTo>
                  <a:pt x="0" y="0"/>
                </a:moveTo>
                <a:lnTo>
                  <a:pt x="455" y="0"/>
                </a:lnTo>
                <a:lnTo>
                  <a:pt x="455" y="755"/>
                </a:lnTo>
                <a:lnTo>
                  <a:pt x="0" y="7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767263" y="241575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4767263" y="27142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767263" y="301424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8123238" y="2114128"/>
            <a:ext cx="723900" cy="1200150"/>
          </a:xfrm>
          <a:custGeom>
            <a:avLst/>
            <a:gdLst>
              <a:gd name="T0" fmla="*/ 0 w 456"/>
              <a:gd name="T1" fmla="*/ 0 h 756"/>
              <a:gd name="T2" fmla="*/ 2147483647 w 456"/>
              <a:gd name="T3" fmla="*/ 0 h 756"/>
              <a:gd name="T4" fmla="*/ 2147483647 w 456"/>
              <a:gd name="T5" fmla="*/ 2147483647 h 756"/>
              <a:gd name="T6" fmla="*/ 0 w 456"/>
              <a:gd name="T7" fmla="*/ 2147483647 h 756"/>
              <a:gd name="T8" fmla="*/ 0 w 456"/>
              <a:gd name="T9" fmla="*/ 0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6"/>
              <a:gd name="T17" fmla="*/ 456 w 456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6">
                <a:moveTo>
                  <a:pt x="0" y="0"/>
                </a:moveTo>
                <a:lnTo>
                  <a:pt x="455" y="0"/>
                </a:lnTo>
                <a:lnTo>
                  <a:pt x="455" y="755"/>
                </a:lnTo>
                <a:lnTo>
                  <a:pt x="0" y="7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8123238" y="241575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8123238" y="27142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8123238" y="301424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8134350" y="3912766"/>
            <a:ext cx="723900" cy="1201737"/>
          </a:xfrm>
          <a:custGeom>
            <a:avLst/>
            <a:gdLst>
              <a:gd name="T0" fmla="*/ 0 w 456"/>
              <a:gd name="T1" fmla="*/ 0 h 757"/>
              <a:gd name="T2" fmla="*/ 2147483647 w 456"/>
              <a:gd name="T3" fmla="*/ 0 h 757"/>
              <a:gd name="T4" fmla="*/ 2147483647 w 456"/>
              <a:gd name="T5" fmla="*/ 2147483647 h 757"/>
              <a:gd name="T6" fmla="*/ 0 w 456"/>
              <a:gd name="T7" fmla="*/ 2147483647 h 757"/>
              <a:gd name="T8" fmla="*/ 0 w 456"/>
              <a:gd name="T9" fmla="*/ 0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757"/>
              <a:gd name="T17" fmla="*/ 456 w 456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757">
                <a:moveTo>
                  <a:pt x="0" y="0"/>
                </a:moveTo>
                <a:lnTo>
                  <a:pt x="455" y="0"/>
                </a:lnTo>
                <a:lnTo>
                  <a:pt x="455" y="756"/>
                </a:lnTo>
                <a:lnTo>
                  <a:pt x="0" y="75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8134350" y="4212803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8134350" y="4514428"/>
            <a:ext cx="723900" cy="1588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8134350" y="4811291"/>
            <a:ext cx="723900" cy="1587"/>
          </a:xfrm>
          <a:custGeom>
            <a:avLst/>
            <a:gdLst>
              <a:gd name="T0" fmla="*/ 0 w 456"/>
              <a:gd name="T1" fmla="*/ 0 h 1"/>
              <a:gd name="T2" fmla="*/ 2147483647 w 456"/>
              <a:gd name="T3" fmla="*/ 0 h 1"/>
              <a:gd name="T4" fmla="*/ 0 w 456"/>
              <a:gd name="T5" fmla="*/ 0 h 1"/>
              <a:gd name="T6" fmla="*/ 0 60000 65536"/>
              <a:gd name="T7" fmla="*/ 0 60000 65536"/>
              <a:gd name="T8" fmla="*/ 0 60000 65536"/>
              <a:gd name="T9" fmla="*/ 0 w 456"/>
              <a:gd name="T10" fmla="*/ 0 h 1"/>
              <a:gd name="T11" fmla="*/ 456 w 4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1">
                <a:moveTo>
                  <a:pt x="0" y="0"/>
                </a:moveTo>
                <a:lnTo>
                  <a:pt x="455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5367338" y="2264941"/>
            <a:ext cx="844550" cy="1127125"/>
          </a:xfrm>
          <a:custGeom>
            <a:avLst/>
            <a:gdLst>
              <a:gd name="T0" fmla="*/ 0 w 532"/>
              <a:gd name="T1" fmla="*/ 0 h 710"/>
              <a:gd name="T2" fmla="*/ 2147483647 w 532"/>
              <a:gd name="T3" fmla="*/ 2147483647 h 710"/>
              <a:gd name="T4" fmla="*/ 0 w 532"/>
              <a:gd name="T5" fmla="*/ 0 h 710"/>
              <a:gd name="T6" fmla="*/ 0 60000 65536"/>
              <a:gd name="T7" fmla="*/ 0 60000 65536"/>
              <a:gd name="T8" fmla="*/ 0 60000 65536"/>
              <a:gd name="T9" fmla="*/ 0 w 532"/>
              <a:gd name="T10" fmla="*/ 0 h 710"/>
              <a:gd name="T11" fmla="*/ 532 w 532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710">
                <a:moveTo>
                  <a:pt x="0" y="0"/>
                </a:moveTo>
                <a:lnTo>
                  <a:pt x="531" y="70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127750" y="3280941"/>
            <a:ext cx="84138" cy="111125"/>
          </a:xfrm>
          <a:custGeom>
            <a:avLst/>
            <a:gdLst>
              <a:gd name="T0" fmla="*/ 2147483647 w 53"/>
              <a:gd name="T1" fmla="*/ 0 h 70"/>
              <a:gd name="T2" fmla="*/ 2147483647 w 53"/>
              <a:gd name="T3" fmla="*/ 2147483647 h 70"/>
              <a:gd name="T4" fmla="*/ 0 w 53"/>
              <a:gd name="T5" fmla="*/ 2147483647 h 70"/>
              <a:gd name="T6" fmla="*/ 0 60000 65536"/>
              <a:gd name="T7" fmla="*/ 0 60000 65536"/>
              <a:gd name="T8" fmla="*/ 0 60000 65536"/>
              <a:gd name="T9" fmla="*/ 0 w 53"/>
              <a:gd name="T10" fmla="*/ 0 h 70"/>
              <a:gd name="T11" fmla="*/ 53 w 53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70">
                <a:moveTo>
                  <a:pt x="22" y="0"/>
                </a:moveTo>
                <a:lnTo>
                  <a:pt x="52" y="69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367338" y="2563391"/>
            <a:ext cx="844550" cy="528637"/>
          </a:xfrm>
          <a:custGeom>
            <a:avLst/>
            <a:gdLst>
              <a:gd name="T0" fmla="*/ 0 w 532"/>
              <a:gd name="T1" fmla="*/ 0 h 333"/>
              <a:gd name="T2" fmla="*/ 2147483647 w 532"/>
              <a:gd name="T3" fmla="*/ 2147483647 h 333"/>
              <a:gd name="T4" fmla="*/ 0 w 532"/>
              <a:gd name="T5" fmla="*/ 0 h 333"/>
              <a:gd name="T6" fmla="*/ 0 60000 65536"/>
              <a:gd name="T7" fmla="*/ 0 60000 65536"/>
              <a:gd name="T8" fmla="*/ 0 60000 65536"/>
              <a:gd name="T9" fmla="*/ 0 w 532"/>
              <a:gd name="T10" fmla="*/ 0 h 333"/>
              <a:gd name="T11" fmla="*/ 532 w 532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33">
                <a:moveTo>
                  <a:pt x="0" y="0"/>
                </a:moveTo>
                <a:lnTo>
                  <a:pt x="531" y="33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113463" y="3007891"/>
            <a:ext cx="98425" cy="84137"/>
          </a:xfrm>
          <a:custGeom>
            <a:avLst/>
            <a:gdLst>
              <a:gd name="T0" fmla="*/ 2147483647 w 62"/>
              <a:gd name="T1" fmla="*/ 0 h 53"/>
              <a:gd name="T2" fmla="*/ 2147483647 w 62"/>
              <a:gd name="T3" fmla="*/ 2147483647 h 53"/>
              <a:gd name="T4" fmla="*/ 0 w 62"/>
              <a:gd name="T5" fmla="*/ 2147483647 h 53"/>
              <a:gd name="T6" fmla="*/ 0 60000 65536"/>
              <a:gd name="T7" fmla="*/ 0 60000 65536"/>
              <a:gd name="T8" fmla="*/ 0 60000 65536"/>
              <a:gd name="T9" fmla="*/ 0 w 62"/>
              <a:gd name="T10" fmla="*/ 0 h 53"/>
              <a:gd name="T11" fmla="*/ 62 w 6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53">
                <a:moveTo>
                  <a:pt x="14" y="0"/>
                </a:moveTo>
                <a:lnTo>
                  <a:pt x="61" y="52"/>
                </a:lnTo>
                <a:lnTo>
                  <a:pt x="0" y="3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5367338" y="2866603"/>
            <a:ext cx="844550" cy="822325"/>
          </a:xfrm>
          <a:custGeom>
            <a:avLst/>
            <a:gdLst>
              <a:gd name="T0" fmla="*/ 0 w 532"/>
              <a:gd name="T1" fmla="*/ 0 h 518"/>
              <a:gd name="T2" fmla="*/ 2147483647 w 532"/>
              <a:gd name="T3" fmla="*/ 2147483647 h 518"/>
              <a:gd name="T4" fmla="*/ 0 w 532"/>
              <a:gd name="T5" fmla="*/ 0 h 518"/>
              <a:gd name="T6" fmla="*/ 0 60000 65536"/>
              <a:gd name="T7" fmla="*/ 0 60000 65536"/>
              <a:gd name="T8" fmla="*/ 0 60000 65536"/>
              <a:gd name="T9" fmla="*/ 0 w 532"/>
              <a:gd name="T10" fmla="*/ 0 h 518"/>
              <a:gd name="T11" fmla="*/ 532 w 532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518">
                <a:moveTo>
                  <a:pt x="0" y="0"/>
                </a:moveTo>
                <a:lnTo>
                  <a:pt x="531" y="51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119813" y="3590503"/>
            <a:ext cx="92075" cy="98425"/>
          </a:xfrm>
          <a:custGeom>
            <a:avLst/>
            <a:gdLst>
              <a:gd name="T0" fmla="*/ 2147483647 w 58"/>
              <a:gd name="T1" fmla="*/ 0 h 62"/>
              <a:gd name="T2" fmla="*/ 2147483647 w 58"/>
              <a:gd name="T3" fmla="*/ 2147483647 h 62"/>
              <a:gd name="T4" fmla="*/ 0 w 58"/>
              <a:gd name="T5" fmla="*/ 2147483647 h 62"/>
              <a:gd name="T6" fmla="*/ 0 60000 65536"/>
              <a:gd name="T7" fmla="*/ 0 60000 65536"/>
              <a:gd name="T8" fmla="*/ 0 60000 65536"/>
              <a:gd name="T9" fmla="*/ 0 w 58"/>
              <a:gd name="T10" fmla="*/ 0 h 62"/>
              <a:gd name="T11" fmla="*/ 58 w 5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62">
                <a:moveTo>
                  <a:pt x="18" y="0"/>
                </a:moveTo>
                <a:lnTo>
                  <a:pt x="57" y="61"/>
                </a:lnTo>
                <a:lnTo>
                  <a:pt x="0" y="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5367338" y="3166641"/>
            <a:ext cx="844550" cy="822325"/>
          </a:xfrm>
          <a:custGeom>
            <a:avLst/>
            <a:gdLst>
              <a:gd name="T0" fmla="*/ 0 w 532"/>
              <a:gd name="T1" fmla="*/ 0 h 518"/>
              <a:gd name="T2" fmla="*/ 2147483647 w 532"/>
              <a:gd name="T3" fmla="*/ 2147483647 h 518"/>
              <a:gd name="T4" fmla="*/ 0 w 532"/>
              <a:gd name="T5" fmla="*/ 0 h 518"/>
              <a:gd name="T6" fmla="*/ 0 60000 65536"/>
              <a:gd name="T7" fmla="*/ 0 60000 65536"/>
              <a:gd name="T8" fmla="*/ 0 60000 65536"/>
              <a:gd name="T9" fmla="*/ 0 w 532"/>
              <a:gd name="T10" fmla="*/ 0 h 518"/>
              <a:gd name="T11" fmla="*/ 532 w 532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518">
                <a:moveTo>
                  <a:pt x="0" y="0"/>
                </a:moveTo>
                <a:lnTo>
                  <a:pt x="531" y="517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6119813" y="3893716"/>
            <a:ext cx="92075" cy="95250"/>
          </a:xfrm>
          <a:custGeom>
            <a:avLst/>
            <a:gdLst>
              <a:gd name="T0" fmla="*/ 2147483647 w 58"/>
              <a:gd name="T1" fmla="*/ 0 h 60"/>
              <a:gd name="T2" fmla="*/ 2147483647 w 58"/>
              <a:gd name="T3" fmla="*/ 2147483647 h 60"/>
              <a:gd name="T4" fmla="*/ 0 w 58"/>
              <a:gd name="T5" fmla="*/ 2147483647 h 60"/>
              <a:gd name="T6" fmla="*/ 0 60000 65536"/>
              <a:gd name="T7" fmla="*/ 0 60000 65536"/>
              <a:gd name="T8" fmla="*/ 0 60000 65536"/>
              <a:gd name="T9" fmla="*/ 0 w 58"/>
              <a:gd name="T10" fmla="*/ 0 h 60"/>
              <a:gd name="T11" fmla="*/ 58 w 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60">
                <a:moveTo>
                  <a:pt x="18" y="0"/>
                </a:moveTo>
                <a:lnTo>
                  <a:pt x="57" y="59"/>
                </a:lnTo>
                <a:lnTo>
                  <a:pt x="0" y="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5367338" y="3765128"/>
            <a:ext cx="844550" cy="601663"/>
          </a:xfrm>
          <a:custGeom>
            <a:avLst/>
            <a:gdLst>
              <a:gd name="T0" fmla="*/ 0 w 532"/>
              <a:gd name="T1" fmla="*/ 2147483647 h 379"/>
              <a:gd name="T2" fmla="*/ 2147483647 w 532"/>
              <a:gd name="T3" fmla="*/ 0 h 379"/>
              <a:gd name="T4" fmla="*/ 0 w 532"/>
              <a:gd name="T5" fmla="*/ 2147483647 h 379"/>
              <a:gd name="T6" fmla="*/ 0 60000 65536"/>
              <a:gd name="T7" fmla="*/ 0 60000 65536"/>
              <a:gd name="T8" fmla="*/ 0 60000 65536"/>
              <a:gd name="T9" fmla="*/ 0 w 532"/>
              <a:gd name="T10" fmla="*/ 0 h 379"/>
              <a:gd name="T11" fmla="*/ 532 w 532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79">
                <a:moveTo>
                  <a:pt x="0" y="378"/>
                </a:moveTo>
                <a:lnTo>
                  <a:pt x="531" y="0"/>
                </a:lnTo>
                <a:lnTo>
                  <a:pt x="0" y="37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6115050" y="3765128"/>
            <a:ext cx="96838" cy="88900"/>
          </a:xfrm>
          <a:custGeom>
            <a:avLst/>
            <a:gdLst>
              <a:gd name="T0" fmla="*/ 0 w 61"/>
              <a:gd name="T1" fmla="*/ 2147483647 h 56"/>
              <a:gd name="T2" fmla="*/ 2147483647 w 61"/>
              <a:gd name="T3" fmla="*/ 0 h 56"/>
              <a:gd name="T4" fmla="*/ 2147483647 w 61"/>
              <a:gd name="T5" fmla="*/ 2147483647 h 56"/>
              <a:gd name="T6" fmla="*/ 0 60000 65536"/>
              <a:gd name="T7" fmla="*/ 0 60000 65536"/>
              <a:gd name="T8" fmla="*/ 0 60000 65536"/>
              <a:gd name="T9" fmla="*/ 0 w 61"/>
              <a:gd name="T10" fmla="*/ 0 h 56"/>
              <a:gd name="T11" fmla="*/ 61 w 6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56">
                <a:moveTo>
                  <a:pt x="0" y="22"/>
                </a:moveTo>
                <a:lnTo>
                  <a:pt x="60" y="0"/>
                </a:lnTo>
                <a:lnTo>
                  <a:pt x="15" y="5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5367338" y="4139778"/>
            <a:ext cx="844550" cy="523875"/>
          </a:xfrm>
          <a:custGeom>
            <a:avLst/>
            <a:gdLst>
              <a:gd name="T0" fmla="*/ 0 w 532"/>
              <a:gd name="T1" fmla="*/ 2147483647 h 330"/>
              <a:gd name="T2" fmla="*/ 2147483647 w 532"/>
              <a:gd name="T3" fmla="*/ 0 h 330"/>
              <a:gd name="T4" fmla="*/ 0 w 532"/>
              <a:gd name="T5" fmla="*/ 2147483647 h 330"/>
              <a:gd name="T6" fmla="*/ 0 60000 65536"/>
              <a:gd name="T7" fmla="*/ 0 60000 65536"/>
              <a:gd name="T8" fmla="*/ 0 60000 65536"/>
              <a:gd name="T9" fmla="*/ 0 w 532"/>
              <a:gd name="T10" fmla="*/ 0 h 330"/>
              <a:gd name="T11" fmla="*/ 532 w 532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30">
                <a:moveTo>
                  <a:pt x="0" y="329"/>
                </a:moveTo>
                <a:lnTo>
                  <a:pt x="531" y="0"/>
                </a:lnTo>
                <a:lnTo>
                  <a:pt x="0" y="32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6113463" y="4139778"/>
            <a:ext cx="98425" cy="80963"/>
          </a:xfrm>
          <a:custGeom>
            <a:avLst/>
            <a:gdLst>
              <a:gd name="T0" fmla="*/ 0 w 62"/>
              <a:gd name="T1" fmla="*/ 2147483647 h 51"/>
              <a:gd name="T2" fmla="*/ 2147483647 w 62"/>
              <a:gd name="T3" fmla="*/ 0 h 51"/>
              <a:gd name="T4" fmla="*/ 2147483647 w 62"/>
              <a:gd name="T5" fmla="*/ 2147483647 h 51"/>
              <a:gd name="T6" fmla="*/ 0 60000 65536"/>
              <a:gd name="T7" fmla="*/ 0 60000 65536"/>
              <a:gd name="T8" fmla="*/ 0 60000 65536"/>
              <a:gd name="T9" fmla="*/ 0 w 62"/>
              <a:gd name="T10" fmla="*/ 0 h 51"/>
              <a:gd name="T11" fmla="*/ 62 w 62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51">
                <a:moveTo>
                  <a:pt x="0" y="17"/>
                </a:moveTo>
                <a:lnTo>
                  <a:pt x="61" y="0"/>
                </a:lnTo>
                <a:lnTo>
                  <a:pt x="14" y="5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5367338" y="3390478"/>
            <a:ext cx="844550" cy="1573213"/>
          </a:xfrm>
          <a:custGeom>
            <a:avLst/>
            <a:gdLst>
              <a:gd name="T0" fmla="*/ 0 w 532"/>
              <a:gd name="T1" fmla="*/ 2147483647 h 991"/>
              <a:gd name="T2" fmla="*/ 2147483647 w 532"/>
              <a:gd name="T3" fmla="*/ 0 h 991"/>
              <a:gd name="T4" fmla="*/ 0 w 532"/>
              <a:gd name="T5" fmla="*/ 2147483647 h 991"/>
              <a:gd name="T6" fmla="*/ 0 60000 65536"/>
              <a:gd name="T7" fmla="*/ 0 60000 65536"/>
              <a:gd name="T8" fmla="*/ 0 60000 65536"/>
              <a:gd name="T9" fmla="*/ 0 w 532"/>
              <a:gd name="T10" fmla="*/ 0 h 991"/>
              <a:gd name="T11" fmla="*/ 532 w 532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991">
                <a:moveTo>
                  <a:pt x="0" y="990"/>
                </a:moveTo>
                <a:lnTo>
                  <a:pt x="531" y="0"/>
                </a:lnTo>
                <a:lnTo>
                  <a:pt x="0" y="9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6137275" y="3390478"/>
            <a:ext cx="74613" cy="119063"/>
          </a:xfrm>
          <a:custGeom>
            <a:avLst/>
            <a:gdLst>
              <a:gd name="T0" fmla="*/ 0 w 47"/>
              <a:gd name="T1" fmla="*/ 2147483647 h 75"/>
              <a:gd name="T2" fmla="*/ 2147483647 w 47"/>
              <a:gd name="T3" fmla="*/ 0 h 75"/>
              <a:gd name="T4" fmla="*/ 2147483647 w 47"/>
              <a:gd name="T5" fmla="*/ 2147483647 h 75"/>
              <a:gd name="T6" fmla="*/ 0 60000 65536"/>
              <a:gd name="T7" fmla="*/ 0 60000 65536"/>
              <a:gd name="T8" fmla="*/ 0 60000 65536"/>
              <a:gd name="T9" fmla="*/ 0 w 47"/>
              <a:gd name="T10" fmla="*/ 0 h 75"/>
              <a:gd name="T11" fmla="*/ 47 w 47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75">
                <a:moveTo>
                  <a:pt x="0" y="52"/>
                </a:moveTo>
                <a:lnTo>
                  <a:pt x="46" y="0"/>
                </a:lnTo>
                <a:lnTo>
                  <a:pt x="25" y="7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5367338" y="3090441"/>
            <a:ext cx="844550" cy="973137"/>
          </a:xfrm>
          <a:custGeom>
            <a:avLst/>
            <a:gdLst>
              <a:gd name="T0" fmla="*/ 0 w 532"/>
              <a:gd name="T1" fmla="*/ 2147483647 h 613"/>
              <a:gd name="T2" fmla="*/ 2147483647 w 532"/>
              <a:gd name="T3" fmla="*/ 0 h 613"/>
              <a:gd name="T4" fmla="*/ 0 w 532"/>
              <a:gd name="T5" fmla="*/ 2147483647 h 613"/>
              <a:gd name="T6" fmla="*/ 0 60000 65536"/>
              <a:gd name="T7" fmla="*/ 0 60000 65536"/>
              <a:gd name="T8" fmla="*/ 0 60000 65536"/>
              <a:gd name="T9" fmla="*/ 0 w 532"/>
              <a:gd name="T10" fmla="*/ 0 h 613"/>
              <a:gd name="T11" fmla="*/ 532 w 532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613">
                <a:moveTo>
                  <a:pt x="0" y="612"/>
                </a:moveTo>
                <a:lnTo>
                  <a:pt x="531" y="0"/>
                </a:lnTo>
                <a:lnTo>
                  <a:pt x="0" y="61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6124575" y="3090441"/>
            <a:ext cx="87313" cy="103187"/>
          </a:xfrm>
          <a:custGeom>
            <a:avLst/>
            <a:gdLst>
              <a:gd name="T0" fmla="*/ 0 w 55"/>
              <a:gd name="T1" fmla="*/ 2147483647 h 65"/>
              <a:gd name="T2" fmla="*/ 2147483647 w 55"/>
              <a:gd name="T3" fmla="*/ 0 h 65"/>
              <a:gd name="T4" fmla="*/ 2147483647 w 55"/>
              <a:gd name="T5" fmla="*/ 2147483647 h 65"/>
              <a:gd name="T6" fmla="*/ 0 60000 65536"/>
              <a:gd name="T7" fmla="*/ 0 60000 65536"/>
              <a:gd name="T8" fmla="*/ 0 60000 65536"/>
              <a:gd name="T9" fmla="*/ 0 w 55"/>
              <a:gd name="T10" fmla="*/ 0 h 65"/>
              <a:gd name="T11" fmla="*/ 55 w 55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65">
                <a:moveTo>
                  <a:pt x="0" y="36"/>
                </a:moveTo>
                <a:lnTo>
                  <a:pt x="54" y="0"/>
                </a:lnTo>
                <a:lnTo>
                  <a:pt x="20" y="6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7415213" y="2264941"/>
            <a:ext cx="841375" cy="1127125"/>
          </a:xfrm>
          <a:custGeom>
            <a:avLst/>
            <a:gdLst>
              <a:gd name="T0" fmla="*/ 2147483647 w 530"/>
              <a:gd name="T1" fmla="*/ 0 h 710"/>
              <a:gd name="T2" fmla="*/ 0 w 530"/>
              <a:gd name="T3" fmla="*/ 2147483647 h 710"/>
              <a:gd name="T4" fmla="*/ 2147483647 w 530"/>
              <a:gd name="T5" fmla="*/ 0 h 710"/>
              <a:gd name="T6" fmla="*/ 0 60000 65536"/>
              <a:gd name="T7" fmla="*/ 0 60000 65536"/>
              <a:gd name="T8" fmla="*/ 0 60000 65536"/>
              <a:gd name="T9" fmla="*/ 0 w 530"/>
              <a:gd name="T10" fmla="*/ 0 h 710"/>
              <a:gd name="T11" fmla="*/ 530 w 530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710">
                <a:moveTo>
                  <a:pt x="529" y="0"/>
                </a:moveTo>
                <a:lnTo>
                  <a:pt x="0" y="709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415213" y="3280941"/>
            <a:ext cx="82550" cy="111125"/>
          </a:xfrm>
          <a:custGeom>
            <a:avLst/>
            <a:gdLst>
              <a:gd name="T0" fmla="*/ 2147483647 w 52"/>
              <a:gd name="T1" fmla="*/ 2147483647 h 70"/>
              <a:gd name="T2" fmla="*/ 0 w 52"/>
              <a:gd name="T3" fmla="*/ 2147483647 h 70"/>
              <a:gd name="T4" fmla="*/ 2147483647 w 52"/>
              <a:gd name="T5" fmla="*/ 0 h 70"/>
              <a:gd name="T6" fmla="*/ 0 60000 65536"/>
              <a:gd name="T7" fmla="*/ 0 60000 65536"/>
              <a:gd name="T8" fmla="*/ 0 60000 65536"/>
              <a:gd name="T9" fmla="*/ 0 w 52"/>
              <a:gd name="T10" fmla="*/ 0 h 70"/>
              <a:gd name="T11" fmla="*/ 52 w 52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70">
                <a:moveTo>
                  <a:pt x="51" y="26"/>
                </a:moveTo>
                <a:lnTo>
                  <a:pt x="0" y="69"/>
                </a:lnTo>
                <a:lnTo>
                  <a:pt x="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415213" y="2563391"/>
            <a:ext cx="841375" cy="528637"/>
          </a:xfrm>
          <a:custGeom>
            <a:avLst/>
            <a:gdLst>
              <a:gd name="T0" fmla="*/ 2147483647 w 530"/>
              <a:gd name="T1" fmla="*/ 0 h 333"/>
              <a:gd name="T2" fmla="*/ 0 w 530"/>
              <a:gd name="T3" fmla="*/ 2147483647 h 333"/>
              <a:gd name="T4" fmla="*/ 2147483647 w 530"/>
              <a:gd name="T5" fmla="*/ 0 h 333"/>
              <a:gd name="T6" fmla="*/ 0 60000 65536"/>
              <a:gd name="T7" fmla="*/ 0 60000 65536"/>
              <a:gd name="T8" fmla="*/ 0 60000 65536"/>
              <a:gd name="T9" fmla="*/ 0 w 530"/>
              <a:gd name="T10" fmla="*/ 0 h 333"/>
              <a:gd name="T11" fmla="*/ 530 w 530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333">
                <a:moveTo>
                  <a:pt x="529" y="0"/>
                </a:moveTo>
                <a:lnTo>
                  <a:pt x="0" y="332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415213" y="3007891"/>
            <a:ext cx="96837" cy="84137"/>
          </a:xfrm>
          <a:custGeom>
            <a:avLst/>
            <a:gdLst>
              <a:gd name="T0" fmla="*/ 2147483647 w 61"/>
              <a:gd name="T1" fmla="*/ 2147483647 h 53"/>
              <a:gd name="T2" fmla="*/ 0 w 61"/>
              <a:gd name="T3" fmla="*/ 2147483647 h 53"/>
              <a:gd name="T4" fmla="*/ 2147483647 w 61"/>
              <a:gd name="T5" fmla="*/ 0 h 53"/>
              <a:gd name="T6" fmla="*/ 0 60000 65536"/>
              <a:gd name="T7" fmla="*/ 0 60000 65536"/>
              <a:gd name="T8" fmla="*/ 0 60000 65536"/>
              <a:gd name="T9" fmla="*/ 0 w 61"/>
              <a:gd name="T10" fmla="*/ 0 h 53"/>
              <a:gd name="T11" fmla="*/ 61 w 61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53">
                <a:moveTo>
                  <a:pt x="60" y="35"/>
                </a:moveTo>
                <a:lnTo>
                  <a:pt x="0" y="52"/>
                </a:lnTo>
                <a:lnTo>
                  <a:pt x="46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415213" y="2866603"/>
            <a:ext cx="841375" cy="822325"/>
          </a:xfrm>
          <a:custGeom>
            <a:avLst/>
            <a:gdLst>
              <a:gd name="T0" fmla="*/ 2147483647 w 530"/>
              <a:gd name="T1" fmla="*/ 0 h 518"/>
              <a:gd name="T2" fmla="*/ 0 w 530"/>
              <a:gd name="T3" fmla="*/ 2147483647 h 518"/>
              <a:gd name="T4" fmla="*/ 2147483647 w 530"/>
              <a:gd name="T5" fmla="*/ 0 h 518"/>
              <a:gd name="T6" fmla="*/ 0 60000 65536"/>
              <a:gd name="T7" fmla="*/ 0 60000 65536"/>
              <a:gd name="T8" fmla="*/ 0 60000 65536"/>
              <a:gd name="T9" fmla="*/ 0 w 530"/>
              <a:gd name="T10" fmla="*/ 0 h 518"/>
              <a:gd name="T11" fmla="*/ 530 w 53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518">
                <a:moveTo>
                  <a:pt x="529" y="0"/>
                </a:moveTo>
                <a:lnTo>
                  <a:pt x="0" y="517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415213" y="3590503"/>
            <a:ext cx="88900" cy="98425"/>
          </a:xfrm>
          <a:custGeom>
            <a:avLst/>
            <a:gdLst>
              <a:gd name="T0" fmla="*/ 2147483647 w 56"/>
              <a:gd name="T1" fmla="*/ 2147483647 h 62"/>
              <a:gd name="T2" fmla="*/ 0 w 56"/>
              <a:gd name="T3" fmla="*/ 2147483647 h 62"/>
              <a:gd name="T4" fmla="*/ 2147483647 w 56"/>
              <a:gd name="T5" fmla="*/ 0 h 62"/>
              <a:gd name="T6" fmla="*/ 0 60000 65536"/>
              <a:gd name="T7" fmla="*/ 0 60000 65536"/>
              <a:gd name="T8" fmla="*/ 0 60000 65536"/>
              <a:gd name="T9" fmla="*/ 0 w 56"/>
              <a:gd name="T10" fmla="*/ 0 h 62"/>
              <a:gd name="T11" fmla="*/ 56 w 56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2">
                <a:moveTo>
                  <a:pt x="55" y="29"/>
                </a:moveTo>
                <a:lnTo>
                  <a:pt x="0" y="61"/>
                </a:lnTo>
                <a:lnTo>
                  <a:pt x="3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415213" y="3166641"/>
            <a:ext cx="841375" cy="822325"/>
          </a:xfrm>
          <a:custGeom>
            <a:avLst/>
            <a:gdLst>
              <a:gd name="T0" fmla="*/ 2147483647 w 530"/>
              <a:gd name="T1" fmla="*/ 0 h 518"/>
              <a:gd name="T2" fmla="*/ 0 w 530"/>
              <a:gd name="T3" fmla="*/ 2147483647 h 518"/>
              <a:gd name="T4" fmla="*/ 2147483647 w 530"/>
              <a:gd name="T5" fmla="*/ 0 h 518"/>
              <a:gd name="T6" fmla="*/ 0 60000 65536"/>
              <a:gd name="T7" fmla="*/ 0 60000 65536"/>
              <a:gd name="T8" fmla="*/ 0 60000 65536"/>
              <a:gd name="T9" fmla="*/ 0 w 530"/>
              <a:gd name="T10" fmla="*/ 0 h 518"/>
              <a:gd name="T11" fmla="*/ 530 w 53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518">
                <a:moveTo>
                  <a:pt x="529" y="0"/>
                </a:moveTo>
                <a:lnTo>
                  <a:pt x="0" y="517"/>
                </a:lnTo>
                <a:lnTo>
                  <a:pt x="529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415213" y="3893716"/>
            <a:ext cx="88900" cy="95250"/>
          </a:xfrm>
          <a:custGeom>
            <a:avLst/>
            <a:gdLst>
              <a:gd name="T0" fmla="*/ 2147483647 w 56"/>
              <a:gd name="T1" fmla="*/ 2147483647 h 60"/>
              <a:gd name="T2" fmla="*/ 0 w 56"/>
              <a:gd name="T3" fmla="*/ 2147483647 h 60"/>
              <a:gd name="T4" fmla="*/ 2147483647 w 56"/>
              <a:gd name="T5" fmla="*/ 0 h 60"/>
              <a:gd name="T6" fmla="*/ 0 60000 65536"/>
              <a:gd name="T7" fmla="*/ 0 60000 65536"/>
              <a:gd name="T8" fmla="*/ 0 60000 65536"/>
              <a:gd name="T9" fmla="*/ 0 w 56"/>
              <a:gd name="T10" fmla="*/ 0 h 60"/>
              <a:gd name="T11" fmla="*/ 56 w 5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60">
                <a:moveTo>
                  <a:pt x="55" y="29"/>
                </a:moveTo>
                <a:lnTo>
                  <a:pt x="0" y="59"/>
                </a:lnTo>
                <a:lnTo>
                  <a:pt x="37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415213" y="3090441"/>
            <a:ext cx="841375" cy="973137"/>
          </a:xfrm>
          <a:custGeom>
            <a:avLst/>
            <a:gdLst>
              <a:gd name="T0" fmla="*/ 2147483647 w 530"/>
              <a:gd name="T1" fmla="*/ 2147483647 h 613"/>
              <a:gd name="T2" fmla="*/ 0 w 530"/>
              <a:gd name="T3" fmla="*/ 0 h 613"/>
              <a:gd name="T4" fmla="*/ 2147483647 w 530"/>
              <a:gd name="T5" fmla="*/ 2147483647 h 613"/>
              <a:gd name="T6" fmla="*/ 0 60000 65536"/>
              <a:gd name="T7" fmla="*/ 0 60000 65536"/>
              <a:gd name="T8" fmla="*/ 0 60000 65536"/>
              <a:gd name="T9" fmla="*/ 0 w 530"/>
              <a:gd name="T10" fmla="*/ 0 h 613"/>
              <a:gd name="T11" fmla="*/ 530 w 530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613">
                <a:moveTo>
                  <a:pt x="529" y="612"/>
                </a:moveTo>
                <a:lnTo>
                  <a:pt x="0" y="0"/>
                </a:lnTo>
                <a:lnTo>
                  <a:pt x="529" y="61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15213" y="3090441"/>
            <a:ext cx="87312" cy="103187"/>
          </a:xfrm>
          <a:custGeom>
            <a:avLst/>
            <a:gdLst>
              <a:gd name="T0" fmla="*/ 2147483647 w 55"/>
              <a:gd name="T1" fmla="*/ 2147483647 h 65"/>
              <a:gd name="T2" fmla="*/ 0 w 55"/>
              <a:gd name="T3" fmla="*/ 0 h 65"/>
              <a:gd name="T4" fmla="*/ 2147483647 w 55"/>
              <a:gd name="T5" fmla="*/ 2147483647 h 65"/>
              <a:gd name="T6" fmla="*/ 0 60000 65536"/>
              <a:gd name="T7" fmla="*/ 0 60000 65536"/>
              <a:gd name="T8" fmla="*/ 0 60000 65536"/>
              <a:gd name="T9" fmla="*/ 0 w 55"/>
              <a:gd name="T10" fmla="*/ 0 h 65"/>
              <a:gd name="T11" fmla="*/ 55 w 55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65">
                <a:moveTo>
                  <a:pt x="34" y="64"/>
                </a:moveTo>
                <a:lnTo>
                  <a:pt x="0" y="0"/>
                </a:lnTo>
                <a:lnTo>
                  <a:pt x="54" y="3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415213" y="3765128"/>
            <a:ext cx="841375" cy="601663"/>
          </a:xfrm>
          <a:custGeom>
            <a:avLst/>
            <a:gdLst>
              <a:gd name="T0" fmla="*/ 2147483647 w 530"/>
              <a:gd name="T1" fmla="*/ 2147483647 h 379"/>
              <a:gd name="T2" fmla="*/ 0 w 530"/>
              <a:gd name="T3" fmla="*/ 0 h 379"/>
              <a:gd name="T4" fmla="*/ 2147483647 w 530"/>
              <a:gd name="T5" fmla="*/ 2147483647 h 379"/>
              <a:gd name="T6" fmla="*/ 0 60000 65536"/>
              <a:gd name="T7" fmla="*/ 0 60000 65536"/>
              <a:gd name="T8" fmla="*/ 0 60000 65536"/>
              <a:gd name="T9" fmla="*/ 0 w 530"/>
              <a:gd name="T10" fmla="*/ 0 h 379"/>
              <a:gd name="T11" fmla="*/ 530 w 530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379">
                <a:moveTo>
                  <a:pt x="529" y="378"/>
                </a:moveTo>
                <a:lnTo>
                  <a:pt x="0" y="0"/>
                </a:lnTo>
                <a:lnTo>
                  <a:pt x="529" y="37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15213" y="3765128"/>
            <a:ext cx="95250" cy="88900"/>
          </a:xfrm>
          <a:custGeom>
            <a:avLst/>
            <a:gdLst>
              <a:gd name="T0" fmla="*/ 2147483647 w 60"/>
              <a:gd name="T1" fmla="*/ 2147483647 h 56"/>
              <a:gd name="T2" fmla="*/ 0 w 60"/>
              <a:gd name="T3" fmla="*/ 0 h 56"/>
              <a:gd name="T4" fmla="*/ 2147483647 w 60"/>
              <a:gd name="T5" fmla="*/ 2147483647 h 56"/>
              <a:gd name="T6" fmla="*/ 0 60000 65536"/>
              <a:gd name="T7" fmla="*/ 0 60000 65536"/>
              <a:gd name="T8" fmla="*/ 0 60000 65536"/>
              <a:gd name="T9" fmla="*/ 0 w 60"/>
              <a:gd name="T10" fmla="*/ 0 h 56"/>
              <a:gd name="T11" fmla="*/ 60 w 6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6">
                <a:moveTo>
                  <a:pt x="44" y="55"/>
                </a:moveTo>
                <a:lnTo>
                  <a:pt x="0" y="0"/>
                </a:lnTo>
                <a:lnTo>
                  <a:pt x="59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415213" y="4061991"/>
            <a:ext cx="841375" cy="601662"/>
          </a:xfrm>
          <a:custGeom>
            <a:avLst/>
            <a:gdLst>
              <a:gd name="T0" fmla="*/ 2147483647 w 530"/>
              <a:gd name="T1" fmla="*/ 2147483647 h 379"/>
              <a:gd name="T2" fmla="*/ 0 w 530"/>
              <a:gd name="T3" fmla="*/ 0 h 379"/>
              <a:gd name="T4" fmla="*/ 2147483647 w 530"/>
              <a:gd name="T5" fmla="*/ 2147483647 h 379"/>
              <a:gd name="T6" fmla="*/ 0 60000 65536"/>
              <a:gd name="T7" fmla="*/ 0 60000 65536"/>
              <a:gd name="T8" fmla="*/ 0 60000 65536"/>
              <a:gd name="T9" fmla="*/ 0 w 530"/>
              <a:gd name="T10" fmla="*/ 0 h 379"/>
              <a:gd name="T11" fmla="*/ 530 w 530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379">
                <a:moveTo>
                  <a:pt x="529" y="378"/>
                </a:moveTo>
                <a:lnTo>
                  <a:pt x="0" y="0"/>
                </a:lnTo>
                <a:lnTo>
                  <a:pt x="529" y="37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15213" y="4061991"/>
            <a:ext cx="95250" cy="87312"/>
          </a:xfrm>
          <a:custGeom>
            <a:avLst/>
            <a:gdLst>
              <a:gd name="T0" fmla="*/ 2147483647 w 60"/>
              <a:gd name="T1" fmla="*/ 2147483647 h 55"/>
              <a:gd name="T2" fmla="*/ 0 w 60"/>
              <a:gd name="T3" fmla="*/ 0 h 55"/>
              <a:gd name="T4" fmla="*/ 2147483647 w 60"/>
              <a:gd name="T5" fmla="*/ 2147483647 h 55"/>
              <a:gd name="T6" fmla="*/ 0 60000 65536"/>
              <a:gd name="T7" fmla="*/ 0 60000 65536"/>
              <a:gd name="T8" fmla="*/ 0 60000 65536"/>
              <a:gd name="T9" fmla="*/ 0 w 60"/>
              <a:gd name="T10" fmla="*/ 0 h 55"/>
              <a:gd name="T11" fmla="*/ 60 w 60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5">
                <a:moveTo>
                  <a:pt x="44" y="54"/>
                </a:moveTo>
                <a:lnTo>
                  <a:pt x="0" y="0"/>
                </a:lnTo>
                <a:lnTo>
                  <a:pt x="59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15213" y="3390478"/>
            <a:ext cx="841375" cy="1573213"/>
          </a:xfrm>
          <a:custGeom>
            <a:avLst/>
            <a:gdLst>
              <a:gd name="T0" fmla="*/ 2147483647 w 530"/>
              <a:gd name="T1" fmla="*/ 2147483647 h 991"/>
              <a:gd name="T2" fmla="*/ 0 w 530"/>
              <a:gd name="T3" fmla="*/ 0 h 991"/>
              <a:gd name="T4" fmla="*/ 2147483647 w 530"/>
              <a:gd name="T5" fmla="*/ 2147483647 h 991"/>
              <a:gd name="T6" fmla="*/ 0 60000 65536"/>
              <a:gd name="T7" fmla="*/ 0 60000 65536"/>
              <a:gd name="T8" fmla="*/ 0 60000 65536"/>
              <a:gd name="T9" fmla="*/ 0 w 530"/>
              <a:gd name="T10" fmla="*/ 0 h 991"/>
              <a:gd name="T11" fmla="*/ 530 w 530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0" h="991">
                <a:moveTo>
                  <a:pt x="529" y="990"/>
                </a:moveTo>
                <a:lnTo>
                  <a:pt x="0" y="0"/>
                </a:lnTo>
                <a:lnTo>
                  <a:pt x="529" y="99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415213" y="3390478"/>
            <a:ext cx="73025" cy="119063"/>
          </a:xfrm>
          <a:custGeom>
            <a:avLst/>
            <a:gdLst>
              <a:gd name="T0" fmla="*/ 2147483647 w 46"/>
              <a:gd name="T1" fmla="*/ 2147483647 h 75"/>
              <a:gd name="T2" fmla="*/ 0 w 46"/>
              <a:gd name="T3" fmla="*/ 0 h 75"/>
              <a:gd name="T4" fmla="*/ 2147483647 w 46"/>
              <a:gd name="T5" fmla="*/ 2147483647 h 75"/>
              <a:gd name="T6" fmla="*/ 0 60000 65536"/>
              <a:gd name="T7" fmla="*/ 0 60000 65536"/>
              <a:gd name="T8" fmla="*/ 0 60000 65536"/>
              <a:gd name="T9" fmla="*/ 0 w 46"/>
              <a:gd name="T10" fmla="*/ 0 h 75"/>
              <a:gd name="T11" fmla="*/ 46 w 46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75">
                <a:moveTo>
                  <a:pt x="21" y="74"/>
                </a:moveTo>
                <a:lnTo>
                  <a:pt x="0" y="0"/>
                </a:lnTo>
                <a:lnTo>
                  <a:pt x="45" y="5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176963" y="398420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sue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600825" y="398420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13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7019925" y="398420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75</a:t>
            </a:r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210300" y="3014241"/>
            <a:ext cx="1206500" cy="1200150"/>
          </a:xfrm>
          <a:custGeom>
            <a:avLst/>
            <a:gdLst>
              <a:gd name="T0" fmla="*/ 0 w 760"/>
              <a:gd name="T1" fmla="*/ 0 h 756"/>
              <a:gd name="T2" fmla="*/ 2147483647 w 760"/>
              <a:gd name="T3" fmla="*/ 0 h 756"/>
              <a:gd name="T4" fmla="*/ 2147483647 w 760"/>
              <a:gd name="T5" fmla="*/ 2147483647 h 756"/>
              <a:gd name="T6" fmla="*/ 0 w 760"/>
              <a:gd name="T7" fmla="*/ 2147483647 h 756"/>
              <a:gd name="T8" fmla="*/ 0 w 760"/>
              <a:gd name="T9" fmla="*/ 0 h 7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756"/>
              <a:gd name="T17" fmla="*/ 760 w 760"/>
              <a:gd name="T18" fmla="*/ 756 h 7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756">
                <a:moveTo>
                  <a:pt x="0" y="0"/>
                </a:moveTo>
                <a:lnTo>
                  <a:pt x="759" y="0"/>
                </a:lnTo>
                <a:lnTo>
                  <a:pt x="759" y="755"/>
                </a:lnTo>
                <a:lnTo>
                  <a:pt x="0" y="75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210300" y="3312691"/>
            <a:ext cx="1206500" cy="1587"/>
          </a:xfrm>
          <a:custGeom>
            <a:avLst/>
            <a:gdLst>
              <a:gd name="T0" fmla="*/ 0 w 760"/>
              <a:gd name="T1" fmla="*/ 0 h 1"/>
              <a:gd name="T2" fmla="*/ 2147483647 w 760"/>
              <a:gd name="T3" fmla="*/ 0 h 1"/>
              <a:gd name="T4" fmla="*/ 0 w 760"/>
              <a:gd name="T5" fmla="*/ 0 h 1"/>
              <a:gd name="T6" fmla="*/ 0 60000 65536"/>
              <a:gd name="T7" fmla="*/ 0 60000 65536"/>
              <a:gd name="T8" fmla="*/ 0 60000 65536"/>
              <a:gd name="T9" fmla="*/ 0 w 760"/>
              <a:gd name="T10" fmla="*/ 0 h 1"/>
              <a:gd name="T11" fmla="*/ 760 w 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">
                <a:moveTo>
                  <a:pt x="0" y="0"/>
                </a:moveTo>
                <a:lnTo>
                  <a:pt x="75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6210300" y="3612728"/>
            <a:ext cx="1206500" cy="1588"/>
          </a:xfrm>
          <a:custGeom>
            <a:avLst/>
            <a:gdLst>
              <a:gd name="T0" fmla="*/ 0 w 760"/>
              <a:gd name="T1" fmla="*/ 0 h 1"/>
              <a:gd name="T2" fmla="*/ 2147483647 w 760"/>
              <a:gd name="T3" fmla="*/ 0 h 1"/>
              <a:gd name="T4" fmla="*/ 0 w 760"/>
              <a:gd name="T5" fmla="*/ 0 h 1"/>
              <a:gd name="T6" fmla="*/ 0 60000 65536"/>
              <a:gd name="T7" fmla="*/ 0 60000 65536"/>
              <a:gd name="T8" fmla="*/ 0 60000 65536"/>
              <a:gd name="T9" fmla="*/ 0 w 760"/>
              <a:gd name="T10" fmla="*/ 0 h 1"/>
              <a:gd name="T11" fmla="*/ 760 w 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">
                <a:moveTo>
                  <a:pt x="0" y="0"/>
                </a:moveTo>
                <a:lnTo>
                  <a:pt x="75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210300" y="3912766"/>
            <a:ext cx="1206500" cy="1587"/>
          </a:xfrm>
          <a:custGeom>
            <a:avLst/>
            <a:gdLst>
              <a:gd name="T0" fmla="*/ 0 w 760"/>
              <a:gd name="T1" fmla="*/ 0 h 1"/>
              <a:gd name="T2" fmla="*/ 2147483647 w 760"/>
              <a:gd name="T3" fmla="*/ 0 h 1"/>
              <a:gd name="T4" fmla="*/ 0 w 760"/>
              <a:gd name="T5" fmla="*/ 0 h 1"/>
              <a:gd name="T6" fmla="*/ 0 60000 65536"/>
              <a:gd name="T7" fmla="*/ 0 60000 65536"/>
              <a:gd name="T8" fmla="*/ 0 60000 65536"/>
              <a:gd name="T9" fmla="*/ 0 w 760"/>
              <a:gd name="T10" fmla="*/ 0 h 1"/>
              <a:gd name="T11" fmla="*/ 760 w 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">
                <a:moveTo>
                  <a:pt x="0" y="0"/>
                </a:moveTo>
                <a:lnTo>
                  <a:pt x="759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176963" y="3084091"/>
            <a:ext cx="509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bob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6176963" y="338095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cal</a:t>
            </a: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176963" y="3685753"/>
            <a:ext cx="439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joe</a:t>
            </a: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6600825" y="36857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7019925" y="3084091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10</a:t>
            </a: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7019925" y="36857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20</a:t>
            </a: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7019925" y="33809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80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600825" y="3380953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11</a:t>
            </a: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6600825" y="3084091"/>
            <a:ext cx="38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6099175" y="2707853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name</a:t>
            </a: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6599238" y="270785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age</a:t>
            </a: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7018338" y="2707853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folHlink"/>
                </a:solidFill>
                <a:latin typeface="Arial" charset="0"/>
                <a:ea typeface="宋体" charset="-122"/>
              </a:rPr>
              <a:t>sal</a:t>
            </a: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4659313" y="5182766"/>
            <a:ext cx="103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&lt;sal, age&gt;</a:t>
            </a: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4659313" y="3380953"/>
            <a:ext cx="103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&lt;age, sal&gt;</a:t>
            </a: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8147050" y="3380953"/>
            <a:ext cx="70211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&lt;age&gt;</a:t>
            </a: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8147050" y="5182766"/>
            <a:ext cx="636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&lt;sal&gt;</a:t>
            </a: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4768850" y="278405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12,20</a:t>
            </a: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4781550" y="250147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12,10</a:t>
            </a: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4781550" y="2185566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11,80</a:t>
            </a: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4770438" y="3084091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2"/>
                </a:solidFill>
                <a:latin typeface="Arial" charset="0"/>
                <a:ea typeface="宋体" charset="-122"/>
              </a:rPr>
              <a:t>13,75</a:t>
            </a: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4783138" y="4300116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20,12</a:t>
            </a: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4783138" y="398420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10,12</a:t>
            </a:r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4770438" y="4582691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75,13</a:t>
            </a: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4770438" y="488272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chemeClr val="accent1"/>
                </a:solidFill>
                <a:latin typeface="Arial" charset="0"/>
                <a:ea typeface="宋体" charset="-122"/>
              </a:rPr>
              <a:t>80,11</a:t>
            </a: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8401050" y="2185566"/>
            <a:ext cx="37484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 dirty="0">
                <a:latin typeface="Arial" charset="0"/>
                <a:ea typeface="宋体" charset="-122"/>
              </a:rPr>
              <a:t>11</a:t>
            </a:r>
          </a:p>
        </p:txBody>
      </p:sp>
      <p:sp>
        <p:nvSpPr>
          <p:cNvPr id="86" name="Rectangle 86"/>
          <p:cNvSpPr>
            <a:spLocks noChangeArrowheads="1"/>
          </p:cNvSpPr>
          <p:nvPr/>
        </p:nvSpPr>
        <p:spPr bwMode="auto">
          <a:xfrm>
            <a:off x="8401050" y="2482428"/>
            <a:ext cx="3847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8401050" y="2784053"/>
            <a:ext cx="3847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12</a:t>
            </a: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8402638" y="3084091"/>
            <a:ext cx="3847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latin typeface="Arial" charset="0"/>
                <a:ea typeface="宋体" charset="-122"/>
              </a:rPr>
              <a:t>13</a:t>
            </a:r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8402638" y="3984203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10</a:t>
            </a:r>
          </a:p>
        </p:txBody>
      </p: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8402638" y="4284241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20</a:t>
            </a: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8402638" y="4582691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75</a:t>
            </a:r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8402638" y="4882728"/>
            <a:ext cx="382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solidFill>
                  <a:srgbClr val="9234DB"/>
                </a:solidFill>
                <a:latin typeface="Arial" charset="0"/>
                <a:ea typeface="宋体" charset="-122"/>
              </a:rPr>
              <a:t>80</a:t>
            </a: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087796" y="4322341"/>
            <a:ext cx="1532471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C00000"/>
                </a:solidFill>
                <a:latin typeface="Book Antiqua" pitchFamily="18" charset="0"/>
                <a:ea typeface="宋体" charset="-122"/>
              </a:rPr>
              <a:t>Data records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C00000"/>
                </a:solidFill>
                <a:latin typeface="Book Antiqua" pitchFamily="18" charset="0"/>
                <a:ea typeface="宋体" charset="-122"/>
              </a:rPr>
              <a:t>sorted by </a:t>
            </a:r>
            <a:r>
              <a:rPr lang="en-US" altLang="zh-CN" sz="1600" i="1" dirty="0">
                <a:solidFill>
                  <a:srgbClr val="C00000"/>
                </a:solidFill>
                <a:latin typeface="Book Antiqua" pitchFamily="18" charset="0"/>
                <a:ea typeface="宋体" charset="-122"/>
              </a:rPr>
              <a:t>name</a:t>
            </a:r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4572000" y="5465341"/>
            <a:ext cx="1876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latin typeface="Book Antiqua" pitchFamily="18" charset="0"/>
                <a:ea typeface="宋体" charset="-122"/>
              </a:rPr>
              <a:t>Data entries in index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latin typeface="Book Antiqua" pitchFamily="18" charset="0"/>
                <a:ea typeface="宋体" charset="-122"/>
              </a:rPr>
              <a:t>sorted by </a:t>
            </a:r>
            <a:r>
              <a:rPr lang="en-US" altLang="zh-CN" sz="1600" i="1">
                <a:latin typeface="Book Antiqua" pitchFamily="18" charset="0"/>
                <a:ea typeface="宋体" charset="-122"/>
              </a:rPr>
              <a:t>&lt;sal,age&gt;</a:t>
            </a: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7315200" y="5465341"/>
            <a:ext cx="149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9234DB"/>
                </a:solidFill>
                <a:latin typeface="Book Antiqua" pitchFamily="18" charset="0"/>
                <a:ea typeface="宋体" charset="-122"/>
              </a:rPr>
              <a:t>Data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9234DB"/>
                </a:solidFill>
                <a:latin typeface="Book Antiqua" pitchFamily="18" charset="0"/>
                <a:ea typeface="宋体" charset="-122"/>
              </a:rPr>
              <a:t>sorted by </a:t>
            </a:r>
            <a:r>
              <a:rPr lang="en-US" altLang="zh-CN" sz="1600" i="1">
                <a:solidFill>
                  <a:srgbClr val="9234DB"/>
                </a:solidFill>
                <a:latin typeface="Book Antiqua" pitchFamily="18" charset="0"/>
                <a:ea typeface="宋体" charset="-122"/>
              </a:rPr>
              <a:t>&lt;sal&gt;</a:t>
            </a:r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254947" y="1484784"/>
            <a:ext cx="305211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7D0900"/>
                </a:solidFill>
                <a:latin typeface="Book Antiqua" pitchFamily="18" charset="0"/>
                <a:ea typeface="宋体" charset="-122"/>
              </a:rPr>
              <a:t>Examples of composite key</a:t>
            </a:r>
          </a:p>
        </p:txBody>
      </p:sp>
    </p:spTree>
    <p:extLst>
      <p:ext uri="{BB962C8B-B14F-4D97-AF65-F5344CB8AC3E}">
        <p14:creationId xmlns:p14="http://schemas.microsoft.com/office/powerpoint/2010/main" val="183947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Our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ea typeface="宋体" charset="-122"/>
              </a:rPr>
              <a:t>How many indexes? Where?</a:t>
            </a:r>
          </a:p>
          <a:p>
            <a:pPr lvl="1"/>
            <a:r>
              <a:rPr lang="en-US" altLang="zh-CN" dirty="0" err="1">
                <a:ea typeface="宋体" charset="-122"/>
              </a:rPr>
              <a:t>ToC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Topic words</a:t>
            </a:r>
          </a:p>
          <a:p>
            <a:pPr lvl="1"/>
            <a:r>
              <a:rPr lang="en-US" altLang="zh-CN" dirty="0">
                <a:ea typeface="宋体" charset="-122"/>
              </a:rPr>
              <a:t>Author index, ……</a:t>
            </a:r>
          </a:p>
          <a:p>
            <a:r>
              <a:rPr lang="en-US" altLang="zh-CN" sz="2400" dirty="0">
                <a:ea typeface="宋体" charset="-122"/>
              </a:rPr>
              <a:t>What are keys? What are records?</a:t>
            </a:r>
          </a:p>
          <a:p>
            <a:pPr lvl="1"/>
            <a:r>
              <a:rPr lang="en-US" altLang="zh-CN" i="1" u="sng" dirty="0">
                <a:ea typeface="宋体" charset="-122"/>
              </a:rPr>
              <a:t>Chapter no./title</a:t>
            </a:r>
          </a:p>
          <a:p>
            <a:pPr lvl="1"/>
            <a:r>
              <a:rPr lang="en-US" altLang="zh-CN" i="1" u="sng" dirty="0">
                <a:ea typeface="宋体" charset="-122"/>
              </a:rPr>
              <a:t>Topic words</a:t>
            </a:r>
          </a:p>
          <a:p>
            <a:r>
              <a:rPr lang="en-US" altLang="zh-CN" sz="2400" dirty="0">
                <a:ea typeface="宋体" charset="-122"/>
              </a:rPr>
              <a:t>Clustered?	</a:t>
            </a:r>
            <a:r>
              <a:rPr lang="en-US" altLang="zh-CN" sz="2400" dirty="0" err="1">
                <a:ea typeface="宋体" charset="-122"/>
              </a:rPr>
              <a:t>ToC</a:t>
            </a:r>
            <a:r>
              <a:rPr lang="en-US" altLang="zh-CN" sz="2400" dirty="0">
                <a:ea typeface="宋体" charset="-122"/>
              </a:rPr>
              <a:t> (Yes); 	T.W. (No)</a:t>
            </a:r>
          </a:p>
          <a:p>
            <a:r>
              <a:rPr lang="en-US" altLang="zh-CN" sz="2400" dirty="0">
                <a:ea typeface="宋体" charset="-122"/>
              </a:rPr>
              <a:t>Dense?	</a:t>
            </a:r>
            <a:r>
              <a:rPr lang="en-US" altLang="zh-CN" sz="2400" dirty="0" err="1">
                <a:ea typeface="宋体" charset="-122"/>
              </a:rPr>
              <a:t>ToC</a:t>
            </a:r>
            <a:r>
              <a:rPr lang="en-US" altLang="zh-CN" sz="2400" dirty="0">
                <a:ea typeface="宋体" charset="-122"/>
              </a:rPr>
              <a:t> (Yes);	T.W. (No)</a:t>
            </a:r>
          </a:p>
          <a:p>
            <a:r>
              <a:rPr lang="en-US" altLang="zh-CN" sz="2400" dirty="0">
                <a:ea typeface="宋体" charset="-122"/>
              </a:rPr>
              <a:t>Primary?	It depends!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36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What’s wrong with sequential index?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Pros: easy/fast to access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Cons: hard to maintain the sequential property upon updates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B+ Tree Intuition: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Give up </a:t>
            </a:r>
            <a:r>
              <a:rPr lang="en-US" altLang="zh-CN" dirty="0" err="1">
                <a:ea typeface="宋体" charset="-122"/>
              </a:rPr>
              <a:t>sequentiality</a:t>
            </a:r>
            <a:r>
              <a:rPr lang="en-US" altLang="zh-CN" dirty="0">
                <a:ea typeface="宋体" charset="-122"/>
              </a:rPr>
              <a:t> of index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Try to get “balance” by dynamic reorganization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Behind the Scene: Prof. Rudolf Bayer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Professor of Informatics at the Technical University of Munich since 1972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Inventor of </a:t>
            </a:r>
            <a:r>
              <a:rPr lang="en-US" altLang="zh-CN" dirty="0"/>
              <a:t>B-tree, UB-tree and red-black tree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Recipient of 2001 ACM SIGMOD Edgar F. </a:t>
            </a:r>
            <a:r>
              <a:rPr lang="en-US" altLang="zh-CN" dirty="0" err="1"/>
              <a:t>Codd</a:t>
            </a:r>
            <a:r>
              <a:rPr lang="en-US" altLang="zh-CN" dirty="0"/>
              <a:t> Innovations Award</a:t>
            </a: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9210" y="2852936"/>
            <a:ext cx="1265238" cy="15621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5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 Basics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Dynamic Tree-structured Index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Always </a:t>
            </a:r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balanced </a:t>
            </a:r>
            <a:r>
              <a:rPr lang="en-US" altLang="zh-CN" dirty="0">
                <a:ea typeface="宋体" charset="-122"/>
              </a:rPr>
              <a:t>with the height of log</a:t>
            </a:r>
            <a:r>
              <a:rPr lang="en-US" altLang="zh-CN" baseline="-25000" dirty="0">
                <a:ea typeface="宋体" charset="-122"/>
              </a:rPr>
              <a:t>F</a:t>
            </a:r>
            <a:r>
              <a:rPr lang="en-US" altLang="zh-CN" dirty="0">
                <a:ea typeface="宋体" charset="-122"/>
              </a:rPr>
              <a:t>N</a:t>
            </a:r>
          </a:p>
          <a:p>
            <a:pPr lvl="2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N: number of data entries</a:t>
            </a:r>
          </a:p>
          <a:p>
            <a:pPr lvl="2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F: fanout of the tree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High fanout</a:t>
            </a:r>
          </a:p>
          <a:p>
            <a:pPr lvl="2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charset="-122"/>
              </a:rPr>
              <a:t>Height rarely more than 3 or 4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Higher levels stays in cache, </a:t>
            </a:r>
            <a:r>
              <a:rPr lang="en-US" altLang="zh-CN">
                <a:ea typeface="宋体" charset="-122"/>
              </a:rPr>
              <a:t>avoiding expensive disk I/O</a:t>
            </a:r>
          </a:p>
          <a:p>
            <a:pPr lvl="1">
              <a:lnSpc>
                <a:spcPct val="125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Support efficient insertion and deletion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What does it mean for “+” in B+ Tree?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B-tree that stores data entries in </a:t>
            </a:r>
            <a:r>
              <a:rPr lang="en-US" altLang="zh-CN" b="1" dirty="0">
                <a:solidFill>
                  <a:srgbClr val="7D0900"/>
                </a:solidFill>
              </a:rPr>
              <a:t>leaves</a:t>
            </a:r>
            <a:r>
              <a:rPr lang="en-US" altLang="zh-CN" dirty="0"/>
              <a:t> only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605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 Basics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228600" y="11430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a typeface="宋体" charset="-122"/>
              </a:rPr>
              <a:t>Parameter d = the </a:t>
            </a:r>
            <a:r>
              <a:rPr lang="en-US" altLang="zh-CN" u="sng" dirty="0">
                <a:ea typeface="宋体" charset="-122"/>
              </a:rPr>
              <a:t>degree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u="sng" dirty="0">
                <a:ea typeface="宋体" charset="-122"/>
              </a:rPr>
              <a:t>(order)</a:t>
            </a:r>
          </a:p>
          <a:p>
            <a:r>
              <a:rPr lang="en-US" altLang="zh-CN" dirty="0">
                <a:ea typeface="宋体" charset="-122"/>
              </a:rPr>
              <a:t>Each node has [d, 2d] keys (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except root</a:t>
            </a:r>
            <a:r>
              <a:rPr lang="en-US" altLang="zh-CN" dirty="0">
                <a:ea typeface="宋体" charset="-122"/>
              </a:rPr>
              <a:t>)</a:t>
            </a:r>
          </a:p>
          <a:p>
            <a:pPr lvl="1"/>
            <a:r>
              <a:rPr lang="en-US" altLang="zh-CN" dirty="0">
                <a:ea typeface="宋体" charset="-122"/>
              </a:rPr>
              <a:t>Internal node:</a:t>
            </a: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Leaf:</a:t>
            </a:r>
          </a:p>
        </p:txBody>
      </p:sp>
      <p:graphicFrame>
        <p:nvGraphicFramePr>
          <p:cNvPr id="35" name="Group 4"/>
          <p:cNvGraphicFramePr>
            <a:graphicFrameLocks noGrp="1"/>
          </p:cNvGraphicFramePr>
          <p:nvPr/>
        </p:nvGraphicFramePr>
        <p:xfrm>
          <a:off x="3200400" y="2743200"/>
          <a:ext cx="1828800" cy="6858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2667000" y="3276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38862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4419600" y="3276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4876800" y="32766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752600" y="3625850"/>
            <a:ext cx="741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[X , 30)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971800" y="362585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[30, 120)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4495800" y="3625850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[120, 240)</a:t>
            </a: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6248400" y="3625850"/>
            <a:ext cx="78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[240, Y)</a:t>
            </a:r>
          </a:p>
        </p:txBody>
      </p:sp>
      <p:graphicFrame>
        <p:nvGraphicFramePr>
          <p:cNvPr id="4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69585"/>
              </p:ext>
            </p:extLst>
          </p:nvPr>
        </p:nvGraphicFramePr>
        <p:xfrm>
          <a:off x="2427312" y="4941168"/>
          <a:ext cx="1828800" cy="7112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Line 48"/>
          <p:cNvSpPr>
            <a:spLocks noChangeShapeType="1"/>
          </p:cNvSpPr>
          <p:nvPr/>
        </p:nvSpPr>
        <p:spPr bwMode="auto">
          <a:xfrm flipH="1">
            <a:off x="1893912" y="547456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3113112" y="547456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3646512" y="547456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4103712" y="547456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1512912" y="5880968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2808312" y="5880968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3722712" y="5880968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6988200" y="5309468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zh-CN" altLang="zh-CN" sz="1600">
              <a:ea typeface="宋体" charset="-122"/>
            </a:endParaRPr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>
            <a:off x="6507187" y="5309468"/>
            <a:ext cx="481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zh-CN" altLang="zh-CN" sz="1600">
              <a:ea typeface="宋体" charset="-122"/>
            </a:endParaRPr>
          </a:p>
        </p:txBody>
      </p:sp>
      <p:sp>
        <p:nvSpPr>
          <p:cNvPr id="54" name="Rectangle 61"/>
          <p:cNvSpPr>
            <a:spLocks noChangeArrowheads="1"/>
          </p:cNvSpPr>
          <p:nvPr/>
        </p:nvSpPr>
        <p:spPr bwMode="auto">
          <a:xfrm>
            <a:off x="5551512" y="5309468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zh-CN" altLang="zh-CN" sz="1600">
              <a:ea typeface="宋体" charset="-122"/>
            </a:endParaRPr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>
            <a:off x="6746900" y="4966568"/>
            <a:ext cx="6334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zh-CN" sz="1600">
                <a:ea typeface="宋体" charset="-122"/>
              </a:rPr>
              <a:t> </a:t>
            </a:r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>
            <a:off x="6180162" y="4966568"/>
            <a:ext cx="5667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zh-CN" sz="1600">
                <a:ea typeface="宋体" charset="-122"/>
              </a:rPr>
              <a:t> </a:t>
            </a: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5551512" y="4966568"/>
            <a:ext cx="628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altLang="zh-CN" sz="1600">
                <a:ea typeface="宋体" charset="-122"/>
              </a:rPr>
              <a:t> </a:t>
            </a:r>
          </a:p>
        </p:txBody>
      </p:sp>
      <p:sp>
        <p:nvSpPr>
          <p:cNvPr id="58" name="Line 65"/>
          <p:cNvSpPr>
            <a:spLocks noChangeShapeType="1"/>
          </p:cNvSpPr>
          <p:nvPr/>
        </p:nvSpPr>
        <p:spPr bwMode="auto">
          <a:xfrm>
            <a:off x="5551512" y="4966568"/>
            <a:ext cx="1828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67"/>
          <p:cNvSpPr>
            <a:spLocks noChangeShapeType="1"/>
          </p:cNvSpPr>
          <p:nvPr/>
        </p:nvSpPr>
        <p:spPr bwMode="auto">
          <a:xfrm>
            <a:off x="5551512" y="5677768"/>
            <a:ext cx="1828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68"/>
          <p:cNvSpPr>
            <a:spLocks noChangeShapeType="1"/>
          </p:cNvSpPr>
          <p:nvPr/>
        </p:nvSpPr>
        <p:spPr bwMode="auto">
          <a:xfrm>
            <a:off x="5551512" y="4966568"/>
            <a:ext cx="0" cy="711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71"/>
          <p:cNvSpPr>
            <a:spLocks noChangeShapeType="1"/>
          </p:cNvSpPr>
          <p:nvPr/>
        </p:nvSpPr>
        <p:spPr bwMode="auto">
          <a:xfrm>
            <a:off x="7380312" y="4966568"/>
            <a:ext cx="0" cy="711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>
            <a:off x="5835675" y="5118968"/>
            <a:ext cx="123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ea typeface="宋体" charset="-122"/>
              </a:rPr>
              <a:t>next leaf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E50EF-41A9-41FE-9590-40989DF585A2}"/>
              </a:ext>
            </a:extLst>
          </p:cNvPr>
          <p:cNvSpPr txBox="1"/>
          <p:nvPr/>
        </p:nvSpPr>
        <p:spPr>
          <a:xfrm>
            <a:off x="3867150" y="235648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D0900"/>
                </a:solidFill>
              </a:rPr>
              <a:t>d=2</a:t>
            </a:r>
          </a:p>
        </p:txBody>
      </p:sp>
    </p:spTree>
    <p:extLst>
      <p:ext uri="{BB962C8B-B14F-4D97-AF65-F5344CB8AC3E}">
        <p14:creationId xmlns:p14="http://schemas.microsoft.com/office/powerpoint/2010/main" val="354021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Why Do We Learn This?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An </a:t>
            </a:r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index</a:t>
            </a:r>
            <a:r>
              <a:rPr lang="en-US" altLang="zh-CN" dirty="0">
                <a:ea typeface="宋体" charset="-122"/>
              </a:rPr>
              <a:t> is data structure that enables </a:t>
            </a:r>
            <a:r>
              <a:rPr lang="en-US" altLang="zh-CN" dirty="0">
                <a:solidFill>
                  <a:srgbClr val="00B0F0"/>
                </a:solidFill>
                <a:ea typeface="宋体" charset="-122"/>
              </a:rPr>
              <a:t>fast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lookup</a:t>
            </a:r>
            <a:r>
              <a:rPr lang="en-US" altLang="zh-CN" dirty="0">
                <a:ea typeface="宋体" charset="-122"/>
              </a:rPr>
              <a:t> and </a:t>
            </a:r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modification</a:t>
            </a:r>
            <a:r>
              <a:rPr lang="en-US" altLang="zh-CN" dirty="0">
                <a:ea typeface="宋体" charset="-122"/>
              </a:rPr>
              <a:t> of </a:t>
            </a:r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data entries</a:t>
            </a:r>
            <a:r>
              <a:rPr lang="en-US" altLang="zh-CN" dirty="0">
                <a:ea typeface="宋体" charset="-122"/>
              </a:rPr>
              <a:t> by </a:t>
            </a:r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search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Goal: Find out the desired information (e.g., </a:t>
            </a:r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by value</a:t>
            </a:r>
            <a:r>
              <a:rPr lang="en-US" altLang="zh-CN" dirty="0">
                <a:ea typeface="宋体" charset="-122"/>
              </a:rPr>
              <a:t>) from the database (very) </a:t>
            </a:r>
            <a:r>
              <a:rPr lang="en-US" altLang="zh-CN" dirty="0">
                <a:solidFill>
                  <a:srgbClr val="00B0F0"/>
                </a:solidFill>
                <a:ea typeface="宋体" charset="-122"/>
              </a:rPr>
              <a:t>quickly</a:t>
            </a:r>
            <a:r>
              <a:rPr lang="en-US" altLang="zh-CN" dirty="0">
                <a:ea typeface="宋体" charset="-122"/>
              </a:rPr>
              <a:t>!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Declarative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No/less physical dependency</a:t>
            </a:r>
          </a:p>
          <a:p>
            <a:pPr lvl="1"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Different types of queries: equality, 1d range, 2d range, top-k, similarity,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87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Searching a B+ 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5" y="1148818"/>
            <a:ext cx="8786813" cy="5211735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Procedure</a:t>
            </a:r>
          </a:p>
          <a:p>
            <a:pPr lvl="1"/>
            <a:r>
              <a:rPr lang="en-US" altLang="zh-CN" dirty="0">
                <a:ea typeface="宋体" charset="-122"/>
              </a:rPr>
              <a:t>Find split on each node</a:t>
            </a:r>
          </a:p>
          <a:p>
            <a:pPr lvl="2"/>
            <a:r>
              <a:rPr lang="en-US" altLang="zh-CN" dirty="0">
                <a:ea typeface="宋体" charset="-122"/>
              </a:rPr>
              <a:t>Binary search</a:t>
            </a:r>
          </a:p>
          <a:p>
            <a:pPr lvl="1"/>
            <a:r>
              <a:rPr lang="en-US" altLang="zh-CN" dirty="0">
                <a:ea typeface="宋体" charset="-122"/>
              </a:rPr>
              <a:t>Follow pointer to next node</a:t>
            </a:r>
          </a:p>
          <a:p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Point queries </a:t>
            </a:r>
            <a:r>
              <a:rPr lang="en-US" altLang="zh-CN" dirty="0">
                <a:ea typeface="宋体" charset="-122"/>
              </a:rPr>
              <a:t>with exact key values:</a:t>
            </a:r>
          </a:p>
          <a:p>
            <a:pPr lvl="1"/>
            <a:r>
              <a:rPr lang="en-US" altLang="zh-CN" dirty="0">
                <a:ea typeface="宋体" charset="-122"/>
              </a:rPr>
              <a:t>Start at the root</a:t>
            </a:r>
          </a:p>
          <a:p>
            <a:pPr lvl="1"/>
            <a:r>
              <a:rPr lang="en-US" altLang="zh-CN" dirty="0">
                <a:ea typeface="宋体" charset="-122"/>
              </a:rPr>
              <a:t>Proceed down, to the leaf</a:t>
            </a:r>
          </a:p>
          <a:p>
            <a:r>
              <a:rPr lang="en-US" altLang="zh-CN" dirty="0">
                <a:solidFill>
                  <a:srgbClr val="7D0900"/>
                </a:solidFill>
                <a:ea typeface="宋体" charset="-122"/>
              </a:rPr>
              <a:t>Range queries</a:t>
            </a:r>
            <a:r>
              <a:rPr lang="en-US" altLang="zh-CN" dirty="0">
                <a:ea typeface="宋体" charset="-122"/>
              </a:rPr>
              <a:t>:</a:t>
            </a:r>
          </a:p>
          <a:p>
            <a:pPr lvl="1"/>
            <a:r>
              <a:rPr lang="en-US" altLang="zh-CN" dirty="0">
                <a:ea typeface="宋体" charset="-122"/>
              </a:rPr>
              <a:t>As above</a:t>
            </a:r>
          </a:p>
          <a:p>
            <a:pPr lvl="1"/>
            <a:r>
              <a:rPr lang="en-US" altLang="zh-CN" dirty="0">
                <a:ea typeface="宋体" charset="-122"/>
              </a:rPr>
              <a:t>Then sequential traversal</a:t>
            </a:r>
          </a:p>
          <a:p>
            <a:pPr lvl="1"/>
            <a:r>
              <a:rPr lang="en-US" altLang="zh-CN" dirty="0">
                <a:ea typeface="宋体" charset="-122"/>
              </a:rPr>
              <a:t>Benefit: no need to go back up the tree! Save I/</a:t>
            </a:r>
            <a:r>
              <a:rPr lang="en-US" altLang="zh-CN" dirty="0" err="1">
                <a:ea typeface="宋体" charset="-122"/>
              </a:rPr>
              <a:t>Os</a:t>
            </a:r>
            <a:endParaRPr lang="en-US" altLang="zh-CN" dirty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56734" y="1906340"/>
            <a:ext cx="23034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7030A0"/>
                </a:solidFill>
                <a:ea typeface="宋体" charset="-122"/>
              </a:rPr>
              <a:t>Select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7030A0"/>
                </a:solidFill>
                <a:ea typeface="宋体" charset="-122"/>
              </a:rPr>
              <a:t>From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7030A0"/>
                </a:solidFill>
                <a:ea typeface="宋体" charset="-122"/>
              </a:rPr>
              <a:t>Where age = 25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56734" y="3754686"/>
            <a:ext cx="23034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Select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From people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Where 20 &lt;= 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>  and  age &lt;= 30</a:t>
            </a:r>
          </a:p>
        </p:txBody>
      </p:sp>
    </p:spTree>
    <p:extLst>
      <p:ext uri="{BB962C8B-B14F-4D97-AF65-F5344CB8AC3E}">
        <p14:creationId xmlns:p14="http://schemas.microsoft.com/office/powerpoint/2010/main" val="332744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 Example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44989"/>
              </p:ext>
            </p:extLst>
          </p:nvPr>
        </p:nvGraphicFramePr>
        <p:xfrm>
          <a:off x="3282752" y="240521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52993"/>
              </p:ext>
            </p:extLst>
          </p:nvPr>
        </p:nvGraphicFramePr>
        <p:xfrm>
          <a:off x="1453952" y="331961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46532"/>
              </p:ext>
            </p:extLst>
          </p:nvPr>
        </p:nvGraphicFramePr>
        <p:xfrm>
          <a:off x="4882952" y="3319611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77038"/>
              </p:ext>
            </p:extLst>
          </p:nvPr>
        </p:nvGraphicFramePr>
        <p:xfrm>
          <a:off x="5395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77696"/>
              </p:ext>
            </p:extLst>
          </p:nvPr>
        </p:nvGraphicFramePr>
        <p:xfrm>
          <a:off x="23683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47893"/>
              </p:ext>
            </p:extLst>
          </p:nvPr>
        </p:nvGraphicFramePr>
        <p:xfrm>
          <a:off x="41209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16725"/>
              </p:ext>
            </p:extLst>
          </p:nvPr>
        </p:nvGraphicFramePr>
        <p:xfrm>
          <a:off x="5873552" y="4767411"/>
          <a:ext cx="1600200" cy="685800"/>
        </p:xfrm>
        <a:graphic>
          <a:graphicData uri="http://schemas.openxmlformats.org/drawingml/2006/table">
            <a:tbl>
              <a:tblPr/>
              <a:tblGrid>
                <a:gridCol w="22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Line 157"/>
          <p:cNvSpPr>
            <a:spLocks noChangeShapeType="1"/>
          </p:cNvSpPr>
          <p:nvPr/>
        </p:nvSpPr>
        <p:spPr bwMode="auto">
          <a:xfrm flipH="1">
            <a:off x="1453952" y="2938611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8"/>
          <p:cNvSpPr>
            <a:spLocks noChangeShapeType="1"/>
          </p:cNvSpPr>
          <p:nvPr/>
        </p:nvSpPr>
        <p:spPr bwMode="auto">
          <a:xfrm>
            <a:off x="3816152" y="2938611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59"/>
          <p:cNvSpPr>
            <a:spLocks noChangeShapeType="1"/>
          </p:cNvSpPr>
          <p:nvPr/>
        </p:nvSpPr>
        <p:spPr bwMode="auto">
          <a:xfrm flipH="1">
            <a:off x="539552" y="3853011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60"/>
          <p:cNvSpPr>
            <a:spLocks noChangeShapeType="1"/>
          </p:cNvSpPr>
          <p:nvPr/>
        </p:nvSpPr>
        <p:spPr bwMode="auto">
          <a:xfrm>
            <a:off x="1987352" y="3853011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1"/>
          <p:cNvSpPr>
            <a:spLocks noChangeShapeType="1"/>
          </p:cNvSpPr>
          <p:nvPr/>
        </p:nvSpPr>
        <p:spPr bwMode="auto">
          <a:xfrm>
            <a:off x="2444552" y="3853011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62"/>
          <p:cNvSpPr>
            <a:spLocks noChangeShapeType="1"/>
          </p:cNvSpPr>
          <p:nvPr/>
        </p:nvSpPr>
        <p:spPr bwMode="auto">
          <a:xfrm>
            <a:off x="5035352" y="3853011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63"/>
          <p:cNvSpPr>
            <a:spLocks noChangeShapeType="1"/>
          </p:cNvSpPr>
          <p:nvPr/>
        </p:nvSpPr>
        <p:spPr bwMode="auto">
          <a:xfrm>
            <a:off x="5416352" y="3853011"/>
            <a:ext cx="2438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4"/>
          <p:cNvSpPr>
            <a:spLocks noChangeShapeType="1"/>
          </p:cNvSpPr>
          <p:nvPr/>
        </p:nvSpPr>
        <p:spPr bwMode="auto">
          <a:xfrm>
            <a:off x="6025952" y="3929211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5"/>
          <p:cNvSpPr>
            <a:spLocks noChangeShapeType="1"/>
          </p:cNvSpPr>
          <p:nvPr/>
        </p:nvSpPr>
        <p:spPr bwMode="auto">
          <a:xfrm>
            <a:off x="6559352" y="3853011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6"/>
          <p:cNvSpPr>
            <a:spLocks noChangeShapeType="1"/>
          </p:cNvSpPr>
          <p:nvPr/>
        </p:nvSpPr>
        <p:spPr bwMode="auto">
          <a:xfrm>
            <a:off x="2063552" y="530081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7"/>
          <p:cNvSpPr>
            <a:spLocks noChangeShapeType="1"/>
          </p:cNvSpPr>
          <p:nvPr/>
        </p:nvSpPr>
        <p:spPr bwMode="auto">
          <a:xfrm>
            <a:off x="3816152" y="530081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8"/>
          <p:cNvSpPr>
            <a:spLocks noChangeShapeType="1"/>
          </p:cNvSpPr>
          <p:nvPr/>
        </p:nvSpPr>
        <p:spPr bwMode="auto">
          <a:xfrm>
            <a:off x="5644952" y="530081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169"/>
          <p:cNvSpPr>
            <a:spLocks noChangeArrowheads="1"/>
          </p:cNvSpPr>
          <p:nvPr/>
        </p:nvSpPr>
        <p:spPr bwMode="auto">
          <a:xfrm>
            <a:off x="539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10</a:t>
            </a:r>
          </a:p>
        </p:txBody>
      </p:sp>
      <p:sp>
        <p:nvSpPr>
          <p:cNvPr id="25" name="Rectangle 170"/>
          <p:cNvSpPr>
            <a:spLocks noChangeArrowheads="1"/>
          </p:cNvSpPr>
          <p:nvPr/>
        </p:nvSpPr>
        <p:spPr bwMode="auto">
          <a:xfrm>
            <a:off x="10729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15</a:t>
            </a:r>
          </a:p>
        </p:txBody>
      </p:sp>
      <p:sp>
        <p:nvSpPr>
          <p:cNvPr id="26" name="Rectangle 171"/>
          <p:cNvSpPr>
            <a:spLocks noChangeArrowheads="1"/>
          </p:cNvSpPr>
          <p:nvPr/>
        </p:nvSpPr>
        <p:spPr bwMode="auto">
          <a:xfrm>
            <a:off x="16063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18</a:t>
            </a:r>
          </a:p>
        </p:txBody>
      </p:sp>
      <p:sp>
        <p:nvSpPr>
          <p:cNvPr id="27" name="Rectangle 172"/>
          <p:cNvSpPr>
            <a:spLocks noChangeArrowheads="1"/>
          </p:cNvSpPr>
          <p:nvPr/>
        </p:nvSpPr>
        <p:spPr bwMode="auto">
          <a:xfrm>
            <a:off x="22159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20</a:t>
            </a:r>
          </a:p>
        </p:txBody>
      </p:sp>
      <p:sp>
        <p:nvSpPr>
          <p:cNvPr id="28" name="Rectangle 173"/>
          <p:cNvSpPr>
            <a:spLocks noChangeArrowheads="1"/>
          </p:cNvSpPr>
          <p:nvPr/>
        </p:nvSpPr>
        <p:spPr bwMode="auto">
          <a:xfrm>
            <a:off x="2825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30</a:t>
            </a:r>
          </a:p>
        </p:txBody>
      </p:sp>
      <p:sp>
        <p:nvSpPr>
          <p:cNvPr id="29" name="Rectangle 174"/>
          <p:cNvSpPr>
            <a:spLocks noChangeArrowheads="1"/>
          </p:cNvSpPr>
          <p:nvPr/>
        </p:nvSpPr>
        <p:spPr bwMode="auto">
          <a:xfrm>
            <a:off x="32827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40</a:t>
            </a:r>
          </a:p>
        </p:txBody>
      </p:sp>
      <p:sp>
        <p:nvSpPr>
          <p:cNvPr id="30" name="Rectangle 175"/>
          <p:cNvSpPr>
            <a:spLocks noChangeArrowheads="1"/>
          </p:cNvSpPr>
          <p:nvPr/>
        </p:nvSpPr>
        <p:spPr bwMode="auto">
          <a:xfrm>
            <a:off x="38161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50</a:t>
            </a:r>
          </a:p>
        </p:txBody>
      </p:sp>
      <p:sp>
        <p:nvSpPr>
          <p:cNvPr id="31" name="Rectangle 176"/>
          <p:cNvSpPr>
            <a:spLocks noChangeArrowheads="1"/>
          </p:cNvSpPr>
          <p:nvPr/>
        </p:nvSpPr>
        <p:spPr bwMode="auto">
          <a:xfrm>
            <a:off x="42733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60</a:t>
            </a:r>
          </a:p>
        </p:txBody>
      </p:sp>
      <p:sp>
        <p:nvSpPr>
          <p:cNvPr id="32" name="Rectangle 177"/>
          <p:cNvSpPr>
            <a:spLocks noChangeArrowheads="1"/>
          </p:cNvSpPr>
          <p:nvPr/>
        </p:nvSpPr>
        <p:spPr bwMode="auto">
          <a:xfrm>
            <a:off x="4730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65</a:t>
            </a:r>
          </a:p>
        </p:txBody>
      </p:sp>
      <p:sp>
        <p:nvSpPr>
          <p:cNvPr id="33" name="Rectangle 178"/>
          <p:cNvSpPr>
            <a:spLocks noChangeArrowheads="1"/>
          </p:cNvSpPr>
          <p:nvPr/>
        </p:nvSpPr>
        <p:spPr bwMode="auto">
          <a:xfrm>
            <a:off x="51877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80</a:t>
            </a:r>
          </a:p>
        </p:txBody>
      </p:sp>
      <p:sp>
        <p:nvSpPr>
          <p:cNvPr id="34" name="Rectangle 179"/>
          <p:cNvSpPr>
            <a:spLocks noChangeArrowheads="1"/>
          </p:cNvSpPr>
          <p:nvPr/>
        </p:nvSpPr>
        <p:spPr bwMode="auto">
          <a:xfrm>
            <a:off x="57211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85</a:t>
            </a:r>
          </a:p>
        </p:txBody>
      </p:sp>
      <p:sp>
        <p:nvSpPr>
          <p:cNvPr id="35" name="Rectangle 180"/>
          <p:cNvSpPr>
            <a:spLocks noChangeArrowheads="1"/>
          </p:cNvSpPr>
          <p:nvPr/>
        </p:nvSpPr>
        <p:spPr bwMode="auto">
          <a:xfrm>
            <a:off x="6254552" y="6139011"/>
            <a:ext cx="3714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ea typeface="宋体" charset="-122"/>
              </a:rPr>
              <a:t>90</a:t>
            </a:r>
          </a:p>
        </p:txBody>
      </p:sp>
      <p:sp>
        <p:nvSpPr>
          <p:cNvPr id="36" name="Line 181"/>
          <p:cNvSpPr>
            <a:spLocks noChangeShapeType="1"/>
          </p:cNvSpPr>
          <p:nvPr/>
        </p:nvSpPr>
        <p:spPr bwMode="auto">
          <a:xfrm flipH="1">
            <a:off x="539552" y="530081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82"/>
          <p:cNvSpPr>
            <a:spLocks noChangeShapeType="1"/>
          </p:cNvSpPr>
          <p:nvPr/>
        </p:nvSpPr>
        <p:spPr bwMode="auto">
          <a:xfrm>
            <a:off x="996752" y="5300811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183"/>
          <p:cNvSpPr>
            <a:spLocks noChangeShapeType="1"/>
          </p:cNvSpPr>
          <p:nvPr/>
        </p:nvSpPr>
        <p:spPr bwMode="auto">
          <a:xfrm>
            <a:off x="1377752" y="5300811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184"/>
          <p:cNvSpPr>
            <a:spLocks noChangeShapeType="1"/>
          </p:cNvSpPr>
          <p:nvPr/>
        </p:nvSpPr>
        <p:spPr bwMode="auto">
          <a:xfrm flipH="1">
            <a:off x="2215952" y="530081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85"/>
          <p:cNvSpPr>
            <a:spLocks noChangeShapeType="1"/>
          </p:cNvSpPr>
          <p:nvPr/>
        </p:nvSpPr>
        <p:spPr bwMode="auto">
          <a:xfrm>
            <a:off x="2825552" y="530081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186"/>
          <p:cNvSpPr>
            <a:spLocks noChangeShapeType="1"/>
          </p:cNvSpPr>
          <p:nvPr/>
        </p:nvSpPr>
        <p:spPr bwMode="auto">
          <a:xfrm>
            <a:off x="3130352" y="5300811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87"/>
          <p:cNvSpPr>
            <a:spLocks noChangeShapeType="1"/>
          </p:cNvSpPr>
          <p:nvPr/>
        </p:nvSpPr>
        <p:spPr bwMode="auto">
          <a:xfrm>
            <a:off x="3511352" y="5300811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88"/>
          <p:cNvSpPr>
            <a:spLocks noChangeShapeType="1"/>
          </p:cNvSpPr>
          <p:nvPr/>
        </p:nvSpPr>
        <p:spPr bwMode="auto">
          <a:xfrm>
            <a:off x="4273352" y="530081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89"/>
          <p:cNvSpPr>
            <a:spLocks noChangeShapeType="1"/>
          </p:cNvSpPr>
          <p:nvPr/>
        </p:nvSpPr>
        <p:spPr bwMode="auto">
          <a:xfrm>
            <a:off x="4501952" y="5224611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90"/>
          <p:cNvSpPr>
            <a:spLocks noChangeShapeType="1"/>
          </p:cNvSpPr>
          <p:nvPr/>
        </p:nvSpPr>
        <p:spPr bwMode="auto">
          <a:xfrm flipH="1">
            <a:off x="5187752" y="5300811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91"/>
          <p:cNvSpPr>
            <a:spLocks noChangeShapeType="1"/>
          </p:cNvSpPr>
          <p:nvPr/>
        </p:nvSpPr>
        <p:spPr bwMode="auto">
          <a:xfrm flipH="1">
            <a:off x="5721152" y="5300811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92"/>
          <p:cNvSpPr>
            <a:spLocks noChangeShapeType="1"/>
          </p:cNvSpPr>
          <p:nvPr/>
        </p:nvSpPr>
        <p:spPr bwMode="auto">
          <a:xfrm flipH="1">
            <a:off x="6254552" y="5300811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93"/>
          <p:cNvSpPr>
            <a:spLocks noChangeShapeType="1"/>
          </p:cNvSpPr>
          <p:nvPr/>
        </p:nvSpPr>
        <p:spPr bwMode="auto">
          <a:xfrm>
            <a:off x="7397552" y="530081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828477" y="1836886"/>
            <a:ext cx="838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d = 2</a:t>
            </a:r>
          </a:p>
        </p:txBody>
      </p:sp>
      <p:sp>
        <p:nvSpPr>
          <p:cNvPr id="50" name="Line 158"/>
          <p:cNvSpPr>
            <a:spLocks noChangeShapeType="1"/>
          </p:cNvSpPr>
          <p:nvPr/>
        </p:nvSpPr>
        <p:spPr bwMode="auto">
          <a:xfrm>
            <a:off x="3892352" y="1948011"/>
            <a:ext cx="447675" cy="381000"/>
          </a:xfrm>
          <a:prstGeom prst="line">
            <a:avLst/>
          </a:prstGeom>
          <a:noFill/>
          <a:ln w="9525">
            <a:solidFill>
              <a:srgbClr val="C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3520877" y="1486049"/>
            <a:ext cx="220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>
                <a:solidFill>
                  <a:srgbClr val="FF0000"/>
                </a:solidFill>
                <a:ea typeface="宋体" charset="-122"/>
              </a:rPr>
              <a:t>Root (d=1)</a:t>
            </a:r>
            <a:endParaRPr lang="zh-CN" altLang="en-US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6454080" y="1206252"/>
            <a:ext cx="2438400" cy="132343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Select name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From person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Where age = 30</a:t>
            </a:r>
          </a:p>
          <a:p>
            <a:pPr>
              <a:buFontTx/>
              <a:buNone/>
            </a:pPr>
            <a:r>
              <a:rPr lang="en-US" altLang="zh-CN" sz="2000">
                <a:ea typeface="宋体" charset="-122"/>
              </a:rPr>
              <a:t>(Where age &gt;=30)</a:t>
            </a:r>
            <a:endParaRPr lang="zh-CN" altLang="en-US" sz="200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91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 Design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9593"/>
            <a:ext cx="7920880" cy="5211735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How large is d?</a:t>
            </a:r>
          </a:p>
          <a:p>
            <a:r>
              <a:rPr lang="en-US" altLang="zh-CN" dirty="0">
                <a:ea typeface="宋体" charset="-122"/>
              </a:rPr>
              <a:t>Example:</a:t>
            </a:r>
          </a:p>
          <a:p>
            <a:pPr lvl="1"/>
            <a:r>
              <a:rPr lang="en-US" altLang="zh-CN" dirty="0">
                <a:ea typeface="宋体" charset="-122"/>
              </a:rPr>
              <a:t>Key size = 4 bytes</a:t>
            </a:r>
          </a:p>
          <a:p>
            <a:pPr lvl="1"/>
            <a:r>
              <a:rPr lang="en-US" altLang="zh-CN" dirty="0">
                <a:ea typeface="宋体" charset="-122"/>
              </a:rPr>
              <a:t>Pointer size = 8 bytes</a:t>
            </a:r>
          </a:p>
          <a:p>
            <a:pPr lvl="1"/>
            <a:r>
              <a:rPr lang="en-US" altLang="zh-CN" dirty="0">
                <a:ea typeface="宋体" charset="-122"/>
              </a:rPr>
              <a:t>Block size = 4096 byes</a:t>
            </a:r>
          </a:p>
          <a:p>
            <a:r>
              <a:rPr lang="en-US" altLang="zh-CN" dirty="0">
                <a:ea typeface="宋体" charset="-122"/>
              </a:rPr>
              <a:t>2d x 4  + (2d+1) x 8  &lt;=  4096</a:t>
            </a:r>
          </a:p>
          <a:p>
            <a:r>
              <a:rPr lang="en-US" altLang="zh-CN" dirty="0">
                <a:ea typeface="宋体" charset="-122"/>
              </a:rPr>
              <a:t>So, d = 170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1843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B+ Trees in Practice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Typical order: 100.  Typical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fill-factor</a:t>
            </a:r>
            <a:r>
              <a:rPr lang="en-US" altLang="zh-CN" dirty="0">
                <a:ea typeface="宋体" charset="-122"/>
              </a:rPr>
              <a:t>: 67%.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average fan-out = 133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Typical capacities: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Height 4: 133</a:t>
            </a:r>
            <a:r>
              <a:rPr lang="en-US" altLang="zh-CN" baseline="30000" dirty="0">
                <a:ea typeface="宋体" charset="-122"/>
              </a:rPr>
              <a:t>4</a:t>
            </a:r>
            <a:r>
              <a:rPr lang="en-US" altLang="zh-CN" dirty="0">
                <a:ea typeface="宋体" charset="-122"/>
              </a:rPr>
              <a:t> = 312,900,700 records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Height 3: 133</a:t>
            </a:r>
            <a:r>
              <a:rPr lang="en-US" altLang="zh-CN" baseline="30000" dirty="0">
                <a:ea typeface="宋体" charset="-122"/>
              </a:rPr>
              <a:t>3</a:t>
            </a:r>
            <a:r>
              <a:rPr lang="en-US" altLang="zh-CN" dirty="0">
                <a:ea typeface="宋体" charset="-122"/>
              </a:rPr>
              <a:t> =     2,352,637 records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Can often hold top levels in buffer pool: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Level 1 =           1 page  =     8 Kbytes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Level 2 =      133 pages =     1 </a:t>
            </a:r>
            <a:r>
              <a:rPr lang="en-US" altLang="zh-CN" dirty="0" err="1">
                <a:ea typeface="宋体" charset="-122"/>
              </a:rPr>
              <a:t>Mbyte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Level 3 = 17,689 pages = 133 </a:t>
            </a:r>
            <a:r>
              <a:rPr lang="en-US" altLang="zh-CN" dirty="0" err="1">
                <a:ea typeface="宋体" charset="-122"/>
              </a:rPr>
              <a:t>MBytes</a:t>
            </a:r>
            <a:r>
              <a:rPr lang="en-US" altLang="zh-CN" dirty="0">
                <a:ea typeface="宋体" charset="-122"/>
              </a:rPr>
              <a:t>       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929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Inverted Index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altLang="zh-CN" dirty="0"/>
              <a:t>Boolean retrieval</a:t>
            </a:r>
          </a:p>
          <a:p>
            <a:pPr lvl="1">
              <a:lnSpc>
                <a:spcPct val="120000"/>
              </a:lnSpc>
            </a:pPr>
            <a:r>
              <a:rPr lang="de-DE" altLang="zh-CN" dirty="0"/>
              <a:t>Queries on unstructured text data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arguably the simplest model to base an </a:t>
            </a:r>
            <a:r>
              <a:rPr lang="de-DE" altLang="zh-CN" b="1" dirty="0">
                <a:solidFill>
                  <a:srgbClr val="7D0900"/>
                </a:solidFill>
              </a:rPr>
              <a:t>information retrieval </a:t>
            </a:r>
            <a:r>
              <a:rPr lang="de-DE" altLang="zh-CN" dirty="0"/>
              <a:t>system on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Primary commercial retrieval tool for 3 decades</a:t>
            </a:r>
            <a:endParaRPr lang="de-DE" altLang="zh-CN" dirty="0"/>
          </a:p>
          <a:p>
            <a:pPr lvl="1">
              <a:lnSpc>
                <a:spcPct val="120000"/>
              </a:lnSpc>
            </a:pPr>
            <a:r>
              <a:rPr lang="en-US" altLang="zh-CN" dirty="0"/>
              <a:t>queries are </a:t>
            </a:r>
            <a:r>
              <a:rPr lang="en-US" altLang="zh-CN" b="1" dirty="0"/>
              <a:t>Boolean expressions</a:t>
            </a:r>
            <a:r>
              <a:rPr lang="en-US" altLang="zh-CN" dirty="0"/>
              <a:t>, e.g., </a:t>
            </a:r>
            <a:r>
              <a:rPr lang="en-US" altLang="zh-CN" sz="2200" dirty="0"/>
              <a:t>C</a:t>
            </a:r>
            <a:r>
              <a:rPr lang="en-US" altLang="zh-CN" sz="2000" dirty="0"/>
              <a:t>AESAR </a:t>
            </a:r>
            <a:r>
              <a:rPr lang="en-US" altLang="zh-CN" sz="2000" b="1" dirty="0">
                <a:solidFill>
                  <a:srgbClr val="7D0900"/>
                </a:solidFill>
              </a:rPr>
              <a:t>AND</a:t>
            </a:r>
            <a:r>
              <a:rPr lang="en-US" altLang="zh-CN" sz="2200" dirty="0">
                <a:solidFill>
                  <a:srgbClr val="7D0900"/>
                </a:solidFill>
              </a:rPr>
              <a:t> </a:t>
            </a:r>
            <a:r>
              <a:rPr lang="en-US" altLang="zh-CN" sz="2200" dirty="0"/>
              <a:t>B</a:t>
            </a:r>
            <a:r>
              <a:rPr lang="en-US" altLang="zh-CN" sz="2000" dirty="0"/>
              <a:t>RUTUS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the search engine returns all documents that satisfy the </a:t>
            </a:r>
            <a:r>
              <a:rPr lang="de-DE" altLang="zh-CN" dirty="0"/>
              <a:t>Boolean expression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e-DE" altLang="zh-CN" sz="3200" b="1" dirty="0">
              <a:solidFill>
                <a:srgbClr val="00B05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de-DE" altLang="zh-CN" sz="3200" b="1" dirty="0">
                <a:solidFill>
                  <a:srgbClr val="00B050"/>
                </a:solidFill>
              </a:rPr>
              <a:t>	</a:t>
            </a:r>
            <a:r>
              <a:rPr lang="en-US" altLang="zh-CN" sz="3200" b="1" dirty="0">
                <a:solidFill>
                  <a:srgbClr val="00B050"/>
                </a:solidFill>
              </a:rPr>
              <a:t>Does Google use the Boolean model?</a:t>
            </a:r>
          </a:p>
          <a:p>
            <a:pPr lvl="1">
              <a:lnSpc>
                <a:spcPct val="120000"/>
              </a:lnSpc>
            </a:pPr>
            <a:endParaRPr lang="de-DE" altLang="zh-CN" dirty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162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Term-document Incidence Matrix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4954896"/>
            <a:ext cx="8286808" cy="171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9pPr>
          </a:lstStyle>
          <a:p>
            <a:r>
              <a:rPr lang="en-US" sz="2200" dirty="0">
                <a:solidFill>
                  <a:srgbClr val="FF0000"/>
                </a:solidFill>
                <a:latin typeface="+mj-lt"/>
              </a:rPr>
              <a:t>Entry is 1 if term occurs.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Example: CALPURNIA occurs in 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Julius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Caesar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Entry is 0 if term does</a:t>
            </a:r>
            <a:r>
              <a:rPr lang="de-DE" sz="2200" dirty="0" err="1">
                <a:solidFill>
                  <a:srgbClr val="FF0000"/>
                </a:solidFill>
                <a:latin typeface="+mj-lt"/>
              </a:rPr>
              <a:t>n’t</a:t>
            </a:r>
            <a:r>
              <a:rPr lang="de-DE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j-lt"/>
              </a:rPr>
              <a:t>occur</a:t>
            </a:r>
            <a:r>
              <a:rPr lang="de-DE" sz="22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Example: CALPURNIA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doesn’t occur in 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The tempest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US" sz="2200" baseline="30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28716"/>
            <a:ext cx="820891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15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Incidence Vectors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 we have a 0/1 vector for each term</a:t>
            </a:r>
          </a:p>
          <a:p>
            <a:r>
              <a:rPr lang="en-US" altLang="zh-CN" dirty="0"/>
              <a:t>To answer the query </a:t>
            </a:r>
            <a:r>
              <a:rPr lang="en-US" altLang="zh-CN" sz="3200" dirty="0"/>
              <a:t>B</a:t>
            </a:r>
            <a:r>
              <a:rPr lang="en-US" altLang="zh-CN" dirty="0"/>
              <a:t>RUTUS </a:t>
            </a:r>
            <a:r>
              <a:rPr lang="en-US" altLang="zh-CN" dirty="0">
                <a:solidFill>
                  <a:srgbClr val="7D0900"/>
                </a:solidFill>
              </a:rPr>
              <a:t>AND</a:t>
            </a:r>
            <a:r>
              <a:rPr lang="en-US" altLang="zh-CN" sz="3200" dirty="0">
                <a:solidFill>
                  <a:srgbClr val="7D0900"/>
                </a:solidFill>
              </a:rPr>
              <a:t> </a:t>
            </a:r>
            <a:r>
              <a:rPr lang="de-DE" altLang="zh-CN" sz="3200" dirty="0"/>
              <a:t>C</a:t>
            </a:r>
            <a:r>
              <a:rPr lang="de-DE" altLang="zh-CN" dirty="0"/>
              <a:t>AESAR </a:t>
            </a:r>
            <a:r>
              <a:rPr lang="de-DE" altLang="zh-CN" dirty="0">
                <a:solidFill>
                  <a:srgbClr val="7D0900"/>
                </a:solidFill>
              </a:rPr>
              <a:t>AND</a:t>
            </a:r>
            <a:r>
              <a:rPr lang="de-DE" altLang="zh-CN" dirty="0"/>
              <a:t> NOT </a:t>
            </a:r>
            <a:r>
              <a:rPr lang="de-DE" altLang="zh-CN" sz="3200" dirty="0"/>
              <a:t>C</a:t>
            </a:r>
            <a:r>
              <a:rPr lang="de-DE" altLang="zh-CN" dirty="0"/>
              <a:t>ALPURNIA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800" dirty="0">
                <a:solidFill>
                  <a:schemeClr val="tx1"/>
                </a:solidFill>
              </a:rPr>
              <a:t>Take the vectors for </a:t>
            </a:r>
            <a:r>
              <a:rPr lang="en-US" altLang="zh-CN" dirty="0">
                <a:solidFill>
                  <a:schemeClr val="tx1"/>
                </a:solidFill>
              </a:rPr>
              <a:t>BRUTUS</a:t>
            </a:r>
            <a:r>
              <a:rPr lang="en-US" altLang="zh-CN" sz="1800" dirty="0">
                <a:solidFill>
                  <a:schemeClr val="tx1"/>
                </a:solidFill>
              </a:rPr>
              <a:t>, </a:t>
            </a:r>
            <a:r>
              <a:rPr lang="de-DE" altLang="zh-CN" dirty="0">
                <a:solidFill>
                  <a:schemeClr val="tx1"/>
                </a:solidFill>
              </a:rPr>
              <a:t>CAESAR</a:t>
            </a:r>
            <a:r>
              <a:rPr lang="de-DE" altLang="zh-CN" sz="1800" dirty="0">
                <a:solidFill>
                  <a:schemeClr val="tx1"/>
                </a:solidFill>
              </a:rPr>
              <a:t> and </a:t>
            </a:r>
            <a:r>
              <a:rPr lang="de-DE" altLang="zh-CN" dirty="0">
                <a:solidFill>
                  <a:schemeClr val="tx1"/>
                </a:solidFill>
              </a:rPr>
              <a:t>CALPURNIA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200" dirty="0">
                <a:solidFill>
                  <a:schemeClr val="tx1"/>
                </a:solidFill>
              </a:rPr>
              <a:t>Complement the vector of </a:t>
            </a:r>
            <a:r>
              <a:rPr lang="de-DE" altLang="zh-CN" dirty="0">
                <a:solidFill>
                  <a:schemeClr val="tx1"/>
                </a:solidFill>
              </a:rPr>
              <a:t>CALPURNIA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2200" dirty="0">
                <a:solidFill>
                  <a:schemeClr val="tx1"/>
                </a:solidFill>
              </a:rPr>
              <a:t>Do a (bitwise) and on the three vectors</a:t>
            </a:r>
          </a:p>
          <a:p>
            <a:pPr marL="1200150" lvl="2" indent="-342900"/>
            <a:r>
              <a:rPr lang="en-US" altLang="zh-CN" sz="1800" dirty="0">
                <a:solidFill>
                  <a:srgbClr val="7D0900"/>
                </a:solidFill>
              </a:rPr>
              <a:t>110100 </a:t>
            </a:r>
            <a:r>
              <a:rPr lang="en-US" altLang="zh-CN" dirty="0">
                <a:solidFill>
                  <a:srgbClr val="7D0900"/>
                </a:solidFill>
              </a:rPr>
              <a:t>AND</a:t>
            </a:r>
            <a:r>
              <a:rPr lang="en-US" altLang="zh-CN" sz="1800" dirty="0">
                <a:solidFill>
                  <a:srgbClr val="7D0900"/>
                </a:solidFill>
              </a:rPr>
              <a:t> 110111 </a:t>
            </a:r>
            <a:r>
              <a:rPr lang="en-US" altLang="zh-CN" dirty="0">
                <a:solidFill>
                  <a:srgbClr val="7D0900"/>
                </a:solidFill>
              </a:rPr>
              <a:t>AND</a:t>
            </a:r>
            <a:r>
              <a:rPr lang="en-US" altLang="zh-CN" sz="1800" dirty="0">
                <a:solidFill>
                  <a:srgbClr val="7D0900"/>
                </a:solidFill>
              </a:rPr>
              <a:t> 101111 = 100100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81128"/>
            <a:ext cx="71287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3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Answers to query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+mj-lt"/>
              </a:rPr>
              <a:t>Anthony and Cleopatra, Act III, Scene ii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Agrippa [Aside to </a:t>
            </a:r>
            <a:r>
              <a:rPr lang="en-US" b="0" i="1" dirty="0" err="1">
                <a:solidFill>
                  <a:schemeClr val="tx1"/>
                </a:solidFill>
                <a:latin typeface="+mj-lt"/>
              </a:rPr>
              <a:t>Domitius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i="1" dirty="0" err="1">
                <a:solidFill>
                  <a:schemeClr val="tx1"/>
                </a:solidFill>
                <a:latin typeface="+mj-lt"/>
              </a:rPr>
              <a:t>Enobarbus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]: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+mj-lt"/>
              </a:rPr>
              <a:t>Why,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Enobarbus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, When Antony found Julius </a:t>
            </a:r>
            <a:r>
              <a:rPr lang="en-US" b="1" i="1" dirty="0">
                <a:solidFill>
                  <a:srgbClr val="7D0900"/>
                </a:solidFill>
                <a:latin typeface="+mj-lt"/>
              </a:rPr>
              <a:t>Caesar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dead, He cried almost to roaring; and he wept When at Philippi he found </a:t>
            </a:r>
            <a:r>
              <a:rPr lang="en-US" b="1" i="1" dirty="0">
                <a:solidFill>
                  <a:srgbClr val="7D0900"/>
                </a:solidFill>
                <a:latin typeface="+mj-lt"/>
              </a:rPr>
              <a:t>Brutus</a:t>
            </a:r>
            <a:r>
              <a:rPr lang="en-US" i="1" dirty="0">
                <a:solidFill>
                  <a:srgbClr val="7D0900"/>
                </a:solidFill>
                <a:latin typeface="+mj-lt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slain.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  <a:latin typeface="+mj-lt"/>
              </a:rPr>
              <a:t>Hamlet, Act III, Scene ii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Lord Polonius: I did enact Julius </a:t>
            </a:r>
            <a:r>
              <a:rPr lang="en-US" i="1" dirty="0">
                <a:solidFill>
                  <a:srgbClr val="7D0900"/>
                </a:solidFill>
                <a:latin typeface="+mj-lt"/>
              </a:rPr>
              <a:t>Caesar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: I was killed by the 	</a:t>
            </a:r>
            <a:r>
              <a:rPr lang="de-DE" b="0" i="1" dirty="0">
                <a:solidFill>
                  <a:schemeClr val="tx1"/>
                </a:solidFill>
                <a:latin typeface="+mj-lt"/>
              </a:rPr>
              <a:t>Capitol; 	</a:t>
            </a:r>
            <a:r>
              <a:rPr lang="de-DE" i="1" dirty="0">
                <a:solidFill>
                  <a:srgbClr val="7D0900"/>
                </a:solidFill>
                <a:latin typeface="+mj-lt"/>
              </a:rPr>
              <a:t>Brutus</a:t>
            </a:r>
            <a:r>
              <a:rPr lang="de-DE" b="0" i="1" dirty="0">
                <a:solidFill>
                  <a:srgbClr val="7D0900"/>
                </a:solidFill>
                <a:latin typeface="+mj-lt"/>
              </a:rPr>
              <a:t> </a:t>
            </a:r>
            <a:r>
              <a:rPr lang="de-DE" b="0" i="1" dirty="0">
                <a:solidFill>
                  <a:schemeClr val="tx1"/>
                </a:solidFill>
                <a:latin typeface="+mj-lt"/>
              </a:rPr>
              <a:t>killed me.</a:t>
            </a:r>
          </a:p>
        </p:txBody>
      </p:sp>
    </p:spTree>
    <p:extLst>
      <p:ext uri="{BB962C8B-B14F-4D97-AF65-F5344CB8AC3E}">
        <p14:creationId xmlns:p14="http://schemas.microsoft.com/office/powerpoint/2010/main" val="128668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Inverted Index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Problem:</a:t>
            </a:r>
          </a:p>
          <a:p>
            <a:pPr lvl="1"/>
            <a:r>
              <a:rPr lang="de-DE" altLang="zh-CN" dirty="0"/>
              <a:t>The incidence matrix is extremely </a:t>
            </a:r>
            <a:r>
              <a:rPr lang="de-DE" altLang="zh-CN" b="1" dirty="0">
                <a:solidFill>
                  <a:srgbClr val="7D0900"/>
                </a:solidFill>
              </a:rPr>
              <a:t>large</a:t>
            </a:r>
          </a:p>
          <a:p>
            <a:pPr lvl="1"/>
            <a:r>
              <a:rPr lang="de-DE" altLang="zh-CN" dirty="0"/>
              <a:t>The incidence matrix is extremely </a:t>
            </a:r>
            <a:r>
              <a:rPr lang="de-DE" altLang="zh-CN" b="1" dirty="0">
                <a:solidFill>
                  <a:srgbClr val="7D0900"/>
                </a:solidFill>
              </a:rPr>
              <a:t>sparse</a:t>
            </a:r>
          </a:p>
          <a:p>
            <a:pPr lvl="1"/>
            <a:r>
              <a:rPr lang="en-US" altLang="zh-CN" dirty="0"/>
              <a:t>What is a better representations?</a:t>
            </a:r>
          </a:p>
          <a:p>
            <a:pPr lvl="2"/>
            <a:r>
              <a:rPr lang="en-US" altLang="zh-CN" sz="1800" b="1" dirty="0">
                <a:solidFill>
                  <a:srgbClr val="7D0900"/>
                </a:solidFill>
              </a:rPr>
              <a:t>We only record the 1s</a:t>
            </a:r>
            <a:endParaRPr lang="en-US" altLang="zh-CN" sz="1800" dirty="0">
              <a:solidFill>
                <a:schemeClr val="tx1"/>
              </a:solidFill>
            </a:endParaRPr>
          </a:p>
          <a:p>
            <a:r>
              <a:rPr lang="en-US" altLang="zh-CN" sz="2600" dirty="0"/>
              <a:t>Inverted Index</a:t>
            </a:r>
          </a:p>
          <a:p>
            <a:pPr lvl="1"/>
            <a:r>
              <a:rPr lang="en-US" altLang="zh-CN" sz="2000" dirty="0"/>
              <a:t>For each term</a:t>
            </a:r>
            <a:r>
              <a:rPr lang="en-US" altLang="zh-CN" sz="2000" i="1" dirty="0"/>
              <a:t> t</a:t>
            </a:r>
            <a:r>
              <a:rPr lang="en-US" altLang="zh-CN" sz="2000" dirty="0"/>
              <a:t>, we store a list of all documents (ids) that contain</a:t>
            </a:r>
            <a:r>
              <a:rPr lang="en-US" altLang="zh-CN" sz="2000" i="1" dirty="0"/>
              <a:t> t</a:t>
            </a:r>
            <a:endParaRPr lang="en-US" altLang="zh-CN" sz="2200" dirty="0">
              <a:solidFill>
                <a:schemeClr val="tx1"/>
              </a:solidFill>
            </a:endParaRPr>
          </a:p>
          <a:p>
            <a:pPr lvl="1"/>
            <a:endParaRPr lang="zh-CN" altLang="en-US" b="1" dirty="0">
              <a:solidFill>
                <a:srgbClr val="7D0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1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365104"/>
            <a:ext cx="5785274" cy="1872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62181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Lucida Sans" charset="0"/>
                <a:ea typeface="ＭＳ Ｐゴシック" charset="-128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dictionary				  postings </a:t>
            </a: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47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Inverted index construction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sz="2400" dirty="0"/>
              <a:t>Collect the documents to be indexed</a:t>
            </a:r>
          </a:p>
          <a:p>
            <a:pPr marL="0" indent="0">
              <a:lnSpc>
                <a:spcPct val="125000"/>
              </a:lnSpc>
              <a:buNone/>
            </a:pPr>
            <a:endParaRPr lang="en-US" altLang="zh-CN" sz="2400" dirty="0"/>
          </a:p>
          <a:p>
            <a:pPr marL="514350" indent="-514350">
              <a:lnSpc>
                <a:spcPct val="125000"/>
              </a:lnSpc>
              <a:buFont typeface="+mj-lt"/>
              <a:buAutoNum type="arabicPeriod" startAt="2"/>
            </a:pPr>
            <a:r>
              <a:rPr lang="en-US" altLang="zh-CN" sz="2400" dirty="0">
                <a:solidFill>
                  <a:srgbClr val="7D0900"/>
                </a:solidFill>
              </a:rPr>
              <a:t>Tokenize</a:t>
            </a:r>
            <a:r>
              <a:rPr lang="en-US" altLang="zh-CN" sz="2400" dirty="0"/>
              <a:t> the text, turning each document into a list of tokens</a:t>
            </a:r>
          </a:p>
          <a:p>
            <a:pPr marL="0" indent="0">
              <a:lnSpc>
                <a:spcPct val="125000"/>
              </a:lnSpc>
              <a:buNone/>
            </a:pPr>
            <a:endParaRPr lang="en-US" altLang="zh-CN" sz="2400" dirty="0"/>
          </a:p>
          <a:p>
            <a:pPr marL="514350" indent="-514350">
              <a:lnSpc>
                <a:spcPct val="125000"/>
              </a:lnSpc>
              <a:buFont typeface="+mj-lt"/>
              <a:buAutoNum type="arabicPeriod" startAt="3"/>
            </a:pPr>
            <a:r>
              <a:rPr lang="en-US" altLang="zh-CN" sz="2400" dirty="0"/>
              <a:t>Do </a:t>
            </a:r>
            <a:r>
              <a:rPr lang="en-US" altLang="zh-CN" sz="2400" dirty="0">
                <a:solidFill>
                  <a:srgbClr val="7D0900"/>
                </a:solidFill>
              </a:rPr>
              <a:t>linguistic preprocessing</a:t>
            </a:r>
            <a:r>
              <a:rPr lang="en-US" altLang="zh-CN" sz="2400" dirty="0"/>
              <a:t>, producing a list of </a:t>
            </a:r>
            <a:r>
              <a:rPr lang="en-US" altLang="zh-CN" sz="2400" dirty="0">
                <a:solidFill>
                  <a:srgbClr val="7D0900"/>
                </a:solidFill>
              </a:rPr>
              <a:t>normalized</a:t>
            </a:r>
            <a:r>
              <a:rPr lang="en-US" altLang="zh-CN" sz="2400" dirty="0"/>
              <a:t> tokens, which are the indexing terms:</a:t>
            </a:r>
          </a:p>
          <a:p>
            <a:pPr marL="514350" indent="-514350">
              <a:lnSpc>
                <a:spcPct val="125000"/>
              </a:lnSpc>
              <a:buFont typeface="+mj-lt"/>
              <a:buAutoNum type="arabicPeriod" startAt="3"/>
            </a:pPr>
            <a:endParaRPr lang="en-US" altLang="zh-CN" sz="2400" dirty="0"/>
          </a:p>
          <a:p>
            <a:pPr marL="514350" indent="-514350">
              <a:lnSpc>
                <a:spcPct val="125000"/>
              </a:lnSpc>
              <a:buFont typeface="+mj-lt"/>
              <a:buAutoNum type="arabicPeriod" startAt="3"/>
            </a:pPr>
            <a:r>
              <a:rPr lang="en-US" altLang="zh-CN" sz="2400" dirty="0"/>
              <a:t>Index the documents that each term occurs in by creating an inverted index, consisting of a </a:t>
            </a:r>
            <a:r>
              <a:rPr lang="en-US" altLang="zh-CN" sz="2400" dirty="0">
                <a:solidFill>
                  <a:srgbClr val="7D0900"/>
                </a:solidFill>
              </a:rPr>
              <a:t>dictionary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7D0900"/>
                </a:solidFill>
              </a:rPr>
              <a:t>postings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28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28685"/>
            <a:ext cx="7416575" cy="571505"/>
          </a:xfrm>
          <a:prstGeom prst="rect">
            <a:avLst/>
          </a:prstGeom>
        </p:spPr>
      </p:pic>
      <p:pic>
        <p:nvPicPr>
          <p:cNvPr id="6" name="Picture 5" descr="12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780928"/>
            <a:ext cx="5000660" cy="549944"/>
          </a:xfrm>
          <a:prstGeom prst="rect">
            <a:avLst/>
          </a:prstGeom>
        </p:spPr>
      </p:pic>
      <p:pic>
        <p:nvPicPr>
          <p:cNvPr id="7" name="Picture 6" descr="12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308" y="4293096"/>
            <a:ext cx="2000264" cy="588312"/>
          </a:xfrm>
          <a:prstGeom prst="rect">
            <a:avLst/>
          </a:prstGeom>
        </p:spPr>
      </p:pic>
      <p:pic>
        <p:nvPicPr>
          <p:cNvPr id="8" name="Picture 7" descr="12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572" y="4297283"/>
            <a:ext cx="2714644" cy="6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Indexing?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A “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labeled</a:t>
            </a:r>
            <a:r>
              <a:rPr lang="en-US" altLang="zh-CN" sz="2800" b="1" dirty="0">
                <a:latin typeface="+mn-lt"/>
                <a:ea typeface="宋体" charset="-122"/>
              </a:rPr>
              <a:t>”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pointer</a:t>
            </a:r>
            <a:r>
              <a:rPr lang="en-US" altLang="zh-CN" sz="2800" b="1" dirty="0">
                <a:latin typeface="+mn-lt"/>
                <a:ea typeface="宋体" charset="-122"/>
              </a:rPr>
              <a:t> to an (a collection of)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item</a:t>
            </a:r>
            <a:r>
              <a:rPr lang="en-US" altLang="zh-CN" sz="2800" b="1" dirty="0">
                <a:latin typeface="+mn-lt"/>
                <a:ea typeface="宋体" charset="-122"/>
              </a:rPr>
              <a:t> that satisfies some common property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Examples in the Real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7" y="2564904"/>
            <a:ext cx="3888432" cy="4032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16359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2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</a:rPr>
              <a:t>Processing Boolean queries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the query: </a:t>
            </a:r>
            <a:r>
              <a:rPr lang="en-US" altLang="zh-CN" sz="2200" dirty="0"/>
              <a:t>B</a:t>
            </a:r>
            <a:r>
              <a:rPr lang="en-US" altLang="zh-CN" sz="2000" dirty="0"/>
              <a:t>RUTUS AND </a:t>
            </a:r>
            <a:r>
              <a:rPr lang="en-US" altLang="zh-CN" sz="2200" dirty="0"/>
              <a:t>C</a:t>
            </a:r>
            <a:r>
              <a:rPr lang="en-US" altLang="zh-CN" sz="2000" dirty="0"/>
              <a:t>ALPURNIA, </a:t>
            </a:r>
            <a:r>
              <a:rPr lang="en-US" altLang="zh-CN" dirty="0"/>
              <a:t>to find all matching documents using inverted index: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Locate BRUTUS in the dictionary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Retrieve its postings list from the postings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Locate CALPURNIA in the dictionary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>
                <a:solidFill>
                  <a:schemeClr val="tx1"/>
                </a:solidFill>
              </a:rPr>
              <a:t>Retrieve its postings list from the postings file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Intersect the two postings lists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200" dirty="0"/>
              <a:t>Return intersection to user</a:t>
            </a:r>
            <a:endParaRPr lang="en-US" altLang="zh-CN" sz="22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15" y="4797152"/>
            <a:ext cx="68255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9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Query Optimization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Consider a query with </a:t>
            </a:r>
            <a:r>
              <a:rPr lang="en-US" altLang="zh-CN" i="1" dirty="0"/>
              <a:t>n</a:t>
            </a:r>
            <a:r>
              <a:rPr lang="en-US" altLang="zh-CN" dirty="0"/>
              <a:t> terms, </a:t>
            </a:r>
            <a:r>
              <a:rPr lang="en-US" altLang="zh-CN" i="1" dirty="0"/>
              <a:t>n</a:t>
            </a:r>
            <a:r>
              <a:rPr lang="en-US" altLang="zh-CN" dirty="0"/>
              <a:t> &gt; 2</a:t>
            </a:r>
          </a:p>
          <a:p>
            <a:pPr lvl="1"/>
            <a:r>
              <a:rPr lang="en-US" altLang="zh-CN" dirty="0"/>
              <a:t>For each of the terms, get its postings list, then intersect them </a:t>
            </a:r>
            <a:r>
              <a:rPr lang="de-DE" altLang="zh-CN" dirty="0"/>
              <a:t>together</a:t>
            </a:r>
          </a:p>
          <a:p>
            <a:pPr lvl="1"/>
            <a:r>
              <a:rPr lang="en-US" altLang="zh-CN" b="1" dirty="0">
                <a:solidFill>
                  <a:srgbClr val="7D0900"/>
                </a:solidFill>
              </a:rPr>
              <a:t>What is the best order for processing this query?</a:t>
            </a:r>
          </a:p>
          <a:p>
            <a:pPr lvl="2"/>
            <a:r>
              <a:rPr lang="en-US" altLang="zh-CN" dirty="0"/>
              <a:t>Example query: </a:t>
            </a:r>
            <a:r>
              <a:rPr lang="en-US" altLang="zh-CN" dirty="0">
                <a:solidFill>
                  <a:srgbClr val="7D0900"/>
                </a:solidFill>
              </a:rPr>
              <a:t>BRUTUS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>
                <a:solidFill>
                  <a:srgbClr val="7D0900"/>
                </a:solidFill>
              </a:rPr>
              <a:t>CALPURNIA</a:t>
            </a:r>
            <a:r>
              <a:rPr lang="en-US" altLang="zh-CN" dirty="0">
                <a:solidFill>
                  <a:schemeClr val="tx1"/>
                </a:solidFill>
              </a:rPr>
              <a:t> AND </a:t>
            </a:r>
            <a:r>
              <a:rPr lang="en-US" altLang="zh-CN" dirty="0">
                <a:solidFill>
                  <a:srgbClr val="7D0900"/>
                </a:solidFill>
              </a:rPr>
              <a:t>CAESAR</a:t>
            </a:r>
            <a:endParaRPr lang="en-US" altLang="zh-CN" b="1" dirty="0">
              <a:solidFill>
                <a:srgbClr val="7D0900"/>
              </a:solidFill>
            </a:endParaRPr>
          </a:p>
          <a:p>
            <a:pPr lvl="1"/>
            <a:r>
              <a:rPr lang="en-US" altLang="zh-CN" dirty="0"/>
              <a:t>Simple and effective optimization: </a:t>
            </a:r>
            <a:r>
              <a:rPr lang="en-US" altLang="zh-CN" dirty="0">
                <a:solidFill>
                  <a:srgbClr val="0070C0"/>
                </a:solidFill>
              </a:rPr>
              <a:t>Process in order of </a:t>
            </a:r>
            <a:r>
              <a:rPr lang="de-DE" altLang="zh-CN" dirty="0">
                <a:solidFill>
                  <a:srgbClr val="0070C0"/>
                </a:solidFill>
              </a:rPr>
              <a:t>increasing frequency</a:t>
            </a:r>
          </a:p>
          <a:p>
            <a:pPr lvl="2"/>
            <a:r>
              <a:rPr lang="en-US" altLang="zh-CN" dirty="0"/>
              <a:t>Start with the shortest postings list, then keep cutting further</a:t>
            </a:r>
          </a:p>
          <a:p>
            <a:pPr lvl="2"/>
            <a:r>
              <a:rPr lang="en-US" altLang="zh-CN" dirty="0"/>
              <a:t>In this example, first </a:t>
            </a:r>
            <a:r>
              <a:rPr lang="en-US" altLang="zh-CN" sz="2200" dirty="0"/>
              <a:t>C</a:t>
            </a:r>
            <a:r>
              <a:rPr lang="en-US" altLang="zh-CN" sz="2000" dirty="0"/>
              <a:t>AESAR</a:t>
            </a:r>
            <a:r>
              <a:rPr lang="en-US" altLang="zh-CN" dirty="0"/>
              <a:t>, then </a:t>
            </a:r>
            <a:r>
              <a:rPr lang="en-US" altLang="zh-CN" sz="2200" dirty="0"/>
              <a:t>C</a:t>
            </a:r>
            <a:r>
              <a:rPr lang="en-US" altLang="zh-CN" sz="2000" dirty="0"/>
              <a:t>ALPURNIA</a:t>
            </a:r>
            <a:r>
              <a:rPr lang="en-US" altLang="zh-CN" dirty="0"/>
              <a:t>, then </a:t>
            </a:r>
            <a:r>
              <a:rPr lang="de-DE" altLang="zh-CN" sz="2200" dirty="0"/>
              <a:t>B</a:t>
            </a:r>
            <a:r>
              <a:rPr lang="de-DE" altLang="zh-CN" sz="2000" dirty="0"/>
              <a:t>RUTUS</a:t>
            </a:r>
            <a:endParaRPr lang="en-US" altLang="zh-CN" sz="2000" dirty="0"/>
          </a:p>
          <a:p>
            <a:pPr lvl="1"/>
            <a:endParaRPr lang="en-US" altLang="zh-CN" b="1" dirty="0">
              <a:solidFill>
                <a:srgbClr val="7D0900"/>
              </a:solidFill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30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1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20" y="5094874"/>
            <a:ext cx="6803048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1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Multidimensional Indexes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When we see attributes of relations as coordinates, a database stores a point set in </a:t>
            </a:r>
            <a:r>
              <a:rPr lang="en-US" altLang="zh-CN" dirty="0">
                <a:solidFill>
                  <a:srgbClr val="7D0900"/>
                </a:solidFill>
              </a:rPr>
              <a:t>higher dimensions</a:t>
            </a:r>
          </a:p>
          <a:p>
            <a:r>
              <a:rPr lang="en-US" altLang="zh-CN" dirty="0"/>
              <a:t>Indexing with multiple keys</a:t>
            </a:r>
          </a:p>
          <a:p>
            <a:pPr lvl="1"/>
            <a:r>
              <a:rPr lang="en-US" altLang="zh-CN" dirty="0"/>
              <a:t>Spatial databases and Geographic information system (GIS)</a:t>
            </a:r>
          </a:p>
          <a:p>
            <a:pPr lvl="1"/>
            <a:r>
              <a:rPr lang="en-US" altLang="zh-CN" dirty="0"/>
              <a:t>Multimedia databases</a:t>
            </a:r>
          </a:p>
          <a:p>
            <a:pPr lvl="1"/>
            <a:r>
              <a:rPr lang="en-US" altLang="zh-CN" dirty="0"/>
              <a:t>Medical applications</a:t>
            </a:r>
          </a:p>
          <a:p>
            <a:r>
              <a:rPr lang="en-US" altLang="zh-CN" dirty="0">
                <a:ea typeface="宋体" charset="-122"/>
              </a:rPr>
              <a:t>The queries to be supported:</a:t>
            </a:r>
          </a:p>
          <a:p>
            <a:pPr lvl="1"/>
            <a:r>
              <a:rPr lang="en-US" altLang="zh-CN" b="1" i="1" dirty="0">
                <a:solidFill>
                  <a:srgbClr val="7D0900"/>
                </a:solidFill>
                <a:ea typeface="宋体" charset="-122"/>
              </a:rPr>
              <a:t>partial-match queries</a:t>
            </a:r>
            <a:r>
              <a:rPr lang="en-US" altLang="zh-CN" dirty="0">
                <a:ea typeface="宋体" charset="-122"/>
              </a:rPr>
              <a:t>: specify values for a subset of the dimensions</a:t>
            </a:r>
          </a:p>
          <a:p>
            <a:pPr lvl="1"/>
            <a:r>
              <a:rPr lang="en-US" altLang="zh-CN" b="1" i="1" dirty="0">
                <a:solidFill>
                  <a:srgbClr val="7D0900"/>
                </a:solidFill>
                <a:ea typeface="宋体" charset="-122"/>
              </a:rPr>
              <a:t>range queries</a:t>
            </a:r>
            <a:r>
              <a:rPr lang="en-US" altLang="zh-CN" dirty="0">
                <a:ea typeface="宋体" charset="-122"/>
              </a:rPr>
              <a:t>: give the range for each dimension</a:t>
            </a:r>
          </a:p>
          <a:p>
            <a:pPr lvl="1"/>
            <a:r>
              <a:rPr lang="en-US" altLang="zh-CN" b="1" i="1" dirty="0">
                <a:solidFill>
                  <a:srgbClr val="7D0900"/>
                </a:solidFill>
                <a:ea typeface="宋体" charset="-122"/>
              </a:rPr>
              <a:t>nearest-neighbor queries</a:t>
            </a:r>
            <a:r>
              <a:rPr lang="en-US" altLang="zh-CN" dirty="0">
                <a:ea typeface="宋体" charset="-122"/>
              </a:rPr>
              <a:t>: ask for the closest point to the given point</a:t>
            </a:r>
          </a:p>
          <a:p>
            <a:endParaRPr lang="th-TH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1640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3411489" cy="3195511"/>
          </a:xfrm>
        </p:spPr>
        <p:txBody>
          <a:bodyPr/>
          <a:lstStyle/>
          <a:p>
            <a:pPr marL="0" indent="0">
              <a:buNone/>
            </a:pPr>
            <a:r>
              <a:rPr lang="en-US" altLang="zh-CN" u="sng" dirty="0"/>
              <a:t>SQL Query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b="0" dirty="0">
                <a:latin typeface="Garamond" pitchFamily="18" charset="0"/>
              </a:rPr>
              <a:t>Select *</a:t>
            </a:r>
          </a:p>
          <a:p>
            <a:pPr marL="0" indent="0">
              <a:buNone/>
            </a:pPr>
            <a:r>
              <a:rPr lang="en-US" altLang="zh-CN" b="0" dirty="0">
                <a:latin typeface="Garamond" pitchFamily="18" charset="0"/>
              </a:rPr>
              <a:t>From Customers</a:t>
            </a:r>
          </a:p>
          <a:p>
            <a:pPr marL="0" indent="0">
              <a:buNone/>
            </a:pPr>
            <a:r>
              <a:rPr lang="en-US" altLang="zh-CN" b="0" dirty="0">
                <a:latin typeface="Garamond" pitchFamily="18" charset="0"/>
              </a:rPr>
              <a:t>Where 3K&lt;Salary&lt;4K</a:t>
            </a:r>
          </a:p>
          <a:p>
            <a:pPr marL="0" indent="0">
              <a:buNone/>
            </a:pPr>
            <a:r>
              <a:rPr lang="en-US" altLang="zh-CN" b="0" dirty="0">
                <a:latin typeface="Garamond" pitchFamily="18" charset="0"/>
              </a:rPr>
              <a:t>AND 2&lt;Children&lt;4</a:t>
            </a:r>
          </a:p>
          <a:p>
            <a:pPr marL="0" indent="0">
              <a:buNone/>
            </a:pPr>
            <a:r>
              <a:rPr lang="en-US" altLang="zh-CN" b="0" dirty="0">
                <a:latin typeface="Garamond" pitchFamily="18" charset="0"/>
              </a:rPr>
              <a:t>AND 25&lt;Age&lt;40</a:t>
            </a:r>
            <a:endParaRPr lang="zh-CN" altLang="en-US" b="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857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526055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25	    40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48664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KD-Tree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441964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err="1"/>
              <a:t>kd</a:t>
            </a:r>
            <a:r>
              <a:rPr lang="en-US" altLang="zh-CN" dirty="0"/>
              <a:t>-Tree (k-dimensional search tree)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Jon Bentley, 1975, author of </a:t>
            </a:r>
            <a:r>
              <a:rPr lang="en-US" altLang="zh-CN" i="1" dirty="0"/>
              <a:t>Programming Pearls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7D0900"/>
                </a:solidFill>
              </a:rPr>
              <a:t>Idea</a:t>
            </a:r>
            <a:r>
              <a:rPr lang="en-US" altLang="zh-CN" dirty="0"/>
              <a:t>: </a:t>
            </a:r>
            <a:r>
              <a:rPr lang="en-US" altLang="zh-CN" b="0" dirty="0"/>
              <a:t>Split the point set </a:t>
            </a:r>
            <a:r>
              <a:rPr lang="en-US" altLang="zh-CN" b="1" dirty="0">
                <a:solidFill>
                  <a:srgbClr val="7D0900"/>
                </a:solidFill>
              </a:rPr>
              <a:t>alternatingly</a:t>
            </a:r>
            <a:r>
              <a:rPr lang="en-US" altLang="zh-CN" b="0" dirty="0">
                <a:solidFill>
                  <a:srgbClr val="7D0900"/>
                </a:solidFill>
              </a:rPr>
              <a:t> </a:t>
            </a:r>
            <a:r>
              <a:rPr lang="en-US" altLang="zh-CN" b="0" dirty="0"/>
              <a:t>by x-coordinate and by y-coordinate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b="0" dirty="0"/>
              <a:t>split by x-coordinate: split by a vertical line that has half the points left and half right</a:t>
            </a:r>
          </a:p>
          <a:p>
            <a:pPr marL="91440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zh-CN" b="0" dirty="0"/>
              <a:t>split by y-coordinate: split by a horizontal line that has half the points below and half above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24744"/>
            <a:ext cx="1359024" cy="12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0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KD-Tree: Example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3202"/>
            <a:ext cx="8352929" cy="484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3580833-A18D-453A-A852-44BB03F3C962}"/>
              </a:ext>
            </a:extLst>
          </p:cNvPr>
          <p:cNvSpPr/>
          <p:nvPr/>
        </p:nvSpPr>
        <p:spPr>
          <a:xfrm>
            <a:off x="1086588" y="390402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7FA86C-0B9D-4630-823C-0DE3D2A309D0}"/>
              </a:ext>
            </a:extLst>
          </p:cNvPr>
          <p:cNvSpPr/>
          <p:nvPr/>
        </p:nvSpPr>
        <p:spPr>
          <a:xfrm>
            <a:off x="1511379" y="329749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104B06-0589-498F-A6BB-3BC8DA4F32B5}"/>
              </a:ext>
            </a:extLst>
          </p:cNvPr>
          <p:cNvSpPr/>
          <p:nvPr/>
        </p:nvSpPr>
        <p:spPr>
          <a:xfrm>
            <a:off x="1086588" y="244510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6041A8-7FFD-43FA-884A-B012EF87893B}"/>
              </a:ext>
            </a:extLst>
          </p:cNvPr>
          <p:cNvSpPr/>
          <p:nvPr/>
        </p:nvSpPr>
        <p:spPr>
          <a:xfrm>
            <a:off x="1626367" y="436510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7D288F-27C3-489B-8933-8AE956CBE948}"/>
              </a:ext>
            </a:extLst>
          </p:cNvPr>
          <p:cNvSpPr/>
          <p:nvPr/>
        </p:nvSpPr>
        <p:spPr>
          <a:xfrm>
            <a:off x="2051158" y="2581859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58A320-8CBA-47BD-BAA5-F0B87B02DE26}"/>
              </a:ext>
            </a:extLst>
          </p:cNvPr>
          <p:cNvSpPr/>
          <p:nvPr/>
        </p:nvSpPr>
        <p:spPr>
          <a:xfrm>
            <a:off x="2987824" y="465313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AFB82C-2E08-4CE2-A1E3-19349CD2BCCE}"/>
              </a:ext>
            </a:extLst>
          </p:cNvPr>
          <p:cNvSpPr/>
          <p:nvPr/>
        </p:nvSpPr>
        <p:spPr>
          <a:xfrm>
            <a:off x="2461997" y="378703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CE38B-EF5F-4A3B-AFA0-F1A2E6AB8672}"/>
              </a:ext>
            </a:extLst>
          </p:cNvPr>
          <p:cNvSpPr/>
          <p:nvPr/>
        </p:nvSpPr>
        <p:spPr>
          <a:xfrm>
            <a:off x="2793008" y="2469784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B086E6-52F6-405E-B0EB-5A26F602D6B9}"/>
              </a:ext>
            </a:extLst>
          </p:cNvPr>
          <p:cNvSpPr/>
          <p:nvPr/>
        </p:nvSpPr>
        <p:spPr>
          <a:xfrm>
            <a:off x="2900576" y="2941001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CFACD9-0F4F-4DB4-99C2-D973830E8A65}"/>
              </a:ext>
            </a:extLst>
          </p:cNvPr>
          <p:cNvSpPr/>
          <p:nvPr/>
        </p:nvSpPr>
        <p:spPr>
          <a:xfrm>
            <a:off x="3188608" y="413384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8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KD-Tree Construction Algorithm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16549" cy="53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26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Range Queries in KD-Tree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06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83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KD-Tree Querying Algorithm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0" y="1340768"/>
            <a:ext cx="863416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51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Higher Dimensions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A 3-dimensional </a:t>
            </a:r>
            <a:r>
              <a:rPr lang="en-US" altLang="zh-CN" dirty="0" err="1"/>
              <a:t>kd</a:t>
            </a:r>
            <a:r>
              <a:rPr lang="en-US" altLang="zh-CN" dirty="0"/>
              <a:t>-tree alternates splits on x-, y-, and z-coordinate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/>
              <a:t>A 3D range query is performed with a box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Query Processing</a:t>
            </a:r>
          </a:p>
          <a:p>
            <a:pPr lvl="1">
              <a:lnSpc>
                <a:spcPct val="120000"/>
              </a:lnSpc>
            </a:pPr>
            <a:r>
              <a:rPr lang="en-US" altLang="zh-CN" b="0" dirty="0"/>
              <a:t>Intersection of B and region(v) depends on intersection of </a:t>
            </a:r>
            <a:r>
              <a:rPr lang="en-US" altLang="zh-CN" b="1" dirty="0">
                <a:solidFill>
                  <a:srgbClr val="7D0900"/>
                </a:solidFill>
              </a:rPr>
              <a:t>facets</a:t>
            </a:r>
            <a:r>
              <a:rPr lang="en-US" altLang="zh-CN" b="0" dirty="0"/>
              <a:t> of B </a:t>
            </a:r>
            <a:r>
              <a:rPr lang="en-US" altLang="zh-CN" b="0" dirty="0">
                <a:sym typeface="Wingdings" pitchFamily="2" charset="2"/>
              </a:rPr>
              <a:t></a:t>
            </a:r>
            <a:r>
              <a:rPr lang="en-US" altLang="zh-CN" b="0" dirty="0"/>
              <a:t> analyze by axes-parallel planes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38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63489"/>
            <a:ext cx="2232248" cy="1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678134" cy="201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6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Indexing?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A “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labeled</a:t>
            </a:r>
            <a:r>
              <a:rPr lang="en-US" altLang="zh-CN" sz="2800" b="1" dirty="0">
                <a:latin typeface="+mn-lt"/>
                <a:ea typeface="宋体" charset="-122"/>
              </a:rPr>
              <a:t>”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pointer</a:t>
            </a:r>
            <a:r>
              <a:rPr lang="en-US" altLang="zh-CN" sz="2800" b="1" dirty="0">
                <a:latin typeface="+mn-lt"/>
                <a:ea typeface="宋体" charset="-122"/>
              </a:rPr>
              <a:t> to an (a collection of)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item</a:t>
            </a:r>
            <a:r>
              <a:rPr lang="en-US" altLang="zh-CN" sz="2800" b="1" dirty="0">
                <a:latin typeface="+mn-lt"/>
                <a:ea typeface="宋体" charset="-122"/>
              </a:rPr>
              <a:t> that satisfies some common property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Examples in the Real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7" y="2661494"/>
            <a:ext cx="7162800" cy="39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23" y="2661494"/>
            <a:ext cx="2133600" cy="15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70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Quad Trees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0" dirty="0"/>
              <a:t>Quad trees are space-partition trees whose nodes are associated with </a:t>
            </a:r>
            <a:r>
              <a:rPr lang="en-US" altLang="zh-CN" dirty="0">
                <a:solidFill>
                  <a:srgbClr val="7D0900"/>
                </a:solidFill>
              </a:rPr>
              <a:t>squares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Raphael </a:t>
            </a:r>
            <a:r>
              <a:rPr lang="en-US" altLang="zh-CN" dirty="0" err="1"/>
              <a:t>Finkel</a:t>
            </a:r>
            <a:r>
              <a:rPr lang="en-US" altLang="zh-CN" dirty="0"/>
              <a:t> and Jon Bentley in 1974</a:t>
            </a:r>
            <a:endParaRPr lang="en-US" altLang="zh-CN" b="0" dirty="0"/>
          </a:p>
          <a:p>
            <a:pPr lvl="1">
              <a:lnSpc>
                <a:spcPct val="120000"/>
              </a:lnSpc>
            </a:pPr>
            <a:r>
              <a:rPr lang="en-US" altLang="zh-CN" b="0" dirty="0"/>
              <a:t>If a node is not a leaf, its square is partitioned into </a:t>
            </a:r>
            <a:r>
              <a:rPr lang="en-US" altLang="zh-CN" b="1" dirty="0">
                <a:solidFill>
                  <a:srgbClr val="7D0900"/>
                </a:solidFill>
              </a:rPr>
              <a:t>four equal-sized squares</a:t>
            </a:r>
            <a:r>
              <a:rPr lang="en-US" altLang="zh-CN" b="0" dirty="0"/>
              <a:t> associated with its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88424" cy="287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76119"/>
            <a:ext cx="1008112" cy="12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2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Quad Trees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square associated with the root contains all points in point set P</a:t>
            </a:r>
          </a:p>
          <a:p>
            <a:pPr lvl="1"/>
            <a:r>
              <a:rPr lang="en-US" altLang="zh-CN" b="0" dirty="0"/>
              <a:t>Recursive splitting is continued until there is at most one (or </a:t>
            </a:r>
            <a:r>
              <a:rPr lang="en-US" altLang="zh-CN" b="0" i="1" dirty="0"/>
              <a:t>k</a:t>
            </a:r>
            <a:r>
              <a:rPr lang="en-US" altLang="zh-CN" b="0" dirty="0"/>
              <a:t>) point left in a square</a:t>
            </a:r>
          </a:p>
          <a:p>
            <a:pPr lvl="1"/>
            <a:r>
              <a:rPr lang="en-US" altLang="zh-CN" dirty="0"/>
              <a:t>Demo: </a:t>
            </a:r>
            <a:r>
              <a:rPr lang="en-US" altLang="zh-CN" sz="1600" dirty="0">
                <a:hlinkClick r:id="rId2"/>
              </a:rPr>
              <a:t>http://closure-library.googlecode.com/svn/trunk/closure/goog/demos/quadtree.html</a:t>
            </a:r>
            <a:endParaRPr lang="en-US" altLang="zh-CN" sz="1600" dirty="0"/>
          </a:p>
          <a:p>
            <a:pPr lvl="1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40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884368" cy="281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54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R (Range, Rectangle) Tree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 tree data structure mainly used for </a:t>
            </a:r>
            <a:r>
              <a:rPr lang="en-US" altLang="zh-CN" b="1" dirty="0">
                <a:solidFill>
                  <a:srgbClr val="7D0900"/>
                </a:solidFill>
              </a:rPr>
              <a:t>spatial access methods</a:t>
            </a:r>
            <a:r>
              <a:rPr lang="en-US" altLang="zh-CN" dirty="0"/>
              <a:t>, i.e., for indexing multidimensional information such as geographical coordinates, rectangles or polygons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A </a:t>
            </a:r>
            <a:r>
              <a:rPr lang="en-US" altLang="ko-KR" b="1" dirty="0">
                <a:solidFill>
                  <a:srgbClr val="7D0900"/>
                </a:solidFill>
              </a:rPr>
              <a:t>height balanced</a:t>
            </a:r>
            <a:r>
              <a:rPr lang="en-US" altLang="ko-KR" dirty="0"/>
              <a:t> tree like the B+ Tree</a:t>
            </a:r>
          </a:p>
          <a:p>
            <a:pPr lvl="2">
              <a:lnSpc>
                <a:spcPct val="120000"/>
              </a:lnSpc>
            </a:pPr>
            <a:r>
              <a:rPr lang="en-US" altLang="zh-CN" dirty="0"/>
              <a:t>B+ tree: balanced hierarchy of 1-d ranges</a:t>
            </a:r>
            <a:endParaRPr lang="en-US" altLang="ko-KR" i="1" dirty="0"/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R-tree represents data objects in intervals (</a:t>
            </a:r>
            <a:r>
              <a:rPr lang="en-US" altLang="zh-CN" b="1" dirty="0">
                <a:solidFill>
                  <a:srgbClr val="7D0900"/>
                </a:solidFill>
                <a:ea typeface="宋体" charset="-122"/>
              </a:rPr>
              <a:t>MBR, minimum bounding rectangle</a:t>
            </a:r>
            <a:r>
              <a:rPr lang="en-US" altLang="zh-CN" dirty="0">
                <a:ea typeface="宋体" charset="-122"/>
              </a:rPr>
              <a:t>) in several dimensions</a:t>
            </a:r>
          </a:p>
          <a:p>
            <a:pPr lvl="2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Exact-point and range lookups!</a:t>
            </a:r>
          </a:p>
          <a:p>
            <a:pPr lvl="3">
              <a:lnSpc>
                <a:spcPct val="120000"/>
              </a:lnSpc>
            </a:pPr>
            <a:r>
              <a:rPr lang="en-US" altLang="zh-CN" sz="2000" i="1" dirty="0">
                <a:ea typeface="宋体" charset="-122"/>
              </a:rPr>
              <a:t>Show me all Pizza places within 2 miles of James Love building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Antonin </a:t>
            </a:r>
            <a:r>
              <a:rPr lang="en-US" altLang="zh-CN" dirty="0" err="1"/>
              <a:t>Guttman</a:t>
            </a:r>
            <a:r>
              <a:rPr lang="en-US" altLang="zh-CN" dirty="0"/>
              <a:t> in 1984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278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Structure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765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1465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71850" y="1600200"/>
            <a:ext cx="762000" cy="762000"/>
            <a:chOff x="2064" y="1008"/>
            <a:chExt cx="480" cy="4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90850" y="2590800"/>
            <a:ext cx="990600" cy="1143000"/>
            <a:chOff x="1872" y="1584"/>
            <a:chExt cx="624" cy="72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85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005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1050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625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314450" y="2971800"/>
            <a:ext cx="1143000" cy="1143000"/>
            <a:chOff x="1008" y="1872"/>
            <a:chExt cx="720" cy="72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42938" y="4757738"/>
            <a:ext cx="4038600" cy="1600200"/>
            <a:chOff x="240" y="2832"/>
            <a:chExt cx="2544" cy="1008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59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29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50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30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39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4835525" y="4772025"/>
            <a:ext cx="3743325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kumimoji="0" lang="en-US" altLang="ko-KR">
                <a:latin typeface="Arial" charset="0"/>
                <a:ea typeface="맑은 고딕" pitchFamily="50" charset="-127"/>
              </a:rPr>
              <a:t>&lt;MBR, Pointer to a child node&gt;</a:t>
            </a: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4841875" y="5635625"/>
            <a:ext cx="3743325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kumimoji="0" lang="en-US" altLang="ko-KR" dirty="0">
                <a:latin typeface="Arial" charset="0"/>
                <a:ea typeface="맑은 고딕" pitchFamily="50" charset="-127"/>
              </a:rPr>
              <a:t>&lt;MBR, Pointer to a spatial object&gt;</a:t>
            </a: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3767138" y="4986339"/>
            <a:ext cx="1138236" cy="3047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4286249" y="5851525"/>
            <a:ext cx="619125" cy="277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4545013" y="1487488"/>
            <a:ext cx="4598987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M : maximum number of entries</a:t>
            </a:r>
          </a:p>
          <a:p>
            <a:pPr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m : minimum number of entries (&gt;= M/2)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45013" y="2139950"/>
            <a:ext cx="4598987" cy="241912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algn="just">
              <a:lnSpc>
                <a:spcPct val="120000"/>
              </a:lnSpc>
              <a:buFontTx/>
              <a:buAutoNum type="arabicParenBoth"/>
              <a:defRPr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Every node contains between m and M index records unless it is the root.</a:t>
            </a:r>
          </a:p>
          <a:p>
            <a:pPr marL="228600" indent="-228600" algn="just">
              <a:lnSpc>
                <a:spcPct val="120000"/>
              </a:lnSpc>
              <a:buFontTx/>
              <a:buAutoNum type="arabicParenBoth"/>
              <a:defRPr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Each leaf node has the smallest rectangle that spatially contains the n-dimensional data objects.</a:t>
            </a:r>
          </a:p>
          <a:p>
            <a:pPr marL="228600" indent="-228600" algn="just">
              <a:lnSpc>
                <a:spcPct val="120000"/>
              </a:lnSpc>
              <a:buFontTx/>
              <a:buAutoNum type="arabicParenBoth"/>
              <a:defRPr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Each non-leaf node has the smallest rectangle that spatially contains the rectangles in the child node.</a:t>
            </a:r>
          </a:p>
          <a:p>
            <a:pPr marL="228600" indent="-228600" algn="just">
              <a:lnSpc>
                <a:spcPct val="120000"/>
              </a:lnSpc>
              <a:buFontTx/>
              <a:buAutoNum type="arabicParenBoth"/>
              <a:defRPr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The root node has at least two children unless it is a leaf.</a:t>
            </a:r>
          </a:p>
          <a:p>
            <a:pPr marL="228600" indent="-228600" algn="just">
              <a:lnSpc>
                <a:spcPct val="120000"/>
              </a:lnSpc>
              <a:buFontTx/>
              <a:buAutoNum type="arabicParenBoth"/>
              <a:defRPr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All leaves appear on the same level.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1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657600" y="1600200"/>
            <a:ext cx="762000" cy="762000"/>
            <a:chOff x="2064" y="1008"/>
            <a:chExt cx="480" cy="4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76600" y="2590800"/>
            <a:ext cx="990600" cy="1143000"/>
            <a:chOff x="1872" y="1584"/>
            <a:chExt cx="624" cy="72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80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66800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200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600200" y="2971800"/>
            <a:ext cx="1143000" cy="1143000"/>
            <a:chOff x="1008" y="1872"/>
            <a:chExt cx="720" cy="72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33400" y="4495800"/>
            <a:ext cx="4038600" cy="1600200"/>
            <a:chOff x="240" y="2832"/>
            <a:chExt cx="2544" cy="1008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59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29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50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30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39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TextBox 61"/>
          <p:cNvSpPr txBox="1">
            <a:spLocks noChangeArrowheads="1"/>
          </p:cNvSpPr>
          <p:nvPr/>
        </p:nvSpPr>
        <p:spPr bwMode="auto">
          <a:xfrm>
            <a:off x="4932040" y="1607127"/>
            <a:ext cx="36009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2000" b="1" dirty="0">
                <a:latin typeface="Arial" charset="0"/>
                <a:cs typeface="Arial" charset="0"/>
              </a:rPr>
              <a:t>Query</a:t>
            </a:r>
            <a:r>
              <a:rPr lang="en-US" altLang="ko-KR" sz="2000" dirty="0">
                <a:latin typeface="Arial" charset="0"/>
                <a:cs typeface="Arial" charset="0"/>
              </a:rPr>
              <a:t>: Find all objects whose rectangles are overlapped with a search rectangle S </a:t>
            </a:r>
            <a:endParaRPr lang="ko-KR" altLang="en-US" sz="2000" dirty="0">
              <a:latin typeface="Arial" charset="0"/>
              <a:cs typeface="Arial" charset="0"/>
            </a:endParaRPr>
          </a:p>
        </p:txBody>
      </p:sp>
      <p:sp>
        <p:nvSpPr>
          <p:cNvPr id="61" name="직사각형 62"/>
          <p:cNvSpPr/>
          <p:nvPr/>
        </p:nvSpPr>
        <p:spPr>
          <a:xfrm>
            <a:off x="857250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98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50224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2578440" y="2133600"/>
            <a:ext cx="2209800" cy="2057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265464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3035640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273084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67" name="Group 19"/>
          <p:cNvGrpSpPr>
            <a:grpSpLocks/>
          </p:cNvGrpSpPr>
          <p:nvPr/>
        </p:nvGrpSpPr>
        <p:grpSpPr bwMode="auto">
          <a:xfrm>
            <a:off x="3569040" y="2971800"/>
            <a:ext cx="1143000" cy="1143000"/>
            <a:chOff x="1008" y="1872"/>
            <a:chExt cx="720" cy="720"/>
          </a:xfrm>
        </p:grpSpPr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72" name="Group 24"/>
          <p:cNvGrpSpPr>
            <a:grpSpLocks/>
          </p:cNvGrpSpPr>
          <p:nvPr/>
        </p:nvGrpSpPr>
        <p:grpSpPr bwMode="auto">
          <a:xfrm>
            <a:off x="2502240" y="4495800"/>
            <a:ext cx="4038600" cy="1600200"/>
            <a:chOff x="240" y="2832"/>
            <a:chExt cx="2544" cy="1008"/>
          </a:xfrm>
        </p:grpSpPr>
        <p:grpSp>
          <p:nvGrpSpPr>
            <p:cNvPr id="73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4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101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02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03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5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98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76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95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96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97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7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92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93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94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78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89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90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91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79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86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87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88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7" name="직사각형 62"/>
          <p:cNvSpPr/>
          <p:nvPr/>
        </p:nvSpPr>
        <p:spPr>
          <a:xfrm>
            <a:off x="2826090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516924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09" name="Group 6"/>
          <p:cNvGrpSpPr>
            <a:grpSpLocks/>
          </p:cNvGrpSpPr>
          <p:nvPr/>
        </p:nvGrpSpPr>
        <p:grpSpPr bwMode="auto">
          <a:xfrm>
            <a:off x="5626440" y="1600200"/>
            <a:ext cx="762000" cy="762000"/>
            <a:chOff x="2064" y="1008"/>
            <a:chExt cx="480" cy="480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13" name="Group 10"/>
          <p:cNvGrpSpPr>
            <a:grpSpLocks/>
          </p:cNvGrpSpPr>
          <p:nvPr/>
        </p:nvGrpSpPr>
        <p:grpSpPr bwMode="auto">
          <a:xfrm>
            <a:off x="5245440" y="2590800"/>
            <a:ext cx="990600" cy="1143000"/>
            <a:chOff x="1872" y="1584"/>
            <a:chExt cx="624" cy="720"/>
          </a:xfrm>
        </p:grpSpPr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15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585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0224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257844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18" name="Rectangle 16"/>
          <p:cNvSpPr>
            <a:spLocks noChangeArrowheads="1"/>
          </p:cNvSpPr>
          <p:nvPr/>
        </p:nvSpPr>
        <p:spPr bwMode="auto">
          <a:xfrm>
            <a:off x="2654640" y="2209800"/>
            <a:ext cx="1143000" cy="9906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3035640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20" name="Rectangle 18"/>
          <p:cNvSpPr>
            <a:spLocks noChangeArrowheads="1"/>
          </p:cNvSpPr>
          <p:nvPr/>
        </p:nvSpPr>
        <p:spPr bwMode="auto">
          <a:xfrm>
            <a:off x="273084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121" name="Group 19"/>
          <p:cNvGrpSpPr>
            <a:grpSpLocks/>
          </p:cNvGrpSpPr>
          <p:nvPr/>
        </p:nvGrpSpPr>
        <p:grpSpPr bwMode="auto">
          <a:xfrm>
            <a:off x="3569040" y="2971800"/>
            <a:ext cx="1143000" cy="1143000"/>
            <a:chOff x="1008" y="1872"/>
            <a:chExt cx="720" cy="720"/>
          </a:xfrm>
        </p:grpSpPr>
        <p:sp>
          <p:nvSpPr>
            <p:cNvPr id="122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123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124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125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126" name="Group 24"/>
          <p:cNvGrpSpPr>
            <a:grpSpLocks/>
          </p:cNvGrpSpPr>
          <p:nvPr/>
        </p:nvGrpSpPr>
        <p:grpSpPr bwMode="auto">
          <a:xfrm>
            <a:off x="2502240" y="4495800"/>
            <a:ext cx="4038600" cy="1600200"/>
            <a:chOff x="240" y="2832"/>
            <a:chExt cx="2544" cy="1008"/>
          </a:xfrm>
        </p:grpSpPr>
        <p:grpSp>
          <p:nvGrpSpPr>
            <p:cNvPr id="127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58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59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60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28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155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56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57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29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152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153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54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130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149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150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151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31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146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147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148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132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143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145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133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140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141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142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134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1" name="직사각형 62"/>
          <p:cNvSpPr/>
          <p:nvPr/>
        </p:nvSpPr>
        <p:spPr>
          <a:xfrm>
            <a:off x="2826090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62" name="Rectangle 3"/>
          <p:cNvSpPr>
            <a:spLocks noChangeArrowheads="1"/>
          </p:cNvSpPr>
          <p:nvPr/>
        </p:nvSpPr>
        <p:spPr bwMode="auto">
          <a:xfrm>
            <a:off x="516924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63" name="Group 6"/>
          <p:cNvGrpSpPr>
            <a:grpSpLocks/>
          </p:cNvGrpSpPr>
          <p:nvPr/>
        </p:nvGrpSpPr>
        <p:grpSpPr bwMode="auto">
          <a:xfrm>
            <a:off x="5626440" y="1600200"/>
            <a:ext cx="762000" cy="762000"/>
            <a:chOff x="2064" y="1008"/>
            <a:chExt cx="480" cy="480"/>
          </a:xfrm>
        </p:grpSpPr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67" name="Group 10"/>
          <p:cNvGrpSpPr>
            <a:grpSpLocks/>
          </p:cNvGrpSpPr>
          <p:nvPr/>
        </p:nvGrpSpPr>
        <p:grpSpPr bwMode="auto">
          <a:xfrm>
            <a:off x="5245440" y="2590800"/>
            <a:ext cx="990600" cy="1143000"/>
            <a:chOff x="1872" y="1584"/>
            <a:chExt cx="624" cy="720"/>
          </a:xfrm>
        </p:grpSpPr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027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72" name="Rectangle 2"/>
          <p:cNvSpPr>
            <a:spLocks noChangeArrowheads="1"/>
          </p:cNvSpPr>
          <p:nvPr/>
        </p:nvSpPr>
        <p:spPr bwMode="auto">
          <a:xfrm>
            <a:off x="250224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3" name="Rectangle 15"/>
          <p:cNvSpPr>
            <a:spLocks noChangeArrowheads="1"/>
          </p:cNvSpPr>
          <p:nvPr/>
        </p:nvSpPr>
        <p:spPr bwMode="auto">
          <a:xfrm>
            <a:off x="257844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74" name="Rectangle 16"/>
          <p:cNvSpPr>
            <a:spLocks noChangeArrowheads="1"/>
          </p:cNvSpPr>
          <p:nvPr/>
        </p:nvSpPr>
        <p:spPr bwMode="auto">
          <a:xfrm>
            <a:off x="2654640" y="2209800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75" name="Rectangle 17"/>
          <p:cNvSpPr>
            <a:spLocks noChangeArrowheads="1"/>
          </p:cNvSpPr>
          <p:nvPr/>
        </p:nvSpPr>
        <p:spPr bwMode="auto">
          <a:xfrm>
            <a:off x="3035640" y="2286000"/>
            <a:ext cx="6858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dirty="0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76" name="Rectangle 18"/>
          <p:cNvSpPr>
            <a:spLocks noChangeArrowheads="1"/>
          </p:cNvSpPr>
          <p:nvPr/>
        </p:nvSpPr>
        <p:spPr bwMode="auto">
          <a:xfrm>
            <a:off x="2730840" y="28194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177" name="Group 19"/>
          <p:cNvGrpSpPr>
            <a:grpSpLocks/>
          </p:cNvGrpSpPr>
          <p:nvPr/>
        </p:nvGrpSpPr>
        <p:grpSpPr bwMode="auto">
          <a:xfrm>
            <a:off x="3569040" y="2971800"/>
            <a:ext cx="1143000" cy="1143000"/>
            <a:chOff x="1008" y="1872"/>
            <a:chExt cx="720" cy="720"/>
          </a:xfrm>
        </p:grpSpPr>
        <p:sp>
          <p:nvSpPr>
            <p:cNvPr id="178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179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180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181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182" name="Group 24"/>
          <p:cNvGrpSpPr>
            <a:grpSpLocks/>
          </p:cNvGrpSpPr>
          <p:nvPr/>
        </p:nvGrpSpPr>
        <p:grpSpPr bwMode="auto">
          <a:xfrm>
            <a:off x="2502240" y="4495800"/>
            <a:ext cx="4038600" cy="1600200"/>
            <a:chOff x="240" y="2832"/>
            <a:chExt cx="2544" cy="1008"/>
          </a:xfrm>
        </p:grpSpPr>
        <p:grpSp>
          <p:nvGrpSpPr>
            <p:cNvPr id="183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214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21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216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84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211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212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213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85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208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209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210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186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205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 dirty="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206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207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87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202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204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188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199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200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201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189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196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197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198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190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7" name="직사각형 62"/>
          <p:cNvSpPr/>
          <p:nvPr/>
        </p:nvSpPr>
        <p:spPr>
          <a:xfrm>
            <a:off x="2826090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18" name="Rectangle 3"/>
          <p:cNvSpPr>
            <a:spLocks noChangeArrowheads="1"/>
          </p:cNvSpPr>
          <p:nvPr/>
        </p:nvSpPr>
        <p:spPr bwMode="auto">
          <a:xfrm>
            <a:off x="516924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219" name="Group 6"/>
          <p:cNvGrpSpPr>
            <a:grpSpLocks/>
          </p:cNvGrpSpPr>
          <p:nvPr/>
        </p:nvGrpSpPr>
        <p:grpSpPr bwMode="auto">
          <a:xfrm>
            <a:off x="5626440" y="1600200"/>
            <a:ext cx="762000" cy="762000"/>
            <a:chOff x="2064" y="1008"/>
            <a:chExt cx="480" cy="480"/>
          </a:xfrm>
        </p:grpSpPr>
        <p:sp>
          <p:nvSpPr>
            <p:cNvPr id="220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221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222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223" name="Group 10"/>
          <p:cNvGrpSpPr>
            <a:grpSpLocks/>
          </p:cNvGrpSpPr>
          <p:nvPr/>
        </p:nvGrpSpPr>
        <p:grpSpPr bwMode="auto">
          <a:xfrm>
            <a:off x="5245440" y="2590800"/>
            <a:ext cx="990600" cy="1143000"/>
            <a:chOff x="1872" y="1584"/>
            <a:chExt cx="624" cy="720"/>
          </a:xfrm>
        </p:grpSpPr>
        <p:sp>
          <p:nvSpPr>
            <p:cNvPr id="224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225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226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227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383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0224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257844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65464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3035640" y="2286000"/>
            <a:ext cx="6858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273084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3569040" y="2971800"/>
            <a:ext cx="1143000" cy="1143000"/>
            <a:chOff x="1008" y="1872"/>
            <a:chExt cx="720" cy="720"/>
          </a:xfrm>
        </p:grpSpPr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502240" y="4495800"/>
            <a:ext cx="4038600" cy="1600200"/>
            <a:chOff x="240" y="2832"/>
            <a:chExt cx="2544" cy="1008"/>
          </a:xfrm>
        </p:grpSpPr>
        <p:grpSp>
          <p:nvGrpSpPr>
            <p:cNvPr id="71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03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04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2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99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00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01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3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96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97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98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74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93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 dirty="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95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5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90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92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76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87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88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89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84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85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86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78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" name="직사각형 62"/>
          <p:cNvSpPr/>
          <p:nvPr/>
        </p:nvSpPr>
        <p:spPr>
          <a:xfrm>
            <a:off x="2826090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06" name="Rectangle 3"/>
          <p:cNvSpPr>
            <a:spLocks noChangeArrowheads="1"/>
          </p:cNvSpPr>
          <p:nvPr/>
        </p:nvSpPr>
        <p:spPr bwMode="auto">
          <a:xfrm>
            <a:off x="516924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07" name="Group 6"/>
          <p:cNvGrpSpPr>
            <a:grpSpLocks/>
          </p:cNvGrpSpPr>
          <p:nvPr/>
        </p:nvGrpSpPr>
        <p:grpSpPr bwMode="auto">
          <a:xfrm>
            <a:off x="5626440" y="1600200"/>
            <a:ext cx="762000" cy="762000"/>
            <a:chOff x="2064" y="1008"/>
            <a:chExt cx="480" cy="480"/>
          </a:xfrm>
        </p:grpSpPr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11" name="Group 10"/>
          <p:cNvGrpSpPr>
            <a:grpSpLocks/>
          </p:cNvGrpSpPr>
          <p:nvPr/>
        </p:nvGrpSpPr>
        <p:grpSpPr bwMode="auto">
          <a:xfrm>
            <a:off x="5245440" y="2590800"/>
            <a:ext cx="990600" cy="1143000"/>
            <a:chOff x="1872" y="1584"/>
            <a:chExt cx="624" cy="720"/>
          </a:xfrm>
        </p:grpSpPr>
        <p:sp>
          <p:nvSpPr>
            <p:cNvPr id="112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077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116" name="Rectangle 2"/>
          <p:cNvSpPr>
            <a:spLocks noChangeArrowheads="1"/>
          </p:cNvSpPr>
          <p:nvPr/>
        </p:nvSpPr>
        <p:spPr bwMode="auto">
          <a:xfrm>
            <a:off x="2496088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2572288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18" name="Rectangle 16"/>
          <p:cNvSpPr>
            <a:spLocks noChangeArrowheads="1"/>
          </p:cNvSpPr>
          <p:nvPr/>
        </p:nvSpPr>
        <p:spPr bwMode="auto">
          <a:xfrm>
            <a:off x="2648488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3029488" y="2286000"/>
            <a:ext cx="6858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20" name="Rectangle 18"/>
          <p:cNvSpPr>
            <a:spLocks noChangeArrowheads="1"/>
          </p:cNvSpPr>
          <p:nvPr/>
        </p:nvSpPr>
        <p:spPr bwMode="auto">
          <a:xfrm>
            <a:off x="2724688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121" name="Group 19"/>
          <p:cNvGrpSpPr>
            <a:grpSpLocks/>
          </p:cNvGrpSpPr>
          <p:nvPr/>
        </p:nvGrpSpPr>
        <p:grpSpPr bwMode="auto">
          <a:xfrm>
            <a:off x="3562888" y="2971800"/>
            <a:ext cx="1143000" cy="1143000"/>
            <a:chOff x="1008" y="1872"/>
            <a:chExt cx="720" cy="720"/>
          </a:xfrm>
        </p:grpSpPr>
        <p:sp>
          <p:nvSpPr>
            <p:cNvPr id="122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123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 dirty="0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124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 dirty="0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125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126" name="Group 24"/>
          <p:cNvGrpSpPr>
            <a:grpSpLocks/>
          </p:cNvGrpSpPr>
          <p:nvPr/>
        </p:nvGrpSpPr>
        <p:grpSpPr bwMode="auto">
          <a:xfrm>
            <a:off x="2496088" y="4495800"/>
            <a:ext cx="4038600" cy="1600200"/>
            <a:chOff x="240" y="2832"/>
            <a:chExt cx="2544" cy="1008"/>
          </a:xfrm>
        </p:grpSpPr>
        <p:grpSp>
          <p:nvGrpSpPr>
            <p:cNvPr id="127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58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59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60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28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155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56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57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29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152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153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54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130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149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 dirty="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150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151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31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146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147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148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132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143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144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145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133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140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141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142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134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1" name="직사각형 62"/>
          <p:cNvSpPr/>
          <p:nvPr/>
        </p:nvSpPr>
        <p:spPr>
          <a:xfrm>
            <a:off x="2819938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62" name="Rectangle 3"/>
          <p:cNvSpPr>
            <a:spLocks noChangeArrowheads="1"/>
          </p:cNvSpPr>
          <p:nvPr/>
        </p:nvSpPr>
        <p:spPr bwMode="auto">
          <a:xfrm>
            <a:off x="5163088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63" name="Group 6"/>
          <p:cNvGrpSpPr>
            <a:grpSpLocks/>
          </p:cNvGrpSpPr>
          <p:nvPr/>
        </p:nvGrpSpPr>
        <p:grpSpPr bwMode="auto">
          <a:xfrm>
            <a:off x="5620288" y="1600200"/>
            <a:ext cx="762000" cy="762000"/>
            <a:chOff x="2064" y="1008"/>
            <a:chExt cx="480" cy="480"/>
          </a:xfrm>
        </p:grpSpPr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67" name="Group 10"/>
          <p:cNvGrpSpPr>
            <a:grpSpLocks/>
          </p:cNvGrpSpPr>
          <p:nvPr/>
        </p:nvGrpSpPr>
        <p:grpSpPr bwMode="auto">
          <a:xfrm>
            <a:off x="5239288" y="2590800"/>
            <a:ext cx="990600" cy="1143000"/>
            <a:chOff x="1872" y="1584"/>
            <a:chExt cx="624" cy="720"/>
          </a:xfrm>
        </p:grpSpPr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8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Indexing?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A “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labeled</a:t>
            </a:r>
            <a:r>
              <a:rPr lang="en-US" altLang="zh-CN" sz="2800" b="1" dirty="0">
                <a:latin typeface="+mn-lt"/>
                <a:ea typeface="宋体" charset="-122"/>
              </a:rPr>
              <a:t>”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pointer</a:t>
            </a:r>
            <a:r>
              <a:rPr lang="en-US" altLang="zh-CN" sz="2800" b="1" dirty="0">
                <a:latin typeface="+mn-lt"/>
                <a:ea typeface="宋体" charset="-122"/>
              </a:rPr>
              <a:t> to an (a collection of) 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宋体" charset="-122"/>
              </a:rPr>
              <a:t>item</a:t>
            </a:r>
            <a:r>
              <a:rPr lang="en-US" altLang="zh-CN" sz="2800" b="1" dirty="0">
                <a:latin typeface="+mn-lt"/>
                <a:ea typeface="宋体" charset="-122"/>
              </a:rPr>
              <a:t> that satisfies some common property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b="1" dirty="0">
                <a:latin typeface="+mn-lt"/>
                <a:ea typeface="宋体" charset="-122"/>
              </a:rPr>
              <a:t>Examples in the Real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361386" cy="289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38164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16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Search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49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53340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60960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68580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1066800" y="2286000"/>
            <a:ext cx="6858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76200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1600200" y="2971800"/>
            <a:ext cx="1143000" cy="1143000"/>
            <a:chOff x="1008" y="1872"/>
            <a:chExt cx="720" cy="720"/>
          </a:xfrm>
        </p:grpSpPr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 dirty="0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533400" y="4495800"/>
            <a:ext cx="4038600" cy="1600200"/>
            <a:chOff x="240" y="2832"/>
            <a:chExt cx="2544" cy="1008"/>
          </a:xfrm>
        </p:grpSpPr>
        <p:grpSp>
          <p:nvGrpSpPr>
            <p:cNvPr id="71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02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03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 dirty="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04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2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99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00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01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3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96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97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 dirty="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98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74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93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95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5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90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92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76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87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88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89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77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84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85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86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78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" name="직사각형 62"/>
          <p:cNvSpPr/>
          <p:nvPr/>
        </p:nvSpPr>
        <p:spPr>
          <a:xfrm>
            <a:off x="857250" y="2928938"/>
            <a:ext cx="1071563" cy="78581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788023" y="4643438"/>
            <a:ext cx="4213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400" b="1" dirty="0">
                <a:latin typeface="Arial" charset="0"/>
                <a:cs typeface="Arial" charset="0"/>
              </a:rPr>
              <a:t>Answer: </a:t>
            </a:r>
          </a:p>
          <a:p>
            <a:pPr eaLnBrk="1" hangingPunct="1"/>
            <a:r>
              <a:rPr lang="en-US" altLang="ko-KR" sz="2400" dirty="0">
                <a:solidFill>
                  <a:srgbClr val="7D0900"/>
                </a:solidFill>
                <a:latin typeface="Arial" charset="0"/>
                <a:cs typeface="Arial" charset="0"/>
              </a:rPr>
              <a:t>B</a:t>
            </a:r>
            <a:r>
              <a:rPr lang="en-US" altLang="ko-KR" sz="2400" dirty="0">
                <a:latin typeface="Arial" charset="0"/>
                <a:cs typeface="Arial" charset="0"/>
              </a:rPr>
              <a:t> and </a:t>
            </a:r>
            <a:r>
              <a:rPr lang="en-US" altLang="ko-KR" sz="2400" dirty="0">
                <a:solidFill>
                  <a:srgbClr val="7D0900"/>
                </a:solidFill>
                <a:latin typeface="Arial" charset="0"/>
                <a:cs typeface="Arial" charset="0"/>
              </a:rPr>
              <a:t>D</a:t>
            </a:r>
            <a:r>
              <a:rPr lang="en-US" altLang="ko-KR" sz="2400" dirty="0">
                <a:latin typeface="Arial" charset="0"/>
                <a:cs typeface="Arial" charset="0"/>
              </a:rPr>
              <a:t>  </a:t>
            </a:r>
            <a:r>
              <a:rPr lang="en-US" altLang="ko-KR" sz="24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altLang="ko-KR" sz="2400" dirty="0">
                <a:latin typeface="Arial" charset="0"/>
                <a:cs typeface="Arial" charset="0"/>
              </a:rPr>
              <a:t>overlapped objects with S</a:t>
            </a:r>
            <a:endParaRPr lang="ko-KR" altLang="en-US" sz="2400" dirty="0">
              <a:latin typeface="Arial" charset="0"/>
              <a:cs typeface="Arial" charset="0"/>
            </a:endParaRPr>
          </a:p>
        </p:txBody>
      </p:sp>
      <p:sp>
        <p:nvSpPr>
          <p:cNvPr id="108" name="Rectangle 3"/>
          <p:cNvSpPr>
            <a:spLocks noChangeArrowheads="1"/>
          </p:cNvSpPr>
          <p:nvPr/>
        </p:nvSpPr>
        <p:spPr bwMode="auto">
          <a:xfrm>
            <a:off x="3132584" y="1647056"/>
            <a:ext cx="1295400" cy="228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09" name="Group 6"/>
          <p:cNvGrpSpPr>
            <a:grpSpLocks/>
          </p:cNvGrpSpPr>
          <p:nvPr/>
        </p:nvGrpSpPr>
        <p:grpSpPr bwMode="auto">
          <a:xfrm>
            <a:off x="3589784" y="1723256"/>
            <a:ext cx="762000" cy="762000"/>
            <a:chOff x="2064" y="1008"/>
            <a:chExt cx="480" cy="480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13" name="Group 10"/>
          <p:cNvGrpSpPr>
            <a:grpSpLocks/>
          </p:cNvGrpSpPr>
          <p:nvPr/>
        </p:nvGrpSpPr>
        <p:grpSpPr bwMode="auto">
          <a:xfrm>
            <a:off x="3208784" y="2713856"/>
            <a:ext cx="990600" cy="1143000"/>
            <a:chOff x="1872" y="1584"/>
            <a:chExt cx="624" cy="720"/>
          </a:xfrm>
        </p:grpSpPr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15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72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73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8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charset="0"/>
              </a:rPr>
              <a:t>R-Tree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657600" y="1600200"/>
            <a:ext cx="762000" cy="762000"/>
            <a:chOff x="2064" y="1008"/>
            <a:chExt cx="480" cy="4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76600" y="2590800"/>
            <a:ext cx="990600" cy="1143000"/>
            <a:chOff x="1872" y="1584"/>
            <a:chExt cx="624" cy="72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580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66800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200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600200" y="2971800"/>
            <a:ext cx="1143000" cy="1143000"/>
            <a:chOff x="1008" y="1872"/>
            <a:chExt cx="720" cy="72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1000" y="4495800"/>
            <a:ext cx="4038600" cy="1600200"/>
            <a:chOff x="240" y="2832"/>
            <a:chExt cx="2544" cy="1008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59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29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50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30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42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32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39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1143000" y="2895600"/>
            <a:ext cx="304800" cy="381000"/>
          </a:xfrm>
          <a:prstGeom prst="rect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dirty="0">
                <a:latin typeface="Century Schoolbook" pitchFamily="18" charset="0"/>
                <a:ea typeface="맑은 고딕" pitchFamily="50" charset="-127"/>
              </a:rPr>
              <a:t>X</a:t>
            </a: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5004048" y="3140968"/>
            <a:ext cx="3995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en-US" altLang="ko-KR" b="1" dirty="0">
                <a:latin typeface="Arial" charset="0"/>
                <a:ea typeface="맑은 고딕" pitchFamily="50" charset="-127"/>
              </a:rPr>
              <a:t>Insert a new spatial object X</a:t>
            </a:r>
          </a:p>
        </p:txBody>
      </p:sp>
    </p:spTree>
    <p:extLst>
      <p:ext uri="{BB962C8B-B14F-4D97-AF65-F5344CB8AC3E}">
        <p14:creationId xmlns:p14="http://schemas.microsoft.com/office/powerpoint/2010/main" val="1119219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charset="0"/>
              </a:rPr>
              <a:t>R-Tree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533400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3200400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64" name="Group 6"/>
          <p:cNvGrpSpPr>
            <a:grpSpLocks/>
          </p:cNvGrpSpPr>
          <p:nvPr/>
        </p:nvGrpSpPr>
        <p:grpSpPr bwMode="auto">
          <a:xfrm>
            <a:off x="3657600" y="1600200"/>
            <a:ext cx="762000" cy="762000"/>
            <a:chOff x="2064" y="1008"/>
            <a:chExt cx="480" cy="480"/>
          </a:xfrm>
        </p:grpSpPr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68" name="Group 10"/>
          <p:cNvGrpSpPr>
            <a:grpSpLocks/>
          </p:cNvGrpSpPr>
          <p:nvPr/>
        </p:nvGrpSpPr>
        <p:grpSpPr bwMode="auto">
          <a:xfrm>
            <a:off x="3276600" y="2590800"/>
            <a:ext cx="990600" cy="1143000"/>
            <a:chOff x="1872" y="1584"/>
            <a:chExt cx="624" cy="720"/>
          </a:xfrm>
        </p:grpSpPr>
        <p:sp>
          <p:nvSpPr>
            <p:cNvPr id="69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71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609600" y="2133600"/>
            <a:ext cx="2209800" cy="2057400"/>
          </a:xfrm>
          <a:prstGeom prst="rect">
            <a:avLst/>
          </a:prstGeom>
          <a:noFill/>
          <a:ln w="25400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685800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1066800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762000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77" name="Group 19"/>
          <p:cNvGrpSpPr>
            <a:grpSpLocks/>
          </p:cNvGrpSpPr>
          <p:nvPr/>
        </p:nvGrpSpPr>
        <p:grpSpPr bwMode="auto">
          <a:xfrm>
            <a:off x="1600200" y="2971800"/>
            <a:ext cx="1143000" cy="1143000"/>
            <a:chOff x="1008" y="1872"/>
            <a:chExt cx="720" cy="720"/>
          </a:xfrm>
        </p:grpSpPr>
        <p:sp>
          <p:nvSpPr>
            <p:cNvPr id="78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81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82" name="Group 24"/>
          <p:cNvGrpSpPr>
            <a:grpSpLocks/>
          </p:cNvGrpSpPr>
          <p:nvPr/>
        </p:nvGrpSpPr>
        <p:grpSpPr bwMode="auto">
          <a:xfrm>
            <a:off x="381000" y="4495800"/>
            <a:ext cx="4038600" cy="1600200"/>
            <a:chOff x="240" y="2832"/>
            <a:chExt cx="2544" cy="1008"/>
          </a:xfrm>
        </p:grpSpPr>
        <p:grpSp>
          <p:nvGrpSpPr>
            <p:cNvPr id="83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1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16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84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111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12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13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85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10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86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105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106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107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87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102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103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104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88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99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100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101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89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96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97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7" name="Rectangle 60"/>
          <p:cNvSpPr>
            <a:spLocks noChangeArrowheads="1"/>
          </p:cNvSpPr>
          <p:nvPr/>
        </p:nvSpPr>
        <p:spPr bwMode="auto">
          <a:xfrm>
            <a:off x="1143000" y="2895600"/>
            <a:ext cx="228600" cy="381000"/>
          </a:xfrm>
          <a:prstGeom prst="rect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X</a:t>
            </a:r>
          </a:p>
        </p:txBody>
      </p:sp>
      <p:sp>
        <p:nvSpPr>
          <p:cNvPr id="118" name="Text Box 62"/>
          <p:cNvSpPr txBox="1">
            <a:spLocks noChangeArrowheads="1"/>
          </p:cNvSpPr>
          <p:nvPr/>
        </p:nvSpPr>
        <p:spPr bwMode="auto">
          <a:xfrm>
            <a:off x="4859338" y="1844824"/>
            <a:ext cx="3995737" cy="17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ko-KR" sz="2000" b="1" dirty="0">
                <a:latin typeface="Arial" charset="0"/>
                <a:ea typeface="맑은 고딕" pitchFamily="50" charset="-127"/>
              </a:rPr>
              <a:t>Find the proper child node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ko-KR" b="1" dirty="0">
                <a:latin typeface="Arial" charset="0"/>
                <a:ea typeface="맑은 고딕" pitchFamily="50" charset="-127"/>
              </a:rPr>
              <a:t>  </a:t>
            </a:r>
            <a:r>
              <a:rPr kumimoji="0" lang="en-US" altLang="ko-KR" dirty="0">
                <a:latin typeface="Garamond" pitchFamily="18" charset="0"/>
                <a:ea typeface="맑은 고딕" pitchFamily="50" charset="-127"/>
              </a:rPr>
              <a:t>- least enlargement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ko-KR" dirty="0">
                <a:latin typeface="Garamond" pitchFamily="18" charset="0"/>
                <a:ea typeface="맑은 고딕" pitchFamily="50" charset="-127"/>
              </a:rPr>
              <a:t>  - smallest MBR if child nodes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ko-KR" dirty="0">
                <a:latin typeface="Garamond" pitchFamily="18" charset="0"/>
                <a:ea typeface="맑은 고딕" pitchFamily="50" charset="-127"/>
              </a:rPr>
              <a:t>     contains a new object</a:t>
            </a:r>
          </a:p>
          <a:p>
            <a:pPr eaLnBrk="1" hangingPunct="1">
              <a:lnSpc>
                <a:spcPct val="120000"/>
              </a:lnSpc>
            </a:pPr>
            <a:endParaRPr kumimoji="0" lang="en-US" altLang="ko-KR" b="1" dirty="0">
              <a:latin typeface="Arial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9902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charset="0"/>
              </a:rPr>
              <a:t>R-Tree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2505324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3038724" y="1524000"/>
            <a:ext cx="3429000" cy="2286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r>
              <a:rPr kumimoji="0" lang="en-US" altLang="ko-KR" sz="14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20" name="Group 6"/>
          <p:cNvGrpSpPr>
            <a:grpSpLocks/>
          </p:cNvGrpSpPr>
          <p:nvPr/>
        </p:nvGrpSpPr>
        <p:grpSpPr bwMode="auto">
          <a:xfrm>
            <a:off x="5629524" y="1600200"/>
            <a:ext cx="762000" cy="762000"/>
            <a:chOff x="2064" y="1008"/>
            <a:chExt cx="480" cy="480"/>
          </a:xfrm>
        </p:grpSpPr>
        <p:sp>
          <p:nvSpPr>
            <p:cNvPr id="121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22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23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24" name="Group 10"/>
          <p:cNvGrpSpPr>
            <a:grpSpLocks/>
          </p:cNvGrpSpPr>
          <p:nvPr/>
        </p:nvGrpSpPr>
        <p:grpSpPr bwMode="auto">
          <a:xfrm>
            <a:off x="5248524" y="2590800"/>
            <a:ext cx="990600" cy="1143000"/>
            <a:chOff x="1872" y="1584"/>
            <a:chExt cx="624" cy="720"/>
          </a:xfrm>
        </p:grpSpPr>
        <p:sp>
          <p:nvSpPr>
            <p:cNvPr id="125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26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27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28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sp>
        <p:nvSpPr>
          <p:cNvPr id="129" name="Rectangle 15"/>
          <p:cNvSpPr>
            <a:spLocks noChangeArrowheads="1"/>
          </p:cNvSpPr>
          <p:nvPr/>
        </p:nvSpPr>
        <p:spPr bwMode="auto">
          <a:xfrm>
            <a:off x="2581524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30" name="Rectangle 16"/>
          <p:cNvSpPr>
            <a:spLocks noChangeArrowheads="1"/>
          </p:cNvSpPr>
          <p:nvPr/>
        </p:nvSpPr>
        <p:spPr bwMode="auto">
          <a:xfrm>
            <a:off x="2657724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6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3038724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32" name="Rectangle 18"/>
          <p:cNvSpPr>
            <a:spLocks noChangeArrowheads="1"/>
          </p:cNvSpPr>
          <p:nvPr/>
        </p:nvSpPr>
        <p:spPr bwMode="auto">
          <a:xfrm>
            <a:off x="2733924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133" name="Group 19"/>
          <p:cNvGrpSpPr>
            <a:grpSpLocks/>
          </p:cNvGrpSpPr>
          <p:nvPr/>
        </p:nvGrpSpPr>
        <p:grpSpPr bwMode="auto">
          <a:xfrm>
            <a:off x="3572124" y="2971800"/>
            <a:ext cx="1143000" cy="1143000"/>
            <a:chOff x="1008" y="1872"/>
            <a:chExt cx="720" cy="720"/>
          </a:xfrm>
        </p:grpSpPr>
        <p:sp>
          <p:nvSpPr>
            <p:cNvPr id="134" name="Rectangle 20"/>
            <p:cNvSpPr>
              <a:spLocks noChangeArrowheads="1"/>
            </p:cNvSpPr>
            <p:nvPr/>
          </p:nvSpPr>
          <p:spPr bwMode="auto">
            <a:xfrm>
              <a:off x="1008" y="1872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/>
            <a:p>
              <a:pPr latinLnBrk="0"/>
              <a:r>
                <a:rPr kumimoji="0" lang="en-US" altLang="ko-KR">
                  <a:latin typeface="Arial" charset="0"/>
                  <a:ea typeface="맑은 고딕" pitchFamily="50" charset="-127"/>
                </a:rPr>
                <a:t>     </a:t>
              </a:r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135" name="Rectangle 21"/>
            <p:cNvSpPr>
              <a:spLocks noChangeArrowheads="1"/>
            </p:cNvSpPr>
            <p:nvPr/>
          </p:nvSpPr>
          <p:spPr bwMode="auto">
            <a:xfrm>
              <a:off x="1344" y="1920"/>
              <a:ext cx="240" cy="2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136" name="Rectangle 22"/>
            <p:cNvSpPr>
              <a:spLocks noChangeArrowheads="1"/>
            </p:cNvSpPr>
            <p:nvPr/>
          </p:nvSpPr>
          <p:spPr bwMode="auto">
            <a:xfrm>
              <a:off x="1488" y="2352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  <p:sp>
          <p:nvSpPr>
            <p:cNvPr id="137" name="Rectangle 23"/>
            <p:cNvSpPr>
              <a:spLocks noChangeArrowheads="1"/>
            </p:cNvSpPr>
            <p:nvPr/>
          </p:nvSpPr>
          <p:spPr bwMode="auto">
            <a:xfrm>
              <a:off x="1104" y="2208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</p:grpSp>
      <p:grpSp>
        <p:nvGrpSpPr>
          <p:cNvPr id="138" name="Group 24"/>
          <p:cNvGrpSpPr>
            <a:grpSpLocks/>
          </p:cNvGrpSpPr>
          <p:nvPr/>
        </p:nvGrpSpPr>
        <p:grpSpPr bwMode="auto">
          <a:xfrm>
            <a:off x="2352924" y="4495800"/>
            <a:ext cx="4038600" cy="1600200"/>
            <a:chOff x="240" y="2832"/>
            <a:chExt cx="2544" cy="1008"/>
          </a:xfrm>
        </p:grpSpPr>
        <p:grpSp>
          <p:nvGrpSpPr>
            <p:cNvPr id="139" name="Group 2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170" name="Rectangle 2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171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172" name="Rectangle 2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40" name="Group 2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167" name="Rectangle 3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168" name="Rectangle 3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69" name="Rectangle 3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41" name="Group 3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164" name="Rectangle 3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165" name="Rectangle 3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66" name="Rectangle 3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142" name="Group 3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161" name="Rectangle 3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162" name="Rectangle 3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163" name="Rectangle 4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43" name="Group 4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158" name="Rectangle 4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159" name="Rectangle 4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160" name="Rectangle 4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144" name="Group 4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155" name="Rectangle 4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156" name="Rectangle 4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145" name="Group 4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152" name="Rectangle 5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153" name="Rectangle 5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154" name="Rectangle 5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146" name="Line 5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5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5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5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Line 5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3" name="Rectangle 60"/>
          <p:cNvSpPr>
            <a:spLocks noChangeArrowheads="1"/>
          </p:cNvSpPr>
          <p:nvPr/>
        </p:nvSpPr>
        <p:spPr bwMode="auto">
          <a:xfrm>
            <a:off x="3114924" y="2895600"/>
            <a:ext cx="228600" cy="381000"/>
          </a:xfrm>
          <a:prstGeom prst="rect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95705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charset="0"/>
              </a:rPr>
              <a:t>R-Tree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3044024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739224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2510624" y="1447800"/>
            <a:ext cx="4038600" cy="2819400"/>
            <a:chOff x="336" y="912"/>
            <a:chExt cx="2544" cy="1776"/>
          </a:xfrm>
        </p:grpSpPr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336" y="912"/>
              <a:ext cx="2544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2016" y="960"/>
              <a:ext cx="816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R2</a:t>
              </a:r>
            </a:p>
          </p:txBody>
        </p:sp>
        <p:grpSp>
          <p:nvGrpSpPr>
            <p:cNvPr id="66" name="Group 9"/>
            <p:cNvGrpSpPr>
              <a:grpSpLocks/>
            </p:cNvGrpSpPr>
            <p:nvPr/>
          </p:nvGrpSpPr>
          <p:grpSpPr bwMode="auto">
            <a:xfrm>
              <a:off x="2304" y="1008"/>
              <a:ext cx="480" cy="480"/>
              <a:chOff x="2064" y="1008"/>
              <a:chExt cx="480" cy="480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algn="r"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2304" y="1248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81" name="Rectangle 12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</p:grpSp>
        <p:grpSp>
          <p:nvGrpSpPr>
            <p:cNvPr id="67" name="Group 13"/>
            <p:cNvGrpSpPr>
              <a:grpSpLocks/>
            </p:cNvGrpSpPr>
            <p:nvPr/>
          </p:nvGrpSpPr>
          <p:grpSpPr bwMode="auto">
            <a:xfrm>
              <a:off x="2064" y="1632"/>
              <a:ext cx="624" cy="720"/>
              <a:chOff x="1872" y="1584"/>
              <a:chExt cx="624" cy="720"/>
            </a:xfrm>
          </p:grpSpPr>
          <p:sp>
            <p:nvSpPr>
              <p:cNvPr id="75" name="Rectangle 14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432" cy="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  <p:sp>
            <p:nvSpPr>
              <p:cNvPr id="76" name="Rectangle 15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77" name="Rectangle 16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78" name="Rectangle 17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624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384" y="1344"/>
              <a:ext cx="1392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R1</a:t>
              </a: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432" y="1392"/>
              <a:ext cx="816" cy="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6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FF3300"/>
                  </a:solidFill>
                  <a:latin typeface="Century Schoolbook" pitchFamily="18" charset="0"/>
                  <a:ea typeface="맑은 고딕" pitchFamily="50" charset="-127"/>
                </a:rPr>
                <a:t>R3</a:t>
              </a:r>
            </a:p>
          </p:txBody>
        </p:sp>
        <p:grpSp>
          <p:nvGrpSpPr>
            <p:cNvPr id="70" name="Group 20"/>
            <p:cNvGrpSpPr>
              <a:grpSpLocks/>
            </p:cNvGrpSpPr>
            <p:nvPr/>
          </p:nvGrpSpPr>
          <p:grpSpPr bwMode="auto">
            <a:xfrm>
              <a:off x="1008" y="1872"/>
              <a:ext cx="720" cy="720"/>
              <a:chOff x="1008" y="1872"/>
              <a:chExt cx="720" cy="720"/>
            </a:xfrm>
          </p:grpSpPr>
          <p:sp>
            <p:nvSpPr>
              <p:cNvPr id="71" name="Rectangle 21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720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b"/>
              <a:lstStyle/>
              <a:p>
                <a:pPr latinLnBrk="0"/>
                <a:r>
                  <a:rPr kumimoji="0" lang="en-US" altLang="ko-KR">
                    <a:latin typeface="Arial" charset="0"/>
                    <a:ea typeface="맑은 고딕" pitchFamily="50" charset="-127"/>
                  </a:rPr>
                  <a:t>     </a:t>
                </a:r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72" name="Rectangle 22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240" cy="2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73" name="Rectangle 23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  <p:sp>
            <p:nvSpPr>
              <p:cNvPr id="74" name="Rectangle 24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</p:grpSp>
      </p:grpSp>
      <p:grpSp>
        <p:nvGrpSpPr>
          <p:cNvPr id="82" name="Group 25"/>
          <p:cNvGrpSpPr>
            <a:grpSpLocks/>
          </p:cNvGrpSpPr>
          <p:nvPr/>
        </p:nvGrpSpPr>
        <p:grpSpPr bwMode="auto">
          <a:xfrm>
            <a:off x="3882224" y="4495800"/>
            <a:ext cx="914400" cy="228600"/>
            <a:chOff x="1200" y="2832"/>
            <a:chExt cx="576" cy="144"/>
          </a:xfrm>
        </p:grpSpPr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1200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R1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1392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R2</a:t>
              </a:r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1584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grpSp>
        <p:nvGrpSpPr>
          <p:cNvPr id="86" name="Group 29"/>
          <p:cNvGrpSpPr>
            <a:grpSpLocks/>
          </p:cNvGrpSpPr>
          <p:nvPr/>
        </p:nvGrpSpPr>
        <p:grpSpPr bwMode="auto">
          <a:xfrm>
            <a:off x="2815424" y="5029200"/>
            <a:ext cx="914400" cy="228600"/>
            <a:chOff x="528" y="3168"/>
            <a:chExt cx="576" cy="144"/>
          </a:xfrm>
        </p:grpSpPr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>
              <a:off x="528" y="3168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R3</a:t>
              </a:r>
            </a:p>
          </p:txBody>
        </p:sp>
        <p:sp>
          <p:nvSpPr>
            <p:cNvPr id="88" name="Rectangle 31"/>
            <p:cNvSpPr>
              <a:spLocks noChangeArrowheads="1"/>
            </p:cNvSpPr>
            <p:nvPr/>
          </p:nvSpPr>
          <p:spPr bwMode="auto">
            <a:xfrm>
              <a:off x="720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912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grpSp>
        <p:nvGrpSpPr>
          <p:cNvPr id="90" name="Group 33"/>
          <p:cNvGrpSpPr>
            <a:grpSpLocks/>
          </p:cNvGrpSpPr>
          <p:nvPr/>
        </p:nvGrpSpPr>
        <p:grpSpPr bwMode="auto">
          <a:xfrm>
            <a:off x="5025224" y="5029200"/>
            <a:ext cx="914400" cy="228600"/>
            <a:chOff x="1920" y="3168"/>
            <a:chExt cx="576" cy="144"/>
          </a:xfrm>
        </p:grpSpPr>
        <p:sp>
          <p:nvSpPr>
            <p:cNvPr id="91" name="Rectangle 34"/>
            <p:cNvSpPr>
              <a:spLocks noChangeArrowheads="1"/>
            </p:cNvSpPr>
            <p:nvPr/>
          </p:nvSpPr>
          <p:spPr bwMode="auto">
            <a:xfrm>
              <a:off x="2304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2112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93" name="Rectangle 36"/>
            <p:cNvSpPr>
              <a:spLocks noChangeArrowheads="1"/>
            </p:cNvSpPr>
            <p:nvPr/>
          </p:nvSpPr>
          <p:spPr bwMode="auto">
            <a:xfrm>
              <a:off x="1920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grpSp>
        <p:nvGrpSpPr>
          <p:cNvPr id="94" name="Group 37"/>
          <p:cNvGrpSpPr>
            <a:grpSpLocks/>
          </p:cNvGrpSpPr>
          <p:nvPr/>
        </p:nvGrpSpPr>
        <p:grpSpPr bwMode="auto">
          <a:xfrm>
            <a:off x="2358224" y="5867400"/>
            <a:ext cx="914400" cy="228600"/>
            <a:chOff x="240" y="3696"/>
            <a:chExt cx="576" cy="144"/>
          </a:xfrm>
        </p:grpSpPr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240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96" name="Rectangle 39"/>
            <p:cNvSpPr>
              <a:spLocks noChangeArrowheads="1"/>
            </p:cNvSpPr>
            <p:nvPr/>
          </p:nvSpPr>
          <p:spPr bwMode="auto">
            <a:xfrm>
              <a:off x="432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B</a:t>
              </a:r>
            </a:p>
          </p:txBody>
        </p:sp>
        <p:sp>
          <p:nvSpPr>
            <p:cNvPr id="97" name="Rectangle 40"/>
            <p:cNvSpPr>
              <a:spLocks noChangeArrowheads="1"/>
            </p:cNvSpPr>
            <p:nvPr/>
          </p:nvSpPr>
          <p:spPr bwMode="auto">
            <a:xfrm>
              <a:off x="624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grpSp>
        <p:nvGrpSpPr>
          <p:cNvPr id="98" name="Group 41"/>
          <p:cNvGrpSpPr>
            <a:grpSpLocks/>
          </p:cNvGrpSpPr>
          <p:nvPr/>
        </p:nvGrpSpPr>
        <p:grpSpPr bwMode="auto">
          <a:xfrm>
            <a:off x="3348824" y="5867400"/>
            <a:ext cx="914400" cy="228600"/>
            <a:chOff x="864" y="3696"/>
            <a:chExt cx="576" cy="144"/>
          </a:xfrm>
        </p:grpSpPr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864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  <p:sp>
          <p:nvSpPr>
            <p:cNvPr id="100" name="Rectangle 43"/>
            <p:cNvSpPr>
              <a:spLocks noChangeArrowheads="1"/>
            </p:cNvSpPr>
            <p:nvPr/>
          </p:nvSpPr>
          <p:spPr bwMode="auto">
            <a:xfrm>
              <a:off x="1056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101" name="Rectangle 44"/>
            <p:cNvSpPr>
              <a:spLocks noChangeArrowheads="1"/>
            </p:cNvSpPr>
            <p:nvPr/>
          </p:nvSpPr>
          <p:spPr bwMode="auto">
            <a:xfrm>
              <a:off x="1248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</p:grpSp>
      <p:grpSp>
        <p:nvGrpSpPr>
          <p:cNvPr id="102" name="Group 45"/>
          <p:cNvGrpSpPr>
            <a:grpSpLocks/>
          </p:cNvGrpSpPr>
          <p:nvPr/>
        </p:nvGrpSpPr>
        <p:grpSpPr bwMode="auto">
          <a:xfrm>
            <a:off x="4415624" y="5867400"/>
            <a:ext cx="914400" cy="228600"/>
            <a:chOff x="1536" y="3696"/>
            <a:chExt cx="576" cy="144"/>
          </a:xfrm>
        </p:grpSpPr>
        <p:sp>
          <p:nvSpPr>
            <p:cNvPr id="103" name="Rectangle 46"/>
            <p:cNvSpPr>
              <a:spLocks noChangeArrowheads="1"/>
            </p:cNvSpPr>
            <p:nvPr/>
          </p:nvSpPr>
          <p:spPr bwMode="auto">
            <a:xfrm>
              <a:off x="1536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1728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05" name="Rectangle 48"/>
            <p:cNvSpPr>
              <a:spLocks noChangeArrowheads="1"/>
            </p:cNvSpPr>
            <p:nvPr/>
          </p:nvSpPr>
          <p:spPr bwMode="auto">
            <a:xfrm>
              <a:off x="1920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</p:grpSp>
      <p:grpSp>
        <p:nvGrpSpPr>
          <p:cNvPr id="106" name="Group 49"/>
          <p:cNvGrpSpPr>
            <a:grpSpLocks/>
          </p:cNvGrpSpPr>
          <p:nvPr/>
        </p:nvGrpSpPr>
        <p:grpSpPr bwMode="auto">
          <a:xfrm>
            <a:off x="5482424" y="5867400"/>
            <a:ext cx="914400" cy="228600"/>
            <a:chOff x="2208" y="3696"/>
            <a:chExt cx="576" cy="144"/>
          </a:xfrm>
        </p:grpSpPr>
        <p:sp>
          <p:nvSpPr>
            <p:cNvPr id="107" name="Rectangle 50"/>
            <p:cNvSpPr>
              <a:spLocks noChangeArrowheads="1"/>
            </p:cNvSpPr>
            <p:nvPr/>
          </p:nvSpPr>
          <p:spPr bwMode="auto">
            <a:xfrm>
              <a:off x="2208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2400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09" name="Rectangle 52"/>
            <p:cNvSpPr>
              <a:spLocks noChangeArrowheads="1"/>
            </p:cNvSpPr>
            <p:nvPr/>
          </p:nvSpPr>
          <p:spPr bwMode="auto">
            <a:xfrm>
              <a:off x="2592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sp>
        <p:nvSpPr>
          <p:cNvPr id="110" name="Line 53"/>
          <p:cNvSpPr>
            <a:spLocks noChangeShapeType="1"/>
          </p:cNvSpPr>
          <p:nvPr/>
        </p:nvSpPr>
        <p:spPr bwMode="auto">
          <a:xfrm flipH="1">
            <a:off x="3272624" y="4724400"/>
            <a:ext cx="7620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54"/>
          <p:cNvSpPr>
            <a:spLocks noChangeShapeType="1"/>
          </p:cNvSpPr>
          <p:nvPr/>
        </p:nvSpPr>
        <p:spPr bwMode="auto">
          <a:xfrm>
            <a:off x="4339424" y="47244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" name="Line 55"/>
          <p:cNvSpPr>
            <a:spLocks noChangeShapeType="1"/>
          </p:cNvSpPr>
          <p:nvPr/>
        </p:nvSpPr>
        <p:spPr bwMode="auto">
          <a:xfrm flipH="1">
            <a:off x="2663024" y="5257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Line 56"/>
          <p:cNvSpPr>
            <a:spLocks noChangeShapeType="1"/>
          </p:cNvSpPr>
          <p:nvPr/>
        </p:nvSpPr>
        <p:spPr bwMode="auto">
          <a:xfrm>
            <a:off x="3272624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Line 57"/>
          <p:cNvSpPr>
            <a:spLocks noChangeShapeType="1"/>
          </p:cNvSpPr>
          <p:nvPr/>
        </p:nvSpPr>
        <p:spPr bwMode="auto">
          <a:xfrm flipH="1">
            <a:off x="4720424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Line 58"/>
          <p:cNvSpPr>
            <a:spLocks noChangeShapeType="1"/>
          </p:cNvSpPr>
          <p:nvPr/>
        </p:nvSpPr>
        <p:spPr bwMode="auto">
          <a:xfrm>
            <a:off x="5482424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Rectangle 60"/>
          <p:cNvSpPr>
            <a:spLocks noChangeArrowheads="1"/>
          </p:cNvSpPr>
          <p:nvPr/>
        </p:nvSpPr>
        <p:spPr bwMode="auto">
          <a:xfrm>
            <a:off x="3120224" y="2895600"/>
            <a:ext cx="228600" cy="381000"/>
          </a:xfrm>
          <a:prstGeom prst="rect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22209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charset="0"/>
              </a:rPr>
              <a:t>R-Tree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2505324" y="1447800"/>
            <a:ext cx="4038600" cy="2819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5172324" y="1524000"/>
            <a:ext cx="1295400" cy="228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endParaRPr kumimoji="0" lang="en-US" altLang="ko-KR" sz="1400">
              <a:latin typeface="Century Schoolbook" pitchFamily="18" charset="0"/>
              <a:ea typeface="맑은 고딕" pitchFamily="50" charset="-127"/>
            </a:endParaRPr>
          </a:p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R2</a:t>
            </a:r>
          </a:p>
        </p:txBody>
      </p:sp>
      <p:grpSp>
        <p:nvGrpSpPr>
          <p:cNvPr id="118" name="Group 6"/>
          <p:cNvGrpSpPr>
            <a:grpSpLocks/>
          </p:cNvGrpSpPr>
          <p:nvPr/>
        </p:nvGrpSpPr>
        <p:grpSpPr bwMode="auto">
          <a:xfrm>
            <a:off x="5629524" y="1600200"/>
            <a:ext cx="762000" cy="762000"/>
            <a:chOff x="2064" y="1008"/>
            <a:chExt cx="480" cy="48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2064" y="1008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2112" y="1056"/>
              <a:ext cx="192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248524" y="2590800"/>
            <a:ext cx="990600" cy="1143000"/>
            <a:chOff x="1872" y="1584"/>
            <a:chExt cx="624" cy="720"/>
          </a:xfrm>
        </p:grpSpPr>
        <p:sp>
          <p:nvSpPr>
            <p:cNvPr id="123" name="Rectangle 11"/>
            <p:cNvSpPr>
              <a:spLocks noChangeArrowheads="1"/>
            </p:cNvSpPr>
            <p:nvPr/>
          </p:nvSpPr>
          <p:spPr bwMode="auto">
            <a:xfrm>
              <a:off x="1920" y="2112"/>
              <a:ext cx="432" cy="1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  <p:sp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208" y="1728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25" name="Rectangle 13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26" name="Rectangle 14"/>
            <p:cNvSpPr>
              <a:spLocks noChangeArrowheads="1"/>
            </p:cNvSpPr>
            <p:nvPr/>
          </p:nvSpPr>
          <p:spPr bwMode="auto">
            <a:xfrm>
              <a:off x="1872" y="1584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2581524" y="2133600"/>
            <a:ext cx="2209800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r"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R1</a:t>
            </a:r>
          </a:p>
        </p:txBody>
      </p:sp>
      <p:sp>
        <p:nvSpPr>
          <p:cNvPr id="128" name="Rectangle 16"/>
          <p:cNvSpPr>
            <a:spLocks noChangeArrowheads="1"/>
          </p:cNvSpPr>
          <p:nvPr/>
        </p:nvSpPr>
        <p:spPr bwMode="auto">
          <a:xfrm>
            <a:off x="2657724" y="22098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R3</a:t>
            </a:r>
          </a:p>
        </p:txBody>
      </p:sp>
      <p:sp>
        <p:nvSpPr>
          <p:cNvPr id="129" name="Rectangle 17"/>
          <p:cNvSpPr>
            <a:spLocks noChangeArrowheads="1"/>
          </p:cNvSpPr>
          <p:nvPr/>
        </p:nvSpPr>
        <p:spPr bwMode="auto">
          <a:xfrm>
            <a:off x="3038724" y="22860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30" name="Rectangle 18"/>
          <p:cNvSpPr>
            <a:spLocks noChangeArrowheads="1"/>
          </p:cNvSpPr>
          <p:nvPr/>
        </p:nvSpPr>
        <p:spPr bwMode="auto">
          <a:xfrm>
            <a:off x="2733924" y="28194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sp>
        <p:nvSpPr>
          <p:cNvPr id="131" name="Rectangle 19"/>
          <p:cNvSpPr>
            <a:spLocks noChangeArrowheads="1"/>
          </p:cNvSpPr>
          <p:nvPr/>
        </p:nvSpPr>
        <p:spPr bwMode="auto">
          <a:xfrm>
            <a:off x="3114924" y="2819400"/>
            <a:ext cx="1600200" cy="1295400"/>
          </a:xfrm>
          <a:prstGeom prst="rect">
            <a:avLst/>
          </a:prstGeom>
          <a:noFill/>
          <a:ln w="25400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/>
          <a:p>
            <a:pPr latinLnBrk="0"/>
            <a:r>
              <a:rPr kumimoji="0" lang="en-US" altLang="ko-KR">
                <a:solidFill>
                  <a:srgbClr val="FF3300"/>
                </a:solidFill>
                <a:latin typeface="Arial" charset="0"/>
                <a:ea typeface="맑은 고딕" pitchFamily="50" charset="-127"/>
              </a:rPr>
              <a:t>   </a:t>
            </a:r>
            <a:r>
              <a:rPr kumimoji="0" lang="en-US" altLang="ko-KR" sz="14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rPr>
              <a:t>R4</a:t>
            </a:r>
          </a:p>
        </p:txBody>
      </p:sp>
      <p:sp>
        <p:nvSpPr>
          <p:cNvPr id="132" name="Rectangle 20"/>
          <p:cNvSpPr>
            <a:spLocks noChangeArrowheads="1"/>
          </p:cNvSpPr>
          <p:nvPr/>
        </p:nvSpPr>
        <p:spPr bwMode="auto">
          <a:xfrm>
            <a:off x="4105524" y="3048000"/>
            <a:ext cx="381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E</a:t>
            </a:r>
          </a:p>
        </p:txBody>
      </p:sp>
      <p:sp>
        <p:nvSpPr>
          <p:cNvPr id="133" name="Rectangle 21"/>
          <p:cNvSpPr>
            <a:spLocks noChangeArrowheads="1"/>
          </p:cNvSpPr>
          <p:nvPr/>
        </p:nvSpPr>
        <p:spPr bwMode="auto">
          <a:xfrm>
            <a:off x="4334124" y="37338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F</a:t>
            </a:r>
          </a:p>
        </p:txBody>
      </p:sp>
      <p:sp>
        <p:nvSpPr>
          <p:cNvPr id="134" name="Rectangle 22"/>
          <p:cNvSpPr>
            <a:spLocks noChangeArrowheads="1"/>
          </p:cNvSpPr>
          <p:nvPr/>
        </p:nvSpPr>
        <p:spPr bwMode="auto">
          <a:xfrm>
            <a:off x="3724524" y="3505200"/>
            <a:ext cx="3048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D</a:t>
            </a:r>
          </a:p>
        </p:txBody>
      </p:sp>
      <p:grpSp>
        <p:nvGrpSpPr>
          <p:cNvPr id="135" name="Group 23"/>
          <p:cNvGrpSpPr>
            <a:grpSpLocks/>
          </p:cNvGrpSpPr>
          <p:nvPr/>
        </p:nvGrpSpPr>
        <p:grpSpPr bwMode="auto">
          <a:xfrm>
            <a:off x="3876924" y="4495800"/>
            <a:ext cx="914400" cy="228600"/>
            <a:chOff x="1200" y="2832"/>
            <a:chExt cx="576" cy="144"/>
          </a:xfrm>
        </p:grpSpPr>
        <p:sp>
          <p:nvSpPr>
            <p:cNvPr id="136" name="Rectangle 24"/>
            <p:cNvSpPr>
              <a:spLocks noChangeArrowheads="1"/>
            </p:cNvSpPr>
            <p:nvPr/>
          </p:nvSpPr>
          <p:spPr bwMode="auto">
            <a:xfrm>
              <a:off x="1200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R1</a:t>
              </a:r>
            </a:p>
          </p:txBody>
        </p:sp>
        <p:sp>
          <p:nvSpPr>
            <p:cNvPr id="137" name="Rectangle 25"/>
            <p:cNvSpPr>
              <a:spLocks noChangeArrowheads="1"/>
            </p:cNvSpPr>
            <p:nvPr/>
          </p:nvSpPr>
          <p:spPr bwMode="auto">
            <a:xfrm>
              <a:off x="1392" y="283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R2</a:t>
              </a:r>
            </a:p>
          </p:txBody>
        </p:sp>
        <p:sp>
          <p:nvSpPr>
            <p:cNvPr id="138" name="Rectangle 26"/>
            <p:cNvSpPr>
              <a:spLocks noChangeArrowheads="1"/>
            </p:cNvSpPr>
            <p:nvPr/>
          </p:nvSpPr>
          <p:spPr bwMode="auto">
            <a:xfrm>
              <a:off x="1584" y="2832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grpSp>
        <p:nvGrpSpPr>
          <p:cNvPr id="139" name="Group 27"/>
          <p:cNvGrpSpPr>
            <a:grpSpLocks/>
          </p:cNvGrpSpPr>
          <p:nvPr/>
        </p:nvGrpSpPr>
        <p:grpSpPr bwMode="auto">
          <a:xfrm>
            <a:off x="2810124" y="5029200"/>
            <a:ext cx="914400" cy="228600"/>
            <a:chOff x="528" y="3168"/>
            <a:chExt cx="576" cy="144"/>
          </a:xfrm>
        </p:grpSpPr>
        <p:sp>
          <p:nvSpPr>
            <p:cNvPr id="140" name="Rectangle 28"/>
            <p:cNvSpPr>
              <a:spLocks noChangeArrowheads="1"/>
            </p:cNvSpPr>
            <p:nvPr/>
          </p:nvSpPr>
          <p:spPr bwMode="auto">
            <a:xfrm>
              <a:off x="528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R3</a:t>
              </a:r>
            </a:p>
          </p:txBody>
        </p:sp>
        <p:sp>
          <p:nvSpPr>
            <p:cNvPr id="141" name="Rectangle 29"/>
            <p:cNvSpPr>
              <a:spLocks noChangeArrowheads="1"/>
            </p:cNvSpPr>
            <p:nvPr/>
          </p:nvSpPr>
          <p:spPr bwMode="auto">
            <a:xfrm>
              <a:off x="720" y="3168"/>
              <a:ext cx="19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R4</a:t>
              </a:r>
            </a:p>
          </p:txBody>
        </p:sp>
        <p:sp>
          <p:nvSpPr>
            <p:cNvPr id="142" name="Rectangle 30"/>
            <p:cNvSpPr>
              <a:spLocks noChangeArrowheads="1"/>
            </p:cNvSpPr>
            <p:nvPr/>
          </p:nvSpPr>
          <p:spPr bwMode="auto">
            <a:xfrm>
              <a:off x="912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grpSp>
        <p:nvGrpSpPr>
          <p:cNvPr id="143" name="Group 31"/>
          <p:cNvGrpSpPr>
            <a:grpSpLocks/>
          </p:cNvGrpSpPr>
          <p:nvPr/>
        </p:nvGrpSpPr>
        <p:grpSpPr bwMode="auto">
          <a:xfrm>
            <a:off x="5019924" y="5029200"/>
            <a:ext cx="914400" cy="228600"/>
            <a:chOff x="1920" y="3168"/>
            <a:chExt cx="576" cy="144"/>
          </a:xfrm>
        </p:grpSpPr>
        <p:sp>
          <p:nvSpPr>
            <p:cNvPr id="144" name="Rectangle 32"/>
            <p:cNvSpPr>
              <a:spLocks noChangeArrowheads="1"/>
            </p:cNvSpPr>
            <p:nvPr/>
          </p:nvSpPr>
          <p:spPr bwMode="auto">
            <a:xfrm>
              <a:off x="2304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  <p:sp>
          <p:nvSpPr>
            <p:cNvPr id="145" name="Rectangle 33"/>
            <p:cNvSpPr>
              <a:spLocks noChangeArrowheads="1"/>
            </p:cNvSpPr>
            <p:nvPr/>
          </p:nvSpPr>
          <p:spPr bwMode="auto">
            <a:xfrm>
              <a:off x="2112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R6</a:t>
              </a:r>
            </a:p>
          </p:txBody>
        </p:sp>
        <p:sp>
          <p:nvSpPr>
            <p:cNvPr id="146" name="Rectangle 34"/>
            <p:cNvSpPr>
              <a:spLocks noChangeArrowheads="1"/>
            </p:cNvSpPr>
            <p:nvPr/>
          </p:nvSpPr>
          <p:spPr bwMode="auto">
            <a:xfrm>
              <a:off x="1920" y="3168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R5</a:t>
              </a:r>
            </a:p>
          </p:txBody>
        </p:sp>
      </p:grpSp>
      <p:grpSp>
        <p:nvGrpSpPr>
          <p:cNvPr id="147" name="Group 35"/>
          <p:cNvGrpSpPr>
            <a:grpSpLocks/>
          </p:cNvGrpSpPr>
          <p:nvPr/>
        </p:nvGrpSpPr>
        <p:grpSpPr bwMode="auto">
          <a:xfrm>
            <a:off x="2352924" y="5867400"/>
            <a:ext cx="914400" cy="228600"/>
            <a:chOff x="240" y="3696"/>
            <a:chExt cx="576" cy="144"/>
          </a:xfrm>
        </p:grpSpPr>
        <p:sp>
          <p:nvSpPr>
            <p:cNvPr id="148" name="Rectangle 36"/>
            <p:cNvSpPr>
              <a:spLocks noChangeArrowheads="1"/>
            </p:cNvSpPr>
            <p:nvPr/>
          </p:nvSpPr>
          <p:spPr bwMode="auto">
            <a:xfrm>
              <a:off x="240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149" name="Rectangle 37"/>
            <p:cNvSpPr>
              <a:spLocks noChangeArrowheads="1"/>
            </p:cNvSpPr>
            <p:nvPr/>
          </p:nvSpPr>
          <p:spPr bwMode="auto">
            <a:xfrm>
              <a:off x="432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B</a:t>
              </a:r>
            </a:p>
          </p:txBody>
        </p:sp>
        <p:sp>
          <p:nvSpPr>
            <p:cNvPr id="150" name="Rectangle 38"/>
            <p:cNvSpPr>
              <a:spLocks noChangeArrowheads="1"/>
            </p:cNvSpPr>
            <p:nvPr/>
          </p:nvSpPr>
          <p:spPr bwMode="auto">
            <a:xfrm>
              <a:off x="624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grpSp>
        <p:nvGrpSpPr>
          <p:cNvPr id="151" name="Group 39"/>
          <p:cNvGrpSpPr>
            <a:grpSpLocks/>
          </p:cNvGrpSpPr>
          <p:nvPr/>
        </p:nvGrpSpPr>
        <p:grpSpPr bwMode="auto">
          <a:xfrm>
            <a:off x="3343524" y="5867400"/>
            <a:ext cx="914400" cy="228600"/>
            <a:chOff x="864" y="3696"/>
            <a:chExt cx="576" cy="144"/>
          </a:xfrm>
        </p:grpSpPr>
        <p:sp>
          <p:nvSpPr>
            <p:cNvPr id="152" name="Rectangle 40"/>
            <p:cNvSpPr>
              <a:spLocks noChangeArrowheads="1"/>
            </p:cNvSpPr>
            <p:nvPr/>
          </p:nvSpPr>
          <p:spPr bwMode="auto">
            <a:xfrm>
              <a:off x="864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D</a:t>
              </a:r>
            </a:p>
          </p:txBody>
        </p:sp>
        <p:sp>
          <p:nvSpPr>
            <p:cNvPr id="153" name="Rectangle 41"/>
            <p:cNvSpPr>
              <a:spLocks noChangeArrowheads="1"/>
            </p:cNvSpPr>
            <p:nvPr/>
          </p:nvSpPr>
          <p:spPr bwMode="auto">
            <a:xfrm>
              <a:off x="1056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E</a:t>
              </a:r>
            </a:p>
          </p:txBody>
        </p:sp>
        <p:sp>
          <p:nvSpPr>
            <p:cNvPr id="154" name="Rectangle 42"/>
            <p:cNvSpPr>
              <a:spLocks noChangeArrowheads="1"/>
            </p:cNvSpPr>
            <p:nvPr/>
          </p:nvSpPr>
          <p:spPr bwMode="auto">
            <a:xfrm>
              <a:off x="1248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F</a:t>
              </a:r>
            </a:p>
          </p:txBody>
        </p:sp>
      </p:grpSp>
      <p:grpSp>
        <p:nvGrpSpPr>
          <p:cNvPr id="155" name="Group 43"/>
          <p:cNvGrpSpPr>
            <a:grpSpLocks/>
          </p:cNvGrpSpPr>
          <p:nvPr/>
        </p:nvGrpSpPr>
        <p:grpSpPr bwMode="auto">
          <a:xfrm>
            <a:off x="4410324" y="5867400"/>
            <a:ext cx="914400" cy="228600"/>
            <a:chOff x="1536" y="3696"/>
            <a:chExt cx="576" cy="144"/>
          </a:xfrm>
        </p:grpSpPr>
        <p:sp>
          <p:nvSpPr>
            <p:cNvPr id="156" name="Rectangle 44"/>
            <p:cNvSpPr>
              <a:spLocks noChangeArrowheads="1"/>
            </p:cNvSpPr>
            <p:nvPr/>
          </p:nvSpPr>
          <p:spPr bwMode="auto">
            <a:xfrm>
              <a:off x="1536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G</a:t>
              </a:r>
            </a:p>
          </p:txBody>
        </p:sp>
        <p:sp>
          <p:nvSpPr>
            <p:cNvPr id="157" name="Rectangle 45"/>
            <p:cNvSpPr>
              <a:spLocks noChangeArrowheads="1"/>
            </p:cNvSpPr>
            <p:nvPr/>
          </p:nvSpPr>
          <p:spPr bwMode="auto">
            <a:xfrm>
              <a:off x="1728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H</a:t>
              </a:r>
            </a:p>
          </p:txBody>
        </p:sp>
        <p:sp>
          <p:nvSpPr>
            <p:cNvPr id="158" name="Rectangle 46"/>
            <p:cNvSpPr>
              <a:spLocks noChangeArrowheads="1"/>
            </p:cNvSpPr>
            <p:nvPr/>
          </p:nvSpPr>
          <p:spPr bwMode="auto">
            <a:xfrm>
              <a:off x="1920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I</a:t>
              </a:r>
            </a:p>
          </p:txBody>
        </p:sp>
      </p:grp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5477124" y="5867400"/>
            <a:ext cx="914400" cy="228600"/>
            <a:chOff x="2208" y="3696"/>
            <a:chExt cx="576" cy="144"/>
          </a:xfrm>
        </p:grpSpPr>
        <p:sp>
          <p:nvSpPr>
            <p:cNvPr id="160" name="Rectangle 48"/>
            <p:cNvSpPr>
              <a:spLocks noChangeArrowheads="1"/>
            </p:cNvSpPr>
            <p:nvPr/>
          </p:nvSpPr>
          <p:spPr bwMode="auto">
            <a:xfrm>
              <a:off x="2208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K</a:t>
              </a:r>
            </a:p>
          </p:txBody>
        </p:sp>
        <p:sp>
          <p:nvSpPr>
            <p:cNvPr id="161" name="Rectangle 49"/>
            <p:cNvSpPr>
              <a:spLocks noChangeArrowheads="1"/>
            </p:cNvSpPr>
            <p:nvPr/>
          </p:nvSpPr>
          <p:spPr bwMode="auto">
            <a:xfrm>
              <a:off x="2400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sz="1400">
                  <a:latin typeface="Century Schoolbook" pitchFamily="18" charset="0"/>
                  <a:ea typeface="맑은 고딕" pitchFamily="50" charset="-127"/>
                </a:rPr>
                <a:t>L</a:t>
              </a:r>
            </a:p>
          </p:txBody>
        </p:sp>
        <p:sp>
          <p:nvSpPr>
            <p:cNvPr id="162" name="Rectangle 50"/>
            <p:cNvSpPr>
              <a:spLocks noChangeArrowheads="1"/>
            </p:cNvSpPr>
            <p:nvPr/>
          </p:nvSpPr>
          <p:spPr bwMode="auto">
            <a:xfrm>
              <a:off x="2592" y="3696"/>
              <a:ext cx="192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endParaRPr kumimoji="0" lang="ko-KR" altLang="ko-KR" sz="1400">
                <a:latin typeface="Century Schoolbook" pitchFamily="18" charset="0"/>
                <a:ea typeface="맑은 고딕" pitchFamily="50" charset="-127"/>
              </a:endParaRPr>
            </a:p>
          </p:txBody>
        </p:sp>
      </p:grpSp>
      <p:sp>
        <p:nvSpPr>
          <p:cNvPr id="163" name="Line 51"/>
          <p:cNvSpPr>
            <a:spLocks noChangeShapeType="1"/>
          </p:cNvSpPr>
          <p:nvPr/>
        </p:nvSpPr>
        <p:spPr bwMode="auto">
          <a:xfrm flipH="1">
            <a:off x="3267324" y="4724400"/>
            <a:ext cx="7620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" name="Line 52"/>
          <p:cNvSpPr>
            <a:spLocks noChangeShapeType="1"/>
          </p:cNvSpPr>
          <p:nvPr/>
        </p:nvSpPr>
        <p:spPr bwMode="auto">
          <a:xfrm>
            <a:off x="4334124" y="47244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" name="Line 53"/>
          <p:cNvSpPr>
            <a:spLocks noChangeShapeType="1"/>
          </p:cNvSpPr>
          <p:nvPr/>
        </p:nvSpPr>
        <p:spPr bwMode="auto">
          <a:xfrm flipH="1">
            <a:off x="2657724" y="5257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" name="Line 54"/>
          <p:cNvSpPr>
            <a:spLocks noChangeShapeType="1"/>
          </p:cNvSpPr>
          <p:nvPr/>
        </p:nvSpPr>
        <p:spPr bwMode="auto">
          <a:xfrm>
            <a:off x="3267324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Line 55"/>
          <p:cNvSpPr>
            <a:spLocks noChangeShapeType="1"/>
          </p:cNvSpPr>
          <p:nvPr/>
        </p:nvSpPr>
        <p:spPr bwMode="auto">
          <a:xfrm flipH="1">
            <a:off x="4715124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Line 56"/>
          <p:cNvSpPr>
            <a:spLocks noChangeShapeType="1"/>
          </p:cNvSpPr>
          <p:nvPr/>
        </p:nvSpPr>
        <p:spPr bwMode="auto">
          <a:xfrm>
            <a:off x="5477124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Rectangle 58"/>
          <p:cNvSpPr>
            <a:spLocks noChangeArrowheads="1"/>
          </p:cNvSpPr>
          <p:nvPr/>
        </p:nvSpPr>
        <p:spPr bwMode="auto">
          <a:xfrm>
            <a:off x="3114924" y="2895600"/>
            <a:ext cx="228600" cy="381000"/>
          </a:xfrm>
          <a:prstGeom prst="rect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95172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charset="0"/>
              </a:rPr>
              <a:t>R-Tree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55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8" name="Group 4"/>
          <p:cNvGrpSpPr>
            <a:grpSpLocks/>
          </p:cNvGrpSpPr>
          <p:nvPr/>
        </p:nvGrpSpPr>
        <p:grpSpPr bwMode="auto">
          <a:xfrm>
            <a:off x="2348988" y="4495800"/>
            <a:ext cx="4038600" cy="1600200"/>
            <a:chOff x="240" y="2832"/>
            <a:chExt cx="2544" cy="1008"/>
          </a:xfrm>
        </p:grpSpPr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91" name="Rectangle 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93" name="Rectangle 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60" name="Group 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88" name="Rectangle 1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89" name="Rectangle 1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90" name="Rectangle 1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62" name="Group 1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85" name="Rectangle 1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86" name="Rectangle 1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87" name="Rectangle 1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63" name="Group 1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84" name="Rectangle 2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 b="1" dirty="0">
                    <a:solidFill>
                      <a:srgbClr val="7D0900"/>
                    </a:solidFill>
                    <a:latin typeface="Century Schoolbook" pitchFamily="18" charset="0"/>
                    <a:ea typeface="맑은 고딕" pitchFamily="50" charset="-127"/>
                  </a:rPr>
                  <a:t>X</a:t>
                </a:r>
              </a:p>
            </p:txBody>
          </p:sp>
        </p:grp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79" name="Rectangle 2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80" name="Rectangle 2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65" name="Group 2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77" name="Rectangle 2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78" name="Rectangle 2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73" name="Rectangle 3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75" name="Rectangle 3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4" name="Group 40"/>
          <p:cNvGrpSpPr>
            <a:grpSpLocks/>
          </p:cNvGrpSpPr>
          <p:nvPr/>
        </p:nvGrpSpPr>
        <p:grpSpPr bwMode="auto">
          <a:xfrm>
            <a:off x="2501388" y="1447800"/>
            <a:ext cx="4038600" cy="2819400"/>
            <a:chOff x="336" y="912"/>
            <a:chExt cx="2544" cy="1776"/>
          </a:xfrm>
        </p:grpSpPr>
        <p:sp>
          <p:nvSpPr>
            <p:cNvPr id="95" name="Rectangle 41"/>
            <p:cNvSpPr>
              <a:spLocks noChangeArrowheads="1"/>
            </p:cNvSpPr>
            <p:nvPr/>
          </p:nvSpPr>
          <p:spPr bwMode="auto">
            <a:xfrm>
              <a:off x="336" y="912"/>
              <a:ext cx="2544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6" name="Rectangle 42"/>
            <p:cNvSpPr>
              <a:spLocks noChangeArrowheads="1"/>
            </p:cNvSpPr>
            <p:nvPr/>
          </p:nvSpPr>
          <p:spPr bwMode="auto">
            <a:xfrm>
              <a:off x="2016" y="960"/>
              <a:ext cx="816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R2</a:t>
              </a:r>
            </a:p>
          </p:txBody>
        </p:sp>
        <p:grpSp>
          <p:nvGrpSpPr>
            <p:cNvPr id="97" name="Group 43"/>
            <p:cNvGrpSpPr>
              <a:grpSpLocks/>
            </p:cNvGrpSpPr>
            <p:nvPr/>
          </p:nvGrpSpPr>
          <p:grpSpPr bwMode="auto">
            <a:xfrm>
              <a:off x="2304" y="1008"/>
              <a:ext cx="480" cy="480"/>
              <a:chOff x="2064" y="1008"/>
              <a:chExt cx="480" cy="480"/>
            </a:xfrm>
          </p:grpSpPr>
          <p:sp>
            <p:nvSpPr>
              <p:cNvPr id="109" name="Rectangle 44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algn="r"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10" name="Rectangle 45"/>
              <p:cNvSpPr>
                <a:spLocks noChangeArrowheads="1"/>
              </p:cNvSpPr>
              <p:nvPr/>
            </p:nvSpPr>
            <p:spPr bwMode="auto">
              <a:xfrm>
                <a:off x="2304" y="1248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111" name="Rectangle 46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</p:grpSp>
        <p:grpSp>
          <p:nvGrpSpPr>
            <p:cNvPr id="98" name="Group 47"/>
            <p:cNvGrpSpPr>
              <a:grpSpLocks/>
            </p:cNvGrpSpPr>
            <p:nvPr/>
          </p:nvGrpSpPr>
          <p:grpSpPr bwMode="auto">
            <a:xfrm>
              <a:off x="2064" y="1632"/>
              <a:ext cx="624" cy="720"/>
              <a:chOff x="1872" y="1584"/>
              <a:chExt cx="624" cy="720"/>
            </a:xfrm>
          </p:grpSpPr>
          <p:sp>
            <p:nvSpPr>
              <p:cNvPr id="105" name="Rectangle 48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432" cy="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  <p:sp>
            <p:nvSpPr>
              <p:cNvPr id="106" name="Rectangle 4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107" name="Rectangle 50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108" name="Rectangle 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624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384" y="1344"/>
              <a:ext cx="1392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R1</a:t>
              </a:r>
            </a:p>
          </p:txBody>
        </p:sp>
        <p:grpSp>
          <p:nvGrpSpPr>
            <p:cNvPr id="100" name="Group 53"/>
            <p:cNvGrpSpPr>
              <a:grpSpLocks/>
            </p:cNvGrpSpPr>
            <p:nvPr/>
          </p:nvGrpSpPr>
          <p:grpSpPr bwMode="auto">
            <a:xfrm>
              <a:off x="1008" y="1872"/>
              <a:ext cx="720" cy="720"/>
              <a:chOff x="1008" y="1872"/>
              <a:chExt cx="720" cy="720"/>
            </a:xfrm>
          </p:grpSpPr>
          <p:sp>
            <p:nvSpPr>
              <p:cNvPr id="101" name="Rectangle 54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720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b"/>
              <a:lstStyle/>
              <a:p>
                <a:pPr latinLnBrk="0"/>
                <a:r>
                  <a:rPr kumimoji="0" lang="en-US" altLang="ko-KR">
                    <a:latin typeface="Arial" charset="0"/>
                    <a:ea typeface="맑은 고딕" pitchFamily="50" charset="-127"/>
                  </a:rPr>
                  <a:t>     </a:t>
                </a:r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240" cy="2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103" name="Rectangle 56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  <p:sp>
            <p:nvSpPr>
              <p:cNvPr id="104" name="Rectangle 57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</p:grpSp>
      </p:grpSp>
      <p:grpSp>
        <p:nvGrpSpPr>
          <p:cNvPr id="112" name="Group 58"/>
          <p:cNvGrpSpPr>
            <a:grpSpLocks/>
          </p:cNvGrpSpPr>
          <p:nvPr/>
        </p:nvGrpSpPr>
        <p:grpSpPr bwMode="auto">
          <a:xfrm>
            <a:off x="2653788" y="2209800"/>
            <a:ext cx="1295400" cy="1143000"/>
            <a:chOff x="432" y="1392"/>
            <a:chExt cx="816" cy="720"/>
          </a:xfrm>
        </p:grpSpPr>
        <p:sp>
          <p:nvSpPr>
            <p:cNvPr id="113" name="Rectangle 59"/>
            <p:cNvSpPr>
              <a:spLocks noChangeArrowheads="1"/>
            </p:cNvSpPr>
            <p:nvPr/>
          </p:nvSpPr>
          <p:spPr bwMode="auto">
            <a:xfrm>
              <a:off x="432" y="1392"/>
              <a:ext cx="81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6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R3</a:t>
              </a:r>
            </a:p>
          </p:txBody>
        </p:sp>
        <p:sp>
          <p:nvSpPr>
            <p:cNvPr id="114" name="Rectangle 60"/>
            <p:cNvSpPr>
              <a:spLocks noChangeArrowheads="1"/>
            </p:cNvSpPr>
            <p:nvPr/>
          </p:nvSpPr>
          <p:spPr bwMode="auto">
            <a:xfrm>
              <a:off x="672" y="1440"/>
              <a:ext cx="43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115" name="Rectangle 61"/>
            <p:cNvSpPr>
              <a:spLocks noChangeArrowheads="1"/>
            </p:cNvSpPr>
            <p:nvPr/>
          </p:nvSpPr>
          <p:spPr bwMode="auto">
            <a:xfrm>
              <a:off x="480" y="1776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B</a:t>
              </a:r>
            </a:p>
          </p:txBody>
        </p:sp>
        <p:sp>
          <p:nvSpPr>
            <p:cNvPr id="116" name="Rectangle 62"/>
            <p:cNvSpPr>
              <a:spLocks noChangeArrowheads="1"/>
            </p:cNvSpPr>
            <p:nvPr/>
          </p:nvSpPr>
          <p:spPr bwMode="auto">
            <a:xfrm>
              <a:off x="720" y="1824"/>
              <a:ext cx="192" cy="240"/>
            </a:xfrm>
            <a:prstGeom prst="rect">
              <a:avLst/>
            </a:prstGeom>
            <a:solidFill>
              <a:srgbClr val="FF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 dirty="0">
                  <a:latin typeface="Century Schoolbook" pitchFamily="18" charset="0"/>
                  <a:ea typeface="맑은 고딕" pitchFamily="50" charset="-127"/>
                </a:rPr>
                <a:t>X</a:t>
              </a:r>
            </a:p>
          </p:txBody>
        </p:sp>
      </p:grpSp>
      <p:sp>
        <p:nvSpPr>
          <p:cNvPr id="170" name="Line 63"/>
          <p:cNvSpPr>
            <a:spLocks noChangeShapeType="1"/>
          </p:cNvSpPr>
          <p:nvPr/>
        </p:nvSpPr>
        <p:spPr bwMode="auto">
          <a:xfrm flipH="1" flipV="1">
            <a:off x="3187188" y="6096000"/>
            <a:ext cx="228600" cy="4572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1" name="Rectangle 64"/>
          <p:cNvSpPr>
            <a:spLocks noChangeArrowheads="1"/>
          </p:cNvSpPr>
          <p:nvPr/>
        </p:nvSpPr>
        <p:spPr bwMode="auto">
          <a:xfrm>
            <a:off x="3415788" y="6400800"/>
            <a:ext cx="129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 sz="1400">
                <a:latin typeface="Century Schoolbook" pitchFamily="18" charset="0"/>
                <a:ea typeface="맑은 고딕" pitchFamily="50" charset="-127"/>
              </a:rPr>
              <a:t>Empty Spot</a:t>
            </a:r>
          </a:p>
        </p:txBody>
      </p:sp>
    </p:spTree>
    <p:extLst>
      <p:ext uri="{BB962C8B-B14F-4D97-AF65-F5344CB8AC3E}">
        <p14:creationId xmlns:p14="http://schemas.microsoft.com/office/powerpoint/2010/main" val="1014746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Split After Insertion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직사각형 160"/>
          <p:cNvSpPr/>
          <p:nvPr/>
        </p:nvSpPr>
        <p:spPr>
          <a:xfrm>
            <a:off x="4528424" y="1310407"/>
            <a:ext cx="4533900" cy="5214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135"/>
          <p:cNvSpPr/>
          <p:nvPr/>
        </p:nvSpPr>
        <p:spPr>
          <a:xfrm>
            <a:off x="132637" y="1297707"/>
            <a:ext cx="4181475" cy="5214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42174" y="4655269"/>
            <a:ext cx="4038600" cy="1600200"/>
            <a:chOff x="240" y="2832"/>
            <a:chExt cx="2544" cy="1008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38" name="Rectangle 1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40" name="Rectangle 1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40" y="3696"/>
              <a:ext cx="576" cy="144"/>
              <a:chOff x="240" y="3696"/>
              <a:chExt cx="576" cy="144"/>
            </a:xfrm>
          </p:grpSpPr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24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43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62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X</a:t>
                </a:r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864" y="3696"/>
              <a:ext cx="576" cy="144"/>
              <a:chOff x="864" y="3696"/>
              <a:chExt cx="576" cy="144"/>
            </a:xfrm>
          </p:grpSpPr>
          <p:sp>
            <p:nvSpPr>
              <p:cNvPr id="29" name="Rectangle 22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105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124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816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204074" y="1440582"/>
            <a:ext cx="4038600" cy="2819400"/>
            <a:chOff x="336" y="912"/>
            <a:chExt cx="2544" cy="1776"/>
          </a:xfrm>
        </p:grpSpPr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36" y="912"/>
              <a:ext cx="2544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016" y="960"/>
              <a:ext cx="816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R2</a:t>
              </a:r>
            </a:p>
          </p:txBody>
        </p: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2304" y="1008"/>
              <a:ext cx="480" cy="480"/>
              <a:chOff x="2064" y="1008"/>
              <a:chExt cx="480" cy="480"/>
            </a:xfrm>
          </p:grpSpPr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algn="r"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60" name="Rectangle 45"/>
              <p:cNvSpPr>
                <a:spLocks noChangeArrowheads="1"/>
              </p:cNvSpPr>
              <p:nvPr/>
            </p:nvSpPr>
            <p:spPr bwMode="auto">
              <a:xfrm>
                <a:off x="2304" y="1248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61" name="Rectangle 46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</p:grp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2064" y="1632"/>
              <a:ext cx="624" cy="720"/>
              <a:chOff x="1872" y="1584"/>
              <a:chExt cx="624" cy="720"/>
            </a:xfrm>
          </p:grpSpPr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432" cy="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58" name="Rectangle 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624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384" y="1344"/>
              <a:ext cx="1392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R1</a:t>
              </a:r>
            </a:p>
          </p:txBody>
        </p:sp>
        <p:grpSp>
          <p:nvGrpSpPr>
            <p:cNvPr id="50" name="Group 53"/>
            <p:cNvGrpSpPr>
              <a:grpSpLocks/>
            </p:cNvGrpSpPr>
            <p:nvPr/>
          </p:nvGrpSpPr>
          <p:grpSpPr bwMode="auto">
            <a:xfrm>
              <a:off x="1008" y="1872"/>
              <a:ext cx="720" cy="720"/>
              <a:chOff x="1008" y="1872"/>
              <a:chExt cx="720" cy="720"/>
            </a:xfrm>
          </p:grpSpPr>
          <p:sp>
            <p:nvSpPr>
              <p:cNvPr id="51" name="Rectangle 54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720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b"/>
              <a:lstStyle/>
              <a:p>
                <a:pPr latinLnBrk="0"/>
                <a:r>
                  <a:rPr kumimoji="0" lang="en-US" altLang="ko-KR">
                    <a:latin typeface="Arial" charset="0"/>
                    <a:ea typeface="맑은 고딕" pitchFamily="50" charset="-127"/>
                  </a:rPr>
                  <a:t>     </a:t>
                </a:r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R4</a:t>
                </a:r>
              </a:p>
            </p:txBody>
          </p:sp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240" cy="2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  <p:sp>
            <p:nvSpPr>
              <p:cNvPr id="54" name="Rectangle 57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</p:grpSp>
      </p:grpSp>
      <p:grpSp>
        <p:nvGrpSpPr>
          <p:cNvPr id="62" name="Group 58"/>
          <p:cNvGrpSpPr>
            <a:grpSpLocks/>
          </p:cNvGrpSpPr>
          <p:nvPr/>
        </p:nvGrpSpPr>
        <p:grpSpPr bwMode="auto">
          <a:xfrm>
            <a:off x="356474" y="2202582"/>
            <a:ext cx="1295400" cy="1143000"/>
            <a:chOff x="432" y="1392"/>
            <a:chExt cx="816" cy="720"/>
          </a:xfrm>
        </p:grpSpPr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432" y="1392"/>
              <a:ext cx="81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6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R3</a:t>
              </a: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672" y="1440"/>
              <a:ext cx="43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480" y="1776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B</a:t>
              </a: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720" y="1824"/>
              <a:ext cx="144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X</a:t>
              </a:r>
            </a:p>
          </p:txBody>
        </p:sp>
      </p:grpSp>
      <p:grpSp>
        <p:nvGrpSpPr>
          <p:cNvPr id="67" name="Group 4"/>
          <p:cNvGrpSpPr>
            <a:grpSpLocks/>
          </p:cNvGrpSpPr>
          <p:nvPr/>
        </p:nvGrpSpPr>
        <p:grpSpPr bwMode="auto">
          <a:xfrm>
            <a:off x="4568112" y="4652094"/>
            <a:ext cx="4338637" cy="1600200"/>
            <a:chOff x="51" y="2832"/>
            <a:chExt cx="2733" cy="1008"/>
          </a:xfrm>
        </p:grpSpPr>
        <p:grpSp>
          <p:nvGrpSpPr>
            <p:cNvPr id="68" name="Group 5"/>
            <p:cNvGrpSpPr>
              <a:grpSpLocks/>
            </p:cNvGrpSpPr>
            <p:nvPr/>
          </p:nvGrpSpPr>
          <p:grpSpPr bwMode="auto">
            <a:xfrm>
              <a:off x="1200" y="2832"/>
              <a:ext cx="576" cy="144"/>
              <a:chOff x="1200" y="2832"/>
              <a:chExt cx="576" cy="144"/>
            </a:xfrm>
          </p:grpSpPr>
          <p:sp>
            <p:nvSpPr>
              <p:cNvPr id="95" name="Rectangle 6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R1</a:t>
                </a:r>
              </a:p>
            </p:txBody>
          </p:sp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R2</a:t>
                </a:r>
              </a:p>
            </p:txBody>
          </p:sp>
          <p:sp>
            <p:nvSpPr>
              <p:cNvPr id="97" name="Rectangle 8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69" name="Group 9"/>
            <p:cNvGrpSpPr>
              <a:grpSpLocks/>
            </p:cNvGrpSpPr>
            <p:nvPr/>
          </p:nvGrpSpPr>
          <p:grpSpPr bwMode="auto">
            <a:xfrm>
              <a:off x="528" y="3168"/>
              <a:ext cx="576" cy="144"/>
              <a:chOff x="528" y="3168"/>
              <a:chExt cx="576" cy="144"/>
            </a:xfrm>
          </p:grpSpPr>
          <p:sp>
            <p:nvSpPr>
              <p:cNvPr id="92" name="Rectangle 10"/>
              <p:cNvSpPr>
                <a:spLocks noChangeArrowheads="1"/>
              </p:cNvSpPr>
              <p:nvPr/>
            </p:nvSpPr>
            <p:spPr bwMode="auto">
              <a:xfrm>
                <a:off x="528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R3</a:t>
                </a:r>
              </a:p>
            </p:txBody>
          </p:sp>
          <p:sp>
            <p:nvSpPr>
              <p:cNvPr id="93" name="Rectangle 11"/>
              <p:cNvSpPr>
                <a:spLocks noChangeArrowheads="1"/>
              </p:cNvSpPr>
              <p:nvPr/>
            </p:nvSpPr>
            <p:spPr bwMode="auto">
              <a:xfrm>
                <a:off x="720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R4’</a:t>
                </a:r>
              </a:p>
            </p:txBody>
          </p:sp>
          <p:sp>
            <p:nvSpPr>
              <p:cNvPr id="94" name="Rectangle 12"/>
              <p:cNvSpPr>
                <a:spLocks noChangeArrowheads="1"/>
              </p:cNvSpPr>
              <p:nvPr/>
            </p:nvSpPr>
            <p:spPr bwMode="auto">
              <a:xfrm>
                <a:off x="912" y="3168"/>
                <a:ext cx="192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R4’’</a:t>
                </a:r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70" name="Group 13"/>
            <p:cNvGrpSpPr>
              <a:grpSpLocks/>
            </p:cNvGrpSpPr>
            <p:nvPr/>
          </p:nvGrpSpPr>
          <p:grpSpPr bwMode="auto">
            <a:xfrm>
              <a:off x="1920" y="3168"/>
              <a:ext cx="576" cy="144"/>
              <a:chOff x="1920" y="3168"/>
              <a:chExt cx="576" cy="144"/>
            </a:xfrm>
          </p:grpSpPr>
          <p:sp>
            <p:nvSpPr>
              <p:cNvPr id="89" name="Rectangle 1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91" name="Rectangle 16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R5’</a:t>
                </a:r>
              </a:p>
            </p:txBody>
          </p:sp>
        </p:grpSp>
        <p:grpSp>
          <p:nvGrpSpPr>
            <p:cNvPr id="71" name="Group 17"/>
            <p:cNvGrpSpPr>
              <a:grpSpLocks/>
            </p:cNvGrpSpPr>
            <p:nvPr/>
          </p:nvGrpSpPr>
          <p:grpSpPr bwMode="auto">
            <a:xfrm>
              <a:off x="51" y="3696"/>
              <a:ext cx="576" cy="144"/>
              <a:chOff x="51" y="3696"/>
              <a:chExt cx="576" cy="144"/>
            </a:xfrm>
          </p:grpSpPr>
          <p:sp>
            <p:nvSpPr>
              <p:cNvPr id="86" name="Rectangle 18"/>
              <p:cNvSpPr>
                <a:spLocks noChangeArrowheads="1"/>
              </p:cNvSpPr>
              <p:nvPr/>
            </p:nvSpPr>
            <p:spPr bwMode="auto">
              <a:xfrm>
                <a:off x="51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A</a:t>
                </a:r>
              </a:p>
            </p:txBody>
          </p:sp>
          <p:sp>
            <p:nvSpPr>
              <p:cNvPr id="87" name="Rectangle 19"/>
              <p:cNvSpPr>
                <a:spLocks noChangeArrowheads="1"/>
              </p:cNvSpPr>
              <p:nvPr/>
            </p:nvSpPr>
            <p:spPr bwMode="auto">
              <a:xfrm>
                <a:off x="243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B</a:t>
                </a:r>
              </a:p>
            </p:txBody>
          </p:sp>
          <p:sp>
            <p:nvSpPr>
              <p:cNvPr id="88" name="Rectangle 20"/>
              <p:cNvSpPr>
                <a:spLocks noChangeArrowheads="1"/>
              </p:cNvSpPr>
              <p:nvPr/>
            </p:nvSpPr>
            <p:spPr bwMode="auto">
              <a:xfrm>
                <a:off x="435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X</a:t>
                </a:r>
              </a:p>
            </p:txBody>
          </p:sp>
        </p:grpSp>
        <p:grpSp>
          <p:nvGrpSpPr>
            <p:cNvPr id="72" name="Group 25"/>
            <p:cNvGrpSpPr>
              <a:grpSpLocks/>
            </p:cNvGrpSpPr>
            <p:nvPr/>
          </p:nvGrpSpPr>
          <p:grpSpPr bwMode="auto">
            <a:xfrm>
              <a:off x="1536" y="3696"/>
              <a:ext cx="576" cy="144"/>
              <a:chOff x="1536" y="3696"/>
              <a:chExt cx="576" cy="144"/>
            </a:xfrm>
          </p:grpSpPr>
          <p:sp>
            <p:nvSpPr>
              <p:cNvPr id="83" name="Rectangle 26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84" name="Rectangle 2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85" name="Rectangle 2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</p:grpSp>
        <p:grpSp>
          <p:nvGrpSpPr>
            <p:cNvPr id="73" name="Group 29"/>
            <p:cNvGrpSpPr>
              <a:grpSpLocks/>
            </p:cNvGrpSpPr>
            <p:nvPr/>
          </p:nvGrpSpPr>
          <p:grpSpPr bwMode="auto">
            <a:xfrm>
              <a:off x="2208" y="3696"/>
              <a:ext cx="576" cy="144"/>
              <a:chOff x="2208" y="3696"/>
              <a:chExt cx="576" cy="144"/>
            </a:xfrm>
          </p:grpSpPr>
          <p:sp>
            <p:nvSpPr>
              <p:cNvPr id="80" name="Rectangle 30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kumimoji="0" lang="ko-KR" altLang="ko-KR" sz="1400">
                  <a:latin typeface="Century Schoolbook" pitchFamily="18" charset="0"/>
                  <a:ea typeface="맑은 고딕" pitchFamily="50" charset="-127"/>
                </a:endParaRPr>
              </a:p>
            </p:txBody>
          </p:sp>
        </p:grp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 flipH="1">
              <a:off x="816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>
              <a:off x="1488" y="297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35"/>
            <p:cNvSpPr>
              <a:spLocks noChangeShapeType="1"/>
            </p:cNvSpPr>
            <p:nvPr/>
          </p:nvSpPr>
          <p:spPr bwMode="auto">
            <a:xfrm flipH="1">
              <a:off x="432" y="33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36"/>
            <p:cNvSpPr>
              <a:spLocks noChangeShapeType="1"/>
            </p:cNvSpPr>
            <p:nvPr/>
          </p:nvSpPr>
          <p:spPr bwMode="auto">
            <a:xfrm>
              <a:off x="1019" y="3328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 flipH="1">
              <a:off x="172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>
              <a:off x="2208" y="331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8" name="TextBox 99"/>
          <p:cNvSpPr txBox="1">
            <a:spLocks noChangeArrowheads="1"/>
          </p:cNvSpPr>
          <p:nvPr/>
        </p:nvSpPr>
        <p:spPr bwMode="auto">
          <a:xfrm>
            <a:off x="4099799" y="4374282"/>
            <a:ext cx="7858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400" b="1">
                <a:sym typeface="Wingdings" pitchFamily="2" charset="2"/>
              </a:rPr>
              <a:t></a:t>
            </a:r>
            <a:endParaRPr lang="ko-KR" altLang="en-US" sz="4400" b="1"/>
          </a:p>
        </p:txBody>
      </p:sp>
      <p:sp>
        <p:nvSpPr>
          <p:cNvPr id="99" name="Rectangle 23"/>
          <p:cNvSpPr>
            <a:spLocks noChangeArrowheads="1"/>
          </p:cNvSpPr>
          <p:nvPr/>
        </p:nvSpPr>
        <p:spPr bwMode="auto">
          <a:xfrm>
            <a:off x="6242924" y="6023694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sz="1400">
                <a:latin typeface="Century Schoolbook" pitchFamily="18" charset="0"/>
                <a:ea typeface="맑은 고딕" pitchFamily="50" charset="-127"/>
              </a:rPr>
              <a:t>E</a:t>
            </a:r>
          </a:p>
        </p:txBody>
      </p:sp>
      <p:sp>
        <p:nvSpPr>
          <p:cNvPr id="100" name="Rectangle 24"/>
          <p:cNvSpPr>
            <a:spLocks noChangeArrowheads="1"/>
          </p:cNvSpPr>
          <p:nvPr/>
        </p:nvSpPr>
        <p:spPr bwMode="auto">
          <a:xfrm>
            <a:off x="6547724" y="6023694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sz="1400">
                <a:latin typeface="Century Schoolbook" pitchFamily="18" charset="0"/>
                <a:ea typeface="맑은 고딕" pitchFamily="50" charset="-127"/>
              </a:rPr>
              <a:t>F</a:t>
            </a:r>
          </a:p>
        </p:txBody>
      </p:sp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5558712" y="6025282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sz="1400">
                <a:latin typeface="Century Schoolbook" pitchFamily="18" charset="0"/>
                <a:ea typeface="맑은 고딕" pitchFamily="50" charset="-127"/>
              </a:rPr>
              <a:t>D</a:t>
            </a:r>
          </a:p>
        </p:txBody>
      </p:sp>
      <p:sp>
        <p:nvSpPr>
          <p:cNvPr id="102" name="Rectangle 24"/>
          <p:cNvSpPr>
            <a:spLocks noChangeArrowheads="1"/>
          </p:cNvSpPr>
          <p:nvPr/>
        </p:nvSpPr>
        <p:spPr bwMode="auto">
          <a:xfrm>
            <a:off x="5863512" y="6025282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sz="1400">
                <a:latin typeface="Century Schoolbook" pitchFamily="18" charset="0"/>
                <a:ea typeface="맑은 고딕" pitchFamily="50" charset="-127"/>
              </a:rPr>
              <a:t>Y</a:t>
            </a:r>
          </a:p>
        </p:txBody>
      </p:sp>
      <p:cxnSp>
        <p:nvCxnSpPr>
          <p:cNvPr id="103" name="직선 화살표 연결선 109"/>
          <p:cNvCxnSpPr>
            <a:stCxn id="93" idx="2"/>
          </p:cNvCxnSpPr>
          <p:nvPr/>
        </p:nvCxnSpPr>
        <p:spPr>
          <a:xfrm rot="16200000" flipH="1">
            <a:off x="5499180" y="5697463"/>
            <a:ext cx="598488" cy="3175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40"/>
          <p:cNvGrpSpPr>
            <a:grpSpLocks/>
          </p:cNvGrpSpPr>
          <p:nvPr/>
        </p:nvGrpSpPr>
        <p:grpSpPr bwMode="auto">
          <a:xfrm>
            <a:off x="4885612" y="1478682"/>
            <a:ext cx="4038600" cy="2819400"/>
            <a:chOff x="336" y="912"/>
            <a:chExt cx="2544" cy="1776"/>
          </a:xfrm>
        </p:grpSpPr>
        <p:sp>
          <p:nvSpPr>
            <p:cNvPr id="105" name="Rectangle 41"/>
            <p:cNvSpPr>
              <a:spLocks noChangeArrowheads="1"/>
            </p:cNvSpPr>
            <p:nvPr/>
          </p:nvSpPr>
          <p:spPr bwMode="auto">
            <a:xfrm>
              <a:off x="336" y="912"/>
              <a:ext cx="2544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6" name="Rectangle 42"/>
            <p:cNvSpPr>
              <a:spLocks noChangeArrowheads="1"/>
            </p:cNvSpPr>
            <p:nvPr/>
          </p:nvSpPr>
          <p:spPr bwMode="auto">
            <a:xfrm>
              <a:off x="2016" y="960"/>
              <a:ext cx="816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endParaRPr kumimoji="0" lang="en-US" altLang="ko-KR" sz="1400"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R2</a:t>
              </a:r>
            </a:p>
          </p:txBody>
        </p:sp>
        <p:grpSp>
          <p:nvGrpSpPr>
            <p:cNvPr id="107" name="Group 43"/>
            <p:cNvGrpSpPr>
              <a:grpSpLocks/>
            </p:cNvGrpSpPr>
            <p:nvPr/>
          </p:nvGrpSpPr>
          <p:grpSpPr bwMode="auto">
            <a:xfrm>
              <a:off x="2304" y="1008"/>
              <a:ext cx="480" cy="480"/>
              <a:chOff x="2064" y="1008"/>
              <a:chExt cx="480" cy="480"/>
            </a:xfrm>
          </p:grpSpPr>
          <p:sp>
            <p:nvSpPr>
              <p:cNvPr id="119" name="Rectangle 44"/>
              <p:cNvSpPr>
                <a:spLocks noChangeArrowheads="1"/>
              </p:cNvSpPr>
              <p:nvPr/>
            </p:nvSpPr>
            <p:spPr bwMode="auto">
              <a:xfrm>
                <a:off x="2064" y="1008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algn="r"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R6</a:t>
                </a:r>
              </a:p>
            </p:txBody>
          </p:sp>
          <p:sp>
            <p:nvSpPr>
              <p:cNvPr id="120" name="Rectangle 45"/>
              <p:cNvSpPr>
                <a:spLocks noChangeArrowheads="1"/>
              </p:cNvSpPr>
              <p:nvPr/>
            </p:nvSpPr>
            <p:spPr bwMode="auto">
              <a:xfrm>
                <a:off x="2304" y="1248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L</a:t>
                </a:r>
              </a:p>
            </p:txBody>
          </p:sp>
          <p:sp>
            <p:nvSpPr>
              <p:cNvPr id="121" name="Rectangle 46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K</a:t>
                </a:r>
              </a:p>
            </p:txBody>
          </p:sp>
        </p:grpSp>
        <p:grpSp>
          <p:nvGrpSpPr>
            <p:cNvPr id="108" name="Group 47"/>
            <p:cNvGrpSpPr>
              <a:grpSpLocks/>
            </p:cNvGrpSpPr>
            <p:nvPr/>
          </p:nvGrpSpPr>
          <p:grpSpPr bwMode="auto">
            <a:xfrm>
              <a:off x="2064" y="1632"/>
              <a:ext cx="624" cy="720"/>
              <a:chOff x="1872" y="1584"/>
              <a:chExt cx="624" cy="720"/>
            </a:xfrm>
          </p:grpSpPr>
          <p:sp>
            <p:nvSpPr>
              <p:cNvPr id="115" name="Rectangle 48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432" cy="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I</a:t>
                </a:r>
              </a:p>
            </p:txBody>
          </p:sp>
          <p:sp>
            <p:nvSpPr>
              <p:cNvPr id="116" name="Rectangle 49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H</a:t>
                </a:r>
              </a:p>
            </p:txBody>
          </p:sp>
          <p:sp>
            <p:nvSpPr>
              <p:cNvPr id="117" name="Rectangle 50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240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G</a:t>
                </a:r>
              </a:p>
            </p:txBody>
          </p:sp>
          <p:sp>
            <p:nvSpPr>
              <p:cNvPr id="118" name="Rectangle 51"/>
              <p:cNvSpPr>
                <a:spLocks noChangeArrowheads="1"/>
              </p:cNvSpPr>
              <p:nvPr/>
            </p:nvSpPr>
            <p:spPr bwMode="auto">
              <a:xfrm>
                <a:off x="1872" y="1584"/>
                <a:ext cx="624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 sz="1400">
                    <a:solidFill>
                      <a:srgbClr val="0000FF"/>
                    </a:solidFill>
                    <a:latin typeface="Century Schoolbook" pitchFamily="18" charset="0"/>
                    <a:ea typeface="맑은 고딕" pitchFamily="50" charset="-127"/>
                  </a:rPr>
                  <a:t>R5</a:t>
                </a:r>
              </a:p>
            </p:txBody>
          </p:sp>
        </p:grpSp>
        <p:sp>
          <p:nvSpPr>
            <p:cNvPr id="109" name="Rectangle 52"/>
            <p:cNvSpPr>
              <a:spLocks noChangeArrowheads="1"/>
            </p:cNvSpPr>
            <p:nvPr/>
          </p:nvSpPr>
          <p:spPr bwMode="auto">
            <a:xfrm>
              <a:off x="384" y="1344"/>
              <a:ext cx="1392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R1</a:t>
              </a:r>
            </a:p>
          </p:txBody>
        </p:sp>
        <p:grpSp>
          <p:nvGrpSpPr>
            <p:cNvPr id="110" name="Group 53"/>
            <p:cNvGrpSpPr>
              <a:grpSpLocks/>
            </p:cNvGrpSpPr>
            <p:nvPr/>
          </p:nvGrpSpPr>
          <p:grpSpPr bwMode="auto">
            <a:xfrm>
              <a:off x="1008" y="1872"/>
              <a:ext cx="672" cy="720"/>
              <a:chOff x="1008" y="1872"/>
              <a:chExt cx="672" cy="720"/>
            </a:xfrm>
          </p:grpSpPr>
          <p:sp>
            <p:nvSpPr>
              <p:cNvPr id="111" name="Rectangle 54"/>
              <p:cNvSpPr>
                <a:spLocks noChangeArrowheads="1"/>
              </p:cNvSpPr>
              <p:nvPr/>
            </p:nvSpPr>
            <p:spPr bwMode="auto">
              <a:xfrm>
                <a:off x="1008" y="1872"/>
                <a:ext cx="318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b"/>
              <a:lstStyle/>
              <a:p>
                <a:pPr latinLnBrk="0"/>
                <a:r>
                  <a:rPr kumimoji="0" lang="en-US" altLang="ko-KR">
                    <a:latin typeface="Arial" charset="0"/>
                    <a:ea typeface="맑은 고딕" pitchFamily="50" charset="-127"/>
                  </a:rPr>
                  <a:t>     </a:t>
                </a:r>
                <a:endPara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endParaRPr>
              </a:p>
            </p:txBody>
          </p:sp>
          <p:sp>
            <p:nvSpPr>
              <p:cNvPr id="112" name="Rectangle 55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240" cy="2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E</a:t>
                </a:r>
              </a:p>
            </p:txBody>
          </p:sp>
          <p:sp>
            <p:nvSpPr>
              <p:cNvPr id="113" name="Rectangle 56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F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192" cy="2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r>
                  <a:rPr kumimoji="0" lang="en-US" altLang="ko-KR">
                    <a:latin typeface="Century Schoolbook" pitchFamily="18" charset="0"/>
                    <a:ea typeface="맑은 고딕" pitchFamily="50" charset="-127"/>
                  </a:rPr>
                  <a:t>D</a:t>
                </a:r>
              </a:p>
            </p:txBody>
          </p:sp>
        </p:grpSp>
      </p:grpSp>
      <p:grpSp>
        <p:nvGrpSpPr>
          <p:cNvPr id="122" name="Group 58"/>
          <p:cNvGrpSpPr>
            <a:grpSpLocks/>
          </p:cNvGrpSpPr>
          <p:nvPr/>
        </p:nvGrpSpPr>
        <p:grpSpPr bwMode="auto">
          <a:xfrm>
            <a:off x="5038012" y="2240682"/>
            <a:ext cx="1295400" cy="1143000"/>
            <a:chOff x="432" y="1392"/>
            <a:chExt cx="816" cy="720"/>
          </a:xfrm>
        </p:grpSpPr>
        <p:sp>
          <p:nvSpPr>
            <p:cNvPr id="123" name="Rectangle 59"/>
            <p:cNvSpPr>
              <a:spLocks noChangeArrowheads="1"/>
            </p:cNvSpPr>
            <p:nvPr/>
          </p:nvSpPr>
          <p:spPr bwMode="auto">
            <a:xfrm>
              <a:off x="432" y="1392"/>
              <a:ext cx="81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latinLnBrk="0"/>
              <a:endParaRPr kumimoji="0" lang="en-US" altLang="ko-KR" sz="1600">
                <a:solidFill>
                  <a:srgbClr val="FF3300"/>
                </a:solidFill>
                <a:latin typeface="Century Schoolbook" pitchFamily="18" charset="0"/>
                <a:ea typeface="맑은 고딕" pitchFamily="50" charset="-127"/>
              </a:endParaRPr>
            </a:p>
            <a:p>
              <a:pPr latinLnBrk="0"/>
              <a:r>
                <a:rPr kumimoji="0" lang="en-US" altLang="ko-KR" sz="1400">
                  <a:solidFill>
                    <a:srgbClr val="0000FF"/>
                  </a:solidFill>
                  <a:latin typeface="Century Schoolbook" pitchFamily="18" charset="0"/>
                  <a:ea typeface="맑은 고딕" pitchFamily="50" charset="-127"/>
                </a:rPr>
                <a:t>R3</a:t>
              </a:r>
            </a:p>
          </p:txBody>
        </p:sp>
        <p:sp>
          <p:nvSpPr>
            <p:cNvPr id="124" name="Rectangle 60"/>
            <p:cNvSpPr>
              <a:spLocks noChangeArrowheads="1"/>
            </p:cNvSpPr>
            <p:nvPr/>
          </p:nvSpPr>
          <p:spPr bwMode="auto">
            <a:xfrm>
              <a:off x="672" y="1440"/>
              <a:ext cx="43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A</a:t>
              </a:r>
            </a:p>
          </p:txBody>
        </p:sp>
        <p:sp>
          <p:nvSpPr>
            <p:cNvPr id="125" name="Rectangle 61"/>
            <p:cNvSpPr>
              <a:spLocks noChangeArrowheads="1"/>
            </p:cNvSpPr>
            <p:nvPr/>
          </p:nvSpPr>
          <p:spPr bwMode="auto">
            <a:xfrm>
              <a:off x="480" y="1776"/>
              <a:ext cx="192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B</a:t>
              </a:r>
            </a:p>
          </p:txBody>
        </p: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720" y="1824"/>
              <a:ext cx="144" cy="2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latinLnBrk="0"/>
              <a:r>
                <a:rPr kumimoji="0" lang="en-US" altLang="ko-KR">
                  <a:latin typeface="Century Schoolbook" pitchFamily="18" charset="0"/>
                  <a:ea typeface="맑은 고딕" pitchFamily="50" charset="-127"/>
                </a:rPr>
                <a:t>X</a:t>
              </a:r>
            </a:p>
          </p:txBody>
        </p:sp>
      </p:grpSp>
      <p:sp>
        <p:nvSpPr>
          <p:cNvPr id="127" name="Rectangle 62"/>
          <p:cNvSpPr>
            <a:spLocks noChangeArrowheads="1"/>
          </p:cNvSpPr>
          <p:nvPr/>
        </p:nvSpPr>
        <p:spPr bwMode="auto">
          <a:xfrm>
            <a:off x="6168312" y="3078882"/>
            <a:ext cx="228600" cy="381000"/>
          </a:xfrm>
          <a:prstGeom prst="rect">
            <a:avLst/>
          </a:prstGeom>
          <a:solidFill>
            <a:srgbClr val="FF0000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kumimoji="0" lang="en-US" altLang="ko-KR" b="1">
                <a:latin typeface="Century Schoolbook" pitchFamily="18" charset="0"/>
                <a:ea typeface="맑은 고딕" pitchFamily="50" charset="-127"/>
              </a:rPr>
              <a:t>Y</a:t>
            </a:r>
          </a:p>
        </p:txBody>
      </p:sp>
      <p:sp>
        <p:nvSpPr>
          <p:cNvPr id="128" name="Rectangle 54"/>
          <p:cNvSpPr>
            <a:spLocks noChangeArrowheads="1"/>
          </p:cNvSpPr>
          <p:nvPr/>
        </p:nvSpPr>
        <p:spPr bwMode="auto">
          <a:xfrm>
            <a:off x="6490574" y="2996332"/>
            <a:ext cx="617538" cy="1143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/>
          <a:p>
            <a:pPr latinLnBrk="0"/>
            <a:r>
              <a:rPr kumimoji="0" lang="en-US" altLang="ko-KR">
                <a:latin typeface="Arial" charset="0"/>
                <a:ea typeface="맑은 고딕" pitchFamily="50" charset="-127"/>
              </a:rPr>
              <a:t>     </a:t>
            </a:r>
            <a:endParaRPr kumimoji="0" lang="en-US" altLang="ko-KR" sz="1400">
              <a:solidFill>
                <a:srgbClr val="0000FF"/>
              </a:solidFill>
              <a:latin typeface="Century Schoolbook" pitchFamily="18" charset="0"/>
              <a:ea typeface="맑은 고딕" pitchFamily="50" charset="-127"/>
            </a:endParaRPr>
          </a:p>
        </p:txBody>
      </p:sp>
      <p:sp>
        <p:nvSpPr>
          <p:cNvPr id="129" name="직사각형 162"/>
          <p:cNvSpPr>
            <a:spLocks noChangeArrowheads="1"/>
          </p:cNvSpPr>
          <p:nvPr/>
        </p:nvSpPr>
        <p:spPr bwMode="auto">
          <a:xfrm>
            <a:off x="5814299" y="3869457"/>
            <a:ext cx="525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R4’ </a:t>
            </a:r>
          </a:p>
        </p:txBody>
      </p:sp>
      <p:sp>
        <p:nvSpPr>
          <p:cNvPr id="130" name="직사각형 163"/>
          <p:cNvSpPr>
            <a:spLocks noChangeArrowheads="1"/>
          </p:cNvSpPr>
          <p:nvPr/>
        </p:nvSpPr>
        <p:spPr bwMode="auto">
          <a:xfrm>
            <a:off x="6679487" y="3504332"/>
            <a:ext cx="525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0"/>
            <a:r>
              <a:rPr kumimoji="0" lang="en-US" altLang="ko-KR" sz="1400">
                <a:solidFill>
                  <a:srgbClr val="0000FF"/>
                </a:solidFill>
                <a:latin typeface="Century Schoolbook" pitchFamily="18" charset="0"/>
                <a:ea typeface="맑은 고딕" pitchFamily="50" charset="-127"/>
              </a:rPr>
              <a:t>R4’’ </a:t>
            </a:r>
          </a:p>
        </p:txBody>
      </p:sp>
      <p:sp>
        <p:nvSpPr>
          <p:cNvPr id="131" name="Rectangle 32"/>
          <p:cNvSpPr>
            <a:spLocks noChangeArrowheads="1"/>
          </p:cNvSpPr>
          <p:nvPr/>
        </p:nvSpPr>
        <p:spPr bwMode="auto">
          <a:xfrm>
            <a:off x="5563474" y="6249119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endParaRPr kumimoji="0" lang="ko-KR" altLang="ko-KR" sz="1400">
              <a:latin typeface="Century Schoolbook" pitchFamily="18" charset="0"/>
              <a:ea typeface="맑은 고딕" pitchFamily="50" charset="-127"/>
            </a:endParaRP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242924" y="6247532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endParaRPr kumimoji="0" lang="ko-KR" altLang="ko-KR" sz="1400">
              <a:latin typeface="Century Schoolbook" pitchFamily="18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9288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Split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The bad split may cause multiple paths for searching</a:t>
            </a:r>
            <a:endParaRPr lang="zh-CN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11188" y="2702000"/>
            <a:ext cx="1143000" cy="990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endParaRPr kumimoji="0" lang="ko-KR" altLang="ko-KR" sz="1400">
              <a:solidFill>
                <a:srgbClr val="0000FF"/>
              </a:solidFill>
              <a:latin typeface="Century Schoolbook" pitchFamily="18" charset="0"/>
              <a:ea typeface="맑은 고딕" pitchFamily="50" charset="-127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992188" y="27782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87388" y="33116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771775" y="3308425"/>
            <a:ext cx="720725" cy="1143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/>
          <a:p>
            <a:pPr latinLnBrk="0"/>
            <a:endParaRPr kumimoji="0" lang="ko-KR" altLang="ko-KR" sz="1400">
              <a:solidFill>
                <a:srgbClr val="0000FF"/>
              </a:solidFill>
              <a:latin typeface="Century Schoolbook" pitchFamily="18" charset="0"/>
              <a:ea typeface="맑은 고딕" pitchFamily="50" charset="-127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867025" y="3376687"/>
            <a:ext cx="381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E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3095625" y="4062487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F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090938" y="3154437"/>
            <a:ext cx="2720975" cy="720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endParaRPr kumimoji="0" lang="ko-KR" altLang="ko-KR" sz="1400">
              <a:solidFill>
                <a:srgbClr val="0000FF"/>
              </a:solidFill>
              <a:latin typeface="Century Schoolbook" pitchFamily="18" charset="0"/>
              <a:ea typeface="맑은 고딕" pitchFamily="50" charset="-127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5471938" y="2727400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167138" y="32608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5363988" y="2636912"/>
            <a:ext cx="2592388" cy="18145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b"/>
          <a:lstStyle/>
          <a:p>
            <a:pPr latinLnBrk="0"/>
            <a:endParaRPr kumimoji="0" lang="ko-KR" altLang="ko-KR" sz="1400">
              <a:solidFill>
                <a:srgbClr val="0000FF"/>
              </a:solidFill>
              <a:latin typeface="Century Schoolbook" pitchFamily="18" charset="0"/>
              <a:ea typeface="맑은 고딕" pitchFamily="50" charset="-127"/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7346776" y="3325887"/>
            <a:ext cx="381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E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7575376" y="4011687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F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067175" y="3154437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>
                <a:latin typeface="Arial" charset="0"/>
                <a:ea typeface="맑은 고딕" pitchFamily="50" charset="-127"/>
              </a:rPr>
              <a:t>VS.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9552" y="5500688"/>
            <a:ext cx="8028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000" b="1" dirty="0">
                <a:solidFill>
                  <a:srgbClr val="7D0900"/>
                </a:solidFill>
                <a:latin typeface="Arial" charset="0"/>
                <a:cs typeface="Arial" charset="0"/>
                <a:sym typeface="Wingdings" pitchFamily="2" charset="2"/>
              </a:rPr>
              <a:t>Objective:</a:t>
            </a:r>
            <a:r>
              <a:rPr lang="en-US" altLang="ko-KR" sz="2000" b="1" dirty="0">
                <a:solidFill>
                  <a:srgbClr val="7D0900"/>
                </a:solidFill>
                <a:sym typeface="Wingdings" pitchFamily="2" charset="2"/>
              </a:rPr>
              <a:t> </a:t>
            </a:r>
            <a:r>
              <a:rPr lang="en-US" altLang="ko-KR" sz="2000" b="1" dirty="0">
                <a:solidFill>
                  <a:srgbClr val="7D0900"/>
                </a:solidFill>
                <a:latin typeface="Arial" charset="0"/>
                <a:cs typeface="Arial" charset="0"/>
                <a:sym typeface="Wingdings" pitchFamily="2" charset="2"/>
              </a:rPr>
              <a:t>Minimize the total area of the two covering rectangles</a:t>
            </a:r>
            <a:endParaRPr lang="ko-KR" altLang="en-US" sz="2000" b="1" dirty="0">
              <a:solidFill>
                <a:srgbClr val="7D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Quadratic Split Algorithm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dirty="0">
                <a:latin typeface="+mj-lt"/>
              </a:rPr>
              <a:t>Split S into S1 and S2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ko-KR" dirty="0">
                <a:latin typeface="+mj-lt"/>
              </a:rPr>
              <a:t>Initial step: choose two candidates </a:t>
            </a:r>
            <a:r>
              <a:rPr lang="en-US" altLang="ko-KR" dirty="0">
                <a:solidFill>
                  <a:srgbClr val="7D0900"/>
                </a:solidFill>
                <a:latin typeface="+mj-lt"/>
              </a:rPr>
              <a:t>far apart most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200" dirty="0"/>
              <a:t>Choose </a:t>
            </a:r>
            <a:r>
              <a:rPr lang="en-US" altLang="ko-KR" sz="2200" b="1" dirty="0">
                <a:solidFill>
                  <a:srgbClr val="7D0900"/>
                </a:solidFill>
              </a:rPr>
              <a:t>max{MBR(</a:t>
            </a:r>
            <a:r>
              <a:rPr lang="en-US" altLang="ko-KR" sz="2200" b="1" dirty="0" err="1">
                <a:solidFill>
                  <a:srgbClr val="7D0900"/>
                </a:solidFill>
              </a:rPr>
              <a:t>a,b</a:t>
            </a:r>
            <a:r>
              <a:rPr lang="en-US" altLang="ko-KR" sz="2200" b="1" dirty="0">
                <a:solidFill>
                  <a:srgbClr val="7D0900"/>
                </a:solidFill>
              </a:rPr>
              <a:t>)– area(a)– area(b)}</a:t>
            </a:r>
            <a:r>
              <a:rPr lang="en-US" altLang="ko-KR" sz="2200" dirty="0"/>
              <a:t> for all a, b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altLang="ko-KR" dirty="0">
                <a:latin typeface="+mj-lt"/>
              </a:rPr>
              <a:t>Iteration step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200" dirty="0"/>
              <a:t>Choose </a:t>
            </a:r>
            <a:r>
              <a:rPr lang="en-US" altLang="ko-KR" sz="2200" b="1" dirty="0">
                <a:solidFill>
                  <a:srgbClr val="7D0900"/>
                </a:solidFill>
              </a:rPr>
              <a:t>max{|MBR(S1, a)|-|MBR(S2, a)|} </a:t>
            </a:r>
            <a:r>
              <a:rPr lang="en-US" altLang="ko-KR" sz="2200" dirty="0"/>
              <a:t>for the remaining entry a</a:t>
            </a:r>
          </a:p>
          <a:p>
            <a:pPr lvl="1">
              <a:lnSpc>
                <a:spcPct val="120000"/>
              </a:lnSpc>
            </a:pPr>
            <a:r>
              <a:rPr lang="en-US" altLang="ko-KR" sz="2200" dirty="0">
                <a:cs typeface="Arial" charset="0"/>
              </a:rPr>
              <a:t>Add to the group whose covering rectangle will have to be enlarged least</a:t>
            </a:r>
          </a:p>
          <a:p>
            <a:pPr>
              <a:lnSpc>
                <a:spcPct val="120000"/>
              </a:lnSpc>
            </a:pPr>
            <a:endParaRPr lang="zh-CN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452813" y="4913313"/>
            <a:ext cx="685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A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148013" y="5446713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B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327650" y="5511800"/>
            <a:ext cx="381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E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556250" y="6197600"/>
            <a:ext cx="304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latinLnBrk="0"/>
            <a:r>
              <a:rPr kumimoji="0" lang="en-US" altLang="ko-KR">
                <a:latin typeface="Century Schoolbook" pitchFamily="18" charset="0"/>
                <a:ea typeface="맑은 고딕" pitchFamily="50" charset="-127"/>
              </a:rPr>
              <a:t>F</a:t>
            </a:r>
          </a:p>
        </p:txBody>
      </p:sp>
      <p:sp>
        <p:nvSpPr>
          <p:cNvPr id="9" name="직사각형 11"/>
          <p:cNvSpPr/>
          <p:nvPr/>
        </p:nvSpPr>
        <p:spPr>
          <a:xfrm>
            <a:off x="3071813" y="4857750"/>
            <a:ext cx="1214437" cy="9286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12"/>
          <p:cNvSpPr/>
          <p:nvPr/>
        </p:nvSpPr>
        <p:spPr>
          <a:xfrm>
            <a:off x="3429000" y="4857750"/>
            <a:ext cx="2357438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3"/>
          <p:cNvSpPr/>
          <p:nvPr/>
        </p:nvSpPr>
        <p:spPr>
          <a:xfrm>
            <a:off x="3429000" y="4857750"/>
            <a:ext cx="2500313" cy="1714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4"/>
          <p:cNvSpPr/>
          <p:nvPr/>
        </p:nvSpPr>
        <p:spPr>
          <a:xfrm>
            <a:off x="3071813" y="5429250"/>
            <a:ext cx="2643187" cy="571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5"/>
          <p:cNvSpPr/>
          <p:nvPr/>
        </p:nvSpPr>
        <p:spPr>
          <a:xfrm>
            <a:off x="3071813" y="5429250"/>
            <a:ext cx="2857500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직사각형 16"/>
          <p:cNvSpPr/>
          <p:nvPr/>
        </p:nvSpPr>
        <p:spPr>
          <a:xfrm>
            <a:off x="5286375" y="5429250"/>
            <a:ext cx="642938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직사각형 17"/>
          <p:cNvSpPr/>
          <p:nvPr/>
        </p:nvSpPr>
        <p:spPr>
          <a:xfrm>
            <a:off x="3429000" y="4857750"/>
            <a:ext cx="785813" cy="428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직사각형 18"/>
          <p:cNvSpPr/>
          <p:nvPr/>
        </p:nvSpPr>
        <p:spPr>
          <a:xfrm>
            <a:off x="5500688" y="6143625"/>
            <a:ext cx="428625" cy="428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직사각형 19"/>
          <p:cNvSpPr/>
          <p:nvPr/>
        </p:nvSpPr>
        <p:spPr>
          <a:xfrm>
            <a:off x="3071813" y="4857750"/>
            <a:ext cx="1143000" cy="9286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20"/>
          <p:cNvSpPr/>
          <p:nvPr/>
        </p:nvSpPr>
        <p:spPr>
          <a:xfrm>
            <a:off x="5286375" y="5429250"/>
            <a:ext cx="642938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직사각형 21"/>
          <p:cNvSpPr/>
          <p:nvPr/>
        </p:nvSpPr>
        <p:spPr>
          <a:xfrm>
            <a:off x="3429000" y="4857750"/>
            <a:ext cx="2500313" cy="17145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9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Theoretically, Indexes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463567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An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index</a:t>
            </a:r>
            <a:r>
              <a:rPr lang="en-US" altLang="zh-CN" i="1" dirty="0">
                <a:solidFill>
                  <a:schemeClr val="accent2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on a file speeds up selections on the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search </a:t>
            </a:r>
            <a:r>
              <a:rPr lang="en-US" altLang="zh-CN">
                <a:solidFill>
                  <a:srgbClr val="C00000"/>
                </a:solidFill>
                <a:ea typeface="宋体" charset="-122"/>
              </a:rPr>
              <a:t>key attributes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or values 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Search key = any subset of the attributes of a relation</a:t>
            </a:r>
          </a:p>
          <a:p>
            <a:pPr lvl="1">
              <a:lnSpc>
                <a:spcPct val="125000"/>
              </a:lnSpc>
            </a:pPr>
            <a:r>
              <a:rPr lang="en-US" altLang="zh-CN" i="1" dirty="0">
                <a:solidFill>
                  <a:schemeClr val="accent2"/>
                </a:solidFill>
                <a:ea typeface="宋体" charset="-122"/>
              </a:rPr>
              <a:t>Search key </a:t>
            </a:r>
            <a:r>
              <a:rPr lang="en-US" altLang="zh-CN" dirty="0">
                <a:ea typeface="宋体" charset="-122"/>
              </a:rPr>
              <a:t>is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not</a:t>
            </a:r>
            <a:r>
              <a:rPr lang="en-US" altLang="zh-CN" dirty="0">
                <a:ea typeface="宋体" charset="-122"/>
              </a:rPr>
              <a:t> the same as </a:t>
            </a:r>
            <a:r>
              <a:rPr lang="en-US" altLang="zh-CN" i="1" dirty="0">
                <a:solidFill>
                  <a:schemeClr val="accent2"/>
                </a:solidFill>
                <a:ea typeface="宋体" charset="-122"/>
              </a:rPr>
              <a:t>key</a:t>
            </a:r>
            <a:r>
              <a:rPr lang="en-US" altLang="zh-CN" dirty="0">
                <a:solidFill>
                  <a:schemeClr val="accent2"/>
                </a:solidFill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(minimal set of attributes that uniquely identify a tuple (record) in a relation)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ea typeface="宋体" charset="-122"/>
              </a:rPr>
              <a:t>Entries in an index: (K, R), where: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ea typeface="宋体" charset="-122"/>
              </a:rPr>
              <a:t>K</a:t>
            </a:r>
            <a:r>
              <a:rPr lang="en-US" altLang="zh-CN" dirty="0">
                <a:ea typeface="宋体" charset="-122"/>
              </a:rPr>
              <a:t>: the key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ea typeface="宋体" charset="-122"/>
              </a:rPr>
              <a:t>R</a:t>
            </a:r>
            <a:r>
              <a:rPr lang="en-US" altLang="zh-CN" dirty="0">
                <a:ea typeface="宋体" charset="-122"/>
              </a:rPr>
              <a:t>: the record OR record id OR record ids</a:t>
            </a:r>
          </a:p>
          <a:p>
            <a:pPr>
              <a:lnSpc>
                <a:spcPct val="125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151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 Tree Deletion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dirty="0">
                <a:latin typeface="+mj-lt"/>
              </a:rPr>
              <a:t>Performed unlike a B-Tree deletion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latin typeface="+mj-lt"/>
              </a:rPr>
              <a:t>Eliminate the node if it has too few entries (≤ m/2)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latin typeface="+mj-lt"/>
              </a:rPr>
              <a:t> propagate node elimination upward as necessary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rgbClr val="7D0900"/>
                </a:solidFill>
                <a:latin typeface="+mj-lt"/>
              </a:rPr>
              <a:t>Re-insert</a:t>
            </a:r>
            <a:r>
              <a:rPr lang="en-US" altLang="ko-KR" dirty="0">
                <a:latin typeface="+mj-lt"/>
              </a:rPr>
              <a:t> its entries using insertion method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latin typeface="+mj-lt"/>
              </a:rPr>
              <a:t>easier to implement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>
                <a:latin typeface="+mj-lt"/>
              </a:rPr>
              <a:t>prevent gradual deterioration </a:t>
            </a:r>
          </a:p>
          <a:p>
            <a:pPr>
              <a:lnSpc>
                <a:spcPct val="120000"/>
              </a:lnSpc>
            </a:pPr>
            <a:endParaRPr lang="zh-CN" alt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375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Bitmap Index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A special kind of index that stores the bulk of its data as bit arrays (commonly called "bitmaps")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Answers most queries by performing </a:t>
            </a:r>
            <a:r>
              <a:rPr lang="en-US" altLang="zh-CN" dirty="0">
                <a:solidFill>
                  <a:srgbClr val="7D0900"/>
                </a:solidFill>
              </a:rPr>
              <a:t>bitwise logical operations</a:t>
            </a:r>
            <a:r>
              <a:rPr lang="en-US" altLang="zh-CN" dirty="0"/>
              <a:t> on these bitmaps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bitwise logical operations are fast!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Designed for cases where </a:t>
            </a:r>
            <a:r>
              <a:rPr lang="en-US" altLang="zh-CN" dirty="0">
                <a:solidFill>
                  <a:srgbClr val="7D0900"/>
                </a:solidFill>
              </a:rPr>
              <a:t>number of distinct values is low</a:t>
            </a:r>
            <a:r>
              <a:rPr lang="en-US" altLang="zh-CN" dirty="0"/>
              <a:t>, in other words, the values repeat very frequently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ea typeface="宋体" charset="-122"/>
              </a:rPr>
              <a:t>Index sizes are small for categorical attributes with low cardinality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60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8705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Suppose a file consists of records with </a:t>
            </a:r>
            <a:r>
              <a:rPr lang="en-US" altLang="zh-CN" dirty="0">
                <a:solidFill>
                  <a:srgbClr val="7D0900"/>
                </a:solidFill>
              </a:rPr>
              <a:t>two fields, F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7D0900"/>
                </a:solidFill>
              </a:rPr>
              <a:t>G</a:t>
            </a:r>
            <a:r>
              <a:rPr lang="en-US" altLang="zh-CN" dirty="0"/>
              <a:t>, of type integer and string, respectively. The current file has six records, numbered 1 through 6, with the following values in order: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82" y="3569739"/>
            <a:ext cx="3281317" cy="25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727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bitmap index for the first field, F, would have three bit-vectors, each of length 6 as shown in the table</a:t>
            </a:r>
          </a:p>
          <a:p>
            <a:pPr lvl="1"/>
            <a:r>
              <a:rPr lang="en-US" altLang="zh-CN" dirty="0"/>
              <a:t>In each case, the 1's indicate </a:t>
            </a:r>
            <a:r>
              <a:rPr lang="en-US" altLang="zh-CN" dirty="0">
                <a:solidFill>
                  <a:srgbClr val="7D0900"/>
                </a:solidFill>
              </a:rPr>
              <a:t>in which records the corresponding value appears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62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48052"/>
              </p:ext>
            </p:extLst>
          </p:nvPr>
        </p:nvGraphicFramePr>
        <p:xfrm>
          <a:off x="1475656" y="3284984"/>
          <a:ext cx="6096000" cy="26858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30(F)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40(F)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50(F)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86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bitmap index for the second field, G, would have three bit-vectors, each of length 6 as shown in the table</a:t>
            </a:r>
          </a:p>
          <a:p>
            <a:pPr lvl="1"/>
            <a:r>
              <a:rPr lang="en-US" altLang="zh-CN" dirty="0"/>
              <a:t>In each case, the 1's indicate </a:t>
            </a:r>
            <a:r>
              <a:rPr lang="en-US" altLang="zh-CN" dirty="0">
                <a:solidFill>
                  <a:srgbClr val="7D0900"/>
                </a:solidFill>
              </a:rPr>
              <a:t>in which records the corresponding string appears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63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14114"/>
              </p:ext>
            </p:extLst>
          </p:nvPr>
        </p:nvGraphicFramePr>
        <p:xfrm>
          <a:off x="1475656" y="3284984"/>
          <a:ext cx="6096000" cy="26858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FOO (G)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BAR (G)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BAZ (G)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3703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 for Bitmap Indexes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4419601" cy="521173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Bitmap indexes can help answer </a:t>
            </a:r>
            <a:r>
              <a:rPr lang="en-US" altLang="zh-CN" dirty="0">
                <a:solidFill>
                  <a:srgbClr val="7D0900"/>
                </a:solidFill>
              </a:rPr>
              <a:t>range queries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Example: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Given is the data of a jewelry stores, and the attributes considered are </a:t>
            </a:r>
            <a:r>
              <a:rPr lang="en-US" altLang="zh-CN" b="1" dirty="0">
                <a:solidFill>
                  <a:srgbClr val="7D0900"/>
                </a:solidFill>
              </a:rPr>
              <a:t>age</a:t>
            </a:r>
            <a:r>
              <a:rPr lang="en-US" altLang="zh-CN" dirty="0"/>
              <a:t> and </a:t>
            </a:r>
            <a:r>
              <a:rPr lang="en-US" altLang="zh-CN" b="1" dirty="0">
                <a:solidFill>
                  <a:srgbClr val="7D0900"/>
                </a:solidFill>
              </a:rPr>
              <a:t>salary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183632" cy="47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1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3699521" cy="5211735"/>
          </a:xfrm>
        </p:spPr>
        <p:txBody>
          <a:bodyPr/>
          <a:lstStyle/>
          <a:p>
            <a:r>
              <a:rPr lang="en-US" altLang="zh-CN" dirty="0"/>
              <a:t>A bitmap index for the first field </a:t>
            </a:r>
            <a:r>
              <a:rPr lang="en-US" altLang="zh-CN" dirty="0">
                <a:solidFill>
                  <a:srgbClr val="7D0900"/>
                </a:solidFill>
              </a:rPr>
              <a:t>Age</a:t>
            </a:r>
            <a:r>
              <a:rPr lang="en-US" altLang="zh-CN" dirty="0"/>
              <a:t>, would have seven bit-vectors, each of length 12 as shown in the table</a:t>
            </a:r>
          </a:p>
          <a:p>
            <a:r>
              <a:rPr lang="en-US" altLang="zh-CN" dirty="0"/>
              <a:t>In each case, the 1's indicate in which records the corresponding string appears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65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12776"/>
            <a:ext cx="3429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7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69593"/>
            <a:ext cx="3699521" cy="5211735"/>
          </a:xfrm>
        </p:spPr>
        <p:txBody>
          <a:bodyPr/>
          <a:lstStyle/>
          <a:p>
            <a:r>
              <a:rPr lang="en-US" altLang="zh-CN" dirty="0"/>
              <a:t>A bitmap index for the second field </a:t>
            </a:r>
            <a:r>
              <a:rPr lang="en-US" altLang="zh-CN" dirty="0">
                <a:solidFill>
                  <a:srgbClr val="7D0900"/>
                </a:solidFill>
              </a:rPr>
              <a:t>Salary</a:t>
            </a:r>
            <a:r>
              <a:rPr lang="en-US" altLang="zh-CN" dirty="0"/>
              <a:t>, would have ten bit-vectors, each of length 12 as shown in the table</a:t>
            </a:r>
          </a:p>
          <a:p>
            <a:r>
              <a:rPr lang="en-US" altLang="zh-CN" dirty="0"/>
              <a:t>In each case, the 1's indicate in which records the corresponding string appears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66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2004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205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Suppose we want to find the jewelry buyers with an </a:t>
            </a:r>
            <a:r>
              <a:rPr lang="en-US" altLang="zh-CN" dirty="0">
                <a:solidFill>
                  <a:srgbClr val="7D0900"/>
                </a:solidFill>
              </a:rPr>
              <a:t>age</a:t>
            </a:r>
            <a:r>
              <a:rPr lang="en-US" altLang="zh-CN" dirty="0"/>
              <a:t> in the range 45-55 </a:t>
            </a:r>
            <a:r>
              <a:rPr lang="en-US" altLang="zh-CN" dirty="0">
                <a:solidFill>
                  <a:srgbClr val="7D0900"/>
                </a:solidFill>
              </a:rPr>
              <a:t>and</a:t>
            </a:r>
            <a:r>
              <a:rPr lang="en-US" altLang="zh-CN" dirty="0"/>
              <a:t> a </a:t>
            </a:r>
            <a:r>
              <a:rPr lang="en-US" altLang="zh-CN" dirty="0">
                <a:solidFill>
                  <a:srgbClr val="7D0900"/>
                </a:solidFill>
              </a:rPr>
              <a:t>salary</a:t>
            </a:r>
            <a:r>
              <a:rPr lang="en-US" altLang="zh-CN" dirty="0"/>
              <a:t> in the range 100-200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We first find the bit-vectors for the </a:t>
            </a:r>
            <a:r>
              <a:rPr lang="en-US" altLang="zh-CN" b="1" dirty="0">
                <a:solidFill>
                  <a:srgbClr val="7D0900"/>
                </a:solidFill>
              </a:rPr>
              <a:t>age</a:t>
            </a:r>
            <a:r>
              <a:rPr lang="en-US" altLang="zh-CN" dirty="0"/>
              <a:t> values in this range; in this example there are only two: 010000000100 and 001110000010, for 45 and 50, respectively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If we take their bitwise OR, we have a new bit-vector with 1 in position </a:t>
            </a:r>
            <a:r>
              <a:rPr lang="en-US" altLang="zh-CN" dirty="0" err="1"/>
              <a:t>i</a:t>
            </a:r>
            <a:r>
              <a:rPr lang="en-US" altLang="zh-CN" dirty="0"/>
              <a:t> if and only if the </a:t>
            </a:r>
            <a:r>
              <a:rPr lang="en-US" altLang="zh-CN" dirty="0" err="1"/>
              <a:t>i</a:t>
            </a:r>
            <a:r>
              <a:rPr lang="en-US" altLang="zh-CN" baseline="30000" dirty="0" err="1"/>
              <a:t>th</a:t>
            </a:r>
            <a:r>
              <a:rPr lang="en-US" altLang="zh-CN" dirty="0"/>
              <a:t> record has an age in the desired range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This bit-vector is 011110000110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62823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/>
              <a:t>Suppose we want to find the jewelry buyers with an </a:t>
            </a:r>
            <a:r>
              <a:rPr lang="en-US" altLang="zh-CN" dirty="0">
                <a:solidFill>
                  <a:srgbClr val="7D0900"/>
                </a:solidFill>
              </a:rPr>
              <a:t>age</a:t>
            </a:r>
            <a:r>
              <a:rPr lang="en-US" altLang="zh-CN" dirty="0"/>
              <a:t> in the range 45-55 </a:t>
            </a:r>
            <a:r>
              <a:rPr lang="en-US" altLang="zh-CN" dirty="0">
                <a:solidFill>
                  <a:srgbClr val="7D0900"/>
                </a:solidFill>
              </a:rPr>
              <a:t>and</a:t>
            </a:r>
            <a:r>
              <a:rPr lang="en-US" altLang="zh-CN" dirty="0"/>
              <a:t> a </a:t>
            </a:r>
            <a:r>
              <a:rPr lang="en-US" altLang="zh-CN" dirty="0">
                <a:solidFill>
                  <a:srgbClr val="7D0900"/>
                </a:solidFill>
              </a:rPr>
              <a:t>salary</a:t>
            </a:r>
            <a:r>
              <a:rPr lang="en-US" altLang="zh-CN" dirty="0"/>
              <a:t> in the range 100-200</a:t>
            </a:r>
          </a:p>
          <a:p>
            <a:pPr lvl="1"/>
            <a:r>
              <a:rPr lang="en-US" altLang="zh-CN" dirty="0"/>
              <a:t>Next, we find the bit-vectors for the </a:t>
            </a:r>
            <a:r>
              <a:rPr lang="en-US" altLang="zh-CN" b="1" dirty="0">
                <a:solidFill>
                  <a:srgbClr val="7D0900"/>
                </a:solidFill>
              </a:rPr>
              <a:t>salaries</a:t>
            </a:r>
            <a:r>
              <a:rPr lang="en-US" altLang="zh-CN" dirty="0"/>
              <a:t> between 100 and 200 thousand</a:t>
            </a:r>
          </a:p>
          <a:p>
            <a:pPr lvl="1"/>
            <a:r>
              <a:rPr lang="en-US" altLang="zh-CN" dirty="0"/>
              <a:t>There are four, corresponding to salaries 100, 110, 120, and 140; their bitwise OR is 000111100000</a:t>
            </a:r>
          </a:p>
          <a:p>
            <a:r>
              <a:rPr lang="en-US" altLang="zh-CN" dirty="0"/>
              <a:t>The last step is to take the bitwise AND of the two bit-vectors we calculated by OR</a:t>
            </a:r>
          </a:p>
          <a:p>
            <a:pPr lvl="1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				    011110000110</a:t>
            </a:r>
          </a:p>
          <a:p>
            <a:pPr lvl="1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			AND	    000111100000</a:t>
            </a:r>
          </a:p>
          <a:p>
            <a:pPr lvl="1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			-----------------------------------</a:t>
            </a:r>
          </a:p>
          <a:p>
            <a:pPr lvl="1"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				    000110000000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9806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(50,100) </a:t>
            </a:r>
            <a:endParaRPr lang="zh-CN" alt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75656" y="6165304"/>
            <a:ext cx="2232248" cy="7200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59806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(50,100) </a:t>
            </a:r>
            <a:endParaRPr lang="zh-CN" alt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3923928" y="6165304"/>
            <a:ext cx="1944216" cy="7200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5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Types of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Clustered/</a:t>
            </a:r>
            <a:r>
              <a:rPr lang="en-US" altLang="zh-CN" dirty="0" err="1">
                <a:ea typeface="宋体" charset="-122"/>
              </a:rPr>
              <a:t>Unclustered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Clustered = records sorted in the key order</a:t>
            </a:r>
          </a:p>
          <a:p>
            <a:pPr lvl="1">
              <a:lnSpc>
                <a:spcPct val="90000"/>
              </a:lnSpc>
            </a:pPr>
            <a:r>
              <a:rPr lang="en-US" altLang="zh-CN" dirty="0" err="1">
                <a:ea typeface="宋体" charset="-122"/>
              </a:rPr>
              <a:t>Unclustered</a:t>
            </a:r>
            <a:r>
              <a:rPr lang="en-US" altLang="zh-CN" dirty="0">
                <a:ea typeface="宋体" charset="-122"/>
              </a:rPr>
              <a:t> = no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Dense/sparse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Dense = each record has an entry in the index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Sparse = only some records have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Primary/secondary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Primary = on the primary key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Secondary = on any key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Some textbooks interpret these differently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B+ tree / Hash table /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308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Clustered, Dense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Clustered</a:t>
            </a:r>
            <a:r>
              <a:rPr lang="en-US" altLang="zh-CN" dirty="0">
                <a:ea typeface="宋体" charset="-122"/>
              </a:rPr>
              <a:t>: File is sorted on the index attribute</a:t>
            </a:r>
          </a:p>
          <a:p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Dense</a:t>
            </a:r>
            <a:r>
              <a:rPr lang="en-US" altLang="zh-CN" dirty="0">
                <a:ea typeface="宋体" charset="-122"/>
              </a:rPr>
              <a:t>: sequence of (key, pointer)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10830"/>
              </p:ext>
            </p:extLst>
          </p:nvPr>
        </p:nvGraphicFramePr>
        <p:xfrm>
          <a:off x="1752600" y="2982362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50593"/>
              </p:ext>
            </p:extLst>
          </p:nvPr>
        </p:nvGraphicFramePr>
        <p:xfrm>
          <a:off x="1752600" y="4201562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85815"/>
              </p:ext>
            </p:extLst>
          </p:nvPr>
        </p:nvGraphicFramePr>
        <p:xfrm>
          <a:off x="4267200" y="2906162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2920"/>
              </p:ext>
            </p:extLst>
          </p:nvPr>
        </p:nvGraphicFramePr>
        <p:xfrm>
          <a:off x="4267200" y="3668162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97573"/>
              </p:ext>
            </p:extLst>
          </p:nvPr>
        </p:nvGraphicFramePr>
        <p:xfrm>
          <a:off x="4267200" y="4506362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19948"/>
              </p:ext>
            </p:extLst>
          </p:nvPr>
        </p:nvGraphicFramePr>
        <p:xfrm>
          <a:off x="4267200" y="5344562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438400" y="3058562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438400" y="3363362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362200" y="3591962"/>
            <a:ext cx="1905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438400" y="3820562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2438400" y="4353962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7"/>
          <p:cNvSpPr>
            <a:spLocks noChangeShapeType="1"/>
          </p:cNvSpPr>
          <p:nvPr/>
        </p:nvSpPr>
        <p:spPr bwMode="auto">
          <a:xfrm>
            <a:off x="2438400" y="4506362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8"/>
          <p:cNvSpPr>
            <a:spLocks noChangeShapeType="1"/>
          </p:cNvSpPr>
          <p:nvPr/>
        </p:nvSpPr>
        <p:spPr bwMode="auto">
          <a:xfrm>
            <a:off x="2438400" y="4811162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9"/>
          <p:cNvSpPr>
            <a:spLocks noChangeShapeType="1"/>
          </p:cNvSpPr>
          <p:nvPr/>
        </p:nvSpPr>
        <p:spPr bwMode="auto">
          <a:xfrm>
            <a:off x="2438400" y="5039762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CC6D5-EE43-4CB7-ACDC-42767282C585}"/>
              </a:ext>
            </a:extLst>
          </p:cNvPr>
          <p:cNvSpPr txBox="1"/>
          <p:nvPr/>
        </p:nvSpPr>
        <p:spPr>
          <a:xfrm>
            <a:off x="1784181" y="26088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Index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E29778-69D4-4745-A994-BEC258AF51CA}"/>
              </a:ext>
            </a:extLst>
          </p:cNvPr>
          <p:cNvSpPr txBox="1"/>
          <p:nvPr/>
        </p:nvSpPr>
        <p:spPr>
          <a:xfrm>
            <a:off x="5219700" y="24928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56473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Clustered, Sparse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Sparse</a:t>
            </a:r>
            <a:r>
              <a:rPr lang="en-US" altLang="zh-CN" dirty="0">
                <a:ea typeface="宋体" charset="-122"/>
              </a:rPr>
              <a:t> index: one key per data block</a:t>
            </a:r>
          </a:p>
          <a:p>
            <a:pPr lvl="1"/>
            <a:r>
              <a:rPr lang="en-US" altLang="zh-CN" dirty="0">
                <a:ea typeface="宋体" charset="-122"/>
              </a:rPr>
              <a:t>Save more space</a:t>
            </a:r>
          </a:p>
          <a:p>
            <a:pPr lvl="1"/>
            <a:r>
              <a:rPr lang="en-US" altLang="zh-CN" dirty="0">
                <a:ea typeface="宋体" charset="-122"/>
              </a:rPr>
              <a:t>Sacrifice efficiency</a:t>
            </a:r>
            <a:endParaRPr lang="zh-CN" altLang="en-US" dirty="0">
              <a:ea typeface="宋体" charset="-12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52600" y="31242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"/>
          <p:cNvGraphicFramePr>
            <a:graphicFrameLocks noGrp="1"/>
          </p:cNvGraphicFramePr>
          <p:nvPr/>
        </p:nvGraphicFramePr>
        <p:xfrm>
          <a:off x="1752600" y="4343400"/>
          <a:ext cx="914400" cy="990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38"/>
          <p:cNvGraphicFramePr>
            <a:graphicFrameLocks noGrp="1"/>
          </p:cNvGraphicFramePr>
          <p:nvPr/>
        </p:nvGraphicFramePr>
        <p:xfrm>
          <a:off x="4267200" y="30480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4267200" y="38100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60"/>
          <p:cNvGraphicFramePr>
            <a:graphicFrameLocks noGrp="1"/>
          </p:cNvGraphicFramePr>
          <p:nvPr/>
        </p:nvGraphicFramePr>
        <p:xfrm>
          <a:off x="4267200" y="46482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/>
        </p:nvGraphicFramePr>
        <p:xfrm>
          <a:off x="4267200" y="5486400"/>
          <a:ext cx="2819400" cy="6096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82"/>
          <p:cNvSpPr>
            <a:spLocks noChangeShapeType="1"/>
          </p:cNvSpPr>
          <p:nvPr/>
        </p:nvSpPr>
        <p:spPr bwMode="auto">
          <a:xfrm flipV="1">
            <a:off x="2438400" y="32004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2438400" y="35052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438400" y="3733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438400" y="396240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2514600" y="4495800"/>
            <a:ext cx="1752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6C9FE9-C34E-4B2B-95AB-458AFFC754CB}"/>
              </a:ext>
            </a:extLst>
          </p:cNvPr>
          <p:cNvSpPr txBox="1"/>
          <p:nvPr/>
        </p:nvSpPr>
        <p:spPr>
          <a:xfrm>
            <a:off x="1784181" y="27716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Index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04854-7AFE-4F11-A13C-02C846EF68F9}"/>
              </a:ext>
            </a:extLst>
          </p:cNvPr>
          <p:cNvSpPr txBox="1"/>
          <p:nvPr/>
        </p:nvSpPr>
        <p:spPr>
          <a:xfrm>
            <a:off x="5219700" y="267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624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20745</TotalTime>
  <Words>3724</Words>
  <Application>Microsoft Office PowerPoint</Application>
  <PresentationFormat>On-screen Show (4:3)</PresentationFormat>
  <Paragraphs>1267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맑은 고딕</vt:lpstr>
      <vt:lpstr>宋体</vt:lpstr>
      <vt:lpstr>Arial</vt:lpstr>
      <vt:lpstr>Book Antiqua</vt:lpstr>
      <vt:lpstr>Calibri</vt:lpstr>
      <vt:lpstr>Century Schoolbook</vt:lpstr>
      <vt:lpstr>Garamond</vt:lpstr>
      <vt:lpstr>Palace Script MT</vt:lpstr>
      <vt:lpstr>Times New Roman</vt:lpstr>
      <vt:lpstr>Wingdings</vt:lpstr>
      <vt:lpstr>Office 主题</vt:lpstr>
      <vt:lpstr>COP5725 Advanced Database Systems</vt:lpstr>
      <vt:lpstr>Why Do We Learn This?</vt:lpstr>
      <vt:lpstr>What is Indexing?</vt:lpstr>
      <vt:lpstr>What is Indexing?</vt:lpstr>
      <vt:lpstr>What is Indexing?</vt:lpstr>
      <vt:lpstr>Theoretically, Indexes is …</vt:lpstr>
      <vt:lpstr>Types of Indexes</vt:lpstr>
      <vt:lpstr>Clustered, Dense Index</vt:lpstr>
      <vt:lpstr>Clustered, Sparse Index</vt:lpstr>
      <vt:lpstr>Clustered Index with Duplicate Keys</vt:lpstr>
      <vt:lpstr>Clustered Index with Duplicate Keys</vt:lpstr>
      <vt:lpstr>Clustered Index with Duplicate Keys</vt:lpstr>
      <vt:lpstr>Unclustered Indexes</vt:lpstr>
      <vt:lpstr>Clustered vs. Unclustered Index</vt:lpstr>
      <vt:lpstr>Composite Search Keys</vt:lpstr>
      <vt:lpstr>Example: Our Textbook</vt:lpstr>
      <vt:lpstr>B+ Trees</vt:lpstr>
      <vt:lpstr>B+ Tree Basics</vt:lpstr>
      <vt:lpstr>B+ Tree Basics</vt:lpstr>
      <vt:lpstr>Searching a B+ Tree</vt:lpstr>
      <vt:lpstr>B+ Tree Example</vt:lpstr>
      <vt:lpstr>B+ Tree Design</vt:lpstr>
      <vt:lpstr>B+ Trees in Practice</vt:lpstr>
      <vt:lpstr>Inverted Index</vt:lpstr>
      <vt:lpstr>Term-document Incidence Matrix</vt:lpstr>
      <vt:lpstr>Incidence Vectors</vt:lpstr>
      <vt:lpstr>Answers to query</vt:lpstr>
      <vt:lpstr>Inverted Index</vt:lpstr>
      <vt:lpstr>Inverted index construction</vt:lpstr>
      <vt:lpstr>Processing Boolean queries</vt:lpstr>
      <vt:lpstr>Query Optimization</vt:lpstr>
      <vt:lpstr>Multidimensional Indexes</vt:lpstr>
      <vt:lpstr>Example</vt:lpstr>
      <vt:lpstr>KD-Tree</vt:lpstr>
      <vt:lpstr>KD-Tree: Example</vt:lpstr>
      <vt:lpstr>KD-Tree Construction Algorithm</vt:lpstr>
      <vt:lpstr>Range Queries in KD-Tree</vt:lpstr>
      <vt:lpstr>KD-Tree Querying Algorithm</vt:lpstr>
      <vt:lpstr>Higher Dimensions</vt:lpstr>
      <vt:lpstr>Quad Trees</vt:lpstr>
      <vt:lpstr>Quad Trees</vt:lpstr>
      <vt:lpstr>R Tree</vt:lpstr>
      <vt:lpstr>R Tree Structure</vt:lpstr>
      <vt:lpstr>R Tree Search</vt:lpstr>
      <vt:lpstr>R Tree Search</vt:lpstr>
      <vt:lpstr>R Tree Search</vt:lpstr>
      <vt:lpstr>R Tree Search</vt:lpstr>
      <vt:lpstr>R Tree Search</vt:lpstr>
      <vt:lpstr>R Tree Search</vt:lpstr>
      <vt:lpstr>R Tree Search</vt:lpstr>
      <vt:lpstr>R-Tree Insertion</vt:lpstr>
      <vt:lpstr>R-Tree Insertion</vt:lpstr>
      <vt:lpstr>R-Tree Insertion</vt:lpstr>
      <vt:lpstr>R-Tree Insertion</vt:lpstr>
      <vt:lpstr>R-Tree Insertion</vt:lpstr>
      <vt:lpstr>R-Tree Insertion</vt:lpstr>
      <vt:lpstr>Split After Insertion</vt:lpstr>
      <vt:lpstr>Split</vt:lpstr>
      <vt:lpstr>A Quadratic Split Algorithm</vt:lpstr>
      <vt:lpstr>R Tree Deletion</vt:lpstr>
      <vt:lpstr>Bitmap Index</vt:lpstr>
      <vt:lpstr>Example</vt:lpstr>
      <vt:lpstr>Example</vt:lpstr>
      <vt:lpstr>Example</vt:lpstr>
      <vt:lpstr>Motivation for Bitmap Indexes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1224</cp:revision>
  <dcterms:created xsi:type="dcterms:W3CDTF">2009-02-27T04:51:28Z</dcterms:created>
  <dcterms:modified xsi:type="dcterms:W3CDTF">2025-02-25T00:57:46Z</dcterms:modified>
</cp:coreProperties>
</file>