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16"/>
  </p:notesMasterIdLst>
  <p:handoutMasterIdLst>
    <p:handoutMasterId r:id="rId117"/>
  </p:handoutMasterIdLst>
  <p:sldIdLst>
    <p:sldId id="293" r:id="rId2"/>
    <p:sldId id="294" r:id="rId3"/>
    <p:sldId id="426" r:id="rId4"/>
    <p:sldId id="312" r:id="rId5"/>
    <p:sldId id="313" r:id="rId6"/>
    <p:sldId id="314" r:id="rId7"/>
    <p:sldId id="427" r:id="rId8"/>
    <p:sldId id="315" r:id="rId9"/>
    <p:sldId id="316" r:id="rId10"/>
    <p:sldId id="317" r:id="rId11"/>
    <p:sldId id="428" r:id="rId12"/>
    <p:sldId id="326" r:id="rId13"/>
    <p:sldId id="328" r:id="rId14"/>
    <p:sldId id="327" r:id="rId15"/>
    <p:sldId id="363" r:id="rId16"/>
    <p:sldId id="364" r:id="rId17"/>
    <p:sldId id="365" r:id="rId18"/>
    <p:sldId id="366" r:id="rId19"/>
    <p:sldId id="329" r:id="rId20"/>
    <p:sldId id="319" r:id="rId21"/>
    <p:sldId id="320" r:id="rId22"/>
    <p:sldId id="321" r:id="rId23"/>
    <p:sldId id="322" r:id="rId24"/>
    <p:sldId id="323" r:id="rId25"/>
    <p:sldId id="324" r:id="rId26"/>
    <p:sldId id="325" r:id="rId27"/>
    <p:sldId id="330" r:id="rId28"/>
    <p:sldId id="332" r:id="rId29"/>
    <p:sldId id="331" r:id="rId30"/>
    <p:sldId id="333" r:id="rId31"/>
    <p:sldId id="334" r:id="rId32"/>
    <p:sldId id="335" r:id="rId33"/>
    <p:sldId id="336" r:id="rId34"/>
    <p:sldId id="337" r:id="rId35"/>
    <p:sldId id="338" r:id="rId36"/>
    <p:sldId id="339" r:id="rId37"/>
    <p:sldId id="340" r:id="rId38"/>
    <p:sldId id="341" r:id="rId39"/>
    <p:sldId id="342" r:id="rId40"/>
    <p:sldId id="343" r:id="rId41"/>
    <p:sldId id="344" r:id="rId42"/>
    <p:sldId id="345" r:id="rId43"/>
    <p:sldId id="346" r:id="rId44"/>
    <p:sldId id="347" r:id="rId45"/>
    <p:sldId id="348" r:id="rId46"/>
    <p:sldId id="349" r:id="rId47"/>
    <p:sldId id="350" r:id="rId48"/>
    <p:sldId id="351" r:id="rId49"/>
    <p:sldId id="352" r:id="rId50"/>
    <p:sldId id="359" r:id="rId51"/>
    <p:sldId id="353" r:id="rId52"/>
    <p:sldId id="354" r:id="rId53"/>
    <p:sldId id="355" r:id="rId54"/>
    <p:sldId id="356" r:id="rId55"/>
    <p:sldId id="357" r:id="rId56"/>
    <p:sldId id="358" r:id="rId57"/>
    <p:sldId id="362" r:id="rId58"/>
    <p:sldId id="360" r:id="rId59"/>
    <p:sldId id="361" r:id="rId60"/>
    <p:sldId id="367" r:id="rId61"/>
    <p:sldId id="424" r:id="rId62"/>
    <p:sldId id="368" r:id="rId63"/>
    <p:sldId id="369" r:id="rId64"/>
    <p:sldId id="370" r:id="rId65"/>
    <p:sldId id="371" r:id="rId66"/>
    <p:sldId id="372" r:id="rId67"/>
    <p:sldId id="373" r:id="rId68"/>
    <p:sldId id="374" r:id="rId69"/>
    <p:sldId id="375" r:id="rId70"/>
    <p:sldId id="376" r:id="rId71"/>
    <p:sldId id="377" r:id="rId72"/>
    <p:sldId id="378" r:id="rId73"/>
    <p:sldId id="379" r:id="rId74"/>
    <p:sldId id="380" r:id="rId75"/>
    <p:sldId id="382" r:id="rId76"/>
    <p:sldId id="385" r:id="rId77"/>
    <p:sldId id="387" r:id="rId78"/>
    <p:sldId id="386" r:id="rId79"/>
    <p:sldId id="388" r:id="rId80"/>
    <p:sldId id="389" r:id="rId81"/>
    <p:sldId id="390" r:id="rId82"/>
    <p:sldId id="391" r:id="rId83"/>
    <p:sldId id="392" r:id="rId84"/>
    <p:sldId id="393" r:id="rId85"/>
    <p:sldId id="394" r:id="rId86"/>
    <p:sldId id="395" r:id="rId87"/>
    <p:sldId id="396" r:id="rId88"/>
    <p:sldId id="397" r:id="rId89"/>
    <p:sldId id="398" r:id="rId90"/>
    <p:sldId id="401" r:id="rId91"/>
    <p:sldId id="402" r:id="rId92"/>
    <p:sldId id="403" r:id="rId93"/>
    <p:sldId id="404" r:id="rId94"/>
    <p:sldId id="405" r:id="rId95"/>
    <p:sldId id="406" r:id="rId96"/>
    <p:sldId id="407" r:id="rId97"/>
    <p:sldId id="425" r:id="rId98"/>
    <p:sldId id="408" r:id="rId99"/>
    <p:sldId id="409" r:id="rId100"/>
    <p:sldId id="410" r:id="rId101"/>
    <p:sldId id="411" r:id="rId102"/>
    <p:sldId id="412" r:id="rId103"/>
    <p:sldId id="413" r:id="rId104"/>
    <p:sldId id="414" r:id="rId105"/>
    <p:sldId id="415" r:id="rId106"/>
    <p:sldId id="416" r:id="rId107"/>
    <p:sldId id="417" r:id="rId108"/>
    <p:sldId id="418" r:id="rId109"/>
    <p:sldId id="419" r:id="rId110"/>
    <p:sldId id="420" r:id="rId111"/>
    <p:sldId id="421" r:id="rId112"/>
    <p:sldId id="422" r:id="rId113"/>
    <p:sldId id="423" r:id="rId114"/>
    <p:sldId id="311" r:id="rId115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0900"/>
    <a:srgbClr val="E3EBF5"/>
    <a:srgbClr val="CC0000"/>
    <a:srgbClr val="D5D000"/>
    <a:srgbClr val="E7E200"/>
    <a:srgbClr val="FFD700"/>
    <a:srgbClr val="A80000"/>
    <a:srgbClr val="FF6565"/>
    <a:srgbClr val="FFFF43"/>
    <a:srgbClr val="EBE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346" autoAdjust="0"/>
  </p:normalViewPr>
  <p:slideViewPr>
    <p:cSldViewPr>
      <p:cViewPr varScale="1">
        <p:scale>
          <a:sx n="84" d="100"/>
          <a:sy n="84" d="100"/>
        </p:scale>
        <p:origin x="3344" y="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32" y="49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presProps" Target="presProp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viewProps" Target="viewProps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tableStyles" Target="tableStyle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08DB247-508E-465C-9DE8-DA9DC0267CCF}" type="datetimeFigureOut">
              <a:rPr lang="zh-CN" altLang="en-US"/>
              <a:pPr>
                <a:defRPr/>
              </a:pPr>
              <a:t>2023/9/6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903B9F5-4C03-4B05-B79E-F055BC5B999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4326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379CE0F-489C-43BF-9D3F-113674227364}" type="datetimeFigureOut">
              <a:rPr lang="zh-CN" altLang="en-US"/>
              <a:pPr>
                <a:defRPr/>
              </a:pPr>
              <a:t>2023/9/6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  <a:endParaRPr lang="zh-CN" alt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48EC292-C50B-4587-8CE6-19BB7DC118F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54023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CN"/>
          </a:p>
        </p:txBody>
      </p:sp>
      <p:sp>
        <p:nvSpPr>
          <p:cNvPr id="717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5CD781-5811-4F07-9AEA-7C4E804EE5B0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8EC292-C50B-4587-8CE6-19BB7DC118F0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1663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8EC292-C50B-4587-8CE6-19BB7DC118F0}" type="slidenum">
              <a:rPr lang="zh-CN" altLang="en-US" smtClean="0"/>
              <a:pPr>
                <a:defRPr/>
              </a:pPr>
              <a:t>35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4282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8EC292-C50B-4587-8CE6-19BB7DC118F0}" type="slidenum">
              <a:rPr lang="zh-CN" altLang="en-US" smtClean="0"/>
              <a:pPr>
                <a:defRPr/>
              </a:pPr>
              <a:t>65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55283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CN"/>
          </a:p>
        </p:txBody>
      </p:sp>
      <p:sp>
        <p:nvSpPr>
          <p:cNvPr id="717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5CD781-5811-4F07-9AEA-7C4E804EE5B0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113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副标题 2"/>
          <p:cNvSpPr txBox="1">
            <a:spLocks/>
          </p:cNvSpPr>
          <p:nvPr userDrawn="1"/>
        </p:nvSpPr>
        <p:spPr>
          <a:xfrm>
            <a:off x="2591288" y="6034088"/>
            <a:ext cx="3946748" cy="4048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CN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ce Script MT" pitchFamily="66" charset="0"/>
                <a:ea typeface="+mn-ea"/>
              </a:rPr>
              <a:t>Tallahassee, Florida</a:t>
            </a:r>
            <a:endParaRPr lang="zh-CN" altLang="en-US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ce Script MT" pitchFamily="66" charset="0"/>
              <a:ea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71612"/>
            <a:ext cx="7772400" cy="1470025"/>
          </a:xfrm>
        </p:spPr>
        <p:txBody>
          <a:bodyPr>
            <a:normAutofit/>
          </a:bodyPr>
          <a:lstStyle>
            <a:lvl1pPr>
              <a:lnSpc>
                <a:spcPct val="125000"/>
              </a:lnSpc>
              <a:defRPr sz="3600" b="1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962416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dirty="0"/>
              <a:t>Click to edit Master subtitle style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328859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5"/>
          <p:cNvCxnSpPr/>
          <p:nvPr userDrawn="1"/>
        </p:nvCxnSpPr>
        <p:spPr>
          <a:xfrm>
            <a:off x="152400" y="1050925"/>
            <a:ext cx="8786813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981298"/>
          </a:xfrm>
        </p:spPr>
        <p:txBody>
          <a:bodyPr/>
          <a:lstStyle>
            <a:lvl1pPr>
              <a:defRPr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5211735"/>
          </a:xfrm>
        </p:spPr>
        <p:txBody>
          <a:bodyPr/>
          <a:lstStyle>
            <a:lvl1pPr algn="l">
              <a:defRPr sz="2800" b="1">
                <a:latin typeface="+mn-lt"/>
              </a:defRPr>
            </a:lvl1pPr>
            <a:lvl2pPr algn="l">
              <a:lnSpc>
                <a:spcPct val="110000"/>
              </a:lnSpc>
              <a:defRPr sz="2400" baseline="0">
                <a:latin typeface="Garamond" pitchFamily="18" charset="0"/>
              </a:defRPr>
            </a:lvl2pPr>
            <a:lvl3pPr algn="l">
              <a:lnSpc>
                <a:spcPct val="110000"/>
              </a:lnSpc>
              <a:defRPr sz="20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 algn="l">
              <a:lnSpc>
                <a:spcPct val="110000"/>
              </a:lnSpc>
              <a:defRPr sz="1600">
                <a:latin typeface="+mn-lt"/>
              </a:defRPr>
            </a:lvl4pPr>
          </a:lstStyle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0"/>
          </p:nvPr>
        </p:nvSpPr>
        <p:spPr>
          <a:xfrm>
            <a:off x="8676456" y="6573838"/>
            <a:ext cx="6127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0A970603-986F-41E1-A763-220BA9CA5E18}" type="slidenum">
              <a:rPr lang="zh-CN" altLang="en-US"/>
              <a:pPr>
                <a:defRPr/>
              </a:pPr>
              <a:t>‹#›</a:t>
            </a:fld>
            <a:r>
              <a:rPr lang="zh-CN" altLang="en-US" dirty="0"/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6346" y="843856"/>
            <a:ext cx="405854" cy="405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487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0237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714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Title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First Layer</a:t>
            </a:r>
            <a:endParaRPr lang="zh-CN" altLang="en-US"/>
          </a:p>
          <a:p>
            <a:pPr lvl="1"/>
            <a:r>
              <a:rPr lang="en-US" altLang="zh-CN"/>
              <a:t>Second Layer</a:t>
            </a:r>
            <a:endParaRPr lang="zh-CN" altLang="en-US"/>
          </a:p>
          <a:p>
            <a:pPr lvl="2"/>
            <a:r>
              <a:rPr lang="en-US" altLang="zh-CN"/>
              <a:t>Third Layer</a:t>
            </a:r>
          </a:p>
          <a:p>
            <a:pPr lvl="3"/>
            <a:r>
              <a:rPr lang="en-US" altLang="zh-CN"/>
              <a:t>Fifth Layer</a:t>
            </a: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6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8E0000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Raymond_F._Boyce" TargetMode="External"/><Relationship Id="rId2" Type="http://schemas.openxmlformats.org/officeDocument/2006/relationships/hyperlink" Target="http://en.wikipedia.org/wiki/Donald_D._Chamberlin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8575" y="1913062"/>
            <a:ext cx="9144000" cy="1496888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dirty="0">
                <a:solidFill>
                  <a:srgbClr val="FFFF00"/>
                </a:solidFill>
                <a:latin typeface="Garamond" pitchFamily="18" charset="0"/>
              </a:rPr>
              <a:t>COP5725</a:t>
            </a:r>
            <a:br>
              <a:rPr lang="en-US" sz="5400" dirty="0">
                <a:solidFill>
                  <a:srgbClr val="FFFF00"/>
                </a:solidFill>
                <a:latin typeface="Garamond" pitchFamily="18" charset="0"/>
              </a:rPr>
            </a:br>
            <a:r>
              <a:rPr lang="en-US" sz="5400" dirty="0">
                <a:solidFill>
                  <a:srgbClr val="FFFF00"/>
                </a:solidFill>
                <a:latin typeface="Garamond" pitchFamily="18" charset="0"/>
              </a:rPr>
              <a:t>Advanced Database Systems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259632" y="4365104"/>
            <a:ext cx="6911975" cy="864096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en-US" altLang="zh-CN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DB Fundamentals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Data Structuring: Model, Schema, Data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24744"/>
            <a:ext cx="8786813" cy="5211735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altLang="zh-CN" dirty="0"/>
              <a:t>Data model </a:t>
            </a:r>
          </a:p>
          <a:p>
            <a:pPr lvl="1">
              <a:lnSpc>
                <a:spcPct val="110000"/>
              </a:lnSpc>
            </a:pPr>
            <a:r>
              <a:rPr lang="en-US" altLang="zh-CN" dirty="0">
                <a:solidFill>
                  <a:srgbClr val="7D0900"/>
                </a:solidFill>
              </a:rPr>
              <a:t>conceptual structuring of data stored in database </a:t>
            </a:r>
          </a:p>
          <a:p>
            <a:pPr lvl="1">
              <a:lnSpc>
                <a:spcPct val="110000"/>
              </a:lnSpc>
            </a:pPr>
            <a:r>
              <a:rPr lang="en-US" altLang="zh-CN" dirty="0"/>
              <a:t>ex: data is set of records, each with student-ID, name, address, courses, photo </a:t>
            </a:r>
          </a:p>
          <a:p>
            <a:pPr lvl="1">
              <a:lnSpc>
                <a:spcPct val="110000"/>
              </a:lnSpc>
            </a:pPr>
            <a:r>
              <a:rPr lang="en-US" altLang="zh-CN" dirty="0"/>
              <a:t>ex: data is graph where nodes represent cities, edges represent airline routes </a:t>
            </a:r>
          </a:p>
          <a:p>
            <a:pPr>
              <a:lnSpc>
                <a:spcPct val="110000"/>
              </a:lnSpc>
            </a:pPr>
            <a:r>
              <a:rPr lang="en-US" altLang="zh-CN" dirty="0"/>
              <a:t>Schema versus data</a:t>
            </a:r>
          </a:p>
          <a:p>
            <a:pPr lvl="1">
              <a:lnSpc>
                <a:spcPct val="110000"/>
              </a:lnSpc>
            </a:pPr>
            <a:r>
              <a:rPr lang="en-US" altLang="zh-CN" b="1" dirty="0">
                <a:solidFill>
                  <a:srgbClr val="7D0900"/>
                </a:solidFill>
              </a:rPr>
              <a:t>schema</a:t>
            </a:r>
            <a:r>
              <a:rPr lang="en-US" altLang="zh-CN" dirty="0"/>
              <a:t>: describes </a:t>
            </a:r>
            <a:r>
              <a:rPr lang="en-US" altLang="zh-CN" dirty="0">
                <a:solidFill>
                  <a:srgbClr val="7D0900"/>
                </a:solidFill>
              </a:rPr>
              <a:t>how data is to be structured</a:t>
            </a:r>
            <a:r>
              <a:rPr lang="en-US" altLang="zh-CN" dirty="0"/>
              <a:t>, defined at set-up time, rarely changes (also called "</a:t>
            </a:r>
            <a:r>
              <a:rPr lang="en-US" altLang="zh-CN" b="1" dirty="0">
                <a:solidFill>
                  <a:srgbClr val="7D0900"/>
                </a:solidFill>
              </a:rPr>
              <a:t>metadata</a:t>
            </a:r>
            <a:r>
              <a:rPr lang="en-US" altLang="zh-CN" dirty="0"/>
              <a:t>")</a:t>
            </a:r>
          </a:p>
          <a:p>
            <a:pPr lvl="1">
              <a:lnSpc>
                <a:spcPct val="110000"/>
              </a:lnSpc>
            </a:pPr>
            <a:r>
              <a:rPr lang="en-US" altLang="zh-CN" b="1" dirty="0">
                <a:solidFill>
                  <a:srgbClr val="7D0900"/>
                </a:solidFill>
              </a:rPr>
              <a:t>data</a:t>
            </a:r>
            <a:r>
              <a:rPr lang="en-US" altLang="zh-CN" dirty="0"/>
              <a:t>: actual "</a:t>
            </a:r>
            <a:r>
              <a:rPr lang="en-US" altLang="zh-CN" b="1" dirty="0">
                <a:solidFill>
                  <a:srgbClr val="7D0900"/>
                </a:solidFill>
              </a:rPr>
              <a:t>instance</a:t>
            </a:r>
            <a:r>
              <a:rPr lang="en-US" altLang="zh-CN" dirty="0"/>
              <a:t>" of database satisfying the schema, changes rapidly</a:t>
            </a:r>
          </a:p>
          <a:p>
            <a:pPr lvl="1">
              <a:lnSpc>
                <a:spcPct val="110000"/>
              </a:lnSpc>
            </a:pPr>
            <a:r>
              <a:rPr lang="en-US" altLang="zh-CN" dirty="0"/>
              <a:t>vs. types and variables in programming languages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9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5494632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Specifying Attributes in INSERT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We may add to the relation name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a list of attributes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There are two reasons to do so:</a:t>
            </a:r>
          </a:p>
          <a:p>
            <a:pPr marL="990600" lvl="1" indent="-533400">
              <a:lnSpc>
                <a:spcPct val="120000"/>
              </a:lnSpc>
              <a:buFont typeface="Monotype Sorts" pitchFamily="2" charset="2"/>
              <a:buAutoNum type="arabicPeriod"/>
            </a:pPr>
            <a:r>
              <a:rPr lang="en-US" altLang="zh-CN" dirty="0">
                <a:ea typeface="宋体" charset="-122"/>
              </a:rPr>
              <a:t>We forget the standard order of attributes for the relation</a:t>
            </a:r>
          </a:p>
          <a:p>
            <a:pPr marL="990600" lvl="1" indent="-533400">
              <a:lnSpc>
                <a:spcPct val="120000"/>
              </a:lnSpc>
              <a:buFont typeface="Monotype Sorts" pitchFamily="2" charset="2"/>
              <a:buAutoNum type="arabicPeriod"/>
            </a:pPr>
            <a:r>
              <a:rPr lang="en-US" altLang="zh-CN" dirty="0">
                <a:ea typeface="宋体" charset="-122"/>
              </a:rPr>
              <a:t>We don’t have values for all attributes, and we want the system to fill in missing components with NULL or a default value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Another way to add the fact that Sally likes Bud to Likes(drinker, beer):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</a:rPr>
              <a:t>		INSERT INTO Likes(beer, drinker)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</a:rPr>
              <a:t>		VALUES(‘Bud’, ‘Sally’);</a:t>
            </a:r>
          </a:p>
          <a:p>
            <a:pPr>
              <a:lnSpc>
                <a:spcPct val="120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99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54989017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Inserting Many Tuples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We may insert the entire result of a query into a relation, using the form:</a:t>
            </a:r>
          </a:p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		INSERT INTO &lt;relation&gt;</a:t>
            </a:r>
          </a:p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		( &lt;</a:t>
            </a:r>
            <a:r>
              <a:rPr lang="en-US" altLang="zh-CN" dirty="0" err="1">
                <a:ea typeface="宋体" charset="-122"/>
              </a:rPr>
              <a:t>subquery</a:t>
            </a:r>
            <a:r>
              <a:rPr lang="en-US" altLang="zh-CN" dirty="0">
                <a:ea typeface="宋体" charset="-122"/>
              </a:rPr>
              <a:t>&gt; );</a:t>
            </a:r>
          </a:p>
          <a:p>
            <a:pPr>
              <a:buFontTx/>
              <a:buNone/>
            </a:pPr>
            <a:endParaRPr lang="en-US" altLang="zh-CN" dirty="0">
              <a:ea typeface="宋体" charset="-122"/>
            </a:endParaRPr>
          </a:p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	E.g., 	</a:t>
            </a:r>
            <a:r>
              <a:rPr lang="en-US" altLang="zh-CN" dirty="0">
                <a:latin typeface="Courier New" pitchFamily="49" charset="0"/>
                <a:ea typeface="宋体" charset="-122"/>
                <a:cs typeface="Courier New" pitchFamily="49" charset="0"/>
              </a:rPr>
              <a:t>INSERT INTO Beers(name)</a:t>
            </a:r>
          </a:p>
          <a:p>
            <a:pPr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  <a:cs typeface="Courier New" pitchFamily="49" charset="0"/>
              </a:rPr>
              <a:t>        	SELECT beer from Sells;</a:t>
            </a:r>
          </a:p>
          <a:p>
            <a:pPr>
              <a:lnSpc>
                <a:spcPct val="120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100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1391873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Example: Insert a </a:t>
            </a:r>
            <a:r>
              <a:rPr lang="en-US" altLang="zh-CN" dirty="0" err="1">
                <a:ea typeface="宋体" charset="-122"/>
              </a:rPr>
              <a:t>Subquery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Using Frequents(drinker, bar), enter into the new relation </a:t>
            </a:r>
            <a:r>
              <a:rPr lang="en-US" altLang="zh-CN" dirty="0" err="1">
                <a:solidFill>
                  <a:srgbClr val="C00000"/>
                </a:solidFill>
                <a:ea typeface="宋体" charset="-122"/>
              </a:rPr>
              <a:t>PotBuddies</a:t>
            </a:r>
            <a:r>
              <a:rPr lang="en-US" altLang="zh-CN" dirty="0">
                <a:ea typeface="宋体" charset="-122"/>
              </a:rPr>
              <a:t> (name) all of Sally’s “potential buddies,” i.e., those drinkers who frequent at least one bar that Sally also frequents</a:t>
            </a:r>
          </a:p>
          <a:p>
            <a:pPr>
              <a:lnSpc>
                <a:spcPct val="120000"/>
              </a:lnSpc>
            </a:pPr>
            <a:endParaRPr lang="en-US" altLang="zh-CN" dirty="0">
              <a:ea typeface="宋体" charset="-122"/>
            </a:endParaRPr>
          </a:p>
          <a:p>
            <a:pPr>
              <a:lnSpc>
                <a:spcPct val="120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101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619672" y="3737596"/>
            <a:ext cx="5472608" cy="2881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 baseline="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8E000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INSERT INTO </a:t>
            </a:r>
            <a:r>
              <a:rPr lang="en-US" altLang="zh-CN" sz="2000" dirty="0" err="1">
                <a:latin typeface="Courier New" pitchFamily="49" charset="0"/>
                <a:ea typeface="宋体" charset="-122"/>
                <a:cs typeface="Courier New" pitchFamily="49" charset="0"/>
              </a:rPr>
              <a:t>PotBuddies</a:t>
            </a:r>
            <a:endParaRPr lang="en-US" altLang="zh-CN" sz="2000" dirty="0">
              <a:latin typeface="Courier New" pitchFamily="49" charset="0"/>
              <a:ea typeface="宋体" charset="-122"/>
              <a:cs typeface="Courier New" pitchFamily="49" charset="0"/>
            </a:endParaRPr>
          </a:p>
          <a:p>
            <a:pPr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(SELECT d2.drinker</a:t>
            </a:r>
          </a:p>
          <a:p>
            <a:pPr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 FROM Frequents d1, Frequents d2</a:t>
            </a:r>
          </a:p>
          <a:p>
            <a:pPr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 WHERE d1.drinker = ‘Sally’ AND</a:t>
            </a:r>
          </a:p>
          <a:p>
            <a:pPr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d2.drinker &lt;&gt; ‘Sally’ AND</a:t>
            </a:r>
          </a:p>
          <a:p>
            <a:pPr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d1.bar = d2.bar</a:t>
            </a:r>
          </a:p>
          <a:p>
            <a:pPr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);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876256" y="3140968"/>
            <a:ext cx="2232248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zh-CN" sz="1600" dirty="0">
                <a:latin typeface="Courier New" pitchFamily="49" charset="0"/>
                <a:cs typeface="Courier New" pitchFamily="49" charset="0"/>
              </a:rPr>
              <a:t>Pairs of Drinker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sz="1600" dirty="0">
                <a:latin typeface="Courier New" pitchFamily="49" charset="0"/>
                <a:cs typeface="Courier New" pitchFamily="49" charset="0"/>
              </a:rPr>
              <a:t>tuples where the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sz="1600" dirty="0">
                <a:latin typeface="Courier New" pitchFamily="49" charset="0"/>
                <a:cs typeface="Courier New" pitchFamily="49" charset="0"/>
              </a:rPr>
              <a:t>first is for Sally, the second is for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sz="1600" dirty="0">
                <a:latin typeface="Courier New" pitchFamily="49" charset="0"/>
                <a:cs typeface="Courier New" pitchFamily="49" charset="0"/>
              </a:rPr>
              <a:t>someone else,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sz="1600" dirty="0">
                <a:latin typeface="Courier New" pitchFamily="49" charset="0"/>
                <a:cs typeface="Courier New" pitchFamily="49" charset="0"/>
              </a:rPr>
              <a:t>and the bars are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sz="1600" dirty="0">
                <a:latin typeface="Courier New" pitchFamily="49" charset="0"/>
                <a:cs typeface="Courier New" pitchFamily="49" charset="0"/>
              </a:rPr>
              <a:t>the same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0" y="3542750"/>
            <a:ext cx="156966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cs typeface="Courier New" pitchFamily="49" charset="0"/>
              </a:rPr>
              <a:t>The other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cs typeface="Courier New" pitchFamily="49" charset="0"/>
              </a:rPr>
              <a:t>drinker</a:t>
            </a: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1259632" y="3953620"/>
            <a:ext cx="1649621" cy="31073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sz="200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569660" y="4172019"/>
            <a:ext cx="5090572" cy="2157865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H="1">
            <a:off x="6012160" y="3373736"/>
            <a:ext cx="895747" cy="79828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sz="200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88199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Deletion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To delete tuples satisfying a condition from some relation: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		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DELETE FROM </a:t>
            </a:r>
            <a:r>
              <a:rPr lang="en-US" altLang="zh-CN" dirty="0">
                <a:ea typeface="宋体" charset="-122"/>
              </a:rPr>
              <a:t>&lt;relation&gt;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		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WHERE</a:t>
            </a:r>
            <a:r>
              <a:rPr lang="en-US" altLang="zh-CN" dirty="0">
                <a:ea typeface="宋体" charset="-122"/>
              </a:rPr>
              <a:t> &lt;condition&gt;;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Example: Delete from Likes(drinker, beer) the fact that Sally likes Bud: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		</a:t>
            </a:r>
            <a:r>
              <a:rPr lang="en-US" altLang="zh-CN" dirty="0">
                <a:latin typeface="Courier New" pitchFamily="49" charset="0"/>
                <a:ea typeface="宋体" charset="-122"/>
              </a:rPr>
              <a:t>DELETE FROM Likes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</a:rPr>
              <a:t>		WHERE drinker = ‘Sally’ AND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</a:rPr>
              <a:t>			beer = ‘Bud’;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102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358725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Delete all Tuples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Make the relation Likes empty:</a:t>
            </a:r>
          </a:p>
          <a:p>
            <a:pPr>
              <a:buFontTx/>
              <a:buNone/>
            </a:pPr>
            <a:endParaRPr lang="en-US" altLang="zh-CN" dirty="0">
              <a:ea typeface="宋体" charset="-122"/>
            </a:endParaRPr>
          </a:p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		</a:t>
            </a:r>
            <a:r>
              <a:rPr lang="en-US" altLang="zh-CN" dirty="0">
                <a:latin typeface="Courier New" pitchFamily="49" charset="0"/>
                <a:ea typeface="宋体" charset="-122"/>
              </a:rPr>
              <a:t>DELETE FROM Likes;</a:t>
            </a:r>
          </a:p>
          <a:p>
            <a:pPr>
              <a:buFontTx/>
              <a:buNone/>
            </a:pPr>
            <a:endParaRPr lang="en-US" altLang="zh-CN" dirty="0">
              <a:ea typeface="宋体" charset="-122"/>
            </a:endParaRPr>
          </a:p>
          <a:p>
            <a:r>
              <a:rPr lang="en-US" altLang="zh-CN" dirty="0">
                <a:ea typeface="宋体" charset="-122"/>
              </a:rPr>
              <a:t>Note no WHERE clause needed</a:t>
            </a: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103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36479261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Delete Many Tuples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Delete from Beers(name, </a:t>
            </a:r>
            <a:r>
              <a:rPr lang="en-US" altLang="zh-CN" dirty="0" err="1">
                <a:ea typeface="宋体" charset="-122"/>
              </a:rPr>
              <a:t>manf</a:t>
            </a:r>
            <a:r>
              <a:rPr lang="en-US" altLang="zh-CN" dirty="0">
                <a:ea typeface="宋体" charset="-122"/>
              </a:rPr>
              <a:t>) all beers for which there is another beer by the same manufacturer.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zh-CN" dirty="0">
              <a:latin typeface="Courier New" pitchFamily="49" charset="0"/>
              <a:ea typeface="宋体" charset="-122"/>
              <a:cs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  <a:cs typeface="Courier New" pitchFamily="49" charset="0"/>
              </a:rPr>
              <a:t>		DELETE FROM Beers b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  <a:cs typeface="Courier New" pitchFamily="49" charset="0"/>
              </a:rPr>
              <a:t>		WHERE EXISTS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  <a:cs typeface="Courier New" pitchFamily="49" charset="0"/>
              </a:rPr>
              <a:t>			 (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  <a:cs typeface="Courier New" pitchFamily="49" charset="0"/>
              </a:rPr>
              <a:t>			  SELECT name FROM Beers 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  <a:cs typeface="Courier New" pitchFamily="49" charset="0"/>
              </a:rPr>
              <a:t>			  WHERE </a:t>
            </a:r>
            <a:r>
              <a:rPr lang="en-US" altLang="zh-CN" dirty="0" err="1">
                <a:latin typeface="Courier New" pitchFamily="49" charset="0"/>
                <a:ea typeface="宋体" charset="-122"/>
                <a:cs typeface="Courier New" pitchFamily="49" charset="0"/>
              </a:rPr>
              <a:t>a.manf</a:t>
            </a:r>
            <a:r>
              <a:rPr lang="en-US" altLang="zh-CN" dirty="0">
                <a:latin typeface="Courier New" pitchFamily="49" charset="0"/>
                <a:ea typeface="宋体" charset="-122"/>
                <a:cs typeface="Courier New" pitchFamily="49" charset="0"/>
              </a:rPr>
              <a:t> = </a:t>
            </a:r>
            <a:r>
              <a:rPr lang="en-US" altLang="zh-CN" dirty="0" err="1">
                <a:latin typeface="Courier New" pitchFamily="49" charset="0"/>
                <a:ea typeface="宋体" charset="-122"/>
                <a:cs typeface="Courier New" pitchFamily="49" charset="0"/>
              </a:rPr>
              <a:t>b.manf</a:t>
            </a:r>
            <a:r>
              <a:rPr lang="en-US" altLang="zh-CN" dirty="0">
                <a:latin typeface="Courier New" pitchFamily="49" charset="0"/>
                <a:ea typeface="宋体" charset="-122"/>
                <a:cs typeface="Courier New" pitchFamily="49" charset="0"/>
              </a:rPr>
              <a:t> AND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  <a:cs typeface="Courier New" pitchFamily="49" charset="0"/>
              </a:rPr>
              <a:t>			  a.name &lt;&gt; b.name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  <a:cs typeface="Courier New" pitchFamily="49" charset="0"/>
              </a:rPr>
              <a:t>			 );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104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687616" y="2492896"/>
            <a:ext cx="345638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zh-CN" sz="1600" dirty="0">
                <a:latin typeface="Tahoma" pitchFamily="34" charset="0"/>
                <a:ea typeface="宋体" charset="-122"/>
              </a:rPr>
              <a:t>Beers with the same manufacturer and a different name from the name of the beer represented by tuple b</a:t>
            </a: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 flipH="1">
            <a:off x="4499992" y="3079750"/>
            <a:ext cx="1187624" cy="76224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339752" y="3841998"/>
            <a:ext cx="5760640" cy="1512168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6366453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Semantics of Deletion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Suppose </a:t>
            </a:r>
            <a:r>
              <a:rPr lang="en-US" altLang="zh-CN" b="0" dirty="0">
                <a:ea typeface="宋体" charset="-122"/>
              </a:rPr>
              <a:t>Busch</a:t>
            </a:r>
            <a:r>
              <a:rPr lang="en-US" altLang="zh-CN" dirty="0">
                <a:ea typeface="宋体" charset="-122"/>
              </a:rPr>
              <a:t> makes only </a:t>
            </a:r>
            <a:r>
              <a:rPr lang="en-US" altLang="zh-CN" b="0" dirty="0">
                <a:ea typeface="宋体" charset="-122"/>
              </a:rPr>
              <a:t>Bud</a:t>
            </a:r>
            <a:r>
              <a:rPr lang="en-US" altLang="zh-CN" dirty="0">
                <a:ea typeface="宋体" charset="-122"/>
              </a:rPr>
              <a:t> and </a:t>
            </a:r>
            <a:r>
              <a:rPr lang="en-US" altLang="zh-CN" b="0" dirty="0">
                <a:ea typeface="宋体" charset="-122"/>
              </a:rPr>
              <a:t>Bud Lite</a:t>
            </a:r>
            <a:r>
              <a:rPr lang="en-US" altLang="zh-CN" dirty="0">
                <a:ea typeface="宋体" charset="-122"/>
              </a:rPr>
              <a:t>, and suppose we come to the tuple </a:t>
            </a:r>
            <a:r>
              <a:rPr lang="en-US" altLang="zh-CN" i="1" dirty="0">
                <a:ea typeface="宋体" charset="-122"/>
              </a:rPr>
              <a:t>b</a:t>
            </a:r>
            <a:r>
              <a:rPr lang="en-US" altLang="zh-CN" dirty="0">
                <a:ea typeface="宋体" charset="-122"/>
              </a:rPr>
              <a:t>  for </a:t>
            </a:r>
            <a:r>
              <a:rPr lang="en-US" altLang="zh-CN" b="0" dirty="0">
                <a:ea typeface="宋体" charset="-122"/>
              </a:rPr>
              <a:t>Bud</a:t>
            </a:r>
            <a:r>
              <a:rPr lang="en-US" altLang="zh-CN" dirty="0">
                <a:ea typeface="宋体" charset="-122"/>
              </a:rPr>
              <a:t> first</a:t>
            </a:r>
          </a:p>
          <a:p>
            <a:pPr lvl="1"/>
            <a:r>
              <a:rPr lang="en-US" altLang="zh-CN" dirty="0">
                <a:ea typeface="宋体" charset="-122"/>
              </a:rPr>
              <a:t>The </a:t>
            </a:r>
            <a:r>
              <a:rPr lang="en-US" altLang="zh-CN" dirty="0" err="1">
                <a:ea typeface="宋体" charset="-122"/>
              </a:rPr>
              <a:t>subquery</a:t>
            </a:r>
            <a:r>
              <a:rPr lang="en-US" altLang="zh-CN" dirty="0">
                <a:ea typeface="宋体" charset="-122"/>
              </a:rPr>
              <a:t> is nonempty, because of the Bud Lite tuple, so we delete Bud</a:t>
            </a:r>
          </a:p>
          <a:p>
            <a:pPr lvl="1"/>
            <a:r>
              <a:rPr lang="en-US" altLang="zh-CN" dirty="0">
                <a:ea typeface="宋体" charset="-122"/>
              </a:rPr>
              <a:t>Now, When </a:t>
            </a:r>
            <a:r>
              <a:rPr lang="en-US" altLang="zh-CN" i="1" dirty="0">
                <a:ea typeface="宋体" charset="-122"/>
              </a:rPr>
              <a:t>b</a:t>
            </a:r>
            <a:r>
              <a:rPr lang="en-US" altLang="zh-CN" dirty="0">
                <a:ea typeface="宋体" charset="-122"/>
              </a:rPr>
              <a:t>  is the tuple for Bud Lite, do we delete that tuple too?</a:t>
            </a:r>
          </a:p>
          <a:p>
            <a:r>
              <a:rPr lang="en-US" altLang="zh-CN" dirty="0">
                <a:ea typeface="宋体" charset="-122"/>
              </a:rPr>
              <a:t>The answer is that we </a:t>
            </a:r>
            <a:r>
              <a:rPr lang="en-US" altLang="zh-CN" i="1" dirty="0">
                <a:ea typeface="宋体" charset="-122"/>
              </a:rPr>
              <a:t>do</a:t>
            </a:r>
            <a:r>
              <a:rPr lang="en-US" altLang="zh-CN" dirty="0">
                <a:ea typeface="宋体" charset="-122"/>
              </a:rPr>
              <a:t> delete Bud Lite as well. The reason is that deletion proceeds in two stages:</a:t>
            </a:r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altLang="zh-CN" dirty="0">
                <a:ea typeface="宋体" charset="-122"/>
              </a:rPr>
              <a:t>Mark all tuples for which the WHERE condition is satisfied in the original relation</a:t>
            </a:r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altLang="zh-CN" dirty="0">
                <a:ea typeface="宋体" charset="-122"/>
              </a:rPr>
              <a:t>Delete the marked tuples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105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40392143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Updates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To change certain attributes in certain tuples of a relation:</a:t>
            </a:r>
          </a:p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		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UPDATE</a:t>
            </a:r>
            <a:r>
              <a:rPr lang="en-US" altLang="zh-CN" dirty="0">
                <a:ea typeface="宋体" charset="-122"/>
              </a:rPr>
              <a:t> &lt;relation&gt;</a:t>
            </a:r>
          </a:p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		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SET</a:t>
            </a:r>
            <a:r>
              <a:rPr lang="en-US" altLang="zh-CN" dirty="0">
                <a:ea typeface="宋体" charset="-122"/>
              </a:rPr>
              <a:t> &lt;list of attribute assignments&gt;</a:t>
            </a:r>
          </a:p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		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WHERE</a:t>
            </a:r>
            <a:r>
              <a:rPr lang="en-US" altLang="zh-CN" dirty="0">
                <a:ea typeface="宋体" charset="-122"/>
              </a:rPr>
              <a:t> &lt;condition on tuples&gt;;</a:t>
            </a:r>
          </a:p>
          <a:p>
            <a:r>
              <a:rPr lang="en-US" altLang="zh-CN" dirty="0">
                <a:ea typeface="宋体" charset="-122"/>
              </a:rPr>
              <a:t>Example: Change drinker Fred’s phone number to 555-1212:</a:t>
            </a:r>
          </a:p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		</a:t>
            </a:r>
            <a:r>
              <a:rPr lang="en-US" altLang="zh-CN" dirty="0">
                <a:latin typeface="Courier New" pitchFamily="49" charset="0"/>
                <a:ea typeface="宋体" charset="-122"/>
              </a:rPr>
              <a:t>UPDATE Drinkers</a:t>
            </a:r>
          </a:p>
          <a:p>
            <a:pPr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</a:rPr>
              <a:t>		SET phone = ‘555-1212’</a:t>
            </a:r>
          </a:p>
          <a:p>
            <a:pPr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</a:rPr>
              <a:t>		WHERE name = ‘Fred’;</a:t>
            </a:r>
          </a:p>
          <a:p>
            <a:pPr>
              <a:buFontTx/>
              <a:buNone/>
            </a:pPr>
            <a:endParaRPr lang="en-US" altLang="zh-CN" dirty="0">
              <a:ea typeface="宋体" charset="-122"/>
            </a:endParaRP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106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57120189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Update Several Tuples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Increase price that is cheap:</a:t>
            </a:r>
          </a:p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		</a:t>
            </a:r>
            <a:r>
              <a:rPr lang="en-US" altLang="zh-CN" dirty="0">
                <a:latin typeface="Courier New" pitchFamily="49" charset="0"/>
                <a:ea typeface="宋体" charset="-122"/>
              </a:rPr>
              <a:t>UPDATE Sells</a:t>
            </a:r>
          </a:p>
          <a:p>
            <a:pPr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</a:rPr>
              <a:t>		SET price = price * 1.07</a:t>
            </a:r>
          </a:p>
          <a:p>
            <a:pPr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</a:rPr>
              <a:t>		WHERE price &lt; 3.0;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107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69673693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Views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3987599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A view is a “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virtual table</a:t>
            </a:r>
            <a:r>
              <a:rPr lang="en-US" altLang="zh-CN" dirty="0">
                <a:ea typeface="宋体" charset="-122"/>
              </a:rPr>
              <a:t>”, a relation that is defined in terms of the contents of other tables and views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Declare by: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	</a:t>
            </a:r>
            <a:r>
              <a:rPr lang="en-US" altLang="zh-CN" dirty="0">
                <a:latin typeface="Courier New" pitchFamily="49" charset="0"/>
                <a:ea typeface="宋体" charset="-122"/>
                <a:cs typeface="Courier New" pitchFamily="49" charset="0"/>
              </a:rPr>
              <a:t>	CREATE VIEW &lt;name&gt; AS &lt;query&gt;;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In contrast, a relation whose value is really stored in the database is called a </a:t>
            </a:r>
            <a:r>
              <a:rPr lang="en-US" altLang="zh-CN" i="1" dirty="0">
                <a:solidFill>
                  <a:srgbClr val="C00000"/>
                </a:solidFill>
                <a:ea typeface="宋体" charset="-122"/>
              </a:rPr>
              <a:t>base table</a:t>
            </a:r>
            <a:endParaRPr lang="en-US" altLang="zh-CN" dirty="0">
              <a:solidFill>
                <a:srgbClr val="C00000"/>
              </a:solidFill>
              <a:ea typeface="宋体" charset="-122"/>
            </a:endParaRPr>
          </a:p>
          <a:p>
            <a:pPr>
              <a:lnSpc>
                <a:spcPct val="120000"/>
              </a:lnSpc>
              <a:buFontTx/>
              <a:buNone/>
            </a:pPr>
            <a:endParaRPr lang="en-US" altLang="zh-CN" dirty="0">
              <a:ea typeface="宋体" charset="-122"/>
            </a:endParaRPr>
          </a:p>
          <a:p>
            <a:pPr>
              <a:lnSpc>
                <a:spcPct val="120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108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33869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059BC-393A-A389-7B09-834689861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14641-2421-57CF-E06F-DEA99FED71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Relational</a:t>
            </a:r>
            <a:endParaRPr lang="en-US" dirty="0">
              <a:solidFill>
                <a:srgbClr val="7D0900"/>
              </a:solidFill>
            </a:endParaRPr>
          </a:p>
          <a:p>
            <a:r>
              <a:rPr lang="en-US" dirty="0"/>
              <a:t>Key/Value</a:t>
            </a:r>
          </a:p>
          <a:p>
            <a:r>
              <a:rPr lang="en-US" dirty="0"/>
              <a:t>Graph</a:t>
            </a:r>
          </a:p>
          <a:p>
            <a:r>
              <a:rPr lang="en-US" dirty="0"/>
              <a:t>Document / Object</a:t>
            </a:r>
          </a:p>
          <a:p>
            <a:r>
              <a:rPr lang="en-US" dirty="0"/>
              <a:t>Wide-Column / Column-family</a:t>
            </a:r>
          </a:p>
          <a:p>
            <a:r>
              <a:rPr lang="en-US" dirty="0"/>
              <a:t>Array / Matrix / Vectors</a:t>
            </a:r>
          </a:p>
          <a:p>
            <a:r>
              <a:rPr lang="en-US" dirty="0"/>
              <a:t>Hierarchical</a:t>
            </a:r>
          </a:p>
          <a:p>
            <a:r>
              <a:rPr lang="en-US" dirty="0"/>
              <a:t>Network</a:t>
            </a:r>
          </a:p>
          <a:p>
            <a:r>
              <a:rPr lang="en-US" dirty="0"/>
              <a:t>Multi-Value</a:t>
            </a:r>
          </a:p>
          <a:p>
            <a:r>
              <a:rPr lang="en-US" dirty="0"/>
              <a:t>……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7FED2F-7982-D1AD-F373-FED924F5F87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10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BC4823-4A9A-EB3E-9BC4-28C279491FE6}"/>
              </a:ext>
            </a:extLst>
          </p:cNvPr>
          <p:cNvSpPr/>
          <p:nvPr/>
        </p:nvSpPr>
        <p:spPr>
          <a:xfrm>
            <a:off x="152399" y="1772816"/>
            <a:ext cx="5427713" cy="2016224"/>
          </a:xfrm>
          <a:prstGeom prst="rect">
            <a:avLst/>
          </a:prstGeom>
          <a:solidFill>
            <a:schemeClr val="accent1">
              <a:lumMod val="40000"/>
              <a:lumOff val="60000"/>
              <a:alpha val="38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84C557-4EF3-5FA4-2826-62ACEC5C1F42}"/>
              </a:ext>
            </a:extLst>
          </p:cNvPr>
          <p:cNvSpPr txBox="1"/>
          <p:nvPr/>
        </p:nvSpPr>
        <p:spPr>
          <a:xfrm>
            <a:off x="5724128" y="2492896"/>
            <a:ext cx="2458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7D0900"/>
                </a:solidFill>
                <a:sym typeface="Wingdings" panose="05000000000000000000" pitchFamily="2" charset="2"/>
              </a:rPr>
              <a:t> NoSQL</a:t>
            </a:r>
            <a:endParaRPr lang="en-US" sz="2400" b="1" dirty="0">
              <a:solidFill>
                <a:srgbClr val="7D09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DD60218-5BFA-A9F0-9E95-E4B9AE888890}"/>
              </a:ext>
            </a:extLst>
          </p:cNvPr>
          <p:cNvSpPr/>
          <p:nvPr/>
        </p:nvSpPr>
        <p:spPr>
          <a:xfrm>
            <a:off x="152399" y="3845815"/>
            <a:ext cx="5427713" cy="375273"/>
          </a:xfrm>
          <a:prstGeom prst="rect">
            <a:avLst/>
          </a:prstGeom>
          <a:solidFill>
            <a:schemeClr val="accent3">
              <a:lumMod val="40000"/>
              <a:lumOff val="60000"/>
              <a:alpha val="38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CCF1D7E-7BC5-5552-3E66-8AFA48736389}"/>
              </a:ext>
            </a:extLst>
          </p:cNvPr>
          <p:cNvSpPr txBox="1"/>
          <p:nvPr/>
        </p:nvSpPr>
        <p:spPr>
          <a:xfrm>
            <a:off x="5739058" y="3791121"/>
            <a:ext cx="32654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7D0900"/>
                </a:solidFill>
                <a:sym typeface="Wingdings" panose="05000000000000000000" pitchFamily="2" charset="2"/>
              </a:rPr>
              <a:t> Machine Learning</a:t>
            </a:r>
            <a:endParaRPr lang="en-US" sz="2400" b="1" dirty="0">
              <a:solidFill>
                <a:srgbClr val="7D090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E361258-0022-C907-A050-8789FDEF5053}"/>
              </a:ext>
            </a:extLst>
          </p:cNvPr>
          <p:cNvSpPr/>
          <p:nvPr/>
        </p:nvSpPr>
        <p:spPr>
          <a:xfrm>
            <a:off x="152398" y="4312944"/>
            <a:ext cx="5427713" cy="1564328"/>
          </a:xfrm>
          <a:prstGeom prst="rect">
            <a:avLst/>
          </a:prstGeom>
          <a:solidFill>
            <a:schemeClr val="accent2">
              <a:lumMod val="40000"/>
              <a:lumOff val="60000"/>
              <a:alpha val="38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5D1DBBD-8B07-CCC2-B77A-35BEA6E4B995}"/>
              </a:ext>
            </a:extLst>
          </p:cNvPr>
          <p:cNvSpPr txBox="1"/>
          <p:nvPr/>
        </p:nvSpPr>
        <p:spPr>
          <a:xfrm>
            <a:off x="5739058" y="4797152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7D0900"/>
                </a:solidFill>
                <a:sym typeface="Wingdings" panose="05000000000000000000" pitchFamily="2" charset="2"/>
              </a:rPr>
              <a:t> Legacy </a:t>
            </a:r>
            <a:endParaRPr lang="en-US" sz="2400" b="1" dirty="0">
              <a:solidFill>
                <a:srgbClr val="7D0900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1AF17A0-3E9E-E21F-2ED7-905A524B0A82}"/>
              </a:ext>
            </a:extLst>
          </p:cNvPr>
          <p:cNvSpPr/>
          <p:nvPr/>
        </p:nvSpPr>
        <p:spPr>
          <a:xfrm>
            <a:off x="141539" y="1275050"/>
            <a:ext cx="5427713" cy="375273"/>
          </a:xfrm>
          <a:prstGeom prst="rect">
            <a:avLst/>
          </a:prstGeom>
          <a:solidFill>
            <a:schemeClr val="accent4">
              <a:lumMod val="40000"/>
              <a:lumOff val="60000"/>
              <a:alpha val="38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9C3EA50-BF57-678D-95C1-E470C3FF3BF3}"/>
              </a:ext>
            </a:extLst>
          </p:cNvPr>
          <p:cNvSpPr txBox="1"/>
          <p:nvPr/>
        </p:nvSpPr>
        <p:spPr>
          <a:xfrm>
            <a:off x="5724128" y="1240183"/>
            <a:ext cx="3215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7D0900"/>
                </a:solidFill>
                <a:sym typeface="Wingdings" panose="05000000000000000000" pitchFamily="2" charset="2"/>
              </a:rPr>
              <a:t></a:t>
            </a:r>
            <a:r>
              <a:rPr lang="en-US" sz="2400" b="1" dirty="0">
                <a:sym typeface="Wingdings" panose="05000000000000000000" pitchFamily="2" charset="2"/>
              </a:rPr>
              <a:t> </a:t>
            </a:r>
            <a:r>
              <a:rPr lang="en-US" sz="2400" b="1" dirty="0">
                <a:solidFill>
                  <a:srgbClr val="7D0900"/>
                </a:solidFill>
                <a:sym typeface="Wingdings" panose="05000000000000000000" pitchFamily="2" charset="2"/>
              </a:rPr>
              <a:t>Most DBMS</a:t>
            </a:r>
            <a:endParaRPr lang="en-US" sz="2400" b="1" dirty="0">
              <a:solidFill>
                <a:srgbClr val="7D0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962050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Example: View Definition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>
                <a:solidFill>
                  <a:srgbClr val="C00000"/>
                </a:solidFill>
                <a:ea typeface="宋体" charset="-122"/>
              </a:rPr>
              <a:t>CanDrink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 </a:t>
            </a:r>
            <a:r>
              <a:rPr lang="en-US" altLang="zh-CN" dirty="0">
                <a:ea typeface="宋体" charset="-122"/>
              </a:rPr>
              <a:t>(drinker, beer) is a view “containing” the drinker-beer pairs such that the drinker frequents at least one bar that serves the beer:</a:t>
            </a:r>
          </a:p>
          <a:p>
            <a:pPr>
              <a:buFontTx/>
              <a:buNone/>
            </a:pPr>
            <a:endParaRPr lang="en-US" altLang="zh-CN" dirty="0">
              <a:ea typeface="宋体" charset="-122"/>
            </a:endParaRPr>
          </a:p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	</a:t>
            </a:r>
            <a:r>
              <a:rPr lang="en-US" altLang="zh-CN" dirty="0">
                <a:latin typeface="Courier New" pitchFamily="49" charset="0"/>
                <a:ea typeface="宋体" charset="-122"/>
              </a:rPr>
              <a:t>CREATE VIEW </a:t>
            </a:r>
            <a:r>
              <a:rPr lang="en-US" altLang="zh-CN" dirty="0" err="1">
                <a:latin typeface="Courier New" pitchFamily="49" charset="0"/>
                <a:ea typeface="宋体" charset="-122"/>
              </a:rPr>
              <a:t>CanDrink</a:t>
            </a:r>
            <a:r>
              <a:rPr lang="en-US" altLang="zh-CN" dirty="0">
                <a:latin typeface="Courier New" pitchFamily="49" charset="0"/>
                <a:ea typeface="宋体" charset="-122"/>
              </a:rPr>
              <a:t> AS</a:t>
            </a:r>
          </a:p>
          <a:p>
            <a:pPr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</a:rPr>
              <a:t>		SELECT drinker, beer</a:t>
            </a:r>
          </a:p>
          <a:p>
            <a:pPr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</a:rPr>
              <a:t>		FROM Frequents, Sells</a:t>
            </a:r>
          </a:p>
          <a:p>
            <a:pPr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</a:rPr>
              <a:t>		WHERE </a:t>
            </a:r>
            <a:r>
              <a:rPr lang="en-US" altLang="zh-CN" dirty="0" err="1">
                <a:latin typeface="Courier New" pitchFamily="49" charset="0"/>
                <a:ea typeface="宋体" charset="-122"/>
              </a:rPr>
              <a:t>Frequents.bar</a:t>
            </a:r>
            <a:r>
              <a:rPr lang="en-US" altLang="zh-CN" dirty="0">
                <a:latin typeface="Courier New" pitchFamily="49" charset="0"/>
                <a:ea typeface="宋体" charset="-122"/>
              </a:rPr>
              <a:t> = </a:t>
            </a:r>
            <a:r>
              <a:rPr lang="en-US" altLang="zh-CN" dirty="0" err="1">
                <a:latin typeface="Courier New" pitchFamily="49" charset="0"/>
                <a:ea typeface="宋体" charset="-122"/>
              </a:rPr>
              <a:t>Sells.bar</a:t>
            </a:r>
            <a:r>
              <a:rPr lang="en-US" altLang="zh-CN" dirty="0">
                <a:latin typeface="Courier New" pitchFamily="49" charset="0"/>
                <a:ea typeface="宋体" charset="-122"/>
              </a:rPr>
              <a:t>;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109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11266716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Example: Accessing a View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3843583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You may query a view as if it were a base table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There is a limited ability to modify views if the modification makes sense as a modification of the underlying base table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Example: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		</a:t>
            </a:r>
            <a:r>
              <a:rPr lang="en-US" altLang="zh-CN" dirty="0">
                <a:latin typeface="Courier New" pitchFamily="49" charset="0"/>
                <a:ea typeface="宋体" charset="-122"/>
              </a:rPr>
              <a:t>SELECT beer FROM </a:t>
            </a:r>
            <a:r>
              <a:rPr lang="en-US" altLang="zh-CN" dirty="0" err="1">
                <a:latin typeface="Courier New" pitchFamily="49" charset="0"/>
                <a:ea typeface="宋体" charset="-122"/>
              </a:rPr>
              <a:t>CanDrink</a:t>
            </a:r>
            <a:endParaRPr lang="en-US" altLang="zh-CN" dirty="0">
              <a:latin typeface="Courier New" pitchFamily="49" charset="0"/>
              <a:ea typeface="宋体" charset="-122"/>
            </a:endParaRP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</a:rPr>
              <a:t>		WHERE drinker = ‘Sally’;</a:t>
            </a:r>
          </a:p>
          <a:p>
            <a:pPr>
              <a:lnSpc>
                <a:spcPct val="120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110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67898221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What Happens When a View Is Used?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The DBMS starts by interpreting the query as if the view were a base table</a:t>
            </a:r>
          </a:p>
          <a:p>
            <a:pPr lvl="1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Typical DBMS turns the query into something like relational algebra</a:t>
            </a:r>
          </a:p>
          <a:p>
            <a:pPr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The queries defining any views used by the query are also replaced by their algebraic equivalents, and “spliced into” the expression tree for the query</a:t>
            </a:r>
          </a:p>
          <a:p>
            <a:pPr>
              <a:lnSpc>
                <a:spcPct val="125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111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1612664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Example: View Expansion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112</a:t>
            </a:fld>
            <a:r>
              <a:rPr lang="zh-CN" altLang="en-US"/>
              <a:t> </a:t>
            </a:r>
            <a:endParaRPr lang="zh-CN" altLang="en-US" dirty="0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3290092" y="1674837"/>
            <a:ext cx="2073276" cy="2032001"/>
            <a:chOff x="2160" y="1358"/>
            <a:chExt cx="1306" cy="1280"/>
          </a:xfrm>
        </p:grpSpPr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2160" y="1358"/>
              <a:ext cx="1306" cy="1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dirty="0">
                  <a:latin typeface="Tahoma" pitchFamily="34" charset="0"/>
                  <a:ea typeface="宋体" charset="-122"/>
                </a:rPr>
                <a:t>      </a:t>
              </a:r>
              <a:r>
                <a:rPr lang="en-US" altLang="zh-CN" dirty="0" err="1">
                  <a:latin typeface="Tahoma" pitchFamily="34" charset="0"/>
                  <a:ea typeface="宋体" charset="-122"/>
                </a:rPr>
                <a:t>PROJ</a:t>
              </a:r>
              <a:r>
                <a:rPr lang="en-US" altLang="zh-CN" baseline="-25000" dirty="0" err="1">
                  <a:latin typeface="Tahoma" pitchFamily="34" charset="0"/>
                  <a:ea typeface="宋体" charset="-122"/>
                </a:rPr>
                <a:t>beer</a:t>
              </a:r>
              <a:endParaRPr lang="en-US" altLang="zh-CN" baseline="-25000" dirty="0">
                <a:latin typeface="Tahoma" pitchFamily="34" charset="0"/>
                <a:ea typeface="宋体" charset="-122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zh-CN" dirty="0">
                <a:latin typeface="Tahoma" pitchFamily="34" charset="0"/>
                <a:ea typeface="宋体" charset="-122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zh-CN" dirty="0">
                <a:latin typeface="Tahoma" pitchFamily="34" charset="0"/>
                <a:ea typeface="宋体" charset="-122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dirty="0">
                  <a:latin typeface="Tahoma" pitchFamily="34" charset="0"/>
                  <a:ea typeface="宋体" charset="-122"/>
                </a:rPr>
                <a:t>  </a:t>
              </a:r>
              <a:r>
                <a:rPr lang="en-US" altLang="zh-CN" dirty="0" err="1">
                  <a:latin typeface="Tahoma" pitchFamily="34" charset="0"/>
                  <a:ea typeface="宋体" charset="-122"/>
                </a:rPr>
                <a:t>SELECT</a:t>
              </a:r>
              <a:r>
                <a:rPr lang="en-US" altLang="zh-CN" baseline="-25000" dirty="0" err="1">
                  <a:latin typeface="Tahoma" pitchFamily="34" charset="0"/>
                  <a:ea typeface="宋体" charset="-122"/>
                </a:rPr>
                <a:t>drinker</a:t>
              </a:r>
              <a:r>
                <a:rPr lang="en-US" altLang="zh-CN" baseline="-25000" dirty="0">
                  <a:latin typeface="Tahoma" pitchFamily="34" charset="0"/>
                  <a:ea typeface="宋体" charset="-122"/>
                </a:rPr>
                <a:t>=‘Sally’</a:t>
              </a: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zh-CN" dirty="0">
                <a:latin typeface="Tahoma" pitchFamily="34" charset="0"/>
                <a:ea typeface="宋体" charset="-122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zh-CN" dirty="0">
                <a:latin typeface="Tahoma" pitchFamily="34" charset="0"/>
                <a:ea typeface="宋体" charset="-122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dirty="0">
                  <a:latin typeface="Tahoma" pitchFamily="34" charset="0"/>
                  <a:ea typeface="宋体" charset="-122"/>
                </a:rPr>
                <a:t>     </a:t>
              </a:r>
              <a:r>
                <a:rPr lang="en-US" altLang="zh-CN" dirty="0" err="1">
                  <a:latin typeface="Tahoma" pitchFamily="34" charset="0"/>
                  <a:ea typeface="宋体" charset="-122"/>
                </a:rPr>
                <a:t>CanDrink</a:t>
              </a:r>
              <a:endParaRPr lang="en-US" altLang="zh-CN" dirty="0">
                <a:latin typeface="Tahoma" pitchFamily="34" charset="0"/>
                <a:ea typeface="宋体" charset="-122"/>
              </a:endParaRPr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 flipH="1">
              <a:off x="2728" y="1577"/>
              <a:ext cx="0" cy="3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2730" y="2097"/>
              <a:ext cx="0" cy="3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363368" y="3984650"/>
            <a:ext cx="3478837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zh-CN" dirty="0">
                <a:latin typeface="Tahoma" pitchFamily="34" charset="0"/>
                <a:ea typeface="宋体" charset="-122"/>
              </a:rPr>
              <a:t>    </a:t>
            </a:r>
            <a:r>
              <a:rPr lang="en-US" altLang="zh-CN" dirty="0" err="1">
                <a:latin typeface="Tahoma" pitchFamily="34" charset="0"/>
                <a:ea typeface="宋体" charset="-122"/>
              </a:rPr>
              <a:t>PROJ</a:t>
            </a:r>
            <a:r>
              <a:rPr lang="en-US" altLang="zh-CN" baseline="-25000" dirty="0" err="1">
                <a:latin typeface="Tahoma" pitchFamily="34" charset="0"/>
                <a:ea typeface="宋体" charset="-122"/>
              </a:rPr>
              <a:t>drinker</a:t>
            </a:r>
            <a:r>
              <a:rPr lang="en-US" altLang="zh-CN" baseline="-25000" dirty="0">
                <a:latin typeface="Tahoma" pitchFamily="34" charset="0"/>
                <a:ea typeface="宋体" charset="-122"/>
              </a:rPr>
              <a:t>, beer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zh-CN" baseline="-25000" dirty="0">
              <a:latin typeface="Tahoma" pitchFamily="34" charset="0"/>
              <a:ea typeface="宋体" charset="-122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zh-CN" dirty="0">
              <a:latin typeface="Tahoma" pitchFamily="34" charset="0"/>
              <a:ea typeface="宋体" charset="-122"/>
            </a:endParaRPr>
          </a:p>
          <a:p>
            <a:r>
              <a:rPr lang="en-US" altLang="zh-CN" dirty="0">
                <a:latin typeface="Tahoma" pitchFamily="34" charset="0"/>
                <a:ea typeface="宋体" charset="-122"/>
              </a:rPr>
              <a:t>           </a:t>
            </a:r>
            <a:r>
              <a:rPr lang="en-US" altLang="zh-CN" dirty="0" err="1">
                <a:latin typeface="Tahoma" pitchFamily="34" charset="0"/>
                <a:ea typeface="宋体" charset="-122"/>
              </a:rPr>
              <a:t>JOIN</a:t>
            </a:r>
            <a:r>
              <a:rPr lang="en-US" altLang="zh-CN" sz="1000" dirty="0" err="1">
                <a:latin typeface="Courier New" pitchFamily="49" charset="0"/>
              </a:rPr>
              <a:t>Frequents.bar</a:t>
            </a:r>
            <a:r>
              <a:rPr lang="en-US" altLang="zh-CN" sz="1000" dirty="0">
                <a:latin typeface="Courier New" pitchFamily="49" charset="0"/>
              </a:rPr>
              <a:t> = </a:t>
            </a:r>
            <a:r>
              <a:rPr lang="en-US" altLang="zh-CN" sz="1000" dirty="0" err="1">
                <a:latin typeface="Courier New" pitchFamily="49" charset="0"/>
              </a:rPr>
              <a:t>Sells.bar</a:t>
            </a:r>
            <a:endParaRPr lang="en-US" altLang="zh-CN" sz="1000" dirty="0">
              <a:latin typeface="Tahoma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zh-CN" dirty="0">
              <a:latin typeface="Tahoma" pitchFamily="34" charset="0"/>
              <a:ea typeface="宋体" charset="-122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zh-CN" dirty="0">
              <a:latin typeface="Tahoma" pitchFamily="34" charset="0"/>
              <a:ea typeface="宋体" charset="-12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dirty="0">
                <a:latin typeface="Tahoma" pitchFamily="34" charset="0"/>
                <a:ea typeface="宋体" charset="-122"/>
              </a:rPr>
              <a:t>Frequents	Sells</a:t>
            </a: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 flipH="1">
            <a:off x="5868144" y="4982746"/>
            <a:ext cx="576064" cy="60649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6476750" y="5011346"/>
            <a:ext cx="903562" cy="57789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6444208" y="4414428"/>
            <a:ext cx="0" cy="3600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 flipV="1">
            <a:off x="3657600" y="3316338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>
            <a:off x="3613942" y="3316338"/>
            <a:ext cx="1066800" cy="371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5220071" y="4010546"/>
            <a:ext cx="3622133" cy="2157865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" name="Line 11"/>
          <p:cNvSpPr>
            <a:spLocks noChangeShapeType="1"/>
          </p:cNvSpPr>
          <p:nvPr/>
        </p:nvSpPr>
        <p:spPr bwMode="auto">
          <a:xfrm>
            <a:off x="4326730" y="3789040"/>
            <a:ext cx="893340" cy="149695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D457A6-FFCD-405C-A6CF-96CAF144B38D}"/>
              </a:ext>
            </a:extLst>
          </p:cNvPr>
          <p:cNvSpPr txBox="1"/>
          <p:nvPr/>
        </p:nvSpPr>
        <p:spPr>
          <a:xfrm>
            <a:off x="5132198" y="3619545"/>
            <a:ext cx="2376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D0900"/>
                </a:solidFill>
              </a:rPr>
              <a:t>View on the fly</a:t>
            </a:r>
          </a:p>
        </p:txBody>
      </p:sp>
    </p:spTree>
    <p:extLst>
      <p:ext uri="{BB962C8B-B14F-4D97-AF65-F5344CB8AC3E}">
        <p14:creationId xmlns:p14="http://schemas.microsoft.com/office/powerpoint/2010/main" val="873033190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996952"/>
            <a:ext cx="9144000" cy="917054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dirty="0">
                <a:solidFill>
                  <a:srgbClr val="FFD700"/>
                </a:solidFill>
                <a:latin typeface="Garamond" pitchFamily="18" charset="0"/>
              </a:rPr>
              <a:t>Have fun!</a:t>
            </a:r>
          </a:p>
        </p:txBody>
      </p:sp>
    </p:spTree>
    <p:extLst>
      <p:ext uri="{BB962C8B-B14F-4D97-AF65-F5344CB8AC3E}">
        <p14:creationId xmlns:p14="http://schemas.microsoft.com/office/powerpoint/2010/main" val="4213090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ER Model vs. Relational Model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altLang="zh-CN" dirty="0">
                <a:ea typeface="宋体" charset="-122"/>
              </a:rPr>
              <a:t>Both are used to model data</a:t>
            </a:r>
          </a:p>
          <a:p>
            <a:pPr>
              <a:lnSpc>
                <a:spcPct val="110000"/>
              </a:lnSpc>
            </a:pPr>
            <a:r>
              <a:rPr lang="en-US" altLang="zh-CN" dirty="0">
                <a:ea typeface="宋体" charset="-122"/>
              </a:rPr>
              <a:t>ER model has many concepts</a:t>
            </a:r>
          </a:p>
          <a:p>
            <a:pPr lvl="1">
              <a:lnSpc>
                <a:spcPct val="110000"/>
              </a:lnSpc>
            </a:pPr>
            <a:r>
              <a:rPr lang="en-US" altLang="zh-CN" dirty="0">
                <a:ea typeface="宋体" charset="-122"/>
              </a:rPr>
              <a:t>Entities, relationships, attributes, etc.</a:t>
            </a:r>
          </a:p>
          <a:p>
            <a:pPr lvl="1">
              <a:lnSpc>
                <a:spcPct val="110000"/>
              </a:lnSpc>
            </a:pP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Well-suited for </a:t>
            </a:r>
            <a:r>
              <a:rPr lang="en-US" altLang="zh-CN" dirty="0">
                <a:ea typeface="宋体" charset="-122"/>
              </a:rPr>
              <a:t>capturing the app. requirements</a:t>
            </a:r>
          </a:p>
          <a:p>
            <a:pPr lvl="1">
              <a:lnSpc>
                <a:spcPct val="110000"/>
              </a:lnSpc>
            </a:pP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Not well-suited for </a:t>
            </a:r>
            <a:r>
              <a:rPr lang="en-US" altLang="zh-CN" dirty="0">
                <a:ea typeface="宋体" charset="-122"/>
              </a:rPr>
              <a:t>computer implementation</a:t>
            </a:r>
          </a:p>
          <a:p>
            <a:pPr>
              <a:lnSpc>
                <a:spcPct val="110000"/>
              </a:lnSpc>
            </a:pPr>
            <a:r>
              <a:rPr lang="en-US" altLang="zh-CN" dirty="0">
                <a:ea typeface="宋体" charset="-122"/>
              </a:rPr>
              <a:t>Relational model</a:t>
            </a:r>
          </a:p>
          <a:p>
            <a:pPr lvl="1">
              <a:lnSpc>
                <a:spcPct val="110000"/>
              </a:lnSpc>
            </a:pPr>
            <a:r>
              <a:rPr lang="en-US" altLang="zh-CN" dirty="0">
                <a:ea typeface="宋体" charset="-122"/>
              </a:rPr>
              <a:t>Has just a single concept: </a:t>
            </a: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relation</a:t>
            </a:r>
          </a:p>
          <a:p>
            <a:pPr lvl="1">
              <a:lnSpc>
                <a:spcPct val="110000"/>
              </a:lnSpc>
            </a:pPr>
            <a:r>
              <a:rPr lang="en-US" altLang="zh-CN" dirty="0">
                <a:ea typeface="宋体" charset="-122"/>
              </a:rPr>
              <a:t>World is represented with a collection of </a:t>
            </a: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tables</a:t>
            </a:r>
          </a:p>
          <a:p>
            <a:pPr lvl="1">
              <a:lnSpc>
                <a:spcPct val="110000"/>
              </a:lnSpc>
            </a:pPr>
            <a:r>
              <a:rPr lang="en-US" altLang="zh-CN" dirty="0">
                <a:ea typeface="宋体" charset="-122"/>
              </a:rPr>
              <a:t>Well-suited for efficient manipulations on computers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11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06906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Relations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Schema vs. instance = columns vs. rows</a:t>
            </a:r>
          </a:p>
          <a:p>
            <a:pPr lvl="1"/>
            <a:r>
              <a:rPr lang="en-US" altLang="zh-CN" b="1" dirty="0">
                <a:solidFill>
                  <a:srgbClr val="7D0900"/>
                </a:solidFill>
              </a:rPr>
              <a:t>Relation</a:t>
            </a:r>
            <a:r>
              <a:rPr lang="en-US" altLang="zh-CN" dirty="0"/>
              <a:t>: an unordered set that contain the relationship of attributes that represent entities</a:t>
            </a:r>
          </a:p>
          <a:p>
            <a:pPr lvl="1"/>
            <a:r>
              <a:rPr lang="en-US" altLang="zh-CN" b="1" dirty="0">
                <a:solidFill>
                  <a:srgbClr val="7D0900"/>
                </a:solidFill>
              </a:rPr>
              <a:t>Tuple</a:t>
            </a:r>
            <a:r>
              <a:rPr lang="en-US" altLang="zh-CN" dirty="0"/>
              <a:t>: a set of attribute values in the relation</a:t>
            </a:r>
          </a:p>
          <a:p>
            <a:r>
              <a:rPr lang="en-US" altLang="zh-CN" dirty="0"/>
              <a:t>Schema of a relation</a:t>
            </a:r>
          </a:p>
          <a:p>
            <a:pPr marL="914400" lvl="1" indent="-457200">
              <a:lnSpc>
                <a:spcPct val="100000"/>
              </a:lnSpc>
              <a:buFont typeface="+mj-lt"/>
              <a:buAutoNum type="arabicPeriod"/>
            </a:pPr>
            <a:r>
              <a:rPr lang="en-US" altLang="zh-CN" dirty="0"/>
              <a:t>Relation name</a:t>
            </a:r>
          </a:p>
          <a:p>
            <a:pPr marL="914400" lvl="1" indent="-457200">
              <a:lnSpc>
                <a:spcPct val="100000"/>
              </a:lnSpc>
              <a:buFont typeface="+mj-lt"/>
              <a:buAutoNum type="arabicPeriod"/>
            </a:pPr>
            <a:r>
              <a:rPr lang="en-US" altLang="zh-CN" dirty="0"/>
              <a:t>Attribute names</a:t>
            </a:r>
          </a:p>
          <a:p>
            <a:pPr marL="914400" lvl="1" indent="-457200">
              <a:lnSpc>
                <a:spcPct val="100000"/>
              </a:lnSpc>
              <a:buFont typeface="+mj-lt"/>
              <a:buAutoNum type="arabicPeriod"/>
            </a:pPr>
            <a:r>
              <a:rPr lang="en-US" altLang="zh-CN" dirty="0"/>
              <a:t>Attribute types (domains)</a:t>
            </a:r>
          </a:p>
          <a:p>
            <a:r>
              <a:rPr lang="en-US" altLang="zh-CN" dirty="0"/>
              <a:t>Schema of a database: </a:t>
            </a:r>
            <a:r>
              <a:rPr lang="en-US" altLang="zh-CN" b="1" dirty="0">
                <a:solidFill>
                  <a:srgbClr val="C00000"/>
                </a:solidFill>
              </a:rPr>
              <a:t>A set of</a:t>
            </a:r>
            <a:r>
              <a:rPr lang="en-US" altLang="zh-CN" dirty="0"/>
              <a:t> relation schemas</a:t>
            </a:r>
          </a:p>
          <a:p>
            <a:r>
              <a:rPr lang="en-US" altLang="zh-CN" dirty="0">
                <a:ea typeface="宋体" charset="-122"/>
              </a:rPr>
              <a:t>Questions</a:t>
            </a:r>
          </a:p>
          <a:p>
            <a:pPr lvl="1">
              <a:lnSpc>
                <a:spcPct val="100000"/>
              </a:lnSpc>
            </a:pPr>
            <a:r>
              <a:rPr lang="en-US" altLang="zh-CN" dirty="0">
                <a:ea typeface="宋体" charset="-122"/>
              </a:rPr>
              <a:t>When do you determine a schema (instance)?</a:t>
            </a:r>
          </a:p>
          <a:p>
            <a:pPr lvl="1">
              <a:lnSpc>
                <a:spcPct val="100000"/>
              </a:lnSpc>
            </a:pPr>
            <a:r>
              <a:rPr lang="en-US" altLang="zh-CN" dirty="0">
                <a:ea typeface="宋体" charset="-122"/>
              </a:rPr>
              <a:t>How often do you change your mind?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12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027103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Relation: An Example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13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9838017"/>
              </p:ext>
            </p:extLst>
          </p:nvPr>
        </p:nvGraphicFramePr>
        <p:xfrm>
          <a:off x="1043608" y="2425632"/>
          <a:ext cx="7128792" cy="3024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2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21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2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2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4867">
                <a:tc>
                  <a:txBody>
                    <a:bodyPr/>
                    <a:lstStyle/>
                    <a:p>
                      <a:pPr algn="ctr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n-US" altLang="zh-CN" dirty="0"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Name</a:t>
                      </a:r>
                      <a:endParaRPr lang="zh-CN" altLang="en-US" dirty="0">
                        <a:effectLst>
                          <a:glow rad="101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Price</a:t>
                      </a:r>
                      <a:endParaRPr lang="zh-CN" altLang="en-US" dirty="0">
                        <a:effectLst>
                          <a:glow rad="101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Category</a:t>
                      </a:r>
                      <a:endParaRPr lang="zh-CN" altLang="en-US" dirty="0">
                        <a:effectLst>
                          <a:glow rad="101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Manufacturer</a:t>
                      </a:r>
                      <a:endParaRPr lang="zh-CN" altLang="en-US" dirty="0">
                        <a:effectLst>
                          <a:glow rad="101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4867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Gizmo</a:t>
                      </a:r>
                      <a:endParaRPr lang="zh-CN" altLang="en-US" dirty="0">
                        <a:effectLst>
                          <a:glow rad="101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19.99</a:t>
                      </a:r>
                      <a:endParaRPr lang="zh-CN" altLang="en-US" dirty="0">
                        <a:effectLst>
                          <a:glow rad="101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Gadgets</a:t>
                      </a:r>
                      <a:endParaRPr lang="zh-CN" altLang="en-US" dirty="0">
                        <a:effectLst>
                          <a:glow rad="101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Gizmo works</a:t>
                      </a:r>
                      <a:endParaRPr lang="zh-CN" altLang="en-US" dirty="0">
                        <a:effectLst>
                          <a:glow rad="101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4867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Power gizmo</a:t>
                      </a:r>
                      <a:endParaRPr lang="zh-CN" altLang="en-US" dirty="0">
                        <a:effectLst>
                          <a:glow rad="101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29.99</a:t>
                      </a:r>
                      <a:endParaRPr lang="zh-CN" altLang="en-US" dirty="0">
                        <a:effectLst>
                          <a:glow rad="101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Gadgets</a:t>
                      </a:r>
                      <a:endParaRPr lang="zh-CN" altLang="en-US" dirty="0">
                        <a:effectLst>
                          <a:glow rad="101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Gizmo</a:t>
                      </a:r>
                      <a:r>
                        <a:rPr lang="en-US" altLang="zh-CN" baseline="0" dirty="0"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 works</a:t>
                      </a:r>
                      <a:endParaRPr lang="zh-CN" altLang="en-US" dirty="0">
                        <a:effectLst>
                          <a:glow rad="101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4867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Single touch</a:t>
                      </a:r>
                      <a:endParaRPr lang="zh-CN" altLang="en-US" dirty="0">
                        <a:effectLst>
                          <a:glow rad="101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149.99</a:t>
                      </a:r>
                      <a:endParaRPr lang="zh-CN" altLang="en-US" dirty="0">
                        <a:effectLst>
                          <a:glow rad="101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Photography</a:t>
                      </a:r>
                      <a:endParaRPr lang="zh-CN" altLang="en-US" dirty="0">
                        <a:effectLst>
                          <a:glow rad="101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Canon</a:t>
                      </a:r>
                      <a:endParaRPr lang="zh-CN" altLang="en-US" dirty="0">
                        <a:effectLst>
                          <a:glow rad="101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4867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Multi touch</a:t>
                      </a:r>
                      <a:endParaRPr lang="zh-CN" altLang="en-US" dirty="0">
                        <a:effectLst>
                          <a:glow rad="101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203.99</a:t>
                      </a:r>
                      <a:endParaRPr lang="zh-CN" altLang="en-US" dirty="0">
                        <a:effectLst>
                          <a:glow rad="101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househould</a:t>
                      </a:r>
                      <a:endParaRPr lang="zh-CN" altLang="en-US" dirty="0">
                        <a:effectLst>
                          <a:glow rad="101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Hitachi</a:t>
                      </a:r>
                      <a:endParaRPr lang="zh-CN" altLang="en-US" dirty="0">
                        <a:effectLst>
                          <a:glow rad="101600">
                            <a:schemeClr val="accent3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 Box 20"/>
          <p:cNvSpPr txBox="1">
            <a:spLocks noChangeArrowheads="1"/>
          </p:cNvSpPr>
          <p:nvPr/>
        </p:nvSpPr>
        <p:spPr bwMode="auto">
          <a:xfrm>
            <a:off x="1043608" y="2034232"/>
            <a:ext cx="1688095" cy="36933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Products</a:t>
            </a:r>
          </a:p>
        </p:txBody>
      </p:sp>
      <p:sp>
        <p:nvSpPr>
          <p:cNvPr id="7" name="Text Box 20"/>
          <p:cNvSpPr txBox="1">
            <a:spLocks noChangeArrowheads="1"/>
          </p:cNvSpPr>
          <p:nvPr/>
        </p:nvSpPr>
        <p:spPr bwMode="auto">
          <a:xfrm>
            <a:off x="303479" y="1386160"/>
            <a:ext cx="3168352" cy="30777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en-US" altLang="zh-CN" sz="1400" b="1" dirty="0">
                <a:solidFill>
                  <a:srgbClr val="7030A0"/>
                </a:solidFill>
                <a:ea typeface="宋体" charset="-122"/>
              </a:rPr>
              <a:t>Name of Table (Relation) </a:t>
            </a:r>
          </a:p>
        </p:txBody>
      </p:sp>
      <p:sp>
        <p:nvSpPr>
          <p:cNvPr id="8" name="Line 21"/>
          <p:cNvSpPr>
            <a:spLocks noChangeShapeType="1"/>
          </p:cNvSpPr>
          <p:nvPr/>
        </p:nvSpPr>
        <p:spPr bwMode="auto">
          <a:xfrm>
            <a:off x="1878129" y="1674192"/>
            <a:ext cx="9525" cy="36003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" name="Line 15"/>
          <p:cNvSpPr>
            <a:spLocks noChangeShapeType="1"/>
          </p:cNvSpPr>
          <p:nvPr/>
        </p:nvSpPr>
        <p:spPr bwMode="auto">
          <a:xfrm flipH="1">
            <a:off x="2834208" y="1937072"/>
            <a:ext cx="449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" name="Line 16"/>
          <p:cNvSpPr>
            <a:spLocks noChangeShapeType="1"/>
          </p:cNvSpPr>
          <p:nvPr/>
        </p:nvSpPr>
        <p:spPr bwMode="auto">
          <a:xfrm flipH="1">
            <a:off x="4282008" y="1937072"/>
            <a:ext cx="3048000" cy="46649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Line 17"/>
          <p:cNvSpPr>
            <a:spLocks noChangeShapeType="1"/>
          </p:cNvSpPr>
          <p:nvPr/>
        </p:nvSpPr>
        <p:spPr bwMode="auto">
          <a:xfrm flipH="1">
            <a:off x="6034608" y="1937072"/>
            <a:ext cx="1295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" name="Line 18"/>
          <p:cNvSpPr>
            <a:spLocks noChangeShapeType="1"/>
          </p:cNvSpPr>
          <p:nvPr/>
        </p:nvSpPr>
        <p:spPr bwMode="auto">
          <a:xfrm>
            <a:off x="7330008" y="1937072"/>
            <a:ext cx="0" cy="46649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5436096" y="1546434"/>
            <a:ext cx="3168352" cy="30777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en-US" altLang="zh-CN" sz="1400" b="1" dirty="0">
                <a:solidFill>
                  <a:srgbClr val="7030A0"/>
                </a:solidFill>
                <a:ea typeface="宋体" charset="-122"/>
              </a:rPr>
              <a:t>Column (Field, Attribute) </a:t>
            </a:r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 flipV="1">
            <a:off x="738808" y="5393456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 flipV="1">
            <a:off x="738808" y="4479056"/>
            <a:ext cx="2286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 flipV="1">
            <a:off x="738808" y="3793256"/>
            <a:ext cx="2286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 flipV="1">
            <a:off x="738808" y="3107456"/>
            <a:ext cx="22860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35496" y="5857527"/>
            <a:ext cx="3168352" cy="30777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en-US" altLang="zh-CN" sz="1400" b="1" dirty="0">
                <a:solidFill>
                  <a:srgbClr val="7030A0"/>
                </a:solidFill>
                <a:ea typeface="宋体" charset="-122"/>
              </a:rPr>
              <a:t>Row (Record, Tuple) </a:t>
            </a:r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 flipH="1" flipV="1">
            <a:off x="2731702" y="5490616"/>
            <a:ext cx="4750705" cy="3600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 flipH="1" flipV="1">
            <a:off x="4282008" y="5490616"/>
            <a:ext cx="3200400" cy="3600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 flipH="1" flipV="1">
            <a:off x="5882208" y="5490616"/>
            <a:ext cx="1600200" cy="3600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 flipV="1">
            <a:off x="7482408" y="5393455"/>
            <a:ext cx="0" cy="46407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5082108" y="5857526"/>
            <a:ext cx="3168352" cy="30777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en-US" altLang="zh-CN" sz="1400" b="1" dirty="0">
                <a:solidFill>
                  <a:srgbClr val="7030A0"/>
                </a:solidFill>
                <a:ea typeface="宋体" charset="-122"/>
              </a:rPr>
              <a:t>Domain (</a:t>
            </a:r>
            <a:r>
              <a:rPr lang="en-US" altLang="zh-CN" sz="1400" b="1" dirty="0">
                <a:solidFill>
                  <a:srgbClr val="7030A0"/>
                </a:solidFill>
              </a:rPr>
              <a:t>A</a:t>
            </a:r>
            <a:r>
              <a:rPr lang="en-US" altLang="zh-CN" sz="1400" b="1" dirty="0">
                <a:solidFill>
                  <a:srgbClr val="7030A0"/>
                </a:solidFill>
                <a:ea typeface="宋体" charset="-122"/>
              </a:rPr>
              <a:t>tomic type)</a:t>
            </a:r>
          </a:p>
        </p:txBody>
      </p:sp>
    </p:spTree>
    <p:extLst>
      <p:ext uri="{BB962C8B-B14F-4D97-AF65-F5344CB8AC3E}">
        <p14:creationId xmlns:p14="http://schemas.microsoft.com/office/powerpoint/2010/main" val="34600387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2B624-6B43-4226-8ED8-1B0FE4FD4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4B175-471C-4ECD-840E-1BAE5427D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none" strike="noStrike" baseline="0" dirty="0">
                <a:solidFill>
                  <a:srgbClr val="000000"/>
                </a:solidFill>
              </a:rPr>
              <a:t>Schema</a:t>
            </a:r>
            <a:r>
              <a:rPr lang="en-US" i="1" u="none" strike="noStrike" baseline="0" dirty="0">
                <a:solidFill>
                  <a:srgbClr val="000000"/>
                </a:solidFill>
              </a:rPr>
              <a:t> </a:t>
            </a:r>
            <a:r>
              <a:rPr lang="en-US" i="0" u="none" strike="noStrike" baseline="0" dirty="0">
                <a:solidFill>
                  <a:srgbClr val="000000"/>
                </a:solidFill>
              </a:rPr>
              <a:t>is fixed</a:t>
            </a:r>
          </a:p>
          <a:p>
            <a:pPr lvl="1"/>
            <a:r>
              <a:rPr lang="en-US" sz="2400" b="0" i="0" u="none" strike="noStrike" baseline="0" dirty="0">
                <a:solidFill>
                  <a:srgbClr val="000000"/>
                </a:solidFill>
              </a:rPr>
              <a:t>unique attribute names, </a:t>
            </a:r>
            <a:r>
              <a:rPr lang="en-US" sz="2400" b="0" i="1" u="none" strike="noStrike" baseline="0" dirty="0">
                <a:solidFill>
                  <a:srgbClr val="000000"/>
                </a:solidFill>
              </a:rPr>
              <a:t>atomic (aka primitive) </a:t>
            </a:r>
            <a:r>
              <a:rPr lang="en-US" sz="2400" b="0" i="0" u="none" strike="noStrike" baseline="0" dirty="0">
                <a:solidFill>
                  <a:srgbClr val="000000"/>
                </a:solidFill>
              </a:rPr>
              <a:t>types</a:t>
            </a:r>
          </a:p>
          <a:p>
            <a:r>
              <a:rPr lang="en-US" dirty="0">
                <a:solidFill>
                  <a:srgbClr val="000000"/>
                </a:solidFill>
              </a:rPr>
              <a:t>Tables are NOT ordered</a:t>
            </a:r>
          </a:p>
          <a:p>
            <a:pPr lvl="1"/>
            <a:r>
              <a:rPr lang="en-US" i="0" u="none" strike="noStrike" baseline="0" dirty="0">
                <a:solidFill>
                  <a:srgbClr val="000000"/>
                </a:solidFill>
              </a:rPr>
              <a:t>They are sets or multisets (bags)</a:t>
            </a:r>
          </a:p>
          <a:p>
            <a:r>
              <a:rPr lang="en-US" dirty="0">
                <a:solidFill>
                  <a:srgbClr val="000000"/>
                </a:solidFill>
              </a:rPr>
              <a:t>Tables are flat (</a:t>
            </a:r>
            <a:r>
              <a:rPr lang="en-US" dirty="0">
                <a:solidFill>
                  <a:srgbClr val="7D0900"/>
                </a:solidFill>
              </a:rPr>
              <a:t>1</a:t>
            </a:r>
            <a:r>
              <a:rPr lang="en-US" baseline="30000" dirty="0">
                <a:solidFill>
                  <a:srgbClr val="7D0900"/>
                </a:solidFill>
              </a:rPr>
              <a:t>st</a:t>
            </a:r>
            <a:r>
              <a:rPr lang="en-US" dirty="0">
                <a:solidFill>
                  <a:srgbClr val="7D0900"/>
                </a:solidFill>
              </a:rPr>
              <a:t> Normal Form</a:t>
            </a:r>
            <a:r>
              <a:rPr lang="en-US" dirty="0">
                <a:solidFill>
                  <a:srgbClr val="000000"/>
                </a:solidFill>
              </a:rPr>
              <a:t>)</a:t>
            </a:r>
          </a:p>
          <a:p>
            <a:pPr lvl="1"/>
            <a:r>
              <a:rPr lang="en-US" i="0" u="none" strike="noStrike" baseline="0" dirty="0">
                <a:solidFill>
                  <a:srgbClr val="000000"/>
                </a:solidFill>
              </a:rPr>
              <a:t>No nested attributes</a:t>
            </a:r>
          </a:p>
          <a:p>
            <a:r>
              <a:rPr lang="en-US" dirty="0">
                <a:solidFill>
                  <a:srgbClr val="000000"/>
                </a:solidFill>
              </a:rPr>
              <a:t>Tables do not prescribe how they are implemented/ stored on disk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Physical data independence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8320CB-F63A-4799-9F74-11BBEC043D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14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542646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11CF4-18BD-4E17-B93B-7516C2352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This a Relation?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4581803C-CB01-4165-AA18-79C8ACCA13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533351"/>
              </p:ext>
            </p:extLst>
          </p:nvPr>
        </p:nvGraphicFramePr>
        <p:xfrm>
          <a:off x="683568" y="2708920"/>
          <a:ext cx="640871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830644295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47630073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33066904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Num:integer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Street:text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Zip:integer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2647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Duval Street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32306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3700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Monroe Street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32303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6960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Preservation 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32312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86593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499094-1C38-4650-9354-A90E509392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15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11D2C0-983B-40E2-A6C4-6C13631ECDD5}"/>
              </a:ext>
            </a:extLst>
          </p:cNvPr>
          <p:cNvSpPr/>
          <p:nvPr/>
        </p:nvSpPr>
        <p:spPr>
          <a:xfrm>
            <a:off x="7092280" y="3432844"/>
            <a:ext cx="1224136" cy="410448"/>
          </a:xfrm>
          <a:prstGeom prst="rect">
            <a:avLst/>
          </a:prstGeom>
          <a:solidFill>
            <a:srgbClr val="E3EB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535</a:t>
            </a:r>
          </a:p>
        </p:txBody>
      </p:sp>
    </p:spTree>
    <p:extLst>
      <p:ext uri="{BB962C8B-B14F-4D97-AF65-F5344CB8AC3E}">
        <p14:creationId xmlns:p14="http://schemas.microsoft.com/office/powerpoint/2010/main" val="24402302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11CF4-18BD-4E17-B93B-7516C2352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This a Relation?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4581803C-CB01-4165-AA18-79C8ACCA13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7910627"/>
              </p:ext>
            </p:extLst>
          </p:nvPr>
        </p:nvGraphicFramePr>
        <p:xfrm>
          <a:off x="1331640" y="2687320"/>
          <a:ext cx="640871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830644295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47630073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33066904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B0F0"/>
                          </a:solidFill>
                        </a:rPr>
                        <a:t>Num</a:t>
                      </a:r>
                      <a:r>
                        <a:rPr lang="en-US" dirty="0" err="1"/>
                        <a:t>:integer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Street:text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FFFF00"/>
                          </a:solidFill>
                        </a:rPr>
                        <a:t>Num</a:t>
                      </a:r>
                      <a:r>
                        <a:rPr lang="en-US" dirty="0" err="1"/>
                        <a:t>:integer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2647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Duval Street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32306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3700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Monroe Street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32303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6960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Preservation 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32312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86593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499094-1C38-4650-9354-A90E509392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16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96579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11CF4-18BD-4E17-B93B-7516C2352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This a Relation?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4581803C-CB01-4165-AA18-79C8ACCA13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2013480"/>
              </p:ext>
            </p:extLst>
          </p:nvPr>
        </p:nvGraphicFramePr>
        <p:xfrm>
          <a:off x="1043609" y="2687320"/>
          <a:ext cx="712879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568">
                  <a:extLst>
                    <a:ext uri="{9D8B030D-6E8A-4147-A177-3AD203B41FA5}">
                      <a16:colId xmlns:a16="http://schemas.microsoft.com/office/drawing/2014/main" val="2830644295"/>
                    </a:ext>
                  </a:extLst>
                </a:gridCol>
                <a:gridCol w="2883556">
                  <a:extLst>
                    <a:ext uri="{9D8B030D-6E8A-4147-A177-3AD203B41FA5}">
                      <a16:colId xmlns:a16="http://schemas.microsoft.com/office/drawing/2014/main" val="247630073"/>
                    </a:ext>
                  </a:extLst>
                </a:gridCol>
                <a:gridCol w="2162667">
                  <a:extLst>
                    <a:ext uri="{9D8B030D-6E8A-4147-A177-3AD203B41FA5}">
                      <a16:colId xmlns:a16="http://schemas.microsoft.com/office/drawing/2014/main" val="33066904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First:text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Last:text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Addr:address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2647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John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(12, ‘Maple’, 32308)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3700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Gibson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(45, ‘Call’, 32306)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6960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Christy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Monroe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(76, ‘Tharpe’, 32308)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86593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499094-1C38-4650-9354-A90E509392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17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013291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Relations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5000"/>
              </a:lnSpc>
              <a:spcBef>
                <a:spcPct val="0"/>
              </a:spcBef>
            </a:pPr>
            <a:r>
              <a:rPr lang="en-US" altLang="zh-CN" dirty="0">
                <a:ea typeface="宋体" charset="-122"/>
              </a:rPr>
              <a:t>The database maintains a </a:t>
            </a:r>
            <a:r>
              <a:rPr lang="en-US" altLang="zh-CN" dirty="0">
                <a:solidFill>
                  <a:srgbClr val="7D0900"/>
                </a:solidFill>
                <a:ea typeface="宋体" charset="-122"/>
              </a:rPr>
              <a:t>current </a:t>
            </a:r>
            <a:r>
              <a:rPr lang="en-US" altLang="zh-CN" dirty="0">
                <a:ea typeface="宋体" charset="-122"/>
              </a:rPr>
              <a:t>database state</a:t>
            </a:r>
          </a:p>
          <a:p>
            <a:pPr>
              <a:lnSpc>
                <a:spcPct val="125000"/>
              </a:lnSpc>
              <a:spcBef>
                <a:spcPct val="0"/>
              </a:spcBef>
            </a:pP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Updates to the data </a:t>
            </a:r>
            <a:r>
              <a:rPr lang="en-US" altLang="zh-CN" dirty="0">
                <a:ea typeface="宋体" charset="-122"/>
              </a:rPr>
              <a:t>happen very frequently</a:t>
            </a:r>
          </a:p>
          <a:p>
            <a:pPr lvl="1">
              <a:lnSpc>
                <a:spcPct val="125000"/>
              </a:lnSpc>
              <a:spcBef>
                <a:spcPct val="0"/>
              </a:spcBef>
            </a:pPr>
            <a:r>
              <a:rPr lang="en-US" altLang="zh-CN" dirty="0">
                <a:ea typeface="宋体" charset="-122"/>
              </a:rPr>
              <a:t>add a tuple</a:t>
            </a:r>
          </a:p>
          <a:p>
            <a:pPr lvl="1">
              <a:lnSpc>
                <a:spcPct val="125000"/>
              </a:lnSpc>
              <a:spcBef>
                <a:spcPct val="0"/>
              </a:spcBef>
            </a:pPr>
            <a:r>
              <a:rPr lang="en-US" altLang="zh-CN" dirty="0">
                <a:ea typeface="宋体" charset="-122"/>
              </a:rPr>
              <a:t>delete a tuple</a:t>
            </a:r>
          </a:p>
          <a:p>
            <a:pPr lvl="1">
              <a:lnSpc>
                <a:spcPct val="125000"/>
              </a:lnSpc>
              <a:spcBef>
                <a:spcPct val="0"/>
              </a:spcBef>
            </a:pPr>
            <a:r>
              <a:rPr lang="en-US" altLang="zh-CN" dirty="0">
                <a:ea typeface="宋体" charset="-122"/>
              </a:rPr>
              <a:t>modify an attribute in a tuple</a:t>
            </a:r>
          </a:p>
          <a:p>
            <a:pPr>
              <a:lnSpc>
                <a:spcPct val="125000"/>
              </a:lnSpc>
              <a:spcBef>
                <a:spcPct val="0"/>
              </a:spcBef>
            </a:pP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Updates to the schema</a:t>
            </a:r>
            <a:r>
              <a:rPr lang="en-US" altLang="zh-CN" dirty="0">
                <a:ea typeface="宋体" charset="-122"/>
              </a:rPr>
              <a:t> are relatively rare, and rather painful. Why?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18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83344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What are Database Management Systems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dirty="0"/>
              <a:t>DBMS is a system for providing </a:t>
            </a:r>
            <a:r>
              <a:rPr lang="en-US" altLang="zh-CN" dirty="0">
                <a:solidFill>
                  <a:srgbClr val="7D0900"/>
                </a:solidFill>
              </a:rPr>
              <a:t>EFFICIENT</a:t>
            </a:r>
            <a:r>
              <a:rPr lang="en-US" altLang="zh-CN" dirty="0"/>
              <a:t>, </a:t>
            </a:r>
            <a:r>
              <a:rPr lang="en-US" altLang="zh-CN" dirty="0">
                <a:solidFill>
                  <a:srgbClr val="7D0900"/>
                </a:solidFill>
              </a:rPr>
              <a:t>CONVENIENT</a:t>
            </a:r>
            <a:r>
              <a:rPr lang="en-US" altLang="zh-CN" dirty="0"/>
              <a:t>, and </a:t>
            </a:r>
            <a:r>
              <a:rPr lang="en-US" altLang="zh-CN" dirty="0">
                <a:solidFill>
                  <a:srgbClr val="7D0900"/>
                </a:solidFill>
              </a:rPr>
              <a:t>SAFE</a:t>
            </a:r>
            <a:r>
              <a:rPr lang="en-US" altLang="zh-CN" dirty="0"/>
              <a:t> </a:t>
            </a:r>
            <a:r>
              <a:rPr lang="en-US" altLang="zh-CN" dirty="0">
                <a:solidFill>
                  <a:srgbClr val="7D0900"/>
                </a:solidFill>
              </a:rPr>
              <a:t>MULTI-USER</a:t>
            </a:r>
            <a:r>
              <a:rPr lang="en-US" altLang="zh-CN" dirty="0"/>
              <a:t> storage of and access to </a:t>
            </a:r>
            <a:r>
              <a:rPr lang="en-US" altLang="zh-CN" dirty="0">
                <a:solidFill>
                  <a:srgbClr val="7D0900"/>
                </a:solidFill>
              </a:rPr>
              <a:t>MASSIVE</a:t>
            </a:r>
            <a:r>
              <a:rPr lang="en-US" altLang="zh-CN" dirty="0"/>
              <a:t> amounts of </a:t>
            </a:r>
            <a:r>
              <a:rPr lang="en-US" altLang="zh-CN" dirty="0">
                <a:solidFill>
                  <a:srgbClr val="7D0900"/>
                </a:solidFill>
              </a:rPr>
              <a:t>PERSISTENT</a:t>
            </a:r>
            <a:r>
              <a:rPr lang="en-US" altLang="zh-CN" dirty="0"/>
              <a:t> data</a:t>
            </a:r>
            <a:endParaRPr lang="zh-CN" altLang="en-US" dirty="0"/>
          </a:p>
          <a:p>
            <a:pPr marL="457200" lvl="1" indent="0">
              <a:lnSpc>
                <a:spcPct val="120000"/>
              </a:lnSpc>
              <a:spcBef>
                <a:spcPct val="0"/>
              </a:spcBef>
              <a:buNone/>
            </a:pPr>
            <a:endParaRPr lang="zh-CN" alt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048806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Data Structuring: Model, Schema, Data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/>
              <a:t>Data definition language (DDL)</a:t>
            </a:r>
          </a:p>
          <a:p>
            <a:pPr lvl="1">
              <a:lnSpc>
                <a:spcPct val="120000"/>
              </a:lnSpc>
            </a:pPr>
            <a:r>
              <a:rPr lang="en-US" altLang="zh-CN" dirty="0"/>
              <a:t>commands for setting up schema of database </a:t>
            </a:r>
          </a:p>
          <a:p>
            <a:pPr>
              <a:lnSpc>
                <a:spcPct val="120000"/>
              </a:lnSpc>
            </a:pPr>
            <a:r>
              <a:rPr lang="en-US" altLang="zh-CN" dirty="0"/>
              <a:t>Data Manipulation Language (DML)</a:t>
            </a:r>
          </a:p>
          <a:p>
            <a:pPr lvl="1">
              <a:lnSpc>
                <a:spcPct val="120000"/>
              </a:lnSpc>
            </a:pPr>
            <a:r>
              <a:rPr lang="en-US" altLang="zh-CN" dirty="0"/>
              <a:t>Commands to manipulate data in database:</a:t>
            </a:r>
          </a:p>
          <a:p>
            <a:pPr lvl="2">
              <a:lnSpc>
                <a:spcPct val="120000"/>
              </a:lnSpc>
            </a:pPr>
            <a:r>
              <a:rPr lang="en-US" altLang="zh-CN" dirty="0"/>
              <a:t>RETRIEVE, INSERT, DELETE, MODIFY</a:t>
            </a:r>
          </a:p>
          <a:p>
            <a:pPr lvl="1">
              <a:lnSpc>
                <a:spcPct val="120000"/>
              </a:lnSpc>
            </a:pPr>
            <a:r>
              <a:rPr lang="en-US" altLang="zh-CN" dirty="0"/>
              <a:t>Also called "query language"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19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8272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People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altLang="zh-CN" dirty="0"/>
              <a:t>DBMS user: queries/modifies data</a:t>
            </a:r>
          </a:p>
          <a:p>
            <a:pPr>
              <a:lnSpc>
                <a:spcPct val="110000"/>
              </a:lnSpc>
            </a:pPr>
            <a:r>
              <a:rPr lang="en-US" altLang="zh-CN" dirty="0"/>
              <a:t>DBMS application designer</a:t>
            </a:r>
          </a:p>
          <a:p>
            <a:pPr lvl="1">
              <a:lnSpc>
                <a:spcPct val="110000"/>
              </a:lnSpc>
            </a:pPr>
            <a:r>
              <a:rPr lang="en-US" altLang="zh-CN" dirty="0"/>
              <a:t>set up schema, loads data, …</a:t>
            </a:r>
          </a:p>
          <a:p>
            <a:pPr>
              <a:lnSpc>
                <a:spcPct val="110000"/>
              </a:lnSpc>
            </a:pPr>
            <a:r>
              <a:rPr lang="en-US" altLang="zh-CN" dirty="0"/>
              <a:t>DBMS administrator</a:t>
            </a:r>
          </a:p>
          <a:p>
            <a:pPr lvl="1">
              <a:lnSpc>
                <a:spcPct val="110000"/>
              </a:lnSpc>
            </a:pPr>
            <a:r>
              <a:rPr lang="en-US" altLang="zh-CN" dirty="0"/>
              <a:t>user management, performance tuning, … </a:t>
            </a:r>
          </a:p>
          <a:p>
            <a:pPr>
              <a:lnSpc>
                <a:spcPct val="110000"/>
              </a:lnSpc>
            </a:pPr>
            <a:r>
              <a:rPr lang="en-US" altLang="zh-CN" dirty="0"/>
              <a:t>DBMS implementer: builds systems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20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502654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Key Steps in Building DB Applications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Step 0: pick an application domain</a:t>
            </a:r>
          </a:p>
          <a:p>
            <a:pPr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Step 1: conceptual design</a:t>
            </a:r>
          </a:p>
          <a:p>
            <a:pPr lvl="1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Discuss with your team </a:t>
            </a: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what to model</a:t>
            </a:r>
            <a:r>
              <a:rPr lang="en-US" altLang="zh-CN" dirty="0">
                <a:ea typeface="宋体" charset="-122"/>
              </a:rPr>
              <a:t> in the application domain</a:t>
            </a:r>
          </a:p>
          <a:p>
            <a:pPr lvl="1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Need </a:t>
            </a: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a modeling language </a:t>
            </a:r>
            <a:r>
              <a:rPr lang="en-US" altLang="zh-CN" dirty="0">
                <a:ea typeface="宋体" charset="-122"/>
              </a:rPr>
              <a:t>to express what you want</a:t>
            </a:r>
          </a:p>
          <a:p>
            <a:pPr lvl="2">
              <a:lnSpc>
                <a:spcPct val="125000"/>
              </a:lnSpc>
            </a:pP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ER model is the most popular such language</a:t>
            </a:r>
          </a:p>
          <a:p>
            <a:pPr lvl="1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Output: an ER diagram of the application domain</a:t>
            </a:r>
          </a:p>
          <a:p>
            <a:pPr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Step 2: pick a type of DBMS’s</a:t>
            </a:r>
          </a:p>
          <a:p>
            <a:pPr lvl="1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Relational DBMS is most popular and is our focus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21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23356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Key Steps in Building DB Applications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Step 3: translate ER design to a relational schema</a:t>
            </a:r>
          </a:p>
          <a:p>
            <a:pPr lvl="1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Use a set of rules to translate from ER to relational schema</a:t>
            </a:r>
          </a:p>
          <a:p>
            <a:pPr lvl="1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Use a set of schema refinement rules to transform the above relational schema into a </a:t>
            </a: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good</a:t>
            </a:r>
            <a:r>
              <a:rPr lang="en-US" altLang="zh-CN" dirty="0">
                <a:solidFill>
                  <a:srgbClr val="7D0900"/>
                </a:solidFill>
                <a:ea typeface="宋体" charset="-122"/>
              </a:rPr>
              <a:t> </a:t>
            </a:r>
            <a:r>
              <a:rPr lang="en-US" altLang="zh-CN" dirty="0">
                <a:ea typeface="宋体" charset="-122"/>
              </a:rPr>
              <a:t>relational schema</a:t>
            </a:r>
          </a:p>
          <a:p>
            <a:pPr lvl="2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1NF, 2NF, </a:t>
            </a:r>
            <a:r>
              <a:rPr lang="en-US" altLang="zh-CN" b="1" dirty="0">
                <a:ea typeface="宋体" charset="-122"/>
              </a:rPr>
              <a:t>3NF, BCNF</a:t>
            </a:r>
            <a:r>
              <a:rPr lang="en-US" altLang="zh-CN" dirty="0">
                <a:ea typeface="宋体" charset="-122"/>
              </a:rPr>
              <a:t>, 4NF,……</a:t>
            </a:r>
          </a:p>
          <a:p>
            <a:pPr lvl="1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At this point</a:t>
            </a:r>
          </a:p>
          <a:p>
            <a:pPr lvl="2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You have a good relational schema on paper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22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619798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Key Steps in Building DB Applications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457200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Step 4: Implement your relational DBMS using a "database programming language" called </a:t>
            </a:r>
            <a:r>
              <a:rPr lang="en-US" altLang="zh-CN" dirty="0">
                <a:solidFill>
                  <a:srgbClr val="7D0900"/>
                </a:solidFill>
                <a:ea typeface="宋体" charset="-122"/>
              </a:rPr>
              <a:t>SQL</a:t>
            </a:r>
          </a:p>
          <a:p>
            <a:pPr marL="914400" lvl="1" indent="-457200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SELECT-FROM-WHERE-GROUPBY-HAVING</a:t>
            </a:r>
          </a:p>
          <a:p>
            <a:pPr marL="514350" indent="-457200"/>
            <a:r>
              <a:rPr lang="en-US" altLang="zh-CN" dirty="0">
                <a:ea typeface="宋体" charset="-122"/>
              </a:rPr>
              <a:t>Step 5: Ordinary users cannot interact with the database directly and the database also cannot do everything you want, hence write your </a:t>
            </a:r>
            <a:r>
              <a:rPr lang="en-US" altLang="zh-CN" dirty="0">
                <a:solidFill>
                  <a:srgbClr val="7D0900"/>
                </a:solidFill>
                <a:ea typeface="宋体" charset="-122"/>
              </a:rPr>
              <a:t>application program</a:t>
            </a:r>
            <a:r>
              <a:rPr lang="en-US" altLang="zh-CN" dirty="0">
                <a:ea typeface="宋体" charset="-122"/>
              </a:rPr>
              <a:t> in C++, Java, PHP, etc. to handle the interaction and take care of things that the database cannot do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23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654709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Constraints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altLang="zh-CN" dirty="0">
                <a:ea typeface="宋体" charset="-122"/>
              </a:rPr>
              <a:t>Constraint: an assertion about the database that must be true at all times</a:t>
            </a:r>
          </a:p>
          <a:p>
            <a:pPr lvl="1">
              <a:lnSpc>
                <a:spcPct val="110000"/>
              </a:lnSpc>
            </a:pPr>
            <a:r>
              <a:rPr lang="en-US" altLang="zh-CN" dirty="0">
                <a:ea typeface="宋体" charset="-122"/>
              </a:rPr>
              <a:t>Part of the database schema</a:t>
            </a:r>
          </a:p>
          <a:p>
            <a:pPr lvl="1">
              <a:lnSpc>
                <a:spcPct val="110000"/>
              </a:lnSpc>
            </a:pPr>
            <a:r>
              <a:rPr lang="en-US" altLang="zh-CN" dirty="0">
                <a:ea typeface="宋体" charset="-122"/>
              </a:rPr>
              <a:t>Very important in database design</a:t>
            </a:r>
          </a:p>
          <a:p>
            <a:pPr>
              <a:lnSpc>
                <a:spcPct val="110000"/>
              </a:lnSpc>
            </a:pPr>
            <a:r>
              <a:rPr lang="en-US" altLang="zh-CN" dirty="0">
                <a:ea typeface="宋体" charset="-122"/>
              </a:rPr>
              <a:t>Finding constraints is part of the modeling process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Keys</a:t>
            </a:r>
            <a:r>
              <a:rPr lang="en-US" altLang="zh-CN" dirty="0">
                <a:ea typeface="宋体" charset="-122"/>
              </a:rPr>
              <a:t>: social security number uniquely identifies a person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Single-value constraints</a:t>
            </a:r>
            <a:r>
              <a:rPr lang="en-US" altLang="zh-CN" dirty="0">
                <a:ea typeface="宋体" charset="-122"/>
              </a:rPr>
              <a:t>:  a person can have only one father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Referential integrity constraints</a:t>
            </a:r>
            <a:r>
              <a:rPr lang="en-US" altLang="zh-CN" dirty="0">
                <a:ea typeface="宋体" charset="-122"/>
              </a:rPr>
              <a:t>: if you work for a company, it must exist in the database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Domain constraints</a:t>
            </a:r>
            <a:r>
              <a:rPr lang="en-US" altLang="zh-CN" dirty="0">
                <a:ea typeface="宋体" charset="-122"/>
              </a:rPr>
              <a:t>:  peoples’ ages are between 0 and 150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General constraints</a:t>
            </a:r>
            <a:r>
              <a:rPr lang="en-US" altLang="zh-CN" dirty="0">
                <a:ea typeface="宋体" charset="-122"/>
              </a:rPr>
              <a:t>: all others (at most 50 students enroll in a class)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24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73928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More about Keys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Every entity must have a key</a:t>
            </a:r>
          </a:p>
          <a:p>
            <a:pPr lvl="1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Provides a unique “lookup key” for the relation</a:t>
            </a:r>
          </a:p>
          <a:p>
            <a:pPr lvl="1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Cannot have any duplicate values</a:t>
            </a:r>
          </a:p>
          <a:p>
            <a:pPr lvl="1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A key can consist of more than one attribute</a:t>
            </a:r>
          </a:p>
          <a:p>
            <a:pPr lvl="1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Auto-generation of unique integer primary keys</a:t>
            </a:r>
          </a:p>
          <a:p>
            <a:pPr lvl="2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SEQUENCE (SQL:2003)</a:t>
            </a:r>
          </a:p>
          <a:p>
            <a:pPr lvl="2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AUTO_INCREMENT (MySQL)</a:t>
            </a:r>
          </a:p>
          <a:p>
            <a:pPr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There can be more than one key for an entity set</a:t>
            </a:r>
          </a:p>
          <a:p>
            <a:pPr lvl="1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Among all </a:t>
            </a: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candidate keys</a:t>
            </a:r>
            <a:r>
              <a:rPr lang="en-US" altLang="zh-CN" dirty="0">
                <a:ea typeface="宋体" charset="-122"/>
              </a:rPr>
              <a:t>, one key will be designated as </a:t>
            </a: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primary key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25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964291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Defining a Database Schema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 database schema comprises declarations for the relations (“tables”) of the database</a:t>
            </a:r>
          </a:p>
          <a:p>
            <a:r>
              <a:rPr lang="en-US" altLang="zh-CN" dirty="0"/>
              <a:t>Simplest form of </a:t>
            </a:r>
            <a:r>
              <a:rPr lang="en-US" altLang="zh-CN" dirty="0">
                <a:solidFill>
                  <a:srgbClr val="C00000"/>
                </a:solidFill>
              </a:rPr>
              <a:t>creation</a:t>
            </a:r>
            <a:r>
              <a:rPr lang="en-US" altLang="zh-CN" dirty="0"/>
              <a:t> is:</a:t>
            </a:r>
          </a:p>
          <a:p>
            <a:pPr>
              <a:buFontTx/>
              <a:buNone/>
            </a:pPr>
            <a:r>
              <a:rPr lang="en-US" altLang="zh-CN" dirty="0"/>
              <a:t>		</a:t>
            </a:r>
            <a:r>
              <a:rPr lang="en-US" altLang="zh-CN" dirty="0">
                <a:solidFill>
                  <a:srgbClr val="C00000"/>
                </a:solidFill>
              </a:rPr>
              <a:t>CREATE TABLE </a:t>
            </a:r>
            <a:r>
              <a:rPr lang="en-US" altLang="zh-CN" dirty="0"/>
              <a:t>&lt;name&gt; (</a:t>
            </a:r>
          </a:p>
          <a:p>
            <a:pPr>
              <a:buFontTx/>
              <a:buNone/>
            </a:pPr>
            <a:r>
              <a:rPr lang="en-US" altLang="zh-CN" dirty="0"/>
              <a:t>			&lt;list of </a:t>
            </a:r>
            <a:r>
              <a:rPr lang="en-US" altLang="zh-CN" dirty="0">
                <a:solidFill>
                  <a:srgbClr val="C00000"/>
                </a:solidFill>
              </a:rPr>
              <a:t>elements</a:t>
            </a:r>
            <a:r>
              <a:rPr lang="en-US" altLang="zh-CN" dirty="0"/>
              <a:t>&gt;</a:t>
            </a:r>
          </a:p>
          <a:p>
            <a:pPr>
              <a:buFontTx/>
              <a:buNone/>
            </a:pPr>
            <a:r>
              <a:rPr lang="en-US" altLang="zh-CN" dirty="0"/>
              <a:t>		);</a:t>
            </a:r>
          </a:p>
          <a:p>
            <a:r>
              <a:rPr lang="en-US" altLang="zh-CN" dirty="0"/>
              <a:t>And you may </a:t>
            </a:r>
            <a:r>
              <a:rPr lang="en-US" altLang="zh-CN" dirty="0">
                <a:solidFill>
                  <a:srgbClr val="C00000"/>
                </a:solidFill>
              </a:rPr>
              <a:t>remove</a:t>
            </a:r>
            <a:r>
              <a:rPr lang="en-US" altLang="zh-CN" dirty="0"/>
              <a:t> a relation from the database schema by:</a:t>
            </a:r>
          </a:p>
          <a:p>
            <a:pPr>
              <a:buFontTx/>
              <a:buNone/>
            </a:pPr>
            <a:r>
              <a:rPr lang="en-US" altLang="zh-CN" dirty="0"/>
              <a:t>		</a:t>
            </a:r>
            <a:r>
              <a:rPr lang="en-US" altLang="zh-CN" dirty="0">
                <a:solidFill>
                  <a:srgbClr val="C00000"/>
                </a:solidFill>
              </a:rPr>
              <a:t>DROP TABLE </a:t>
            </a:r>
            <a:r>
              <a:rPr lang="en-US" altLang="zh-CN" dirty="0"/>
              <a:t>&lt;name&gt;;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26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054938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Elements of Table Declarations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4635671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/>
              <a:t>The principal element is a </a:t>
            </a:r>
            <a:r>
              <a:rPr lang="en-US" altLang="zh-CN" dirty="0">
                <a:solidFill>
                  <a:srgbClr val="C00000"/>
                </a:solidFill>
              </a:rPr>
              <a:t>pair</a:t>
            </a:r>
            <a:r>
              <a:rPr lang="en-US" altLang="zh-CN" dirty="0"/>
              <a:t> consisting of </a:t>
            </a:r>
            <a:r>
              <a:rPr lang="en-US" altLang="zh-CN" dirty="0">
                <a:solidFill>
                  <a:srgbClr val="C00000"/>
                </a:solidFill>
              </a:rPr>
              <a:t>an attribute </a:t>
            </a:r>
            <a:r>
              <a:rPr lang="en-US" altLang="zh-CN" dirty="0"/>
              <a:t>and </a:t>
            </a:r>
            <a:r>
              <a:rPr lang="en-US" altLang="zh-CN" dirty="0">
                <a:solidFill>
                  <a:srgbClr val="C00000"/>
                </a:solidFill>
              </a:rPr>
              <a:t>a type</a:t>
            </a:r>
            <a:endParaRPr lang="en-US" altLang="zh-CN" dirty="0"/>
          </a:p>
          <a:p>
            <a:pPr>
              <a:lnSpc>
                <a:spcPct val="120000"/>
              </a:lnSpc>
            </a:pPr>
            <a:r>
              <a:rPr lang="en-US" altLang="zh-CN" dirty="0"/>
              <a:t>The most common types are:</a:t>
            </a:r>
          </a:p>
          <a:p>
            <a:pPr lvl="1">
              <a:lnSpc>
                <a:spcPct val="120000"/>
              </a:lnSpc>
            </a:pPr>
            <a:r>
              <a:rPr lang="en-US" altLang="zh-CN" dirty="0"/>
              <a:t>INT or INTEGER (synonyms)</a:t>
            </a:r>
          </a:p>
          <a:p>
            <a:pPr lvl="1">
              <a:lnSpc>
                <a:spcPct val="120000"/>
              </a:lnSpc>
            </a:pPr>
            <a:r>
              <a:rPr lang="en-US" altLang="zh-CN" dirty="0"/>
              <a:t>REAL or FLOAT (synonyms)</a:t>
            </a:r>
          </a:p>
          <a:p>
            <a:pPr lvl="1">
              <a:lnSpc>
                <a:spcPct val="120000"/>
              </a:lnSpc>
            </a:pPr>
            <a:r>
              <a:rPr lang="en-US" altLang="zh-CN" dirty="0"/>
              <a:t>CHAR(</a:t>
            </a:r>
            <a:r>
              <a:rPr lang="en-US" altLang="zh-CN" i="1" dirty="0"/>
              <a:t>n</a:t>
            </a:r>
            <a:r>
              <a:rPr lang="en-US" altLang="zh-CN" dirty="0"/>
              <a:t> ) = fixed-length string of </a:t>
            </a:r>
            <a:r>
              <a:rPr lang="en-US" altLang="zh-CN" i="1" dirty="0"/>
              <a:t>n</a:t>
            </a:r>
            <a:r>
              <a:rPr lang="en-US" altLang="zh-CN" dirty="0"/>
              <a:t>  characters</a:t>
            </a:r>
          </a:p>
          <a:p>
            <a:pPr lvl="1">
              <a:lnSpc>
                <a:spcPct val="120000"/>
              </a:lnSpc>
            </a:pPr>
            <a:r>
              <a:rPr lang="en-US" altLang="zh-CN" dirty="0"/>
              <a:t>VARCHAR(</a:t>
            </a:r>
            <a:r>
              <a:rPr lang="en-US" altLang="zh-CN" i="1" dirty="0"/>
              <a:t>n</a:t>
            </a:r>
            <a:r>
              <a:rPr lang="en-US" altLang="zh-CN" dirty="0"/>
              <a:t> ) = variable-length string of up to </a:t>
            </a:r>
            <a:r>
              <a:rPr lang="en-US" altLang="zh-CN" i="1" dirty="0"/>
              <a:t>n</a:t>
            </a:r>
            <a:r>
              <a:rPr lang="en-US" altLang="zh-CN" dirty="0"/>
              <a:t>  characters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27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358334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Example: Create Table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8786813" cy="3627559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CN" dirty="0">
                <a:latin typeface="Courier New" pitchFamily="49" charset="0"/>
              </a:rPr>
              <a:t>	</a:t>
            </a:r>
          </a:p>
          <a:p>
            <a:pPr>
              <a:buFontTx/>
              <a:buNone/>
            </a:pPr>
            <a:r>
              <a:rPr lang="en-US" altLang="zh-CN" dirty="0">
                <a:latin typeface="Courier New" pitchFamily="49" charset="0"/>
              </a:rPr>
              <a:t>		CREATE TABLE Sells (</a:t>
            </a:r>
          </a:p>
          <a:p>
            <a:pPr>
              <a:buFontTx/>
              <a:buNone/>
            </a:pPr>
            <a:r>
              <a:rPr lang="en-US" altLang="zh-CN" dirty="0">
                <a:latin typeface="Courier New" pitchFamily="49" charset="0"/>
              </a:rPr>
              <a:t>			bar		CHAR(20),</a:t>
            </a:r>
          </a:p>
          <a:p>
            <a:pPr>
              <a:buFontTx/>
              <a:buNone/>
            </a:pPr>
            <a:r>
              <a:rPr lang="en-US" altLang="zh-CN" dirty="0">
                <a:latin typeface="Courier New" pitchFamily="49" charset="0"/>
              </a:rPr>
              <a:t>			beer		VARCHAR(20),</a:t>
            </a:r>
          </a:p>
          <a:p>
            <a:pPr>
              <a:buFontTx/>
              <a:buNone/>
            </a:pPr>
            <a:r>
              <a:rPr lang="en-US" altLang="zh-CN" dirty="0">
                <a:latin typeface="Courier New" pitchFamily="49" charset="0"/>
              </a:rPr>
              <a:t>			price	REAL</a:t>
            </a:r>
          </a:p>
          <a:p>
            <a:pPr>
              <a:buFontTx/>
              <a:buNone/>
            </a:pPr>
            <a:r>
              <a:rPr lang="en-US" altLang="zh-CN" dirty="0">
                <a:latin typeface="Courier New" pitchFamily="49" charset="0"/>
              </a:rPr>
              <a:t>		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28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35177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BAF05-D5FF-D530-A588-8733F26B9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1B91E-2456-1A6D-DC4A-291A1D4022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Organized collection of inter-related data that models some aspect of the real-world</a:t>
            </a:r>
          </a:p>
          <a:p>
            <a:endParaRPr lang="en-US" dirty="0"/>
          </a:p>
          <a:p>
            <a:r>
              <a:rPr lang="en-US" dirty="0"/>
              <a:t>Databases are the core component of most computer applications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F6A5C4-462E-057F-7092-A51BADE43A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598388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Declaring Keys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/>
              <a:t>An attribute or list of attributes may be declared </a:t>
            </a:r>
            <a:r>
              <a:rPr lang="en-US" altLang="zh-CN" dirty="0">
                <a:solidFill>
                  <a:srgbClr val="C00000"/>
                </a:solidFill>
              </a:rPr>
              <a:t>PRIMARY KEY </a:t>
            </a:r>
            <a:r>
              <a:rPr lang="en-US" altLang="zh-CN" dirty="0"/>
              <a:t>or </a:t>
            </a:r>
            <a:r>
              <a:rPr lang="en-US" altLang="zh-CN" dirty="0">
                <a:solidFill>
                  <a:srgbClr val="C00000"/>
                </a:solidFill>
              </a:rPr>
              <a:t>UNIQUE</a:t>
            </a:r>
          </a:p>
          <a:p>
            <a:pPr lvl="1">
              <a:lnSpc>
                <a:spcPct val="120000"/>
              </a:lnSpc>
            </a:pPr>
            <a:r>
              <a:rPr lang="en-US" altLang="zh-CN" dirty="0"/>
              <a:t>Each says the attribute(s) so declared functionally determines all the attributes of the relation schema</a:t>
            </a:r>
          </a:p>
          <a:p>
            <a:pPr lvl="1">
              <a:lnSpc>
                <a:spcPct val="120000"/>
              </a:lnSpc>
            </a:pPr>
            <a:r>
              <a:rPr lang="en-US" altLang="zh-CN" dirty="0"/>
              <a:t>Single attribute keys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latin typeface="Courier New" pitchFamily="49" charset="0"/>
              </a:rPr>
              <a:t>		CREATE TABLE Beers (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latin typeface="Courier New" pitchFamily="49" charset="0"/>
              </a:rPr>
              <a:t>			name	CHAR(20) UNIQUE,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latin typeface="Courier New" pitchFamily="49" charset="0"/>
              </a:rPr>
              <a:t>			</a:t>
            </a:r>
            <a:r>
              <a:rPr lang="en-US" altLang="zh-CN" dirty="0" err="1">
                <a:latin typeface="Courier New" pitchFamily="49" charset="0"/>
              </a:rPr>
              <a:t>manf</a:t>
            </a:r>
            <a:r>
              <a:rPr lang="en-US" altLang="zh-CN" dirty="0">
                <a:latin typeface="Courier New" pitchFamily="49" charset="0"/>
              </a:rPr>
              <a:t>	CHAR(20)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latin typeface="Courier New" pitchFamily="49" charset="0"/>
              </a:rPr>
              <a:t>		);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29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419676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Multi-attribute Keys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2060848"/>
            <a:ext cx="8786813" cy="3600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CN" dirty="0">
                <a:latin typeface="Courier New" pitchFamily="49" charset="0"/>
              </a:rPr>
              <a:t>CREATE TABLE Sells (</a:t>
            </a:r>
          </a:p>
          <a:p>
            <a:pPr>
              <a:buFontTx/>
              <a:buNone/>
            </a:pPr>
            <a:r>
              <a:rPr lang="en-US" altLang="zh-CN" dirty="0">
                <a:latin typeface="Courier New" pitchFamily="49" charset="0"/>
              </a:rPr>
              <a:t>			bar		CHAR(20),</a:t>
            </a:r>
          </a:p>
          <a:p>
            <a:pPr>
              <a:buFontTx/>
              <a:buNone/>
            </a:pPr>
            <a:r>
              <a:rPr lang="en-US" altLang="zh-CN" dirty="0">
                <a:latin typeface="Courier New" pitchFamily="49" charset="0"/>
              </a:rPr>
              <a:t>			beer		VARCHAR(20),</a:t>
            </a:r>
          </a:p>
          <a:p>
            <a:pPr>
              <a:buFontTx/>
              <a:buNone/>
            </a:pPr>
            <a:r>
              <a:rPr lang="en-US" altLang="zh-CN" dirty="0">
                <a:latin typeface="Courier New" pitchFamily="49" charset="0"/>
              </a:rPr>
              <a:t>			price	REAL,</a:t>
            </a:r>
          </a:p>
          <a:p>
            <a:pPr>
              <a:buFontTx/>
              <a:buNone/>
            </a:pPr>
            <a:r>
              <a:rPr lang="en-US" altLang="zh-CN" dirty="0">
                <a:latin typeface="Courier New" pitchFamily="49" charset="0"/>
              </a:rPr>
              <a:t>			PRIMARY KEY (bar, beer)</a:t>
            </a:r>
          </a:p>
          <a:p>
            <a:pPr>
              <a:buFontTx/>
              <a:buNone/>
            </a:pPr>
            <a:r>
              <a:rPr lang="en-US" altLang="zh-CN" dirty="0">
                <a:latin typeface="Courier New" pitchFamily="49" charset="0"/>
              </a:rPr>
              <a:t>		);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30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324809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Foreign Keys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A Foreign Key is a field whose values are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keys</a:t>
            </a:r>
            <a:r>
              <a:rPr lang="en-US" altLang="zh-CN" dirty="0">
                <a:ea typeface="宋体" charset="-122"/>
              </a:rPr>
              <a:t> in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another relation</a:t>
            </a:r>
          </a:p>
          <a:p>
            <a:pPr lvl="1"/>
            <a:r>
              <a:rPr lang="en-US" altLang="zh-CN" dirty="0">
                <a:ea typeface="宋体" charset="-122"/>
              </a:rPr>
              <a:t>Must correspond to primary key of the second relation</a:t>
            </a:r>
          </a:p>
          <a:p>
            <a:pPr lvl="1"/>
            <a:r>
              <a:rPr lang="en-US" altLang="zh-CN" dirty="0">
                <a:ea typeface="宋体" charset="-122"/>
              </a:rPr>
              <a:t>Like a `logical pointer’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31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5" name="Object 10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8103112"/>
              </p:ext>
            </p:extLst>
          </p:nvPr>
        </p:nvGraphicFramePr>
        <p:xfrm>
          <a:off x="4606603" y="3569469"/>
          <a:ext cx="4481512" cy="165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742080" imgH="2496960" progId="Word.Document.6">
                  <p:embed/>
                </p:oleObj>
              </mc:Choice>
              <mc:Fallback>
                <p:oleObj name="Document" r:id="rId2" imgW="6742080" imgH="2496960" progId="Word.Document.6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6603" y="3569469"/>
                        <a:ext cx="4481512" cy="1655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0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9966686"/>
              </p:ext>
            </p:extLst>
          </p:nvPr>
        </p:nvGraphicFramePr>
        <p:xfrm>
          <a:off x="469131" y="3454251"/>
          <a:ext cx="3451225" cy="163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4719600" imgH="2473200" progId="Word.Document.8">
                  <p:embed/>
                </p:oleObj>
              </mc:Choice>
              <mc:Fallback>
                <p:oleObj name="Document" r:id="rId4" imgW="4719600" imgH="24732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131" y="3454251"/>
                        <a:ext cx="3451225" cy="163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Line 1030"/>
          <p:cNvSpPr>
            <a:spLocks noChangeShapeType="1"/>
          </p:cNvSpPr>
          <p:nvPr/>
        </p:nvSpPr>
        <p:spPr bwMode="auto">
          <a:xfrm>
            <a:off x="3539803" y="3929832"/>
            <a:ext cx="1066800" cy="1524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" name="Line 1031"/>
          <p:cNvSpPr>
            <a:spLocks noChangeShapeType="1"/>
          </p:cNvSpPr>
          <p:nvPr/>
        </p:nvSpPr>
        <p:spPr bwMode="auto">
          <a:xfrm>
            <a:off x="3539803" y="4158432"/>
            <a:ext cx="10668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" name="Line 1032"/>
          <p:cNvSpPr>
            <a:spLocks noChangeShapeType="1"/>
          </p:cNvSpPr>
          <p:nvPr/>
        </p:nvSpPr>
        <p:spPr bwMode="auto">
          <a:xfrm flipV="1">
            <a:off x="3463603" y="4234632"/>
            <a:ext cx="1143000" cy="6096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" name="Line 1033"/>
          <p:cNvSpPr>
            <a:spLocks noChangeShapeType="1"/>
          </p:cNvSpPr>
          <p:nvPr/>
        </p:nvSpPr>
        <p:spPr bwMode="auto">
          <a:xfrm>
            <a:off x="3463603" y="4539432"/>
            <a:ext cx="1143000" cy="2286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1034"/>
          <p:cNvSpPr>
            <a:spLocks noChangeArrowheads="1"/>
          </p:cNvSpPr>
          <p:nvPr/>
        </p:nvSpPr>
        <p:spPr bwMode="auto">
          <a:xfrm>
            <a:off x="395536" y="3007792"/>
            <a:ext cx="1211870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altLang="zh-CN" sz="2000" b="1" dirty="0">
                <a:solidFill>
                  <a:srgbClr val="00B0F0"/>
                </a:solidFill>
                <a:ea typeface="宋体" charset="-122"/>
              </a:rPr>
              <a:t>Enrolled</a:t>
            </a:r>
          </a:p>
        </p:txBody>
      </p:sp>
      <p:sp>
        <p:nvSpPr>
          <p:cNvPr id="12" name="Rectangle 1035"/>
          <p:cNvSpPr>
            <a:spLocks noChangeArrowheads="1"/>
          </p:cNvSpPr>
          <p:nvPr/>
        </p:nvSpPr>
        <p:spPr bwMode="auto">
          <a:xfrm>
            <a:off x="4568494" y="3130617"/>
            <a:ext cx="1284006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altLang="zh-CN" sz="2000" b="1" dirty="0">
                <a:solidFill>
                  <a:srgbClr val="00B0F0"/>
                </a:solidFill>
                <a:ea typeface="宋体" charset="-122"/>
              </a:rPr>
              <a:t>Students</a:t>
            </a: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1619672" y="5161773"/>
            <a:ext cx="5863785" cy="1570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CREATE TABLE Enrolled</a:t>
            </a:r>
          </a:p>
          <a:p>
            <a:r>
              <a:rPr lang="en-US" altLang="zh-CN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   </a:t>
            </a:r>
            <a:r>
              <a:rPr lang="en-US" altLang="zh-CN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sid</a:t>
            </a:r>
            <a:r>
              <a:rPr lang="en-US" altLang="zh-CN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CHAR(20), </a:t>
            </a:r>
            <a:r>
              <a:rPr lang="en-US" altLang="zh-CN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cid</a:t>
            </a:r>
            <a:r>
              <a:rPr lang="en-US" altLang="zh-CN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CHAR(20), grade CHAR(2),</a:t>
            </a:r>
          </a:p>
          <a:p>
            <a:r>
              <a:rPr lang="en-US" altLang="zh-CN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CN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PRIMARY KEY </a:t>
            </a:r>
            <a:r>
              <a:rPr lang="en-US" altLang="zh-CN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CN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sid,cid</a:t>
            </a:r>
            <a:r>
              <a:rPr lang="en-US" altLang="zh-CN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),</a:t>
            </a:r>
          </a:p>
          <a:p>
            <a:r>
              <a:rPr lang="en-US" altLang="zh-CN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CN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FOREIGN KEY </a:t>
            </a:r>
            <a:r>
              <a:rPr lang="en-US" altLang="zh-CN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CN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sid</a:t>
            </a:r>
            <a:r>
              <a:rPr lang="en-US" altLang="zh-CN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altLang="zh-CN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REFERENCES</a:t>
            </a:r>
            <a:r>
              <a:rPr lang="en-US" altLang="zh-CN" sz="16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Students, </a:t>
            </a:r>
          </a:p>
          <a:p>
            <a:r>
              <a:rPr lang="en-US" altLang="zh-CN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CN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FOREIGN KEY </a:t>
            </a:r>
            <a:r>
              <a:rPr lang="en-US" altLang="zh-CN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CN" sz="1600" dirty="0" err="1">
                <a:latin typeface="Courier New" pitchFamily="49" charset="0"/>
                <a:cs typeface="Courier New" pitchFamily="49" charset="0"/>
              </a:rPr>
              <a:t>cid</a:t>
            </a:r>
            <a:r>
              <a:rPr lang="en-US" altLang="zh-CN" sz="1600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altLang="zh-CN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REFERENCES</a:t>
            </a:r>
            <a:r>
              <a:rPr lang="en-US" altLang="zh-CN" sz="160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CN" sz="1600" dirty="0">
                <a:latin typeface="Courier New" pitchFamily="49" charset="0"/>
                <a:cs typeface="Courier New" pitchFamily="49" charset="0"/>
              </a:rPr>
              <a:t>Courses </a:t>
            </a:r>
            <a:endParaRPr lang="en-US" altLang="zh-CN" sz="16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zh-CN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508461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Relational Algebra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Querying the database: specify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what we want</a:t>
            </a:r>
            <a:r>
              <a:rPr lang="en-US" altLang="zh-CN" dirty="0">
                <a:ea typeface="宋体" charset="-122"/>
              </a:rPr>
              <a:t> from our database</a:t>
            </a:r>
          </a:p>
          <a:p>
            <a:pPr lvl="1">
              <a:lnSpc>
                <a:spcPct val="120000"/>
              </a:lnSpc>
            </a:pPr>
            <a:r>
              <a:rPr lang="en-US" altLang="zh-CN" i="1" dirty="0">
                <a:ea typeface="宋体" charset="-122"/>
              </a:rPr>
              <a:t>Find all the people who earn more than $1,000,000 and pay taxes in Tallahassee</a:t>
            </a:r>
          </a:p>
          <a:p>
            <a:pPr lvl="2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Could write in C++/Java, but a bad idea</a:t>
            </a:r>
          </a:p>
          <a:p>
            <a:pPr lvl="2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Instead use </a:t>
            </a:r>
            <a:r>
              <a:rPr lang="en-US" altLang="zh-CN" i="1" dirty="0">
                <a:ea typeface="宋体" charset="-122"/>
              </a:rPr>
              <a:t>high-level query languages:</a:t>
            </a:r>
            <a:endParaRPr lang="en-US" altLang="zh-CN" dirty="0">
              <a:ea typeface="宋体" charset="-122"/>
            </a:endParaRPr>
          </a:p>
          <a:p>
            <a:pPr lvl="3">
              <a:lnSpc>
                <a:spcPct val="120000"/>
              </a:lnSpc>
            </a:pPr>
            <a:r>
              <a:rPr lang="en-US" altLang="zh-CN" sz="2000" dirty="0">
                <a:ea typeface="宋体" charset="-122"/>
              </a:rPr>
              <a:t>Theoretical: </a:t>
            </a:r>
            <a:r>
              <a:rPr lang="en-US" altLang="zh-CN" sz="2000" u="sng" dirty="0">
                <a:ea typeface="宋体" charset="-122"/>
              </a:rPr>
              <a:t>Relational Algebra</a:t>
            </a:r>
            <a:r>
              <a:rPr lang="en-US" altLang="zh-CN" sz="2000" dirty="0">
                <a:ea typeface="宋体" charset="-122"/>
              </a:rPr>
              <a:t>,  </a:t>
            </a:r>
            <a:r>
              <a:rPr lang="en-US" altLang="zh-CN" sz="2000" dirty="0" err="1">
                <a:ea typeface="宋体" charset="-122"/>
              </a:rPr>
              <a:t>Datalog</a:t>
            </a:r>
            <a:endParaRPr lang="en-US" altLang="zh-CN" sz="2000" dirty="0">
              <a:ea typeface="宋体" charset="-122"/>
            </a:endParaRPr>
          </a:p>
          <a:p>
            <a:pPr lvl="3">
              <a:lnSpc>
                <a:spcPct val="120000"/>
              </a:lnSpc>
            </a:pPr>
            <a:r>
              <a:rPr lang="en-US" altLang="zh-CN" sz="2000" dirty="0">
                <a:ea typeface="宋体" charset="-122"/>
              </a:rPr>
              <a:t>Practical: SQL</a:t>
            </a:r>
          </a:p>
          <a:p>
            <a:pPr lvl="1">
              <a:lnSpc>
                <a:spcPct val="120000"/>
              </a:lnSpc>
            </a:pPr>
            <a:r>
              <a:rPr lang="en-US" altLang="zh-CN" b="1" dirty="0">
                <a:solidFill>
                  <a:srgbClr val="C00000"/>
                </a:solidFill>
                <a:ea typeface="宋体" charset="-122"/>
              </a:rPr>
              <a:t>Relational algebra</a:t>
            </a:r>
            <a:r>
              <a:rPr lang="en-US" altLang="zh-CN" dirty="0">
                <a:ea typeface="宋体" charset="-122"/>
              </a:rPr>
              <a:t>: a basic set of operations on relations that provide the </a:t>
            </a:r>
            <a:r>
              <a:rPr lang="en-US" altLang="zh-CN" i="1" dirty="0">
                <a:ea typeface="宋体" charset="-122"/>
              </a:rPr>
              <a:t>basic principles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32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744587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What is an “Algebra”?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Mathematical system consisting of:</a:t>
            </a:r>
          </a:p>
          <a:p>
            <a:pPr lvl="1">
              <a:lnSpc>
                <a:spcPct val="120000"/>
              </a:lnSpc>
            </a:pPr>
            <a:r>
              <a:rPr lang="en-US" altLang="zh-CN" b="1" i="1" dirty="0">
                <a:solidFill>
                  <a:srgbClr val="C00000"/>
                </a:solidFill>
                <a:ea typeface="宋体" charset="-122"/>
              </a:rPr>
              <a:t>Operands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 </a:t>
            </a:r>
            <a:r>
              <a:rPr lang="en-US" altLang="zh-CN" dirty="0">
                <a:ea typeface="宋体" charset="-122"/>
              </a:rPr>
              <a:t>--- variables or values from which new values can be constructed</a:t>
            </a:r>
          </a:p>
          <a:p>
            <a:pPr lvl="1">
              <a:lnSpc>
                <a:spcPct val="120000"/>
              </a:lnSpc>
            </a:pPr>
            <a:r>
              <a:rPr lang="en-US" altLang="zh-CN" b="1" i="1" dirty="0">
                <a:solidFill>
                  <a:srgbClr val="C00000"/>
                </a:solidFill>
                <a:ea typeface="宋体" charset="-122"/>
              </a:rPr>
              <a:t>Operators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 </a:t>
            </a:r>
            <a:r>
              <a:rPr lang="en-US" altLang="zh-CN" dirty="0">
                <a:ea typeface="宋体" charset="-122"/>
              </a:rPr>
              <a:t>--- symbols denoting procedures that construct new values from given values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Examples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Arithmetic algebra, linear algebra, Boolean algebra ……</a:t>
            </a:r>
          </a:p>
          <a:p>
            <a:pPr lvl="2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What are operands?</a:t>
            </a:r>
          </a:p>
          <a:p>
            <a:pPr lvl="2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What are operators?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33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69798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What is Relational Algebra?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3987599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An algebra 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Whose operands are </a:t>
            </a:r>
            <a:r>
              <a:rPr lang="en-US" altLang="zh-CN" b="1" dirty="0">
                <a:solidFill>
                  <a:srgbClr val="C00000"/>
                </a:solidFill>
                <a:ea typeface="宋体" charset="-122"/>
              </a:rPr>
              <a:t>relations</a:t>
            </a:r>
            <a:r>
              <a:rPr lang="en-US" altLang="zh-CN" dirty="0">
                <a:ea typeface="宋体" charset="-122"/>
              </a:rPr>
              <a:t> or variables that represent relations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Whose operators are designed to do </a:t>
            </a:r>
            <a:r>
              <a:rPr lang="en-US" altLang="zh-CN" u="sng" dirty="0">
                <a:ea typeface="宋体" charset="-122"/>
              </a:rPr>
              <a:t>common things</a:t>
            </a:r>
            <a:r>
              <a:rPr lang="en-US" altLang="zh-CN" dirty="0">
                <a:ea typeface="宋体" charset="-122"/>
              </a:rPr>
              <a:t> that we need to do with relations in a database</a:t>
            </a:r>
          </a:p>
          <a:p>
            <a:pPr lvl="2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relations as input, new relation as output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Can be used as a </a:t>
            </a:r>
            <a:r>
              <a:rPr lang="en-US" altLang="zh-CN" b="1" i="1" dirty="0">
                <a:ea typeface="宋体" charset="-122"/>
              </a:rPr>
              <a:t>query language</a:t>
            </a:r>
            <a:r>
              <a:rPr lang="en-US" altLang="zh-CN" b="1" dirty="0">
                <a:ea typeface="宋体" charset="-122"/>
              </a:rPr>
              <a:t>  </a:t>
            </a:r>
            <a:r>
              <a:rPr lang="en-US" altLang="zh-CN" dirty="0">
                <a:ea typeface="宋体" charset="-122"/>
              </a:rPr>
              <a:t>for relations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34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006620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Relational Operators at a Glance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Five</a:t>
            </a:r>
            <a:r>
              <a:rPr lang="en-US" altLang="zh-CN" dirty="0">
                <a:ea typeface="宋体" charset="-122"/>
              </a:rPr>
              <a:t> basic RA operations: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Basic Set Operations</a:t>
            </a:r>
          </a:p>
          <a:p>
            <a:pPr lvl="2">
              <a:lnSpc>
                <a:spcPct val="90000"/>
              </a:lnSpc>
            </a:pPr>
            <a:r>
              <a:rPr lang="en-US" altLang="zh-CN" dirty="0">
                <a:solidFill>
                  <a:schemeClr val="tx1"/>
                </a:solidFill>
                <a:ea typeface="宋体" charset="-122"/>
              </a:rPr>
              <a:t>union, difference (no intersection, no complement)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Selection:</a:t>
            </a:r>
            <a:r>
              <a:rPr lang="en-US" altLang="zh-CN" dirty="0">
                <a:latin typeface="Symbol" pitchFamily="18" charset="2"/>
                <a:ea typeface="宋体" charset="-122"/>
              </a:rPr>
              <a:t> s</a:t>
            </a:r>
            <a:endParaRPr lang="en-US" altLang="zh-CN" dirty="0">
              <a:ea typeface="宋体" charset="-12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Projection: </a:t>
            </a:r>
            <a:r>
              <a:rPr lang="en-US" altLang="zh-CN" dirty="0">
                <a:latin typeface="Symbol" pitchFamily="18" charset="2"/>
                <a:ea typeface="宋体" charset="-122"/>
              </a:rPr>
              <a:t>p</a:t>
            </a:r>
            <a:r>
              <a:rPr lang="en-US" altLang="zh-CN" dirty="0">
                <a:ea typeface="宋体" charset="-122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Cartesian Product: </a:t>
            </a:r>
            <a:r>
              <a:rPr lang="en-US" altLang="zh-CN" dirty="0">
                <a:latin typeface="Tahoma" pitchFamily="34" charset="0"/>
                <a:ea typeface="宋体" charset="-122"/>
              </a:rPr>
              <a:t>X</a:t>
            </a:r>
          </a:p>
          <a:p>
            <a:pPr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When our relations have attribute names: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Renaming:</a:t>
            </a:r>
            <a:r>
              <a:rPr lang="en-US" altLang="zh-CN" dirty="0">
                <a:latin typeface="Symbol" pitchFamily="18" charset="2"/>
                <a:ea typeface="宋体" charset="-122"/>
              </a:rPr>
              <a:t> r</a:t>
            </a:r>
            <a:r>
              <a:rPr lang="en-US" altLang="zh-CN" dirty="0">
                <a:ea typeface="宋体" charset="-122"/>
              </a:rPr>
              <a:t> </a:t>
            </a:r>
            <a:endParaRPr lang="en-US" altLang="zh-CN" dirty="0">
              <a:solidFill>
                <a:schemeClr val="accent2"/>
              </a:solidFill>
              <a:latin typeface="Tahoma" pitchFamily="34" charset="0"/>
              <a:ea typeface="宋体" charset="-122"/>
            </a:endParaRPr>
          </a:p>
          <a:p>
            <a:pPr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Derived operations: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Intersection, complement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Joins (natural join, </a:t>
            </a:r>
            <a:r>
              <a:rPr lang="en-US" altLang="zh-CN" dirty="0" err="1">
                <a:ea typeface="宋体" charset="-122"/>
              </a:rPr>
              <a:t>equi</a:t>
            </a:r>
            <a:r>
              <a:rPr lang="en-US" altLang="zh-CN" dirty="0">
                <a:ea typeface="宋体" charset="-122"/>
              </a:rPr>
              <a:t>-join, theta join, semi-join)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35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829082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Set Operations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Union: all tuples in R1 or R2, denoted as R1 U R2 </a:t>
            </a:r>
          </a:p>
          <a:p>
            <a:pPr lvl="1"/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R1, R2 must have the same schema</a:t>
            </a:r>
          </a:p>
          <a:p>
            <a:pPr lvl="1"/>
            <a:r>
              <a:rPr lang="en-US" altLang="zh-CN" dirty="0">
                <a:ea typeface="宋体" charset="-122"/>
              </a:rPr>
              <a:t>R1 U R2 has the same schema as R1, R2</a:t>
            </a:r>
          </a:p>
          <a:p>
            <a:pPr lvl="1"/>
            <a:r>
              <a:rPr lang="en-US" altLang="zh-CN" dirty="0">
                <a:ea typeface="宋体" charset="-122"/>
              </a:rPr>
              <a:t>Example:  </a:t>
            </a:r>
          </a:p>
          <a:p>
            <a:pPr lvl="2"/>
            <a:r>
              <a:rPr lang="en-US" altLang="zh-CN" dirty="0">
                <a:ea typeface="宋体" charset="-122"/>
              </a:rPr>
              <a:t>Active-Employees U Retired-Employees</a:t>
            </a:r>
          </a:p>
          <a:p>
            <a:r>
              <a:rPr lang="en-US" altLang="zh-CN" dirty="0">
                <a:ea typeface="宋体" charset="-122"/>
              </a:rPr>
              <a:t>Difference: all tuples in R1 and not in R2, denoted as  R1 – R2</a:t>
            </a:r>
          </a:p>
          <a:p>
            <a:pPr lvl="1"/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R1, R2 must have the same schema</a:t>
            </a:r>
          </a:p>
          <a:p>
            <a:pPr lvl="1"/>
            <a:r>
              <a:rPr lang="en-US" altLang="zh-CN" dirty="0">
                <a:ea typeface="宋体" charset="-122"/>
              </a:rPr>
              <a:t>R1 - R2 has the same schema as R1, R2 </a:t>
            </a:r>
          </a:p>
          <a:p>
            <a:pPr lvl="1"/>
            <a:r>
              <a:rPr lang="en-US" altLang="zh-CN" dirty="0">
                <a:ea typeface="宋体" charset="-122"/>
              </a:rPr>
              <a:t>Example</a:t>
            </a:r>
          </a:p>
          <a:p>
            <a:pPr lvl="2"/>
            <a:r>
              <a:rPr lang="en-US" altLang="zh-CN" dirty="0">
                <a:ea typeface="宋体" charset="-122"/>
              </a:rPr>
              <a:t>All-Employees  -  Retired-Employees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36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0879419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Selection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Returns all tuples which satisfy a condition, denoted as</a:t>
            </a:r>
            <a:r>
              <a:rPr lang="en-US" altLang="zh-CN" dirty="0">
                <a:latin typeface="Symbol" pitchFamily="18" charset="2"/>
                <a:ea typeface="宋体" charset="-122"/>
              </a:rPr>
              <a:t> </a:t>
            </a:r>
            <a:r>
              <a:rPr lang="en-US" altLang="zh-CN" dirty="0" err="1">
                <a:solidFill>
                  <a:schemeClr val="accent2"/>
                </a:solidFill>
                <a:latin typeface="Symbol" pitchFamily="18" charset="2"/>
                <a:ea typeface="宋体" charset="-122"/>
              </a:rPr>
              <a:t>s</a:t>
            </a:r>
            <a:r>
              <a:rPr lang="en-US" altLang="zh-CN" baseline="-25000" dirty="0" err="1">
                <a:solidFill>
                  <a:schemeClr val="accent2"/>
                </a:solidFill>
                <a:ea typeface="宋体" charset="-122"/>
              </a:rPr>
              <a:t>c</a:t>
            </a:r>
            <a:r>
              <a:rPr lang="en-US" altLang="zh-CN" dirty="0">
                <a:solidFill>
                  <a:schemeClr val="accent2"/>
                </a:solidFill>
                <a:ea typeface="宋体" charset="-122"/>
              </a:rPr>
              <a:t>(R)</a:t>
            </a:r>
          </a:p>
          <a:p>
            <a:pPr lvl="1"/>
            <a:r>
              <a:rPr lang="en-US" altLang="zh-CN" i="1" dirty="0">
                <a:ea typeface="宋体" charset="-122"/>
              </a:rPr>
              <a:t>c</a:t>
            </a:r>
            <a:r>
              <a:rPr lang="en-US" altLang="zh-CN" dirty="0">
                <a:ea typeface="宋体" charset="-122"/>
              </a:rPr>
              <a:t> is a condition: =, &lt;, &gt;, AND, OR, NOT</a:t>
            </a:r>
          </a:p>
          <a:p>
            <a:pPr lvl="1"/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Output schema: same as input schema</a:t>
            </a:r>
          </a:p>
          <a:p>
            <a:pPr lvl="1"/>
            <a:r>
              <a:rPr lang="en-US" altLang="zh-CN" i="1" dirty="0">
                <a:ea typeface="宋体" charset="-122"/>
              </a:rPr>
              <a:t>Find all employees with salary more than $40,000</a:t>
            </a:r>
            <a:r>
              <a:rPr lang="en-US" altLang="zh-CN" dirty="0">
                <a:ea typeface="宋体" charset="-122"/>
              </a:rPr>
              <a:t>:</a:t>
            </a:r>
          </a:p>
          <a:p>
            <a:pPr lvl="2"/>
            <a:r>
              <a:rPr lang="en-US" altLang="zh-CN" dirty="0" err="1">
                <a:solidFill>
                  <a:schemeClr val="accent2"/>
                </a:solidFill>
                <a:latin typeface="Symbol" pitchFamily="18" charset="2"/>
                <a:ea typeface="宋体" charset="-122"/>
              </a:rPr>
              <a:t>s</a:t>
            </a:r>
            <a:r>
              <a:rPr lang="en-US" altLang="zh-CN" sz="1400" i="1" baseline="-25000" dirty="0" err="1">
                <a:solidFill>
                  <a:schemeClr val="accent2"/>
                </a:solidFill>
                <a:ea typeface="宋体" charset="-122"/>
              </a:rPr>
              <a:t>Salary</a:t>
            </a:r>
            <a:r>
              <a:rPr lang="en-US" altLang="zh-CN" sz="1400" i="1" baseline="-25000" dirty="0">
                <a:solidFill>
                  <a:schemeClr val="accent2"/>
                </a:solidFill>
                <a:ea typeface="宋体" charset="-122"/>
              </a:rPr>
              <a:t> &gt; 40000</a:t>
            </a:r>
            <a:r>
              <a:rPr lang="en-US" altLang="zh-CN" sz="1400" i="1" dirty="0">
                <a:solidFill>
                  <a:schemeClr val="accent2"/>
                </a:solidFill>
                <a:ea typeface="宋体" charset="-122"/>
              </a:rPr>
              <a:t> </a:t>
            </a:r>
            <a:r>
              <a:rPr lang="en-US" altLang="zh-CN" dirty="0">
                <a:solidFill>
                  <a:schemeClr val="accent2"/>
                </a:solidFill>
                <a:ea typeface="宋体" charset="-122"/>
              </a:rPr>
              <a:t>(Employee)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37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969472"/>
              </p:ext>
            </p:extLst>
          </p:nvPr>
        </p:nvGraphicFramePr>
        <p:xfrm>
          <a:off x="107504" y="4221088"/>
          <a:ext cx="4392487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SSN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Name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err="1"/>
                        <a:t>Dept</a:t>
                      </a:r>
                      <a:r>
                        <a:rPr lang="en-US" altLang="zh-CN" sz="2000" dirty="0"/>
                        <a:t>-ID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Salary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111060000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Alex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1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30K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754320032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Bob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1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32K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983210129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Chris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2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45K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570833"/>
              </p:ext>
            </p:extLst>
          </p:nvPr>
        </p:nvGraphicFramePr>
        <p:xfrm>
          <a:off x="4644008" y="4581128"/>
          <a:ext cx="4392487" cy="7924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SSN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Name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err="1"/>
                        <a:t>Dept</a:t>
                      </a:r>
                      <a:r>
                        <a:rPr lang="en-US" altLang="zh-CN" sz="2000" dirty="0"/>
                        <a:t>-ID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Salary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983210129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Chris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2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45K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31458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Projection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Unary operation: returns certain columns, denoted as </a:t>
            </a:r>
            <a:r>
              <a:rPr lang="en-US" altLang="zh-CN" i="1" dirty="0">
                <a:solidFill>
                  <a:schemeClr val="accent2"/>
                </a:solidFill>
                <a:latin typeface="Symbol" pitchFamily="18" charset="2"/>
                <a:ea typeface="宋体" charset="-122"/>
              </a:rPr>
              <a:t>P </a:t>
            </a:r>
            <a:r>
              <a:rPr lang="en-US" altLang="zh-CN" sz="2400" i="1" baseline="-25000" dirty="0">
                <a:solidFill>
                  <a:schemeClr val="accent2"/>
                </a:solidFill>
                <a:ea typeface="宋体" charset="-122"/>
              </a:rPr>
              <a:t>A1,…,An</a:t>
            </a:r>
            <a:r>
              <a:rPr lang="en-US" altLang="zh-CN" sz="1200" i="1" dirty="0">
                <a:solidFill>
                  <a:schemeClr val="accent2"/>
                </a:solidFill>
                <a:ea typeface="宋体" charset="-122"/>
              </a:rPr>
              <a:t> </a:t>
            </a:r>
            <a:r>
              <a:rPr lang="en-US" altLang="zh-CN" i="1" dirty="0">
                <a:solidFill>
                  <a:schemeClr val="accent2"/>
                </a:solidFill>
                <a:ea typeface="宋体" charset="-122"/>
              </a:rPr>
              <a:t>(R)</a:t>
            </a:r>
            <a:endParaRPr lang="en-US" altLang="zh-CN" dirty="0">
              <a:ea typeface="宋体" charset="-12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Eliminates duplicate tuples !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Input schema </a:t>
            </a:r>
            <a:r>
              <a:rPr lang="en-US" altLang="zh-CN" i="1" dirty="0">
                <a:ea typeface="宋体" charset="-122"/>
              </a:rPr>
              <a:t>R(B1, …, </a:t>
            </a:r>
            <a:r>
              <a:rPr lang="en-US" altLang="zh-CN" i="1" dirty="0" err="1">
                <a:ea typeface="宋体" charset="-122"/>
              </a:rPr>
              <a:t>Bm</a:t>
            </a:r>
            <a:r>
              <a:rPr lang="en-US" altLang="zh-CN" i="1" dirty="0">
                <a:ea typeface="宋体" charset="-122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Condition: </a:t>
            </a:r>
            <a:r>
              <a:rPr lang="en-US" altLang="zh-CN" i="1" dirty="0">
                <a:ea typeface="宋体" charset="-122"/>
              </a:rPr>
              <a:t>{A1, …, An}       {B1, …, </a:t>
            </a:r>
            <a:r>
              <a:rPr lang="en-US" altLang="zh-CN" i="1" dirty="0" err="1">
                <a:ea typeface="宋体" charset="-122"/>
              </a:rPr>
              <a:t>Bm</a:t>
            </a:r>
            <a:r>
              <a:rPr lang="en-US" altLang="zh-CN" i="1" dirty="0">
                <a:ea typeface="宋体" charset="-122"/>
              </a:rPr>
              <a:t>}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Output schema </a:t>
            </a:r>
            <a:r>
              <a:rPr lang="en-US" altLang="zh-CN" i="1" dirty="0">
                <a:ea typeface="宋体" charset="-122"/>
              </a:rPr>
              <a:t>S(A1, …, An)</a:t>
            </a:r>
          </a:p>
          <a:p>
            <a:pPr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Example: project social-security number and names: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  </a:t>
            </a:r>
            <a:r>
              <a:rPr lang="en-US" altLang="zh-CN" dirty="0">
                <a:solidFill>
                  <a:schemeClr val="accent2"/>
                </a:solidFill>
                <a:latin typeface="Symbol" pitchFamily="18" charset="2"/>
                <a:ea typeface="宋体" charset="-122"/>
              </a:rPr>
              <a:t>P</a:t>
            </a:r>
            <a:r>
              <a:rPr lang="en-US" altLang="zh-CN" dirty="0">
                <a:solidFill>
                  <a:schemeClr val="accent2"/>
                </a:solidFill>
                <a:ea typeface="宋体" charset="-122"/>
              </a:rPr>
              <a:t> </a:t>
            </a:r>
            <a:r>
              <a:rPr lang="en-US" altLang="zh-CN" baseline="-25000" dirty="0">
                <a:solidFill>
                  <a:schemeClr val="accent2"/>
                </a:solidFill>
                <a:ea typeface="宋体" charset="-122"/>
              </a:rPr>
              <a:t>SSN, Name</a:t>
            </a:r>
            <a:r>
              <a:rPr lang="en-US" altLang="zh-CN" dirty="0">
                <a:solidFill>
                  <a:schemeClr val="accent2"/>
                </a:solidFill>
                <a:ea typeface="宋体" charset="-122"/>
              </a:rPr>
              <a:t> (Employee)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38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7831852"/>
              </p:ext>
            </p:extLst>
          </p:nvPr>
        </p:nvGraphicFramePr>
        <p:xfrm>
          <a:off x="3971925" y="2800350"/>
          <a:ext cx="457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2268" imgH="152268" progId="Equation.3">
                  <p:embed/>
                </p:oleObj>
              </mc:Choice>
              <mc:Fallback>
                <p:oleObj name="Equation" r:id="rId2" imgW="152268" imgH="152268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1925" y="2800350"/>
                        <a:ext cx="4572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758982"/>
              </p:ext>
            </p:extLst>
          </p:nvPr>
        </p:nvGraphicFramePr>
        <p:xfrm>
          <a:off x="683568" y="4797152"/>
          <a:ext cx="4392487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SSN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Name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err="1"/>
                        <a:t>Dept</a:t>
                      </a:r>
                      <a:r>
                        <a:rPr lang="en-US" altLang="zh-CN" sz="2000" dirty="0"/>
                        <a:t>-ID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Salary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111060000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Alex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1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30K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754320032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Bob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1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32K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983210129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Chris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2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45K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720694"/>
              </p:ext>
            </p:extLst>
          </p:nvPr>
        </p:nvGraphicFramePr>
        <p:xfrm>
          <a:off x="5724128" y="4797152"/>
          <a:ext cx="2232248" cy="15849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SSN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Name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111060000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Alex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754320032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Bob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983210129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Chris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4571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Example: Banking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CN" dirty="0"/>
              <a:t>Data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CN" dirty="0"/>
              <a:t>Information on accounts, customers, balances, current interest rates, transaction histories, etc.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CN" dirty="0"/>
              <a:t>MASSIVE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CN" dirty="0"/>
              <a:t>Many TBs at a minimum for big banks, more if keep history of all transactions, even more if keep images of checks -&gt; Far too big to fit in main memory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CN" dirty="0"/>
              <a:t>PERSISTENT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CN" dirty="0"/>
              <a:t>Data outlives programs that operate on it, even on system shutdown and power failure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Cannot store data in memory, we have to rely on stable storage (disk, flash)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5703247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Selection vs. Projection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altLang="zh-CN" dirty="0">
                <a:ea typeface="宋体" charset="-122"/>
              </a:rPr>
              <a:t>Think of relation as a table</a:t>
            </a:r>
          </a:p>
          <a:p>
            <a:pPr lvl="1">
              <a:lnSpc>
                <a:spcPct val="200000"/>
              </a:lnSpc>
            </a:pPr>
            <a:r>
              <a:rPr lang="en-US" altLang="zh-CN" dirty="0">
                <a:ea typeface="宋体" charset="-122"/>
              </a:rPr>
              <a:t>How are they similar?</a:t>
            </a:r>
          </a:p>
          <a:p>
            <a:pPr lvl="1">
              <a:lnSpc>
                <a:spcPct val="200000"/>
              </a:lnSpc>
            </a:pPr>
            <a:r>
              <a:rPr lang="en-US" altLang="zh-CN" dirty="0">
                <a:ea typeface="宋体" charset="-122"/>
              </a:rPr>
              <a:t>How are they different?</a:t>
            </a:r>
          </a:p>
          <a:p>
            <a:pPr lvl="1">
              <a:lnSpc>
                <a:spcPct val="200000"/>
              </a:lnSpc>
            </a:pPr>
            <a:r>
              <a:rPr lang="en-US" altLang="zh-CN" dirty="0">
                <a:ea typeface="宋体" charset="-122"/>
              </a:rPr>
              <a:t>Why do you need both?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39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2943226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Cartesian Product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Each tuple in </a:t>
            </a:r>
            <a:r>
              <a:rPr lang="en-US" altLang="zh-CN" i="1" dirty="0">
                <a:ea typeface="宋体" charset="-122"/>
              </a:rPr>
              <a:t>R1</a:t>
            </a:r>
            <a:r>
              <a:rPr lang="en-US" altLang="zh-CN" dirty="0">
                <a:ea typeface="宋体" charset="-122"/>
              </a:rPr>
              <a:t> with each tuple in </a:t>
            </a:r>
            <a:r>
              <a:rPr lang="en-US" altLang="zh-CN" i="1" dirty="0">
                <a:ea typeface="宋体" charset="-122"/>
              </a:rPr>
              <a:t>R2, denoted as R1 x R2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Input schemas </a:t>
            </a:r>
            <a:r>
              <a:rPr lang="en-US" altLang="zh-CN" i="1" dirty="0">
                <a:ea typeface="宋体" charset="-122"/>
              </a:rPr>
              <a:t>R1(A1,…,An), R2(B1,…,</a:t>
            </a:r>
            <a:r>
              <a:rPr lang="en-US" altLang="zh-CN" i="1" dirty="0" err="1">
                <a:ea typeface="宋体" charset="-122"/>
              </a:rPr>
              <a:t>Bm</a:t>
            </a:r>
            <a:r>
              <a:rPr lang="en-US" altLang="zh-CN" i="1" dirty="0">
                <a:ea typeface="宋体" charset="-122"/>
              </a:rPr>
              <a:t>)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Output schema is  </a:t>
            </a:r>
            <a:r>
              <a:rPr lang="en-US" altLang="zh-CN" i="1" dirty="0">
                <a:ea typeface="宋体" charset="-122"/>
              </a:rPr>
              <a:t>S(A1, …, An, B1, …, </a:t>
            </a:r>
            <a:r>
              <a:rPr lang="en-US" altLang="zh-CN" i="1" dirty="0" err="1">
                <a:ea typeface="宋体" charset="-122"/>
              </a:rPr>
              <a:t>Bm</a:t>
            </a:r>
            <a:r>
              <a:rPr lang="en-US" altLang="zh-CN" i="1" dirty="0">
                <a:ea typeface="宋体" charset="-122"/>
              </a:rPr>
              <a:t>)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Very rare in practice; but </a:t>
            </a: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joins</a:t>
            </a:r>
            <a:r>
              <a:rPr lang="en-US" altLang="zh-CN" dirty="0">
                <a:solidFill>
                  <a:srgbClr val="7D0900"/>
                </a:solidFill>
                <a:ea typeface="宋体" charset="-122"/>
              </a:rPr>
              <a:t> </a:t>
            </a:r>
            <a:r>
              <a:rPr lang="en-US" altLang="zh-CN" dirty="0">
                <a:ea typeface="宋体" charset="-122"/>
              </a:rPr>
              <a:t>are very common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Example:  </a:t>
            </a:r>
            <a:r>
              <a:rPr lang="en-US" altLang="zh-CN" b="1" dirty="0">
                <a:ea typeface="宋体" charset="-122"/>
              </a:rPr>
              <a:t>Employee</a:t>
            </a:r>
            <a:r>
              <a:rPr lang="en-US" altLang="zh-CN" dirty="0">
                <a:ea typeface="宋体" charset="-122"/>
              </a:rPr>
              <a:t> x </a:t>
            </a:r>
            <a:r>
              <a:rPr lang="en-US" altLang="zh-CN" b="1" dirty="0">
                <a:ea typeface="宋体" charset="-122"/>
              </a:rPr>
              <a:t>Dependent</a:t>
            </a:r>
            <a:endParaRPr lang="zh-CN" alt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40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8159017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41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1945216"/>
              </p:ext>
            </p:extLst>
          </p:nvPr>
        </p:nvGraphicFramePr>
        <p:xfrm>
          <a:off x="395536" y="1808232"/>
          <a:ext cx="2592288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88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34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SSN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Name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111060000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Alex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754320032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Brandy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520425"/>
              </p:ext>
            </p:extLst>
          </p:nvPr>
        </p:nvGraphicFramePr>
        <p:xfrm>
          <a:off x="3347864" y="1807999"/>
          <a:ext cx="5472608" cy="1188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3541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84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Employee-SSN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Dependent-Name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111060000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Chris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754320032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David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95536" y="1448192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Employee</a:t>
            </a:r>
            <a:endParaRPr lang="zh-CN" alt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275856" y="1482333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Dependent</a:t>
            </a:r>
            <a:endParaRPr lang="zh-CN" altLang="en-US" b="1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715913"/>
              </p:ext>
            </p:extLst>
          </p:nvPr>
        </p:nvGraphicFramePr>
        <p:xfrm>
          <a:off x="251520" y="4192746"/>
          <a:ext cx="8496943" cy="200915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39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67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22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SSN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Name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Employee-SSN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Dependent-Name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1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/>
                        <a:t>111060000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Alex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111060000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Chris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/>
                        <a:t>111060000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Alex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754320032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David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754320032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Brandy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111060000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Chris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754320032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Brandy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754320032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David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51520" y="3823414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Employee x Dependent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0426637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Renaming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Does not change the relational instance, denoted as Notation: </a:t>
            </a:r>
            <a:r>
              <a:rPr lang="en-US" altLang="zh-CN" i="1" dirty="0">
                <a:latin typeface="Symbol" pitchFamily="18" charset="2"/>
                <a:ea typeface="宋体" charset="-122"/>
              </a:rPr>
              <a:t>r</a:t>
            </a:r>
            <a:r>
              <a:rPr lang="en-US" altLang="zh-CN" i="1" dirty="0">
                <a:ea typeface="宋体" charset="-122"/>
              </a:rPr>
              <a:t> </a:t>
            </a:r>
            <a:r>
              <a:rPr lang="en-US" altLang="zh-CN" i="1" baseline="-25000" dirty="0">
                <a:ea typeface="宋体" charset="-122"/>
              </a:rPr>
              <a:t>S(B1,…,</a:t>
            </a:r>
            <a:r>
              <a:rPr lang="en-US" altLang="zh-CN" i="1" baseline="-25000" dirty="0" err="1">
                <a:ea typeface="宋体" charset="-122"/>
              </a:rPr>
              <a:t>Bn</a:t>
            </a:r>
            <a:r>
              <a:rPr lang="en-US" altLang="zh-CN" i="1" baseline="-25000" dirty="0">
                <a:ea typeface="宋体" charset="-122"/>
              </a:rPr>
              <a:t>)</a:t>
            </a:r>
            <a:r>
              <a:rPr lang="en-US" altLang="zh-CN" i="1" dirty="0">
                <a:ea typeface="宋体" charset="-122"/>
              </a:rPr>
              <a:t> (R)</a:t>
            </a:r>
          </a:p>
          <a:p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Changes the relational schema only</a:t>
            </a:r>
          </a:p>
          <a:p>
            <a:pPr lvl="1"/>
            <a:r>
              <a:rPr lang="en-US" altLang="zh-CN" dirty="0">
                <a:ea typeface="宋体" charset="-122"/>
              </a:rPr>
              <a:t>Input schema: </a:t>
            </a:r>
            <a:r>
              <a:rPr lang="en-US" altLang="zh-CN" i="1" dirty="0">
                <a:ea typeface="宋体" charset="-122"/>
              </a:rPr>
              <a:t>R(A1, …, An)</a:t>
            </a:r>
          </a:p>
          <a:p>
            <a:pPr lvl="1"/>
            <a:r>
              <a:rPr lang="en-US" altLang="zh-CN" dirty="0">
                <a:ea typeface="宋体" charset="-122"/>
              </a:rPr>
              <a:t>Output schema: </a:t>
            </a:r>
            <a:r>
              <a:rPr lang="en-US" altLang="zh-CN" i="1" dirty="0">
                <a:ea typeface="宋体" charset="-122"/>
              </a:rPr>
              <a:t>S(B1, …, </a:t>
            </a:r>
            <a:r>
              <a:rPr lang="en-US" altLang="zh-CN" i="1" dirty="0" err="1">
                <a:ea typeface="宋体" charset="-122"/>
              </a:rPr>
              <a:t>Bn</a:t>
            </a:r>
            <a:r>
              <a:rPr lang="en-US" altLang="zh-CN" i="1" dirty="0">
                <a:ea typeface="宋体" charset="-122"/>
              </a:rPr>
              <a:t>)</a:t>
            </a:r>
          </a:p>
          <a:p>
            <a:r>
              <a:rPr lang="en-US" altLang="zh-CN" dirty="0">
                <a:ea typeface="宋体" charset="-122"/>
              </a:rPr>
              <a:t>Example:</a:t>
            </a:r>
          </a:p>
          <a:p>
            <a:pPr lvl="2">
              <a:buFont typeface="Symbol" pitchFamily="18" charset="2"/>
              <a:buChar char="r"/>
            </a:pPr>
            <a:r>
              <a:rPr lang="en-US" altLang="zh-CN" sz="3200" i="1" baseline="-25000" dirty="0" err="1">
                <a:ea typeface="宋体" charset="-122"/>
              </a:rPr>
              <a:t>Soc</a:t>
            </a:r>
            <a:r>
              <a:rPr lang="en-US" altLang="zh-CN" sz="3200" i="1" baseline="-25000" dirty="0">
                <a:ea typeface="宋体" charset="-122"/>
              </a:rPr>
              <a:t>-sec-</a:t>
            </a:r>
            <a:r>
              <a:rPr lang="en-US" altLang="zh-CN" sz="3200" i="1" baseline="-25000" dirty="0" err="1">
                <a:ea typeface="宋体" charset="-122"/>
              </a:rPr>
              <a:t>num</a:t>
            </a:r>
            <a:r>
              <a:rPr lang="en-US" altLang="zh-CN" sz="3200" i="1" baseline="-25000" dirty="0">
                <a:ea typeface="宋体" charset="-122"/>
              </a:rPr>
              <a:t>, </a:t>
            </a:r>
            <a:r>
              <a:rPr lang="en-US" altLang="zh-CN" sz="3200" i="1" baseline="-25000" dirty="0" err="1">
                <a:ea typeface="宋体" charset="-122"/>
              </a:rPr>
              <a:t>firstname</a:t>
            </a:r>
            <a:r>
              <a:rPr lang="en-US" altLang="zh-CN" sz="2800" dirty="0">
                <a:ea typeface="宋体" charset="-122"/>
              </a:rPr>
              <a:t>(Employee)</a:t>
            </a:r>
            <a:endParaRPr lang="zh-CN" alt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42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888817"/>
              </p:ext>
            </p:extLst>
          </p:nvPr>
        </p:nvGraphicFramePr>
        <p:xfrm>
          <a:off x="1187624" y="4869160"/>
          <a:ext cx="2232248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SSN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Name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111060000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Alex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754320032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Bob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983210129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Chris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073902"/>
              </p:ext>
            </p:extLst>
          </p:nvPr>
        </p:nvGraphicFramePr>
        <p:xfrm>
          <a:off x="3995936" y="4869160"/>
          <a:ext cx="3600400" cy="15849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066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37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err="1"/>
                        <a:t>Soc</a:t>
                      </a:r>
                      <a:r>
                        <a:rPr lang="en-US" altLang="zh-CN" sz="2000" dirty="0"/>
                        <a:t>-sec-</a:t>
                      </a:r>
                      <a:r>
                        <a:rPr lang="en-US" altLang="zh-CN" sz="2000" dirty="0" err="1"/>
                        <a:t>num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err="1"/>
                        <a:t>firstname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111060000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Alex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754320032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Bob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983210129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Chris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809783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Set Operations: Intersection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Intersection:  all tuples both in R1 and in R2, denoted as R1   R2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solidFill>
                  <a:srgbClr val="FF0000"/>
                </a:solidFill>
                <a:ea typeface="宋体" charset="-122"/>
              </a:rPr>
              <a:t>R1, R2 must have the same schema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R1   R2 has the same schema as R1, R2 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Example</a:t>
            </a:r>
          </a:p>
          <a:p>
            <a:pPr lvl="2">
              <a:lnSpc>
                <a:spcPct val="120000"/>
              </a:lnSpc>
            </a:pPr>
            <a:r>
              <a:rPr lang="en-US" altLang="zh-CN" dirty="0" err="1">
                <a:ea typeface="宋体" charset="-122"/>
              </a:rPr>
              <a:t>UnionizedEmployees</a:t>
            </a:r>
            <a:r>
              <a:rPr lang="en-US" altLang="zh-CN" dirty="0">
                <a:ea typeface="宋体" charset="-122"/>
              </a:rPr>
              <a:t>     </a:t>
            </a:r>
            <a:r>
              <a:rPr lang="en-US" altLang="zh-CN" dirty="0" err="1">
                <a:ea typeface="宋体" charset="-122"/>
              </a:rPr>
              <a:t>RetiredEmployees</a:t>
            </a:r>
            <a:endParaRPr lang="en-US" altLang="zh-CN" dirty="0">
              <a:ea typeface="宋体" charset="-122"/>
            </a:endParaRP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Intersection is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derived</a:t>
            </a:r>
            <a:r>
              <a:rPr lang="en-US" altLang="zh-CN" dirty="0">
                <a:ea typeface="宋体" charset="-122"/>
              </a:rPr>
              <a:t>: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R1       R2  =  R1 – (R1 – R2)     </a:t>
            </a:r>
            <a:r>
              <a:rPr lang="en-US" altLang="zh-CN" dirty="0">
                <a:solidFill>
                  <a:srgbClr val="FF5050"/>
                </a:solidFill>
                <a:ea typeface="宋体" charset="-122"/>
              </a:rPr>
              <a:t>why ?</a:t>
            </a:r>
            <a:endParaRPr lang="en-US" altLang="zh-CN" dirty="0">
              <a:ea typeface="宋体" charset="-122"/>
            </a:endParaRPr>
          </a:p>
          <a:p>
            <a:pPr>
              <a:lnSpc>
                <a:spcPct val="120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43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6201639"/>
              </p:ext>
            </p:extLst>
          </p:nvPr>
        </p:nvGraphicFramePr>
        <p:xfrm>
          <a:off x="947217" y="1823864"/>
          <a:ext cx="30638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2334" imgH="190417" progId="Equation.3">
                  <p:embed/>
                </p:oleObj>
              </mc:Choice>
              <mc:Fallback>
                <p:oleObj name="Equation" r:id="rId2" imgW="152334" imgH="19041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7217" y="1823864"/>
                        <a:ext cx="306388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8904222"/>
              </p:ext>
            </p:extLst>
          </p:nvPr>
        </p:nvGraphicFramePr>
        <p:xfrm>
          <a:off x="1297732" y="2862461"/>
          <a:ext cx="30638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52334" imgH="190417" progId="Equation.3">
                  <p:embed/>
                </p:oleObj>
              </mc:Choice>
              <mc:Fallback>
                <p:oleObj name="Equation" r:id="rId4" imgW="152334" imgH="19041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7732" y="2862461"/>
                        <a:ext cx="306387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8482544"/>
              </p:ext>
            </p:extLst>
          </p:nvPr>
        </p:nvGraphicFramePr>
        <p:xfrm>
          <a:off x="3824040" y="3840088"/>
          <a:ext cx="30638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52334" imgH="190417" progId="Equation.3">
                  <p:embed/>
                </p:oleObj>
              </mc:Choice>
              <mc:Fallback>
                <p:oleObj name="Equation" r:id="rId5" imgW="152334" imgH="19041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4040" y="3840088"/>
                        <a:ext cx="306387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6644737"/>
              </p:ext>
            </p:extLst>
          </p:nvPr>
        </p:nvGraphicFramePr>
        <p:xfrm>
          <a:off x="1403648" y="4916785"/>
          <a:ext cx="30638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52334" imgH="190417" progId="Equation.3">
                  <p:embed/>
                </p:oleObj>
              </mc:Choice>
              <mc:Fallback>
                <p:oleObj name="Equation" r:id="rId6" imgW="152334" imgH="19041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4916785"/>
                        <a:ext cx="306387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625532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Theta Join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A join that involves a predicate </a:t>
            </a:r>
            <a:r>
              <a:rPr lang="en-US" altLang="zh-CN" i="1" dirty="0">
                <a:latin typeface="Symbol" pitchFamily="18" charset="2"/>
                <a:ea typeface="宋体" charset="-122"/>
              </a:rPr>
              <a:t>q, </a:t>
            </a:r>
            <a:r>
              <a:rPr lang="en-US" altLang="zh-CN" dirty="0">
                <a:ea typeface="宋体" charset="-122"/>
              </a:rPr>
              <a:t>denoted as </a:t>
            </a:r>
            <a:r>
              <a:rPr lang="en-US" altLang="zh-CN" i="1" dirty="0">
                <a:ea typeface="宋体" charset="-122"/>
              </a:rPr>
              <a:t>R1      </a:t>
            </a:r>
            <a:r>
              <a:rPr lang="en-US" altLang="zh-CN" i="1" baseline="-25000" dirty="0">
                <a:latin typeface="Symbol" pitchFamily="18" charset="2"/>
                <a:ea typeface="宋体" charset="-122"/>
              </a:rPr>
              <a:t>q</a:t>
            </a:r>
            <a:r>
              <a:rPr lang="en-US" altLang="zh-CN" i="1" dirty="0">
                <a:ea typeface="宋体" charset="-122"/>
              </a:rPr>
              <a:t> R2</a:t>
            </a:r>
            <a:r>
              <a:rPr lang="en-US" altLang="zh-CN" dirty="0">
                <a:ea typeface="宋体" charset="-122"/>
              </a:rPr>
              <a:t>     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Input schemas: </a:t>
            </a:r>
            <a:r>
              <a:rPr lang="en-US" altLang="zh-CN" i="1" dirty="0">
                <a:ea typeface="宋体" charset="-122"/>
              </a:rPr>
              <a:t>R1(A1,…,An), R2(B1,…,</a:t>
            </a:r>
            <a:r>
              <a:rPr lang="en-US" altLang="zh-CN" i="1" dirty="0" err="1">
                <a:ea typeface="宋体" charset="-122"/>
              </a:rPr>
              <a:t>Bm</a:t>
            </a:r>
            <a:r>
              <a:rPr lang="en-US" altLang="zh-CN" i="1" dirty="0">
                <a:ea typeface="宋体" charset="-122"/>
              </a:rPr>
              <a:t>)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Output schema: </a:t>
            </a:r>
            <a:r>
              <a:rPr lang="en-US" altLang="zh-CN" i="1" dirty="0">
                <a:ea typeface="宋体" charset="-122"/>
              </a:rPr>
              <a:t>S(A1,…,An,B1,…,</a:t>
            </a:r>
            <a:r>
              <a:rPr lang="en-US" altLang="zh-CN" i="1" dirty="0" err="1">
                <a:ea typeface="宋体" charset="-122"/>
              </a:rPr>
              <a:t>Bm</a:t>
            </a:r>
            <a:r>
              <a:rPr lang="en-US" altLang="zh-CN" i="1" dirty="0">
                <a:ea typeface="宋体" charset="-122"/>
              </a:rPr>
              <a:t>)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Derived operator: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		     </a:t>
            </a:r>
            <a:r>
              <a:rPr lang="en-US" altLang="zh-CN" i="1" dirty="0">
                <a:ea typeface="宋体" charset="-122"/>
              </a:rPr>
              <a:t>R1     </a:t>
            </a:r>
            <a:r>
              <a:rPr lang="en-US" altLang="zh-CN" i="1" baseline="-25000" dirty="0">
                <a:latin typeface="Symbol" pitchFamily="18" charset="2"/>
                <a:ea typeface="宋体" charset="-122"/>
              </a:rPr>
              <a:t>q</a:t>
            </a:r>
            <a:r>
              <a:rPr lang="en-US" altLang="zh-CN" i="1" dirty="0">
                <a:ea typeface="宋体" charset="-122"/>
              </a:rPr>
              <a:t> R2 = </a:t>
            </a:r>
            <a:r>
              <a:rPr lang="en-US" altLang="zh-CN" i="1" dirty="0">
                <a:latin typeface="Symbol" pitchFamily="18" charset="2"/>
                <a:ea typeface="宋体" charset="-122"/>
              </a:rPr>
              <a:t>s</a:t>
            </a:r>
            <a:r>
              <a:rPr lang="en-US" altLang="zh-CN" i="1" dirty="0">
                <a:ea typeface="宋体" charset="-122"/>
              </a:rPr>
              <a:t> </a:t>
            </a:r>
            <a:r>
              <a:rPr lang="en-US" altLang="zh-CN" i="1" baseline="-25000" dirty="0">
                <a:latin typeface="Symbol" pitchFamily="18" charset="2"/>
                <a:ea typeface="宋体" charset="-122"/>
              </a:rPr>
              <a:t>q</a:t>
            </a:r>
            <a:r>
              <a:rPr lang="en-US" altLang="zh-CN" i="1" dirty="0">
                <a:ea typeface="宋体" charset="-122"/>
              </a:rPr>
              <a:t> (R1 x R2)</a:t>
            </a:r>
          </a:p>
          <a:p>
            <a:pPr lvl="2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Take the product R1 x R2</a:t>
            </a:r>
          </a:p>
          <a:p>
            <a:pPr lvl="2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Then apply SELECT</a:t>
            </a:r>
            <a:r>
              <a:rPr lang="en-US" altLang="zh-CN" i="1" baseline="-25000" dirty="0">
                <a:ea typeface="宋体" charset="-122"/>
              </a:rPr>
              <a:t>C</a:t>
            </a:r>
            <a:r>
              <a:rPr lang="en-US" altLang="zh-CN" dirty="0">
                <a:ea typeface="宋体" charset="-122"/>
              </a:rPr>
              <a:t>  to the result</a:t>
            </a:r>
          </a:p>
          <a:p>
            <a:pPr lvl="2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As for SELECT, </a:t>
            </a:r>
            <a:r>
              <a:rPr lang="en-US" altLang="zh-CN" i="1" dirty="0">
                <a:ea typeface="宋体" charset="-122"/>
              </a:rPr>
              <a:t>C</a:t>
            </a:r>
            <a:r>
              <a:rPr lang="en-US" altLang="zh-CN" dirty="0">
                <a:ea typeface="宋体" charset="-122"/>
              </a:rPr>
              <a:t>  can be any Boolean-valued condition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44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AutoShape 4"/>
          <p:cNvSpPr>
            <a:spLocks noChangeAspect="1" noChangeArrowheads="1"/>
          </p:cNvSpPr>
          <p:nvPr/>
        </p:nvSpPr>
        <p:spPr bwMode="auto">
          <a:xfrm rot="16200000">
            <a:off x="7836396" y="1288157"/>
            <a:ext cx="193675" cy="385763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6" name="AutoShape 4"/>
          <p:cNvSpPr>
            <a:spLocks noChangeAspect="1" noChangeArrowheads="1"/>
          </p:cNvSpPr>
          <p:nvPr/>
        </p:nvSpPr>
        <p:spPr bwMode="auto">
          <a:xfrm rot="16200000">
            <a:off x="2075756" y="3404964"/>
            <a:ext cx="193675" cy="385763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2058953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Theta Join: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45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2276089"/>
              </p:ext>
            </p:extLst>
          </p:nvPr>
        </p:nvGraphicFramePr>
        <p:xfrm>
          <a:off x="136079" y="1642284"/>
          <a:ext cx="3313186" cy="11859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10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278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Name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Address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956"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AJ's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1800 Tennessee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962"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Michael's Pub</a:t>
                      </a:r>
                      <a:endParaRPr lang="zh-CN" alt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513 Gaines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651677"/>
              </p:ext>
            </p:extLst>
          </p:nvPr>
        </p:nvGraphicFramePr>
        <p:xfrm>
          <a:off x="3635895" y="1638092"/>
          <a:ext cx="5472609" cy="1981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37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7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77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Bar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Beer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Price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AJ’s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Bud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2.5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AJ’s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Miller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2.75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Michael’s Pub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Bud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2.5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Michael’s Pub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Corona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3.0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7504" y="1309544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Bar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35896" y="1268760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Sells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36822" y="3839116"/>
            <a:ext cx="6307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/>
              <a:t>BarInfo</a:t>
            </a:r>
            <a:r>
              <a:rPr lang="en-US" altLang="zh-CN" dirty="0"/>
              <a:t> := Sells  	   </a:t>
            </a:r>
            <a:r>
              <a:rPr lang="en-US" altLang="zh-CN" baseline="-25000" dirty="0"/>
              <a:t>Sells.Bar=</a:t>
            </a:r>
            <a:r>
              <a:rPr lang="en-US" altLang="zh-CN" baseline="-25000" dirty="0" err="1"/>
              <a:t>Bar.Name</a:t>
            </a:r>
            <a:r>
              <a:rPr lang="en-US" altLang="zh-CN" dirty="0"/>
              <a:t> Bar</a:t>
            </a:r>
            <a:endParaRPr lang="zh-CN" altLang="en-US" dirty="0"/>
          </a:p>
        </p:txBody>
      </p:sp>
      <p:sp>
        <p:nvSpPr>
          <p:cNvPr id="10" name="AutoShape 4"/>
          <p:cNvSpPr>
            <a:spLocks noChangeAspect="1" noChangeArrowheads="1"/>
          </p:cNvSpPr>
          <p:nvPr/>
        </p:nvSpPr>
        <p:spPr bwMode="auto">
          <a:xfrm rot="16200000">
            <a:off x="1931740" y="3830900"/>
            <a:ext cx="193675" cy="385763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859011"/>
              </p:ext>
            </p:extLst>
          </p:nvPr>
        </p:nvGraphicFramePr>
        <p:xfrm>
          <a:off x="251520" y="4271164"/>
          <a:ext cx="8496943" cy="200915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52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4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37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7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67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Bar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Beer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Price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Name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Address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19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AJ’s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Bud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2.5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AJ's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1800 Tennessee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AJ’s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Miller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2.75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AJ's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1800 Tennessee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Michael’s Pub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Bud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2.5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Michael's Pub</a:t>
                      </a:r>
                      <a:endParaRPr lang="zh-CN" alt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513 Gaines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Michael’s Pub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Corona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3.0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Michael's Pub</a:t>
                      </a:r>
                      <a:endParaRPr lang="zh-CN" alt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513 Gaines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083390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Natural 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Notation: </a:t>
            </a:r>
            <a:r>
              <a:rPr lang="en-US" altLang="zh-CN" i="1" dirty="0">
                <a:ea typeface="宋体" charset="-122"/>
              </a:rPr>
              <a:t>R1      R2</a:t>
            </a:r>
          </a:p>
          <a:p>
            <a:r>
              <a:rPr lang="en-US" altLang="zh-CN" dirty="0">
                <a:ea typeface="宋体" charset="-122"/>
              </a:rPr>
              <a:t>Input Schema: </a:t>
            </a:r>
            <a:r>
              <a:rPr lang="en-US" altLang="zh-CN" i="1" dirty="0">
                <a:ea typeface="宋体" charset="-122"/>
              </a:rPr>
              <a:t>R1(A1, …, An), R2(B1, …, </a:t>
            </a:r>
            <a:r>
              <a:rPr lang="en-US" altLang="zh-CN" i="1" dirty="0" err="1">
                <a:ea typeface="宋体" charset="-122"/>
              </a:rPr>
              <a:t>Bm</a:t>
            </a:r>
            <a:r>
              <a:rPr lang="en-US" altLang="zh-CN" i="1" dirty="0">
                <a:ea typeface="宋体" charset="-122"/>
              </a:rPr>
              <a:t>)</a:t>
            </a:r>
          </a:p>
          <a:p>
            <a:r>
              <a:rPr lang="en-US" altLang="zh-CN" dirty="0">
                <a:ea typeface="宋体" charset="-122"/>
              </a:rPr>
              <a:t>Output Schema: </a:t>
            </a:r>
            <a:r>
              <a:rPr lang="en-US" altLang="zh-CN" i="1" dirty="0">
                <a:ea typeface="宋体" charset="-122"/>
              </a:rPr>
              <a:t>S(C1,…,</a:t>
            </a:r>
            <a:r>
              <a:rPr lang="en-US" altLang="zh-CN" i="1" dirty="0" err="1">
                <a:ea typeface="宋体" charset="-122"/>
              </a:rPr>
              <a:t>Cp</a:t>
            </a:r>
            <a:r>
              <a:rPr lang="en-US" altLang="zh-CN" i="1" dirty="0">
                <a:ea typeface="宋体" charset="-122"/>
              </a:rPr>
              <a:t>)</a:t>
            </a:r>
          </a:p>
          <a:p>
            <a:pPr lvl="1"/>
            <a:r>
              <a:rPr lang="en-US" altLang="zh-CN" dirty="0">
                <a:ea typeface="宋体" charset="-122"/>
              </a:rPr>
              <a:t>Where</a:t>
            </a:r>
            <a:r>
              <a:rPr lang="en-US" altLang="zh-CN" dirty="0">
                <a:solidFill>
                  <a:srgbClr val="FF0000"/>
                </a:solidFill>
                <a:ea typeface="宋体" charset="-122"/>
              </a:rPr>
              <a:t> </a:t>
            </a:r>
            <a:r>
              <a:rPr lang="en-US" altLang="zh-CN" i="1" dirty="0">
                <a:solidFill>
                  <a:srgbClr val="FF0000"/>
                </a:solidFill>
                <a:ea typeface="宋体" charset="-122"/>
              </a:rPr>
              <a:t>{C1, …, </a:t>
            </a:r>
            <a:r>
              <a:rPr lang="en-US" altLang="zh-CN" i="1" dirty="0" err="1">
                <a:solidFill>
                  <a:srgbClr val="FF0000"/>
                </a:solidFill>
                <a:ea typeface="宋体" charset="-122"/>
              </a:rPr>
              <a:t>Cp</a:t>
            </a:r>
            <a:r>
              <a:rPr lang="en-US" altLang="zh-CN" i="1" dirty="0">
                <a:solidFill>
                  <a:srgbClr val="FF0000"/>
                </a:solidFill>
                <a:ea typeface="宋体" charset="-122"/>
              </a:rPr>
              <a:t>} = {A1, …, An} </a:t>
            </a:r>
            <a:r>
              <a:rPr lang="en-US" altLang="zh-CN" dirty="0">
                <a:ea typeface="宋体" charset="-122"/>
              </a:rPr>
              <a:t>U</a:t>
            </a:r>
            <a:r>
              <a:rPr lang="en-US" altLang="zh-CN" i="1" dirty="0">
                <a:solidFill>
                  <a:srgbClr val="FF0000"/>
                </a:solidFill>
                <a:ea typeface="宋体" charset="-122"/>
              </a:rPr>
              <a:t>{B1, …, </a:t>
            </a:r>
            <a:r>
              <a:rPr lang="en-US" altLang="zh-CN" i="1" dirty="0" err="1">
                <a:solidFill>
                  <a:srgbClr val="FF0000"/>
                </a:solidFill>
                <a:ea typeface="宋体" charset="-122"/>
              </a:rPr>
              <a:t>Bm</a:t>
            </a:r>
            <a:r>
              <a:rPr lang="en-US" altLang="zh-CN" i="1" dirty="0">
                <a:solidFill>
                  <a:srgbClr val="FF0000"/>
                </a:solidFill>
                <a:ea typeface="宋体" charset="-122"/>
              </a:rPr>
              <a:t>}</a:t>
            </a:r>
          </a:p>
          <a:p>
            <a:r>
              <a:rPr lang="en-US" altLang="zh-CN" dirty="0">
                <a:ea typeface="宋体" charset="-122"/>
              </a:rPr>
              <a:t>Meaning: combine all pairs of tuples in R1 and R2 that agree on the attributes:</a:t>
            </a:r>
          </a:p>
          <a:p>
            <a:pPr lvl="1"/>
            <a:r>
              <a:rPr lang="en-US" altLang="zh-CN" i="1" dirty="0">
                <a:solidFill>
                  <a:srgbClr val="FF0000"/>
                </a:solidFill>
                <a:ea typeface="宋体" charset="-122"/>
              </a:rPr>
              <a:t>{A1,…,An}    {B1,…, </a:t>
            </a:r>
            <a:r>
              <a:rPr lang="en-US" altLang="zh-CN" i="1" dirty="0" err="1">
                <a:solidFill>
                  <a:srgbClr val="FF0000"/>
                </a:solidFill>
                <a:ea typeface="宋体" charset="-122"/>
              </a:rPr>
              <a:t>Bm</a:t>
            </a:r>
            <a:r>
              <a:rPr lang="en-US" altLang="zh-CN" i="1" dirty="0">
                <a:solidFill>
                  <a:srgbClr val="FF0000"/>
                </a:solidFill>
                <a:ea typeface="宋体" charset="-122"/>
              </a:rPr>
              <a:t>}</a:t>
            </a:r>
            <a:r>
              <a:rPr lang="en-US" altLang="zh-CN" dirty="0">
                <a:solidFill>
                  <a:srgbClr val="FF0000"/>
                </a:solidFill>
                <a:ea typeface="宋体" charset="-122"/>
              </a:rPr>
              <a:t>   </a:t>
            </a:r>
            <a:r>
              <a:rPr lang="en-US" altLang="zh-CN" dirty="0">
                <a:ea typeface="宋体" charset="-122"/>
              </a:rPr>
              <a:t>(called the </a:t>
            </a:r>
            <a:r>
              <a:rPr lang="en-US" altLang="zh-CN" b="1" dirty="0">
                <a:solidFill>
                  <a:srgbClr val="C00000"/>
                </a:solidFill>
                <a:ea typeface="宋体" charset="-122"/>
              </a:rPr>
              <a:t>join attributes</a:t>
            </a:r>
            <a:r>
              <a:rPr lang="en-US" altLang="zh-CN" dirty="0">
                <a:ea typeface="宋体" charset="-122"/>
              </a:rPr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46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AutoShape 4"/>
          <p:cNvSpPr>
            <a:spLocks noChangeAspect="1" noChangeArrowheads="1"/>
          </p:cNvSpPr>
          <p:nvPr/>
        </p:nvSpPr>
        <p:spPr bwMode="auto">
          <a:xfrm rot="16200000">
            <a:off x="2579812" y="1244724"/>
            <a:ext cx="193675" cy="385763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5508422"/>
              </p:ext>
            </p:extLst>
          </p:nvPr>
        </p:nvGraphicFramePr>
        <p:xfrm>
          <a:off x="2483768" y="4166220"/>
          <a:ext cx="274638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2334" imgH="190417" progId="Equation.3">
                  <p:embed/>
                </p:oleObj>
              </mc:Choice>
              <mc:Fallback>
                <p:oleObj name="Equation" r:id="rId2" imgW="152334" imgH="19041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4166220"/>
                        <a:ext cx="274638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41837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Natural Join: Examples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47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013107"/>
              </p:ext>
            </p:extLst>
          </p:nvPr>
        </p:nvGraphicFramePr>
        <p:xfrm>
          <a:off x="395536" y="1808232"/>
          <a:ext cx="2592288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88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34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SSN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Name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111060000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Alex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754320032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Brandy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47795"/>
              </p:ext>
            </p:extLst>
          </p:nvPr>
        </p:nvGraphicFramePr>
        <p:xfrm>
          <a:off x="3347864" y="1807999"/>
          <a:ext cx="5472608" cy="1188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3541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84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SSN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Dependent-Name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111060000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Chris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754320032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David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95536" y="1448192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Employee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275856" y="1482333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Dependent</a:t>
            </a:r>
            <a:endParaRPr lang="zh-CN" alt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759052"/>
              </p:ext>
            </p:extLst>
          </p:nvPr>
        </p:nvGraphicFramePr>
        <p:xfrm>
          <a:off x="1187625" y="4372570"/>
          <a:ext cx="6408711" cy="121667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39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67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2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SSN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Name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Dependent-Name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1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/>
                        <a:t>111060000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Alex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Chris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754320032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Brandy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David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55576" y="3441774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Employee    Dependent =</a:t>
            </a:r>
          </a:p>
          <a:p>
            <a:pPr marL="0" lvl="1"/>
            <a:r>
              <a:rPr lang="en-US" altLang="zh-CN" dirty="0">
                <a:latin typeface="Symbol" pitchFamily="18" charset="2"/>
              </a:rPr>
              <a:t>P</a:t>
            </a:r>
            <a:r>
              <a:rPr lang="en-US" altLang="zh-CN" dirty="0"/>
              <a:t> </a:t>
            </a:r>
            <a:r>
              <a:rPr lang="en-US" altLang="zh-CN" baseline="-25000" dirty="0"/>
              <a:t>SSN, Name, Dependent-Name</a:t>
            </a:r>
            <a:r>
              <a:rPr lang="en-US" altLang="zh-CN" dirty="0"/>
              <a:t>(</a:t>
            </a:r>
            <a:r>
              <a:rPr lang="en-US" altLang="zh-CN" dirty="0" err="1">
                <a:latin typeface="Symbol" pitchFamily="18" charset="2"/>
              </a:rPr>
              <a:t>s</a:t>
            </a:r>
            <a:r>
              <a:rPr lang="en-US" altLang="zh-CN" baseline="-25000" dirty="0" err="1"/>
              <a:t>Employee.SSN</a:t>
            </a:r>
            <a:r>
              <a:rPr lang="en-US" altLang="zh-CN" baseline="-25000" dirty="0"/>
              <a:t>=</a:t>
            </a:r>
            <a:r>
              <a:rPr lang="en-US" altLang="zh-CN" baseline="-25000" dirty="0" err="1"/>
              <a:t>Dependent.SSN</a:t>
            </a:r>
            <a:r>
              <a:rPr lang="en-US" altLang="zh-CN" dirty="0"/>
              <a:t>(Employee x Dependent)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11" name="AutoShape 4"/>
          <p:cNvSpPr>
            <a:spLocks noChangeAspect="1" noChangeArrowheads="1"/>
          </p:cNvSpPr>
          <p:nvPr/>
        </p:nvSpPr>
        <p:spPr bwMode="auto">
          <a:xfrm rot="16200000">
            <a:off x="1940769" y="3529999"/>
            <a:ext cx="96837" cy="192881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0484354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Natural Join: Examples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48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5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844408"/>
              </p:ext>
            </p:extLst>
          </p:nvPr>
        </p:nvGraphicFramePr>
        <p:xfrm>
          <a:off x="899592" y="1560660"/>
          <a:ext cx="2514600" cy="182880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257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A</a:t>
                      </a:r>
                      <a:endParaRPr kumimoji="0" lang="en-US" altLang="zh-CN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B</a:t>
                      </a:r>
                      <a:endParaRPr kumimoji="0" lang="en-US" altLang="zh-CN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anchor="ctr" anchorCtr="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X</a:t>
                      </a:r>
                      <a:endParaRPr kumimoji="0" lang="en-US" altLang="zh-CN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Y</a:t>
                      </a: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anchor="ctr" anchorCtr="1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X</a:t>
                      </a: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Z</a:t>
                      </a: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anchor="ctr" anchorCtr="1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Y</a:t>
                      </a: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Z</a:t>
                      </a: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anchor="ctr" anchorCtr="1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Z</a:t>
                      </a: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V</a:t>
                      </a:r>
                      <a:endParaRPr kumimoji="0" lang="en-US" altLang="zh-CN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anchor="ctr" anchorCtr="1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Group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461307"/>
              </p:ext>
            </p:extLst>
          </p:nvPr>
        </p:nvGraphicFramePr>
        <p:xfrm>
          <a:off x="5029200" y="1560660"/>
          <a:ext cx="2514600" cy="1463676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257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9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B</a:t>
                      </a:r>
                      <a:endParaRPr kumimoji="0" lang="en-US" altLang="zh-CN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40" marB="4574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C</a:t>
                      </a:r>
                      <a:endParaRPr kumimoji="0" lang="en-US" altLang="zh-CN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40" marB="45740" anchor="ctr" anchorCtr="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9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Z</a:t>
                      </a: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40" marB="4574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U</a:t>
                      </a: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40" marB="45740" anchor="ctr" anchorCtr="1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9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V</a:t>
                      </a: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40" marB="4574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W</a:t>
                      </a: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40" marB="45740" anchor="ctr" anchorCtr="1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9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Z</a:t>
                      </a: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40" marB="4574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V</a:t>
                      </a:r>
                      <a:endParaRPr kumimoji="0" lang="en-US" altLang="zh-CN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40" marB="45740" anchor="ctr" anchorCtr="1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Group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8081028"/>
              </p:ext>
            </p:extLst>
          </p:nvPr>
        </p:nvGraphicFramePr>
        <p:xfrm>
          <a:off x="2092424" y="4075260"/>
          <a:ext cx="4495800" cy="2378076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49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3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A</a:t>
                      </a:r>
                      <a:endParaRPr kumimoji="0" lang="en-US" altLang="zh-CN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32" marB="4573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B</a:t>
                      </a:r>
                      <a:endParaRPr kumimoji="0" lang="en-US" altLang="zh-CN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32" marB="4573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C</a:t>
                      </a:r>
                      <a:endParaRPr kumimoji="0" lang="en-US" altLang="zh-CN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32" marB="45732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X</a:t>
                      </a: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32" marB="4573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Z</a:t>
                      </a: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32" marB="4573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U</a:t>
                      </a: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32" marB="45732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X</a:t>
                      </a: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32" marB="4573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Z</a:t>
                      </a: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32" marB="4573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V</a:t>
                      </a: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32" marB="45732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Y</a:t>
                      </a: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32" marB="4573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Z</a:t>
                      </a: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32" marB="4573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U</a:t>
                      </a: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32" marB="45732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Y</a:t>
                      </a: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32" marB="4573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Z</a:t>
                      </a: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32" marB="4573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V</a:t>
                      </a: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32" marB="45732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Z</a:t>
                      </a: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32" marB="4573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V</a:t>
                      </a: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32" marB="4573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W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32" marB="45732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46262" y="1252250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R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716016" y="1252250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604070" y="367596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R    S</a:t>
            </a:r>
            <a:endParaRPr lang="zh-CN" altLang="en-US" dirty="0"/>
          </a:p>
        </p:txBody>
      </p:sp>
      <p:sp>
        <p:nvSpPr>
          <p:cNvPr id="13" name="AutoShape 4"/>
          <p:cNvSpPr>
            <a:spLocks noChangeAspect="1" noChangeArrowheads="1"/>
          </p:cNvSpPr>
          <p:nvPr/>
        </p:nvSpPr>
        <p:spPr bwMode="auto">
          <a:xfrm rot="16200000">
            <a:off x="1932831" y="3764189"/>
            <a:ext cx="96837" cy="192881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88872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Example: Banking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600" dirty="0"/>
              <a:t>SAFE: </a:t>
            </a:r>
          </a:p>
          <a:p>
            <a:pPr lvl="1"/>
            <a:r>
              <a:rPr lang="en-US" altLang="zh-CN" sz="2200" dirty="0"/>
              <a:t>from system failures</a:t>
            </a:r>
          </a:p>
          <a:p>
            <a:pPr lvl="1"/>
            <a:r>
              <a:rPr lang="en-US" altLang="zh-CN" sz="2200" dirty="0"/>
              <a:t>from malicious users</a:t>
            </a:r>
          </a:p>
          <a:p>
            <a:r>
              <a:rPr lang="en-US" altLang="zh-CN" sz="2600" dirty="0"/>
              <a:t>CONVENIENT: </a:t>
            </a:r>
          </a:p>
          <a:p>
            <a:pPr lvl="1"/>
            <a:r>
              <a:rPr lang="en-US" altLang="zh-CN" sz="2200" dirty="0"/>
              <a:t>simple commands to debit account, get balance, write statement, transfer funds, etc.  </a:t>
            </a:r>
          </a:p>
          <a:p>
            <a:pPr lvl="1"/>
            <a:r>
              <a:rPr lang="en-US" altLang="zh-CN" sz="2200" dirty="0"/>
              <a:t>also unpredicted queries should be easy </a:t>
            </a:r>
          </a:p>
          <a:p>
            <a:r>
              <a:rPr lang="en-US" altLang="zh-CN" sz="2600" dirty="0"/>
              <a:t>EFFICIENT:</a:t>
            </a:r>
          </a:p>
          <a:p>
            <a:pPr lvl="1"/>
            <a:r>
              <a:rPr lang="en-US" altLang="zh-CN" sz="2200" dirty="0"/>
              <a:t>don't search all files in order to get balance of one account, get all accounts with low balances, get large transactions, etc. </a:t>
            </a:r>
          </a:p>
          <a:p>
            <a:pPr lvl="1"/>
            <a:r>
              <a:rPr lang="en-US" altLang="zh-CN" sz="2200" dirty="0"/>
              <a:t>massive data! -&gt; DBMS's carefully tuned for performance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4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0002618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Natural Join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Given the schemas R(A, B, C, D), S(A, C, E), what is the schema of R     S ?</a:t>
            </a:r>
          </a:p>
          <a:p>
            <a:endParaRPr lang="en-US" altLang="zh-CN" dirty="0">
              <a:ea typeface="宋体" charset="-122"/>
            </a:endParaRPr>
          </a:p>
          <a:p>
            <a:r>
              <a:rPr lang="en-US" altLang="zh-CN" dirty="0">
                <a:ea typeface="宋体" charset="-122"/>
              </a:rPr>
              <a:t>Given R(A, B, C),  S(D, E), what is R     S?</a:t>
            </a:r>
          </a:p>
          <a:p>
            <a:endParaRPr lang="en-US" altLang="zh-CN" dirty="0">
              <a:ea typeface="宋体" charset="-122"/>
            </a:endParaRPr>
          </a:p>
          <a:p>
            <a:r>
              <a:rPr lang="en-US" altLang="zh-CN" dirty="0">
                <a:ea typeface="宋体" charset="-122"/>
              </a:rPr>
              <a:t>Given R(A, B),  S(A, B),  what is  R     S?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49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AutoShape 4"/>
          <p:cNvSpPr>
            <a:spLocks noChangeAspect="1" noChangeArrowheads="1"/>
          </p:cNvSpPr>
          <p:nvPr/>
        </p:nvSpPr>
        <p:spPr bwMode="auto">
          <a:xfrm rot="16200000">
            <a:off x="2496721" y="1706905"/>
            <a:ext cx="152118" cy="302990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6" name="AutoShape 4"/>
          <p:cNvSpPr>
            <a:spLocks noChangeAspect="1" noChangeArrowheads="1"/>
          </p:cNvSpPr>
          <p:nvPr/>
        </p:nvSpPr>
        <p:spPr bwMode="auto">
          <a:xfrm rot="16200000">
            <a:off x="5737081" y="2724542"/>
            <a:ext cx="152118" cy="302990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7" name="AutoShape 4"/>
          <p:cNvSpPr>
            <a:spLocks noChangeAspect="1" noChangeArrowheads="1"/>
          </p:cNvSpPr>
          <p:nvPr/>
        </p:nvSpPr>
        <p:spPr bwMode="auto">
          <a:xfrm rot="16200000">
            <a:off x="5566536" y="3776087"/>
            <a:ext cx="152118" cy="302990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1185824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>
                <a:ea typeface="宋体" charset="-122"/>
              </a:rPr>
              <a:t>Equi</a:t>
            </a:r>
            <a:r>
              <a:rPr lang="en-US" altLang="zh-CN" dirty="0">
                <a:ea typeface="宋体" charset="-122"/>
              </a:rPr>
              <a:t>-join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449165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Special case of theta join: condition </a:t>
            </a:r>
            <a:r>
              <a:rPr lang="en-US" altLang="zh-CN" i="1" dirty="0">
                <a:ea typeface="宋体" charset="-122"/>
              </a:rPr>
              <a:t>c</a:t>
            </a:r>
            <a:r>
              <a:rPr lang="en-US" altLang="zh-CN" dirty="0">
                <a:ea typeface="宋体" charset="-122"/>
              </a:rPr>
              <a:t> contains only conjunction of </a:t>
            </a:r>
            <a:r>
              <a:rPr lang="en-US" altLang="zh-CN" i="1" dirty="0">
                <a:solidFill>
                  <a:srgbClr val="C00000"/>
                </a:solidFill>
                <a:ea typeface="宋体" charset="-122"/>
              </a:rPr>
              <a:t>equalities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Result schema is the same as that of Cartesian product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May have fewer tuples than Cartesian product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Most frequently used in practice: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i="1" dirty="0">
                <a:ea typeface="宋体" charset="-122"/>
              </a:rPr>
              <a:t>			R1     </a:t>
            </a:r>
            <a:r>
              <a:rPr lang="en-US" altLang="zh-CN" i="1" baseline="-25000" dirty="0">
                <a:latin typeface="Symbol" pitchFamily="18" charset="2"/>
                <a:ea typeface="宋体" charset="-122"/>
              </a:rPr>
              <a:t>A=B</a:t>
            </a:r>
            <a:r>
              <a:rPr lang="en-US" altLang="zh-CN" i="1" dirty="0">
                <a:ea typeface="宋体" charset="-122"/>
              </a:rPr>
              <a:t>  R2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Natural join is a particular case of </a:t>
            </a:r>
            <a:r>
              <a:rPr lang="en-US" altLang="zh-CN" dirty="0" err="1">
                <a:ea typeface="宋体" charset="-122"/>
              </a:rPr>
              <a:t>equi</a:t>
            </a:r>
            <a:r>
              <a:rPr lang="en-US" altLang="zh-CN" dirty="0">
                <a:ea typeface="宋体" charset="-122"/>
              </a:rPr>
              <a:t>-join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A lot of research on how to do it efficiently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50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AutoShape 4"/>
          <p:cNvSpPr>
            <a:spLocks noChangeAspect="1" noChangeArrowheads="1"/>
          </p:cNvSpPr>
          <p:nvPr/>
        </p:nvSpPr>
        <p:spPr bwMode="auto">
          <a:xfrm rot="16200000">
            <a:off x="2608511" y="3931369"/>
            <a:ext cx="193675" cy="385763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7579091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Building Complex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Algebras allow us to express sequences of operations in a natural way</a:t>
            </a:r>
          </a:p>
          <a:p>
            <a:pPr lvl="1"/>
            <a:r>
              <a:rPr lang="en-US" altLang="zh-CN" dirty="0">
                <a:ea typeface="宋体" charset="-122"/>
              </a:rPr>
              <a:t>Example</a:t>
            </a:r>
          </a:p>
          <a:p>
            <a:pPr marL="1200150" lvl="2" indent="-342900"/>
            <a:r>
              <a:rPr lang="en-US" altLang="zh-CN" dirty="0">
                <a:ea typeface="宋体" charset="-122"/>
              </a:rPr>
              <a:t>In arithmetic algebra: (</a:t>
            </a:r>
            <a:r>
              <a:rPr lang="en-US" altLang="zh-CN" i="1" dirty="0">
                <a:ea typeface="宋体" charset="-122"/>
              </a:rPr>
              <a:t>x </a:t>
            </a:r>
            <a:r>
              <a:rPr lang="en-US" altLang="zh-CN" dirty="0">
                <a:ea typeface="宋体" charset="-122"/>
              </a:rPr>
              <a:t>+ 4)*(</a:t>
            </a:r>
            <a:r>
              <a:rPr lang="en-US" altLang="zh-CN" i="1" dirty="0">
                <a:ea typeface="宋体" charset="-122"/>
              </a:rPr>
              <a:t>y </a:t>
            </a:r>
            <a:r>
              <a:rPr lang="en-US" altLang="zh-CN" dirty="0">
                <a:ea typeface="宋体" charset="-122"/>
              </a:rPr>
              <a:t>- 3)</a:t>
            </a:r>
          </a:p>
          <a:p>
            <a:pPr lvl="1" indent="-342900"/>
            <a:r>
              <a:rPr lang="en-US" altLang="zh-CN" dirty="0">
                <a:ea typeface="宋体" charset="-122"/>
              </a:rPr>
              <a:t>Relational algebra allows the same</a:t>
            </a:r>
          </a:p>
          <a:p>
            <a:r>
              <a:rPr lang="en-US" altLang="zh-CN" dirty="0">
                <a:ea typeface="宋体" charset="-122"/>
              </a:rPr>
              <a:t>Three notations, just as in arithmetic:</a:t>
            </a:r>
          </a:p>
          <a:p>
            <a:pPr marL="971550" lvl="1" indent="-457200">
              <a:buFont typeface="Monotype Sorts" pitchFamily="2" charset="2"/>
              <a:buAutoNum type="arabicPeriod"/>
            </a:pPr>
            <a:r>
              <a:rPr lang="en-US" altLang="zh-CN" dirty="0">
                <a:ea typeface="宋体" charset="-122"/>
              </a:rPr>
              <a:t>Sequences of assignment statements</a:t>
            </a:r>
          </a:p>
          <a:p>
            <a:pPr marL="971550" lvl="1" indent="-457200">
              <a:buFont typeface="Monotype Sorts" pitchFamily="2" charset="2"/>
              <a:buAutoNum type="arabicPeriod"/>
            </a:pPr>
            <a:r>
              <a:rPr lang="en-US" altLang="zh-CN" dirty="0">
                <a:ea typeface="宋体" charset="-122"/>
              </a:rPr>
              <a:t>Expressions with several operators</a:t>
            </a:r>
          </a:p>
          <a:p>
            <a:pPr marL="971550" lvl="1" indent="-457200">
              <a:buFont typeface="Monotype Sorts" pitchFamily="2" charset="2"/>
              <a:buAutoNum type="arabicPeriod"/>
            </a:pPr>
            <a:r>
              <a:rPr lang="en-US" altLang="zh-CN" dirty="0">
                <a:ea typeface="宋体" charset="-122"/>
              </a:rPr>
              <a:t>Expression trees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51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5603373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Sequences of 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Create temporary relation names</a:t>
            </a:r>
          </a:p>
          <a:p>
            <a:r>
              <a:rPr lang="en-US" altLang="zh-CN" dirty="0">
                <a:ea typeface="宋体" charset="-122"/>
              </a:rPr>
              <a:t>Renaming can be implied by giving relations a list of attributes</a:t>
            </a:r>
          </a:p>
          <a:p>
            <a:r>
              <a:rPr lang="en-US" altLang="zh-CN" dirty="0">
                <a:ea typeface="宋体" charset="-122"/>
              </a:rPr>
              <a:t>Example: R3 := R1 JOIN</a:t>
            </a:r>
            <a:r>
              <a:rPr lang="en-US" altLang="zh-CN" i="1" baseline="-25000" dirty="0">
                <a:ea typeface="宋体" charset="-122"/>
              </a:rPr>
              <a:t>C</a:t>
            </a:r>
            <a:r>
              <a:rPr lang="en-US" altLang="zh-CN" dirty="0">
                <a:ea typeface="宋体" charset="-122"/>
              </a:rPr>
              <a:t> R2 can be written:</a:t>
            </a:r>
          </a:p>
          <a:p>
            <a:pPr lvl="1">
              <a:buFontTx/>
              <a:buNone/>
            </a:pPr>
            <a:r>
              <a:rPr lang="en-US" altLang="zh-CN" dirty="0">
                <a:ea typeface="宋体" charset="-122"/>
              </a:rPr>
              <a:t>R4 := R1 x R2</a:t>
            </a:r>
          </a:p>
          <a:p>
            <a:pPr lvl="1">
              <a:buFontTx/>
              <a:buNone/>
            </a:pPr>
            <a:r>
              <a:rPr lang="en-US" altLang="zh-CN" dirty="0">
                <a:ea typeface="宋体" charset="-122"/>
              </a:rPr>
              <a:t>R3 := SELECT</a:t>
            </a:r>
            <a:r>
              <a:rPr lang="en-US" altLang="zh-CN" i="1" baseline="-25000" dirty="0">
                <a:ea typeface="宋体" charset="-122"/>
              </a:rPr>
              <a:t>C </a:t>
            </a:r>
            <a:r>
              <a:rPr lang="en-US" altLang="zh-CN" dirty="0">
                <a:ea typeface="宋体" charset="-122"/>
              </a:rPr>
              <a:t>(R4)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52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4778488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Expressions with Several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Example: the theta-join R3 := R1 JOIN</a:t>
            </a:r>
            <a:r>
              <a:rPr lang="en-US" altLang="zh-CN" i="1" baseline="-25000" dirty="0">
                <a:ea typeface="宋体" charset="-122"/>
              </a:rPr>
              <a:t>C</a:t>
            </a:r>
            <a:r>
              <a:rPr lang="en-US" altLang="zh-CN" dirty="0">
                <a:ea typeface="宋体" charset="-122"/>
              </a:rPr>
              <a:t> R2 can be written: R3 := SELECT</a:t>
            </a:r>
            <a:r>
              <a:rPr lang="en-US" altLang="zh-CN" i="1" baseline="-25000" dirty="0">
                <a:ea typeface="宋体" charset="-122"/>
              </a:rPr>
              <a:t>C</a:t>
            </a:r>
            <a:r>
              <a:rPr lang="en-US" altLang="zh-CN" dirty="0">
                <a:ea typeface="宋体" charset="-122"/>
              </a:rPr>
              <a:t> (R1 x R2)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Precedence of relational operators:</a:t>
            </a:r>
          </a:p>
          <a:p>
            <a:pPr marL="1371600" lvl="2" indent="-457200">
              <a:lnSpc>
                <a:spcPct val="120000"/>
              </a:lnSpc>
              <a:buFont typeface="Monotype Sorts" pitchFamily="2" charset="2"/>
              <a:buAutoNum type="arabicPeriod"/>
            </a:pPr>
            <a:r>
              <a:rPr lang="en-US" altLang="zh-CN" dirty="0">
                <a:ea typeface="宋体" charset="-122"/>
              </a:rPr>
              <a:t>Unary operators --- select, project, rename --- have highest precedence, bind first</a:t>
            </a:r>
          </a:p>
          <a:p>
            <a:pPr marL="1371600" lvl="2" indent="-457200">
              <a:lnSpc>
                <a:spcPct val="120000"/>
              </a:lnSpc>
              <a:buFont typeface="Monotype Sorts" pitchFamily="2" charset="2"/>
              <a:buAutoNum type="arabicPeriod"/>
            </a:pPr>
            <a:r>
              <a:rPr lang="en-US" altLang="zh-CN" dirty="0">
                <a:ea typeface="宋体" charset="-122"/>
              </a:rPr>
              <a:t>Then come products and joins</a:t>
            </a:r>
          </a:p>
          <a:p>
            <a:pPr marL="1371600" lvl="2" indent="-457200">
              <a:lnSpc>
                <a:spcPct val="120000"/>
              </a:lnSpc>
              <a:buFont typeface="Monotype Sorts" pitchFamily="2" charset="2"/>
              <a:buAutoNum type="arabicPeriod"/>
            </a:pPr>
            <a:r>
              <a:rPr lang="en-US" altLang="zh-CN" dirty="0">
                <a:ea typeface="宋体" charset="-122"/>
              </a:rPr>
              <a:t>Then intersection</a:t>
            </a:r>
          </a:p>
          <a:p>
            <a:pPr marL="1371600" lvl="2" indent="-457200">
              <a:lnSpc>
                <a:spcPct val="120000"/>
              </a:lnSpc>
              <a:buFont typeface="Monotype Sorts" pitchFamily="2" charset="2"/>
              <a:buAutoNum type="arabicPeriod"/>
            </a:pPr>
            <a:r>
              <a:rPr lang="en-US" altLang="zh-CN" dirty="0">
                <a:ea typeface="宋体" charset="-122"/>
              </a:rPr>
              <a:t>Finally, union and set difference bind last</a:t>
            </a:r>
          </a:p>
          <a:p>
            <a:pPr marL="609600" indent="-609600">
              <a:lnSpc>
                <a:spcPct val="120000"/>
              </a:lnSpc>
              <a:buFont typeface="Monotype Sorts" pitchFamily="2" charset="2"/>
              <a:buChar char="w"/>
            </a:pPr>
            <a:r>
              <a:rPr lang="en-US" altLang="zh-CN" dirty="0">
                <a:ea typeface="宋体" charset="-122"/>
              </a:rPr>
              <a:t>But you can always insert parentheses to force the order you desire</a:t>
            </a:r>
          </a:p>
          <a:p>
            <a:pPr>
              <a:lnSpc>
                <a:spcPct val="12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53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9497319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Expression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Leaves are operands </a:t>
            </a:r>
          </a:p>
          <a:p>
            <a:pPr lvl="1"/>
            <a:r>
              <a:rPr lang="en-US" altLang="zh-CN" dirty="0">
                <a:ea typeface="宋体" charset="-122"/>
              </a:rPr>
              <a:t>either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variables</a:t>
            </a:r>
            <a:r>
              <a:rPr lang="en-US" altLang="zh-CN" dirty="0">
                <a:ea typeface="宋体" charset="-122"/>
              </a:rPr>
              <a:t> standing for relations or particular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constant relations</a:t>
            </a:r>
            <a:endParaRPr lang="en-US" altLang="zh-CN" dirty="0">
              <a:ea typeface="宋体" charset="-122"/>
            </a:endParaRPr>
          </a:p>
          <a:p>
            <a:r>
              <a:rPr lang="en-US" altLang="zh-CN" dirty="0">
                <a:ea typeface="宋体" charset="-122"/>
              </a:rPr>
              <a:t>Interior nodes are operators, applied to their child or children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54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4913066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Expression Tree: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400" dirty="0">
                <a:ea typeface="宋体" charset="-122"/>
              </a:rPr>
              <a:t>Given Bars(name, </a:t>
            </a:r>
            <a:r>
              <a:rPr lang="en-US" altLang="zh-CN" sz="2400" dirty="0" err="1">
                <a:ea typeface="宋体" charset="-122"/>
              </a:rPr>
              <a:t>addr</a:t>
            </a:r>
            <a:r>
              <a:rPr lang="en-US" altLang="zh-CN" sz="2400" dirty="0">
                <a:ea typeface="宋体" charset="-122"/>
              </a:rPr>
              <a:t>), Sells(bar, beer, price), find the names of all the bars that are either on </a:t>
            </a:r>
            <a:r>
              <a:rPr lang="en-US" altLang="zh-CN" sz="2400" dirty="0">
                <a:solidFill>
                  <a:srgbClr val="C00000"/>
                </a:solidFill>
                <a:ea typeface="宋体" charset="-122"/>
              </a:rPr>
              <a:t>Tennessee St.</a:t>
            </a:r>
            <a:r>
              <a:rPr lang="en-US" altLang="zh-CN" sz="2400" dirty="0">
                <a:ea typeface="宋体" charset="-122"/>
              </a:rPr>
              <a:t> or sell </a:t>
            </a:r>
            <a:r>
              <a:rPr lang="en-US" altLang="zh-CN" sz="2400" dirty="0">
                <a:solidFill>
                  <a:srgbClr val="C00000"/>
                </a:solidFill>
                <a:ea typeface="宋体" charset="-122"/>
              </a:rPr>
              <a:t>Bud</a:t>
            </a:r>
            <a:r>
              <a:rPr lang="en-US" altLang="zh-CN" sz="2400" dirty="0">
                <a:ea typeface="宋体" charset="-122"/>
              </a:rPr>
              <a:t> for less than </a:t>
            </a:r>
            <a:r>
              <a:rPr lang="en-US" altLang="zh-CN" sz="2400" dirty="0">
                <a:solidFill>
                  <a:srgbClr val="C00000"/>
                </a:solidFill>
                <a:ea typeface="宋体" charset="-122"/>
              </a:rPr>
              <a:t>$3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55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600200" y="6140152"/>
            <a:ext cx="8723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b="1" dirty="0">
                <a:latin typeface="Tahoma" pitchFamily="34" charset="0"/>
                <a:ea typeface="宋体" charset="-122"/>
              </a:rPr>
              <a:t>Bars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715000" y="6140152"/>
            <a:ext cx="9076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b="1">
                <a:latin typeface="Tahoma" pitchFamily="34" charset="0"/>
                <a:ea typeface="宋体" charset="-122"/>
              </a:rPr>
              <a:t>Sells</a:t>
            </a:r>
          </a:p>
        </p:txBody>
      </p: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685800" y="5073352"/>
            <a:ext cx="3263902" cy="1066800"/>
            <a:chOff x="432" y="3024"/>
            <a:chExt cx="2056" cy="672"/>
          </a:xfrm>
        </p:grpSpPr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432" y="3024"/>
              <a:ext cx="205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dirty="0" err="1">
                  <a:latin typeface="Tahoma" pitchFamily="34" charset="0"/>
                  <a:ea typeface="宋体" charset="-122"/>
                </a:rPr>
                <a:t>SELECT</a:t>
              </a:r>
              <a:r>
                <a:rPr lang="en-US" altLang="zh-CN" baseline="-25000" dirty="0" err="1">
                  <a:latin typeface="Tahoma" pitchFamily="34" charset="0"/>
                  <a:ea typeface="宋体" charset="-122"/>
                </a:rPr>
                <a:t>addr</a:t>
              </a:r>
              <a:r>
                <a:rPr lang="en-US" altLang="zh-CN" baseline="-25000" dirty="0">
                  <a:latin typeface="Tahoma" pitchFamily="34" charset="0"/>
                  <a:ea typeface="宋体" charset="-122"/>
                </a:rPr>
                <a:t> = “Tennessee St.”</a:t>
              </a:r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1248" y="3360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8"/>
          <p:cNvGrpSpPr>
            <a:grpSpLocks/>
          </p:cNvGrpSpPr>
          <p:nvPr/>
        </p:nvGrpSpPr>
        <p:grpSpPr bwMode="auto">
          <a:xfrm>
            <a:off x="4343400" y="5073352"/>
            <a:ext cx="3570288" cy="1066800"/>
            <a:chOff x="2736" y="3024"/>
            <a:chExt cx="2249" cy="672"/>
          </a:xfrm>
        </p:grpSpPr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2736" y="3024"/>
              <a:ext cx="2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>
                  <a:latin typeface="Tahoma" pitchFamily="34" charset="0"/>
                  <a:ea typeface="宋体" charset="-122"/>
                </a:rPr>
                <a:t>SELECT </a:t>
              </a:r>
              <a:r>
                <a:rPr lang="en-US" altLang="zh-CN" baseline="-25000">
                  <a:latin typeface="Tahoma" pitchFamily="34" charset="0"/>
                  <a:ea typeface="宋体" charset="-122"/>
                </a:rPr>
                <a:t>price&lt;3 AND beer=“Bud”</a:t>
              </a:r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3840" y="3360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11"/>
          <p:cNvGrpSpPr>
            <a:grpSpLocks/>
          </p:cNvGrpSpPr>
          <p:nvPr/>
        </p:nvGrpSpPr>
        <p:grpSpPr bwMode="auto">
          <a:xfrm>
            <a:off x="1066800" y="4006552"/>
            <a:ext cx="1912938" cy="1066800"/>
            <a:chOff x="672" y="2352"/>
            <a:chExt cx="1205" cy="672"/>
          </a:xfrm>
        </p:grpSpPr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672" y="2352"/>
              <a:ext cx="120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>
                  <a:latin typeface="Tahoma" pitchFamily="34" charset="0"/>
                  <a:ea typeface="宋体" charset="-122"/>
                </a:rPr>
                <a:t>PROJECT</a:t>
              </a:r>
              <a:r>
                <a:rPr lang="en-US" altLang="zh-CN" baseline="-25000">
                  <a:latin typeface="Tahoma" pitchFamily="34" charset="0"/>
                  <a:ea typeface="宋体" charset="-122"/>
                </a:rPr>
                <a:t>name</a:t>
              </a:r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1248" y="268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" name="Group 14"/>
          <p:cNvGrpSpPr>
            <a:grpSpLocks/>
          </p:cNvGrpSpPr>
          <p:nvPr/>
        </p:nvGrpSpPr>
        <p:grpSpPr bwMode="auto">
          <a:xfrm>
            <a:off x="5029200" y="2939752"/>
            <a:ext cx="2114550" cy="990600"/>
            <a:chOff x="3168" y="1680"/>
            <a:chExt cx="1332" cy="624"/>
          </a:xfrm>
        </p:grpSpPr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3168" y="1680"/>
              <a:ext cx="133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>
                  <a:latin typeface="Tahoma" pitchFamily="34" charset="0"/>
                  <a:ea typeface="宋体" charset="-122"/>
                </a:rPr>
                <a:t>RENAME</a:t>
              </a:r>
              <a:r>
                <a:rPr lang="en-US" altLang="zh-CN" baseline="-25000">
                  <a:latin typeface="Tahoma" pitchFamily="34" charset="0"/>
                  <a:ea typeface="宋体" charset="-122"/>
                </a:rPr>
                <a:t>R(name)</a:t>
              </a:r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>
              <a:off x="3840" y="196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" name="Group 17"/>
          <p:cNvGrpSpPr>
            <a:grpSpLocks/>
          </p:cNvGrpSpPr>
          <p:nvPr/>
        </p:nvGrpSpPr>
        <p:grpSpPr bwMode="auto">
          <a:xfrm>
            <a:off x="5257800" y="4006552"/>
            <a:ext cx="1708150" cy="1066800"/>
            <a:chOff x="3312" y="2352"/>
            <a:chExt cx="1076" cy="672"/>
          </a:xfrm>
        </p:grpSpPr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3312" y="2352"/>
              <a:ext cx="10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>
                  <a:latin typeface="Tahoma" pitchFamily="34" charset="0"/>
                  <a:ea typeface="宋体" charset="-122"/>
                </a:rPr>
                <a:t>PROJECT</a:t>
              </a:r>
              <a:r>
                <a:rPr lang="en-US" altLang="zh-CN" baseline="-25000">
                  <a:latin typeface="Tahoma" pitchFamily="34" charset="0"/>
                  <a:ea typeface="宋体" charset="-122"/>
                </a:rPr>
                <a:t>bar</a:t>
              </a:r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>
              <a:off x="3840" y="268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" name="Group 20"/>
          <p:cNvGrpSpPr>
            <a:grpSpLocks/>
          </p:cNvGrpSpPr>
          <p:nvPr/>
        </p:nvGrpSpPr>
        <p:grpSpPr bwMode="auto">
          <a:xfrm>
            <a:off x="1981200" y="2025352"/>
            <a:ext cx="4114800" cy="1905000"/>
            <a:chOff x="1248" y="1104"/>
            <a:chExt cx="2592" cy="1200"/>
          </a:xfrm>
        </p:grpSpPr>
        <p:sp>
          <p:nvSpPr>
            <p:cNvPr id="23" name="Text Box 21"/>
            <p:cNvSpPr txBox="1">
              <a:spLocks noChangeArrowheads="1"/>
            </p:cNvSpPr>
            <p:nvPr/>
          </p:nvSpPr>
          <p:spPr bwMode="auto">
            <a:xfrm>
              <a:off x="2400" y="1104"/>
              <a:ext cx="70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>
                  <a:latin typeface="Tahoma" pitchFamily="34" charset="0"/>
                  <a:ea typeface="宋体" charset="-122"/>
                </a:rPr>
                <a:t>UNION</a:t>
              </a:r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 flipH="1">
              <a:off x="1248" y="1392"/>
              <a:ext cx="1392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>
              <a:off x="2832" y="1392"/>
              <a:ext cx="100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1920581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Question: How to do this?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2835471"/>
          </a:xfrm>
        </p:spPr>
        <p:txBody>
          <a:bodyPr/>
          <a:lstStyle/>
          <a:p>
            <a:r>
              <a:rPr lang="en-US" altLang="zh-CN" dirty="0">
                <a:ea typeface="宋体" charset="-122"/>
              </a:rPr>
              <a:t>Using Sells(bar, beer, price), find the bars that sell two different beers at the same price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56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0191672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400" dirty="0">
                <a:ea typeface="宋体" charset="-122"/>
              </a:rPr>
              <a:t>Glimpse Ahead: Efficient Implementations of Operators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340768"/>
            <a:ext cx="8786813" cy="5040560"/>
          </a:xfrm>
        </p:spPr>
        <p:txBody>
          <a:bodyPr/>
          <a:lstStyle/>
          <a:p>
            <a:r>
              <a:rPr lang="en-US" altLang="zh-CN" dirty="0">
                <a:ea typeface="宋体" charset="-122"/>
              </a:rPr>
              <a:t> </a:t>
            </a:r>
            <a:r>
              <a:rPr lang="en-US" altLang="zh-CN" dirty="0">
                <a:latin typeface="Symbol" pitchFamily="18" charset="2"/>
                <a:ea typeface="宋体" charset="-122"/>
              </a:rPr>
              <a:t>s</a:t>
            </a:r>
            <a:r>
              <a:rPr lang="en-US" altLang="zh-CN" baseline="-25000" dirty="0">
                <a:ea typeface="宋体" charset="-122"/>
              </a:rPr>
              <a:t>(age &gt;= 30 AND age &lt;= 35)</a:t>
            </a:r>
            <a:r>
              <a:rPr lang="en-US" altLang="zh-CN" dirty="0">
                <a:ea typeface="宋体" charset="-122"/>
              </a:rPr>
              <a:t>(Employees)</a:t>
            </a:r>
          </a:p>
          <a:p>
            <a:pPr lvl="1"/>
            <a:r>
              <a:rPr lang="en-US" altLang="zh-CN" dirty="0">
                <a:ea typeface="宋体" charset="-122"/>
              </a:rPr>
              <a:t>Method 1: scan the file, test each employee</a:t>
            </a:r>
          </a:p>
          <a:p>
            <a:pPr lvl="1"/>
            <a:r>
              <a:rPr lang="en-US" altLang="zh-CN" dirty="0">
                <a:ea typeface="宋体" charset="-122"/>
              </a:rPr>
              <a:t>Method 2: use an index on </a:t>
            </a:r>
            <a:r>
              <a:rPr lang="en-US" altLang="zh-CN" b="1" dirty="0">
                <a:ea typeface="宋体" charset="-122"/>
              </a:rPr>
              <a:t>age</a:t>
            </a:r>
          </a:p>
          <a:p>
            <a:pPr lvl="1"/>
            <a:r>
              <a:rPr lang="en-US" altLang="zh-CN" dirty="0">
                <a:ea typeface="宋体" charset="-122"/>
              </a:rPr>
              <a:t>Which one is better ? Depends a lot…</a:t>
            </a:r>
          </a:p>
          <a:p>
            <a:r>
              <a:rPr lang="en-US" altLang="zh-CN" dirty="0">
                <a:ea typeface="宋体" charset="-122"/>
              </a:rPr>
              <a:t>Employees        Relatives</a:t>
            </a:r>
          </a:p>
          <a:p>
            <a:pPr lvl="1"/>
            <a:r>
              <a:rPr lang="en-US" altLang="zh-CN" dirty="0">
                <a:ea typeface="宋体" charset="-122"/>
              </a:rPr>
              <a:t>Iterate over Employees, then over Relatives</a:t>
            </a:r>
          </a:p>
          <a:p>
            <a:pPr lvl="1"/>
            <a:r>
              <a:rPr lang="en-US" altLang="zh-CN" dirty="0">
                <a:ea typeface="宋体" charset="-122"/>
              </a:rPr>
              <a:t>Iterate over Relatives, then over Employees</a:t>
            </a:r>
          </a:p>
          <a:p>
            <a:pPr lvl="1"/>
            <a:r>
              <a:rPr lang="en-US" altLang="zh-CN" dirty="0">
                <a:ea typeface="宋体" charset="-122"/>
              </a:rPr>
              <a:t>Sort Employees, Relatives, do “merge-join”</a:t>
            </a:r>
          </a:p>
          <a:p>
            <a:pPr lvl="1"/>
            <a:r>
              <a:rPr lang="en-US" altLang="zh-CN" dirty="0">
                <a:ea typeface="宋体" charset="-122"/>
              </a:rPr>
              <a:t>“hash-join”</a:t>
            </a:r>
          </a:p>
          <a:p>
            <a:pPr lvl="1"/>
            <a:r>
              <a:rPr lang="en-US" altLang="zh-CN" dirty="0">
                <a:ea typeface="宋体" charset="-122"/>
              </a:rPr>
              <a:t>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57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AutoShape 4"/>
          <p:cNvSpPr>
            <a:spLocks noChangeAspect="1" noChangeArrowheads="1"/>
          </p:cNvSpPr>
          <p:nvPr/>
        </p:nvSpPr>
        <p:spPr bwMode="auto">
          <a:xfrm rot="16200000">
            <a:off x="2410073" y="3260948"/>
            <a:ext cx="193675" cy="385763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5247799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Glimpse Ahead: Optimizations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340768"/>
            <a:ext cx="8786813" cy="5040560"/>
          </a:xfrm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zh-CN" sz="2400" dirty="0">
                <a:solidFill>
                  <a:schemeClr val="accent2"/>
                </a:solidFill>
                <a:ea typeface="宋体" charset="-122"/>
              </a:rPr>
              <a:t>	</a:t>
            </a:r>
            <a:r>
              <a:rPr lang="en-US" altLang="zh-CN" sz="2400" dirty="0">
                <a:solidFill>
                  <a:srgbClr val="7D0900"/>
                </a:solidFill>
                <a:ea typeface="宋体" charset="-122"/>
              </a:rPr>
              <a:t>Product ( </a:t>
            </a:r>
            <a:r>
              <a:rPr lang="en-US" altLang="zh-CN" sz="2400" u="sng" dirty="0" err="1">
                <a:solidFill>
                  <a:srgbClr val="7D0900"/>
                </a:solidFill>
                <a:ea typeface="宋体" charset="-122"/>
              </a:rPr>
              <a:t>pid</a:t>
            </a:r>
            <a:r>
              <a:rPr lang="en-US" altLang="zh-CN" sz="2400" dirty="0">
                <a:solidFill>
                  <a:srgbClr val="7D0900"/>
                </a:solidFill>
                <a:ea typeface="宋体" charset="-122"/>
              </a:rPr>
              <a:t>, name,  price, category, maker-</a:t>
            </a:r>
            <a:r>
              <a:rPr lang="en-US" altLang="zh-CN" sz="2400" dirty="0" err="1">
                <a:solidFill>
                  <a:srgbClr val="7D0900"/>
                </a:solidFill>
                <a:ea typeface="宋体" charset="-122"/>
              </a:rPr>
              <a:t>cid</a:t>
            </a:r>
            <a:r>
              <a:rPr lang="en-US" altLang="zh-CN" sz="2400" dirty="0">
                <a:solidFill>
                  <a:srgbClr val="7D0900"/>
                </a:solidFill>
                <a:ea typeface="宋体" charset="-122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sz="2400" dirty="0">
                <a:solidFill>
                  <a:srgbClr val="7D0900"/>
                </a:solidFill>
                <a:ea typeface="宋体" charset="-122"/>
              </a:rPr>
              <a:t>	Purchase (buyer-</a:t>
            </a:r>
            <a:r>
              <a:rPr lang="en-US" altLang="zh-CN" sz="2400" dirty="0" err="1">
                <a:solidFill>
                  <a:srgbClr val="7D0900"/>
                </a:solidFill>
                <a:ea typeface="宋体" charset="-122"/>
              </a:rPr>
              <a:t>ssn</a:t>
            </a:r>
            <a:r>
              <a:rPr lang="en-US" altLang="zh-CN" sz="2400" dirty="0">
                <a:solidFill>
                  <a:srgbClr val="7D0900"/>
                </a:solidFill>
                <a:ea typeface="宋体" charset="-122"/>
              </a:rPr>
              <a:t>,  seller-</a:t>
            </a:r>
            <a:r>
              <a:rPr lang="en-US" altLang="zh-CN" sz="2400" dirty="0" err="1">
                <a:solidFill>
                  <a:srgbClr val="7D0900"/>
                </a:solidFill>
                <a:ea typeface="宋体" charset="-122"/>
              </a:rPr>
              <a:t>ssn</a:t>
            </a:r>
            <a:r>
              <a:rPr lang="en-US" altLang="zh-CN" sz="2400" dirty="0">
                <a:solidFill>
                  <a:srgbClr val="7D0900"/>
                </a:solidFill>
                <a:ea typeface="宋体" charset="-122"/>
              </a:rPr>
              <a:t>,  store,  </a:t>
            </a:r>
            <a:r>
              <a:rPr lang="en-US" altLang="zh-CN" sz="2400" dirty="0" err="1">
                <a:solidFill>
                  <a:srgbClr val="7D0900"/>
                </a:solidFill>
                <a:ea typeface="宋体" charset="-122"/>
              </a:rPr>
              <a:t>pid</a:t>
            </a:r>
            <a:r>
              <a:rPr lang="en-US" altLang="zh-CN" sz="2400" dirty="0">
                <a:solidFill>
                  <a:srgbClr val="7D0900"/>
                </a:solidFill>
                <a:ea typeface="宋体" charset="-122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sz="2400" dirty="0">
                <a:solidFill>
                  <a:srgbClr val="7D0900"/>
                </a:solidFill>
                <a:ea typeface="宋体" charset="-122"/>
              </a:rPr>
              <a:t>	Person(</a:t>
            </a:r>
            <a:r>
              <a:rPr lang="en-US" altLang="zh-CN" sz="2400" u="sng" dirty="0" err="1">
                <a:solidFill>
                  <a:srgbClr val="7D0900"/>
                </a:solidFill>
                <a:ea typeface="宋体" charset="-122"/>
              </a:rPr>
              <a:t>ssn</a:t>
            </a:r>
            <a:r>
              <a:rPr lang="en-US" altLang="zh-CN" sz="2400" dirty="0">
                <a:solidFill>
                  <a:srgbClr val="7D0900"/>
                </a:solidFill>
                <a:ea typeface="宋体" charset="-122"/>
              </a:rPr>
              <a:t>, name, phone number, city)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zh-CN" sz="2400" dirty="0">
              <a:solidFill>
                <a:schemeClr val="accent2"/>
              </a:solidFill>
              <a:ea typeface="宋体" charset="-122"/>
            </a:endParaRPr>
          </a:p>
          <a:p>
            <a:r>
              <a:rPr lang="en-US" altLang="zh-CN" dirty="0">
                <a:ea typeface="宋体" charset="-122"/>
              </a:rPr>
              <a:t>Which is better:</a:t>
            </a:r>
          </a:p>
          <a:p>
            <a:pPr lvl="1">
              <a:buFontTx/>
              <a:buNone/>
            </a:pPr>
            <a:r>
              <a:rPr lang="en-US" altLang="zh-CN" dirty="0" err="1">
                <a:latin typeface="Symbol" pitchFamily="18" charset="2"/>
                <a:ea typeface="宋体" charset="-122"/>
              </a:rPr>
              <a:t>s</a:t>
            </a:r>
            <a:r>
              <a:rPr lang="en-US" altLang="zh-CN" baseline="-25000" dirty="0" err="1">
                <a:ea typeface="宋体" charset="-122"/>
              </a:rPr>
              <a:t>price</a:t>
            </a:r>
            <a:r>
              <a:rPr lang="en-US" altLang="zh-CN" baseline="-25000" dirty="0">
                <a:ea typeface="宋体" charset="-122"/>
              </a:rPr>
              <a:t>&gt;100</a:t>
            </a:r>
            <a:r>
              <a:rPr lang="en-US" altLang="zh-CN" dirty="0">
                <a:ea typeface="宋体" charset="-122"/>
              </a:rPr>
              <a:t>(Product)     (Purchase      </a:t>
            </a:r>
            <a:r>
              <a:rPr lang="en-US" altLang="zh-CN" dirty="0" err="1">
                <a:latin typeface="Symbol" pitchFamily="18" charset="2"/>
                <a:ea typeface="宋体" charset="-122"/>
              </a:rPr>
              <a:t>s</a:t>
            </a:r>
            <a:r>
              <a:rPr lang="en-US" altLang="zh-CN" baseline="-25000" dirty="0" err="1">
                <a:ea typeface="宋体" charset="-122"/>
              </a:rPr>
              <a:t>city</a:t>
            </a:r>
            <a:r>
              <a:rPr lang="en-US" altLang="zh-CN" baseline="-25000" dirty="0">
                <a:ea typeface="宋体" charset="-122"/>
              </a:rPr>
              <a:t>=</a:t>
            </a:r>
            <a:r>
              <a:rPr lang="en-US" altLang="zh-CN" baseline="-25000" dirty="0" err="1">
                <a:ea typeface="宋体" charset="-122"/>
              </a:rPr>
              <a:t>sea</a:t>
            </a:r>
            <a:r>
              <a:rPr lang="en-US" altLang="zh-CN" dirty="0" err="1">
                <a:ea typeface="宋体" charset="-122"/>
              </a:rPr>
              <a:t>Person</a:t>
            </a:r>
            <a:r>
              <a:rPr lang="en-US" altLang="zh-CN" dirty="0">
                <a:ea typeface="宋体" charset="-122"/>
              </a:rPr>
              <a:t>)</a:t>
            </a:r>
          </a:p>
          <a:p>
            <a:pPr lvl="1">
              <a:buFontTx/>
              <a:buNone/>
            </a:pPr>
            <a:r>
              <a:rPr lang="en-US" altLang="zh-CN" dirty="0">
                <a:latin typeface="Symbol" pitchFamily="18" charset="2"/>
                <a:ea typeface="宋体" charset="-122"/>
              </a:rPr>
              <a:t>(</a:t>
            </a:r>
            <a:r>
              <a:rPr lang="en-US" altLang="zh-CN" dirty="0" err="1">
                <a:latin typeface="Symbol" pitchFamily="18" charset="2"/>
                <a:ea typeface="宋体" charset="-122"/>
              </a:rPr>
              <a:t>s</a:t>
            </a:r>
            <a:r>
              <a:rPr lang="en-US" altLang="zh-CN" baseline="-25000" dirty="0" err="1">
                <a:ea typeface="宋体" charset="-122"/>
              </a:rPr>
              <a:t>price</a:t>
            </a:r>
            <a:r>
              <a:rPr lang="en-US" altLang="zh-CN" baseline="-25000" dirty="0">
                <a:ea typeface="宋体" charset="-122"/>
              </a:rPr>
              <a:t>&gt;100</a:t>
            </a:r>
            <a:r>
              <a:rPr lang="en-US" altLang="zh-CN" dirty="0">
                <a:ea typeface="宋体" charset="-122"/>
              </a:rPr>
              <a:t>(Product)     Purchase)      </a:t>
            </a:r>
            <a:r>
              <a:rPr lang="en-US" altLang="zh-CN" dirty="0" err="1">
                <a:latin typeface="Symbol" pitchFamily="18" charset="2"/>
                <a:ea typeface="宋体" charset="-122"/>
              </a:rPr>
              <a:t>s</a:t>
            </a:r>
            <a:r>
              <a:rPr lang="en-US" altLang="zh-CN" baseline="-25000" dirty="0" err="1">
                <a:ea typeface="宋体" charset="-122"/>
              </a:rPr>
              <a:t>city</a:t>
            </a:r>
            <a:r>
              <a:rPr lang="en-US" altLang="zh-CN" baseline="-25000" dirty="0">
                <a:ea typeface="宋体" charset="-122"/>
              </a:rPr>
              <a:t>=</a:t>
            </a:r>
            <a:r>
              <a:rPr lang="en-US" altLang="zh-CN" baseline="-25000" dirty="0" err="1">
                <a:ea typeface="宋体" charset="-122"/>
              </a:rPr>
              <a:t>sea</a:t>
            </a:r>
            <a:r>
              <a:rPr lang="en-US" altLang="zh-CN" dirty="0" err="1">
                <a:ea typeface="宋体" charset="-122"/>
              </a:rPr>
              <a:t>Person</a:t>
            </a:r>
            <a:endParaRPr lang="en-US" altLang="zh-CN" dirty="0">
              <a:ea typeface="宋体" charset="-122"/>
            </a:endParaRPr>
          </a:p>
          <a:p>
            <a:pPr lvl="1">
              <a:buFontTx/>
              <a:buNone/>
            </a:pPr>
            <a:endParaRPr lang="en-US" altLang="zh-CN" dirty="0">
              <a:ea typeface="宋体" charset="-122"/>
            </a:endParaRPr>
          </a:p>
          <a:p>
            <a:r>
              <a:rPr lang="en-US" altLang="zh-CN" dirty="0">
                <a:ea typeface="宋体" charset="-122"/>
              </a:rPr>
              <a:t>Depends !  This is the optimizer’s job…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58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AutoShape 4"/>
          <p:cNvSpPr>
            <a:spLocks noChangeAspect="1" noChangeArrowheads="1"/>
          </p:cNvSpPr>
          <p:nvPr/>
        </p:nvSpPr>
        <p:spPr bwMode="auto">
          <a:xfrm rot="16200000">
            <a:off x="2930173" y="3486651"/>
            <a:ext cx="126015" cy="298744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6" name="AutoShape 4"/>
          <p:cNvSpPr>
            <a:spLocks noChangeAspect="1" noChangeArrowheads="1"/>
          </p:cNvSpPr>
          <p:nvPr/>
        </p:nvSpPr>
        <p:spPr bwMode="auto">
          <a:xfrm rot="16200000">
            <a:off x="4514349" y="3486652"/>
            <a:ext cx="126015" cy="298744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7" name="AutoShape 4"/>
          <p:cNvSpPr>
            <a:spLocks noChangeAspect="1" noChangeArrowheads="1"/>
          </p:cNvSpPr>
          <p:nvPr/>
        </p:nvSpPr>
        <p:spPr bwMode="auto">
          <a:xfrm rot="16200000">
            <a:off x="3015200" y="3918699"/>
            <a:ext cx="126015" cy="298744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8" name="AutoShape 4"/>
          <p:cNvSpPr>
            <a:spLocks noChangeAspect="1" noChangeArrowheads="1"/>
          </p:cNvSpPr>
          <p:nvPr/>
        </p:nvSpPr>
        <p:spPr bwMode="auto">
          <a:xfrm rot="16200000">
            <a:off x="4600027" y="3947275"/>
            <a:ext cx="126015" cy="298744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0904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Multi-user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5000"/>
              </a:lnSpc>
            </a:pPr>
            <a:r>
              <a:rPr lang="en-US" altLang="zh-CN" dirty="0"/>
              <a:t>Many people/programs accessing same database, or even same data, simultaneously -&gt; Need careful controls </a:t>
            </a:r>
          </a:p>
          <a:p>
            <a:pPr lvl="1">
              <a:lnSpc>
                <a:spcPct val="105000"/>
              </a:lnSpc>
            </a:pPr>
            <a:r>
              <a:rPr lang="en-US" altLang="zh-CN" sz="1700" dirty="0"/>
              <a:t>Alex @ ATM1: withdraw $100 from account #007</a:t>
            </a:r>
          </a:p>
          <a:p>
            <a:pPr lvl="2">
              <a:lnSpc>
                <a:spcPct val="105000"/>
              </a:lnSpc>
              <a:buFontTx/>
              <a:buNone/>
            </a:pPr>
            <a:r>
              <a:rPr lang="en-US" altLang="zh-CN" b="1" dirty="0">
                <a:solidFill>
                  <a:srgbClr val="0070C0"/>
                </a:solidFill>
                <a:latin typeface="Garamond" pitchFamily="18" charset="0"/>
              </a:rPr>
              <a:t>get balance from database;</a:t>
            </a:r>
          </a:p>
          <a:p>
            <a:pPr lvl="1">
              <a:lnSpc>
                <a:spcPct val="105000"/>
              </a:lnSpc>
              <a:buFontTx/>
              <a:buNone/>
            </a:pPr>
            <a:r>
              <a:rPr lang="en-US" altLang="zh-CN" sz="2000" dirty="0"/>
              <a:t>		if balance &gt;= 100 then balance := balance - 100;</a:t>
            </a:r>
          </a:p>
          <a:p>
            <a:pPr lvl="1">
              <a:lnSpc>
                <a:spcPct val="105000"/>
              </a:lnSpc>
              <a:buFontTx/>
              <a:buNone/>
            </a:pPr>
            <a:r>
              <a:rPr lang="en-US" altLang="zh-CN" sz="2000" dirty="0"/>
              <a:t>		dispense cash;	</a:t>
            </a:r>
          </a:p>
          <a:p>
            <a:pPr lvl="1">
              <a:lnSpc>
                <a:spcPct val="105000"/>
              </a:lnSpc>
              <a:buFontTx/>
              <a:buNone/>
            </a:pPr>
            <a:r>
              <a:rPr lang="en-US" altLang="zh-CN" sz="2000" dirty="0"/>
              <a:t>		put new balance into database; </a:t>
            </a:r>
          </a:p>
          <a:p>
            <a:pPr lvl="1">
              <a:lnSpc>
                <a:spcPct val="105000"/>
              </a:lnSpc>
            </a:pPr>
            <a:r>
              <a:rPr lang="en-US" altLang="zh-CN" sz="1700" dirty="0"/>
              <a:t>Bob @ ATM2: withdraw $50 from account #007</a:t>
            </a:r>
          </a:p>
          <a:p>
            <a:pPr lvl="1">
              <a:lnSpc>
                <a:spcPct val="105000"/>
              </a:lnSpc>
              <a:buFontTx/>
              <a:buNone/>
            </a:pPr>
            <a:r>
              <a:rPr lang="en-US" altLang="zh-CN" sz="2000" dirty="0"/>
              <a:t>		</a:t>
            </a:r>
            <a:r>
              <a:rPr lang="en-US" altLang="zh-CN" sz="2000" b="1" dirty="0">
                <a:solidFill>
                  <a:srgbClr val="0070C0"/>
                </a:solidFill>
              </a:rPr>
              <a:t>get balance from database;</a:t>
            </a:r>
          </a:p>
          <a:p>
            <a:pPr lvl="1">
              <a:lnSpc>
                <a:spcPct val="105000"/>
              </a:lnSpc>
              <a:buFontTx/>
              <a:buNone/>
            </a:pPr>
            <a:r>
              <a:rPr lang="en-US" altLang="zh-CN" sz="2000" dirty="0"/>
              <a:t>		if balance &gt;= 50 then balance := balance - 50;		</a:t>
            </a:r>
          </a:p>
          <a:p>
            <a:pPr lvl="1">
              <a:lnSpc>
                <a:spcPct val="105000"/>
              </a:lnSpc>
              <a:buFontTx/>
              <a:buNone/>
            </a:pPr>
            <a:r>
              <a:rPr lang="en-US" altLang="zh-CN" sz="2000" dirty="0"/>
              <a:t>		dispense cash;				</a:t>
            </a:r>
          </a:p>
          <a:p>
            <a:pPr lvl="1">
              <a:lnSpc>
                <a:spcPct val="105000"/>
              </a:lnSpc>
              <a:buFontTx/>
              <a:buNone/>
            </a:pPr>
            <a:r>
              <a:rPr lang="en-US" altLang="zh-CN" sz="2000" dirty="0"/>
              <a:t>		put new balance into database;</a:t>
            </a:r>
          </a:p>
          <a:p>
            <a:pPr lvl="1">
              <a:lnSpc>
                <a:spcPct val="105000"/>
              </a:lnSpc>
            </a:pPr>
            <a:r>
              <a:rPr lang="en-US" altLang="zh-CN" sz="1700" b="1" dirty="0">
                <a:solidFill>
                  <a:srgbClr val="7D0900"/>
                </a:solidFill>
              </a:rPr>
              <a:t>Initial balance = 120. Final balance = ??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5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0558933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SQL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zh-CN" dirty="0">
                <a:ea typeface="宋体" charset="-122"/>
              </a:rPr>
              <a:t>Standard language for querying and manipulating data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altLang="zh-CN" sz="2200" dirty="0">
                <a:ea typeface="宋体" charset="-122"/>
              </a:rPr>
              <a:t>SQL stands for </a:t>
            </a:r>
            <a:r>
              <a:rPr lang="en-US" altLang="zh-CN" sz="2200" b="1" dirty="0">
                <a:solidFill>
                  <a:srgbClr val="C00000"/>
                </a:solidFill>
                <a:ea typeface="宋体" charset="-122"/>
              </a:rPr>
              <a:t>S</a:t>
            </a:r>
            <a:r>
              <a:rPr lang="en-US" altLang="zh-CN" sz="2200" dirty="0">
                <a:ea typeface="宋体" charset="-122"/>
              </a:rPr>
              <a:t>tructured </a:t>
            </a:r>
            <a:r>
              <a:rPr lang="en-US" altLang="zh-CN" sz="2200" b="1" dirty="0">
                <a:solidFill>
                  <a:srgbClr val="C00000"/>
                </a:solidFill>
                <a:ea typeface="宋体" charset="-122"/>
              </a:rPr>
              <a:t>Q</a:t>
            </a:r>
            <a:r>
              <a:rPr lang="en-US" altLang="zh-CN" sz="2200" dirty="0">
                <a:ea typeface="宋体" charset="-122"/>
              </a:rPr>
              <a:t>uery </a:t>
            </a:r>
            <a:r>
              <a:rPr lang="en-US" altLang="zh-CN" sz="2200" b="1" dirty="0">
                <a:solidFill>
                  <a:srgbClr val="C00000"/>
                </a:solidFill>
                <a:ea typeface="宋体" charset="-122"/>
              </a:rPr>
              <a:t>L</a:t>
            </a:r>
            <a:r>
              <a:rPr lang="en-US" altLang="zh-CN" sz="2200" dirty="0">
                <a:ea typeface="宋体" charset="-122"/>
              </a:rPr>
              <a:t>anguage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altLang="zh-CN" sz="2200" dirty="0"/>
              <a:t>Initially developed at IBM by </a:t>
            </a:r>
            <a:r>
              <a:rPr lang="en-US" altLang="zh-CN" sz="2200" dirty="0">
                <a:hlinkClick r:id="rId2" tooltip="Donald D. Chamberlin"/>
              </a:rPr>
              <a:t>Donald Chamberlin</a:t>
            </a:r>
            <a:r>
              <a:rPr lang="en-US" altLang="zh-CN" sz="2200" dirty="0"/>
              <a:t> and </a:t>
            </a:r>
            <a:r>
              <a:rPr lang="en-US" altLang="zh-CN" sz="2200" dirty="0">
                <a:hlinkClick r:id="rId3" tooltip="Raymond F. Boyce"/>
              </a:rPr>
              <a:t>Raymond  Boyce</a:t>
            </a:r>
            <a:r>
              <a:rPr lang="en-US" altLang="zh-CN" sz="2200" dirty="0"/>
              <a:t> in the early 1970s,  and called </a:t>
            </a:r>
            <a:r>
              <a:rPr lang="en-US" altLang="zh-CN" sz="2200" b="1" dirty="0"/>
              <a:t>SEQUEL</a:t>
            </a:r>
            <a:r>
              <a:rPr lang="en-US" altLang="zh-CN" sz="2200" dirty="0"/>
              <a:t> (</a:t>
            </a:r>
            <a:r>
              <a:rPr lang="en-US" altLang="zh-CN" sz="2200" i="1" dirty="0"/>
              <a:t>Structured English Query Language</a:t>
            </a:r>
            <a:r>
              <a:rPr lang="en-US" altLang="zh-CN" sz="2200" dirty="0"/>
              <a:t>)</a:t>
            </a:r>
            <a:endParaRPr lang="en-US" altLang="zh-CN" sz="2200" dirty="0">
              <a:ea typeface="宋体" charset="-122"/>
            </a:endParaRP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altLang="zh-CN" sz="2200" dirty="0">
                <a:ea typeface="宋体" charset="-122"/>
              </a:rPr>
              <a:t>Many standards out there: SQL92, SQL2, SQL3, SQL99, ……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altLang="zh-CN" sz="2200" dirty="0">
                <a:ea typeface="宋体" charset="-122"/>
              </a:rPr>
              <a:t>Vendors support various subsets of these standards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zh-CN" dirty="0">
                <a:ea typeface="宋体" charset="-122"/>
              </a:rPr>
              <a:t>Why SQL?</a:t>
            </a:r>
          </a:p>
          <a:p>
            <a:pPr lvl="1">
              <a:lnSpc>
                <a:spcPct val="120000"/>
              </a:lnSpc>
            </a:pPr>
            <a:r>
              <a:rPr lang="en-US" altLang="zh-CN" sz="2200" dirty="0">
                <a:ea typeface="宋体" charset="-122"/>
              </a:rPr>
              <a:t>A </a:t>
            </a:r>
            <a:r>
              <a:rPr lang="en-US" altLang="zh-CN" sz="2200" b="1" dirty="0">
                <a:solidFill>
                  <a:srgbClr val="7D0900"/>
                </a:solidFill>
                <a:ea typeface="宋体" charset="-122"/>
              </a:rPr>
              <a:t>very-high-level</a:t>
            </a:r>
            <a:r>
              <a:rPr lang="en-US" altLang="zh-CN" sz="2200" dirty="0">
                <a:ea typeface="宋体" charset="-122"/>
              </a:rPr>
              <a:t> language, in which the programmer is able to avoid specifying a lot of data-manipulation details that would be necessary in languages like C++</a:t>
            </a:r>
          </a:p>
          <a:p>
            <a:pPr lvl="1">
              <a:lnSpc>
                <a:spcPct val="120000"/>
              </a:lnSpc>
            </a:pPr>
            <a:r>
              <a:rPr lang="en-US" altLang="zh-CN" sz="2200" dirty="0">
                <a:ea typeface="宋体" charset="-122"/>
              </a:rPr>
              <a:t>Its queries are “optimized” quite well, yielding efficient query executions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59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6062653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16090-E9F4-4A51-9672-BF3EBB26B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SQL: Pros and 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78FB40-C89D-43D5-B976-7CF1B3E58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D0900"/>
                </a:solidFill>
              </a:rPr>
              <a:t>Declarative</a:t>
            </a:r>
          </a:p>
          <a:p>
            <a:pPr lvl="1"/>
            <a:r>
              <a:rPr lang="en-US" dirty="0"/>
              <a:t>Say what you want, not how to get it</a:t>
            </a:r>
          </a:p>
          <a:p>
            <a:r>
              <a:rPr lang="en-US" dirty="0"/>
              <a:t>Implemented widely</a:t>
            </a:r>
          </a:p>
          <a:p>
            <a:pPr lvl="1"/>
            <a:r>
              <a:rPr lang="en-US" dirty="0"/>
              <a:t>With varying levels of efficiency, completeness</a:t>
            </a:r>
          </a:p>
          <a:p>
            <a:r>
              <a:rPr lang="en-US" dirty="0"/>
              <a:t>Constrained</a:t>
            </a:r>
          </a:p>
          <a:p>
            <a:pPr lvl="1"/>
            <a:r>
              <a:rPr lang="en-US" dirty="0"/>
              <a:t>Not targeted at Turing-complete tasks</a:t>
            </a:r>
          </a:p>
          <a:p>
            <a:r>
              <a:rPr lang="en-US" dirty="0"/>
              <a:t>General-purpose for data computation and feature-rich</a:t>
            </a:r>
          </a:p>
          <a:p>
            <a:pPr lvl="1"/>
            <a:r>
              <a:rPr lang="en-US" dirty="0"/>
              <a:t>Many years of added features</a:t>
            </a:r>
          </a:p>
          <a:p>
            <a:pPr lvl="1"/>
            <a:r>
              <a:rPr lang="en-US" dirty="0"/>
              <a:t>Extensible: callouts to other languages, data sources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293146-06AA-4A36-950F-23A75633E68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60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7605038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Two sublanguages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DDL – Data Definition Language</a:t>
            </a:r>
          </a:p>
          <a:p>
            <a:pPr lvl="2">
              <a:lnSpc>
                <a:spcPct val="120000"/>
              </a:lnSpc>
            </a:pP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ea typeface="宋体" charset="-122"/>
              </a:rPr>
              <a:t>define and modify schema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DML – Data Manipulation Language</a:t>
            </a:r>
          </a:p>
          <a:p>
            <a:pPr lvl="2">
              <a:lnSpc>
                <a:spcPct val="120000"/>
              </a:lnSpc>
            </a:pP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ea typeface="宋体" charset="-122"/>
              </a:rPr>
              <a:t>Queries can be written intuitively</a:t>
            </a:r>
          </a:p>
          <a:p>
            <a:pPr>
              <a:lnSpc>
                <a:spcPct val="120000"/>
              </a:lnSpc>
            </a:pPr>
            <a:r>
              <a:rPr lang="en-US" altLang="zh-CN" dirty="0"/>
              <a:t>RDBMS responsible for efficient evaluation</a:t>
            </a:r>
          </a:p>
          <a:p>
            <a:pPr lvl="1">
              <a:lnSpc>
                <a:spcPct val="120000"/>
              </a:lnSpc>
            </a:pPr>
            <a:r>
              <a:rPr lang="en-US" altLang="zh-CN" dirty="0"/>
              <a:t>Choose and run algorithms for declarative queries</a:t>
            </a:r>
          </a:p>
          <a:p>
            <a:pPr lvl="2">
              <a:lnSpc>
                <a:spcPct val="120000"/>
              </a:lnSpc>
            </a:pPr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Choice of algorithms must not affect query answer</a:t>
            </a:r>
            <a:endParaRPr lang="zh-CN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61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3159132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Select-From-Where Statements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The principal form of a SQL query is:</a:t>
            </a:r>
          </a:p>
          <a:p>
            <a:pPr marL="0" indent="0">
              <a:buNone/>
            </a:pPr>
            <a:endParaRPr lang="en-US" altLang="zh-CN" dirty="0">
              <a:ea typeface="宋体" charset="-122"/>
            </a:endParaRPr>
          </a:p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	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SELECT</a:t>
            </a:r>
            <a:r>
              <a:rPr lang="en-US" altLang="zh-CN" dirty="0">
                <a:ea typeface="宋体" charset="-122"/>
              </a:rPr>
              <a:t>   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 </a:t>
            </a:r>
            <a:r>
              <a:rPr lang="en-US" altLang="zh-CN" dirty="0">
                <a:ea typeface="宋体" charset="-122"/>
              </a:rPr>
              <a:t>desired attributes</a:t>
            </a:r>
          </a:p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	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FROM</a:t>
            </a:r>
            <a:r>
              <a:rPr lang="en-US" altLang="zh-CN" dirty="0">
                <a:ea typeface="宋体" charset="-122"/>
              </a:rPr>
              <a:t>      one or more tables</a:t>
            </a:r>
          </a:p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	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WHERE</a:t>
            </a:r>
            <a:r>
              <a:rPr lang="en-US" altLang="zh-CN" dirty="0">
                <a:ea typeface="宋体" charset="-122"/>
              </a:rPr>
              <a:t>    condition about tuples of the tables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62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6653479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Our Running Example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Most of our SQL queries will be based on the following database schema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Underline indicates key attributes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			Beers(</a:t>
            </a:r>
            <a:r>
              <a:rPr lang="en-US" altLang="zh-CN" u="sng" dirty="0">
                <a:ea typeface="宋体" charset="-122"/>
              </a:rPr>
              <a:t>name</a:t>
            </a:r>
            <a:r>
              <a:rPr lang="en-US" altLang="zh-CN" dirty="0">
                <a:ea typeface="宋体" charset="-122"/>
              </a:rPr>
              <a:t>, </a:t>
            </a:r>
            <a:r>
              <a:rPr lang="en-US" altLang="zh-CN" dirty="0" err="1">
                <a:ea typeface="宋体" charset="-122"/>
              </a:rPr>
              <a:t>manf</a:t>
            </a:r>
            <a:r>
              <a:rPr lang="en-US" altLang="zh-CN" dirty="0">
                <a:ea typeface="宋体" charset="-122"/>
              </a:rPr>
              <a:t>)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			Bars(</a:t>
            </a:r>
            <a:r>
              <a:rPr lang="en-US" altLang="zh-CN" u="sng" dirty="0">
                <a:ea typeface="宋体" charset="-122"/>
              </a:rPr>
              <a:t>name</a:t>
            </a:r>
            <a:r>
              <a:rPr lang="en-US" altLang="zh-CN" dirty="0">
                <a:ea typeface="宋体" charset="-122"/>
              </a:rPr>
              <a:t>, </a:t>
            </a:r>
            <a:r>
              <a:rPr lang="en-US" altLang="zh-CN" dirty="0" err="1">
                <a:ea typeface="宋体" charset="-122"/>
              </a:rPr>
              <a:t>addr</a:t>
            </a:r>
            <a:r>
              <a:rPr lang="en-US" altLang="zh-CN" dirty="0">
                <a:ea typeface="宋体" charset="-122"/>
              </a:rPr>
              <a:t>, license)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			Drinkers(</a:t>
            </a:r>
            <a:r>
              <a:rPr lang="en-US" altLang="zh-CN" u="sng" dirty="0">
                <a:ea typeface="宋体" charset="-122"/>
              </a:rPr>
              <a:t>name</a:t>
            </a:r>
            <a:r>
              <a:rPr lang="en-US" altLang="zh-CN" dirty="0">
                <a:ea typeface="宋体" charset="-122"/>
              </a:rPr>
              <a:t>, </a:t>
            </a:r>
            <a:r>
              <a:rPr lang="en-US" altLang="zh-CN" dirty="0" err="1">
                <a:ea typeface="宋体" charset="-122"/>
              </a:rPr>
              <a:t>addr</a:t>
            </a:r>
            <a:r>
              <a:rPr lang="en-US" altLang="zh-CN" dirty="0">
                <a:ea typeface="宋体" charset="-122"/>
              </a:rPr>
              <a:t>, phone)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			Likes(</a:t>
            </a:r>
            <a:r>
              <a:rPr lang="en-US" altLang="zh-CN" u="sng" dirty="0">
                <a:ea typeface="宋体" charset="-122"/>
              </a:rPr>
              <a:t>drinker</a:t>
            </a:r>
            <a:r>
              <a:rPr lang="en-US" altLang="zh-CN" dirty="0">
                <a:ea typeface="宋体" charset="-122"/>
              </a:rPr>
              <a:t>, </a:t>
            </a:r>
            <a:r>
              <a:rPr lang="en-US" altLang="zh-CN" u="sng" dirty="0">
                <a:ea typeface="宋体" charset="-122"/>
              </a:rPr>
              <a:t>beer</a:t>
            </a:r>
            <a:r>
              <a:rPr lang="en-US" altLang="zh-CN" dirty="0">
                <a:ea typeface="宋体" charset="-122"/>
              </a:rPr>
              <a:t>)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			Sells(</a:t>
            </a:r>
            <a:r>
              <a:rPr lang="en-US" altLang="zh-CN" u="sng" dirty="0">
                <a:ea typeface="宋体" charset="-122"/>
              </a:rPr>
              <a:t>bar</a:t>
            </a:r>
            <a:r>
              <a:rPr lang="en-US" altLang="zh-CN" dirty="0">
                <a:ea typeface="宋体" charset="-122"/>
              </a:rPr>
              <a:t>, </a:t>
            </a:r>
            <a:r>
              <a:rPr lang="en-US" altLang="zh-CN" u="sng" dirty="0">
                <a:ea typeface="宋体" charset="-122"/>
              </a:rPr>
              <a:t>beer</a:t>
            </a:r>
            <a:r>
              <a:rPr lang="en-US" altLang="zh-CN" dirty="0">
                <a:ea typeface="宋体" charset="-122"/>
              </a:rPr>
              <a:t>, price)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			Frequents(</a:t>
            </a:r>
            <a:r>
              <a:rPr lang="en-US" altLang="zh-CN" u="sng" dirty="0">
                <a:ea typeface="宋体" charset="-122"/>
              </a:rPr>
              <a:t>drinker</a:t>
            </a:r>
            <a:r>
              <a:rPr lang="en-US" altLang="zh-CN" dirty="0">
                <a:ea typeface="宋体" charset="-122"/>
              </a:rPr>
              <a:t>, </a:t>
            </a:r>
            <a:r>
              <a:rPr lang="en-US" altLang="zh-CN" u="sng" dirty="0">
                <a:ea typeface="宋体" charset="-122"/>
              </a:rPr>
              <a:t>bar</a:t>
            </a:r>
            <a:r>
              <a:rPr lang="en-US" altLang="zh-CN" dirty="0">
                <a:ea typeface="宋体" charset="-122"/>
              </a:rPr>
              <a:t>)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63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2903307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Select-From-Where Example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413161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Using Beers(name, </a:t>
            </a:r>
            <a:r>
              <a:rPr lang="en-US" altLang="zh-CN" dirty="0" err="1">
                <a:ea typeface="宋体" charset="-122"/>
              </a:rPr>
              <a:t>manf</a:t>
            </a:r>
            <a:r>
              <a:rPr lang="en-US" altLang="zh-CN" dirty="0">
                <a:ea typeface="宋体" charset="-122"/>
              </a:rPr>
              <a:t>), what beers are made by Busch?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		</a:t>
            </a:r>
            <a:r>
              <a:rPr lang="en-US" altLang="zh-CN" dirty="0">
                <a:latin typeface="Courier New" pitchFamily="49" charset="0"/>
                <a:ea typeface="宋体" charset="-122"/>
              </a:rPr>
              <a:t>SELECT name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</a:rPr>
              <a:t>		FROM Beers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</a:rPr>
              <a:t>		WHERE </a:t>
            </a:r>
            <a:r>
              <a:rPr lang="en-US" altLang="zh-CN" dirty="0" err="1">
                <a:latin typeface="Courier New" pitchFamily="49" charset="0"/>
                <a:ea typeface="宋体" charset="-122"/>
              </a:rPr>
              <a:t>manf</a:t>
            </a:r>
            <a:r>
              <a:rPr lang="en-US" altLang="zh-CN" dirty="0">
                <a:latin typeface="Courier New" pitchFamily="49" charset="0"/>
                <a:ea typeface="宋体" charset="-122"/>
              </a:rPr>
              <a:t> = ‘Busch’;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zh-CN" b="0" dirty="0">
                <a:ea typeface="宋体" charset="-122"/>
              </a:rPr>
              <a:t>The answer is a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relation</a:t>
            </a:r>
            <a:r>
              <a:rPr lang="en-US" altLang="zh-CN" b="0" dirty="0">
                <a:ea typeface="宋体" charset="-122"/>
              </a:rPr>
              <a:t> with a single attribute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name</a:t>
            </a:r>
            <a:r>
              <a:rPr lang="en-US" altLang="zh-CN" b="0" dirty="0">
                <a:ea typeface="宋体" charset="-122"/>
              </a:rPr>
              <a:t>, and tuples with the name of each beer by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Busch</a:t>
            </a:r>
            <a:r>
              <a:rPr lang="en-US" altLang="zh-CN" b="0" dirty="0">
                <a:ea typeface="宋体" charset="-122"/>
              </a:rPr>
              <a:t>, such as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Bud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64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300192" y="2166744"/>
          <a:ext cx="2399928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9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Name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016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‘Bud’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‘Bud Lite’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‘Michelob’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377724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Single-Relation Query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Operation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dirty="0">
                <a:ea typeface="宋体" charset="-122"/>
              </a:rPr>
              <a:t>Begin with the relation in the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FROM</a:t>
            </a:r>
            <a:r>
              <a:rPr lang="en-US" altLang="zh-CN" dirty="0">
                <a:ea typeface="宋体" charset="-122"/>
              </a:rPr>
              <a:t> clause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dirty="0">
                <a:ea typeface="宋体" charset="-122"/>
              </a:rPr>
              <a:t>Apply the selection indicated by the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WHERE</a:t>
            </a:r>
            <a:r>
              <a:rPr lang="en-US" altLang="zh-CN" dirty="0">
                <a:ea typeface="宋体" charset="-122"/>
              </a:rPr>
              <a:t> clause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dirty="0">
                <a:ea typeface="宋体" charset="-122"/>
              </a:rPr>
              <a:t>Apply the extended projection indicated by the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SELECT</a:t>
            </a:r>
            <a:r>
              <a:rPr lang="en-US" altLang="zh-CN" dirty="0">
                <a:ea typeface="宋体" charset="-122"/>
              </a:rPr>
              <a:t> clause</a:t>
            </a:r>
          </a:p>
          <a:p>
            <a:pPr marL="514350" indent="-457200"/>
            <a:r>
              <a:rPr lang="en-US" altLang="zh-CN" dirty="0">
                <a:ea typeface="宋体" charset="-122"/>
              </a:rPr>
              <a:t>Semantics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dirty="0">
                <a:ea typeface="宋体" charset="-122"/>
              </a:rPr>
              <a:t>To implement this algorithm think of a </a:t>
            </a:r>
            <a:r>
              <a:rPr lang="en-US" altLang="zh-CN" b="1" i="1" dirty="0">
                <a:solidFill>
                  <a:srgbClr val="C00000"/>
                </a:solidFill>
                <a:ea typeface="宋体" charset="-122"/>
              </a:rPr>
              <a:t>tuple variable</a:t>
            </a:r>
            <a:r>
              <a:rPr lang="en-US" altLang="zh-CN" dirty="0">
                <a:ea typeface="宋体" charset="-122"/>
              </a:rPr>
              <a:t>  ranging over each tuple of the relation mentioned in FROM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dirty="0">
                <a:ea typeface="宋体" charset="-122"/>
              </a:rPr>
              <a:t>Check if the “current” tuple satisfies the WHERE clause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dirty="0">
                <a:ea typeface="宋体" charset="-122"/>
              </a:rPr>
              <a:t>If so, compute the attributes or expressions of the SELECT clause using the components of this tuple</a:t>
            </a:r>
          </a:p>
          <a:p>
            <a:pPr marL="514350" indent="-457200"/>
            <a:endParaRPr lang="en-US" altLang="zh-CN" dirty="0">
              <a:ea typeface="宋体" charset="-122"/>
            </a:endParaRPr>
          </a:p>
          <a:p>
            <a:pPr marL="914400" lvl="1" indent="-457200">
              <a:buFont typeface="+mj-lt"/>
              <a:buAutoNum type="arabicPeriod"/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65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9368629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* In SELECT clauses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When there is one relation in the FROM clause, * in the SELECT clause stands for “all attributes of this relation.”</a:t>
            </a:r>
          </a:p>
          <a:p>
            <a:r>
              <a:rPr lang="en-US" altLang="zh-CN" dirty="0">
                <a:ea typeface="宋体" charset="-122"/>
              </a:rPr>
              <a:t>Example using Beers(name, </a:t>
            </a:r>
            <a:r>
              <a:rPr lang="en-US" altLang="zh-CN" dirty="0" err="1">
                <a:ea typeface="宋体" charset="-122"/>
              </a:rPr>
              <a:t>manf</a:t>
            </a:r>
            <a:r>
              <a:rPr lang="en-US" altLang="zh-CN" dirty="0">
                <a:ea typeface="宋体" charset="-122"/>
              </a:rPr>
              <a:t>):</a:t>
            </a:r>
          </a:p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		</a:t>
            </a:r>
            <a:r>
              <a:rPr lang="en-US" altLang="zh-CN" dirty="0">
                <a:latin typeface="Courier New" pitchFamily="49" charset="0"/>
                <a:ea typeface="宋体" charset="-122"/>
              </a:rPr>
              <a:t>SELECT *</a:t>
            </a:r>
          </a:p>
          <a:p>
            <a:pPr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</a:rPr>
              <a:t>		FROM Beers</a:t>
            </a:r>
          </a:p>
          <a:p>
            <a:pPr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</a:rPr>
              <a:t>		WHERE </a:t>
            </a:r>
            <a:r>
              <a:rPr lang="en-US" altLang="zh-CN" dirty="0" err="1">
                <a:latin typeface="Courier New" pitchFamily="49" charset="0"/>
                <a:ea typeface="宋体" charset="-122"/>
              </a:rPr>
              <a:t>manf</a:t>
            </a:r>
            <a:r>
              <a:rPr lang="en-US" altLang="zh-CN" dirty="0">
                <a:latin typeface="Courier New" pitchFamily="49" charset="0"/>
                <a:ea typeface="宋体" charset="-122"/>
              </a:rPr>
              <a:t> = ‘Busch’;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66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979712" y="4365104"/>
          <a:ext cx="4680520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Name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>
                          <a:ea typeface="宋体" charset="-122"/>
                        </a:rPr>
                        <a:t>manf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016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‘Bud’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‘Busch’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‘Bud Lite’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‘Busch’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‘Michelob’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‘Busch’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050924" y="5991671"/>
            <a:ext cx="77695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zh-CN" sz="2400" dirty="0">
                <a:latin typeface="+mn-lt"/>
                <a:ea typeface="宋体" charset="-122"/>
              </a:rPr>
              <a:t>Now, the result has each of the attributes of Beers</a:t>
            </a:r>
          </a:p>
        </p:txBody>
      </p:sp>
    </p:spTree>
    <p:extLst>
      <p:ext uri="{BB962C8B-B14F-4D97-AF65-F5344CB8AC3E}">
        <p14:creationId xmlns:p14="http://schemas.microsoft.com/office/powerpoint/2010/main" val="211222266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Renaming Attributes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If you want the result to have different attribute names, use “AS &lt;new name&gt;” to rename an attribute</a:t>
            </a:r>
          </a:p>
          <a:p>
            <a:r>
              <a:rPr lang="en-US" altLang="zh-CN" dirty="0">
                <a:ea typeface="宋体" charset="-122"/>
              </a:rPr>
              <a:t>Example based on Beers(name, </a:t>
            </a:r>
            <a:r>
              <a:rPr lang="en-US" altLang="zh-CN" dirty="0" err="1">
                <a:ea typeface="宋体" charset="-122"/>
              </a:rPr>
              <a:t>manf</a:t>
            </a:r>
            <a:r>
              <a:rPr lang="en-US" altLang="zh-CN" dirty="0">
                <a:ea typeface="宋体" charset="-122"/>
              </a:rPr>
              <a:t>):</a:t>
            </a:r>
          </a:p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		</a:t>
            </a:r>
            <a:r>
              <a:rPr lang="en-US" altLang="zh-CN" dirty="0">
                <a:latin typeface="Courier New" pitchFamily="49" charset="0"/>
                <a:ea typeface="宋体" charset="-122"/>
              </a:rPr>
              <a:t>SELECT name AS beer, </a:t>
            </a:r>
            <a:r>
              <a:rPr lang="en-US" altLang="zh-CN" dirty="0" err="1">
                <a:latin typeface="Courier New" pitchFamily="49" charset="0"/>
                <a:ea typeface="宋体" charset="-122"/>
              </a:rPr>
              <a:t>manf</a:t>
            </a:r>
            <a:endParaRPr lang="en-US" altLang="zh-CN" dirty="0">
              <a:latin typeface="Courier New" pitchFamily="49" charset="0"/>
              <a:ea typeface="宋体" charset="-122"/>
            </a:endParaRPr>
          </a:p>
          <a:p>
            <a:pPr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</a:rPr>
              <a:t>		FROM Beers</a:t>
            </a:r>
          </a:p>
          <a:p>
            <a:pPr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</a:rPr>
              <a:t>		WHERE </a:t>
            </a:r>
            <a:r>
              <a:rPr lang="en-US" altLang="zh-CN" dirty="0" err="1">
                <a:latin typeface="Courier New" pitchFamily="49" charset="0"/>
                <a:ea typeface="宋体" charset="-122"/>
              </a:rPr>
              <a:t>manf</a:t>
            </a:r>
            <a:r>
              <a:rPr lang="en-US" altLang="zh-CN" dirty="0">
                <a:latin typeface="Courier New" pitchFamily="49" charset="0"/>
                <a:ea typeface="宋体" charset="-122"/>
              </a:rPr>
              <a:t> = ‘Busch’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67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979712" y="4365104"/>
          <a:ext cx="4680520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beer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>
                          <a:ea typeface="宋体" charset="-122"/>
                        </a:rPr>
                        <a:t>manf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016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‘Bud’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‘Busch’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‘Bud Lite’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‘Busch’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‘Michelob’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‘Busch’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173172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Expressions in SELECT Clauses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3267519"/>
          </a:xfrm>
        </p:spPr>
        <p:txBody>
          <a:bodyPr/>
          <a:lstStyle/>
          <a:p>
            <a:r>
              <a:rPr lang="en-US" altLang="zh-CN" dirty="0">
                <a:ea typeface="宋体" charset="-122"/>
              </a:rPr>
              <a:t>Any expression that makes sense can appear as an element of a SELECT clause</a:t>
            </a:r>
          </a:p>
          <a:p>
            <a:r>
              <a:rPr lang="en-US" altLang="zh-CN" dirty="0">
                <a:ea typeface="宋体" charset="-122"/>
              </a:rPr>
              <a:t>Example: from Sells(bar, beer, price):</a:t>
            </a:r>
          </a:p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	</a:t>
            </a:r>
            <a:r>
              <a:rPr lang="en-US" altLang="zh-CN" dirty="0">
                <a:latin typeface="Courier New" pitchFamily="49" charset="0"/>
                <a:ea typeface="宋体" charset="-122"/>
              </a:rPr>
              <a:t>SELECT bar, beer,</a:t>
            </a:r>
          </a:p>
          <a:p>
            <a:pPr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</a:rPr>
              <a:t>			price * 120 AS </a:t>
            </a:r>
            <a:r>
              <a:rPr lang="en-US" altLang="zh-CN" dirty="0" err="1">
                <a:latin typeface="Courier New" pitchFamily="49" charset="0"/>
                <a:ea typeface="宋体" charset="-122"/>
              </a:rPr>
              <a:t>priceInYen</a:t>
            </a:r>
            <a:endParaRPr lang="en-US" altLang="zh-CN" dirty="0">
              <a:latin typeface="Courier New" pitchFamily="49" charset="0"/>
              <a:ea typeface="宋体" charset="-122"/>
            </a:endParaRPr>
          </a:p>
          <a:p>
            <a:pPr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</a:rPr>
              <a:t>	FROM Sells;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68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47663" y="4365104"/>
          <a:ext cx="5544616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bar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ea typeface="宋体" charset="-122"/>
                        </a:rPr>
                        <a:t>beer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/>
                        <a:t>priceInYen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016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Joe’s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Bud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300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Sue’s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Miller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360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…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…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…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3692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6C03C-76F1-2210-B76B-95BB50831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Flat File Strawman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8D282-E1B8-CCA7-70B5-1F34217BC0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Store our database as </a:t>
            </a:r>
            <a:r>
              <a:rPr lang="en-US" dirty="0">
                <a:solidFill>
                  <a:srgbClr val="7D0900"/>
                </a:solidFill>
              </a:rPr>
              <a:t>comma-separated value (CSV) files</a:t>
            </a:r>
            <a:r>
              <a:rPr lang="en-US" dirty="0"/>
              <a:t> that we management ourselves in our application code</a:t>
            </a:r>
          </a:p>
          <a:p>
            <a:pPr lvl="1"/>
            <a:r>
              <a:rPr lang="en-US" dirty="0"/>
              <a:t>Use a separate file per entity</a:t>
            </a:r>
          </a:p>
          <a:p>
            <a:pPr lvl="2"/>
            <a:r>
              <a:rPr lang="en-US" dirty="0"/>
              <a:t>Customers</a:t>
            </a:r>
          </a:p>
          <a:p>
            <a:pPr lvl="2"/>
            <a:r>
              <a:rPr lang="en-US" dirty="0"/>
              <a:t>Accounts</a:t>
            </a:r>
          </a:p>
          <a:p>
            <a:pPr lvl="2"/>
            <a:r>
              <a:rPr lang="en-US" dirty="0"/>
              <a:t>Financial/Investment Products</a:t>
            </a:r>
          </a:p>
          <a:p>
            <a:pPr lvl="2"/>
            <a:r>
              <a:rPr lang="en-US" dirty="0"/>
              <a:t>……</a:t>
            </a:r>
          </a:p>
          <a:p>
            <a:pPr lvl="1"/>
            <a:r>
              <a:rPr lang="en-US" dirty="0"/>
              <a:t>The application must parse the files each time they want to read/write records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03D17D-C3E3-F9E8-A7B1-92D25E9E722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6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8122786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Complex Conditions in WHERE Clause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From Sells(bar, beer, price), find the price Joe’s Bar charges for “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cheap</a:t>
            </a:r>
            <a:r>
              <a:rPr lang="en-US" altLang="zh-CN" dirty="0">
                <a:ea typeface="宋体" charset="-122"/>
              </a:rPr>
              <a:t>” beers:</a:t>
            </a:r>
          </a:p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		</a:t>
            </a:r>
            <a:r>
              <a:rPr lang="en-US" altLang="zh-CN" dirty="0">
                <a:latin typeface="Courier New" pitchFamily="49" charset="0"/>
                <a:ea typeface="宋体" charset="-122"/>
              </a:rPr>
              <a:t>SELECT price</a:t>
            </a:r>
          </a:p>
          <a:p>
            <a:pPr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</a:rPr>
              <a:t>		FROM Sells</a:t>
            </a:r>
          </a:p>
          <a:p>
            <a:pPr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</a:rPr>
              <a:t>		WHERE bar = ‘</a:t>
            </a:r>
            <a:r>
              <a:rPr lang="en-US" altLang="zh-CN" dirty="0" err="1">
                <a:latin typeface="Courier New" pitchFamily="49" charset="0"/>
                <a:ea typeface="宋体" charset="-122"/>
              </a:rPr>
              <a:t>joe</a:t>
            </a:r>
            <a:r>
              <a:rPr lang="en-US" altLang="zh-CN" dirty="0">
                <a:latin typeface="Courier New" pitchFamily="49" charset="0"/>
                <a:ea typeface="宋体" charset="-122"/>
              </a:rPr>
              <a:t> bar’ AND 		                                                                    			price &lt; 5.0;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69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797290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Selections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5000"/>
              </a:lnSpc>
              <a:spcBef>
                <a:spcPct val="0"/>
              </a:spcBef>
            </a:pP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What you can use in WHERE:</a:t>
            </a:r>
            <a:r>
              <a:rPr lang="en-US" altLang="zh-CN" dirty="0">
                <a:ea typeface="宋体" charset="-122"/>
              </a:rPr>
              <a:t>  </a:t>
            </a:r>
          </a:p>
          <a:p>
            <a:pPr lvl="1">
              <a:lnSpc>
                <a:spcPct val="125000"/>
              </a:lnSpc>
              <a:spcBef>
                <a:spcPct val="0"/>
              </a:spcBef>
            </a:pPr>
            <a:r>
              <a:rPr lang="en-US" altLang="zh-CN" dirty="0">
                <a:ea typeface="宋体" charset="-122"/>
              </a:rPr>
              <a:t>attribute names of the relation(s) used in the FROM</a:t>
            </a:r>
          </a:p>
          <a:p>
            <a:pPr lvl="1">
              <a:lnSpc>
                <a:spcPct val="125000"/>
              </a:lnSpc>
              <a:spcBef>
                <a:spcPct val="0"/>
              </a:spcBef>
            </a:pPr>
            <a:r>
              <a:rPr lang="en-US" altLang="zh-CN" dirty="0">
                <a:ea typeface="宋体" charset="-122"/>
              </a:rPr>
              <a:t>comparison operators:  =, &lt;&gt;, &lt;, &gt;, &lt;=, &gt;=</a:t>
            </a:r>
          </a:p>
          <a:p>
            <a:pPr lvl="1">
              <a:lnSpc>
                <a:spcPct val="125000"/>
              </a:lnSpc>
              <a:spcBef>
                <a:spcPct val="0"/>
              </a:spcBef>
            </a:pPr>
            <a:r>
              <a:rPr lang="en-US" altLang="zh-CN" dirty="0">
                <a:ea typeface="宋体" charset="-122"/>
              </a:rPr>
              <a:t>apply arithmetic operations:  </a:t>
            </a:r>
            <a:r>
              <a:rPr lang="en-US" altLang="zh-CN" dirty="0" err="1">
                <a:ea typeface="宋体" charset="-122"/>
              </a:rPr>
              <a:t>stockprice</a:t>
            </a:r>
            <a:r>
              <a:rPr lang="en-US" altLang="zh-CN" dirty="0">
                <a:ea typeface="宋体" charset="-122"/>
              </a:rPr>
              <a:t>*2</a:t>
            </a:r>
          </a:p>
          <a:p>
            <a:pPr lvl="1">
              <a:lnSpc>
                <a:spcPct val="125000"/>
              </a:lnSpc>
              <a:spcBef>
                <a:spcPct val="0"/>
              </a:spcBef>
            </a:pPr>
            <a:r>
              <a:rPr lang="en-US" altLang="zh-CN" dirty="0">
                <a:ea typeface="宋体" charset="-122"/>
              </a:rPr>
              <a:t>operations on strings (e.g., “||”  for concatenation)</a:t>
            </a:r>
          </a:p>
          <a:p>
            <a:pPr lvl="1">
              <a:lnSpc>
                <a:spcPct val="125000"/>
              </a:lnSpc>
              <a:spcBef>
                <a:spcPct val="0"/>
              </a:spcBef>
            </a:pPr>
            <a:r>
              <a:rPr lang="en-US" altLang="zh-CN" dirty="0">
                <a:ea typeface="宋体" charset="-122"/>
              </a:rPr>
              <a:t>Lexicographic order on strings</a:t>
            </a:r>
          </a:p>
          <a:p>
            <a:pPr lvl="1">
              <a:lnSpc>
                <a:spcPct val="125000"/>
              </a:lnSpc>
              <a:spcBef>
                <a:spcPct val="0"/>
              </a:spcBef>
            </a:pPr>
            <a:r>
              <a:rPr lang="en-US" altLang="zh-CN" dirty="0">
                <a:ea typeface="宋体" charset="-122"/>
              </a:rPr>
              <a:t>Pattern matching:  s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LIKE</a:t>
            </a:r>
            <a:r>
              <a:rPr lang="en-US" altLang="zh-CN" dirty="0">
                <a:ea typeface="宋体" charset="-122"/>
              </a:rPr>
              <a:t> p</a:t>
            </a:r>
          </a:p>
          <a:p>
            <a:pPr lvl="1">
              <a:lnSpc>
                <a:spcPct val="125000"/>
              </a:lnSpc>
              <a:spcBef>
                <a:spcPct val="0"/>
              </a:spcBef>
            </a:pPr>
            <a:r>
              <a:rPr lang="en-US" altLang="zh-CN" dirty="0">
                <a:ea typeface="宋体" charset="-122"/>
              </a:rPr>
              <a:t>Special stuff for comparing dates and times.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70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4763773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NULL Values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sz="2400" dirty="0">
                <a:ea typeface="宋体" charset="-122"/>
              </a:rPr>
              <a:t>Tuples in SQL relations can have NULL as a value for one or more components</a:t>
            </a:r>
          </a:p>
          <a:p>
            <a:pPr>
              <a:lnSpc>
                <a:spcPct val="120000"/>
              </a:lnSpc>
            </a:pPr>
            <a:r>
              <a:rPr lang="en-US" altLang="zh-CN" sz="2400" dirty="0">
                <a:ea typeface="宋体" charset="-122"/>
              </a:rPr>
              <a:t>Meaning depends on context.  Two common cases:</a:t>
            </a:r>
          </a:p>
          <a:p>
            <a:pPr lvl="1">
              <a:lnSpc>
                <a:spcPct val="120000"/>
              </a:lnSpc>
            </a:pPr>
            <a:r>
              <a:rPr lang="en-US" altLang="zh-CN" sz="2000" b="1" i="1" dirty="0">
                <a:solidFill>
                  <a:srgbClr val="C00000"/>
                </a:solidFill>
                <a:ea typeface="宋体" charset="-122"/>
              </a:rPr>
              <a:t>Missing value </a:t>
            </a:r>
            <a:r>
              <a:rPr lang="en-US" altLang="zh-CN" sz="2000" dirty="0">
                <a:ea typeface="宋体" charset="-122"/>
              </a:rPr>
              <a:t>: e.g., we know Joe’s Bar has some address, but we don’t know what it is</a:t>
            </a:r>
          </a:p>
          <a:p>
            <a:pPr lvl="1">
              <a:lnSpc>
                <a:spcPct val="120000"/>
              </a:lnSpc>
            </a:pPr>
            <a:r>
              <a:rPr lang="en-US" altLang="zh-CN" sz="2000" b="1" i="1" dirty="0">
                <a:solidFill>
                  <a:srgbClr val="C00000"/>
                </a:solidFill>
                <a:ea typeface="宋体" charset="-122"/>
              </a:rPr>
              <a:t>Inapplicable</a:t>
            </a:r>
            <a:r>
              <a:rPr lang="en-US" altLang="zh-CN" sz="2000" dirty="0">
                <a:ea typeface="宋体" charset="-122"/>
              </a:rPr>
              <a:t> : e.g., the value of attribute </a:t>
            </a:r>
            <a:r>
              <a:rPr lang="en-US" altLang="zh-CN" sz="2000" i="1" dirty="0">
                <a:ea typeface="宋体" charset="-122"/>
              </a:rPr>
              <a:t>spouse</a:t>
            </a:r>
            <a:r>
              <a:rPr lang="en-US" altLang="zh-CN" sz="2000" dirty="0">
                <a:ea typeface="宋体" charset="-122"/>
              </a:rPr>
              <a:t>  for an unmarried person</a:t>
            </a:r>
          </a:p>
          <a:p>
            <a:pPr>
              <a:lnSpc>
                <a:spcPct val="120000"/>
              </a:lnSpc>
            </a:pPr>
            <a:r>
              <a:rPr lang="en-US" altLang="zh-CN" sz="2400" dirty="0">
                <a:ea typeface="宋体" charset="-122"/>
              </a:rPr>
              <a:t>The logic of conditions in SQL is really 3-valued logic: TRUE, FALSE, UNKNOWN</a:t>
            </a:r>
          </a:p>
          <a:p>
            <a:pPr lvl="1">
              <a:lnSpc>
                <a:spcPct val="120000"/>
              </a:lnSpc>
            </a:pPr>
            <a:r>
              <a:rPr lang="en-US" altLang="zh-CN" sz="2000" dirty="0">
                <a:ea typeface="宋体" charset="-122"/>
              </a:rPr>
              <a:t>When any value is compared with NULL, the truth value is UNKNOWN</a:t>
            </a:r>
          </a:p>
          <a:p>
            <a:pPr lvl="1">
              <a:lnSpc>
                <a:spcPct val="120000"/>
              </a:lnSpc>
            </a:pPr>
            <a:r>
              <a:rPr lang="en-US" altLang="zh-CN" sz="2000" dirty="0">
                <a:ea typeface="宋体" charset="-122"/>
              </a:rPr>
              <a:t>A query only produces a tuple in the answer if its value for the WHERE clause is TRUE (not FALSE or UNKNOWN)</a:t>
            </a:r>
          </a:p>
          <a:p>
            <a:pPr lvl="1">
              <a:lnSpc>
                <a:spcPct val="120000"/>
              </a:lnSpc>
            </a:pPr>
            <a:endParaRPr lang="en-US" altLang="zh-CN" sz="2000" dirty="0">
              <a:ea typeface="宋体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71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4437569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Three-Valued Logic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To understand how AND, OR, and NOT work in 3-valued logic, think of TRUE = 1, FALSE = 0, and UNKNOWN = ½, AND = MIN; OR = MAX, NOT(</a:t>
            </a:r>
            <a:r>
              <a:rPr lang="en-US" altLang="zh-CN" i="1" dirty="0">
                <a:ea typeface="宋体" charset="-122"/>
              </a:rPr>
              <a:t>x</a:t>
            </a:r>
            <a:r>
              <a:rPr lang="en-US" altLang="zh-CN" dirty="0">
                <a:ea typeface="宋体" charset="-122"/>
              </a:rPr>
              <a:t>) = 1-</a:t>
            </a:r>
            <a:r>
              <a:rPr lang="en-US" altLang="zh-CN" i="1" dirty="0">
                <a:ea typeface="宋体" charset="-122"/>
              </a:rPr>
              <a:t>x</a:t>
            </a:r>
            <a:r>
              <a:rPr lang="en-US" altLang="zh-CN" dirty="0">
                <a:ea typeface="宋体" charset="-122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Example: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	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TRUE AND (FALSE OR NOT(UNKNOWN)) 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	= MIN(1, MAX(0, (1 - ½ ))) 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	= MIN(1, MAX(0, ½ ) 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	= MIN(1, ½ ) 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	= ½</a:t>
            </a:r>
          </a:p>
          <a:p>
            <a:pPr>
              <a:lnSpc>
                <a:spcPct val="120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72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8534960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Surprising Example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From the following  Sells relation:</a:t>
            </a:r>
          </a:p>
          <a:p>
            <a:endParaRPr lang="en-US" altLang="zh-CN" dirty="0">
              <a:ea typeface="宋体" charset="-122"/>
            </a:endParaRPr>
          </a:p>
          <a:p>
            <a:endParaRPr lang="en-US" altLang="zh-CN" dirty="0">
              <a:ea typeface="宋体" charset="-122"/>
            </a:endParaRPr>
          </a:p>
          <a:p>
            <a:endParaRPr lang="en-US" altLang="zh-CN" dirty="0">
              <a:ea typeface="宋体" charset="-122"/>
            </a:endParaRPr>
          </a:p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	SELECT bar</a:t>
            </a:r>
          </a:p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	FROM Sells</a:t>
            </a:r>
          </a:p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	WHERE price &lt; 2.00 OR price &gt;= 2.00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73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1475656" y="1900312"/>
          <a:ext cx="5544616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bar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ea typeface="宋体" charset="-122"/>
                        </a:rPr>
                        <a:t>beer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Price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016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Joe’s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Bud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NULL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8" name="Group 4"/>
          <p:cNvGrpSpPr>
            <a:grpSpLocks/>
          </p:cNvGrpSpPr>
          <p:nvPr/>
        </p:nvGrpSpPr>
        <p:grpSpPr bwMode="auto">
          <a:xfrm>
            <a:off x="1762472" y="4777134"/>
            <a:ext cx="4321696" cy="457200"/>
            <a:chOff x="1632" y="3456"/>
            <a:chExt cx="3312" cy="288"/>
          </a:xfrm>
        </p:grpSpPr>
        <p:sp>
          <p:nvSpPr>
            <p:cNvPr id="19" name="Text Box 5"/>
            <p:cNvSpPr txBox="1">
              <a:spLocks noChangeArrowheads="1"/>
            </p:cNvSpPr>
            <p:nvPr/>
          </p:nvSpPr>
          <p:spPr bwMode="auto">
            <a:xfrm>
              <a:off x="1776" y="3456"/>
              <a:ext cx="29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dirty="0">
                  <a:latin typeface="Tahoma" charset="0"/>
                  <a:ea typeface="宋体" charset="-122"/>
                </a:rPr>
                <a:t>UNKNOWN		   UNKNOWN</a:t>
              </a:r>
            </a:p>
          </p:txBody>
        </p:sp>
        <p:sp>
          <p:nvSpPr>
            <p:cNvPr id="20" name="Line 6"/>
            <p:cNvSpPr>
              <a:spLocks noChangeShapeType="1"/>
            </p:cNvSpPr>
            <p:nvPr/>
          </p:nvSpPr>
          <p:spPr bwMode="auto">
            <a:xfrm>
              <a:off x="1632" y="3456"/>
              <a:ext cx="1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dirty="0"/>
            </a:p>
          </p:txBody>
        </p:sp>
        <p:sp>
          <p:nvSpPr>
            <p:cNvPr id="21" name="Line 7"/>
            <p:cNvSpPr>
              <a:spLocks noChangeShapeType="1"/>
            </p:cNvSpPr>
            <p:nvPr/>
          </p:nvSpPr>
          <p:spPr bwMode="auto">
            <a:xfrm>
              <a:off x="3552" y="3456"/>
              <a:ext cx="1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2" name="Group 8"/>
          <p:cNvGrpSpPr>
            <a:grpSpLocks/>
          </p:cNvGrpSpPr>
          <p:nvPr/>
        </p:nvGrpSpPr>
        <p:grpSpPr bwMode="auto">
          <a:xfrm>
            <a:off x="1838672" y="5386734"/>
            <a:ext cx="4461520" cy="490538"/>
            <a:chOff x="1680" y="3840"/>
            <a:chExt cx="3264" cy="309"/>
          </a:xfrm>
        </p:grpSpPr>
        <p:sp>
          <p:nvSpPr>
            <p:cNvPr id="23" name="Text Box 9"/>
            <p:cNvSpPr txBox="1">
              <a:spLocks noChangeArrowheads="1"/>
            </p:cNvSpPr>
            <p:nvPr/>
          </p:nvSpPr>
          <p:spPr bwMode="auto">
            <a:xfrm>
              <a:off x="2534" y="3861"/>
              <a:ext cx="10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>
                  <a:latin typeface="Tahoma" charset="0"/>
                  <a:ea typeface="宋体" charset="-122"/>
                </a:rPr>
                <a:t>UNKNOWN</a:t>
              </a:r>
            </a:p>
          </p:txBody>
        </p:sp>
        <p:sp>
          <p:nvSpPr>
            <p:cNvPr id="24" name="Line 10"/>
            <p:cNvSpPr>
              <a:spLocks noChangeShapeType="1"/>
            </p:cNvSpPr>
            <p:nvPr/>
          </p:nvSpPr>
          <p:spPr bwMode="auto">
            <a:xfrm>
              <a:off x="1680" y="3840"/>
              <a:ext cx="32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BF537220-4C47-4FBE-9F56-8E1B5D7CBE40}"/>
              </a:ext>
            </a:extLst>
          </p:cNvPr>
          <p:cNvSpPr txBox="1"/>
          <p:nvPr/>
        </p:nvSpPr>
        <p:spPr>
          <a:xfrm>
            <a:off x="6156176" y="4309065"/>
            <a:ext cx="23757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rgbClr val="7D0900"/>
                </a:solidFill>
                <a:ea typeface="宋体" charset="-122"/>
              </a:rPr>
              <a:t>OR </a:t>
            </a:r>
            <a:r>
              <a:rPr lang="en-US" altLang="zh-CN" sz="2000" b="1" dirty="0">
                <a:solidFill>
                  <a:srgbClr val="00B0F0"/>
                </a:solidFill>
                <a:ea typeface="宋体" charset="-122"/>
              </a:rPr>
              <a:t>Price IS NULL</a:t>
            </a:r>
            <a:endParaRPr lang="en-US" sz="2000" b="1" dirty="0">
              <a:solidFill>
                <a:srgbClr val="00B0F0"/>
              </a:solidFill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F7E0608-B1ED-490D-805B-7192810E8C85}"/>
              </a:ext>
            </a:extLst>
          </p:cNvPr>
          <p:cNvCxnSpPr>
            <a:cxnSpLocks/>
          </p:cNvCxnSpPr>
          <p:nvPr/>
        </p:nvCxnSpPr>
        <p:spPr>
          <a:xfrm>
            <a:off x="6732240" y="4777134"/>
            <a:ext cx="1584176" cy="0"/>
          </a:xfrm>
          <a:prstGeom prst="straightConnector1">
            <a:avLst/>
          </a:prstGeom>
          <a:ln w="317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3D4ED510-0260-4269-B008-805A11734387}"/>
              </a:ext>
            </a:extLst>
          </p:cNvPr>
          <p:cNvSpPr txBox="1"/>
          <p:nvPr/>
        </p:nvSpPr>
        <p:spPr>
          <a:xfrm>
            <a:off x="7186873" y="4777134"/>
            <a:ext cx="8372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rgbClr val="7D0900"/>
                </a:solidFill>
                <a:ea typeface="宋体" charset="-122"/>
              </a:rPr>
              <a:t>True</a:t>
            </a:r>
            <a:endParaRPr lang="en-US" sz="20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364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Multi-relation Queries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9593"/>
            <a:ext cx="9143999" cy="5211735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altLang="zh-CN" dirty="0">
                <a:ea typeface="宋体" charset="-122"/>
              </a:rPr>
              <a:t>Interesting queries often combine data from more than one relation, we can address several relations in one query by listing them all in the FROM clause.</a:t>
            </a:r>
          </a:p>
          <a:p>
            <a:pPr lvl="1">
              <a:lnSpc>
                <a:spcPct val="110000"/>
              </a:lnSpc>
            </a:pPr>
            <a:r>
              <a:rPr lang="en-US" altLang="zh-CN" dirty="0">
                <a:ea typeface="宋体" charset="-122"/>
              </a:rPr>
              <a:t>Distinguish attributes of the same name by “&lt;relation&gt;.&lt;attribute&gt;”</a:t>
            </a:r>
          </a:p>
          <a:p>
            <a:pPr lvl="1">
              <a:lnSpc>
                <a:spcPct val="110000"/>
              </a:lnSpc>
            </a:pPr>
            <a:r>
              <a:rPr lang="en-US" altLang="zh-CN" dirty="0">
                <a:ea typeface="宋体" charset="-122"/>
              </a:rPr>
              <a:t>Example: Using relations Likes(drinker, beer) and Frequents(drinker, bar), find the beers liked by at least one person who frequents Joe’s Bar.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</a:rPr>
              <a:t>	   SELECT </a:t>
            </a:r>
            <a:r>
              <a:rPr lang="en-US" altLang="zh-CN" sz="2000" dirty="0" err="1">
                <a:latin typeface="Courier New" pitchFamily="49" charset="0"/>
                <a:ea typeface="宋体" charset="-122"/>
              </a:rPr>
              <a:t>Likes.beer</a:t>
            </a:r>
            <a:endParaRPr lang="en-US" altLang="zh-CN" sz="2000" dirty="0">
              <a:latin typeface="Courier New" pitchFamily="49" charset="0"/>
              <a:ea typeface="宋体" charset="-122"/>
            </a:endParaRP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</a:rPr>
              <a:t>	   FROM 	Likes, Frequents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</a:rPr>
              <a:t>	   WHERE 	</a:t>
            </a:r>
            <a:r>
              <a:rPr lang="en-US" altLang="zh-CN" sz="2000" dirty="0" err="1">
                <a:latin typeface="Courier New" pitchFamily="49" charset="0"/>
                <a:ea typeface="宋体" charset="-122"/>
              </a:rPr>
              <a:t>Frequents.bar</a:t>
            </a:r>
            <a:r>
              <a:rPr lang="en-US" altLang="zh-CN" sz="2000" dirty="0">
                <a:latin typeface="Courier New" pitchFamily="49" charset="0"/>
                <a:ea typeface="宋体" charset="-122"/>
              </a:rPr>
              <a:t> = ‘Joe Bar’ AND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</a:rPr>
              <a:t>			</a:t>
            </a:r>
            <a:r>
              <a:rPr lang="en-US" altLang="zh-CN" sz="2000" dirty="0" err="1">
                <a:latin typeface="Courier New" pitchFamily="49" charset="0"/>
                <a:ea typeface="宋体" charset="-122"/>
              </a:rPr>
              <a:t>Frequents.drinker</a:t>
            </a:r>
            <a:r>
              <a:rPr lang="en-US" altLang="zh-CN" sz="2000" dirty="0">
                <a:latin typeface="Courier New" pitchFamily="49" charset="0"/>
                <a:ea typeface="宋体" charset="-122"/>
              </a:rPr>
              <a:t> = </a:t>
            </a:r>
            <a:r>
              <a:rPr lang="en-US" altLang="zh-CN" sz="2000" dirty="0" err="1">
                <a:latin typeface="Courier New" pitchFamily="49" charset="0"/>
                <a:ea typeface="宋体" charset="-122"/>
              </a:rPr>
              <a:t>Likes.drinker</a:t>
            </a:r>
            <a:r>
              <a:rPr lang="en-US" altLang="zh-CN" sz="2000" dirty="0">
                <a:latin typeface="Courier New" pitchFamily="49" charset="0"/>
                <a:ea typeface="宋体" charset="-122"/>
              </a:rPr>
              <a:t>;</a:t>
            </a:r>
          </a:p>
          <a:p>
            <a:pPr lvl="1">
              <a:lnSpc>
                <a:spcPct val="110000"/>
              </a:lnSpc>
            </a:pPr>
            <a:endParaRPr lang="en-US" altLang="zh-CN" dirty="0">
              <a:ea typeface="宋体" charset="-122"/>
            </a:endParaRPr>
          </a:p>
          <a:p>
            <a:pPr>
              <a:lnSpc>
                <a:spcPct val="110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74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1308051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Semantics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24744"/>
            <a:ext cx="8786813" cy="5211735"/>
          </a:xfrm>
        </p:spPr>
        <p:txBody>
          <a:bodyPr/>
          <a:lstStyle/>
          <a:p>
            <a:pPr marL="609600" indent="-609600">
              <a:lnSpc>
                <a:spcPct val="110000"/>
              </a:lnSpc>
            </a:pPr>
            <a:r>
              <a:rPr lang="en-US" altLang="zh-CN" dirty="0">
                <a:ea typeface="宋体" charset="-122"/>
              </a:rPr>
              <a:t>Almost the same as for single-relation queries:</a:t>
            </a:r>
          </a:p>
          <a:p>
            <a:pPr marL="990600" lvl="1" indent="-533400">
              <a:lnSpc>
                <a:spcPct val="110000"/>
              </a:lnSpc>
              <a:buFont typeface="Monotype Sorts" pitchFamily="2" charset="2"/>
              <a:buAutoNum type="arabicPeriod"/>
            </a:pPr>
            <a:r>
              <a:rPr lang="en-US" altLang="zh-CN" dirty="0">
                <a:ea typeface="宋体" charset="-122"/>
              </a:rPr>
              <a:t>Start with the (Cartesian) product of all the relations in the FROM clause</a:t>
            </a:r>
          </a:p>
          <a:p>
            <a:pPr marL="990600" lvl="1" indent="-533400">
              <a:lnSpc>
                <a:spcPct val="110000"/>
              </a:lnSpc>
              <a:buFont typeface="Monotype Sorts" pitchFamily="2" charset="2"/>
              <a:buAutoNum type="arabicPeriod"/>
            </a:pPr>
            <a:r>
              <a:rPr lang="en-US" altLang="zh-CN" dirty="0">
                <a:ea typeface="宋体" charset="-122"/>
              </a:rPr>
              <a:t>Apply the selection condition from the WHERE clause</a:t>
            </a:r>
          </a:p>
          <a:p>
            <a:pPr marL="990600" lvl="1" indent="-533400">
              <a:lnSpc>
                <a:spcPct val="110000"/>
              </a:lnSpc>
              <a:buFont typeface="Monotype Sorts" pitchFamily="2" charset="2"/>
              <a:buAutoNum type="arabicPeriod"/>
            </a:pPr>
            <a:r>
              <a:rPr lang="en-US" altLang="zh-CN" dirty="0">
                <a:ea typeface="宋体" charset="-122"/>
              </a:rPr>
              <a:t>Project onto the list of attributes and expressions in the SELECT clause</a:t>
            </a:r>
          </a:p>
          <a:p>
            <a:pPr marL="457200" lvl="1" indent="0">
              <a:lnSpc>
                <a:spcPct val="110000"/>
              </a:lnSpc>
              <a:buNone/>
            </a:pPr>
            <a:endParaRPr lang="en-US" altLang="zh-CN" dirty="0">
              <a:ea typeface="宋体" charset="-122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zh-CN" sz="2000" dirty="0">
                <a:solidFill>
                  <a:schemeClr val="accent2"/>
                </a:solidFill>
                <a:ea typeface="宋体" charset="-122"/>
              </a:rPr>
              <a:t>	  SELECT </a:t>
            </a:r>
            <a:r>
              <a:rPr lang="en-US" altLang="zh-CN" sz="2000" dirty="0">
                <a:ea typeface="宋体" charset="-122"/>
              </a:rPr>
              <a:t>a1, a2, …, </a:t>
            </a:r>
            <a:r>
              <a:rPr lang="en-US" altLang="zh-CN" sz="2000" dirty="0" err="1">
                <a:ea typeface="宋体" charset="-122"/>
              </a:rPr>
              <a:t>ak</a:t>
            </a:r>
            <a:endParaRPr lang="en-US" altLang="zh-CN" sz="2000" dirty="0">
              <a:solidFill>
                <a:schemeClr val="accent2"/>
              </a:solidFill>
              <a:ea typeface="宋体" charset="-122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zh-CN" sz="2000" dirty="0">
                <a:solidFill>
                  <a:schemeClr val="accent2"/>
                </a:solidFill>
                <a:ea typeface="宋体" charset="-122"/>
              </a:rPr>
              <a:t>	  FROM    </a:t>
            </a:r>
            <a:r>
              <a:rPr lang="en-US" altLang="zh-CN" sz="2000" dirty="0">
                <a:ea typeface="宋体" charset="-122"/>
              </a:rPr>
              <a:t>R1 AS x1, R2 AS x2, …, </a:t>
            </a:r>
            <a:r>
              <a:rPr lang="en-US" altLang="zh-CN" sz="2000" dirty="0" err="1">
                <a:ea typeface="宋体" charset="-122"/>
              </a:rPr>
              <a:t>Rn</a:t>
            </a:r>
            <a:r>
              <a:rPr lang="en-US" altLang="zh-CN" sz="2000" dirty="0">
                <a:ea typeface="宋体" charset="-122"/>
              </a:rPr>
              <a:t> AS </a:t>
            </a:r>
            <a:r>
              <a:rPr lang="en-US" altLang="zh-CN" sz="2000" dirty="0" err="1">
                <a:ea typeface="宋体" charset="-122"/>
              </a:rPr>
              <a:t>xn</a:t>
            </a:r>
            <a:endParaRPr lang="en-US" altLang="zh-CN" sz="2000" dirty="0">
              <a:ea typeface="宋体" charset="-122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zh-CN" sz="2000" dirty="0">
                <a:solidFill>
                  <a:schemeClr val="accent2"/>
                </a:solidFill>
                <a:ea typeface="宋体" charset="-122"/>
              </a:rPr>
              <a:t>	  WHERE  </a:t>
            </a:r>
            <a:r>
              <a:rPr lang="en-US" altLang="zh-CN" sz="2000" dirty="0">
                <a:ea typeface="宋体" charset="-122"/>
              </a:rPr>
              <a:t>Conditions</a:t>
            </a:r>
          </a:p>
          <a:p>
            <a:pPr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zh-CN" sz="2000" dirty="0">
                <a:ea typeface="宋体" charset="-122"/>
              </a:rPr>
              <a:t>	 </a:t>
            </a:r>
          </a:p>
          <a:p>
            <a:pPr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zh-CN" sz="2000" dirty="0">
                <a:ea typeface="宋体" charset="-122"/>
              </a:rPr>
              <a:t>	 Translation to Relational algebra:  </a:t>
            </a:r>
            <a:r>
              <a:rPr lang="el-GR" altLang="zh-CN" sz="2000" dirty="0">
                <a:ea typeface="宋体" charset="-122"/>
              </a:rPr>
              <a:t>Π</a:t>
            </a:r>
            <a:r>
              <a:rPr lang="en-US" altLang="zh-CN" sz="2000" baseline="-25000" dirty="0">
                <a:ea typeface="宋体" charset="-122"/>
              </a:rPr>
              <a:t>a1,…,</a:t>
            </a:r>
            <a:r>
              <a:rPr lang="en-US" altLang="zh-CN" sz="2000" baseline="-25000" dirty="0" err="1">
                <a:ea typeface="宋体" charset="-122"/>
              </a:rPr>
              <a:t>ak</a:t>
            </a:r>
            <a:r>
              <a:rPr lang="en-US" altLang="zh-CN" sz="2000" dirty="0">
                <a:ea typeface="宋体" charset="-122"/>
              </a:rPr>
              <a:t> (</a:t>
            </a:r>
            <a:r>
              <a:rPr lang="en-US" altLang="zh-CN" sz="2000" dirty="0">
                <a:latin typeface="Symbol" pitchFamily="18" charset="2"/>
                <a:ea typeface="宋体" charset="-122"/>
              </a:rPr>
              <a:t>s</a:t>
            </a:r>
            <a:r>
              <a:rPr lang="en-US" altLang="zh-CN" sz="2000" dirty="0">
                <a:ea typeface="宋体" charset="-122"/>
              </a:rPr>
              <a:t> </a:t>
            </a:r>
            <a:r>
              <a:rPr lang="en-US" altLang="zh-CN" sz="2000" baseline="-25000" dirty="0">
                <a:ea typeface="宋体" charset="-122"/>
              </a:rPr>
              <a:t>Conditions</a:t>
            </a:r>
            <a:r>
              <a:rPr lang="en-US" altLang="zh-CN" sz="2000" dirty="0">
                <a:ea typeface="宋体" charset="-122"/>
              </a:rPr>
              <a:t> (R1 x R2 x … x </a:t>
            </a:r>
            <a:r>
              <a:rPr lang="en-US" altLang="zh-CN" sz="2000" dirty="0" err="1">
                <a:ea typeface="宋体" charset="-122"/>
              </a:rPr>
              <a:t>Rn</a:t>
            </a:r>
            <a:r>
              <a:rPr lang="en-US" altLang="zh-CN" sz="2000" dirty="0">
                <a:ea typeface="宋体" charset="-122"/>
              </a:rPr>
              <a:t>))</a:t>
            </a:r>
          </a:p>
          <a:p>
            <a:pPr>
              <a:lnSpc>
                <a:spcPct val="110000"/>
              </a:lnSpc>
              <a:spcBef>
                <a:spcPct val="0"/>
              </a:spcBef>
              <a:buFont typeface="Symbol" pitchFamily="18" charset="2"/>
              <a:buNone/>
            </a:pPr>
            <a:r>
              <a:rPr lang="en-US" altLang="zh-CN" sz="2000" dirty="0">
                <a:solidFill>
                  <a:srgbClr val="FF5050"/>
                </a:solidFill>
                <a:ea typeface="宋体" charset="-122"/>
              </a:rPr>
              <a:t>	 </a:t>
            </a:r>
            <a:r>
              <a:rPr lang="en-US" altLang="zh-CN" sz="2000" dirty="0">
                <a:solidFill>
                  <a:srgbClr val="C00000"/>
                </a:solidFill>
                <a:ea typeface="宋体" charset="-122"/>
              </a:rPr>
              <a:t>Select-From-Where queries are precisely Select-Project-Join</a:t>
            </a:r>
            <a:endParaRPr lang="zh-CN" alt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75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0071858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Semantics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76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zh-CN" sz="2400" dirty="0">
                <a:solidFill>
                  <a:schemeClr val="accent2"/>
                </a:solidFill>
                <a:ea typeface="宋体" charset="-122"/>
              </a:rPr>
              <a:t>		SELECT </a:t>
            </a:r>
            <a:r>
              <a:rPr lang="en-US" altLang="zh-CN" sz="2400" dirty="0">
                <a:ea typeface="宋体" charset="-122"/>
              </a:rPr>
              <a:t>a1, a2, …, </a:t>
            </a:r>
            <a:r>
              <a:rPr lang="en-US" altLang="zh-CN" sz="2400" dirty="0" err="1">
                <a:ea typeface="宋体" charset="-122"/>
              </a:rPr>
              <a:t>ak</a:t>
            </a:r>
            <a:endParaRPr lang="en-US" altLang="zh-CN" sz="2400" dirty="0">
              <a:solidFill>
                <a:schemeClr val="accent2"/>
              </a:solidFill>
              <a:ea typeface="宋体" charset="-12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sz="2400" dirty="0">
                <a:solidFill>
                  <a:schemeClr val="accent2"/>
                </a:solidFill>
                <a:ea typeface="宋体" charset="-122"/>
              </a:rPr>
              <a:t>		FROM    </a:t>
            </a:r>
            <a:r>
              <a:rPr lang="en-US" altLang="zh-CN" sz="2400" dirty="0">
                <a:ea typeface="宋体" charset="-122"/>
              </a:rPr>
              <a:t>R1 AS x1, R2 AS x2, …, </a:t>
            </a:r>
            <a:r>
              <a:rPr lang="en-US" altLang="zh-CN" sz="2400" dirty="0" err="1">
                <a:ea typeface="宋体" charset="-122"/>
              </a:rPr>
              <a:t>Rn</a:t>
            </a:r>
            <a:r>
              <a:rPr lang="en-US" altLang="zh-CN" sz="2400" dirty="0">
                <a:ea typeface="宋体" charset="-122"/>
              </a:rPr>
              <a:t> AS </a:t>
            </a:r>
            <a:r>
              <a:rPr lang="en-US" altLang="zh-CN" sz="2400" dirty="0" err="1">
                <a:ea typeface="宋体" charset="-122"/>
              </a:rPr>
              <a:t>xn</a:t>
            </a:r>
            <a:endParaRPr lang="en-US" altLang="zh-CN" sz="2400" dirty="0">
              <a:ea typeface="宋体" charset="-12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sz="2400" dirty="0">
                <a:solidFill>
                  <a:schemeClr val="accent2"/>
                </a:solidFill>
                <a:ea typeface="宋体" charset="-122"/>
              </a:rPr>
              <a:t>		WHERE  </a:t>
            </a:r>
            <a:r>
              <a:rPr lang="en-US" altLang="zh-CN" sz="2400" dirty="0">
                <a:ea typeface="宋体" charset="-122"/>
              </a:rPr>
              <a:t>Conditions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zh-CN" sz="2400" dirty="0">
              <a:ea typeface="宋体" charset="-122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zh-CN" sz="2400" dirty="0">
              <a:ea typeface="宋体" charset="-122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16579" y="2492896"/>
            <a:ext cx="7599837" cy="35971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marL="342900" indent="-342900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400" dirty="0">
                <a:ea typeface="宋体" charset="-122"/>
              </a:rPr>
              <a:t>Answer = {}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>
                <a:ea typeface="宋体" charset="-122"/>
              </a:rPr>
              <a:t>for</a:t>
            </a:r>
            <a:r>
              <a:rPr lang="en-US" altLang="zh-CN" sz="2400" dirty="0">
                <a:ea typeface="宋体" charset="-122"/>
              </a:rPr>
              <a:t> x1 </a:t>
            </a:r>
            <a:r>
              <a:rPr lang="en-US" altLang="zh-CN" sz="2400" b="1" dirty="0">
                <a:ea typeface="宋体" charset="-122"/>
              </a:rPr>
              <a:t>in</a:t>
            </a:r>
            <a:r>
              <a:rPr lang="en-US" altLang="zh-CN" sz="2400" dirty="0">
                <a:ea typeface="宋体" charset="-122"/>
              </a:rPr>
              <a:t> R1 </a:t>
            </a:r>
            <a:r>
              <a:rPr lang="en-US" altLang="zh-CN" sz="2400" b="1" dirty="0">
                <a:ea typeface="宋体" charset="-122"/>
              </a:rPr>
              <a:t>do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400" dirty="0">
                <a:ea typeface="宋体" charset="-122"/>
              </a:rPr>
              <a:t>      </a:t>
            </a:r>
            <a:r>
              <a:rPr lang="en-US" altLang="zh-CN" sz="2400" b="1" dirty="0">
                <a:ea typeface="宋体" charset="-122"/>
              </a:rPr>
              <a:t>for</a:t>
            </a:r>
            <a:r>
              <a:rPr lang="en-US" altLang="zh-CN" sz="2400" dirty="0">
                <a:ea typeface="宋体" charset="-122"/>
              </a:rPr>
              <a:t> x2 </a:t>
            </a:r>
            <a:r>
              <a:rPr lang="en-US" altLang="zh-CN" sz="2400" b="1" dirty="0">
                <a:ea typeface="宋体" charset="-122"/>
              </a:rPr>
              <a:t>in</a:t>
            </a:r>
            <a:r>
              <a:rPr lang="en-US" altLang="zh-CN" sz="2400" dirty="0">
                <a:ea typeface="宋体" charset="-122"/>
              </a:rPr>
              <a:t> R2 </a:t>
            </a:r>
            <a:r>
              <a:rPr lang="en-US" altLang="zh-CN" sz="2400" b="1" dirty="0">
                <a:ea typeface="宋体" charset="-122"/>
              </a:rPr>
              <a:t>do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400" dirty="0">
                <a:ea typeface="宋体" charset="-122"/>
              </a:rPr>
              <a:t>           …..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400" dirty="0">
                <a:ea typeface="宋体" charset="-122"/>
              </a:rPr>
              <a:t>                </a:t>
            </a:r>
            <a:r>
              <a:rPr lang="en-US" altLang="zh-CN" sz="2400" b="1" dirty="0">
                <a:ea typeface="宋体" charset="-122"/>
              </a:rPr>
              <a:t>for</a:t>
            </a:r>
            <a:r>
              <a:rPr lang="en-US" altLang="zh-CN" sz="2400" dirty="0">
                <a:ea typeface="宋体" charset="-122"/>
              </a:rPr>
              <a:t> </a:t>
            </a:r>
            <a:r>
              <a:rPr lang="en-US" altLang="zh-CN" sz="2400" dirty="0" err="1">
                <a:ea typeface="宋体" charset="-122"/>
              </a:rPr>
              <a:t>xn</a:t>
            </a:r>
            <a:r>
              <a:rPr lang="en-US" altLang="zh-CN" sz="2400" dirty="0">
                <a:ea typeface="宋体" charset="-122"/>
              </a:rPr>
              <a:t> </a:t>
            </a:r>
            <a:r>
              <a:rPr lang="en-US" altLang="zh-CN" sz="2400" b="1" dirty="0">
                <a:ea typeface="宋体" charset="-122"/>
              </a:rPr>
              <a:t>in</a:t>
            </a:r>
            <a:r>
              <a:rPr lang="en-US" altLang="zh-CN" sz="2400" dirty="0">
                <a:ea typeface="宋体" charset="-122"/>
              </a:rPr>
              <a:t> </a:t>
            </a:r>
            <a:r>
              <a:rPr lang="en-US" altLang="zh-CN" sz="2400" dirty="0" err="1">
                <a:ea typeface="宋体" charset="-122"/>
              </a:rPr>
              <a:t>Rn</a:t>
            </a:r>
            <a:r>
              <a:rPr lang="en-US" altLang="zh-CN" sz="2400" dirty="0">
                <a:ea typeface="宋体" charset="-122"/>
              </a:rPr>
              <a:t> </a:t>
            </a:r>
            <a:r>
              <a:rPr lang="en-US" altLang="zh-CN" sz="2400" b="1" dirty="0">
                <a:ea typeface="宋体" charset="-122"/>
              </a:rPr>
              <a:t>do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400" dirty="0">
                <a:ea typeface="宋体" charset="-122"/>
              </a:rPr>
              <a:t>                       </a:t>
            </a:r>
            <a:r>
              <a:rPr lang="en-US" altLang="zh-CN" sz="2400" b="1" dirty="0">
                <a:ea typeface="宋体" charset="-122"/>
              </a:rPr>
              <a:t>if</a:t>
            </a:r>
            <a:r>
              <a:rPr lang="en-US" altLang="zh-CN" sz="2400" dirty="0">
                <a:ea typeface="宋体" charset="-122"/>
              </a:rPr>
              <a:t> Conditions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400" dirty="0">
                <a:ea typeface="宋体" charset="-122"/>
              </a:rPr>
              <a:t>                             </a:t>
            </a:r>
            <a:r>
              <a:rPr lang="en-US" altLang="zh-CN" sz="2400" b="1" dirty="0">
                <a:ea typeface="宋体" charset="-122"/>
              </a:rPr>
              <a:t>then</a:t>
            </a:r>
            <a:r>
              <a:rPr lang="en-US" altLang="zh-CN" sz="2400" dirty="0">
                <a:ea typeface="宋体" charset="-122"/>
              </a:rPr>
              <a:t> Answer = Answer U {(a1,…,</a:t>
            </a:r>
            <a:r>
              <a:rPr lang="en-US" altLang="zh-CN" sz="2400" dirty="0" err="1">
                <a:ea typeface="宋体" charset="-122"/>
              </a:rPr>
              <a:t>ak</a:t>
            </a:r>
            <a:r>
              <a:rPr lang="en-US" altLang="zh-CN" sz="2400" dirty="0">
                <a:ea typeface="宋体" charset="-122"/>
              </a:rPr>
              <a:t>)</a:t>
            </a:r>
          </a:p>
          <a:p>
            <a:pPr marL="342900" indent="-342900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>
                <a:ea typeface="宋体" charset="-122"/>
              </a:rPr>
              <a:t>return</a:t>
            </a:r>
            <a:r>
              <a:rPr lang="en-US" altLang="zh-CN" sz="2400" dirty="0">
                <a:ea typeface="宋体" charset="-122"/>
              </a:rPr>
              <a:t> Answer</a:t>
            </a:r>
          </a:p>
        </p:txBody>
      </p:sp>
    </p:spTree>
    <p:extLst>
      <p:ext uri="{BB962C8B-B14F-4D97-AF65-F5344CB8AC3E}">
        <p14:creationId xmlns:p14="http://schemas.microsoft.com/office/powerpoint/2010/main" val="2342641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Explicit Tuple-Variables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Sometimes, a query needs to use two copies of the same relation</a:t>
            </a:r>
          </a:p>
          <a:p>
            <a:pPr lvl="1"/>
            <a:r>
              <a:rPr lang="en-US" altLang="zh-CN" dirty="0">
                <a:ea typeface="宋体" charset="-122"/>
              </a:rPr>
              <a:t>Distinguish copies by following the relation name by the name of a tuple-variable, in the FROM clause</a:t>
            </a:r>
          </a:p>
          <a:p>
            <a:pPr lvl="1"/>
            <a:r>
              <a:rPr lang="en-US" altLang="zh-CN" dirty="0">
                <a:ea typeface="宋体" charset="-122"/>
              </a:rPr>
              <a:t>It’s always an option to rename relations this way, even when not essential</a:t>
            </a:r>
          </a:p>
          <a:p>
            <a:pPr marL="457200" lvl="1" indent="0">
              <a:buNone/>
            </a:pPr>
            <a:endParaRPr lang="en-US" altLang="zh-CN" dirty="0">
              <a:ea typeface="宋体" charset="-122"/>
            </a:endParaRPr>
          </a:p>
          <a:p>
            <a:pPr>
              <a:buFontTx/>
              <a:buNone/>
            </a:pPr>
            <a:r>
              <a:rPr lang="en-US" altLang="zh-CN" sz="2400" dirty="0">
                <a:latin typeface="Courier New" pitchFamily="49" charset="0"/>
                <a:ea typeface="宋体" charset="-122"/>
              </a:rPr>
              <a:t>		SELECT s1.bar</a:t>
            </a:r>
          </a:p>
          <a:p>
            <a:pPr>
              <a:buFontTx/>
              <a:buNone/>
            </a:pPr>
            <a:r>
              <a:rPr lang="en-US" altLang="zh-CN" sz="2400" dirty="0">
                <a:latin typeface="Courier New" pitchFamily="49" charset="0"/>
                <a:ea typeface="宋体" charset="-122"/>
              </a:rPr>
              <a:t>		FROM Sells s1, Sells s2</a:t>
            </a:r>
          </a:p>
          <a:p>
            <a:pPr>
              <a:buFontTx/>
              <a:buNone/>
            </a:pPr>
            <a:r>
              <a:rPr lang="en-US" altLang="zh-CN" sz="2400" dirty="0">
                <a:latin typeface="Courier New" pitchFamily="49" charset="0"/>
                <a:ea typeface="宋体" charset="-122"/>
              </a:rPr>
              <a:t>		WHERE s1.beer = s2.beer AND</a:t>
            </a:r>
          </a:p>
          <a:p>
            <a:pPr>
              <a:buFontTx/>
              <a:buNone/>
            </a:pPr>
            <a:r>
              <a:rPr lang="en-US" altLang="zh-CN" sz="2400" dirty="0">
                <a:latin typeface="Courier New" pitchFamily="49" charset="0"/>
                <a:ea typeface="宋体" charset="-122"/>
              </a:rPr>
              <a:t>		  	 s1.price &lt; s2.price;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77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221419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SubQueries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sz="2400" dirty="0">
                <a:ea typeface="宋体" charset="-122"/>
              </a:rPr>
              <a:t>A parenthesized SELECT-FROM-WHERE statement (</a:t>
            </a:r>
            <a:r>
              <a:rPr lang="en-US" altLang="zh-CN" sz="2400" i="1" dirty="0" err="1">
                <a:ea typeface="宋体" charset="-122"/>
              </a:rPr>
              <a:t>subquery</a:t>
            </a:r>
            <a:r>
              <a:rPr lang="en-US" altLang="zh-CN" sz="2400" dirty="0">
                <a:ea typeface="宋体" charset="-122"/>
              </a:rPr>
              <a:t>) can be used as a value in a number of places, including FROM and WHERE clauses</a:t>
            </a:r>
          </a:p>
          <a:p>
            <a:pPr lvl="1">
              <a:lnSpc>
                <a:spcPct val="120000"/>
              </a:lnSpc>
            </a:pPr>
            <a:r>
              <a:rPr lang="en-US" altLang="zh-CN" sz="2000" dirty="0">
                <a:ea typeface="宋体" charset="-122"/>
              </a:rPr>
              <a:t>Example: in place of a relation in the FROM clause, we can place another query, and then query its result</a:t>
            </a:r>
          </a:p>
          <a:p>
            <a:pPr lvl="2">
              <a:lnSpc>
                <a:spcPct val="120000"/>
              </a:lnSpc>
            </a:pPr>
            <a:r>
              <a:rPr lang="en-US" altLang="zh-CN" sz="1800" dirty="0">
                <a:ea typeface="宋体" charset="-122"/>
              </a:rPr>
              <a:t>Better use a tuple-variable to name tuples of the result</a:t>
            </a:r>
          </a:p>
          <a:p>
            <a:pPr>
              <a:lnSpc>
                <a:spcPct val="120000"/>
              </a:lnSpc>
            </a:pPr>
            <a:r>
              <a:rPr lang="en-US" altLang="zh-CN" sz="2400" dirty="0" err="1">
                <a:ea typeface="宋体" charset="-122"/>
              </a:rPr>
              <a:t>Subqueries</a:t>
            </a:r>
            <a:r>
              <a:rPr lang="en-US" altLang="zh-CN" sz="2400" dirty="0">
                <a:ea typeface="宋体" charset="-122"/>
              </a:rPr>
              <a:t> that return </a:t>
            </a:r>
            <a:r>
              <a:rPr lang="en-US" altLang="zh-CN" sz="2400" dirty="0">
                <a:solidFill>
                  <a:srgbClr val="C00000"/>
                </a:solidFill>
                <a:ea typeface="宋体" charset="-122"/>
              </a:rPr>
              <a:t>Scalar</a:t>
            </a:r>
          </a:p>
          <a:p>
            <a:pPr lvl="1">
              <a:lnSpc>
                <a:spcPct val="120000"/>
              </a:lnSpc>
            </a:pPr>
            <a:r>
              <a:rPr lang="en-US" altLang="zh-CN" sz="2000" dirty="0">
                <a:ea typeface="宋体" charset="-122"/>
              </a:rPr>
              <a:t>If a </a:t>
            </a:r>
            <a:r>
              <a:rPr lang="en-US" altLang="zh-CN" sz="2000" dirty="0" err="1">
                <a:ea typeface="宋体" charset="-122"/>
              </a:rPr>
              <a:t>subquery</a:t>
            </a:r>
            <a:r>
              <a:rPr lang="en-US" altLang="zh-CN" sz="2000" dirty="0">
                <a:ea typeface="宋体" charset="-122"/>
              </a:rPr>
              <a:t> is guaranteed to produce one tuple with one component, then the </a:t>
            </a:r>
            <a:r>
              <a:rPr lang="en-US" altLang="zh-CN" sz="2000" dirty="0" err="1">
                <a:ea typeface="宋体" charset="-122"/>
              </a:rPr>
              <a:t>subquery</a:t>
            </a:r>
            <a:r>
              <a:rPr lang="en-US" altLang="zh-CN" sz="2000" dirty="0">
                <a:ea typeface="宋体" charset="-122"/>
              </a:rPr>
              <a:t> can be used as a value</a:t>
            </a:r>
          </a:p>
          <a:p>
            <a:pPr lvl="2">
              <a:lnSpc>
                <a:spcPct val="120000"/>
              </a:lnSpc>
            </a:pPr>
            <a:r>
              <a:rPr lang="en-US" altLang="zh-CN" sz="1800" dirty="0">
                <a:ea typeface="宋体" charset="-122"/>
              </a:rPr>
              <a:t>“Single” tuple often guaranteed by key constraint</a:t>
            </a:r>
          </a:p>
          <a:p>
            <a:pPr lvl="2">
              <a:lnSpc>
                <a:spcPct val="120000"/>
              </a:lnSpc>
            </a:pPr>
            <a:r>
              <a:rPr lang="en-US" altLang="zh-CN" sz="1800" dirty="0">
                <a:ea typeface="宋体" charset="-122"/>
              </a:rPr>
              <a:t>A run-time error occurs if there is no tuple or more than one tuple</a:t>
            </a:r>
          </a:p>
          <a:p>
            <a:pPr lvl="1">
              <a:lnSpc>
                <a:spcPct val="120000"/>
              </a:lnSpc>
            </a:pPr>
            <a:endParaRPr lang="en-US" altLang="zh-CN" sz="2000" dirty="0">
              <a:ea typeface="宋体" charset="-122"/>
            </a:endParaRPr>
          </a:p>
          <a:p>
            <a:pPr lvl="2">
              <a:lnSpc>
                <a:spcPct val="120000"/>
              </a:lnSpc>
            </a:pPr>
            <a:endParaRPr lang="en-US" altLang="zh-CN" sz="1800" dirty="0">
              <a:ea typeface="宋体" charset="-122"/>
            </a:endParaRPr>
          </a:p>
          <a:p>
            <a:pPr>
              <a:lnSpc>
                <a:spcPct val="120000"/>
              </a:lnSpc>
            </a:pPr>
            <a:endParaRPr lang="zh-CN" alt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78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92974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Why File Systems Won’t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5000"/>
              </a:lnSpc>
            </a:pPr>
            <a:r>
              <a:rPr lang="en-US" altLang="zh-CN" sz="2400" dirty="0"/>
              <a:t>Storing data: file system is limited</a:t>
            </a:r>
          </a:p>
          <a:p>
            <a:pPr lvl="1">
              <a:lnSpc>
                <a:spcPct val="95000"/>
              </a:lnSpc>
            </a:pPr>
            <a:r>
              <a:rPr lang="en-US" altLang="zh-CN" sz="2000" dirty="0"/>
              <a:t>size limit by disk or address space</a:t>
            </a:r>
          </a:p>
          <a:p>
            <a:pPr lvl="1">
              <a:lnSpc>
                <a:spcPct val="95000"/>
              </a:lnSpc>
            </a:pPr>
            <a:r>
              <a:rPr lang="en-US" altLang="zh-CN" sz="2000" dirty="0"/>
              <a:t>safe? when system crashes, we may lose data</a:t>
            </a:r>
          </a:p>
          <a:p>
            <a:pPr lvl="1">
              <a:lnSpc>
                <a:spcPct val="95000"/>
              </a:lnSpc>
            </a:pPr>
            <a:r>
              <a:rPr lang="en-US" altLang="zh-CN" sz="2000" dirty="0"/>
              <a:t>password/file-based authorization insufficient</a:t>
            </a:r>
          </a:p>
          <a:p>
            <a:pPr>
              <a:lnSpc>
                <a:spcPct val="95000"/>
              </a:lnSpc>
            </a:pPr>
            <a:r>
              <a:rPr lang="en-US" altLang="zh-CN" sz="2400" dirty="0"/>
              <a:t>Query/update:</a:t>
            </a:r>
          </a:p>
          <a:p>
            <a:pPr lvl="1">
              <a:lnSpc>
                <a:spcPct val="95000"/>
              </a:lnSpc>
            </a:pPr>
            <a:r>
              <a:rPr lang="en-US" altLang="zh-CN" sz="2000" dirty="0"/>
              <a:t>need to write a new C++/Java program for every new query</a:t>
            </a:r>
          </a:p>
          <a:p>
            <a:pPr lvl="1">
              <a:lnSpc>
                <a:spcPct val="95000"/>
              </a:lnSpc>
            </a:pPr>
            <a:r>
              <a:rPr lang="en-US" altLang="zh-CN" sz="2000" dirty="0"/>
              <a:t>need to worry about performance</a:t>
            </a: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CN" sz="2400" dirty="0"/>
              <a:t>Concurrency: limited protection</a:t>
            </a:r>
          </a:p>
          <a:p>
            <a:pPr lvl="1" fontAlgn="auto">
              <a:lnSpc>
                <a:spcPct val="95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zh-CN" sz="2000" dirty="0"/>
              <a:t>need to worry about interfering with other users</a:t>
            </a:r>
          </a:p>
          <a:p>
            <a:pPr lvl="1" fontAlgn="auto">
              <a:lnSpc>
                <a:spcPct val="95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zh-CN" sz="2000" dirty="0"/>
              <a:t>need to offer different views to different users (e.g. registrar, students, professors)</a:t>
            </a: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CN" sz="2400" dirty="0"/>
              <a:t>Schema change:</a:t>
            </a:r>
          </a:p>
          <a:p>
            <a:pPr lvl="1" fontAlgn="auto">
              <a:lnSpc>
                <a:spcPct val="95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zh-CN" sz="2000" dirty="0"/>
              <a:t>entails changing file formats</a:t>
            </a:r>
          </a:p>
          <a:p>
            <a:pPr lvl="1" fontAlgn="auto">
              <a:lnSpc>
                <a:spcPct val="95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zh-CN" sz="2000" dirty="0"/>
              <a:t>need to rewrite virtually all applications</a:t>
            </a:r>
          </a:p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en-US" altLang="zh-CN" sz="2400" dirty="0">
                <a:solidFill>
                  <a:srgbClr val="7D0900"/>
                </a:solidFill>
              </a:rPr>
              <a:t>That’s why the notion of DBMS was motivated!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7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6321800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From Sells(</a:t>
            </a:r>
            <a:r>
              <a:rPr lang="en-US" altLang="zh-CN" u="sng" dirty="0">
                <a:ea typeface="宋体" charset="-122"/>
              </a:rPr>
              <a:t>bar</a:t>
            </a:r>
            <a:r>
              <a:rPr lang="en-US" altLang="zh-CN" dirty="0">
                <a:ea typeface="宋体" charset="-122"/>
              </a:rPr>
              <a:t>, </a:t>
            </a:r>
            <a:r>
              <a:rPr lang="en-US" altLang="zh-CN" u="sng" dirty="0">
                <a:ea typeface="宋体" charset="-122"/>
              </a:rPr>
              <a:t>beer</a:t>
            </a:r>
            <a:r>
              <a:rPr lang="en-US" altLang="zh-CN" dirty="0">
                <a:ea typeface="宋体" charset="-122"/>
              </a:rPr>
              <a:t>, price), find the bars that serve Miller for the same price Joe charges for Bud</a:t>
            </a:r>
          </a:p>
          <a:p>
            <a:pPr marL="1009650" lvl="1" indent="-609600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Two queries would surely work:</a:t>
            </a:r>
          </a:p>
          <a:p>
            <a:pPr marL="1390650" lvl="2" indent="-533400">
              <a:lnSpc>
                <a:spcPct val="120000"/>
              </a:lnSpc>
              <a:buFont typeface="Monotype Sorts" pitchFamily="2" charset="2"/>
              <a:buAutoNum type="arabicPeriod"/>
            </a:pPr>
            <a:r>
              <a:rPr lang="en-US" altLang="zh-CN" dirty="0">
                <a:ea typeface="宋体" charset="-122"/>
              </a:rPr>
              <a:t>Find the price Joe charges for Bud</a:t>
            </a:r>
          </a:p>
          <a:p>
            <a:pPr marL="1390650" lvl="2" indent="-533400">
              <a:lnSpc>
                <a:spcPct val="120000"/>
              </a:lnSpc>
              <a:buFont typeface="Monotype Sorts" pitchFamily="2" charset="2"/>
              <a:buAutoNum type="arabicPeriod"/>
            </a:pPr>
            <a:r>
              <a:rPr lang="en-US" altLang="zh-CN" dirty="0">
                <a:ea typeface="宋体" charset="-122"/>
              </a:rPr>
              <a:t>Find the bars that serve Miller at that price</a:t>
            </a:r>
          </a:p>
          <a:p>
            <a:pPr>
              <a:buFontTx/>
              <a:buNone/>
            </a:pPr>
            <a:r>
              <a:rPr lang="en-US" altLang="zh-CN" sz="2400" dirty="0"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		SELECT bar</a:t>
            </a:r>
          </a:p>
          <a:p>
            <a:pPr>
              <a:buFontTx/>
              <a:buNone/>
            </a:pPr>
            <a:r>
              <a:rPr lang="en-US" altLang="zh-CN" sz="2400" dirty="0"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		FROM Sells</a:t>
            </a:r>
          </a:p>
          <a:p>
            <a:pPr>
              <a:buFontTx/>
              <a:buNone/>
            </a:pPr>
            <a:r>
              <a:rPr lang="en-US" altLang="zh-CN" sz="2400" dirty="0"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		WHERE beer = ‘Miller’ AND</a:t>
            </a:r>
          </a:p>
          <a:p>
            <a:pPr>
              <a:buFontTx/>
              <a:buNone/>
            </a:pPr>
            <a:r>
              <a:rPr lang="en-US" altLang="zh-CN" sz="2400" dirty="0"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		               price = (SELECT price</a:t>
            </a:r>
          </a:p>
          <a:p>
            <a:pPr>
              <a:buFontTx/>
              <a:buNone/>
            </a:pPr>
            <a:r>
              <a:rPr lang="en-US" altLang="zh-CN" sz="2400" dirty="0"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			       FROM Sells</a:t>
            </a:r>
          </a:p>
          <a:p>
            <a:pPr>
              <a:buFontTx/>
              <a:buNone/>
            </a:pPr>
            <a:r>
              <a:rPr lang="en-US" altLang="zh-CN" sz="2400" dirty="0"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			       WHERE bar = ‘Joe Bar’</a:t>
            </a:r>
          </a:p>
          <a:p>
            <a:pPr>
              <a:buFontTx/>
              <a:buNone/>
            </a:pPr>
            <a:r>
              <a:rPr lang="en-US" altLang="zh-CN" sz="2400" dirty="0"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			        AND beer = ‘Bud’)</a:t>
            </a:r>
          </a:p>
          <a:p>
            <a:pPr marL="857250" lvl="2" indent="0">
              <a:buNone/>
            </a:pPr>
            <a:endParaRPr lang="en-US" altLang="zh-CN" dirty="0">
              <a:ea typeface="宋体" charset="-122"/>
            </a:endParaRP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79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2799299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The IN Operator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&lt;tuple&gt; IN &lt;relation&gt; is true if and only if the tuple is a member of the relation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&lt;tuple&gt; NOT IN &lt;relation&gt; means the opposite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IN-expressions can appear in WHERE clauses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The &lt;relation&gt; is often a </a:t>
            </a:r>
            <a:r>
              <a:rPr lang="en-US" altLang="zh-CN" dirty="0" err="1">
                <a:ea typeface="宋体" charset="-122"/>
              </a:rPr>
              <a:t>subquery</a:t>
            </a:r>
            <a:endParaRPr lang="en-US" altLang="zh-CN" dirty="0">
              <a:ea typeface="宋体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80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7200" y="3212976"/>
            <a:ext cx="8229600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 baseline="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8E000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zh-CN" sz="2000" dirty="0">
              <a:ea typeface="宋体" charset="-122"/>
            </a:endParaRPr>
          </a:p>
          <a:p>
            <a:pPr marL="0" indent="0">
              <a:buNone/>
            </a:pPr>
            <a:r>
              <a:rPr lang="en-US" altLang="zh-CN" sz="2000" b="0" dirty="0">
                <a:ea typeface="宋体" charset="-122"/>
              </a:rPr>
              <a:t>Query: From Beers(name, </a:t>
            </a:r>
            <a:r>
              <a:rPr lang="en-US" altLang="zh-CN" sz="2000" b="0" dirty="0" err="1">
                <a:ea typeface="宋体" charset="-122"/>
              </a:rPr>
              <a:t>manf</a:t>
            </a:r>
            <a:r>
              <a:rPr lang="en-US" altLang="zh-CN" sz="2000" b="0" dirty="0">
                <a:ea typeface="宋体" charset="-122"/>
              </a:rPr>
              <a:t>) and Likes(drinker, beer), find the name and manufacturer of each beer that Fred likes</a:t>
            </a:r>
          </a:p>
          <a:p>
            <a:pPr>
              <a:buFontTx/>
              <a:buNone/>
            </a:pPr>
            <a:r>
              <a:rPr lang="en-US" altLang="zh-CN" sz="2000" dirty="0">
                <a:ea typeface="宋体" charset="-122"/>
              </a:rPr>
              <a:t>	   SELECT *</a:t>
            </a:r>
          </a:p>
          <a:p>
            <a:pPr>
              <a:buFontTx/>
              <a:buNone/>
            </a:pPr>
            <a:r>
              <a:rPr lang="en-US" altLang="zh-CN" sz="2000" dirty="0">
                <a:ea typeface="宋体" charset="-122"/>
              </a:rPr>
              <a:t>	   FROM Beers</a:t>
            </a:r>
          </a:p>
          <a:p>
            <a:pPr>
              <a:buFontTx/>
              <a:buNone/>
            </a:pPr>
            <a:r>
              <a:rPr lang="en-US" altLang="zh-CN" sz="2000" dirty="0">
                <a:ea typeface="宋体" charset="-122"/>
              </a:rPr>
              <a:t>	   WHERE name IN (	SELECT beer</a:t>
            </a:r>
          </a:p>
          <a:p>
            <a:pPr>
              <a:buFontTx/>
              <a:buNone/>
            </a:pPr>
            <a:r>
              <a:rPr lang="en-US" altLang="zh-CN" sz="2000" dirty="0">
                <a:ea typeface="宋体" charset="-122"/>
              </a:rPr>
              <a:t>				 FROM Likes</a:t>
            </a:r>
          </a:p>
          <a:p>
            <a:pPr>
              <a:buFontTx/>
              <a:buNone/>
            </a:pPr>
            <a:r>
              <a:rPr lang="en-US" altLang="zh-CN" sz="2000" dirty="0">
                <a:ea typeface="宋体" charset="-122"/>
              </a:rPr>
              <a:t>				 WHERE drinker = ‘Fred’</a:t>
            </a:r>
          </a:p>
          <a:p>
            <a:pPr>
              <a:buFontTx/>
              <a:buNone/>
            </a:pPr>
            <a:r>
              <a:rPr lang="en-US" altLang="zh-CN" sz="2000" dirty="0">
                <a:ea typeface="宋体" charset="-122"/>
              </a:rPr>
              <a:t>			        );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203848" y="4941167"/>
            <a:ext cx="2808312" cy="1326505"/>
          </a:xfrm>
          <a:prstGeom prst="rect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200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588224" y="4809346"/>
            <a:ext cx="244827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zh-CN" sz="2000" dirty="0">
                <a:latin typeface="Tahoma" charset="0"/>
                <a:ea typeface="宋体" charset="-122"/>
              </a:rPr>
              <a:t>The set of beers Fred likes</a:t>
            </a: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flipH="1" flipV="1">
            <a:off x="6084168" y="5157192"/>
            <a:ext cx="50405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287839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The Exists Operator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EXISTS( &lt;relation&gt; ) is true if and only if the &lt;relation&gt; is not empty</a:t>
            </a:r>
          </a:p>
          <a:p>
            <a:pPr lvl="1"/>
            <a:r>
              <a:rPr lang="en-US" altLang="zh-CN" dirty="0">
                <a:ea typeface="宋体" charset="-122"/>
              </a:rPr>
              <a:t>Being a Boolean-valued operator, EXISTS can appear in WHERE clauses</a:t>
            </a:r>
          </a:p>
          <a:p>
            <a:pPr marL="0" indent="0">
              <a:buNone/>
            </a:pPr>
            <a:r>
              <a:rPr lang="en-US" altLang="zh-CN" sz="2400" dirty="0">
                <a:ea typeface="宋体" charset="-122"/>
              </a:rPr>
              <a:t>Query: From Beers(name, </a:t>
            </a:r>
            <a:r>
              <a:rPr lang="en-US" altLang="zh-CN" sz="2400" dirty="0" err="1">
                <a:ea typeface="宋体" charset="-122"/>
              </a:rPr>
              <a:t>manf</a:t>
            </a:r>
            <a:r>
              <a:rPr lang="en-US" altLang="zh-CN" sz="2400" dirty="0">
                <a:ea typeface="宋体" charset="-122"/>
              </a:rPr>
              <a:t>), find those beers that are the only beer by their manufacturer</a:t>
            </a:r>
            <a:endParaRPr lang="zh-CN" alt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81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123728" y="3923456"/>
            <a:ext cx="6192688" cy="260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 baseline="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8E000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zh-CN" sz="2000" dirty="0">
                <a:ea typeface="宋体" charset="-122"/>
              </a:rPr>
              <a:t>	SELECT name</a:t>
            </a:r>
          </a:p>
          <a:p>
            <a:pPr>
              <a:buFontTx/>
              <a:buNone/>
            </a:pPr>
            <a:r>
              <a:rPr lang="en-US" altLang="zh-CN" sz="2000" dirty="0">
                <a:ea typeface="宋体" charset="-122"/>
              </a:rPr>
              <a:t>	FROM Beers b1</a:t>
            </a:r>
          </a:p>
          <a:p>
            <a:pPr>
              <a:buFontTx/>
              <a:buNone/>
            </a:pPr>
            <a:r>
              <a:rPr lang="en-US" altLang="zh-CN" sz="2000" dirty="0">
                <a:ea typeface="宋体" charset="-122"/>
              </a:rPr>
              <a:t>	WHERE NOT EXISTS(</a:t>
            </a:r>
          </a:p>
          <a:p>
            <a:pPr>
              <a:buFontTx/>
              <a:buNone/>
            </a:pPr>
            <a:r>
              <a:rPr lang="en-US" altLang="zh-CN" sz="2000" dirty="0">
                <a:ea typeface="宋体" charset="-122"/>
              </a:rPr>
              <a:t>		SELECT *</a:t>
            </a:r>
          </a:p>
          <a:p>
            <a:pPr>
              <a:buFontTx/>
              <a:buNone/>
            </a:pPr>
            <a:r>
              <a:rPr lang="en-US" altLang="zh-CN" sz="2000" dirty="0">
                <a:ea typeface="宋体" charset="-122"/>
              </a:rPr>
              <a:t>		FROM Beers</a:t>
            </a:r>
          </a:p>
          <a:p>
            <a:pPr>
              <a:buFontTx/>
              <a:buNone/>
            </a:pPr>
            <a:r>
              <a:rPr lang="en-US" altLang="zh-CN" sz="2000" dirty="0">
                <a:ea typeface="宋体" charset="-122"/>
              </a:rPr>
              <a:t>		WHERE </a:t>
            </a:r>
            <a:r>
              <a:rPr lang="en-US" altLang="zh-CN" sz="2000" dirty="0" err="1">
                <a:ea typeface="宋体" charset="-122"/>
              </a:rPr>
              <a:t>manf</a:t>
            </a:r>
            <a:r>
              <a:rPr lang="en-US" altLang="zh-CN" sz="2000" dirty="0">
                <a:ea typeface="宋体" charset="-122"/>
              </a:rPr>
              <a:t> = b1.manf AND</a:t>
            </a:r>
          </a:p>
          <a:p>
            <a:pPr>
              <a:buFontTx/>
              <a:buNone/>
            </a:pPr>
            <a:r>
              <a:rPr lang="en-US" altLang="zh-CN" sz="2000" dirty="0">
                <a:ea typeface="宋体" charset="-122"/>
              </a:rPr>
              <a:t>			name &lt;&gt; b1.name);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2400" y="381000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endParaRPr lang="zh-CN" altLang="zh-CN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843808" y="5077571"/>
            <a:ext cx="3744416" cy="1447773"/>
          </a:xfrm>
          <a:prstGeom prst="rect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03187" y="5641848"/>
            <a:ext cx="218735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zh-CN" sz="1600" dirty="0">
                <a:latin typeface="Tahoma" charset="0"/>
                <a:ea typeface="宋体" charset="-122"/>
              </a:rPr>
              <a:t>Set of beers with the same </a:t>
            </a:r>
            <a:r>
              <a:rPr lang="en-US" altLang="zh-CN" sz="1600" dirty="0" err="1">
                <a:latin typeface="Tahoma" charset="0"/>
                <a:ea typeface="宋体" charset="-122"/>
              </a:rPr>
              <a:t>manf</a:t>
            </a:r>
            <a:r>
              <a:rPr lang="en-US" altLang="zh-CN" sz="1600" dirty="0">
                <a:latin typeface="Tahoma" charset="0"/>
                <a:ea typeface="宋体" charset="-122"/>
              </a:rPr>
              <a:t> as b1, but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sz="1600" dirty="0">
                <a:latin typeface="Tahoma" charset="0"/>
                <a:ea typeface="宋体" charset="-122"/>
              </a:rPr>
              <a:t>not the same beer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123728" y="5224399"/>
            <a:ext cx="648072" cy="522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5882553" y="3966155"/>
            <a:ext cx="300992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zh-CN" sz="1600" b="1" dirty="0">
                <a:solidFill>
                  <a:srgbClr val="C00000"/>
                </a:solidFill>
                <a:latin typeface="Tahoma" charset="0"/>
                <a:ea typeface="宋体" charset="-122"/>
              </a:rPr>
              <a:t>Scope rule:</a:t>
            </a:r>
            <a:r>
              <a:rPr lang="en-US" altLang="zh-CN" sz="1600" dirty="0">
                <a:latin typeface="Tahoma" charset="0"/>
                <a:ea typeface="宋体" charset="-122"/>
              </a:rPr>
              <a:t> </a:t>
            </a:r>
            <a:r>
              <a:rPr lang="en-US" altLang="zh-CN" sz="1600" dirty="0" err="1">
                <a:latin typeface="Tahoma" charset="0"/>
                <a:ea typeface="宋体" charset="-122"/>
              </a:rPr>
              <a:t>manf</a:t>
            </a:r>
            <a:r>
              <a:rPr lang="en-US" altLang="zh-CN" sz="1600" dirty="0">
                <a:latin typeface="Tahoma" charset="0"/>
                <a:ea typeface="宋体" charset="-122"/>
              </a:rPr>
              <a:t> refers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sz="1600" dirty="0">
                <a:latin typeface="Tahoma" charset="0"/>
                <a:ea typeface="宋体" charset="-122"/>
              </a:rPr>
              <a:t>to closest nested FROM with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sz="1600" dirty="0">
                <a:latin typeface="Tahoma" charset="0"/>
                <a:ea typeface="宋体" charset="-122"/>
              </a:rPr>
              <a:t>a relation having that attribute.</a:t>
            </a: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H="1">
            <a:off x="4427983" y="4797152"/>
            <a:ext cx="1526576" cy="1008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255507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The Operator ANY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5000"/>
              </a:lnSpc>
            </a:pPr>
            <a:r>
              <a:rPr lang="en-US" altLang="zh-CN" i="1" dirty="0">
                <a:ea typeface="宋体" charset="-122"/>
              </a:rPr>
              <a:t>x</a:t>
            </a:r>
            <a:r>
              <a:rPr lang="en-US" altLang="zh-CN" dirty="0">
                <a:ea typeface="宋体" charset="-122"/>
              </a:rPr>
              <a:t> = ANY( &lt;relation&gt; ) is a Boolean condition meaning that </a:t>
            </a:r>
            <a:r>
              <a:rPr lang="en-US" altLang="zh-CN" i="1" dirty="0">
                <a:ea typeface="宋体" charset="-122"/>
              </a:rPr>
              <a:t>x</a:t>
            </a:r>
            <a:r>
              <a:rPr lang="en-US" altLang="zh-CN" dirty="0">
                <a:ea typeface="宋体" charset="-122"/>
              </a:rPr>
              <a:t> equals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at least </a:t>
            </a:r>
            <a:r>
              <a:rPr lang="en-US" altLang="zh-CN" dirty="0">
                <a:ea typeface="宋体" charset="-122"/>
              </a:rPr>
              <a:t>one tuple in the relation</a:t>
            </a:r>
          </a:p>
          <a:p>
            <a:pPr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Similarly, = can be replaced by any of the comparison operators</a:t>
            </a:r>
          </a:p>
          <a:p>
            <a:pPr lvl="1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Example: </a:t>
            </a:r>
            <a:r>
              <a:rPr lang="en-US" altLang="zh-CN" i="1" dirty="0">
                <a:ea typeface="宋体" charset="-122"/>
              </a:rPr>
              <a:t>x</a:t>
            </a:r>
            <a:r>
              <a:rPr lang="en-US" altLang="zh-CN" dirty="0">
                <a:ea typeface="宋体" charset="-122"/>
              </a:rPr>
              <a:t> &gt;= ANY( &lt;relation&gt; ) means </a:t>
            </a:r>
            <a:r>
              <a:rPr lang="en-US" altLang="zh-CN" i="1" dirty="0">
                <a:ea typeface="宋体" charset="-122"/>
              </a:rPr>
              <a:t>x</a:t>
            </a:r>
            <a:r>
              <a:rPr lang="en-US" altLang="zh-CN" dirty="0">
                <a:ea typeface="宋体" charset="-122"/>
              </a:rPr>
              <a:t> is not smaller than some tuples in the relation</a:t>
            </a:r>
          </a:p>
          <a:p>
            <a:pPr lvl="1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Note tuples must have one component only</a:t>
            </a:r>
          </a:p>
          <a:p>
            <a:pPr>
              <a:lnSpc>
                <a:spcPct val="125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82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1853444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The Operator ALL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i="1" dirty="0">
                <a:ea typeface="宋体" charset="-122"/>
              </a:rPr>
              <a:t>x</a:t>
            </a:r>
            <a:r>
              <a:rPr lang="en-US" altLang="zh-CN" dirty="0">
                <a:ea typeface="宋体" charset="-122"/>
              </a:rPr>
              <a:t> &lt;&gt; ALL( &lt;relation&gt; ) is true if and only if for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every</a:t>
            </a:r>
            <a:r>
              <a:rPr lang="en-US" altLang="zh-CN" dirty="0">
                <a:ea typeface="宋体" charset="-122"/>
              </a:rPr>
              <a:t> tuple </a:t>
            </a:r>
            <a:r>
              <a:rPr lang="en-US" altLang="zh-CN" i="1" dirty="0">
                <a:ea typeface="宋体" charset="-122"/>
              </a:rPr>
              <a:t>t</a:t>
            </a:r>
            <a:r>
              <a:rPr lang="en-US" altLang="zh-CN" dirty="0">
                <a:ea typeface="宋体" charset="-122"/>
              </a:rPr>
              <a:t>  in the relation, </a:t>
            </a:r>
            <a:r>
              <a:rPr lang="en-US" altLang="zh-CN" i="1" dirty="0">
                <a:ea typeface="宋体" charset="-122"/>
              </a:rPr>
              <a:t>x</a:t>
            </a:r>
            <a:r>
              <a:rPr lang="en-US" altLang="zh-CN" dirty="0">
                <a:ea typeface="宋体" charset="-122"/>
              </a:rPr>
              <a:t> is not equal to </a:t>
            </a:r>
            <a:r>
              <a:rPr lang="en-US" altLang="zh-CN" i="1" dirty="0">
                <a:ea typeface="宋体" charset="-122"/>
              </a:rPr>
              <a:t>t</a:t>
            </a:r>
            <a:endParaRPr lang="en-US" altLang="zh-CN" dirty="0">
              <a:ea typeface="宋体" charset="-122"/>
            </a:endParaRPr>
          </a:p>
          <a:p>
            <a:pPr lvl="1"/>
            <a:r>
              <a:rPr lang="en-US" altLang="zh-CN" dirty="0">
                <a:ea typeface="宋体" charset="-122"/>
              </a:rPr>
              <a:t>That is, </a:t>
            </a:r>
            <a:r>
              <a:rPr lang="en-US" altLang="zh-CN" i="1" dirty="0">
                <a:ea typeface="宋体" charset="-122"/>
              </a:rPr>
              <a:t>x</a:t>
            </a:r>
            <a:r>
              <a:rPr lang="en-US" altLang="zh-CN" dirty="0">
                <a:ea typeface="宋体" charset="-122"/>
              </a:rPr>
              <a:t> is not a member of the relation.</a:t>
            </a:r>
          </a:p>
          <a:p>
            <a:r>
              <a:rPr lang="en-US" altLang="zh-CN" dirty="0">
                <a:ea typeface="宋体" charset="-122"/>
              </a:rPr>
              <a:t>The &lt;&gt; can be replaced by any comparison operator</a:t>
            </a:r>
          </a:p>
          <a:p>
            <a:pPr lvl="1"/>
            <a:r>
              <a:rPr lang="en-US" altLang="zh-CN" dirty="0">
                <a:ea typeface="宋体" charset="-122"/>
              </a:rPr>
              <a:t>Example: </a:t>
            </a:r>
            <a:r>
              <a:rPr lang="en-US" altLang="zh-CN" i="1" dirty="0">
                <a:ea typeface="宋体" charset="-122"/>
              </a:rPr>
              <a:t>x</a:t>
            </a:r>
            <a:r>
              <a:rPr lang="en-US" altLang="zh-CN" dirty="0">
                <a:ea typeface="宋体" charset="-122"/>
              </a:rPr>
              <a:t> &gt;= ALL( &lt;relation&gt; ) means there is no tuple larger than </a:t>
            </a:r>
            <a:r>
              <a:rPr lang="en-US" altLang="zh-CN" i="1" dirty="0">
                <a:ea typeface="宋体" charset="-122"/>
              </a:rPr>
              <a:t>x</a:t>
            </a:r>
            <a:r>
              <a:rPr lang="en-US" altLang="zh-CN" dirty="0">
                <a:ea typeface="宋体" charset="-122"/>
              </a:rPr>
              <a:t>  in the relation</a:t>
            </a:r>
          </a:p>
          <a:p>
            <a:pPr lvl="1">
              <a:lnSpc>
                <a:spcPct val="90000"/>
              </a:lnSpc>
            </a:pPr>
            <a:endParaRPr lang="en-US" altLang="zh-CN" dirty="0">
              <a:ea typeface="宋体" charset="-122"/>
            </a:endParaRPr>
          </a:p>
          <a:p>
            <a:pPr marL="0" indent="0">
              <a:buNone/>
            </a:pPr>
            <a:r>
              <a:rPr lang="en-US" altLang="zh-CN" sz="2000" b="0" dirty="0">
                <a:ea typeface="宋体" charset="-122"/>
              </a:rPr>
              <a:t>Query: From Sells(bar, beer, price), find the beer(s) sold for the highest price</a:t>
            </a:r>
          </a:p>
          <a:p>
            <a:pPr>
              <a:buFontTx/>
              <a:buNone/>
            </a:pPr>
            <a:r>
              <a:rPr lang="en-US" altLang="zh-CN" sz="2400" b="0" dirty="0"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			SELECT beer</a:t>
            </a:r>
          </a:p>
          <a:p>
            <a:pPr>
              <a:buFontTx/>
              <a:buNone/>
            </a:pPr>
            <a:r>
              <a:rPr lang="en-US" altLang="zh-CN" sz="2400" b="0" dirty="0"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			FROM Sells</a:t>
            </a:r>
          </a:p>
          <a:p>
            <a:pPr>
              <a:buFontTx/>
              <a:buNone/>
            </a:pPr>
            <a:r>
              <a:rPr lang="en-US" altLang="zh-CN" sz="2400" b="0" dirty="0"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			WHERE price &gt;= ALL(</a:t>
            </a:r>
          </a:p>
          <a:p>
            <a:pPr>
              <a:buFontTx/>
              <a:buNone/>
            </a:pPr>
            <a:r>
              <a:rPr lang="en-US" altLang="zh-CN" sz="2400" b="0" dirty="0"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					SELECT price</a:t>
            </a:r>
          </a:p>
          <a:p>
            <a:pPr>
              <a:buFontTx/>
              <a:buNone/>
            </a:pPr>
            <a:r>
              <a:rPr lang="en-US" altLang="zh-CN" sz="2400" b="0" dirty="0"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					FROM Sells);</a:t>
            </a:r>
          </a:p>
          <a:p>
            <a:pPr lvl="1">
              <a:lnSpc>
                <a:spcPct val="90000"/>
              </a:lnSpc>
            </a:pPr>
            <a:endParaRPr lang="en-US" altLang="zh-CN" dirty="0">
              <a:ea typeface="宋体" charset="-122"/>
            </a:endParaRP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83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2805708" y="5540449"/>
            <a:ext cx="2592288" cy="1244352"/>
          </a:xfrm>
          <a:prstGeom prst="parallelogram">
            <a:avLst>
              <a:gd name="adj" fmla="val 0"/>
            </a:avLst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653236" y="4894118"/>
            <a:ext cx="349188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zh-CN" dirty="0">
                <a:latin typeface="Tahoma" charset="0"/>
                <a:ea typeface="宋体" charset="-122"/>
              </a:rPr>
              <a:t>price from the outer Sells must not be less than any price</a:t>
            </a:r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 flipH="1">
            <a:off x="4476700" y="5217283"/>
            <a:ext cx="1176536" cy="32619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0622372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Bag (Set) Semantics for SFW Queries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The SELECT-FROM-WHERE statement uses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bag semantics</a:t>
            </a:r>
          </a:p>
          <a:p>
            <a:pPr lvl="1"/>
            <a:r>
              <a:rPr lang="en-US" altLang="zh-CN" b="1" dirty="0">
                <a:ea typeface="宋体" charset="-122"/>
              </a:rPr>
              <a:t>Selection</a:t>
            </a:r>
            <a:r>
              <a:rPr lang="en-US" altLang="zh-CN" dirty="0">
                <a:ea typeface="宋体" charset="-122"/>
              </a:rPr>
              <a:t>: preserve the number of occurrences</a:t>
            </a:r>
          </a:p>
          <a:p>
            <a:pPr lvl="1"/>
            <a:r>
              <a:rPr lang="en-US" altLang="zh-CN" b="1" dirty="0">
                <a:ea typeface="宋体" charset="-122"/>
              </a:rPr>
              <a:t>Projection</a:t>
            </a:r>
            <a:r>
              <a:rPr lang="en-US" altLang="zh-CN" dirty="0">
                <a:ea typeface="宋体" charset="-122"/>
              </a:rPr>
              <a:t>: preserve the number of occurrences (no duplicate elimination)</a:t>
            </a:r>
          </a:p>
          <a:p>
            <a:pPr lvl="1"/>
            <a:r>
              <a:rPr lang="en-US" altLang="zh-CN" b="1" dirty="0">
                <a:ea typeface="宋体" charset="-122"/>
              </a:rPr>
              <a:t>Cartesian product, join</a:t>
            </a:r>
            <a:r>
              <a:rPr lang="en-US" altLang="zh-CN" dirty="0">
                <a:ea typeface="宋体" charset="-122"/>
              </a:rPr>
              <a:t>: no duplicate elimination </a:t>
            </a:r>
          </a:p>
          <a:p>
            <a:r>
              <a:rPr lang="en-US" altLang="zh-CN" dirty="0">
                <a:ea typeface="宋体" charset="-122"/>
              </a:rPr>
              <a:t>The default for union, intersection, and difference is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set semantics</a:t>
            </a:r>
            <a:r>
              <a:rPr lang="en-US" altLang="zh-CN" dirty="0">
                <a:ea typeface="宋体" charset="-122"/>
              </a:rPr>
              <a:t>, and is expressed by the following forms, each involving </a:t>
            </a:r>
            <a:r>
              <a:rPr lang="en-US" altLang="zh-CN" dirty="0" err="1">
                <a:ea typeface="宋体" charset="-122"/>
              </a:rPr>
              <a:t>subqueries</a:t>
            </a:r>
            <a:r>
              <a:rPr lang="en-US" altLang="zh-CN" dirty="0">
                <a:ea typeface="宋体" charset="-122"/>
              </a:rPr>
              <a:t>:</a:t>
            </a:r>
          </a:p>
          <a:p>
            <a:pPr lvl="1"/>
            <a:r>
              <a:rPr lang="en-US" altLang="zh-CN" dirty="0">
                <a:ea typeface="宋体" charset="-122"/>
              </a:rPr>
              <a:t>( </a:t>
            </a:r>
            <a:r>
              <a:rPr lang="en-US" altLang="zh-CN" dirty="0" err="1">
                <a:ea typeface="宋体" charset="-122"/>
              </a:rPr>
              <a:t>subquery</a:t>
            </a:r>
            <a:r>
              <a:rPr lang="en-US" altLang="zh-CN" dirty="0">
                <a:ea typeface="宋体" charset="-122"/>
              </a:rPr>
              <a:t> ) UNION ( </a:t>
            </a:r>
            <a:r>
              <a:rPr lang="en-US" altLang="zh-CN" dirty="0" err="1">
                <a:ea typeface="宋体" charset="-122"/>
              </a:rPr>
              <a:t>subquery</a:t>
            </a:r>
            <a:r>
              <a:rPr lang="en-US" altLang="zh-CN" dirty="0">
                <a:ea typeface="宋体" charset="-122"/>
              </a:rPr>
              <a:t> )</a:t>
            </a:r>
          </a:p>
          <a:p>
            <a:pPr lvl="1"/>
            <a:r>
              <a:rPr lang="en-US" altLang="zh-CN" dirty="0">
                <a:ea typeface="宋体" charset="-122"/>
              </a:rPr>
              <a:t>( </a:t>
            </a:r>
            <a:r>
              <a:rPr lang="en-US" altLang="zh-CN" dirty="0" err="1">
                <a:ea typeface="宋体" charset="-122"/>
              </a:rPr>
              <a:t>subquery</a:t>
            </a:r>
            <a:r>
              <a:rPr lang="en-US" altLang="zh-CN" dirty="0">
                <a:ea typeface="宋体" charset="-122"/>
              </a:rPr>
              <a:t> ) INTERSECT ( </a:t>
            </a:r>
            <a:r>
              <a:rPr lang="en-US" altLang="zh-CN" dirty="0" err="1">
                <a:ea typeface="宋体" charset="-122"/>
              </a:rPr>
              <a:t>subquery</a:t>
            </a:r>
            <a:r>
              <a:rPr lang="en-US" altLang="zh-CN" dirty="0">
                <a:ea typeface="宋体" charset="-122"/>
              </a:rPr>
              <a:t> )</a:t>
            </a:r>
          </a:p>
          <a:p>
            <a:pPr lvl="1"/>
            <a:r>
              <a:rPr lang="en-US" altLang="zh-CN" dirty="0">
                <a:ea typeface="宋体" charset="-122"/>
              </a:rPr>
              <a:t>( </a:t>
            </a:r>
            <a:r>
              <a:rPr lang="en-US" altLang="zh-CN" dirty="0" err="1">
                <a:ea typeface="宋体" charset="-122"/>
              </a:rPr>
              <a:t>subquery</a:t>
            </a:r>
            <a:r>
              <a:rPr lang="en-US" altLang="zh-CN" dirty="0">
                <a:ea typeface="宋体" charset="-122"/>
              </a:rPr>
              <a:t> ) EXCEPT ( </a:t>
            </a:r>
            <a:r>
              <a:rPr lang="en-US" altLang="zh-CN" dirty="0" err="1">
                <a:ea typeface="宋体" charset="-122"/>
              </a:rPr>
              <a:t>subquery</a:t>
            </a:r>
            <a:r>
              <a:rPr lang="en-US" altLang="zh-CN" dirty="0">
                <a:ea typeface="宋体" charset="-122"/>
              </a:rPr>
              <a:t> )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84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48879688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120000"/>
              </a:lnSpc>
            </a:pPr>
            <a:r>
              <a:rPr lang="en-US" altLang="zh-CN" sz="2400" dirty="0">
                <a:solidFill>
                  <a:srgbClr val="C00000"/>
                </a:solidFill>
                <a:ea typeface="宋体" charset="-122"/>
              </a:rPr>
              <a:t>Happy Drinker</a:t>
            </a:r>
            <a:r>
              <a:rPr lang="en-US" altLang="zh-CN" sz="2400" dirty="0">
                <a:ea typeface="宋体" charset="-122"/>
              </a:rPr>
              <a:t>: From relations Likes(drinker, beer), Sells(bar, beer, price) and Frequents(drinker, bar), find the drinkers and beers such that:</a:t>
            </a:r>
          </a:p>
          <a:p>
            <a:pPr marL="91440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US" altLang="zh-CN" dirty="0">
                <a:ea typeface="宋体" charset="-122"/>
              </a:rPr>
              <a:t>The drinker likes the beer, and</a:t>
            </a:r>
          </a:p>
          <a:p>
            <a:pPr marL="91440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US" altLang="zh-CN" dirty="0">
                <a:ea typeface="宋体" charset="-122"/>
              </a:rPr>
              <a:t>The drinker frequents at least one bar that sells the beer</a:t>
            </a:r>
          </a:p>
          <a:p>
            <a:pPr>
              <a:lnSpc>
                <a:spcPct val="120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85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09736" y="3460204"/>
            <a:ext cx="8182744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 baseline="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8E000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zh-CN" sz="2000">
                <a:ea typeface="宋体" charset="-122"/>
              </a:rPr>
              <a:t>(SELECT * FROM Likes)</a:t>
            </a:r>
          </a:p>
          <a:p>
            <a:pPr>
              <a:buFontTx/>
              <a:buNone/>
            </a:pPr>
            <a:r>
              <a:rPr lang="en-US" altLang="zh-CN" sz="2000">
                <a:ea typeface="宋体" charset="-122"/>
              </a:rPr>
              <a:t>	INTERSECT</a:t>
            </a:r>
          </a:p>
          <a:p>
            <a:pPr>
              <a:buFontTx/>
              <a:buNone/>
            </a:pPr>
            <a:r>
              <a:rPr lang="en-US" altLang="zh-CN" sz="2000">
                <a:ea typeface="宋体" charset="-122"/>
              </a:rPr>
              <a:t>(SELECT drinker, beer</a:t>
            </a:r>
          </a:p>
          <a:p>
            <a:pPr>
              <a:buFontTx/>
              <a:buNone/>
            </a:pPr>
            <a:r>
              <a:rPr lang="en-US" altLang="zh-CN" sz="2000">
                <a:ea typeface="宋体" charset="-122"/>
              </a:rPr>
              <a:t> FROM Sells, Frequents</a:t>
            </a:r>
          </a:p>
          <a:p>
            <a:pPr>
              <a:buFontTx/>
              <a:buNone/>
            </a:pPr>
            <a:r>
              <a:rPr lang="en-US" altLang="zh-CN" sz="2000">
                <a:ea typeface="宋体" charset="-122"/>
              </a:rPr>
              <a:t> WHERE Frequents.bar = Sells.bar</a:t>
            </a:r>
          </a:p>
          <a:p>
            <a:pPr>
              <a:buFontTx/>
              <a:buNone/>
            </a:pPr>
            <a:r>
              <a:rPr lang="en-US" altLang="zh-CN" sz="2000">
                <a:ea typeface="宋体" charset="-122"/>
              </a:rPr>
              <a:t>);</a:t>
            </a:r>
            <a:endParaRPr lang="en-US" altLang="zh-CN" sz="2000" dirty="0">
              <a:ea typeface="宋体" charset="-122"/>
            </a:endParaRPr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716210" y="3825602"/>
            <a:ext cx="8039100" cy="2160588"/>
            <a:chOff x="432" y="1780"/>
            <a:chExt cx="5064" cy="1361"/>
          </a:xfrm>
        </p:grpSpPr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432" y="2016"/>
              <a:ext cx="2433" cy="1125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2000">
                <a:ea typeface="宋体" charset="-122"/>
              </a:endParaRP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3560" y="1780"/>
              <a:ext cx="1936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800" dirty="0">
                  <a:latin typeface="Tahoma" charset="0"/>
                  <a:ea typeface="宋体" charset="-122"/>
                </a:rPr>
                <a:t>The drinker frequents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800" dirty="0">
                  <a:latin typeface="Tahoma" charset="0"/>
                  <a:ea typeface="宋体" charset="-122"/>
                </a:rPr>
                <a:t>a bar that sells the beer</a:t>
              </a:r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 flipH="1">
              <a:off x="2880" y="1983"/>
              <a:ext cx="692" cy="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000"/>
            </a:p>
          </p:txBody>
        </p:sp>
      </p:grpSp>
    </p:spTree>
    <p:extLst>
      <p:ext uri="{BB962C8B-B14F-4D97-AF65-F5344CB8AC3E}">
        <p14:creationId xmlns:p14="http://schemas.microsoft.com/office/powerpoint/2010/main" val="1561143728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Set vs. Bag: </a:t>
            </a:r>
            <a:r>
              <a:rPr lang="en-US" altLang="zh-CN" dirty="0">
                <a:ea typeface="宋体" charset="-122"/>
              </a:rPr>
              <a:t>Efficiency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4131615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When doing projection in relational algebra, it is easier to avoid eliminating duplicates</a:t>
            </a:r>
          </a:p>
          <a:p>
            <a:pPr lvl="1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Just work tuple-at-a-time</a:t>
            </a:r>
          </a:p>
          <a:p>
            <a:pPr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When doing intersection or difference, it is most efficient to sort the relations first</a:t>
            </a:r>
          </a:p>
          <a:p>
            <a:pPr lvl="1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At that point you may as well eliminate the duplicates anyway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86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12331469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Controlling Duplicate Elimination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Force the result to be a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set</a:t>
            </a:r>
            <a:r>
              <a:rPr lang="en-US" altLang="zh-CN" dirty="0">
                <a:ea typeface="宋体" charset="-122"/>
              </a:rPr>
              <a:t> by SELECT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DISTINCT</a:t>
            </a:r>
          </a:p>
          <a:p>
            <a:pPr lvl="1"/>
            <a:r>
              <a:rPr lang="en-US" altLang="zh-CN" dirty="0">
                <a:ea typeface="宋体" charset="-122"/>
              </a:rPr>
              <a:t>From Sells(bar, beer, price), find all the different prices charged for beers:</a:t>
            </a:r>
          </a:p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		</a:t>
            </a:r>
            <a:r>
              <a:rPr lang="en-US" altLang="zh-CN" sz="2400" dirty="0">
                <a:latin typeface="Courier New" pitchFamily="49" charset="0"/>
                <a:ea typeface="宋体" charset="-122"/>
              </a:rPr>
              <a:t>SELECT DISTINCT price</a:t>
            </a:r>
          </a:p>
          <a:p>
            <a:pPr>
              <a:buFontTx/>
              <a:buNone/>
            </a:pPr>
            <a:r>
              <a:rPr lang="en-US" altLang="zh-CN" sz="2400" dirty="0">
                <a:latin typeface="Courier New" pitchFamily="49" charset="0"/>
                <a:ea typeface="宋体" charset="-122"/>
              </a:rPr>
              <a:t>		FROM Sells;</a:t>
            </a:r>
          </a:p>
          <a:p>
            <a:r>
              <a:rPr lang="en-US" altLang="zh-CN" dirty="0">
                <a:ea typeface="宋体" charset="-122"/>
              </a:rPr>
              <a:t>Force the result to be a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bag</a:t>
            </a:r>
            <a:r>
              <a:rPr lang="en-US" altLang="zh-CN" dirty="0">
                <a:ea typeface="宋体" charset="-122"/>
              </a:rPr>
              <a:t> (i.e., don’t eliminate duplicates) by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ALL</a:t>
            </a:r>
            <a:r>
              <a:rPr lang="en-US" altLang="zh-CN" dirty="0">
                <a:ea typeface="宋体" charset="-122"/>
              </a:rPr>
              <a:t>, as in        . . . UNION ALL . . .</a:t>
            </a:r>
          </a:p>
          <a:p>
            <a:pPr lvl="1"/>
            <a:r>
              <a:rPr lang="en-US" altLang="zh-CN" dirty="0">
                <a:ea typeface="宋体" charset="-122"/>
              </a:rPr>
              <a:t>Lists drinkers who frequent more bars than they like beers, and does so as many times as the difference of those counts</a:t>
            </a:r>
          </a:p>
          <a:p>
            <a:pPr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</a:rPr>
              <a:t>	  </a:t>
            </a:r>
            <a:r>
              <a:rPr lang="en-US" altLang="zh-CN" sz="2400" dirty="0">
                <a:latin typeface="Courier New" pitchFamily="49" charset="0"/>
                <a:ea typeface="宋体" charset="-122"/>
              </a:rPr>
              <a:t>(SELECT drinker FROM Frequents)</a:t>
            </a:r>
          </a:p>
          <a:p>
            <a:pPr>
              <a:buFontTx/>
              <a:buNone/>
            </a:pPr>
            <a:r>
              <a:rPr lang="en-US" altLang="zh-CN" sz="2400" dirty="0">
                <a:latin typeface="Courier New" pitchFamily="49" charset="0"/>
                <a:ea typeface="宋体" charset="-122"/>
              </a:rPr>
              <a:t>		EXCEPT ALL</a:t>
            </a:r>
          </a:p>
          <a:p>
            <a:pPr>
              <a:buFontTx/>
              <a:buNone/>
            </a:pPr>
            <a:r>
              <a:rPr lang="en-US" altLang="zh-CN" sz="2400" dirty="0">
                <a:latin typeface="Courier New" pitchFamily="49" charset="0"/>
                <a:ea typeface="宋体" charset="-122"/>
              </a:rPr>
              <a:t>	  (SELECT drinker FROM Likes);</a:t>
            </a:r>
          </a:p>
          <a:p>
            <a:pPr lvl="1"/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87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6019549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5000"/>
              </a:lnSpc>
            </a:pPr>
            <a:r>
              <a:rPr lang="en-US" dirty="0">
                <a:solidFill>
                  <a:srgbClr val="C00000"/>
                </a:solidFill>
              </a:rPr>
              <a:t>SUM</a:t>
            </a:r>
            <a:r>
              <a:rPr lang="en-US" dirty="0"/>
              <a:t>, </a:t>
            </a:r>
            <a:r>
              <a:rPr lang="en-US" dirty="0">
                <a:solidFill>
                  <a:srgbClr val="C00000"/>
                </a:solidFill>
              </a:rPr>
              <a:t>AVG</a:t>
            </a:r>
            <a:r>
              <a:rPr lang="en-US" dirty="0"/>
              <a:t>, </a:t>
            </a:r>
            <a:r>
              <a:rPr lang="en-US" dirty="0">
                <a:solidFill>
                  <a:srgbClr val="C00000"/>
                </a:solidFill>
              </a:rPr>
              <a:t>COUNT</a:t>
            </a:r>
            <a:r>
              <a:rPr lang="en-US" dirty="0"/>
              <a:t>, </a:t>
            </a:r>
            <a:r>
              <a:rPr lang="en-US" dirty="0">
                <a:solidFill>
                  <a:srgbClr val="C00000"/>
                </a:solidFill>
              </a:rPr>
              <a:t>MIN</a:t>
            </a:r>
            <a:r>
              <a:rPr lang="en-US" dirty="0"/>
              <a:t>, and </a:t>
            </a:r>
            <a:r>
              <a:rPr lang="en-US" dirty="0">
                <a:solidFill>
                  <a:srgbClr val="C00000"/>
                </a:solidFill>
              </a:rPr>
              <a:t>MAX</a:t>
            </a:r>
            <a:r>
              <a:rPr lang="en-US" dirty="0"/>
              <a:t> can be applied to a column in a SELECT clause to produce that aggregation on the column</a:t>
            </a:r>
          </a:p>
          <a:p>
            <a:pPr lvl="1">
              <a:lnSpc>
                <a:spcPct val="125000"/>
              </a:lnSpc>
            </a:pPr>
            <a:r>
              <a:rPr lang="en-US" dirty="0"/>
              <a:t>e.g. COUNT(*) counts the number of tuples</a:t>
            </a:r>
          </a:p>
          <a:p>
            <a:pPr>
              <a:lnSpc>
                <a:spcPct val="125000"/>
              </a:lnSpc>
            </a:pPr>
            <a:r>
              <a:rPr lang="en-US" dirty="0">
                <a:solidFill>
                  <a:srgbClr val="C00000"/>
                </a:solidFill>
              </a:rPr>
              <a:t>Query</a:t>
            </a:r>
            <a:r>
              <a:rPr lang="en-US" dirty="0"/>
              <a:t>: </a:t>
            </a:r>
            <a:r>
              <a:rPr lang="en-US" b="0" dirty="0"/>
              <a:t>From Sells(bar, beer, price), find the average price of Bud</a:t>
            </a:r>
            <a:endParaRPr lang="en-US" dirty="0"/>
          </a:p>
          <a:p>
            <a:pPr>
              <a:lnSpc>
                <a:spcPct val="125000"/>
              </a:lnSpc>
              <a:buFontTx/>
              <a:buNone/>
            </a:pPr>
            <a:r>
              <a:rPr lang="en-US" dirty="0">
                <a:latin typeface="Courier New" pitchFamily="49" charset="0"/>
              </a:rPr>
              <a:t>		SELECT AVG(price)</a:t>
            </a:r>
          </a:p>
          <a:p>
            <a:pPr>
              <a:lnSpc>
                <a:spcPct val="125000"/>
              </a:lnSpc>
              <a:buFontTx/>
              <a:buNone/>
            </a:pPr>
            <a:r>
              <a:rPr lang="en-US" dirty="0">
                <a:latin typeface="Courier New" pitchFamily="49" charset="0"/>
              </a:rPr>
              <a:t>		FROM Sells</a:t>
            </a:r>
          </a:p>
          <a:p>
            <a:pPr>
              <a:lnSpc>
                <a:spcPct val="125000"/>
              </a:lnSpc>
              <a:buFontTx/>
              <a:buNone/>
            </a:pPr>
            <a:r>
              <a:rPr lang="en-US" dirty="0">
                <a:latin typeface="Courier New" pitchFamily="49" charset="0"/>
              </a:rPr>
              <a:t>		WHERE beer = ‘Bud’</a:t>
            </a:r>
          </a:p>
          <a:p>
            <a:pPr lvl="1">
              <a:lnSpc>
                <a:spcPct val="125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88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08609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DBMS Architecture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8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2728392" y="6448251"/>
            <a:ext cx="2895600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9pPr>
          </a:lstStyle>
          <a:p>
            <a:pPr>
              <a:defRPr/>
            </a:pPr>
            <a:r>
              <a:rPr lang="en-US"/>
              <a:t>CS411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957117" y="4206701"/>
            <a:ext cx="4205288" cy="1698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093267" y="3827289"/>
            <a:ext cx="22860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zh-CN" sz="1800"/>
              <a:t>Query Executor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093267" y="4954414"/>
            <a:ext cx="22860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zh-CN" sz="1800"/>
              <a:t>Buffer Manager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093267" y="5519564"/>
            <a:ext cx="22860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zh-CN" sz="1800"/>
              <a:t>Storage Manager</a:t>
            </a: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1202805" y="6172026"/>
            <a:ext cx="2286000" cy="584200"/>
          </a:xfrm>
          <a:prstGeom prst="can">
            <a:avLst>
              <a:gd name="adj" fmla="val 25000"/>
            </a:avLst>
          </a:prstGeom>
          <a:solidFill>
            <a:schemeClr val="folHlink"/>
          </a:solidFill>
          <a:ln w="9525">
            <a:solidFill>
              <a:schemeClr val="accent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zh-CN" dirty="0">
                <a:solidFill>
                  <a:schemeClr val="bg1"/>
                </a:solidFill>
              </a:rPr>
              <a:t>Storage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947592" y="2136601"/>
            <a:ext cx="214312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zh-CN" sz="1800"/>
              <a:t>Transaction Manager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6788326" y="3190701"/>
            <a:ext cx="1300357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zh-CN" sz="1800" dirty="0"/>
              <a:t>Logging &amp; </a:t>
            </a:r>
          </a:p>
          <a:p>
            <a:pPr algn="ctr"/>
            <a:r>
              <a:rPr lang="en-US" altLang="zh-CN" sz="1800" dirty="0"/>
              <a:t>Recovery</a:t>
            </a: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4176192" y="3190701"/>
            <a:ext cx="1752600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zh-CN" sz="1800"/>
              <a:t>Concurrency Control</a:t>
            </a:r>
          </a:p>
        </p:txBody>
      </p:sp>
      <p:sp>
        <p:nvSpPr>
          <p:cNvPr id="14" name="Oval 11"/>
          <p:cNvSpPr>
            <a:spLocks noChangeArrowheads="1"/>
          </p:cNvSpPr>
          <p:nvPr/>
        </p:nvSpPr>
        <p:spPr bwMode="auto">
          <a:xfrm>
            <a:off x="4023792" y="4587701"/>
            <a:ext cx="2209800" cy="1108075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zh-CN" sz="1800" dirty="0"/>
              <a:t>Buffer: </a:t>
            </a:r>
          </a:p>
          <a:p>
            <a:pPr algn="ctr"/>
            <a:r>
              <a:rPr lang="en-US" altLang="zh-CN" sz="1800" dirty="0"/>
              <a:t>data, indexes, log, </a:t>
            </a:r>
            <a:r>
              <a:rPr lang="en-US" altLang="zh-CN" sz="1800" dirty="0" err="1"/>
              <a:t>etc</a:t>
            </a:r>
            <a:endParaRPr lang="en-US" altLang="zh-CN" sz="1800" dirty="0"/>
          </a:p>
        </p:txBody>
      </p:sp>
      <p:sp>
        <p:nvSpPr>
          <p:cNvPr id="15" name="Oval 12"/>
          <p:cNvSpPr>
            <a:spLocks noChangeArrowheads="1"/>
          </p:cNvSpPr>
          <p:nvPr/>
        </p:nvSpPr>
        <p:spPr bwMode="auto">
          <a:xfrm>
            <a:off x="6385992" y="4435301"/>
            <a:ext cx="1366838" cy="650875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zh-CN" sz="1800"/>
              <a:t>Lock Tables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6147867" y="5273501"/>
            <a:ext cx="1952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zh-CN"/>
              <a:t>Main Memory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2160811" y="1146001"/>
            <a:ext cx="48949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b="1" dirty="0">
                <a:solidFill>
                  <a:srgbClr val="7D0900"/>
                </a:solidFill>
              </a:rPr>
              <a:t>User/Web Forms/Applications/DBA</a:t>
            </a:r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 flipV="1">
            <a:off x="140648" y="1958041"/>
            <a:ext cx="8737600" cy="9525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 flipV="1">
            <a:off x="217488" y="6043439"/>
            <a:ext cx="8737600" cy="9525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261667" y="1566689"/>
            <a:ext cx="0" cy="50958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2299767" y="1638126"/>
            <a:ext cx="76174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800" b="1" dirty="0">
                <a:solidFill>
                  <a:srgbClr val="7D0900"/>
                </a:solidFill>
              </a:rPr>
              <a:t>query</a:t>
            </a:r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4831830" y="1566689"/>
            <a:ext cx="0" cy="50958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4869930" y="1638126"/>
            <a:ext cx="130035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800" b="1" dirty="0">
                <a:solidFill>
                  <a:srgbClr val="7D0900"/>
                </a:solidFill>
              </a:rPr>
              <a:t>transaction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1115492" y="3263726"/>
            <a:ext cx="22860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zh-CN" sz="1800"/>
              <a:t>Query Optimizer</a:t>
            </a: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1115492" y="2700164"/>
            <a:ext cx="22860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zh-CN" sz="1800"/>
              <a:t>Query Rewriter</a:t>
            </a: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1115492" y="2136601"/>
            <a:ext cx="22860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zh-CN" sz="1800"/>
              <a:t>Query Parser</a:t>
            </a:r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899592" y="4409901"/>
            <a:ext cx="12954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zh-CN" sz="1800"/>
              <a:t>Records</a:t>
            </a: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3626917" y="6295851"/>
            <a:ext cx="397897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zh-CN" sz="1800" b="1">
                <a:solidFill>
                  <a:srgbClr val="7D0900"/>
                </a:solidFill>
                <a:latin typeface="Tahoma" pitchFamily="34" charset="0"/>
              </a:rPr>
              <a:t>data, metadata, indexes, log, etc</a:t>
            </a: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6605067" y="2136601"/>
            <a:ext cx="160972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zh-CN" sz="1800"/>
              <a:t>DDL Processor</a:t>
            </a:r>
          </a:p>
        </p:txBody>
      </p:sp>
      <p:sp>
        <p:nvSpPr>
          <p:cNvPr id="30" name="Line 27"/>
          <p:cNvSpPr>
            <a:spLocks noChangeShapeType="1"/>
          </p:cNvSpPr>
          <p:nvPr/>
        </p:nvSpPr>
        <p:spPr bwMode="auto">
          <a:xfrm>
            <a:off x="6576492" y="1566689"/>
            <a:ext cx="0" cy="50958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" name="Text Box 28"/>
          <p:cNvSpPr txBox="1">
            <a:spLocks noChangeArrowheads="1"/>
          </p:cNvSpPr>
          <p:nvPr/>
        </p:nvSpPr>
        <p:spPr bwMode="auto">
          <a:xfrm>
            <a:off x="6614592" y="1638126"/>
            <a:ext cx="178132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800" b="1" dirty="0">
                <a:solidFill>
                  <a:srgbClr val="7D0900"/>
                </a:solidFill>
              </a:rPr>
              <a:t>DDL commands</a:t>
            </a:r>
          </a:p>
        </p:txBody>
      </p:sp>
      <p:sp>
        <p:nvSpPr>
          <p:cNvPr id="32" name="Text Box 29"/>
          <p:cNvSpPr txBox="1">
            <a:spLocks noChangeArrowheads="1"/>
          </p:cNvSpPr>
          <p:nvPr/>
        </p:nvSpPr>
        <p:spPr bwMode="auto">
          <a:xfrm>
            <a:off x="2347392" y="4409901"/>
            <a:ext cx="12954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zh-CN" sz="1800" dirty="0"/>
              <a:t>Indexes</a:t>
            </a:r>
          </a:p>
        </p:txBody>
      </p:sp>
    </p:spTree>
    <p:extLst>
      <p:ext uri="{BB962C8B-B14F-4D97-AF65-F5344CB8AC3E}">
        <p14:creationId xmlns:p14="http://schemas.microsoft.com/office/powerpoint/2010/main" val="113487251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By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/>
              <a:t>We may follow a SELECT-FROM-WHERE expression by </a:t>
            </a:r>
            <a:r>
              <a:rPr lang="en-US" dirty="0">
                <a:solidFill>
                  <a:srgbClr val="C00000"/>
                </a:solidFill>
              </a:rPr>
              <a:t>GROUP BY </a:t>
            </a:r>
            <a:r>
              <a:rPr lang="en-US" dirty="0"/>
              <a:t>and a list of attributes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The relation that results from the SELECT-FROM-WHERE is grouped according to the values of all those attributes, and any aggregation is applied only within each group</a:t>
            </a:r>
          </a:p>
          <a:p>
            <a:pPr>
              <a:lnSpc>
                <a:spcPct val="120000"/>
              </a:lnSpc>
            </a:pPr>
            <a:r>
              <a:rPr lang="en-US" dirty="0">
                <a:solidFill>
                  <a:srgbClr val="C00000"/>
                </a:solidFill>
              </a:rPr>
              <a:t>Query</a:t>
            </a:r>
            <a:r>
              <a:rPr lang="en-US" dirty="0"/>
              <a:t>: From Sells(bar, beer, price), find the average price for each beer: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dirty="0"/>
              <a:t>		</a:t>
            </a:r>
            <a:r>
              <a:rPr lang="en-US" dirty="0">
                <a:latin typeface="Courier New" pitchFamily="49" charset="0"/>
              </a:rPr>
              <a:t>SELECT beer, AVG(price)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dirty="0">
                <a:latin typeface="Courier New" pitchFamily="49" charset="0"/>
              </a:rPr>
              <a:t>		FROM Sells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dirty="0">
                <a:latin typeface="Courier New" pitchFamily="49" charset="0"/>
              </a:rPr>
              <a:t>		GROUP BY beer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89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33212259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69593"/>
            <a:ext cx="8524057" cy="5211735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en-US" dirty="0">
                <a:solidFill>
                  <a:srgbClr val="C00000"/>
                </a:solidFill>
              </a:rPr>
              <a:t>Query</a:t>
            </a:r>
            <a:r>
              <a:rPr lang="en-US" dirty="0"/>
              <a:t>: From Sells(bar, beer, price) and Frequents (drinker, bar), find for each drinker the average price of Bud at the bars they frequent:</a:t>
            </a:r>
          </a:p>
          <a:p>
            <a:pPr>
              <a:lnSpc>
                <a:spcPct val="125000"/>
              </a:lnSpc>
              <a:buFontTx/>
              <a:buNone/>
            </a:pPr>
            <a:r>
              <a:rPr lang="en-US" dirty="0"/>
              <a:t>		SELECT drinker, AVG(price)</a:t>
            </a:r>
          </a:p>
          <a:p>
            <a:pPr>
              <a:lnSpc>
                <a:spcPct val="125000"/>
              </a:lnSpc>
              <a:buFontTx/>
              <a:buNone/>
            </a:pPr>
            <a:r>
              <a:rPr lang="en-US" dirty="0"/>
              <a:t>		FROM Frequents, Sells</a:t>
            </a:r>
          </a:p>
          <a:p>
            <a:pPr>
              <a:lnSpc>
                <a:spcPct val="125000"/>
              </a:lnSpc>
              <a:buFontTx/>
              <a:buNone/>
            </a:pPr>
            <a:r>
              <a:rPr lang="en-US" dirty="0"/>
              <a:t>		WHERE beer = ‘Bud’ AND</a:t>
            </a:r>
          </a:p>
          <a:p>
            <a:pPr>
              <a:lnSpc>
                <a:spcPct val="125000"/>
              </a:lnSpc>
              <a:buFontTx/>
              <a:buNone/>
            </a:pPr>
            <a:r>
              <a:rPr lang="en-US" dirty="0"/>
              <a:t>			</a:t>
            </a:r>
            <a:r>
              <a:rPr lang="en-US" dirty="0" err="1"/>
              <a:t>Frequents.bar</a:t>
            </a:r>
            <a:r>
              <a:rPr lang="en-US" dirty="0"/>
              <a:t> = </a:t>
            </a:r>
            <a:r>
              <a:rPr lang="en-US" dirty="0" err="1"/>
              <a:t>Sells.bar</a:t>
            </a:r>
            <a:endParaRPr lang="en-US" dirty="0"/>
          </a:p>
          <a:p>
            <a:pPr>
              <a:lnSpc>
                <a:spcPct val="125000"/>
              </a:lnSpc>
              <a:buFontTx/>
              <a:buNone/>
            </a:pPr>
            <a:r>
              <a:rPr lang="en-US" dirty="0"/>
              <a:t>		GROUP BY drinker;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90</a:t>
            </a:fld>
            <a:r>
              <a:rPr lang="zh-CN" altLang="en-US"/>
              <a:t> </a:t>
            </a:r>
            <a:endParaRPr lang="zh-CN" altLang="en-US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827584" y="3309590"/>
            <a:ext cx="8136904" cy="2783706"/>
            <a:chOff x="960" y="2164"/>
            <a:chExt cx="4460" cy="1436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960" y="2640"/>
              <a:ext cx="2763" cy="960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3972" y="2164"/>
              <a:ext cx="1448" cy="6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dirty="0">
                  <a:latin typeface="Tahoma" pitchFamily="34" charset="0"/>
                </a:rPr>
                <a:t>Compute drinker-bar-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dirty="0">
                  <a:latin typeface="Tahoma" pitchFamily="34" charset="0"/>
                </a:rPr>
                <a:t>price of Bud tuples first, then group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dirty="0">
                  <a:latin typeface="Tahoma" pitchFamily="34" charset="0"/>
                </a:rPr>
                <a:t>by drinker</a:t>
              </a:r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H="1">
              <a:off x="3723" y="2291"/>
              <a:ext cx="249" cy="3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82387058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71438"/>
            <a:ext cx="8712968" cy="981298"/>
          </a:xfrm>
        </p:spPr>
        <p:txBody>
          <a:bodyPr/>
          <a:lstStyle/>
          <a:p>
            <a:r>
              <a:rPr lang="en-US" dirty="0"/>
              <a:t>Restriction on SELECT Lists With Aggregation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any aggregation is used, then each element of the SELECT list must be either:</a:t>
            </a:r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dirty="0"/>
              <a:t>Aggregated, or</a:t>
            </a:r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dirty="0"/>
              <a:t>An attribute on the GROUP BY list</a:t>
            </a:r>
          </a:p>
          <a:p>
            <a:pPr marL="590550" indent="-533400"/>
            <a:r>
              <a:rPr lang="en-US" dirty="0">
                <a:solidFill>
                  <a:srgbClr val="C00000"/>
                </a:solidFill>
              </a:rPr>
              <a:t>Question</a:t>
            </a:r>
            <a:r>
              <a:rPr lang="en-US" dirty="0"/>
              <a:t>: How about this query?</a:t>
            </a:r>
          </a:p>
          <a:p>
            <a:pPr>
              <a:buFontTx/>
              <a:buNone/>
            </a:pPr>
            <a:r>
              <a:rPr lang="en-US" dirty="0">
                <a:latin typeface="Book Antiqua" pitchFamily="18" charset="0"/>
              </a:rPr>
              <a:t>			</a:t>
            </a:r>
          </a:p>
          <a:p>
            <a:pPr>
              <a:buFontTx/>
              <a:buNone/>
            </a:pPr>
            <a:r>
              <a:rPr lang="en-US" sz="2400" dirty="0">
                <a:latin typeface="Book Antiqua" pitchFamily="18" charset="0"/>
              </a:rPr>
              <a:t>		SELECT bar, MIN(price)</a:t>
            </a:r>
          </a:p>
          <a:p>
            <a:pPr>
              <a:buFontTx/>
              <a:buNone/>
            </a:pPr>
            <a:r>
              <a:rPr lang="en-US" sz="2400" dirty="0">
                <a:latin typeface="Book Antiqua" pitchFamily="18" charset="0"/>
              </a:rPr>
              <a:t>		FROM Sells</a:t>
            </a:r>
          </a:p>
          <a:p>
            <a:pPr>
              <a:buFontTx/>
              <a:buNone/>
            </a:pPr>
            <a:r>
              <a:rPr lang="en-US" sz="2400" dirty="0">
                <a:latin typeface="Book Antiqua" pitchFamily="18" charset="0"/>
              </a:rPr>
              <a:t>		WHERE beer = ‘Bud’;</a:t>
            </a:r>
          </a:p>
          <a:p>
            <a:pPr marL="5715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91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47446122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Having Clause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5000"/>
              </a:lnSpc>
            </a:pPr>
            <a:r>
              <a:rPr lang="en-US" dirty="0">
                <a:solidFill>
                  <a:srgbClr val="7D0900"/>
                </a:solidFill>
              </a:rPr>
              <a:t>Group filtering</a:t>
            </a:r>
          </a:p>
          <a:p>
            <a:pPr>
              <a:lnSpc>
                <a:spcPct val="125000"/>
              </a:lnSpc>
            </a:pPr>
            <a:r>
              <a:rPr lang="en-US" dirty="0"/>
              <a:t>HAVING &lt;condition&gt; may follow a GROUP BY clause. If so, the condition applies to each group, and groups not satisfying the condition are eliminated</a:t>
            </a:r>
          </a:p>
          <a:p>
            <a:pPr marL="1009650" lvl="1" indent="-609600">
              <a:lnSpc>
                <a:spcPct val="125000"/>
              </a:lnSpc>
            </a:pPr>
            <a:r>
              <a:rPr lang="en-US" dirty="0"/>
              <a:t>These conditions may refer to any relation or tuple-variable in the FROM clause</a:t>
            </a:r>
          </a:p>
          <a:p>
            <a:pPr marL="1009650" lvl="1" indent="-609600">
              <a:lnSpc>
                <a:spcPct val="125000"/>
              </a:lnSpc>
            </a:pPr>
            <a:r>
              <a:rPr lang="en-US" dirty="0"/>
              <a:t>They may refer to attributes of those relations, as long as the attribute makes sense within a group; i.e., it is either:</a:t>
            </a:r>
          </a:p>
          <a:p>
            <a:pPr marL="1371600" lvl="2" indent="-457200">
              <a:lnSpc>
                <a:spcPct val="125000"/>
              </a:lnSpc>
              <a:buFont typeface="Monotype Sorts" pitchFamily="2" charset="2"/>
              <a:buAutoNum type="arabicPeriod"/>
            </a:pPr>
            <a:r>
              <a:rPr lang="en-US" dirty="0"/>
              <a:t>A grouping attribute, or</a:t>
            </a:r>
          </a:p>
          <a:p>
            <a:pPr marL="1371600" lvl="2" indent="-457200">
              <a:lnSpc>
                <a:spcPct val="125000"/>
              </a:lnSpc>
              <a:buFont typeface="Monotype Sorts" pitchFamily="2" charset="2"/>
              <a:buAutoNum type="arabicPeriod"/>
            </a:pPr>
            <a:r>
              <a:rPr lang="en-US" dirty="0"/>
              <a:t>Aggregated</a:t>
            </a:r>
          </a:p>
          <a:p>
            <a:pPr lvl="1">
              <a:lnSpc>
                <a:spcPct val="125000"/>
              </a:lnSpc>
            </a:pPr>
            <a:endParaRPr lang="en-US" dirty="0"/>
          </a:p>
          <a:p>
            <a:pPr>
              <a:lnSpc>
                <a:spcPct val="125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92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01916827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Having Clause: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endParaRPr lang="en-US" dirty="0"/>
          </a:p>
          <a:p>
            <a:pPr marL="609600" indent="-609600">
              <a:buFontTx/>
              <a:buNone/>
            </a:pPr>
            <a:endParaRPr lang="en-US" dirty="0"/>
          </a:p>
          <a:p>
            <a:pPr marL="609600" indent="-609600">
              <a:buFontTx/>
              <a:buNone/>
            </a:pPr>
            <a:r>
              <a:rPr lang="en-US" dirty="0"/>
              <a:t>	</a:t>
            </a:r>
            <a:r>
              <a:rPr lang="en-US" dirty="0">
                <a:latin typeface="+mj-lt"/>
              </a:rPr>
              <a:t>SELECT beer, AVG(price)</a:t>
            </a:r>
          </a:p>
          <a:p>
            <a:pPr marL="609600" indent="-609600">
              <a:buFontTx/>
              <a:buNone/>
            </a:pPr>
            <a:r>
              <a:rPr lang="en-US" dirty="0">
                <a:latin typeface="+mj-lt"/>
              </a:rPr>
              <a:t>	FROM Sells</a:t>
            </a:r>
          </a:p>
          <a:p>
            <a:pPr marL="609600" indent="-609600">
              <a:buFontTx/>
              <a:buNone/>
            </a:pPr>
            <a:r>
              <a:rPr lang="en-US" dirty="0">
                <a:latin typeface="+mj-lt"/>
              </a:rPr>
              <a:t>	GROUP BY beer</a:t>
            </a:r>
          </a:p>
          <a:p>
            <a:pPr marL="609600" indent="-609600">
              <a:buFontTx/>
              <a:buNone/>
            </a:pPr>
            <a:r>
              <a:rPr lang="en-US" dirty="0">
                <a:latin typeface="+mj-lt"/>
              </a:rPr>
              <a:t>	HAVING COUNT(bar) &gt;= 3 OR beer = ‘</a:t>
            </a:r>
            <a:r>
              <a:rPr lang="en-US" dirty="0" err="1">
                <a:latin typeface="+mj-lt"/>
              </a:rPr>
              <a:t>michelob</a:t>
            </a:r>
            <a:r>
              <a:rPr lang="en-US" dirty="0">
                <a:latin typeface="+mj-lt"/>
              </a:rPr>
              <a:t>’;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93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3090174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988A8C5-C5B3-492D-9A87-1A1E3586F937}"/>
              </a:ext>
            </a:extLst>
          </p:cNvPr>
          <p:cNvSpPr/>
          <p:nvPr/>
        </p:nvSpPr>
        <p:spPr>
          <a:xfrm>
            <a:off x="1043608" y="1238885"/>
            <a:ext cx="3528392" cy="1326019"/>
          </a:xfrm>
          <a:prstGeom prst="rect">
            <a:avLst/>
          </a:prstGeom>
          <a:solidFill>
            <a:schemeClr val="accent1">
              <a:tint val="100000"/>
              <a:shade val="100000"/>
              <a:hueMod val="100000"/>
              <a:satMod val="100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71438"/>
            <a:ext cx="8712968" cy="981298"/>
          </a:xfrm>
        </p:spPr>
        <p:txBody>
          <a:bodyPr/>
          <a:lstStyle/>
          <a:p>
            <a:r>
              <a:rPr lang="en-US" dirty="0"/>
              <a:t>General form of Grouping and Aggregation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solidFill>
                  <a:schemeClr val="accent2"/>
                </a:solidFill>
              </a:rPr>
              <a:t>		</a:t>
            </a:r>
            <a:r>
              <a:rPr lang="en-US" dirty="0">
                <a:solidFill>
                  <a:srgbClr val="7D0900"/>
                </a:solidFill>
              </a:rPr>
              <a:t>SELECT</a:t>
            </a:r>
            <a:r>
              <a:rPr lang="en-US" dirty="0"/>
              <a:t>    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solidFill>
                  <a:schemeClr val="accent2"/>
                </a:solidFill>
              </a:rPr>
              <a:t>		</a:t>
            </a:r>
            <a:r>
              <a:rPr lang="en-US" dirty="0">
                <a:solidFill>
                  <a:srgbClr val="7D0900"/>
                </a:solidFill>
              </a:rPr>
              <a:t>FROM</a:t>
            </a:r>
            <a:r>
              <a:rPr lang="en-US" dirty="0"/>
              <a:t>     R</a:t>
            </a:r>
            <a:r>
              <a:rPr lang="en-US" baseline="-25000" dirty="0"/>
              <a:t>1</a:t>
            </a:r>
            <a:r>
              <a:rPr lang="en-US" dirty="0"/>
              <a:t>,…,R</a:t>
            </a:r>
            <a:r>
              <a:rPr lang="en-US" baseline="-25000" dirty="0"/>
              <a:t>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solidFill>
                  <a:schemeClr val="accent2"/>
                </a:solidFill>
              </a:rPr>
              <a:t>		</a:t>
            </a:r>
            <a:r>
              <a:rPr lang="en-US" dirty="0">
                <a:solidFill>
                  <a:srgbClr val="7D0900"/>
                </a:solidFill>
              </a:rPr>
              <a:t>WHERE</a:t>
            </a:r>
            <a:r>
              <a:rPr lang="en-US" dirty="0"/>
              <a:t>   C1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solidFill>
                  <a:schemeClr val="accent2"/>
                </a:solidFill>
              </a:rPr>
              <a:t>		</a:t>
            </a:r>
            <a:r>
              <a:rPr lang="en-US" dirty="0">
                <a:solidFill>
                  <a:srgbClr val="7D0900"/>
                </a:solidFill>
              </a:rPr>
              <a:t>GROUP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7D0900"/>
                </a:solidFill>
              </a:rPr>
              <a:t>BY</a:t>
            </a:r>
            <a:r>
              <a:rPr lang="en-US" dirty="0"/>
              <a:t> a</a:t>
            </a:r>
            <a:r>
              <a:rPr lang="en-US" baseline="-25000" dirty="0"/>
              <a:t>1</a:t>
            </a:r>
            <a:r>
              <a:rPr lang="en-US" dirty="0"/>
              <a:t>,…,</a:t>
            </a:r>
            <a:r>
              <a:rPr lang="en-US" dirty="0" err="1"/>
              <a:t>a</a:t>
            </a:r>
            <a:r>
              <a:rPr lang="en-US" baseline="-25000" dirty="0" err="1"/>
              <a:t>k</a:t>
            </a:r>
            <a:endParaRPr lang="en-US" baseline="-250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solidFill>
                  <a:schemeClr val="accent2"/>
                </a:solidFill>
              </a:rPr>
              <a:t>		</a:t>
            </a:r>
            <a:r>
              <a:rPr lang="en-US" dirty="0">
                <a:solidFill>
                  <a:srgbClr val="7D0900"/>
                </a:solidFill>
              </a:rPr>
              <a:t>HAVING</a:t>
            </a:r>
            <a:r>
              <a:rPr lang="en-US" dirty="0"/>
              <a:t>     C2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		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ORDER BY a</a:t>
            </a:r>
            <a:r>
              <a:rPr lang="en-US" baseline="-25000" dirty="0">
                <a:solidFill>
                  <a:schemeClr val="bg1">
                    <a:lumMod val="50000"/>
                  </a:schemeClr>
                </a:solidFill>
              </a:rPr>
              <a:t>i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		LIMIT	10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/>
          </a:p>
          <a:p>
            <a:pPr>
              <a:lnSpc>
                <a:spcPct val="110000"/>
              </a:lnSpc>
              <a:buFontTx/>
              <a:buNone/>
            </a:pPr>
            <a:r>
              <a:rPr lang="en-US" sz="2000" dirty="0"/>
              <a:t>	S = may contain </a:t>
            </a:r>
            <a:r>
              <a:rPr lang="en-US" sz="2000" dirty="0">
                <a:solidFill>
                  <a:srgbClr val="7D0900"/>
                </a:solidFill>
              </a:rPr>
              <a:t>attributes</a:t>
            </a:r>
            <a:r>
              <a:rPr lang="en-US" sz="2000" dirty="0"/>
              <a:t> a</a:t>
            </a:r>
            <a:r>
              <a:rPr lang="en-US" sz="2000" baseline="-25000" dirty="0"/>
              <a:t>1</a:t>
            </a:r>
            <a:r>
              <a:rPr lang="en-US" sz="2000" dirty="0"/>
              <a:t>,…,</a:t>
            </a:r>
            <a:r>
              <a:rPr lang="en-US" sz="2000" dirty="0" err="1"/>
              <a:t>a</a:t>
            </a:r>
            <a:r>
              <a:rPr lang="en-US" sz="2000" baseline="-25000" dirty="0" err="1"/>
              <a:t>k</a:t>
            </a:r>
            <a:r>
              <a:rPr lang="en-US" sz="2000" dirty="0"/>
              <a:t> and/or any </a:t>
            </a:r>
            <a:r>
              <a:rPr lang="en-US" sz="2000" dirty="0">
                <a:solidFill>
                  <a:srgbClr val="7D0900"/>
                </a:solidFill>
              </a:rPr>
              <a:t>aggregates</a:t>
            </a:r>
            <a:r>
              <a:rPr lang="en-US" sz="2000" dirty="0"/>
              <a:t> but NO OTHER  ATTRIBUTES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sz="2000" dirty="0"/>
              <a:t>	C1 = is any condition on the attributes in R</a:t>
            </a:r>
            <a:r>
              <a:rPr lang="en-US" sz="2000" baseline="-25000" dirty="0"/>
              <a:t>1</a:t>
            </a:r>
            <a:r>
              <a:rPr lang="en-US" sz="2000" dirty="0"/>
              <a:t>,…,R</a:t>
            </a:r>
            <a:r>
              <a:rPr lang="en-US" sz="2000" baseline="-25000" dirty="0"/>
              <a:t>n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sz="2000" dirty="0"/>
              <a:t>	C2 = is any condition on aggregate expressions or grouping attributes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94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1CBE3B-329C-4EAF-8694-98E1452D9888}"/>
              </a:ext>
            </a:extLst>
          </p:cNvPr>
          <p:cNvSpPr txBox="1"/>
          <p:nvPr/>
        </p:nvSpPr>
        <p:spPr>
          <a:xfrm>
            <a:off x="5652120" y="1628800"/>
            <a:ext cx="2088232" cy="369332"/>
          </a:xfrm>
          <a:prstGeom prst="rect">
            <a:avLst/>
          </a:prstGeom>
          <a:solidFill>
            <a:schemeClr val="accent1">
              <a:tint val="100000"/>
              <a:shade val="100000"/>
              <a:hueMod val="100000"/>
              <a:satMod val="100000"/>
              <a:alpha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D0900"/>
                </a:solidFill>
              </a:rPr>
              <a:t>Basic DML Query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A69F63-4160-42ED-A6DB-D1DDE65FB01D}"/>
              </a:ext>
            </a:extLst>
          </p:cNvPr>
          <p:cNvSpPr/>
          <p:nvPr/>
        </p:nvSpPr>
        <p:spPr>
          <a:xfrm>
            <a:off x="1031838" y="2634197"/>
            <a:ext cx="3528392" cy="866812"/>
          </a:xfrm>
          <a:prstGeom prst="rect">
            <a:avLst/>
          </a:prstGeom>
          <a:solidFill>
            <a:schemeClr val="accent3"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924401-BD47-497F-AF43-2B8D2C40EAC0}"/>
              </a:ext>
            </a:extLst>
          </p:cNvPr>
          <p:cNvSpPr txBox="1"/>
          <p:nvPr/>
        </p:nvSpPr>
        <p:spPr>
          <a:xfrm>
            <a:off x="5624507" y="2709364"/>
            <a:ext cx="2088232" cy="369332"/>
          </a:xfrm>
          <a:prstGeom prst="rect">
            <a:avLst/>
          </a:prstGeom>
          <a:solidFill>
            <a:schemeClr val="accent3">
              <a:alpha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D0900"/>
                </a:solidFill>
              </a:rPr>
              <a:t>Aggregation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02A449B-8CD9-419B-83CC-9CBF0D5F8B8C}"/>
              </a:ext>
            </a:extLst>
          </p:cNvPr>
          <p:cNvSpPr/>
          <p:nvPr/>
        </p:nvSpPr>
        <p:spPr>
          <a:xfrm>
            <a:off x="1007604" y="3570302"/>
            <a:ext cx="3528392" cy="866812"/>
          </a:xfrm>
          <a:prstGeom prst="rect">
            <a:avLst/>
          </a:prstGeom>
          <a:solidFill>
            <a:schemeClr val="accent6"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83819F2-8C9D-4F10-A827-245A3FB822C1}"/>
              </a:ext>
            </a:extLst>
          </p:cNvPr>
          <p:cNvSpPr txBox="1"/>
          <p:nvPr/>
        </p:nvSpPr>
        <p:spPr>
          <a:xfrm>
            <a:off x="5624507" y="3570302"/>
            <a:ext cx="2088232" cy="369332"/>
          </a:xfrm>
          <a:prstGeom prst="rect">
            <a:avLst/>
          </a:prstGeom>
          <a:solidFill>
            <a:schemeClr val="accent6">
              <a:alpha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D0900"/>
                </a:solidFill>
              </a:rPr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4270514760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71438"/>
            <a:ext cx="8712968" cy="981298"/>
          </a:xfrm>
        </p:spPr>
        <p:txBody>
          <a:bodyPr/>
          <a:lstStyle/>
          <a:p>
            <a:r>
              <a:rPr lang="en-US" dirty="0"/>
              <a:t>General form of Grouping and Aggregation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solidFill>
                  <a:srgbClr val="7D0900"/>
                </a:solidFill>
              </a:rPr>
              <a:t>		4.       SELECT</a:t>
            </a:r>
            <a:r>
              <a:rPr lang="en-US" dirty="0"/>
              <a:t>    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solidFill>
                  <a:srgbClr val="7D0900"/>
                </a:solidFill>
              </a:rPr>
              <a:t>		1.(a)  FROM</a:t>
            </a:r>
            <a:r>
              <a:rPr lang="en-US" dirty="0"/>
              <a:t>       R</a:t>
            </a:r>
            <a:r>
              <a:rPr lang="en-US" baseline="-25000" dirty="0"/>
              <a:t>1</a:t>
            </a:r>
            <a:r>
              <a:rPr lang="en-US" dirty="0"/>
              <a:t>,…,R</a:t>
            </a:r>
            <a:r>
              <a:rPr lang="en-US" baseline="-25000" dirty="0"/>
              <a:t>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solidFill>
                  <a:srgbClr val="7D0900"/>
                </a:solidFill>
              </a:rPr>
              <a:t>		1.(b)  WHERE</a:t>
            </a:r>
            <a:r>
              <a:rPr lang="en-US" dirty="0"/>
              <a:t>    C1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solidFill>
                  <a:srgbClr val="7D0900"/>
                </a:solidFill>
              </a:rPr>
              <a:t>		2.       GROUP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7D0900"/>
                </a:solidFill>
              </a:rPr>
              <a:t>BY</a:t>
            </a:r>
            <a:r>
              <a:rPr lang="en-US" dirty="0"/>
              <a:t> a</a:t>
            </a:r>
            <a:r>
              <a:rPr lang="en-US" baseline="-25000" dirty="0"/>
              <a:t>1</a:t>
            </a:r>
            <a:r>
              <a:rPr lang="en-US" dirty="0"/>
              <a:t>,…,</a:t>
            </a:r>
            <a:r>
              <a:rPr lang="en-US" dirty="0" err="1"/>
              <a:t>a</a:t>
            </a:r>
            <a:r>
              <a:rPr lang="en-US" baseline="-25000" dirty="0" err="1"/>
              <a:t>k</a:t>
            </a:r>
            <a:endParaRPr lang="en-US" baseline="-250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solidFill>
                  <a:srgbClr val="7D0900"/>
                </a:solidFill>
              </a:rPr>
              <a:t>		3.       HAVING</a:t>
            </a:r>
            <a:r>
              <a:rPr lang="en-US" dirty="0"/>
              <a:t>     C2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/>
          </a:p>
          <a:p>
            <a:pPr marL="609600" indent="-609600">
              <a:lnSpc>
                <a:spcPct val="110000"/>
              </a:lnSpc>
              <a:buFontTx/>
              <a:buNone/>
            </a:pPr>
            <a:r>
              <a:rPr lang="en-US" sz="2400" dirty="0"/>
              <a:t>Evaluation steps:</a:t>
            </a:r>
          </a:p>
          <a:p>
            <a:pPr marL="1009650" lvl="1" indent="-609600">
              <a:lnSpc>
                <a:spcPct val="110000"/>
              </a:lnSpc>
              <a:buFontTx/>
              <a:buAutoNum type="arabicPeriod"/>
            </a:pPr>
            <a:r>
              <a:rPr lang="en-US" sz="2000" dirty="0"/>
              <a:t>Compute the FROM-WHERE part, obtain a table with all attributes in R</a:t>
            </a:r>
            <a:r>
              <a:rPr lang="en-US" sz="2000" baseline="-25000" dirty="0"/>
              <a:t>1</a:t>
            </a:r>
            <a:r>
              <a:rPr lang="en-US" sz="2000" dirty="0"/>
              <a:t>,…,</a:t>
            </a:r>
            <a:r>
              <a:rPr lang="en-US" sz="2000" dirty="0" err="1"/>
              <a:t>R</a:t>
            </a:r>
            <a:r>
              <a:rPr lang="en-US" sz="2000" baseline="-25000" dirty="0" err="1"/>
              <a:t>n</a:t>
            </a:r>
            <a:endParaRPr lang="en-US" sz="2000" baseline="-25000" dirty="0"/>
          </a:p>
          <a:p>
            <a:pPr marL="1009650" lvl="1" indent="-609600">
              <a:lnSpc>
                <a:spcPct val="110000"/>
              </a:lnSpc>
              <a:buFontTx/>
              <a:buAutoNum type="arabicPeriod"/>
            </a:pPr>
            <a:r>
              <a:rPr lang="en-US" sz="2000" dirty="0"/>
              <a:t>Group by the attributes a</a:t>
            </a:r>
            <a:r>
              <a:rPr lang="en-US" sz="2000" baseline="-25000" dirty="0"/>
              <a:t>1</a:t>
            </a:r>
            <a:r>
              <a:rPr lang="en-US" sz="2000" dirty="0"/>
              <a:t>,…,</a:t>
            </a:r>
            <a:r>
              <a:rPr lang="en-US" sz="2000" dirty="0" err="1"/>
              <a:t>a</a:t>
            </a:r>
            <a:r>
              <a:rPr lang="en-US" sz="2000" baseline="-25000" dirty="0" err="1"/>
              <a:t>k</a:t>
            </a:r>
            <a:r>
              <a:rPr lang="en-US" baseline="-25000" dirty="0"/>
              <a:t> </a:t>
            </a:r>
            <a:endParaRPr lang="en-US" sz="2000" dirty="0"/>
          </a:p>
          <a:p>
            <a:pPr marL="1009650" lvl="1" indent="-609600">
              <a:lnSpc>
                <a:spcPct val="110000"/>
              </a:lnSpc>
              <a:buFontTx/>
              <a:buAutoNum type="arabicPeriod"/>
            </a:pPr>
            <a:r>
              <a:rPr lang="en-US" sz="2000" dirty="0"/>
              <a:t>Compute the aggregates in C2 and keep only groups satisfying C2</a:t>
            </a:r>
          </a:p>
          <a:p>
            <a:pPr marL="1009650" lvl="1" indent="-609600">
              <a:lnSpc>
                <a:spcPct val="110000"/>
              </a:lnSpc>
              <a:buFontTx/>
              <a:buAutoNum type="arabicPeriod"/>
            </a:pPr>
            <a:r>
              <a:rPr lang="en-US" sz="2000" dirty="0"/>
              <a:t>Compute aggregates in S and return the result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95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65666321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3BB8E-9D9E-4C45-A968-91FC93E05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3EE09-2D36-4E1F-A13E-AB29600A45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0" i="0" u="none" strike="noStrike" baseline="0" dirty="0">
                <a:latin typeface="Abadi" panose="020B0604020202020204" pitchFamily="34" charset="0"/>
              </a:rPr>
              <a:t>Given a table</a:t>
            </a:r>
            <a:r>
              <a:rPr lang="en-US" sz="2400" b="0" i="0" u="none" strike="noStrike" baseline="0" dirty="0">
                <a:solidFill>
                  <a:srgbClr val="424F6D"/>
                </a:solidFill>
                <a:latin typeface="FYAHHA+ArialMT"/>
              </a:rPr>
              <a:t> </a:t>
            </a:r>
            <a:r>
              <a:rPr lang="en-US" sz="2400" i="0" u="none" strike="noStrike" baseline="0" dirty="0">
                <a:solidFill>
                  <a:srgbClr val="7D0900"/>
                </a:solidFill>
                <a:latin typeface="LOWQSK+HelveticaNeue"/>
              </a:rPr>
              <a:t>Students (name, dept, </a:t>
            </a:r>
            <a:r>
              <a:rPr lang="en-US" sz="2400" i="0" u="none" strike="noStrike" baseline="0" dirty="0" err="1">
                <a:solidFill>
                  <a:srgbClr val="7D0900"/>
                </a:solidFill>
                <a:latin typeface="LOWQSK+HelveticaNeue"/>
              </a:rPr>
              <a:t>gpa</a:t>
            </a:r>
            <a:r>
              <a:rPr lang="en-US" sz="2400" i="0" u="none" strike="noStrike" baseline="0" dirty="0">
                <a:solidFill>
                  <a:srgbClr val="7D0900"/>
                </a:solidFill>
                <a:latin typeface="LOWQSK+HelveticaNeue"/>
              </a:rPr>
              <a:t>, state) </a:t>
            </a:r>
            <a:r>
              <a:rPr lang="en-US" sz="2400" b="0" i="0" u="none" strike="noStrike" baseline="0" dirty="0">
                <a:latin typeface="Abadi" panose="020B0604020202020204" pitchFamily="34" charset="0"/>
              </a:rPr>
              <a:t>and a SQL query</a:t>
            </a:r>
            <a:r>
              <a:rPr lang="en-US" sz="2400" i="0" u="none" strike="noStrike" baseline="0" dirty="0">
                <a:solidFill>
                  <a:srgbClr val="7D0900"/>
                </a:solidFill>
                <a:latin typeface="LOWQSK+HelveticaNeue"/>
              </a:rPr>
              <a:t> </a:t>
            </a:r>
          </a:p>
          <a:p>
            <a:pPr marL="0" indent="0">
              <a:buNone/>
            </a:pPr>
            <a:r>
              <a:rPr lang="en-US" sz="2000" b="1" i="0" u="none" strike="noStrike" baseline="0" dirty="0">
                <a:solidFill>
                  <a:srgbClr val="000000"/>
                </a:solidFill>
                <a:latin typeface="IWVUGK+HelveticaNeue-Bold"/>
              </a:rPr>
              <a:t>	SELECT </a:t>
            </a:r>
            <a:r>
              <a:rPr lang="en-US" sz="2000" b="0" i="0" u="none" strike="noStrike" baseline="0" dirty="0" err="1">
                <a:solidFill>
                  <a:srgbClr val="000000"/>
                </a:solidFill>
                <a:latin typeface="LOWQSK+HelveticaNeue"/>
              </a:rPr>
              <a:t>S.dept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LOWQSK+HelveticaNeue"/>
              </a:rPr>
              <a:t>, </a:t>
            </a:r>
            <a:r>
              <a:rPr lang="en-US" sz="2000" b="1" i="0" u="none" strike="noStrike" baseline="0" dirty="0">
                <a:solidFill>
                  <a:srgbClr val="000000"/>
                </a:solidFill>
                <a:latin typeface="IWVUGK+HelveticaNeue-Bold"/>
              </a:rPr>
              <a:t>AVG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LOWQSK+HelveticaNeue"/>
              </a:rPr>
              <a:t>(</a:t>
            </a:r>
            <a:r>
              <a:rPr lang="en-US" sz="2000" b="0" i="0" u="none" strike="noStrike" baseline="0" dirty="0" err="1">
                <a:solidFill>
                  <a:srgbClr val="000000"/>
                </a:solidFill>
                <a:latin typeface="LOWQSK+HelveticaNeue"/>
              </a:rPr>
              <a:t>S.gpa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LOWQSK+HelveticaNeue"/>
              </a:rPr>
              <a:t>), </a:t>
            </a:r>
            <a:r>
              <a:rPr lang="en-US" sz="2000" b="1" i="0" u="none" strike="noStrike" baseline="0" dirty="0">
                <a:solidFill>
                  <a:srgbClr val="000000"/>
                </a:solidFill>
                <a:latin typeface="IWVUGK+HelveticaNeue-Bold"/>
              </a:rPr>
              <a:t>COUNT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LOWQSK+HelveticaNeue"/>
              </a:rPr>
              <a:t>(*) </a:t>
            </a:r>
          </a:p>
          <a:p>
            <a:pPr marL="0" indent="0">
              <a:buNone/>
            </a:pPr>
            <a:r>
              <a:rPr lang="en-US" sz="2000" b="1" i="0" u="none" strike="noStrike" baseline="0" dirty="0">
                <a:solidFill>
                  <a:srgbClr val="000000"/>
                </a:solidFill>
                <a:latin typeface="IWVUGK+HelveticaNeue-Bold"/>
              </a:rPr>
              <a:t>	FROM 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LOWQSK+HelveticaNeue"/>
              </a:rPr>
              <a:t>Students </a:t>
            </a:r>
            <a:r>
              <a:rPr lang="en-US" sz="2000" b="1" i="0" u="none" strike="noStrike" baseline="0" dirty="0">
                <a:solidFill>
                  <a:srgbClr val="000000"/>
                </a:solidFill>
                <a:latin typeface="IWVUGK+HelveticaNeue-Bold"/>
              </a:rPr>
              <a:t>AS 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LOWQSK+HelveticaNeue"/>
              </a:rPr>
              <a:t>S </a:t>
            </a:r>
          </a:p>
          <a:p>
            <a:pPr marL="0" indent="0">
              <a:buNone/>
            </a:pPr>
            <a:r>
              <a:rPr lang="en-US" sz="2000" b="1" i="0" u="none" strike="noStrike" baseline="0" dirty="0">
                <a:solidFill>
                  <a:srgbClr val="000000"/>
                </a:solidFill>
                <a:latin typeface="IWVUGK+HelveticaNeue-Bold"/>
              </a:rPr>
              <a:t>	WHERE </a:t>
            </a:r>
            <a:r>
              <a:rPr lang="en-US" sz="2000" b="0" i="0" u="none" strike="noStrike" baseline="0" dirty="0" err="1">
                <a:solidFill>
                  <a:srgbClr val="000000"/>
                </a:solidFill>
                <a:latin typeface="LOWQSK+HelveticaNeue"/>
              </a:rPr>
              <a:t>S.state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LOWQSK+HelveticaNeue"/>
              </a:rPr>
              <a:t> = ‘FL’ </a:t>
            </a:r>
          </a:p>
          <a:p>
            <a:pPr marL="0" indent="0">
              <a:buNone/>
            </a:pPr>
            <a:r>
              <a:rPr lang="en-US" sz="2000" b="1" i="0" u="none" strike="noStrike" baseline="0" dirty="0">
                <a:solidFill>
                  <a:srgbClr val="000000"/>
                </a:solidFill>
                <a:latin typeface="IWVUGK+HelveticaNeue-Bold"/>
              </a:rPr>
              <a:t>	GROUP BY </a:t>
            </a:r>
            <a:r>
              <a:rPr lang="en-US" sz="2000" b="0" i="0" u="none" strike="noStrike" baseline="0" dirty="0" err="1">
                <a:solidFill>
                  <a:srgbClr val="000000"/>
                </a:solidFill>
                <a:latin typeface="LOWQSK+HelveticaNeue"/>
              </a:rPr>
              <a:t>S.dept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LOWQSK+HelveticaNeue"/>
              </a:rPr>
              <a:t> </a:t>
            </a:r>
          </a:p>
          <a:p>
            <a:pPr marL="0" indent="0">
              <a:buNone/>
            </a:pPr>
            <a:r>
              <a:rPr lang="en-US" sz="2000" b="1" i="0" u="none" strike="noStrike" baseline="0" dirty="0">
                <a:solidFill>
                  <a:srgbClr val="000000"/>
                </a:solidFill>
                <a:latin typeface="IWVUGK+HelveticaNeue-Bold"/>
              </a:rPr>
              <a:t>	HAVING MAX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LOWQSK+HelveticaNeue"/>
              </a:rPr>
              <a:t>(</a:t>
            </a:r>
            <a:r>
              <a:rPr lang="en-US" sz="2000" b="0" i="0" u="none" strike="noStrike" baseline="0" dirty="0" err="1">
                <a:solidFill>
                  <a:srgbClr val="000000"/>
                </a:solidFill>
                <a:latin typeface="LOWQSK+HelveticaNeue"/>
              </a:rPr>
              <a:t>S.gpa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LOWQSK+HelveticaNeue"/>
              </a:rPr>
              <a:t>) &gt;= 2 </a:t>
            </a:r>
          </a:p>
          <a:p>
            <a:pPr marL="0" indent="0">
              <a:buNone/>
            </a:pPr>
            <a:r>
              <a:rPr lang="en-US" sz="2000" b="1" i="0" u="none" strike="noStrike" baseline="0" dirty="0">
                <a:solidFill>
                  <a:srgbClr val="000000"/>
                </a:solidFill>
                <a:latin typeface="IWVUGK+HelveticaNeue-Bold"/>
              </a:rPr>
              <a:t>	ORDER 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LOWQSK+HelveticaNeue"/>
              </a:rPr>
              <a:t>BY </a:t>
            </a:r>
            <a:r>
              <a:rPr lang="en-US" sz="2000" b="0" i="0" u="none" strike="noStrike" baseline="0" dirty="0" err="1">
                <a:solidFill>
                  <a:srgbClr val="000000"/>
                </a:solidFill>
                <a:latin typeface="LOWQSK+HelveticaNeue"/>
              </a:rPr>
              <a:t>S.dept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LOWQSK+HelveticaNeue"/>
              </a:rPr>
              <a:t>; </a:t>
            </a:r>
            <a:endParaRPr lang="en-US" sz="2000" b="0" dirty="0">
              <a:solidFill>
                <a:srgbClr val="424F6D"/>
              </a:solidFill>
              <a:latin typeface="FYAHHA+ArialMT"/>
            </a:endParaRPr>
          </a:p>
          <a:p>
            <a:pPr marL="0" indent="0">
              <a:buNone/>
            </a:pPr>
            <a:endParaRPr lang="en-US" sz="2400" b="0" i="0" u="none" strike="noStrike" baseline="0" dirty="0">
              <a:solidFill>
                <a:srgbClr val="424F6D"/>
              </a:solidFill>
              <a:latin typeface="FYAHHA+ArialMT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Start with all tuples in Students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Throw away those that aren’t from FL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Group by </a:t>
            </a:r>
            <a:r>
              <a:rPr lang="en-US" sz="20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S.dept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, compute aggregates MAX(</a:t>
            </a:r>
            <a:r>
              <a:rPr lang="en-US" sz="20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S.gpa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), AVG(</a:t>
            </a:r>
            <a:r>
              <a:rPr lang="en-US" sz="20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S.gpa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), COUNT(*)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Throw away groups that don’t have MAX(</a:t>
            </a:r>
            <a:r>
              <a:rPr lang="en-US" sz="20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S.gpa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)&gt;=2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Retain only </a:t>
            </a:r>
            <a:r>
              <a:rPr lang="en-US" sz="20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S.dept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, AVG(S.GPA), COUNT(*)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Order by </a:t>
            </a:r>
            <a:r>
              <a:rPr lang="en-US" sz="2000" b="0" i="0" u="none" strike="noStrike" baseline="0" dirty="0" err="1">
                <a:solidFill>
                  <a:srgbClr val="000000"/>
                </a:solidFill>
                <a:latin typeface="Abadi" panose="020B0604020104020204" pitchFamily="34" charset="0"/>
              </a:rPr>
              <a:t>S.dept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Abadi" panose="020B0604020104020204" pitchFamily="34" charset="0"/>
              </a:rPr>
              <a:t> </a:t>
            </a:r>
            <a:endParaRPr lang="en-US" sz="2000" dirty="0">
              <a:latin typeface="Abadi" panose="020B0604020104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BC7EED-8141-4C49-A013-FDC99311208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96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24378584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Modifications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A modification command does not return a result as a query does, but it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changes the database </a:t>
            </a:r>
            <a:r>
              <a:rPr lang="en-US" altLang="zh-CN" dirty="0">
                <a:ea typeface="宋体" charset="-122"/>
              </a:rPr>
              <a:t>in some way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There are three kinds of modifications:</a:t>
            </a:r>
          </a:p>
          <a:p>
            <a:pPr marL="990600" lvl="1" indent="-533400">
              <a:lnSpc>
                <a:spcPct val="120000"/>
              </a:lnSpc>
              <a:buFont typeface="Monotype Sorts" pitchFamily="2" charset="2"/>
              <a:buAutoNum type="arabicPeriod"/>
            </a:pPr>
            <a:r>
              <a:rPr lang="en-US" altLang="zh-CN" b="1" dirty="0">
                <a:solidFill>
                  <a:srgbClr val="C00000"/>
                </a:solidFill>
                <a:ea typeface="宋体" charset="-122"/>
              </a:rPr>
              <a:t>Insert</a:t>
            </a:r>
            <a:r>
              <a:rPr lang="en-US" altLang="zh-CN" dirty="0">
                <a:ea typeface="宋体" charset="-122"/>
              </a:rPr>
              <a:t>  a tuple or tuples</a:t>
            </a:r>
          </a:p>
          <a:p>
            <a:pPr marL="990600" lvl="1" indent="-533400">
              <a:lnSpc>
                <a:spcPct val="120000"/>
              </a:lnSpc>
              <a:buFont typeface="Monotype Sorts" pitchFamily="2" charset="2"/>
              <a:buAutoNum type="arabicPeriod"/>
            </a:pPr>
            <a:r>
              <a:rPr lang="en-US" altLang="zh-CN" b="1" dirty="0">
                <a:solidFill>
                  <a:srgbClr val="C00000"/>
                </a:solidFill>
                <a:ea typeface="宋体" charset="-122"/>
              </a:rPr>
              <a:t>Delete</a:t>
            </a:r>
            <a:r>
              <a:rPr lang="en-US" altLang="zh-CN" dirty="0">
                <a:ea typeface="宋体" charset="-122"/>
              </a:rPr>
              <a:t>  a tuple or tuples</a:t>
            </a:r>
          </a:p>
          <a:p>
            <a:pPr marL="990600" lvl="1" indent="-533400">
              <a:lnSpc>
                <a:spcPct val="120000"/>
              </a:lnSpc>
              <a:buFont typeface="Monotype Sorts" pitchFamily="2" charset="2"/>
              <a:buAutoNum type="arabicPeriod"/>
            </a:pPr>
            <a:r>
              <a:rPr lang="en-US" altLang="zh-CN" b="1" dirty="0">
                <a:solidFill>
                  <a:srgbClr val="C00000"/>
                </a:solidFill>
                <a:ea typeface="宋体" charset="-122"/>
              </a:rPr>
              <a:t>Update</a:t>
            </a:r>
            <a:r>
              <a:rPr lang="en-US" altLang="zh-CN" dirty="0">
                <a:ea typeface="宋体" charset="-122"/>
              </a:rPr>
              <a:t>  the value(s) of an existing tuple or tuples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97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98221257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Insertion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To insert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a single tuple</a:t>
            </a:r>
            <a:r>
              <a:rPr lang="en-US" altLang="zh-CN" dirty="0">
                <a:ea typeface="宋体" charset="-122"/>
              </a:rPr>
              <a:t>:</a:t>
            </a:r>
          </a:p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		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INSERT INTO</a:t>
            </a:r>
            <a:r>
              <a:rPr lang="en-US" altLang="zh-CN" dirty="0">
                <a:ea typeface="宋体" charset="-122"/>
              </a:rPr>
              <a:t> &lt;relation&gt;</a:t>
            </a:r>
          </a:p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		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VALUES</a:t>
            </a:r>
            <a:r>
              <a:rPr lang="en-US" altLang="zh-CN" dirty="0">
                <a:ea typeface="宋体" charset="-122"/>
              </a:rPr>
              <a:t> ( &lt;list of values&gt; );</a:t>
            </a:r>
          </a:p>
          <a:p>
            <a:r>
              <a:rPr lang="en-US" altLang="zh-CN" dirty="0">
                <a:ea typeface="宋体" charset="-122"/>
              </a:rPr>
              <a:t>Example: add to Likes(drinker, beer) the fact that Sally likes Bud:</a:t>
            </a:r>
          </a:p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		</a:t>
            </a:r>
            <a:r>
              <a:rPr lang="en-US" altLang="zh-CN" dirty="0">
                <a:latin typeface="Courier New" pitchFamily="49" charset="0"/>
                <a:ea typeface="宋体" charset="-122"/>
              </a:rPr>
              <a:t>INSERT INTO Likes</a:t>
            </a:r>
          </a:p>
          <a:p>
            <a:pPr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</a:rPr>
              <a:t>		VALUES(‘Sally’, ‘Bud’);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98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94972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凤舞九天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atMod val="180000"/>
              </a:schemeClr>
            </a:gs>
            <a:gs pos="50000">
              <a:schemeClr val="phClr">
                <a:tint val="40000"/>
                <a:satMod val="175000"/>
              </a:schemeClr>
            </a:gs>
            <a:gs pos="100000">
              <a:schemeClr val="phClr">
                <a:tint val="65000"/>
                <a:satMod val="180000"/>
              </a:schemeClr>
            </a:gs>
          </a:gsLst>
          <a:lin ang="0" scaled="1"/>
        </a:gradFill>
        <a:gradFill rotWithShape="1">
          <a:gsLst>
            <a:gs pos="0">
              <a:schemeClr val="phClr">
                <a:shade val="38000"/>
                <a:satMod val="150000"/>
              </a:schemeClr>
            </a:gs>
            <a:gs pos="50000">
              <a:schemeClr val="phClr">
                <a:shade val="100000"/>
                <a:satMod val="100000"/>
              </a:schemeClr>
            </a:gs>
            <a:gs pos="100000">
              <a:schemeClr val="phClr">
                <a:shade val="38000"/>
                <a:satMod val="150000"/>
              </a:schemeClr>
            </a:gs>
          </a:gsLst>
          <a:lin ang="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23300</TotalTime>
  <Words>7868</Words>
  <Application>Microsoft Office PowerPoint</Application>
  <PresentationFormat>On-screen Show (4:3)</PresentationFormat>
  <Paragraphs>1348</Paragraphs>
  <Slides>114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17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114</vt:i4>
      </vt:variant>
    </vt:vector>
  </HeadingPairs>
  <TitlesOfParts>
    <vt:vector size="134" baseType="lpstr">
      <vt:lpstr>FYAHHA+ArialMT</vt:lpstr>
      <vt:lpstr>IWVUGK+HelveticaNeue-Bold</vt:lpstr>
      <vt:lpstr>LOWQSK+HelveticaNeue</vt:lpstr>
      <vt:lpstr>Monotype Sorts</vt:lpstr>
      <vt:lpstr>宋体</vt:lpstr>
      <vt:lpstr>Abadi</vt:lpstr>
      <vt:lpstr>Arial</vt:lpstr>
      <vt:lpstr>Book Antiqua</vt:lpstr>
      <vt:lpstr>Calibri</vt:lpstr>
      <vt:lpstr>Courier New</vt:lpstr>
      <vt:lpstr>Garamond</vt:lpstr>
      <vt:lpstr>Microsoft Himalaya</vt:lpstr>
      <vt:lpstr>Palace Script MT</vt:lpstr>
      <vt:lpstr>Symbol</vt:lpstr>
      <vt:lpstr>Tahoma</vt:lpstr>
      <vt:lpstr>Times New Roman</vt:lpstr>
      <vt:lpstr>Wingdings</vt:lpstr>
      <vt:lpstr>Office 主题</vt:lpstr>
      <vt:lpstr>Document</vt:lpstr>
      <vt:lpstr>Equation</vt:lpstr>
      <vt:lpstr>COP5725 Advanced Database Systems</vt:lpstr>
      <vt:lpstr>What are Database Management Systems</vt:lpstr>
      <vt:lpstr>Databases</vt:lpstr>
      <vt:lpstr>Example: Banking System</vt:lpstr>
      <vt:lpstr>Example: Banking System</vt:lpstr>
      <vt:lpstr>Multi-user Access</vt:lpstr>
      <vt:lpstr>Flat File Strawman</vt:lpstr>
      <vt:lpstr>Why File Systems Won’t Work</vt:lpstr>
      <vt:lpstr>DBMS Architecture</vt:lpstr>
      <vt:lpstr>Data Structuring: Model, Schema, Data</vt:lpstr>
      <vt:lpstr>Data Models</vt:lpstr>
      <vt:lpstr>ER Model vs. Relational Model</vt:lpstr>
      <vt:lpstr>Relations</vt:lpstr>
      <vt:lpstr>Relation: An Example</vt:lpstr>
      <vt:lpstr>Relations</vt:lpstr>
      <vt:lpstr>Is This a Relation?</vt:lpstr>
      <vt:lpstr>Is This a Relation?</vt:lpstr>
      <vt:lpstr>Is This a Relation?</vt:lpstr>
      <vt:lpstr>Relations</vt:lpstr>
      <vt:lpstr>Data Structuring: Model, Schema, Data</vt:lpstr>
      <vt:lpstr>People</vt:lpstr>
      <vt:lpstr>Key Steps in Building DB Applications</vt:lpstr>
      <vt:lpstr>Key Steps in Building DB Applications</vt:lpstr>
      <vt:lpstr>Key Steps in Building DB Applications</vt:lpstr>
      <vt:lpstr>Constraints</vt:lpstr>
      <vt:lpstr>More about Keys</vt:lpstr>
      <vt:lpstr>Defining a Database Schema</vt:lpstr>
      <vt:lpstr>Elements of Table Declarations</vt:lpstr>
      <vt:lpstr>Example: Create Table</vt:lpstr>
      <vt:lpstr>Declaring Keys</vt:lpstr>
      <vt:lpstr>Multi-attribute Keys</vt:lpstr>
      <vt:lpstr>Foreign Keys</vt:lpstr>
      <vt:lpstr>Relational Algebra</vt:lpstr>
      <vt:lpstr>What is an “Algebra”?</vt:lpstr>
      <vt:lpstr>What is Relational Algebra?</vt:lpstr>
      <vt:lpstr>Relational Operators at a Glance</vt:lpstr>
      <vt:lpstr>Set Operations</vt:lpstr>
      <vt:lpstr>Selection</vt:lpstr>
      <vt:lpstr>Projection</vt:lpstr>
      <vt:lpstr>Selection vs. Projection</vt:lpstr>
      <vt:lpstr>Cartesian Product</vt:lpstr>
      <vt:lpstr>Example</vt:lpstr>
      <vt:lpstr>Renaming</vt:lpstr>
      <vt:lpstr>Set Operations: Intersection</vt:lpstr>
      <vt:lpstr>Theta Join</vt:lpstr>
      <vt:lpstr>Theta Join: Example</vt:lpstr>
      <vt:lpstr>Natural Join</vt:lpstr>
      <vt:lpstr>Natural Join: Examples</vt:lpstr>
      <vt:lpstr>Natural Join: Examples</vt:lpstr>
      <vt:lpstr>Natural Join</vt:lpstr>
      <vt:lpstr>Equi-join</vt:lpstr>
      <vt:lpstr>Building Complex Expressions</vt:lpstr>
      <vt:lpstr>Sequences of Assignments</vt:lpstr>
      <vt:lpstr>Expressions with Several Operators</vt:lpstr>
      <vt:lpstr>Expression Trees</vt:lpstr>
      <vt:lpstr>Expression Tree: Examples</vt:lpstr>
      <vt:lpstr>Question: How to do this?</vt:lpstr>
      <vt:lpstr>Glimpse Ahead: Efficient Implementations of Operators</vt:lpstr>
      <vt:lpstr>Glimpse Ahead: Optimizations</vt:lpstr>
      <vt:lpstr>SQL</vt:lpstr>
      <vt:lpstr>SQL: Pros and Cons</vt:lpstr>
      <vt:lpstr>Introduction</vt:lpstr>
      <vt:lpstr>Select-From-Where Statements</vt:lpstr>
      <vt:lpstr>Our Running Example</vt:lpstr>
      <vt:lpstr>Select-From-Where Example</vt:lpstr>
      <vt:lpstr>Single-Relation Query</vt:lpstr>
      <vt:lpstr>* In SELECT clauses</vt:lpstr>
      <vt:lpstr>Renaming Attributes</vt:lpstr>
      <vt:lpstr>Expressions in SELECT Clauses</vt:lpstr>
      <vt:lpstr>Complex Conditions in WHERE Clause</vt:lpstr>
      <vt:lpstr>Selections</vt:lpstr>
      <vt:lpstr>NULL Values</vt:lpstr>
      <vt:lpstr>Three-Valued Logic</vt:lpstr>
      <vt:lpstr>Surprising Example</vt:lpstr>
      <vt:lpstr>Multi-relation Queries</vt:lpstr>
      <vt:lpstr>Semantics</vt:lpstr>
      <vt:lpstr>Semantics</vt:lpstr>
      <vt:lpstr>Explicit Tuple-Variables</vt:lpstr>
      <vt:lpstr>SubQueries</vt:lpstr>
      <vt:lpstr>Example</vt:lpstr>
      <vt:lpstr>The IN Operator</vt:lpstr>
      <vt:lpstr>The Exists Operator</vt:lpstr>
      <vt:lpstr>The Operator ANY</vt:lpstr>
      <vt:lpstr>The Operator ALL</vt:lpstr>
      <vt:lpstr>Bag (Set) Semantics for SFW Queries</vt:lpstr>
      <vt:lpstr>Example</vt:lpstr>
      <vt:lpstr>Set vs. Bag: Efficiency</vt:lpstr>
      <vt:lpstr>Controlling Duplicate Elimination</vt:lpstr>
      <vt:lpstr>Aggregates</vt:lpstr>
      <vt:lpstr>Group By</vt:lpstr>
      <vt:lpstr>Example</vt:lpstr>
      <vt:lpstr>Restriction on SELECT Lists With Aggregation</vt:lpstr>
      <vt:lpstr>Having Clause</vt:lpstr>
      <vt:lpstr>Having Clause: Example</vt:lpstr>
      <vt:lpstr>General form of Grouping and Aggregation</vt:lpstr>
      <vt:lpstr>General form of Grouping and Aggregation</vt:lpstr>
      <vt:lpstr>Example</vt:lpstr>
      <vt:lpstr>Modifications</vt:lpstr>
      <vt:lpstr>Insertion</vt:lpstr>
      <vt:lpstr>Specifying Attributes in INSERT</vt:lpstr>
      <vt:lpstr>Inserting Many Tuples</vt:lpstr>
      <vt:lpstr>Example: Insert a Subquery</vt:lpstr>
      <vt:lpstr>Deletion</vt:lpstr>
      <vt:lpstr>Delete all Tuples</vt:lpstr>
      <vt:lpstr>Delete Many Tuples</vt:lpstr>
      <vt:lpstr>Semantics of Deletion</vt:lpstr>
      <vt:lpstr>Updates</vt:lpstr>
      <vt:lpstr>Update Several Tuples</vt:lpstr>
      <vt:lpstr>Views</vt:lpstr>
      <vt:lpstr>Example: View Definition</vt:lpstr>
      <vt:lpstr>Example: Accessing a View</vt:lpstr>
      <vt:lpstr>What Happens When a View Is Used?</vt:lpstr>
      <vt:lpstr>Example: View Expansion</vt:lpstr>
      <vt:lpstr>Have fun!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DAIS@UIUC!</dc:title>
  <dc:creator>Peixiang</dc:creator>
  <cp:lastModifiedBy>Peixiang Zhao</cp:lastModifiedBy>
  <cp:revision>1066</cp:revision>
  <dcterms:created xsi:type="dcterms:W3CDTF">2009-02-27T04:51:28Z</dcterms:created>
  <dcterms:modified xsi:type="dcterms:W3CDTF">2023-09-07T01:16:42Z</dcterms:modified>
</cp:coreProperties>
</file>