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93" r:id="rId2"/>
    <p:sldId id="294" r:id="rId3"/>
    <p:sldId id="295" r:id="rId4"/>
    <p:sldId id="296" r:id="rId5"/>
    <p:sldId id="297" r:id="rId6"/>
    <p:sldId id="298" r:id="rId7"/>
    <p:sldId id="299" r:id="rId8"/>
    <p:sldId id="300" r:id="rId9"/>
    <p:sldId id="301" r:id="rId10"/>
    <p:sldId id="302" r:id="rId11"/>
    <p:sldId id="303" r:id="rId12"/>
    <p:sldId id="304" r:id="rId13"/>
    <p:sldId id="305" r:id="rId14"/>
    <p:sldId id="306" r:id="rId15"/>
    <p:sldId id="307" r:id="rId16"/>
    <p:sldId id="308" r:id="rId17"/>
    <p:sldId id="309" r:id="rId18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D0900"/>
    <a:srgbClr val="E7E200"/>
    <a:srgbClr val="D5D000"/>
    <a:srgbClr val="FFD700"/>
    <a:srgbClr val="A80000"/>
    <a:srgbClr val="FF6565"/>
    <a:srgbClr val="FFFF43"/>
    <a:srgbClr val="EBE600"/>
    <a:srgbClr val="CC0000"/>
    <a:srgbClr val="F0FF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346" autoAdjust="0"/>
  </p:normalViewPr>
  <p:slideViewPr>
    <p:cSldViewPr>
      <p:cViewPr varScale="1">
        <p:scale>
          <a:sx n="88" d="100"/>
          <a:sy n="88" d="100"/>
        </p:scale>
        <p:origin x="3224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632" y="49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A08DB247-508E-465C-9DE8-DA9DC0267CCF}" type="datetimeFigureOut">
              <a:rPr lang="zh-CN" altLang="en-US"/>
              <a:pPr>
                <a:defRPr/>
              </a:pPr>
              <a:t>2023/3/29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3903B9F5-4C03-4B05-B79E-F055BC5B999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043263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7379CE0F-489C-43BF-9D3F-113674227364}" type="datetimeFigureOut">
              <a:rPr lang="zh-CN" altLang="en-US"/>
              <a:pPr>
                <a:defRPr/>
              </a:pPr>
              <a:t>2023/3/29</a:t>
            </a:fld>
            <a:endParaRPr lang="zh-CN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noProof="0"/>
              <a:t>Click to edit Master text styles</a:t>
            </a:r>
          </a:p>
          <a:p>
            <a:pPr lvl="1"/>
            <a:r>
              <a:rPr lang="en-US" altLang="zh-CN" noProof="0"/>
              <a:t>Second level</a:t>
            </a:r>
          </a:p>
          <a:p>
            <a:pPr lvl="2"/>
            <a:r>
              <a:rPr lang="en-US" altLang="zh-CN" noProof="0"/>
              <a:t>Third level</a:t>
            </a:r>
          </a:p>
          <a:p>
            <a:pPr lvl="3"/>
            <a:r>
              <a:rPr lang="en-US" altLang="zh-CN" noProof="0"/>
              <a:t>Fourth level</a:t>
            </a:r>
          </a:p>
          <a:p>
            <a:pPr lvl="4"/>
            <a:r>
              <a:rPr lang="en-US" altLang="zh-CN" noProof="0"/>
              <a:t>Fifth level</a:t>
            </a:r>
            <a:endParaRPr lang="zh-CN" alt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C48EC292-C50B-4587-8CE6-19BB7DC118F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54023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zh-CN"/>
          </a:p>
        </p:txBody>
      </p:sp>
      <p:sp>
        <p:nvSpPr>
          <p:cNvPr id="717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45CD781-5811-4F07-9AEA-7C4E804EE5B0}" type="slidenum">
              <a:rPr lang="zh-CN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</a:t>
            </a:fld>
            <a:endParaRPr lang="en-US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445224"/>
          </a:xfrm>
          <a:prstGeom prst="rect">
            <a:avLst/>
          </a:prstGeom>
          <a:effectLst>
            <a:reflection blurRad="6350" stA="50000" endA="300" endPos="55000" dir="5400000" sy="-100000" algn="bl" rotWithShape="0"/>
          </a:effectLst>
        </p:spPr>
      </p:pic>
      <p:sp>
        <p:nvSpPr>
          <p:cNvPr id="5" name="副标题 2"/>
          <p:cNvSpPr txBox="1">
            <a:spLocks/>
          </p:cNvSpPr>
          <p:nvPr userDrawn="1"/>
        </p:nvSpPr>
        <p:spPr>
          <a:xfrm>
            <a:off x="2591288" y="6034088"/>
            <a:ext cx="3946748" cy="40481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  <a:latin typeface="Garamond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CN" sz="2800" dirty="0">
                <a:solidFill>
                  <a:srgbClr val="25647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ce Script MT" pitchFamily="66" charset="0"/>
                <a:ea typeface="+mn-ea"/>
              </a:rPr>
              <a:t>Tallahassee, Florida</a:t>
            </a:r>
            <a:endParaRPr lang="zh-CN" altLang="en-US" sz="2800" dirty="0">
              <a:solidFill>
                <a:srgbClr val="25647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ce Script MT" pitchFamily="66" charset="0"/>
              <a:ea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71612"/>
            <a:ext cx="7772400" cy="1470025"/>
          </a:xfrm>
        </p:spPr>
        <p:txBody>
          <a:bodyPr>
            <a:normAutofit/>
          </a:bodyPr>
          <a:lstStyle>
            <a:lvl1pPr>
              <a:lnSpc>
                <a:spcPct val="125000"/>
              </a:lnSpc>
              <a:defRPr sz="3600" b="1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962416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  <a:latin typeface="Garamond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dirty="0"/>
              <a:t>Click to edit Master subtitle style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328859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接连接符 5"/>
          <p:cNvCxnSpPr/>
          <p:nvPr userDrawn="1"/>
        </p:nvCxnSpPr>
        <p:spPr>
          <a:xfrm>
            <a:off x="152400" y="1050925"/>
            <a:ext cx="8786813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1438"/>
            <a:ext cx="8229600" cy="981298"/>
          </a:xfrm>
        </p:spPr>
        <p:txBody>
          <a:bodyPr/>
          <a:lstStyle>
            <a:lvl1pPr>
              <a:defRPr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52399" y="1169593"/>
            <a:ext cx="8786813" cy="5211735"/>
          </a:xfrm>
        </p:spPr>
        <p:txBody>
          <a:bodyPr/>
          <a:lstStyle>
            <a:lvl1pPr algn="l">
              <a:defRPr sz="2800" b="1">
                <a:latin typeface="+mn-lt"/>
              </a:defRPr>
            </a:lvl1pPr>
            <a:lvl2pPr algn="l">
              <a:defRPr sz="2400" baseline="0">
                <a:latin typeface="Garamond" pitchFamily="18" charset="0"/>
              </a:defRPr>
            </a:lvl2pPr>
            <a:lvl3pPr algn="l"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defRPr sz="1600">
                <a:latin typeface="+mn-lt"/>
              </a:defRPr>
            </a:lvl4pPr>
          </a:lstStyle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0"/>
          </p:nvPr>
        </p:nvSpPr>
        <p:spPr>
          <a:xfrm>
            <a:off x="8676456" y="6573838"/>
            <a:ext cx="6127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fld id="{0A970603-986F-41E1-A763-220BA9CA5E18}" type="slidenum">
              <a:rPr lang="zh-CN" altLang="en-US"/>
              <a:pPr>
                <a:defRPr/>
              </a:pPr>
              <a:t>‹#›</a:t>
            </a:fld>
            <a:r>
              <a:rPr lang="zh-CN" altLang="en-US" dirty="0"/>
              <a:t> 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9519" y="846237"/>
            <a:ext cx="402589" cy="394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3487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0237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714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Title</a:t>
            </a:r>
            <a:endParaRPr lang="zh-CN" altLang="en-US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First Layer</a:t>
            </a:r>
            <a:endParaRPr lang="zh-CN" altLang="en-US"/>
          </a:p>
          <a:p>
            <a:pPr lvl="1"/>
            <a:r>
              <a:rPr lang="en-US" altLang="zh-CN"/>
              <a:t>Second Layer</a:t>
            </a:r>
            <a:endParaRPr lang="zh-CN" altLang="en-US"/>
          </a:p>
          <a:p>
            <a:pPr lvl="2"/>
            <a:r>
              <a:rPr lang="en-US" altLang="zh-CN"/>
              <a:t>Third Layer</a:t>
            </a:r>
          </a:p>
          <a:p>
            <a:pPr lvl="3"/>
            <a:r>
              <a:rPr lang="en-US" altLang="zh-CN"/>
              <a:t>Fifth Layer</a:t>
            </a:r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6" r:id="rId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Garamond" pitchFamily="18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8E0000"/>
          </a:solidFill>
          <a:latin typeface="+mj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844824"/>
            <a:ext cx="9144000" cy="1712912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5400" dirty="0">
                <a:solidFill>
                  <a:srgbClr val="FFD700"/>
                </a:solidFill>
                <a:latin typeface="Garamond" pitchFamily="18" charset="0"/>
              </a:rPr>
              <a:t>COP4710</a:t>
            </a:r>
            <a:br>
              <a:rPr lang="en-US" sz="5400" dirty="0">
                <a:solidFill>
                  <a:srgbClr val="FFD700"/>
                </a:solidFill>
                <a:latin typeface="Garamond" pitchFamily="18" charset="0"/>
              </a:rPr>
            </a:br>
            <a:r>
              <a:rPr lang="en-US" sz="5400" dirty="0">
                <a:solidFill>
                  <a:srgbClr val="FFD700"/>
                </a:solidFill>
                <a:latin typeface="Garamond" pitchFamily="18" charset="0"/>
              </a:rPr>
              <a:t>Database Systems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467545" y="4581128"/>
            <a:ext cx="8064895" cy="864096"/>
          </a:xfrm>
        </p:spPr>
        <p:txBody>
          <a:bodyPr>
            <a:normAutofit/>
          </a:bodyPr>
          <a:lstStyle/>
          <a:p>
            <a:pPr eaLnBrk="1" hangingPunct="1">
              <a:buClr>
                <a:schemeClr val="tx2"/>
              </a:buClr>
              <a:buSzPct val="70000"/>
              <a:buFont typeface="Wingdings" pitchFamily="2" charset="2"/>
              <a:buNone/>
              <a:defRPr/>
            </a:pPr>
            <a:r>
              <a:rPr lang="en-US" altLang="zh-CN" sz="3600" dirty="0">
                <a:solidFill>
                  <a:srgbClr val="7D0900"/>
                </a:solidFill>
                <a:cs typeface="Times New Roman" pitchFamily="18" charset="0"/>
              </a:rPr>
              <a:t>SQL – Modifications and Views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Semantics of Deletion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Suppose </a:t>
            </a:r>
            <a:r>
              <a:rPr lang="en-US" altLang="zh-CN" b="0" dirty="0">
                <a:ea typeface="宋体" charset="-122"/>
              </a:rPr>
              <a:t>Busch</a:t>
            </a:r>
            <a:r>
              <a:rPr lang="en-US" altLang="zh-CN" dirty="0">
                <a:ea typeface="宋体" charset="-122"/>
              </a:rPr>
              <a:t> makes only </a:t>
            </a:r>
            <a:r>
              <a:rPr lang="en-US" altLang="zh-CN" b="0" dirty="0">
                <a:solidFill>
                  <a:srgbClr val="7D0900"/>
                </a:solidFill>
                <a:ea typeface="宋体" charset="-122"/>
              </a:rPr>
              <a:t>Bud</a:t>
            </a:r>
            <a:r>
              <a:rPr lang="en-US" altLang="zh-CN" dirty="0">
                <a:ea typeface="宋体" charset="-122"/>
              </a:rPr>
              <a:t> and </a:t>
            </a:r>
            <a:r>
              <a:rPr lang="en-US" altLang="zh-CN" b="0" dirty="0">
                <a:solidFill>
                  <a:srgbClr val="00B0F0"/>
                </a:solidFill>
                <a:ea typeface="宋体" charset="-122"/>
              </a:rPr>
              <a:t>Bud Lite</a:t>
            </a:r>
            <a:r>
              <a:rPr lang="en-US" altLang="zh-CN" dirty="0">
                <a:ea typeface="宋体" charset="-122"/>
              </a:rPr>
              <a:t>, and suppose we come to the tuple </a:t>
            </a:r>
            <a:r>
              <a:rPr lang="en-US" altLang="zh-CN" i="1" dirty="0">
                <a:ea typeface="宋体" charset="-122"/>
              </a:rPr>
              <a:t>b</a:t>
            </a:r>
            <a:r>
              <a:rPr lang="en-US" altLang="zh-CN" dirty="0">
                <a:ea typeface="宋体" charset="-122"/>
              </a:rPr>
              <a:t>  for </a:t>
            </a:r>
            <a:r>
              <a:rPr lang="en-US" altLang="zh-CN" b="0" dirty="0">
                <a:solidFill>
                  <a:srgbClr val="7D0900"/>
                </a:solidFill>
                <a:ea typeface="宋体" charset="-122"/>
              </a:rPr>
              <a:t>Bud</a:t>
            </a:r>
            <a:r>
              <a:rPr lang="en-US" altLang="zh-CN" dirty="0">
                <a:ea typeface="宋体" charset="-122"/>
              </a:rPr>
              <a:t> first</a:t>
            </a:r>
          </a:p>
          <a:p>
            <a:pPr lvl="1"/>
            <a:r>
              <a:rPr lang="en-US" altLang="zh-CN" dirty="0">
                <a:ea typeface="宋体" charset="-122"/>
              </a:rPr>
              <a:t>The </a:t>
            </a:r>
            <a:r>
              <a:rPr lang="en-US" altLang="zh-CN" dirty="0" err="1">
                <a:ea typeface="宋体" charset="-122"/>
              </a:rPr>
              <a:t>subquery</a:t>
            </a:r>
            <a:r>
              <a:rPr lang="en-US" altLang="zh-CN" dirty="0">
                <a:ea typeface="宋体" charset="-122"/>
              </a:rPr>
              <a:t> is nonempty, because of the </a:t>
            </a:r>
            <a:r>
              <a:rPr lang="en-US" altLang="zh-CN" dirty="0">
                <a:solidFill>
                  <a:srgbClr val="00B0F0"/>
                </a:solidFill>
                <a:latin typeface="+mn-lt"/>
                <a:ea typeface="宋体" charset="-122"/>
              </a:rPr>
              <a:t>Bud Lite </a:t>
            </a:r>
            <a:r>
              <a:rPr lang="en-US" altLang="zh-CN" dirty="0">
                <a:ea typeface="宋体" charset="-122"/>
              </a:rPr>
              <a:t>tuple, so we delete </a:t>
            </a:r>
            <a:r>
              <a:rPr lang="en-US" altLang="zh-CN" dirty="0">
                <a:solidFill>
                  <a:srgbClr val="7D0900"/>
                </a:solidFill>
                <a:latin typeface="+mn-lt"/>
                <a:ea typeface="宋体" charset="-122"/>
              </a:rPr>
              <a:t>Bud</a:t>
            </a:r>
          </a:p>
          <a:p>
            <a:pPr lvl="1"/>
            <a:r>
              <a:rPr lang="en-US" altLang="zh-CN" dirty="0">
                <a:ea typeface="宋体" charset="-122"/>
              </a:rPr>
              <a:t>Now, When </a:t>
            </a:r>
            <a:r>
              <a:rPr lang="en-US" altLang="zh-CN" i="1" dirty="0">
                <a:ea typeface="宋体" charset="-122"/>
              </a:rPr>
              <a:t>b</a:t>
            </a:r>
            <a:r>
              <a:rPr lang="en-US" altLang="zh-CN" dirty="0">
                <a:ea typeface="宋体" charset="-122"/>
              </a:rPr>
              <a:t>  is the tuple for </a:t>
            </a:r>
            <a:r>
              <a:rPr lang="en-US" altLang="zh-CN" dirty="0">
                <a:solidFill>
                  <a:srgbClr val="00B0F0"/>
                </a:solidFill>
                <a:latin typeface="+mn-lt"/>
                <a:ea typeface="宋体" charset="-122"/>
              </a:rPr>
              <a:t>Bud Lite</a:t>
            </a:r>
            <a:r>
              <a:rPr lang="en-US" altLang="zh-CN" dirty="0">
                <a:ea typeface="宋体" charset="-122"/>
              </a:rPr>
              <a:t>, do we delete that tuple too?</a:t>
            </a:r>
          </a:p>
          <a:p>
            <a:r>
              <a:rPr lang="en-US" altLang="zh-CN" dirty="0">
                <a:ea typeface="宋体" charset="-122"/>
              </a:rPr>
              <a:t>The answer is that we </a:t>
            </a:r>
            <a:r>
              <a:rPr lang="en-US" altLang="zh-CN" i="1" dirty="0">
                <a:ea typeface="宋体" charset="-122"/>
              </a:rPr>
              <a:t>do</a:t>
            </a:r>
            <a:r>
              <a:rPr lang="en-US" altLang="zh-CN" dirty="0">
                <a:ea typeface="宋体" charset="-122"/>
              </a:rPr>
              <a:t> delete </a:t>
            </a:r>
            <a:r>
              <a:rPr lang="en-US" altLang="zh-CN" dirty="0">
                <a:solidFill>
                  <a:srgbClr val="00B0F0"/>
                </a:solidFill>
                <a:ea typeface="宋体" charset="-122"/>
              </a:rPr>
              <a:t>Bud Lite </a:t>
            </a:r>
            <a:r>
              <a:rPr lang="en-US" altLang="zh-CN" dirty="0">
                <a:ea typeface="宋体" charset="-122"/>
              </a:rPr>
              <a:t>as well. The reason is that deletion proceeds in two stages:</a:t>
            </a:r>
          </a:p>
          <a:p>
            <a:pPr marL="990600" lvl="1" indent="-533400">
              <a:buFont typeface="Monotype Sorts" pitchFamily="2" charset="2"/>
              <a:buAutoNum type="arabicPeriod"/>
            </a:pPr>
            <a:r>
              <a:rPr lang="en-US" altLang="zh-CN" dirty="0">
                <a:ea typeface="宋体" charset="-122"/>
              </a:rPr>
              <a:t>Mark all tuples for which the WHERE condition is satisfied in the original relation</a:t>
            </a:r>
          </a:p>
          <a:p>
            <a:pPr marL="990600" lvl="1" indent="-533400">
              <a:buFont typeface="Monotype Sorts" pitchFamily="2" charset="2"/>
              <a:buAutoNum type="arabicPeriod"/>
            </a:pPr>
            <a:r>
              <a:rPr lang="en-US" altLang="zh-CN" dirty="0">
                <a:ea typeface="宋体" charset="-122"/>
              </a:rPr>
              <a:t>Delete the marked tuples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9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99549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Updates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To change certain attributes in certain tuples of a relation:</a:t>
            </a:r>
          </a:p>
          <a:p>
            <a:pPr>
              <a:buFontTx/>
              <a:buNone/>
            </a:pPr>
            <a:r>
              <a:rPr lang="en-US" altLang="zh-CN" dirty="0">
                <a:ea typeface="宋体" charset="-122"/>
              </a:rPr>
              <a:t>		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UPDATE</a:t>
            </a:r>
            <a:r>
              <a:rPr lang="en-US" altLang="zh-CN" dirty="0">
                <a:ea typeface="宋体" charset="-122"/>
              </a:rPr>
              <a:t> &lt;relation&gt;</a:t>
            </a:r>
          </a:p>
          <a:p>
            <a:pPr>
              <a:buFontTx/>
              <a:buNone/>
            </a:pPr>
            <a:r>
              <a:rPr lang="en-US" altLang="zh-CN" dirty="0">
                <a:ea typeface="宋体" charset="-122"/>
              </a:rPr>
              <a:t>		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SET</a:t>
            </a:r>
            <a:r>
              <a:rPr lang="en-US" altLang="zh-CN" dirty="0">
                <a:ea typeface="宋体" charset="-122"/>
              </a:rPr>
              <a:t> &lt;list of attribute assignments&gt;</a:t>
            </a:r>
          </a:p>
          <a:p>
            <a:pPr>
              <a:buFontTx/>
              <a:buNone/>
            </a:pPr>
            <a:r>
              <a:rPr lang="en-US" altLang="zh-CN" dirty="0">
                <a:ea typeface="宋体" charset="-122"/>
              </a:rPr>
              <a:t>		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WHERE</a:t>
            </a:r>
            <a:r>
              <a:rPr lang="en-US" altLang="zh-CN" dirty="0">
                <a:ea typeface="宋体" charset="-122"/>
              </a:rPr>
              <a:t> &lt;condition on tuples&gt;;</a:t>
            </a:r>
          </a:p>
          <a:p>
            <a:r>
              <a:rPr lang="en-US" altLang="zh-CN" dirty="0">
                <a:ea typeface="宋体" charset="-122"/>
              </a:rPr>
              <a:t>Example: Change drinker Fred’s phone number to 555-1212:</a:t>
            </a:r>
          </a:p>
          <a:p>
            <a:pPr>
              <a:buFontTx/>
              <a:buNone/>
            </a:pPr>
            <a:r>
              <a:rPr lang="en-US" altLang="zh-CN" dirty="0">
                <a:ea typeface="宋体" charset="-122"/>
              </a:rPr>
              <a:t>		</a:t>
            </a:r>
            <a:r>
              <a:rPr lang="en-US" altLang="zh-CN" dirty="0">
                <a:latin typeface="Courier New" pitchFamily="49" charset="0"/>
                <a:ea typeface="宋体" charset="-122"/>
              </a:rPr>
              <a:t>UPDATE Drinkers</a:t>
            </a:r>
          </a:p>
          <a:p>
            <a:pPr>
              <a:buFontTx/>
              <a:buNone/>
            </a:pPr>
            <a:r>
              <a:rPr lang="en-US" altLang="zh-CN" dirty="0">
                <a:latin typeface="Courier New" pitchFamily="49" charset="0"/>
                <a:ea typeface="宋体" charset="-122"/>
              </a:rPr>
              <a:t>		SET phone = ‘555-1212’</a:t>
            </a:r>
          </a:p>
          <a:p>
            <a:pPr>
              <a:buFontTx/>
              <a:buNone/>
            </a:pPr>
            <a:r>
              <a:rPr lang="en-US" altLang="zh-CN" dirty="0">
                <a:latin typeface="Courier New" pitchFamily="49" charset="0"/>
                <a:ea typeface="宋体" charset="-122"/>
              </a:rPr>
              <a:t>		WHERE name = ‘Fred’;</a:t>
            </a:r>
          </a:p>
          <a:p>
            <a:pPr>
              <a:buFontTx/>
              <a:buNone/>
            </a:pPr>
            <a:endParaRPr lang="en-US" altLang="zh-CN" dirty="0">
              <a:ea typeface="宋体" charset="-122"/>
            </a:endParaRPr>
          </a:p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10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877656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Update Several Tuples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Increase price that is cheap:</a:t>
            </a:r>
          </a:p>
          <a:p>
            <a:pPr>
              <a:buFontTx/>
              <a:buNone/>
            </a:pPr>
            <a:r>
              <a:rPr lang="en-US" altLang="zh-CN" dirty="0">
                <a:ea typeface="宋体" charset="-122"/>
              </a:rPr>
              <a:t>		</a:t>
            </a:r>
            <a:r>
              <a:rPr lang="en-US" altLang="zh-CN" dirty="0">
                <a:latin typeface="Courier New" pitchFamily="49" charset="0"/>
                <a:ea typeface="宋体" charset="-122"/>
              </a:rPr>
              <a:t>UPDATE Sells</a:t>
            </a:r>
          </a:p>
          <a:p>
            <a:pPr>
              <a:buFontTx/>
              <a:buNone/>
            </a:pPr>
            <a:r>
              <a:rPr lang="en-US" altLang="zh-CN" dirty="0">
                <a:latin typeface="Courier New" pitchFamily="49" charset="0"/>
                <a:ea typeface="宋体" charset="-122"/>
              </a:rPr>
              <a:t>		SET price = price * 1.07</a:t>
            </a:r>
          </a:p>
          <a:p>
            <a:pPr>
              <a:buFontTx/>
              <a:buNone/>
            </a:pPr>
            <a:r>
              <a:rPr lang="en-US" altLang="zh-CN" dirty="0">
                <a:latin typeface="Courier New" pitchFamily="49" charset="0"/>
                <a:ea typeface="宋体" charset="-122"/>
              </a:rPr>
              <a:t>		WHERE price &lt; 3.0;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11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899241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Views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" y="1169593"/>
            <a:ext cx="8786813" cy="3987599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A view is a “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virtual table</a:t>
            </a:r>
            <a:r>
              <a:rPr lang="en-US" altLang="zh-CN" dirty="0">
                <a:ea typeface="宋体" charset="-122"/>
              </a:rPr>
              <a:t>”, a relation that is defined in terms of the contents of other tables and views</a:t>
            </a:r>
          </a:p>
          <a:p>
            <a:pPr lvl="1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Declare by: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zh-CN" dirty="0">
                <a:ea typeface="宋体" charset="-122"/>
              </a:rPr>
              <a:t>	</a:t>
            </a:r>
            <a:r>
              <a:rPr lang="en-US" altLang="zh-CN" dirty="0">
                <a:latin typeface="Courier New" pitchFamily="49" charset="0"/>
                <a:ea typeface="宋体" charset="-122"/>
                <a:cs typeface="Courier New" pitchFamily="49" charset="0"/>
              </a:rPr>
              <a:t>	CREATE VIEW &lt;name&gt; AS &lt;query&gt;;</a:t>
            </a:r>
          </a:p>
          <a:p>
            <a:pPr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In contrast, a relation whose value is really stored in the database is called a </a:t>
            </a:r>
            <a:r>
              <a:rPr lang="en-US" altLang="zh-CN" i="1" dirty="0">
                <a:solidFill>
                  <a:srgbClr val="C00000"/>
                </a:solidFill>
                <a:ea typeface="宋体" charset="-122"/>
              </a:rPr>
              <a:t>base table</a:t>
            </a:r>
            <a:endParaRPr lang="en-US" altLang="zh-CN" dirty="0">
              <a:solidFill>
                <a:srgbClr val="C00000"/>
              </a:solidFill>
              <a:ea typeface="宋体" charset="-122"/>
            </a:endParaRPr>
          </a:p>
          <a:p>
            <a:pPr>
              <a:lnSpc>
                <a:spcPct val="120000"/>
              </a:lnSpc>
              <a:buFontTx/>
              <a:buNone/>
            </a:pPr>
            <a:endParaRPr lang="en-US" altLang="zh-CN" dirty="0">
              <a:ea typeface="宋体" charset="-122"/>
            </a:endParaRPr>
          </a:p>
          <a:p>
            <a:pPr>
              <a:lnSpc>
                <a:spcPct val="120000"/>
              </a:lnSpc>
            </a:pP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12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949369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Example: View Definition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err="1">
                <a:solidFill>
                  <a:srgbClr val="C00000"/>
                </a:solidFill>
                <a:ea typeface="宋体" charset="-122"/>
              </a:rPr>
              <a:t>CanDrink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 </a:t>
            </a:r>
            <a:r>
              <a:rPr lang="en-US" altLang="zh-CN" dirty="0">
                <a:ea typeface="宋体" charset="-122"/>
              </a:rPr>
              <a:t>(drinker, beer) is a view “containing” the drinker-beer pairs such that the drinker frequents at least one bar that serves the beer:</a:t>
            </a:r>
          </a:p>
          <a:p>
            <a:pPr>
              <a:buFontTx/>
              <a:buNone/>
            </a:pPr>
            <a:endParaRPr lang="en-US" altLang="zh-CN" dirty="0">
              <a:ea typeface="宋体" charset="-122"/>
            </a:endParaRPr>
          </a:p>
          <a:p>
            <a:pPr>
              <a:buFontTx/>
              <a:buNone/>
            </a:pPr>
            <a:r>
              <a:rPr lang="en-US" altLang="zh-CN" dirty="0">
                <a:ea typeface="宋体" charset="-122"/>
              </a:rPr>
              <a:t>	</a:t>
            </a:r>
            <a:r>
              <a:rPr lang="en-US" altLang="zh-CN" dirty="0">
                <a:latin typeface="Courier New" pitchFamily="49" charset="0"/>
                <a:ea typeface="宋体" charset="-122"/>
              </a:rPr>
              <a:t>CREATE VIEW </a:t>
            </a:r>
            <a:r>
              <a:rPr lang="en-US" altLang="zh-CN" dirty="0" err="1">
                <a:latin typeface="Courier New" pitchFamily="49" charset="0"/>
                <a:ea typeface="宋体" charset="-122"/>
              </a:rPr>
              <a:t>CanDrink</a:t>
            </a:r>
            <a:r>
              <a:rPr lang="en-US" altLang="zh-CN" dirty="0">
                <a:latin typeface="Courier New" pitchFamily="49" charset="0"/>
                <a:ea typeface="宋体" charset="-122"/>
              </a:rPr>
              <a:t> AS</a:t>
            </a:r>
          </a:p>
          <a:p>
            <a:pPr>
              <a:buFontTx/>
              <a:buNone/>
            </a:pPr>
            <a:r>
              <a:rPr lang="en-US" altLang="zh-CN" dirty="0">
                <a:latin typeface="Courier New" pitchFamily="49" charset="0"/>
                <a:ea typeface="宋体" charset="-122"/>
              </a:rPr>
              <a:t>		SELECT drinker, beer</a:t>
            </a:r>
          </a:p>
          <a:p>
            <a:pPr>
              <a:buFontTx/>
              <a:buNone/>
            </a:pPr>
            <a:r>
              <a:rPr lang="en-US" altLang="zh-CN" dirty="0">
                <a:latin typeface="Courier New" pitchFamily="49" charset="0"/>
                <a:ea typeface="宋体" charset="-122"/>
              </a:rPr>
              <a:t>		FROM Frequents, Sells</a:t>
            </a:r>
          </a:p>
          <a:p>
            <a:pPr>
              <a:buFontTx/>
              <a:buNone/>
            </a:pPr>
            <a:r>
              <a:rPr lang="en-US" altLang="zh-CN" dirty="0">
                <a:latin typeface="Courier New" pitchFamily="49" charset="0"/>
                <a:ea typeface="宋体" charset="-122"/>
              </a:rPr>
              <a:t>		WHERE </a:t>
            </a:r>
            <a:r>
              <a:rPr lang="en-US" altLang="zh-CN" dirty="0" err="1">
                <a:latin typeface="Courier New" pitchFamily="49" charset="0"/>
                <a:ea typeface="宋体" charset="-122"/>
              </a:rPr>
              <a:t>Frequents.bar</a:t>
            </a:r>
            <a:r>
              <a:rPr lang="en-US" altLang="zh-CN" dirty="0">
                <a:latin typeface="Courier New" pitchFamily="49" charset="0"/>
                <a:ea typeface="宋体" charset="-122"/>
              </a:rPr>
              <a:t> = </a:t>
            </a:r>
            <a:r>
              <a:rPr lang="en-US" altLang="zh-CN" dirty="0" err="1">
                <a:latin typeface="Courier New" pitchFamily="49" charset="0"/>
                <a:ea typeface="宋体" charset="-122"/>
              </a:rPr>
              <a:t>Sells.bar</a:t>
            </a:r>
            <a:r>
              <a:rPr lang="en-US" altLang="zh-CN" dirty="0">
                <a:latin typeface="Courier New" pitchFamily="49" charset="0"/>
                <a:ea typeface="宋体" charset="-122"/>
              </a:rPr>
              <a:t>;</a:t>
            </a:r>
          </a:p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13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142813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Example: Accessing a View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" y="1169593"/>
            <a:ext cx="8786813" cy="3843583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You may query a view as if it were a base table</a:t>
            </a:r>
          </a:p>
          <a:p>
            <a:pPr lvl="1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There is a limited ability to modify views if the modification makes sense as a modification of the underlying base table</a:t>
            </a:r>
          </a:p>
          <a:p>
            <a:pPr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Example: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zh-CN" dirty="0">
                <a:ea typeface="宋体" charset="-122"/>
              </a:rPr>
              <a:t>		</a:t>
            </a:r>
            <a:r>
              <a:rPr lang="en-US" altLang="zh-CN" dirty="0">
                <a:latin typeface="Courier New" pitchFamily="49" charset="0"/>
                <a:ea typeface="宋体" charset="-122"/>
              </a:rPr>
              <a:t>SELECT beer FROM </a:t>
            </a:r>
            <a:r>
              <a:rPr lang="en-US" altLang="zh-CN" dirty="0" err="1">
                <a:latin typeface="Courier New" pitchFamily="49" charset="0"/>
                <a:ea typeface="宋体" charset="-122"/>
              </a:rPr>
              <a:t>CanDrink</a:t>
            </a:r>
            <a:endParaRPr lang="en-US" altLang="zh-CN" dirty="0">
              <a:latin typeface="Courier New" pitchFamily="49" charset="0"/>
              <a:ea typeface="宋体" charset="-122"/>
            </a:endParaRP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zh-CN" dirty="0">
                <a:latin typeface="Courier New" pitchFamily="49" charset="0"/>
                <a:ea typeface="宋体" charset="-122"/>
              </a:rPr>
              <a:t>		WHERE drinker = ‘Sally’;</a:t>
            </a:r>
          </a:p>
          <a:p>
            <a:pPr>
              <a:lnSpc>
                <a:spcPct val="120000"/>
              </a:lnSpc>
            </a:pP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14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92435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What Happens When a View Is Used?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5000"/>
              </a:lnSpc>
            </a:pPr>
            <a:r>
              <a:rPr lang="en-US" altLang="zh-CN" dirty="0">
                <a:ea typeface="宋体" charset="-122"/>
              </a:rPr>
              <a:t>The DBMS starts by interpreting the query as if the view were a base table</a:t>
            </a:r>
          </a:p>
          <a:p>
            <a:pPr lvl="1">
              <a:lnSpc>
                <a:spcPct val="125000"/>
              </a:lnSpc>
            </a:pPr>
            <a:r>
              <a:rPr lang="en-US" altLang="zh-CN" dirty="0">
                <a:ea typeface="宋体" charset="-122"/>
              </a:rPr>
              <a:t>Typical DBMS turns the query into something like </a:t>
            </a:r>
            <a:r>
              <a:rPr lang="en-US" altLang="zh-CN" dirty="0">
                <a:solidFill>
                  <a:srgbClr val="7D0900"/>
                </a:solidFill>
                <a:ea typeface="宋体" charset="-122"/>
              </a:rPr>
              <a:t>relational algebra</a:t>
            </a:r>
          </a:p>
          <a:p>
            <a:pPr>
              <a:lnSpc>
                <a:spcPct val="125000"/>
              </a:lnSpc>
            </a:pPr>
            <a:r>
              <a:rPr lang="en-US" altLang="zh-CN" dirty="0">
                <a:ea typeface="宋体" charset="-122"/>
              </a:rPr>
              <a:t>The queries defining any views used by the query are also replaced by their algebraic equivalents, and “spliced into” the expression tree for the query</a:t>
            </a:r>
          </a:p>
          <a:p>
            <a:pPr>
              <a:lnSpc>
                <a:spcPct val="125000"/>
              </a:lnSpc>
            </a:pP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15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045526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Example: View Expansion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16</a:t>
            </a:fld>
            <a:r>
              <a:rPr lang="zh-CN" altLang="en-US"/>
              <a:t> </a:t>
            </a:r>
            <a:endParaRPr lang="zh-CN" altLang="en-US" dirty="0"/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3290092" y="1674837"/>
            <a:ext cx="2073276" cy="2032001"/>
            <a:chOff x="2160" y="1358"/>
            <a:chExt cx="1306" cy="1280"/>
          </a:xfrm>
        </p:grpSpPr>
        <p:sp>
          <p:nvSpPr>
            <p:cNvPr id="6" name="Text Box 4"/>
            <p:cNvSpPr txBox="1">
              <a:spLocks noChangeArrowheads="1"/>
            </p:cNvSpPr>
            <p:nvPr/>
          </p:nvSpPr>
          <p:spPr bwMode="auto">
            <a:xfrm>
              <a:off x="2160" y="1358"/>
              <a:ext cx="1306" cy="12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dirty="0">
                  <a:latin typeface="Tahoma" pitchFamily="34" charset="0"/>
                  <a:ea typeface="宋体" charset="-122"/>
                </a:rPr>
                <a:t>      </a:t>
              </a:r>
              <a:r>
                <a:rPr lang="en-US" altLang="zh-CN" dirty="0" err="1">
                  <a:latin typeface="Tahoma" pitchFamily="34" charset="0"/>
                  <a:ea typeface="宋体" charset="-122"/>
                </a:rPr>
                <a:t>PROJ</a:t>
              </a:r>
              <a:r>
                <a:rPr lang="en-US" altLang="zh-CN" baseline="-25000" dirty="0" err="1">
                  <a:latin typeface="Tahoma" pitchFamily="34" charset="0"/>
                  <a:ea typeface="宋体" charset="-122"/>
                </a:rPr>
                <a:t>beer</a:t>
              </a:r>
              <a:endParaRPr lang="en-US" altLang="zh-CN" baseline="-25000" dirty="0">
                <a:latin typeface="Tahoma" pitchFamily="34" charset="0"/>
                <a:ea typeface="宋体" charset="-122"/>
              </a:endParaRPr>
            </a:p>
            <a:p>
              <a:pPr>
                <a:spcBef>
                  <a:spcPct val="0"/>
                </a:spcBef>
                <a:buFontTx/>
                <a:buNone/>
              </a:pPr>
              <a:endParaRPr lang="en-US" altLang="zh-CN" dirty="0">
                <a:latin typeface="Tahoma" pitchFamily="34" charset="0"/>
                <a:ea typeface="宋体" charset="-122"/>
              </a:endParaRPr>
            </a:p>
            <a:p>
              <a:pPr>
                <a:spcBef>
                  <a:spcPct val="0"/>
                </a:spcBef>
                <a:buFontTx/>
                <a:buNone/>
              </a:pPr>
              <a:endParaRPr lang="en-US" altLang="zh-CN" dirty="0">
                <a:latin typeface="Tahoma" pitchFamily="34" charset="0"/>
                <a:ea typeface="宋体" charset="-122"/>
              </a:endParaRP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dirty="0">
                  <a:latin typeface="Tahoma" pitchFamily="34" charset="0"/>
                  <a:ea typeface="宋体" charset="-122"/>
                </a:rPr>
                <a:t>  </a:t>
              </a:r>
              <a:r>
                <a:rPr lang="en-US" altLang="zh-CN" dirty="0" err="1">
                  <a:latin typeface="Tahoma" pitchFamily="34" charset="0"/>
                  <a:ea typeface="宋体" charset="-122"/>
                </a:rPr>
                <a:t>SELECT</a:t>
              </a:r>
              <a:r>
                <a:rPr lang="en-US" altLang="zh-CN" baseline="-25000" dirty="0" err="1">
                  <a:latin typeface="Tahoma" pitchFamily="34" charset="0"/>
                  <a:ea typeface="宋体" charset="-122"/>
                </a:rPr>
                <a:t>drinker</a:t>
              </a:r>
              <a:r>
                <a:rPr lang="en-US" altLang="zh-CN" baseline="-25000" dirty="0">
                  <a:latin typeface="Tahoma" pitchFamily="34" charset="0"/>
                  <a:ea typeface="宋体" charset="-122"/>
                </a:rPr>
                <a:t>=‘Sally’</a:t>
              </a:r>
            </a:p>
            <a:p>
              <a:pPr>
                <a:spcBef>
                  <a:spcPct val="0"/>
                </a:spcBef>
                <a:buFontTx/>
                <a:buNone/>
              </a:pPr>
              <a:endParaRPr lang="en-US" altLang="zh-CN" dirty="0">
                <a:latin typeface="Tahoma" pitchFamily="34" charset="0"/>
                <a:ea typeface="宋体" charset="-122"/>
              </a:endParaRPr>
            </a:p>
            <a:p>
              <a:pPr>
                <a:spcBef>
                  <a:spcPct val="0"/>
                </a:spcBef>
                <a:buFontTx/>
                <a:buNone/>
              </a:pPr>
              <a:endParaRPr lang="en-US" altLang="zh-CN" dirty="0">
                <a:latin typeface="Tahoma" pitchFamily="34" charset="0"/>
                <a:ea typeface="宋体" charset="-122"/>
              </a:endParaRP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zh-CN" dirty="0">
                  <a:latin typeface="Tahoma" pitchFamily="34" charset="0"/>
                  <a:ea typeface="宋体" charset="-122"/>
                </a:rPr>
                <a:t>     </a:t>
              </a:r>
              <a:r>
                <a:rPr lang="en-US" altLang="zh-CN" dirty="0" err="1">
                  <a:latin typeface="Tahoma" pitchFamily="34" charset="0"/>
                  <a:ea typeface="宋体" charset="-122"/>
                </a:rPr>
                <a:t>CanDrink</a:t>
              </a:r>
              <a:endParaRPr lang="en-US" altLang="zh-CN" dirty="0">
                <a:latin typeface="Tahoma" pitchFamily="34" charset="0"/>
                <a:ea typeface="宋体" charset="-122"/>
              </a:endParaRPr>
            </a:p>
          </p:txBody>
        </p:sp>
        <p:sp>
          <p:nvSpPr>
            <p:cNvPr id="7" name="Line 5"/>
            <p:cNvSpPr>
              <a:spLocks noChangeShapeType="1"/>
            </p:cNvSpPr>
            <p:nvPr/>
          </p:nvSpPr>
          <p:spPr bwMode="auto">
            <a:xfrm flipH="1">
              <a:off x="2728" y="1577"/>
              <a:ext cx="0" cy="34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" name="Line 6"/>
            <p:cNvSpPr>
              <a:spLocks noChangeShapeType="1"/>
            </p:cNvSpPr>
            <p:nvPr/>
          </p:nvSpPr>
          <p:spPr bwMode="auto">
            <a:xfrm>
              <a:off x="2730" y="2097"/>
              <a:ext cx="0" cy="3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5363368" y="3984650"/>
            <a:ext cx="3478837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zh-CN" dirty="0">
                <a:latin typeface="Tahoma" pitchFamily="34" charset="0"/>
                <a:ea typeface="宋体" charset="-122"/>
              </a:rPr>
              <a:t>    </a:t>
            </a:r>
            <a:r>
              <a:rPr lang="en-US" altLang="zh-CN" dirty="0" err="1">
                <a:latin typeface="Tahoma" pitchFamily="34" charset="0"/>
                <a:ea typeface="宋体" charset="-122"/>
              </a:rPr>
              <a:t>PROJ</a:t>
            </a:r>
            <a:r>
              <a:rPr lang="en-US" altLang="zh-CN" baseline="-25000" dirty="0" err="1">
                <a:latin typeface="Tahoma" pitchFamily="34" charset="0"/>
                <a:ea typeface="宋体" charset="-122"/>
              </a:rPr>
              <a:t>drinker</a:t>
            </a:r>
            <a:r>
              <a:rPr lang="en-US" altLang="zh-CN" baseline="-25000" dirty="0">
                <a:latin typeface="Tahoma" pitchFamily="34" charset="0"/>
                <a:ea typeface="宋体" charset="-122"/>
              </a:rPr>
              <a:t>, beer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zh-CN" baseline="-25000" dirty="0">
              <a:latin typeface="Tahoma" pitchFamily="34" charset="0"/>
              <a:ea typeface="宋体" charset="-122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zh-CN" dirty="0">
              <a:latin typeface="Tahoma" pitchFamily="34" charset="0"/>
              <a:ea typeface="宋体" charset="-122"/>
            </a:endParaRPr>
          </a:p>
          <a:p>
            <a:r>
              <a:rPr lang="en-US" altLang="zh-CN" dirty="0">
                <a:latin typeface="Tahoma" pitchFamily="34" charset="0"/>
                <a:ea typeface="宋体" charset="-122"/>
              </a:rPr>
              <a:t>           </a:t>
            </a:r>
            <a:r>
              <a:rPr lang="en-US" altLang="zh-CN" dirty="0" err="1">
                <a:latin typeface="Tahoma" pitchFamily="34" charset="0"/>
                <a:ea typeface="宋体" charset="-122"/>
              </a:rPr>
              <a:t>JOIN</a:t>
            </a:r>
            <a:r>
              <a:rPr lang="en-US" altLang="zh-CN" sz="1000" dirty="0" err="1">
                <a:latin typeface="Courier New" pitchFamily="49" charset="0"/>
              </a:rPr>
              <a:t>Frequents.bar</a:t>
            </a:r>
            <a:r>
              <a:rPr lang="en-US" altLang="zh-CN" sz="1000" dirty="0">
                <a:latin typeface="Courier New" pitchFamily="49" charset="0"/>
              </a:rPr>
              <a:t> = </a:t>
            </a:r>
            <a:r>
              <a:rPr lang="en-US" altLang="zh-CN" sz="1000" dirty="0" err="1">
                <a:latin typeface="Courier New" pitchFamily="49" charset="0"/>
              </a:rPr>
              <a:t>Sells.bar</a:t>
            </a:r>
            <a:endParaRPr lang="en-US" altLang="zh-CN" sz="1000" dirty="0">
              <a:latin typeface="Tahoma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zh-CN" dirty="0">
              <a:latin typeface="Tahoma" pitchFamily="34" charset="0"/>
              <a:ea typeface="宋体" charset="-122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zh-CN" dirty="0">
              <a:latin typeface="Tahoma" pitchFamily="34" charset="0"/>
              <a:ea typeface="宋体" charset="-122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CN" dirty="0">
                <a:latin typeface="Tahoma" pitchFamily="34" charset="0"/>
                <a:ea typeface="宋体" charset="-122"/>
              </a:rPr>
              <a:t>Frequents	Sells</a:t>
            </a:r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 flipH="1">
            <a:off x="5868144" y="4982746"/>
            <a:ext cx="576064" cy="60649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>
            <a:off x="6476750" y="5011346"/>
            <a:ext cx="903562" cy="57789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2" name="Line 10"/>
          <p:cNvSpPr>
            <a:spLocks noChangeShapeType="1"/>
          </p:cNvSpPr>
          <p:nvPr/>
        </p:nvSpPr>
        <p:spPr bwMode="auto">
          <a:xfrm>
            <a:off x="6444208" y="4414428"/>
            <a:ext cx="0" cy="3600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" name="Line 11"/>
          <p:cNvSpPr>
            <a:spLocks noChangeShapeType="1"/>
          </p:cNvSpPr>
          <p:nvPr/>
        </p:nvSpPr>
        <p:spPr bwMode="auto">
          <a:xfrm flipV="1">
            <a:off x="3657600" y="3316338"/>
            <a:ext cx="1066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4" name="Line 11"/>
          <p:cNvSpPr>
            <a:spLocks noChangeShapeType="1"/>
          </p:cNvSpPr>
          <p:nvPr/>
        </p:nvSpPr>
        <p:spPr bwMode="auto">
          <a:xfrm>
            <a:off x="3613942" y="3316338"/>
            <a:ext cx="1066800" cy="371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5220071" y="4010546"/>
            <a:ext cx="3622133" cy="2157865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6" name="Line 11"/>
          <p:cNvSpPr>
            <a:spLocks noChangeShapeType="1"/>
          </p:cNvSpPr>
          <p:nvPr/>
        </p:nvSpPr>
        <p:spPr bwMode="auto">
          <a:xfrm>
            <a:off x="4326730" y="3789040"/>
            <a:ext cx="893340" cy="149695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28896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Modifications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A modification command does NOT return a result as a query does, but it 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changes the database </a:t>
            </a:r>
            <a:r>
              <a:rPr lang="en-US" altLang="zh-CN" dirty="0">
                <a:ea typeface="宋体" charset="-122"/>
              </a:rPr>
              <a:t>in some way</a:t>
            </a:r>
          </a:p>
          <a:p>
            <a:pPr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There are three kinds of modifications:</a:t>
            </a:r>
          </a:p>
          <a:p>
            <a:pPr marL="990600" lvl="1" indent="-533400">
              <a:lnSpc>
                <a:spcPct val="120000"/>
              </a:lnSpc>
              <a:buFont typeface="Monotype Sorts" pitchFamily="2" charset="2"/>
              <a:buAutoNum type="arabicPeriod"/>
            </a:pPr>
            <a:r>
              <a:rPr lang="en-US" altLang="zh-CN" b="1" dirty="0">
                <a:solidFill>
                  <a:srgbClr val="C00000"/>
                </a:solidFill>
                <a:ea typeface="宋体" charset="-122"/>
              </a:rPr>
              <a:t>Insert</a:t>
            </a:r>
            <a:r>
              <a:rPr lang="en-US" altLang="zh-CN" dirty="0">
                <a:ea typeface="宋体" charset="-122"/>
              </a:rPr>
              <a:t>  a tuple or tuples</a:t>
            </a:r>
          </a:p>
          <a:p>
            <a:pPr marL="990600" lvl="1" indent="-533400">
              <a:lnSpc>
                <a:spcPct val="120000"/>
              </a:lnSpc>
              <a:buFont typeface="Monotype Sorts" pitchFamily="2" charset="2"/>
              <a:buAutoNum type="arabicPeriod"/>
            </a:pPr>
            <a:r>
              <a:rPr lang="en-US" altLang="zh-CN" b="1" dirty="0">
                <a:solidFill>
                  <a:srgbClr val="C00000"/>
                </a:solidFill>
                <a:ea typeface="宋体" charset="-122"/>
              </a:rPr>
              <a:t>Delete</a:t>
            </a:r>
            <a:r>
              <a:rPr lang="en-US" altLang="zh-CN" dirty="0">
                <a:ea typeface="宋体" charset="-122"/>
              </a:rPr>
              <a:t>  a tuple or tuples</a:t>
            </a:r>
          </a:p>
          <a:p>
            <a:pPr marL="990600" lvl="1" indent="-533400">
              <a:lnSpc>
                <a:spcPct val="120000"/>
              </a:lnSpc>
              <a:buFont typeface="Monotype Sorts" pitchFamily="2" charset="2"/>
              <a:buAutoNum type="arabicPeriod"/>
            </a:pPr>
            <a:r>
              <a:rPr lang="en-US" altLang="zh-CN" b="1" dirty="0">
                <a:solidFill>
                  <a:srgbClr val="C00000"/>
                </a:solidFill>
                <a:ea typeface="宋体" charset="-122"/>
              </a:rPr>
              <a:t>Update</a:t>
            </a:r>
            <a:r>
              <a:rPr lang="en-US" altLang="zh-CN" dirty="0">
                <a:ea typeface="宋体" charset="-122"/>
              </a:rPr>
              <a:t>  the value(s) of an existing tuple or tuples</a:t>
            </a:r>
          </a:p>
          <a:p>
            <a:pPr lvl="1">
              <a:lnSpc>
                <a:spcPct val="120000"/>
              </a:lnSpc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04880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Insertion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To insert 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a single tuple</a:t>
            </a:r>
            <a:r>
              <a:rPr lang="en-US" altLang="zh-CN" dirty="0">
                <a:ea typeface="宋体" charset="-122"/>
              </a:rPr>
              <a:t>:</a:t>
            </a:r>
          </a:p>
          <a:p>
            <a:pPr>
              <a:buFontTx/>
              <a:buNone/>
            </a:pPr>
            <a:r>
              <a:rPr lang="en-US" altLang="zh-CN" dirty="0">
                <a:ea typeface="宋体" charset="-122"/>
              </a:rPr>
              <a:t>		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INSERT INTO</a:t>
            </a:r>
            <a:r>
              <a:rPr lang="en-US" altLang="zh-CN" dirty="0">
                <a:ea typeface="宋体" charset="-122"/>
              </a:rPr>
              <a:t> &lt;relation&gt;</a:t>
            </a:r>
          </a:p>
          <a:p>
            <a:pPr>
              <a:buFontTx/>
              <a:buNone/>
            </a:pPr>
            <a:r>
              <a:rPr lang="en-US" altLang="zh-CN" dirty="0">
                <a:ea typeface="宋体" charset="-122"/>
              </a:rPr>
              <a:t>		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VALUES</a:t>
            </a:r>
            <a:r>
              <a:rPr lang="en-US" altLang="zh-CN" dirty="0">
                <a:ea typeface="宋体" charset="-122"/>
              </a:rPr>
              <a:t> ( &lt;list of values&gt; );</a:t>
            </a:r>
          </a:p>
          <a:p>
            <a:r>
              <a:rPr lang="en-US" altLang="zh-CN" dirty="0">
                <a:ea typeface="宋体" charset="-122"/>
              </a:rPr>
              <a:t>Example: add to Likes(drinker, beer) the fact that Sally likes Bud:</a:t>
            </a:r>
          </a:p>
          <a:p>
            <a:pPr>
              <a:buFontTx/>
              <a:buNone/>
            </a:pPr>
            <a:r>
              <a:rPr lang="en-US" altLang="zh-CN" dirty="0">
                <a:ea typeface="宋体" charset="-122"/>
              </a:rPr>
              <a:t>		</a:t>
            </a:r>
            <a:r>
              <a:rPr lang="en-US" altLang="zh-CN" dirty="0">
                <a:latin typeface="Courier New" pitchFamily="49" charset="0"/>
                <a:ea typeface="宋体" charset="-122"/>
              </a:rPr>
              <a:t>INSERT INTO Likes</a:t>
            </a:r>
          </a:p>
          <a:p>
            <a:pPr>
              <a:buFontTx/>
              <a:buNone/>
            </a:pPr>
            <a:r>
              <a:rPr lang="en-US" altLang="zh-CN" dirty="0">
                <a:latin typeface="Courier New" pitchFamily="49" charset="0"/>
                <a:ea typeface="宋体" charset="-122"/>
              </a:rPr>
              <a:t>		VALUES(‘Sally’, ‘Bud’);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75284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Specifying Attributes in INSERT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We may add to the relation 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a list of attributes</a:t>
            </a:r>
          </a:p>
          <a:p>
            <a:pPr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There are two reasons to do so:</a:t>
            </a:r>
          </a:p>
          <a:p>
            <a:pPr marL="990600" lvl="1" indent="-533400">
              <a:lnSpc>
                <a:spcPct val="120000"/>
              </a:lnSpc>
              <a:buFont typeface="Monotype Sorts" pitchFamily="2" charset="2"/>
              <a:buAutoNum type="arabicPeriod"/>
            </a:pPr>
            <a:r>
              <a:rPr lang="en-US" altLang="zh-CN" dirty="0">
                <a:ea typeface="宋体" charset="-122"/>
              </a:rPr>
              <a:t>We forget the standard order of attributes for the relation</a:t>
            </a:r>
          </a:p>
          <a:p>
            <a:pPr marL="990600" lvl="1" indent="-533400">
              <a:lnSpc>
                <a:spcPct val="120000"/>
              </a:lnSpc>
              <a:buFont typeface="Monotype Sorts" pitchFamily="2" charset="2"/>
              <a:buAutoNum type="arabicPeriod"/>
            </a:pPr>
            <a:r>
              <a:rPr lang="en-US" altLang="zh-CN" dirty="0">
                <a:ea typeface="宋体" charset="-122"/>
              </a:rPr>
              <a:t>We don’t have values for all attributes, and we want the system to fill in missing components with NULL or default values</a:t>
            </a:r>
          </a:p>
          <a:p>
            <a:pPr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Another way to add the fact that Sally likes Bud to Likes(drinker, beer):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zh-CN" dirty="0">
                <a:latin typeface="Courier New" pitchFamily="49" charset="0"/>
                <a:ea typeface="宋体" charset="-122"/>
              </a:rPr>
              <a:t>		INSERT INTO Likes(beer, drinker)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zh-CN" dirty="0">
                <a:latin typeface="Courier New" pitchFamily="49" charset="0"/>
                <a:ea typeface="宋体" charset="-122"/>
              </a:rPr>
              <a:t>		VALUES(‘Bud’, ‘Sally’);</a:t>
            </a:r>
          </a:p>
          <a:p>
            <a:pPr>
              <a:lnSpc>
                <a:spcPct val="120000"/>
              </a:lnSpc>
            </a:pP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3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197840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Inserting Many Tuples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We may insert the entire result of a query into a relation, using the form:</a:t>
            </a:r>
          </a:p>
          <a:p>
            <a:pPr>
              <a:buFontTx/>
              <a:buNone/>
            </a:pPr>
            <a:r>
              <a:rPr lang="en-US" altLang="zh-CN" dirty="0">
                <a:ea typeface="宋体" charset="-122"/>
              </a:rPr>
              <a:t>		INSERT INTO &lt;relation&gt;</a:t>
            </a:r>
          </a:p>
          <a:p>
            <a:pPr>
              <a:buFontTx/>
              <a:buNone/>
            </a:pPr>
            <a:r>
              <a:rPr lang="en-US" altLang="zh-CN" dirty="0">
                <a:ea typeface="宋体" charset="-122"/>
              </a:rPr>
              <a:t>		( &lt;</a:t>
            </a:r>
            <a:r>
              <a:rPr lang="en-US" altLang="zh-CN" dirty="0" err="1">
                <a:ea typeface="宋体" charset="-122"/>
              </a:rPr>
              <a:t>subquery</a:t>
            </a:r>
            <a:r>
              <a:rPr lang="en-US" altLang="zh-CN" dirty="0">
                <a:ea typeface="宋体" charset="-122"/>
              </a:rPr>
              <a:t>&gt; );</a:t>
            </a:r>
          </a:p>
          <a:p>
            <a:pPr>
              <a:buFontTx/>
              <a:buNone/>
            </a:pPr>
            <a:endParaRPr lang="en-US" altLang="zh-CN" dirty="0">
              <a:ea typeface="宋体" charset="-122"/>
            </a:endParaRPr>
          </a:p>
          <a:p>
            <a:pPr>
              <a:buFontTx/>
              <a:buNone/>
            </a:pPr>
            <a:r>
              <a:rPr lang="en-US" altLang="zh-CN" dirty="0">
                <a:ea typeface="宋体" charset="-122"/>
              </a:rPr>
              <a:t>	E.g., 	</a:t>
            </a:r>
            <a:r>
              <a:rPr lang="en-US" altLang="zh-CN" dirty="0">
                <a:latin typeface="Courier New" pitchFamily="49" charset="0"/>
                <a:ea typeface="宋体" charset="-122"/>
                <a:cs typeface="Courier New" pitchFamily="49" charset="0"/>
              </a:rPr>
              <a:t>INSERT INTO Beers(name)</a:t>
            </a:r>
          </a:p>
          <a:p>
            <a:pPr>
              <a:buFontTx/>
              <a:buNone/>
            </a:pPr>
            <a:r>
              <a:rPr lang="en-US" altLang="zh-CN" dirty="0">
                <a:latin typeface="Courier New" pitchFamily="49" charset="0"/>
                <a:ea typeface="宋体" charset="-122"/>
                <a:cs typeface="Courier New" pitchFamily="49" charset="0"/>
              </a:rPr>
              <a:t>        	(SELECT beer from Sells);</a:t>
            </a:r>
          </a:p>
          <a:p>
            <a:pPr>
              <a:lnSpc>
                <a:spcPct val="120000"/>
              </a:lnSpc>
            </a:pP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4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38595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Example: Insert a </a:t>
            </a:r>
            <a:r>
              <a:rPr lang="en-US" altLang="zh-CN" dirty="0" err="1">
                <a:ea typeface="宋体" charset="-122"/>
              </a:rPr>
              <a:t>Subquery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Using Frequents(drinker, bar), enter into the new relation </a:t>
            </a:r>
            <a:r>
              <a:rPr lang="en-US" altLang="zh-CN" dirty="0" err="1">
                <a:solidFill>
                  <a:srgbClr val="C00000"/>
                </a:solidFill>
                <a:ea typeface="宋体" charset="-122"/>
              </a:rPr>
              <a:t>PotBuddies</a:t>
            </a:r>
            <a:r>
              <a:rPr lang="en-US" altLang="zh-CN" dirty="0">
                <a:ea typeface="宋体" charset="-122"/>
              </a:rPr>
              <a:t> (name) all of Sally’s “potential buddies,” i.e., those drinkers who frequent at least one bar that Sally also frequents</a:t>
            </a:r>
          </a:p>
          <a:p>
            <a:pPr>
              <a:lnSpc>
                <a:spcPct val="120000"/>
              </a:lnSpc>
            </a:pPr>
            <a:endParaRPr lang="en-US" altLang="zh-CN" dirty="0">
              <a:ea typeface="宋体" charset="-122"/>
            </a:endParaRPr>
          </a:p>
          <a:p>
            <a:pPr>
              <a:lnSpc>
                <a:spcPct val="120000"/>
              </a:lnSpc>
            </a:pP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5</a:t>
            </a:fld>
            <a:r>
              <a:rPr lang="zh-CN" altLang="en-US"/>
              <a:t> </a:t>
            </a:r>
            <a:endParaRPr lang="zh-CN" alt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619672" y="3737596"/>
            <a:ext cx="5472608" cy="2881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 baseline="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8E0000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altLang="zh-CN" sz="2000" dirty="0">
                <a:latin typeface="Courier New" pitchFamily="49" charset="0"/>
                <a:ea typeface="宋体" charset="-122"/>
                <a:cs typeface="Courier New" pitchFamily="49" charset="0"/>
              </a:rPr>
              <a:t>INSERT INTO </a:t>
            </a:r>
            <a:r>
              <a:rPr lang="en-US" altLang="zh-CN" sz="2000" dirty="0" err="1">
                <a:latin typeface="Courier New" pitchFamily="49" charset="0"/>
                <a:ea typeface="宋体" charset="-122"/>
                <a:cs typeface="Courier New" pitchFamily="49" charset="0"/>
              </a:rPr>
              <a:t>PotBuddies</a:t>
            </a:r>
            <a:endParaRPr lang="en-US" altLang="zh-CN" sz="2000" dirty="0">
              <a:latin typeface="Courier New" pitchFamily="49" charset="0"/>
              <a:ea typeface="宋体" charset="-122"/>
              <a:cs typeface="Courier New" pitchFamily="49" charset="0"/>
            </a:endParaRPr>
          </a:p>
          <a:p>
            <a:pPr>
              <a:buFontTx/>
              <a:buNone/>
            </a:pPr>
            <a:r>
              <a:rPr lang="en-US" altLang="zh-CN" sz="2000" dirty="0">
                <a:latin typeface="Courier New" pitchFamily="49" charset="0"/>
                <a:ea typeface="宋体" charset="-122"/>
                <a:cs typeface="Courier New" pitchFamily="49" charset="0"/>
              </a:rPr>
              <a:t>(SELECT d2.drinker</a:t>
            </a:r>
          </a:p>
          <a:p>
            <a:pPr>
              <a:buFontTx/>
              <a:buNone/>
            </a:pPr>
            <a:r>
              <a:rPr lang="en-US" altLang="zh-CN" sz="2000" dirty="0">
                <a:latin typeface="Courier New" pitchFamily="49" charset="0"/>
                <a:ea typeface="宋体" charset="-122"/>
                <a:cs typeface="Courier New" pitchFamily="49" charset="0"/>
              </a:rPr>
              <a:t> FROM Frequents d1, Frequents d2</a:t>
            </a:r>
          </a:p>
          <a:p>
            <a:pPr>
              <a:buFontTx/>
              <a:buNone/>
            </a:pPr>
            <a:r>
              <a:rPr lang="en-US" altLang="zh-CN" sz="2000" dirty="0">
                <a:latin typeface="Courier New" pitchFamily="49" charset="0"/>
                <a:ea typeface="宋体" charset="-122"/>
                <a:cs typeface="Courier New" pitchFamily="49" charset="0"/>
              </a:rPr>
              <a:t> WHERE d1.drinker = ‘Sally’ AND</a:t>
            </a:r>
          </a:p>
          <a:p>
            <a:pPr>
              <a:buFontTx/>
              <a:buNone/>
            </a:pPr>
            <a:r>
              <a:rPr lang="en-US" altLang="zh-CN" sz="2000" dirty="0">
                <a:latin typeface="Courier New" pitchFamily="49" charset="0"/>
                <a:ea typeface="宋体" charset="-122"/>
                <a:cs typeface="Courier New" pitchFamily="49" charset="0"/>
              </a:rPr>
              <a:t>	d2.drinker &lt;&gt; ‘Sally’ AND</a:t>
            </a:r>
          </a:p>
          <a:p>
            <a:pPr>
              <a:buFontTx/>
              <a:buNone/>
            </a:pPr>
            <a:r>
              <a:rPr lang="en-US" altLang="zh-CN" sz="2000" dirty="0">
                <a:latin typeface="Courier New" pitchFamily="49" charset="0"/>
                <a:ea typeface="宋体" charset="-122"/>
                <a:cs typeface="Courier New" pitchFamily="49" charset="0"/>
              </a:rPr>
              <a:t>	d1.bar = d2.bar</a:t>
            </a:r>
          </a:p>
          <a:p>
            <a:pPr>
              <a:buFontTx/>
              <a:buNone/>
            </a:pPr>
            <a:r>
              <a:rPr lang="en-US" altLang="zh-CN" sz="2000" dirty="0">
                <a:latin typeface="Courier New" pitchFamily="49" charset="0"/>
                <a:ea typeface="宋体" charset="-122"/>
                <a:cs typeface="Courier New" pitchFamily="49" charset="0"/>
              </a:rPr>
              <a:t>);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6876256" y="3140968"/>
            <a:ext cx="2232248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zh-CN" sz="1600" dirty="0">
                <a:latin typeface="Courier New" pitchFamily="49" charset="0"/>
                <a:cs typeface="Courier New" pitchFamily="49" charset="0"/>
              </a:rPr>
              <a:t>Pairs of Drinker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CN" sz="1600" dirty="0">
                <a:latin typeface="Courier New" pitchFamily="49" charset="0"/>
                <a:cs typeface="Courier New" pitchFamily="49" charset="0"/>
              </a:rPr>
              <a:t>tuples where the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CN" sz="1600" dirty="0">
                <a:latin typeface="Courier New" pitchFamily="49" charset="0"/>
                <a:cs typeface="Courier New" pitchFamily="49" charset="0"/>
              </a:rPr>
              <a:t>first is for Sally, the second is for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CN" sz="1600" dirty="0">
                <a:latin typeface="Courier New" pitchFamily="49" charset="0"/>
                <a:cs typeface="Courier New" pitchFamily="49" charset="0"/>
              </a:rPr>
              <a:t>someone else,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CN" sz="1600" dirty="0">
                <a:latin typeface="Courier New" pitchFamily="49" charset="0"/>
                <a:cs typeface="Courier New" pitchFamily="49" charset="0"/>
              </a:rPr>
              <a:t>and the bars are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CN" sz="1600" dirty="0">
                <a:latin typeface="Courier New" pitchFamily="49" charset="0"/>
                <a:cs typeface="Courier New" pitchFamily="49" charset="0"/>
              </a:rPr>
              <a:t>the same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0" y="3542750"/>
            <a:ext cx="156966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zh-CN" sz="2000" dirty="0">
                <a:latin typeface="Courier New" pitchFamily="49" charset="0"/>
                <a:cs typeface="Courier New" pitchFamily="49" charset="0"/>
              </a:rPr>
              <a:t>The other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CN" sz="2000" dirty="0">
                <a:latin typeface="Courier New" pitchFamily="49" charset="0"/>
                <a:cs typeface="Courier New" pitchFamily="49" charset="0"/>
              </a:rPr>
              <a:t>drinker</a:t>
            </a:r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1259632" y="3953620"/>
            <a:ext cx="1649621" cy="31073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sz="200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569660" y="4172019"/>
            <a:ext cx="5090572" cy="2157865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 flipH="1">
            <a:off x="6012160" y="3373736"/>
            <a:ext cx="895747" cy="79828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sz="200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87391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Deletion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To delete tuples satisfying a condition from some relation: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zh-CN" dirty="0">
                <a:ea typeface="宋体" charset="-122"/>
              </a:rPr>
              <a:t>		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DELETE FROM </a:t>
            </a:r>
            <a:r>
              <a:rPr lang="en-US" altLang="zh-CN" dirty="0">
                <a:ea typeface="宋体" charset="-122"/>
              </a:rPr>
              <a:t>&lt;relation&gt;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zh-CN" dirty="0">
                <a:ea typeface="宋体" charset="-122"/>
              </a:rPr>
              <a:t>		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WHERE</a:t>
            </a:r>
            <a:r>
              <a:rPr lang="en-US" altLang="zh-CN" dirty="0">
                <a:ea typeface="宋体" charset="-122"/>
              </a:rPr>
              <a:t> &lt;condition&gt;;</a:t>
            </a:r>
          </a:p>
          <a:p>
            <a:pPr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Example: Delete from Likes(drinker, beer) the fact that Sally likes Bud: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zh-CN" dirty="0">
                <a:ea typeface="宋体" charset="-122"/>
              </a:rPr>
              <a:t>		</a:t>
            </a:r>
            <a:r>
              <a:rPr lang="en-US" altLang="zh-CN" dirty="0">
                <a:latin typeface="Courier New" pitchFamily="49" charset="0"/>
                <a:ea typeface="宋体" charset="-122"/>
              </a:rPr>
              <a:t>DELETE FROM Likes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zh-CN" dirty="0">
                <a:latin typeface="Courier New" pitchFamily="49" charset="0"/>
                <a:ea typeface="宋体" charset="-122"/>
              </a:rPr>
              <a:t>		WHERE drinker = ‘Sally’ AND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zh-CN" dirty="0">
                <a:latin typeface="Courier New" pitchFamily="49" charset="0"/>
                <a:ea typeface="宋体" charset="-122"/>
              </a:rPr>
              <a:t>			beer = ‘Bud’;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6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910996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Delete all Tuples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Make the relation Likes empty:</a:t>
            </a:r>
          </a:p>
          <a:p>
            <a:pPr>
              <a:buFontTx/>
              <a:buNone/>
            </a:pPr>
            <a:endParaRPr lang="en-US" altLang="zh-CN" dirty="0">
              <a:ea typeface="宋体" charset="-122"/>
            </a:endParaRPr>
          </a:p>
          <a:p>
            <a:pPr>
              <a:buFontTx/>
              <a:buNone/>
            </a:pPr>
            <a:r>
              <a:rPr lang="en-US" altLang="zh-CN" dirty="0">
                <a:ea typeface="宋体" charset="-122"/>
              </a:rPr>
              <a:t>		</a:t>
            </a:r>
            <a:r>
              <a:rPr lang="en-US" altLang="zh-CN" dirty="0">
                <a:latin typeface="Courier New" pitchFamily="49" charset="0"/>
                <a:ea typeface="宋体" charset="-122"/>
              </a:rPr>
              <a:t>DELETE FROM Likes;</a:t>
            </a:r>
          </a:p>
          <a:p>
            <a:pPr>
              <a:buFontTx/>
              <a:buNone/>
            </a:pPr>
            <a:endParaRPr lang="en-US" altLang="zh-CN" dirty="0">
              <a:ea typeface="宋体" charset="-122"/>
            </a:endParaRPr>
          </a:p>
          <a:p>
            <a:r>
              <a:rPr lang="en-US" altLang="zh-CN" dirty="0">
                <a:ea typeface="宋体" charset="-122"/>
              </a:rPr>
              <a:t>Note no WHERE clause needed</a:t>
            </a:r>
          </a:p>
          <a:p>
            <a:pPr marL="0" indent="0">
              <a:buNone/>
            </a:pP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7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287630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Delete Many Tuples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>
                <a:ea typeface="宋体" charset="-122"/>
              </a:rPr>
              <a:t>Delete from Beers(name, </a:t>
            </a:r>
            <a:r>
              <a:rPr lang="en-US" altLang="zh-CN" dirty="0" err="1">
                <a:ea typeface="宋体" charset="-122"/>
              </a:rPr>
              <a:t>manf</a:t>
            </a:r>
            <a:r>
              <a:rPr lang="en-US" altLang="zh-CN" dirty="0">
                <a:ea typeface="宋体" charset="-122"/>
              </a:rPr>
              <a:t>) all beers for which there is another beer by the same manufacturer.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zh-CN" dirty="0">
              <a:latin typeface="Courier New" pitchFamily="49" charset="0"/>
              <a:ea typeface="宋体" charset="-122"/>
              <a:cs typeface="Courier New" pitchFamily="49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CN" dirty="0">
                <a:latin typeface="Courier New" pitchFamily="49" charset="0"/>
                <a:ea typeface="宋体" charset="-122"/>
                <a:cs typeface="Courier New" pitchFamily="49" charset="0"/>
              </a:rPr>
              <a:t>		DELETE FROM Beers b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CN" dirty="0">
                <a:latin typeface="Courier New" pitchFamily="49" charset="0"/>
                <a:ea typeface="宋体" charset="-122"/>
                <a:cs typeface="Courier New" pitchFamily="49" charset="0"/>
              </a:rPr>
              <a:t>		WHERE EXISTS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CN" dirty="0">
                <a:latin typeface="Courier New" pitchFamily="49" charset="0"/>
                <a:ea typeface="宋体" charset="-122"/>
                <a:cs typeface="Courier New" pitchFamily="49" charset="0"/>
              </a:rPr>
              <a:t>			 (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CN" dirty="0">
                <a:latin typeface="Courier New" pitchFamily="49" charset="0"/>
                <a:ea typeface="宋体" charset="-122"/>
                <a:cs typeface="Courier New" pitchFamily="49" charset="0"/>
              </a:rPr>
              <a:t>			  SELECT name FROM Beers a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CN" dirty="0">
                <a:latin typeface="Courier New" pitchFamily="49" charset="0"/>
                <a:ea typeface="宋体" charset="-122"/>
                <a:cs typeface="Courier New" pitchFamily="49" charset="0"/>
              </a:rPr>
              <a:t>			  WHERE </a:t>
            </a:r>
            <a:r>
              <a:rPr lang="en-US" altLang="zh-CN" dirty="0" err="1">
                <a:latin typeface="Courier New" pitchFamily="49" charset="0"/>
                <a:ea typeface="宋体" charset="-122"/>
                <a:cs typeface="Courier New" pitchFamily="49" charset="0"/>
              </a:rPr>
              <a:t>a.manf</a:t>
            </a:r>
            <a:r>
              <a:rPr lang="en-US" altLang="zh-CN" dirty="0">
                <a:latin typeface="Courier New" pitchFamily="49" charset="0"/>
                <a:ea typeface="宋体" charset="-122"/>
                <a:cs typeface="Courier New" pitchFamily="49" charset="0"/>
              </a:rPr>
              <a:t> = </a:t>
            </a:r>
            <a:r>
              <a:rPr lang="en-US" altLang="zh-CN" dirty="0" err="1">
                <a:latin typeface="Courier New" pitchFamily="49" charset="0"/>
                <a:ea typeface="宋体" charset="-122"/>
                <a:cs typeface="Courier New" pitchFamily="49" charset="0"/>
              </a:rPr>
              <a:t>b.manf</a:t>
            </a:r>
            <a:r>
              <a:rPr lang="en-US" altLang="zh-CN" dirty="0">
                <a:latin typeface="Courier New" pitchFamily="49" charset="0"/>
                <a:ea typeface="宋体" charset="-122"/>
                <a:cs typeface="Courier New" pitchFamily="49" charset="0"/>
              </a:rPr>
              <a:t> AND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CN" dirty="0">
                <a:latin typeface="Courier New" pitchFamily="49" charset="0"/>
                <a:ea typeface="宋体" charset="-122"/>
                <a:cs typeface="Courier New" pitchFamily="49" charset="0"/>
              </a:rPr>
              <a:t>			  a.name &lt;&gt; b.name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CN" dirty="0">
                <a:latin typeface="Courier New" pitchFamily="49" charset="0"/>
                <a:ea typeface="宋体" charset="-122"/>
                <a:cs typeface="Courier New" pitchFamily="49" charset="0"/>
              </a:rPr>
              <a:t>			 );</a:t>
            </a:r>
          </a:p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8</a:t>
            </a:fld>
            <a:r>
              <a:rPr lang="zh-CN" altLang="en-US"/>
              <a:t> </a:t>
            </a:r>
            <a:endParaRPr lang="zh-CN" altLang="en-US" dirty="0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5687616" y="2492896"/>
            <a:ext cx="345638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zh-CN" sz="1600" dirty="0">
                <a:latin typeface="Tahoma" pitchFamily="34" charset="0"/>
                <a:ea typeface="宋体" charset="-122"/>
              </a:rPr>
              <a:t>Beers with the same manufacturer and a different name from the name of the beer represented by tuple b</a:t>
            </a:r>
          </a:p>
        </p:txBody>
      </p:sp>
      <p:sp>
        <p:nvSpPr>
          <p:cNvPr id="6" name="Line 7"/>
          <p:cNvSpPr>
            <a:spLocks noChangeShapeType="1"/>
          </p:cNvSpPr>
          <p:nvPr/>
        </p:nvSpPr>
        <p:spPr bwMode="auto">
          <a:xfrm flipH="1">
            <a:off x="4499992" y="3079750"/>
            <a:ext cx="1187624" cy="76224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2339752" y="3841998"/>
            <a:ext cx="5760640" cy="1512168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405643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凤舞九天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atMod val="180000"/>
              </a:schemeClr>
            </a:gs>
            <a:gs pos="50000">
              <a:schemeClr val="phClr">
                <a:tint val="40000"/>
                <a:satMod val="175000"/>
              </a:schemeClr>
            </a:gs>
            <a:gs pos="100000">
              <a:schemeClr val="phClr">
                <a:tint val="65000"/>
                <a:satMod val="180000"/>
              </a:schemeClr>
            </a:gs>
          </a:gsLst>
          <a:lin ang="0" scaled="1"/>
        </a:gradFill>
        <a:gradFill rotWithShape="1">
          <a:gsLst>
            <a:gs pos="0">
              <a:schemeClr val="phClr">
                <a:shade val="38000"/>
                <a:satMod val="150000"/>
              </a:schemeClr>
            </a:gs>
            <a:gs pos="50000">
              <a:schemeClr val="phClr">
                <a:shade val="100000"/>
                <a:satMod val="100000"/>
              </a:schemeClr>
            </a:gs>
            <a:gs pos="100000">
              <a:schemeClr val="phClr">
                <a:shade val="38000"/>
                <a:satMod val="150000"/>
              </a:schemeClr>
            </a:gs>
          </a:gsLst>
          <a:lin ang="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90500" dist="78600" dir="2700000" rotWithShape="0">
              <a:srgbClr val="000000">
                <a:alpha val="35500"/>
              </a:srgbClr>
            </a:outerShdw>
          </a:effectLst>
        </a:effectStyle>
        <a:effectStyle>
          <a:effectLst>
            <a:outerShdw blurRad="190500" dist="78600" dir="2700000" rotWithShape="0">
              <a:srgbClr val="000000">
                <a:alpha val="35500"/>
              </a:srgbClr>
            </a:outerShdw>
          </a:effectLst>
        </a:effectStyle>
        <a:effectStyle>
          <a:effectLst>
            <a:outerShdw blurRad="190500" dist="78600" dir="2700000" rotWithShape="0">
              <a:srgbClr val="000000">
                <a:alpha val="3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15533</TotalTime>
  <Words>1027</Words>
  <Application>Microsoft Office PowerPoint</Application>
  <PresentationFormat>On-screen Show (4:3)</PresentationFormat>
  <Paragraphs>147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Monotype Sorts</vt:lpstr>
      <vt:lpstr>Arial</vt:lpstr>
      <vt:lpstr>Calibri</vt:lpstr>
      <vt:lpstr>Courier New</vt:lpstr>
      <vt:lpstr>Garamond</vt:lpstr>
      <vt:lpstr>Palace Script MT</vt:lpstr>
      <vt:lpstr>Tahoma</vt:lpstr>
      <vt:lpstr>Wingdings</vt:lpstr>
      <vt:lpstr>Office 主题</vt:lpstr>
      <vt:lpstr>COP4710 Database Systems</vt:lpstr>
      <vt:lpstr>Modifications</vt:lpstr>
      <vt:lpstr>Insertion</vt:lpstr>
      <vt:lpstr>Specifying Attributes in INSERT</vt:lpstr>
      <vt:lpstr>Inserting Many Tuples</vt:lpstr>
      <vt:lpstr>Example: Insert a Subquery</vt:lpstr>
      <vt:lpstr>Deletion</vt:lpstr>
      <vt:lpstr>Delete all Tuples</vt:lpstr>
      <vt:lpstr>Delete Many Tuples</vt:lpstr>
      <vt:lpstr>Semantics of Deletion</vt:lpstr>
      <vt:lpstr>Updates</vt:lpstr>
      <vt:lpstr>Update Several Tuples</vt:lpstr>
      <vt:lpstr>Views</vt:lpstr>
      <vt:lpstr>Example: View Definition</vt:lpstr>
      <vt:lpstr>Example: Accessing a View</vt:lpstr>
      <vt:lpstr>What Happens When a View Is Used?</vt:lpstr>
      <vt:lpstr>Example: View Expansion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DAIS@UIUC!</dc:title>
  <dc:creator>Peixiang</dc:creator>
  <cp:lastModifiedBy>Peixiang Zhao</cp:lastModifiedBy>
  <cp:revision>967</cp:revision>
  <dcterms:created xsi:type="dcterms:W3CDTF">2009-02-27T04:51:28Z</dcterms:created>
  <dcterms:modified xsi:type="dcterms:W3CDTF">2023-03-29T21:36:51Z</dcterms:modified>
</cp:coreProperties>
</file>