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93" r:id="rId2"/>
    <p:sldId id="294" r:id="rId3"/>
    <p:sldId id="307" r:id="rId4"/>
    <p:sldId id="295" r:id="rId5"/>
    <p:sldId id="296" r:id="rId6"/>
    <p:sldId id="339" r:id="rId7"/>
    <p:sldId id="308" r:id="rId8"/>
    <p:sldId id="309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11" r:id="rId20"/>
    <p:sldId id="310" r:id="rId21"/>
    <p:sldId id="312" r:id="rId22"/>
    <p:sldId id="313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32" r:id="rId40"/>
    <p:sldId id="333" r:id="rId41"/>
    <p:sldId id="334" r:id="rId42"/>
    <p:sldId id="335" r:id="rId43"/>
    <p:sldId id="336" r:id="rId44"/>
    <p:sldId id="337" r:id="rId45"/>
    <p:sldId id="338" r:id="rId4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A7"/>
    <a:srgbClr val="FFA7D3"/>
    <a:srgbClr val="FFFC93"/>
    <a:srgbClr val="BCFCAA"/>
    <a:srgbClr val="D5D000"/>
    <a:srgbClr val="A80000"/>
    <a:srgbClr val="7D0900"/>
    <a:srgbClr val="E7E200"/>
    <a:srgbClr val="FFD700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46" autoAdjust="0"/>
  </p:normalViewPr>
  <p:slideViewPr>
    <p:cSldViewPr>
      <p:cViewPr varScale="1">
        <p:scale>
          <a:sx n="81" d="100"/>
          <a:sy n="81" d="100"/>
        </p:scale>
        <p:origin x="342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32" y="4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ixiang Zhao" userId="7edc51de-0ae1-42c0-bae2-7f1679fa739e" providerId="ADAL" clId="{E663DFE6-E199-49A6-B49D-FDC0445A1B71}"/>
    <pc:docChg chg="modSld">
      <pc:chgData name="Peixiang Zhao" userId="7edc51de-0ae1-42c0-bae2-7f1679fa739e" providerId="ADAL" clId="{E663DFE6-E199-49A6-B49D-FDC0445A1B71}" dt="2025-03-17T20:43:33.819" v="0" actId="207"/>
      <pc:docMkLst>
        <pc:docMk/>
      </pc:docMkLst>
      <pc:sldChg chg="modSp mod">
        <pc:chgData name="Peixiang Zhao" userId="7edc51de-0ae1-42c0-bae2-7f1679fa739e" providerId="ADAL" clId="{E663DFE6-E199-49A6-B49D-FDC0445A1B71}" dt="2025-03-17T20:43:33.819" v="0" actId="207"/>
        <pc:sldMkLst>
          <pc:docMk/>
          <pc:sldMk cId="4004880655" sldId="294"/>
        </pc:sldMkLst>
        <pc:spChg chg="mod">
          <ac:chgData name="Peixiang Zhao" userId="7edc51de-0ae1-42c0-bae2-7f1679fa739e" providerId="ADAL" clId="{E663DFE6-E199-49A6-B49D-FDC0445A1B71}" dt="2025-03-17T20:43:33.819" v="0" actId="207"/>
          <ac:spMkLst>
            <pc:docMk/>
            <pc:sldMk cId="4004880655" sldId="294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08DB247-508E-465C-9DE8-DA9DC0267CCF}" type="datetimeFigureOut">
              <a:rPr lang="zh-CN" altLang="en-US"/>
              <a:pPr>
                <a:defRPr/>
              </a:pPr>
              <a:t>2025/3/17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903B9F5-4C03-4B05-B79E-F055BC5B9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2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379CE0F-489C-43BF-9D3F-113674227364}" type="datetimeFigureOut">
              <a:rPr lang="zh-CN" altLang="en-US"/>
              <a:pPr>
                <a:defRPr/>
              </a:pPr>
              <a:t>2025/3/17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zh-CN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48EC292-C50B-4587-8CE6-19BB7DC118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02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CD781-5811-4F07-9AEA-7C4E804EE5B0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528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0655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45224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副标题 2"/>
          <p:cNvSpPr txBox="1">
            <a:spLocks/>
          </p:cNvSpPr>
          <p:nvPr userDrawn="1"/>
        </p:nvSpPr>
        <p:spPr>
          <a:xfrm>
            <a:off x="2591288" y="6034088"/>
            <a:ext cx="3946748" cy="404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dirty="0">
                <a:solidFill>
                  <a:srgbClr val="2564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itchFamily="66" charset="0"/>
                <a:ea typeface="+mn-ea"/>
              </a:rPr>
              <a:t>Tallahassee, Florida</a:t>
            </a:r>
            <a:endParaRPr lang="zh-CN" altLang="en-US" sz="2800" dirty="0">
              <a:solidFill>
                <a:srgbClr val="2564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ce Script MT" pitchFamily="66" charset="0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36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62416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2885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5"/>
          <p:cNvCxnSpPr/>
          <p:nvPr userDrawn="1"/>
        </p:nvCxnSpPr>
        <p:spPr>
          <a:xfrm>
            <a:off x="152400" y="1050925"/>
            <a:ext cx="87868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211735"/>
          </a:xfrm>
        </p:spPr>
        <p:txBody>
          <a:bodyPr/>
          <a:lstStyle>
            <a:lvl1pPr algn="l">
              <a:defRPr sz="2800" b="1">
                <a:latin typeface="+mn-lt"/>
              </a:defRPr>
            </a:lvl1pPr>
            <a:lvl2pPr algn="l">
              <a:defRPr sz="2400" baseline="0">
                <a:latin typeface="Garamond" pitchFamily="18" charset="0"/>
              </a:defRPr>
            </a:lvl2pPr>
            <a:lvl3pPr algn="l"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defRPr sz="1600">
                <a:latin typeface="+mn-lt"/>
              </a:defRPr>
            </a:lvl4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676456" y="6573838"/>
            <a:ext cx="6127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A970603-986F-41E1-A763-220BA9CA5E18}" type="slidenum">
              <a:rPr lang="zh-CN" altLang="en-US"/>
              <a:pPr>
                <a:defRPr/>
              </a:pPr>
              <a:t>‹#›</a:t>
            </a:fld>
            <a:r>
              <a:rPr lang="zh-CN" altLang="en-US" dirty="0"/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519" y="846237"/>
            <a:ext cx="402589" cy="3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23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71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First Layer</a:t>
            </a:r>
            <a:endParaRPr lang="zh-CN" altLang="en-US"/>
          </a:p>
          <a:p>
            <a:pPr lvl="1"/>
            <a:r>
              <a:rPr lang="en-US" altLang="zh-CN"/>
              <a:t>Second Layer</a:t>
            </a:r>
            <a:endParaRPr lang="zh-CN" altLang="en-US"/>
          </a:p>
          <a:p>
            <a:pPr lvl="2"/>
            <a:r>
              <a:rPr lang="en-US" altLang="zh-CN"/>
              <a:t>Third Layer</a:t>
            </a:r>
          </a:p>
          <a:p>
            <a:pPr lvl="3"/>
            <a:r>
              <a:rPr lang="en-US" altLang="zh-CN"/>
              <a:t>Fifth Layer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8E0000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ql50.com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144000" cy="17129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COP4710</a:t>
            </a:r>
            <a:br>
              <a:rPr lang="en-US" sz="5400" dirty="0">
                <a:solidFill>
                  <a:srgbClr val="FFD700"/>
                </a:solidFill>
                <a:latin typeface="Garamond" pitchFamily="18" charset="0"/>
              </a:rPr>
            </a:b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Database Systems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188417" y="4850110"/>
            <a:ext cx="6911975" cy="86409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CN" sz="3600" dirty="0">
                <a:solidFill>
                  <a:srgbClr val="7D0900"/>
                </a:solidFill>
                <a:cs typeface="Times New Roman" pitchFamily="18" charset="0"/>
              </a:rPr>
              <a:t>SQL - Basics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Single-Relation Query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Operations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Begin with the relation in the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FROM</a:t>
            </a:r>
            <a:r>
              <a:rPr lang="en-US" altLang="zh-CN" dirty="0">
                <a:ea typeface="宋体" charset="-122"/>
              </a:rPr>
              <a:t> clause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Apply the selection indicated by the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WHERE</a:t>
            </a:r>
            <a:r>
              <a:rPr lang="en-US" altLang="zh-CN" dirty="0">
                <a:ea typeface="宋体" charset="-122"/>
              </a:rPr>
              <a:t> clause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Apply the </a:t>
            </a:r>
            <a:r>
              <a:rPr lang="en-US" altLang="zh-CN" dirty="0">
                <a:solidFill>
                  <a:srgbClr val="00B0F0"/>
                </a:solidFill>
                <a:ea typeface="宋体" charset="-122"/>
              </a:rPr>
              <a:t>extended</a:t>
            </a:r>
            <a:r>
              <a:rPr lang="en-US" altLang="zh-CN" dirty="0">
                <a:ea typeface="宋体" charset="-122"/>
              </a:rPr>
              <a:t> </a:t>
            </a:r>
            <a:r>
              <a:rPr lang="en-US" altLang="zh-CN" dirty="0">
                <a:solidFill>
                  <a:srgbClr val="00B0F0"/>
                </a:solidFill>
                <a:ea typeface="宋体" charset="-122"/>
              </a:rPr>
              <a:t>projection</a:t>
            </a:r>
            <a:r>
              <a:rPr lang="en-US" altLang="zh-CN" dirty="0">
                <a:ea typeface="宋体" charset="-122"/>
              </a:rPr>
              <a:t> indicated by the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SELECT</a:t>
            </a:r>
            <a:r>
              <a:rPr lang="en-US" altLang="zh-CN" dirty="0">
                <a:ea typeface="宋体" charset="-122"/>
              </a:rPr>
              <a:t> clause</a:t>
            </a:r>
          </a:p>
          <a:p>
            <a:pPr marL="514350" indent="-457200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Semantics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To implement this algorithm, think of a </a:t>
            </a:r>
            <a:r>
              <a:rPr lang="en-US" altLang="zh-CN" b="1" i="1" dirty="0">
                <a:solidFill>
                  <a:srgbClr val="C00000"/>
                </a:solidFill>
                <a:ea typeface="宋体" charset="-122"/>
              </a:rPr>
              <a:t>tuple variable</a:t>
            </a:r>
            <a:r>
              <a:rPr lang="en-US" altLang="zh-CN" dirty="0">
                <a:ea typeface="宋体" charset="-122"/>
              </a:rPr>
              <a:t>  ranging over each tuple of the relation mentioned in FROM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Check if the “current” tuple satisfies the WHERE clause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If so, compute the attributes or expressions of the SELECT clause using the components of this tuple</a:t>
            </a:r>
          </a:p>
          <a:p>
            <a:pPr marL="514350" indent="-457200">
              <a:lnSpc>
                <a:spcPct val="120000"/>
              </a:lnSpc>
            </a:pPr>
            <a:endParaRPr lang="en-US" altLang="zh-CN" dirty="0">
              <a:ea typeface="宋体" charset="-122"/>
            </a:endParaRP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66762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* In SELECT clauses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When there is one relation in the FROM clause, * in the SELECT clause stands for “all attributes of this relation.”</a:t>
            </a:r>
          </a:p>
          <a:p>
            <a:r>
              <a:rPr lang="en-US" altLang="zh-CN" dirty="0">
                <a:ea typeface="宋体" charset="-122"/>
              </a:rPr>
              <a:t>Example using Beers(name, manf):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SELECT *</a:t>
            </a:r>
          </a:p>
          <a:p>
            <a:pPr>
              <a:buFontTx/>
              <a:buNone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	FROM Beers</a:t>
            </a:r>
          </a:p>
          <a:p>
            <a:pPr>
              <a:buFontTx/>
              <a:buNone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	WHERE manf = ‘Busch’;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136444"/>
              </p:ext>
            </p:extLst>
          </p:nvPr>
        </p:nvGraphicFramePr>
        <p:xfrm>
          <a:off x="1979712" y="4365104"/>
          <a:ext cx="468052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Name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a typeface="宋体" charset="-122"/>
                        </a:rPr>
                        <a:t>manf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01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‘Bud’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‘Busch’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‘Bud Lite’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‘Busch’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‘Michelob’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‘Busch’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50924" y="5991671"/>
            <a:ext cx="77695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+mn-lt"/>
                <a:ea typeface="宋体" charset="-122"/>
              </a:rPr>
              <a:t>Now, the result has each of the attributes of </a:t>
            </a:r>
            <a:r>
              <a:rPr lang="en-US" altLang="zh-CN" sz="2400" b="1" dirty="0">
                <a:solidFill>
                  <a:srgbClr val="C00000"/>
                </a:solidFill>
                <a:latin typeface="+mn-lt"/>
                <a:ea typeface="宋体" charset="-122"/>
              </a:rPr>
              <a:t>Beers</a:t>
            </a:r>
          </a:p>
        </p:txBody>
      </p:sp>
    </p:spTree>
    <p:extLst>
      <p:ext uri="{BB962C8B-B14F-4D97-AF65-F5344CB8AC3E}">
        <p14:creationId xmlns:p14="http://schemas.microsoft.com/office/powerpoint/2010/main" val="1419819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Renaming Attributes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If you want the result to have different attribute names, use “AS &lt;new name&gt;” to rename an attribute</a:t>
            </a:r>
          </a:p>
          <a:p>
            <a:r>
              <a:rPr lang="en-US" altLang="zh-CN" dirty="0">
                <a:ea typeface="宋体" charset="-122"/>
              </a:rPr>
              <a:t>Example based on Beers(name, manf):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SELECT name AS beer, manf</a:t>
            </a:r>
          </a:p>
          <a:p>
            <a:pPr>
              <a:buFontTx/>
              <a:buNone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	FROM Beers</a:t>
            </a:r>
          </a:p>
          <a:p>
            <a:pPr>
              <a:buFontTx/>
              <a:buNone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	WHERE manf = ‘Busch’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11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428996"/>
              </p:ext>
            </p:extLst>
          </p:nvPr>
        </p:nvGraphicFramePr>
        <p:xfrm>
          <a:off x="1979712" y="4365104"/>
          <a:ext cx="468052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beer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a typeface="宋体" charset="-122"/>
                        </a:rPr>
                        <a:t>manf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01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‘Bud’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‘Busch’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‘Bud Lite’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‘Busch’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‘Michelob’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‘Busch’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550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Expressions in SELECT Clauses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3267519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Any expression that makes sense can appear as an element of a SELECT clause</a:t>
            </a:r>
          </a:p>
          <a:p>
            <a:r>
              <a:rPr lang="en-US" altLang="zh-CN" dirty="0">
                <a:ea typeface="宋体" charset="-122"/>
              </a:rPr>
              <a:t>Example: from Sells(bar, beer, price):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SELECT bar, beer,</a:t>
            </a:r>
          </a:p>
          <a:p>
            <a:pPr>
              <a:buFontTx/>
              <a:buNone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		price * 132 AS </a:t>
            </a:r>
            <a:r>
              <a:rPr lang="en-US" altLang="zh-CN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priceInYen</a:t>
            </a:r>
            <a:endParaRPr lang="en-US" altLang="zh-CN" dirty="0">
              <a:solidFill>
                <a:schemeClr val="bg1">
                  <a:lumMod val="50000"/>
                </a:schemeClr>
              </a:solidFill>
              <a:latin typeface="Courier New" pitchFamily="49" charset="0"/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FROM Sells;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12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388758"/>
              </p:ext>
            </p:extLst>
          </p:nvPr>
        </p:nvGraphicFramePr>
        <p:xfrm>
          <a:off x="1547663" y="4365104"/>
          <a:ext cx="5544616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a typeface="宋体" charset="-122"/>
                        </a:rPr>
                        <a:t>beer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/>
                        <a:t>priceInYen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01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Joe’s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Bud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300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Sue’s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Miller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360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571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Complex Conditions in WHERE Clause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From Sells(bar, beer, price), find the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price</a:t>
            </a:r>
            <a:r>
              <a:rPr lang="en-US" altLang="zh-CN" dirty="0">
                <a:ea typeface="宋体" charset="-122"/>
              </a:rPr>
              <a:t> Joe’s Bar charges for “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cheap</a:t>
            </a:r>
            <a:r>
              <a:rPr lang="en-US" altLang="zh-CN" dirty="0">
                <a:ea typeface="宋体" charset="-122"/>
              </a:rPr>
              <a:t>” beers: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SELECT price</a:t>
            </a:r>
          </a:p>
          <a:p>
            <a:pPr>
              <a:buFontTx/>
              <a:buNone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	FROM Sells</a:t>
            </a:r>
          </a:p>
          <a:p>
            <a:pPr>
              <a:buFontTx/>
              <a:buNone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	WHERE bar = ‘</a:t>
            </a:r>
            <a:r>
              <a:rPr lang="en-US" altLang="zh-CN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joe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 bar’ AND 		                                                                    			price &lt; 5.0;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3958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Selections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What you can use in WHERE:</a:t>
            </a:r>
            <a:r>
              <a:rPr lang="en-US" altLang="zh-CN" dirty="0">
                <a:ea typeface="宋体" charset="-122"/>
              </a:rPr>
              <a:t>  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attribute names of the relation(s) used in the FROM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comparison operators:  =, &lt;&gt;, &lt;, &gt;, &lt;=, &gt;=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apply arithmetic operations:  </a:t>
            </a:r>
            <a:r>
              <a:rPr lang="en-US" altLang="zh-CN" dirty="0" err="1">
                <a:ea typeface="宋体" charset="-122"/>
              </a:rPr>
              <a:t>stockprice</a:t>
            </a:r>
            <a:r>
              <a:rPr lang="en-US" altLang="zh-CN" dirty="0">
                <a:ea typeface="宋体" charset="-122"/>
              </a:rPr>
              <a:t>*2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operations on strings (e.g., “||”  for concatenation)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Lexicographic order on strings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Pattern matching:  s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LIKE</a:t>
            </a:r>
            <a:r>
              <a:rPr lang="en-US" altLang="zh-CN" dirty="0">
                <a:ea typeface="宋体" charset="-122"/>
              </a:rPr>
              <a:t> p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Special stuff for comparing dates and times.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06318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Important Details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SQL is </a:t>
            </a:r>
            <a:r>
              <a:rPr lang="en-US" altLang="zh-CN" i="1" dirty="0">
                <a:solidFill>
                  <a:srgbClr val="C00000"/>
                </a:solidFill>
                <a:ea typeface="宋体" charset="-122"/>
              </a:rPr>
              <a:t>case-insensitive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In general, upper- and lower-case characters are the same, except inside quoted strings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Two single quotes inside a string represent the single-quote (apostrophe)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Conditions in the WHERE clause can use AND, OR, NOT, and parentheses in the usual way Boolean conditions are built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2264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Patterns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en-US" altLang="zh-CN" dirty="0">
                <a:ea typeface="宋体" charset="-122"/>
              </a:rPr>
              <a:t>WHERE clauses can have conditions in which a string is compared with a pattern, to see if it matches</a:t>
            </a:r>
          </a:p>
          <a:p>
            <a:pPr>
              <a:lnSpc>
                <a:spcPct val="114000"/>
              </a:lnSpc>
            </a:pPr>
            <a:r>
              <a:rPr lang="en-US" altLang="zh-CN" dirty="0">
                <a:ea typeface="宋体" charset="-122"/>
              </a:rPr>
              <a:t>General form:   &lt;Attribute&gt; LIKE &lt;pattern&gt; or                    &lt;Attribute&gt; NOT LIKE &lt;pattern&gt;</a:t>
            </a:r>
          </a:p>
          <a:p>
            <a:pPr lvl="1">
              <a:lnSpc>
                <a:spcPct val="114000"/>
              </a:lnSpc>
            </a:pPr>
            <a:r>
              <a:rPr lang="en-US" altLang="zh-CN" dirty="0">
                <a:ea typeface="宋体" charset="-122"/>
              </a:rPr>
              <a:t>Pattern is a quoted string with % = “any string”; _ = “any character.”</a:t>
            </a:r>
          </a:p>
          <a:p>
            <a:pPr lvl="2">
              <a:lnSpc>
                <a:spcPct val="114000"/>
              </a:lnSpc>
            </a:pPr>
            <a:r>
              <a:rPr lang="en-US" altLang="zh-CN" dirty="0">
                <a:ea typeface="宋体" charset="-122"/>
              </a:rPr>
              <a:t>From Drinkers(name, </a:t>
            </a:r>
            <a:r>
              <a:rPr lang="en-US" altLang="zh-CN" dirty="0" err="1">
                <a:ea typeface="宋体" charset="-122"/>
              </a:rPr>
              <a:t>addr</a:t>
            </a:r>
            <a:r>
              <a:rPr lang="en-US" altLang="zh-CN" dirty="0">
                <a:ea typeface="宋体" charset="-122"/>
              </a:rPr>
              <a:t>, phone) find the drinkers with exchange 555:</a:t>
            </a:r>
          </a:p>
          <a:p>
            <a:pPr>
              <a:lnSpc>
                <a:spcPct val="114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SELECT name</a:t>
            </a:r>
          </a:p>
          <a:p>
            <a:pPr>
              <a:lnSpc>
                <a:spcPct val="114000"/>
              </a:lnSpc>
              <a:buFontTx/>
              <a:buNone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	FROM Drinkers</a:t>
            </a:r>
          </a:p>
          <a:p>
            <a:pPr>
              <a:lnSpc>
                <a:spcPct val="114000"/>
              </a:lnSpc>
              <a:buFontTx/>
              <a:buNone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	WHERE phone LIKE ‘%555-_ _ _ _’;</a:t>
            </a:r>
          </a:p>
          <a:p>
            <a:pPr lvl="2">
              <a:lnSpc>
                <a:spcPct val="114000"/>
              </a:lnSpc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114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18382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NULL Values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Tuples in SQL relations can have NULL as a value for one or more components. Its Meaning depends on context; Two common cases:</a:t>
            </a:r>
          </a:p>
          <a:p>
            <a:pPr lvl="1"/>
            <a:r>
              <a:rPr lang="en-US" altLang="zh-CN" sz="2200" b="1" i="1" dirty="0">
                <a:solidFill>
                  <a:srgbClr val="C00000"/>
                </a:solidFill>
                <a:ea typeface="宋体" charset="-122"/>
              </a:rPr>
              <a:t>Missing value </a:t>
            </a:r>
            <a:r>
              <a:rPr lang="en-US" altLang="zh-CN" sz="2200" dirty="0">
                <a:ea typeface="宋体" charset="-122"/>
              </a:rPr>
              <a:t>: e.g., we know Joe’s Bar has some address, but we don’t know what it is</a:t>
            </a:r>
          </a:p>
          <a:p>
            <a:pPr lvl="1"/>
            <a:r>
              <a:rPr lang="en-US" altLang="zh-CN" sz="2200" b="1" i="1" dirty="0">
                <a:solidFill>
                  <a:srgbClr val="C00000"/>
                </a:solidFill>
                <a:ea typeface="宋体" charset="-122"/>
              </a:rPr>
              <a:t>Inapplicable</a:t>
            </a:r>
            <a:r>
              <a:rPr lang="en-US" altLang="zh-CN" sz="2200" dirty="0">
                <a:ea typeface="宋体" charset="-122"/>
              </a:rPr>
              <a:t> : e.g., the value of attribute </a:t>
            </a:r>
            <a:r>
              <a:rPr lang="en-US" altLang="zh-CN" sz="2200" i="1" dirty="0">
                <a:ea typeface="宋体" charset="-122"/>
              </a:rPr>
              <a:t>spouse</a:t>
            </a:r>
            <a:r>
              <a:rPr lang="en-US" altLang="zh-CN" sz="2200" dirty="0">
                <a:ea typeface="宋体" charset="-122"/>
              </a:rPr>
              <a:t> for an unmarried person</a:t>
            </a:r>
          </a:p>
          <a:p>
            <a:r>
              <a:rPr lang="en-US" altLang="zh-CN" dirty="0">
                <a:ea typeface="宋体" charset="-122"/>
              </a:rPr>
              <a:t>The logic of conditions in SQL is really 3-valued logic: TRUE, FALSE, UNKNOWN</a:t>
            </a:r>
          </a:p>
          <a:p>
            <a:pPr lvl="1"/>
            <a:r>
              <a:rPr lang="en-US" altLang="zh-CN" sz="2200" dirty="0">
                <a:ea typeface="宋体" charset="-122"/>
              </a:rPr>
              <a:t>When any value is compared with NULL, the truth value is </a:t>
            </a:r>
            <a:r>
              <a:rPr lang="en-US" altLang="zh-CN" sz="2200" b="1" dirty="0">
                <a:solidFill>
                  <a:srgbClr val="00B0F0"/>
                </a:solidFill>
                <a:ea typeface="宋体" charset="-122"/>
              </a:rPr>
              <a:t>UNKNOWN</a:t>
            </a:r>
          </a:p>
          <a:p>
            <a:pPr lvl="1"/>
            <a:r>
              <a:rPr lang="en-US" altLang="zh-CN" sz="2200" dirty="0">
                <a:ea typeface="宋体" charset="-122"/>
              </a:rPr>
              <a:t>A query only produces a tuple in the answer if its value for the WHERE clause is </a:t>
            </a:r>
            <a:r>
              <a:rPr lang="en-US" altLang="zh-CN" sz="2200" b="1" dirty="0">
                <a:solidFill>
                  <a:srgbClr val="FF0000"/>
                </a:solidFill>
                <a:ea typeface="宋体" charset="-122"/>
              </a:rPr>
              <a:t>TRUE</a:t>
            </a:r>
            <a:r>
              <a:rPr lang="en-US" altLang="zh-CN" sz="2200" dirty="0">
                <a:ea typeface="宋体" charset="-122"/>
              </a:rPr>
              <a:t> (not FALSE or UNKNOWN)</a:t>
            </a:r>
          </a:p>
          <a:p>
            <a:pPr lvl="1"/>
            <a:endParaRPr lang="en-US" altLang="zh-CN" dirty="0">
              <a:ea typeface="宋体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1547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Surprising Example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From the following  Sells relation:</a:t>
            </a:r>
          </a:p>
          <a:p>
            <a:endParaRPr lang="en-US" altLang="zh-CN" dirty="0">
              <a:ea typeface="宋体" charset="-122"/>
            </a:endParaRPr>
          </a:p>
          <a:p>
            <a:endParaRPr lang="en-US" altLang="zh-CN" dirty="0">
              <a:ea typeface="宋体" charset="-122"/>
            </a:endParaRPr>
          </a:p>
          <a:p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SELECT bar</a:t>
            </a:r>
          </a:p>
          <a:p>
            <a:pPr>
              <a:buFontTx/>
              <a:buNone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	FROM Sells</a:t>
            </a:r>
          </a:p>
          <a:p>
            <a:pPr>
              <a:buFontTx/>
              <a:buNone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	WHERE price &lt; 2.00 OR price &gt;= 2.00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18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052843"/>
              </p:ext>
            </p:extLst>
          </p:nvPr>
        </p:nvGraphicFramePr>
        <p:xfrm>
          <a:off x="1475656" y="1900312"/>
          <a:ext cx="5544616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a typeface="宋体" charset="-122"/>
                        </a:rPr>
                        <a:t>beer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Price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01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Joe’s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Bud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NULL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8" name="Group 4"/>
          <p:cNvGrpSpPr>
            <a:grpSpLocks/>
          </p:cNvGrpSpPr>
          <p:nvPr/>
        </p:nvGrpSpPr>
        <p:grpSpPr bwMode="auto">
          <a:xfrm>
            <a:off x="1762472" y="4777134"/>
            <a:ext cx="4321696" cy="457200"/>
            <a:chOff x="1632" y="3456"/>
            <a:chExt cx="3312" cy="288"/>
          </a:xfrm>
        </p:grpSpPr>
        <p:sp>
          <p:nvSpPr>
            <p:cNvPr id="19" name="Text Box 5"/>
            <p:cNvSpPr txBox="1">
              <a:spLocks noChangeArrowheads="1"/>
            </p:cNvSpPr>
            <p:nvPr/>
          </p:nvSpPr>
          <p:spPr bwMode="auto">
            <a:xfrm>
              <a:off x="1776" y="3456"/>
              <a:ext cx="29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latin typeface="Tahoma" charset="0"/>
                  <a:ea typeface="宋体" charset="-122"/>
                </a:rPr>
                <a:t>UNKNOWN		   UNKNOWN</a:t>
              </a:r>
            </a:p>
          </p:txBody>
        </p:sp>
        <p:sp>
          <p:nvSpPr>
            <p:cNvPr id="20" name="Line 6"/>
            <p:cNvSpPr>
              <a:spLocks noChangeShapeType="1"/>
            </p:cNvSpPr>
            <p:nvPr/>
          </p:nvSpPr>
          <p:spPr bwMode="auto">
            <a:xfrm>
              <a:off x="1632" y="3456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Line 7"/>
            <p:cNvSpPr>
              <a:spLocks noChangeShapeType="1"/>
            </p:cNvSpPr>
            <p:nvPr/>
          </p:nvSpPr>
          <p:spPr bwMode="auto">
            <a:xfrm>
              <a:off x="3552" y="3456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2" name="Group 8"/>
          <p:cNvGrpSpPr>
            <a:grpSpLocks/>
          </p:cNvGrpSpPr>
          <p:nvPr/>
        </p:nvGrpSpPr>
        <p:grpSpPr bwMode="auto">
          <a:xfrm>
            <a:off x="1838672" y="5386734"/>
            <a:ext cx="4461520" cy="490538"/>
            <a:chOff x="1680" y="3840"/>
            <a:chExt cx="3264" cy="309"/>
          </a:xfrm>
        </p:grpSpPr>
        <p:sp>
          <p:nvSpPr>
            <p:cNvPr id="23" name="Text Box 9"/>
            <p:cNvSpPr txBox="1">
              <a:spLocks noChangeArrowheads="1"/>
            </p:cNvSpPr>
            <p:nvPr/>
          </p:nvSpPr>
          <p:spPr bwMode="auto">
            <a:xfrm>
              <a:off x="2534" y="3861"/>
              <a:ext cx="10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latin typeface="Tahoma" charset="0"/>
                  <a:ea typeface="宋体" charset="-122"/>
                </a:rPr>
                <a:t>UNKNOWN</a:t>
              </a:r>
            </a:p>
          </p:txBody>
        </p:sp>
        <p:sp>
          <p:nvSpPr>
            <p:cNvPr id="24" name="Line 10"/>
            <p:cNvSpPr>
              <a:spLocks noChangeShapeType="1"/>
            </p:cNvSpPr>
            <p:nvPr/>
          </p:nvSpPr>
          <p:spPr bwMode="auto">
            <a:xfrm>
              <a:off x="1680" y="3840"/>
              <a:ext cx="3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8332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Standard language for querying and manipulating (relational) data (</a:t>
            </a:r>
            <a:r>
              <a:rPr lang="en-US" altLang="zh-CN" dirty="0">
                <a:ea typeface="宋体" charset="-122"/>
                <a:hlinkClick r:id="rId2"/>
              </a:rPr>
              <a:t>https://www.sql50.com</a:t>
            </a:r>
            <a:r>
              <a:rPr lang="en-US" altLang="zh-CN" dirty="0">
                <a:ea typeface="宋体" charset="-122"/>
              </a:rPr>
              <a:t>)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sz="2000" b="1" dirty="0">
                <a:solidFill>
                  <a:srgbClr val="A80000"/>
                </a:solidFill>
                <a:ea typeface="宋体" charset="-122"/>
              </a:rPr>
              <a:t>SQL</a:t>
            </a:r>
            <a:r>
              <a:rPr lang="en-US" altLang="zh-CN" sz="2000" dirty="0">
                <a:ea typeface="宋体" charset="-122"/>
              </a:rPr>
              <a:t> stands for </a:t>
            </a:r>
            <a:r>
              <a:rPr lang="en-US" altLang="zh-CN" sz="2000" b="1" dirty="0">
                <a:solidFill>
                  <a:srgbClr val="C00000"/>
                </a:solidFill>
                <a:ea typeface="宋体" charset="-122"/>
              </a:rPr>
              <a:t>S</a:t>
            </a:r>
            <a:r>
              <a:rPr lang="en-US" altLang="zh-CN" sz="2000" dirty="0">
                <a:ea typeface="宋体" charset="-122"/>
              </a:rPr>
              <a:t>tructured </a:t>
            </a:r>
            <a:r>
              <a:rPr lang="en-US" altLang="zh-CN" sz="2000" b="1" dirty="0">
                <a:solidFill>
                  <a:srgbClr val="C00000"/>
                </a:solidFill>
                <a:ea typeface="宋体" charset="-122"/>
              </a:rPr>
              <a:t>Q</a:t>
            </a:r>
            <a:r>
              <a:rPr lang="en-US" altLang="zh-CN" sz="2000" dirty="0">
                <a:ea typeface="宋体" charset="-122"/>
              </a:rPr>
              <a:t>uery </a:t>
            </a:r>
            <a:r>
              <a:rPr lang="en-US" altLang="zh-CN" sz="2000" b="1" dirty="0">
                <a:solidFill>
                  <a:srgbClr val="C00000"/>
                </a:solidFill>
                <a:ea typeface="宋体" charset="-122"/>
              </a:rPr>
              <a:t>L</a:t>
            </a:r>
            <a:r>
              <a:rPr lang="en-US" altLang="zh-CN" sz="2000" dirty="0">
                <a:ea typeface="宋体" charset="-122"/>
              </a:rPr>
              <a:t>anguage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sz="2000" dirty="0"/>
              <a:t>Initially developed at IBM by Donald Chamberlin and Raymond  Boyce in the early 1970s,  and called </a:t>
            </a:r>
            <a:r>
              <a:rPr lang="en-US" altLang="zh-CN" sz="2000" b="1" dirty="0">
                <a:solidFill>
                  <a:srgbClr val="A80000"/>
                </a:solidFill>
              </a:rPr>
              <a:t>SEQUEL</a:t>
            </a:r>
            <a:r>
              <a:rPr lang="en-US" altLang="zh-CN" sz="2000" dirty="0"/>
              <a:t> (</a:t>
            </a:r>
            <a:r>
              <a:rPr lang="en-US" altLang="zh-CN" sz="2000" i="1" dirty="0"/>
              <a:t>Structured English Query Language</a:t>
            </a:r>
            <a:r>
              <a:rPr lang="en-US" altLang="zh-CN" sz="2000" dirty="0"/>
              <a:t>)</a:t>
            </a:r>
            <a:endParaRPr lang="en-US" altLang="zh-CN" sz="2000" dirty="0">
              <a:ea typeface="宋体" charset="-122"/>
            </a:endParaRP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sz="2000" dirty="0">
                <a:ea typeface="宋体" charset="-122"/>
              </a:rPr>
              <a:t>Many standards out there: SQL92, SQL3, SQL99, ……, </a:t>
            </a:r>
            <a:r>
              <a:rPr lang="en-US" altLang="zh-CN" sz="2000" b="1" dirty="0">
                <a:solidFill>
                  <a:srgbClr val="A80000"/>
                </a:solidFill>
                <a:ea typeface="宋体" charset="-122"/>
              </a:rPr>
              <a:t>SQL2016</a:t>
            </a:r>
            <a:endParaRPr lang="en-US" altLang="zh-CN" sz="2000" dirty="0">
              <a:solidFill>
                <a:srgbClr val="A80000"/>
              </a:solidFill>
              <a:ea typeface="宋体" charset="-122"/>
            </a:endParaRP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sz="2000" dirty="0">
                <a:solidFill>
                  <a:srgbClr val="C00000"/>
                </a:solidFill>
                <a:ea typeface="宋体" charset="-122"/>
              </a:rPr>
              <a:t>(</a:t>
            </a:r>
            <a:r>
              <a:rPr lang="en-US" altLang="zh-CN" sz="2000" b="1" dirty="0">
                <a:solidFill>
                  <a:srgbClr val="C00000"/>
                </a:solidFill>
                <a:ea typeface="宋体" charset="-122"/>
              </a:rPr>
              <a:t>Caveats</a:t>
            </a:r>
            <a:r>
              <a:rPr lang="en-US" altLang="zh-CN" sz="2000" dirty="0">
                <a:solidFill>
                  <a:srgbClr val="C00000"/>
                </a:solidFill>
                <a:ea typeface="宋体" charset="-122"/>
              </a:rPr>
              <a:t>)</a:t>
            </a:r>
            <a:r>
              <a:rPr lang="en-US" altLang="zh-CN" sz="2000" dirty="0">
                <a:ea typeface="宋体" charset="-122"/>
              </a:rPr>
              <a:t>Vendors support various subsets of these standards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dirty="0">
                <a:solidFill>
                  <a:srgbClr val="00B0F0"/>
                </a:solidFill>
                <a:ea typeface="宋体" charset="-122"/>
              </a:rPr>
              <a:t>Why</a:t>
            </a:r>
            <a:r>
              <a:rPr lang="en-US" altLang="zh-CN" dirty="0">
                <a:ea typeface="宋体" charset="-122"/>
              </a:rPr>
              <a:t> SQL?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sz="2000" dirty="0">
                <a:ea typeface="宋体" charset="-122"/>
              </a:rPr>
              <a:t>A </a:t>
            </a:r>
            <a:r>
              <a:rPr lang="en-US" altLang="zh-CN" sz="2000" b="1" dirty="0">
                <a:solidFill>
                  <a:srgbClr val="A80000"/>
                </a:solidFill>
                <a:ea typeface="宋体" charset="-122"/>
              </a:rPr>
              <a:t>very-high-level, </a:t>
            </a:r>
            <a:r>
              <a:rPr lang="en-US" altLang="zh-CN" sz="2000" b="1" dirty="0">
                <a:solidFill>
                  <a:srgbClr val="00B0F0"/>
                </a:solidFill>
                <a:ea typeface="宋体" charset="-122"/>
              </a:rPr>
              <a:t>declarative</a:t>
            </a:r>
            <a:r>
              <a:rPr lang="en-US" altLang="zh-CN" sz="2000" dirty="0">
                <a:solidFill>
                  <a:srgbClr val="A80000"/>
                </a:solidFill>
                <a:ea typeface="宋体" charset="-122"/>
              </a:rPr>
              <a:t> </a:t>
            </a:r>
            <a:r>
              <a:rPr lang="en-US" altLang="zh-CN" sz="2000" b="1" dirty="0">
                <a:solidFill>
                  <a:srgbClr val="A80000"/>
                </a:solidFill>
                <a:ea typeface="宋体" charset="-122"/>
              </a:rPr>
              <a:t>language</a:t>
            </a:r>
            <a:r>
              <a:rPr lang="en-US" altLang="zh-CN" sz="2000" dirty="0">
                <a:ea typeface="宋体" charset="-122"/>
              </a:rPr>
              <a:t>, in which the programmer is able to avoid specifying </a:t>
            </a:r>
            <a:r>
              <a:rPr lang="en-US" altLang="zh-CN" sz="2000" i="1" dirty="0">
                <a:ea typeface="宋体" charset="-122"/>
              </a:rPr>
              <a:t>a lot of data-manipulation details </a:t>
            </a:r>
            <a:r>
              <a:rPr lang="en-US" altLang="zh-CN" sz="2000" dirty="0">
                <a:ea typeface="宋体" charset="-122"/>
              </a:rPr>
              <a:t>that would be necessary in languages like C++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sz="2000" dirty="0">
                <a:ea typeface="宋体" charset="-122"/>
              </a:rPr>
              <a:t>Its queries are “</a:t>
            </a:r>
            <a:r>
              <a:rPr lang="en-US" altLang="zh-CN" sz="2000" b="1" dirty="0">
                <a:solidFill>
                  <a:srgbClr val="A80000"/>
                </a:solidFill>
                <a:ea typeface="宋体" charset="-122"/>
              </a:rPr>
              <a:t>optimized</a:t>
            </a:r>
            <a:r>
              <a:rPr lang="en-US" altLang="zh-CN" sz="2000" dirty="0">
                <a:ea typeface="宋体" charset="-122"/>
              </a:rPr>
              <a:t>” quite well over the years, yielding efficient query execution and performance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04880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Three-Valued Logic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To understand how AND, OR, and NOT work in 3-valued logic, think of TRUE = 1, FALSE = 0, and UNKNOWN = ½, AND = MIN; OR = MAX, NOT(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) = 1-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TRUE AND (FALSE OR NOT(UNKNOWN))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= MIN(1, MAX(0, (1 - ½ )))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= MIN(1, MAX(0, ½ )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= MIN(1, ½ )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= ½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98635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Surprising Example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Can test for NULL explicitly: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x IS NULL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x IS NOT NULL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SELECT *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	FROM   Person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	WHERE  age &lt; 25  OR  age &gt;= 25 OR age IS NULL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CN" dirty="0">
              <a:solidFill>
                <a:schemeClr val="bg1">
                  <a:lumMod val="50000"/>
                </a:schemeClr>
              </a:solidFill>
              <a:ea typeface="宋体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Now it includes all Persons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131586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Multi-relation Queries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169593"/>
            <a:ext cx="9036496" cy="521173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Interesting queries often combine data from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more than one relation</a:t>
            </a:r>
            <a:r>
              <a:rPr lang="en-US" altLang="zh-CN" dirty="0">
                <a:ea typeface="宋体" charset="-122"/>
              </a:rPr>
              <a:t>, we can address several relations in one query by listing them all in the FROM clause.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Distinguish attributes of the same name by “&lt;relation&gt;.&lt;attribute&gt;”</a:t>
            </a:r>
          </a:p>
          <a:p>
            <a:pPr lvl="1">
              <a:lnSpc>
                <a:spcPct val="110000"/>
              </a:lnSpc>
            </a:pP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Query</a:t>
            </a:r>
            <a:r>
              <a:rPr lang="en-US" altLang="zh-CN" dirty="0">
                <a:ea typeface="宋体" charset="-122"/>
              </a:rPr>
              <a:t>: Using relations </a:t>
            </a:r>
            <a:r>
              <a:rPr lang="en-US" altLang="zh-CN" b="1" dirty="0">
                <a:ea typeface="宋体" charset="-122"/>
              </a:rPr>
              <a:t>Likes</a:t>
            </a:r>
            <a:r>
              <a:rPr lang="en-US" altLang="zh-CN" dirty="0">
                <a:ea typeface="宋体" charset="-122"/>
              </a:rPr>
              <a:t>(drinker, beer) and </a:t>
            </a:r>
            <a:r>
              <a:rPr lang="en-US" altLang="zh-CN" b="1" dirty="0">
                <a:ea typeface="宋体" charset="-122"/>
              </a:rPr>
              <a:t>Frequents</a:t>
            </a:r>
            <a:r>
              <a:rPr lang="en-US" altLang="zh-CN" dirty="0">
                <a:ea typeface="宋体" charset="-122"/>
              </a:rPr>
              <a:t>(drinker, bar), find the beers liked by at least one person who frequents Joe’s Bar.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</a:rPr>
              <a:t>	  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SELECT </a:t>
            </a:r>
            <a:r>
              <a:rPr lang="en-US" altLang="zh-CN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Likes.beer</a:t>
            </a:r>
            <a:endParaRPr lang="en-US" altLang="zh-CN" sz="2000" dirty="0">
              <a:solidFill>
                <a:schemeClr val="bg1">
                  <a:lumMod val="50000"/>
                </a:schemeClr>
              </a:solidFill>
              <a:latin typeface="Courier New" pitchFamily="49" charset="0"/>
              <a:ea typeface="宋体" charset="-122"/>
            </a:endParaRP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   FROM 	Likes, Frequents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   WHERE 	</a:t>
            </a:r>
            <a:r>
              <a:rPr lang="en-US" altLang="zh-CN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Frequents.bar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 = ‘Joe Bar’ AND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		</a:t>
            </a:r>
            <a:r>
              <a:rPr lang="en-US" altLang="zh-CN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Frequents.drinker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 = </a:t>
            </a:r>
            <a:r>
              <a:rPr lang="en-US" altLang="zh-CN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Likes.drinker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;</a:t>
            </a:r>
          </a:p>
          <a:p>
            <a:pPr lvl="1">
              <a:lnSpc>
                <a:spcPct val="110000"/>
              </a:lnSpc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11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677299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Semantics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24744"/>
            <a:ext cx="8786813" cy="5211735"/>
          </a:xfrm>
        </p:spPr>
        <p:txBody>
          <a:bodyPr/>
          <a:lstStyle/>
          <a:p>
            <a:pPr marL="609600" indent="-609600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Almost the same as for single-relation queries:</a:t>
            </a:r>
          </a:p>
          <a:p>
            <a:pPr marL="990600" lvl="1" indent="-533400">
              <a:lnSpc>
                <a:spcPct val="11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Start with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the (Cartesian) product </a:t>
            </a:r>
            <a:r>
              <a:rPr lang="en-US" altLang="zh-CN" dirty="0">
                <a:ea typeface="宋体" charset="-122"/>
              </a:rPr>
              <a:t>of all the relations in the FROM clause</a:t>
            </a:r>
          </a:p>
          <a:p>
            <a:pPr marL="990600" lvl="1" indent="-533400">
              <a:lnSpc>
                <a:spcPct val="11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Apply the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selection</a:t>
            </a:r>
            <a:r>
              <a:rPr lang="en-US" altLang="zh-CN" dirty="0">
                <a:ea typeface="宋体" charset="-122"/>
              </a:rPr>
              <a:t> condition from the WHERE clause</a:t>
            </a:r>
          </a:p>
          <a:p>
            <a:pPr marL="990600" lvl="1" indent="-533400">
              <a:lnSpc>
                <a:spcPct val="11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Project</a:t>
            </a:r>
            <a:r>
              <a:rPr lang="en-US" altLang="zh-CN" dirty="0">
                <a:ea typeface="宋体" charset="-122"/>
              </a:rPr>
              <a:t> onto the list of attributes and expressions in the SELECT clause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zh-CN" sz="2000" dirty="0">
              <a:solidFill>
                <a:schemeClr val="accent2"/>
              </a:solidFill>
              <a:ea typeface="宋体" charset="-122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	  SELECT </a:t>
            </a:r>
            <a:r>
              <a:rPr lang="en-US" altLang="zh-CN" sz="2000" dirty="0">
                <a:ea typeface="宋体" charset="-122"/>
              </a:rPr>
              <a:t>a1, a2, …, </a:t>
            </a:r>
            <a:r>
              <a:rPr lang="en-US" altLang="zh-CN" sz="2000" dirty="0" err="1">
                <a:ea typeface="宋体" charset="-122"/>
              </a:rPr>
              <a:t>ak</a:t>
            </a:r>
            <a:endParaRPr lang="en-US" altLang="zh-CN" sz="2000" dirty="0">
              <a:solidFill>
                <a:schemeClr val="accent2"/>
              </a:solidFill>
              <a:ea typeface="宋体" charset="-122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	  FROM    </a:t>
            </a:r>
            <a:r>
              <a:rPr lang="en-US" altLang="zh-CN" sz="2000" dirty="0">
                <a:ea typeface="宋体" charset="-122"/>
              </a:rPr>
              <a:t>R</a:t>
            </a:r>
            <a:r>
              <a:rPr lang="en-US" altLang="zh-CN" sz="2000" baseline="-25000" dirty="0">
                <a:ea typeface="宋体" charset="-122"/>
              </a:rPr>
              <a:t>1</a:t>
            </a:r>
            <a:r>
              <a:rPr lang="en-US" altLang="zh-CN" sz="2000" dirty="0">
                <a:ea typeface="宋体" charset="-122"/>
              </a:rPr>
              <a:t> AS x</a:t>
            </a:r>
            <a:r>
              <a:rPr lang="en-US" altLang="zh-CN" sz="2000" baseline="-25000" dirty="0">
                <a:ea typeface="宋体" charset="-122"/>
              </a:rPr>
              <a:t>1</a:t>
            </a:r>
            <a:r>
              <a:rPr lang="en-US" altLang="zh-CN" sz="2000" dirty="0">
                <a:ea typeface="宋体" charset="-122"/>
              </a:rPr>
              <a:t>, R</a:t>
            </a:r>
            <a:r>
              <a:rPr lang="en-US" altLang="zh-CN" sz="2000" baseline="-25000" dirty="0">
                <a:ea typeface="宋体" charset="-122"/>
              </a:rPr>
              <a:t>2</a:t>
            </a:r>
            <a:r>
              <a:rPr lang="en-US" altLang="zh-CN" sz="2000" dirty="0">
                <a:ea typeface="宋体" charset="-122"/>
              </a:rPr>
              <a:t> AS x</a:t>
            </a:r>
            <a:r>
              <a:rPr lang="en-US" altLang="zh-CN" sz="2000" baseline="-25000" dirty="0">
                <a:ea typeface="宋体" charset="-122"/>
              </a:rPr>
              <a:t>2</a:t>
            </a:r>
            <a:r>
              <a:rPr lang="en-US" altLang="zh-CN" sz="2000" dirty="0">
                <a:ea typeface="宋体" charset="-122"/>
              </a:rPr>
              <a:t>, …, R</a:t>
            </a:r>
            <a:r>
              <a:rPr lang="en-US" altLang="zh-CN" sz="2000" baseline="-25000" dirty="0">
                <a:ea typeface="宋体" charset="-122"/>
              </a:rPr>
              <a:t>n</a:t>
            </a:r>
            <a:r>
              <a:rPr lang="en-US" altLang="zh-CN" sz="2000" dirty="0">
                <a:ea typeface="宋体" charset="-122"/>
              </a:rPr>
              <a:t> AS x</a:t>
            </a:r>
            <a:r>
              <a:rPr lang="en-US" altLang="zh-CN" sz="2000" baseline="-25000" dirty="0">
                <a:ea typeface="宋体" charset="-122"/>
              </a:rPr>
              <a:t>n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	  WHERE  </a:t>
            </a:r>
            <a:r>
              <a:rPr lang="en-US" altLang="zh-CN" sz="2000" dirty="0">
                <a:ea typeface="宋体" charset="-122"/>
              </a:rPr>
              <a:t>Conditions</a:t>
            </a:r>
          </a:p>
          <a:p>
            <a:pPr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zh-CN" sz="2000" dirty="0">
                <a:ea typeface="宋体" charset="-122"/>
              </a:rPr>
              <a:t>	 </a:t>
            </a:r>
          </a:p>
          <a:p>
            <a:pPr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zh-CN" sz="2000" dirty="0">
                <a:ea typeface="宋体" charset="-122"/>
              </a:rPr>
              <a:t>	 Translation to Relational algebra: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Symbol" pitchFamily="18" charset="2"/>
              <a:buNone/>
            </a:pPr>
            <a:r>
              <a:rPr lang="en-US" altLang="zh-CN" sz="2000" dirty="0">
                <a:solidFill>
                  <a:srgbClr val="FF5050"/>
                </a:solidFill>
                <a:ea typeface="宋体" charset="-122"/>
              </a:rPr>
              <a:t>	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Symbol" pitchFamily="18" charset="2"/>
              <a:buNone/>
            </a:pPr>
            <a:r>
              <a:rPr lang="en-US" altLang="zh-CN" sz="2000" dirty="0">
                <a:solidFill>
                  <a:srgbClr val="FF5050"/>
                </a:solidFill>
                <a:ea typeface="宋体" charset="-122"/>
              </a:rPr>
              <a:t>		</a:t>
            </a:r>
            <a:r>
              <a:rPr lang="en-US" altLang="zh-CN" sz="2000" dirty="0">
                <a:solidFill>
                  <a:srgbClr val="C00000"/>
                </a:solidFill>
                <a:ea typeface="宋体" charset="-122"/>
              </a:rPr>
              <a:t>Select-From-Where </a:t>
            </a:r>
            <a:r>
              <a:rPr lang="en-US" altLang="zh-CN" sz="2000" b="0" dirty="0">
                <a:ea typeface="宋体" charset="-122"/>
              </a:rPr>
              <a:t>queries</a:t>
            </a:r>
            <a:r>
              <a:rPr lang="en-US" altLang="zh-CN" sz="2000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sz="2000" b="0" dirty="0">
                <a:ea typeface="宋体" charset="-122"/>
              </a:rPr>
              <a:t>are precisely </a:t>
            </a:r>
            <a:r>
              <a:rPr lang="en-US" altLang="zh-CN" sz="2000" dirty="0">
                <a:solidFill>
                  <a:srgbClr val="C00000"/>
                </a:solidFill>
                <a:ea typeface="宋体" charset="-122"/>
              </a:rPr>
              <a:t>Projection-Join-Selection</a:t>
            </a:r>
            <a:endParaRPr lang="zh-CN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22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BAEC8C-0FCB-FB11-FB57-93B942C386AF}"/>
              </a:ext>
            </a:extLst>
          </p:cNvPr>
          <p:cNvSpPr txBox="1"/>
          <p:nvPr/>
        </p:nvSpPr>
        <p:spPr>
          <a:xfrm>
            <a:off x="4161723" y="5517232"/>
            <a:ext cx="4442725" cy="400110"/>
          </a:xfrm>
          <a:prstGeom prst="rect">
            <a:avLst/>
          </a:prstGeom>
          <a:solidFill>
            <a:srgbClr val="FFFDA7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000" b="0" i="1" dirty="0">
                <a:solidFill>
                  <a:srgbClr val="404040"/>
                </a:solidFill>
                <a:effectLst/>
                <a:latin typeface="KaTeX_Math"/>
              </a:rPr>
              <a:t>π</a:t>
            </a:r>
            <a:r>
              <a:rPr lang="en-US" sz="2000" b="0" i="1" baseline="-25000" dirty="0">
                <a:solidFill>
                  <a:srgbClr val="404040"/>
                </a:solidFill>
                <a:effectLst/>
                <a:latin typeface="KaTeX_Math"/>
              </a:rPr>
              <a:t>a1, a2, …, </a:t>
            </a:r>
            <a:r>
              <a:rPr lang="en-US" sz="2000" b="0" i="1" baseline="-25000" dirty="0" err="1">
                <a:solidFill>
                  <a:srgbClr val="404040"/>
                </a:solidFill>
                <a:effectLst/>
                <a:latin typeface="KaTeX_Math"/>
              </a:rPr>
              <a:t>ak</a:t>
            </a:r>
            <a:r>
              <a:rPr lang="el-GR" sz="2000" b="0" i="0" dirty="0">
                <a:solidFill>
                  <a:srgbClr val="666666"/>
                </a:solidFill>
                <a:effectLst/>
                <a:latin typeface="Fira Sans" panose="020B0604020202020204" pitchFamily="34" charset="0"/>
              </a:rPr>
              <a:t> </a:t>
            </a:r>
            <a:r>
              <a:rPr lang="en-US" sz="2000" b="0" i="0" dirty="0">
                <a:solidFill>
                  <a:srgbClr val="666666"/>
                </a:solidFill>
                <a:effectLst/>
                <a:latin typeface="Fira Sans" panose="020B0604020202020204" pitchFamily="34" charset="0"/>
              </a:rPr>
              <a:t>(</a:t>
            </a:r>
            <a:r>
              <a:rPr lang="el-GR" sz="2000" b="0" i="0" dirty="0">
                <a:solidFill>
                  <a:srgbClr val="666666"/>
                </a:solidFill>
                <a:effectLst/>
                <a:latin typeface="Fira Sans" panose="020B0604020202020204" pitchFamily="34" charset="0"/>
              </a:rPr>
              <a:t>σ </a:t>
            </a:r>
            <a:r>
              <a:rPr lang="en-US" sz="2000" b="0" i="0" baseline="-25000" dirty="0">
                <a:solidFill>
                  <a:srgbClr val="666666"/>
                </a:solidFill>
                <a:effectLst/>
                <a:latin typeface="Fira Sans" panose="020B0604020202020204" pitchFamily="34" charset="0"/>
              </a:rPr>
              <a:t>Conditions</a:t>
            </a:r>
            <a:r>
              <a:rPr lang="en-US" sz="2000" b="0" i="0" dirty="0">
                <a:solidFill>
                  <a:srgbClr val="666666"/>
                </a:solidFill>
                <a:effectLst/>
                <a:latin typeface="Fira Sans" panose="020B0604020202020204" pitchFamily="34" charset="0"/>
              </a:rPr>
              <a:t>(R1 x R2 x … x Rn))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345936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Semantics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23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2400" dirty="0">
                <a:solidFill>
                  <a:schemeClr val="accent2"/>
                </a:solidFill>
                <a:ea typeface="宋体" charset="-122"/>
              </a:rPr>
              <a:t>		SELECT </a:t>
            </a:r>
            <a:r>
              <a:rPr lang="en-US" altLang="zh-CN" sz="2400" dirty="0">
                <a:ea typeface="宋体" charset="-122"/>
              </a:rPr>
              <a:t>a1, a2, …, </a:t>
            </a:r>
            <a:r>
              <a:rPr lang="en-US" altLang="zh-CN" sz="2400" dirty="0" err="1">
                <a:ea typeface="宋体" charset="-122"/>
              </a:rPr>
              <a:t>ak</a:t>
            </a:r>
            <a:endParaRPr lang="en-US" altLang="zh-CN" sz="2400" dirty="0">
              <a:solidFill>
                <a:schemeClr val="accent2"/>
              </a:solidFill>
              <a:ea typeface="宋体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2400" dirty="0">
                <a:solidFill>
                  <a:schemeClr val="accent2"/>
                </a:solidFill>
                <a:ea typeface="宋体" charset="-122"/>
              </a:rPr>
              <a:t>		FROM    </a:t>
            </a:r>
            <a:r>
              <a:rPr lang="en-US" altLang="zh-CN" sz="2400" dirty="0">
                <a:ea typeface="宋体" charset="-122"/>
              </a:rPr>
              <a:t>R1 AS x1, R2 AS x2, …, Rn AS xn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2400" dirty="0">
                <a:solidFill>
                  <a:schemeClr val="accent2"/>
                </a:solidFill>
                <a:ea typeface="宋体" charset="-122"/>
              </a:rPr>
              <a:t>		WHERE  </a:t>
            </a:r>
            <a:r>
              <a:rPr lang="en-US" altLang="zh-CN" sz="2400" dirty="0">
                <a:ea typeface="宋体" charset="-122"/>
              </a:rPr>
              <a:t>Conditions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dirty="0">
              <a:ea typeface="宋体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dirty="0">
              <a:ea typeface="宋体" charset="-122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16579" y="2492896"/>
            <a:ext cx="7599837" cy="35971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ea typeface="宋体" charset="-122"/>
              </a:rPr>
              <a:t>Answer = {}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ea typeface="宋体" charset="-122"/>
              </a:rPr>
              <a:t>for</a:t>
            </a:r>
            <a:r>
              <a:rPr lang="en-US" altLang="zh-CN" sz="2400" dirty="0">
                <a:ea typeface="宋体" charset="-122"/>
              </a:rPr>
              <a:t> x1 </a:t>
            </a:r>
            <a:r>
              <a:rPr lang="en-US" altLang="zh-CN" sz="2400" b="1" dirty="0">
                <a:ea typeface="宋体" charset="-122"/>
              </a:rPr>
              <a:t>in</a:t>
            </a:r>
            <a:r>
              <a:rPr lang="en-US" altLang="zh-CN" sz="2400" dirty="0">
                <a:ea typeface="宋体" charset="-122"/>
              </a:rPr>
              <a:t> R1 </a:t>
            </a:r>
            <a:r>
              <a:rPr lang="en-US" altLang="zh-CN" sz="2400" b="1" dirty="0">
                <a:ea typeface="宋体" charset="-122"/>
              </a:rPr>
              <a:t>do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ea typeface="宋体" charset="-122"/>
              </a:rPr>
              <a:t>      </a:t>
            </a:r>
            <a:r>
              <a:rPr lang="en-US" altLang="zh-CN" sz="2400" b="1" dirty="0">
                <a:ea typeface="宋体" charset="-122"/>
              </a:rPr>
              <a:t>for</a:t>
            </a:r>
            <a:r>
              <a:rPr lang="en-US" altLang="zh-CN" sz="2400" dirty="0">
                <a:ea typeface="宋体" charset="-122"/>
              </a:rPr>
              <a:t> x2 </a:t>
            </a:r>
            <a:r>
              <a:rPr lang="en-US" altLang="zh-CN" sz="2400" b="1" dirty="0">
                <a:ea typeface="宋体" charset="-122"/>
              </a:rPr>
              <a:t>in</a:t>
            </a:r>
            <a:r>
              <a:rPr lang="en-US" altLang="zh-CN" sz="2400" dirty="0">
                <a:ea typeface="宋体" charset="-122"/>
              </a:rPr>
              <a:t> R2 </a:t>
            </a:r>
            <a:r>
              <a:rPr lang="en-US" altLang="zh-CN" sz="2400" b="1" dirty="0">
                <a:ea typeface="宋体" charset="-122"/>
              </a:rPr>
              <a:t>do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ea typeface="宋体" charset="-122"/>
              </a:rPr>
              <a:t>           …..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ea typeface="宋体" charset="-122"/>
              </a:rPr>
              <a:t>                </a:t>
            </a:r>
            <a:r>
              <a:rPr lang="en-US" altLang="zh-CN" sz="2400" b="1" dirty="0">
                <a:ea typeface="宋体" charset="-122"/>
              </a:rPr>
              <a:t>for</a:t>
            </a:r>
            <a:r>
              <a:rPr lang="en-US" altLang="zh-CN" sz="2400" dirty="0">
                <a:ea typeface="宋体" charset="-122"/>
              </a:rPr>
              <a:t> xn </a:t>
            </a:r>
            <a:r>
              <a:rPr lang="en-US" altLang="zh-CN" sz="2400" b="1" dirty="0">
                <a:ea typeface="宋体" charset="-122"/>
              </a:rPr>
              <a:t>in</a:t>
            </a:r>
            <a:r>
              <a:rPr lang="en-US" altLang="zh-CN" sz="2400" dirty="0">
                <a:ea typeface="宋体" charset="-122"/>
              </a:rPr>
              <a:t> Rn </a:t>
            </a:r>
            <a:r>
              <a:rPr lang="en-US" altLang="zh-CN" sz="2400" b="1" dirty="0">
                <a:ea typeface="宋体" charset="-122"/>
              </a:rPr>
              <a:t>do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ea typeface="宋体" charset="-122"/>
              </a:rPr>
              <a:t>                       </a:t>
            </a:r>
            <a:r>
              <a:rPr lang="en-US" altLang="zh-CN" sz="2400" b="1" dirty="0">
                <a:ea typeface="宋体" charset="-122"/>
              </a:rPr>
              <a:t>if</a:t>
            </a:r>
            <a:r>
              <a:rPr lang="en-US" altLang="zh-CN" sz="2400" dirty="0">
                <a:ea typeface="宋体" charset="-122"/>
              </a:rPr>
              <a:t> Conditions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ea typeface="宋体" charset="-122"/>
              </a:rPr>
              <a:t>                             </a:t>
            </a:r>
            <a:r>
              <a:rPr lang="en-US" altLang="zh-CN" sz="2400" b="1" dirty="0">
                <a:ea typeface="宋体" charset="-122"/>
              </a:rPr>
              <a:t>then</a:t>
            </a:r>
            <a:r>
              <a:rPr lang="en-US" altLang="zh-CN" sz="2400" dirty="0">
                <a:ea typeface="宋体" charset="-122"/>
              </a:rPr>
              <a:t> Answer = Answer U {(a1,…,</a:t>
            </a:r>
            <a:r>
              <a:rPr lang="en-US" altLang="zh-CN" sz="2400" dirty="0" err="1">
                <a:ea typeface="宋体" charset="-122"/>
              </a:rPr>
              <a:t>ak</a:t>
            </a:r>
            <a:r>
              <a:rPr lang="en-US" altLang="zh-CN" sz="2400" dirty="0">
                <a:ea typeface="宋体" charset="-122"/>
              </a:rPr>
              <a:t>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ea typeface="宋体" charset="-122"/>
              </a:rPr>
              <a:t>return</a:t>
            </a:r>
            <a:r>
              <a:rPr lang="en-US" altLang="zh-CN" sz="2400" dirty="0">
                <a:ea typeface="宋体" charset="-122"/>
              </a:rPr>
              <a:t> Answer</a:t>
            </a:r>
          </a:p>
        </p:txBody>
      </p:sp>
    </p:spTree>
    <p:extLst>
      <p:ext uri="{BB962C8B-B14F-4D97-AF65-F5344CB8AC3E}">
        <p14:creationId xmlns:p14="http://schemas.microsoft.com/office/powerpoint/2010/main" val="29801991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Explicit Tuple-Variables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Sometimes, a query needs to use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two copies of the same relation</a:t>
            </a:r>
          </a:p>
          <a:p>
            <a:pPr lvl="1"/>
            <a:r>
              <a:rPr lang="en-US" altLang="zh-CN" dirty="0">
                <a:ea typeface="宋体" charset="-122"/>
              </a:rPr>
              <a:t>Distinguish copies by following the relation name with the name of a tuple-variable, in the FROM clause</a:t>
            </a:r>
          </a:p>
          <a:p>
            <a:pPr lvl="1"/>
            <a:r>
              <a:rPr lang="en-US" altLang="zh-CN" dirty="0">
                <a:ea typeface="宋体" charset="-122"/>
              </a:rPr>
              <a:t>It’s always an option to rename relations this way, even when not essential</a:t>
            </a:r>
          </a:p>
          <a:p>
            <a:pPr marL="457200" lvl="1" indent="0">
              <a:buNone/>
            </a:pPr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sz="2400" dirty="0">
                <a:latin typeface="Courier New" pitchFamily="49" charset="0"/>
                <a:ea typeface="宋体" charset="-122"/>
              </a:rPr>
              <a:t>		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SELECT s1.bar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	FROM Sells s1, Sells s2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	WHERE s1.beer = s2.beer AND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	  	 s1.price &lt; s2.price;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65680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SubQueries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A parenthesized SELECT-FROM-WHERE statement (</a:t>
            </a:r>
            <a:r>
              <a:rPr lang="en-US" altLang="zh-CN" i="1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) can be used as a value in a number of places, including FROM and WHERE clauses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Example: in place of a relation in the FROM clause, we can place another query, and then query its result</a:t>
            </a:r>
          </a:p>
          <a:p>
            <a:pPr lvl="2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Better use a tuple-variable to name tuples of the result</a:t>
            </a:r>
          </a:p>
          <a:p>
            <a:pPr>
              <a:lnSpc>
                <a:spcPct val="110000"/>
              </a:lnSpc>
            </a:pPr>
            <a:r>
              <a:rPr lang="en-US" altLang="zh-CN" dirty="0" err="1">
                <a:ea typeface="宋体" charset="-122"/>
              </a:rPr>
              <a:t>Subqueries</a:t>
            </a:r>
            <a:r>
              <a:rPr lang="en-US" altLang="zh-CN" dirty="0">
                <a:ea typeface="宋体" charset="-122"/>
              </a:rPr>
              <a:t> that return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Scalar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If a 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 is guaranteed to produce </a:t>
            </a: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one tuple with one component</a:t>
            </a:r>
            <a:r>
              <a:rPr lang="en-US" altLang="zh-CN" dirty="0">
                <a:ea typeface="宋体" charset="-122"/>
              </a:rPr>
              <a:t>, then the 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 can be used as a value</a:t>
            </a:r>
          </a:p>
          <a:p>
            <a:pPr lvl="2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“Single” tuple often guaranteed by the key constraint</a:t>
            </a:r>
          </a:p>
          <a:p>
            <a:pPr lvl="2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A run-time error occurs if there is no tuple or more than one tuple</a:t>
            </a:r>
          </a:p>
          <a:p>
            <a:pPr lvl="1">
              <a:lnSpc>
                <a:spcPct val="110000"/>
              </a:lnSpc>
            </a:pPr>
            <a:endParaRPr lang="en-US" altLang="zh-CN" dirty="0">
              <a:ea typeface="宋体" charset="-122"/>
            </a:endParaRPr>
          </a:p>
          <a:p>
            <a:pPr lvl="2">
              <a:lnSpc>
                <a:spcPct val="110000"/>
              </a:lnSpc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11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34552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From Sells(</a:t>
            </a:r>
            <a:r>
              <a:rPr lang="en-US" altLang="zh-CN" u="sng" dirty="0">
                <a:ea typeface="宋体" charset="-122"/>
              </a:rPr>
              <a:t>bar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u="sng" dirty="0">
                <a:ea typeface="宋体" charset="-122"/>
              </a:rPr>
              <a:t>beer</a:t>
            </a:r>
            <a:r>
              <a:rPr lang="en-US" altLang="zh-CN" dirty="0">
                <a:ea typeface="宋体" charset="-122"/>
              </a:rPr>
              <a:t>, price), find the bars that serve Miller for the same price Joe charges for Bud</a:t>
            </a:r>
          </a:p>
          <a:p>
            <a:pPr marL="1009650" lvl="1" indent="-609600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Two queries would surely work:</a:t>
            </a:r>
          </a:p>
          <a:p>
            <a:pPr marL="1390650" lvl="2" indent="-5334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Find the price Joe charges for Bud</a:t>
            </a:r>
          </a:p>
          <a:p>
            <a:pPr marL="1390650" lvl="2" indent="-5334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Find the bars that serve Miller at that price</a:t>
            </a:r>
          </a:p>
          <a:p>
            <a:pPr>
              <a:buFontTx/>
              <a:buNone/>
            </a:pPr>
            <a:r>
              <a:rPr lang="en-US" altLang="zh-CN" sz="2400" dirty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SELECT bar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FROM Sells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WHERE beer = ‘Miller’ AND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               price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+mj-lt"/>
                <a:ea typeface="Microsoft Himalaya" pitchFamily="2" charset="0"/>
                <a:cs typeface="LilyUPC" panose="020B0502040204020203" pitchFamily="34" charset="-34"/>
              </a:rPr>
              <a:t>=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(SELECT price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	       FROM Sells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	       WHERE bar = ‘Joe Bar’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	        AND beer = ‘Bud’)</a:t>
            </a:r>
          </a:p>
          <a:p>
            <a:pPr marL="857250" lvl="2" indent="0">
              <a:buNone/>
            </a:pPr>
            <a:endParaRPr lang="en-US" altLang="zh-CN" dirty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996533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The IN Operator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&lt;tuple&gt; IN &lt;relation&gt; is true if and only if the tuple is a member of the relation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&lt;tuple&gt; NOT IN &lt;relation&gt; means the opposite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IN-expressions can appear in WHERE clauses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The &lt;relation&gt; is often a </a:t>
            </a:r>
            <a:r>
              <a:rPr lang="en-US" altLang="zh-CN" dirty="0" err="1">
                <a:ea typeface="宋体" charset="-122"/>
              </a:rPr>
              <a:t>subquery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27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3212976"/>
            <a:ext cx="822960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sz="2000" dirty="0">
              <a:ea typeface="宋体" charset="-122"/>
            </a:endParaRPr>
          </a:p>
          <a:p>
            <a:pPr marL="0" indent="0">
              <a:buNone/>
            </a:pPr>
            <a:r>
              <a:rPr lang="en-US" altLang="zh-CN" sz="2000" b="0" dirty="0">
                <a:ea typeface="宋体" charset="-122"/>
              </a:rPr>
              <a:t>Query: From Beers(name, manf) and Likes(drinker, beer), find the name and manufacturer of each beer that </a:t>
            </a:r>
            <a:r>
              <a:rPr lang="en-US" altLang="zh-CN" sz="2000" dirty="0">
                <a:solidFill>
                  <a:srgbClr val="C00000"/>
                </a:solidFill>
                <a:ea typeface="宋体" charset="-122"/>
              </a:rPr>
              <a:t>Fred</a:t>
            </a:r>
            <a:r>
              <a:rPr lang="en-US" altLang="zh-CN" sz="2000" b="0" dirty="0">
                <a:ea typeface="宋体" charset="-122"/>
              </a:rPr>
              <a:t> likes</a:t>
            </a:r>
          </a:p>
          <a:p>
            <a:pPr>
              <a:buFontTx/>
              <a:buNone/>
            </a:pPr>
            <a:r>
              <a:rPr lang="en-US" altLang="zh-CN" sz="2000" dirty="0">
                <a:ea typeface="宋体" charset="-122"/>
              </a:rPr>
              <a:t>	  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SELECT *</a:t>
            </a:r>
          </a:p>
          <a:p>
            <a:pPr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	   FROM Beers</a:t>
            </a:r>
          </a:p>
          <a:p>
            <a:pPr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	   WHERE name IN (	SELECT beer</a:t>
            </a:r>
          </a:p>
          <a:p>
            <a:pPr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				 FROM Likes</a:t>
            </a:r>
          </a:p>
          <a:p>
            <a:pPr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				 WHERE drinker = ‘Fred’</a:t>
            </a:r>
          </a:p>
          <a:p>
            <a:pPr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			        );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848" y="4941167"/>
            <a:ext cx="2808312" cy="1326505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00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588224" y="4809346"/>
            <a:ext cx="244827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2000" dirty="0">
                <a:latin typeface="Tahoma" charset="0"/>
                <a:ea typeface="宋体" charset="-122"/>
              </a:rPr>
              <a:t>The set of beers Fred likes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 flipV="1">
            <a:off x="6084168" y="5157192"/>
            <a:ext cx="5040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74972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The Exists Operator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EXISTS( &lt;relation&gt; ) is true if and only if the &lt;relation&gt; is not empty</a:t>
            </a:r>
          </a:p>
          <a:p>
            <a:pPr lvl="1"/>
            <a:r>
              <a:rPr lang="en-US" altLang="zh-CN" dirty="0">
                <a:ea typeface="宋体" charset="-122"/>
              </a:rPr>
              <a:t>Being a Boolean-valued operator, EXISTS can appear in WHERE clauses</a:t>
            </a:r>
          </a:p>
          <a:p>
            <a:pPr marL="0" indent="0">
              <a:buNone/>
            </a:pPr>
            <a:r>
              <a:rPr lang="en-US" altLang="zh-CN" sz="2400" dirty="0">
                <a:ea typeface="宋体" charset="-122"/>
              </a:rPr>
              <a:t>Query: From Beers(name, manf), find those beers that are the only beer by their manufacturer</a:t>
            </a:r>
            <a:endParaRPr lang="zh-CN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28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23728" y="3923456"/>
            <a:ext cx="6192688" cy="260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zh-CN" sz="2000" dirty="0">
                <a:ea typeface="宋体" charset="-122"/>
              </a:rPr>
              <a:t>	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SELECT name</a:t>
            </a:r>
          </a:p>
          <a:p>
            <a:pPr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	FROM Beers b1</a:t>
            </a:r>
          </a:p>
          <a:p>
            <a:pPr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	WHERE NOT EXISTS(</a:t>
            </a:r>
          </a:p>
          <a:p>
            <a:pPr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		SELECT *</a:t>
            </a:r>
          </a:p>
          <a:p>
            <a:pPr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		FROM Beers</a:t>
            </a:r>
          </a:p>
          <a:p>
            <a:pPr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		WHERE manf = b1.manf AND</a:t>
            </a:r>
          </a:p>
          <a:p>
            <a:pPr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			name &lt;&gt; b1.name);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381000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zh-CN" altLang="zh-CN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843808" y="5077571"/>
            <a:ext cx="3744416" cy="1447773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03187" y="5641848"/>
            <a:ext cx="21873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Tahoma" charset="0"/>
                <a:ea typeface="宋体" charset="-122"/>
              </a:rPr>
              <a:t>Set of beers with the same manf as b1, but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Tahoma" charset="0"/>
                <a:ea typeface="宋体" charset="-122"/>
              </a:rPr>
              <a:t>not the same beer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123728" y="5224399"/>
            <a:ext cx="648072" cy="52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882553" y="3966155"/>
            <a:ext cx="300992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1600" b="1" dirty="0">
                <a:solidFill>
                  <a:srgbClr val="C00000"/>
                </a:solidFill>
                <a:latin typeface="Tahoma" charset="0"/>
                <a:ea typeface="宋体" charset="-122"/>
              </a:rPr>
              <a:t>Scope rule:</a:t>
            </a:r>
            <a:r>
              <a:rPr lang="en-US" altLang="zh-CN" sz="1600" dirty="0">
                <a:latin typeface="Tahoma" charset="0"/>
                <a:ea typeface="宋体" charset="-122"/>
              </a:rPr>
              <a:t> manf refers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Tahoma" charset="0"/>
                <a:ea typeface="宋体" charset="-122"/>
              </a:rPr>
              <a:t>to closest nested FROM with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Tahoma" charset="0"/>
                <a:ea typeface="宋体" charset="-122"/>
              </a:rPr>
              <a:t>a relation having that attribute.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4427983" y="4797152"/>
            <a:ext cx="1526576" cy="100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1075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Two sublanguages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DDL – Data Definition Language</a:t>
            </a:r>
          </a:p>
          <a:p>
            <a:pPr marL="1371600" lvl="2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define and modify schema</a:t>
            </a:r>
          </a:p>
          <a:p>
            <a:pPr marL="1371600" lvl="2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solidFill>
                  <a:schemeClr val="tx1"/>
                </a:solidFill>
                <a:latin typeface="Arial Unicode MS" pitchFamily="34" charset="-122"/>
                <a:ea typeface="Arial Unicode MS" pitchFamily="34" charset="-122"/>
              </a:rPr>
              <a:t>CREATE TABLE </a:t>
            </a:r>
            <a:r>
              <a:rPr lang="en-US" altLang="zh-CN" i="1" dirty="0" err="1">
                <a:solidFill>
                  <a:schemeClr val="tx1"/>
                </a:solidFill>
                <a:latin typeface="Arial Unicode MS" pitchFamily="34" charset="-122"/>
                <a:ea typeface="Arial Unicode MS" pitchFamily="34" charset="-122"/>
              </a:rPr>
              <a:t>table_name</a:t>
            </a:r>
            <a:r>
              <a:rPr lang="en-US" altLang="zh-CN" i="1" dirty="0">
                <a:solidFill>
                  <a:schemeClr val="tx1"/>
                </a:solidFill>
                <a:latin typeface="Arial Unicode MS" pitchFamily="34" charset="-122"/>
                <a:ea typeface="Arial Unicode MS" pitchFamily="34" charset="-122"/>
              </a:rPr>
              <a:t>                                                              </a:t>
            </a:r>
            <a:r>
              <a:rPr lang="en-US" altLang="zh-CN" dirty="0">
                <a:solidFill>
                  <a:schemeClr val="tx1"/>
                </a:solidFill>
                <a:latin typeface="Arial Unicode MS" pitchFamily="34" charset="-122"/>
                <a:ea typeface="Arial Unicode MS" pitchFamily="34" charset="-122"/>
              </a:rPr>
              <a:t> ( { </a:t>
            </a:r>
            <a:r>
              <a:rPr lang="en-US" altLang="zh-CN" i="1" dirty="0" err="1">
                <a:solidFill>
                  <a:schemeClr val="tx1"/>
                </a:solidFill>
                <a:latin typeface="Arial Unicode MS" pitchFamily="34" charset="-122"/>
                <a:ea typeface="Arial Unicode MS" pitchFamily="34" charset="-122"/>
              </a:rPr>
              <a:t>column_name</a:t>
            </a:r>
            <a:r>
              <a:rPr lang="en-US" altLang="zh-CN" dirty="0">
                <a:solidFill>
                  <a:schemeClr val="tx1"/>
                </a:solidFill>
                <a:latin typeface="Arial Unicode MS" pitchFamily="34" charset="-122"/>
                <a:ea typeface="Arial Unicode MS" pitchFamily="34" charset="-122"/>
              </a:rPr>
              <a:t> </a:t>
            </a:r>
            <a:r>
              <a:rPr lang="en-US" altLang="zh-CN" i="1" dirty="0" err="1">
                <a:solidFill>
                  <a:schemeClr val="tx1"/>
                </a:solidFill>
                <a:latin typeface="Arial Unicode MS" pitchFamily="34" charset="-122"/>
                <a:ea typeface="Arial Unicode MS" pitchFamily="34" charset="-122"/>
              </a:rPr>
              <a:t>data_type</a:t>
            </a:r>
            <a:r>
              <a:rPr lang="en-US" altLang="zh-CN" dirty="0">
                <a:solidFill>
                  <a:schemeClr val="tx1"/>
                </a:solidFill>
                <a:latin typeface="Arial Unicode MS" pitchFamily="34" charset="-122"/>
                <a:ea typeface="Arial Unicode MS" pitchFamily="34" charset="-122"/>
              </a:rPr>
              <a:t> [ DEFAULT </a:t>
            </a:r>
            <a:r>
              <a:rPr lang="en-US" altLang="zh-CN" i="1" dirty="0" err="1">
                <a:solidFill>
                  <a:schemeClr val="tx1"/>
                </a:solidFill>
                <a:latin typeface="Arial Unicode MS" pitchFamily="34" charset="-122"/>
                <a:ea typeface="Arial Unicode MS" pitchFamily="34" charset="-122"/>
              </a:rPr>
              <a:t>default_expr</a:t>
            </a:r>
            <a:r>
              <a:rPr lang="en-US" altLang="zh-CN" dirty="0">
                <a:solidFill>
                  <a:schemeClr val="tx1"/>
                </a:solidFill>
                <a:latin typeface="Arial Unicode MS" pitchFamily="34" charset="-122"/>
                <a:ea typeface="Arial Unicode MS" pitchFamily="34" charset="-122"/>
              </a:rPr>
              <a:t> ]  [ </a:t>
            </a:r>
            <a:r>
              <a:rPr lang="en-US" altLang="zh-CN" i="1" dirty="0" err="1">
                <a:solidFill>
                  <a:schemeClr val="tx1"/>
                </a:solidFill>
                <a:latin typeface="Arial Unicode MS" pitchFamily="34" charset="-122"/>
                <a:ea typeface="Arial Unicode MS" pitchFamily="34" charset="-122"/>
              </a:rPr>
              <a:t>column_constraint</a:t>
            </a:r>
            <a:r>
              <a:rPr lang="en-US" altLang="zh-CN" dirty="0">
                <a:solidFill>
                  <a:schemeClr val="tx1"/>
                </a:solidFill>
                <a:latin typeface="Arial Unicode MS" pitchFamily="34" charset="-122"/>
                <a:ea typeface="Arial Unicode MS" pitchFamily="34" charset="-122"/>
              </a:rPr>
              <a:t> [, ... ] ] | </a:t>
            </a:r>
            <a:r>
              <a:rPr lang="en-US" altLang="zh-CN" i="1" dirty="0" err="1">
                <a:solidFill>
                  <a:schemeClr val="tx1"/>
                </a:solidFill>
                <a:latin typeface="Arial Unicode MS" pitchFamily="34" charset="-122"/>
                <a:ea typeface="Arial Unicode MS" pitchFamily="34" charset="-122"/>
              </a:rPr>
              <a:t>table_constraint</a:t>
            </a:r>
            <a:r>
              <a:rPr lang="en-US" altLang="zh-CN" dirty="0">
                <a:solidFill>
                  <a:schemeClr val="tx1"/>
                </a:solidFill>
                <a:latin typeface="Arial Unicode MS" pitchFamily="34" charset="-122"/>
                <a:ea typeface="Arial Unicode MS" pitchFamily="34" charset="-122"/>
              </a:rPr>
              <a:t> } [, ... ] )</a:t>
            </a:r>
          </a:p>
          <a:p>
            <a:pPr marL="1371600" lvl="2" indent="-457200">
              <a:lnSpc>
                <a:spcPct val="120000"/>
              </a:lnSpc>
              <a:buFont typeface="+mj-lt"/>
              <a:buAutoNum type="arabicPeriod"/>
            </a:pPr>
            <a:endParaRPr lang="en-US" altLang="zh-CN" dirty="0">
              <a:ea typeface="宋体" charset="-122"/>
            </a:endParaRP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b="1" dirty="0">
                <a:ea typeface="宋体" charset="-122"/>
              </a:rPr>
              <a:t>DML – Data Manipulation Language</a:t>
            </a:r>
          </a:p>
          <a:p>
            <a:pPr marL="1371600" lvl="2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Queries can be written intuitively</a:t>
            </a:r>
          </a:p>
          <a:p>
            <a:pPr marL="114300" indent="0" algn="ctr">
              <a:lnSpc>
                <a:spcPct val="120000"/>
              </a:lnSpc>
              <a:buNone/>
            </a:pP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Select-From-Where</a:t>
            </a:r>
            <a:r>
              <a:rPr lang="en-US" altLang="zh-CN" b="1" dirty="0">
                <a:solidFill>
                  <a:schemeClr val="accent3">
                    <a:lumMod val="75000"/>
                  </a:schemeClr>
                </a:solidFill>
                <a:ea typeface="宋体" charset="-122"/>
              </a:rPr>
              <a:t>-</a:t>
            </a:r>
            <a:r>
              <a:rPr lang="en-US" altLang="zh-CN" b="1" dirty="0" err="1">
                <a:solidFill>
                  <a:schemeClr val="accent3">
                    <a:lumMod val="75000"/>
                  </a:schemeClr>
                </a:solidFill>
                <a:ea typeface="宋体" charset="-122"/>
              </a:rPr>
              <a:t>GroupBy</a:t>
            </a:r>
            <a:r>
              <a:rPr lang="en-US" altLang="zh-CN" b="1" dirty="0">
                <a:solidFill>
                  <a:schemeClr val="accent3">
                    <a:lumMod val="75000"/>
                  </a:schemeClr>
                </a:solidFill>
                <a:ea typeface="宋体" charset="-122"/>
              </a:rPr>
              <a:t>-Having</a:t>
            </a:r>
            <a:r>
              <a:rPr lang="en-US" altLang="zh-CN" b="1" dirty="0">
                <a:solidFill>
                  <a:schemeClr val="accent6">
                    <a:lumMod val="75000"/>
                  </a:schemeClr>
                </a:solidFill>
                <a:ea typeface="宋体" charset="-122"/>
              </a:rPr>
              <a:t>-</a:t>
            </a:r>
            <a:r>
              <a:rPr lang="en-US" altLang="zh-CN" b="1" dirty="0" err="1">
                <a:solidFill>
                  <a:schemeClr val="accent6">
                    <a:lumMod val="75000"/>
                  </a:schemeClr>
                </a:solidFill>
                <a:ea typeface="宋体" charset="-122"/>
              </a:rPr>
              <a:t>OrderBy</a:t>
            </a:r>
            <a:r>
              <a:rPr lang="en-US" altLang="zh-CN" b="1" dirty="0">
                <a:solidFill>
                  <a:schemeClr val="accent6">
                    <a:lumMod val="75000"/>
                  </a:schemeClr>
                </a:solidFill>
                <a:ea typeface="宋体" charset="-122"/>
              </a:rPr>
              <a:t>-Limit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02241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The Operator ANY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= ANY( &lt;relation&gt; ) is a Boolean condition meaning that 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equals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at least </a:t>
            </a:r>
            <a:r>
              <a:rPr lang="en-US" altLang="zh-CN" dirty="0">
                <a:ea typeface="宋体" charset="-122"/>
              </a:rPr>
              <a:t>one tuple in the relation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Similarly, = can be replaced by any of the comparison operators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Example: 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&gt;= ANY( &lt;relation&gt; ) means 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is not smaller than some tuples in the relation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Note tuples must have one component only</a:t>
            </a:r>
          </a:p>
          <a:p>
            <a:pPr>
              <a:lnSpc>
                <a:spcPct val="125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55579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The Operator ALL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&lt;&gt; ALL( &lt;relation&gt; ) is true if and only if for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every</a:t>
            </a:r>
            <a:r>
              <a:rPr lang="en-US" altLang="zh-CN" dirty="0">
                <a:ea typeface="宋体" charset="-122"/>
              </a:rPr>
              <a:t> tuple </a:t>
            </a:r>
            <a:r>
              <a:rPr lang="en-US" altLang="zh-CN" i="1" dirty="0">
                <a:ea typeface="宋体" charset="-122"/>
              </a:rPr>
              <a:t>t</a:t>
            </a:r>
            <a:r>
              <a:rPr lang="en-US" altLang="zh-CN" dirty="0">
                <a:ea typeface="宋体" charset="-122"/>
              </a:rPr>
              <a:t>  in the relation, 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is not equal to </a:t>
            </a:r>
            <a:r>
              <a:rPr lang="en-US" altLang="zh-CN" i="1" dirty="0">
                <a:ea typeface="宋体" charset="-122"/>
              </a:rPr>
              <a:t>t</a:t>
            </a:r>
            <a:endParaRPr lang="en-US" altLang="zh-CN" dirty="0">
              <a:ea typeface="宋体" charset="-122"/>
            </a:endParaRPr>
          </a:p>
          <a:p>
            <a:pPr lvl="1"/>
            <a:r>
              <a:rPr lang="en-US" altLang="zh-CN" dirty="0">
                <a:ea typeface="宋体" charset="-122"/>
              </a:rPr>
              <a:t>That is, 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is not a member of the relation.</a:t>
            </a:r>
          </a:p>
          <a:p>
            <a:r>
              <a:rPr lang="en-US" altLang="zh-CN" dirty="0">
                <a:ea typeface="宋体" charset="-122"/>
              </a:rPr>
              <a:t>The &lt;&gt; can be replaced by any comparison operator</a:t>
            </a:r>
          </a:p>
          <a:p>
            <a:pPr lvl="1"/>
            <a:r>
              <a:rPr lang="en-US" altLang="zh-CN" dirty="0">
                <a:ea typeface="宋体" charset="-122"/>
              </a:rPr>
              <a:t>Example: 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&gt;= ALL( &lt;relation&gt; ) means there is no tuple larger than 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 in the relation</a:t>
            </a:r>
          </a:p>
          <a:p>
            <a:pPr lvl="1">
              <a:lnSpc>
                <a:spcPct val="90000"/>
              </a:lnSpc>
            </a:pPr>
            <a:endParaRPr lang="en-US" altLang="zh-CN" dirty="0">
              <a:ea typeface="宋体" charset="-122"/>
            </a:endParaRPr>
          </a:p>
          <a:p>
            <a:pPr marL="0" indent="0">
              <a:buNone/>
            </a:pPr>
            <a:r>
              <a:rPr lang="en-US" altLang="zh-CN" sz="2000" b="0" dirty="0">
                <a:ea typeface="宋体" charset="-122"/>
              </a:rPr>
              <a:t>Query: From Sells(bar, beer, price), find the beer(s) sold for the highest price</a:t>
            </a:r>
          </a:p>
          <a:p>
            <a:pPr>
              <a:buFontTx/>
              <a:buNone/>
            </a:pPr>
            <a:r>
              <a:rPr lang="en-US" altLang="zh-CN" sz="2400" b="0" dirty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	</a:t>
            </a:r>
            <a:r>
              <a:rPr lang="en-US" altLang="zh-CN" sz="2400" b="0" dirty="0">
                <a:solidFill>
                  <a:schemeClr val="bg1">
                    <a:lumMod val="50000"/>
                  </a:schemeClr>
                </a:solidFill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SELECT beer</a:t>
            </a:r>
          </a:p>
          <a:p>
            <a:pPr>
              <a:buFontTx/>
              <a:buNone/>
            </a:pPr>
            <a:r>
              <a:rPr lang="en-US" altLang="zh-CN" sz="2400" b="0" dirty="0">
                <a:solidFill>
                  <a:schemeClr val="bg1">
                    <a:lumMod val="50000"/>
                  </a:schemeClr>
                </a:solidFill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	FROM Sells</a:t>
            </a:r>
          </a:p>
          <a:p>
            <a:pPr>
              <a:buFontTx/>
              <a:buNone/>
            </a:pPr>
            <a:r>
              <a:rPr lang="en-US" altLang="zh-CN" sz="2400" b="0" dirty="0">
                <a:solidFill>
                  <a:schemeClr val="bg1">
                    <a:lumMod val="50000"/>
                  </a:schemeClr>
                </a:solidFill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	WHERE price &gt;= ALL(</a:t>
            </a:r>
          </a:p>
          <a:p>
            <a:pPr>
              <a:buFontTx/>
              <a:buNone/>
            </a:pPr>
            <a:r>
              <a:rPr lang="en-US" altLang="zh-CN" sz="2400" b="0" dirty="0">
                <a:solidFill>
                  <a:schemeClr val="bg1">
                    <a:lumMod val="50000"/>
                  </a:schemeClr>
                </a:solidFill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			SELECT price</a:t>
            </a:r>
          </a:p>
          <a:p>
            <a:pPr>
              <a:buFontTx/>
              <a:buNone/>
            </a:pPr>
            <a:r>
              <a:rPr lang="en-US" altLang="zh-CN" sz="2400" b="0" dirty="0">
                <a:solidFill>
                  <a:schemeClr val="bg1">
                    <a:lumMod val="50000"/>
                  </a:schemeClr>
                </a:solidFill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			FROM Sells);</a:t>
            </a:r>
          </a:p>
          <a:p>
            <a:pPr lvl="1">
              <a:lnSpc>
                <a:spcPct val="90000"/>
              </a:lnSpc>
            </a:pPr>
            <a:endParaRPr lang="en-US" altLang="zh-CN" dirty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30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2805708" y="5540449"/>
            <a:ext cx="2592288" cy="1244352"/>
          </a:xfrm>
          <a:prstGeom prst="parallelogram">
            <a:avLst>
              <a:gd name="adj" fmla="val 0"/>
            </a:avLst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653236" y="4894118"/>
            <a:ext cx="34918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latin typeface="Tahoma" charset="0"/>
                <a:ea typeface="宋体" charset="-122"/>
              </a:rPr>
              <a:t>price from the outer Sells must not be less than any price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>
            <a:off x="4476700" y="5217283"/>
            <a:ext cx="1176536" cy="3261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11958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Bag (Set) Semantics for SFW Queries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The SELECT-FROM-WHERE statement uses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bag semantics</a:t>
            </a:r>
          </a:p>
          <a:p>
            <a:pPr lvl="1"/>
            <a:r>
              <a:rPr lang="en-US" altLang="zh-CN" b="1" dirty="0">
                <a:ea typeface="宋体" charset="-122"/>
              </a:rPr>
              <a:t>Selection</a:t>
            </a:r>
            <a:r>
              <a:rPr lang="en-US" altLang="zh-CN" dirty="0">
                <a:ea typeface="宋体" charset="-122"/>
              </a:rPr>
              <a:t>: preserve the number of occurrences</a:t>
            </a:r>
          </a:p>
          <a:p>
            <a:pPr lvl="1"/>
            <a:r>
              <a:rPr lang="en-US" altLang="zh-CN" b="1" dirty="0">
                <a:ea typeface="宋体" charset="-122"/>
              </a:rPr>
              <a:t>Projection</a:t>
            </a:r>
            <a:r>
              <a:rPr lang="en-US" altLang="zh-CN" dirty="0">
                <a:ea typeface="宋体" charset="-122"/>
              </a:rPr>
              <a:t>: preserve the number of occurrences (no duplicate elimination)</a:t>
            </a:r>
          </a:p>
          <a:p>
            <a:pPr lvl="1"/>
            <a:r>
              <a:rPr lang="en-US" altLang="zh-CN" b="1" dirty="0">
                <a:ea typeface="宋体" charset="-122"/>
              </a:rPr>
              <a:t>Cartesian product, join</a:t>
            </a:r>
            <a:r>
              <a:rPr lang="en-US" altLang="zh-CN" dirty="0">
                <a:ea typeface="宋体" charset="-122"/>
              </a:rPr>
              <a:t>: no duplicate elimination </a:t>
            </a:r>
          </a:p>
          <a:p>
            <a:r>
              <a:rPr lang="en-US" altLang="zh-CN" dirty="0">
                <a:ea typeface="宋体" charset="-122"/>
              </a:rPr>
              <a:t>The default for union, intersection, and difference is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set semantics</a:t>
            </a:r>
            <a:r>
              <a:rPr lang="en-US" altLang="zh-CN" dirty="0">
                <a:ea typeface="宋体" charset="-122"/>
              </a:rPr>
              <a:t>, and is expressed by the following forms, each involving </a:t>
            </a:r>
            <a:r>
              <a:rPr lang="en-US" altLang="zh-CN" dirty="0" err="1">
                <a:ea typeface="宋体" charset="-122"/>
              </a:rPr>
              <a:t>subqueries</a:t>
            </a:r>
            <a:r>
              <a:rPr lang="en-US" altLang="zh-CN" dirty="0">
                <a:ea typeface="宋体" charset="-122"/>
              </a:rPr>
              <a:t>:</a:t>
            </a:r>
          </a:p>
          <a:p>
            <a:pPr lvl="1"/>
            <a:r>
              <a:rPr lang="en-US" altLang="zh-CN" dirty="0">
                <a:ea typeface="宋体" charset="-122"/>
              </a:rPr>
              <a:t>( 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 ) UNION ( 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 )</a:t>
            </a:r>
          </a:p>
          <a:p>
            <a:pPr lvl="1"/>
            <a:r>
              <a:rPr lang="en-US" altLang="zh-CN" dirty="0">
                <a:ea typeface="宋体" charset="-122"/>
              </a:rPr>
              <a:t>( 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 ) INTERSECT ( 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 )</a:t>
            </a:r>
          </a:p>
          <a:p>
            <a:pPr lvl="1"/>
            <a:r>
              <a:rPr lang="en-US" altLang="zh-CN" dirty="0">
                <a:ea typeface="宋体" charset="-122"/>
              </a:rPr>
              <a:t>( 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 ) EXCEPT ( 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 )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0273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120000"/>
              </a:lnSpc>
            </a:pPr>
            <a:r>
              <a:rPr lang="en-US" altLang="zh-CN" sz="2400" dirty="0">
                <a:solidFill>
                  <a:srgbClr val="C00000"/>
                </a:solidFill>
                <a:ea typeface="宋体" charset="-122"/>
              </a:rPr>
              <a:t>Happy Drinker</a:t>
            </a:r>
            <a:r>
              <a:rPr lang="en-US" altLang="zh-CN" sz="2400" dirty="0">
                <a:ea typeface="宋体" charset="-122"/>
              </a:rPr>
              <a:t>: From relations Likes(drinker, beer), Sells(bar, beer, price) and Frequents(drinker, bar), find the drinkers and beers such that: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The drinker likes the beer, and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The drinker frequents at least one bar that sells the beer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32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09736" y="3604220"/>
            <a:ext cx="8182744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(SELECT * FROM Likes)</a:t>
            </a:r>
          </a:p>
          <a:p>
            <a:pPr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	INTERSECT</a:t>
            </a:r>
          </a:p>
          <a:p>
            <a:pPr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(SELECT drinker, beer</a:t>
            </a:r>
          </a:p>
          <a:p>
            <a:pPr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 FROM Sells, Frequents</a:t>
            </a:r>
          </a:p>
          <a:p>
            <a:pPr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 WHERE </a:t>
            </a:r>
            <a:r>
              <a:rPr lang="en-US" altLang="zh-CN" sz="2000" dirty="0" err="1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Frequents.bar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 = </a:t>
            </a:r>
            <a:r>
              <a:rPr lang="en-US" altLang="zh-CN" sz="2000" dirty="0" err="1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Sells.bar</a:t>
            </a:r>
            <a:endParaRPr lang="en-US" altLang="zh-CN" sz="2000" dirty="0">
              <a:solidFill>
                <a:schemeClr val="bg1">
                  <a:lumMod val="50000"/>
                </a:schemeClr>
              </a:solidFill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);</a:t>
            </a: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716210" y="3933056"/>
            <a:ext cx="8039100" cy="2160588"/>
            <a:chOff x="432" y="1780"/>
            <a:chExt cx="5064" cy="1361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432" y="2016"/>
              <a:ext cx="2433" cy="1125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000">
                <a:ea typeface="宋体" charset="-122"/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560" y="1780"/>
              <a:ext cx="193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dirty="0">
                  <a:latin typeface="Tahoma" charset="0"/>
                  <a:ea typeface="宋体" charset="-122"/>
                </a:rPr>
                <a:t>The drinker frequents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dirty="0">
                  <a:latin typeface="Tahoma" charset="0"/>
                  <a:ea typeface="宋体" charset="-122"/>
                </a:rPr>
                <a:t>a bar that sells the beer</a:t>
              </a: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H="1">
              <a:off x="2880" y="1983"/>
              <a:ext cx="692" cy="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34497666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Set vs. Bag: </a:t>
            </a:r>
            <a:r>
              <a:rPr lang="en-US" altLang="zh-CN" dirty="0">
                <a:ea typeface="宋体" charset="-122"/>
              </a:rPr>
              <a:t>Efficiency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413161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When doing projection in relational algebra, it is easier to avoid eliminating duplicates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Just work tuple-at-a-time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When doing intersection or difference, it is most efficient to sort the relations first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At that point you may as well eliminate the duplicates anyway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816676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Controlling Duplicate Elimination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Force the result to be a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set</a:t>
            </a:r>
            <a:r>
              <a:rPr lang="en-US" altLang="zh-CN" dirty="0">
                <a:ea typeface="宋体" charset="-122"/>
              </a:rPr>
              <a:t> by SELECT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DISTINCT</a:t>
            </a:r>
          </a:p>
          <a:p>
            <a:pPr lvl="1"/>
            <a:r>
              <a:rPr lang="en-US" altLang="zh-CN" dirty="0">
                <a:ea typeface="宋体" charset="-122"/>
              </a:rPr>
              <a:t>From Sells(bar, beer, price), find all the different prices charged for beers: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SELECT DISTINCT price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	FROM Sells;</a:t>
            </a:r>
          </a:p>
          <a:p>
            <a:r>
              <a:rPr lang="en-US" altLang="zh-CN" dirty="0">
                <a:ea typeface="宋体" charset="-122"/>
              </a:rPr>
              <a:t>Force the result to be a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bag</a:t>
            </a:r>
            <a:r>
              <a:rPr lang="en-US" altLang="zh-CN" dirty="0">
                <a:ea typeface="宋体" charset="-122"/>
              </a:rPr>
              <a:t> (i.e., don’t eliminate duplicates) by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ALL</a:t>
            </a:r>
            <a:r>
              <a:rPr lang="en-US" altLang="zh-CN" dirty="0">
                <a:ea typeface="宋体" charset="-122"/>
              </a:rPr>
              <a:t>, as in        . . . UNION ALL . . .</a:t>
            </a:r>
          </a:p>
          <a:p>
            <a:pPr lvl="1"/>
            <a:r>
              <a:rPr lang="en-US" altLang="zh-CN" dirty="0">
                <a:ea typeface="宋体" charset="-122"/>
              </a:rPr>
              <a:t>Lists drinkers who frequent more bars than they like beers, and does so as many times as the difference of those counts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 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(SELECT drinker FROM Frequents)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	EXCEPT ALL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  (SELECT drinker FROM Likes);</a:t>
            </a:r>
          </a:p>
          <a:p>
            <a:pPr lvl="1"/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798802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dirty="0">
                <a:solidFill>
                  <a:srgbClr val="C00000"/>
                </a:solidFill>
              </a:rPr>
              <a:t>SUM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AVG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COUNT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MIN</a:t>
            </a:r>
            <a:r>
              <a:rPr lang="en-US" dirty="0"/>
              <a:t>, and </a:t>
            </a:r>
            <a:r>
              <a:rPr lang="en-US" dirty="0">
                <a:solidFill>
                  <a:srgbClr val="C00000"/>
                </a:solidFill>
              </a:rPr>
              <a:t>MAX</a:t>
            </a:r>
            <a:r>
              <a:rPr lang="en-US" dirty="0"/>
              <a:t> can be applied to a column in a SELECT clause to produce that aggregation on the column</a:t>
            </a:r>
          </a:p>
          <a:p>
            <a:pPr lvl="1">
              <a:lnSpc>
                <a:spcPct val="125000"/>
              </a:lnSpc>
            </a:pPr>
            <a:r>
              <a:rPr lang="en-US" dirty="0"/>
              <a:t>e.g. COUNT(*) counts the number of tuples</a:t>
            </a:r>
          </a:p>
          <a:p>
            <a:pPr>
              <a:lnSpc>
                <a:spcPct val="125000"/>
              </a:lnSpc>
            </a:pPr>
            <a:r>
              <a:rPr lang="en-US" dirty="0">
                <a:solidFill>
                  <a:srgbClr val="C00000"/>
                </a:solidFill>
              </a:rPr>
              <a:t>Query</a:t>
            </a:r>
            <a:r>
              <a:rPr lang="en-US" dirty="0"/>
              <a:t>: </a:t>
            </a:r>
            <a:r>
              <a:rPr lang="en-US" b="0" dirty="0"/>
              <a:t>From Sells(bar, beer, price), find the average price of Bud</a:t>
            </a:r>
            <a:endParaRPr lang="en-US" dirty="0"/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>
                <a:latin typeface="Courier New" pitchFamily="49" charset="0"/>
              </a:rPr>
              <a:t>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SELECT AVG(price)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		FROM Sells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		WHERE beer = ‘Bud’</a:t>
            </a:r>
          </a:p>
          <a:p>
            <a:pPr lvl="1">
              <a:lnSpc>
                <a:spcPct val="125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333361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Eliminating Duplicates in an Aggregation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4419647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dirty="0">
                <a:solidFill>
                  <a:srgbClr val="C00000"/>
                </a:solidFill>
              </a:rPr>
              <a:t>DISTINCT</a:t>
            </a:r>
            <a:r>
              <a:rPr lang="en-US" dirty="0"/>
              <a:t> inside an aggregation causes duplicates to be eliminated before the aggregation</a:t>
            </a:r>
          </a:p>
          <a:p>
            <a:pPr>
              <a:lnSpc>
                <a:spcPct val="125000"/>
              </a:lnSpc>
            </a:pPr>
            <a:r>
              <a:rPr lang="en-US" dirty="0">
                <a:solidFill>
                  <a:srgbClr val="C00000"/>
                </a:solidFill>
              </a:rPr>
              <a:t>Query</a:t>
            </a:r>
            <a:r>
              <a:rPr lang="en-US" dirty="0"/>
              <a:t>: find the number of </a:t>
            </a:r>
            <a:r>
              <a:rPr lang="en-US" dirty="0">
                <a:solidFill>
                  <a:srgbClr val="C00000"/>
                </a:solidFill>
              </a:rPr>
              <a:t>different</a:t>
            </a:r>
            <a:r>
              <a:rPr lang="en-US" dirty="0"/>
              <a:t> prices charged for Bud: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SELECT COUNT(DISTINCT price)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		FROM Sells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		WHERE beer = ‘Bud’;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38605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NULL’s in Aggregation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NULL</a:t>
            </a:r>
            <a:r>
              <a:rPr lang="en-US" dirty="0"/>
              <a:t> never contributes to a sum, average, or count, and can never be the minimum or maximum of a column</a:t>
            </a:r>
          </a:p>
          <a:p>
            <a:r>
              <a:rPr lang="en-US" dirty="0"/>
              <a:t>But if there are no non-NULL values in a column, then the result of the aggregation is NULL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37</a:t>
            </a:fld>
            <a:r>
              <a:rPr lang="zh-CN" altLang="en-US"/>
              <a:t> </a:t>
            </a:r>
            <a:endParaRPr lang="zh-CN" alt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70488" y="3861048"/>
            <a:ext cx="4085488" cy="1943660"/>
            <a:chOff x="399" y="1359"/>
            <a:chExt cx="3078" cy="1218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666" y="1359"/>
              <a:ext cx="2346" cy="786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 dirty="0"/>
                <a:t>Select count(*)</a:t>
              </a:r>
            </a:p>
            <a:p>
              <a:r>
                <a:rPr lang="en-US" sz="2400" dirty="0"/>
                <a:t>From Sells</a:t>
              </a:r>
            </a:p>
            <a:p>
              <a:r>
                <a:rPr lang="en-US" sz="2400" dirty="0"/>
                <a:t>Where beer = ‘Bud’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99" y="2284"/>
              <a:ext cx="3078" cy="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dirty="0">
                  <a:latin typeface="Tahoma" pitchFamily="34" charset="0"/>
                </a:rPr>
                <a:t>The number of bars that sell Bud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644008" y="3861048"/>
            <a:ext cx="4032448" cy="2184623"/>
            <a:chOff x="399" y="1359"/>
            <a:chExt cx="3078" cy="1369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666" y="1359"/>
              <a:ext cx="2346" cy="786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 dirty="0"/>
                <a:t>Select count(price)</a:t>
              </a:r>
            </a:p>
            <a:p>
              <a:r>
                <a:rPr lang="en-US" sz="2400" dirty="0"/>
                <a:t>From Sells</a:t>
              </a:r>
            </a:p>
            <a:p>
              <a:r>
                <a:rPr lang="en-US" sz="2400" dirty="0"/>
                <a:t>Where beer = ‘Bud’</a:t>
              </a:r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399" y="2284"/>
              <a:ext cx="3078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dirty="0">
                  <a:latin typeface="Tahoma" pitchFamily="34" charset="0"/>
                </a:rPr>
                <a:t>The number of bars that sell Bud at a </a:t>
              </a:r>
              <a:r>
                <a:rPr lang="en-US" sz="2000" dirty="0">
                  <a:solidFill>
                    <a:srgbClr val="C00000"/>
                  </a:solidFill>
                  <a:latin typeface="Tahoma" pitchFamily="34" charset="0"/>
                </a:rPr>
                <a:t>known</a:t>
              </a:r>
              <a:r>
                <a:rPr lang="en-US" sz="2000" dirty="0">
                  <a:latin typeface="Tahoma" pitchFamily="34" charset="0"/>
                </a:rPr>
                <a:t> price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6537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We may follow a SELECT-FROM-WHERE expression by </a:t>
            </a:r>
            <a:r>
              <a:rPr lang="en-US" dirty="0">
                <a:solidFill>
                  <a:srgbClr val="C00000"/>
                </a:solidFill>
              </a:rPr>
              <a:t>GROUP BY </a:t>
            </a:r>
            <a:r>
              <a:rPr lang="en-US" dirty="0"/>
              <a:t>and a list of attributes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The relation that results from the SELECT-FROM-WHERE is grouped according to the values of all those attributes, and any aggregation is applied only within each group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C00000"/>
                </a:solidFill>
              </a:rPr>
              <a:t>Query</a:t>
            </a:r>
            <a:r>
              <a:rPr lang="en-US" dirty="0"/>
              <a:t>: From Sells(bar, beer, price), find the average price for each beer: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SELECT beer, AVG(price)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		FROM Sells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		GROUP BY beer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8138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78B7EE8A-4A16-2E8E-F963-54A7F9EC8252}"/>
              </a:ext>
            </a:extLst>
          </p:cNvPr>
          <p:cNvSpPr/>
          <p:nvPr/>
        </p:nvSpPr>
        <p:spPr>
          <a:xfrm>
            <a:off x="539552" y="3256890"/>
            <a:ext cx="6840760" cy="460142"/>
          </a:xfrm>
          <a:prstGeom prst="rect">
            <a:avLst/>
          </a:prstGeom>
          <a:solidFill>
            <a:srgbClr val="FFA7D3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A83ED87-8FC2-3F4B-D1EB-423432F564F9}"/>
              </a:ext>
            </a:extLst>
          </p:cNvPr>
          <p:cNvSpPr/>
          <p:nvPr/>
        </p:nvSpPr>
        <p:spPr>
          <a:xfrm>
            <a:off x="539552" y="2276872"/>
            <a:ext cx="4392488" cy="374554"/>
          </a:xfrm>
          <a:prstGeom prst="rect">
            <a:avLst/>
          </a:prstGeom>
          <a:solidFill>
            <a:srgbClr val="BCFCAA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790EBD5-FA49-B220-8D47-82C77F8E7FA4}"/>
              </a:ext>
            </a:extLst>
          </p:cNvPr>
          <p:cNvSpPr/>
          <p:nvPr/>
        </p:nvSpPr>
        <p:spPr>
          <a:xfrm>
            <a:off x="539552" y="2694406"/>
            <a:ext cx="4392488" cy="518570"/>
          </a:xfrm>
          <a:prstGeom prst="rect">
            <a:avLst/>
          </a:prstGeom>
          <a:solidFill>
            <a:srgbClr val="FFFDA7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Select-From-Where Statements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2691455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The principal form of a SQL query is:</a:t>
            </a: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SELECT</a:t>
            </a:r>
            <a:r>
              <a:rPr lang="en-US" altLang="zh-CN" dirty="0">
                <a:ea typeface="宋体" charset="-122"/>
              </a:rPr>
              <a:t>   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desired attributes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FROM</a:t>
            </a:r>
            <a:r>
              <a:rPr lang="en-US" altLang="zh-CN" dirty="0">
                <a:ea typeface="宋体" charset="-122"/>
              </a:rPr>
              <a:t>      one or more tables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WHERE</a:t>
            </a:r>
            <a:r>
              <a:rPr lang="en-US" altLang="zh-CN" dirty="0">
                <a:ea typeface="宋体" charset="-122"/>
              </a:rPr>
              <a:t>    condition about tuples of the tables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03C1F15B-E049-C1F9-E3BD-4586D4C678A9}"/>
              </a:ext>
            </a:extLst>
          </p:cNvPr>
          <p:cNvSpPr txBox="1">
            <a:spLocks/>
          </p:cNvSpPr>
          <p:nvPr/>
        </p:nvSpPr>
        <p:spPr bwMode="auto">
          <a:xfrm>
            <a:off x="168671" y="3977904"/>
            <a:ext cx="8786813" cy="2451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highlight>
                  <a:srgbClr val="FFFDA7"/>
                </a:highlight>
                <a:ea typeface="宋体" charset="-122"/>
              </a:rPr>
              <a:t>FROM:</a:t>
            </a:r>
            <a:r>
              <a:rPr lang="en-US" altLang="zh-CN" dirty="0">
                <a:ea typeface="宋体" charset="-122"/>
              </a:rPr>
              <a:t> </a:t>
            </a:r>
            <a:r>
              <a:rPr lang="en-US" altLang="zh-CN" b="0" dirty="0">
                <a:ea typeface="宋体" charset="-122"/>
              </a:rPr>
              <a:t>Cartesian Product (</a:t>
            </a:r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×</a:t>
            </a:r>
            <a:r>
              <a:rPr lang="en-US" altLang="zh-CN" b="0" dirty="0">
                <a:ea typeface="宋体" charset="-122"/>
              </a:rPr>
              <a:t>) or (Natural) Joins (</a:t>
            </a:r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⋈</a:t>
            </a:r>
            <a:r>
              <a:rPr lang="en-US" altLang="zh-CN" b="0" dirty="0">
                <a:ea typeface="宋体" charset="-122"/>
              </a:rPr>
              <a:t>)</a:t>
            </a:r>
          </a:p>
          <a:p>
            <a:r>
              <a:rPr lang="en-US" altLang="zh-CN" dirty="0">
                <a:highlight>
                  <a:srgbClr val="FFA7D3"/>
                </a:highlight>
                <a:ea typeface="宋体" charset="-122"/>
              </a:rPr>
              <a:t>WHERE:</a:t>
            </a:r>
            <a:r>
              <a:rPr lang="en-US" altLang="zh-CN" dirty="0">
                <a:ea typeface="宋体" charset="-122"/>
              </a:rPr>
              <a:t> </a:t>
            </a:r>
            <a:r>
              <a:rPr lang="en-US" altLang="zh-CN" b="0" dirty="0">
                <a:ea typeface="宋体" charset="-122"/>
              </a:rPr>
              <a:t>Selection (</a:t>
            </a:r>
            <a:r>
              <a:rPr lang="el-GR" b="0" i="0" dirty="0">
                <a:solidFill>
                  <a:srgbClr val="666666"/>
                </a:solidFill>
                <a:effectLst/>
                <a:latin typeface="Fira Sans" panose="020B0604020202020204" pitchFamily="34" charset="0"/>
              </a:rPr>
              <a:t>σ</a:t>
            </a:r>
            <a:r>
              <a:rPr lang="en-US" b="0" i="0" dirty="0">
                <a:solidFill>
                  <a:srgbClr val="666666"/>
                </a:solidFill>
                <a:effectLst/>
                <a:latin typeface="Fira Sans" panose="020B0604020202020204" pitchFamily="34" charset="0"/>
              </a:rPr>
              <a:t>)</a:t>
            </a:r>
            <a:r>
              <a:rPr lang="en-US" altLang="zh-CN" b="0" dirty="0">
                <a:ea typeface="宋体" charset="-122"/>
              </a:rPr>
              <a:t> and Join conditions (</a:t>
            </a:r>
            <a:r>
              <a:rPr lang="el-GR" b="0" i="0" dirty="0">
                <a:solidFill>
                  <a:srgbClr val="000000"/>
                </a:solidFill>
                <a:effectLst/>
                <a:latin typeface="TimesNewRoman"/>
              </a:rPr>
              <a:t>θ</a:t>
            </a:r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-join</a:t>
            </a:r>
            <a:r>
              <a:rPr lang="en-US" altLang="zh-CN" b="0" dirty="0">
                <a:ea typeface="宋体" charset="-122"/>
              </a:rPr>
              <a:t>)</a:t>
            </a:r>
          </a:p>
          <a:p>
            <a:r>
              <a:rPr lang="en-US" altLang="zh-CN" dirty="0">
                <a:highlight>
                  <a:srgbClr val="BCFCAA"/>
                </a:highlight>
                <a:ea typeface="宋体" charset="-122"/>
              </a:rPr>
              <a:t>SELECT:</a:t>
            </a:r>
            <a:r>
              <a:rPr lang="en-US" altLang="zh-CN" dirty="0">
                <a:ea typeface="宋体" charset="-122"/>
              </a:rPr>
              <a:t> </a:t>
            </a:r>
            <a:r>
              <a:rPr lang="en-US" altLang="zh-CN" b="0" dirty="0">
                <a:ea typeface="宋体" charset="-122"/>
              </a:rPr>
              <a:t>Projection (</a:t>
            </a:r>
            <a:r>
              <a:rPr lang="el-GR" b="0" i="1" dirty="0">
                <a:solidFill>
                  <a:srgbClr val="404040"/>
                </a:solidFill>
                <a:effectLst/>
                <a:latin typeface="KaTeX_Math"/>
              </a:rPr>
              <a:t>π</a:t>
            </a:r>
            <a:r>
              <a:rPr lang="en-US" altLang="zh-CN" b="0" dirty="0">
                <a:ea typeface="宋体" charset="-122"/>
              </a:rPr>
              <a:t>) and Aggregation (</a:t>
            </a:r>
            <a:r>
              <a:rPr lang="el-GR" b="0" i="0" dirty="0">
                <a:solidFill>
                  <a:srgbClr val="000000"/>
                </a:solidFill>
                <a:effectLst/>
                <a:latin typeface="TimesNewRoman"/>
              </a:rPr>
              <a:t>γ</a:t>
            </a:r>
            <a:r>
              <a:rPr lang="en-US" altLang="zh-CN" b="0" dirty="0">
                <a:ea typeface="宋体" charset="-122"/>
              </a:rPr>
              <a:t>)</a:t>
            </a:r>
          </a:p>
          <a:p>
            <a:endParaRPr lang="en-US" altLang="zh-CN" b="0" dirty="0">
              <a:ea typeface="宋体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08535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524057" cy="5211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dirty="0">
                <a:solidFill>
                  <a:srgbClr val="C00000"/>
                </a:solidFill>
              </a:rPr>
              <a:t>Query</a:t>
            </a:r>
            <a:r>
              <a:rPr lang="en-US" dirty="0"/>
              <a:t>: From Sells(bar, beer, price) and Frequents (drinker, bar), find for each drinker the </a:t>
            </a:r>
            <a:r>
              <a:rPr lang="en-US" dirty="0">
                <a:solidFill>
                  <a:srgbClr val="C00000"/>
                </a:solidFill>
              </a:rPr>
              <a:t>average</a:t>
            </a:r>
            <a:r>
              <a:rPr lang="en-US" dirty="0"/>
              <a:t> price of </a:t>
            </a:r>
            <a:r>
              <a:rPr lang="en-US" dirty="0">
                <a:solidFill>
                  <a:srgbClr val="C00000"/>
                </a:solidFill>
              </a:rPr>
              <a:t>Bud</a:t>
            </a:r>
            <a:r>
              <a:rPr lang="en-US" dirty="0"/>
              <a:t> at the bars they frequent: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SELECT drinker, AVG(price)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	FROM Frequents, Sells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	WHERE beer = ‘Bud’ AND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		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Frequents.bar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=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Sells.bar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	GROUP BY drinker;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39</a:t>
            </a:fld>
            <a:r>
              <a:rPr lang="zh-CN" altLang="en-US"/>
              <a:t> </a:t>
            </a:r>
            <a:endParaRPr lang="zh-CN" alt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27584" y="3309590"/>
            <a:ext cx="8136904" cy="2783706"/>
            <a:chOff x="960" y="2164"/>
            <a:chExt cx="4460" cy="143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960" y="2640"/>
              <a:ext cx="2763" cy="96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972" y="2164"/>
              <a:ext cx="1448" cy="6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dirty="0">
                  <a:latin typeface="Tahoma" pitchFamily="34" charset="0"/>
                </a:rPr>
                <a:t>Compute drinker-bar-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dirty="0">
                  <a:latin typeface="Tahoma" pitchFamily="34" charset="0"/>
                </a:rPr>
                <a:t>price of Bud tuples first, then group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dirty="0">
                  <a:latin typeface="Tahoma" pitchFamily="34" charset="0"/>
                </a:rPr>
                <a:t>by drinker</a:t>
              </a: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H="1">
              <a:off x="3723" y="2291"/>
              <a:ext cx="249" cy="3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26487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1438"/>
            <a:ext cx="8712968" cy="981298"/>
          </a:xfrm>
        </p:spPr>
        <p:txBody>
          <a:bodyPr/>
          <a:lstStyle/>
          <a:p>
            <a:r>
              <a:rPr lang="en-US" dirty="0"/>
              <a:t>Restriction on SELECT Lists With Aggregation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any aggregation is used, then each element of the SELECT list must be either: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Aggregated, or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An attribute on the GROUP BY list</a:t>
            </a:r>
          </a:p>
          <a:p>
            <a:pPr marL="590550" indent="-533400"/>
            <a:r>
              <a:rPr lang="en-US" dirty="0">
                <a:solidFill>
                  <a:srgbClr val="C00000"/>
                </a:solidFill>
              </a:rPr>
              <a:t>Question</a:t>
            </a:r>
            <a:r>
              <a:rPr lang="en-US" dirty="0"/>
              <a:t>: How about this query?</a:t>
            </a:r>
          </a:p>
          <a:p>
            <a:pPr>
              <a:buFontTx/>
              <a:buNone/>
            </a:pPr>
            <a:r>
              <a:rPr lang="en-US" dirty="0">
                <a:latin typeface="Book Antiqua" pitchFamily="18" charset="0"/>
              </a:rPr>
              <a:t>			</a:t>
            </a:r>
          </a:p>
          <a:p>
            <a:pPr>
              <a:buFontTx/>
              <a:buNone/>
            </a:pPr>
            <a:r>
              <a:rPr lang="en-US" sz="2400" dirty="0">
                <a:latin typeface="Book Antiqua" pitchFamily="18" charset="0"/>
              </a:rPr>
              <a:t>		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</a:rPr>
              <a:t>SELECT bar, MIN(price)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</a:rPr>
              <a:t>		FROM Sells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</a:rPr>
              <a:t>		WHERE beer = ‘Bud’;</a:t>
            </a:r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45355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Having Clause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dirty="0"/>
              <a:t>HAVING &lt;condition&gt; may follow a GROUP BY clause. If so, the condition applies to each group, and groups not satisfying the condition are eliminated</a:t>
            </a:r>
          </a:p>
          <a:p>
            <a:pPr marL="1009650" lvl="1" indent="-609600">
              <a:lnSpc>
                <a:spcPct val="125000"/>
              </a:lnSpc>
            </a:pPr>
            <a:r>
              <a:rPr lang="en-US" dirty="0"/>
              <a:t>These conditions may refer to any relation or tuple-variable in the FROM clause</a:t>
            </a:r>
          </a:p>
          <a:p>
            <a:pPr marL="1009650" lvl="1" indent="-609600">
              <a:lnSpc>
                <a:spcPct val="125000"/>
              </a:lnSpc>
            </a:pPr>
            <a:r>
              <a:rPr lang="en-US" dirty="0"/>
              <a:t>They may refer to attributes of those relations, as long as the attribute makes sense within a group; i.e., it is either:</a:t>
            </a:r>
          </a:p>
          <a:p>
            <a:pPr marL="1371600" lvl="2" indent="-457200">
              <a:lnSpc>
                <a:spcPct val="125000"/>
              </a:lnSpc>
              <a:buFont typeface="Monotype Sorts" pitchFamily="2" charset="2"/>
              <a:buAutoNum type="arabicPeriod"/>
            </a:pPr>
            <a:r>
              <a:rPr lang="en-US" dirty="0"/>
              <a:t>A grouping attribute, or</a:t>
            </a:r>
          </a:p>
          <a:p>
            <a:pPr marL="1371600" lvl="2" indent="-457200">
              <a:lnSpc>
                <a:spcPct val="125000"/>
              </a:lnSpc>
              <a:buFont typeface="Monotype Sorts" pitchFamily="2" charset="2"/>
              <a:buAutoNum type="arabicPeriod"/>
            </a:pPr>
            <a:r>
              <a:rPr lang="en-US" dirty="0"/>
              <a:t>Aggregated</a:t>
            </a:r>
          </a:p>
          <a:p>
            <a:pPr lvl="1">
              <a:lnSpc>
                <a:spcPct val="125000"/>
              </a:lnSpc>
            </a:pPr>
            <a:endParaRPr lang="en-US" dirty="0"/>
          </a:p>
          <a:p>
            <a:pPr>
              <a:lnSpc>
                <a:spcPct val="125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286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Having Clause: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endParaRPr lang="en-US" dirty="0"/>
          </a:p>
          <a:p>
            <a:pPr marL="609600" indent="-609600">
              <a:buFontTx/>
              <a:buNone/>
            </a:pPr>
            <a:endParaRPr lang="en-US" dirty="0"/>
          </a:p>
          <a:p>
            <a:pPr marL="609600" indent="-609600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SELECT beer, AVG(price)</a:t>
            </a:r>
          </a:p>
          <a:p>
            <a:pPr marL="609600" indent="-609600">
              <a:buFontTx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	FROM Sells</a:t>
            </a:r>
          </a:p>
          <a:p>
            <a:pPr marL="609600" indent="-609600">
              <a:buFontTx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	GROUP BY beer</a:t>
            </a:r>
          </a:p>
          <a:p>
            <a:pPr marL="609600" indent="-609600">
              <a:buFontTx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	HAVING COUNT(bar) &gt;= 3 OR beer = ‘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michelob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’;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58252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1438"/>
            <a:ext cx="8712968" cy="981298"/>
          </a:xfrm>
        </p:spPr>
        <p:txBody>
          <a:bodyPr/>
          <a:lstStyle/>
          <a:p>
            <a:r>
              <a:rPr lang="en-US" dirty="0"/>
              <a:t>General form of Grouping and Aggregation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		SELECT</a:t>
            </a:r>
            <a:r>
              <a:rPr lang="en-US" dirty="0"/>
              <a:t>    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		FROM</a:t>
            </a:r>
            <a:r>
              <a:rPr lang="en-US" dirty="0"/>
              <a:t>       R</a:t>
            </a:r>
            <a:r>
              <a:rPr lang="en-US" baseline="-25000" dirty="0"/>
              <a:t>1</a:t>
            </a:r>
            <a:r>
              <a:rPr lang="en-US" dirty="0"/>
              <a:t>,…,</a:t>
            </a:r>
            <a:r>
              <a:rPr lang="en-US" dirty="0" err="1"/>
              <a:t>R</a:t>
            </a:r>
            <a:r>
              <a:rPr lang="en-US" baseline="-25000" dirty="0" err="1"/>
              <a:t>n</a:t>
            </a:r>
            <a:endParaRPr lang="en-US" baseline="-25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		WHERE</a:t>
            </a:r>
            <a:r>
              <a:rPr lang="en-US" dirty="0"/>
              <a:t>    C1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		GROUP BY</a:t>
            </a:r>
            <a:r>
              <a:rPr lang="en-US" dirty="0"/>
              <a:t> a</a:t>
            </a:r>
            <a:r>
              <a:rPr lang="en-US" baseline="-25000" dirty="0"/>
              <a:t>1</a:t>
            </a:r>
            <a:r>
              <a:rPr lang="en-US" dirty="0"/>
              <a:t>,…,</a:t>
            </a:r>
            <a:r>
              <a:rPr lang="en-US" dirty="0" err="1"/>
              <a:t>a</a:t>
            </a:r>
            <a:r>
              <a:rPr lang="en-US" baseline="-25000" dirty="0" err="1"/>
              <a:t>k</a:t>
            </a:r>
            <a:endParaRPr lang="en-US" baseline="-25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		HAVING</a:t>
            </a:r>
            <a:r>
              <a:rPr lang="en-US" dirty="0"/>
              <a:t>     C2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110000"/>
              </a:lnSpc>
              <a:buFontTx/>
              <a:buNone/>
            </a:pPr>
            <a:r>
              <a:rPr lang="en-US" sz="2400" dirty="0"/>
              <a:t>S = may contain </a:t>
            </a:r>
            <a:r>
              <a:rPr lang="en-US" sz="2400" dirty="0">
                <a:solidFill>
                  <a:srgbClr val="C00000"/>
                </a:solidFill>
              </a:rPr>
              <a:t>attributes</a:t>
            </a:r>
            <a:r>
              <a:rPr lang="en-US" sz="2400" dirty="0"/>
              <a:t> a</a:t>
            </a:r>
            <a:r>
              <a:rPr lang="en-US" sz="2400" baseline="-25000" dirty="0"/>
              <a:t>1</a:t>
            </a:r>
            <a:r>
              <a:rPr lang="en-US" sz="2400" dirty="0"/>
              <a:t>,…,</a:t>
            </a:r>
            <a:r>
              <a:rPr lang="en-US" sz="2400" dirty="0" err="1"/>
              <a:t>a</a:t>
            </a:r>
            <a:r>
              <a:rPr lang="en-US" sz="2400" baseline="-25000" dirty="0" err="1"/>
              <a:t>k</a:t>
            </a:r>
            <a:r>
              <a:rPr lang="en-US" sz="2400" dirty="0"/>
              <a:t> and/or any </a:t>
            </a:r>
            <a:r>
              <a:rPr lang="en-US" sz="2400" dirty="0">
                <a:solidFill>
                  <a:srgbClr val="C00000"/>
                </a:solidFill>
              </a:rPr>
              <a:t>aggregates</a:t>
            </a:r>
            <a:r>
              <a:rPr lang="en-US" sz="2400" dirty="0"/>
              <a:t> but NO OTHER ATTRIBUTES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2400" dirty="0"/>
              <a:t>C1 = is any condition on the attributes in R</a:t>
            </a:r>
            <a:r>
              <a:rPr lang="en-US" sz="2400" baseline="-25000" dirty="0"/>
              <a:t>1</a:t>
            </a:r>
            <a:r>
              <a:rPr lang="en-US" sz="2400" dirty="0"/>
              <a:t>,…,</a:t>
            </a:r>
            <a:r>
              <a:rPr lang="en-US" sz="2400" dirty="0" err="1"/>
              <a:t>R</a:t>
            </a:r>
            <a:r>
              <a:rPr lang="en-US" sz="2400" baseline="-25000" dirty="0" err="1"/>
              <a:t>n</a:t>
            </a:r>
            <a:endParaRPr lang="en-US" sz="2400" baseline="-25000" dirty="0"/>
          </a:p>
          <a:p>
            <a:pPr>
              <a:lnSpc>
                <a:spcPct val="110000"/>
              </a:lnSpc>
              <a:buFontTx/>
              <a:buNone/>
            </a:pPr>
            <a:r>
              <a:rPr lang="en-US" sz="2400" dirty="0"/>
              <a:t>C2 = is any condition on aggregate expressions or grouping attributes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17705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1438"/>
            <a:ext cx="8712968" cy="981298"/>
          </a:xfrm>
        </p:spPr>
        <p:txBody>
          <a:bodyPr/>
          <a:lstStyle/>
          <a:p>
            <a:r>
              <a:rPr lang="en-US" dirty="0"/>
              <a:t>General form of Grouping and Aggregation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		</a:t>
            </a:r>
            <a:r>
              <a:rPr lang="en-US" dirty="0">
                <a:solidFill>
                  <a:srgbClr val="C00000"/>
                </a:solidFill>
              </a:rPr>
              <a:t>SELECT</a:t>
            </a:r>
            <a:r>
              <a:rPr lang="en-US" dirty="0"/>
              <a:t>    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		FROM</a:t>
            </a:r>
            <a:r>
              <a:rPr lang="en-US" dirty="0"/>
              <a:t>       R</a:t>
            </a:r>
            <a:r>
              <a:rPr lang="en-US" baseline="-25000" dirty="0"/>
              <a:t>1</a:t>
            </a:r>
            <a:r>
              <a:rPr lang="en-US" dirty="0"/>
              <a:t>,…,</a:t>
            </a:r>
            <a:r>
              <a:rPr lang="en-US" dirty="0" err="1"/>
              <a:t>R</a:t>
            </a:r>
            <a:r>
              <a:rPr lang="en-US" baseline="-25000" dirty="0" err="1"/>
              <a:t>n</a:t>
            </a:r>
            <a:endParaRPr lang="en-US" baseline="-25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		WHERE</a:t>
            </a:r>
            <a:r>
              <a:rPr lang="en-US" dirty="0"/>
              <a:t>    C1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		GROUP BY</a:t>
            </a:r>
            <a:r>
              <a:rPr lang="en-US" dirty="0"/>
              <a:t> a</a:t>
            </a:r>
            <a:r>
              <a:rPr lang="en-US" baseline="-25000" dirty="0"/>
              <a:t>1</a:t>
            </a:r>
            <a:r>
              <a:rPr lang="en-US" dirty="0"/>
              <a:t>,…,</a:t>
            </a:r>
            <a:r>
              <a:rPr lang="en-US" dirty="0" err="1"/>
              <a:t>a</a:t>
            </a:r>
            <a:r>
              <a:rPr lang="en-US" baseline="-25000" dirty="0" err="1"/>
              <a:t>k</a:t>
            </a:r>
            <a:endParaRPr lang="en-US" baseline="-25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		HAVING</a:t>
            </a:r>
            <a:r>
              <a:rPr lang="en-US" dirty="0"/>
              <a:t>     C2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 marL="609600" indent="-609600">
              <a:lnSpc>
                <a:spcPct val="110000"/>
              </a:lnSpc>
              <a:buFontTx/>
              <a:buNone/>
            </a:pPr>
            <a:r>
              <a:rPr lang="en-US" sz="2400" dirty="0"/>
              <a:t>Evaluation steps:</a:t>
            </a:r>
          </a:p>
          <a:p>
            <a:pPr marL="1009650" lvl="1" indent="-609600">
              <a:lnSpc>
                <a:spcPct val="110000"/>
              </a:lnSpc>
              <a:buFontTx/>
              <a:buAutoNum type="arabicPeriod"/>
            </a:pPr>
            <a:r>
              <a:rPr lang="en-US" sz="2000" dirty="0"/>
              <a:t>Compute the FROM-WHERE part, obtain a table with all attributes in R</a:t>
            </a:r>
            <a:r>
              <a:rPr lang="en-US" sz="2000" baseline="-25000" dirty="0"/>
              <a:t>1</a:t>
            </a:r>
            <a:r>
              <a:rPr lang="en-US" sz="2000" dirty="0"/>
              <a:t>,…,</a:t>
            </a:r>
            <a:r>
              <a:rPr lang="en-US" sz="2000" dirty="0" err="1"/>
              <a:t>R</a:t>
            </a:r>
            <a:r>
              <a:rPr lang="en-US" sz="2000" baseline="-25000" dirty="0" err="1"/>
              <a:t>n</a:t>
            </a:r>
            <a:endParaRPr lang="en-US" sz="2000" baseline="-25000" dirty="0"/>
          </a:p>
          <a:p>
            <a:pPr marL="1009650" lvl="1" indent="-609600">
              <a:lnSpc>
                <a:spcPct val="110000"/>
              </a:lnSpc>
              <a:buFontTx/>
              <a:buAutoNum type="arabicPeriod"/>
            </a:pPr>
            <a:r>
              <a:rPr lang="en-US" sz="2000" dirty="0"/>
              <a:t>Group by the attributes a</a:t>
            </a:r>
            <a:r>
              <a:rPr lang="en-US" sz="2000" baseline="-25000" dirty="0"/>
              <a:t>1</a:t>
            </a:r>
            <a:r>
              <a:rPr lang="en-US" sz="2000" dirty="0"/>
              <a:t>,…,</a:t>
            </a:r>
            <a:r>
              <a:rPr lang="en-US" sz="2000" dirty="0" err="1"/>
              <a:t>a</a:t>
            </a:r>
            <a:r>
              <a:rPr lang="en-US" sz="2000" baseline="-25000" dirty="0" err="1"/>
              <a:t>k</a:t>
            </a:r>
            <a:r>
              <a:rPr lang="en-US" baseline="-25000" dirty="0"/>
              <a:t> </a:t>
            </a:r>
            <a:endParaRPr lang="en-US" sz="2000" dirty="0"/>
          </a:p>
          <a:p>
            <a:pPr marL="1009650" lvl="1" indent="-609600">
              <a:lnSpc>
                <a:spcPct val="110000"/>
              </a:lnSpc>
              <a:buFontTx/>
              <a:buAutoNum type="arabicPeriod"/>
            </a:pPr>
            <a:r>
              <a:rPr lang="en-US" sz="2000" dirty="0"/>
              <a:t>Compute the aggregates in C2 and keep only groups satisfying C2</a:t>
            </a:r>
          </a:p>
          <a:p>
            <a:pPr marL="1009650" lvl="1" indent="-609600">
              <a:lnSpc>
                <a:spcPct val="110000"/>
              </a:lnSpc>
              <a:buFontTx/>
              <a:buAutoNum type="arabicPeriod"/>
            </a:pPr>
            <a:r>
              <a:rPr lang="en-US" sz="2000" dirty="0"/>
              <a:t>Compute aggregates in S and return the result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9430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Our Running Example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1026" name="Picture 2" descr="Beer SVG Beers Cheers SVG Beer Vector Beer Clipart Beer image 1">
            <a:extLst>
              <a:ext uri="{FF2B5EF4-FFF2-40B4-BE49-F238E27FC236}">
                <a16:creationId xmlns:a16="http://schemas.microsoft.com/office/drawing/2014/main" id="{D25B95CC-519F-E5DF-26ED-EF9801DE3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669" y="1988840"/>
            <a:ext cx="1422661" cy="122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anny's Pub 12&quot; Round Metal Sign Beer Bar Black Wall Décor Gift  200120039148 - Walmart.com">
            <a:extLst>
              <a:ext uri="{FF2B5EF4-FFF2-40B4-BE49-F238E27FC236}">
                <a16:creationId xmlns:a16="http://schemas.microsoft.com/office/drawing/2014/main" id="{8C042778-2EE4-3F84-553D-D0F634917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077072"/>
            <a:ext cx="1895872" cy="1895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Moderate Drinker Or Alcoholic? Many Americans Fall In Between : The Salt :  NPR">
            <a:extLst>
              <a:ext uri="{FF2B5EF4-FFF2-40B4-BE49-F238E27FC236}">
                <a16:creationId xmlns:a16="http://schemas.microsoft.com/office/drawing/2014/main" id="{E3E8E0DE-DD03-8BD6-1A54-A2499B219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984" y="4057335"/>
            <a:ext cx="2956567" cy="191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D9D1CE-4402-BB38-E643-1E6EF5968442}"/>
              </a:ext>
            </a:extLst>
          </p:cNvPr>
          <p:cNvSpPr txBox="1"/>
          <p:nvPr/>
        </p:nvSpPr>
        <p:spPr>
          <a:xfrm>
            <a:off x="3851920" y="152476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Beers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1E818B-D2C2-A287-0529-CCC9F80DE8B3}"/>
              </a:ext>
            </a:extLst>
          </p:cNvPr>
          <p:cNvSpPr txBox="1"/>
          <p:nvPr/>
        </p:nvSpPr>
        <p:spPr>
          <a:xfrm>
            <a:off x="1523492" y="600037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Bars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C8D056-4998-3231-BBEB-061CAE648E0C}"/>
              </a:ext>
            </a:extLst>
          </p:cNvPr>
          <p:cNvSpPr txBox="1"/>
          <p:nvPr/>
        </p:nvSpPr>
        <p:spPr>
          <a:xfrm>
            <a:off x="6228184" y="600037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Drinkers</a:t>
            </a:r>
          </a:p>
        </p:txBody>
      </p:sp>
      <p:sp>
        <p:nvSpPr>
          <p:cNvPr id="11" name="Arrow: Up-Down 10">
            <a:extLst>
              <a:ext uri="{FF2B5EF4-FFF2-40B4-BE49-F238E27FC236}">
                <a16:creationId xmlns:a16="http://schemas.microsoft.com/office/drawing/2014/main" id="{5C89896D-71F5-111E-1F4C-EE5E8AB7C10A}"/>
              </a:ext>
            </a:extLst>
          </p:cNvPr>
          <p:cNvSpPr/>
          <p:nvPr/>
        </p:nvSpPr>
        <p:spPr>
          <a:xfrm rot="19176824">
            <a:off x="5637472" y="3113604"/>
            <a:ext cx="216024" cy="1348415"/>
          </a:xfrm>
          <a:prstGeom prst="upDownArrow">
            <a:avLst/>
          </a:prstGeom>
          <a:solidFill>
            <a:srgbClr val="FFFC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BCFCAA"/>
              </a:highligh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897D52-1D03-1585-E437-70DBDA5D9E6B}"/>
              </a:ext>
            </a:extLst>
          </p:cNvPr>
          <p:cNvSpPr txBox="1"/>
          <p:nvPr/>
        </p:nvSpPr>
        <p:spPr>
          <a:xfrm>
            <a:off x="5501973" y="331638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Likes</a:t>
            </a:r>
          </a:p>
        </p:txBody>
      </p:sp>
      <p:sp>
        <p:nvSpPr>
          <p:cNvPr id="14" name="Arrow: Up-Down 13">
            <a:extLst>
              <a:ext uri="{FF2B5EF4-FFF2-40B4-BE49-F238E27FC236}">
                <a16:creationId xmlns:a16="http://schemas.microsoft.com/office/drawing/2014/main" id="{93DD14C7-81C1-D9B9-863E-5ACEC8317578}"/>
              </a:ext>
            </a:extLst>
          </p:cNvPr>
          <p:cNvSpPr/>
          <p:nvPr/>
        </p:nvSpPr>
        <p:spPr>
          <a:xfrm rot="16200000">
            <a:off x="4418054" y="3918814"/>
            <a:ext cx="240196" cy="2236560"/>
          </a:xfrm>
          <a:prstGeom prst="upDownArrow">
            <a:avLst/>
          </a:prstGeom>
          <a:solidFill>
            <a:srgbClr val="FFFC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BCFCAA"/>
              </a:highligh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AC83D8-B63A-3C8E-0617-9685F46C934A}"/>
              </a:ext>
            </a:extLst>
          </p:cNvPr>
          <p:cNvSpPr txBox="1"/>
          <p:nvPr/>
        </p:nvSpPr>
        <p:spPr>
          <a:xfrm>
            <a:off x="3638017" y="5161530"/>
            <a:ext cx="1702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Frequents</a:t>
            </a:r>
          </a:p>
        </p:txBody>
      </p:sp>
      <p:sp>
        <p:nvSpPr>
          <p:cNvPr id="16" name="Arrow: Up-Down 15">
            <a:extLst>
              <a:ext uri="{FF2B5EF4-FFF2-40B4-BE49-F238E27FC236}">
                <a16:creationId xmlns:a16="http://schemas.microsoft.com/office/drawing/2014/main" id="{165E025E-23E0-27C5-A3FA-89AAB6724C0E}"/>
              </a:ext>
            </a:extLst>
          </p:cNvPr>
          <p:cNvSpPr/>
          <p:nvPr/>
        </p:nvSpPr>
        <p:spPr>
          <a:xfrm rot="2469609">
            <a:off x="3385387" y="3139079"/>
            <a:ext cx="216024" cy="1348415"/>
          </a:xfrm>
          <a:prstGeom prst="upDownArrow">
            <a:avLst/>
          </a:prstGeom>
          <a:solidFill>
            <a:srgbClr val="FFFC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BCFCAA"/>
              </a:highligh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73C2C6D-C0D7-1B86-4882-AF19E361A051}"/>
              </a:ext>
            </a:extLst>
          </p:cNvPr>
          <p:cNvSpPr txBox="1"/>
          <p:nvPr/>
        </p:nvSpPr>
        <p:spPr>
          <a:xfrm>
            <a:off x="2212255" y="331638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Sells</a:t>
            </a:r>
          </a:p>
        </p:txBody>
      </p:sp>
    </p:spTree>
    <p:extLst>
      <p:ext uri="{BB962C8B-B14F-4D97-AF65-F5344CB8AC3E}">
        <p14:creationId xmlns:p14="http://schemas.microsoft.com/office/powerpoint/2010/main" val="3165469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Our Running Example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Most of our SQL queries will be based on the following database schema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Underline indicates key attributes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	</a:t>
            </a:r>
            <a:r>
              <a:rPr lang="en-US" altLang="zh-CN" dirty="0">
                <a:solidFill>
                  <a:srgbClr val="00B0F0"/>
                </a:solidFill>
                <a:ea typeface="宋体" charset="-122"/>
              </a:rPr>
              <a:t>Beers</a:t>
            </a:r>
            <a:r>
              <a:rPr lang="en-US" altLang="zh-CN" dirty="0">
                <a:ea typeface="宋体" charset="-122"/>
              </a:rPr>
              <a:t>(</a:t>
            </a:r>
            <a:r>
              <a:rPr lang="en-US" altLang="zh-CN" u="sng" dirty="0">
                <a:ea typeface="宋体" charset="-122"/>
              </a:rPr>
              <a:t>name</a:t>
            </a:r>
            <a:r>
              <a:rPr lang="en-US" altLang="zh-CN" dirty="0">
                <a:ea typeface="宋体" charset="-122"/>
              </a:rPr>
              <a:t>, manf)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	</a:t>
            </a:r>
            <a:r>
              <a:rPr lang="en-US" altLang="zh-CN" dirty="0">
                <a:solidFill>
                  <a:srgbClr val="00B0F0"/>
                </a:solidFill>
                <a:ea typeface="宋体" charset="-122"/>
              </a:rPr>
              <a:t>Bars</a:t>
            </a:r>
            <a:r>
              <a:rPr lang="en-US" altLang="zh-CN" dirty="0">
                <a:ea typeface="宋体" charset="-122"/>
              </a:rPr>
              <a:t>(</a:t>
            </a:r>
            <a:r>
              <a:rPr lang="en-US" altLang="zh-CN" u="sng" dirty="0">
                <a:ea typeface="宋体" charset="-122"/>
              </a:rPr>
              <a:t>name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dirty="0" err="1">
                <a:ea typeface="宋体" charset="-122"/>
              </a:rPr>
              <a:t>addr</a:t>
            </a:r>
            <a:r>
              <a:rPr lang="en-US" altLang="zh-CN" dirty="0">
                <a:ea typeface="宋体" charset="-122"/>
              </a:rPr>
              <a:t>, license)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	</a:t>
            </a:r>
            <a:r>
              <a:rPr lang="en-US" altLang="zh-CN" dirty="0">
                <a:solidFill>
                  <a:srgbClr val="00B0F0"/>
                </a:solidFill>
                <a:ea typeface="宋体" charset="-122"/>
              </a:rPr>
              <a:t>Drinkers</a:t>
            </a:r>
            <a:r>
              <a:rPr lang="en-US" altLang="zh-CN" dirty="0">
                <a:ea typeface="宋体" charset="-122"/>
              </a:rPr>
              <a:t>(</a:t>
            </a:r>
            <a:r>
              <a:rPr lang="en-US" altLang="zh-CN" u="sng" dirty="0">
                <a:ea typeface="宋体" charset="-122"/>
              </a:rPr>
              <a:t>name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dirty="0" err="1">
                <a:ea typeface="宋体" charset="-122"/>
              </a:rPr>
              <a:t>addr</a:t>
            </a:r>
            <a:r>
              <a:rPr lang="en-US" altLang="zh-CN" dirty="0">
                <a:ea typeface="宋体" charset="-122"/>
              </a:rPr>
              <a:t>, phone)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Likes</a:t>
            </a:r>
            <a:r>
              <a:rPr lang="en-US" altLang="zh-CN" dirty="0">
                <a:ea typeface="宋体" charset="-122"/>
              </a:rPr>
              <a:t>(</a:t>
            </a:r>
            <a:r>
              <a:rPr lang="en-US" altLang="zh-CN" u="sng" dirty="0">
                <a:ea typeface="宋体" charset="-122"/>
              </a:rPr>
              <a:t>drinker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u="sng" dirty="0">
                <a:ea typeface="宋体" charset="-122"/>
              </a:rPr>
              <a:t>beer</a:t>
            </a:r>
            <a:r>
              <a:rPr lang="en-US" altLang="zh-CN" dirty="0">
                <a:ea typeface="宋体" charset="-122"/>
              </a:rPr>
              <a:t>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Sells</a:t>
            </a:r>
            <a:r>
              <a:rPr lang="en-US" altLang="zh-CN" dirty="0">
                <a:ea typeface="宋体" charset="-122"/>
              </a:rPr>
              <a:t>(</a:t>
            </a:r>
            <a:r>
              <a:rPr lang="en-US" altLang="zh-CN" u="sng" dirty="0">
                <a:ea typeface="宋体" charset="-122"/>
              </a:rPr>
              <a:t>bar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u="sng" dirty="0">
                <a:ea typeface="宋体" charset="-122"/>
              </a:rPr>
              <a:t>beer</a:t>
            </a:r>
            <a:r>
              <a:rPr lang="en-US" altLang="zh-CN" dirty="0">
                <a:ea typeface="宋体" charset="-122"/>
              </a:rPr>
              <a:t>, price)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Frequents</a:t>
            </a:r>
            <a:r>
              <a:rPr lang="en-US" altLang="zh-CN" dirty="0">
                <a:ea typeface="宋体" charset="-122"/>
              </a:rPr>
              <a:t>(</a:t>
            </a:r>
            <a:r>
              <a:rPr lang="en-US" altLang="zh-CN" u="sng" dirty="0">
                <a:ea typeface="宋体" charset="-122"/>
              </a:rPr>
              <a:t>drinker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u="sng" dirty="0">
                <a:ea typeface="宋体" charset="-122"/>
              </a:rPr>
              <a:t>bar</a:t>
            </a:r>
            <a:r>
              <a:rPr lang="en-US" altLang="zh-CN" dirty="0">
                <a:ea typeface="宋体" charset="-122"/>
              </a:rPr>
              <a:t>)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7050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Our Running Example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97585"/>
            <a:ext cx="8064896" cy="5211735"/>
          </a:xfrm>
        </p:spPr>
        <p:txBody>
          <a:bodyPr/>
          <a:lstStyle/>
          <a:p>
            <a:pPr marL="0" indent="0">
              <a:lnSpc>
                <a:spcPct val="125000"/>
              </a:lnSpc>
              <a:buNone/>
            </a:pPr>
            <a:r>
              <a:rPr lang="en-US" altLang="zh-CN" sz="2400" b="0" dirty="0">
                <a:ea typeface="宋体" charset="-122"/>
              </a:rPr>
              <a:t>CREATE TABLE </a:t>
            </a:r>
            <a:r>
              <a:rPr lang="en-US" altLang="zh-CN" sz="2400" dirty="0">
                <a:solidFill>
                  <a:srgbClr val="0070C0"/>
                </a:solidFill>
                <a:ea typeface="宋体" charset="-122"/>
              </a:rPr>
              <a:t>Beers</a:t>
            </a:r>
            <a:r>
              <a:rPr lang="en-US" altLang="zh-CN" sz="2400" b="0" dirty="0">
                <a:ea typeface="宋体" charset="-122"/>
              </a:rPr>
              <a:t>(</a:t>
            </a:r>
          </a:p>
          <a:p>
            <a:pPr marL="0" indent="0">
              <a:lnSpc>
                <a:spcPct val="125000"/>
              </a:lnSpc>
              <a:buNone/>
            </a:pPr>
            <a:r>
              <a:rPr lang="en-US" altLang="zh-CN" sz="2400" b="0" dirty="0">
                <a:ea typeface="宋体" charset="-122"/>
              </a:rPr>
              <a:t>	name VARCHAR(64) PRIMARY KEY,</a:t>
            </a:r>
            <a:br>
              <a:rPr lang="en-US" altLang="zh-CN" sz="2400" b="0" dirty="0">
                <a:ea typeface="宋体" charset="-122"/>
              </a:rPr>
            </a:br>
            <a:r>
              <a:rPr lang="en-US" altLang="zh-CN" sz="2400" b="0" dirty="0">
                <a:ea typeface="宋体" charset="-122"/>
              </a:rPr>
              <a:t>	manf VARCHAR(64))</a:t>
            </a:r>
          </a:p>
          <a:p>
            <a:pPr marL="0" indent="0">
              <a:lnSpc>
                <a:spcPct val="125000"/>
              </a:lnSpc>
              <a:buNone/>
            </a:pPr>
            <a:r>
              <a:rPr lang="en-US" altLang="zh-CN" sz="2400" b="0" dirty="0">
                <a:ea typeface="宋体" charset="-122"/>
              </a:rPr>
              <a:t>CREATE TABLE </a:t>
            </a:r>
            <a:r>
              <a:rPr lang="en-US" altLang="zh-CN" sz="2400" dirty="0">
                <a:solidFill>
                  <a:srgbClr val="0070C0"/>
                </a:solidFill>
                <a:ea typeface="宋体" charset="-122"/>
              </a:rPr>
              <a:t>Bars</a:t>
            </a:r>
            <a:r>
              <a:rPr lang="en-US" altLang="zh-CN" sz="2400" b="0" dirty="0">
                <a:ea typeface="宋体" charset="-122"/>
              </a:rPr>
              <a:t>(</a:t>
            </a:r>
          </a:p>
          <a:p>
            <a:pPr marL="0" indent="0">
              <a:lnSpc>
                <a:spcPct val="125000"/>
              </a:lnSpc>
              <a:buNone/>
            </a:pPr>
            <a:r>
              <a:rPr lang="en-US" altLang="zh-CN" sz="2400" b="0" dirty="0">
                <a:ea typeface="宋体" charset="-122"/>
              </a:rPr>
              <a:t>	name    VARCHAR(64) PRIMARY KEY,</a:t>
            </a:r>
          </a:p>
          <a:p>
            <a:pPr marL="0" indent="0">
              <a:lnSpc>
                <a:spcPct val="125000"/>
              </a:lnSpc>
              <a:buNone/>
            </a:pPr>
            <a:r>
              <a:rPr lang="en-US" altLang="zh-CN" sz="2400" b="0" dirty="0">
                <a:ea typeface="宋体" charset="-122"/>
              </a:rPr>
              <a:t>	address VARCHAR(128),</a:t>
            </a:r>
            <a:br>
              <a:rPr lang="en-US" altLang="zh-CN" sz="2400" b="0" dirty="0">
                <a:ea typeface="宋体" charset="-122"/>
              </a:rPr>
            </a:br>
            <a:r>
              <a:rPr lang="en-US" altLang="zh-CN" sz="2400" b="0" dirty="0">
                <a:ea typeface="宋体" charset="-122"/>
              </a:rPr>
              <a:t>	license  VARCHAR(64))</a:t>
            </a:r>
          </a:p>
          <a:p>
            <a:pPr marL="0" indent="0">
              <a:lnSpc>
                <a:spcPct val="125000"/>
              </a:lnSpc>
              <a:buNone/>
            </a:pPr>
            <a:r>
              <a:rPr lang="en-US" altLang="zh-CN" sz="2400" b="0" dirty="0">
                <a:ea typeface="宋体" charset="-122"/>
              </a:rPr>
              <a:t>CREATE TABLE </a:t>
            </a:r>
            <a:r>
              <a:rPr lang="en-US" altLang="zh-CN" sz="2400" dirty="0">
                <a:solidFill>
                  <a:srgbClr val="0070C0"/>
                </a:solidFill>
                <a:ea typeface="宋体" charset="-122"/>
              </a:rPr>
              <a:t>Drinkers</a:t>
            </a:r>
            <a:r>
              <a:rPr lang="en-US" altLang="zh-CN" sz="2400" b="0" dirty="0">
                <a:ea typeface="宋体" charset="-122"/>
              </a:rPr>
              <a:t>(</a:t>
            </a:r>
          </a:p>
          <a:p>
            <a:pPr marL="0" indent="0">
              <a:lnSpc>
                <a:spcPct val="125000"/>
              </a:lnSpc>
              <a:buNone/>
            </a:pPr>
            <a:r>
              <a:rPr lang="en-US" altLang="zh-CN" sz="2400" b="0" dirty="0">
                <a:ea typeface="宋体" charset="-122"/>
              </a:rPr>
              <a:t>	name    VARCHAR(64) PRIMARY KEY,</a:t>
            </a:r>
          </a:p>
          <a:p>
            <a:pPr marL="0" indent="0">
              <a:lnSpc>
                <a:spcPct val="125000"/>
              </a:lnSpc>
              <a:buNone/>
            </a:pPr>
            <a:r>
              <a:rPr lang="en-US" altLang="zh-CN" sz="2400" b="0" dirty="0">
                <a:ea typeface="宋体" charset="-122"/>
              </a:rPr>
              <a:t>	address VARCHAR(128),</a:t>
            </a:r>
            <a:br>
              <a:rPr lang="en-US" altLang="zh-CN" sz="2400" b="0" dirty="0">
                <a:ea typeface="宋体" charset="-122"/>
              </a:rPr>
            </a:br>
            <a:r>
              <a:rPr lang="en-US" altLang="zh-CN" sz="2400" b="0" dirty="0">
                <a:ea typeface="宋体" charset="-122"/>
              </a:rPr>
              <a:t>	phone   VARCHAR(16))</a:t>
            </a:r>
            <a:endParaRPr lang="zh-CN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0760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Our Running Example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5576" y="1088060"/>
            <a:ext cx="8064896" cy="55813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700" b="0" dirty="0">
                <a:ea typeface="宋体" charset="-122"/>
              </a:rPr>
              <a:t>CREATE TABLE </a:t>
            </a:r>
            <a:r>
              <a:rPr lang="en-US" altLang="zh-CN" sz="1700" dirty="0">
                <a:solidFill>
                  <a:srgbClr val="C00000"/>
                </a:solidFill>
                <a:ea typeface="宋体" charset="-122"/>
              </a:rPr>
              <a:t>Likes</a:t>
            </a:r>
            <a:r>
              <a:rPr lang="en-US" altLang="zh-CN" sz="1700" b="0" dirty="0">
                <a:ea typeface="宋体" charset="-122"/>
              </a:rPr>
              <a:t>(</a:t>
            </a:r>
          </a:p>
          <a:p>
            <a:pPr marL="0" indent="0">
              <a:buNone/>
            </a:pPr>
            <a:r>
              <a:rPr lang="en-US" altLang="zh-CN" sz="1700" b="0" dirty="0">
                <a:ea typeface="宋体" charset="-122"/>
              </a:rPr>
              <a:t> drinker VARCHAR(64),</a:t>
            </a:r>
            <a:br>
              <a:rPr lang="en-US" altLang="zh-CN" sz="1700" b="0" dirty="0">
                <a:ea typeface="宋体" charset="-122"/>
              </a:rPr>
            </a:br>
            <a:r>
              <a:rPr lang="en-US" altLang="zh-CN" sz="1700" b="0" dirty="0">
                <a:ea typeface="宋体" charset="-122"/>
              </a:rPr>
              <a:t> beer     VARCHAR(64), </a:t>
            </a:r>
            <a:br>
              <a:rPr lang="en-US" altLang="zh-CN" sz="1700" b="0" dirty="0">
                <a:ea typeface="宋体" charset="-122"/>
              </a:rPr>
            </a:br>
            <a:r>
              <a:rPr lang="en-US" altLang="zh-CN" sz="1700" b="0" dirty="0">
                <a:ea typeface="宋体" charset="-122"/>
              </a:rPr>
              <a:t> PRIMARY KEY (drinker, beer), </a:t>
            </a:r>
            <a:br>
              <a:rPr lang="en-US" altLang="zh-CN" sz="1700" b="0" dirty="0">
                <a:ea typeface="宋体" charset="-122"/>
              </a:rPr>
            </a:br>
            <a:r>
              <a:rPr lang="en-US" altLang="zh-CN" sz="1700" b="0" dirty="0">
                <a:ea typeface="宋体" charset="-122"/>
              </a:rPr>
              <a:t> FOREIGN KEY (drinker) REFERENCES Drinkers,</a:t>
            </a:r>
          </a:p>
          <a:p>
            <a:pPr marL="0" indent="0">
              <a:buNone/>
            </a:pPr>
            <a:r>
              <a:rPr lang="en-US" altLang="zh-CN" sz="1700" b="0" dirty="0">
                <a:ea typeface="宋体" charset="-122"/>
              </a:rPr>
              <a:t> FOREIGN KEY (beer) REFERENCES Beers)</a:t>
            </a:r>
            <a:endParaRPr lang="zh-CN" altLang="en-US" sz="1700" dirty="0"/>
          </a:p>
          <a:p>
            <a:pPr marL="0" indent="0">
              <a:buNone/>
            </a:pPr>
            <a:r>
              <a:rPr lang="en-US" altLang="zh-CN" sz="1700" b="0" dirty="0">
                <a:ea typeface="宋体" charset="-122"/>
              </a:rPr>
              <a:t>CREATE TABLE </a:t>
            </a:r>
            <a:r>
              <a:rPr lang="en-US" altLang="zh-CN" sz="1700" dirty="0">
                <a:solidFill>
                  <a:srgbClr val="C00000"/>
                </a:solidFill>
                <a:ea typeface="宋体" charset="-122"/>
              </a:rPr>
              <a:t>Sells</a:t>
            </a:r>
            <a:r>
              <a:rPr lang="en-US" altLang="zh-CN" sz="1700" b="0" dirty="0">
                <a:ea typeface="宋体" charset="-122"/>
              </a:rPr>
              <a:t>(</a:t>
            </a:r>
          </a:p>
          <a:p>
            <a:pPr marL="0" indent="0">
              <a:buNone/>
            </a:pPr>
            <a:r>
              <a:rPr lang="en-US" altLang="zh-CN" sz="1700" b="0" dirty="0">
                <a:ea typeface="宋体" charset="-122"/>
              </a:rPr>
              <a:t> bar    VARCHAR(64),</a:t>
            </a:r>
            <a:br>
              <a:rPr lang="en-US" altLang="zh-CN" sz="1700" b="0" dirty="0">
                <a:ea typeface="宋体" charset="-122"/>
              </a:rPr>
            </a:br>
            <a:r>
              <a:rPr lang="en-US" altLang="zh-CN" sz="1700" b="0" dirty="0">
                <a:ea typeface="宋体" charset="-122"/>
              </a:rPr>
              <a:t> beer   VARCHAR(64), </a:t>
            </a:r>
          </a:p>
          <a:p>
            <a:pPr marL="0" indent="0">
              <a:buNone/>
            </a:pPr>
            <a:r>
              <a:rPr lang="en-US" altLang="zh-CN" sz="1700" b="0" dirty="0">
                <a:ea typeface="宋体" charset="-122"/>
              </a:rPr>
              <a:t> price   REAL,</a:t>
            </a:r>
            <a:br>
              <a:rPr lang="en-US" altLang="zh-CN" sz="1700" b="0" dirty="0">
                <a:ea typeface="宋体" charset="-122"/>
              </a:rPr>
            </a:br>
            <a:r>
              <a:rPr lang="en-US" altLang="zh-CN" sz="1700" b="0" dirty="0">
                <a:ea typeface="宋体" charset="-122"/>
              </a:rPr>
              <a:t> PRIMARY KEY (bar, beer), </a:t>
            </a:r>
            <a:br>
              <a:rPr lang="en-US" altLang="zh-CN" sz="1700" b="0" dirty="0">
                <a:ea typeface="宋体" charset="-122"/>
              </a:rPr>
            </a:br>
            <a:r>
              <a:rPr lang="en-US" altLang="zh-CN" sz="1700" b="0" dirty="0">
                <a:ea typeface="宋体" charset="-122"/>
              </a:rPr>
              <a:t> FOREIGN KEY (bar) REFERENCES Bars,</a:t>
            </a:r>
          </a:p>
          <a:p>
            <a:pPr marL="0" indent="0">
              <a:buNone/>
            </a:pPr>
            <a:r>
              <a:rPr lang="en-US" altLang="zh-CN" sz="1700" b="0" dirty="0">
                <a:ea typeface="宋体" charset="-122"/>
              </a:rPr>
              <a:t> FOREIGN KEY (beer) REFERENCES Beers)</a:t>
            </a:r>
          </a:p>
          <a:p>
            <a:pPr marL="0" indent="0">
              <a:buNone/>
            </a:pPr>
            <a:r>
              <a:rPr lang="en-US" altLang="zh-CN" sz="1700" b="0" dirty="0">
                <a:ea typeface="宋体" charset="-122"/>
              </a:rPr>
              <a:t>CREATE TABLE </a:t>
            </a:r>
            <a:r>
              <a:rPr lang="en-US" altLang="zh-CN" sz="1700" dirty="0">
                <a:solidFill>
                  <a:srgbClr val="C00000"/>
                </a:solidFill>
                <a:ea typeface="宋体" charset="-122"/>
              </a:rPr>
              <a:t>Frequents</a:t>
            </a:r>
            <a:r>
              <a:rPr lang="en-US" altLang="zh-CN" sz="1700" b="0" dirty="0">
                <a:ea typeface="宋体" charset="-122"/>
              </a:rPr>
              <a:t>(</a:t>
            </a:r>
          </a:p>
          <a:p>
            <a:pPr marL="0" indent="0">
              <a:buNone/>
            </a:pPr>
            <a:r>
              <a:rPr lang="en-US" altLang="zh-CN" sz="1700" b="0" dirty="0">
                <a:ea typeface="宋体" charset="-122"/>
              </a:rPr>
              <a:t> drinker VARCHAR(64),</a:t>
            </a:r>
            <a:br>
              <a:rPr lang="en-US" altLang="zh-CN" sz="1700" b="0" dirty="0">
                <a:ea typeface="宋体" charset="-122"/>
              </a:rPr>
            </a:br>
            <a:r>
              <a:rPr lang="en-US" altLang="zh-CN" sz="1700" b="0" dirty="0">
                <a:ea typeface="宋体" charset="-122"/>
              </a:rPr>
              <a:t> bar        VARCHAR(64), </a:t>
            </a:r>
            <a:br>
              <a:rPr lang="en-US" altLang="zh-CN" sz="1700" b="0" dirty="0">
                <a:ea typeface="宋体" charset="-122"/>
              </a:rPr>
            </a:br>
            <a:r>
              <a:rPr lang="en-US" altLang="zh-CN" sz="1700" b="0" dirty="0">
                <a:ea typeface="宋体" charset="-122"/>
              </a:rPr>
              <a:t> PRIMARY KEY (drinker, bar), </a:t>
            </a:r>
            <a:br>
              <a:rPr lang="en-US" altLang="zh-CN" sz="1700" b="0" dirty="0">
                <a:ea typeface="宋体" charset="-122"/>
              </a:rPr>
            </a:br>
            <a:r>
              <a:rPr lang="en-US" altLang="zh-CN" sz="1700" b="0" dirty="0">
                <a:ea typeface="宋体" charset="-122"/>
              </a:rPr>
              <a:t> FOREIGN KEY (drinker) REFERENCES Drinkers,</a:t>
            </a:r>
          </a:p>
          <a:p>
            <a:pPr marL="0" indent="0">
              <a:buNone/>
            </a:pPr>
            <a:r>
              <a:rPr lang="en-US" altLang="zh-CN" sz="1700" b="0" dirty="0">
                <a:ea typeface="宋体" charset="-122"/>
              </a:rPr>
              <a:t> FOREIGN KEY (bar) REFERENCES Bars)</a:t>
            </a:r>
            <a:endParaRPr lang="zh-CN" altLang="en-US" sz="1700" dirty="0"/>
          </a:p>
          <a:p>
            <a:pPr marL="0" indent="0">
              <a:buNone/>
            </a:pPr>
            <a:endParaRPr lang="zh-CN" altLang="en-US" sz="1700" dirty="0"/>
          </a:p>
          <a:p>
            <a:pPr marL="0" indent="0">
              <a:buNone/>
            </a:pPr>
            <a:endParaRPr lang="zh-CN" altLang="en-US" sz="1700" dirty="0"/>
          </a:p>
        </p:txBody>
      </p:sp>
    </p:spTree>
    <p:extLst>
      <p:ext uri="{BB962C8B-B14F-4D97-AF65-F5344CB8AC3E}">
        <p14:creationId xmlns:p14="http://schemas.microsoft.com/office/powerpoint/2010/main" val="3117098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Select-From-Where: The First Example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413161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Using Beers(name, manf), what beers are made by Busch?</a:t>
            </a:r>
          </a:p>
          <a:p>
            <a:pPr>
              <a:lnSpc>
                <a:spcPct val="120000"/>
              </a:lnSpc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SELECT name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	FROM Beers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宋体" charset="-122"/>
              </a:rPr>
              <a:t>		WHERE manf = ‘Busch’;</a:t>
            </a:r>
          </a:p>
          <a:p>
            <a:pPr>
              <a:lnSpc>
                <a:spcPct val="120000"/>
              </a:lnSpc>
              <a:buFontTx/>
              <a:buNone/>
            </a:pPr>
            <a:endParaRPr lang="en-US" altLang="zh-CN" dirty="0">
              <a:latin typeface="Courier New" pitchFamily="49" charset="0"/>
              <a:ea typeface="宋体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b="0" dirty="0">
                <a:ea typeface="宋体" charset="-122"/>
              </a:rPr>
              <a:t>The answer is a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relation</a:t>
            </a:r>
            <a:r>
              <a:rPr lang="en-US" altLang="zh-CN" b="0" dirty="0">
                <a:ea typeface="宋体" charset="-122"/>
              </a:rPr>
              <a:t> with a single attribute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name</a:t>
            </a:r>
            <a:r>
              <a:rPr lang="en-US" altLang="zh-CN" b="0" dirty="0">
                <a:ea typeface="宋体" charset="-122"/>
              </a:rPr>
              <a:t>, and tuples with the name of each beer by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Busch</a:t>
            </a:r>
            <a:r>
              <a:rPr lang="en-US" altLang="zh-CN" b="0" dirty="0">
                <a:ea typeface="宋体" charset="-122"/>
              </a:rPr>
              <a:t>, such as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Bud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18299"/>
              </p:ext>
            </p:extLst>
          </p:nvPr>
        </p:nvGraphicFramePr>
        <p:xfrm>
          <a:off x="6156176" y="2996952"/>
          <a:ext cx="2399928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Name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01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‘Bud’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‘Bud Lite’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‘Michelob’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FA77A0F-624D-706E-DE61-0F3FE364731E}"/>
              </a:ext>
            </a:extLst>
          </p:cNvPr>
          <p:cNvSpPr txBox="1"/>
          <p:nvPr/>
        </p:nvSpPr>
        <p:spPr>
          <a:xfrm>
            <a:off x="2339752" y="2060848"/>
            <a:ext cx="4032448" cy="523220"/>
          </a:xfrm>
          <a:prstGeom prst="rect">
            <a:avLst/>
          </a:prstGeom>
          <a:solidFill>
            <a:srgbClr val="FFFDA7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b="0" i="1" dirty="0">
                <a:solidFill>
                  <a:srgbClr val="404040"/>
                </a:solidFill>
                <a:effectLst/>
                <a:latin typeface="KaTeX_Math"/>
              </a:rPr>
              <a:t>π</a:t>
            </a:r>
            <a:r>
              <a:rPr lang="en-US" sz="2800" b="0" i="1" baseline="-25000" dirty="0">
                <a:solidFill>
                  <a:srgbClr val="404040"/>
                </a:solidFill>
                <a:effectLst/>
                <a:latin typeface="KaTeX_Math"/>
              </a:rPr>
              <a:t>name</a:t>
            </a:r>
            <a:r>
              <a:rPr lang="el-GR" sz="2800" b="0" i="0" dirty="0">
                <a:solidFill>
                  <a:srgbClr val="666666"/>
                </a:solidFill>
                <a:effectLst/>
                <a:latin typeface="Fira Sans" panose="020B0604020202020204" pitchFamily="34" charset="0"/>
              </a:rPr>
              <a:t>σ</a:t>
            </a:r>
            <a:r>
              <a:rPr lang="en-US" sz="2800" b="0" i="0" baseline="-25000" dirty="0">
                <a:solidFill>
                  <a:srgbClr val="666666"/>
                </a:solidFill>
                <a:effectLst/>
                <a:latin typeface="Fira Sans" panose="020B0604020202020204" pitchFamily="34" charset="0"/>
              </a:rPr>
              <a:t>manf = `Busch’</a:t>
            </a:r>
            <a:r>
              <a:rPr lang="en-US" sz="2800" b="0" i="0" dirty="0">
                <a:solidFill>
                  <a:srgbClr val="666666"/>
                </a:solidFill>
                <a:effectLst/>
                <a:latin typeface="Fira Sans" panose="020B0604020202020204" pitchFamily="34" charset="0"/>
              </a:rPr>
              <a:t>(Beers)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35370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17204</TotalTime>
  <Words>3640</Words>
  <Application>Microsoft Office PowerPoint</Application>
  <PresentationFormat>On-screen Show (4:3)</PresentationFormat>
  <Paragraphs>483</Paragraphs>
  <Slides>45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64" baseType="lpstr">
      <vt:lpstr>Arial Unicode MS</vt:lpstr>
      <vt:lpstr>KaTeX_Math</vt:lpstr>
      <vt:lpstr>Monotype Sorts</vt:lpstr>
      <vt:lpstr>宋体</vt:lpstr>
      <vt:lpstr>TimesNewRoman</vt:lpstr>
      <vt:lpstr>Arial</vt:lpstr>
      <vt:lpstr>Book Antiqua</vt:lpstr>
      <vt:lpstr>Calibri</vt:lpstr>
      <vt:lpstr>Courier New</vt:lpstr>
      <vt:lpstr>Fira Sans</vt:lpstr>
      <vt:lpstr>Garamond</vt:lpstr>
      <vt:lpstr>Microsoft Himalaya</vt:lpstr>
      <vt:lpstr>Palace Script MT</vt:lpstr>
      <vt:lpstr>Roboto</vt:lpstr>
      <vt:lpstr>Symbol</vt:lpstr>
      <vt:lpstr>Tahoma</vt:lpstr>
      <vt:lpstr>Times New Roman</vt:lpstr>
      <vt:lpstr>Wingdings</vt:lpstr>
      <vt:lpstr>Office 主题</vt:lpstr>
      <vt:lpstr>COP4710 Database Systems</vt:lpstr>
      <vt:lpstr>Introduction</vt:lpstr>
      <vt:lpstr>Introduction</vt:lpstr>
      <vt:lpstr>Select-From-Where Statements</vt:lpstr>
      <vt:lpstr>Our Running Example</vt:lpstr>
      <vt:lpstr>Our Running Example</vt:lpstr>
      <vt:lpstr>Our Running Example</vt:lpstr>
      <vt:lpstr>Our Running Example</vt:lpstr>
      <vt:lpstr>Select-From-Where: The First Example</vt:lpstr>
      <vt:lpstr>Single-Relation Query</vt:lpstr>
      <vt:lpstr>* In SELECT clauses</vt:lpstr>
      <vt:lpstr>Renaming Attributes</vt:lpstr>
      <vt:lpstr>Expressions in SELECT Clauses</vt:lpstr>
      <vt:lpstr>Complex Conditions in WHERE Clause</vt:lpstr>
      <vt:lpstr>Selections</vt:lpstr>
      <vt:lpstr>Important Details</vt:lpstr>
      <vt:lpstr>Patterns</vt:lpstr>
      <vt:lpstr>NULL Values</vt:lpstr>
      <vt:lpstr>Surprising Example</vt:lpstr>
      <vt:lpstr>Three-Valued Logic</vt:lpstr>
      <vt:lpstr>Surprising Example</vt:lpstr>
      <vt:lpstr>Multi-relation Queries</vt:lpstr>
      <vt:lpstr>Semantics</vt:lpstr>
      <vt:lpstr>Semantics</vt:lpstr>
      <vt:lpstr>Explicit Tuple-Variables</vt:lpstr>
      <vt:lpstr>SubQueries</vt:lpstr>
      <vt:lpstr>Example</vt:lpstr>
      <vt:lpstr>The IN Operator</vt:lpstr>
      <vt:lpstr>The Exists Operator</vt:lpstr>
      <vt:lpstr>The Operator ANY</vt:lpstr>
      <vt:lpstr>The Operator ALL</vt:lpstr>
      <vt:lpstr>Bag (Set) Semantics for SFW Queries</vt:lpstr>
      <vt:lpstr>Example</vt:lpstr>
      <vt:lpstr>Set vs. Bag: Efficiency</vt:lpstr>
      <vt:lpstr>Controlling Duplicate Elimination</vt:lpstr>
      <vt:lpstr>Aggregations</vt:lpstr>
      <vt:lpstr>Eliminating Duplicates in an Aggregation</vt:lpstr>
      <vt:lpstr>NULL’s in Aggregation</vt:lpstr>
      <vt:lpstr>Group By</vt:lpstr>
      <vt:lpstr>Example</vt:lpstr>
      <vt:lpstr>Restriction on SELECT Lists With Aggregation</vt:lpstr>
      <vt:lpstr>Having Clause</vt:lpstr>
      <vt:lpstr>Having Clause: Example</vt:lpstr>
      <vt:lpstr>General form of Grouping and Aggregation</vt:lpstr>
      <vt:lpstr>General form of Grouping and Aggregation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DAIS@UIUC!</dc:title>
  <dc:creator>Peixiang</dc:creator>
  <cp:lastModifiedBy>Peixiang Zhao</cp:lastModifiedBy>
  <cp:revision>980</cp:revision>
  <dcterms:created xsi:type="dcterms:W3CDTF">2009-02-27T04:51:28Z</dcterms:created>
  <dcterms:modified xsi:type="dcterms:W3CDTF">2025-03-17T20:43:44Z</dcterms:modified>
</cp:coreProperties>
</file>