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93" r:id="rId2"/>
    <p:sldId id="385" r:id="rId3"/>
    <p:sldId id="389" r:id="rId4"/>
    <p:sldId id="419" r:id="rId5"/>
    <p:sldId id="420" r:id="rId6"/>
    <p:sldId id="421" r:id="rId7"/>
    <p:sldId id="386" r:id="rId8"/>
    <p:sldId id="387" r:id="rId9"/>
    <p:sldId id="388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403" r:id="rId20"/>
    <p:sldId id="404" r:id="rId21"/>
    <p:sldId id="399" r:id="rId22"/>
    <p:sldId id="400" r:id="rId23"/>
    <p:sldId id="401" r:id="rId24"/>
    <p:sldId id="402" r:id="rId25"/>
    <p:sldId id="405" r:id="rId26"/>
    <p:sldId id="406" r:id="rId27"/>
    <p:sldId id="407" r:id="rId28"/>
    <p:sldId id="411" r:id="rId29"/>
    <p:sldId id="418" r:id="rId30"/>
    <p:sldId id="412" r:id="rId31"/>
    <p:sldId id="413" r:id="rId32"/>
    <p:sldId id="414" r:id="rId33"/>
    <p:sldId id="415" r:id="rId34"/>
    <p:sldId id="416" r:id="rId35"/>
    <p:sldId id="417" r:id="rId3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E7E200"/>
    <a:srgbClr val="D5D000"/>
    <a:srgbClr val="FFD700"/>
    <a:srgbClr val="A80000"/>
    <a:srgbClr val="FF6565"/>
    <a:srgbClr val="FFFF43"/>
    <a:srgbClr val="EBE600"/>
    <a:srgbClr val="CC00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98" autoAdjust="0"/>
  </p:normalViewPr>
  <p:slideViewPr>
    <p:cSldViewPr>
      <p:cViewPr varScale="1">
        <p:scale>
          <a:sx n="77" d="100"/>
          <a:sy n="77" d="100"/>
        </p:scale>
        <p:origin x="35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C6CF01FC-CEAF-49BD-BFAA-C5F819041413}"/>
    <pc:docChg chg="modSld">
      <pc:chgData name="Peixiang Zhao" userId="7edc51de-0ae1-42c0-bae2-7f1679fa739e" providerId="ADAL" clId="{C6CF01FC-CEAF-49BD-BFAA-C5F819041413}" dt="2025-01-30T03:49:18.773" v="0" actId="207"/>
      <pc:docMkLst>
        <pc:docMk/>
      </pc:docMkLst>
      <pc:sldChg chg="modSp mod">
        <pc:chgData name="Peixiang Zhao" userId="7edc51de-0ae1-42c0-bae2-7f1679fa739e" providerId="ADAL" clId="{C6CF01FC-CEAF-49BD-BFAA-C5F819041413}" dt="2025-01-30T03:49:18.773" v="0" actId="207"/>
        <pc:sldMkLst>
          <pc:docMk/>
          <pc:sldMk cId="2983134080" sldId="420"/>
        </pc:sldMkLst>
        <pc:spChg chg="mod">
          <ac:chgData name="Peixiang Zhao" userId="7edc51de-0ae1-42c0-bae2-7f1679fa739e" providerId="ADAL" clId="{C6CF01FC-CEAF-49BD-BFAA-C5F819041413}" dt="2025-01-30T03:49:18.773" v="0" actId="207"/>
          <ac:spMkLst>
            <pc:docMk/>
            <pc:sldMk cId="2983134080" sldId="420"/>
            <ac:spMk id="3" creationId="{41DCFD89-FF83-5C13-0B04-410482FAA06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2025/1/29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87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2895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g"/><Relationship Id="rId2" Type="http://schemas.openxmlformats.org/officeDocument/2006/relationships/hyperlink" Target="http://images.google.com/imgres?imgurl=ag.arizona.edu/classes/rnr271/history/edgar.jpg&amp;imgrefurl=http://ag.arizona.edu/classes/rnr271/history/edgar.html&amp;h=533&amp;w=547&amp;prev=/images?q=Edgar+f.+codd&amp;svnum=10&amp;hl=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://research.microsoft.com/~Gray/jimgray.gi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44401" y="4850110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Relational Model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Database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database schema comprises declarations for the relations (“tables”) of the database</a:t>
            </a:r>
          </a:p>
          <a:p>
            <a:r>
              <a:rPr lang="en-US" dirty="0"/>
              <a:t>Simplest form of </a:t>
            </a:r>
            <a:r>
              <a:rPr lang="en-US" dirty="0">
                <a:solidFill>
                  <a:srgbClr val="C00000"/>
                </a:solidFill>
              </a:rPr>
              <a:t>creating a relation</a:t>
            </a:r>
            <a:r>
              <a:rPr lang="en-US" dirty="0"/>
              <a:t> is:</a:t>
            </a:r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b="0" dirty="0">
                <a:solidFill>
                  <a:srgbClr val="C00000"/>
                </a:solidFill>
              </a:rPr>
              <a:t>CREATE TABLE </a:t>
            </a:r>
            <a:r>
              <a:rPr lang="en-US" b="0" dirty="0"/>
              <a:t>&lt;name&gt; (</a:t>
            </a:r>
          </a:p>
          <a:p>
            <a:pPr>
              <a:buFontTx/>
              <a:buNone/>
            </a:pPr>
            <a:r>
              <a:rPr lang="en-US" b="0" dirty="0"/>
              <a:t>			&lt;list of </a:t>
            </a:r>
            <a:r>
              <a:rPr lang="en-US" b="0" dirty="0">
                <a:solidFill>
                  <a:srgbClr val="C00000"/>
                </a:solidFill>
              </a:rPr>
              <a:t>elements</a:t>
            </a:r>
            <a:r>
              <a:rPr lang="en-US" b="0" dirty="0"/>
              <a:t>&gt;</a:t>
            </a:r>
          </a:p>
          <a:p>
            <a:pPr>
              <a:buFontTx/>
              <a:buNone/>
            </a:pPr>
            <a:r>
              <a:rPr lang="en-US" b="0" dirty="0"/>
              <a:t>		);</a:t>
            </a:r>
          </a:p>
          <a:p>
            <a:r>
              <a:rPr lang="en-US" dirty="0"/>
              <a:t>And you may </a:t>
            </a:r>
            <a:r>
              <a:rPr lang="en-US" dirty="0">
                <a:solidFill>
                  <a:srgbClr val="C00000"/>
                </a:solidFill>
              </a:rPr>
              <a:t>remove</a:t>
            </a:r>
            <a:r>
              <a:rPr lang="en-US" dirty="0"/>
              <a:t> a relation from the database schema by:</a:t>
            </a:r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b="0" dirty="0">
                <a:solidFill>
                  <a:srgbClr val="C00000"/>
                </a:solidFill>
              </a:rPr>
              <a:t>DROP TABLE </a:t>
            </a:r>
            <a:r>
              <a:rPr lang="en-US" b="0" dirty="0"/>
              <a:t>&lt;name&gt;;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9745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Table Declarations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The principal element is a </a:t>
            </a:r>
            <a:r>
              <a:rPr lang="en-US" dirty="0">
                <a:solidFill>
                  <a:srgbClr val="C00000"/>
                </a:solidFill>
              </a:rPr>
              <a:t>pair</a:t>
            </a:r>
            <a:r>
              <a:rPr lang="en-US" dirty="0"/>
              <a:t> consisting of </a:t>
            </a:r>
            <a:r>
              <a:rPr lang="en-US" dirty="0">
                <a:solidFill>
                  <a:srgbClr val="C00000"/>
                </a:solidFill>
              </a:rPr>
              <a:t>an attribute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a type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The most common types are: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 or INTEGER (synonyms)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REAL or FLOAT (synonyms)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CHAR(</a:t>
            </a:r>
            <a:r>
              <a:rPr lang="en-US" i="1" dirty="0"/>
              <a:t>n</a:t>
            </a:r>
            <a:r>
              <a:rPr lang="en-US" dirty="0"/>
              <a:t> ) = fixed-length string of </a:t>
            </a:r>
            <a:r>
              <a:rPr lang="en-US" i="1" dirty="0"/>
              <a:t>n</a:t>
            </a:r>
            <a:r>
              <a:rPr lang="en-US" dirty="0"/>
              <a:t>  characters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VARCHAR(</a:t>
            </a:r>
            <a:r>
              <a:rPr lang="en-US" i="1" dirty="0"/>
              <a:t>n</a:t>
            </a:r>
            <a:r>
              <a:rPr lang="en-US" dirty="0"/>
              <a:t> ) = variable-length string of </a:t>
            </a:r>
            <a:r>
              <a:rPr lang="en-US" b="1" dirty="0">
                <a:solidFill>
                  <a:srgbClr val="C00000"/>
                </a:solidFill>
              </a:rPr>
              <a:t>up to </a:t>
            </a:r>
            <a:r>
              <a:rPr lang="en-US" i="1" dirty="0"/>
              <a:t>n</a:t>
            </a:r>
            <a:r>
              <a:rPr lang="en-US" dirty="0"/>
              <a:t>  characters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771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Create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45657"/>
            <a:ext cx="8291264" cy="3339527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	</a:t>
            </a:r>
            <a:r>
              <a:rPr lang="en-US" b="0" dirty="0">
                <a:latin typeface="Courier New" pitchFamily="49" charset="0"/>
              </a:rPr>
              <a:t>CREATE TABLE </a:t>
            </a:r>
            <a:r>
              <a:rPr lang="en-US" dirty="0">
                <a:latin typeface="Courier New" pitchFamily="49" charset="0"/>
              </a:rPr>
              <a:t>Sells</a:t>
            </a:r>
            <a:r>
              <a:rPr lang="en-US" b="0" dirty="0">
                <a:latin typeface="Courier New" pitchFamily="49" charset="0"/>
              </a:rPr>
              <a:t> (</a:t>
            </a:r>
          </a:p>
          <a:p>
            <a:pPr>
              <a:buFontTx/>
              <a:buNone/>
            </a:pPr>
            <a:r>
              <a:rPr lang="en-US" b="0" dirty="0">
                <a:latin typeface="Courier New" pitchFamily="49" charset="0"/>
              </a:rPr>
              <a:t>			bar		CHAR(20),</a:t>
            </a:r>
          </a:p>
          <a:p>
            <a:pPr>
              <a:buFontTx/>
              <a:buNone/>
            </a:pPr>
            <a:r>
              <a:rPr lang="en-US" b="0" dirty="0">
                <a:latin typeface="Courier New" pitchFamily="49" charset="0"/>
              </a:rPr>
              <a:t>			beer		VARCHAR(20),</a:t>
            </a:r>
          </a:p>
          <a:p>
            <a:pPr>
              <a:buFontTx/>
              <a:buNone/>
            </a:pPr>
            <a:r>
              <a:rPr lang="en-US" b="0" dirty="0">
                <a:latin typeface="Courier New" pitchFamily="49" charset="0"/>
              </a:rPr>
              <a:t>			price	REAL</a:t>
            </a:r>
          </a:p>
          <a:p>
            <a:pPr>
              <a:buFontTx/>
              <a:buNone/>
            </a:pPr>
            <a:r>
              <a:rPr lang="en-US" b="0" dirty="0">
                <a:latin typeface="Courier New" pitchFamily="49" charset="0"/>
              </a:rPr>
              <a:t>		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341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and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DATE and TIME are </a:t>
            </a:r>
            <a:r>
              <a:rPr lang="en-US" dirty="0">
                <a:solidFill>
                  <a:srgbClr val="7D0900"/>
                </a:solidFill>
              </a:rPr>
              <a:t>types</a:t>
            </a:r>
            <a:r>
              <a:rPr lang="en-US" dirty="0"/>
              <a:t> in SQL</a:t>
            </a:r>
          </a:p>
          <a:p>
            <a:pPr>
              <a:lnSpc>
                <a:spcPct val="120000"/>
              </a:lnSpc>
            </a:pPr>
            <a:r>
              <a:rPr lang="en-US" dirty="0"/>
              <a:t>The form of a date value is </a:t>
            </a:r>
            <a:r>
              <a:rPr lang="en-US" dirty="0">
                <a:solidFill>
                  <a:srgbClr val="C00000"/>
                </a:solidFill>
              </a:rPr>
              <a:t>DATE</a:t>
            </a:r>
            <a:r>
              <a:rPr lang="en-US" dirty="0"/>
              <a:t> ‘</a:t>
            </a:r>
            <a:r>
              <a:rPr lang="en-US" dirty="0" err="1"/>
              <a:t>yyyy</a:t>
            </a:r>
            <a:r>
              <a:rPr lang="en-US" dirty="0"/>
              <a:t>-mm-</a:t>
            </a:r>
            <a:r>
              <a:rPr lang="en-US" dirty="0" err="1"/>
              <a:t>dd</a:t>
            </a:r>
            <a:r>
              <a:rPr lang="en-US" dirty="0"/>
              <a:t>’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Example: DATE ‘2002-09-30’ for Sept. 30, 2002</a:t>
            </a:r>
          </a:p>
          <a:p>
            <a:pPr>
              <a:lnSpc>
                <a:spcPct val="120000"/>
              </a:lnSpc>
            </a:pPr>
            <a:r>
              <a:rPr lang="en-US" dirty="0"/>
              <a:t>The form of a time value is </a:t>
            </a:r>
            <a:r>
              <a:rPr lang="en-US" dirty="0">
                <a:solidFill>
                  <a:srgbClr val="C00000"/>
                </a:solidFill>
              </a:rPr>
              <a:t>TIME</a:t>
            </a:r>
            <a:r>
              <a:rPr lang="en-US" dirty="0"/>
              <a:t> ‘</a:t>
            </a:r>
            <a:r>
              <a:rPr lang="en-US" dirty="0" err="1"/>
              <a:t>hh:mm:ss</a:t>
            </a:r>
            <a:r>
              <a:rPr lang="en-US" dirty="0"/>
              <a:t>’ with an optional decimal point and fractions of a second following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Example: TIME ‘15:30:02.5’ = two and a half seconds after 3:30PM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43124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An attribute or list of attributes may be declared </a:t>
            </a:r>
            <a:r>
              <a:rPr lang="en-US" dirty="0">
                <a:solidFill>
                  <a:srgbClr val="C00000"/>
                </a:solidFill>
              </a:rPr>
              <a:t>PRIMARY KEY </a:t>
            </a:r>
            <a:r>
              <a:rPr lang="en-US" dirty="0"/>
              <a:t>or </a:t>
            </a:r>
            <a:r>
              <a:rPr lang="en-US" dirty="0">
                <a:solidFill>
                  <a:srgbClr val="C00000"/>
                </a:solidFill>
              </a:rPr>
              <a:t>UNIQUE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Each says the attribute(s) so declared functionally determines all the attributes of the relation schema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Single attribute keys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CREATE TABLE Beers (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	name	CHAR(20) UNIQUE,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	</a:t>
            </a:r>
            <a:r>
              <a:rPr lang="en-US" dirty="0" err="1">
                <a:latin typeface="Courier New" pitchFamily="49" charset="0"/>
              </a:rPr>
              <a:t>manf</a:t>
            </a:r>
            <a:r>
              <a:rPr lang="en-US" dirty="0">
                <a:latin typeface="Courier New" pitchFamily="49" charset="0"/>
              </a:rPr>
              <a:t>	CHAR(20)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);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7493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Multi-attribute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17665"/>
            <a:ext cx="8183636" cy="384358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CREATE TABLE Sells (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	bar		CHAR(20),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	beer		VARCHAR(20),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	price	REAL,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	PRIMARY KEY (bar, beer)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6778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vs. 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Standard SQL requires these distinctions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dirty="0"/>
              <a:t>There can be </a:t>
            </a:r>
            <a:r>
              <a:rPr lang="en-US" b="1" dirty="0">
                <a:solidFill>
                  <a:srgbClr val="C00000"/>
                </a:solidFill>
              </a:rPr>
              <a:t>only one PRIMARY KEY </a:t>
            </a:r>
            <a:r>
              <a:rPr lang="en-US" dirty="0"/>
              <a:t>for a relation, but </a:t>
            </a:r>
            <a:r>
              <a:rPr lang="en-US" b="1" dirty="0">
                <a:solidFill>
                  <a:srgbClr val="C00000"/>
                </a:solidFill>
              </a:rPr>
              <a:t>several UNIQUE attributes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dirty="0"/>
              <a:t>No attribute of a PRIMARY KEY can ever be </a:t>
            </a:r>
            <a:r>
              <a:rPr lang="en-US" b="1" dirty="0">
                <a:solidFill>
                  <a:srgbClr val="C00000"/>
                </a:solidFill>
              </a:rPr>
              <a:t>NULL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 any tuple.  But attributes declared UNIQUE may have NULL’s, and there may be several tuples with NULL</a:t>
            </a:r>
          </a:p>
          <a:p>
            <a:pPr>
              <a:lnSpc>
                <a:spcPct val="110000"/>
              </a:lnSpc>
            </a:pPr>
            <a:r>
              <a:rPr lang="en-US" dirty="0"/>
              <a:t>SQL standard also allows DBMS implementers to make their own distinctions between PRIMARY KEY and UNIQUE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Example: some DBMS might automatically create an </a:t>
            </a:r>
            <a:r>
              <a:rPr lang="en-US" i="1" dirty="0"/>
              <a:t>index</a:t>
            </a:r>
            <a:r>
              <a:rPr lang="en-US" dirty="0"/>
              <a:t>  (data structure to speed search) in response to PRIMARY KEY, but not UNIQUE</a:t>
            </a:r>
          </a:p>
          <a:p>
            <a:pPr marL="590550" indent="-533400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772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Declarations for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10000"/>
              </a:lnSpc>
            </a:pPr>
            <a:r>
              <a:rPr lang="en-US" dirty="0"/>
              <a:t>Two other declarations we can make for an attribute are: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NOT NULL </a:t>
            </a:r>
            <a:r>
              <a:rPr lang="en-US" dirty="0"/>
              <a:t>means that the value for this attribute may never be NULL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DEFAULT &lt;value&gt; </a:t>
            </a:r>
            <a:r>
              <a:rPr lang="en-US" dirty="0"/>
              <a:t>says that if there is no specific value known for this attribute’s component in some tuple, use the stated &lt;value&gt;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CREATE TABLE Drinkers (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	name CHAR(30) PRIMARY KEY,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	</a:t>
            </a:r>
            <a:r>
              <a:rPr lang="en-US" sz="2000" dirty="0" err="1">
                <a:latin typeface="Courier New" pitchFamily="49" charset="0"/>
              </a:rPr>
              <a:t>addr</a:t>
            </a:r>
            <a:r>
              <a:rPr lang="en-US" sz="2000" dirty="0">
                <a:latin typeface="Courier New" pitchFamily="49" charset="0"/>
              </a:rPr>
              <a:t> CHAR(50)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	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</a:rPr>
              <a:t>DEFAULT ‘123 Monroe St.’</a:t>
            </a:r>
            <a:r>
              <a:rPr lang="en-US" sz="2000" dirty="0">
                <a:latin typeface="Courier New" pitchFamily="49" charset="0"/>
              </a:rPr>
              <a:t>,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	phone CHAR(16)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Courier New" pitchFamily="49" charset="0"/>
              </a:rPr>
              <a:t>			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0557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NULL and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insert the fact that Sally is a drinker, but we know neither her address nor her phone</a:t>
            </a:r>
          </a:p>
          <a:p>
            <a:pPr lvl="1"/>
            <a:r>
              <a:rPr lang="en-US" dirty="0"/>
              <a:t>An INSERT with a partial list of attributes makes the insertion possible:</a:t>
            </a:r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INSERT INTO </a:t>
            </a:r>
            <a:r>
              <a:rPr lang="en-US" dirty="0">
                <a:latin typeface="Courier New" pitchFamily="49" charset="0"/>
              </a:rPr>
              <a:t>Drinkers(name)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		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VALUES</a:t>
            </a:r>
            <a:r>
              <a:rPr lang="en-US" dirty="0">
                <a:latin typeface="Courier New" pitchFamily="49" charset="0"/>
              </a:rPr>
              <a:t>(‘Sally’);</a:t>
            </a:r>
          </a:p>
          <a:p>
            <a:pPr>
              <a:buFontTx/>
              <a:buNone/>
            </a:pPr>
            <a:endParaRPr lang="en-US" dirty="0">
              <a:latin typeface="Courier New" pitchFamily="49" charset="0"/>
            </a:endParaRPr>
          </a:p>
          <a:p>
            <a:pPr>
              <a:buFontTx/>
              <a:buNone/>
            </a:pP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If we had declared phone NOT NULL, this insertion would have been rejected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469706"/>
              </p:ext>
            </p:extLst>
          </p:nvPr>
        </p:nvGraphicFramePr>
        <p:xfrm>
          <a:off x="1187624" y="407707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itchFamily="49" charset="0"/>
                        </a:rPr>
                        <a:t>‘Sally’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itchFamily="49" charset="0"/>
                        </a:rPr>
                        <a:t>‘123 Monroe St.’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itchFamily="49" charset="0"/>
                        </a:rPr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64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Foreign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 Foreign Key is a field whose values are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keys</a:t>
            </a:r>
            <a:r>
              <a:rPr lang="en-US" altLang="zh-CN" dirty="0">
                <a:ea typeface="宋体" charset="-122"/>
              </a:rPr>
              <a:t> in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another relation</a:t>
            </a:r>
          </a:p>
          <a:p>
            <a:pPr lvl="1"/>
            <a:r>
              <a:rPr lang="en-US" altLang="zh-CN" dirty="0">
                <a:ea typeface="宋体" charset="-122"/>
              </a:rPr>
              <a:t>Must correspond to primary key of the second relation</a:t>
            </a:r>
          </a:p>
          <a:p>
            <a:pPr lvl="1"/>
            <a:r>
              <a:rPr lang="en-US" altLang="zh-CN" dirty="0">
                <a:ea typeface="宋体" charset="-122"/>
              </a:rPr>
              <a:t>Like a `logical pointer’</a:t>
            </a:r>
          </a:p>
          <a:p>
            <a:pPr lvl="1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10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167809"/>
              </p:ext>
            </p:extLst>
          </p:nvPr>
        </p:nvGraphicFramePr>
        <p:xfrm>
          <a:off x="4604446" y="3277025"/>
          <a:ext cx="4481512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742080" imgH="2496960" progId="Word.Document.6">
                  <p:embed/>
                </p:oleObj>
              </mc:Choice>
              <mc:Fallback>
                <p:oleObj name="Document" r:id="rId2" imgW="6742080" imgH="2496960" progId="Word.Document.6">
                  <p:embed/>
                  <p:pic>
                    <p:nvPicPr>
                      <p:cNvPr id="5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446" y="3277025"/>
                        <a:ext cx="4481512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215242"/>
              </p:ext>
            </p:extLst>
          </p:nvPr>
        </p:nvGraphicFramePr>
        <p:xfrm>
          <a:off x="179512" y="3328169"/>
          <a:ext cx="3451225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719600" imgH="2473200" progId="Word.Document.8">
                  <p:embed/>
                </p:oleObj>
              </mc:Choice>
              <mc:Fallback>
                <p:oleObj name="Document" r:id="rId4" imgW="4719600" imgH="2473200" progId="Word.Document.8">
                  <p:embed/>
                  <p:pic>
                    <p:nvPicPr>
                      <p:cNvPr id="6" name="Object 102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28169"/>
                        <a:ext cx="3451225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30"/>
          <p:cNvSpPr>
            <a:spLocks noChangeShapeType="1"/>
          </p:cNvSpPr>
          <p:nvPr/>
        </p:nvSpPr>
        <p:spPr bwMode="auto">
          <a:xfrm flipV="1">
            <a:off x="3463603" y="3777431"/>
            <a:ext cx="1140843" cy="1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1031"/>
          <p:cNvSpPr>
            <a:spLocks noChangeShapeType="1"/>
          </p:cNvSpPr>
          <p:nvPr/>
        </p:nvSpPr>
        <p:spPr bwMode="auto">
          <a:xfrm flipV="1">
            <a:off x="3419873" y="3837980"/>
            <a:ext cx="1184574" cy="322349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1032"/>
          <p:cNvSpPr>
            <a:spLocks noChangeShapeType="1"/>
          </p:cNvSpPr>
          <p:nvPr/>
        </p:nvSpPr>
        <p:spPr bwMode="auto">
          <a:xfrm flipV="1">
            <a:off x="3463603" y="3891508"/>
            <a:ext cx="1140843" cy="952724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1033"/>
          <p:cNvSpPr>
            <a:spLocks noChangeShapeType="1"/>
          </p:cNvSpPr>
          <p:nvPr/>
        </p:nvSpPr>
        <p:spPr bwMode="auto">
          <a:xfrm>
            <a:off x="3463603" y="4452211"/>
            <a:ext cx="1140843" cy="14316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034"/>
          <p:cNvSpPr>
            <a:spLocks noChangeArrowheads="1"/>
          </p:cNvSpPr>
          <p:nvPr/>
        </p:nvSpPr>
        <p:spPr bwMode="auto">
          <a:xfrm>
            <a:off x="107504" y="2945251"/>
            <a:ext cx="121187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Enrolled</a:t>
            </a:r>
          </a:p>
        </p:txBody>
      </p:sp>
      <p:sp>
        <p:nvSpPr>
          <p:cNvPr id="12" name="Rectangle 1035"/>
          <p:cNvSpPr>
            <a:spLocks noChangeArrowheads="1"/>
          </p:cNvSpPr>
          <p:nvPr/>
        </p:nvSpPr>
        <p:spPr bwMode="auto">
          <a:xfrm>
            <a:off x="4535731" y="2876273"/>
            <a:ext cx="128400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Students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856821" y="5024253"/>
            <a:ext cx="5310933" cy="181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TABLE Enrolled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  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CHAR(20), 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CHAR(20), grade CHAR(2),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PRIMARY KEY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sid,cid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Students, </a:t>
            </a:r>
          </a:p>
          <a:p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latin typeface="Courier New" pitchFamily="49" charset="0"/>
                <a:cs typeface="Courier New" pitchFamily="49" charset="0"/>
              </a:rPr>
              <a:t>cid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Courses </a:t>
            </a:r>
            <a:endParaRPr lang="en-US" altLang="zh-CN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449828E0-FFDA-EBAC-A724-A27B99DFA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703973"/>
              </p:ext>
            </p:extLst>
          </p:nvPr>
        </p:nvGraphicFramePr>
        <p:xfrm>
          <a:off x="107505" y="5519011"/>
          <a:ext cx="36278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310352199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95759606"/>
                    </a:ext>
                  </a:extLst>
                </a:gridCol>
                <a:gridCol w="891537">
                  <a:extLst>
                    <a:ext uri="{9D8B030D-6E8A-4147-A177-3AD203B41FA5}">
                      <a16:colId xmlns:a16="http://schemas.microsoft.com/office/drawing/2014/main" val="112959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9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Topology112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37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Reggae203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Reggae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696154"/>
                  </a:ext>
                </a:extLst>
              </a:tr>
            </a:tbl>
          </a:graphicData>
        </a:graphic>
      </p:graphicFrame>
      <p:sp>
        <p:nvSpPr>
          <p:cNvPr id="16" name="Rectangle 1035">
            <a:extLst>
              <a:ext uri="{FF2B5EF4-FFF2-40B4-BE49-F238E27FC236}">
                <a16:creationId xmlns:a16="http://schemas.microsoft.com/office/drawing/2014/main" id="{05587CB8-5BAB-CC57-580A-F63561233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2" y="5152203"/>
            <a:ext cx="121347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Courses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6404AE5-1662-77E1-8455-04C8F1F265C6}"/>
              </a:ext>
            </a:extLst>
          </p:cNvPr>
          <p:cNvCxnSpPr>
            <a:cxnSpLocks/>
          </p:cNvCxnSpPr>
          <p:nvPr/>
        </p:nvCxnSpPr>
        <p:spPr>
          <a:xfrm>
            <a:off x="1283796" y="4612219"/>
            <a:ext cx="0" cy="13386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63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ER Model vs. Relational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Both are used to model data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ER model has many concepts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Entities, relationships, attributes, etc.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Well-suited for </a:t>
            </a:r>
            <a:r>
              <a:rPr lang="en-US" altLang="zh-CN" dirty="0">
                <a:ea typeface="宋体" charset="-122"/>
              </a:rPr>
              <a:t>capturing the app. requirements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Not well-suited for </a:t>
            </a:r>
            <a:r>
              <a:rPr lang="en-US" altLang="zh-CN" dirty="0">
                <a:ea typeface="宋体" charset="-122"/>
              </a:rPr>
              <a:t>computer implementation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Relational model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Has just a single concept: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relation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World is represented with a collection of relations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(a.k.a. tables)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Well-suited for efficient manipulations on computers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628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Referential Integrity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Consider relations Students and Enrolled;  </a:t>
            </a:r>
            <a:r>
              <a:rPr lang="en-US" altLang="zh-CN" i="1" dirty="0" err="1">
                <a:ea typeface="宋体" charset="-122"/>
              </a:rPr>
              <a:t>sid</a:t>
            </a:r>
            <a:r>
              <a:rPr lang="en-US" altLang="zh-CN" dirty="0">
                <a:ea typeface="宋体" charset="-122"/>
              </a:rPr>
              <a:t> in </a:t>
            </a:r>
            <a:r>
              <a:rPr lang="en-US" altLang="zh-CN" u="sng" dirty="0">
                <a:ea typeface="宋体" charset="-122"/>
              </a:rPr>
              <a:t>Enrolled</a:t>
            </a:r>
            <a:r>
              <a:rPr lang="en-US" altLang="zh-CN" dirty="0">
                <a:ea typeface="宋体" charset="-122"/>
              </a:rPr>
              <a:t> is a foreign key that references </a:t>
            </a:r>
            <a:r>
              <a:rPr lang="en-US" altLang="zh-CN" u="sng" dirty="0">
                <a:ea typeface="宋体" charset="-122"/>
              </a:rPr>
              <a:t>Students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should be done if an Enrolled tuple with a non-existent student id is inserted?  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Reject it!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should be done if a Students tuple is deleted?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Also delete all Enrolled tuples that refer to it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Disallow deletion of a Students tuple that is referred to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Set </a:t>
            </a:r>
            <a:r>
              <a:rPr lang="en-US" altLang="zh-CN" dirty="0" err="1">
                <a:ea typeface="宋体" charset="-122"/>
              </a:rPr>
              <a:t>sid</a:t>
            </a:r>
            <a:r>
              <a:rPr lang="en-US" altLang="zh-CN" dirty="0">
                <a:ea typeface="宋体" charset="-122"/>
              </a:rPr>
              <a:t> in Enrolled tuples that refer to it to a </a:t>
            </a:r>
            <a:r>
              <a:rPr lang="en-US" altLang="zh-CN" i="1" dirty="0">
                <a:ea typeface="宋体" charset="-122"/>
              </a:rPr>
              <a:t>default </a:t>
            </a:r>
            <a:r>
              <a:rPr lang="en-US" altLang="zh-CN" i="1" dirty="0" err="1">
                <a:ea typeface="宋体" charset="-122"/>
              </a:rPr>
              <a:t>sid</a:t>
            </a:r>
            <a:endParaRPr lang="en-US" altLang="zh-CN" dirty="0">
              <a:ea typeface="宋体" charset="-122"/>
            </a:endParaRP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In SQL, also: set </a:t>
            </a:r>
            <a:r>
              <a:rPr lang="en-US" altLang="zh-CN" dirty="0" err="1">
                <a:ea typeface="宋体" charset="-122"/>
              </a:rPr>
              <a:t>sid</a:t>
            </a:r>
            <a:r>
              <a:rPr lang="en-US" altLang="zh-CN" dirty="0">
                <a:ea typeface="宋体" charset="-122"/>
              </a:rPr>
              <a:t> in Enrolled tuples to NULL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Similar if primary key of Students tuple is updated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9890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Adding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We may change a relation schema by adding a new attribute (“column”) by: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ALTER TABLE </a:t>
            </a:r>
            <a:r>
              <a:rPr lang="en-US" altLang="zh-CN" dirty="0">
                <a:ea typeface="宋体" charset="-122"/>
              </a:rPr>
              <a:t>&lt;name&gt;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ADD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&lt;attribute declaration&gt;;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</a:t>
            </a:r>
            <a:r>
              <a:rPr lang="en-US" altLang="zh-CN" b="0" dirty="0">
                <a:latin typeface="Courier New" pitchFamily="49" charset="0"/>
                <a:ea typeface="宋体" charset="-122"/>
              </a:rPr>
              <a:t>ALTER TABLE Bars ADD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b="0" dirty="0">
                <a:latin typeface="Courier New" pitchFamily="49" charset="0"/>
                <a:ea typeface="宋体" charset="-122"/>
              </a:rPr>
              <a:t>		phone CHAR(10) DEFAULT ‘unlisted’;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614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Deleting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Remove an attribute from a relation schema by: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ALTER TABLE </a:t>
            </a:r>
            <a:r>
              <a:rPr lang="en-US" altLang="zh-CN" dirty="0">
                <a:ea typeface="宋体" charset="-122"/>
              </a:rPr>
              <a:t>&lt;name&gt;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DROP</a:t>
            </a:r>
            <a:r>
              <a:rPr lang="en-US" altLang="zh-CN" dirty="0">
                <a:ea typeface="宋体" charset="-122"/>
              </a:rPr>
              <a:t> &lt;attribute&gt;;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we don’t really need the license attribute for bars: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b="0" dirty="0">
                <a:latin typeface="Courier New" pitchFamily="49" charset="0"/>
                <a:ea typeface="宋体" charset="-122"/>
              </a:rPr>
              <a:t>ALTER TABLE Bars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b="0" dirty="0">
                <a:latin typeface="Courier New" pitchFamily="49" charset="0"/>
                <a:ea typeface="宋体" charset="-122"/>
              </a:rPr>
              <a:t>		DROP license;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4537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ER Diagram to 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Basic cases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entity</a:t>
            </a:r>
            <a:r>
              <a:rPr lang="en-US" altLang="zh-CN" dirty="0">
                <a:ea typeface="宋体" charset="-122"/>
              </a:rPr>
              <a:t> set E =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relation</a:t>
            </a:r>
            <a:r>
              <a:rPr lang="en-US" altLang="zh-CN" dirty="0">
                <a:ea typeface="宋体" charset="-122"/>
              </a:rPr>
              <a:t> with attributes of E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relationship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R =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relation</a:t>
            </a:r>
            <a:r>
              <a:rPr lang="en-US" altLang="zh-CN" dirty="0">
                <a:ea typeface="宋体" charset="-122"/>
              </a:rPr>
              <a:t> with attributes being keys of related participating entity sets + attributes of R</a:t>
            </a:r>
          </a:p>
          <a:p>
            <a:r>
              <a:rPr lang="en-US" altLang="zh-CN" dirty="0">
                <a:ea typeface="宋体" charset="-122"/>
              </a:rPr>
              <a:t>Special cases</a:t>
            </a:r>
          </a:p>
          <a:p>
            <a:pPr lvl="1"/>
            <a:r>
              <a:rPr lang="en-US" altLang="zh-CN" dirty="0">
                <a:ea typeface="宋体" charset="-122"/>
              </a:rPr>
              <a:t>combining two relations </a:t>
            </a:r>
          </a:p>
          <a:p>
            <a:pPr lvl="1"/>
            <a:r>
              <a:rPr lang="en-US" altLang="zh-CN" dirty="0">
                <a:ea typeface="宋体" charset="-122"/>
              </a:rPr>
              <a:t>translating weak entity sets</a:t>
            </a:r>
          </a:p>
          <a:p>
            <a:pPr lvl="1"/>
            <a:r>
              <a:rPr lang="en-US" altLang="zh-CN" dirty="0">
                <a:ea typeface="宋体" charset="-122"/>
              </a:rPr>
              <a:t>translating </a:t>
            </a:r>
            <a:r>
              <a:rPr lang="en-US" altLang="zh-CN" b="1" dirty="0">
                <a:ea typeface="宋体" charset="-122"/>
              </a:rPr>
              <a:t>is-a</a:t>
            </a:r>
            <a:r>
              <a:rPr lang="en-US" altLang="zh-CN" dirty="0">
                <a:ea typeface="宋体" charset="-122"/>
              </a:rPr>
              <a:t> relationships and subclasses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2098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Entity Set to Relation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31839" y="4149080"/>
            <a:ext cx="4416425" cy="190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CREATE TABLE 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Employees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(	</a:t>
            </a:r>
            <a:r>
              <a:rPr lang="en-US" altLang="zh-CN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(11),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     name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(20),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     lot 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PRIMARY KEY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17233" y="1837655"/>
            <a:ext cx="4191000" cy="1663700"/>
            <a:chOff x="240" y="2112"/>
            <a:chExt cx="2776" cy="1048"/>
          </a:xfrm>
        </p:grpSpPr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1104" y="2832"/>
              <a:ext cx="1144" cy="328"/>
              <a:chOff x="1104" y="2832"/>
              <a:chExt cx="1144" cy="328"/>
            </a:xfrm>
          </p:grpSpPr>
          <p:sp>
            <p:nvSpPr>
              <p:cNvPr id="17" name="Rectangle 9"/>
              <p:cNvSpPr>
                <a:spLocks noChangeArrowheads="1"/>
              </p:cNvSpPr>
              <p:nvPr/>
            </p:nvSpPr>
            <p:spPr bwMode="auto">
              <a:xfrm>
                <a:off x="1104" y="2832"/>
                <a:ext cx="1144" cy="32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1187" y="2849"/>
                <a:ext cx="959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zh-CN" sz="2000" b="1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Employees</a:t>
                </a:r>
              </a:p>
            </p:txBody>
          </p:sp>
        </p:grp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240" y="2256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18" y="2320"/>
              <a:ext cx="39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2000" b="1" u="sng">
                  <a:solidFill>
                    <a:schemeClr val="tx2"/>
                  </a:solidFill>
                  <a:latin typeface="Arial" charset="0"/>
                  <a:ea typeface="宋体" charset="-122"/>
                </a:rPr>
                <a:t>ssn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1296" y="2112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304" y="2256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1331" y="2177"/>
              <a:ext cx="53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2000" b="1">
                  <a:solidFill>
                    <a:schemeClr val="tx2"/>
                  </a:solidFill>
                  <a:latin typeface="Arial" charset="0"/>
                  <a:ea typeface="宋体" charset="-122"/>
                </a:rPr>
                <a:t>name</a:t>
              </a: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483" y="2322"/>
              <a:ext cx="30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2000" b="1">
                  <a:solidFill>
                    <a:schemeClr val="tx2"/>
                  </a:solidFill>
                  <a:latin typeface="Arial" charset="0"/>
                  <a:ea typeface="宋体" charset="-122"/>
                </a:rPr>
                <a:t>lot</a:t>
              </a: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624" y="2592"/>
              <a:ext cx="472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1676" y="2448"/>
              <a:ext cx="0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V="1">
              <a:off x="2256" y="2584"/>
              <a:ext cx="376" cy="24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19" name="Object 2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752332"/>
              </p:ext>
            </p:extLst>
          </p:nvPr>
        </p:nvGraphicFramePr>
        <p:xfrm>
          <a:off x="5181600" y="1732880"/>
          <a:ext cx="36703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670200" imgH="2271600" progId="Word.Document.6">
                  <p:embed/>
                </p:oleObj>
              </mc:Choice>
              <mc:Fallback>
                <p:oleObj name="Document" r:id="rId2" imgW="3670200" imgH="2271600" progId="Word.Document.6">
                  <p:embed/>
                  <p:pic>
                    <p:nvPicPr>
                      <p:cNvPr id="19" name="Object 20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32880"/>
                        <a:ext cx="3670300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511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Relationship Set to Relation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 translating a </a:t>
            </a:r>
            <a:r>
              <a:rPr lang="en-US" altLang="zh-CN" dirty="0">
                <a:solidFill>
                  <a:schemeClr val="folHlink"/>
                </a:solidFill>
                <a:ea typeface="宋体" charset="-122"/>
              </a:rPr>
              <a:t>many-to-many </a:t>
            </a:r>
            <a:r>
              <a:rPr lang="en-US" altLang="zh-CN" dirty="0">
                <a:ea typeface="宋体" charset="-122"/>
              </a:rPr>
              <a:t>relationship set to a relation, attributes of the relation must include: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Keys</a:t>
            </a:r>
            <a:r>
              <a:rPr lang="en-US" altLang="zh-CN" dirty="0">
                <a:ea typeface="宋体" charset="-122"/>
              </a:rPr>
              <a:t> for each participating entity set  (as foreign keys)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ea typeface="宋体" charset="-122"/>
              </a:rPr>
              <a:t>This set of attributes forms a </a:t>
            </a:r>
            <a:r>
              <a:rPr lang="en-US" altLang="zh-CN" b="1" dirty="0" err="1">
                <a:solidFill>
                  <a:schemeClr val="bg1">
                    <a:lumMod val="65000"/>
                  </a:schemeClr>
                </a:solidFill>
                <a:ea typeface="宋体" charset="-122"/>
              </a:rPr>
              <a:t>superkey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ea typeface="宋体" charset="-122"/>
              </a:rPr>
              <a:t> for the relation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All descriptive attributes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30722" y="3860125"/>
            <a:ext cx="6753646" cy="252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CREATE TABLE </a:t>
            </a:r>
            <a:r>
              <a:rPr lang="en-US" altLang="zh-CN" dirty="0" err="1">
                <a:latin typeface="Courier New" pitchFamily="49" charset="0"/>
                <a:cs typeface="Courier New" pitchFamily="49" charset="0"/>
              </a:rPr>
              <a:t>Works_In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(1),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did 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since  </a:t>
            </a: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zh-CN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PRIMARY KEY 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did),</a:t>
            </a:r>
          </a:p>
          <a:p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Employees,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FOREIGN KEY 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(did) </a:t>
            </a:r>
            <a:r>
              <a:rPr lang="en-US" altLang="zh-CN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Departments</a:t>
            </a:r>
          </a:p>
          <a:p>
            <a:r>
              <a:rPr lang="en-US" altLang="zh-CN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9840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ER Diagrams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Freeform 34"/>
          <p:cNvSpPr>
            <a:spLocks/>
          </p:cNvSpPr>
          <p:nvPr/>
        </p:nvSpPr>
        <p:spPr bwMode="auto">
          <a:xfrm>
            <a:off x="5220295" y="2063750"/>
            <a:ext cx="720725" cy="519113"/>
          </a:xfrm>
          <a:custGeom>
            <a:avLst/>
            <a:gdLst>
              <a:gd name="T0" fmla="*/ 715963 w 454"/>
              <a:gd name="T1" fmla="*/ 234950 h 327"/>
              <a:gd name="T2" fmla="*/ 706438 w 454"/>
              <a:gd name="T3" fmla="*/ 190500 h 327"/>
              <a:gd name="T4" fmla="*/ 684213 w 454"/>
              <a:gd name="T5" fmla="*/ 149225 h 327"/>
              <a:gd name="T6" fmla="*/ 652463 w 454"/>
              <a:gd name="T7" fmla="*/ 107950 h 327"/>
              <a:gd name="T8" fmla="*/ 612775 w 454"/>
              <a:gd name="T9" fmla="*/ 74613 h 327"/>
              <a:gd name="T10" fmla="*/ 565150 w 454"/>
              <a:gd name="T11" fmla="*/ 46038 h 327"/>
              <a:gd name="T12" fmla="*/ 511175 w 454"/>
              <a:gd name="T13" fmla="*/ 23813 h 327"/>
              <a:gd name="T14" fmla="*/ 452438 w 454"/>
              <a:gd name="T15" fmla="*/ 7938 h 327"/>
              <a:gd name="T16" fmla="*/ 390525 w 454"/>
              <a:gd name="T17" fmla="*/ 0 h 327"/>
              <a:gd name="T18" fmla="*/ 327025 w 454"/>
              <a:gd name="T19" fmla="*/ 0 h 327"/>
              <a:gd name="T20" fmla="*/ 265113 w 454"/>
              <a:gd name="T21" fmla="*/ 7938 h 327"/>
              <a:gd name="T22" fmla="*/ 206375 w 454"/>
              <a:gd name="T23" fmla="*/ 23813 h 327"/>
              <a:gd name="T24" fmla="*/ 152400 w 454"/>
              <a:gd name="T25" fmla="*/ 46038 h 327"/>
              <a:gd name="T26" fmla="*/ 103188 w 454"/>
              <a:gd name="T27" fmla="*/ 74613 h 327"/>
              <a:gd name="T28" fmla="*/ 63500 w 454"/>
              <a:gd name="T29" fmla="*/ 107950 h 327"/>
              <a:gd name="T30" fmla="*/ 33338 w 454"/>
              <a:gd name="T31" fmla="*/ 149225 h 327"/>
              <a:gd name="T32" fmla="*/ 11113 w 454"/>
              <a:gd name="T33" fmla="*/ 190500 h 327"/>
              <a:gd name="T34" fmla="*/ 1588 w 454"/>
              <a:gd name="T35" fmla="*/ 234950 h 327"/>
              <a:gd name="T36" fmla="*/ 1588 w 454"/>
              <a:gd name="T37" fmla="*/ 280988 h 327"/>
              <a:gd name="T38" fmla="*/ 11113 w 454"/>
              <a:gd name="T39" fmla="*/ 325438 h 327"/>
              <a:gd name="T40" fmla="*/ 33338 w 454"/>
              <a:gd name="T41" fmla="*/ 366713 h 327"/>
              <a:gd name="T42" fmla="*/ 63500 w 454"/>
              <a:gd name="T43" fmla="*/ 404813 h 327"/>
              <a:gd name="T44" fmla="*/ 103188 w 454"/>
              <a:gd name="T45" fmla="*/ 441325 h 327"/>
              <a:gd name="T46" fmla="*/ 152400 w 454"/>
              <a:gd name="T47" fmla="*/ 469900 h 327"/>
              <a:gd name="T48" fmla="*/ 206375 w 454"/>
              <a:gd name="T49" fmla="*/ 492125 h 327"/>
              <a:gd name="T50" fmla="*/ 265113 w 454"/>
              <a:gd name="T51" fmla="*/ 508000 h 327"/>
              <a:gd name="T52" fmla="*/ 327025 w 454"/>
              <a:gd name="T53" fmla="*/ 517525 h 327"/>
              <a:gd name="T54" fmla="*/ 390525 w 454"/>
              <a:gd name="T55" fmla="*/ 517525 h 327"/>
              <a:gd name="T56" fmla="*/ 452438 w 454"/>
              <a:gd name="T57" fmla="*/ 508000 h 327"/>
              <a:gd name="T58" fmla="*/ 511175 w 454"/>
              <a:gd name="T59" fmla="*/ 492125 h 327"/>
              <a:gd name="T60" fmla="*/ 565150 w 454"/>
              <a:gd name="T61" fmla="*/ 469900 h 327"/>
              <a:gd name="T62" fmla="*/ 612775 w 454"/>
              <a:gd name="T63" fmla="*/ 441325 h 327"/>
              <a:gd name="T64" fmla="*/ 652463 w 454"/>
              <a:gd name="T65" fmla="*/ 404813 h 327"/>
              <a:gd name="T66" fmla="*/ 684213 w 454"/>
              <a:gd name="T67" fmla="*/ 366713 h 327"/>
              <a:gd name="T68" fmla="*/ 706438 w 454"/>
              <a:gd name="T69" fmla="*/ 325438 h 327"/>
              <a:gd name="T70" fmla="*/ 715963 w 454"/>
              <a:gd name="T71" fmla="*/ 280988 h 32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4"/>
              <a:gd name="T109" fmla="*/ 0 h 327"/>
              <a:gd name="T110" fmla="*/ 454 w 454"/>
              <a:gd name="T111" fmla="*/ 327 h 32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4" h="327">
                <a:moveTo>
                  <a:pt x="453" y="163"/>
                </a:moveTo>
                <a:lnTo>
                  <a:pt x="451" y="148"/>
                </a:lnTo>
                <a:lnTo>
                  <a:pt x="448" y="134"/>
                </a:lnTo>
                <a:lnTo>
                  <a:pt x="445" y="120"/>
                </a:lnTo>
                <a:lnTo>
                  <a:pt x="439" y="106"/>
                </a:lnTo>
                <a:lnTo>
                  <a:pt x="431" y="94"/>
                </a:lnTo>
                <a:lnTo>
                  <a:pt x="422" y="80"/>
                </a:lnTo>
                <a:lnTo>
                  <a:pt x="411" y="68"/>
                </a:lnTo>
                <a:lnTo>
                  <a:pt x="399" y="57"/>
                </a:lnTo>
                <a:lnTo>
                  <a:pt x="386" y="47"/>
                </a:lnTo>
                <a:lnTo>
                  <a:pt x="372" y="37"/>
                </a:lnTo>
                <a:lnTo>
                  <a:pt x="356" y="29"/>
                </a:lnTo>
                <a:lnTo>
                  <a:pt x="339" y="21"/>
                </a:lnTo>
                <a:lnTo>
                  <a:pt x="322" y="15"/>
                </a:lnTo>
                <a:lnTo>
                  <a:pt x="303" y="9"/>
                </a:lnTo>
                <a:lnTo>
                  <a:pt x="285" y="5"/>
                </a:lnTo>
                <a:lnTo>
                  <a:pt x="265" y="1"/>
                </a:lnTo>
                <a:lnTo>
                  <a:pt x="246" y="0"/>
                </a:lnTo>
                <a:lnTo>
                  <a:pt x="225" y="0"/>
                </a:lnTo>
                <a:lnTo>
                  <a:pt x="206" y="0"/>
                </a:lnTo>
                <a:lnTo>
                  <a:pt x="186" y="1"/>
                </a:lnTo>
                <a:lnTo>
                  <a:pt x="167" y="5"/>
                </a:lnTo>
                <a:lnTo>
                  <a:pt x="148" y="9"/>
                </a:lnTo>
                <a:lnTo>
                  <a:pt x="130" y="15"/>
                </a:lnTo>
                <a:lnTo>
                  <a:pt x="113" y="21"/>
                </a:lnTo>
                <a:lnTo>
                  <a:pt x="96" y="29"/>
                </a:lnTo>
                <a:lnTo>
                  <a:pt x="80" y="37"/>
                </a:lnTo>
                <a:lnTo>
                  <a:pt x="65" y="47"/>
                </a:lnTo>
                <a:lnTo>
                  <a:pt x="53" y="57"/>
                </a:lnTo>
                <a:lnTo>
                  <a:pt x="40" y="68"/>
                </a:lnTo>
                <a:lnTo>
                  <a:pt x="29" y="80"/>
                </a:lnTo>
                <a:lnTo>
                  <a:pt x="21" y="94"/>
                </a:lnTo>
                <a:lnTo>
                  <a:pt x="13" y="106"/>
                </a:lnTo>
                <a:lnTo>
                  <a:pt x="7" y="120"/>
                </a:lnTo>
                <a:lnTo>
                  <a:pt x="3" y="134"/>
                </a:lnTo>
                <a:lnTo>
                  <a:pt x="1" y="148"/>
                </a:lnTo>
                <a:lnTo>
                  <a:pt x="0" y="163"/>
                </a:lnTo>
                <a:lnTo>
                  <a:pt x="1" y="177"/>
                </a:lnTo>
                <a:lnTo>
                  <a:pt x="3" y="191"/>
                </a:lnTo>
                <a:lnTo>
                  <a:pt x="7" y="205"/>
                </a:lnTo>
                <a:lnTo>
                  <a:pt x="13" y="217"/>
                </a:lnTo>
                <a:lnTo>
                  <a:pt x="21" y="231"/>
                </a:lnTo>
                <a:lnTo>
                  <a:pt x="29" y="244"/>
                </a:lnTo>
                <a:lnTo>
                  <a:pt x="40" y="255"/>
                </a:lnTo>
                <a:lnTo>
                  <a:pt x="53" y="266"/>
                </a:lnTo>
                <a:lnTo>
                  <a:pt x="65" y="278"/>
                </a:lnTo>
                <a:lnTo>
                  <a:pt x="80" y="288"/>
                </a:lnTo>
                <a:lnTo>
                  <a:pt x="96" y="296"/>
                </a:lnTo>
                <a:lnTo>
                  <a:pt x="113" y="303"/>
                </a:lnTo>
                <a:lnTo>
                  <a:pt x="130" y="310"/>
                </a:lnTo>
                <a:lnTo>
                  <a:pt x="148" y="316"/>
                </a:lnTo>
                <a:lnTo>
                  <a:pt x="167" y="320"/>
                </a:lnTo>
                <a:lnTo>
                  <a:pt x="186" y="323"/>
                </a:lnTo>
                <a:lnTo>
                  <a:pt x="206" y="326"/>
                </a:lnTo>
                <a:lnTo>
                  <a:pt x="225" y="326"/>
                </a:lnTo>
                <a:lnTo>
                  <a:pt x="246" y="326"/>
                </a:lnTo>
                <a:lnTo>
                  <a:pt x="265" y="323"/>
                </a:lnTo>
                <a:lnTo>
                  <a:pt x="285" y="320"/>
                </a:lnTo>
                <a:lnTo>
                  <a:pt x="303" y="316"/>
                </a:lnTo>
                <a:lnTo>
                  <a:pt x="322" y="310"/>
                </a:lnTo>
                <a:lnTo>
                  <a:pt x="339" y="303"/>
                </a:lnTo>
                <a:lnTo>
                  <a:pt x="356" y="296"/>
                </a:lnTo>
                <a:lnTo>
                  <a:pt x="372" y="288"/>
                </a:lnTo>
                <a:lnTo>
                  <a:pt x="386" y="278"/>
                </a:lnTo>
                <a:lnTo>
                  <a:pt x="399" y="266"/>
                </a:lnTo>
                <a:lnTo>
                  <a:pt x="411" y="255"/>
                </a:lnTo>
                <a:lnTo>
                  <a:pt x="422" y="244"/>
                </a:lnTo>
                <a:lnTo>
                  <a:pt x="431" y="231"/>
                </a:lnTo>
                <a:lnTo>
                  <a:pt x="439" y="217"/>
                </a:lnTo>
                <a:lnTo>
                  <a:pt x="445" y="205"/>
                </a:lnTo>
                <a:lnTo>
                  <a:pt x="448" y="191"/>
                </a:lnTo>
                <a:lnTo>
                  <a:pt x="451" y="177"/>
                </a:lnTo>
                <a:lnTo>
                  <a:pt x="453" y="16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6" name="Freeform 35"/>
          <p:cNvSpPr>
            <a:spLocks/>
          </p:cNvSpPr>
          <p:nvPr/>
        </p:nvSpPr>
        <p:spPr bwMode="auto">
          <a:xfrm>
            <a:off x="6539508" y="2085975"/>
            <a:ext cx="912812" cy="496888"/>
          </a:xfrm>
          <a:custGeom>
            <a:avLst/>
            <a:gdLst>
              <a:gd name="T0" fmla="*/ 1587 w 575"/>
              <a:gd name="T1" fmla="*/ 268288 h 313"/>
              <a:gd name="T2" fmla="*/ 14287 w 575"/>
              <a:gd name="T3" fmla="*/ 311150 h 313"/>
              <a:gd name="T4" fmla="*/ 44450 w 575"/>
              <a:gd name="T5" fmla="*/ 350838 h 313"/>
              <a:gd name="T6" fmla="*/ 82550 w 575"/>
              <a:gd name="T7" fmla="*/ 387350 h 313"/>
              <a:gd name="T8" fmla="*/ 133350 w 575"/>
              <a:gd name="T9" fmla="*/ 422275 h 313"/>
              <a:gd name="T10" fmla="*/ 195262 w 575"/>
              <a:gd name="T11" fmla="*/ 449263 h 313"/>
              <a:gd name="T12" fmla="*/ 261937 w 575"/>
              <a:gd name="T13" fmla="*/ 471488 h 313"/>
              <a:gd name="T14" fmla="*/ 338137 w 575"/>
              <a:gd name="T15" fmla="*/ 485775 h 313"/>
              <a:gd name="T16" fmla="*/ 415925 w 575"/>
              <a:gd name="T17" fmla="*/ 495300 h 313"/>
              <a:gd name="T18" fmla="*/ 493712 w 575"/>
              <a:gd name="T19" fmla="*/ 495300 h 313"/>
              <a:gd name="T20" fmla="*/ 573087 w 575"/>
              <a:gd name="T21" fmla="*/ 485775 h 313"/>
              <a:gd name="T22" fmla="*/ 647700 w 575"/>
              <a:gd name="T23" fmla="*/ 471488 h 313"/>
              <a:gd name="T24" fmla="*/ 715962 w 575"/>
              <a:gd name="T25" fmla="*/ 449263 h 313"/>
              <a:gd name="T26" fmla="*/ 777874 w 575"/>
              <a:gd name="T27" fmla="*/ 422275 h 313"/>
              <a:gd name="T28" fmla="*/ 828675 w 575"/>
              <a:gd name="T29" fmla="*/ 387350 h 313"/>
              <a:gd name="T30" fmla="*/ 868362 w 575"/>
              <a:gd name="T31" fmla="*/ 350838 h 313"/>
              <a:gd name="T32" fmla="*/ 895350 w 575"/>
              <a:gd name="T33" fmla="*/ 311150 h 313"/>
              <a:gd name="T34" fmla="*/ 908050 w 575"/>
              <a:gd name="T35" fmla="*/ 268288 h 313"/>
              <a:gd name="T36" fmla="*/ 908050 w 575"/>
              <a:gd name="T37" fmla="*/ 223838 h 313"/>
              <a:gd name="T38" fmla="*/ 895350 w 575"/>
              <a:gd name="T39" fmla="*/ 180975 h 313"/>
              <a:gd name="T40" fmla="*/ 868362 w 575"/>
              <a:gd name="T41" fmla="*/ 142875 h 313"/>
              <a:gd name="T42" fmla="*/ 828675 w 575"/>
              <a:gd name="T43" fmla="*/ 103188 h 313"/>
              <a:gd name="T44" fmla="*/ 777874 w 575"/>
              <a:gd name="T45" fmla="*/ 71438 h 313"/>
              <a:gd name="T46" fmla="*/ 715962 w 575"/>
              <a:gd name="T47" fmla="*/ 41275 h 313"/>
              <a:gd name="T48" fmla="*/ 647700 w 575"/>
              <a:gd name="T49" fmla="*/ 22225 h 313"/>
              <a:gd name="T50" fmla="*/ 573087 w 575"/>
              <a:gd name="T51" fmla="*/ 7938 h 313"/>
              <a:gd name="T52" fmla="*/ 493712 w 575"/>
              <a:gd name="T53" fmla="*/ 0 h 313"/>
              <a:gd name="T54" fmla="*/ 415925 w 575"/>
              <a:gd name="T55" fmla="*/ 0 h 313"/>
              <a:gd name="T56" fmla="*/ 336550 w 575"/>
              <a:gd name="T57" fmla="*/ 7938 h 313"/>
              <a:gd name="T58" fmla="*/ 261937 w 575"/>
              <a:gd name="T59" fmla="*/ 22225 h 313"/>
              <a:gd name="T60" fmla="*/ 195262 w 575"/>
              <a:gd name="T61" fmla="*/ 44450 h 313"/>
              <a:gd name="T62" fmla="*/ 133350 w 575"/>
              <a:gd name="T63" fmla="*/ 71438 h 313"/>
              <a:gd name="T64" fmla="*/ 82550 w 575"/>
              <a:gd name="T65" fmla="*/ 103188 h 313"/>
              <a:gd name="T66" fmla="*/ 44450 w 575"/>
              <a:gd name="T67" fmla="*/ 142875 h 313"/>
              <a:gd name="T68" fmla="*/ 14287 w 575"/>
              <a:gd name="T69" fmla="*/ 182563 h 313"/>
              <a:gd name="T70" fmla="*/ 1587 w 575"/>
              <a:gd name="T71" fmla="*/ 225425 h 31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75"/>
              <a:gd name="T109" fmla="*/ 0 h 313"/>
              <a:gd name="T110" fmla="*/ 575 w 575"/>
              <a:gd name="T111" fmla="*/ 313 h 31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75" h="313">
                <a:moveTo>
                  <a:pt x="0" y="156"/>
                </a:moveTo>
                <a:lnTo>
                  <a:pt x="1" y="169"/>
                </a:lnTo>
                <a:lnTo>
                  <a:pt x="5" y="182"/>
                </a:lnTo>
                <a:lnTo>
                  <a:pt x="9" y="196"/>
                </a:lnTo>
                <a:lnTo>
                  <a:pt x="17" y="208"/>
                </a:lnTo>
                <a:lnTo>
                  <a:pt x="28" y="221"/>
                </a:lnTo>
                <a:lnTo>
                  <a:pt x="38" y="234"/>
                </a:lnTo>
                <a:lnTo>
                  <a:pt x="52" y="244"/>
                </a:lnTo>
                <a:lnTo>
                  <a:pt x="67" y="255"/>
                </a:lnTo>
                <a:lnTo>
                  <a:pt x="84" y="266"/>
                </a:lnTo>
                <a:lnTo>
                  <a:pt x="103" y="275"/>
                </a:lnTo>
                <a:lnTo>
                  <a:pt x="123" y="283"/>
                </a:lnTo>
                <a:lnTo>
                  <a:pt x="143" y="290"/>
                </a:lnTo>
                <a:lnTo>
                  <a:pt x="165" y="297"/>
                </a:lnTo>
                <a:lnTo>
                  <a:pt x="189" y="302"/>
                </a:lnTo>
                <a:lnTo>
                  <a:pt x="213" y="306"/>
                </a:lnTo>
                <a:lnTo>
                  <a:pt x="237" y="309"/>
                </a:lnTo>
                <a:lnTo>
                  <a:pt x="262" y="312"/>
                </a:lnTo>
                <a:lnTo>
                  <a:pt x="287" y="312"/>
                </a:lnTo>
                <a:lnTo>
                  <a:pt x="311" y="312"/>
                </a:lnTo>
                <a:lnTo>
                  <a:pt x="337" y="309"/>
                </a:lnTo>
                <a:lnTo>
                  <a:pt x="361" y="306"/>
                </a:lnTo>
                <a:lnTo>
                  <a:pt x="385" y="302"/>
                </a:lnTo>
                <a:lnTo>
                  <a:pt x="408" y="297"/>
                </a:lnTo>
                <a:lnTo>
                  <a:pt x="431" y="290"/>
                </a:lnTo>
                <a:lnTo>
                  <a:pt x="451" y="283"/>
                </a:lnTo>
                <a:lnTo>
                  <a:pt x="471" y="275"/>
                </a:lnTo>
                <a:lnTo>
                  <a:pt x="490" y="266"/>
                </a:lnTo>
                <a:lnTo>
                  <a:pt x="506" y="255"/>
                </a:lnTo>
                <a:lnTo>
                  <a:pt x="522" y="244"/>
                </a:lnTo>
                <a:lnTo>
                  <a:pt x="536" y="234"/>
                </a:lnTo>
                <a:lnTo>
                  <a:pt x="547" y="221"/>
                </a:lnTo>
                <a:lnTo>
                  <a:pt x="556" y="208"/>
                </a:lnTo>
                <a:lnTo>
                  <a:pt x="564" y="196"/>
                </a:lnTo>
                <a:lnTo>
                  <a:pt x="569" y="182"/>
                </a:lnTo>
                <a:lnTo>
                  <a:pt x="572" y="169"/>
                </a:lnTo>
                <a:lnTo>
                  <a:pt x="574" y="156"/>
                </a:lnTo>
                <a:lnTo>
                  <a:pt x="572" y="141"/>
                </a:lnTo>
                <a:lnTo>
                  <a:pt x="569" y="129"/>
                </a:lnTo>
                <a:lnTo>
                  <a:pt x="564" y="114"/>
                </a:lnTo>
                <a:lnTo>
                  <a:pt x="556" y="102"/>
                </a:lnTo>
                <a:lnTo>
                  <a:pt x="547" y="90"/>
                </a:lnTo>
                <a:lnTo>
                  <a:pt x="536" y="76"/>
                </a:lnTo>
                <a:lnTo>
                  <a:pt x="522" y="65"/>
                </a:lnTo>
                <a:lnTo>
                  <a:pt x="506" y="55"/>
                </a:lnTo>
                <a:lnTo>
                  <a:pt x="490" y="45"/>
                </a:lnTo>
                <a:lnTo>
                  <a:pt x="471" y="36"/>
                </a:lnTo>
                <a:lnTo>
                  <a:pt x="451" y="26"/>
                </a:lnTo>
                <a:lnTo>
                  <a:pt x="431" y="20"/>
                </a:lnTo>
                <a:lnTo>
                  <a:pt x="408" y="14"/>
                </a:lnTo>
                <a:lnTo>
                  <a:pt x="385" y="8"/>
                </a:lnTo>
                <a:lnTo>
                  <a:pt x="361" y="5"/>
                </a:lnTo>
                <a:lnTo>
                  <a:pt x="337" y="1"/>
                </a:lnTo>
                <a:lnTo>
                  <a:pt x="311" y="0"/>
                </a:lnTo>
                <a:lnTo>
                  <a:pt x="287" y="0"/>
                </a:lnTo>
                <a:lnTo>
                  <a:pt x="262" y="0"/>
                </a:lnTo>
                <a:lnTo>
                  <a:pt x="237" y="1"/>
                </a:lnTo>
                <a:lnTo>
                  <a:pt x="212" y="5"/>
                </a:lnTo>
                <a:lnTo>
                  <a:pt x="189" y="9"/>
                </a:lnTo>
                <a:lnTo>
                  <a:pt x="165" y="14"/>
                </a:lnTo>
                <a:lnTo>
                  <a:pt x="143" y="20"/>
                </a:lnTo>
                <a:lnTo>
                  <a:pt x="123" y="28"/>
                </a:lnTo>
                <a:lnTo>
                  <a:pt x="102" y="36"/>
                </a:lnTo>
                <a:lnTo>
                  <a:pt x="84" y="45"/>
                </a:lnTo>
                <a:lnTo>
                  <a:pt x="67" y="55"/>
                </a:lnTo>
                <a:lnTo>
                  <a:pt x="52" y="65"/>
                </a:lnTo>
                <a:lnTo>
                  <a:pt x="38" y="78"/>
                </a:lnTo>
                <a:lnTo>
                  <a:pt x="28" y="90"/>
                </a:lnTo>
                <a:lnTo>
                  <a:pt x="17" y="102"/>
                </a:lnTo>
                <a:lnTo>
                  <a:pt x="9" y="115"/>
                </a:lnTo>
                <a:lnTo>
                  <a:pt x="5" y="129"/>
                </a:lnTo>
                <a:lnTo>
                  <a:pt x="1" y="142"/>
                </a:lnTo>
                <a:lnTo>
                  <a:pt x="0" y="15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790208" y="1682750"/>
            <a:ext cx="939800" cy="519113"/>
            <a:chOff x="4713" y="1060"/>
            <a:chExt cx="592" cy="327"/>
          </a:xfrm>
        </p:grpSpPr>
        <p:sp>
          <p:nvSpPr>
            <p:cNvPr id="8" name="Freeform 37"/>
            <p:cNvSpPr>
              <a:spLocks/>
            </p:cNvSpPr>
            <p:nvPr/>
          </p:nvSpPr>
          <p:spPr bwMode="auto">
            <a:xfrm>
              <a:off x="4713" y="1060"/>
              <a:ext cx="592" cy="327"/>
            </a:xfrm>
            <a:custGeom>
              <a:avLst/>
              <a:gdLst>
                <a:gd name="T0" fmla="*/ 589 w 592"/>
                <a:gd name="T1" fmla="*/ 148 h 327"/>
                <a:gd name="T2" fmla="*/ 581 w 592"/>
                <a:gd name="T3" fmla="*/ 120 h 327"/>
                <a:gd name="T4" fmla="*/ 563 w 592"/>
                <a:gd name="T5" fmla="*/ 94 h 327"/>
                <a:gd name="T6" fmla="*/ 538 w 592"/>
                <a:gd name="T7" fmla="*/ 68 h 327"/>
                <a:gd name="T8" fmla="*/ 505 w 592"/>
                <a:gd name="T9" fmla="*/ 46 h 327"/>
                <a:gd name="T10" fmla="*/ 465 w 592"/>
                <a:gd name="T11" fmla="*/ 29 h 327"/>
                <a:gd name="T12" fmla="*/ 420 w 592"/>
                <a:gd name="T13" fmla="*/ 14 h 327"/>
                <a:gd name="T14" fmla="*/ 372 w 592"/>
                <a:gd name="T15" fmla="*/ 4 h 327"/>
                <a:gd name="T16" fmla="*/ 321 w 592"/>
                <a:gd name="T17" fmla="*/ 0 h 327"/>
                <a:gd name="T18" fmla="*/ 269 w 592"/>
                <a:gd name="T19" fmla="*/ 0 h 327"/>
                <a:gd name="T20" fmla="*/ 218 w 592"/>
                <a:gd name="T21" fmla="*/ 4 h 327"/>
                <a:gd name="T22" fmla="*/ 170 w 592"/>
                <a:gd name="T23" fmla="*/ 14 h 327"/>
                <a:gd name="T24" fmla="*/ 125 w 592"/>
                <a:gd name="T25" fmla="*/ 29 h 327"/>
                <a:gd name="T26" fmla="*/ 85 w 592"/>
                <a:gd name="T27" fmla="*/ 46 h 327"/>
                <a:gd name="T28" fmla="*/ 53 w 592"/>
                <a:gd name="T29" fmla="*/ 68 h 327"/>
                <a:gd name="T30" fmla="*/ 27 w 592"/>
                <a:gd name="T31" fmla="*/ 94 h 327"/>
                <a:gd name="T32" fmla="*/ 9 w 592"/>
                <a:gd name="T33" fmla="*/ 120 h 327"/>
                <a:gd name="T34" fmla="*/ 1 w 592"/>
                <a:gd name="T35" fmla="*/ 148 h 327"/>
                <a:gd name="T36" fmla="*/ 1 w 592"/>
                <a:gd name="T37" fmla="*/ 177 h 327"/>
                <a:gd name="T38" fmla="*/ 9 w 592"/>
                <a:gd name="T39" fmla="*/ 205 h 327"/>
                <a:gd name="T40" fmla="*/ 27 w 592"/>
                <a:gd name="T41" fmla="*/ 231 h 327"/>
                <a:gd name="T42" fmla="*/ 53 w 592"/>
                <a:gd name="T43" fmla="*/ 257 h 327"/>
                <a:gd name="T44" fmla="*/ 85 w 592"/>
                <a:gd name="T45" fmla="*/ 278 h 327"/>
                <a:gd name="T46" fmla="*/ 125 w 592"/>
                <a:gd name="T47" fmla="*/ 296 h 327"/>
                <a:gd name="T48" fmla="*/ 170 w 592"/>
                <a:gd name="T49" fmla="*/ 310 h 327"/>
                <a:gd name="T50" fmla="*/ 218 w 592"/>
                <a:gd name="T51" fmla="*/ 320 h 327"/>
                <a:gd name="T52" fmla="*/ 269 w 592"/>
                <a:gd name="T53" fmla="*/ 326 h 327"/>
                <a:gd name="T54" fmla="*/ 321 w 592"/>
                <a:gd name="T55" fmla="*/ 326 h 327"/>
                <a:gd name="T56" fmla="*/ 372 w 592"/>
                <a:gd name="T57" fmla="*/ 320 h 327"/>
                <a:gd name="T58" fmla="*/ 420 w 592"/>
                <a:gd name="T59" fmla="*/ 310 h 327"/>
                <a:gd name="T60" fmla="*/ 465 w 592"/>
                <a:gd name="T61" fmla="*/ 296 h 327"/>
                <a:gd name="T62" fmla="*/ 505 w 592"/>
                <a:gd name="T63" fmla="*/ 278 h 327"/>
                <a:gd name="T64" fmla="*/ 538 w 592"/>
                <a:gd name="T65" fmla="*/ 257 h 327"/>
                <a:gd name="T66" fmla="*/ 563 w 592"/>
                <a:gd name="T67" fmla="*/ 231 h 327"/>
                <a:gd name="T68" fmla="*/ 581 w 592"/>
                <a:gd name="T69" fmla="*/ 205 h 327"/>
                <a:gd name="T70" fmla="*/ 589 w 592"/>
                <a:gd name="T71" fmla="*/ 177 h 3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92"/>
                <a:gd name="T109" fmla="*/ 0 h 327"/>
                <a:gd name="T110" fmla="*/ 592 w 592"/>
                <a:gd name="T111" fmla="*/ 327 h 32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92" h="327">
                  <a:moveTo>
                    <a:pt x="591" y="163"/>
                  </a:moveTo>
                  <a:lnTo>
                    <a:pt x="589" y="148"/>
                  </a:lnTo>
                  <a:lnTo>
                    <a:pt x="586" y="133"/>
                  </a:lnTo>
                  <a:lnTo>
                    <a:pt x="581" y="120"/>
                  </a:lnTo>
                  <a:lnTo>
                    <a:pt x="573" y="106"/>
                  </a:lnTo>
                  <a:lnTo>
                    <a:pt x="563" y="94"/>
                  </a:lnTo>
                  <a:lnTo>
                    <a:pt x="550" y="81"/>
                  </a:lnTo>
                  <a:lnTo>
                    <a:pt x="538" y="68"/>
                  </a:lnTo>
                  <a:lnTo>
                    <a:pt x="521" y="57"/>
                  </a:lnTo>
                  <a:lnTo>
                    <a:pt x="505" y="46"/>
                  </a:lnTo>
                  <a:lnTo>
                    <a:pt x="485" y="37"/>
                  </a:lnTo>
                  <a:lnTo>
                    <a:pt x="465" y="29"/>
                  </a:lnTo>
                  <a:lnTo>
                    <a:pt x="442" y="21"/>
                  </a:lnTo>
                  <a:lnTo>
                    <a:pt x="420" y="14"/>
                  </a:lnTo>
                  <a:lnTo>
                    <a:pt x="395" y="9"/>
                  </a:lnTo>
                  <a:lnTo>
                    <a:pt x="372" y="4"/>
                  </a:lnTo>
                  <a:lnTo>
                    <a:pt x="347" y="1"/>
                  </a:lnTo>
                  <a:lnTo>
                    <a:pt x="321" y="0"/>
                  </a:lnTo>
                  <a:lnTo>
                    <a:pt x="294" y="0"/>
                  </a:lnTo>
                  <a:lnTo>
                    <a:pt x="269" y="0"/>
                  </a:lnTo>
                  <a:lnTo>
                    <a:pt x="243" y="1"/>
                  </a:lnTo>
                  <a:lnTo>
                    <a:pt x="218" y="4"/>
                  </a:lnTo>
                  <a:lnTo>
                    <a:pt x="195" y="9"/>
                  </a:lnTo>
                  <a:lnTo>
                    <a:pt x="170" y="14"/>
                  </a:lnTo>
                  <a:lnTo>
                    <a:pt x="148" y="21"/>
                  </a:lnTo>
                  <a:lnTo>
                    <a:pt x="125" y="29"/>
                  </a:lnTo>
                  <a:lnTo>
                    <a:pt x="105" y="37"/>
                  </a:lnTo>
                  <a:lnTo>
                    <a:pt x="85" y="46"/>
                  </a:lnTo>
                  <a:lnTo>
                    <a:pt x="69" y="57"/>
                  </a:lnTo>
                  <a:lnTo>
                    <a:pt x="53" y="68"/>
                  </a:lnTo>
                  <a:lnTo>
                    <a:pt x="40" y="81"/>
                  </a:lnTo>
                  <a:lnTo>
                    <a:pt x="27" y="94"/>
                  </a:lnTo>
                  <a:lnTo>
                    <a:pt x="17" y="106"/>
                  </a:lnTo>
                  <a:lnTo>
                    <a:pt x="9" y="120"/>
                  </a:lnTo>
                  <a:lnTo>
                    <a:pt x="4" y="133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4" y="191"/>
                  </a:lnTo>
                  <a:lnTo>
                    <a:pt x="9" y="205"/>
                  </a:lnTo>
                  <a:lnTo>
                    <a:pt x="17" y="219"/>
                  </a:lnTo>
                  <a:lnTo>
                    <a:pt x="27" y="231"/>
                  </a:lnTo>
                  <a:lnTo>
                    <a:pt x="40" y="244"/>
                  </a:lnTo>
                  <a:lnTo>
                    <a:pt x="53" y="257"/>
                  </a:lnTo>
                  <a:lnTo>
                    <a:pt x="69" y="268"/>
                  </a:lnTo>
                  <a:lnTo>
                    <a:pt x="85" y="278"/>
                  </a:lnTo>
                  <a:lnTo>
                    <a:pt x="105" y="288"/>
                  </a:lnTo>
                  <a:lnTo>
                    <a:pt x="125" y="296"/>
                  </a:lnTo>
                  <a:lnTo>
                    <a:pt x="148" y="304"/>
                  </a:lnTo>
                  <a:lnTo>
                    <a:pt x="170" y="310"/>
                  </a:lnTo>
                  <a:lnTo>
                    <a:pt x="195" y="316"/>
                  </a:lnTo>
                  <a:lnTo>
                    <a:pt x="218" y="320"/>
                  </a:lnTo>
                  <a:lnTo>
                    <a:pt x="243" y="324"/>
                  </a:lnTo>
                  <a:lnTo>
                    <a:pt x="269" y="326"/>
                  </a:lnTo>
                  <a:lnTo>
                    <a:pt x="294" y="326"/>
                  </a:lnTo>
                  <a:lnTo>
                    <a:pt x="321" y="326"/>
                  </a:lnTo>
                  <a:lnTo>
                    <a:pt x="347" y="324"/>
                  </a:lnTo>
                  <a:lnTo>
                    <a:pt x="372" y="320"/>
                  </a:lnTo>
                  <a:lnTo>
                    <a:pt x="395" y="316"/>
                  </a:lnTo>
                  <a:lnTo>
                    <a:pt x="420" y="310"/>
                  </a:lnTo>
                  <a:lnTo>
                    <a:pt x="442" y="304"/>
                  </a:lnTo>
                  <a:lnTo>
                    <a:pt x="465" y="296"/>
                  </a:lnTo>
                  <a:lnTo>
                    <a:pt x="485" y="288"/>
                  </a:lnTo>
                  <a:lnTo>
                    <a:pt x="505" y="278"/>
                  </a:lnTo>
                  <a:lnTo>
                    <a:pt x="521" y="268"/>
                  </a:lnTo>
                  <a:lnTo>
                    <a:pt x="538" y="257"/>
                  </a:lnTo>
                  <a:lnTo>
                    <a:pt x="550" y="244"/>
                  </a:lnTo>
                  <a:lnTo>
                    <a:pt x="563" y="231"/>
                  </a:lnTo>
                  <a:lnTo>
                    <a:pt x="573" y="219"/>
                  </a:lnTo>
                  <a:lnTo>
                    <a:pt x="581" y="205"/>
                  </a:lnTo>
                  <a:lnTo>
                    <a:pt x="586" y="191"/>
                  </a:lnTo>
                  <a:lnTo>
                    <a:pt x="589" y="177"/>
                  </a:lnTo>
                  <a:lnTo>
                    <a:pt x="591" y="16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4741" y="1103"/>
              <a:ext cx="52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dname</a:t>
              </a:r>
            </a:p>
          </p:txBody>
        </p:sp>
      </p:grp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595070" y="2133600"/>
            <a:ext cx="8572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>
                <a:solidFill>
                  <a:srgbClr val="000000"/>
                </a:solidFill>
                <a:latin typeface="Arial" charset="0"/>
                <a:ea typeface="宋体" charset="-122"/>
              </a:rPr>
              <a:t>budget</a:t>
            </a:r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5325070" y="2147888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 u="sng">
                <a:solidFill>
                  <a:srgbClr val="000000"/>
                </a:solidFill>
                <a:latin typeface="Arial" charset="0"/>
                <a:ea typeface="宋体" charset="-122"/>
              </a:rPr>
              <a:t>did</a:t>
            </a:r>
          </a:p>
        </p:txBody>
      </p: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4123333" y="1377950"/>
            <a:ext cx="720725" cy="519113"/>
            <a:chOff x="3663" y="868"/>
            <a:chExt cx="454" cy="327"/>
          </a:xfrm>
        </p:grpSpPr>
        <p:sp>
          <p:nvSpPr>
            <p:cNvPr id="13" name="Freeform 42"/>
            <p:cNvSpPr>
              <a:spLocks/>
            </p:cNvSpPr>
            <p:nvPr/>
          </p:nvSpPr>
          <p:spPr bwMode="auto">
            <a:xfrm>
              <a:off x="3663" y="868"/>
              <a:ext cx="454" cy="327"/>
            </a:xfrm>
            <a:custGeom>
              <a:avLst/>
              <a:gdLst>
                <a:gd name="T0" fmla="*/ 1 w 454"/>
                <a:gd name="T1" fmla="*/ 177 h 327"/>
                <a:gd name="T2" fmla="*/ 8 w 454"/>
                <a:gd name="T3" fmla="*/ 205 h 327"/>
                <a:gd name="T4" fmla="*/ 21 w 454"/>
                <a:gd name="T5" fmla="*/ 231 h 327"/>
                <a:gd name="T6" fmla="*/ 41 w 454"/>
                <a:gd name="T7" fmla="*/ 257 h 327"/>
                <a:gd name="T8" fmla="*/ 66 w 454"/>
                <a:gd name="T9" fmla="*/ 278 h 327"/>
                <a:gd name="T10" fmla="*/ 96 w 454"/>
                <a:gd name="T11" fmla="*/ 296 h 327"/>
                <a:gd name="T12" fmla="*/ 131 w 454"/>
                <a:gd name="T13" fmla="*/ 311 h 327"/>
                <a:gd name="T14" fmla="*/ 167 w 454"/>
                <a:gd name="T15" fmla="*/ 320 h 327"/>
                <a:gd name="T16" fmla="*/ 206 w 454"/>
                <a:gd name="T17" fmla="*/ 326 h 327"/>
                <a:gd name="T18" fmla="*/ 246 w 454"/>
                <a:gd name="T19" fmla="*/ 326 h 327"/>
                <a:gd name="T20" fmla="*/ 285 w 454"/>
                <a:gd name="T21" fmla="*/ 320 h 327"/>
                <a:gd name="T22" fmla="*/ 322 w 454"/>
                <a:gd name="T23" fmla="*/ 310 h 327"/>
                <a:gd name="T24" fmla="*/ 356 w 454"/>
                <a:gd name="T25" fmla="*/ 296 h 327"/>
                <a:gd name="T26" fmla="*/ 387 w 454"/>
                <a:gd name="T27" fmla="*/ 278 h 327"/>
                <a:gd name="T28" fmla="*/ 412 w 454"/>
                <a:gd name="T29" fmla="*/ 257 h 327"/>
                <a:gd name="T30" fmla="*/ 431 w 454"/>
                <a:gd name="T31" fmla="*/ 231 h 327"/>
                <a:gd name="T32" fmla="*/ 445 w 454"/>
                <a:gd name="T33" fmla="*/ 205 h 327"/>
                <a:gd name="T34" fmla="*/ 453 w 454"/>
                <a:gd name="T35" fmla="*/ 177 h 327"/>
                <a:gd name="T36" fmla="*/ 453 w 454"/>
                <a:gd name="T37" fmla="*/ 148 h 327"/>
                <a:gd name="T38" fmla="*/ 445 w 454"/>
                <a:gd name="T39" fmla="*/ 120 h 327"/>
                <a:gd name="T40" fmla="*/ 431 w 454"/>
                <a:gd name="T41" fmla="*/ 94 h 327"/>
                <a:gd name="T42" fmla="*/ 412 w 454"/>
                <a:gd name="T43" fmla="*/ 68 h 327"/>
                <a:gd name="T44" fmla="*/ 387 w 454"/>
                <a:gd name="T45" fmla="*/ 47 h 327"/>
                <a:gd name="T46" fmla="*/ 356 w 454"/>
                <a:gd name="T47" fmla="*/ 29 h 327"/>
                <a:gd name="T48" fmla="*/ 322 w 454"/>
                <a:gd name="T49" fmla="*/ 15 h 327"/>
                <a:gd name="T50" fmla="*/ 285 w 454"/>
                <a:gd name="T51" fmla="*/ 5 h 327"/>
                <a:gd name="T52" fmla="*/ 246 w 454"/>
                <a:gd name="T53" fmla="*/ 0 h 327"/>
                <a:gd name="T54" fmla="*/ 206 w 454"/>
                <a:gd name="T55" fmla="*/ 0 h 327"/>
                <a:gd name="T56" fmla="*/ 167 w 454"/>
                <a:gd name="T57" fmla="*/ 5 h 327"/>
                <a:gd name="T58" fmla="*/ 131 w 454"/>
                <a:gd name="T59" fmla="*/ 15 h 327"/>
                <a:gd name="T60" fmla="*/ 96 w 454"/>
                <a:gd name="T61" fmla="*/ 29 h 327"/>
                <a:gd name="T62" fmla="*/ 66 w 454"/>
                <a:gd name="T63" fmla="*/ 47 h 327"/>
                <a:gd name="T64" fmla="*/ 41 w 454"/>
                <a:gd name="T65" fmla="*/ 68 h 327"/>
                <a:gd name="T66" fmla="*/ 21 w 454"/>
                <a:gd name="T67" fmla="*/ 94 h 327"/>
                <a:gd name="T68" fmla="*/ 8 w 454"/>
                <a:gd name="T69" fmla="*/ 120 h 327"/>
                <a:gd name="T70" fmla="*/ 1 w 454"/>
                <a:gd name="T71" fmla="*/ 148 h 3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4"/>
                <a:gd name="T109" fmla="*/ 0 h 327"/>
                <a:gd name="T110" fmla="*/ 454 w 454"/>
                <a:gd name="T111" fmla="*/ 327 h 32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4" h="327">
                  <a:moveTo>
                    <a:pt x="0" y="163"/>
                  </a:moveTo>
                  <a:lnTo>
                    <a:pt x="1" y="177"/>
                  </a:lnTo>
                  <a:lnTo>
                    <a:pt x="3" y="192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0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1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6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3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40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6"/>
                  </a:lnTo>
                  <a:lnTo>
                    <a:pt x="412" y="257"/>
                  </a:lnTo>
                  <a:lnTo>
                    <a:pt x="423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3666" y="930"/>
              <a:ext cx="44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since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1657945" y="1666875"/>
            <a:ext cx="2039938" cy="900113"/>
            <a:chOff x="2110" y="1050"/>
            <a:chExt cx="1285" cy="567"/>
          </a:xfrm>
        </p:grpSpPr>
        <p:sp>
          <p:nvSpPr>
            <p:cNvPr id="16" name="Freeform 45"/>
            <p:cNvSpPr>
              <a:spLocks/>
            </p:cNvSpPr>
            <p:nvPr/>
          </p:nvSpPr>
          <p:spPr bwMode="auto">
            <a:xfrm>
              <a:off x="2517" y="1050"/>
              <a:ext cx="454" cy="327"/>
            </a:xfrm>
            <a:custGeom>
              <a:avLst/>
              <a:gdLst>
                <a:gd name="T0" fmla="*/ 453 w 454"/>
                <a:gd name="T1" fmla="*/ 148 h 327"/>
                <a:gd name="T2" fmla="*/ 445 w 454"/>
                <a:gd name="T3" fmla="*/ 120 h 327"/>
                <a:gd name="T4" fmla="*/ 431 w 454"/>
                <a:gd name="T5" fmla="*/ 94 h 327"/>
                <a:gd name="T6" fmla="*/ 412 w 454"/>
                <a:gd name="T7" fmla="*/ 68 h 327"/>
                <a:gd name="T8" fmla="*/ 387 w 454"/>
                <a:gd name="T9" fmla="*/ 47 h 327"/>
                <a:gd name="T10" fmla="*/ 356 w 454"/>
                <a:gd name="T11" fmla="*/ 29 h 327"/>
                <a:gd name="T12" fmla="*/ 322 w 454"/>
                <a:gd name="T13" fmla="*/ 15 h 327"/>
                <a:gd name="T14" fmla="*/ 285 w 454"/>
                <a:gd name="T15" fmla="*/ 5 h 327"/>
                <a:gd name="T16" fmla="*/ 246 w 454"/>
                <a:gd name="T17" fmla="*/ 0 h 327"/>
                <a:gd name="T18" fmla="*/ 206 w 454"/>
                <a:gd name="T19" fmla="*/ 0 h 327"/>
                <a:gd name="T20" fmla="*/ 167 w 454"/>
                <a:gd name="T21" fmla="*/ 5 h 327"/>
                <a:gd name="T22" fmla="*/ 131 w 454"/>
                <a:gd name="T23" fmla="*/ 15 h 327"/>
                <a:gd name="T24" fmla="*/ 96 w 454"/>
                <a:gd name="T25" fmla="*/ 29 h 327"/>
                <a:gd name="T26" fmla="*/ 66 w 454"/>
                <a:gd name="T27" fmla="*/ 47 h 327"/>
                <a:gd name="T28" fmla="*/ 41 w 454"/>
                <a:gd name="T29" fmla="*/ 68 h 327"/>
                <a:gd name="T30" fmla="*/ 21 w 454"/>
                <a:gd name="T31" fmla="*/ 94 h 327"/>
                <a:gd name="T32" fmla="*/ 8 w 454"/>
                <a:gd name="T33" fmla="*/ 120 h 327"/>
                <a:gd name="T34" fmla="*/ 1 w 454"/>
                <a:gd name="T35" fmla="*/ 148 h 327"/>
                <a:gd name="T36" fmla="*/ 1 w 454"/>
                <a:gd name="T37" fmla="*/ 177 h 327"/>
                <a:gd name="T38" fmla="*/ 8 w 454"/>
                <a:gd name="T39" fmla="*/ 205 h 327"/>
                <a:gd name="T40" fmla="*/ 21 w 454"/>
                <a:gd name="T41" fmla="*/ 231 h 327"/>
                <a:gd name="T42" fmla="*/ 41 w 454"/>
                <a:gd name="T43" fmla="*/ 257 h 327"/>
                <a:gd name="T44" fmla="*/ 66 w 454"/>
                <a:gd name="T45" fmla="*/ 278 h 327"/>
                <a:gd name="T46" fmla="*/ 96 w 454"/>
                <a:gd name="T47" fmla="*/ 296 h 327"/>
                <a:gd name="T48" fmla="*/ 131 w 454"/>
                <a:gd name="T49" fmla="*/ 310 h 327"/>
                <a:gd name="T50" fmla="*/ 167 w 454"/>
                <a:gd name="T51" fmla="*/ 320 h 327"/>
                <a:gd name="T52" fmla="*/ 206 w 454"/>
                <a:gd name="T53" fmla="*/ 326 h 327"/>
                <a:gd name="T54" fmla="*/ 246 w 454"/>
                <a:gd name="T55" fmla="*/ 326 h 327"/>
                <a:gd name="T56" fmla="*/ 285 w 454"/>
                <a:gd name="T57" fmla="*/ 320 h 327"/>
                <a:gd name="T58" fmla="*/ 322 w 454"/>
                <a:gd name="T59" fmla="*/ 310 h 327"/>
                <a:gd name="T60" fmla="*/ 356 w 454"/>
                <a:gd name="T61" fmla="*/ 296 h 327"/>
                <a:gd name="T62" fmla="*/ 387 w 454"/>
                <a:gd name="T63" fmla="*/ 278 h 327"/>
                <a:gd name="T64" fmla="*/ 412 w 454"/>
                <a:gd name="T65" fmla="*/ 257 h 327"/>
                <a:gd name="T66" fmla="*/ 431 w 454"/>
                <a:gd name="T67" fmla="*/ 231 h 327"/>
                <a:gd name="T68" fmla="*/ 445 w 454"/>
                <a:gd name="T69" fmla="*/ 205 h 327"/>
                <a:gd name="T70" fmla="*/ 453 w 454"/>
                <a:gd name="T71" fmla="*/ 177 h 3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4"/>
                <a:gd name="T109" fmla="*/ 0 h 327"/>
                <a:gd name="T110" fmla="*/ 454 w 454"/>
                <a:gd name="T111" fmla="*/ 327 h 32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4" h="327">
                  <a:moveTo>
                    <a:pt x="453" y="163"/>
                  </a:move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2"/>
                  </a:lnTo>
                  <a:lnTo>
                    <a:pt x="246" y="0"/>
                  </a:lnTo>
                  <a:lnTo>
                    <a:pt x="227" y="0"/>
                  </a:lnTo>
                  <a:lnTo>
                    <a:pt x="206" y="0"/>
                  </a:lnTo>
                  <a:lnTo>
                    <a:pt x="187" y="2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1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3" y="191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1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0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7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4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39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8"/>
                  </a:lnTo>
                  <a:lnTo>
                    <a:pt x="412" y="257"/>
                  </a:lnTo>
                  <a:lnTo>
                    <a:pt x="422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7" name="Freeform 46"/>
            <p:cNvSpPr>
              <a:spLocks/>
            </p:cNvSpPr>
            <p:nvPr/>
          </p:nvSpPr>
          <p:spPr bwMode="auto">
            <a:xfrm>
              <a:off x="2110" y="1291"/>
              <a:ext cx="454" cy="326"/>
            </a:xfrm>
            <a:custGeom>
              <a:avLst/>
              <a:gdLst>
                <a:gd name="T0" fmla="*/ 451 w 454"/>
                <a:gd name="T1" fmla="*/ 148 h 326"/>
                <a:gd name="T2" fmla="*/ 445 w 454"/>
                <a:gd name="T3" fmla="*/ 120 h 326"/>
                <a:gd name="T4" fmla="*/ 431 w 454"/>
                <a:gd name="T5" fmla="*/ 93 h 326"/>
                <a:gd name="T6" fmla="*/ 411 w 454"/>
                <a:gd name="T7" fmla="*/ 68 h 326"/>
                <a:gd name="T8" fmla="*/ 386 w 454"/>
                <a:gd name="T9" fmla="*/ 47 h 326"/>
                <a:gd name="T10" fmla="*/ 356 w 454"/>
                <a:gd name="T11" fmla="*/ 29 h 326"/>
                <a:gd name="T12" fmla="*/ 322 w 454"/>
                <a:gd name="T13" fmla="*/ 15 h 326"/>
                <a:gd name="T14" fmla="*/ 285 w 454"/>
                <a:gd name="T15" fmla="*/ 5 h 326"/>
                <a:gd name="T16" fmla="*/ 246 w 454"/>
                <a:gd name="T17" fmla="*/ 0 h 326"/>
                <a:gd name="T18" fmla="*/ 206 w 454"/>
                <a:gd name="T19" fmla="*/ 0 h 326"/>
                <a:gd name="T20" fmla="*/ 167 w 454"/>
                <a:gd name="T21" fmla="*/ 5 h 326"/>
                <a:gd name="T22" fmla="*/ 130 w 454"/>
                <a:gd name="T23" fmla="*/ 15 h 326"/>
                <a:gd name="T24" fmla="*/ 96 w 454"/>
                <a:gd name="T25" fmla="*/ 29 h 326"/>
                <a:gd name="T26" fmla="*/ 66 w 454"/>
                <a:gd name="T27" fmla="*/ 47 h 326"/>
                <a:gd name="T28" fmla="*/ 41 w 454"/>
                <a:gd name="T29" fmla="*/ 68 h 326"/>
                <a:gd name="T30" fmla="*/ 21 w 454"/>
                <a:gd name="T31" fmla="*/ 93 h 326"/>
                <a:gd name="T32" fmla="*/ 7 w 454"/>
                <a:gd name="T33" fmla="*/ 120 h 326"/>
                <a:gd name="T34" fmla="*/ 1 w 454"/>
                <a:gd name="T35" fmla="*/ 148 h 326"/>
                <a:gd name="T36" fmla="*/ 1 w 454"/>
                <a:gd name="T37" fmla="*/ 176 h 326"/>
                <a:gd name="T38" fmla="*/ 7 w 454"/>
                <a:gd name="T39" fmla="*/ 204 h 326"/>
                <a:gd name="T40" fmla="*/ 21 w 454"/>
                <a:gd name="T41" fmla="*/ 231 h 326"/>
                <a:gd name="T42" fmla="*/ 41 w 454"/>
                <a:gd name="T43" fmla="*/ 256 h 326"/>
                <a:gd name="T44" fmla="*/ 66 w 454"/>
                <a:gd name="T45" fmla="*/ 277 h 326"/>
                <a:gd name="T46" fmla="*/ 96 w 454"/>
                <a:gd name="T47" fmla="*/ 295 h 326"/>
                <a:gd name="T48" fmla="*/ 130 w 454"/>
                <a:gd name="T49" fmla="*/ 309 h 326"/>
                <a:gd name="T50" fmla="*/ 167 w 454"/>
                <a:gd name="T51" fmla="*/ 319 h 326"/>
                <a:gd name="T52" fmla="*/ 206 w 454"/>
                <a:gd name="T53" fmla="*/ 325 h 326"/>
                <a:gd name="T54" fmla="*/ 246 w 454"/>
                <a:gd name="T55" fmla="*/ 325 h 326"/>
                <a:gd name="T56" fmla="*/ 285 w 454"/>
                <a:gd name="T57" fmla="*/ 319 h 326"/>
                <a:gd name="T58" fmla="*/ 322 w 454"/>
                <a:gd name="T59" fmla="*/ 309 h 326"/>
                <a:gd name="T60" fmla="*/ 356 w 454"/>
                <a:gd name="T61" fmla="*/ 295 h 326"/>
                <a:gd name="T62" fmla="*/ 386 w 454"/>
                <a:gd name="T63" fmla="*/ 277 h 326"/>
                <a:gd name="T64" fmla="*/ 411 w 454"/>
                <a:gd name="T65" fmla="*/ 256 h 326"/>
                <a:gd name="T66" fmla="*/ 431 w 454"/>
                <a:gd name="T67" fmla="*/ 231 h 326"/>
                <a:gd name="T68" fmla="*/ 445 w 454"/>
                <a:gd name="T69" fmla="*/ 204 h 326"/>
                <a:gd name="T70" fmla="*/ 451 w 454"/>
                <a:gd name="T71" fmla="*/ 176 h 3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4"/>
                <a:gd name="T109" fmla="*/ 0 h 326"/>
                <a:gd name="T110" fmla="*/ 454 w 454"/>
                <a:gd name="T111" fmla="*/ 326 h 3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4" h="326">
                  <a:moveTo>
                    <a:pt x="453" y="162"/>
                  </a:moveTo>
                  <a:lnTo>
                    <a:pt x="451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3"/>
                  </a:lnTo>
                  <a:lnTo>
                    <a:pt x="422" y="81"/>
                  </a:lnTo>
                  <a:lnTo>
                    <a:pt x="411" y="68"/>
                  </a:lnTo>
                  <a:lnTo>
                    <a:pt x="399" y="57"/>
                  </a:lnTo>
                  <a:lnTo>
                    <a:pt x="386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5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30" y="243"/>
                  </a:lnTo>
                  <a:lnTo>
                    <a:pt x="41" y="256"/>
                  </a:lnTo>
                  <a:lnTo>
                    <a:pt x="53" y="266"/>
                  </a:lnTo>
                  <a:lnTo>
                    <a:pt x="66" y="277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3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6" y="325"/>
                  </a:lnTo>
                  <a:lnTo>
                    <a:pt x="265" y="322"/>
                  </a:lnTo>
                  <a:lnTo>
                    <a:pt x="285" y="319"/>
                  </a:lnTo>
                  <a:lnTo>
                    <a:pt x="304" y="315"/>
                  </a:lnTo>
                  <a:lnTo>
                    <a:pt x="322" y="309"/>
                  </a:lnTo>
                  <a:lnTo>
                    <a:pt x="339" y="303"/>
                  </a:lnTo>
                  <a:lnTo>
                    <a:pt x="356" y="295"/>
                  </a:lnTo>
                  <a:lnTo>
                    <a:pt x="372" y="287"/>
                  </a:lnTo>
                  <a:lnTo>
                    <a:pt x="386" y="277"/>
                  </a:lnTo>
                  <a:lnTo>
                    <a:pt x="399" y="266"/>
                  </a:lnTo>
                  <a:lnTo>
                    <a:pt x="411" y="256"/>
                  </a:lnTo>
                  <a:lnTo>
                    <a:pt x="422" y="243"/>
                  </a:lnTo>
                  <a:lnTo>
                    <a:pt x="431" y="231"/>
                  </a:lnTo>
                  <a:lnTo>
                    <a:pt x="439" y="218"/>
                  </a:lnTo>
                  <a:lnTo>
                    <a:pt x="445" y="204"/>
                  </a:lnTo>
                  <a:lnTo>
                    <a:pt x="449" y="190"/>
                  </a:lnTo>
                  <a:lnTo>
                    <a:pt x="451" y="176"/>
                  </a:lnTo>
                  <a:lnTo>
                    <a:pt x="453" y="16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8" name="Freeform 47"/>
            <p:cNvSpPr>
              <a:spLocks/>
            </p:cNvSpPr>
            <p:nvPr/>
          </p:nvSpPr>
          <p:spPr bwMode="auto">
            <a:xfrm>
              <a:off x="2943" y="1291"/>
              <a:ext cx="452" cy="326"/>
            </a:xfrm>
            <a:custGeom>
              <a:avLst/>
              <a:gdLst>
                <a:gd name="T0" fmla="*/ 0 w 452"/>
                <a:gd name="T1" fmla="*/ 176 h 326"/>
                <a:gd name="T2" fmla="*/ 7 w 452"/>
                <a:gd name="T3" fmla="*/ 204 h 326"/>
                <a:gd name="T4" fmla="*/ 21 w 452"/>
                <a:gd name="T5" fmla="*/ 231 h 326"/>
                <a:gd name="T6" fmla="*/ 40 w 452"/>
                <a:gd name="T7" fmla="*/ 256 h 326"/>
                <a:gd name="T8" fmla="*/ 65 w 452"/>
                <a:gd name="T9" fmla="*/ 278 h 326"/>
                <a:gd name="T10" fmla="*/ 96 w 452"/>
                <a:gd name="T11" fmla="*/ 295 h 326"/>
                <a:gd name="T12" fmla="*/ 130 w 452"/>
                <a:gd name="T13" fmla="*/ 309 h 326"/>
                <a:gd name="T14" fmla="*/ 167 w 452"/>
                <a:gd name="T15" fmla="*/ 319 h 326"/>
                <a:gd name="T16" fmla="*/ 206 w 452"/>
                <a:gd name="T17" fmla="*/ 325 h 326"/>
                <a:gd name="T18" fmla="*/ 245 w 452"/>
                <a:gd name="T19" fmla="*/ 325 h 326"/>
                <a:gd name="T20" fmla="*/ 283 w 452"/>
                <a:gd name="T21" fmla="*/ 319 h 326"/>
                <a:gd name="T22" fmla="*/ 320 w 452"/>
                <a:gd name="T23" fmla="*/ 309 h 326"/>
                <a:gd name="T24" fmla="*/ 354 w 452"/>
                <a:gd name="T25" fmla="*/ 295 h 326"/>
                <a:gd name="T26" fmla="*/ 385 w 452"/>
                <a:gd name="T27" fmla="*/ 277 h 326"/>
                <a:gd name="T28" fmla="*/ 410 w 452"/>
                <a:gd name="T29" fmla="*/ 254 h 326"/>
                <a:gd name="T30" fmla="*/ 429 w 452"/>
                <a:gd name="T31" fmla="*/ 231 h 326"/>
                <a:gd name="T32" fmla="*/ 443 w 452"/>
                <a:gd name="T33" fmla="*/ 204 h 326"/>
                <a:gd name="T34" fmla="*/ 451 w 452"/>
                <a:gd name="T35" fmla="*/ 176 h 326"/>
                <a:gd name="T36" fmla="*/ 451 w 452"/>
                <a:gd name="T37" fmla="*/ 148 h 326"/>
                <a:gd name="T38" fmla="*/ 443 w 452"/>
                <a:gd name="T39" fmla="*/ 120 h 326"/>
                <a:gd name="T40" fmla="*/ 429 w 452"/>
                <a:gd name="T41" fmla="*/ 93 h 326"/>
                <a:gd name="T42" fmla="*/ 410 w 452"/>
                <a:gd name="T43" fmla="*/ 68 h 326"/>
                <a:gd name="T44" fmla="*/ 385 w 452"/>
                <a:gd name="T45" fmla="*/ 47 h 326"/>
                <a:gd name="T46" fmla="*/ 354 w 452"/>
                <a:gd name="T47" fmla="*/ 29 h 326"/>
                <a:gd name="T48" fmla="*/ 320 w 452"/>
                <a:gd name="T49" fmla="*/ 15 h 326"/>
                <a:gd name="T50" fmla="*/ 283 w 452"/>
                <a:gd name="T51" fmla="*/ 5 h 326"/>
                <a:gd name="T52" fmla="*/ 245 w 452"/>
                <a:gd name="T53" fmla="*/ 0 h 326"/>
                <a:gd name="T54" fmla="*/ 206 w 452"/>
                <a:gd name="T55" fmla="*/ 0 h 326"/>
                <a:gd name="T56" fmla="*/ 167 w 452"/>
                <a:gd name="T57" fmla="*/ 5 h 326"/>
                <a:gd name="T58" fmla="*/ 130 w 452"/>
                <a:gd name="T59" fmla="*/ 15 h 326"/>
                <a:gd name="T60" fmla="*/ 96 w 452"/>
                <a:gd name="T61" fmla="*/ 29 h 326"/>
                <a:gd name="T62" fmla="*/ 65 w 452"/>
                <a:gd name="T63" fmla="*/ 47 h 326"/>
                <a:gd name="T64" fmla="*/ 40 w 452"/>
                <a:gd name="T65" fmla="*/ 68 h 326"/>
                <a:gd name="T66" fmla="*/ 21 w 452"/>
                <a:gd name="T67" fmla="*/ 93 h 326"/>
                <a:gd name="T68" fmla="*/ 7 w 452"/>
                <a:gd name="T69" fmla="*/ 120 h 326"/>
                <a:gd name="T70" fmla="*/ 0 w 452"/>
                <a:gd name="T71" fmla="*/ 148 h 3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2"/>
                <a:gd name="T109" fmla="*/ 0 h 326"/>
                <a:gd name="T110" fmla="*/ 452 w 452"/>
                <a:gd name="T111" fmla="*/ 326 h 3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2" h="326">
                  <a:moveTo>
                    <a:pt x="0" y="162"/>
                  </a:moveTo>
                  <a:lnTo>
                    <a:pt x="0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29" y="243"/>
                  </a:lnTo>
                  <a:lnTo>
                    <a:pt x="40" y="256"/>
                  </a:lnTo>
                  <a:lnTo>
                    <a:pt x="52" y="267"/>
                  </a:lnTo>
                  <a:lnTo>
                    <a:pt x="65" y="278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2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5" y="325"/>
                  </a:lnTo>
                  <a:lnTo>
                    <a:pt x="264" y="322"/>
                  </a:lnTo>
                  <a:lnTo>
                    <a:pt x="283" y="319"/>
                  </a:lnTo>
                  <a:lnTo>
                    <a:pt x="302" y="315"/>
                  </a:lnTo>
                  <a:lnTo>
                    <a:pt x="320" y="309"/>
                  </a:lnTo>
                  <a:lnTo>
                    <a:pt x="338" y="303"/>
                  </a:lnTo>
                  <a:lnTo>
                    <a:pt x="354" y="295"/>
                  </a:lnTo>
                  <a:lnTo>
                    <a:pt x="370" y="287"/>
                  </a:lnTo>
                  <a:lnTo>
                    <a:pt x="385" y="277"/>
                  </a:lnTo>
                  <a:lnTo>
                    <a:pt x="398" y="266"/>
                  </a:lnTo>
                  <a:lnTo>
                    <a:pt x="410" y="254"/>
                  </a:lnTo>
                  <a:lnTo>
                    <a:pt x="421" y="243"/>
                  </a:lnTo>
                  <a:lnTo>
                    <a:pt x="429" y="231"/>
                  </a:lnTo>
                  <a:lnTo>
                    <a:pt x="437" y="217"/>
                  </a:lnTo>
                  <a:lnTo>
                    <a:pt x="443" y="204"/>
                  </a:lnTo>
                  <a:lnTo>
                    <a:pt x="447" y="190"/>
                  </a:lnTo>
                  <a:lnTo>
                    <a:pt x="451" y="176"/>
                  </a:lnTo>
                  <a:lnTo>
                    <a:pt x="451" y="162"/>
                  </a:lnTo>
                  <a:lnTo>
                    <a:pt x="451" y="148"/>
                  </a:lnTo>
                  <a:lnTo>
                    <a:pt x="447" y="134"/>
                  </a:lnTo>
                  <a:lnTo>
                    <a:pt x="443" y="120"/>
                  </a:lnTo>
                  <a:lnTo>
                    <a:pt x="437" y="106"/>
                  </a:lnTo>
                  <a:lnTo>
                    <a:pt x="429" y="93"/>
                  </a:lnTo>
                  <a:lnTo>
                    <a:pt x="421" y="81"/>
                  </a:lnTo>
                  <a:lnTo>
                    <a:pt x="410" y="68"/>
                  </a:lnTo>
                  <a:lnTo>
                    <a:pt x="398" y="57"/>
                  </a:lnTo>
                  <a:lnTo>
                    <a:pt x="385" y="47"/>
                  </a:lnTo>
                  <a:lnTo>
                    <a:pt x="370" y="37"/>
                  </a:lnTo>
                  <a:lnTo>
                    <a:pt x="354" y="29"/>
                  </a:lnTo>
                  <a:lnTo>
                    <a:pt x="338" y="21"/>
                  </a:lnTo>
                  <a:lnTo>
                    <a:pt x="320" y="15"/>
                  </a:lnTo>
                  <a:lnTo>
                    <a:pt x="302" y="9"/>
                  </a:lnTo>
                  <a:lnTo>
                    <a:pt x="283" y="5"/>
                  </a:lnTo>
                  <a:lnTo>
                    <a:pt x="264" y="1"/>
                  </a:lnTo>
                  <a:lnTo>
                    <a:pt x="245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2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5" y="47"/>
                  </a:lnTo>
                  <a:lnTo>
                    <a:pt x="52" y="57"/>
                  </a:lnTo>
                  <a:lnTo>
                    <a:pt x="40" y="68"/>
                  </a:lnTo>
                  <a:lnTo>
                    <a:pt x="29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0" y="148"/>
                  </a:lnTo>
                  <a:lnTo>
                    <a:pt x="0" y="16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9" name="Rectangle 48"/>
            <p:cNvSpPr>
              <a:spLocks noChangeArrowheads="1"/>
            </p:cNvSpPr>
            <p:nvPr/>
          </p:nvSpPr>
          <p:spPr bwMode="auto">
            <a:xfrm>
              <a:off x="3021" y="1353"/>
              <a:ext cx="27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lot</a:t>
              </a:r>
            </a:p>
          </p:txBody>
        </p:sp>
        <p:sp>
          <p:nvSpPr>
            <p:cNvPr id="20" name="Rectangle 49"/>
            <p:cNvSpPr>
              <a:spLocks noChangeArrowheads="1"/>
            </p:cNvSpPr>
            <p:nvPr/>
          </p:nvSpPr>
          <p:spPr bwMode="auto">
            <a:xfrm>
              <a:off x="2515" y="1093"/>
              <a:ext cx="44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name</a:t>
              </a:r>
            </a:p>
          </p:txBody>
        </p:sp>
        <p:sp>
          <p:nvSpPr>
            <p:cNvPr id="21" name="Rectangle 50"/>
            <p:cNvSpPr>
              <a:spLocks noChangeArrowheads="1"/>
            </p:cNvSpPr>
            <p:nvPr/>
          </p:nvSpPr>
          <p:spPr bwMode="auto">
            <a:xfrm>
              <a:off x="2166" y="1346"/>
              <a:ext cx="3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 u="sng">
                  <a:solidFill>
                    <a:srgbClr val="000000"/>
                  </a:solidFill>
                  <a:latin typeface="Arial" charset="0"/>
                  <a:ea typeface="宋体" charset="-122"/>
                </a:rPr>
                <a:t>ssn</a:t>
              </a:r>
            </a:p>
          </p:txBody>
        </p:sp>
      </p:grpSp>
      <p:grpSp>
        <p:nvGrpSpPr>
          <p:cNvPr id="22" name="Group 51"/>
          <p:cNvGrpSpPr>
            <a:grpSpLocks/>
          </p:cNvGrpSpPr>
          <p:nvPr/>
        </p:nvGrpSpPr>
        <p:grpSpPr bwMode="auto">
          <a:xfrm>
            <a:off x="3859808" y="2616200"/>
            <a:ext cx="1220787" cy="920750"/>
            <a:chOff x="3497" y="1648"/>
            <a:chExt cx="769" cy="580"/>
          </a:xfrm>
        </p:grpSpPr>
        <p:sp>
          <p:nvSpPr>
            <p:cNvPr id="23" name="Rectangle 52"/>
            <p:cNvSpPr>
              <a:spLocks noChangeArrowheads="1"/>
            </p:cNvSpPr>
            <p:nvPr/>
          </p:nvSpPr>
          <p:spPr bwMode="auto">
            <a:xfrm>
              <a:off x="3567" y="1865"/>
              <a:ext cx="661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Manages</a:t>
              </a:r>
            </a:p>
          </p:txBody>
        </p:sp>
        <p:sp>
          <p:nvSpPr>
            <p:cNvPr id="24" name="Freeform 53"/>
            <p:cNvSpPr>
              <a:spLocks/>
            </p:cNvSpPr>
            <p:nvPr/>
          </p:nvSpPr>
          <p:spPr bwMode="auto">
            <a:xfrm>
              <a:off x="3497" y="1648"/>
              <a:ext cx="769" cy="580"/>
            </a:xfrm>
            <a:custGeom>
              <a:avLst/>
              <a:gdLst>
                <a:gd name="T0" fmla="*/ 0 w 769"/>
                <a:gd name="T1" fmla="*/ 290 h 580"/>
                <a:gd name="T2" fmla="*/ 378 w 769"/>
                <a:gd name="T3" fmla="*/ 0 h 580"/>
                <a:gd name="T4" fmla="*/ 768 w 769"/>
                <a:gd name="T5" fmla="*/ 300 h 580"/>
                <a:gd name="T6" fmla="*/ 378 w 769"/>
                <a:gd name="T7" fmla="*/ 579 h 580"/>
                <a:gd name="T8" fmla="*/ 0 w 769"/>
                <a:gd name="T9" fmla="*/ 290 h 5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9"/>
                <a:gd name="T16" fmla="*/ 0 h 580"/>
                <a:gd name="T17" fmla="*/ 769 w 769"/>
                <a:gd name="T18" fmla="*/ 580 h 5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9" h="580">
                  <a:moveTo>
                    <a:pt x="0" y="290"/>
                  </a:moveTo>
                  <a:lnTo>
                    <a:pt x="378" y="0"/>
                  </a:lnTo>
                  <a:lnTo>
                    <a:pt x="768" y="300"/>
                  </a:lnTo>
                  <a:lnTo>
                    <a:pt x="378" y="579"/>
                  </a:lnTo>
                  <a:lnTo>
                    <a:pt x="0" y="29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5" name="Freeform 54"/>
          <p:cNvSpPr>
            <a:spLocks/>
          </p:cNvSpPr>
          <p:nvPr/>
        </p:nvSpPr>
        <p:spPr bwMode="auto">
          <a:xfrm>
            <a:off x="5637808" y="2901950"/>
            <a:ext cx="1295400" cy="479425"/>
          </a:xfrm>
          <a:custGeom>
            <a:avLst/>
            <a:gdLst>
              <a:gd name="T0" fmla="*/ 1293813 w 816"/>
              <a:gd name="T1" fmla="*/ 477838 h 302"/>
              <a:gd name="T2" fmla="*/ 1293813 w 816"/>
              <a:gd name="T3" fmla="*/ 0 h 302"/>
              <a:gd name="T4" fmla="*/ 0 w 816"/>
              <a:gd name="T5" fmla="*/ 0 h 302"/>
              <a:gd name="T6" fmla="*/ 0 w 816"/>
              <a:gd name="T7" fmla="*/ 477838 h 302"/>
              <a:gd name="T8" fmla="*/ 1293813 w 816"/>
              <a:gd name="T9" fmla="*/ 477838 h 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302"/>
              <a:gd name="T17" fmla="*/ 816 w 816"/>
              <a:gd name="T18" fmla="*/ 302 h 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302">
                <a:moveTo>
                  <a:pt x="815" y="301"/>
                </a:moveTo>
                <a:lnTo>
                  <a:pt x="815" y="0"/>
                </a:lnTo>
                <a:lnTo>
                  <a:pt x="0" y="0"/>
                </a:lnTo>
                <a:lnTo>
                  <a:pt x="0" y="301"/>
                </a:lnTo>
                <a:lnTo>
                  <a:pt x="815" y="30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2069108" y="2886075"/>
            <a:ext cx="1292225" cy="468313"/>
            <a:chOff x="2369" y="1818"/>
            <a:chExt cx="814" cy="295"/>
          </a:xfrm>
        </p:grpSpPr>
        <p:sp>
          <p:nvSpPr>
            <p:cNvPr id="27" name="Freeform 56"/>
            <p:cNvSpPr>
              <a:spLocks/>
            </p:cNvSpPr>
            <p:nvPr/>
          </p:nvSpPr>
          <p:spPr bwMode="auto">
            <a:xfrm>
              <a:off x="2369" y="1818"/>
              <a:ext cx="814" cy="295"/>
            </a:xfrm>
            <a:custGeom>
              <a:avLst/>
              <a:gdLst>
                <a:gd name="T0" fmla="*/ 813 w 814"/>
                <a:gd name="T1" fmla="*/ 294 h 295"/>
                <a:gd name="T2" fmla="*/ 813 w 814"/>
                <a:gd name="T3" fmla="*/ 0 h 295"/>
                <a:gd name="T4" fmla="*/ 0 w 814"/>
                <a:gd name="T5" fmla="*/ 0 h 295"/>
                <a:gd name="T6" fmla="*/ 0 w 814"/>
                <a:gd name="T7" fmla="*/ 294 h 295"/>
                <a:gd name="T8" fmla="*/ 813 w 814"/>
                <a:gd name="T9" fmla="*/ 294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4"/>
                <a:gd name="T16" fmla="*/ 0 h 295"/>
                <a:gd name="T17" fmla="*/ 814 w 814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4" h="295">
                  <a:moveTo>
                    <a:pt x="813" y="294"/>
                  </a:moveTo>
                  <a:lnTo>
                    <a:pt x="813" y="0"/>
                  </a:lnTo>
                  <a:lnTo>
                    <a:pt x="0" y="0"/>
                  </a:lnTo>
                  <a:lnTo>
                    <a:pt x="0" y="294"/>
                  </a:lnTo>
                  <a:lnTo>
                    <a:pt x="813" y="29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8" name="Rectangle 57"/>
            <p:cNvSpPr>
              <a:spLocks noChangeArrowheads="1"/>
            </p:cNvSpPr>
            <p:nvPr/>
          </p:nvSpPr>
          <p:spPr bwMode="auto">
            <a:xfrm>
              <a:off x="2381" y="1862"/>
              <a:ext cx="78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Arial" charset="0"/>
                  <a:ea typeface="宋体" charset="-122"/>
                </a:rPr>
                <a:t>Employees</a:t>
              </a:r>
            </a:p>
          </p:txBody>
        </p:sp>
      </p:grp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5556845" y="2971800"/>
            <a:ext cx="1422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>
                <a:solidFill>
                  <a:srgbClr val="000000"/>
                </a:solidFill>
                <a:latin typeface="Arial" charset="0"/>
                <a:ea typeface="宋体" charset="-122"/>
              </a:rPr>
              <a:t>Departments</a:t>
            </a:r>
          </a:p>
        </p:txBody>
      </p:sp>
      <p:sp>
        <p:nvSpPr>
          <p:cNvPr id="30" name="Line 102"/>
          <p:cNvSpPr>
            <a:spLocks noChangeShapeType="1"/>
          </p:cNvSpPr>
          <p:nvPr/>
        </p:nvSpPr>
        <p:spPr bwMode="auto">
          <a:xfrm flipH="1" flipV="1">
            <a:off x="5080594" y="3098800"/>
            <a:ext cx="557214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Line 103"/>
          <p:cNvSpPr>
            <a:spLocks noChangeShapeType="1"/>
          </p:cNvSpPr>
          <p:nvPr/>
        </p:nvSpPr>
        <p:spPr bwMode="auto">
          <a:xfrm>
            <a:off x="3363392" y="3076575"/>
            <a:ext cx="501650" cy="3174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Line 104"/>
          <p:cNvSpPr>
            <a:spLocks noChangeShapeType="1"/>
          </p:cNvSpPr>
          <p:nvPr/>
        </p:nvSpPr>
        <p:spPr bwMode="auto">
          <a:xfrm flipH="1">
            <a:off x="3091458" y="2546350"/>
            <a:ext cx="2413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Line 105"/>
          <p:cNvSpPr>
            <a:spLocks noChangeShapeType="1"/>
          </p:cNvSpPr>
          <p:nvPr/>
        </p:nvSpPr>
        <p:spPr bwMode="auto">
          <a:xfrm>
            <a:off x="2640608" y="2165350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Line 106"/>
          <p:cNvSpPr>
            <a:spLocks noChangeShapeType="1"/>
          </p:cNvSpPr>
          <p:nvPr/>
        </p:nvSpPr>
        <p:spPr bwMode="auto">
          <a:xfrm>
            <a:off x="2113558" y="2546350"/>
            <a:ext cx="1397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Line 107"/>
          <p:cNvSpPr>
            <a:spLocks noChangeShapeType="1"/>
          </p:cNvSpPr>
          <p:nvPr/>
        </p:nvSpPr>
        <p:spPr bwMode="auto">
          <a:xfrm>
            <a:off x="4469408" y="1936750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Line 108"/>
          <p:cNvSpPr>
            <a:spLocks noChangeShapeType="1"/>
          </p:cNvSpPr>
          <p:nvPr/>
        </p:nvSpPr>
        <p:spPr bwMode="auto">
          <a:xfrm>
            <a:off x="5694958" y="2546350"/>
            <a:ext cx="2159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Line 109"/>
          <p:cNvSpPr>
            <a:spLocks noChangeShapeType="1"/>
          </p:cNvSpPr>
          <p:nvPr/>
        </p:nvSpPr>
        <p:spPr bwMode="auto">
          <a:xfrm>
            <a:off x="6222008" y="2241550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6596658" y="2546350"/>
            <a:ext cx="1651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793979" y="4756745"/>
            <a:ext cx="23034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i="1">
                <a:solidFill>
                  <a:schemeClr val="accent2"/>
                </a:solidFill>
                <a:latin typeface="Book Antiqua" pitchFamily="18" charset="0"/>
                <a:ea typeface="宋体" charset="-122"/>
              </a:rPr>
              <a:t>Translation to </a:t>
            </a:r>
          </a:p>
          <a:p>
            <a:r>
              <a:rPr lang="en-US" altLang="zh-CN" i="1">
                <a:solidFill>
                  <a:schemeClr val="accent2"/>
                </a:solidFill>
                <a:latin typeface="Book Antiqua" pitchFamily="18" charset="0"/>
                <a:ea typeface="宋体" charset="-122"/>
              </a:rPr>
              <a:t>relational model?</a:t>
            </a:r>
          </a:p>
        </p:txBody>
      </p:sp>
      <p:sp>
        <p:nvSpPr>
          <p:cNvPr id="40" name="Freeform 7"/>
          <p:cNvSpPr>
            <a:spLocks/>
          </p:cNvSpPr>
          <p:nvPr/>
        </p:nvSpPr>
        <p:spPr bwMode="auto">
          <a:xfrm>
            <a:off x="1542529" y="3785195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8 w 213"/>
              <a:gd name="T7" fmla="*/ 457200 h 1354"/>
              <a:gd name="T8" fmla="*/ 287338 w 213"/>
              <a:gd name="T9" fmla="*/ 314325 h 1354"/>
              <a:gd name="T10" fmla="*/ 265113 w 213"/>
              <a:gd name="T11" fmla="*/ 193675 h 1354"/>
              <a:gd name="T12" fmla="*/ 239713 w 213"/>
              <a:gd name="T13" fmla="*/ 100012 h 1354"/>
              <a:gd name="T14" fmla="*/ 211138 w 213"/>
              <a:gd name="T15" fmla="*/ 34925 h 1354"/>
              <a:gd name="T16" fmla="*/ 182563 w 213"/>
              <a:gd name="T17" fmla="*/ 3175 h 1354"/>
              <a:gd name="T18" fmla="*/ 153988 w 213"/>
              <a:gd name="T19" fmla="*/ 3175 h 1354"/>
              <a:gd name="T20" fmla="*/ 125413 w 213"/>
              <a:gd name="T21" fmla="*/ 34925 h 1354"/>
              <a:gd name="T22" fmla="*/ 96838 w 213"/>
              <a:gd name="T23" fmla="*/ 100012 h 1354"/>
              <a:gd name="T24" fmla="*/ 71438 w 213"/>
              <a:gd name="T25" fmla="*/ 193675 h 1354"/>
              <a:gd name="T26" fmla="*/ 49213 w 213"/>
              <a:gd name="T27" fmla="*/ 314325 h 1354"/>
              <a:gd name="T28" fmla="*/ 30163 w 213"/>
              <a:gd name="T29" fmla="*/ 457200 h 1354"/>
              <a:gd name="T30" fmla="*/ 15875 w 213"/>
              <a:gd name="T31" fmla="*/ 619125 h 1354"/>
              <a:gd name="T32" fmla="*/ 6350 w 213"/>
              <a:gd name="T33" fmla="*/ 795337 h 1354"/>
              <a:gd name="T34" fmla="*/ 1588 w 213"/>
              <a:gd name="T35" fmla="*/ 979488 h 1354"/>
              <a:gd name="T36" fmla="*/ 1588 w 213"/>
              <a:gd name="T37" fmla="*/ 1166812 h 1354"/>
              <a:gd name="T38" fmla="*/ 6350 w 213"/>
              <a:gd name="T39" fmla="*/ 1350962 h 1354"/>
              <a:gd name="T40" fmla="*/ 15875 w 213"/>
              <a:gd name="T41" fmla="*/ 1527175 h 1354"/>
              <a:gd name="T42" fmla="*/ 30163 w 213"/>
              <a:gd name="T43" fmla="*/ 1689100 h 1354"/>
              <a:gd name="T44" fmla="*/ 49213 w 213"/>
              <a:gd name="T45" fmla="*/ 1833563 h 1354"/>
              <a:gd name="T46" fmla="*/ 71438 w 213"/>
              <a:gd name="T47" fmla="*/ 1954213 h 1354"/>
              <a:gd name="T48" fmla="*/ 96838 w 213"/>
              <a:gd name="T49" fmla="*/ 2046288 h 1354"/>
              <a:gd name="T50" fmla="*/ 125413 w 213"/>
              <a:gd name="T51" fmla="*/ 2111375 h 1354"/>
              <a:gd name="T52" fmla="*/ 153988 w 213"/>
              <a:gd name="T53" fmla="*/ 2144713 h 1354"/>
              <a:gd name="T54" fmla="*/ 182563 w 213"/>
              <a:gd name="T55" fmla="*/ 2144713 h 1354"/>
              <a:gd name="T56" fmla="*/ 211138 w 213"/>
              <a:gd name="T57" fmla="*/ 2111375 h 1354"/>
              <a:gd name="T58" fmla="*/ 239713 w 213"/>
              <a:gd name="T59" fmla="*/ 2046288 h 1354"/>
              <a:gd name="T60" fmla="*/ 265113 w 213"/>
              <a:gd name="T61" fmla="*/ 1954213 h 1354"/>
              <a:gd name="T62" fmla="*/ 287338 w 213"/>
              <a:gd name="T63" fmla="*/ 1833563 h 1354"/>
              <a:gd name="T64" fmla="*/ 306388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3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1" name="Freeform 8"/>
          <p:cNvSpPr>
            <a:spLocks/>
          </p:cNvSpPr>
          <p:nvPr/>
        </p:nvSpPr>
        <p:spPr bwMode="auto">
          <a:xfrm>
            <a:off x="2366442" y="3793133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2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2 h 1354"/>
              <a:gd name="T24" fmla="*/ 73025 w 213"/>
              <a:gd name="T25" fmla="*/ 193675 h 1354"/>
              <a:gd name="T26" fmla="*/ 49212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7 h 1354"/>
              <a:gd name="T34" fmla="*/ 1587 w 213"/>
              <a:gd name="T35" fmla="*/ 979488 h 1354"/>
              <a:gd name="T36" fmla="*/ 1587 w 213"/>
              <a:gd name="T37" fmla="*/ 1166812 h 1354"/>
              <a:gd name="T38" fmla="*/ 6350 w 213"/>
              <a:gd name="T39" fmla="*/ 1350962 h 1354"/>
              <a:gd name="T40" fmla="*/ 15875 w 213"/>
              <a:gd name="T41" fmla="*/ 1527175 h 1354"/>
              <a:gd name="T42" fmla="*/ 31750 w 213"/>
              <a:gd name="T43" fmla="*/ 1689100 h 1354"/>
              <a:gd name="T44" fmla="*/ 49212 w 213"/>
              <a:gd name="T45" fmla="*/ 1833563 h 1354"/>
              <a:gd name="T46" fmla="*/ 73025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2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2" name="Freeform 9"/>
          <p:cNvSpPr>
            <a:spLocks/>
          </p:cNvSpPr>
          <p:nvPr/>
        </p:nvSpPr>
        <p:spPr bwMode="auto">
          <a:xfrm>
            <a:off x="3025254" y="3785195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8 w 213"/>
              <a:gd name="T7" fmla="*/ 457200 h 1354"/>
              <a:gd name="T8" fmla="*/ 287338 w 213"/>
              <a:gd name="T9" fmla="*/ 314325 h 1354"/>
              <a:gd name="T10" fmla="*/ 265113 w 213"/>
              <a:gd name="T11" fmla="*/ 193675 h 1354"/>
              <a:gd name="T12" fmla="*/ 238125 w 213"/>
              <a:gd name="T13" fmla="*/ 100012 h 1354"/>
              <a:gd name="T14" fmla="*/ 211138 w 213"/>
              <a:gd name="T15" fmla="*/ 34925 h 1354"/>
              <a:gd name="T16" fmla="*/ 182563 w 213"/>
              <a:gd name="T17" fmla="*/ 3175 h 1354"/>
              <a:gd name="T18" fmla="*/ 153988 w 213"/>
              <a:gd name="T19" fmla="*/ 3175 h 1354"/>
              <a:gd name="T20" fmla="*/ 123825 w 213"/>
              <a:gd name="T21" fmla="*/ 34925 h 1354"/>
              <a:gd name="T22" fmla="*/ 96838 w 213"/>
              <a:gd name="T23" fmla="*/ 100012 h 1354"/>
              <a:gd name="T24" fmla="*/ 71438 w 213"/>
              <a:gd name="T25" fmla="*/ 193675 h 1354"/>
              <a:gd name="T26" fmla="*/ 49213 w 213"/>
              <a:gd name="T27" fmla="*/ 314325 h 1354"/>
              <a:gd name="T28" fmla="*/ 30163 w 213"/>
              <a:gd name="T29" fmla="*/ 457200 h 1354"/>
              <a:gd name="T30" fmla="*/ 15875 w 213"/>
              <a:gd name="T31" fmla="*/ 619125 h 1354"/>
              <a:gd name="T32" fmla="*/ 4763 w 213"/>
              <a:gd name="T33" fmla="*/ 795337 h 1354"/>
              <a:gd name="T34" fmla="*/ 0 w 213"/>
              <a:gd name="T35" fmla="*/ 979488 h 1354"/>
              <a:gd name="T36" fmla="*/ 0 w 213"/>
              <a:gd name="T37" fmla="*/ 1166812 h 1354"/>
              <a:gd name="T38" fmla="*/ 4763 w 213"/>
              <a:gd name="T39" fmla="*/ 1350962 h 1354"/>
              <a:gd name="T40" fmla="*/ 15875 w 213"/>
              <a:gd name="T41" fmla="*/ 1527175 h 1354"/>
              <a:gd name="T42" fmla="*/ 30163 w 213"/>
              <a:gd name="T43" fmla="*/ 1689100 h 1354"/>
              <a:gd name="T44" fmla="*/ 49213 w 213"/>
              <a:gd name="T45" fmla="*/ 1833563 h 1354"/>
              <a:gd name="T46" fmla="*/ 71438 w 213"/>
              <a:gd name="T47" fmla="*/ 1954213 h 1354"/>
              <a:gd name="T48" fmla="*/ 96838 w 213"/>
              <a:gd name="T49" fmla="*/ 2046288 h 1354"/>
              <a:gd name="T50" fmla="*/ 123825 w 213"/>
              <a:gd name="T51" fmla="*/ 2111375 h 1354"/>
              <a:gd name="T52" fmla="*/ 153988 w 213"/>
              <a:gd name="T53" fmla="*/ 2144713 h 1354"/>
              <a:gd name="T54" fmla="*/ 182563 w 213"/>
              <a:gd name="T55" fmla="*/ 2144713 h 1354"/>
              <a:gd name="T56" fmla="*/ 211138 w 213"/>
              <a:gd name="T57" fmla="*/ 2111375 h 1354"/>
              <a:gd name="T58" fmla="*/ 238125 w 213"/>
              <a:gd name="T59" fmla="*/ 2046288 h 1354"/>
              <a:gd name="T60" fmla="*/ 265113 w 213"/>
              <a:gd name="T61" fmla="*/ 1954213 h 1354"/>
              <a:gd name="T62" fmla="*/ 287338 w 213"/>
              <a:gd name="T63" fmla="*/ 1833563 h 1354"/>
              <a:gd name="T64" fmla="*/ 306388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3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3" name="Freeform 10"/>
          <p:cNvSpPr>
            <a:spLocks/>
          </p:cNvSpPr>
          <p:nvPr/>
        </p:nvSpPr>
        <p:spPr bwMode="auto">
          <a:xfrm>
            <a:off x="3865042" y="3785195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2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2 h 1354"/>
              <a:gd name="T24" fmla="*/ 73025 w 213"/>
              <a:gd name="T25" fmla="*/ 193675 h 1354"/>
              <a:gd name="T26" fmla="*/ 49212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7 h 1354"/>
              <a:gd name="T34" fmla="*/ 0 w 213"/>
              <a:gd name="T35" fmla="*/ 979488 h 1354"/>
              <a:gd name="T36" fmla="*/ 0 w 213"/>
              <a:gd name="T37" fmla="*/ 1166812 h 1354"/>
              <a:gd name="T38" fmla="*/ 6350 w 213"/>
              <a:gd name="T39" fmla="*/ 1350962 h 1354"/>
              <a:gd name="T40" fmla="*/ 15875 w 213"/>
              <a:gd name="T41" fmla="*/ 1527175 h 1354"/>
              <a:gd name="T42" fmla="*/ 31750 w 213"/>
              <a:gd name="T43" fmla="*/ 1689100 h 1354"/>
              <a:gd name="T44" fmla="*/ 49212 w 213"/>
              <a:gd name="T45" fmla="*/ 1833563 h 1354"/>
              <a:gd name="T46" fmla="*/ 73025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2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4" name="Freeform 11"/>
          <p:cNvSpPr>
            <a:spLocks/>
          </p:cNvSpPr>
          <p:nvPr/>
        </p:nvSpPr>
        <p:spPr bwMode="auto">
          <a:xfrm>
            <a:off x="4515917" y="3801070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8125 w 213"/>
              <a:gd name="T13" fmla="*/ 100012 h 1354"/>
              <a:gd name="T14" fmla="*/ 211137 w 213"/>
              <a:gd name="T15" fmla="*/ 34925 h 1354"/>
              <a:gd name="T16" fmla="*/ 182562 w 213"/>
              <a:gd name="T17" fmla="*/ 3175 h 1354"/>
              <a:gd name="T18" fmla="*/ 152400 w 213"/>
              <a:gd name="T19" fmla="*/ 3175 h 1354"/>
              <a:gd name="T20" fmla="*/ 123825 w 213"/>
              <a:gd name="T21" fmla="*/ 34925 h 1354"/>
              <a:gd name="T22" fmla="*/ 96837 w 213"/>
              <a:gd name="T23" fmla="*/ 100012 h 1354"/>
              <a:gd name="T24" fmla="*/ 71437 w 213"/>
              <a:gd name="T25" fmla="*/ 193675 h 1354"/>
              <a:gd name="T26" fmla="*/ 49212 w 213"/>
              <a:gd name="T27" fmla="*/ 314325 h 1354"/>
              <a:gd name="T28" fmla="*/ 30162 w 213"/>
              <a:gd name="T29" fmla="*/ 457200 h 1354"/>
              <a:gd name="T30" fmla="*/ 15875 w 213"/>
              <a:gd name="T31" fmla="*/ 619125 h 1354"/>
              <a:gd name="T32" fmla="*/ 4762 w 213"/>
              <a:gd name="T33" fmla="*/ 795337 h 1354"/>
              <a:gd name="T34" fmla="*/ 0 w 213"/>
              <a:gd name="T35" fmla="*/ 979488 h 1354"/>
              <a:gd name="T36" fmla="*/ 0 w 213"/>
              <a:gd name="T37" fmla="*/ 1166812 h 1354"/>
              <a:gd name="T38" fmla="*/ 4762 w 213"/>
              <a:gd name="T39" fmla="*/ 1350962 h 1354"/>
              <a:gd name="T40" fmla="*/ 15875 w 213"/>
              <a:gd name="T41" fmla="*/ 1527175 h 1354"/>
              <a:gd name="T42" fmla="*/ 30162 w 213"/>
              <a:gd name="T43" fmla="*/ 1689100 h 1354"/>
              <a:gd name="T44" fmla="*/ 49212 w 213"/>
              <a:gd name="T45" fmla="*/ 1833563 h 1354"/>
              <a:gd name="T46" fmla="*/ 71437 w 213"/>
              <a:gd name="T47" fmla="*/ 1954213 h 1354"/>
              <a:gd name="T48" fmla="*/ 96837 w 213"/>
              <a:gd name="T49" fmla="*/ 2046288 h 1354"/>
              <a:gd name="T50" fmla="*/ 123825 w 213"/>
              <a:gd name="T51" fmla="*/ 2111375 h 1354"/>
              <a:gd name="T52" fmla="*/ 152400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8125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2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5" name="Freeform 12"/>
          <p:cNvSpPr>
            <a:spLocks/>
          </p:cNvSpPr>
          <p:nvPr/>
        </p:nvSpPr>
        <p:spPr bwMode="auto">
          <a:xfrm>
            <a:off x="899592" y="3793133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1787 w 213"/>
              <a:gd name="T3" fmla="*/ 795337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2 h 1354"/>
              <a:gd name="T14" fmla="*/ 212725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2 h 1354"/>
              <a:gd name="T24" fmla="*/ 73025 w 213"/>
              <a:gd name="T25" fmla="*/ 193675 h 1354"/>
              <a:gd name="T26" fmla="*/ 50800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7 h 1354"/>
              <a:gd name="T34" fmla="*/ 1587 w 213"/>
              <a:gd name="T35" fmla="*/ 979488 h 1354"/>
              <a:gd name="T36" fmla="*/ 1587 w 213"/>
              <a:gd name="T37" fmla="*/ 1166812 h 1354"/>
              <a:gd name="T38" fmla="*/ 6350 w 213"/>
              <a:gd name="T39" fmla="*/ 1350962 h 1354"/>
              <a:gd name="T40" fmla="*/ 15875 w 213"/>
              <a:gd name="T41" fmla="*/ 1527175 h 1354"/>
              <a:gd name="T42" fmla="*/ 31750 w 213"/>
              <a:gd name="T43" fmla="*/ 1689100 h 1354"/>
              <a:gd name="T44" fmla="*/ 50800 w 213"/>
              <a:gd name="T45" fmla="*/ 1833563 h 1354"/>
              <a:gd name="T46" fmla="*/ 73025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2725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1787 w 213"/>
              <a:gd name="T69" fmla="*/ 1350962 h 1354"/>
              <a:gd name="T70" fmla="*/ 334962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5269979" y="5975945"/>
            <a:ext cx="15478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latin typeface="Arial" charset="0"/>
                <a:ea typeface="宋体" charset="-122"/>
              </a:rPr>
              <a:t>Many-to-Many</a:t>
            </a:r>
          </a:p>
        </p:txBody>
      </p:sp>
      <p:sp>
        <p:nvSpPr>
          <p:cNvPr id="47" name="Freeform 14"/>
          <p:cNvSpPr>
            <a:spLocks/>
          </p:cNvSpPr>
          <p:nvPr/>
        </p:nvSpPr>
        <p:spPr bwMode="auto">
          <a:xfrm>
            <a:off x="5347767" y="3785195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2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2 h 1354"/>
              <a:gd name="T24" fmla="*/ 71437 w 213"/>
              <a:gd name="T25" fmla="*/ 193675 h 1354"/>
              <a:gd name="T26" fmla="*/ 49212 w 213"/>
              <a:gd name="T27" fmla="*/ 314325 h 1354"/>
              <a:gd name="T28" fmla="*/ 30162 w 213"/>
              <a:gd name="T29" fmla="*/ 457200 h 1354"/>
              <a:gd name="T30" fmla="*/ 15875 w 213"/>
              <a:gd name="T31" fmla="*/ 619125 h 1354"/>
              <a:gd name="T32" fmla="*/ 6350 w 213"/>
              <a:gd name="T33" fmla="*/ 795337 h 1354"/>
              <a:gd name="T34" fmla="*/ 0 w 213"/>
              <a:gd name="T35" fmla="*/ 979488 h 1354"/>
              <a:gd name="T36" fmla="*/ 0 w 213"/>
              <a:gd name="T37" fmla="*/ 1166812 h 1354"/>
              <a:gd name="T38" fmla="*/ 6350 w 213"/>
              <a:gd name="T39" fmla="*/ 1350962 h 1354"/>
              <a:gd name="T40" fmla="*/ 15875 w 213"/>
              <a:gd name="T41" fmla="*/ 1527175 h 1354"/>
              <a:gd name="T42" fmla="*/ 30162 w 213"/>
              <a:gd name="T43" fmla="*/ 1689100 h 1354"/>
              <a:gd name="T44" fmla="*/ 49212 w 213"/>
              <a:gd name="T45" fmla="*/ 1833563 h 1354"/>
              <a:gd name="T46" fmla="*/ 71437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2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5990704" y="3785195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0200 w 213"/>
              <a:gd name="T3" fmla="*/ 795337 h 1354"/>
              <a:gd name="T4" fmla="*/ 320675 w 213"/>
              <a:gd name="T5" fmla="*/ 619125 h 1354"/>
              <a:gd name="T6" fmla="*/ 304800 w 213"/>
              <a:gd name="T7" fmla="*/ 457200 h 1354"/>
              <a:gd name="T8" fmla="*/ 287338 w 213"/>
              <a:gd name="T9" fmla="*/ 314325 h 1354"/>
              <a:gd name="T10" fmla="*/ 263525 w 213"/>
              <a:gd name="T11" fmla="*/ 193675 h 1354"/>
              <a:gd name="T12" fmla="*/ 238125 w 213"/>
              <a:gd name="T13" fmla="*/ 100012 h 1354"/>
              <a:gd name="T14" fmla="*/ 211138 w 213"/>
              <a:gd name="T15" fmla="*/ 34925 h 1354"/>
              <a:gd name="T16" fmla="*/ 182563 w 213"/>
              <a:gd name="T17" fmla="*/ 3175 h 1354"/>
              <a:gd name="T18" fmla="*/ 152400 w 213"/>
              <a:gd name="T19" fmla="*/ 3175 h 1354"/>
              <a:gd name="T20" fmla="*/ 123825 w 213"/>
              <a:gd name="T21" fmla="*/ 34925 h 1354"/>
              <a:gd name="T22" fmla="*/ 96838 w 213"/>
              <a:gd name="T23" fmla="*/ 100012 h 1354"/>
              <a:gd name="T24" fmla="*/ 71438 w 213"/>
              <a:gd name="T25" fmla="*/ 193675 h 1354"/>
              <a:gd name="T26" fmla="*/ 49213 w 213"/>
              <a:gd name="T27" fmla="*/ 314325 h 1354"/>
              <a:gd name="T28" fmla="*/ 30163 w 213"/>
              <a:gd name="T29" fmla="*/ 457200 h 1354"/>
              <a:gd name="T30" fmla="*/ 15875 w 213"/>
              <a:gd name="T31" fmla="*/ 619125 h 1354"/>
              <a:gd name="T32" fmla="*/ 4763 w 213"/>
              <a:gd name="T33" fmla="*/ 795337 h 1354"/>
              <a:gd name="T34" fmla="*/ 0 w 213"/>
              <a:gd name="T35" fmla="*/ 979488 h 1354"/>
              <a:gd name="T36" fmla="*/ 0 w 213"/>
              <a:gd name="T37" fmla="*/ 1166812 h 1354"/>
              <a:gd name="T38" fmla="*/ 4763 w 213"/>
              <a:gd name="T39" fmla="*/ 1350962 h 1354"/>
              <a:gd name="T40" fmla="*/ 15875 w 213"/>
              <a:gd name="T41" fmla="*/ 1527175 h 1354"/>
              <a:gd name="T42" fmla="*/ 30163 w 213"/>
              <a:gd name="T43" fmla="*/ 1689100 h 1354"/>
              <a:gd name="T44" fmla="*/ 49213 w 213"/>
              <a:gd name="T45" fmla="*/ 1833563 h 1354"/>
              <a:gd name="T46" fmla="*/ 71438 w 213"/>
              <a:gd name="T47" fmla="*/ 1954213 h 1354"/>
              <a:gd name="T48" fmla="*/ 96838 w 213"/>
              <a:gd name="T49" fmla="*/ 2046288 h 1354"/>
              <a:gd name="T50" fmla="*/ 123825 w 213"/>
              <a:gd name="T51" fmla="*/ 2111375 h 1354"/>
              <a:gd name="T52" fmla="*/ 152400 w 213"/>
              <a:gd name="T53" fmla="*/ 2144713 h 1354"/>
              <a:gd name="T54" fmla="*/ 182563 w 213"/>
              <a:gd name="T55" fmla="*/ 2144713 h 1354"/>
              <a:gd name="T56" fmla="*/ 211138 w 213"/>
              <a:gd name="T57" fmla="*/ 2111375 h 1354"/>
              <a:gd name="T58" fmla="*/ 238125 w 213"/>
              <a:gd name="T59" fmla="*/ 2046288 h 1354"/>
              <a:gd name="T60" fmla="*/ 263525 w 213"/>
              <a:gd name="T61" fmla="*/ 1954213 h 1354"/>
              <a:gd name="T62" fmla="*/ 287338 w 213"/>
              <a:gd name="T63" fmla="*/ 1833563 h 1354"/>
              <a:gd name="T64" fmla="*/ 304800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2 h 1354"/>
              <a:gd name="T70" fmla="*/ 334963 w 213"/>
              <a:gd name="T71" fmla="*/ 1166812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3"/>
              <a:gd name="T109" fmla="*/ 0 h 1354"/>
              <a:gd name="T110" fmla="*/ 213 w 213"/>
              <a:gd name="T111" fmla="*/ 1354 h 135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2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6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69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69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6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2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1002779" y="5975945"/>
            <a:ext cx="7350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latin typeface="Arial" charset="0"/>
                <a:ea typeface="宋体" charset="-122"/>
              </a:rPr>
              <a:t>1-to-1</a:t>
            </a: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2366442" y="5975945"/>
            <a:ext cx="115256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 dirty="0">
                <a:solidFill>
                  <a:schemeClr val="accent2"/>
                </a:solidFill>
                <a:latin typeface="Arial" charset="0"/>
                <a:ea typeface="宋体" charset="-122"/>
              </a:rPr>
              <a:t>1-to-Many</a:t>
            </a:r>
          </a:p>
        </p:txBody>
      </p:sp>
      <p:sp>
        <p:nvSpPr>
          <p:cNvPr id="51" name="Rectangle 18"/>
          <p:cNvSpPr>
            <a:spLocks noChangeArrowheads="1"/>
          </p:cNvSpPr>
          <p:nvPr/>
        </p:nvSpPr>
        <p:spPr bwMode="auto">
          <a:xfrm>
            <a:off x="3817417" y="5975945"/>
            <a:ext cx="11414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latin typeface="Arial" charset="0"/>
                <a:ea typeface="宋体" charset="-122"/>
              </a:rPr>
              <a:t>Many-to-1</a:t>
            </a:r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>
            <a:off x="1083742" y="4137620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1064692" y="4497983"/>
            <a:ext cx="649287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 flipV="1">
            <a:off x="1064692" y="5017095"/>
            <a:ext cx="649287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Line 22"/>
          <p:cNvSpPr>
            <a:spLocks noChangeShapeType="1"/>
          </p:cNvSpPr>
          <p:nvPr/>
        </p:nvSpPr>
        <p:spPr bwMode="auto">
          <a:xfrm>
            <a:off x="2568054" y="4116983"/>
            <a:ext cx="630238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>
            <a:off x="2549004" y="4497983"/>
            <a:ext cx="628650" cy="147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>
            <a:off x="2568054" y="4518620"/>
            <a:ext cx="609600" cy="9286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Line 25"/>
          <p:cNvSpPr>
            <a:spLocks noChangeShapeType="1"/>
          </p:cNvSpPr>
          <p:nvPr/>
        </p:nvSpPr>
        <p:spPr bwMode="auto">
          <a:xfrm flipH="1">
            <a:off x="2515667" y="5039320"/>
            <a:ext cx="674687" cy="588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26"/>
          <p:cNvSpPr>
            <a:spLocks noChangeShapeType="1"/>
          </p:cNvSpPr>
          <p:nvPr/>
        </p:nvSpPr>
        <p:spPr bwMode="auto">
          <a:xfrm>
            <a:off x="3993629" y="4116983"/>
            <a:ext cx="708025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27"/>
          <p:cNvSpPr>
            <a:spLocks noChangeShapeType="1"/>
          </p:cNvSpPr>
          <p:nvPr/>
        </p:nvSpPr>
        <p:spPr bwMode="auto">
          <a:xfrm>
            <a:off x="4052367" y="4497983"/>
            <a:ext cx="609600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4033317" y="4878983"/>
            <a:ext cx="649287" cy="168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 flipV="1">
            <a:off x="4011092" y="4986933"/>
            <a:ext cx="649287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5496992" y="4137620"/>
            <a:ext cx="63023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5538267" y="4518620"/>
            <a:ext cx="64928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Line 32"/>
          <p:cNvSpPr>
            <a:spLocks noChangeShapeType="1"/>
          </p:cNvSpPr>
          <p:nvPr/>
        </p:nvSpPr>
        <p:spPr bwMode="auto">
          <a:xfrm flipV="1">
            <a:off x="5517629" y="4185245"/>
            <a:ext cx="609600" cy="1054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Line 33"/>
          <p:cNvSpPr>
            <a:spLocks noChangeShapeType="1"/>
          </p:cNvSpPr>
          <p:nvPr/>
        </p:nvSpPr>
        <p:spPr bwMode="auto">
          <a:xfrm>
            <a:off x="5496992" y="4497983"/>
            <a:ext cx="669925" cy="930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Oval 59"/>
          <p:cNvSpPr>
            <a:spLocks noChangeArrowheads="1"/>
          </p:cNvSpPr>
          <p:nvPr/>
        </p:nvSpPr>
        <p:spPr bwMode="auto">
          <a:xfrm>
            <a:off x="998017" y="4096345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8" name="Oval 60"/>
          <p:cNvSpPr>
            <a:spLocks noChangeArrowheads="1"/>
          </p:cNvSpPr>
          <p:nvPr/>
        </p:nvSpPr>
        <p:spPr bwMode="auto">
          <a:xfrm>
            <a:off x="998017" y="4472583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9" name="Oval 61"/>
          <p:cNvSpPr>
            <a:spLocks noChangeArrowheads="1"/>
          </p:cNvSpPr>
          <p:nvPr/>
        </p:nvSpPr>
        <p:spPr bwMode="auto">
          <a:xfrm>
            <a:off x="998017" y="4839295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70" name="Oval 62"/>
          <p:cNvSpPr>
            <a:spLocks noChangeArrowheads="1"/>
          </p:cNvSpPr>
          <p:nvPr/>
        </p:nvSpPr>
        <p:spPr bwMode="auto">
          <a:xfrm>
            <a:off x="998017" y="5209183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71" name="Oval 63"/>
          <p:cNvSpPr>
            <a:spLocks noChangeArrowheads="1"/>
          </p:cNvSpPr>
          <p:nvPr/>
        </p:nvSpPr>
        <p:spPr bwMode="auto">
          <a:xfrm>
            <a:off x="998017" y="5577483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72" name="Group 64"/>
          <p:cNvGrpSpPr>
            <a:grpSpLocks/>
          </p:cNvGrpSpPr>
          <p:nvPr/>
        </p:nvGrpSpPr>
        <p:grpSpPr bwMode="auto">
          <a:xfrm>
            <a:off x="2501379" y="4074120"/>
            <a:ext cx="87313" cy="1585913"/>
            <a:chOff x="1328" y="2546"/>
            <a:chExt cx="55" cy="999"/>
          </a:xfrm>
        </p:grpSpPr>
        <p:sp>
          <p:nvSpPr>
            <p:cNvPr id="73" name="Oval 65"/>
            <p:cNvSpPr>
              <a:spLocks noChangeArrowheads="1"/>
            </p:cNvSpPr>
            <p:nvPr/>
          </p:nvSpPr>
          <p:spPr bwMode="auto">
            <a:xfrm>
              <a:off x="1328" y="254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74" name="Oval 66"/>
            <p:cNvSpPr>
              <a:spLocks noChangeArrowheads="1"/>
            </p:cNvSpPr>
            <p:nvPr/>
          </p:nvSpPr>
          <p:spPr bwMode="auto">
            <a:xfrm>
              <a:off x="1328" y="2783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75" name="Oval 67"/>
            <p:cNvSpPr>
              <a:spLocks noChangeArrowheads="1"/>
            </p:cNvSpPr>
            <p:nvPr/>
          </p:nvSpPr>
          <p:spPr bwMode="auto">
            <a:xfrm>
              <a:off x="1328" y="301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76" name="Oval 68"/>
            <p:cNvSpPr>
              <a:spLocks noChangeArrowheads="1"/>
            </p:cNvSpPr>
            <p:nvPr/>
          </p:nvSpPr>
          <p:spPr bwMode="auto">
            <a:xfrm>
              <a:off x="1328" y="324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77" name="Oval 69"/>
            <p:cNvSpPr>
              <a:spLocks noChangeArrowheads="1"/>
            </p:cNvSpPr>
            <p:nvPr/>
          </p:nvSpPr>
          <p:spPr bwMode="auto">
            <a:xfrm>
              <a:off x="1328" y="347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78" name="Group 70"/>
          <p:cNvGrpSpPr>
            <a:grpSpLocks/>
          </p:cNvGrpSpPr>
          <p:nvPr/>
        </p:nvGrpSpPr>
        <p:grpSpPr bwMode="auto">
          <a:xfrm>
            <a:off x="3961879" y="4078883"/>
            <a:ext cx="87313" cy="1585912"/>
            <a:chOff x="2248" y="2549"/>
            <a:chExt cx="55" cy="999"/>
          </a:xfrm>
        </p:grpSpPr>
        <p:sp>
          <p:nvSpPr>
            <p:cNvPr id="79" name="Oval 71"/>
            <p:cNvSpPr>
              <a:spLocks noChangeArrowheads="1"/>
            </p:cNvSpPr>
            <p:nvPr/>
          </p:nvSpPr>
          <p:spPr bwMode="auto">
            <a:xfrm>
              <a:off x="2248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0" name="Oval 72"/>
            <p:cNvSpPr>
              <a:spLocks noChangeArrowheads="1"/>
            </p:cNvSpPr>
            <p:nvPr/>
          </p:nvSpPr>
          <p:spPr bwMode="auto">
            <a:xfrm>
              <a:off x="2248" y="278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1" name="Oval 73"/>
            <p:cNvSpPr>
              <a:spLocks noChangeArrowheads="1"/>
            </p:cNvSpPr>
            <p:nvPr/>
          </p:nvSpPr>
          <p:spPr bwMode="auto">
            <a:xfrm>
              <a:off x="2248" y="301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2" name="Oval 74"/>
            <p:cNvSpPr>
              <a:spLocks noChangeArrowheads="1"/>
            </p:cNvSpPr>
            <p:nvPr/>
          </p:nvSpPr>
          <p:spPr bwMode="auto">
            <a:xfrm>
              <a:off x="2248" y="325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3" name="Oval 75"/>
            <p:cNvSpPr>
              <a:spLocks noChangeArrowheads="1"/>
            </p:cNvSpPr>
            <p:nvPr/>
          </p:nvSpPr>
          <p:spPr bwMode="auto">
            <a:xfrm>
              <a:off x="2248" y="348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84" name="Group 76"/>
          <p:cNvGrpSpPr>
            <a:grpSpLocks/>
          </p:cNvGrpSpPr>
          <p:nvPr/>
        </p:nvGrpSpPr>
        <p:grpSpPr bwMode="auto">
          <a:xfrm>
            <a:off x="5455717" y="4082058"/>
            <a:ext cx="87312" cy="1585912"/>
            <a:chOff x="3189" y="2551"/>
            <a:chExt cx="55" cy="999"/>
          </a:xfrm>
        </p:grpSpPr>
        <p:sp>
          <p:nvSpPr>
            <p:cNvPr id="85" name="Oval 77"/>
            <p:cNvSpPr>
              <a:spLocks noChangeArrowheads="1"/>
            </p:cNvSpPr>
            <p:nvPr/>
          </p:nvSpPr>
          <p:spPr bwMode="auto">
            <a:xfrm>
              <a:off x="3189" y="255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6" name="Oval 78"/>
            <p:cNvSpPr>
              <a:spLocks noChangeArrowheads="1"/>
            </p:cNvSpPr>
            <p:nvPr/>
          </p:nvSpPr>
          <p:spPr bwMode="auto">
            <a:xfrm>
              <a:off x="3189" y="278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7" name="Oval 79"/>
            <p:cNvSpPr>
              <a:spLocks noChangeArrowheads="1"/>
            </p:cNvSpPr>
            <p:nvPr/>
          </p:nvSpPr>
          <p:spPr bwMode="auto">
            <a:xfrm>
              <a:off x="3189" y="301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8" name="Oval 80"/>
            <p:cNvSpPr>
              <a:spLocks noChangeArrowheads="1"/>
            </p:cNvSpPr>
            <p:nvPr/>
          </p:nvSpPr>
          <p:spPr bwMode="auto">
            <a:xfrm>
              <a:off x="3189" y="32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89" name="Oval 81"/>
            <p:cNvSpPr>
              <a:spLocks noChangeArrowheads="1"/>
            </p:cNvSpPr>
            <p:nvPr/>
          </p:nvSpPr>
          <p:spPr bwMode="auto">
            <a:xfrm>
              <a:off x="3189" y="348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90" name="Group 82"/>
          <p:cNvGrpSpPr>
            <a:grpSpLocks/>
          </p:cNvGrpSpPr>
          <p:nvPr/>
        </p:nvGrpSpPr>
        <p:grpSpPr bwMode="auto">
          <a:xfrm>
            <a:off x="1652067" y="4175720"/>
            <a:ext cx="87312" cy="1295400"/>
            <a:chOff x="793" y="2610"/>
            <a:chExt cx="55" cy="816"/>
          </a:xfrm>
        </p:grpSpPr>
        <p:sp>
          <p:nvSpPr>
            <p:cNvPr id="91" name="Oval 83"/>
            <p:cNvSpPr>
              <a:spLocks noChangeArrowheads="1"/>
            </p:cNvSpPr>
            <p:nvPr/>
          </p:nvSpPr>
          <p:spPr bwMode="auto">
            <a:xfrm>
              <a:off x="793" y="261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2" name="Oval 84"/>
            <p:cNvSpPr>
              <a:spLocks noChangeArrowheads="1"/>
            </p:cNvSpPr>
            <p:nvPr/>
          </p:nvSpPr>
          <p:spPr bwMode="auto">
            <a:xfrm>
              <a:off x="793" y="285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3" name="Oval 85"/>
            <p:cNvSpPr>
              <a:spLocks noChangeArrowheads="1"/>
            </p:cNvSpPr>
            <p:nvPr/>
          </p:nvSpPr>
          <p:spPr bwMode="auto">
            <a:xfrm>
              <a:off x="793" y="311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4" name="Oval 86"/>
            <p:cNvSpPr>
              <a:spLocks noChangeArrowheads="1"/>
            </p:cNvSpPr>
            <p:nvPr/>
          </p:nvSpPr>
          <p:spPr bwMode="auto">
            <a:xfrm>
              <a:off x="793" y="336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95" name="Group 87"/>
          <p:cNvGrpSpPr>
            <a:grpSpLocks/>
          </p:cNvGrpSpPr>
          <p:nvPr/>
        </p:nvGrpSpPr>
        <p:grpSpPr bwMode="auto">
          <a:xfrm>
            <a:off x="3145904" y="4186833"/>
            <a:ext cx="87313" cy="1295400"/>
            <a:chOff x="1734" y="2617"/>
            <a:chExt cx="55" cy="816"/>
          </a:xfrm>
        </p:grpSpPr>
        <p:sp>
          <p:nvSpPr>
            <p:cNvPr id="96" name="Oval 88"/>
            <p:cNvSpPr>
              <a:spLocks noChangeArrowheads="1"/>
            </p:cNvSpPr>
            <p:nvPr/>
          </p:nvSpPr>
          <p:spPr bwMode="auto">
            <a:xfrm>
              <a:off x="1734" y="261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7" name="Oval 89"/>
            <p:cNvSpPr>
              <a:spLocks noChangeArrowheads="1"/>
            </p:cNvSpPr>
            <p:nvPr/>
          </p:nvSpPr>
          <p:spPr bwMode="auto">
            <a:xfrm>
              <a:off x="1734" y="286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8" name="Oval 90"/>
            <p:cNvSpPr>
              <a:spLocks noChangeArrowheads="1"/>
            </p:cNvSpPr>
            <p:nvPr/>
          </p:nvSpPr>
          <p:spPr bwMode="auto">
            <a:xfrm>
              <a:off x="1734" y="311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99" name="Oval 91"/>
            <p:cNvSpPr>
              <a:spLocks noChangeArrowheads="1"/>
            </p:cNvSpPr>
            <p:nvPr/>
          </p:nvSpPr>
          <p:spPr bwMode="auto">
            <a:xfrm>
              <a:off x="1734" y="336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100" name="Group 92"/>
          <p:cNvGrpSpPr>
            <a:grpSpLocks/>
          </p:cNvGrpSpPr>
          <p:nvPr/>
        </p:nvGrpSpPr>
        <p:grpSpPr bwMode="auto">
          <a:xfrm>
            <a:off x="4655617" y="4172545"/>
            <a:ext cx="87312" cy="1295400"/>
            <a:chOff x="2685" y="2608"/>
            <a:chExt cx="55" cy="816"/>
          </a:xfrm>
        </p:grpSpPr>
        <p:sp>
          <p:nvSpPr>
            <p:cNvPr id="101" name="Oval 93"/>
            <p:cNvSpPr>
              <a:spLocks noChangeArrowheads="1"/>
            </p:cNvSpPr>
            <p:nvPr/>
          </p:nvSpPr>
          <p:spPr bwMode="auto">
            <a:xfrm>
              <a:off x="2685" y="260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2" name="Oval 94"/>
            <p:cNvSpPr>
              <a:spLocks noChangeArrowheads="1"/>
            </p:cNvSpPr>
            <p:nvPr/>
          </p:nvSpPr>
          <p:spPr bwMode="auto">
            <a:xfrm>
              <a:off x="2685" y="2855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3" name="Oval 95"/>
            <p:cNvSpPr>
              <a:spLocks noChangeArrowheads="1"/>
            </p:cNvSpPr>
            <p:nvPr/>
          </p:nvSpPr>
          <p:spPr bwMode="auto">
            <a:xfrm>
              <a:off x="2685" y="310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4" name="Oval 96"/>
            <p:cNvSpPr>
              <a:spLocks noChangeArrowheads="1"/>
            </p:cNvSpPr>
            <p:nvPr/>
          </p:nvSpPr>
          <p:spPr bwMode="auto">
            <a:xfrm>
              <a:off x="2685" y="335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105" name="Group 97"/>
          <p:cNvGrpSpPr>
            <a:grpSpLocks/>
          </p:cNvGrpSpPr>
          <p:nvPr/>
        </p:nvGrpSpPr>
        <p:grpSpPr bwMode="auto">
          <a:xfrm>
            <a:off x="6125642" y="4166195"/>
            <a:ext cx="87312" cy="1295400"/>
            <a:chOff x="3611" y="2604"/>
            <a:chExt cx="55" cy="816"/>
          </a:xfrm>
        </p:grpSpPr>
        <p:sp>
          <p:nvSpPr>
            <p:cNvPr id="106" name="Oval 98"/>
            <p:cNvSpPr>
              <a:spLocks noChangeArrowheads="1"/>
            </p:cNvSpPr>
            <p:nvPr/>
          </p:nvSpPr>
          <p:spPr bwMode="auto">
            <a:xfrm>
              <a:off x="3611" y="260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7" name="Oval 99"/>
            <p:cNvSpPr>
              <a:spLocks noChangeArrowheads="1"/>
            </p:cNvSpPr>
            <p:nvPr/>
          </p:nvSpPr>
          <p:spPr bwMode="auto">
            <a:xfrm>
              <a:off x="3611" y="285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8" name="Oval 100"/>
            <p:cNvSpPr>
              <a:spLocks noChangeArrowheads="1"/>
            </p:cNvSpPr>
            <p:nvPr/>
          </p:nvSpPr>
          <p:spPr bwMode="auto">
            <a:xfrm>
              <a:off x="3611" y="310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9" name="Oval 101"/>
            <p:cNvSpPr>
              <a:spLocks noChangeArrowheads="1"/>
            </p:cNvSpPr>
            <p:nvPr/>
          </p:nvSpPr>
          <p:spPr bwMode="auto">
            <a:xfrm>
              <a:off x="3611" y="335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</p:spTree>
    <p:extLst>
      <p:ext uri="{BB962C8B-B14F-4D97-AF65-F5344CB8AC3E}">
        <p14:creationId xmlns:p14="http://schemas.microsoft.com/office/powerpoint/2010/main" val="2101731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ER Diagrams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Map relationship set to a (virtual) </a:t>
            </a:r>
            <a:r>
              <a:rPr lang="en-US" altLang="zh-CN" u="sng" dirty="0">
                <a:ea typeface="宋体" charset="-122"/>
              </a:rPr>
              <a:t>Manages</a:t>
            </a:r>
            <a:r>
              <a:rPr lang="en-US" altLang="zh-CN" dirty="0">
                <a:ea typeface="宋体" charset="-122"/>
              </a:rPr>
              <a:t> table: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Note that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did</a:t>
            </a:r>
            <a:r>
              <a:rPr lang="en-US" altLang="zh-CN" dirty="0">
                <a:ea typeface="宋体" charset="-122"/>
              </a:rPr>
              <a:t> is the key now!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Separate tables for </a:t>
            </a:r>
            <a:r>
              <a:rPr lang="en-US" altLang="zh-CN" b="1" u="sng" dirty="0">
                <a:ea typeface="宋体" charset="-122"/>
              </a:rPr>
              <a:t>Employees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b="1" u="sng" dirty="0">
                <a:ea typeface="宋体" charset="-122"/>
              </a:rPr>
              <a:t>Departments</a:t>
            </a:r>
            <a:endParaRPr lang="en-US" altLang="zh-CN" sz="2000" b="1" u="sng" dirty="0">
              <a:ea typeface="宋体" charset="-122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Since each department has a unique manager, we could instead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combine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u="sng" dirty="0">
                <a:ea typeface="宋体" charset="-122"/>
              </a:rPr>
              <a:t>Manages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u="sng" dirty="0">
                <a:ea typeface="宋体" charset="-122"/>
              </a:rPr>
              <a:t>Departments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6882" y="3573016"/>
            <a:ext cx="4251101" cy="28597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CREATE TABLE  </a:t>
            </a:r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Manages(</a:t>
            </a: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800" dirty="0" err="1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CHAR(11)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did  	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since  	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altLang="zh-CN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PRIMARY KEY  </a:t>
            </a:r>
            <a:r>
              <a:rPr lang="en-US" altLang="zh-CN" sz="18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(did)</a:t>
            </a:r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6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800" dirty="0" err="1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Employees,</a:t>
            </a:r>
          </a:p>
          <a:p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6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(did) </a:t>
            </a:r>
            <a:r>
              <a:rPr lang="en-US" altLang="zh-CN" sz="16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REFERENCES 	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Departments</a:t>
            </a: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572000" y="3550791"/>
            <a:ext cx="4380161" cy="285975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CREATE TABLE  </a:t>
            </a:r>
            <a:r>
              <a:rPr lang="en-US" altLang="zh-CN" sz="1800" dirty="0" err="1">
                <a:latin typeface="Courier New" pitchFamily="49" charset="0"/>
                <a:cs typeface="Courier New" pitchFamily="49" charset="0"/>
              </a:rPr>
              <a:t>Dept_Mgr</a:t>
            </a:r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did  </a:t>
            </a:r>
            <a:r>
              <a:rPr lang="en-US" altLang="zh-CN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endParaRPr lang="en-US" altLang="zh-CN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800" dirty="0" err="1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dname</a:t>
            </a:r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CHAR(20),</a:t>
            </a:r>
          </a:p>
          <a:p>
            <a:r>
              <a:rPr lang="en-US" altLang="zh-CN" sz="1800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 budget REAL,</a:t>
            </a:r>
            <a:endParaRPr lang="en-US" altLang="zh-CN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800" dirty="0" err="1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CHAR(11)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altLang="zh-CN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since  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altLang="zh-CN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PRIMARY KEY  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(did),</a:t>
            </a:r>
          </a:p>
          <a:p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800" dirty="0" err="1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800" dirty="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	Employees</a:t>
            </a:r>
          </a:p>
          <a:p>
            <a:r>
              <a:rPr lang="en-US" altLang="zh-CN" sz="18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5552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Weak Entity Sets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Weak entity set and identifying relationship set are translated into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single table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en-US" altLang="zh-CN" dirty="0">
                <a:ea typeface="宋体" charset="-122"/>
              </a:rPr>
              <a:t>When the owner entity is deleted, all owned weak entities must also be deleted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043608" y="3103563"/>
            <a:ext cx="6643067" cy="304442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>
                <a:latin typeface="Courier New" pitchFamily="49" charset="0"/>
                <a:cs typeface="Courier New" pitchFamily="49" charset="0"/>
              </a:rPr>
              <a:t>CREATE TABLE  </a:t>
            </a:r>
            <a:r>
              <a:rPr lang="en-US" altLang="zh-CN">
                <a:latin typeface="Courier New" pitchFamily="49" charset="0"/>
                <a:cs typeface="Courier New" pitchFamily="49" charset="0"/>
              </a:rPr>
              <a:t>Dep_Policy (</a:t>
            </a:r>
          </a:p>
          <a:p>
            <a:pPr>
              <a:lnSpc>
                <a:spcPct val="120000"/>
              </a:lnSpc>
            </a:pPr>
            <a:r>
              <a:rPr lang="en-US" altLang="zh-CN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pname  </a:t>
            </a:r>
            <a:r>
              <a:rPr lang="en-US" altLang="zh-CN" sz="200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CHAR(20)</a:t>
            </a: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age  </a:t>
            </a:r>
            <a:r>
              <a:rPr lang="en-US" altLang="zh-CN" sz="200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cost  </a:t>
            </a:r>
            <a:r>
              <a:rPr lang="en-US" altLang="zh-CN" sz="200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ssn  </a:t>
            </a:r>
            <a:r>
              <a:rPr lang="en-US" altLang="zh-CN" sz="2000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CHAR(11) NOT NULL</a:t>
            </a: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rgbClr val="434FD6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200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PRIMARY KEY  </a:t>
            </a:r>
            <a:r>
              <a:rPr lang="en-US" altLang="zh-CN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(pname, ssn),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200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FOREIGN KEY  </a:t>
            </a:r>
            <a:r>
              <a:rPr lang="en-US" altLang="zh-CN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(ssn) </a:t>
            </a:r>
            <a:r>
              <a:rPr lang="en-US" altLang="zh-CN" sz="200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Employees,</a:t>
            </a:r>
          </a:p>
          <a:p>
            <a:pPr>
              <a:lnSpc>
                <a:spcPct val="120000"/>
              </a:lnSpc>
            </a:pPr>
            <a:r>
              <a:rPr lang="en-US" altLang="zh-CN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zh-CN" sz="20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ON DELETE CASCADE</a:t>
            </a:r>
            <a:r>
              <a:rPr lang="en-US" altLang="zh-CN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8648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Another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38400" y="21336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Logins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943600" y="21336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Hosts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267200" y="21336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At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38400" y="1295400"/>
            <a:ext cx="1269504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err="1"/>
              <a:t>loginname</a:t>
            </a:r>
            <a:endParaRPr lang="en-US" altLang="en-US" dirty="0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5868144" y="1295400"/>
            <a:ext cx="1224136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hostname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34444" y="1676400"/>
            <a:ext cx="9707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5962072" y="1676400"/>
            <a:ext cx="9721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362200" y="20574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9718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64770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4114800" y="19812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35052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3340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5791199" y="2276871"/>
            <a:ext cx="170873" cy="504057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041525" y="3241675"/>
            <a:ext cx="3788217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/>
              <a:t>Hosts(hostname, IP)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/>
              <a:t>Logins(</a:t>
            </a:r>
            <a:r>
              <a:rPr lang="en-US" altLang="en-US" u="sng" dirty="0" err="1"/>
              <a:t>loginname</a:t>
            </a:r>
            <a:r>
              <a:rPr lang="en-US" altLang="en-US" dirty="0"/>
              <a:t>, </a:t>
            </a:r>
            <a:r>
              <a:rPr lang="en-US" altLang="en-US" u="sng" dirty="0"/>
              <a:t>hostname</a:t>
            </a:r>
            <a:r>
              <a:rPr lang="en-US" altLang="en-US" dirty="0"/>
              <a:t>, time)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/>
              <a:t>At(</a:t>
            </a:r>
            <a:r>
              <a:rPr lang="en-US" altLang="en-US" dirty="0" err="1"/>
              <a:t>loginName</a:t>
            </a:r>
            <a:r>
              <a:rPr lang="en-US" altLang="en-US" dirty="0"/>
              <a:t>, </a:t>
            </a:r>
            <a:r>
              <a:rPr lang="en-US" altLang="en-US" dirty="0" err="1"/>
              <a:t>hostName</a:t>
            </a:r>
            <a:r>
              <a:rPr lang="en-US" altLang="en-US" dirty="0"/>
              <a:t>)</a:t>
            </a:r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1524000" y="23622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time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1336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295400" y="4724400"/>
            <a:ext cx="206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lang="en-US" altLang="en-US"/>
          </a:p>
        </p:txBody>
      </p: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1279525" y="3911601"/>
            <a:ext cx="4156076" cy="1300163"/>
            <a:chOff x="422" y="2896"/>
            <a:chExt cx="2618" cy="819"/>
          </a:xfrm>
        </p:grpSpPr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422" y="3482"/>
              <a:ext cx="26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solidFill>
                    <a:srgbClr val="C00000"/>
                  </a:solidFill>
                </a:rPr>
                <a:t>At</a:t>
              </a:r>
              <a:r>
                <a:rPr lang="en-US" altLang="en-US" dirty="0"/>
                <a:t> becomes part of </a:t>
              </a:r>
              <a:r>
                <a:rPr lang="en-US" altLang="en-US" b="1" dirty="0">
                  <a:solidFill>
                    <a:srgbClr val="C00000"/>
                  </a:solidFill>
                </a:rPr>
                <a:t>Logins</a:t>
              </a: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flipV="1">
              <a:off x="624" y="3168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6" name="AutoShape 28"/>
            <p:cNvCxnSpPr>
              <a:cxnSpLocks noChangeShapeType="1"/>
              <a:stCxn id="24" idx="1"/>
              <a:endCxn id="19" idx="1"/>
            </p:cNvCxnSpPr>
            <p:nvPr/>
          </p:nvCxnSpPr>
          <p:spPr bwMode="auto">
            <a:xfrm rot="10800000" flipH="1">
              <a:off x="422" y="2896"/>
              <a:ext cx="480" cy="703"/>
            </a:xfrm>
            <a:prstGeom prst="curvedConnector3">
              <a:avLst>
                <a:gd name="adj1" fmla="val -3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2057400" y="4343399"/>
            <a:ext cx="2802632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Oval 7"/>
          <p:cNvSpPr>
            <a:spLocks noChangeArrowheads="1"/>
          </p:cNvSpPr>
          <p:nvPr/>
        </p:nvSpPr>
        <p:spPr bwMode="auto">
          <a:xfrm>
            <a:off x="7220342" y="1354282"/>
            <a:ext cx="808042" cy="47451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IP</a:t>
            </a: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6448136" y="1828800"/>
            <a:ext cx="1176226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9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Behind the Scene: It’s All About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34763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0" dirty="0"/>
              <a:t>1973 Charles W. Bachman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7D0900"/>
                </a:solidFill>
              </a:rPr>
              <a:t>1981 Edgar F. </a:t>
            </a:r>
            <a:r>
              <a:rPr lang="en-US" dirty="0" err="1">
                <a:solidFill>
                  <a:srgbClr val="7D0900"/>
                </a:solidFill>
              </a:rPr>
              <a:t>Codd</a:t>
            </a:r>
            <a:endParaRPr lang="en-US" dirty="0">
              <a:solidFill>
                <a:srgbClr val="7D09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i="1" dirty="0">
                <a:solidFill>
                  <a:srgbClr val="7D0900"/>
                </a:solidFill>
              </a:rPr>
              <a:t>For his fundamental and continuing contributions to the theory and practice of database management systems</a:t>
            </a:r>
          </a:p>
          <a:p>
            <a:pPr>
              <a:lnSpc>
                <a:spcPct val="120000"/>
              </a:lnSpc>
            </a:pPr>
            <a:r>
              <a:rPr lang="en-US" b="0" dirty="0"/>
              <a:t>1998 James Gray</a:t>
            </a:r>
          </a:p>
          <a:p>
            <a:pPr>
              <a:lnSpc>
                <a:spcPct val="120000"/>
              </a:lnSpc>
            </a:pPr>
            <a:r>
              <a:rPr lang="en-US" b="0" dirty="0"/>
              <a:t>2014 Michael </a:t>
            </a:r>
            <a:r>
              <a:rPr lang="en-US" b="0" dirty="0" err="1"/>
              <a:t>Stonebraker</a:t>
            </a:r>
            <a:endParaRPr lang="en-US" b="0" dirty="0"/>
          </a:p>
          <a:p>
            <a:pPr>
              <a:lnSpc>
                <a:spcPct val="120000"/>
              </a:lnSpc>
            </a:pPr>
            <a:r>
              <a:rPr lang="en-US" b="0" dirty="0"/>
              <a:t>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6" descr="edga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49484"/>
            <a:ext cx="1868674" cy="1891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jimgra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65173"/>
            <a:ext cx="1152128" cy="14401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bachman-cacm"/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86350"/>
            <a:ext cx="156533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5" y="5207961"/>
            <a:ext cx="1584176" cy="149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ISA Hierarchies to 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4581128"/>
            <a:ext cx="8786813" cy="1944216"/>
          </a:xfrm>
        </p:spPr>
        <p:txBody>
          <a:bodyPr/>
          <a:lstStyle/>
          <a:p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Overlap constraints</a:t>
            </a:r>
            <a:r>
              <a:rPr lang="en-US" altLang="zh-CN" sz="2400" dirty="0">
                <a:ea typeface="宋体" charset="-122"/>
              </a:rPr>
              <a:t>:  Can Joe be an </a:t>
            </a:r>
            <a:r>
              <a:rPr lang="en-US" altLang="zh-CN" sz="2400" dirty="0" err="1">
                <a:ea typeface="宋体" charset="-122"/>
              </a:rPr>
              <a:t>Hourly_Emps</a:t>
            </a:r>
            <a:r>
              <a:rPr lang="en-US" altLang="zh-CN" sz="2400" dirty="0">
                <a:ea typeface="宋体" charset="-122"/>
              </a:rPr>
              <a:t> as well as a </a:t>
            </a:r>
            <a:r>
              <a:rPr lang="en-US" altLang="zh-CN" sz="2400" dirty="0" err="1">
                <a:ea typeface="宋体" charset="-122"/>
              </a:rPr>
              <a:t>Contract_Emps</a:t>
            </a:r>
            <a:r>
              <a:rPr lang="en-US" altLang="zh-CN" sz="2400" dirty="0">
                <a:ea typeface="宋体" charset="-122"/>
              </a:rPr>
              <a:t> entity?  </a:t>
            </a: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(</a:t>
            </a:r>
            <a:r>
              <a:rPr lang="en-US" altLang="zh-CN" sz="2400" i="1" dirty="0">
                <a:solidFill>
                  <a:schemeClr val="accent2"/>
                </a:solidFill>
                <a:ea typeface="宋体" charset="-122"/>
              </a:rPr>
              <a:t>Allowed/disallowed</a:t>
            </a: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)</a:t>
            </a:r>
          </a:p>
          <a:p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Covering constraints</a:t>
            </a:r>
            <a:r>
              <a:rPr lang="en-US" altLang="zh-CN" sz="2400" dirty="0">
                <a:ea typeface="宋体" charset="-122"/>
              </a:rPr>
              <a:t>:  Does every Employees entity also have to be an </a:t>
            </a:r>
            <a:r>
              <a:rPr lang="en-US" altLang="zh-CN" sz="2400" dirty="0" err="1">
                <a:ea typeface="宋体" charset="-122"/>
              </a:rPr>
              <a:t>Hourly_Emps</a:t>
            </a:r>
            <a:r>
              <a:rPr lang="en-US" altLang="zh-CN" sz="2400" dirty="0">
                <a:ea typeface="宋体" charset="-122"/>
              </a:rPr>
              <a:t> or a </a:t>
            </a:r>
            <a:r>
              <a:rPr lang="en-US" altLang="zh-CN" sz="2400" dirty="0" err="1">
                <a:ea typeface="宋体" charset="-122"/>
              </a:rPr>
              <a:t>Contract_Emps</a:t>
            </a:r>
            <a:r>
              <a:rPr lang="en-US" altLang="zh-CN" sz="2400" dirty="0">
                <a:ea typeface="宋体" charset="-122"/>
              </a:rPr>
              <a:t> entity?</a:t>
            </a:r>
            <a:r>
              <a:rPr lang="en-US" altLang="zh-CN" sz="2400" i="1" dirty="0">
                <a:solidFill>
                  <a:schemeClr val="accent2"/>
                </a:solidFill>
                <a:ea typeface="宋体" charset="-122"/>
              </a:rPr>
              <a:t> (Yes/no) 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52256" y="3974579"/>
            <a:ext cx="1492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Contract_Emps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634581" y="1593329"/>
            <a:ext cx="1055688" cy="390525"/>
          </a:xfrm>
          <a:custGeom>
            <a:avLst/>
            <a:gdLst>
              <a:gd name="T0" fmla="*/ 1050925 w 665"/>
              <a:gd name="T1" fmla="*/ 176213 h 246"/>
              <a:gd name="T2" fmla="*/ 1036638 w 665"/>
              <a:gd name="T3" fmla="*/ 142875 h 246"/>
              <a:gd name="T4" fmla="*/ 1004888 w 665"/>
              <a:gd name="T5" fmla="*/ 111125 h 246"/>
              <a:gd name="T6" fmla="*/ 958850 w 665"/>
              <a:gd name="T7" fmla="*/ 82550 h 246"/>
              <a:gd name="T8" fmla="*/ 900113 w 665"/>
              <a:gd name="T9" fmla="*/ 55563 h 246"/>
              <a:gd name="T10" fmla="*/ 828675 w 665"/>
              <a:gd name="T11" fmla="*/ 36513 h 246"/>
              <a:gd name="T12" fmla="*/ 750888 w 665"/>
              <a:gd name="T13" fmla="*/ 17463 h 246"/>
              <a:gd name="T14" fmla="*/ 663575 w 665"/>
              <a:gd name="T15" fmla="*/ 6350 h 246"/>
              <a:gd name="T16" fmla="*/ 573088 w 665"/>
              <a:gd name="T17" fmla="*/ 1588 h 246"/>
              <a:gd name="T18" fmla="*/ 481013 w 665"/>
              <a:gd name="T19" fmla="*/ 1588 h 246"/>
              <a:gd name="T20" fmla="*/ 390525 w 665"/>
              <a:gd name="T21" fmla="*/ 6350 h 246"/>
              <a:gd name="T22" fmla="*/ 304800 w 665"/>
              <a:gd name="T23" fmla="*/ 17463 h 246"/>
              <a:gd name="T24" fmla="*/ 223838 w 665"/>
              <a:gd name="T25" fmla="*/ 36513 h 246"/>
              <a:gd name="T26" fmla="*/ 155575 w 665"/>
              <a:gd name="T27" fmla="*/ 55563 h 246"/>
              <a:gd name="T28" fmla="*/ 95250 w 665"/>
              <a:gd name="T29" fmla="*/ 82550 h 246"/>
              <a:gd name="T30" fmla="*/ 49213 w 665"/>
              <a:gd name="T31" fmla="*/ 111125 h 246"/>
              <a:gd name="T32" fmla="*/ 17463 w 665"/>
              <a:gd name="T33" fmla="*/ 142875 h 246"/>
              <a:gd name="T34" fmla="*/ 1588 w 665"/>
              <a:gd name="T35" fmla="*/ 176213 h 246"/>
              <a:gd name="T36" fmla="*/ 1588 w 665"/>
              <a:gd name="T37" fmla="*/ 211138 h 246"/>
              <a:gd name="T38" fmla="*/ 17463 w 665"/>
              <a:gd name="T39" fmla="*/ 244475 h 246"/>
              <a:gd name="T40" fmla="*/ 49213 w 665"/>
              <a:gd name="T41" fmla="*/ 276225 h 246"/>
              <a:gd name="T42" fmla="*/ 95250 w 665"/>
              <a:gd name="T43" fmla="*/ 306388 h 246"/>
              <a:gd name="T44" fmla="*/ 155575 w 665"/>
              <a:gd name="T45" fmla="*/ 331788 h 246"/>
              <a:gd name="T46" fmla="*/ 223838 w 665"/>
              <a:gd name="T47" fmla="*/ 354013 h 246"/>
              <a:gd name="T48" fmla="*/ 304800 w 665"/>
              <a:gd name="T49" fmla="*/ 369888 h 246"/>
              <a:gd name="T50" fmla="*/ 390525 w 665"/>
              <a:gd name="T51" fmla="*/ 381000 h 246"/>
              <a:gd name="T52" fmla="*/ 481013 w 665"/>
              <a:gd name="T53" fmla="*/ 388938 h 246"/>
              <a:gd name="T54" fmla="*/ 573088 w 665"/>
              <a:gd name="T55" fmla="*/ 388938 h 246"/>
              <a:gd name="T56" fmla="*/ 663575 w 665"/>
              <a:gd name="T57" fmla="*/ 381000 h 246"/>
              <a:gd name="T58" fmla="*/ 750888 w 665"/>
              <a:gd name="T59" fmla="*/ 369888 h 246"/>
              <a:gd name="T60" fmla="*/ 828675 w 665"/>
              <a:gd name="T61" fmla="*/ 354013 h 246"/>
              <a:gd name="T62" fmla="*/ 900113 w 665"/>
              <a:gd name="T63" fmla="*/ 331788 h 246"/>
              <a:gd name="T64" fmla="*/ 958850 w 665"/>
              <a:gd name="T65" fmla="*/ 306388 h 246"/>
              <a:gd name="T66" fmla="*/ 1004888 w 665"/>
              <a:gd name="T67" fmla="*/ 276225 h 246"/>
              <a:gd name="T68" fmla="*/ 1036638 w 665"/>
              <a:gd name="T69" fmla="*/ 244475 h 246"/>
              <a:gd name="T70" fmla="*/ 1050925 w 665"/>
              <a:gd name="T71" fmla="*/ 211138 h 24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5"/>
              <a:gd name="T109" fmla="*/ 0 h 246"/>
              <a:gd name="T110" fmla="*/ 665 w 665"/>
              <a:gd name="T111" fmla="*/ 246 h 24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5" h="246">
                <a:moveTo>
                  <a:pt x="664" y="123"/>
                </a:moveTo>
                <a:lnTo>
                  <a:pt x="662" y="111"/>
                </a:lnTo>
                <a:lnTo>
                  <a:pt x="658" y="101"/>
                </a:lnTo>
                <a:lnTo>
                  <a:pt x="653" y="90"/>
                </a:lnTo>
                <a:lnTo>
                  <a:pt x="644" y="80"/>
                </a:lnTo>
                <a:lnTo>
                  <a:pt x="633" y="70"/>
                </a:lnTo>
                <a:lnTo>
                  <a:pt x="620" y="62"/>
                </a:lnTo>
                <a:lnTo>
                  <a:pt x="604" y="52"/>
                </a:lnTo>
                <a:lnTo>
                  <a:pt x="587" y="43"/>
                </a:lnTo>
                <a:lnTo>
                  <a:pt x="567" y="35"/>
                </a:lnTo>
                <a:lnTo>
                  <a:pt x="546" y="28"/>
                </a:lnTo>
                <a:lnTo>
                  <a:pt x="522" y="23"/>
                </a:lnTo>
                <a:lnTo>
                  <a:pt x="498" y="17"/>
                </a:lnTo>
                <a:lnTo>
                  <a:pt x="473" y="11"/>
                </a:lnTo>
                <a:lnTo>
                  <a:pt x="446" y="8"/>
                </a:lnTo>
                <a:lnTo>
                  <a:pt x="418" y="4"/>
                </a:lnTo>
                <a:lnTo>
                  <a:pt x="389" y="2"/>
                </a:lnTo>
                <a:lnTo>
                  <a:pt x="361" y="1"/>
                </a:lnTo>
                <a:lnTo>
                  <a:pt x="332" y="0"/>
                </a:lnTo>
                <a:lnTo>
                  <a:pt x="303" y="1"/>
                </a:lnTo>
                <a:lnTo>
                  <a:pt x="275" y="2"/>
                </a:lnTo>
                <a:lnTo>
                  <a:pt x="246" y="4"/>
                </a:lnTo>
                <a:lnTo>
                  <a:pt x="218" y="8"/>
                </a:lnTo>
                <a:lnTo>
                  <a:pt x="192" y="11"/>
                </a:lnTo>
                <a:lnTo>
                  <a:pt x="166" y="17"/>
                </a:lnTo>
                <a:lnTo>
                  <a:pt x="141" y="23"/>
                </a:lnTo>
                <a:lnTo>
                  <a:pt x="119" y="28"/>
                </a:lnTo>
                <a:lnTo>
                  <a:pt x="98" y="35"/>
                </a:lnTo>
                <a:lnTo>
                  <a:pt x="78" y="43"/>
                </a:lnTo>
                <a:lnTo>
                  <a:pt x="60" y="52"/>
                </a:lnTo>
                <a:lnTo>
                  <a:pt x="45" y="62"/>
                </a:lnTo>
                <a:lnTo>
                  <a:pt x="31" y="70"/>
                </a:lnTo>
                <a:lnTo>
                  <a:pt x="21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21" y="164"/>
                </a:lnTo>
                <a:lnTo>
                  <a:pt x="31" y="174"/>
                </a:lnTo>
                <a:lnTo>
                  <a:pt x="45" y="184"/>
                </a:lnTo>
                <a:lnTo>
                  <a:pt x="60" y="193"/>
                </a:lnTo>
                <a:lnTo>
                  <a:pt x="78" y="201"/>
                </a:lnTo>
                <a:lnTo>
                  <a:pt x="98" y="209"/>
                </a:lnTo>
                <a:lnTo>
                  <a:pt x="119" y="216"/>
                </a:lnTo>
                <a:lnTo>
                  <a:pt x="141" y="223"/>
                </a:lnTo>
                <a:lnTo>
                  <a:pt x="166" y="228"/>
                </a:lnTo>
                <a:lnTo>
                  <a:pt x="192" y="233"/>
                </a:lnTo>
                <a:lnTo>
                  <a:pt x="218" y="238"/>
                </a:lnTo>
                <a:lnTo>
                  <a:pt x="246" y="240"/>
                </a:lnTo>
                <a:lnTo>
                  <a:pt x="275" y="242"/>
                </a:lnTo>
                <a:lnTo>
                  <a:pt x="303" y="245"/>
                </a:lnTo>
                <a:lnTo>
                  <a:pt x="332" y="245"/>
                </a:lnTo>
                <a:lnTo>
                  <a:pt x="361" y="245"/>
                </a:lnTo>
                <a:lnTo>
                  <a:pt x="389" y="242"/>
                </a:lnTo>
                <a:lnTo>
                  <a:pt x="418" y="240"/>
                </a:lnTo>
                <a:lnTo>
                  <a:pt x="446" y="238"/>
                </a:lnTo>
                <a:lnTo>
                  <a:pt x="473" y="233"/>
                </a:lnTo>
                <a:lnTo>
                  <a:pt x="498" y="228"/>
                </a:lnTo>
                <a:lnTo>
                  <a:pt x="522" y="223"/>
                </a:lnTo>
                <a:lnTo>
                  <a:pt x="546" y="216"/>
                </a:lnTo>
                <a:lnTo>
                  <a:pt x="567" y="209"/>
                </a:lnTo>
                <a:lnTo>
                  <a:pt x="587" y="201"/>
                </a:lnTo>
                <a:lnTo>
                  <a:pt x="604" y="193"/>
                </a:lnTo>
                <a:lnTo>
                  <a:pt x="620" y="184"/>
                </a:lnTo>
                <a:lnTo>
                  <a:pt x="633" y="174"/>
                </a:lnTo>
                <a:lnTo>
                  <a:pt x="644" y="164"/>
                </a:lnTo>
                <a:lnTo>
                  <a:pt x="653" y="154"/>
                </a:lnTo>
                <a:lnTo>
                  <a:pt x="658" y="143"/>
                </a:lnTo>
                <a:lnTo>
                  <a:pt x="662" y="133"/>
                </a:lnTo>
                <a:lnTo>
                  <a:pt x="664" y="12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5571331" y="1593329"/>
            <a:ext cx="1054100" cy="390525"/>
          </a:xfrm>
          <a:custGeom>
            <a:avLst/>
            <a:gdLst>
              <a:gd name="T0" fmla="*/ 1588 w 664"/>
              <a:gd name="T1" fmla="*/ 211138 h 246"/>
              <a:gd name="T2" fmla="*/ 15875 w 664"/>
              <a:gd name="T3" fmla="*/ 244475 h 246"/>
              <a:gd name="T4" fmla="*/ 47625 w 664"/>
              <a:gd name="T5" fmla="*/ 276225 h 246"/>
              <a:gd name="T6" fmla="*/ 93662 w 664"/>
              <a:gd name="T7" fmla="*/ 306388 h 246"/>
              <a:gd name="T8" fmla="*/ 152400 w 664"/>
              <a:gd name="T9" fmla="*/ 331788 h 246"/>
              <a:gd name="T10" fmla="*/ 223838 w 664"/>
              <a:gd name="T11" fmla="*/ 354013 h 246"/>
              <a:gd name="T12" fmla="*/ 301625 w 664"/>
              <a:gd name="T13" fmla="*/ 369888 h 246"/>
              <a:gd name="T14" fmla="*/ 388937 w 664"/>
              <a:gd name="T15" fmla="*/ 381000 h 246"/>
              <a:gd name="T16" fmla="*/ 479425 w 664"/>
              <a:gd name="T17" fmla="*/ 388938 h 246"/>
              <a:gd name="T18" fmla="*/ 569912 w 664"/>
              <a:gd name="T19" fmla="*/ 388938 h 246"/>
              <a:gd name="T20" fmla="*/ 661987 w 664"/>
              <a:gd name="T21" fmla="*/ 381000 h 246"/>
              <a:gd name="T22" fmla="*/ 749300 w 664"/>
              <a:gd name="T23" fmla="*/ 369888 h 246"/>
              <a:gd name="T24" fmla="*/ 827088 w 664"/>
              <a:gd name="T25" fmla="*/ 350838 h 246"/>
              <a:gd name="T26" fmla="*/ 898525 w 664"/>
              <a:gd name="T27" fmla="*/ 331788 h 246"/>
              <a:gd name="T28" fmla="*/ 957263 w 664"/>
              <a:gd name="T29" fmla="*/ 304800 h 246"/>
              <a:gd name="T30" fmla="*/ 1001713 w 664"/>
              <a:gd name="T31" fmla="*/ 276225 h 246"/>
              <a:gd name="T32" fmla="*/ 1035050 w 664"/>
              <a:gd name="T33" fmla="*/ 244475 h 246"/>
              <a:gd name="T34" fmla="*/ 1049338 w 664"/>
              <a:gd name="T35" fmla="*/ 211138 h 246"/>
              <a:gd name="T36" fmla="*/ 1049338 w 664"/>
              <a:gd name="T37" fmla="*/ 176213 h 246"/>
              <a:gd name="T38" fmla="*/ 1035050 w 664"/>
              <a:gd name="T39" fmla="*/ 142875 h 246"/>
              <a:gd name="T40" fmla="*/ 1001713 w 664"/>
              <a:gd name="T41" fmla="*/ 111125 h 246"/>
              <a:gd name="T42" fmla="*/ 957263 w 664"/>
              <a:gd name="T43" fmla="*/ 82550 h 246"/>
              <a:gd name="T44" fmla="*/ 898525 w 664"/>
              <a:gd name="T45" fmla="*/ 55563 h 246"/>
              <a:gd name="T46" fmla="*/ 827088 w 664"/>
              <a:gd name="T47" fmla="*/ 36513 h 246"/>
              <a:gd name="T48" fmla="*/ 749300 w 664"/>
              <a:gd name="T49" fmla="*/ 17463 h 246"/>
              <a:gd name="T50" fmla="*/ 660400 w 664"/>
              <a:gd name="T51" fmla="*/ 6350 h 246"/>
              <a:gd name="T52" fmla="*/ 569912 w 664"/>
              <a:gd name="T53" fmla="*/ 1588 h 246"/>
              <a:gd name="T54" fmla="*/ 479425 w 664"/>
              <a:gd name="T55" fmla="*/ 1588 h 246"/>
              <a:gd name="T56" fmla="*/ 388937 w 664"/>
              <a:gd name="T57" fmla="*/ 6350 h 246"/>
              <a:gd name="T58" fmla="*/ 301625 w 664"/>
              <a:gd name="T59" fmla="*/ 17463 h 246"/>
              <a:gd name="T60" fmla="*/ 223838 w 664"/>
              <a:gd name="T61" fmla="*/ 36513 h 246"/>
              <a:gd name="T62" fmla="*/ 152400 w 664"/>
              <a:gd name="T63" fmla="*/ 55563 h 246"/>
              <a:gd name="T64" fmla="*/ 93662 w 664"/>
              <a:gd name="T65" fmla="*/ 82550 h 246"/>
              <a:gd name="T66" fmla="*/ 47625 w 664"/>
              <a:gd name="T67" fmla="*/ 112713 h 246"/>
              <a:gd name="T68" fmla="*/ 15875 w 664"/>
              <a:gd name="T69" fmla="*/ 142875 h 246"/>
              <a:gd name="T70" fmla="*/ 1588 w 664"/>
              <a:gd name="T71" fmla="*/ 176213 h 24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4"/>
              <a:gd name="T109" fmla="*/ 0 h 246"/>
              <a:gd name="T110" fmla="*/ 664 w 664"/>
              <a:gd name="T111" fmla="*/ 246 h 24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4" h="246">
                <a:moveTo>
                  <a:pt x="0" y="123"/>
                </a:moveTo>
                <a:lnTo>
                  <a:pt x="1" y="133"/>
                </a:lnTo>
                <a:lnTo>
                  <a:pt x="5" y="143"/>
                </a:lnTo>
                <a:lnTo>
                  <a:pt x="10" y="154"/>
                </a:lnTo>
                <a:lnTo>
                  <a:pt x="19" y="164"/>
                </a:lnTo>
                <a:lnTo>
                  <a:pt x="30" y="174"/>
                </a:lnTo>
                <a:lnTo>
                  <a:pt x="43" y="184"/>
                </a:lnTo>
                <a:lnTo>
                  <a:pt x="59" y="193"/>
                </a:lnTo>
                <a:lnTo>
                  <a:pt x="76" y="201"/>
                </a:lnTo>
                <a:lnTo>
                  <a:pt x="96" y="209"/>
                </a:lnTo>
                <a:lnTo>
                  <a:pt x="118" y="216"/>
                </a:lnTo>
                <a:lnTo>
                  <a:pt x="141" y="223"/>
                </a:lnTo>
                <a:lnTo>
                  <a:pt x="165" y="228"/>
                </a:lnTo>
                <a:lnTo>
                  <a:pt x="190" y="233"/>
                </a:lnTo>
                <a:lnTo>
                  <a:pt x="217" y="238"/>
                </a:lnTo>
                <a:lnTo>
                  <a:pt x="245" y="240"/>
                </a:lnTo>
                <a:lnTo>
                  <a:pt x="273" y="242"/>
                </a:lnTo>
                <a:lnTo>
                  <a:pt x="302" y="245"/>
                </a:lnTo>
                <a:lnTo>
                  <a:pt x="331" y="245"/>
                </a:lnTo>
                <a:lnTo>
                  <a:pt x="359" y="245"/>
                </a:lnTo>
                <a:lnTo>
                  <a:pt x="388" y="242"/>
                </a:lnTo>
                <a:lnTo>
                  <a:pt x="417" y="240"/>
                </a:lnTo>
                <a:lnTo>
                  <a:pt x="444" y="238"/>
                </a:lnTo>
                <a:lnTo>
                  <a:pt x="472" y="233"/>
                </a:lnTo>
                <a:lnTo>
                  <a:pt x="497" y="228"/>
                </a:lnTo>
                <a:lnTo>
                  <a:pt x="521" y="221"/>
                </a:lnTo>
                <a:lnTo>
                  <a:pt x="544" y="216"/>
                </a:lnTo>
                <a:lnTo>
                  <a:pt x="566" y="209"/>
                </a:lnTo>
                <a:lnTo>
                  <a:pt x="584" y="201"/>
                </a:lnTo>
                <a:lnTo>
                  <a:pt x="603" y="192"/>
                </a:lnTo>
                <a:lnTo>
                  <a:pt x="617" y="184"/>
                </a:lnTo>
                <a:lnTo>
                  <a:pt x="631" y="174"/>
                </a:lnTo>
                <a:lnTo>
                  <a:pt x="643" y="164"/>
                </a:lnTo>
                <a:lnTo>
                  <a:pt x="652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3"/>
                </a:lnTo>
                <a:lnTo>
                  <a:pt x="661" y="111"/>
                </a:lnTo>
                <a:lnTo>
                  <a:pt x="657" y="101"/>
                </a:lnTo>
                <a:lnTo>
                  <a:pt x="652" y="90"/>
                </a:lnTo>
                <a:lnTo>
                  <a:pt x="643" y="80"/>
                </a:lnTo>
                <a:lnTo>
                  <a:pt x="631" y="70"/>
                </a:lnTo>
                <a:lnTo>
                  <a:pt x="617" y="62"/>
                </a:lnTo>
                <a:lnTo>
                  <a:pt x="603" y="52"/>
                </a:lnTo>
                <a:lnTo>
                  <a:pt x="584" y="43"/>
                </a:lnTo>
                <a:lnTo>
                  <a:pt x="566" y="35"/>
                </a:lnTo>
                <a:lnTo>
                  <a:pt x="543" y="28"/>
                </a:lnTo>
                <a:lnTo>
                  <a:pt x="521" y="23"/>
                </a:lnTo>
                <a:lnTo>
                  <a:pt x="497" y="17"/>
                </a:lnTo>
                <a:lnTo>
                  <a:pt x="472" y="11"/>
                </a:lnTo>
                <a:lnTo>
                  <a:pt x="444" y="8"/>
                </a:lnTo>
                <a:lnTo>
                  <a:pt x="416" y="4"/>
                </a:lnTo>
                <a:lnTo>
                  <a:pt x="388" y="2"/>
                </a:lnTo>
                <a:lnTo>
                  <a:pt x="359" y="1"/>
                </a:lnTo>
                <a:lnTo>
                  <a:pt x="331" y="0"/>
                </a:lnTo>
                <a:lnTo>
                  <a:pt x="302" y="1"/>
                </a:lnTo>
                <a:lnTo>
                  <a:pt x="273" y="2"/>
                </a:lnTo>
                <a:lnTo>
                  <a:pt x="245" y="4"/>
                </a:lnTo>
                <a:lnTo>
                  <a:pt x="217" y="8"/>
                </a:lnTo>
                <a:lnTo>
                  <a:pt x="190" y="11"/>
                </a:lnTo>
                <a:lnTo>
                  <a:pt x="165" y="17"/>
                </a:lnTo>
                <a:lnTo>
                  <a:pt x="141" y="23"/>
                </a:lnTo>
                <a:lnTo>
                  <a:pt x="118" y="28"/>
                </a:lnTo>
                <a:lnTo>
                  <a:pt x="96" y="35"/>
                </a:lnTo>
                <a:lnTo>
                  <a:pt x="76" y="43"/>
                </a:lnTo>
                <a:lnTo>
                  <a:pt x="59" y="52"/>
                </a:lnTo>
                <a:lnTo>
                  <a:pt x="43" y="62"/>
                </a:lnTo>
                <a:lnTo>
                  <a:pt x="30" y="71"/>
                </a:lnTo>
                <a:lnTo>
                  <a:pt x="19" y="80"/>
                </a:lnTo>
                <a:lnTo>
                  <a:pt x="10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585494" y="1309167"/>
            <a:ext cx="1054100" cy="390525"/>
          </a:xfrm>
          <a:custGeom>
            <a:avLst/>
            <a:gdLst>
              <a:gd name="T0" fmla="*/ 1049338 w 664"/>
              <a:gd name="T1" fmla="*/ 176213 h 246"/>
              <a:gd name="T2" fmla="*/ 1033463 w 664"/>
              <a:gd name="T3" fmla="*/ 142875 h 246"/>
              <a:gd name="T4" fmla="*/ 1003300 w 664"/>
              <a:gd name="T5" fmla="*/ 111125 h 246"/>
              <a:gd name="T6" fmla="*/ 957263 w 664"/>
              <a:gd name="T7" fmla="*/ 80963 h 246"/>
              <a:gd name="T8" fmla="*/ 898525 w 664"/>
              <a:gd name="T9" fmla="*/ 55563 h 246"/>
              <a:gd name="T10" fmla="*/ 827088 w 664"/>
              <a:gd name="T11" fmla="*/ 33338 h 246"/>
              <a:gd name="T12" fmla="*/ 747712 w 664"/>
              <a:gd name="T13" fmla="*/ 17463 h 246"/>
              <a:gd name="T14" fmla="*/ 660400 w 664"/>
              <a:gd name="T15" fmla="*/ 6350 h 246"/>
              <a:gd name="T16" fmla="*/ 573087 w 664"/>
              <a:gd name="T17" fmla="*/ 0 h 246"/>
              <a:gd name="T18" fmla="*/ 481013 w 664"/>
              <a:gd name="T19" fmla="*/ 0 h 246"/>
              <a:gd name="T20" fmla="*/ 390525 w 664"/>
              <a:gd name="T21" fmla="*/ 6350 h 246"/>
              <a:gd name="T22" fmla="*/ 303212 w 664"/>
              <a:gd name="T23" fmla="*/ 17463 h 246"/>
              <a:gd name="T24" fmla="*/ 223838 w 664"/>
              <a:gd name="T25" fmla="*/ 33338 h 246"/>
              <a:gd name="T26" fmla="*/ 152400 w 664"/>
              <a:gd name="T27" fmla="*/ 55563 h 246"/>
              <a:gd name="T28" fmla="*/ 93662 w 664"/>
              <a:gd name="T29" fmla="*/ 80963 h 246"/>
              <a:gd name="T30" fmla="*/ 49212 w 664"/>
              <a:gd name="T31" fmla="*/ 111125 h 246"/>
              <a:gd name="T32" fmla="*/ 17462 w 664"/>
              <a:gd name="T33" fmla="*/ 142875 h 246"/>
              <a:gd name="T34" fmla="*/ 1588 w 664"/>
              <a:gd name="T35" fmla="*/ 176213 h 246"/>
              <a:gd name="T36" fmla="*/ 1588 w 664"/>
              <a:gd name="T37" fmla="*/ 211138 h 246"/>
              <a:gd name="T38" fmla="*/ 17462 w 664"/>
              <a:gd name="T39" fmla="*/ 244475 h 246"/>
              <a:gd name="T40" fmla="*/ 49212 w 664"/>
              <a:gd name="T41" fmla="*/ 274638 h 246"/>
              <a:gd name="T42" fmla="*/ 93662 w 664"/>
              <a:gd name="T43" fmla="*/ 304800 h 246"/>
              <a:gd name="T44" fmla="*/ 152400 w 664"/>
              <a:gd name="T45" fmla="*/ 331788 h 246"/>
              <a:gd name="T46" fmla="*/ 223838 w 664"/>
              <a:gd name="T47" fmla="*/ 350838 h 246"/>
              <a:gd name="T48" fmla="*/ 303212 w 664"/>
              <a:gd name="T49" fmla="*/ 369888 h 246"/>
              <a:gd name="T50" fmla="*/ 390525 w 664"/>
              <a:gd name="T51" fmla="*/ 381000 h 246"/>
              <a:gd name="T52" fmla="*/ 481013 w 664"/>
              <a:gd name="T53" fmla="*/ 385763 h 246"/>
              <a:gd name="T54" fmla="*/ 573087 w 664"/>
              <a:gd name="T55" fmla="*/ 385763 h 246"/>
              <a:gd name="T56" fmla="*/ 660400 w 664"/>
              <a:gd name="T57" fmla="*/ 381000 h 246"/>
              <a:gd name="T58" fmla="*/ 747712 w 664"/>
              <a:gd name="T59" fmla="*/ 369888 h 246"/>
              <a:gd name="T60" fmla="*/ 827088 w 664"/>
              <a:gd name="T61" fmla="*/ 350838 h 246"/>
              <a:gd name="T62" fmla="*/ 898525 w 664"/>
              <a:gd name="T63" fmla="*/ 331788 h 246"/>
              <a:gd name="T64" fmla="*/ 957263 w 664"/>
              <a:gd name="T65" fmla="*/ 304800 h 246"/>
              <a:gd name="T66" fmla="*/ 1003300 w 664"/>
              <a:gd name="T67" fmla="*/ 274638 h 246"/>
              <a:gd name="T68" fmla="*/ 1033463 w 664"/>
              <a:gd name="T69" fmla="*/ 244475 h 246"/>
              <a:gd name="T70" fmla="*/ 1049338 w 664"/>
              <a:gd name="T71" fmla="*/ 211138 h 24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4"/>
              <a:gd name="T109" fmla="*/ 0 h 246"/>
              <a:gd name="T110" fmla="*/ 664 w 664"/>
              <a:gd name="T111" fmla="*/ 246 h 24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4" h="246">
                <a:moveTo>
                  <a:pt x="663" y="121"/>
                </a:moveTo>
                <a:lnTo>
                  <a:pt x="661" y="111"/>
                </a:lnTo>
                <a:lnTo>
                  <a:pt x="657" y="101"/>
                </a:lnTo>
                <a:lnTo>
                  <a:pt x="651" y="90"/>
                </a:lnTo>
                <a:lnTo>
                  <a:pt x="643" y="80"/>
                </a:lnTo>
                <a:lnTo>
                  <a:pt x="632" y="70"/>
                </a:lnTo>
                <a:lnTo>
                  <a:pt x="618" y="60"/>
                </a:lnTo>
                <a:lnTo>
                  <a:pt x="603" y="51"/>
                </a:lnTo>
                <a:lnTo>
                  <a:pt x="586" y="43"/>
                </a:lnTo>
                <a:lnTo>
                  <a:pt x="566" y="35"/>
                </a:lnTo>
                <a:lnTo>
                  <a:pt x="545" y="28"/>
                </a:lnTo>
                <a:lnTo>
                  <a:pt x="521" y="21"/>
                </a:lnTo>
                <a:lnTo>
                  <a:pt x="497" y="16"/>
                </a:lnTo>
                <a:lnTo>
                  <a:pt x="471" y="11"/>
                </a:lnTo>
                <a:lnTo>
                  <a:pt x="444" y="6"/>
                </a:lnTo>
                <a:lnTo>
                  <a:pt x="416" y="4"/>
                </a:lnTo>
                <a:lnTo>
                  <a:pt x="389" y="2"/>
                </a:lnTo>
                <a:lnTo>
                  <a:pt x="361" y="0"/>
                </a:lnTo>
                <a:lnTo>
                  <a:pt x="330" y="0"/>
                </a:lnTo>
                <a:lnTo>
                  <a:pt x="303" y="0"/>
                </a:lnTo>
                <a:lnTo>
                  <a:pt x="273" y="2"/>
                </a:lnTo>
                <a:lnTo>
                  <a:pt x="246" y="4"/>
                </a:lnTo>
                <a:lnTo>
                  <a:pt x="218" y="6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9" y="28"/>
                </a:lnTo>
                <a:lnTo>
                  <a:pt x="96" y="35"/>
                </a:lnTo>
                <a:lnTo>
                  <a:pt x="78" y="43"/>
                </a:lnTo>
                <a:lnTo>
                  <a:pt x="59" y="51"/>
                </a:lnTo>
                <a:lnTo>
                  <a:pt x="44" y="60"/>
                </a:lnTo>
                <a:lnTo>
                  <a:pt x="31" y="70"/>
                </a:lnTo>
                <a:lnTo>
                  <a:pt x="19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1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19" y="164"/>
                </a:lnTo>
                <a:lnTo>
                  <a:pt x="31" y="173"/>
                </a:lnTo>
                <a:lnTo>
                  <a:pt x="44" y="182"/>
                </a:lnTo>
                <a:lnTo>
                  <a:pt x="59" y="192"/>
                </a:lnTo>
                <a:lnTo>
                  <a:pt x="78" y="201"/>
                </a:lnTo>
                <a:lnTo>
                  <a:pt x="96" y="209"/>
                </a:lnTo>
                <a:lnTo>
                  <a:pt x="119" y="216"/>
                </a:lnTo>
                <a:lnTo>
                  <a:pt x="141" y="221"/>
                </a:lnTo>
                <a:lnTo>
                  <a:pt x="165" y="227"/>
                </a:lnTo>
                <a:lnTo>
                  <a:pt x="191" y="233"/>
                </a:lnTo>
                <a:lnTo>
                  <a:pt x="218" y="236"/>
                </a:lnTo>
                <a:lnTo>
                  <a:pt x="246" y="240"/>
                </a:lnTo>
                <a:lnTo>
                  <a:pt x="273" y="242"/>
                </a:lnTo>
                <a:lnTo>
                  <a:pt x="303" y="243"/>
                </a:lnTo>
                <a:lnTo>
                  <a:pt x="330" y="245"/>
                </a:lnTo>
                <a:lnTo>
                  <a:pt x="361" y="243"/>
                </a:lnTo>
                <a:lnTo>
                  <a:pt x="389" y="242"/>
                </a:lnTo>
                <a:lnTo>
                  <a:pt x="416" y="240"/>
                </a:lnTo>
                <a:lnTo>
                  <a:pt x="444" y="236"/>
                </a:lnTo>
                <a:lnTo>
                  <a:pt x="471" y="233"/>
                </a:lnTo>
                <a:lnTo>
                  <a:pt x="497" y="227"/>
                </a:lnTo>
                <a:lnTo>
                  <a:pt x="521" y="221"/>
                </a:lnTo>
                <a:lnTo>
                  <a:pt x="545" y="216"/>
                </a:lnTo>
                <a:lnTo>
                  <a:pt x="566" y="209"/>
                </a:lnTo>
                <a:lnTo>
                  <a:pt x="586" y="201"/>
                </a:lnTo>
                <a:lnTo>
                  <a:pt x="603" y="192"/>
                </a:lnTo>
                <a:lnTo>
                  <a:pt x="618" y="182"/>
                </a:lnTo>
                <a:lnTo>
                  <a:pt x="632" y="173"/>
                </a:lnTo>
                <a:lnTo>
                  <a:pt x="643" y="164"/>
                </a:lnTo>
                <a:lnTo>
                  <a:pt x="651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4585494" y="2220392"/>
            <a:ext cx="1196975" cy="425450"/>
          </a:xfrm>
          <a:custGeom>
            <a:avLst/>
            <a:gdLst>
              <a:gd name="T0" fmla="*/ 1195388 w 754"/>
              <a:gd name="T1" fmla="*/ 423863 h 268"/>
              <a:gd name="T2" fmla="*/ 1195388 w 754"/>
              <a:gd name="T3" fmla="*/ 0 h 268"/>
              <a:gd name="T4" fmla="*/ 0 w 754"/>
              <a:gd name="T5" fmla="*/ 0 h 268"/>
              <a:gd name="T6" fmla="*/ 0 w 754"/>
              <a:gd name="T7" fmla="*/ 423863 h 268"/>
              <a:gd name="T8" fmla="*/ 1195388 w 754"/>
              <a:gd name="T9" fmla="*/ 423863 h 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4"/>
              <a:gd name="T16" fmla="*/ 0 h 268"/>
              <a:gd name="T17" fmla="*/ 754 w 754"/>
              <a:gd name="T18" fmla="*/ 268 h 2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4" h="268">
                <a:moveTo>
                  <a:pt x="753" y="267"/>
                </a:moveTo>
                <a:lnTo>
                  <a:pt x="753" y="0"/>
                </a:lnTo>
                <a:lnTo>
                  <a:pt x="0" y="0"/>
                </a:lnTo>
                <a:lnTo>
                  <a:pt x="0" y="267"/>
                </a:lnTo>
                <a:lnTo>
                  <a:pt x="753" y="26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804569" y="1369492"/>
            <a:ext cx="6445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name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883819" y="1590154"/>
            <a:ext cx="4857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 u="sng">
                <a:solidFill>
                  <a:srgbClr val="000000"/>
                </a:solidFill>
                <a:latin typeface="Arial" charset="0"/>
                <a:ea typeface="宋体" charset="-122"/>
              </a:rPr>
              <a:t>ssn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648994" y="2280717"/>
            <a:ext cx="1117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Employees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869781" y="1601267"/>
            <a:ext cx="396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lot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4153694" y="1974329"/>
            <a:ext cx="644525" cy="2444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199856" y="1717154"/>
            <a:ext cx="0" cy="501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5420519" y="2007667"/>
            <a:ext cx="703262" cy="2111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1739106" y="2793479"/>
            <a:ext cx="1417638" cy="468313"/>
          </a:xfrm>
          <a:custGeom>
            <a:avLst/>
            <a:gdLst>
              <a:gd name="T0" fmla="*/ 0 w 893"/>
              <a:gd name="T1" fmla="*/ 252413 h 295"/>
              <a:gd name="T2" fmla="*/ 22225 w 893"/>
              <a:gd name="T3" fmla="*/ 292100 h 295"/>
              <a:gd name="T4" fmla="*/ 65088 w 893"/>
              <a:gd name="T5" fmla="*/ 330200 h 295"/>
              <a:gd name="T6" fmla="*/ 127000 w 893"/>
              <a:gd name="T7" fmla="*/ 363538 h 295"/>
              <a:gd name="T8" fmla="*/ 204788 w 893"/>
              <a:gd name="T9" fmla="*/ 398463 h 295"/>
              <a:gd name="T10" fmla="*/ 300038 w 893"/>
              <a:gd name="T11" fmla="*/ 420688 h 295"/>
              <a:gd name="T12" fmla="*/ 407988 w 893"/>
              <a:gd name="T13" fmla="*/ 444500 h 295"/>
              <a:gd name="T14" fmla="*/ 522288 w 893"/>
              <a:gd name="T15" fmla="*/ 457200 h 295"/>
              <a:gd name="T16" fmla="*/ 646113 w 893"/>
              <a:gd name="T17" fmla="*/ 463550 h 295"/>
              <a:gd name="T18" fmla="*/ 768350 w 893"/>
              <a:gd name="T19" fmla="*/ 463550 h 295"/>
              <a:gd name="T20" fmla="*/ 892175 w 893"/>
              <a:gd name="T21" fmla="*/ 457200 h 295"/>
              <a:gd name="T22" fmla="*/ 1006475 w 893"/>
              <a:gd name="T23" fmla="*/ 441325 h 295"/>
              <a:gd name="T24" fmla="*/ 1114425 w 893"/>
              <a:gd name="T25" fmla="*/ 420688 h 295"/>
              <a:gd name="T26" fmla="*/ 1208088 w 893"/>
              <a:gd name="T27" fmla="*/ 396875 h 295"/>
              <a:gd name="T28" fmla="*/ 1287463 w 893"/>
              <a:gd name="T29" fmla="*/ 363538 h 295"/>
              <a:gd name="T30" fmla="*/ 1349375 w 893"/>
              <a:gd name="T31" fmla="*/ 330200 h 295"/>
              <a:gd name="T32" fmla="*/ 1392238 w 893"/>
              <a:gd name="T33" fmla="*/ 292100 h 295"/>
              <a:gd name="T34" fmla="*/ 1412875 w 893"/>
              <a:gd name="T35" fmla="*/ 252413 h 295"/>
              <a:gd name="T36" fmla="*/ 1412875 w 893"/>
              <a:gd name="T37" fmla="*/ 212725 h 295"/>
              <a:gd name="T38" fmla="*/ 1392238 w 893"/>
              <a:gd name="T39" fmla="*/ 173038 h 295"/>
              <a:gd name="T40" fmla="*/ 1349375 w 893"/>
              <a:gd name="T41" fmla="*/ 133350 h 295"/>
              <a:gd name="T42" fmla="*/ 1287463 w 893"/>
              <a:gd name="T43" fmla="*/ 96838 h 295"/>
              <a:gd name="T44" fmla="*/ 1208088 w 893"/>
              <a:gd name="T45" fmla="*/ 66675 h 295"/>
              <a:gd name="T46" fmla="*/ 1112838 w 893"/>
              <a:gd name="T47" fmla="*/ 39688 h 295"/>
              <a:gd name="T48" fmla="*/ 1006475 w 893"/>
              <a:gd name="T49" fmla="*/ 20638 h 295"/>
              <a:gd name="T50" fmla="*/ 889000 w 893"/>
              <a:gd name="T51" fmla="*/ 6350 h 295"/>
              <a:gd name="T52" fmla="*/ 768350 w 893"/>
              <a:gd name="T53" fmla="*/ 0 h 295"/>
              <a:gd name="T54" fmla="*/ 646113 w 893"/>
              <a:gd name="T55" fmla="*/ 0 h 295"/>
              <a:gd name="T56" fmla="*/ 522288 w 893"/>
              <a:gd name="T57" fmla="*/ 6350 h 295"/>
              <a:gd name="T58" fmla="*/ 407988 w 893"/>
              <a:gd name="T59" fmla="*/ 20638 h 295"/>
              <a:gd name="T60" fmla="*/ 300038 w 893"/>
              <a:gd name="T61" fmla="*/ 39688 h 295"/>
              <a:gd name="T62" fmla="*/ 204788 w 893"/>
              <a:gd name="T63" fmla="*/ 66675 h 295"/>
              <a:gd name="T64" fmla="*/ 127000 w 893"/>
              <a:gd name="T65" fmla="*/ 96838 h 295"/>
              <a:gd name="T66" fmla="*/ 65088 w 893"/>
              <a:gd name="T67" fmla="*/ 133350 h 295"/>
              <a:gd name="T68" fmla="*/ 22225 w 893"/>
              <a:gd name="T69" fmla="*/ 173038 h 295"/>
              <a:gd name="T70" fmla="*/ 0 w 893"/>
              <a:gd name="T71" fmla="*/ 212725 h 29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893"/>
              <a:gd name="T109" fmla="*/ 0 h 295"/>
              <a:gd name="T110" fmla="*/ 893 w 893"/>
              <a:gd name="T111" fmla="*/ 295 h 29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893" h="295">
                <a:moveTo>
                  <a:pt x="0" y="146"/>
                </a:moveTo>
                <a:lnTo>
                  <a:pt x="0" y="159"/>
                </a:lnTo>
                <a:lnTo>
                  <a:pt x="4" y="172"/>
                </a:lnTo>
                <a:lnTo>
                  <a:pt x="14" y="184"/>
                </a:lnTo>
                <a:lnTo>
                  <a:pt x="26" y="197"/>
                </a:lnTo>
                <a:lnTo>
                  <a:pt x="41" y="208"/>
                </a:lnTo>
                <a:lnTo>
                  <a:pt x="58" y="219"/>
                </a:lnTo>
                <a:lnTo>
                  <a:pt x="80" y="229"/>
                </a:lnTo>
                <a:lnTo>
                  <a:pt x="102" y="241"/>
                </a:lnTo>
                <a:lnTo>
                  <a:pt x="129" y="251"/>
                </a:lnTo>
                <a:lnTo>
                  <a:pt x="159" y="259"/>
                </a:lnTo>
                <a:lnTo>
                  <a:pt x="189" y="265"/>
                </a:lnTo>
                <a:lnTo>
                  <a:pt x="222" y="272"/>
                </a:lnTo>
                <a:lnTo>
                  <a:pt x="257" y="280"/>
                </a:lnTo>
                <a:lnTo>
                  <a:pt x="292" y="283"/>
                </a:lnTo>
                <a:lnTo>
                  <a:pt x="329" y="288"/>
                </a:lnTo>
                <a:lnTo>
                  <a:pt x="369" y="290"/>
                </a:lnTo>
                <a:lnTo>
                  <a:pt x="407" y="292"/>
                </a:lnTo>
                <a:lnTo>
                  <a:pt x="445" y="294"/>
                </a:lnTo>
                <a:lnTo>
                  <a:pt x="484" y="292"/>
                </a:lnTo>
                <a:lnTo>
                  <a:pt x="522" y="290"/>
                </a:lnTo>
                <a:lnTo>
                  <a:pt x="562" y="288"/>
                </a:lnTo>
                <a:lnTo>
                  <a:pt x="599" y="283"/>
                </a:lnTo>
                <a:lnTo>
                  <a:pt x="634" y="278"/>
                </a:lnTo>
                <a:lnTo>
                  <a:pt x="669" y="272"/>
                </a:lnTo>
                <a:lnTo>
                  <a:pt x="702" y="265"/>
                </a:lnTo>
                <a:lnTo>
                  <a:pt x="732" y="259"/>
                </a:lnTo>
                <a:lnTo>
                  <a:pt x="761" y="250"/>
                </a:lnTo>
                <a:lnTo>
                  <a:pt x="788" y="241"/>
                </a:lnTo>
                <a:lnTo>
                  <a:pt x="811" y="229"/>
                </a:lnTo>
                <a:lnTo>
                  <a:pt x="833" y="219"/>
                </a:lnTo>
                <a:lnTo>
                  <a:pt x="850" y="208"/>
                </a:lnTo>
                <a:lnTo>
                  <a:pt x="866" y="197"/>
                </a:lnTo>
                <a:lnTo>
                  <a:pt x="877" y="184"/>
                </a:lnTo>
                <a:lnTo>
                  <a:pt x="884" y="171"/>
                </a:lnTo>
                <a:lnTo>
                  <a:pt x="890" y="159"/>
                </a:lnTo>
                <a:lnTo>
                  <a:pt x="892" y="146"/>
                </a:lnTo>
                <a:lnTo>
                  <a:pt x="890" y="134"/>
                </a:lnTo>
                <a:lnTo>
                  <a:pt x="884" y="121"/>
                </a:lnTo>
                <a:lnTo>
                  <a:pt x="877" y="109"/>
                </a:lnTo>
                <a:lnTo>
                  <a:pt x="865" y="96"/>
                </a:lnTo>
                <a:lnTo>
                  <a:pt x="850" y="84"/>
                </a:lnTo>
                <a:lnTo>
                  <a:pt x="833" y="73"/>
                </a:lnTo>
                <a:lnTo>
                  <a:pt x="811" y="61"/>
                </a:lnTo>
                <a:lnTo>
                  <a:pt x="788" y="51"/>
                </a:lnTo>
                <a:lnTo>
                  <a:pt x="761" y="42"/>
                </a:lnTo>
                <a:lnTo>
                  <a:pt x="732" y="32"/>
                </a:lnTo>
                <a:lnTo>
                  <a:pt x="701" y="25"/>
                </a:lnTo>
                <a:lnTo>
                  <a:pt x="669" y="19"/>
                </a:lnTo>
                <a:lnTo>
                  <a:pt x="634" y="13"/>
                </a:lnTo>
                <a:lnTo>
                  <a:pt x="599" y="7"/>
                </a:lnTo>
                <a:lnTo>
                  <a:pt x="560" y="4"/>
                </a:lnTo>
                <a:lnTo>
                  <a:pt x="522" y="1"/>
                </a:lnTo>
                <a:lnTo>
                  <a:pt x="484" y="0"/>
                </a:lnTo>
                <a:lnTo>
                  <a:pt x="445" y="0"/>
                </a:lnTo>
                <a:lnTo>
                  <a:pt x="407" y="0"/>
                </a:lnTo>
                <a:lnTo>
                  <a:pt x="369" y="1"/>
                </a:lnTo>
                <a:lnTo>
                  <a:pt x="329" y="4"/>
                </a:lnTo>
                <a:lnTo>
                  <a:pt x="292" y="7"/>
                </a:lnTo>
                <a:lnTo>
                  <a:pt x="257" y="13"/>
                </a:lnTo>
                <a:lnTo>
                  <a:pt x="222" y="19"/>
                </a:lnTo>
                <a:lnTo>
                  <a:pt x="189" y="25"/>
                </a:lnTo>
                <a:lnTo>
                  <a:pt x="159" y="33"/>
                </a:lnTo>
                <a:lnTo>
                  <a:pt x="129" y="42"/>
                </a:lnTo>
                <a:lnTo>
                  <a:pt x="102" y="51"/>
                </a:lnTo>
                <a:lnTo>
                  <a:pt x="80" y="61"/>
                </a:lnTo>
                <a:lnTo>
                  <a:pt x="58" y="73"/>
                </a:lnTo>
                <a:lnTo>
                  <a:pt x="41" y="84"/>
                </a:lnTo>
                <a:lnTo>
                  <a:pt x="26" y="96"/>
                </a:lnTo>
                <a:lnTo>
                  <a:pt x="14" y="109"/>
                </a:lnTo>
                <a:lnTo>
                  <a:pt x="4" y="121"/>
                </a:lnTo>
                <a:lnTo>
                  <a:pt x="0" y="134"/>
                </a:lnTo>
                <a:lnTo>
                  <a:pt x="0" y="14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737519" y="2876029"/>
            <a:ext cx="13620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hourly_wages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566194" y="3271317"/>
            <a:ext cx="1143000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5701506" y="3250679"/>
            <a:ext cx="1085850" cy="431800"/>
          </a:xfrm>
          <a:custGeom>
            <a:avLst/>
            <a:gdLst>
              <a:gd name="T0" fmla="*/ 1588 w 684"/>
              <a:gd name="T1" fmla="*/ 233362 h 272"/>
              <a:gd name="T2" fmla="*/ 15875 w 684"/>
              <a:gd name="T3" fmla="*/ 269875 h 272"/>
              <a:gd name="T4" fmla="*/ 49212 w 684"/>
              <a:gd name="T5" fmla="*/ 304800 h 272"/>
              <a:gd name="T6" fmla="*/ 96837 w 684"/>
              <a:gd name="T7" fmla="*/ 338137 h 272"/>
              <a:gd name="T8" fmla="*/ 155575 w 684"/>
              <a:gd name="T9" fmla="*/ 366712 h 272"/>
              <a:gd name="T10" fmla="*/ 228600 w 684"/>
              <a:gd name="T11" fmla="*/ 392112 h 272"/>
              <a:gd name="T12" fmla="*/ 311150 w 684"/>
              <a:gd name="T13" fmla="*/ 409575 h 272"/>
              <a:gd name="T14" fmla="*/ 398462 w 684"/>
              <a:gd name="T15" fmla="*/ 423863 h 272"/>
              <a:gd name="T16" fmla="*/ 492125 w 684"/>
              <a:gd name="T17" fmla="*/ 430213 h 272"/>
              <a:gd name="T18" fmla="*/ 585787 w 684"/>
              <a:gd name="T19" fmla="*/ 430213 h 272"/>
              <a:gd name="T20" fmla="*/ 679450 w 684"/>
              <a:gd name="T21" fmla="*/ 420688 h 272"/>
              <a:gd name="T22" fmla="*/ 769937 w 684"/>
              <a:gd name="T23" fmla="*/ 409575 h 272"/>
              <a:gd name="T24" fmla="*/ 850900 w 684"/>
              <a:gd name="T25" fmla="*/ 392112 h 272"/>
              <a:gd name="T26" fmla="*/ 923925 w 684"/>
              <a:gd name="T27" fmla="*/ 366712 h 272"/>
              <a:gd name="T28" fmla="*/ 985838 w 684"/>
              <a:gd name="T29" fmla="*/ 338137 h 272"/>
              <a:gd name="T30" fmla="*/ 1031875 w 684"/>
              <a:gd name="T31" fmla="*/ 304800 h 272"/>
              <a:gd name="T32" fmla="*/ 1065213 w 684"/>
              <a:gd name="T33" fmla="*/ 269875 h 272"/>
              <a:gd name="T34" fmla="*/ 1081088 w 684"/>
              <a:gd name="T35" fmla="*/ 233362 h 272"/>
              <a:gd name="T36" fmla="*/ 1081088 w 684"/>
              <a:gd name="T37" fmla="*/ 195262 h 272"/>
              <a:gd name="T38" fmla="*/ 1065213 w 684"/>
              <a:gd name="T39" fmla="*/ 158750 h 272"/>
              <a:gd name="T40" fmla="*/ 1031875 w 684"/>
              <a:gd name="T41" fmla="*/ 125412 h 272"/>
              <a:gd name="T42" fmla="*/ 985838 w 684"/>
              <a:gd name="T43" fmla="*/ 92075 h 272"/>
              <a:gd name="T44" fmla="*/ 923925 w 684"/>
              <a:gd name="T45" fmla="*/ 61912 h 272"/>
              <a:gd name="T46" fmla="*/ 850900 w 684"/>
              <a:gd name="T47" fmla="*/ 39687 h 272"/>
              <a:gd name="T48" fmla="*/ 769937 w 684"/>
              <a:gd name="T49" fmla="*/ 19050 h 272"/>
              <a:gd name="T50" fmla="*/ 679450 w 684"/>
              <a:gd name="T51" fmla="*/ 6350 h 272"/>
              <a:gd name="T52" fmla="*/ 585787 w 684"/>
              <a:gd name="T53" fmla="*/ 1588 h 272"/>
              <a:gd name="T54" fmla="*/ 492125 w 684"/>
              <a:gd name="T55" fmla="*/ 1588 h 272"/>
              <a:gd name="T56" fmla="*/ 398462 w 684"/>
              <a:gd name="T57" fmla="*/ 6350 h 272"/>
              <a:gd name="T58" fmla="*/ 311150 w 684"/>
              <a:gd name="T59" fmla="*/ 19050 h 272"/>
              <a:gd name="T60" fmla="*/ 228600 w 684"/>
              <a:gd name="T61" fmla="*/ 39687 h 272"/>
              <a:gd name="T62" fmla="*/ 155575 w 684"/>
              <a:gd name="T63" fmla="*/ 63500 h 272"/>
              <a:gd name="T64" fmla="*/ 95250 w 684"/>
              <a:gd name="T65" fmla="*/ 92075 h 272"/>
              <a:gd name="T66" fmla="*/ 49212 w 684"/>
              <a:gd name="T67" fmla="*/ 125412 h 272"/>
              <a:gd name="T68" fmla="*/ 15875 w 684"/>
              <a:gd name="T69" fmla="*/ 158750 h 272"/>
              <a:gd name="T70" fmla="*/ 1588 w 684"/>
              <a:gd name="T71" fmla="*/ 195262 h 27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84"/>
              <a:gd name="T109" fmla="*/ 0 h 272"/>
              <a:gd name="T110" fmla="*/ 684 w 684"/>
              <a:gd name="T111" fmla="*/ 272 h 27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84" h="272">
                <a:moveTo>
                  <a:pt x="0" y="136"/>
                </a:moveTo>
                <a:lnTo>
                  <a:pt x="1" y="147"/>
                </a:lnTo>
                <a:lnTo>
                  <a:pt x="3" y="158"/>
                </a:lnTo>
                <a:lnTo>
                  <a:pt x="10" y="170"/>
                </a:lnTo>
                <a:lnTo>
                  <a:pt x="19" y="181"/>
                </a:lnTo>
                <a:lnTo>
                  <a:pt x="31" y="192"/>
                </a:lnTo>
                <a:lnTo>
                  <a:pt x="44" y="204"/>
                </a:lnTo>
                <a:lnTo>
                  <a:pt x="61" y="213"/>
                </a:lnTo>
                <a:lnTo>
                  <a:pt x="77" y="222"/>
                </a:lnTo>
                <a:lnTo>
                  <a:pt x="98" y="231"/>
                </a:lnTo>
                <a:lnTo>
                  <a:pt x="120" y="239"/>
                </a:lnTo>
                <a:lnTo>
                  <a:pt x="144" y="247"/>
                </a:lnTo>
                <a:lnTo>
                  <a:pt x="169" y="252"/>
                </a:lnTo>
                <a:lnTo>
                  <a:pt x="196" y="258"/>
                </a:lnTo>
                <a:lnTo>
                  <a:pt x="224" y="263"/>
                </a:lnTo>
                <a:lnTo>
                  <a:pt x="251" y="267"/>
                </a:lnTo>
                <a:lnTo>
                  <a:pt x="281" y="269"/>
                </a:lnTo>
                <a:lnTo>
                  <a:pt x="310" y="271"/>
                </a:lnTo>
                <a:lnTo>
                  <a:pt x="339" y="271"/>
                </a:lnTo>
                <a:lnTo>
                  <a:pt x="369" y="271"/>
                </a:lnTo>
                <a:lnTo>
                  <a:pt x="399" y="269"/>
                </a:lnTo>
                <a:lnTo>
                  <a:pt x="428" y="265"/>
                </a:lnTo>
                <a:lnTo>
                  <a:pt x="457" y="263"/>
                </a:lnTo>
                <a:lnTo>
                  <a:pt x="485" y="258"/>
                </a:lnTo>
                <a:lnTo>
                  <a:pt x="512" y="252"/>
                </a:lnTo>
                <a:lnTo>
                  <a:pt x="536" y="247"/>
                </a:lnTo>
                <a:lnTo>
                  <a:pt x="559" y="239"/>
                </a:lnTo>
                <a:lnTo>
                  <a:pt x="582" y="231"/>
                </a:lnTo>
                <a:lnTo>
                  <a:pt x="601" y="222"/>
                </a:lnTo>
                <a:lnTo>
                  <a:pt x="621" y="213"/>
                </a:lnTo>
                <a:lnTo>
                  <a:pt x="636" y="204"/>
                </a:lnTo>
                <a:lnTo>
                  <a:pt x="650" y="192"/>
                </a:lnTo>
                <a:lnTo>
                  <a:pt x="662" y="181"/>
                </a:lnTo>
                <a:lnTo>
                  <a:pt x="671" y="170"/>
                </a:lnTo>
                <a:lnTo>
                  <a:pt x="677" y="158"/>
                </a:lnTo>
                <a:lnTo>
                  <a:pt x="681" y="147"/>
                </a:lnTo>
                <a:lnTo>
                  <a:pt x="683" y="136"/>
                </a:lnTo>
                <a:lnTo>
                  <a:pt x="681" y="123"/>
                </a:lnTo>
                <a:lnTo>
                  <a:pt x="677" y="112"/>
                </a:lnTo>
                <a:lnTo>
                  <a:pt x="671" y="100"/>
                </a:lnTo>
                <a:lnTo>
                  <a:pt x="662" y="88"/>
                </a:lnTo>
                <a:lnTo>
                  <a:pt x="650" y="79"/>
                </a:lnTo>
                <a:lnTo>
                  <a:pt x="636" y="69"/>
                </a:lnTo>
                <a:lnTo>
                  <a:pt x="621" y="58"/>
                </a:lnTo>
                <a:lnTo>
                  <a:pt x="601" y="48"/>
                </a:lnTo>
                <a:lnTo>
                  <a:pt x="582" y="39"/>
                </a:lnTo>
                <a:lnTo>
                  <a:pt x="559" y="31"/>
                </a:lnTo>
                <a:lnTo>
                  <a:pt x="536" y="25"/>
                </a:lnTo>
                <a:lnTo>
                  <a:pt x="511" y="19"/>
                </a:lnTo>
                <a:lnTo>
                  <a:pt x="485" y="12"/>
                </a:lnTo>
                <a:lnTo>
                  <a:pt x="457" y="9"/>
                </a:lnTo>
                <a:lnTo>
                  <a:pt x="428" y="4"/>
                </a:lnTo>
                <a:lnTo>
                  <a:pt x="399" y="2"/>
                </a:lnTo>
                <a:lnTo>
                  <a:pt x="369" y="1"/>
                </a:lnTo>
                <a:lnTo>
                  <a:pt x="339" y="0"/>
                </a:lnTo>
                <a:lnTo>
                  <a:pt x="310" y="1"/>
                </a:lnTo>
                <a:lnTo>
                  <a:pt x="281" y="2"/>
                </a:lnTo>
                <a:lnTo>
                  <a:pt x="251" y="4"/>
                </a:lnTo>
                <a:lnTo>
                  <a:pt x="224" y="9"/>
                </a:lnTo>
                <a:lnTo>
                  <a:pt x="196" y="12"/>
                </a:lnTo>
                <a:lnTo>
                  <a:pt x="169" y="19"/>
                </a:lnTo>
                <a:lnTo>
                  <a:pt x="144" y="25"/>
                </a:lnTo>
                <a:lnTo>
                  <a:pt x="120" y="31"/>
                </a:lnTo>
                <a:lnTo>
                  <a:pt x="98" y="40"/>
                </a:lnTo>
                <a:lnTo>
                  <a:pt x="77" y="48"/>
                </a:lnTo>
                <a:lnTo>
                  <a:pt x="60" y="58"/>
                </a:lnTo>
                <a:lnTo>
                  <a:pt x="44" y="69"/>
                </a:lnTo>
                <a:lnTo>
                  <a:pt x="31" y="79"/>
                </a:lnTo>
                <a:lnTo>
                  <a:pt x="19" y="88"/>
                </a:lnTo>
                <a:lnTo>
                  <a:pt x="10" y="100"/>
                </a:lnTo>
                <a:lnTo>
                  <a:pt x="3" y="113"/>
                </a:lnTo>
                <a:lnTo>
                  <a:pt x="1" y="123"/>
                </a:lnTo>
                <a:lnTo>
                  <a:pt x="0" y="1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3186906" y="2793479"/>
            <a:ext cx="1525588" cy="481013"/>
          </a:xfrm>
          <a:custGeom>
            <a:avLst/>
            <a:gdLst>
              <a:gd name="T0" fmla="*/ 1588 w 961"/>
              <a:gd name="T1" fmla="*/ 260350 h 303"/>
              <a:gd name="T2" fmla="*/ 26988 w 961"/>
              <a:gd name="T3" fmla="*/ 300038 h 303"/>
              <a:gd name="T4" fmla="*/ 73025 w 961"/>
              <a:gd name="T5" fmla="*/ 341313 h 303"/>
              <a:gd name="T6" fmla="*/ 134938 w 961"/>
              <a:gd name="T7" fmla="*/ 376238 h 303"/>
              <a:gd name="T8" fmla="*/ 220663 w 961"/>
              <a:gd name="T9" fmla="*/ 409575 h 303"/>
              <a:gd name="T10" fmla="*/ 325438 w 961"/>
              <a:gd name="T11" fmla="*/ 434975 h 303"/>
              <a:gd name="T12" fmla="*/ 439738 w 961"/>
              <a:gd name="T13" fmla="*/ 455613 h 303"/>
              <a:gd name="T14" fmla="*/ 563563 w 961"/>
              <a:gd name="T15" fmla="*/ 469900 h 303"/>
              <a:gd name="T16" fmla="*/ 695325 w 961"/>
              <a:gd name="T17" fmla="*/ 479425 h 303"/>
              <a:gd name="T18" fmla="*/ 825500 w 961"/>
              <a:gd name="T19" fmla="*/ 479425 h 303"/>
              <a:gd name="T20" fmla="*/ 958850 w 961"/>
              <a:gd name="T21" fmla="*/ 468313 h 303"/>
              <a:gd name="T22" fmla="*/ 1082675 w 961"/>
              <a:gd name="T23" fmla="*/ 455613 h 303"/>
              <a:gd name="T24" fmla="*/ 1196975 w 961"/>
              <a:gd name="T25" fmla="*/ 434975 h 303"/>
              <a:gd name="T26" fmla="*/ 1301750 w 961"/>
              <a:gd name="T27" fmla="*/ 409575 h 303"/>
              <a:gd name="T28" fmla="*/ 1385888 w 961"/>
              <a:gd name="T29" fmla="*/ 376238 h 303"/>
              <a:gd name="T30" fmla="*/ 1454150 w 961"/>
              <a:gd name="T31" fmla="*/ 341313 h 303"/>
              <a:gd name="T32" fmla="*/ 1495425 w 961"/>
              <a:gd name="T33" fmla="*/ 300038 h 303"/>
              <a:gd name="T34" fmla="*/ 1520825 w 961"/>
              <a:gd name="T35" fmla="*/ 260350 h 303"/>
              <a:gd name="T36" fmla="*/ 1520825 w 961"/>
              <a:gd name="T37" fmla="*/ 217488 h 303"/>
              <a:gd name="T38" fmla="*/ 1495425 w 961"/>
              <a:gd name="T39" fmla="*/ 177800 h 303"/>
              <a:gd name="T40" fmla="*/ 1454150 w 961"/>
              <a:gd name="T41" fmla="*/ 138113 h 303"/>
              <a:gd name="T42" fmla="*/ 1382713 w 961"/>
              <a:gd name="T43" fmla="*/ 103188 h 303"/>
              <a:gd name="T44" fmla="*/ 1301750 w 961"/>
              <a:gd name="T45" fmla="*/ 68263 h 303"/>
              <a:gd name="T46" fmla="*/ 1196975 w 961"/>
              <a:gd name="T47" fmla="*/ 44450 h 303"/>
              <a:gd name="T48" fmla="*/ 1082675 w 961"/>
              <a:gd name="T49" fmla="*/ 22225 h 303"/>
              <a:gd name="T50" fmla="*/ 958850 w 961"/>
              <a:gd name="T51" fmla="*/ 9525 h 303"/>
              <a:gd name="T52" fmla="*/ 825500 w 961"/>
              <a:gd name="T53" fmla="*/ 1588 h 303"/>
              <a:gd name="T54" fmla="*/ 695325 w 961"/>
              <a:gd name="T55" fmla="*/ 1588 h 303"/>
              <a:gd name="T56" fmla="*/ 563563 w 961"/>
              <a:gd name="T57" fmla="*/ 9525 h 303"/>
              <a:gd name="T58" fmla="*/ 439738 w 961"/>
              <a:gd name="T59" fmla="*/ 22225 h 303"/>
              <a:gd name="T60" fmla="*/ 325438 w 961"/>
              <a:gd name="T61" fmla="*/ 44450 h 303"/>
              <a:gd name="T62" fmla="*/ 220663 w 961"/>
              <a:gd name="T63" fmla="*/ 69850 h 303"/>
              <a:gd name="T64" fmla="*/ 134938 w 961"/>
              <a:gd name="T65" fmla="*/ 103188 h 303"/>
              <a:gd name="T66" fmla="*/ 73025 w 961"/>
              <a:gd name="T67" fmla="*/ 138113 h 303"/>
              <a:gd name="T68" fmla="*/ 26988 w 961"/>
              <a:gd name="T69" fmla="*/ 177800 h 303"/>
              <a:gd name="T70" fmla="*/ 1588 w 961"/>
              <a:gd name="T71" fmla="*/ 217488 h 30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61"/>
              <a:gd name="T109" fmla="*/ 0 h 303"/>
              <a:gd name="T110" fmla="*/ 961 w 961"/>
              <a:gd name="T111" fmla="*/ 303 h 30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61" h="303">
                <a:moveTo>
                  <a:pt x="0" y="152"/>
                </a:moveTo>
                <a:lnTo>
                  <a:pt x="1" y="164"/>
                </a:lnTo>
                <a:lnTo>
                  <a:pt x="7" y="177"/>
                </a:lnTo>
                <a:lnTo>
                  <a:pt x="17" y="189"/>
                </a:lnTo>
                <a:lnTo>
                  <a:pt x="28" y="203"/>
                </a:lnTo>
                <a:lnTo>
                  <a:pt x="46" y="215"/>
                </a:lnTo>
                <a:lnTo>
                  <a:pt x="63" y="226"/>
                </a:lnTo>
                <a:lnTo>
                  <a:pt x="85" y="237"/>
                </a:lnTo>
                <a:lnTo>
                  <a:pt x="113" y="247"/>
                </a:lnTo>
                <a:lnTo>
                  <a:pt x="139" y="258"/>
                </a:lnTo>
                <a:lnTo>
                  <a:pt x="172" y="266"/>
                </a:lnTo>
                <a:lnTo>
                  <a:pt x="205" y="274"/>
                </a:lnTo>
                <a:lnTo>
                  <a:pt x="241" y="281"/>
                </a:lnTo>
                <a:lnTo>
                  <a:pt x="277" y="287"/>
                </a:lnTo>
                <a:lnTo>
                  <a:pt x="315" y="292"/>
                </a:lnTo>
                <a:lnTo>
                  <a:pt x="355" y="296"/>
                </a:lnTo>
                <a:lnTo>
                  <a:pt x="396" y="299"/>
                </a:lnTo>
                <a:lnTo>
                  <a:pt x="438" y="302"/>
                </a:lnTo>
                <a:lnTo>
                  <a:pt x="481" y="302"/>
                </a:lnTo>
                <a:lnTo>
                  <a:pt x="520" y="302"/>
                </a:lnTo>
                <a:lnTo>
                  <a:pt x="563" y="299"/>
                </a:lnTo>
                <a:lnTo>
                  <a:pt x="604" y="295"/>
                </a:lnTo>
                <a:lnTo>
                  <a:pt x="643" y="292"/>
                </a:lnTo>
                <a:lnTo>
                  <a:pt x="682" y="287"/>
                </a:lnTo>
                <a:lnTo>
                  <a:pt x="720" y="281"/>
                </a:lnTo>
                <a:lnTo>
                  <a:pt x="754" y="274"/>
                </a:lnTo>
                <a:lnTo>
                  <a:pt x="787" y="266"/>
                </a:lnTo>
                <a:lnTo>
                  <a:pt x="820" y="258"/>
                </a:lnTo>
                <a:lnTo>
                  <a:pt x="848" y="247"/>
                </a:lnTo>
                <a:lnTo>
                  <a:pt x="873" y="237"/>
                </a:lnTo>
                <a:lnTo>
                  <a:pt x="894" y="226"/>
                </a:lnTo>
                <a:lnTo>
                  <a:pt x="916" y="215"/>
                </a:lnTo>
                <a:lnTo>
                  <a:pt x="930" y="203"/>
                </a:lnTo>
                <a:lnTo>
                  <a:pt x="942" y="189"/>
                </a:lnTo>
                <a:lnTo>
                  <a:pt x="952" y="177"/>
                </a:lnTo>
                <a:lnTo>
                  <a:pt x="958" y="164"/>
                </a:lnTo>
                <a:lnTo>
                  <a:pt x="960" y="152"/>
                </a:lnTo>
                <a:lnTo>
                  <a:pt x="958" y="137"/>
                </a:lnTo>
                <a:lnTo>
                  <a:pt x="952" y="124"/>
                </a:lnTo>
                <a:lnTo>
                  <a:pt x="942" y="112"/>
                </a:lnTo>
                <a:lnTo>
                  <a:pt x="930" y="98"/>
                </a:lnTo>
                <a:lnTo>
                  <a:pt x="916" y="87"/>
                </a:lnTo>
                <a:lnTo>
                  <a:pt x="894" y="76"/>
                </a:lnTo>
                <a:lnTo>
                  <a:pt x="871" y="65"/>
                </a:lnTo>
                <a:lnTo>
                  <a:pt x="848" y="54"/>
                </a:lnTo>
                <a:lnTo>
                  <a:pt x="820" y="43"/>
                </a:lnTo>
                <a:lnTo>
                  <a:pt x="787" y="34"/>
                </a:lnTo>
                <a:lnTo>
                  <a:pt x="754" y="28"/>
                </a:lnTo>
                <a:lnTo>
                  <a:pt x="717" y="21"/>
                </a:lnTo>
                <a:lnTo>
                  <a:pt x="682" y="14"/>
                </a:lnTo>
                <a:lnTo>
                  <a:pt x="643" y="10"/>
                </a:lnTo>
                <a:lnTo>
                  <a:pt x="604" y="6"/>
                </a:lnTo>
                <a:lnTo>
                  <a:pt x="563" y="3"/>
                </a:lnTo>
                <a:lnTo>
                  <a:pt x="520" y="1"/>
                </a:lnTo>
                <a:lnTo>
                  <a:pt x="478" y="0"/>
                </a:lnTo>
                <a:lnTo>
                  <a:pt x="438" y="1"/>
                </a:lnTo>
                <a:lnTo>
                  <a:pt x="396" y="3"/>
                </a:lnTo>
                <a:lnTo>
                  <a:pt x="355" y="6"/>
                </a:lnTo>
                <a:lnTo>
                  <a:pt x="315" y="10"/>
                </a:lnTo>
                <a:lnTo>
                  <a:pt x="277" y="14"/>
                </a:lnTo>
                <a:lnTo>
                  <a:pt x="239" y="21"/>
                </a:lnTo>
                <a:lnTo>
                  <a:pt x="205" y="28"/>
                </a:lnTo>
                <a:lnTo>
                  <a:pt x="172" y="34"/>
                </a:lnTo>
                <a:lnTo>
                  <a:pt x="139" y="44"/>
                </a:lnTo>
                <a:lnTo>
                  <a:pt x="113" y="54"/>
                </a:lnTo>
                <a:lnTo>
                  <a:pt x="85" y="65"/>
                </a:lnTo>
                <a:lnTo>
                  <a:pt x="63" y="76"/>
                </a:lnTo>
                <a:lnTo>
                  <a:pt x="46" y="87"/>
                </a:lnTo>
                <a:lnTo>
                  <a:pt x="28" y="98"/>
                </a:lnTo>
                <a:lnTo>
                  <a:pt x="17" y="112"/>
                </a:lnTo>
                <a:lnTo>
                  <a:pt x="7" y="125"/>
                </a:lnTo>
                <a:lnTo>
                  <a:pt x="1" y="137"/>
                </a:lnTo>
                <a:lnTo>
                  <a:pt x="0" y="15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3586956" y="3933304"/>
            <a:ext cx="1284288" cy="431800"/>
          </a:xfrm>
          <a:custGeom>
            <a:avLst/>
            <a:gdLst>
              <a:gd name="T0" fmla="*/ 1282700 w 809"/>
              <a:gd name="T1" fmla="*/ 430213 h 272"/>
              <a:gd name="T2" fmla="*/ 1282700 w 809"/>
              <a:gd name="T3" fmla="*/ 0 h 272"/>
              <a:gd name="T4" fmla="*/ 0 w 809"/>
              <a:gd name="T5" fmla="*/ 0 h 272"/>
              <a:gd name="T6" fmla="*/ 0 w 809"/>
              <a:gd name="T7" fmla="*/ 430213 h 272"/>
              <a:gd name="T8" fmla="*/ 1282700 w 809"/>
              <a:gd name="T9" fmla="*/ 430213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9"/>
              <a:gd name="T16" fmla="*/ 0 h 272"/>
              <a:gd name="T17" fmla="*/ 809 w 809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9" h="272">
                <a:moveTo>
                  <a:pt x="808" y="271"/>
                </a:moveTo>
                <a:lnTo>
                  <a:pt x="808" y="0"/>
                </a:lnTo>
                <a:lnTo>
                  <a:pt x="0" y="0"/>
                </a:lnTo>
                <a:lnTo>
                  <a:pt x="0" y="271"/>
                </a:lnTo>
                <a:lnTo>
                  <a:pt x="808" y="27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5430044" y="3933304"/>
            <a:ext cx="1446212" cy="414338"/>
          </a:xfrm>
          <a:custGeom>
            <a:avLst/>
            <a:gdLst>
              <a:gd name="T0" fmla="*/ 1444625 w 911"/>
              <a:gd name="T1" fmla="*/ 412750 h 261"/>
              <a:gd name="T2" fmla="*/ 1444625 w 911"/>
              <a:gd name="T3" fmla="*/ 0 h 261"/>
              <a:gd name="T4" fmla="*/ 0 w 911"/>
              <a:gd name="T5" fmla="*/ 0 h 261"/>
              <a:gd name="T6" fmla="*/ 0 w 911"/>
              <a:gd name="T7" fmla="*/ 412750 h 261"/>
              <a:gd name="T8" fmla="*/ 1444625 w 911"/>
              <a:gd name="T9" fmla="*/ 412750 h 2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1"/>
              <a:gd name="T16" fmla="*/ 0 h 261"/>
              <a:gd name="T17" fmla="*/ 911 w 911"/>
              <a:gd name="T18" fmla="*/ 261 h 2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1" h="261">
                <a:moveTo>
                  <a:pt x="910" y="260"/>
                </a:moveTo>
                <a:lnTo>
                  <a:pt x="910" y="0"/>
                </a:lnTo>
                <a:lnTo>
                  <a:pt x="0" y="0"/>
                </a:lnTo>
                <a:lnTo>
                  <a:pt x="0" y="260"/>
                </a:lnTo>
                <a:lnTo>
                  <a:pt x="910" y="26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4828381" y="2920479"/>
            <a:ext cx="722313" cy="484188"/>
          </a:xfrm>
          <a:custGeom>
            <a:avLst/>
            <a:gdLst>
              <a:gd name="T0" fmla="*/ 358775 w 455"/>
              <a:gd name="T1" fmla="*/ 0 h 305"/>
              <a:gd name="T2" fmla="*/ 720725 w 455"/>
              <a:gd name="T3" fmla="*/ 482600 h 305"/>
              <a:gd name="T4" fmla="*/ 0 w 455"/>
              <a:gd name="T5" fmla="*/ 482600 h 305"/>
              <a:gd name="T6" fmla="*/ 358775 w 455"/>
              <a:gd name="T7" fmla="*/ 0 h 305"/>
              <a:gd name="T8" fmla="*/ 0 60000 65536"/>
              <a:gd name="T9" fmla="*/ 0 60000 65536"/>
              <a:gd name="T10" fmla="*/ 0 60000 65536"/>
              <a:gd name="T11" fmla="*/ 0 60000 65536"/>
              <a:gd name="T12" fmla="*/ 0 w 455"/>
              <a:gd name="T13" fmla="*/ 0 h 305"/>
              <a:gd name="T14" fmla="*/ 455 w 455"/>
              <a:gd name="T15" fmla="*/ 305 h 3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5" h="305">
                <a:moveTo>
                  <a:pt x="226" y="0"/>
                </a:moveTo>
                <a:lnTo>
                  <a:pt x="454" y="304"/>
                </a:lnTo>
                <a:lnTo>
                  <a:pt x="0" y="304"/>
                </a:lnTo>
                <a:lnTo>
                  <a:pt x="226" y="0"/>
                </a:lnTo>
              </a:path>
            </a:pathLst>
          </a:custGeom>
          <a:noFill/>
          <a:ln w="25400" cap="rnd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947444" y="3126854"/>
            <a:ext cx="4778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chemeClr val="accent2"/>
                </a:solidFill>
                <a:latin typeface="Arial" charset="0"/>
                <a:ea typeface="宋体" charset="-122"/>
              </a:rPr>
              <a:t>ISA</a:t>
            </a: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569494" y="4015854"/>
            <a:ext cx="13255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Hourly_Emps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677694" y="3322117"/>
            <a:ext cx="10366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contractid</a:t>
            </a: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3259931" y="2866504"/>
            <a:ext cx="13922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zh-CN" sz="1400" b="1">
                <a:solidFill>
                  <a:srgbClr val="000000"/>
                </a:solidFill>
                <a:latin typeface="Arial" charset="0"/>
                <a:ea typeface="宋体" charset="-122"/>
              </a:rPr>
              <a:t>hours_worked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4242594" y="3388792"/>
            <a:ext cx="774700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5268119" y="3388792"/>
            <a:ext cx="785812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236494" y="3709467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3929856" y="3271317"/>
            <a:ext cx="0" cy="6524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5168106" y="2634729"/>
            <a:ext cx="0" cy="317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2866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Translating ISA Hierarchies to 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7" y="1169593"/>
            <a:ext cx="9108504" cy="521173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General approach (ER approach)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3 relations: </a:t>
            </a:r>
            <a:r>
              <a:rPr lang="en-US" altLang="zh-CN" u="sng" dirty="0">
                <a:ea typeface="宋体" charset="-122"/>
              </a:rPr>
              <a:t>Employees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 err="1">
                <a:ea typeface="宋体" charset="-122"/>
              </a:rPr>
              <a:t>Hourly_Emps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u="sng" dirty="0" err="1">
                <a:ea typeface="宋体" charset="-122"/>
              </a:rPr>
              <a:t>Contract_Emps</a:t>
            </a:r>
            <a:endParaRPr lang="en-US" altLang="zh-CN" u="sng" dirty="0">
              <a:ea typeface="宋体" charset="-122"/>
            </a:endParaRPr>
          </a:p>
          <a:p>
            <a:pPr lvl="2">
              <a:lnSpc>
                <a:spcPct val="120000"/>
              </a:lnSpc>
            </a:pPr>
            <a:r>
              <a:rPr lang="en-US" altLang="zh-CN" u="sng" dirty="0" err="1">
                <a:ea typeface="宋体" charset="-122"/>
              </a:rPr>
              <a:t>Hourly_Emps</a:t>
            </a:r>
            <a:r>
              <a:rPr lang="en-US" altLang="zh-CN" dirty="0">
                <a:ea typeface="宋体" charset="-122"/>
              </a:rPr>
              <a:t>:  Every employee is recorded in </a:t>
            </a:r>
            <a:r>
              <a:rPr lang="en-US" altLang="zh-CN" u="sng" dirty="0">
                <a:ea typeface="宋体" charset="-122"/>
              </a:rPr>
              <a:t>Employees</a:t>
            </a:r>
            <a:r>
              <a:rPr lang="en-US" altLang="zh-CN" dirty="0">
                <a:ea typeface="宋体" charset="-122"/>
              </a:rPr>
              <a:t>.  For hourly </a:t>
            </a:r>
            <a:r>
              <a:rPr lang="en-US" altLang="zh-CN" dirty="0" err="1">
                <a:ea typeface="宋体" charset="-122"/>
              </a:rPr>
              <a:t>emps</a:t>
            </a:r>
            <a:r>
              <a:rPr lang="en-US" altLang="zh-CN" dirty="0">
                <a:ea typeface="宋体" charset="-122"/>
              </a:rPr>
              <a:t>, extra info recorded in </a:t>
            </a:r>
            <a:r>
              <a:rPr lang="en-US" altLang="zh-CN" b="1" dirty="0" err="1">
                <a:ea typeface="宋体" charset="-122"/>
              </a:rPr>
              <a:t>Hourly_Emps</a:t>
            </a:r>
            <a:r>
              <a:rPr lang="en-US" altLang="zh-CN" b="1" dirty="0">
                <a:ea typeface="宋体" charset="-122"/>
              </a:rPr>
              <a:t> (</a:t>
            </a:r>
            <a:r>
              <a:rPr lang="en-US" altLang="zh-CN" b="1" i="1" dirty="0" err="1">
                <a:ea typeface="宋体" charset="-122"/>
              </a:rPr>
              <a:t>hourly_wages</a:t>
            </a:r>
            <a:r>
              <a:rPr lang="en-US" altLang="zh-CN" b="1" dirty="0">
                <a:ea typeface="宋体" charset="-122"/>
              </a:rPr>
              <a:t>, </a:t>
            </a:r>
            <a:r>
              <a:rPr lang="en-US" altLang="zh-CN" b="1" i="1" dirty="0" err="1">
                <a:ea typeface="宋体" charset="-122"/>
              </a:rPr>
              <a:t>hours_worked</a:t>
            </a:r>
            <a:r>
              <a:rPr lang="en-US" altLang="zh-CN" b="1" dirty="0">
                <a:ea typeface="宋体" charset="-122"/>
              </a:rPr>
              <a:t>, </a:t>
            </a:r>
            <a:r>
              <a:rPr lang="en-US" altLang="zh-CN" b="1" i="1" u="sng" dirty="0" err="1">
                <a:ea typeface="宋体" charset="-122"/>
              </a:rPr>
              <a:t>ssn</a:t>
            </a:r>
            <a:r>
              <a:rPr lang="en-US" altLang="zh-CN" b="1" i="1" dirty="0">
                <a:ea typeface="宋体" charset="-122"/>
              </a:rPr>
              <a:t>)</a:t>
            </a:r>
          </a:p>
          <a:p>
            <a:pPr lvl="3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must delete </a:t>
            </a:r>
            <a:r>
              <a:rPr lang="en-US" altLang="zh-CN" dirty="0" err="1">
                <a:ea typeface="宋体" charset="-122"/>
              </a:rPr>
              <a:t>Hourly_Emps</a:t>
            </a:r>
            <a:r>
              <a:rPr lang="en-US" altLang="zh-CN" dirty="0">
                <a:ea typeface="宋体" charset="-122"/>
              </a:rPr>
              <a:t> tuple if referenced Employees tuple is deleted</a:t>
            </a:r>
          </a:p>
          <a:p>
            <a:pPr lvl="3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Queries involving all employees easy, those involving just </a:t>
            </a:r>
            <a:r>
              <a:rPr lang="en-US" altLang="zh-CN" dirty="0" err="1">
                <a:ea typeface="宋体" charset="-122"/>
              </a:rPr>
              <a:t>Hourly_Emps</a:t>
            </a:r>
            <a:r>
              <a:rPr lang="en-US" altLang="zh-CN" dirty="0">
                <a:ea typeface="宋体" charset="-122"/>
              </a:rPr>
              <a:t> require a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join</a:t>
            </a:r>
            <a:r>
              <a:rPr lang="en-US" altLang="zh-CN" dirty="0">
                <a:ea typeface="宋体" charset="-122"/>
              </a:rPr>
              <a:t> to get some attributes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Alternative:  Just </a:t>
            </a:r>
            <a:r>
              <a:rPr lang="en-US" altLang="zh-CN" u="sng" dirty="0" err="1">
                <a:ea typeface="宋体" charset="-122"/>
              </a:rPr>
              <a:t>Hourly_Emps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u="sng" dirty="0" err="1">
                <a:ea typeface="宋体" charset="-122"/>
              </a:rPr>
              <a:t>Contract_Emps</a:t>
            </a:r>
            <a:r>
              <a:rPr lang="en-US" altLang="zh-CN" dirty="0">
                <a:ea typeface="宋体" charset="-122"/>
              </a:rPr>
              <a:t> (OO approach)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 err="1">
                <a:ea typeface="宋体" charset="-122"/>
              </a:rPr>
              <a:t>Hourly_Emps</a:t>
            </a:r>
            <a:r>
              <a:rPr lang="en-US" altLang="zh-CN" sz="2000" dirty="0">
                <a:ea typeface="宋体" charset="-122"/>
              </a:rPr>
              <a:t>:  </a:t>
            </a:r>
            <a:r>
              <a:rPr lang="en-US" altLang="zh-CN" sz="2000" u="sng" dirty="0" err="1">
                <a:ea typeface="宋体" charset="-122"/>
              </a:rPr>
              <a:t>ssn</a:t>
            </a:r>
            <a:r>
              <a:rPr lang="en-US" altLang="zh-CN" sz="2000" dirty="0">
                <a:ea typeface="宋体" charset="-122"/>
              </a:rPr>
              <a:t>, name, lot, </a:t>
            </a:r>
            <a:r>
              <a:rPr lang="en-US" altLang="zh-CN" sz="2000" dirty="0" err="1">
                <a:ea typeface="宋体" charset="-122"/>
              </a:rPr>
              <a:t>hourly_wages</a:t>
            </a:r>
            <a:r>
              <a:rPr lang="en-US" altLang="zh-CN" sz="2000" dirty="0">
                <a:ea typeface="宋体" charset="-122"/>
              </a:rPr>
              <a:t>, </a:t>
            </a:r>
            <a:r>
              <a:rPr lang="en-US" altLang="zh-CN" sz="2000" dirty="0" err="1">
                <a:ea typeface="宋体" charset="-122"/>
              </a:rPr>
              <a:t>hours_worked</a:t>
            </a:r>
            <a:endParaRPr lang="en-US" altLang="zh-CN" sz="2000" dirty="0">
              <a:ea typeface="宋体" charset="-122"/>
            </a:endParaRP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Each employee must be in one of these two subclasses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0682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Summary: ER Diagram to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59632" y="1616347"/>
            <a:ext cx="2763837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zh-CN" dirty="0">
                <a:ea typeface="宋体" charset="-122"/>
              </a:rPr>
              <a:t>E/R diagram       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1960" y="1513160"/>
            <a:ext cx="4464496" cy="1051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zh-CN" sz="2800" b="1" dirty="0">
                <a:latin typeface="+mn-lt"/>
                <a:ea typeface="宋体" charset="-122"/>
                <a:cs typeface="Tahoma" pitchFamily="34" charset="0"/>
              </a:rPr>
              <a:t>Relational schema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None/>
            </a:pPr>
            <a:r>
              <a:rPr kumimoji="1" lang="en-US" altLang="zh-CN" sz="2000" dirty="0">
                <a:latin typeface="+mn-lt"/>
                <a:ea typeface="宋体" charset="-122"/>
                <a:cs typeface="Tahoma" pitchFamily="34" charset="0"/>
              </a:rPr>
              <a:t>	</a:t>
            </a:r>
            <a:r>
              <a:rPr kumimoji="1" lang="en-US" altLang="zh-CN" sz="2000" dirty="0" err="1">
                <a:latin typeface="+mn-lt"/>
                <a:ea typeface="宋体" charset="-122"/>
                <a:cs typeface="Tahoma" pitchFamily="34" charset="0"/>
              </a:rPr>
              <a:t>e.g.account</a:t>
            </a:r>
            <a:r>
              <a:rPr kumimoji="1" lang="en-US" altLang="zh-CN" sz="2000" dirty="0">
                <a:latin typeface="+mn-lt"/>
                <a:ea typeface="宋体" charset="-122"/>
                <a:cs typeface="Tahoma" pitchFamily="34" charset="0"/>
              </a:rPr>
              <a:t>=(</a:t>
            </a:r>
            <a:r>
              <a:rPr kumimoji="1" lang="en-US" altLang="zh-CN" sz="2000" dirty="0" err="1">
                <a:latin typeface="+mn-lt"/>
                <a:ea typeface="宋体" charset="-122"/>
                <a:cs typeface="Tahoma" pitchFamily="34" charset="0"/>
              </a:rPr>
              <a:t>bname</a:t>
            </a:r>
            <a:r>
              <a:rPr kumimoji="1" lang="en-US" altLang="zh-CN" sz="2000" dirty="0">
                <a:latin typeface="+mn-lt"/>
                <a:ea typeface="宋体" charset="-122"/>
                <a:cs typeface="Tahoma" pitchFamily="34" charset="0"/>
              </a:rPr>
              <a:t>, </a:t>
            </a:r>
            <a:r>
              <a:rPr kumimoji="1" lang="en-US" altLang="zh-CN" sz="2000" dirty="0" err="1">
                <a:latin typeface="+mn-lt"/>
                <a:ea typeface="宋体" charset="-122"/>
                <a:cs typeface="Tahoma" pitchFamily="34" charset="0"/>
              </a:rPr>
              <a:t>acct_no</a:t>
            </a:r>
            <a:r>
              <a:rPr kumimoji="1" lang="en-US" altLang="zh-CN" sz="2000" dirty="0">
                <a:latin typeface="+mn-lt"/>
                <a:ea typeface="宋体" charset="-122"/>
                <a:cs typeface="Tahoma" pitchFamily="34" charset="0"/>
              </a:rPr>
              <a:t>, </a:t>
            </a:r>
            <a:r>
              <a:rPr kumimoji="1" lang="en-US" altLang="zh-CN" sz="2000" dirty="0" err="1">
                <a:latin typeface="+mn-lt"/>
                <a:ea typeface="宋体" charset="-122"/>
                <a:cs typeface="Tahoma" pitchFamily="34" charset="0"/>
              </a:rPr>
              <a:t>bal</a:t>
            </a:r>
            <a:r>
              <a:rPr kumimoji="1" lang="en-US" altLang="zh-CN" sz="2000" dirty="0">
                <a:latin typeface="+mn-lt"/>
                <a:ea typeface="宋体" charset="-122"/>
                <a:cs typeface="Tahoma" pitchFamily="34" charset="0"/>
              </a:rPr>
              <a:t>)       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272855" y="1309960"/>
            <a:ext cx="11113" cy="535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756667" y="2665685"/>
            <a:ext cx="80676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759967" y="3081610"/>
            <a:ext cx="785812" cy="452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933004" y="3175272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>
                <a:ea typeface="宋体" charset="-122"/>
              </a:rPr>
              <a:t>E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1631379" y="3534047"/>
            <a:ext cx="19685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442592" y="3534047"/>
            <a:ext cx="207962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71042" y="3657872"/>
            <a:ext cx="160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a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 …..      a</a:t>
            </a:r>
            <a:r>
              <a:rPr lang="en-US" altLang="zh-CN" sz="2000" baseline="-25000">
                <a:ea typeface="宋体" charset="-122"/>
              </a:rPr>
              <a:t>n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746054" y="3148285"/>
            <a:ext cx="208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E = ( a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,  …,  a</a:t>
            </a:r>
            <a:r>
              <a:rPr lang="en-US" altLang="zh-CN" sz="2000" baseline="-25000">
                <a:ea typeface="宋体" charset="-122"/>
              </a:rPr>
              <a:t>n</a:t>
            </a:r>
            <a:r>
              <a:rPr lang="en-US" altLang="zh-CN" sz="2000">
                <a:ea typeface="宋体" charset="-122"/>
              </a:rPr>
              <a:t> )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504379" y="4007122"/>
            <a:ext cx="24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476304" y="3500710"/>
            <a:ext cx="24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740792" y="4378597"/>
            <a:ext cx="8367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43942" y="4717008"/>
            <a:ext cx="703262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>
                <a:latin typeface="Times New Roman" pitchFamily="18" charset="0"/>
                <a:ea typeface="宋体" charset="-122"/>
              </a:rPr>
              <a:t>E1</a:t>
            </a:r>
            <a:endParaRPr lang="en-US" altLang="zh-CN" baseline="-25000">
              <a:latin typeface="Times New Roman" pitchFamily="18" charset="0"/>
              <a:ea typeface="宋体" charset="-122"/>
            </a:endParaRPr>
          </a:p>
        </p:txBody>
      </p: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3256979" y="4677047"/>
            <a:ext cx="631825" cy="374650"/>
            <a:chOff x="2273" y="2273"/>
            <a:chExt cx="307" cy="236"/>
          </a:xfrm>
        </p:grpSpPr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2273" y="2292"/>
              <a:ext cx="307" cy="2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2302" y="2273"/>
              <a:ext cx="2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r>
                <a:rPr lang="en-US" altLang="zh-CN" sz="1800">
                  <a:latin typeface="Times New Roman" pitchFamily="18" charset="0"/>
                  <a:ea typeface="宋体" charset="-122"/>
                </a:rPr>
                <a:t>E2</a:t>
              </a:r>
              <a:endParaRPr lang="en-US" altLang="zh-CN" baseline="-250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22" name="AutoShape 23"/>
          <p:cNvSpPr>
            <a:spLocks noChangeArrowheads="1"/>
          </p:cNvSpPr>
          <p:nvPr/>
        </p:nvSpPr>
        <p:spPr bwMode="auto">
          <a:xfrm>
            <a:off x="1844104" y="4656410"/>
            <a:ext cx="881063" cy="45085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>
                <a:latin typeface="Times New Roman" pitchFamily="18" charset="0"/>
                <a:ea typeface="宋体" charset="-122"/>
              </a:rPr>
              <a:t>R1</a:t>
            </a:r>
          </a:p>
        </p:txBody>
      </p:sp>
      <p:cxnSp>
        <p:nvCxnSpPr>
          <p:cNvPr id="23" name="AutoShape 24"/>
          <p:cNvCxnSpPr>
            <a:cxnSpLocks noChangeShapeType="1"/>
          </p:cNvCxnSpPr>
          <p:nvPr/>
        </p:nvCxnSpPr>
        <p:spPr bwMode="auto">
          <a:xfrm>
            <a:off x="1253282" y="4881860"/>
            <a:ext cx="58447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25"/>
          <p:cNvCxnSpPr>
            <a:cxnSpLocks noChangeShapeType="1"/>
            <a:stCxn id="22" idx="3"/>
            <a:endCxn id="20" idx="1"/>
          </p:cNvCxnSpPr>
          <p:nvPr/>
        </p:nvCxnSpPr>
        <p:spPr bwMode="auto">
          <a:xfrm flipV="1">
            <a:off x="2725167" y="4880247"/>
            <a:ext cx="531812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Line 26"/>
          <p:cNvSpPr>
            <a:spLocks noChangeShapeType="1"/>
          </p:cNvSpPr>
          <p:nvPr/>
        </p:nvSpPr>
        <p:spPr bwMode="auto">
          <a:xfrm flipH="1">
            <a:off x="543942" y="5085035"/>
            <a:ext cx="104775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1145604" y="5085035"/>
            <a:ext cx="173038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1956817" y="4991372"/>
            <a:ext cx="92075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2464817" y="5004072"/>
            <a:ext cx="174625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H="1">
            <a:off x="3182367" y="5050110"/>
            <a:ext cx="19685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3691954" y="5061222"/>
            <a:ext cx="185738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266129" y="5232672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a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 a</a:t>
            </a:r>
            <a:r>
              <a:rPr lang="en-US" altLang="zh-CN" sz="2000" baseline="-25000">
                <a:ea typeface="宋体" charset="-122"/>
              </a:rPr>
              <a:t>n</a:t>
            </a: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637729" y="5239022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c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 c</a:t>
            </a:r>
            <a:r>
              <a:rPr lang="en-US" altLang="zh-CN" sz="2000" baseline="-25000">
                <a:ea typeface="宋体" charset="-122"/>
              </a:rPr>
              <a:t>k</a:t>
            </a: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2933129" y="5239022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b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 b</a:t>
            </a:r>
            <a:r>
              <a:rPr lang="en-US" altLang="zh-CN" sz="2000" baseline="-25000">
                <a:ea typeface="宋体" charset="-122"/>
              </a:rPr>
              <a:t>m</a:t>
            </a:r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332804" y="5627960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2974404" y="5688285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4968304" y="5165997"/>
            <a:ext cx="28055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 dirty="0">
                <a:ea typeface="宋体" charset="-122"/>
              </a:rPr>
              <a:t>R1= ( </a:t>
            </a:r>
            <a:r>
              <a:rPr lang="en-US" altLang="zh-CN" sz="2000" u="sng" dirty="0">
                <a:ea typeface="宋体" charset="-122"/>
              </a:rPr>
              <a:t>a</a:t>
            </a:r>
            <a:r>
              <a:rPr lang="en-US" altLang="zh-CN" sz="2000" u="sng" baseline="-25000" dirty="0">
                <a:ea typeface="宋体" charset="-122"/>
              </a:rPr>
              <a:t>1</a:t>
            </a:r>
            <a:r>
              <a:rPr lang="en-US" altLang="zh-CN" sz="2000" dirty="0"/>
              <a:t>, </a:t>
            </a:r>
            <a:r>
              <a:rPr lang="en-US" altLang="zh-CN" sz="2000" u="sng" dirty="0">
                <a:ea typeface="宋体" charset="-122"/>
              </a:rPr>
              <a:t>b</a:t>
            </a:r>
            <a:r>
              <a:rPr lang="en-US" altLang="zh-CN" sz="2000" u="sng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, c</a:t>
            </a:r>
            <a:r>
              <a:rPr lang="en-US" altLang="zh-CN" sz="2000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,   …,  </a:t>
            </a:r>
            <a:r>
              <a:rPr lang="en-US" altLang="zh-CN" sz="2000" dirty="0" err="1">
                <a:ea typeface="宋体" charset="-122"/>
              </a:rPr>
              <a:t>c</a:t>
            </a:r>
            <a:r>
              <a:rPr lang="en-US" altLang="zh-CN" sz="2000" baseline="-25000" dirty="0" err="1">
                <a:ea typeface="宋体" charset="-122"/>
              </a:rPr>
              <a:t>k</a:t>
            </a:r>
            <a:r>
              <a:rPr lang="en-US" altLang="zh-CN" sz="2000" baseline="-25000" dirty="0">
                <a:ea typeface="宋体" charset="-122"/>
              </a:rPr>
              <a:t> </a:t>
            </a:r>
            <a:r>
              <a:rPr lang="en-US" altLang="zh-CN" sz="2000" dirty="0">
                <a:ea typeface="宋体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296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8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 animBg="1"/>
      <p:bldP spid="35" grpId="0" animBg="1"/>
      <p:bldP spid="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Summary: ER Diagram to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152399" y="2780928"/>
            <a:ext cx="8786813" cy="360040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Could have :</a:t>
            </a:r>
          </a:p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		R1= ( </a:t>
            </a:r>
            <a:r>
              <a:rPr lang="en-US" altLang="zh-CN" u="sng" dirty="0">
                <a:ea typeface="宋体" charset="-122"/>
              </a:rPr>
              <a:t>a</a:t>
            </a:r>
            <a:r>
              <a:rPr lang="en-US" altLang="zh-CN" u="sng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</a:t>
            </a:r>
            <a:r>
              <a:rPr lang="en-US" altLang="zh-CN" u="sng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c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  …,  </a:t>
            </a:r>
            <a:r>
              <a:rPr lang="en-US" altLang="zh-CN" dirty="0" err="1">
                <a:ea typeface="宋体" charset="-122"/>
              </a:rPr>
              <a:t>c</a:t>
            </a:r>
            <a:r>
              <a:rPr lang="en-US" altLang="zh-CN" baseline="-25000" dirty="0" err="1">
                <a:ea typeface="宋体" charset="-122"/>
              </a:rPr>
              <a:t>k</a:t>
            </a:r>
            <a:r>
              <a:rPr lang="en-US" altLang="zh-CN" baseline="-25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/>
            <a:r>
              <a:rPr lang="en-US" altLang="zh-CN" dirty="0">
                <a:ea typeface="宋体" charset="-122"/>
              </a:rPr>
              <a:t>Put b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 as the key for R1, it is also the key for E2=(b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…., </a:t>
            </a:r>
            <a:r>
              <a:rPr lang="en-US" altLang="zh-CN" dirty="0" err="1">
                <a:ea typeface="宋体" charset="-122"/>
              </a:rPr>
              <a:t>b</a:t>
            </a:r>
            <a:r>
              <a:rPr lang="en-US" altLang="zh-CN" baseline="-25000" dirty="0" err="1">
                <a:ea typeface="宋体" charset="-122"/>
              </a:rPr>
              <a:t>n</a:t>
            </a:r>
            <a:r>
              <a:rPr lang="en-US" altLang="zh-CN" dirty="0">
                <a:ea typeface="宋体" charset="-122"/>
              </a:rPr>
              <a:t>) </a:t>
            </a:r>
          </a:p>
          <a:p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Usual strategy</a:t>
            </a:r>
            <a:r>
              <a:rPr lang="en-US" altLang="zh-CN" dirty="0">
                <a:ea typeface="宋体" charset="-122"/>
              </a:rPr>
              <a:t> 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(combination)</a:t>
            </a:r>
          </a:p>
          <a:p>
            <a:pPr lvl="1"/>
            <a:r>
              <a:rPr lang="en-US" altLang="zh-CN" dirty="0">
                <a:ea typeface="宋体" charset="-122"/>
              </a:rPr>
              <a:t>ignore R1</a:t>
            </a:r>
          </a:p>
          <a:p>
            <a:pPr lvl="1"/>
            <a:r>
              <a:rPr lang="en-US" altLang="zh-CN" dirty="0">
                <a:ea typeface="宋体" charset="-122"/>
              </a:rPr>
              <a:t>Add a1, c1, …., </a:t>
            </a:r>
            <a:r>
              <a:rPr lang="en-US" altLang="zh-CN" dirty="0" err="1">
                <a:ea typeface="宋体" charset="-122"/>
              </a:rPr>
              <a:t>ck</a:t>
            </a:r>
            <a:r>
              <a:rPr lang="en-US" altLang="zh-CN" dirty="0">
                <a:ea typeface="宋体" charset="-122"/>
              </a:rPr>
              <a:t> to E2 instead, i.e.</a:t>
            </a:r>
          </a:p>
          <a:p>
            <a:pPr lvl="1"/>
            <a:r>
              <a:rPr lang="en-US" altLang="zh-CN" dirty="0">
                <a:ea typeface="宋体" charset="-122"/>
              </a:rPr>
              <a:t>E2=(</a:t>
            </a:r>
            <a:r>
              <a:rPr lang="en-US" altLang="zh-CN" u="sng" dirty="0">
                <a:ea typeface="宋体" charset="-122"/>
              </a:rPr>
              <a:t>b</a:t>
            </a:r>
            <a:r>
              <a:rPr lang="en-US" altLang="zh-CN" u="sng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…., </a:t>
            </a:r>
            <a:r>
              <a:rPr lang="en-US" altLang="zh-CN" dirty="0" err="1">
                <a:ea typeface="宋体" charset="-122"/>
              </a:rPr>
              <a:t>b</a:t>
            </a:r>
            <a:r>
              <a:rPr lang="en-US" altLang="zh-CN" baseline="-25000" dirty="0" err="1">
                <a:ea typeface="宋体" charset="-122"/>
              </a:rPr>
              <a:t>n</a:t>
            </a:r>
            <a:r>
              <a:rPr lang="en-US" altLang="zh-CN" dirty="0">
                <a:ea typeface="宋体" charset="-122"/>
              </a:rPr>
              <a:t>, a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c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…, </a:t>
            </a:r>
            <a:r>
              <a:rPr lang="en-US" altLang="zh-CN" dirty="0" err="1">
                <a:ea typeface="宋体" charset="-122"/>
              </a:rPr>
              <a:t>c</a:t>
            </a:r>
            <a:r>
              <a:rPr lang="en-US" altLang="zh-CN" baseline="-25000" dirty="0" err="1">
                <a:ea typeface="宋体" charset="-122"/>
              </a:rPr>
              <a:t>k</a:t>
            </a:r>
            <a:r>
              <a:rPr lang="en-US" altLang="zh-CN" dirty="0">
                <a:ea typeface="宋体" charset="-122"/>
              </a:rPr>
              <a:t>)</a:t>
            </a:r>
          </a:p>
          <a:p>
            <a:endParaRPr lang="zh-CN" altLang="en-US" dirty="0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2781325" y="1510234"/>
            <a:ext cx="703263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>
                <a:latin typeface="Times New Roman" pitchFamily="18" charset="0"/>
                <a:ea typeface="宋体" charset="-122"/>
              </a:rPr>
              <a:t>E1</a:t>
            </a:r>
            <a:endParaRPr lang="en-US" altLang="zh-CN" baseline="-25000">
              <a:latin typeface="Times New Roman" pitchFamily="18" charset="0"/>
              <a:ea typeface="宋体" charset="-122"/>
            </a:endParaRPr>
          </a:p>
        </p:txBody>
      </p:sp>
      <p:grpSp>
        <p:nvGrpSpPr>
          <p:cNvPr id="39" name="Group 5"/>
          <p:cNvGrpSpPr>
            <a:grpSpLocks/>
          </p:cNvGrpSpPr>
          <p:nvPr/>
        </p:nvGrpSpPr>
        <p:grpSpPr bwMode="auto">
          <a:xfrm>
            <a:off x="5463704" y="1481658"/>
            <a:ext cx="631825" cy="374650"/>
            <a:chOff x="2273" y="2273"/>
            <a:chExt cx="307" cy="236"/>
          </a:xfrm>
        </p:grpSpPr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2273" y="2292"/>
              <a:ext cx="307" cy="2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2302" y="2273"/>
              <a:ext cx="2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r>
                <a:rPr lang="en-US" altLang="zh-CN" sz="1800">
                  <a:latin typeface="Times New Roman" pitchFamily="18" charset="0"/>
                  <a:ea typeface="宋体" charset="-122"/>
                </a:rPr>
                <a:t>E2</a:t>
              </a:r>
              <a:endParaRPr lang="en-US" altLang="zh-CN" baseline="-250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2" name="AutoShape 8"/>
          <p:cNvSpPr>
            <a:spLocks noChangeArrowheads="1"/>
          </p:cNvSpPr>
          <p:nvPr/>
        </p:nvSpPr>
        <p:spPr bwMode="auto">
          <a:xfrm>
            <a:off x="4050829" y="1461021"/>
            <a:ext cx="881062" cy="45085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>
                <a:latin typeface="Times New Roman" pitchFamily="18" charset="0"/>
                <a:ea typeface="宋体" charset="-122"/>
              </a:rPr>
              <a:t>R1</a:t>
            </a:r>
          </a:p>
        </p:txBody>
      </p:sp>
      <p:cxnSp>
        <p:nvCxnSpPr>
          <p:cNvPr id="43" name="AutoShape 9"/>
          <p:cNvCxnSpPr>
            <a:cxnSpLocks noChangeShapeType="1"/>
          </p:cNvCxnSpPr>
          <p:nvPr/>
        </p:nvCxnSpPr>
        <p:spPr bwMode="auto">
          <a:xfrm>
            <a:off x="4931891" y="1687186"/>
            <a:ext cx="544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AutoShape 10"/>
          <p:cNvCxnSpPr>
            <a:cxnSpLocks noChangeShapeType="1"/>
            <a:endCxn id="42" idx="1"/>
          </p:cNvCxnSpPr>
          <p:nvPr/>
        </p:nvCxnSpPr>
        <p:spPr bwMode="auto">
          <a:xfrm>
            <a:off x="3484588" y="1682477"/>
            <a:ext cx="566241" cy="39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Line 11"/>
          <p:cNvSpPr>
            <a:spLocks noChangeShapeType="1"/>
          </p:cNvSpPr>
          <p:nvPr/>
        </p:nvSpPr>
        <p:spPr bwMode="auto">
          <a:xfrm flipH="1">
            <a:off x="2710979" y="1880121"/>
            <a:ext cx="275704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3169940" y="1880121"/>
            <a:ext cx="173037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 flipH="1">
            <a:off x="4163541" y="1795983"/>
            <a:ext cx="92075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4671542" y="1808683"/>
            <a:ext cx="87312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H="1">
            <a:off x="5389091" y="1854721"/>
            <a:ext cx="19685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0" name="Line 16"/>
          <p:cNvSpPr>
            <a:spLocks noChangeShapeType="1"/>
          </p:cNvSpPr>
          <p:nvPr/>
        </p:nvSpPr>
        <p:spPr bwMode="auto">
          <a:xfrm>
            <a:off x="5898679" y="1865833"/>
            <a:ext cx="185737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2472854" y="2037283"/>
            <a:ext cx="125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a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a</a:t>
            </a:r>
            <a:r>
              <a:rPr lang="en-US" altLang="zh-CN" sz="2000" baseline="-25000">
                <a:ea typeface="宋体" charset="-122"/>
              </a:rPr>
              <a:t>n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3847629" y="2034108"/>
            <a:ext cx="125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c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c</a:t>
            </a:r>
            <a:r>
              <a:rPr lang="en-US" altLang="zh-CN" sz="2000" baseline="-25000">
                <a:ea typeface="宋体" charset="-122"/>
              </a:rPr>
              <a:t>k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5135091" y="2084908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2000">
                <a:ea typeface="宋体" charset="-122"/>
              </a:rPr>
              <a:t>b</a:t>
            </a:r>
            <a:r>
              <a:rPr lang="en-US" altLang="zh-CN" sz="2000" baseline="-25000">
                <a:ea typeface="宋体" charset="-122"/>
              </a:rPr>
              <a:t>1</a:t>
            </a:r>
            <a:r>
              <a:rPr lang="en-US" altLang="zh-CN" sz="2000">
                <a:ea typeface="宋体" charset="-122"/>
              </a:rPr>
              <a:t> ….  b</a:t>
            </a:r>
            <a:r>
              <a:rPr lang="en-US" altLang="zh-CN" sz="2000" baseline="-25000">
                <a:ea typeface="宋体" charset="-122"/>
              </a:rPr>
              <a:t>m</a:t>
            </a: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2539529" y="2432571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5181129" y="2492896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076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Summary: ER Diagram to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58839" y="1552153"/>
            <a:ext cx="703263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1800">
                <a:latin typeface="Tahoma" pitchFamily="34" charset="0"/>
                <a:ea typeface="宋体" charset="-122"/>
              </a:rPr>
              <a:t>E1</a:t>
            </a:r>
            <a:endParaRPr lang="en-US" altLang="zh-CN" baseline="-25000">
              <a:latin typeface="Tahoma" pitchFamily="34" charset="0"/>
              <a:ea typeface="宋体" charset="-122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330602" y="1487065"/>
            <a:ext cx="631825" cy="374650"/>
            <a:chOff x="2273" y="2273"/>
            <a:chExt cx="307" cy="236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273" y="2292"/>
              <a:ext cx="307" cy="2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302" y="2273"/>
              <a:ext cx="2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r>
                <a:rPr lang="en-US" altLang="zh-CN" sz="1800">
                  <a:latin typeface="Tahoma" pitchFamily="34" charset="0"/>
                  <a:ea typeface="宋体" charset="-122"/>
                </a:rPr>
                <a:t>E2</a:t>
              </a:r>
              <a:endParaRPr lang="en-US" altLang="zh-CN" baseline="-25000">
                <a:latin typeface="Tahoma" pitchFamily="34" charset="0"/>
                <a:ea typeface="宋体" charset="-122"/>
              </a:endParaRPr>
            </a:p>
          </p:txBody>
        </p:sp>
      </p:grp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917727" y="1466428"/>
            <a:ext cx="881062" cy="45085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j-lt"/>
              </a:rPr>
              <a:t>R1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>
            <a:off x="2617564" y="1895053"/>
            <a:ext cx="104775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3219227" y="1895053"/>
            <a:ext cx="173037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>
            <a:off x="4030439" y="1801390"/>
            <a:ext cx="92075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538439" y="1814090"/>
            <a:ext cx="174625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>
            <a:off x="5255989" y="1860128"/>
            <a:ext cx="19685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765577" y="1871240"/>
            <a:ext cx="185737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339752" y="2042690"/>
            <a:ext cx="116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a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 ….  a</a:t>
            </a:r>
            <a:r>
              <a:rPr lang="en-US" sz="2000" baseline="-25000" dirty="0">
                <a:latin typeface="+mj-lt"/>
              </a:rPr>
              <a:t>n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714527" y="2039515"/>
            <a:ext cx="1047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c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 …. c</a:t>
            </a:r>
            <a:r>
              <a:rPr lang="en-US" sz="2000" baseline="-25000" dirty="0">
                <a:latin typeface="+mj-lt"/>
              </a:rPr>
              <a:t>k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001989" y="2090315"/>
            <a:ext cx="1150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b</a:t>
            </a:r>
            <a:r>
              <a:rPr lang="en-US" sz="2000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 …. </a:t>
            </a:r>
            <a:r>
              <a:rPr lang="en-US" sz="2000" dirty="0" err="1">
                <a:latin typeface="+mj-lt"/>
              </a:rPr>
              <a:t>b</a:t>
            </a:r>
            <a:r>
              <a:rPr lang="en-US" sz="2000" baseline="-25000" dirty="0" err="1">
                <a:latin typeface="+mj-lt"/>
              </a:rPr>
              <a:t>m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2406427" y="2437978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5048027" y="2498303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500214" y="1514053"/>
            <a:ext cx="33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>
                <a:latin typeface="Tahoma" pitchFamily="34" charset="0"/>
                <a:ea typeface="宋体" charset="-122"/>
              </a:rPr>
              <a:t>?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4878164" y="1469603"/>
            <a:ext cx="33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>
                <a:latin typeface="Tahoma" pitchFamily="34" charset="0"/>
                <a:ea typeface="宋体" charset="-122"/>
              </a:rPr>
              <a:t>?</a:t>
            </a: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4351338" y="2736428"/>
            <a:ext cx="0" cy="364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4" name="AutoShape 26"/>
          <p:cNvSpPr>
            <a:spLocks noChangeArrowheads="1"/>
          </p:cNvSpPr>
          <p:nvPr/>
        </p:nvSpPr>
        <p:spPr bwMode="auto">
          <a:xfrm>
            <a:off x="1665288" y="3134890"/>
            <a:ext cx="1220787" cy="487363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j-lt"/>
              </a:rPr>
              <a:t>R1</a:t>
            </a:r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1322388" y="3377630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2878138" y="3376042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857250" y="3777828"/>
            <a:ext cx="7535863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823913" y="2738015"/>
            <a:ext cx="7535862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1817688" y="4098503"/>
            <a:ext cx="1220787" cy="487362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j-lt"/>
              </a:rPr>
              <a:t>R1</a:t>
            </a: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H="1">
            <a:off x="3038475" y="4344864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>
            <a:off x="1470026" y="4344864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950913" y="4784303"/>
            <a:ext cx="7535862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3" name="AutoShape 35"/>
          <p:cNvSpPr>
            <a:spLocks noChangeArrowheads="1"/>
          </p:cNvSpPr>
          <p:nvPr/>
        </p:nvSpPr>
        <p:spPr bwMode="auto">
          <a:xfrm>
            <a:off x="1817688" y="4898603"/>
            <a:ext cx="1220787" cy="487362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j-lt"/>
              </a:rPr>
              <a:t>R1</a:t>
            </a:r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H="1">
            <a:off x="3040460" y="5138845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 flipH="1">
            <a:off x="1470026" y="5142392"/>
            <a:ext cx="34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 flipV="1">
            <a:off x="869950" y="5559003"/>
            <a:ext cx="7535863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7" name="AutoShape 39"/>
          <p:cNvSpPr>
            <a:spLocks noChangeArrowheads="1"/>
          </p:cNvSpPr>
          <p:nvPr/>
        </p:nvSpPr>
        <p:spPr bwMode="auto">
          <a:xfrm>
            <a:off x="1892300" y="5762203"/>
            <a:ext cx="1220788" cy="487362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j-lt"/>
              </a:rPr>
              <a:t>R1</a:t>
            </a:r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H="1">
            <a:off x="3108325" y="6008588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 dirty="0">
              <a:latin typeface="+mj-lt"/>
            </a:endParaRPr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 flipH="1">
            <a:off x="1544637" y="6005884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4459288" y="2915815"/>
            <a:ext cx="2106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E1 = ( </a:t>
            </a:r>
            <a:r>
              <a:rPr lang="en-US" sz="1800" u="sng" dirty="0">
                <a:latin typeface="+mj-lt"/>
              </a:rPr>
              <a:t>a</a:t>
            </a:r>
            <a:r>
              <a:rPr lang="en-US" sz="1800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,  …,  a</a:t>
            </a:r>
            <a:r>
              <a:rPr lang="en-US" sz="1800" baseline="-25000" dirty="0">
                <a:latin typeface="+mj-lt"/>
              </a:rPr>
              <a:t>n</a:t>
            </a:r>
            <a:r>
              <a:rPr lang="en-US" sz="1800" dirty="0">
                <a:latin typeface="+mj-lt"/>
              </a:rPr>
              <a:t> )</a:t>
            </a:r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>
            <a:off x="6575425" y="2901528"/>
            <a:ext cx="2162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E2 = ( </a:t>
            </a:r>
            <a:r>
              <a:rPr lang="en-US" sz="1800" u="sng" dirty="0">
                <a:latin typeface="+mj-lt"/>
              </a:rPr>
              <a:t>b</a:t>
            </a:r>
            <a:r>
              <a:rPr lang="en-US" sz="1800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,  …,  </a:t>
            </a:r>
            <a:r>
              <a:rPr lang="en-US" sz="1800" dirty="0" err="1">
                <a:latin typeface="+mj-lt"/>
              </a:rPr>
              <a:t>b</a:t>
            </a:r>
            <a:r>
              <a:rPr lang="en-US" sz="1800" baseline="-25000" dirty="0" err="1">
                <a:latin typeface="+mj-lt"/>
              </a:rPr>
              <a:t>m</a:t>
            </a:r>
            <a:r>
              <a:rPr lang="en-US" sz="1800" dirty="0">
                <a:latin typeface="+mj-lt"/>
              </a:rPr>
              <a:t> )</a:t>
            </a: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>
            <a:off x="4533900" y="3301578"/>
            <a:ext cx="2636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R1 = ( </a:t>
            </a:r>
            <a:r>
              <a:rPr lang="en-US" sz="1800" u="sng" dirty="0">
                <a:latin typeface="+mj-lt"/>
              </a:rPr>
              <a:t>a</a:t>
            </a:r>
            <a:r>
              <a:rPr lang="en-US" sz="1800" u="sng" baseline="-25000" dirty="0">
                <a:latin typeface="+mj-lt"/>
              </a:rPr>
              <a:t>1</a:t>
            </a:r>
            <a:r>
              <a:rPr lang="en-US" sz="1800" u="sng" dirty="0">
                <a:latin typeface="+mj-lt"/>
              </a:rPr>
              <a:t>, b</a:t>
            </a:r>
            <a:r>
              <a:rPr lang="en-US" sz="1800" u="sng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, c</a:t>
            </a:r>
            <a:r>
              <a:rPr lang="en-US" sz="1800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 …,  c</a:t>
            </a:r>
            <a:r>
              <a:rPr lang="en-US" sz="1800" baseline="-25000" dirty="0">
                <a:latin typeface="+mj-lt"/>
              </a:rPr>
              <a:t>k</a:t>
            </a:r>
            <a:r>
              <a:rPr lang="en-US" sz="1800" dirty="0">
                <a:latin typeface="+mj-lt"/>
              </a:rPr>
              <a:t> )</a:t>
            </a: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4611688" y="3946103"/>
            <a:ext cx="2166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E1 = ( </a:t>
            </a:r>
            <a:r>
              <a:rPr lang="en-US" sz="1800" u="sng" dirty="0">
                <a:latin typeface="+mj-lt"/>
              </a:rPr>
              <a:t>a</a:t>
            </a:r>
            <a:r>
              <a:rPr lang="en-US" sz="1800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,  …,  a</a:t>
            </a:r>
            <a:r>
              <a:rPr lang="en-US" sz="1800" baseline="-25000" dirty="0">
                <a:latin typeface="+mj-lt"/>
              </a:rPr>
              <a:t>n</a:t>
            </a:r>
            <a:r>
              <a:rPr lang="en-US" sz="1800" dirty="0">
                <a:latin typeface="+mj-lt"/>
              </a:rPr>
              <a:t> )</a:t>
            </a:r>
          </a:p>
        </p:txBody>
      </p:sp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4603750" y="4322340"/>
            <a:ext cx="3500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E2 = ( </a:t>
            </a:r>
            <a:r>
              <a:rPr lang="en-US" sz="1800" u="sng" dirty="0">
                <a:latin typeface="+mn-lt"/>
              </a:rPr>
              <a:t>b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…,  </a:t>
            </a:r>
            <a:r>
              <a:rPr lang="en-US" sz="1800" dirty="0" err="1">
                <a:latin typeface="+mn-lt"/>
              </a:rPr>
              <a:t>b</a:t>
            </a:r>
            <a:r>
              <a:rPr lang="en-US" sz="1800" baseline="-25000" dirty="0" err="1">
                <a:latin typeface="+mn-lt"/>
              </a:rPr>
              <a:t>m</a:t>
            </a:r>
            <a:r>
              <a:rPr lang="en-US" sz="1800" dirty="0">
                <a:latin typeface="+mn-lt"/>
              </a:rPr>
              <a:t> , 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c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…, c</a:t>
            </a:r>
            <a:r>
              <a:rPr lang="en-US" sz="1800" baseline="-25000" dirty="0">
                <a:latin typeface="+mn-lt"/>
              </a:rPr>
              <a:t>k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4652963" y="4787478"/>
            <a:ext cx="3443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E1 = ( 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…,  a</a:t>
            </a:r>
            <a:r>
              <a:rPr lang="en-US" sz="1800" baseline="-25000" dirty="0">
                <a:latin typeface="+mn-lt"/>
              </a:rPr>
              <a:t>n</a:t>
            </a:r>
            <a:r>
              <a:rPr lang="en-US" sz="1800" dirty="0">
                <a:latin typeface="+mn-lt"/>
              </a:rPr>
              <a:t> , b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c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…, c</a:t>
            </a:r>
            <a:r>
              <a:rPr lang="en-US" sz="1800" baseline="-25000" dirty="0">
                <a:latin typeface="+mn-lt"/>
              </a:rPr>
              <a:t>k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46" name="Text Box 48"/>
          <p:cNvSpPr txBox="1">
            <a:spLocks noChangeArrowheads="1"/>
          </p:cNvSpPr>
          <p:nvPr/>
        </p:nvSpPr>
        <p:spPr bwMode="auto">
          <a:xfrm>
            <a:off x="4645025" y="5163715"/>
            <a:ext cx="1813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E2 = ( </a:t>
            </a:r>
            <a:r>
              <a:rPr lang="en-US" sz="1800" u="sng" dirty="0">
                <a:latin typeface="+mj-lt"/>
              </a:rPr>
              <a:t>b</a:t>
            </a:r>
            <a:r>
              <a:rPr lang="en-US" sz="1800" baseline="-25000" dirty="0">
                <a:latin typeface="+mj-lt"/>
              </a:rPr>
              <a:t>1</a:t>
            </a:r>
            <a:r>
              <a:rPr lang="en-US" sz="1800" dirty="0">
                <a:latin typeface="+mj-lt"/>
              </a:rPr>
              <a:t>,  …,  </a:t>
            </a:r>
            <a:r>
              <a:rPr lang="en-US" sz="1800" dirty="0" err="1">
                <a:latin typeface="+mj-lt"/>
              </a:rPr>
              <a:t>b</a:t>
            </a:r>
            <a:r>
              <a:rPr lang="en-US" sz="1800" baseline="-25000" dirty="0" err="1">
                <a:latin typeface="+mj-lt"/>
              </a:rPr>
              <a:t>m</a:t>
            </a:r>
            <a:r>
              <a:rPr lang="en-US" sz="1800" dirty="0">
                <a:latin typeface="+mj-lt"/>
              </a:rPr>
              <a:t> )</a:t>
            </a: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4792663" y="5778078"/>
            <a:ext cx="237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Treat as n:1 or 1:m</a:t>
            </a:r>
          </a:p>
        </p:txBody>
      </p:sp>
    </p:spTree>
    <p:extLst>
      <p:ext uri="{BB962C8B-B14F-4D97-AF65-F5344CB8AC3E}">
        <p14:creationId xmlns:p14="http://schemas.microsoft.com/office/powerpoint/2010/main" val="264655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Summary: ER Diagram to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121084" y="1114425"/>
            <a:ext cx="388816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Weak Entity sets</a:t>
            </a:r>
          </a:p>
        </p:txBody>
      </p:sp>
      <p:sp>
        <p:nvSpPr>
          <p:cNvPr id="49" name="Rectangle 28"/>
          <p:cNvSpPr>
            <a:spLocks noChangeArrowheads="1"/>
          </p:cNvSpPr>
          <p:nvPr/>
        </p:nvSpPr>
        <p:spPr bwMode="auto">
          <a:xfrm>
            <a:off x="1290687" y="2002557"/>
            <a:ext cx="703263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1800">
                <a:latin typeface="Tahoma" pitchFamily="34" charset="0"/>
                <a:ea typeface="宋体" charset="-122"/>
              </a:rPr>
              <a:t>E1</a:t>
            </a:r>
            <a:endParaRPr lang="en-US" altLang="zh-CN" baseline="-25000">
              <a:latin typeface="Tahoma" pitchFamily="34" charset="0"/>
              <a:ea typeface="宋体" charset="-122"/>
            </a:endParaRP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3922316" y="1957313"/>
            <a:ext cx="440425" cy="369888"/>
          </a:xfrm>
          <a:prstGeom prst="rect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sz="1800" dirty="0">
                <a:latin typeface="Tahoma" pitchFamily="34" charset="0"/>
                <a:ea typeface="宋体" charset="-122"/>
              </a:rPr>
              <a:t>E2</a:t>
            </a:r>
            <a:endParaRPr lang="en-US" altLang="zh-CN" baseline="-25000" dirty="0">
              <a:latin typeface="Tahoma" pitchFamily="34" charset="0"/>
              <a:ea typeface="宋体" charset="-122"/>
            </a:endParaRPr>
          </a:p>
        </p:txBody>
      </p:sp>
      <p:sp>
        <p:nvSpPr>
          <p:cNvPr id="53" name="AutoShape 32"/>
          <p:cNvSpPr>
            <a:spLocks noChangeArrowheads="1"/>
          </p:cNvSpPr>
          <p:nvPr/>
        </p:nvSpPr>
        <p:spPr bwMode="auto">
          <a:xfrm>
            <a:off x="2549575" y="1916832"/>
            <a:ext cx="881062" cy="450850"/>
          </a:xfrm>
          <a:prstGeom prst="diamond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IR</a:t>
            </a:r>
          </a:p>
        </p:txBody>
      </p:sp>
      <p:cxnSp>
        <p:nvCxnSpPr>
          <p:cNvPr id="54" name="AutoShape 33"/>
          <p:cNvCxnSpPr>
            <a:cxnSpLocks noChangeShapeType="1"/>
          </p:cNvCxnSpPr>
          <p:nvPr/>
        </p:nvCxnSpPr>
        <p:spPr bwMode="auto">
          <a:xfrm flipV="1">
            <a:off x="3442097" y="2136775"/>
            <a:ext cx="421283" cy="24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5"/>
          <p:cNvSpPr>
            <a:spLocks noChangeShapeType="1"/>
          </p:cNvSpPr>
          <p:nvPr/>
        </p:nvSpPr>
        <p:spPr bwMode="auto">
          <a:xfrm flipH="1">
            <a:off x="1249412" y="2345457"/>
            <a:ext cx="104775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6" name="Line 36"/>
          <p:cNvSpPr>
            <a:spLocks noChangeShapeType="1"/>
          </p:cNvSpPr>
          <p:nvPr/>
        </p:nvSpPr>
        <p:spPr bwMode="auto">
          <a:xfrm>
            <a:off x="1851075" y="2345457"/>
            <a:ext cx="173037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 flipH="1">
            <a:off x="3794522" y="2403402"/>
            <a:ext cx="201142" cy="1826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8" name="Line 40"/>
          <p:cNvSpPr>
            <a:spLocks noChangeShapeType="1"/>
          </p:cNvSpPr>
          <p:nvPr/>
        </p:nvSpPr>
        <p:spPr bwMode="auto">
          <a:xfrm>
            <a:off x="4362741" y="2403402"/>
            <a:ext cx="127106" cy="1937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971600" y="2493094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a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….    a</a:t>
            </a:r>
            <a:r>
              <a:rPr lang="en-US" sz="2000" baseline="-25000">
                <a:latin typeface="+mn-lt"/>
              </a:rPr>
              <a:t>n</a:t>
            </a:r>
          </a:p>
        </p:txBody>
      </p:sp>
      <p:sp>
        <p:nvSpPr>
          <p:cNvPr id="60" name="Text Box 43"/>
          <p:cNvSpPr txBox="1">
            <a:spLocks noChangeArrowheads="1"/>
          </p:cNvSpPr>
          <p:nvPr/>
        </p:nvSpPr>
        <p:spPr bwMode="auto">
          <a:xfrm>
            <a:off x="3540522" y="2562225"/>
            <a:ext cx="1392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b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….    </a:t>
            </a:r>
            <a:r>
              <a:rPr lang="en-US" sz="2000" dirty="0" err="1">
                <a:latin typeface="+mn-lt"/>
              </a:rPr>
              <a:t>b</a:t>
            </a:r>
            <a:r>
              <a:rPr lang="en-US" sz="2000" baseline="-25000" dirty="0" err="1">
                <a:latin typeface="+mn-lt"/>
              </a:rPr>
              <a:t>m</a:t>
            </a:r>
            <a:endParaRPr lang="en-US" sz="2000" baseline="-25000" dirty="0">
              <a:latin typeface="+mn-lt"/>
            </a:endParaRPr>
          </a:p>
        </p:txBody>
      </p:sp>
      <p:sp>
        <p:nvSpPr>
          <p:cNvPr id="61" name="Line 44"/>
          <p:cNvSpPr>
            <a:spLocks noChangeShapeType="1"/>
          </p:cNvSpPr>
          <p:nvPr/>
        </p:nvSpPr>
        <p:spPr bwMode="auto">
          <a:xfrm>
            <a:off x="991839" y="2889969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2" name="Line 45"/>
          <p:cNvSpPr>
            <a:spLocks noChangeShapeType="1"/>
          </p:cNvSpPr>
          <p:nvPr/>
        </p:nvSpPr>
        <p:spPr bwMode="auto">
          <a:xfrm>
            <a:off x="3603327" y="2962275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63" name="AutoShape 46"/>
          <p:cNvCxnSpPr>
            <a:cxnSpLocks noChangeShapeType="1"/>
            <a:endCxn id="53" idx="1"/>
          </p:cNvCxnSpPr>
          <p:nvPr/>
        </p:nvCxnSpPr>
        <p:spPr bwMode="auto">
          <a:xfrm flipV="1">
            <a:off x="1993950" y="2142257"/>
            <a:ext cx="55562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 Box 47"/>
          <p:cNvSpPr txBox="1">
            <a:spLocks noChangeArrowheads="1"/>
          </p:cNvSpPr>
          <p:nvPr/>
        </p:nvSpPr>
        <p:spPr bwMode="auto">
          <a:xfrm>
            <a:off x="5090666" y="1614488"/>
            <a:ext cx="2106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latin typeface="+mn-lt"/>
              </a:rPr>
              <a:t>E1 = ( </a:t>
            </a:r>
            <a:r>
              <a:rPr lang="en-US" sz="1800" u="sng">
                <a:latin typeface="+mn-lt"/>
              </a:rPr>
              <a:t>a</a:t>
            </a:r>
            <a:r>
              <a:rPr lang="en-US" sz="1800" u="sng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,  …,  a</a:t>
            </a:r>
            <a:r>
              <a:rPr lang="en-US" sz="1800" baseline="-25000">
                <a:latin typeface="+mn-lt"/>
              </a:rPr>
              <a:t>n</a:t>
            </a:r>
            <a:r>
              <a:rPr lang="en-US" sz="1800">
                <a:latin typeface="+mn-lt"/>
              </a:rPr>
              <a:t> )</a:t>
            </a:r>
          </a:p>
        </p:txBody>
      </p:sp>
      <p:sp>
        <p:nvSpPr>
          <p:cNvPr id="65" name="Text Box 48"/>
          <p:cNvSpPr txBox="1">
            <a:spLocks noChangeArrowheads="1"/>
          </p:cNvSpPr>
          <p:nvPr/>
        </p:nvSpPr>
        <p:spPr bwMode="auto">
          <a:xfrm>
            <a:off x="5111304" y="2130425"/>
            <a:ext cx="2554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latin typeface="+mn-lt"/>
              </a:rPr>
              <a:t>E2 = (</a:t>
            </a:r>
            <a:r>
              <a:rPr lang="en-US" u="sng">
                <a:latin typeface="+mn-lt"/>
              </a:rPr>
              <a:t>a</a:t>
            </a:r>
            <a:r>
              <a:rPr lang="en-US" u="sng" baseline="-25000">
                <a:latin typeface="+mn-lt"/>
              </a:rPr>
              <a:t>1</a:t>
            </a:r>
            <a:r>
              <a:rPr lang="en-US" u="sng">
                <a:latin typeface="+mn-lt"/>
              </a:rPr>
              <a:t>, </a:t>
            </a:r>
            <a:r>
              <a:rPr lang="en-US" sz="1800" u="sng">
                <a:latin typeface="+mn-lt"/>
              </a:rPr>
              <a:t>b</a:t>
            </a:r>
            <a:r>
              <a:rPr lang="en-US" sz="1800" u="sng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,  …,  b</a:t>
            </a:r>
            <a:r>
              <a:rPr lang="en-US" sz="1800" baseline="-25000">
                <a:latin typeface="+mn-lt"/>
              </a:rPr>
              <a:t>m</a:t>
            </a:r>
            <a:r>
              <a:rPr lang="en-US" sz="1800">
                <a:latin typeface="+mn-lt"/>
              </a:rPr>
              <a:t> )</a:t>
            </a:r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1764158" y="4063132"/>
            <a:ext cx="576263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1800">
                <a:latin typeface="Tahoma" pitchFamily="34" charset="0"/>
                <a:ea typeface="宋体" charset="-122"/>
              </a:rPr>
              <a:t>E1</a:t>
            </a:r>
            <a:endParaRPr lang="en-US" altLang="zh-CN">
              <a:latin typeface="Tahoma" pitchFamily="34" charset="0"/>
              <a:ea typeface="宋体" charset="-122"/>
            </a:endParaRPr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2588071" y="5228357"/>
            <a:ext cx="668337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1800">
                <a:latin typeface="Tahoma" pitchFamily="34" charset="0"/>
                <a:ea typeface="宋体" charset="-122"/>
              </a:rPr>
              <a:t>S2</a:t>
            </a:r>
            <a:endParaRPr lang="en-US" altLang="zh-CN">
              <a:latin typeface="Tahoma" pitchFamily="34" charset="0"/>
              <a:ea typeface="宋体" charset="-122"/>
            </a:endParaRPr>
          </a:p>
        </p:txBody>
      </p:sp>
      <p:grpSp>
        <p:nvGrpSpPr>
          <p:cNvPr id="70" name="Group 12"/>
          <p:cNvGrpSpPr>
            <a:grpSpLocks/>
          </p:cNvGrpSpPr>
          <p:nvPr/>
        </p:nvGrpSpPr>
        <p:grpSpPr bwMode="auto">
          <a:xfrm>
            <a:off x="1659383" y="4614691"/>
            <a:ext cx="741363" cy="520014"/>
            <a:chOff x="1111" y="3186"/>
            <a:chExt cx="511" cy="479"/>
          </a:xfrm>
        </p:grpSpPr>
        <p:sp>
          <p:nvSpPr>
            <p:cNvPr id="71" name="AutoShape 13"/>
            <p:cNvSpPr>
              <a:spLocks noChangeArrowheads="1"/>
            </p:cNvSpPr>
            <p:nvPr/>
          </p:nvSpPr>
          <p:spPr bwMode="auto">
            <a:xfrm flipV="1">
              <a:off x="1111" y="3219"/>
              <a:ext cx="511" cy="44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2" name="Text Box 14"/>
            <p:cNvSpPr txBox="1">
              <a:spLocks noChangeArrowheads="1"/>
            </p:cNvSpPr>
            <p:nvPr/>
          </p:nvSpPr>
          <p:spPr bwMode="auto">
            <a:xfrm>
              <a:off x="1201" y="3186"/>
              <a:ext cx="340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/>
                </a:defRPr>
              </a:lvl9pPr>
            </a:lstStyle>
            <a:p>
              <a:r>
                <a:rPr lang="en-US" altLang="zh-CN" sz="1800" dirty="0">
                  <a:latin typeface="Tahoma" pitchFamily="34" charset="0"/>
                  <a:ea typeface="宋体" charset="-122"/>
                </a:rPr>
                <a:t>Isa</a:t>
              </a:r>
            </a:p>
          </p:txBody>
        </p:sp>
      </p:grp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760858" y="5248994"/>
            <a:ext cx="714375" cy="407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1800">
                <a:latin typeface="Tahoma" pitchFamily="34" charset="0"/>
                <a:ea typeface="宋体" charset="-122"/>
              </a:rPr>
              <a:t>S1</a:t>
            </a:r>
            <a:endParaRPr lang="en-US" altLang="zh-CN">
              <a:latin typeface="Tahoma" pitchFamily="34" charset="0"/>
              <a:ea typeface="宋体" charset="-122"/>
            </a:endParaRPr>
          </a:p>
        </p:txBody>
      </p:sp>
      <p:cxnSp>
        <p:nvCxnSpPr>
          <p:cNvPr id="74" name="AutoShape 16"/>
          <p:cNvCxnSpPr>
            <a:cxnSpLocks noChangeShapeType="1"/>
            <a:stCxn id="68" idx="2"/>
          </p:cNvCxnSpPr>
          <p:nvPr/>
        </p:nvCxnSpPr>
        <p:spPr bwMode="auto">
          <a:xfrm flipH="1">
            <a:off x="2042764" y="4437782"/>
            <a:ext cx="9526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17"/>
          <p:cNvCxnSpPr>
            <a:cxnSpLocks noChangeShapeType="1"/>
            <a:stCxn id="71" idx="1"/>
            <a:endCxn id="73" idx="0"/>
          </p:cNvCxnSpPr>
          <p:nvPr/>
        </p:nvCxnSpPr>
        <p:spPr bwMode="auto">
          <a:xfrm flipH="1">
            <a:off x="1118046" y="4893394"/>
            <a:ext cx="725487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18"/>
          <p:cNvCxnSpPr>
            <a:cxnSpLocks noChangeShapeType="1"/>
            <a:stCxn id="71" idx="5"/>
            <a:endCxn id="69" idx="0"/>
          </p:cNvCxnSpPr>
          <p:nvPr/>
        </p:nvCxnSpPr>
        <p:spPr bwMode="auto">
          <a:xfrm>
            <a:off x="2215008" y="4893394"/>
            <a:ext cx="708025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Line 19"/>
          <p:cNvSpPr>
            <a:spLocks noChangeShapeType="1"/>
          </p:cNvSpPr>
          <p:nvPr/>
        </p:nvSpPr>
        <p:spPr bwMode="auto">
          <a:xfrm flipV="1">
            <a:off x="2335658" y="3747219"/>
            <a:ext cx="485775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78" name="Line 20"/>
          <p:cNvSpPr>
            <a:spLocks noChangeShapeType="1"/>
          </p:cNvSpPr>
          <p:nvPr/>
        </p:nvSpPr>
        <p:spPr bwMode="auto">
          <a:xfrm>
            <a:off x="2337246" y="4317132"/>
            <a:ext cx="415925" cy="13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79" name="Text Box 21"/>
          <p:cNvSpPr txBox="1">
            <a:spLocks noChangeArrowheads="1"/>
          </p:cNvSpPr>
          <p:nvPr/>
        </p:nvSpPr>
        <p:spPr bwMode="auto">
          <a:xfrm>
            <a:off x="2788096" y="3577357"/>
            <a:ext cx="15160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altLang="zh-CN" u="sng" dirty="0">
                <a:latin typeface="Tahoma" pitchFamily="34" charset="0"/>
                <a:ea typeface="宋体" charset="-122"/>
              </a:rPr>
              <a:t>a1</a:t>
            </a:r>
          </a:p>
          <a:p>
            <a:r>
              <a:rPr lang="en-US" altLang="zh-CN" dirty="0">
                <a:latin typeface="Tahoma" pitchFamily="34" charset="0"/>
                <a:ea typeface="宋体" charset="-122"/>
              </a:rPr>
              <a:t>…</a:t>
            </a:r>
          </a:p>
          <a:p>
            <a:r>
              <a:rPr lang="en-US" altLang="zh-CN" dirty="0">
                <a:latin typeface="Tahoma" pitchFamily="34" charset="0"/>
                <a:ea typeface="宋体" charset="-122"/>
              </a:rPr>
              <a:t>an</a:t>
            </a:r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2394396" y="6055444"/>
            <a:ext cx="128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c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….    c</a:t>
            </a:r>
            <a:r>
              <a:rPr lang="en-US" sz="2000" baseline="-25000">
                <a:latin typeface="+mn-lt"/>
              </a:rPr>
              <a:t>k</a:t>
            </a:r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429071" y="6125294"/>
            <a:ext cx="1392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b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….    b</a:t>
            </a:r>
            <a:r>
              <a:rPr lang="en-US" sz="2000" baseline="-25000">
                <a:latin typeface="+mn-lt"/>
              </a:rPr>
              <a:t>m</a:t>
            </a:r>
          </a:p>
        </p:txBody>
      </p:sp>
      <p:sp>
        <p:nvSpPr>
          <p:cNvPr id="82" name="Line 24"/>
          <p:cNvSpPr>
            <a:spLocks noChangeShapeType="1"/>
          </p:cNvSpPr>
          <p:nvPr/>
        </p:nvSpPr>
        <p:spPr bwMode="auto">
          <a:xfrm flipH="1">
            <a:off x="635446" y="5649044"/>
            <a:ext cx="2190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3" name="Line 25"/>
          <p:cNvSpPr>
            <a:spLocks noChangeShapeType="1"/>
          </p:cNvSpPr>
          <p:nvPr/>
        </p:nvSpPr>
        <p:spPr bwMode="auto">
          <a:xfrm>
            <a:off x="1329183" y="5649044"/>
            <a:ext cx="161925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4" name="Line 26"/>
          <p:cNvSpPr>
            <a:spLocks noChangeShapeType="1"/>
          </p:cNvSpPr>
          <p:nvPr/>
        </p:nvSpPr>
        <p:spPr bwMode="auto">
          <a:xfrm flipH="1">
            <a:off x="2615058" y="5614119"/>
            <a:ext cx="12700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5" name="Line 27"/>
          <p:cNvSpPr>
            <a:spLocks noChangeShapeType="1"/>
          </p:cNvSpPr>
          <p:nvPr/>
        </p:nvSpPr>
        <p:spPr bwMode="auto">
          <a:xfrm>
            <a:off x="3111946" y="5614119"/>
            <a:ext cx="277812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6" name="Text Box 28"/>
          <p:cNvSpPr txBox="1">
            <a:spLocks noChangeArrowheads="1"/>
          </p:cNvSpPr>
          <p:nvPr/>
        </p:nvSpPr>
        <p:spPr bwMode="auto">
          <a:xfrm>
            <a:off x="4697858" y="3756744"/>
            <a:ext cx="16021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Method 1 (ER):</a:t>
            </a:r>
          </a:p>
        </p:txBody>
      </p:sp>
      <p:sp>
        <p:nvSpPr>
          <p:cNvPr id="87" name="Text Box 29"/>
          <p:cNvSpPr txBox="1">
            <a:spLocks noChangeArrowheads="1"/>
          </p:cNvSpPr>
          <p:nvPr/>
        </p:nvSpPr>
        <p:spPr bwMode="auto">
          <a:xfrm>
            <a:off x="6369496" y="3758332"/>
            <a:ext cx="1979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E = ( 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…,  a</a:t>
            </a:r>
            <a:r>
              <a:rPr lang="en-US" sz="1800" baseline="-25000" dirty="0">
                <a:latin typeface="+mn-lt"/>
              </a:rPr>
              <a:t>n</a:t>
            </a:r>
            <a:r>
              <a:rPr lang="en-US" sz="1800" dirty="0">
                <a:latin typeface="+mn-lt"/>
              </a:rPr>
              <a:t> )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6309171" y="4171082"/>
            <a:ext cx="2508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S1 = (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b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…,  </a:t>
            </a:r>
            <a:r>
              <a:rPr lang="en-US" sz="1800" dirty="0" err="1">
                <a:latin typeface="+mn-lt"/>
              </a:rPr>
              <a:t>b</a:t>
            </a:r>
            <a:r>
              <a:rPr lang="en-US" sz="1800" baseline="-25000" dirty="0" err="1">
                <a:latin typeface="+mn-lt"/>
              </a:rPr>
              <a:t>m</a:t>
            </a:r>
            <a:r>
              <a:rPr lang="en-US" sz="1800" dirty="0">
                <a:latin typeface="+mn-lt"/>
              </a:rPr>
              <a:t> )</a:t>
            </a:r>
          </a:p>
        </p:txBody>
      </p: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6337746" y="4560019"/>
            <a:ext cx="2268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S2 = ( 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c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…,  c</a:t>
            </a:r>
            <a:r>
              <a:rPr lang="en-US" sz="1800" baseline="-25000" dirty="0">
                <a:latin typeface="+mn-lt"/>
              </a:rPr>
              <a:t>k</a:t>
            </a:r>
            <a:r>
              <a:rPr lang="en-US" sz="1800" dirty="0">
                <a:latin typeface="+mn-lt"/>
              </a:rPr>
              <a:t> )</a:t>
            </a:r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4067944" y="3140968"/>
            <a:ext cx="0" cy="3460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92" name="Text Box 34"/>
          <p:cNvSpPr txBox="1">
            <a:spLocks noChangeArrowheads="1"/>
          </p:cNvSpPr>
          <p:nvPr/>
        </p:nvSpPr>
        <p:spPr bwMode="auto">
          <a:xfrm>
            <a:off x="4805808" y="5109294"/>
            <a:ext cx="1669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Method 2 (OO):</a:t>
            </a:r>
          </a:p>
        </p:txBody>
      </p:sp>
      <p:sp>
        <p:nvSpPr>
          <p:cNvPr id="93" name="Text Box 35"/>
          <p:cNvSpPr txBox="1">
            <a:spLocks noChangeArrowheads="1"/>
          </p:cNvSpPr>
          <p:nvPr/>
        </p:nvSpPr>
        <p:spPr bwMode="auto">
          <a:xfrm>
            <a:off x="5868144" y="5656982"/>
            <a:ext cx="3119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S1 = (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,…, a</a:t>
            </a:r>
            <a:r>
              <a:rPr lang="en-US" sz="1800" baseline="-25000" dirty="0">
                <a:latin typeface="+mn-lt"/>
              </a:rPr>
              <a:t>n</a:t>
            </a:r>
            <a:r>
              <a:rPr lang="en-US" sz="1800" dirty="0">
                <a:latin typeface="+mn-lt"/>
              </a:rPr>
              <a:t>,  b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 …,  </a:t>
            </a:r>
            <a:r>
              <a:rPr lang="en-US" sz="1800" dirty="0" err="1">
                <a:latin typeface="+mn-lt"/>
              </a:rPr>
              <a:t>b</a:t>
            </a:r>
            <a:r>
              <a:rPr lang="en-US" sz="1800" baseline="-25000" dirty="0" err="1">
                <a:latin typeface="+mn-lt"/>
              </a:rPr>
              <a:t>m</a:t>
            </a:r>
            <a:r>
              <a:rPr lang="en-US" sz="1800" dirty="0">
                <a:latin typeface="+mn-lt"/>
              </a:rPr>
              <a:t> )</a:t>
            </a:r>
          </a:p>
        </p:txBody>
      </p:sp>
      <p:sp>
        <p:nvSpPr>
          <p:cNvPr id="94" name="Text Box 36"/>
          <p:cNvSpPr txBox="1">
            <a:spLocks noChangeArrowheads="1"/>
          </p:cNvSpPr>
          <p:nvPr/>
        </p:nvSpPr>
        <p:spPr bwMode="auto">
          <a:xfrm>
            <a:off x="5877371" y="6045919"/>
            <a:ext cx="2951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S2 = ( </a:t>
            </a:r>
            <a:r>
              <a:rPr lang="en-US" sz="1800" u="sng" dirty="0">
                <a:latin typeface="+mn-lt"/>
              </a:rPr>
              <a:t>a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, …, a</a:t>
            </a:r>
            <a:r>
              <a:rPr lang="en-US" sz="1800" baseline="-25000" dirty="0">
                <a:latin typeface="+mn-lt"/>
              </a:rPr>
              <a:t>n</a:t>
            </a:r>
            <a:r>
              <a:rPr lang="en-US" sz="1800" dirty="0">
                <a:latin typeface="+mn-lt"/>
              </a:rPr>
              <a:t>, c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…,  c</a:t>
            </a:r>
            <a:r>
              <a:rPr lang="en-US" sz="1800" baseline="-25000" dirty="0">
                <a:latin typeface="+mn-lt"/>
              </a:rPr>
              <a:t>k</a:t>
            </a:r>
            <a:r>
              <a:rPr lang="en-US" sz="1800" dirty="0">
                <a:latin typeface="+mn-lt"/>
              </a:rPr>
              <a:t> )</a:t>
            </a:r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 bwMode="auto">
          <a:xfrm>
            <a:off x="107504" y="3136206"/>
            <a:ext cx="388816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Sub-classes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3875761" y="1891348"/>
            <a:ext cx="536983" cy="512054"/>
          </a:xfrm>
          <a:prstGeom prst="rect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endParaRPr lang="en-US" altLang="zh-CN" baseline="-25000" dirty="0">
              <a:latin typeface="Tahoma" pitchFamily="34" charset="0"/>
              <a:ea typeface="宋体" charset="-122"/>
            </a:endParaRPr>
          </a:p>
        </p:txBody>
      </p:sp>
      <p:sp>
        <p:nvSpPr>
          <p:cNvPr id="66" name="AutoShape 32"/>
          <p:cNvSpPr>
            <a:spLocks noChangeArrowheads="1"/>
          </p:cNvSpPr>
          <p:nvPr/>
        </p:nvSpPr>
        <p:spPr bwMode="auto">
          <a:xfrm>
            <a:off x="2456157" y="1849375"/>
            <a:ext cx="1067721" cy="587512"/>
          </a:xfrm>
          <a:prstGeom prst="diamond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 dirty="0">
              <a:latin typeface="+mn-lt"/>
            </a:endParaRPr>
          </a:p>
        </p:txBody>
      </p:sp>
      <p:sp>
        <p:nvSpPr>
          <p:cNvPr id="67" name="Freeform 16"/>
          <p:cNvSpPr>
            <a:spLocks/>
          </p:cNvSpPr>
          <p:nvPr/>
        </p:nvSpPr>
        <p:spPr bwMode="auto">
          <a:xfrm flipH="1">
            <a:off x="2000049" y="1933537"/>
            <a:ext cx="214957" cy="419027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7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BC62-D629-273D-9FCB-32B09F401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Early DBMSs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01F8F-262C-FFD8-84FA-FEBFA5E6F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Early database applications were difficult to build and maintain on available DBMSs in the 1960s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Examples: </a:t>
            </a:r>
            <a:r>
              <a:rPr lang="en-US" altLang="zh-CN" sz="2200" dirty="0">
                <a:solidFill>
                  <a:srgbClr val="7D0900"/>
                </a:solidFill>
              </a:rPr>
              <a:t>IDS</a:t>
            </a:r>
            <a:r>
              <a:rPr lang="en-US" altLang="zh-CN" sz="2200" dirty="0"/>
              <a:t>, </a:t>
            </a:r>
            <a:r>
              <a:rPr lang="en-US" altLang="zh-CN" sz="2200" dirty="0">
                <a:solidFill>
                  <a:srgbClr val="7D0900"/>
                </a:solidFill>
              </a:rPr>
              <a:t>IMS</a:t>
            </a:r>
            <a:r>
              <a:rPr lang="en-US" altLang="zh-CN" sz="2200" dirty="0"/>
              <a:t>, </a:t>
            </a:r>
            <a:r>
              <a:rPr lang="en-US" altLang="zh-CN" sz="2200" dirty="0">
                <a:solidFill>
                  <a:srgbClr val="7D0900"/>
                </a:solidFill>
              </a:rPr>
              <a:t>CODASYL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Computers were expensive, humans were cheap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Tight coupling between </a:t>
            </a:r>
            <a:r>
              <a:rPr lang="en-US" altLang="zh-CN" dirty="0">
                <a:solidFill>
                  <a:srgbClr val="0070C0"/>
                </a:solidFill>
              </a:rPr>
              <a:t>logical</a:t>
            </a:r>
            <a:r>
              <a:rPr lang="en-US" altLang="zh-CN" dirty="0"/>
              <a:t> </a:t>
            </a:r>
            <a:r>
              <a:rPr lang="en-US" altLang="zh-CN" b="0" dirty="0"/>
              <a:t>(how to conceptually define your DBs)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0070C0"/>
                </a:solidFill>
              </a:rPr>
              <a:t>physical layers </a:t>
            </a:r>
            <a:r>
              <a:rPr lang="en-US" altLang="zh-CN" b="0" dirty="0"/>
              <a:t>(how are your data actually represented and stored in DBS)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Programmers had to know what queries the application would execute BEFORE they would deploy the database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Programmers had to rewrite DB programs every time the DB schema or layout changed</a:t>
            </a:r>
            <a:endParaRPr lang="zh-CN" alt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6F0D6-B714-7DE7-D511-E1DB0C628A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12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0A75-96E2-2DC7-BA1F-B6D34793A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Model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CFD89-FF83-5C13-0B04-410482FAA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b="0" dirty="0"/>
              <a:t>The relational model defines </a:t>
            </a:r>
            <a:r>
              <a:rPr lang="en-US" altLang="zh-CN" sz="2400" b="0" dirty="0">
                <a:solidFill>
                  <a:srgbClr val="7D0900"/>
                </a:solidFill>
              </a:rPr>
              <a:t>a database abstraction </a:t>
            </a:r>
            <a:r>
              <a:rPr lang="en-US" altLang="zh-CN" sz="2400" b="0" dirty="0"/>
              <a:t>based on </a:t>
            </a:r>
            <a:r>
              <a:rPr lang="en-US" altLang="zh-CN" sz="2400" b="0" dirty="0">
                <a:solidFill>
                  <a:srgbClr val="7D0900"/>
                </a:solidFill>
              </a:rPr>
              <a:t>relations</a:t>
            </a:r>
            <a:r>
              <a:rPr lang="en-US" altLang="zh-CN" sz="2400" b="0" dirty="0"/>
              <a:t> to avoid maintenance overhead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0070C0"/>
                </a:solidFill>
              </a:rPr>
              <a:t>Structures: </a:t>
            </a:r>
            <a:r>
              <a:rPr lang="en-US" altLang="zh-CN" sz="2000" dirty="0"/>
              <a:t>Definitions of database relations and their contents independent of their physical representation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0070C0"/>
                </a:solidFill>
              </a:rPr>
              <a:t>Integrity: </a:t>
            </a:r>
            <a:r>
              <a:rPr lang="en-US" altLang="zh-CN" sz="2000" dirty="0"/>
              <a:t>Ensure DB contents satisfy constraints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0070C0"/>
                </a:solidFill>
              </a:rPr>
              <a:t>Manipulation:</a:t>
            </a:r>
            <a:r>
              <a:rPr lang="en-US" altLang="zh-CN" sz="2000" b="0" dirty="0"/>
              <a:t> Programming interface for accessing and modifying DB contents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Key tenets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Store database in simple data structures --- </a:t>
            </a:r>
            <a:r>
              <a:rPr lang="en-US" altLang="zh-CN" sz="2200" b="1" dirty="0">
                <a:solidFill>
                  <a:srgbClr val="7D0900"/>
                </a:solidFill>
              </a:rPr>
              <a:t>relations</a:t>
            </a:r>
          </a:p>
          <a:p>
            <a:pPr lvl="1">
              <a:lnSpc>
                <a:spcPct val="120000"/>
              </a:lnSpc>
            </a:pPr>
            <a:r>
              <a:rPr lang="en-US" altLang="zh-CN" sz="2200" b="0" dirty="0"/>
              <a:t>Physical storage left up to the DBMS implementation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Access data through high-level language, DBMS figures out the best query execution strategy</a:t>
            </a:r>
            <a:endParaRPr lang="zh-CN" altLang="en-US" sz="2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A10C8-14B6-3DF3-0F52-3A653CFEE5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313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7C7C0-39B5-7434-03CF-D7E12BCB4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Model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297F9-9262-9A4F-62D5-F4781F50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b="0" dirty="0"/>
              <a:t>A </a:t>
            </a:r>
            <a:r>
              <a:rPr lang="en-US" altLang="zh-CN" sz="2400" dirty="0">
                <a:solidFill>
                  <a:srgbClr val="7D0900"/>
                </a:solidFill>
              </a:rPr>
              <a:t>relation</a:t>
            </a:r>
            <a:r>
              <a:rPr lang="en-US" altLang="zh-CN" sz="2400" b="0" dirty="0"/>
              <a:t> is an </a:t>
            </a:r>
            <a:r>
              <a:rPr lang="en-US" altLang="zh-CN" sz="2400" b="0" dirty="0">
                <a:solidFill>
                  <a:srgbClr val="7D0900"/>
                </a:solidFill>
              </a:rPr>
              <a:t>unordered</a:t>
            </a:r>
            <a:r>
              <a:rPr lang="en-US" altLang="zh-CN" sz="2400" b="0" dirty="0"/>
              <a:t> set that contain the relationship of </a:t>
            </a:r>
            <a:r>
              <a:rPr lang="en-US" altLang="zh-CN" sz="2400" b="0" dirty="0">
                <a:solidFill>
                  <a:srgbClr val="7D0900"/>
                </a:solidFill>
              </a:rPr>
              <a:t>attributes</a:t>
            </a:r>
            <a:r>
              <a:rPr lang="en-US" altLang="zh-CN" sz="2400" b="0" dirty="0"/>
              <a:t> that represent entities</a:t>
            </a:r>
            <a:endParaRPr lang="en-US" altLang="zh-CN" sz="2200" b="0" dirty="0"/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Contains a set of </a:t>
            </a:r>
            <a:r>
              <a:rPr lang="en-US" altLang="zh-CN" sz="2200" dirty="0">
                <a:solidFill>
                  <a:srgbClr val="7D0900"/>
                </a:solidFill>
              </a:rPr>
              <a:t>tuples</a:t>
            </a:r>
            <a:r>
              <a:rPr lang="en-US" altLang="zh-CN" sz="2200" dirty="0"/>
              <a:t> that have the same attributes</a:t>
            </a:r>
          </a:p>
          <a:p>
            <a:pPr lvl="1">
              <a:lnSpc>
                <a:spcPct val="120000"/>
              </a:lnSpc>
            </a:pPr>
            <a:r>
              <a:rPr lang="en-US" altLang="zh-CN" sz="2200" b="0" dirty="0"/>
              <a:t>Usually described as a </a:t>
            </a:r>
            <a:r>
              <a:rPr lang="en-US" altLang="zh-CN" sz="2200" dirty="0">
                <a:solidFill>
                  <a:srgbClr val="7D0900"/>
                </a:solidFill>
              </a:rPr>
              <a:t>table</a:t>
            </a:r>
            <a:r>
              <a:rPr lang="en-US" altLang="zh-CN" sz="2200" b="0" dirty="0"/>
              <a:t>, organized into rows and columns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All the data referenced by an attribute are in the same </a:t>
            </a:r>
            <a:r>
              <a:rPr lang="en-US" altLang="zh-CN" sz="2200" dirty="0">
                <a:solidFill>
                  <a:srgbClr val="7D0900"/>
                </a:solidFill>
              </a:rPr>
              <a:t>domain</a:t>
            </a:r>
            <a:r>
              <a:rPr lang="en-US" altLang="zh-CN" sz="2200" dirty="0"/>
              <a:t> and conform to the same constraints</a:t>
            </a:r>
            <a:endParaRPr lang="en-US" altLang="zh-CN" sz="2200" b="0" dirty="0"/>
          </a:p>
          <a:p>
            <a:pPr>
              <a:lnSpc>
                <a:spcPct val="120000"/>
              </a:lnSpc>
            </a:pPr>
            <a:r>
              <a:rPr lang="en-US" altLang="zh-CN" sz="2400" b="0" dirty="0"/>
              <a:t>A </a:t>
            </a:r>
            <a:r>
              <a:rPr lang="en-US" altLang="zh-CN" sz="2400" dirty="0">
                <a:solidFill>
                  <a:srgbClr val="7D0900"/>
                </a:solidFill>
              </a:rPr>
              <a:t>tuple</a:t>
            </a:r>
            <a:r>
              <a:rPr lang="en-US" altLang="zh-CN" sz="2400" b="0" dirty="0"/>
              <a:t> is a set of attribute values, a.k.a. its domains, in the relation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Values are normally atomic/scalar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The special </a:t>
            </a:r>
            <a:r>
              <a:rPr lang="en-US" altLang="zh-CN" sz="2200" dirty="0" err="1"/>
              <a:t>valule</a:t>
            </a:r>
            <a:r>
              <a:rPr lang="en-US" altLang="zh-CN" sz="2200" dirty="0"/>
              <a:t> </a:t>
            </a:r>
            <a:r>
              <a:rPr lang="en-US" altLang="zh-CN" sz="2200" b="1" dirty="0">
                <a:solidFill>
                  <a:srgbClr val="0070C0"/>
                </a:solidFill>
              </a:rPr>
              <a:t>NULL</a:t>
            </a:r>
            <a:r>
              <a:rPr lang="en-US" altLang="zh-CN" sz="2200" dirty="0"/>
              <a:t> is a member of every domain, if allowed</a:t>
            </a:r>
            <a:endParaRPr lang="zh-CN" alt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F4D5A-DB6B-730A-A0F9-C0BE1D28A1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85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Relation: An Example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347354"/>
              </p:ext>
            </p:extLst>
          </p:nvPr>
        </p:nvGraphicFramePr>
        <p:xfrm>
          <a:off x="1043608" y="2524256"/>
          <a:ext cx="7128792" cy="302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867">
                <a:tc>
                  <a:txBody>
                    <a:bodyPr/>
                    <a:lstStyle/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Name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Price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Category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Manufacturer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Gadgets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 works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Power gizmo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Gadgets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</a:t>
                      </a:r>
                      <a:r>
                        <a:rPr lang="en-US" altLang="zh-CN" baseline="0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works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Single touch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149.99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Photography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Canon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Multi touch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203.99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househould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Hitachi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043608" y="2132856"/>
            <a:ext cx="1688095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Products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03479" y="1484784"/>
            <a:ext cx="316835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ea typeface="宋体" charset="-122"/>
              </a:rPr>
              <a:t>Name of Table (Relation) </a:t>
            </a: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1878129" y="1772816"/>
            <a:ext cx="9525" cy="3600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H="1">
            <a:off x="2834208" y="2035696"/>
            <a:ext cx="449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4282008" y="2035696"/>
            <a:ext cx="3048000" cy="466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H="1">
            <a:off x="6034608" y="2035696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7330008" y="2035696"/>
            <a:ext cx="0" cy="466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436096" y="1645058"/>
            <a:ext cx="316835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ea typeface="宋体" charset="-122"/>
              </a:rPr>
              <a:t>Column (Field, Attribute) 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738808" y="549208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738808" y="4577680"/>
            <a:ext cx="228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738808" y="3891880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738808" y="3206080"/>
            <a:ext cx="2286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5496" y="5956151"/>
            <a:ext cx="316835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ea typeface="宋体" charset="-122"/>
              </a:rPr>
              <a:t>Row (Record, Tuple) 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H="1" flipV="1">
            <a:off x="2731702" y="5589240"/>
            <a:ext cx="4750705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H="1" flipV="1">
            <a:off x="4282008" y="5589240"/>
            <a:ext cx="320040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flipH="1" flipV="1">
            <a:off x="5882208" y="5589240"/>
            <a:ext cx="160020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7482408" y="5492079"/>
            <a:ext cx="0" cy="4640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082108" y="5956150"/>
            <a:ext cx="316835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ea typeface="宋体" charset="-122"/>
              </a:rPr>
              <a:t>Domain (</a:t>
            </a:r>
            <a:r>
              <a:rPr lang="en-US" altLang="zh-CN" sz="1600" b="1" dirty="0">
                <a:solidFill>
                  <a:srgbClr val="C00000"/>
                </a:solidFill>
              </a:rPr>
              <a:t>A</a:t>
            </a:r>
            <a:r>
              <a:rPr lang="en-US" altLang="zh-CN" sz="1600" b="1" dirty="0">
                <a:solidFill>
                  <a:srgbClr val="C00000"/>
                </a:solidFill>
                <a:ea typeface="宋体" charset="-122"/>
              </a:rPr>
              <a:t>tomic type)</a:t>
            </a:r>
          </a:p>
        </p:txBody>
      </p:sp>
    </p:spTree>
    <p:extLst>
      <p:ext uri="{BB962C8B-B14F-4D97-AF65-F5344CB8AC3E}">
        <p14:creationId xmlns:p14="http://schemas.microsoft.com/office/powerpoint/2010/main" val="17547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Schema vs. instance = columns vs. rows</a:t>
            </a:r>
          </a:p>
          <a:p>
            <a:r>
              <a:rPr lang="en-US" altLang="zh-CN" dirty="0"/>
              <a:t>Schema of a relation: </a:t>
            </a:r>
            <a:r>
              <a:rPr lang="en-US" altLang="zh-CN" i="1" dirty="0"/>
              <a:t>R</a:t>
            </a:r>
            <a:r>
              <a:rPr lang="en-US" altLang="zh-CN" dirty="0"/>
              <a:t>(</a:t>
            </a:r>
            <a:r>
              <a:rPr lang="en-US" altLang="zh-CN" i="1" dirty="0"/>
              <a:t>A</a:t>
            </a:r>
            <a:r>
              <a:rPr lang="en-US" altLang="zh-CN" i="1" baseline="-25000" dirty="0"/>
              <a:t>1</a:t>
            </a:r>
            <a:r>
              <a:rPr lang="en-US" altLang="zh-CN" dirty="0"/>
              <a:t>, </a:t>
            </a:r>
            <a:r>
              <a:rPr lang="en-US" altLang="zh-CN" i="1" dirty="0"/>
              <a:t>A</a:t>
            </a:r>
            <a:r>
              <a:rPr lang="en-US" altLang="zh-CN" i="1" baseline="-25000" dirty="0"/>
              <a:t>2</a:t>
            </a:r>
            <a:r>
              <a:rPr lang="en-US" altLang="zh-CN" dirty="0"/>
              <a:t>, …, </a:t>
            </a:r>
            <a:r>
              <a:rPr lang="en-US" altLang="zh-CN" i="1" dirty="0"/>
              <a:t>A</a:t>
            </a:r>
            <a:r>
              <a:rPr lang="en-US" altLang="zh-CN" i="1" baseline="-25000" dirty="0"/>
              <a:t>k</a:t>
            </a:r>
            <a:r>
              <a:rPr lang="en-US" altLang="zh-CN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Relation name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Attribute names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Attribute types (domains)</a:t>
            </a:r>
          </a:p>
          <a:p>
            <a:r>
              <a:rPr lang="en-US" altLang="zh-CN" dirty="0"/>
              <a:t>Schema of a database: </a:t>
            </a:r>
            <a:r>
              <a:rPr lang="en-US" altLang="zh-CN" i="1" dirty="0"/>
              <a:t>R</a:t>
            </a:r>
            <a:r>
              <a:rPr lang="en-US" altLang="zh-CN" i="1" baseline="-25000" dirty="0"/>
              <a:t>1</a:t>
            </a:r>
            <a:r>
              <a:rPr lang="en-US" altLang="zh-CN" dirty="0"/>
              <a:t>(…), </a:t>
            </a:r>
            <a:r>
              <a:rPr lang="en-US" altLang="zh-CN" i="1" dirty="0"/>
              <a:t>R</a:t>
            </a:r>
            <a:r>
              <a:rPr lang="en-US" altLang="zh-CN" i="1" baseline="-25000" dirty="0"/>
              <a:t>2</a:t>
            </a:r>
            <a:r>
              <a:rPr lang="en-US" altLang="zh-CN" dirty="0"/>
              <a:t>(…),…, </a:t>
            </a:r>
            <a:r>
              <a:rPr lang="en-US" altLang="zh-CN" i="1" dirty="0"/>
              <a:t>R</a:t>
            </a:r>
            <a:r>
              <a:rPr lang="en-US" altLang="zh-CN" i="1" baseline="-25000" dirty="0"/>
              <a:t>n</a:t>
            </a:r>
            <a:r>
              <a:rPr lang="en-US" altLang="zh-CN" dirty="0"/>
              <a:t>(…)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</a:rPr>
              <a:t>A set of relation schemas</a:t>
            </a:r>
          </a:p>
          <a:p>
            <a:r>
              <a:rPr lang="en-US" altLang="zh-CN" dirty="0">
                <a:ea typeface="宋体" charset="-122"/>
              </a:rPr>
              <a:t>Questions</a:t>
            </a:r>
          </a:p>
          <a:p>
            <a:pPr lvl="1"/>
            <a:r>
              <a:rPr lang="en-US" altLang="zh-CN" dirty="0">
                <a:ea typeface="宋体" charset="-122"/>
              </a:rPr>
              <a:t>When do you determine a schema (instance)?</a:t>
            </a:r>
          </a:p>
          <a:p>
            <a:pPr lvl="1"/>
            <a:r>
              <a:rPr lang="en-US" altLang="zh-CN" dirty="0">
                <a:ea typeface="宋体" charset="-122"/>
              </a:rPr>
              <a:t>How often do you change your mind?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806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The database maintains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current </a:t>
            </a:r>
            <a:r>
              <a:rPr lang="en-US" altLang="zh-CN" dirty="0">
                <a:ea typeface="宋体" charset="-122"/>
              </a:rPr>
              <a:t>database state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No version control functions, if not specifically designed so</a:t>
            </a: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Updates to the data </a:t>
            </a:r>
            <a:r>
              <a:rPr lang="en-US" altLang="zh-CN" dirty="0">
                <a:ea typeface="宋体" charset="-122"/>
              </a:rPr>
              <a:t>happen very frequently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b="1" dirty="0">
                <a:ea typeface="宋体" charset="-122"/>
              </a:rPr>
              <a:t>Insert </a:t>
            </a:r>
            <a:r>
              <a:rPr lang="en-US" altLang="zh-CN" dirty="0">
                <a:ea typeface="宋体" charset="-122"/>
              </a:rPr>
              <a:t>a tuple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b="1" dirty="0">
                <a:ea typeface="宋体" charset="-122"/>
              </a:rPr>
              <a:t>delete</a:t>
            </a:r>
            <a:r>
              <a:rPr lang="en-US" altLang="zh-CN" dirty="0">
                <a:ea typeface="宋体" charset="-122"/>
              </a:rPr>
              <a:t> a tuple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b="1" dirty="0">
                <a:ea typeface="宋体" charset="-122"/>
              </a:rPr>
              <a:t>update</a:t>
            </a:r>
            <a:r>
              <a:rPr lang="en-US" altLang="zh-CN" dirty="0">
                <a:ea typeface="宋体" charset="-122"/>
              </a:rPr>
              <a:t> an attribute in a tuple</a:t>
            </a: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Updates to the schema</a:t>
            </a:r>
            <a:r>
              <a:rPr lang="en-US" altLang="zh-CN" dirty="0">
                <a:ea typeface="宋体" charset="-122"/>
              </a:rPr>
              <a:t> are relatively rare, and rather painful.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825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17864</TotalTime>
  <Words>2544</Words>
  <Application>Microsoft Office PowerPoint</Application>
  <PresentationFormat>On-screen Show (4:3)</PresentationFormat>
  <Paragraphs>434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Monotype Sorts</vt:lpstr>
      <vt:lpstr>宋体</vt:lpstr>
      <vt:lpstr>Arial</vt:lpstr>
      <vt:lpstr>Book Antiqua</vt:lpstr>
      <vt:lpstr>Calibri</vt:lpstr>
      <vt:lpstr>Courier New</vt:lpstr>
      <vt:lpstr>Garamond</vt:lpstr>
      <vt:lpstr>Palace Script MT</vt:lpstr>
      <vt:lpstr>Tahoma</vt:lpstr>
      <vt:lpstr>Times New Roman</vt:lpstr>
      <vt:lpstr>Wingdings</vt:lpstr>
      <vt:lpstr>Office 主题</vt:lpstr>
      <vt:lpstr>Document</vt:lpstr>
      <vt:lpstr>COP4710 Database Systems</vt:lpstr>
      <vt:lpstr>ER Model vs. Relational Model</vt:lpstr>
      <vt:lpstr>Behind the Scene: It’s All About Modeling</vt:lpstr>
      <vt:lpstr>Early DBMSs</vt:lpstr>
      <vt:lpstr>Relational Model</vt:lpstr>
      <vt:lpstr>Relational Model</vt:lpstr>
      <vt:lpstr>Relation: An Example</vt:lpstr>
      <vt:lpstr>Relations</vt:lpstr>
      <vt:lpstr>Relations</vt:lpstr>
      <vt:lpstr>Defining a Database Schema</vt:lpstr>
      <vt:lpstr>Elements of Table Declarations</vt:lpstr>
      <vt:lpstr>Example: Create Table</vt:lpstr>
      <vt:lpstr>Dates and Times</vt:lpstr>
      <vt:lpstr>Declaring Keys</vt:lpstr>
      <vt:lpstr>Multi-attribute Keys</vt:lpstr>
      <vt:lpstr>PRIMARY KEY vs. UNIQUE</vt:lpstr>
      <vt:lpstr>Other Declarations for Attributes</vt:lpstr>
      <vt:lpstr>Example for NULL and DEFAULT</vt:lpstr>
      <vt:lpstr>Foreign Keys</vt:lpstr>
      <vt:lpstr>Referential Integrity</vt:lpstr>
      <vt:lpstr>Adding Attributes</vt:lpstr>
      <vt:lpstr>Deleting Attributes</vt:lpstr>
      <vt:lpstr>Translating ER Diagram to Relations</vt:lpstr>
      <vt:lpstr>Entity Set to Relation</vt:lpstr>
      <vt:lpstr>Relationship Set to Relation</vt:lpstr>
      <vt:lpstr>Translating ER Diagrams</vt:lpstr>
      <vt:lpstr>Translating ER Diagrams</vt:lpstr>
      <vt:lpstr>Translating Weak Entity Sets</vt:lpstr>
      <vt:lpstr>Another Example</vt:lpstr>
      <vt:lpstr>Translating ISA Hierarchies to Relations</vt:lpstr>
      <vt:lpstr>Translating ISA Hierarchies to Relations</vt:lpstr>
      <vt:lpstr>Summary: ER Diagram to Relations</vt:lpstr>
      <vt:lpstr>Summary: ER Diagram to Relations</vt:lpstr>
      <vt:lpstr>Summary: ER Diagram to Relations</vt:lpstr>
      <vt:lpstr>Summary: ER Diagram to 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930</cp:revision>
  <dcterms:created xsi:type="dcterms:W3CDTF">2009-02-27T04:51:28Z</dcterms:created>
  <dcterms:modified xsi:type="dcterms:W3CDTF">2025-01-30T03:49:27Z</dcterms:modified>
</cp:coreProperties>
</file>