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93" r:id="rId2"/>
    <p:sldId id="294" r:id="rId3"/>
    <p:sldId id="295" r:id="rId4"/>
    <p:sldId id="296" r:id="rId5"/>
    <p:sldId id="297" r:id="rId6"/>
    <p:sldId id="299" r:id="rId7"/>
    <p:sldId id="300" r:id="rId8"/>
    <p:sldId id="298" r:id="rId9"/>
    <p:sldId id="304" r:id="rId10"/>
    <p:sldId id="301" r:id="rId11"/>
    <p:sldId id="303" r:id="rId12"/>
    <p:sldId id="309" r:id="rId13"/>
    <p:sldId id="311" r:id="rId14"/>
    <p:sldId id="310" r:id="rId15"/>
    <p:sldId id="312" r:id="rId16"/>
    <p:sldId id="313" r:id="rId17"/>
    <p:sldId id="314" r:id="rId18"/>
    <p:sldId id="315" r:id="rId19"/>
    <p:sldId id="316" r:id="rId20"/>
    <p:sldId id="317" r:id="rId21"/>
    <p:sldId id="318" r:id="rId22"/>
    <p:sldId id="319" r:id="rId23"/>
    <p:sldId id="320" r:id="rId24"/>
    <p:sldId id="321" r:id="rId25"/>
    <p:sldId id="322" r:id="rId26"/>
    <p:sldId id="325" r:id="rId27"/>
    <p:sldId id="326" r:id="rId28"/>
    <p:sldId id="327" r:id="rId29"/>
    <p:sldId id="328" r:id="rId30"/>
    <p:sldId id="331" r:id="rId31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7D0900"/>
    <a:srgbClr val="E7E200"/>
    <a:srgbClr val="D5D000"/>
    <a:srgbClr val="FFD700"/>
    <a:srgbClr val="A80000"/>
    <a:srgbClr val="FF6565"/>
    <a:srgbClr val="FFFF43"/>
    <a:srgbClr val="EBE600"/>
    <a:srgbClr val="F0FF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346" autoAdjust="0"/>
  </p:normalViewPr>
  <p:slideViewPr>
    <p:cSldViewPr>
      <p:cViewPr varScale="1">
        <p:scale>
          <a:sx n="81" d="100"/>
          <a:sy n="81" d="100"/>
        </p:scale>
        <p:origin x="342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32" y="49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ixiang Zhao" userId="7edc51de-0ae1-42c0-bae2-7f1679fa739e" providerId="ADAL" clId="{2BF0770B-A224-411C-997F-E624650823C6}"/>
    <pc:docChg chg="modSld">
      <pc:chgData name="Peixiang Zhao" userId="7edc51de-0ae1-42c0-bae2-7f1679fa739e" providerId="ADAL" clId="{2BF0770B-A224-411C-997F-E624650823C6}" dt="2025-04-10T01:15:31.428" v="53" actId="113"/>
      <pc:docMkLst>
        <pc:docMk/>
      </pc:docMkLst>
      <pc:sldChg chg="modSp mod">
        <pc:chgData name="Peixiang Zhao" userId="7edc51de-0ae1-42c0-bae2-7f1679fa739e" providerId="ADAL" clId="{2BF0770B-A224-411C-997F-E624650823C6}" dt="2025-04-10T01:10:42.480" v="24" actId="20577"/>
        <pc:sldMkLst>
          <pc:docMk/>
          <pc:sldMk cId="2310819599" sldId="295"/>
        </pc:sldMkLst>
        <pc:spChg chg="mod">
          <ac:chgData name="Peixiang Zhao" userId="7edc51de-0ae1-42c0-bae2-7f1679fa739e" providerId="ADAL" clId="{2BF0770B-A224-411C-997F-E624650823C6}" dt="2025-04-10T01:10:42.480" v="24" actId="20577"/>
          <ac:spMkLst>
            <pc:docMk/>
            <pc:sldMk cId="2310819599" sldId="295"/>
            <ac:spMk id="3" creationId="{00000000-0000-0000-0000-000000000000}"/>
          </ac:spMkLst>
        </pc:spChg>
      </pc:sldChg>
      <pc:sldChg chg="modSp mod">
        <pc:chgData name="Peixiang Zhao" userId="7edc51de-0ae1-42c0-bae2-7f1679fa739e" providerId="ADAL" clId="{2BF0770B-A224-411C-997F-E624650823C6}" dt="2025-04-10T01:12:56.405" v="26" actId="207"/>
        <pc:sldMkLst>
          <pc:docMk/>
          <pc:sldMk cId="3308419922" sldId="298"/>
        </pc:sldMkLst>
        <pc:spChg chg="mod">
          <ac:chgData name="Peixiang Zhao" userId="7edc51de-0ae1-42c0-bae2-7f1679fa739e" providerId="ADAL" clId="{2BF0770B-A224-411C-997F-E624650823C6}" dt="2025-04-10T01:12:56.405" v="26" actId="207"/>
          <ac:spMkLst>
            <pc:docMk/>
            <pc:sldMk cId="3308419922" sldId="298"/>
            <ac:spMk id="3" creationId="{00000000-0000-0000-0000-000000000000}"/>
          </ac:spMkLst>
        </pc:spChg>
      </pc:sldChg>
      <pc:sldChg chg="modSp mod">
        <pc:chgData name="Peixiang Zhao" userId="7edc51de-0ae1-42c0-bae2-7f1679fa739e" providerId="ADAL" clId="{2BF0770B-A224-411C-997F-E624650823C6}" dt="2025-04-10T01:12:28.667" v="25" actId="207"/>
        <pc:sldMkLst>
          <pc:docMk/>
          <pc:sldMk cId="2146323279" sldId="300"/>
        </pc:sldMkLst>
        <pc:spChg chg="mod">
          <ac:chgData name="Peixiang Zhao" userId="7edc51de-0ae1-42c0-bae2-7f1679fa739e" providerId="ADAL" clId="{2BF0770B-A224-411C-997F-E624650823C6}" dt="2025-04-10T01:12:28.667" v="25" actId="207"/>
          <ac:spMkLst>
            <pc:docMk/>
            <pc:sldMk cId="2146323279" sldId="300"/>
            <ac:spMk id="3" creationId="{00000000-0000-0000-0000-000000000000}"/>
          </ac:spMkLst>
        </pc:spChg>
      </pc:sldChg>
      <pc:sldChg chg="modSp mod">
        <pc:chgData name="Peixiang Zhao" userId="7edc51de-0ae1-42c0-bae2-7f1679fa739e" providerId="ADAL" clId="{2BF0770B-A224-411C-997F-E624650823C6}" dt="2025-04-10T01:15:31.428" v="53" actId="113"/>
        <pc:sldMkLst>
          <pc:docMk/>
          <pc:sldMk cId="1032101396" sldId="309"/>
        </pc:sldMkLst>
        <pc:spChg chg="mod">
          <ac:chgData name="Peixiang Zhao" userId="7edc51de-0ae1-42c0-bae2-7f1679fa739e" providerId="ADAL" clId="{2BF0770B-A224-411C-997F-E624650823C6}" dt="2025-04-10T01:15:31.428" v="53" actId="113"/>
          <ac:spMkLst>
            <pc:docMk/>
            <pc:sldMk cId="1032101396" sldId="309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08DB247-508E-465C-9DE8-DA9DC0267CCF}" type="datetimeFigureOut">
              <a:rPr lang="zh-CN" altLang="en-US"/>
              <a:pPr>
                <a:defRPr/>
              </a:pPr>
              <a:t>2025/4/9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903B9F5-4C03-4B05-B79E-F055BC5B999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4326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379CE0F-489C-43BF-9D3F-113674227364}" type="datetimeFigureOut">
              <a:rPr lang="zh-CN" altLang="en-US"/>
              <a:pPr>
                <a:defRPr/>
              </a:pPr>
              <a:t>2025/4/9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  <a:endParaRPr lang="zh-CN" alt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48EC292-C50B-4587-8CE6-19BB7DC118F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54023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CN"/>
          </a:p>
        </p:txBody>
      </p:sp>
      <p:sp>
        <p:nvSpPr>
          <p:cNvPr id="717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5CD781-5811-4F07-9AEA-7C4E804EE5B0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445224"/>
          </a:xfrm>
          <a:prstGeom prst="rect">
            <a:avLst/>
          </a:prstGeom>
          <a:effectLst>
            <a:reflection blurRad="6350" stA="50000" endA="300" endPos="55000" dir="5400000" sy="-100000" algn="bl" rotWithShape="0"/>
          </a:effectLst>
        </p:spPr>
      </p:pic>
      <p:sp>
        <p:nvSpPr>
          <p:cNvPr id="5" name="副标题 2"/>
          <p:cNvSpPr txBox="1">
            <a:spLocks/>
          </p:cNvSpPr>
          <p:nvPr userDrawn="1"/>
        </p:nvSpPr>
        <p:spPr>
          <a:xfrm>
            <a:off x="2591288" y="6034088"/>
            <a:ext cx="3946748" cy="4048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CN" sz="2800" dirty="0">
                <a:solidFill>
                  <a:srgbClr val="2564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ce Script MT" pitchFamily="66" charset="0"/>
                <a:ea typeface="+mn-ea"/>
              </a:rPr>
              <a:t>Tallahassee, Florida</a:t>
            </a:r>
            <a:endParaRPr lang="zh-CN" altLang="en-US" sz="2800" dirty="0">
              <a:solidFill>
                <a:srgbClr val="25647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ce Script MT" pitchFamily="66" charset="0"/>
              <a:ea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71612"/>
            <a:ext cx="7772400" cy="1470025"/>
          </a:xfrm>
        </p:spPr>
        <p:txBody>
          <a:bodyPr>
            <a:normAutofit/>
          </a:bodyPr>
          <a:lstStyle>
            <a:lvl1pPr>
              <a:lnSpc>
                <a:spcPct val="125000"/>
              </a:lnSpc>
              <a:defRPr sz="3600"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962416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dirty="0"/>
              <a:t>Click to edit Master subtitle style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328859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5"/>
          <p:cNvCxnSpPr/>
          <p:nvPr userDrawn="1"/>
        </p:nvCxnSpPr>
        <p:spPr>
          <a:xfrm>
            <a:off x="152400" y="1050925"/>
            <a:ext cx="8786813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981298"/>
          </a:xfrm>
        </p:spPr>
        <p:txBody>
          <a:bodyPr/>
          <a:lstStyle>
            <a:lvl1pPr>
              <a:defRPr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5211735"/>
          </a:xfrm>
        </p:spPr>
        <p:txBody>
          <a:bodyPr/>
          <a:lstStyle>
            <a:lvl1pPr algn="l">
              <a:defRPr sz="2800" b="1">
                <a:latin typeface="+mn-lt"/>
              </a:defRPr>
            </a:lvl1pPr>
            <a:lvl2pPr algn="l">
              <a:defRPr sz="2400" baseline="0">
                <a:latin typeface="Garamond" pitchFamily="18" charset="0"/>
              </a:defRPr>
            </a:lvl2pPr>
            <a:lvl3pPr algn="l"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defRPr sz="1600">
                <a:latin typeface="+mn-lt"/>
              </a:defRPr>
            </a:lvl4pPr>
          </a:lstStyle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0"/>
          </p:nvPr>
        </p:nvSpPr>
        <p:spPr>
          <a:xfrm>
            <a:off x="8676456" y="6573838"/>
            <a:ext cx="6127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0A970603-986F-41E1-A763-220BA9CA5E18}" type="slidenum">
              <a:rPr lang="zh-CN" altLang="en-US"/>
              <a:pPr>
                <a:defRPr/>
              </a:pPr>
              <a:t>‹#›</a:t>
            </a:fld>
            <a:r>
              <a:rPr lang="zh-CN" altLang="en-US" dirty="0"/>
              <a:t> 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9519" y="846237"/>
            <a:ext cx="402589" cy="39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487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0237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714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Title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First Layer</a:t>
            </a:r>
            <a:endParaRPr lang="zh-CN" altLang="en-US"/>
          </a:p>
          <a:p>
            <a:pPr lvl="1"/>
            <a:r>
              <a:rPr lang="en-US" altLang="zh-CN"/>
              <a:t>Second Layer</a:t>
            </a:r>
            <a:endParaRPr lang="zh-CN" altLang="en-US"/>
          </a:p>
          <a:p>
            <a:pPr lvl="2"/>
            <a:r>
              <a:rPr lang="en-US" altLang="zh-CN"/>
              <a:t>Third Layer</a:t>
            </a:r>
          </a:p>
          <a:p>
            <a:pPr lvl="3"/>
            <a:r>
              <a:rPr lang="en-US" altLang="zh-CN"/>
              <a:t>Fifth Layer</a:t>
            </a: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6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8E0000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44824"/>
            <a:ext cx="9144000" cy="171291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dirty="0">
                <a:solidFill>
                  <a:srgbClr val="FFD700"/>
                </a:solidFill>
                <a:latin typeface="Garamond" pitchFamily="18" charset="0"/>
              </a:rPr>
              <a:t>COP4710</a:t>
            </a:r>
            <a:br>
              <a:rPr lang="en-US" sz="5400" dirty="0">
                <a:solidFill>
                  <a:srgbClr val="FFD700"/>
                </a:solidFill>
                <a:latin typeface="Garamond" pitchFamily="18" charset="0"/>
              </a:rPr>
            </a:br>
            <a:r>
              <a:rPr lang="en-US" sz="5400" dirty="0">
                <a:solidFill>
                  <a:srgbClr val="FFD700"/>
                </a:solidFill>
                <a:latin typeface="Garamond" pitchFamily="18" charset="0"/>
              </a:rPr>
              <a:t>Database Systems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188417" y="4797152"/>
            <a:ext cx="6911975" cy="864096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en-US" altLang="zh-CN" sz="3600" dirty="0">
                <a:solidFill>
                  <a:srgbClr val="7D0900"/>
                </a:solidFill>
                <a:cs typeface="Times New Roman" pitchFamily="18" charset="0"/>
              </a:rPr>
              <a:t>Crash Recovery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097585"/>
            <a:ext cx="8786813" cy="4563663"/>
          </a:xfrm>
        </p:spPr>
        <p:txBody>
          <a:bodyPr/>
          <a:lstStyle/>
          <a:p>
            <a:r>
              <a:rPr lang="en-US" dirty="0"/>
              <a:t>A DB may have many simultaneous users</a:t>
            </a:r>
          </a:p>
          <a:p>
            <a:pPr lvl="1"/>
            <a:r>
              <a:rPr lang="en-US" dirty="0"/>
              <a:t>Simultaneous users implies simultaneous transactions implies simultaneous DB access</a:t>
            </a:r>
          </a:p>
          <a:p>
            <a:pPr lvl="2"/>
            <a:r>
              <a:rPr lang="en-US" dirty="0"/>
              <a:t>multiprogramming/multiprocessing</a:t>
            </a:r>
          </a:p>
          <a:p>
            <a:r>
              <a:rPr lang="en-US" dirty="0"/>
              <a:t>Things can go wrong!</a:t>
            </a:r>
          </a:p>
          <a:p>
            <a:pPr lvl="1"/>
            <a:r>
              <a:rPr lang="en-US" dirty="0"/>
              <a:t>transactions can conflict with one another</a:t>
            </a:r>
          </a:p>
          <a:p>
            <a:pPr lvl="1"/>
            <a:r>
              <a:rPr lang="en-US" dirty="0"/>
              <a:t>programs may crash, OS may crash, disk may crash</a:t>
            </a:r>
          </a:p>
          <a:p>
            <a:pPr lvl="2"/>
            <a:r>
              <a:rPr lang="en-US" dirty="0"/>
              <a:t>company loses customer, gets sued, goes bankrupt, etc.</a:t>
            </a:r>
          </a:p>
          <a:p>
            <a:r>
              <a:rPr lang="en-US" dirty="0"/>
              <a:t>But, DB cannot go wrong</a:t>
            </a:r>
          </a:p>
          <a:p>
            <a:pPr lvl="1"/>
            <a:r>
              <a:rPr lang="en-US" dirty="0"/>
              <a:t>A DB that's 1% inaccurate is 100% unusable</a:t>
            </a:r>
          </a:p>
          <a:p>
            <a:pPr lvl="1"/>
            <a:r>
              <a:rPr lang="en-US" dirty="0"/>
              <a:t>Can't lose data</a:t>
            </a:r>
          </a:p>
          <a:p>
            <a:pPr lvl="1"/>
            <a:r>
              <a:rPr lang="en-US" dirty="0"/>
              <a:t>Can't become unavailable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9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9404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An Example for Transactions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Consider two transactions</a:t>
            </a:r>
          </a:p>
          <a:p>
            <a:pPr marL="457200" lvl="1" indent="0">
              <a:lnSpc>
                <a:spcPct val="120000"/>
              </a:lnSpc>
              <a:buClr>
                <a:schemeClr val="tx1"/>
              </a:buClr>
              <a:buSzPct val="75000"/>
              <a:buNone/>
            </a:pPr>
            <a:endParaRPr lang="en-US" altLang="zh-CN" dirty="0">
              <a:ea typeface="宋体" charset="-122"/>
            </a:endParaRPr>
          </a:p>
          <a:p>
            <a:pPr marL="457200" lvl="1" indent="0">
              <a:lnSpc>
                <a:spcPct val="120000"/>
              </a:lnSpc>
              <a:buClr>
                <a:schemeClr val="tx1"/>
              </a:buClr>
              <a:buSzPct val="75000"/>
              <a:buNone/>
            </a:pPr>
            <a:endParaRPr lang="en-US" altLang="zh-CN" dirty="0">
              <a:ea typeface="宋体" charset="-122"/>
            </a:endParaRPr>
          </a:p>
          <a:p>
            <a:pPr lvl="1">
              <a:lnSpc>
                <a:spcPct val="120000"/>
              </a:lnSpc>
              <a:buClr>
                <a:schemeClr val="tx1"/>
              </a:buClr>
              <a:buSzPct val="75000"/>
            </a:pPr>
            <a:r>
              <a:rPr lang="en-US" altLang="zh-CN" dirty="0">
                <a:ea typeface="宋体" charset="-122"/>
              </a:rPr>
              <a:t>The first transaction is transferring $100 from B’s account to A’s account</a:t>
            </a:r>
          </a:p>
          <a:p>
            <a:pPr lvl="1">
              <a:lnSpc>
                <a:spcPct val="120000"/>
              </a:lnSpc>
              <a:buClr>
                <a:schemeClr val="tx1"/>
              </a:buClr>
              <a:buSzPct val="75000"/>
            </a:pPr>
            <a:r>
              <a:rPr lang="en-US" altLang="zh-CN" dirty="0">
                <a:ea typeface="宋体" charset="-122"/>
              </a:rPr>
              <a:t>The second is crediting both accounts with a 6% interest payment</a:t>
            </a:r>
          </a:p>
          <a:p>
            <a:pPr>
              <a:lnSpc>
                <a:spcPct val="120000"/>
              </a:lnSpc>
              <a:buClr>
                <a:schemeClr val="tx1"/>
              </a:buClr>
              <a:buSzPct val="75000"/>
            </a:pPr>
            <a:r>
              <a:rPr lang="en-US" altLang="zh-CN" dirty="0">
                <a:ea typeface="宋体" charset="-122"/>
              </a:rPr>
              <a:t>There is no guarantee that T1 will execute before T2 or vice-versa, if both are submitted together.  However, the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net effect </a:t>
            </a:r>
            <a:r>
              <a:rPr lang="en-US" altLang="zh-CN" i="1" dirty="0">
                <a:solidFill>
                  <a:srgbClr val="C00000"/>
                </a:solidFill>
                <a:ea typeface="宋体" charset="-122"/>
              </a:rPr>
              <a:t>must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be equivalent </a:t>
            </a:r>
            <a:r>
              <a:rPr lang="en-US" altLang="zh-CN" dirty="0">
                <a:ea typeface="宋体" charset="-122"/>
              </a:rPr>
              <a:t>to these two transactions running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serially</a:t>
            </a:r>
            <a:r>
              <a:rPr lang="en-US" altLang="zh-CN" dirty="0">
                <a:ea typeface="宋体" charset="-122"/>
              </a:rPr>
              <a:t> in some order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10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11149" y="1739231"/>
            <a:ext cx="5168082" cy="96968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>
                <a:solidFill>
                  <a:srgbClr val="C00000"/>
                </a:solidFill>
                <a:latin typeface="Garamond" pitchFamily="18" charset="0"/>
              </a:rPr>
              <a:t>T1:</a:t>
            </a:r>
            <a:r>
              <a:rPr lang="en-US" altLang="zh-CN" sz="2000" dirty="0">
                <a:latin typeface="Garamond" pitchFamily="18" charset="0"/>
              </a:rPr>
              <a:t>	BEGIN   A=A+100,   B=B-100   END</a:t>
            </a:r>
          </a:p>
          <a:p>
            <a:pPr>
              <a:lnSpc>
                <a:spcPct val="150000"/>
              </a:lnSpc>
            </a:pPr>
            <a:r>
              <a:rPr lang="en-US" altLang="zh-CN" sz="2000" b="1" dirty="0">
                <a:solidFill>
                  <a:srgbClr val="C00000"/>
                </a:solidFill>
                <a:latin typeface="Garamond" pitchFamily="18" charset="0"/>
              </a:rPr>
              <a:t>T2:</a:t>
            </a:r>
            <a:r>
              <a:rPr lang="en-US" altLang="zh-CN" sz="2000" dirty="0">
                <a:latin typeface="Garamond" pitchFamily="18" charset="0"/>
              </a:rPr>
              <a:t>	BEGIN   A=1.06*A,   B=1.06*B   END</a:t>
            </a:r>
          </a:p>
        </p:txBody>
      </p:sp>
    </p:spTree>
    <p:extLst>
      <p:ext uri="{BB962C8B-B14F-4D97-AF65-F5344CB8AC3E}">
        <p14:creationId xmlns:p14="http://schemas.microsoft.com/office/powerpoint/2010/main" val="2008564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Aborting a Transaction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If a transaction </a:t>
            </a:r>
            <a:r>
              <a:rPr lang="en-US" altLang="zh-CN" i="1" dirty="0">
                <a:ea typeface="宋体" charset="-122"/>
              </a:rPr>
              <a:t>T</a:t>
            </a:r>
            <a:r>
              <a:rPr lang="en-US" altLang="zh-CN" i="1" baseline="-25000" dirty="0">
                <a:ea typeface="宋体" charset="-122"/>
              </a:rPr>
              <a:t>i</a:t>
            </a:r>
            <a:r>
              <a:rPr lang="en-US" altLang="zh-CN" dirty="0">
                <a:ea typeface="宋体" charset="-122"/>
              </a:rPr>
              <a:t> is aborted, all its actions have to be undone</a:t>
            </a:r>
          </a:p>
          <a:p>
            <a:pPr lvl="1"/>
            <a:r>
              <a:rPr lang="en-US" altLang="zh-CN" dirty="0">
                <a:ea typeface="宋体" charset="-122"/>
              </a:rPr>
              <a:t>Not only that, if </a:t>
            </a:r>
            <a:r>
              <a:rPr lang="en-US" altLang="zh-CN" i="1" dirty="0" err="1">
                <a:ea typeface="宋体" charset="-122"/>
              </a:rPr>
              <a:t>T</a:t>
            </a:r>
            <a:r>
              <a:rPr lang="en-US" altLang="zh-CN" i="1" baseline="-25000" dirty="0" err="1">
                <a:ea typeface="宋体" charset="-122"/>
              </a:rPr>
              <a:t>j</a:t>
            </a:r>
            <a:r>
              <a:rPr lang="en-US" altLang="zh-CN" i="1" dirty="0">
                <a:ea typeface="宋体" charset="-122"/>
              </a:rPr>
              <a:t> </a:t>
            </a:r>
            <a:r>
              <a:rPr lang="en-US" altLang="zh-CN" dirty="0">
                <a:ea typeface="宋体" charset="-122"/>
              </a:rPr>
              <a:t>reads an object last written by </a:t>
            </a:r>
            <a:r>
              <a:rPr lang="en-US" altLang="zh-CN" i="1" dirty="0">
                <a:ea typeface="宋体" charset="-122"/>
              </a:rPr>
              <a:t>T</a:t>
            </a:r>
            <a:r>
              <a:rPr lang="en-US" altLang="zh-CN" i="1" baseline="-25000" dirty="0">
                <a:ea typeface="宋体" charset="-122"/>
              </a:rPr>
              <a:t>i</a:t>
            </a:r>
            <a:r>
              <a:rPr lang="en-US" altLang="zh-CN" dirty="0">
                <a:ea typeface="宋体" charset="-122"/>
              </a:rPr>
              <a:t>, </a:t>
            </a:r>
            <a:r>
              <a:rPr lang="en-US" altLang="zh-CN" i="1" dirty="0" err="1">
                <a:ea typeface="宋体" charset="-122"/>
              </a:rPr>
              <a:t>T</a:t>
            </a:r>
            <a:r>
              <a:rPr lang="en-US" altLang="zh-CN" i="1" baseline="-25000" dirty="0" err="1">
                <a:ea typeface="宋体" charset="-122"/>
              </a:rPr>
              <a:t>j</a:t>
            </a:r>
            <a:r>
              <a:rPr lang="en-US" altLang="zh-CN" dirty="0">
                <a:ea typeface="宋体" charset="-122"/>
              </a:rPr>
              <a:t> must be aborted as well! --- </a:t>
            </a:r>
            <a:r>
              <a:rPr lang="en-US" altLang="zh-CN" b="1" dirty="0">
                <a:solidFill>
                  <a:srgbClr val="00B0F0"/>
                </a:solidFill>
                <a:ea typeface="宋体" charset="-122"/>
              </a:rPr>
              <a:t>Dirty Read</a:t>
            </a:r>
          </a:p>
          <a:p>
            <a:r>
              <a:rPr lang="en-US" altLang="zh-CN" dirty="0">
                <a:ea typeface="宋体" charset="-122"/>
              </a:rPr>
              <a:t>Most systems avoid such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cascading aborts </a:t>
            </a:r>
            <a:r>
              <a:rPr lang="en-US" altLang="zh-CN" dirty="0">
                <a:ea typeface="宋体" charset="-122"/>
              </a:rPr>
              <a:t>by releasing a transaction’s locks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only at commit time</a:t>
            </a:r>
            <a:endParaRPr lang="en-US" altLang="zh-CN" dirty="0">
              <a:ea typeface="宋体" charset="-122"/>
            </a:endParaRPr>
          </a:p>
          <a:p>
            <a:pPr lvl="1">
              <a:buSzPct val="75000"/>
            </a:pPr>
            <a:r>
              <a:rPr lang="en-US" altLang="zh-CN" dirty="0">
                <a:ea typeface="宋体" charset="-122"/>
              </a:rPr>
              <a:t>If </a:t>
            </a:r>
            <a:r>
              <a:rPr lang="en-US" altLang="zh-CN" i="1" dirty="0">
                <a:ea typeface="宋体" charset="-122"/>
              </a:rPr>
              <a:t>T</a:t>
            </a:r>
            <a:r>
              <a:rPr lang="en-US" altLang="zh-CN" i="1" baseline="-25000" dirty="0">
                <a:ea typeface="宋体" charset="-122"/>
              </a:rPr>
              <a:t>i</a:t>
            </a:r>
            <a:r>
              <a:rPr lang="en-US" altLang="zh-CN" dirty="0">
                <a:ea typeface="宋体" charset="-122"/>
              </a:rPr>
              <a:t> writes an object, </a:t>
            </a:r>
            <a:r>
              <a:rPr lang="en-US" altLang="zh-CN" i="1" dirty="0" err="1">
                <a:ea typeface="宋体" charset="-122"/>
              </a:rPr>
              <a:t>T</a:t>
            </a:r>
            <a:r>
              <a:rPr lang="en-US" altLang="zh-CN" i="1" baseline="-25000" dirty="0" err="1">
                <a:ea typeface="宋体" charset="-122"/>
              </a:rPr>
              <a:t>j</a:t>
            </a:r>
            <a:r>
              <a:rPr lang="en-US" altLang="zh-CN" dirty="0">
                <a:ea typeface="宋体" charset="-122"/>
              </a:rPr>
              <a:t> can read this </a:t>
            </a:r>
            <a:r>
              <a:rPr lang="en-US" altLang="zh-CN" b="1" dirty="0">
                <a:solidFill>
                  <a:srgbClr val="00B0F0"/>
                </a:solidFill>
                <a:ea typeface="宋体" charset="-122"/>
              </a:rPr>
              <a:t>only after </a:t>
            </a:r>
            <a:r>
              <a:rPr lang="en-US" altLang="zh-CN" b="1" i="1" dirty="0">
                <a:solidFill>
                  <a:srgbClr val="00B0F0"/>
                </a:solidFill>
                <a:ea typeface="宋体" charset="-122"/>
              </a:rPr>
              <a:t>T</a:t>
            </a:r>
            <a:r>
              <a:rPr lang="en-US" altLang="zh-CN" b="1" i="1" baseline="-25000" dirty="0">
                <a:solidFill>
                  <a:srgbClr val="00B0F0"/>
                </a:solidFill>
                <a:ea typeface="宋体" charset="-122"/>
              </a:rPr>
              <a:t>i</a:t>
            </a:r>
            <a:r>
              <a:rPr lang="en-US" altLang="zh-CN" b="1" dirty="0">
                <a:solidFill>
                  <a:srgbClr val="00B0F0"/>
                </a:solidFill>
                <a:ea typeface="宋体" charset="-122"/>
              </a:rPr>
              <a:t> commits</a:t>
            </a:r>
          </a:p>
          <a:p>
            <a:r>
              <a:rPr lang="en-US" altLang="zh-CN" dirty="0">
                <a:ea typeface="宋体" charset="-122"/>
              </a:rPr>
              <a:t>In order to </a:t>
            </a:r>
            <a:r>
              <a:rPr lang="en-US" altLang="zh-CN" i="1" dirty="0">
                <a:solidFill>
                  <a:srgbClr val="C00000"/>
                </a:solidFill>
                <a:ea typeface="宋体" charset="-122"/>
              </a:rPr>
              <a:t>undo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 </a:t>
            </a:r>
            <a:r>
              <a:rPr lang="en-US" altLang="zh-CN" dirty="0">
                <a:ea typeface="宋体" charset="-122"/>
              </a:rPr>
              <a:t>the actions of an aborted transaction, the DBMS maintains a </a:t>
            </a:r>
            <a:r>
              <a:rPr lang="en-US" altLang="zh-CN" i="1" dirty="0">
                <a:solidFill>
                  <a:srgbClr val="C00000"/>
                </a:solidFill>
                <a:ea typeface="宋体" charset="-122"/>
              </a:rPr>
              <a:t>log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 </a:t>
            </a:r>
            <a:r>
              <a:rPr lang="en-US" altLang="zh-CN" dirty="0">
                <a:ea typeface="宋体" charset="-122"/>
              </a:rPr>
              <a:t>in which </a:t>
            </a:r>
            <a:r>
              <a:rPr lang="en-US" altLang="zh-CN" dirty="0">
                <a:solidFill>
                  <a:srgbClr val="00B0F0"/>
                </a:solidFill>
                <a:ea typeface="宋体" charset="-122"/>
              </a:rPr>
              <a:t>every </a:t>
            </a:r>
            <a:r>
              <a:rPr lang="en-US" altLang="zh-CN" dirty="0">
                <a:solidFill>
                  <a:srgbClr val="CC0000"/>
                </a:solidFill>
                <a:ea typeface="宋体" charset="-122"/>
              </a:rPr>
              <a:t>write</a:t>
            </a:r>
            <a:r>
              <a:rPr lang="en-US" altLang="zh-CN" dirty="0">
                <a:solidFill>
                  <a:srgbClr val="00B0F0"/>
                </a:solidFill>
                <a:ea typeface="宋体" charset="-122"/>
              </a:rPr>
              <a:t> is recorded</a:t>
            </a:r>
          </a:p>
          <a:p>
            <a:pPr lvl="1"/>
            <a:r>
              <a:rPr lang="en-US" altLang="zh-CN" dirty="0">
                <a:ea typeface="宋体" charset="-122"/>
              </a:rPr>
              <a:t>All active transactions at the time of the crash are aborted when the system comes back up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11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321013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Crash Recovery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Each transaction has </a:t>
            </a:r>
            <a:r>
              <a:rPr lang="en-US" altLang="zh-CN" i="1" dirty="0">
                <a:ea typeface="宋体" charset="-122"/>
              </a:rPr>
              <a:t>internal states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When system crashes, internal state is lost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Don’t know which parts executed and which didn’t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Recovery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Taking action to restore the DB to a consistent state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Approach: use a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log</a:t>
            </a:r>
          </a:p>
          <a:p>
            <a:pPr lvl="1">
              <a:lnSpc>
                <a:spcPct val="120000"/>
              </a:lnSpc>
            </a:pPr>
            <a:r>
              <a:rPr lang="en-US" altLang="zh-CN" b="1" dirty="0">
                <a:solidFill>
                  <a:srgbClr val="00B0F0"/>
                </a:solidFill>
                <a:ea typeface="宋体" charset="-122"/>
              </a:rPr>
              <a:t>A file</a:t>
            </a:r>
            <a:r>
              <a:rPr lang="en-US" altLang="zh-CN" dirty="0">
                <a:ea typeface="宋体" charset="-122"/>
              </a:rPr>
              <a:t> that records </a:t>
            </a:r>
            <a:r>
              <a:rPr lang="en-US" altLang="zh-CN" b="1" dirty="0">
                <a:solidFill>
                  <a:srgbClr val="00B0F0"/>
                </a:solidFill>
                <a:ea typeface="宋体" charset="-122"/>
              </a:rPr>
              <a:t>every single action </a:t>
            </a:r>
            <a:r>
              <a:rPr lang="en-US" altLang="zh-CN" dirty="0">
                <a:ea typeface="宋体" charset="-122"/>
              </a:rPr>
              <a:t>of the transaction</a:t>
            </a:r>
          </a:p>
          <a:p>
            <a:pPr>
              <a:lnSpc>
                <a:spcPct val="120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12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12827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What’s on the Log File?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Transaction starts/stops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DB writes: "before" and/or "after" images of DB records</a:t>
            </a:r>
          </a:p>
          <a:p>
            <a:pPr lvl="1"/>
            <a:r>
              <a:rPr lang="en-US" altLang="zh-CN" b="1" dirty="0" err="1">
                <a:solidFill>
                  <a:srgbClr val="C00000"/>
                </a:solidFill>
                <a:ea typeface="宋体" charset="-122"/>
              </a:rPr>
              <a:t>Befores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 </a:t>
            </a:r>
            <a:r>
              <a:rPr lang="en-US" altLang="zh-CN" dirty="0">
                <a:ea typeface="宋体" charset="-122"/>
              </a:rPr>
              <a:t>can be used to rollback an </a:t>
            </a: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aborted</a:t>
            </a:r>
            <a:r>
              <a:rPr lang="en-US" altLang="zh-CN" dirty="0">
                <a:solidFill>
                  <a:srgbClr val="7D0900"/>
                </a:solidFill>
                <a:ea typeface="宋体" charset="-122"/>
              </a:rPr>
              <a:t> </a:t>
            </a:r>
            <a:r>
              <a:rPr lang="en-US" altLang="zh-CN" dirty="0">
                <a:ea typeface="宋体" charset="-122"/>
              </a:rPr>
              <a:t>transaction</a:t>
            </a:r>
          </a:p>
          <a:p>
            <a:pPr lvl="1"/>
            <a:r>
              <a:rPr lang="en-US" altLang="zh-CN" b="1" dirty="0" err="1">
                <a:solidFill>
                  <a:srgbClr val="C00000"/>
                </a:solidFill>
                <a:ea typeface="宋体" charset="-122"/>
              </a:rPr>
              <a:t>Afters</a:t>
            </a:r>
            <a:r>
              <a:rPr lang="en-US" altLang="zh-CN" dirty="0">
                <a:ea typeface="宋体" charset="-122"/>
              </a:rPr>
              <a:t> can be used to redo a transaction (recovery from catastrophe)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COMMITs and ABORTs</a:t>
            </a:r>
          </a:p>
          <a:p>
            <a:pPr marL="0" indent="0">
              <a:buNone/>
            </a:pPr>
            <a:endParaRPr lang="en-US" altLang="zh-CN" dirty="0">
              <a:ea typeface="宋体" charset="-122"/>
            </a:endParaRPr>
          </a:p>
          <a:p>
            <a:pPr algn="ctr">
              <a:buFontTx/>
              <a:buNone/>
            </a:pPr>
            <a:r>
              <a:rPr lang="en-US" altLang="zh-CN" sz="3200" dirty="0">
                <a:solidFill>
                  <a:srgbClr val="C00000"/>
                </a:solidFill>
                <a:ea typeface="宋体" charset="-122"/>
              </a:rPr>
              <a:t>The log itself is as critical as the DB!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13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171644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Primitive Operations of Transactions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INPUT(X)</a:t>
            </a:r>
          </a:p>
          <a:p>
            <a:pPr lvl="1"/>
            <a:r>
              <a:rPr lang="en-US" altLang="zh-CN" dirty="0">
                <a:ea typeface="宋体" charset="-122"/>
              </a:rPr>
              <a:t>read element X from database to memory buffer</a:t>
            </a:r>
          </a:p>
          <a:p>
            <a:r>
              <a:rPr lang="en-US" altLang="zh-CN" dirty="0">
                <a:ea typeface="宋体" charset="-122"/>
              </a:rPr>
              <a:t>READ(</a:t>
            </a:r>
            <a:r>
              <a:rPr lang="en-US" altLang="zh-CN" dirty="0" err="1">
                <a:ea typeface="宋体" charset="-122"/>
              </a:rPr>
              <a:t>X,t</a:t>
            </a:r>
            <a:r>
              <a:rPr lang="en-US" altLang="zh-CN" dirty="0">
                <a:ea typeface="宋体" charset="-122"/>
              </a:rPr>
              <a:t>)</a:t>
            </a:r>
          </a:p>
          <a:p>
            <a:pPr lvl="1"/>
            <a:r>
              <a:rPr lang="en-US" altLang="zh-CN" dirty="0">
                <a:ea typeface="宋体" charset="-122"/>
              </a:rPr>
              <a:t>copy element X to transaction local variable t</a:t>
            </a:r>
          </a:p>
          <a:p>
            <a:r>
              <a:rPr lang="en-US" altLang="zh-CN" dirty="0">
                <a:ea typeface="宋体" charset="-122"/>
              </a:rPr>
              <a:t>WRITE(</a:t>
            </a:r>
            <a:r>
              <a:rPr lang="en-US" altLang="zh-CN" dirty="0" err="1">
                <a:ea typeface="宋体" charset="-122"/>
              </a:rPr>
              <a:t>X,t</a:t>
            </a:r>
            <a:r>
              <a:rPr lang="en-US" altLang="zh-CN" dirty="0">
                <a:ea typeface="宋体" charset="-122"/>
              </a:rPr>
              <a:t>)</a:t>
            </a:r>
          </a:p>
          <a:p>
            <a:pPr lvl="1"/>
            <a:r>
              <a:rPr lang="en-US" altLang="zh-CN" dirty="0">
                <a:ea typeface="宋体" charset="-122"/>
              </a:rPr>
              <a:t>copy transaction local variable t to element X</a:t>
            </a:r>
          </a:p>
          <a:p>
            <a:r>
              <a:rPr lang="en-US" altLang="zh-CN" dirty="0">
                <a:ea typeface="宋体" charset="-122"/>
              </a:rPr>
              <a:t>OUTPUT(X)</a:t>
            </a:r>
          </a:p>
          <a:p>
            <a:pPr lvl="1"/>
            <a:r>
              <a:rPr lang="en-US" altLang="zh-CN" dirty="0">
                <a:ea typeface="宋体" charset="-122"/>
              </a:rPr>
              <a:t>write element X to database on disks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14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654905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Example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15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07504" y="1158652"/>
            <a:ext cx="9112696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 baseline="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8E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zh-CN" sz="2400">
                <a:solidFill>
                  <a:srgbClr val="C00000"/>
                </a:solidFill>
                <a:ea typeface="宋体" charset="-122"/>
              </a:rPr>
              <a:t>READ(A,t);    t := t*2;   WRITE(A,t);    READ(B,t);    t := t*2;   WRITE(B,t)</a:t>
            </a:r>
            <a:endParaRPr lang="en-US" altLang="zh-CN" sz="2400" dirty="0">
              <a:solidFill>
                <a:srgbClr val="C00000"/>
              </a:solidFill>
              <a:ea typeface="宋体" charset="-122"/>
            </a:endParaRPr>
          </a:p>
        </p:txBody>
      </p:sp>
      <p:graphicFrame>
        <p:nvGraphicFramePr>
          <p:cNvPr id="6" name="Group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794362"/>
              </p:ext>
            </p:extLst>
          </p:nvPr>
        </p:nvGraphicFramePr>
        <p:xfrm>
          <a:off x="609600" y="1729060"/>
          <a:ext cx="7848600" cy="4959350"/>
        </p:xfrm>
        <a:graphic>
          <a:graphicData uri="http://schemas.openxmlformats.org/drawingml/2006/table">
            <a:tbl>
              <a:tblPr/>
              <a:tblGrid>
                <a:gridCol w="1689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1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1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1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1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31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Action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Mem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Mem 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Disk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Disk 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INPUT(A)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READ(A,t)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t:=t*2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WRITE(A,t)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INPUT(B)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READ(B,t)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t:=t*2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WRITE(B,t)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OUTPUT(A)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OUTPUT(B)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22337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Logs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An append-only file containing log records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solidFill>
                  <a:srgbClr val="00B0F0"/>
                </a:solidFill>
                <a:ea typeface="宋体" charset="-122"/>
              </a:rPr>
              <a:t>Note: multiple transactions run concurrently, log records are interleaved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After a system crash, use log to:</a:t>
            </a:r>
          </a:p>
          <a:p>
            <a:pPr lvl="1">
              <a:lnSpc>
                <a:spcPct val="120000"/>
              </a:lnSpc>
            </a:pPr>
            <a:r>
              <a:rPr lang="en-US" altLang="zh-CN" b="1" dirty="0">
                <a:solidFill>
                  <a:srgbClr val="C00000"/>
                </a:solidFill>
                <a:ea typeface="宋体" charset="-122"/>
              </a:rPr>
              <a:t>Redo</a:t>
            </a:r>
            <a:r>
              <a:rPr lang="en-US" altLang="zh-CN" dirty="0">
                <a:ea typeface="宋体" charset="-122"/>
              </a:rPr>
              <a:t> some transaction that </a:t>
            </a:r>
            <a:r>
              <a:rPr lang="en-US" altLang="zh-CN" b="1" dirty="0">
                <a:solidFill>
                  <a:srgbClr val="C00000"/>
                </a:solidFill>
                <a:ea typeface="宋体" charset="-122"/>
              </a:rPr>
              <a:t>did commit</a:t>
            </a:r>
          </a:p>
          <a:p>
            <a:pPr lvl="1">
              <a:lnSpc>
                <a:spcPct val="120000"/>
              </a:lnSpc>
            </a:pPr>
            <a:r>
              <a:rPr lang="en-US" altLang="zh-CN" b="1" dirty="0">
                <a:solidFill>
                  <a:srgbClr val="C00000"/>
                </a:solidFill>
                <a:ea typeface="宋体" charset="-122"/>
              </a:rPr>
              <a:t>Undo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 </a:t>
            </a:r>
            <a:r>
              <a:rPr lang="en-US" altLang="zh-CN" dirty="0">
                <a:ea typeface="宋体" charset="-122"/>
              </a:rPr>
              <a:t>other transactions that </a:t>
            </a:r>
            <a:r>
              <a:rPr lang="en-US" altLang="zh-CN" b="1" dirty="0">
                <a:solidFill>
                  <a:srgbClr val="C00000"/>
                </a:solidFill>
                <a:ea typeface="宋体" charset="-122"/>
              </a:rPr>
              <a:t>did not commit</a:t>
            </a:r>
            <a:endParaRPr lang="en-US" altLang="zh-CN" dirty="0">
              <a:ea typeface="宋体" charset="-122"/>
            </a:endParaRPr>
          </a:p>
          <a:p>
            <a:pPr>
              <a:lnSpc>
                <a:spcPct val="120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16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918108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Undo</a:t>
            </a:r>
            <a:r>
              <a:rPr lang="en-US" altLang="zh-CN" dirty="0">
                <a:ea typeface="宋体" charset="-122"/>
              </a:rPr>
              <a:t> Logging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Log records</a:t>
            </a:r>
          </a:p>
          <a:p>
            <a:pPr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&lt;START T&gt; 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transaction T has begun</a:t>
            </a:r>
          </a:p>
          <a:p>
            <a:pPr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&lt;COMMIT T&gt; 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T has committed</a:t>
            </a:r>
          </a:p>
          <a:p>
            <a:pPr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&lt;ABORT T&gt;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T has aborted</a:t>
            </a:r>
          </a:p>
          <a:p>
            <a:pPr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&lt;</a:t>
            </a:r>
            <a:r>
              <a:rPr lang="en-US" altLang="zh-CN" dirty="0" err="1">
                <a:ea typeface="宋体" charset="-122"/>
              </a:rPr>
              <a:t>T,X,v</a:t>
            </a:r>
            <a:r>
              <a:rPr lang="en-US" altLang="zh-CN" dirty="0">
                <a:ea typeface="宋体" charset="-122"/>
              </a:rPr>
              <a:t>&gt;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ea typeface="宋体" charset="-122"/>
              </a:rPr>
              <a:t>T has updated element X, and its </a:t>
            </a:r>
            <a:r>
              <a:rPr lang="en-US" altLang="zh-CN" b="1" i="1" u="sng" dirty="0">
                <a:solidFill>
                  <a:srgbClr val="C00000"/>
                </a:solidFill>
                <a:ea typeface="宋体" charset="-122"/>
              </a:rPr>
              <a:t>old</a:t>
            </a:r>
            <a:r>
              <a:rPr lang="en-US" altLang="zh-CN" b="1" i="1" dirty="0">
                <a:solidFill>
                  <a:srgbClr val="C00000"/>
                </a:solidFill>
                <a:ea typeface="宋体" charset="-122"/>
              </a:rPr>
              <a:t> value </a:t>
            </a:r>
            <a:r>
              <a:rPr lang="en-US" altLang="zh-CN" dirty="0">
                <a:ea typeface="宋体" charset="-122"/>
              </a:rPr>
              <a:t>was v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17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89898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Undo Logging Rules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solidFill>
                  <a:srgbClr val="00B0F0"/>
                </a:solidFill>
                <a:ea typeface="宋体" charset="-122"/>
              </a:rPr>
              <a:t>U1 (write-ahead logging): </a:t>
            </a:r>
            <a:r>
              <a:rPr lang="en-US" altLang="zh-CN" dirty="0">
                <a:ea typeface="宋体" charset="-122"/>
              </a:rPr>
              <a:t>If T modifies X, then &lt;</a:t>
            </a:r>
            <a:r>
              <a:rPr lang="en-US" altLang="zh-CN" dirty="0" err="1">
                <a:ea typeface="宋体" charset="-122"/>
              </a:rPr>
              <a:t>T,X,v</a:t>
            </a:r>
            <a:r>
              <a:rPr lang="en-US" altLang="zh-CN" dirty="0">
                <a:ea typeface="宋体" charset="-122"/>
              </a:rPr>
              <a:t>&gt; entry must be written to log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before</a:t>
            </a:r>
            <a:r>
              <a:rPr lang="en-US" altLang="zh-CN" dirty="0">
                <a:ea typeface="宋体" charset="-122"/>
              </a:rPr>
              <a:t> X is written to disk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dirty="0">
                <a:solidFill>
                  <a:srgbClr val="00B0F0"/>
                </a:solidFill>
                <a:ea typeface="宋体" charset="-122"/>
              </a:rPr>
              <a:t>U2 (late commit): </a:t>
            </a:r>
            <a:r>
              <a:rPr lang="en-US" altLang="zh-CN" dirty="0">
                <a:ea typeface="宋体" charset="-122"/>
              </a:rPr>
              <a:t>If T commits, then &lt;COMMIT T&gt; entry must be written to log only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after</a:t>
            </a:r>
            <a:r>
              <a:rPr lang="en-US" altLang="zh-CN" dirty="0">
                <a:ea typeface="宋体" charset="-122"/>
              </a:rPr>
              <a:t> all changes by T are written to disk</a:t>
            </a:r>
          </a:p>
          <a:p>
            <a:pPr>
              <a:lnSpc>
                <a:spcPct val="120000"/>
              </a:lnSpc>
            </a:pPr>
            <a:endParaRPr lang="en-US" altLang="zh-CN" dirty="0">
              <a:ea typeface="宋体" charset="-122"/>
            </a:endParaRPr>
          </a:p>
          <a:p>
            <a:pPr>
              <a:lnSpc>
                <a:spcPct val="120000"/>
              </a:lnSpc>
            </a:pP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Hence</a:t>
            </a:r>
            <a:r>
              <a:rPr lang="en-US" altLang="zh-CN" dirty="0">
                <a:ea typeface="宋体" charset="-122"/>
              </a:rPr>
              <a:t>: OUTPUTs are done </a:t>
            </a:r>
            <a:r>
              <a:rPr lang="en-US" altLang="zh-CN" i="1" u="sng" dirty="0">
                <a:ea typeface="宋体" charset="-122"/>
              </a:rPr>
              <a:t>early </a:t>
            </a:r>
            <a:r>
              <a:rPr lang="en-US" altLang="zh-CN" dirty="0">
                <a:ea typeface="宋体" charset="-122"/>
              </a:rPr>
              <a:t>(before commit)</a:t>
            </a:r>
          </a:p>
          <a:p>
            <a:pPr>
              <a:lnSpc>
                <a:spcPct val="120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18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44513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Users and Database Programs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/>
              <a:t>End users don't see the Database directly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Are only vaguely aware of its design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May be acutely aware of  part of its contents</a:t>
            </a:r>
          </a:p>
          <a:p>
            <a:pPr lvl="1">
              <a:lnSpc>
                <a:spcPct val="120000"/>
              </a:lnSpc>
            </a:pPr>
            <a:r>
              <a:rPr lang="en-US" b="1" dirty="0">
                <a:solidFill>
                  <a:srgbClr val="C00000"/>
                </a:solidFill>
              </a:rPr>
              <a:t>SQL is not a suitable end-user interface</a:t>
            </a:r>
          </a:p>
          <a:p>
            <a:pPr>
              <a:lnSpc>
                <a:spcPct val="120000"/>
              </a:lnSpc>
            </a:pPr>
            <a:r>
              <a:rPr lang="en-US" dirty="0"/>
              <a:t>A single SQL query is not a sufficient unit of DB work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May need </a:t>
            </a:r>
            <a:r>
              <a:rPr lang="en-US" b="1" dirty="0">
                <a:solidFill>
                  <a:srgbClr val="C00000"/>
                </a:solidFill>
              </a:rPr>
              <a:t>more than one query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May need to check constraints not enforced by the DBMS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May need to do calculations, realize “business rules”, etc.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048806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Undo Logging: Example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19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5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008856"/>
              </p:ext>
            </p:extLst>
          </p:nvPr>
        </p:nvGraphicFramePr>
        <p:xfrm>
          <a:off x="228600" y="1268760"/>
          <a:ext cx="8534400" cy="5410200"/>
        </p:xfrm>
        <a:graphic>
          <a:graphicData uri="http://schemas.openxmlformats.org/drawingml/2006/table">
            <a:tbl>
              <a:tblPr/>
              <a:tblGrid>
                <a:gridCol w="146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52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399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Action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Mem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Mem 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Disk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Disk 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Log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&lt;START T&gt;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REAT(A,t)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t:=t*2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WRITE(A,t)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&lt;T,A,8&gt;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READ(B,t)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t:=t*2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WRITE(B,t)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&lt;T,B,8&gt;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OUTPUT(A)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OUTPUT(B)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&lt;COMMIT T&gt;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22480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Recovery with Undo Log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097585"/>
            <a:ext cx="8786813" cy="5211735"/>
          </a:xfrm>
        </p:spPr>
        <p:txBody>
          <a:bodyPr/>
          <a:lstStyle/>
          <a:p>
            <a:r>
              <a:rPr lang="en-US" altLang="zh-CN" dirty="0">
                <a:ea typeface="宋体" charset="-122"/>
              </a:rPr>
              <a:t>After system’s crash, run recovery manager </a:t>
            </a:r>
          </a:p>
          <a:p>
            <a:pPr lvl="1"/>
            <a:r>
              <a:rPr lang="en-US" altLang="zh-CN" dirty="0">
                <a:ea typeface="宋体" charset="-122"/>
              </a:rPr>
              <a:t>Idea 1: Decide for each transaction T </a:t>
            </a:r>
            <a:r>
              <a:rPr lang="en-US" altLang="zh-CN" b="1" dirty="0">
                <a:solidFill>
                  <a:srgbClr val="00B0F0"/>
                </a:solidFill>
                <a:ea typeface="宋体" charset="-122"/>
              </a:rPr>
              <a:t>whether it is </a:t>
            </a:r>
            <a:r>
              <a:rPr lang="en-US" altLang="zh-CN" b="1" dirty="0">
                <a:solidFill>
                  <a:srgbClr val="C00000"/>
                </a:solidFill>
                <a:ea typeface="宋体" charset="-122"/>
              </a:rPr>
              <a:t>completed</a:t>
            </a:r>
            <a:r>
              <a:rPr lang="en-US" altLang="zh-CN" b="1" dirty="0">
                <a:solidFill>
                  <a:srgbClr val="00B0F0"/>
                </a:solidFill>
                <a:ea typeface="宋体" charset="-122"/>
              </a:rPr>
              <a:t> or not</a:t>
            </a:r>
          </a:p>
          <a:p>
            <a:pPr lvl="2"/>
            <a:r>
              <a:rPr lang="en-US" altLang="zh-CN" dirty="0">
                <a:ea typeface="宋体" charset="-122"/>
              </a:rPr>
              <a:t>&lt;START T&gt;….&lt;COMMIT T&gt;….    = yes</a:t>
            </a:r>
          </a:p>
          <a:p>
            <a:pPr lvl="2"/>
            <a:r>
              <a:rPr lang="en-US" altLang="zh-CN" dirty="0">
                <a:ea typeface="宋体" charset="-122"/>
              </a:rPr>
              <a:t>&lt;START T&gt;….&lt;ABORT T&gt;…….   = yes</a:t>
            </a:r>
          </a:p>
          <a:p>
            <a:pPr lvl="2"/>
            <a:r>
              <a:rPr lang="en-US" altLang="zh-CN" dirty="0">
                <a:ea typeface="宋体" charset="-122"/>
              </a:rPr>
              <a:t>&lt;START T&gt;………………………   = no</a:t>
            </a:r>
          </a:p>
          <a:p>
            <a:pPr lvl="1"/>
            <a:r>
              <a:rPr lang="en-US" altLang="zh-CN" dirty="0">
                <a:ea typeface="宋体" charset="-122"/>
              </a:rPr>
              <a:t>Idea 2: Undo all modifications by </a:t>
            </a:r>
            <a:r>
              <a:rPr lang="en-US" altLang="zh-CN" b="1" dirty="0">
                <a:solidFill>
                  <a:srgbClr val="C00000"/>
                </a:solidFill>
                <a:ea typeface="宋体" charset="-122"/>
              </a:rPr>
              <a:t>incomplete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 </a:t>
            </a:r>
            <a:r>
              <a:rPr lang="en-US" altLang="zh-CN" dirty="0">
                <a:ea typeface="宋体" charset="-122"/>
              </a:rPr>
              <a:t>transactions</a:t>
            </a:r>
          </a:p>
          <a:p>
            <a:r>
              <a:rPr lang="en-US" altLang="zh-CN" dirty="0">
                <a:ea typeface="宋体" charset="-122"/>
              </a:rPr>
              <a:t>Recovery manager reads undo log from the end:</a:t>
            </a:r>
          </a:p>
          <a:p>
            <a:pPr lvl="1"/>
            <a:r>
              <a:rPr lang="en-US" altLang="zh-CN" dirty="0">
                <a:ea typeface="宋体" charset="-122"/>
              </a:rPr>
              <a:t>&lt;COMMIT T&gt;:  mark T as completed</a:t>
            </a:r>
          </a:p>
          <a:p>
            <a:pPr lvl="1"/>
            <a:r>
              <a:rPr lang="en-US" altLang="zh-CN" dirty="0">
                <a:ea typeface="宋体" charset="-122"/>
              </a:rPr>
              <a:t>&lt;ABORT T&gt;: mark T as completed</a:t>
            </a:r>
          </a:p>
          <a:p>
            <a:pPr lvl="1"/>
            <a:r>
              <a:rPr lang="en-US" altLang="zh-CN" dirty="0">
                <a:ea typeface="宋体" charset="-122"/>
              </a:rPr>
              <a:t>&lt;T, X, v&gt;: </a:t>
            </a:r>
            <a:r>
              <a:rPr lang="en-US" altLang="zh-CN" b="1" dirty="0">
                <a:solidFill>
                  <a:srgbClr val="C00000"/>
                </a:solidFill>
                <a:ea typeface="宋体" charset="-122"/>
              </a:rPr>
              <a:t>if</a:t>
            </a:r>
            <a:r>
              <a:rPr lang="en-US" altLang="zh-CN" dirty="0">
                <a:ea typeface="宋体" charset="-122"/>
              </a:rPr>
              <a:t> T is not completed </a:t>
            </a:r>
            <a:r>
              <a:rPr lang="en-US" altLang="zh-CN" b="1" dirty="0">
                <a:solidFill>
                  <a:srgbClr val="C00000"/>
                </a:solidFill>
                <a:ea typeface="宋体" charset="-122"/>
              </a:rPr>
              <a:t>then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 </a:t>
            </a:r>
            <a:r>
              <a:rPr lang="en-US" altLang="zh-CN" dirty="0">
                <a:ea typeface="宋体" charset="-122"/>
              </a:rPr>
              <a:t>write X=v to disk		    </a:t>
            </a:r>
            <a:r>
              <a:rPr lang="en-US" altLang="zh-CN" b="1" dirty="0">
                <a:solidFill>
                  <a:srgbClr val="C00000"/>
                </a:solidFill>
                <a:ea typeface="宋体" charset="-122"/>
              </a:rPr>
              <a:t>else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 </a:t>
            </a:r>
            <a:r>
              <a:rPr lang="en-US" altLang="zh-CN" dirty="0">
                <a:ea typeface="宋体" charset="-122"/>
              </a:rPr>
              <a:t>ignore /* </a:t>
            </a:r>
            <a:r>
              <a:rPr lang="en-US" altLang="zh-CN" i="1" dirty="0">
                <a:ea typeface="宋体" charset="-122"/>
              </a:rPr>
              <a:t>committed or aborted </a:t>
            </a:r>
            <a:r>
              <a:rPr lang="en-US" altLang="zh-CN" i="1" dirty="0" err="1">
                <a:ea typeface="宋体" charset="-122"/>
              </a:rPr>
              <a:t>xact</a:t>
            </a:r>
            <a:r>
              <a:rPr lang="en-US" altLang="zh-CN" i="1" dirty="0">
                <a:ea typeface="宋体" charset="-122"/>
              </a:rPr>
              <a:t>. */</a:t>
            </a:r>
            <a:endParaRPr lang="en-US" altLang="zh-CN" dirty="0">
              <a:ea typeface="宋体" charset="-122"/>
            </a:endParaRPr>
          </a:p>
          <a:p>
            <a:pPr lvl="1"/>
            <a:r>
              <a:rPr lang="en-US" altLang="zh-CN" dirty="0">
                <a:ea typeface="宋体" charset="-122"/>
              </a:rPr>
              <a:t>&lt;START T&gt;: ignore</a:t>
            </a:r>
          </a:p>
          <a:p>
            <a:endParaRPr lang="en-US" altLang="zh-CN" dirty="0">
              <a:ea typeface="宋体" charset="-122"/>
            </a:endParaRP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20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915271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Recovery with Undo Log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21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635896" y="1967812"/>
            <a:ext cx="1699183" cy="44135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1800">
                <a:ea typeface="宋体" charset="-122"/>
              </a:rPr>
              <a:t>…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1800">
                <a:ea typeface="宋体" charset="-122"/>
              </a:rPr>
              <a:t>…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1800">
                <a:ea typeface="宋体" charset="-122"/>
              </a:rPr>
              <a:t>&lt;T6,X6,v6&gt;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1800">
                <a:ea typeface="宋体" charset="-122"/>
              </a:rPr>
              <a:t>…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1800">
                <a:ea typeface="宋体" charset="-122"/>
              </a:rPr>
              <a:t>…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1800">
                <a:ea typeface="宋体" charset="-122"/>
              </a:rPr>
              <a:t>&lt;START T5&gt;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1800">
                <a:ea typeface="宋体" charset="-122"/>
              </a:rPr>
              <a:t>&lt;START T4&gt;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1800">
                <a:ea typeface="宋体" charset="-122"/>
              </a:rPr>
              <a:t>&lt;T1,X1,v1&gt;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1800">
                <a:ea typeface="宋体" charset="-122"/>
              </a:rPr>
              <a:t>&lt;T5,X5,v5&gt;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1800">
                <a:ea typeface="宋体" charset="-122"/>
              </a:rPr>
              <a:t>&lt;T4,X4,v4&gt;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1800">
                <a:ea typeface="宋体" charset="-122"/>
              </a:rPr>
              <a:t>&lt;COMMIT T5&gt;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1800">
                <a:ea typeface="宋体" charset="-122"/>
              </a:rPr>
              <a:t>&lt;T3,X3,v3&gt;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sz="1800">
                <a:ea typeface="宋体" charset="-122"/>
              </a:rPr>
              <a:t>&lt;T2,X2,v2&gt;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 flipV="1">
            <a:off x="2915816" y="2407741"/>
            <a:ext cx="0" cy="3541539"/>
          </a:xfrm>
          <a:prstGeom prst="line">
            <a:avLst/>
          </a:prstGeom>
          <a:noFill/>
          <a:ln w="101600" cmpd="sng">
            <a:solidFill>
              <a:srgbClr val="00B0F0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3688854" y="1412776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+mn-lt"/>
              </a:rPr>
              <a:t>Undo Log</a:t>
            </a:r>
            <a:endParaRPr lang="zh-CN" altLang="en-US" sz="2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630392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Recovery with Undo Log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Note: all undo commands are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idempotent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If we perform them a second time, no harm is done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E.g. if there is a system crash during recovery, simply restart recovery from scratch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Question</a:t>
            </a:r>
            <a:r>
              <a:rPr lang="en-US" altLang="zh-CN" dirty="0">
                <a:ea typeface="宋体" charset="-122"/>
              </a:rPr>
              <a:t>: when do we stop reading the log ?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We cannot stop until we reach the beginning of the log file</a:t>
            </a:r>
          </a:p>
          <a:p>
            <a:pPr lvl="2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This is impractical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Better idea: use </a:t>
            </a:r>
            <a:r>
              <a:rPr lang="en-US" altLang="zh-CN" b="1" dirty="0" err="1">
                <a:solidFill>
                  <a:srgbClr val="C00000"/>
                </a:solidFill>
                <a:ea typeface="宋体" charset="-122"/>
              </a:rPr>
              <a:t>checkpointing</a:t>
            </a:r>
            <a:endParaRPr lang="en-US" altLang="zh-CN" b="1" dirty="0">
              <a:solidFill>
                <a:srgbClr val="C00000"/>
              </a:solidFill>
              <a:ea typeface="宋体" charset="-122"/>
            </a:endParaRPr>
          </a:p>
          <a:p>
            <a:pPr>
              <a:lnSpc>
                <a:spcPct val="120000"/>
              </a:lnSpc>
            </a:pPr>
            <a:endParaRPr lang="en-US" altLang="zh-CN" dirty="0">
              <a:ea typeface="宋体" charset="-122"/>
            </a:endParaRPr>
          </a:p>
          <a:p>
            <a:pPr>
              <a:lnSpc>
                <a:spcPct val="120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22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907211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>
                <a:ea typeface="宋体" charset="-122"/>
              </a:rPr>
              <a:t>Checkpointing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Checkpoint the database periodically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Stop accepting new transactions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Wait until all current transactions </a:t>
            </a:r>
            <a:r>
              <a:rPr lang="en-US" altLang="zh-CN" b="1" dirty="0">
                <a:solidFill>
                  <a:srgbClr val="C00000"/>
                </a:solidFill>
                <a:ea typeface="宋体" charset="-122"/>
              </a:rPr>
              <a:t>complete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Flush log to disk</a:t>
            </a:r>
          </a:p>
          <a:p>
            <a:pPr lvl="2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Write a &lt;CKPT&gt; log record, flush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Resume transactions</a:t>
            </a:r>
          </a:p>
          <a:p>
            <a:pPr>
              <a:lnSpc>
                <a:spcPct val="120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23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372211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Undo Recovery with </a:t>
            </a:r>
            <a:r>
              <a:rPr lang="en-US" altLang="zh-CN" dirty="0" err="1">
                <a:ea typeface="宋体" charset="-122"/>
              </a:rPr>
              <a:t>Checkpointing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24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412976" y="1556792"/>
            <a:ext cx="1701800" cy="47704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800">
                <a:ea typeface="宋体" charset="-122"/>
              </a:rPr>
              <a:t>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800">
                <a:ea typeface="宋体" charset="-122"/>
              </a:rPr>
              <a:t>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800">
                <a:ea typeface="宋体" charset="-122"/>
              </a:rPr>
              <a:t>&lt;T9,X9,v9&gt;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800">
                <a:ea typeface="宋体" charset="-122"/>
              </a:rPr>
              <a:t>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800">
                <a:ea typeface="宋体" charset="-122"/>
              </a:rPr>
              <a:t>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800">
                <a:ea typeface="宋体" charset="-122"/>
              </a:rPr>
              <a:t>(all completed)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800" b="1">
                <a:ea typeface="宋体" charset="-122"/>
              </a:rPr>
              <a:t>&lt;CKPT&gt;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800">
                <a:ea typeface="宋体" charset="-122"/>
              </a:rPr>
              <a:t>&lt;START T2&gt;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800">
                <a:ea typeface="宋体" charset="-122"/>
              </a:rPr>
              <a:t>&lt;START T3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800">
                <a:ea typeface="宋体" charset="-122"/>
              </a:rPr>
              <a:t>&lt;START T5&gt;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800">
                <a:ea typeface="宋体" charset="-122"/>
              </a:rPr>
              <a:t>&lt;START T4&gt;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800">
                <a:ea typeface="宋体" charset="-122"/>
              </a:rPr>
              <a:t>&lt;T1,X1,v1&gt;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800">
                <a:ea typeface="宋体" charset="-122"/>
              </a:rPr>
              <a:t>&lt;T5,X5,v5&gt;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800">
                <a:ea typeface="宋体" charset="-122"/>
              </a:rPr>
              <a:t>&lt;T4,X4,v4&gt;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800">
                <a:ea typeface="宋体" charset="-122"/>
              </a:rPr>
              <a:t>&lt;COMMIT T5&gt;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800">
                <a:ea typeface="宋体" charset="-122"/>
              </a:rPr>
              <a:t>&lt;T3,X3,v3&gt;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800">
                <a:ea typeface="宋体" charset="-122"/>
              </a:rPr>
              <a:t>&lt;T2,X2,v2&gt;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18405" y="2564904"/>
            <a:ext cx="226536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dirty="0">
                <a:ea typeface="宋体" charset="-122"/>
              </a:rPr>
              <a:t>During recovery,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dirty="0">
                <a:ea typeface="宋体" charset="-122"/>
              </a:rPr>
              <a:t>Can stop at first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dirty="0">
                <a:ea typeface="宋体" charset="-122"/>
              </a:rPr>
              <a:t>&lt;CKPT&gt;</a:t>
            </a:r>
          </a:p>
        </p:txBody>
      </p:sp>
      <p:sp>
        <p:nvSpPr>
          <p:cNvPr id="8" name="AutoShape 6"/>
          <p:cNvSpPr>
            <a:spLocks/>
          </p:cNvSpPr>
          <p:nvPr/>
        </p:nvSpPr>
        <p:spPr bwMode="auto">
          <a:xfrm>
            <a:off x="6003776" y="3537992"/>
            <a:ext cx="152400" cy="2667000"/>
          </a:xfrm>
          <a:prstGeom prst="rightBrace">
            <a:avLst>
              <a:gd name="adj1" fmla="val 145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800">
                <a:ea typeface="宋体" charset="-122"/>
              </a:rPr>
              <a:t>  transactions T2,T3,T4,T5</a:t>
            </a:r>
          </a:p>
        </p:txBody>
      </p:sp>
      <p:sp>
        <p:nvSpPr>
          <p:cNvPr id="9" name="AutoShape 7"/>
          <p:cNvSpPr>
            <a:spLocks/>
          </p:cNvSpPr>
          <p:nvPr/>
        </p:nvSpPr>
        <p:spPr bwMode="auto">
          <a:xfrm>
            <a:off x="5927576" y="1632992"/>
            <a:ext cx="228600" cy="1600200"/>
          </a:xfrm>
          <a:prstGeom prst="rightBrace">
            <a:avLst>
              <a:gd name="adj1" fmla="val 5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800">
                <a:ea typeface="宋体" charset="-122"/>
              </a:rPr>
              <a:t>   other transactions</a:t>
            </a:r>
            <a:endParaRPr lang="en-US" altLang="zh-CN">
              <a:ea typeface="宋体" charset="-122"/>
            </a:endParaRPr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 flipV="1">
            <a:off x="2915816" y="2407741"/>
            <a:ext cx="0" cy="3541539"/>
          </a:xfrm>
          <a:prstGeom prst="line">
            <a:avLst/>
          </a:prstGeom>
          <a:noFill/>
          <a:ln w="101600" cmpd="sng">
            <a:solidFill>
              <a:srgbClr val="00B0F0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56509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Redo Logging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Log records</a:t>
            </a:r>
          </a:p>
          <a:p>
            <a:pPr lvl="1"/>
            <a:r>
              <a:rPr lang="en-US" altLang="zh-CN" dirty="0">
                <a:ea typeface="宋体" charset="-122"/>
              </a:rPr>
              <a:t>&lt;START T&gt; = transaction T has begun</a:t>
            </a:r>
          </a:p>
          <a:p>
            <a:pPr lvl="1"/>
            <a:r>
              <a:rPr lang="en-US" altLang="zh-CN" dirty="0">
                <a:ea typeface="宋体" charset="-122"/>
              </a:rPr>
              <a:t>&lt;COMMIT T&gt; = T has committed</a:t>
            </a:r>
          </a:p>
          <a:p>
            <a:pPr lvl="1"/>
            <a:r>
              <a:rPr lang="en-US" altLang="zh-CN" dirty="0">
                <a:ea typeface="宋体" charset="-122"/>
              </a:rPr>
              <a:t>&lt;ABORT T&gt;= T has aborted</a:t>
            </a:r>
          </a:p>
          <a:p>
            <a:pPr lvl="1"/>
            <a:r>
              <a:rPr lang="en-US" altLang="zh-CN" dirty="0">
                <a:ea typeface="宋体" charset="-122"/>
              </a:rPr>
              <a:t>&lt;</a:t>
            </a:r>
            <a:r>
              <a:rPr lang="en-US" altLang="zh-CN" dirty="0" err="1">
                <a:ea typeface="宋体" charset="-122"/>
              </a:rPr>
              <a:t>T,X,v</a:t>
            </a:r>
            <a:r>
              <a:rPr lang="en-US" altLang="zh-CN" dirty="0">
                <a:ea typeface="宋体" charset="-122"/>
              </a:rPr>
              <a:t>&gt;= T has updated element X, and its </a:t>
            </a:r>
            <a:r>
              <a:rPr lang="en-US" altLang="zh-CN" b="1" i="1" u="sng" dirty="0">
                <a:solidFill>
                  <a:srgbClr val="C00000"/>
                </a:solidFill>
                <a:ea typeface="宋体" charset="-122"/>
              </a:rPr>
              <a:t>new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 </a:t>
            </a:r>
            <a:r>
              <a:rPr lang="en-US" altLang="zh-CN" dirty="0">
                <a:ea typeface="宋体" charset="-122"/>
              </a:rPr>
              <a:t>value is v</a:t>
            </a:r>
          </a:p>
          <a:p>
            <a:r>
              <a:rPr lang="en-US" altLang="zh-CN" dirty="0">
                <a:ea typeface="宋体" charset="-122"/>
              </a:rPr>
              <a:t>Redo-Logging Rules</a:t>
            </a:r>
          </a:p>
          <a:p>
            <a:pPr lvl="1"/>
            <a:r>
              <a:rPr lang="en-US" altLang="zh-CN" dirty="0">
                <a:ea typeface="宋体" charset="-122"/>
              </a:rPr>
              <a:t>R1 </a:t>
            </a:r>
            <a:r>
              <a:rPr lang="en-US" altLang="zh-CN" b="1" dirty="0">
                <a:solidFill>
                  <a:srgbClr val="00B0F0"/>
                </a:solidFill>
                <a:ea typeface="宋体" charset="-122"/>
              </a:rPr>
              <a:t>(write-ahead logging &amp; early commit)</a:t>
            </a:r>
            <a:r>
              <a:rPr lang="en-US" altLang="zh-CN" dirty="0">
                <a:ea typeface="宋体" charset="-122"/>
              </a:rPr>
              <a:t>: If T modifies X, then both &lt;</a:t>
            </a:r>
            <a:r>
              <a:rPr lang="en-US" altLang="zh-CN" dirty="0" err="1">
                <a:ea typeface="宋体" charset="-122"/>
              </a:rPr>
              <a:t>T,X,v</a:t>
            </a:r>
            <a:r>
              <a:rPr lang="en-US" altLang="zh-CN" dirty="0">
                <a:ea typeface="宋体" charset="-122"/>
              </a:rPr>
              <a:t>&gt; and &lt;COMMIT T&gt; must be written to disk </a:t>
            </a:r>
            <a:r>
              <a:rPr lang="en-US" altLang="zh-CN" b="1" dirty="0">
                <a:solidFill>
                  <a:srgbClr val="C00000"/>
                </a:solidFill>
                <a:ea typeface="宋体" charset="-122"/>
              </a:rPr>
              <a:t>before</a:t>
            </a:r>
            <a:r>
              <a:rPr lang="en-US" altLang="zh-CN" dirty="0">
                <a:ea typeface="宋体" charset="-122"/>
              </a:rPr>
              <a:t> X is written to disk</a:t>
            </a:r>
          </a:p>
          <a:p>
            <a:pPr marL="457200" lvl="1" indent="0">
              <a:buNone/>
            </a:pPr>
            <a:endParaRPr lang="en-US" altLang="zh-CN" dirty="0">
              <a:ea typeface="宋体" charset="-122"/>
            </a:endParaRPr>
          </a:p>
          <a:p>
            <a:r>
              <a:rPr lang="en-US" altLang="zh-CN" dirty="0">
                <a:ea typeface="宋体" charset="-122"/>
              </a:rPr>
              <a:t>Hence: OUTPUTs are done </a:t>
            </a:r>
            <a:r>
              <a:rPr lang="en-US" altLang="zh-CN" i="1" u="sng" dirty="0">
                <a:ea typeface="宋体" charset="-122"/>
              </a:rPr>
              <a:t>late</a:t>
            </a:r>
            <a:r>
              <a:rPr lang="en-US" altLang="zh-CN" dirty="0">
                <a:ea typeface="宋体" charset="-122"/>
              </a:rPr>
              <a:t> (after commit)</a:t>
            </a:r>
          </a:p>
          <a:p>
            <a:pPr lvl="1"/>
            <a:endParaRPr lang="en-US" altLang="zh-CN" dirty="0">
              <a:ea typeface="宋体" charset="-122"/>
            </a:endParaRP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25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923660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Redo Logging: Example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26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5" name="Group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3155656"/>
              </p:ext>
            </p:extLst>
          </p:nvPr>
        </p:nvGraphicFramePr>
        <p:xfrm>
          <a:off x="286072" y="1349970"/>
          <a:ext cx="8534400" cy="4959350"/>
        </p:xfrm>
        <a:graphic>
          <a:graphicData uri="http://schemas.openxmlformats.org/drawingml/2006/table">
            <a:tbl>
              <a:tblPr/>
              <a:tblGrid>
                <a:gridCol w="146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52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399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Action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Mem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Mem 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Disk 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Disk 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Log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&lt;START T&gt;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REAT(A,t)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t:=t*2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WRITE(A,t)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&lt;T,A,16&gt;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READ(B,t)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t:=t*2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WRITE(B,t)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&lt;T,B,16&gt;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&lt;COMMIT T&gt;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OUTPUT(A)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OUTPUT(B)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97107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Recovery with Redo Logs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5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After system crash, run recovery manager </a:t>
            </a:r>
          </a:p>
          <a:p>
            <a:pPr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Step 1. Decide for each transaction T whether it is completed or not</a:t>
            </a:r>
          </a:p>
          <a:p>
            <a:pPr lvl="1">
              <a:lnSpc>
                <a:spcPct val="125000"/>
              </a:lnSpc>
            </a:pPr>
            <a:r>
              <a:rPr lang="en-US" altLang="zh-CN" b="1" dirty="0">
                <a:solidFill>
                  <a:srgbClr val="C00000"/>
                </a:solidFill>
                <a:ea typeface="宋体" charset="-122"/>
              </a:rPr>
              <a:t>&lt;START T&gt;….&lt;COMMIT T&gt;….    = yes</a:t>
            </a:r>
          </a:p>
          <a:p>
            <a:pPr lvl="1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&lt;START T&gt;….&lt;ABORT T&gt;…….    = yes</a:t>
            </a:r>
          </a:p>
          <a:p>
            <a:pPr lvl="1"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&lt;START T&gt;………………………   = no</a:t>
            </a:r>
          </a:p>
          <a:p>
            <a:pPr>
              <a:lnSpc>
                <a:spcPct val="125000"/>
              </a:lnSpc>
            </a:pPr>
            <a:r>
              <a:rPr lang="en-US" altLang="zh-CN" dirty="0">
                <a:ea typeface="宋体" charset="-122"/>
              </a:rPr>
              <a:t>Step 2. Read log from the beginning, 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redo</a:t>
            </a:r>
            <a:r>
              <a:rPr lang="en-US" altLang="zh-CN" dirty="0">
                <a:ea typeface="宋体" charset="-122"/>
              </a:rPr>
              <a:t> all updates of </a:t>
            </a:r>
            <a:r>
              <a:rPr lang="en-US" altLang="zh-CN" i="1" u="sng" dirty="0">
                <a:solidFill>
                  <a:srgbClr val="C00000"/>
                </a:solidFill>
                <a:ea typeface="宋体" charset="-122"/>
              </a:rPr>
              <a:t>committed</a:t>
            </a:r>
            <a:r>
              <a:rPr lang="en-US" altLang="zh-CN" dirty="0">
                <a:solidFill>
                  <a:srgbClr val="C00000"/>
                </a:solidFill>
                <a:ea typeface="宋体" charset="-122"/>
              </a:rPr>
              <a:t> </a:t>
            </a:r>
            <a:r>
              <a:rPr lang="en-US" altLang="zh-CN" dirty="0">
                <a:ea typeface="宋体" charset="-122"/>
              </a:rPr>
              <a:t>transactions</a:t>
            </a:r>
          </a:p>
          <a:p>
            <a:pPr>
              <a:lnSpc>
                <a:spcPct val="125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27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653761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Redo Logging: Example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28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736913" y="1688172"/>
            <a:ext cx="1699183" cy="390106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zh-CN" sz="1800">
                <a:ea typeface="宋体" charset="-122"/>
              </a:rPr>
              <a:t>&lt;START T1&gt;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zh-CN" sz="1800">
                <a:ea typeface="宋体" charset="-122"/>
              </a:rPr>
              <a:t>&lt;T1,X1,v1&gt;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zh-CN" sz="1800">
                <a:ea typeface="宋体" charset="-122"/>
              </a:rPr>
              <a:t>&lt;START T2&gt;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zh-CN" sz="1800">
                <a:ea typeface="宋体" charset="-122"/>
              </a:rPr>
              <a:t>&lt;T2, X2, v2&gt;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zh-CN" sz="1800">
                <a:ea typeface="宋体" charset="-122"/>
              </a:rPr>
              <a:t>&lt;START T3&gt;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zh-CN" sz="1800">
                <a:ea typeface="宋体" charset="-122"/>
              </a:rPr>
              <a:t>&lt;T1,X3,v3&gt;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zh-CN" sz="1800">
                <a:ea typeface="宋体" charset="-122"/>
              </a:rPr>
              <a:t>&lt;COMMIT T2&gt;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zh-CN" sz="1800">
                <a:ea typeface="宋体" charset="-122"/>
              </a:rPr>
              <a:t>&lt;T3,X4,v4&gt;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zh-CN" sz="1800">
                <a:ea typeface="宋体" charset="-122"/>
              </a:rPr>
              <a:t>&lt;T1,X5,v5&gt;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zh-CN" sz="1800">
                <a:ea typeface="宋体" charset="-122"/>
              </a:rPr>
              <a:t>…</a:t>
            </a:r>
          </a:p>
          <a:p>
            <a:pPr eaLnBrk="1" hangingPunct="1">
              <a:lnSpc>
                <a:spcPct val="125000"/>
              </a:lnSpc>
              <a:spcBef>
                <a:spcPct val="0"/>
              </a:spcBef>
              <a:buFontTx/>
              <a:buNone/>
            </a:pPr>
            <a:r>
              <a:rPr lang="en-US" altLang="zh-CN" sz="1800">
                <a:ea typeface="宋体" charset="-122"/>
              </a:rPr>
              <a:t>…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2843808" y="2060848"/>
            <a:ext cx="0" cy="3168352"/>
          </a:xfrm>
          <a:prstGeom prst="line">
            <a:avLst/>
          </a:prstGeom>
          <a:noFill/>
          <a:ln w="101600" cmpd="sng">
            <a:solidFill>
              <a:srgbClr val="00B0F0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916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Users and Database Programs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/>
              <a:t>Ergo, a program is needed to carry out each </a:t>
            </a:r>
            <a:r>
              <a:rPr lang="en-US" dirty="0">
                <a:solidFill>
                  <a:srgbClr val="7D0900"/>
                </a:solidFill>
              </a:rPr>
              <a:t>unit</a:t>
            </a:r>
            <a:r>
              <a:rPr lang="en-US" dirty="0"/>
              <a:t> of DB work</a:t>
            </a:r>
          </a:p>
          <a:p>
            <a:pPr>
              <a:lnSpc>
                <a:spcPct val="120000"/>
              </a:lnSpc>
            </a:pPr>
            <a:r>
              <a:rPr lang="en-US" dirty="0"/>
              <a:t>End users interact with </a:t>
            </a:r>
            <a:r>
              <a:rPr lang="en-US" dirty="0">
                <a:solidFill>
                  <a:srgbClr val="7D0900"/>
                </a:solidFill>
              </a:rPr>
              <a:t>DB programs</a:t>
            </a:r>
          </a:p>
          <a:p>
            <a:pPr lvl="1">
              <a:lnSpc>
                <a:spcPct val="120000"/>
              </a:lnSpc>
            </a:pPr>
            <a:r>
              <a:rPr lang="en-US" b="1" dirty="0">
                <a:solidFill>
                  <a:srgbClr val="C00000"/>
                </a:solidFill>
              </a:rPr>
              <a:t>Rather than SQL!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May be many users simultaneously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Thus many simultaneous executions of these programs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Each user expects service and correct operation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A user should not have to wait forever (starvation)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A user should not be affected by errors of others (isolation)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108195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Comparison for Undo/Redo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24744"/>
            <a:ext cx="8786813" cy="521173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Undo logging: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OUTPUT must be done early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If &lt;COMMIT T&gt; is seen, T definitely has written all its data to disk (hence, don’t need to undo)</a:t>
            </a:r>
          </a:p>
          <a:p>
            <a:pPr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Redo logging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OUTPUT must be done late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If &lt;COMMIT T&gt; is not seen, T definitely has not written any of its data to disk (hence there is not dirty data on disk)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29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61370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>
                <a:solidFill>
                  <a:srgbClr val="CC0000"/>
                </a:solidFill>
              </a:rPr>
              <a:t>A transaction is the execution of a DB program</a:t>
            </a:r>
          </a:p>
          <a:p>
            <a:pPr>
              <a:lnSpc>
                <a:spcPct val="120000"/>
              </a:lnSpc>
            </a:pPr>
            <a:r>
              <a:rPr lang="en-US" dirty="0"/>
              <a:t>DB applications are designed as a set of transactions</a:t>
            </a:r>
          </a:p>
          <a:p>
            <a:pPr>
              <a:lnSpc>
                <a:spcPct val="120000"/>
              </a:lnSpc>
            </a:pPr>
            <a:r>
              <a:rPr lang="en-US" dirty="0"/>
              <a:t>Typical transaction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Starts with data from user or from another transaction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Includes DB </a:t>
            </a:r>
            <a:r>
              <a:rPr lang="en-US" b="1" dirty="0">
                <a:solidFill>
                  <a:srgbClr val="C00000"/>
                </a:solidFill>
              </a:rPr>
              <a:t>reads/writes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Ends with display of data or form, or with request to start another transaction</a:t>
            </a:r>
          </a:p>
          <a:p>
            <a:pPr>
              <a:lnSpc>
                <a:spcPct val="12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92781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Behind the Scene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</a:t>
            </a:fld>
            <a:r>
              <a:rPr lang="zh-CN" altLang="en-US"/>
              <a:t> </a:t>
            </a:r>
            <a:endParaRPr lang="zh-CN" altLang="en-US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24743"/>
            <a:ext cx="1584176" cy="1901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jimgra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196752"/>
            <a:ext cx="5848350" cy="5029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2079873" y="2344003"/>
            <a:ext cx="5588471" cy="0"/>
          </a:xfrm>
          <a:prstGeom prst="line">
            <a:avLst/>
          </a:prstGeom>
          <a:ln w="25400">
            <a:solidFill>
              <a:srgbClr val="C0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037643" y="2636912"/>
            <a:ext cx="2318333" cy="0"/>
          </a:xfrm>
          <a:prstGeom prst="line">
            <a:avLst/>
          </a:prstGeom>
          <a:ln w="25400">
            <a:solidFill>
              <a:srgbClr val="C0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953916" y="3457575"/>
            <a:ext cx="4714428" cy="0"/>
          </a:xfrm>
          <a:prstGeom prst="line">
            <a:avLst/>
          </a:prstGeom>
          <a:ln w="25400">
            <a:solidFill>
              <a:srgbClr val="C0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2052811" y="4005064"/>
            <a:ext cx="5588471" cy="9525"/>
          </a:xfrm>
          <a:prstGeom prst="line">
            <a:avLst/>
          </a:prstGeom>
          <a:ln w="25400">
            <a:solidFill>
              <a:srgbClr val="C0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079873" y="3711352"/>
            <a:ext cx="5561409" cy="0"/>
          </a:xfrm>
          <a:prstGeom prst="line">
            <a:avLst/>
          </a:prstGeom>
          <a:ln w="25400">
            <a:solidFill>
              <a:srgbClr val="C0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998762" y="4293096"/>
            <a:ext cx="5642520" cy="0"/>
          </a:xfrm>
          <a:prstGeom prst="line">
            <a:avLst/>
          </a:prstGeom>
          <a:ln w="25400">
            <a:solidFill>
              <a:srgbClr val="C0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089820" y="4581128"/>
            <a:ext cx="1978124" cy="0"/>
          </a:xfrm>
          <a:prstGeom prst="line">
            <a:avLst/>
          </a:prstGeom>
          <a:ln w="25400">
            <a:solidFill>
              <a:srgbClr val="C0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014986" y="5132809"/>
            <a:ext cx="3672408" cy="0"/>
          </a:xfrm>
          <a:prstGeom prst="line">
            <a:avLst/>
          </a:prstGeom>
          <a:ln w="25400">
            <a:solidFill>
              <a:srgbClr val="C0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037643" y="5373216"/>
            <a:ext cx="5603639" cy="0"/>
          </a:xfrm>
          <a:prstGeom prst="line">
            <a:avLst/>
          </a:prstGeom>
          <a:ln w="25400">
            <a:solidFill>
              <a:srgbClr val="C0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058757" y="5661248"/>
            <a:ext cx="1505131" cy="0"/>
          </a:xfrm>
          <a:prstGeom prst="line">
            <a:avLst/>
          </a:prstGeom>
          <a:ln w="25400">
            <a:solidFill>
              <a:srgbClr val="C0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9292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Typical Transaction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/>
              <a:t>User view: “Transfer money from savings to checking”</a:t>
            </a:r>
          </a:p>
          <a:p>
            <a:pPr>
              <a:lnSpc>
                <a:spcPct val="120000"/>
              </a:lnSpc>
            </a:pPr>
            <a:r>
              <a:rPr lang="en-US" dirty="0"/>
              <a:t>DB Program: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Read savings;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Verify balance is adequate;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Update savings balance;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Read checking;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Update checking balance;</a:t>
            </a:r>
          </a:p>
          <a:p>
            <a:pPr>
              <a:lnSpc>
                <a:spcPct val="12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5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7296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"Commit" and "Abort"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/>
              <a:t>A transactions which only </a:t>
            </a:r>
            <a:r>
              <a:rPr lang="en-US" dirty="0">
                <a:solidFill>
                  <a:srgbClr val="C00000"/>
                </a:solidFill>
              </a:rPr>
              <a:t>READs</a:t>
            </a:r>
            <a:r>
              <a:rPr lang="en-US" dirty="0"/>
              <a:t> expects DB to be consistent, and cannot cause it to become otherwise</a:t>
            </a:r>
          </a:p>
          <a:p>
            <a:pPr>
              <a:lnSpc>
                <a:spcPct val="120000"/>
              </a:lnSpc>
            </a:pPr>
            <a:r>
              <a:rPr lang="en-US" dirty="0"/>
              <a:t>When a transaction which does any </a:t>
            </a:r>
            <a:r>
              <a:rPr lang="en-US" dirty="0">
                <a:solidFill>
                  <a:srgbClr val="C00000"/>
                </a:solidFill>
              </a:rPr>
              <a:t>WRITE</a:t>
            </a:r>
            <a:r>
              <a:rPr lang="en-US" dirty="0"/>
              <a:t> finishes, it must either</a:t>
            </a:r>
          </a:p>
          <a:p>
            <a:pPr lvl="1">
              <a:lnSpc>
                <a:spcPct val="120000"/>
              </a:lnSpc>
            </a:pPr>
            <a:r>
              <a:rPr lang="en-US" b="1" dirty="0">
                <a:solidFill>
                  <a:srgbClr val="C00000"/>
                </a:solidFill>
              </a:rPr>
              <a:t>COMMIT</a:t>
            </a:r>
            <a:r>
              <a:rPr lang="en-US" dirty="0"/>
              <a:t>: "I'm done and the DB is consistent again" OR</a:t>
            </a:r>
          </a:p>
          <a:p>
            <a:pPr lvl="1">
              <a:lnSpc>
                <a:spcPct val="120000"/>
              </a:lnSpc>
            </a:pPr>
            <a:r>
              <a:rPr lang="en-US" b="1" dirty="0">
                <a:solidFill>
                  <a:srgbClr val="C00000"/>
                </a:solidFill>
              </a:rPr>
              <a:t>ABORT (ROLLBACK)</a:t>
            </a:r>
            <a:r>
              <a:rPr lang="en-US" dirty="0"/>
              <a:t>: "I'm done but I goofed: my changes must be undone."</a:t>
            </a:r>
          </a:p>
          <a:p>
            <a:pPr>
              <a:lnSpc>
                <a:spcPct val="12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6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46323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A</a:t>
            </a:r>
            <a:r>
              <a:rPr lang="en-US" dirty="0"/>
              <a:t>CID: Atomicity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/>
              <a:t>Transactions must be "atomic"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Their effect is </a:t>
            </a:r>
            <a:r>
              <a:rPr lang="en-US" b="1" dirty="0">
                <a:solidFill>
                  <a:srgbClr val="C00000"/>
                </a:solidFill>
              </a:rPr>
              <a:t>all</a:t>
            </a:r>
            <a:r>
              <a:rPr lang="en-US" dirty="0"/>
              <a:t> or </a:t>
            </a:r>
            <a:r>
              <a:rPr lang="en-US" b="1" dirty="0">
                <a:solidFill>
                  <a:srgbClr val="C00000"/>
                </a:solidFill>
              </a:rPr>
              <a:t>none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DB must be consistent </a:t>
            </a:r>
            <a:r>
              <a:rPr lang="en-US" b="1" dirty="0">
                <a:solidFill>
                  <a:srgbClr val="C00000"/>
                </a:solidFill>
              </a:rPr>
              <a:t>before and after</a:t>
            </a:r>
            <a:r>
              <a:rPr lang="en-US" b="1" dirty="0">
                <a:solidFill>
                  <a:srgbClr val="7D0900"/>
                </a:solidFill>
              </a:rPr>
              <a:t> </a:t>
            </a:r>
            <a:r>
              <a:rPr lang="en-US" dirty="0"/>
              <a:t>the transaction executes </a:t>
            </a:r>
            <a:r>
              <a:rPr lang="en-US" b="1" dirty="0">
                <a:solidFill>
                  <a:srgbClr val="00B0F0"/>
                </a:solidFill>
              </a:rPr>
              <a:t>(not necessarily during!)</a:t>
            </a:r>
          </a:p>
          <a:p>
            <a:pPr>
              <a:lnSpc>
                <a:spcPct val="120000"/>
              </a:lnSpc>
            </a:pPr>
            <a:r>
              <a:rPr lang="en-US" dirty="0"/>
              <a:t>EITHER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 A transaction executes </a:t>
            </a:r>
            <a:r>
              <a:rPr lang="en-US" b="1" dirty="0">
                <a:solidFill>
                  <a:srgbClr val="C00000"/>
                </a:solidFill>
              </a:rPr>
              <a:t>fully</a:t>
            </a:r>
            <a:r>
              <a:rPr lang="en-US" dirty="0"/>
              <a:t> and "commits" to </a:t>
            </a:r>
            <a:r>
              <a:rPr lang="en-US" b="1" dirty="0">
                <a:solidFill>
                  <a:srgbClr val="C00000"/>
                </a:solidFill>
              </a:rPr>
              <a:t>all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the changes it makes to the DB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OR it must be as though that transaction </a:t>
            </a:r>
            <a:r>
              <a:rPr lang="en-US" b="1" dirty="0">
                <a:solidFill>
                  <a:srgbClr val="C00000"/>
                </a:solidFill>
              </a:rPr>
              <a:t>never</a:t>
            </a:r>
            <a:r>
              <a:rPr lang="en-US" dirty="0"/>
              <a:t> executed at all</a:t>
            </a:r>
          </a:p>
          <a:p>
            <a:pPr>
              <a:lnSpc>
                <a:spcPct val="12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7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08419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</a:t>
            </a:r>
            <a:r>
              <a:rPr lang="en-US" altLang="zh-CN" dirty="0">
                <a:solidFill>
                  <a:srgbClr val="C00000"/>
                </a:solidFill>
              </a:rPr>
              <a:t>CID</a:t>
            </a:r>
            <a:r>
              <a:rPr lang="en-US" altLang="zh-CN" dirty="0"/>
              <a:t>: Consistency, Isolation, Durability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Consistency</a:t>
            </a:r>
          </a:p>
          <a:p>
            <a:pPr lvl="1"/>
            <a:r>
              <a:rPr lang="en-US" altLang="zh-CN" dirty="0"/>
              <a:t>The transactions take the resource from one consistent state to another</a:t>
            </a:r>
          </a:p>
          <a:p>
            <a:pPr lvl="1"/>
            <a:r>
              <a:rPr lang="en-US" altLang="zh-CN" dirty="0">
                <a:ea typeface="宋体" charset="-122"/>
              </a:rPr>
              <a:t>Each transaction must leave the database in a consistent state if the DB is consistent when the transaction begins</a:t>
            </a:r>
            <a:endParaRPr lang="en-US" altLang="zh-CN" dirty="0"/>
          </a:p>
          <a:p>
            <a:r>
              <a:rPr lang="en-US" altLang="zh-CN" dirty="0"/>
              <a:t>Isolation</a:t>
            </a:r>
          </a:p>
          <a:p>
            <a:pPr lvl="1"/>
            <a:r>
              <a:rPr lang="en-US" altLang="zh-CN" dirty="0"/>
              <a:t>A transaction’s effect is not visible to other transactions until the transaction is </a:t>
            </a:r>
            <a:r>
              <a:rPr lang="en-US" altLang="zh-CN" b="1" dirty="0">
                <a:solidFill>
                  <a:srgbClr val="C00000"/>
                </a:solidFill>
              </a:rPr>
              <a:t>committed</a:t>
            </a:r>
          </a:p>
          <a:p>
            <a:r>
              <a:rPr lang="en-US" altLang="zh-CN" dirty="0"/>
              <a:t>Durability</a:t>
            </a:r>
          </a:p>
          <a:p>
            <a:pPr lvl="1"/>
            <a:r>
              <a:rPr lang="en-US" altLang="zh-CN" dirty="0"/>
              <a:t>Changes made by the </a:t>
            </a:r>
            <a:r>
              <a:rPr lang="en-US" altLang="zh-CN" b="1" dirty="0">
                <a:solidFill>
                  <a:srgbClr val="C00000"/>
                </a:solidFill>
              </a:rPr>
              <a:t>committed transaction </a:t>
            </a:r>
            <a:r>
              <a:rPr lang="en-US" altLang="zh-CN" dirty="0"/>
              <a:t>are permanent and must survive system failure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8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42833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凤舞九天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atMod val="180000"/>
              </a:schemeClr>
            </a:gs>
            <a:gs pos="50000">
              <a:schemeClr val="phClr">
                <a:tint val="40000"/>
                <a:satMod val="175000"/>
              </a:schemeClr>
            </a:gs>
            <a:gs pos="100000">
              <a:schemeClr val="phClr">
                <a:tint val="65000"/>
                <a:satMod val="18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38000"/>
                <a:satMod val="150000"/>
              </a:schemeClr>
            </a:gs>
            <a:gs pos="50000">
              <a:schemeClr val="phClr">
                <a:shade val="100000"/>
                <a:satMod val="100000"/>
              </a:schemeClr>
            </a:gs>
            <a:gs pos="100000">
              <a:schemeClr val="phClr">
                <a:shade val="38000"/>
                <a:satMod val="150000"/>
              </a:schemeClr>
            </a:gs>
          </a:gsLst>
          <a:lin ang="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16029</TotalTime>
  <Words>2142</Words>
  <Application>Microsoft Office PowerPoint</Application>
  <PresentationFormat>On-screen Show (4:3)</PresentationFormat>
  <Paragraphs>438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宋体</vt:lpstr>
      <vt:lpstr>Arial</vt:lpstr>
      <vt:lpstr>Calibri</vt:lpstr>
      <vt:lpstr>Garamond</vt:lpstr>
      <vt:lpstr>Palace Script MT</vt:lpstr>
      <vt:lpstr>Times New Roman</vt:lpstr>
      <vt:lpstr>Wingdings</vt:lpstr>
      <vt:lpstr>Office 主题</vt:lpstr>
      <vt:lpstr>COP4710 Database Systems</vt:lpstr>
      <vt:lpstr>Users and Database Programs</vt:lpstr>
      <vt:lpstr>Users and Database Programs</vt:lpstr>
      <vt:lpstr>Transactions</vt:lpstr>
      <vt:lpstr>Behind the Scene</vt:lpstr>
      <vt:lpstr>A Typical Transaction Example</vt:lpstr>
      <vt:lpstr>"Commit" and "Abort"</vt:lpstr>
      <vt:lpstr>ACID: Atomicity</vt:lpstr>
      <vt:lpstr>ACID: Consistency, Isolation, Durability</vt:lpstr>
      <vt:lpstr>Complications</vt:lpstr>
      <vt:lpstr>An Example for Transactions</vt:lpstr>
      <vt:lpstr>Aborting a Transaction</vt:lpstr>
      <vt:lpstr>Crash Recovery</vt:lpstr>
      <vt:lpstr>What’s on the Log File?</vt:lpstr>
      <vt:lpstr>Primitive Operations of Transactions</vt:lpstr>
      <vt:lpstr>Example</vt:lpstr>
      <vt:lpstr>Logs</vt:lpstr>
      <vt:lpstr>Undo Logging</vt:lpstr>
      <vt:lpstr>Undo Logging Rules</vt:lpstr>
      <vt:lpstr>Undo Logging: Example</vt:lpstr>
      <vt:lpstr>Recovery with Undo Log</vt:lpstr>
      <vt:lpstr>Recovery with Undo Log</vt:lpstr>
      <vt:lpstr>Recovery with Undo Log</vt:lpstr>
      <vt:lpstr>Checkpointing</vt:lpstr>
      <vt:lpstr>Undo Recovery with Checkpointing</vt:lpstr>
      <vt:lpstr>Redo Logging</vt:lpstr>
      <vt:lpstr>Redo Logging: Example</vt:lpstr>
      <vt:lpstr>Recovery with Redo Logs</vt:lpstr>
      <vt:lpstr>Redo Logging: Example</vt:lpstr>
      <vt:lpstr>Comparison for Undo/Redo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DAIS@UIUC!</dc:title>
  <dc:creator>Peixiang</dc:creator>
  <cp:lastModifiedBy>Peixiang Zhao</cp:lastModifiedBy>
  <cp:revision>1031</cp:revision>
  <dcterms:created xsi:type="dcterms:W3CDTF">2009-02-27T04:51:28Z</dcterms:created>
  <dcterms:modified xsi:type="dcterms:W3CDTF">2025-04-10T01:15:40Z</dcterms:modified>
</cp:coreProperties>
</file>