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3" r:id="rId2"/>
    <p:sldId id="384" r:id="rId3"/>
    <p:sldId id="385" r:id="rId4"/>
    <p:sldId id="388" r:id="rId5"/>
    <p:sldId id="389" r:id="rId6"/>
    <p:sldId id="408" r:id="rId7"/>
    <p:sldId id="413" r:id="rId8"/>
    <p:sldId id="409" r:id="rId9"/>
    <p:sldId id="390" r:id="rId10"/>
    <p:sldId id="391" r:id="rId11"/>
    <p:sldId id="392" r:id="rId12"/>
    <p:sldId id="393" r:id="rId13"/>
    <p:sldId id="394" r:id="rId14"/>
    <p:sldId id="395" r:id="rId15"/>
    <p:sldId id="410" r:id="rId16"/>
    <p:sldId id="412" r:id="rId17"/>
    <p:sldId id="41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14" r:id="rId26"/>
    <p:sldId id="407" r:id="rId27"/>
    <p:sldId id="403" r:id="rId28"/>
    <p:sldId id="404" r:id="rId29"/>
    <p:sldId id="405" r:id="rId30"/>
    <p:sldId id="406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7D0900"/>
    <a:srgbClr val="FFD700"/>
    <a:srgbClr val="FF6565"/>
    <a:srgbClr val="FFFF43"/>
    <a:srgbClr val="E7E200"/>
    <a:srgbClr val="EBE600"/>
    <a:srgbClr val="CC0000"/>
    <a:srgbClr val="F0FF29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1EB53-3ABF-44A2-9597-7E4BACB01C28}" v="13" dt="2025-01-06T03:47:57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87" d="100"/>
          <a:sy n="87" d="100"/>
        </p:scale>
        <p:origin x="32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xiang Zhao" userId="7edc51de-0ae1-42c0-bae2-7f1679fa739e" providerId="ADAL" clId="{EB81EB53-3ABF-44A2-9597-7E4BACB01C28}"/>
    <pc:docChg chg="undo custSel addSld modSld">
      <pc:chgData name="Peixiang Zhao" userId="7edc51de-0ae1-42c0-bae2-7f1679fa739e" providerId="ADAL" clId="{EB81EB53-3ABF-44A2-9597-7E4BACB01C28}" dt="2025-01-06T03:47:57.417" v="151" actId="1076"/>
      <pc:docMkLst>
        <pc:docMk/>
      </pc:docMkLst>
      <pc:sldChg chg="modSp mod">
        <pc:chgData name="Peixiang Zhao" userId="7edc51de-0ae1-42c0-bae2-7f1679fa739e" providerId="ADAL" clId="{EB81EB53-3ABF-44A2-9597-7E4BACB01C28}" dt="2025-01-06T03:16:15.959" v="13" actId="207"/>
        <pc:sldMkLst>
          <pc:docMk/>
          <pc:sldMk cId="2290606654" sldId="384"/>
        </pc:sldMkLst>
        <pc:spChg chg="mod">
          <ac:chgData name="Peixiang Zhao" userId="7edc51de-0ae1-42c0-bae2-7f1679fa739e" providerId="ADAL" clId="{EB81EB53-3ABF-44A2-9597-7E4BACB01C28}" dt="2025-01-06T03:16:15.959" v="13" actId="207"/>
          <ac:spMkLst>
            <pc:docMk/>
            <pc:sldMk cId="2290606654" sldId="384"/>
            <ac:spMk id="5123" creationId="{00000000-0000-0000-0000-000000000000}"/>
          </ac:spMkLst>
        </pc:spChg>
      </pc:sldChg>
      <pc:sldChg chg="modSp mod">
        <pc:chgData name="Peixiang Zhao" userId="7edc51de-0ae1-42c0-bae2-7f1679fa739e" providerId="ADAL" clId="{EB81EB53-3ABF-44A2-9597-7E4BACB01C28}" dt="2025-01-06T03:16:47.484" v="21" actId="20577"/>
        <pc:sldMkLst>
          <pc:docMk/>
          <pc:sldMk cId="3646283691" sldId="385"/>
        </pc:sldMkLst>
        <pc:spChg chg="mod">
          <ac:chgData name="Peixiang Zhao" userId="7edc51de-0ae1-42c0-bae2-7f1679fa739e" providerId="ADAL" clId="{EB81EB53-3ABF-44A2-9597-7E4BACB01C28}" dt="2025-01-06T03:16:47.484" v="21" actId="20577"/>
          <ac:spMkLst>
            <pc:docMk/>
            <pc:sldMk cId="3646283691" sldId="385"/>
            <ac:spMk id="3" creationId="{00000000-0000-0000-0000-000000000000}"/>
          </ac:spMkLst>
        </pc:spChg>
      </pc:sldChg>
      <pc:sldChg chg="modSp mod">
        <pc:chgData name="Peixiang Zhao" userId="7edc51de-0ae1-42c0-bae2-7f1679fa739e" providerId="ADAL" clId="{EB81EB53-3ABF-44A2-9597-7E4BACB01C28}" dt="2025-01-06T03:23:46.493" v="91" actId="20577"/>
        <pc:sldMkLst>
          <pc:docMk/>
          <pc:sldMk cId="2977793475" sldId="388"/>
        </pc:sldMkLst>
        <pc:spChg chg="mod">
          <ac:chgData name="Peixiang Zhao" userId="7edc51de-0ae1-42c0-bae2-7f1679fa739e" providerId="ADAL" clId="{EB81EB53-3ABF-44A2-9597-7E4BACB01C28}" dt="2025-01-06T03:23:46.493" v="91" actId="20577"/>
          <ac:spMkLst>
            <pc:docMk/>
            <pc:sldMk cId="2977793475" sldId="388"/>
            <ac:spMk id="3" creationId="{00000000-0000-0000-0000-000000000000}"/>
          </ac:spMkLst>
        </pc:spChg>
      </pc:sldChg>
      <pc:sldChg chg="addSp delSp mod addAnim delAnim">
        <pc:chgData name="Peixiang Zhao" userId="7edc51de-0ae1-42c0-bae2-7f1679fa739e" providerId="ADAL" clId="{EB81EB53-3ABF-44A2-9597-7E4BACB01C28}" dt="2025-01-06T03:27:13.826" v="93" actId="478"/>
        <pc:sldMkLst>
          <pc:docMk/>
          <pc:sldMk cId="602159013" sldId="389"/>
        </pc:sldMkLst>
        <pc:picChg chg="add del">
          <ac:chgData name="Peixiang Zhao" userId="7edc51de-0ae1-42c0-bae2-7f1679fa739e" providerId="ADAL" clId="{EB81EB53-3ABF-44A2-9597-7E4BACB01C28}" dt="2025-01-06T03:27:13.826" v="93" actId="478"/>
          <ac:picMkLst>
            <pc:docMk/>
            <pc:sldMk cId="602159013" sldId="389"/>
            <ac:picMk id="11" creationId="{00000000-0000-0000-0000-000000000000}"/>
          </ac:picMkLst>
        </pc:picChg>
      </pc:sldChg>
      <pc:sldChg chg="modSp mod">
        <pc:chgData name="Peixiang Zhao" userId="7edc51de-0ae1-42c0-bae2-7f1679fa739e" providerId="ADAL" clId="{EB81EB53-3ABF-44A2-9597-7E4BACB01C28}" dt="2025-01-06T03:35:04.367" v="106" actId="207"/>
        <pc:sldMkLst>
          <pc:docMk/>
          <pc:sldMk cId="1673293072" sldId="391"/>
        </pc:sldMkLst>
        <pc:spChg chg="mod">
          <ac:chgData name="Peixiang Zhao" userId="7edc51de-0ae1-42c0-bae2-7f1679fa739e" providerId="ADAL" clId="{EB81EB53-3ABF-44A2-9597-7E4BACB01C28}" dt="2025-01-06T03:35:04.367" v="106" actId="207"/>
          <ac:spMkLst>
            <pc:docMk/>
            <pc:sldMk cId="1673293072" sldId="391"/>
            <ac:spMk id="3" creationId="{00000000-0000-0000-0000-000000000000}"/>
          </ac:spMkLst>
        </pc:spChg>
      </pc:sldChg>
      <pc:sldChg chg="modSp mod">
        <pc:chgData name="Peixiang Zhao" userId="7edc51de-0ae1-42c0-bae2-7f1679fa739e" providerId="ADAL" clId="{EB81EB53-3ABF-44A2-9597-7E4BACB01C28}" dt="2025-01-06T03:37:12.615" v="109" actId="20577"/>
        <pc:sldMkLst>
          <pc:docMk/>
          <pc:sldMk cId="2848080089" sldId="393"/>
        </pc:sldMkLst>
        <pc:spChg chg="mod">
          <ac:chgData name="Peixiang Zhao" userId="7edc51de-0ae1-42c0-bae2-7f1679fa739e" providerId="ADAL" clId="{EB81EB53-3ABF-44A2-9597-7E4BACB01C28}" dt="2025-01-06T03:37:12.615" v="109" actId="20577"/>
          <ac:spMkLst>
            <pc:docMk/>
            <pc:sldMk cId="2848080089" sldId="393"/>
            <ac:spMk id="3" creationId="{00000000-0000-0000-0000-000000000000}"/>
          </ac:spMkLst>
        </pc:spChg>
      </pc:sldChg>
      <pc:sldChg chg="modSp mod">
        <pc:chgData name="Peixiang Zhao" userId="7edc51de-0ae1-42c0-bae2-7f1679fa739e" providerId="ADAL" clId="{EB81EB53-3ABF-44A2-9597-7E4BACB01C28}" dt="2025-01-06T03:38:36.153" v="116" actId="207"/>
        <pc:sldMkLst>
          <pc:docMk/>
          <pc:sldMk cId="3933981437" sldId="394"/>
        </pc:sldMkLst>
        <pc:spChg chg="mod">
          <ac:chgData name="Peixiang Zhao" userId="7edc51de-0ae1-42c0-bae2-7f1679fa739e" providerId="ADAL" clId="{EB81EB53-3ABF-44A2-9597-7E4BACB01C28}" dt="2025-01-06T03:38:36.153" v="116" actId="207"/>
          <ac:spMkLst>
            <pc:docMk/>
            <pc:sldMk cId="3933981437" sldId="394"/>
            <ac:spMk id="3" creationId="{00000000-0000-0000-0000-000000000000}"/>
          </ac:spMkLst>
        </pc:spChg>
      </pc:sldChg>
      <pc:sldChg chg="modSp mod">
        <pc:chgData name="Peixiang Zhao" userId="7edc51de-0ae1-42c0-bae2-7f1679fa739e" providerId="ADAL" clId="{EB81EB53-3ABF-44A2-9597-7E4BACB01C28}" dt="2025-01-06T03:45:48.352" v="124" actId="207"/>
        <pc:sldMkLst>
          <pc:docMk/>
          <pc:sldMk cId="3591133528" sldId="395"/>
        </pc:sldMkLst>
        <pc:spChg chg="mod">
          <ac:chgData name="Peixiang Zhao" userId="7edc51de-0ae1-42c0-bae2-7f1679fa739e" providerId="ADAL" clId="{EB81EB53-3ABF-44A2-9597-7E4BACB01C28}" dt="2025-01-06T03:45:48.352" v="124" actId="207"/>
          <ac:spMkLst>
            <pc:docMk/>
            <pc:sldMk cId="3591133528" sldId="395"/>
            <ac:spMk id="3" creationId="{00000000-0000-0000-0000-000000000000}"/>
          </ac:spMkLst>
        </pc:spChg>
      </pc:sldChg>
      <pc:sldChg chg="addSp modSp mod">
        <pc:chgData name="Peixiang Zhao" userId="7edc51de-0ae1-42c0-bae2-7f1679fa739e" providerId="ADAL" clId="{EB81EB53-3ABF-44A2-9597-7E4BACB01C28}" dt="2025-01-06T03:44:38.176" v="123" actId="20577"/>
        <pc:sldMkLst>
          <pc:docMk/>
          <pc:sldMk cId="900513628" sldId="412"/>
        </pc:sldMkLst>
        <pc:spChg chg="mod">
          <ac:chgData name="Peixiang Zhao" userId="7edc51de-0ae1-42c0-bae2-7f1679fa739e" providerId="ADAL" clId="{EB81EB53-3ABF-44A2-9597-7E4BACB01C28}" dt="2025-01-06T03:44:38.176" v="123" actId="20577"/>
          <ac:spMkLst>
            <pc:docMk/>
            <pc:sldMk cId="900513628" sldId="412"/>
            <ac:spMk id="2" creationId="{ABA5223D-773B-D4C3-66B9-8AFD74515A06}"/>
          </ac:spMkLst>
        </pc:spChg>
        <pc:picChg chg="add mod">
          <ac:chgData name="Peixiang Zhao" userId="7edc51de-0ae1-42c0-bae2-7f1679fa739e" providerId="ADAL" clId="{EB81EB53-3ABF-44A2-9597-7E4BACB01C28}" dt="2025-01-06T03:44:31.601" v="121" actId="1076"/>
          <ac:picMkLst>
            <pc:docMk/>
            <pc:sldMk cId="900513628" sldId="412"/>
            <ac:picMk id="1026" creationId="{6458E602-E987-87C8-5F42-AA28558BA9F2}"/>
          </ac:picMkLst>
        </pc:picChg>
        <pc:picChg chg="mod">
          <ac:chgData name="Peixiang Zhao" userId="7edc51de-0ae1-42c0-bae2-7f1679fa739e" providerId="ADAL" clId="{EB81EB53-3ABF-44A2-9597-7E4BACB01C28}" dt="2025-01-06T03:44:35.248" v="122" actId="14100"/>
          <ac:picMkLst>
            <pc:docMk/>
            <pc:sldMk cId="900513628" sldId="412"/>
            <ac:picMk id="4098" creationId="{D34DC36C-260C-D6A8-31A2-4E9452B00CED}"/>
          </ac:picMkLst>
        </pc:picChg>
      </pc:sldChg>
      <pc:sldChg chg="addSp delSp modSp mod">
        <pc:chgData name="Peixiang Zhao" userId="7edc51de-0ae1-42c0-bae2-7f1679fa739e" providerId="ADAL" clId="{EB81EB53-3ABF-44A2-9597-7E4BACB01C28}" dt="2025-01-06T03:32:34.412" v="101" actId="1076"/>
        <pc:sldMkLst>
          <pc:docMk/>
          <pc:sldMk cId="3924739205" sldId="413"/>
        </pc:sldMkLst>
        <pc:picChg chg="add mod">
          <ac:chgData name="Peixiang Zhao" userId="7edc51de-0ae1-42c0-bae2-7f1679fa739e" providerId="ADAL" clId="{EB81EB53-3ABF-44A2-9597-7E4BACB01C28}" dt="2025-01-06T03:32:34.412" v="101" actId="1076"/>
          <ac:picMkLst>
            <pc:docMk/>
            <pc:sldMk cId="3924739205" sldId="413"/>
            <ac:picMk id="5" creationId="{A3F3DE3E-D395-3EC0-36A4-E94834D0E990}"/>
          </ac:picMkLst>
        </pc:picChg>
        <pc:picChg chg="del">
          <ac:chgData name="Peixiang Zhao" userId="7edc51de-0ae1-42c0-bae2-7f1679fa739e" providerId="ADAL" clId="{EB81EB53-3ABF-44A2-9597-7E4BACB01C28}" dt="2025-01-06T03:29:45.360" v="94" actId="478"/>
          <ac:picMkLst>
            <pc:docMk/>
            <pc:sldMk cId="3924739205" sldId="413"/>
            <ac:picMk id="7" creationId="{6A53A8C1-5C6A-AAF4-7573-CEBE7BD52AA1}"/>
          </ac:picMkLst>
        </pc:picChg>
      </pc:sldChg>
      <pc:sldChg chg="addSp delSp modSp new mod">
        <pc:chgData name="Peixiang Zhao" userId="7edc51de-0ae1-42c0-bae2-7f1679fa739e" providerId="ADAL" clId="{EB81EB53-3ABF-44A2-9597-7E4BACB01C28}" dt="2025-01-06T03:47:57.417" v="151" actId="1076"/>
        <pc:sldMkLst>
          <pc:docMk/>
          <pc:sldMk cId="2534993249" sldId="415"/>
        </pc:sldMkLst>
        <pc:spChg chg="mod">
          <ac:chgData name="Peixiang Zhao" userId="7edc51de-0ae1-42c0-bae2-7f1679fa739e" providerId="ADAL" clId="{EB81EB53-3ABF-44A2-9597-7E4BACB01C28}" dt="2025-01-06T03:47:41.038" v="147" actId="20577"/>
          <ac:spMkLst>
            <pc:docMk/>
            <pc:sldMk cId="2534993249" sldId="415"/>
            <ac:spMk id="2" creationId="{3DEA13EA-5CF8-3890-A27D-F817068242AF}"/>
          </ac:spMkLst>
        </pc:spChg>
        <pc:spChg chg="del">
          <ac:chgData name="Peixiang Zhao" userId="7edc51de-0ae1-42c0-bae2-7f1679fa739e" providerId="ADAL" clId="{EB81EB53-3ABF-44A2-9597-7E4BACB01C28}" dt="2025-01-06T03:47:46.613" v="149" actId="478"/>
          <ac:spMkLst>
            <pc:docMk/>
            <pc:sldMk cId="2534993249" sldId="415"/>
            <ac:spMk id="3" creationId="{C98F4646-71D2-F919-DD26-1AA99F34699A}"/>
          </ac:spMkLst>
        </pc:spChg>
        <pc:picChg chg="add mod">
          <ac:chgData name="Peixiang Zhao" userId="7edc51de-0ae1-42c0-bae2-7f1679fa739e" providerId="ADAL" clId="{EB81EB53-3ABF-44A2-9597-7E4BACB01C28}" dt="2025-01-06T03:47:57.417" v="151" actId="1076"/>
          <ac:picMkLst>
            <pc:docMk/>
            <pc:sldMk cId="2534993249" sldId="415"/>
            <ac:picMk id="2050" creationId="{D7C60F22-1CE2-425D-BE28-A5524C7B79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2025/1/5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2025/1/5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6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53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256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r>
              <a:rPr lang="en-US" altLang="zh-CN" sz="2800" baseline="0" dirty="0">
                <a:solidFill>
                  <a:srgbClr val="256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 </a:t>
            </a:r>
            <a:endParaRPr lang="zh-CN" altLang="en-US" sz="2800" dirty="0">
              <a:solidFill>
                <a:srgbClr val="256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19" y="846237"/>
            <a:ext cx="402589" cy="3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First Layer</a:t>
            </a:r>
            <a:endParaRPr lang="zh-CN" altLang="en-US" dirty="0"/>
          </a:p>
          <a:p>
            <a:pPr lvl="1"/>
            <a:r>
              <a:rPr lang="en-US" altLang="zh-CN" dirty="0"/>
              <a:t>Second Layer</a:t>
            </a:r>
            <a:endParaRPr lang="zh-CN" altLang="en-US" dirty="0"/>
          </a:p>
          <a:p>
            <a:pPr lvl="2"/>
            <a:r>
              <a:rPr lang="en-US" altLang="zh-CN" dirty="0"/>
              <a:t>Third Layer</a:t>
            </a:r>
          </a:p>
          <a:p>
            <a:pPr lvl="3"/>
            <a:r>
              <a:rPr lang="en-US" altLang="zh-CN" dirty="0"/>
              <a:t>Fifth Layer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infolab.stanford.edu/~ullman/dsc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fsu.edu/~zhao/cop4710fall16/ma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zhao@cs.fsu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w7TUM69PFM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712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D700"/>
                </a:solidFill>
                <a:latin typeface="Garamond" pitchFamily="18" charset="0"/>
              </a:rPr>
              <a:t>COP4710</a:t>
            </a:r>
            <a:br>
              <a:rPr lang="en-US" sz="5400" dirty="0">
                <a:solidFill>
                  <a:srgbClr val="FFD700"/>
                </a:solidFill>
                <a:latin typeface="Garamond" pitchFamily="18" charset="0"/>
              </a:rPr>
            </a:br>
            <a:r>
              <a:rPr lang="en-US" sz="5400" dirty="0">
                <a:solidFill>
                  <a:srgbClr val="FFD700"/>
                </a:solidFill>
                <a:latin typeface="Garamond" pitchFamily="18" charset="0"/>
              </a:rPr>
              <a:t>Database Systems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116409" y="4293096"/>
            <a:ext cx="6911975" cy="864096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600" dirty="0">
                <a:solidFill>
                  <a:srgbClr val="7D0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Prerequisite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68760"/>
            <a:ext cx="8786813" cy="5112568"/>
          </a:xfrm>
        </p:spPr>
        <p:txBody>
          <a:bodyPr/>
          <a:lstStyle/>
          <a:p>
            <a:r>
              <a:rPr lang="en-US" altLang="zh-CN" dirty="0">
                <a:solidFill>
                  <a:srgbClr val="7D0900"/>
                </a:solidFill>
              </a:rPr>
              <a:t>Must</a:t>
            </a:r>
            <a:r>
              <a:rPr lang="en-US" altLang="zh-CN" dirty="0"/>
              <a:t> have data structure and algorithm background</a:t>
            </a:r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COP3330:</a:t>
            </a:r>
            <a:r>
              <a:rPr lang="en-US" altLang="zh-CN" dirty="0"/>
              <a:t> Object-oriented Programming and </a:t>
            </a:r>
            <a:r>
              <a:rPr lang="en-US" altLang="zh-CN" dirty="0">
                <a:solidFill>
                  <a:srgbClr val="00B0F0"/>
                </a:solidFill>
              </a:rPr>
              <a:t>MAD2104:</a:t>
            </a:r>
            <a:r>
              <a:rPr lang="en-US" altLang="zh-CN" dirty="0"/>
              <a:t> Discrete Mathematics </a:t>
            </a:r>
          </a:p>
          <a:p>
            <a:pPr lvl="1"/>
            <a:r>
              <a:rPr lang="en-US" altLang="zh-CN" dirty="0"/>
              <a:t>or equivalent</a:t>
            </a:r>
          </a:p>
          <a:p>
            <a:pPr lvl="1"/>
            <a:endParaRPr lang="en-US" altLang="zh-CN" sz="2200" dirty="0"/>
          </a:p>
          <a:p>
            <a:r>
              <a:rPr lang="en-US" altLang="zh-CN" dirty="0"/>
              <a:t>Good programming skill</a:t>
            </a:r>
          </a:p>
          <a:p>
            <a:pPr lvl="1"/>
            <a:r>
              <a:rPr lang="en-US" altLang="zh-CN" dirty="0"/>
              <a:t>Project will require lots of programming</a:t>
            </a:r>
          </a:p>
          <a:p>
            <a:pPr lvl="1"/>
            <a:r>
              <a:rPr lang="en-US" altLang="zh-CN" dirty="0"/>
              <a:t>Need C++, Java, PHP, Python, … to do a good job at talking with DB</a:t>
            </a:r>
          </a:p>
          <a:p>
            <a:pPr lvl="1"/>
            <a:r>
              <a:rPr lang="en-US" altLang="zh-CN" b="1" dirty="0">
                <a:solidFill>
                  <a:srgbClr val="7D0900"/>
                </a:solidFill>
              </a:rPr>
              <a:t>You or your project group picks the </a:t>
            </a:r>
            <a:r>
              <a:rPr lang="en-US" altLang="zh-CN" b="1" dirty="0">
                <a:solidFill>
                  <a:srgbClr val="00B0F0"/>
                </a:solidFill>
              </a:rPr>
              <a:t>topic</a:t>
            </a:r>
            <a:r>
              <a:rPr lang="en-US" altLang="zh-CN" b="1" dirty="0">
                <a:solidFill>
                  <a:srgbClr val="7D0900"/>
                </a:solidFill>
              </a:rPr>
              <a:t> and </a:t>
            </a:r>
            <a:r>
              <a:rPr lang="en-US" altLang="zh-CN" b="1" dirty="0">
                <a:solidFill>
                  <a:srgbClr val="00B0F0"/>
                </a:solidFill>
              </a:rPr>
              <a:t>language</a:t>
            </a:r>
          </a:p>
          <a:p>
            <a:pPr>
              <a:lnSpc>
                <a:spcPct val="125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29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Textbook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D0900"/>
                </a:solidFill>
              </a:rPr>
              <a:t>Database Systems: The Complete Book. 2</a:t>
            </a:r>
            <a:r>
              <a:rPr lang="en-US" altLang="zh-CN" baseline="30000" dirty="0">
                <a:solidFill>
                  <a:srgbClr val="7D0900"/>
                </a:solidFill>
              </a:rPr>
              <a:t>nd</a:t>
            </a:r>
            <a:r>
              <a:rPr lang="en-US" altLang="zh-CN" dirty="0">
                <a:solidFill>
                  <a:srgbClr val="7D0900"/>
                </a:solidFill>
              </a:rPr>
              <a:t> edition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http://infolab.stanford.edu/~ullman/dscb.html</a:t>
            </a:r>
            <a:endParaRPr lang="en-US" altLang="zh-CN" dirty="0"/>
          </a:p>
          <a:p>
            <a:r>
              <a:rPr lang="en-US" altLang="zh-CN" dirty="0"/>
              <a:t>References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Database Management Systems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Database system concepts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Fundamentals of Database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87724"/>
            <a:ext cx="2088232" cy="2537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6" y="4764360"/>
            <a:ext cx="15875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48385"/>
            <a:ext cx="1584176" cy="1901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4360"/>
            <a:ext cx="1546684" cy="18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Format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Two 75-min lectures/week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Lecture slides are used to complement the lectures, not to substitute the textbook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Four assignments planed (30%)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Individual work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No late homework will be accepted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A programming project (30%)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Teamwork (at most 3 students)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Multi-stage tasks involving a lot of programming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One midterm (10%) and one final (30%)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Check dates and make sure no conflict!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08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24744"/>
            <a:ext cx="8786813" cy="521173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dirty="0"/>
              <a:t>An </a:t>
            </a:r>
            <a:r>
              <a:rPr lang="en-US" altLang="zh-CN" dirty="0">
                <a:solidFill>
                  <a:srgbClr val="7D0900"/>
                </a:solidFill>
              </a:rPr>
              <a:t>RDB</a:t>
            </a:r>
            <a:r>
              <a:rPr lang="en-US" altLang="zh-CN" dirty="0"/>
              <a:t>-driven </a:t>
            </a:r>
            <a:r>
              <a:rPr lang="en-US" altLang="zh-CN" dirty="0">
                <a:solidFill>
                  <a:srgbClr val="7D0900"/>
                </a:solidFill>
              </a:rPr>
              <a:t>Web</a:t>
            </a:r>
            <a:r>
              <a:rPr lang="en-US" altLang="zh-CN" dirty="0"/>
              <a:t>-based information system</a:t>
            </a:r>
          </a:p>
          <a:p>
            <a:pPr lvl="1">
              <a:lnSpc>
                <a:spcPct val="114000"/>
              </a:lnSpc>
            </a:pPr>
            <a:r>
              <a:rPr lang="en-US" altLang="zh-CN" sz="2200" dirty="0"/>
              <a:t>Select a real-world application that needs </a:t>
            </a:r>
            <a:r>
              <a:rPr lang="en-US" altLang="zh-CN" sz="2200" b="1" dirty="0">
                <a:solidFill>
                  <a:srgbClr val="00B0F0"/>
                </a:solidFill>
              </a:rPr>
              <a:t>databases</a:t>
            </a:r>
            <a:r>
              <a:rPr lang="en-US" altLang="zh-CN" sz="2200" dirty="0"/>
              <a:t> as backend systems</a:t>
            </a:r>
          </a:p>
          <a:p>
            <a:pPr lvl="1">
              <a:lnSpc>
                <a:spcPct val="114000"/>
              </a:lnSpc>
            </a:pPr>
            <a:r>
              <a:rPr lang="en-US" altLang="zh-CN" sz="2200" dirty="0"/>
              <a:t>Design and build it from start to finish</a:t>
            </a:r>
          </a:p>
          <a:p>
            <a:pPr lvl="1">
              <a:lnSpc>
                <a:spcPct val="114000"/>
              </a:lnSpc>
            </a:pPr>
            <a:r>
              <a:rPr lang="en-US" altLang="zh-CN" sz="2200" dirty="0"/>
              <a:t>Your choice of topic: useful, realistic, </a:t>
            </a:r>
            <a:r>
              <a:rPr lang="en-US" altLang="zh-CN" sz="2200" dirty="0">
                <a:solidFill>
                  <a:srgbClr val="00B0F0"/>
                </a:solidFill>
              </a:rPr>
              <a:t>database-driven</a:t>
            </a:r>
            <a:r>
              <a:rPr lang="en-US" altLang="zh-CN" sz="2200" dirty="0"/>
              <a:t>, </a:t>
            </a:r>
            <a:r>
              <a:rPr lang="en-US" altLang="zh-CN" sz="2200" dirty="0">
                <a:solidFill>
                  <a:srgbClr val="00B0F0"/>
                </a:solidFill>
              </a:rPr>
              <a:t>Web-based </a:t>
            </a:r>
          </a:p>
          <a:p>
            <a:pPr>
              <a:lnSpc>
                <a:spcPct val="114000"/>
              </a:lnSpc>
            </a:pPr>
            <a:r>
              <a:rPr lang="en-US" altLang="zh-CN" dirty="0"/>
              <a:t>Requirement</a:t>
            </a:r>
          </a:p>
          <a:p>
            <a:pPr lvl="1">
              <a:lnSpc>
                <a:spcPct val="114000"/>
              </a:lnSpc>
            </a:pPr>
            <a:r>
              <a:rPr lang="en-US" altLang="zh-CN" dirty="0"/>
              <a:t>Teamwork (at most three students)</a:t>
            </a:r>
          </a:p>
          <a:p>
            <a:pPr lvl="2">
              <a:lnSpc>
                <a:spcPct val="114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all members receive the same scores, and if one drops out, the others pick up the work</a:t>
            </a:r>
          </a:p>
          <a:p>
            <a:pPr lvl="1">
              <a:lnSpc>
                <a:spcPct val="114000"/>
              </a:lnSpc>
            </a:pPr>
            <a:r>
              <a:rPr lang="en-US" altLang="zh-CN" dirty="0"/>
              <a:t>Will be done in stages</a:t>
            </a:r>
          </a:p>
          <a:p>
            <a:pPr lvl="2">
              <a:lnSpc>
                <a:spcPct val="114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you will submit some deliverables at the end of each stage</a:t>
            </a:r>
          </a:p>
          <a:p>
            <a:pPr lvl="1">
              <a:lnSpc>
                <a:spcPct val="114000"/>
              </a:lnSpc>
            </a:pPr>
            <a:r>
              <a:rPr lang="en-US" altLang="zh-CN" dirty="0"/>
              <a:t>Will </a:t>
            </a:r>
            <a:r>
              <a:rPr lang="en-US" altLang="zh-CN" dirty="0">
                <a:solidFill>
                  <a:srgbClr val="00B0F0"/>
                </a:solidFill>
              </a:rPr>
              <a:t>show a demo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00B0F0"/>
                </a:solidFill>
              </a:rPr>
              <a:t>submit a report </a:t>
            </a:r>
            <a:r>
              <a:rPr lang="en-US" altLang="zh-CN" dirty="0"/>
              <a:t>near the semester end</a:t>
            </a:r>
          </a:p>
          <a:p>
            <a:pPr lvl="1">
              <a:lnSpc>
                <a:spcPct val="114000"/>
              </a:lnSpc>
            </a:pPr>
            <a:endParaRPr lang="en-US" altLang="zh-CN" dirty="0"/>
          </a:p>
          <a:p>
            <a:pPr lvl="1">
              <a:lnSpc>
                <a:spcPct val="114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8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Management Evolution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</a:rPr>
              <a:t>Jim Gray: </a:t>
            </a:r>
            <a:r>
              <a:rPr lang="en-US" altLang="zh-CN" i="1" dirty="0">
                <a:latin typeface="Times New Roman" pitchFamily="18" charset="0"/>
              </a:rPr>
              <a:t>Evolution of Data Management</a:t>
            </a:r>
            <a:r>
              <a:rPr lang="en-US" altLang="zh-CN" dirty="0">
                <a:latin typeface="Times New Roman" pitchFamily="18" charset="0"/>
              </a:rPr>
              <a:t>.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</a:rPr>
              <a:t>IEEE Computer 29(10): 38-46 (1996):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US" altLang="zh-CN" dirty="0"/>
              <a:t>Manual processing: 4000BC -- 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Mechanical punched-cards: 1900-1955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Stored-program computer -- sequential record processing: 1955-1970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Online navigational network DBs: 1965-1980</a:t>
            </a:r>
          </a:p>
          <a:p>
            <a:pPr lvl="2">
              <a:lnSpc>
                <a:spcPct val="125000"/>
              </a:lnSpc>
            </a:pPr>
            <a:r>
              <a:rPr lang="en-US" altLang="zh-CN" sz="2400" dirty="0"/>
              <a:t>many applications still run today! 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solidFill>
                  <a:srgbClr val="7D0900"/>
                </a:solidFill>
              </a:rPr>
              <a:t>Relational DB: 1970-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/>
              <a:t>Post-relational and the Internet: 1995-</a:t>
            </a:r>
            <a:endParaRPr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5" descr="ss-jgr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17526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3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223D-773B-D4C3-66B9-8AFD7451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Landscape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640A-6DC4-41B1-C6C5-8CAC94159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074" name="Picture 2" descr="The 2021 Data Landscape Is Out: Now What?">
            <a:extLst>
              <a:ext uri="{FF2B5EF4-FFF2-40B4-BE49-F238E27FC236}">
                <a16:creationId xmlns:a16="http://schemas.microsoft.com/office/drawing/2014/main" id="{B4EF1A50-86B2-2E5A-361A-5B1E4E08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5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223D-773B-D4C3-66B9-8AFD7451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640A-6DC4-41B1-C6C5-8CAC94159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4098" name="Picture 2" descr="The GraphTech Ecosystem 2019 — Part 1: Graph Databases | by Elise Devaux |  Medium">
            <a:extLst>
              <a:ext uri="{FF2B5EF4-FFF2-40B4-BE49-F238E27FC236}">
                <a16:creationId xmlns:a16="http://schemas.microsoft.com/office/drawing/2014/main" id="{D34DC36C-260C-D6A8-31A2-4E9452B0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540060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lobal Graph Database Market">
            <a:extLst>
              <a:ext uri="{FF2B5EF4-FFF2-40B4-BE49-F238E27FC236}">
                <a16:creationId xmlns:a16="http://schemas.microsoft.com/office/drawing/2014/main" id="{6458E602-E987-87C8-5F42-AA28558B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36" y="4065617"/>
            <a:ext cx="5579575" cy="27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1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13EA-5CF8-3890-A27D-F8170682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 Databases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AF8E-5389-3DF6-8421-D54B18039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2050" name="Picture 2" descr="Vector Database Market Size, Share &amp; Trends Report, 2030">
            <a:extLst>
              <a:ext uri="{FF2B5EF4-FFF2-40B4-BE49-F238E27FC236}">
                <a16:creationId xmlns:a16="http://schemas.microsoft.com/office/drawing/2014/main" id="{D7C60F22-1CE2-425D-BE28-A5524C7B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4" y="1772816"/>
            <a:ext cx="7326192" cy="38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9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Database Management System (DBMS)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988841"/>
            <a:ext cx="9001000" cy="20275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solidFill>
                  <a:srgbClr val="00B0F0"/>
                </a:solidFill>
              </a:rPr>
              <a:t>System</a:t>
            </a:r>
            <a:r>
              <a:rPr lang="en-US" altLang="zh-CN" sz="3200" dirty="0"/>
              <a:t> for providing </a:t>
            </a:r>
            <a:r>
              <a:rPr lang="en-US" altLang="zh-CN" sz="3200" dirty="0">
                <a:solidFill>
                  <a:srgbClr val="7D0900"/>
                </a:solidFill>
              </a:rPr>
              <a:t>EFFICIENT</a:t>
            </a:r>
            <a:r>
              <a:rPr lang="en-US" altLang="zh-CN" sz="3200" dirty="0"/>
              <a:t>, </a:t>
            </a:r>
            <a:r>
              <a:rPr lang="en-US" altLang="zh-CN" sz="3200" dirty="0">
                <a:solidFill>
                  <a:srgbClr val="7D0900"/>
                </a:solidFill>
              </a:rPr>
              <a:t>CONVENIENT</a:t>
            </a:r>
            <a:r>
              <a:rPr lang="en-US" altLang="zh-CN" sz="3200" dirty="0"/>
              <a:t>, and </a:t>
            </a:r>
            <a:r>
              <a:rPr lang="en-US" altLang="zh-CN" sz="3200" dirty="0">
                <a:solidFill>
                  <a:srgbClr val="7D0900"/>
                </a:solidFill>
              </a:rPr>
              <a:t>SAFE</a:t>
            </a:r>
            <a:r>
              <a:rPr lang="en-US" altLang="zh-CN" sz="3200" dirty="0"/>
              <a:t> </a:t>
            </a:r>
            <a:r>
              <a:rPr lang="en-US" altLang="zh-CN" sz="3200" dirty="0">
                <a:solidFill>
                  <a:srgbClr val="7D0900"/>
                </a:solidFill>
              </a:rPr>
              <a:t>MULTI-USER</a:t>
            </a:r>
            <a:r>
              <a:rPr lang="en-US" altLang="zh-CN" sz="3200" dirty="0"/>
              <a:t> </a:t>
            </a:r>
            <a:r>
              <a:rPr lang="en-US" altLang="zh-CN" sz="3200" dirty="0">
                <a:solidFill>
                  <a:srgbClr val="00B0F0"/>
                </a:solidFill>
              </a:rPr>
              <a:t>storage</a:t>
            </a:r>
            <a:r>
              <a:rPr lang="en-US" altLang="zh-CN" sz="3200" dirty="0"/>
              <a:t> of and </a:t>
            </a:r>
            <a:r>
              <a:rPr lang="en-US" altLang="zh-CN" sz="3200" dirty="0">
                <a:solidFill>
                  <a:srgbClr val="00B0F0"/>
                </a:solidFill>
              </a:rPr>
              <a:t>access</a:t>
            </a:r>
            <a:r>
              <a:rPr lang="en-US" altLang="zh-CN" sz="3200" dirty="0"/>
              <a:t> to </a:t>
            </a:r>
            <a:r>
              <a:rPr lang="en-US" altLang="zh-CN" sz="3200" dirty="0">
                <a:solidFill>
                  <a:srgbClr val="7D0900"/>
                </a:solidFill>
              </a:rPr>
              <a:t>MASSIVE</a:t>
            </a:r>
            <a:r>
              <a:rPr lang="en-US" altLang="zh-CN" sz="3200" dirty="0"/>
              <a:t> amounts of </a:t>
            </a:r>
            <a:r>
              <a:rPr lang="en-US" altLang="zh-CN" sz="3200" dirty="0">
                <a:solidFill>
                  <a:srgbClr val="7D0900"/>
                </a:solidFill>
              </a:rPr>
              <a:t>PERSISTENT</a:t>
            </a:r>
            <a:r>
              <a:rPr lang="en-US" altLang="zh-CN" sz="3200" dirty="0"/>
              <a:t> </a:t>
            </a:r>
            <a:r>
              <a:rPr lang="en-US" altLang="zh-CN" sz="3200" dirty="0">
                <a:solidFill>
                  <a:srgbClr val="00B0F0"/>
                </a:solidFill>
              </a:rPr>
              <a:t>data</a:t>
            </a:r>
            <a:endParaRPr lang="zh-CN" altLang="en-US" sz="32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74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Banking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Data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Information on accounts, customers, balances, current interest rates, transaction histories, etc.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MASSIVE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many gigabytes at a minimum for big banks, more if keep history of all transactions, even more if keep images of checks -&gt; Far too big for memory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PERSISTENT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data outlives programs that operate on it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99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Welcome to </a:t>
            </a:r>
            <a:r>
              <a:rPr lang="en-US" altLang="zh-CN" dirty="0">
                <a:solidFill>
                  <a:srgbClr val="7D0900"/>
                </a:solidFill>
              </a:rPr>
              <a:t>COP4710</a:t>
            </a:r>
            <a:endParaRPr lang="zh-CN" altLang="en-US" dirty="0">
              <a:solidFill>
                <a:srgbClr val="7D0900"/>
              </a:solidFill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323529" y="1169988"/>
            <a:ext cx="8424936" cy="5211762"/>
          </a:xfrm>
        </p:spPr>
        <p:txBody>
          <a:bodyPr/>
          <a:lstStyle/>
          <a:p>
            <a:r>
              <a:rPr lang="en-US" altLang="zh-CN" dirty="0"/>
              <a:t>Course Website: </a:t>
            </a:r>
          </a:p>
          <a:p>
            <a:pPr lvl="1">
              <a:lnSpc>
                <a:spcPct val="123000"/>
              </a:lnSpc>
            </a:pPr>
            <a:r>
              <a:rPr lang="en-US" altLang="zh-CN" dirty="0">
                <a:hlinkClick r:id="rId3"/>
              </a:rPr>
              <a:t>http://www.cs.fsu.edu/~zhao/cop4710/main.html</a:t>
            </a:r>
            <a:endParaRPr lang="en-US" altLang="zh-CN" dirty="0"/>
          </a:p>
          <a:p>
            <a:pPr lvl="1">
              <a:lnSpc>
                <a:spcPct val="123000"/>
              </a:lnSpc>
            </a:pPr>
            <a:r>
              <a:rPr lang="en-US" altLang="zh-CN" dirty="0"/>
              <a:t>Syllabus, policies, schedules, slides, projects, resource…</a:t>
            </a:r>
          </a:p>
          <a:p>
            <a:pPr>
              <a:lnSpc>
                <a:spcPct val="123000"/>
              </a:lnSpc>
            </a:pPr>
            <a:r>
              <a:rPr lang="en-US" altLang="zh-CN" dirty="0"/>
              <a:t>Canvas</a:t>
            </a:r>
          </a:p>
          <a:p>
            <a:pPr lvl="1">
              <a:lnSpc>
                <a:spcPct val="123000"/>
              </a:lnSpc>
            </a:pPr>
            <a:r>
              <a:rPr lang="en-US" altLang="zh-CN" dirty="0"/>
              <a:t>Announcements, homework, grades, submissions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dirty="0"/>
              <a:t>Please read the class syllabus, policies, and lecture schedule carefully; ask now if you have questions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rgbClr val="00B0F0"/>
                </a:solidFill>
              </a:rPr>
              <a:t>No recitations for this class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Please make good use of office hours of TAs’/Instructor’s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rgbClr val="A80000"/>
                </a:solidFill>
              </a:rPr>
              <a:t>FSU first day attendance policy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21A5A-58DD-4322-8AD2-38A1CD806BAF}" type="slidenum">
              <a:rPr lang="zh-CN" altLang="en-US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060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Banking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00" dirty="0"/>
              <a:t>SAFE: </a:t>
            </a:r>
          </a:p>
          <a:p>
            <a:pPr lvl="1"/>
            <a:r>
              <a:rPr lang="en-US" altLang="zh-CN" sz="2200" dirty="0"/>
              <a:t>from system failures</a:t>
            </a:r>
          </a:p>
          <a:p>
            <a:pPr lvl="1"/>
            <a:r>
              <a:rPr lang="en-US" altLang="zh-CN" sz="2200" dirty="0"/>
              <a:t>from malicious users</a:t>
            </a:r>
          </a:p>
          <a:p>
            <a:r>
              <a:rPr lang="en-US" altLang="zh-CN" sz="2600" dirty="0"/>
              <a:t>CONVENIENT: </a:t>
            </a:r>
          </a:p>
          <a:p>
            <a:pPr lvl="1"/>
            <a:r>
              <a:rPr lang="en-US" altLang="zh-CN" sz="2200" dirty="0"/>
              <a:t>simple commands to - debit account, get balance, write statement, transfer funds, etc.  </a:t>
            </a:r>
          </a:p>
          <a:p>
            <a:pPr lvl="1"/>
            <a:r>
              <a:rPr lang="en-US" altLang="zh-CN" sz="2200" dirty="0"/>
              <a:t>also unpredicted queries should be easy </a:t>
            </a:r>
          </a:p>
          <a:p>
            <a:r>
              <a:rPr lang="en-US" altLang="zh-CN" sz="2600" dirty="0"/>
              <a:t>EFFICIENT:</a:t>
            </a:r>
          </a:p>
          <a:p>
            <a:pPr lvl="1"/>
            <a:r>
              <a:rPr lang="en-US" altLang="zh-CN" sz="2200" dirty="0"/>
              <a:t>don't search all files in order to get the balance of one account, get all accounts with low balances, get large transactions, etc. </a:t>
            </a:r>
          </a:p>
          <a:p>
            <a:pPr lvl="1"/>
            <a:r>
              <a:rPr lang="en-US" altLang="zh-CN" sz="2200" dirty="0"/>
              <a:t>massive data! -&gt; DBMS's carefully tuned for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55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Multi-user Access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96752"/>
            <a:ext cx="8786813" cy="5256584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dirty="0"/>
              <a:t>Many people/programs accessing same database, or even same data, simultaneously -&gt; Need careful controls </a:t>
            </a:r>
          </a:p>
          <a:p>
            <a:pPr lvl="1">
              <a:lnSpc>
                <a:spcPct val="105000"/>
              </a:lnSpc>
            </a:pPr>
            <a:r>
              <a:rPr lang="en-US" altLang="zh-CN" sz="1700" dirty="0"/>
              <a:t>Alex @ ATM1 (New York): withdraw $100 from account #007</a:t>
            </a:r>
          </a:p>
          <a:p>
            <a:pPr lvl="2">
              <a:lnSpc>
                <a:spcPct val="105000"/>
              </a:lnSpc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Garamond" pitchFamily="18" charset="0"/>
              </a:rPr>
              <a:t>get balance from database;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if balance &gt;= 100 then balance := balance - 100;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dispense cash;	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put new balance into database; </a:t>
            </a:r>
          </a:p>
          <a:p>
            <a:pPr lvl="1">
              <a:lnSpc>
                <a:spcPct val="105000"/>
              </a:lnSpc>
            </a:pPr>
            <a:r>
              <a:rPr lang="en-US" altLang="zh-CN" sz="1700" dirty="0"/>
              <a:t>Bob @ ATM2 (Tallahassee): withdraw $50 from account #007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</a:t>
            </a:r>
            <a:r>
              <a:rPr lang="en-US" altLang="zh-CN" sz="2000" b="1" dirty="0">
                <a:solidFill>
                  <a:srgbClr val="0070C0"/>
                </a:solidFill>
              </a:rPr>
              <a:t>get balance from database;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if balance &gt;= 50 then balance := balance - 50;		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dispense cash;				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altLang="zh-CN" sz="2000" dirty="0"/>
              <a:t>		put new balance into database;</a:t>
            </a:r>
          </a:p>
          <a:p>
            <a:pPr lvl="1">
              <a:lnSpc>
                <a:spcPct val="105000"/>
              </a:lnSpc>
            </a:pPr>
            <a:r>
              <a:rPr lang="en-US" altLang="zh-CN" sz="1700" b="1" dirty="0">
                <a:solidFill>
                  <a:srgbClr val="7D0900"/>
                </a:solidFill>
              </a:rPr>
              <a:t>Initial balance = 200. Final balance = ??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421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File Systems Won’t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15219"/>
            <a:ext cx="8786813" cy="521173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zh-CN" sz="2400" dirty="0"/>
              <a:t>Storing data: file system is limited</a:t>
            </a:r>
          </a:p>
          <a:p>
            <a:pPr lvl="1">
              <a:lnSpc>
                <a:spcPct val="95000"/>
              </a:lnSpc>
            </a:pPr>
            <a:r>
              <a:rPr lang="en-US" altLang="zh-CN" sz="2000" dirty="0"/>
              <a:t>size limit by disk or address space</a:t>
            </a:r>
          </a:p>
          <a:p>
            <a:pPr lvl="1">
              <a:lnSpc>
                <a:spcPct val="95000"/>
              </a:lnSpc>
            </a:pPr>
            <a:r>
              <a:rPr lang="en-US" altLang="zh-CN" sz="2000" dirty="0"/>
              <a:t>when system crashes we may lose data</a:t>
            </a:r>
          </a:p>
          <a:p>
            <a:pPr lvl="1">
              <a:lnSpc>
                <a:spcPct val="95000"/>
              </a:lnSpc>
            </a:pPr>
            <a:r>
              <a:rPr lang="en-US" altLang="zh-CN" sz="2000" dirty="0"/>
              <a:t>Password/file-based authorization insufficient</a:t>
            </a:r>
          </a:p>
          <a:p>
            <a:pPr>
              <a:lnSpc>
                <a:spcPct val="95000"/>
              </a:lnSpc>
            </a:pPr>
            <a:r>
              <a:rPr lang="en-US" altLang="zh-CN" sz="2400" dirty="0"/>
              <a:t>Query/update:</a:t>
            </a:r>
          </a:p>
          <a:p>
            <a:pPr lvl="1">
              <a:lnSpc>
                <a:spcPct val="95000"/>
              </a:lnSpc>
            </a:pPr>
            <a:r>
              <a:rPr lang="en-US" altLang="zh-CN" sz="2000" dirty="0"/>
              <a:t>need to write a new C++/Java program for every new query</a:t>
            </a:r>
          </a:p>
          <a:p>
            <a:pPr lvl="1">
              <a:lnSpc>
                <a:spcPct val="95000"/>
              </a:lnSpc>
            </a:pPr>
            <a:r>
              <a:rPr lang="en-US" altLang="zh-CN" sz="2000" dirty="0"/>
              <a:t>need to worry about performance</a:t>
            </a:r>
          </a:p>
          <a:p>
            <a:pPr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/>
              <a:t>Concurrency: limited protection</a:t>
            </a:r>
          </a:p>
          <a:p>
            <a:pPr lvl="1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000" dirty="0"/>
              <a:t>need to worry about interfering with other users</a:t>
            </a:r>
          </a:p>
          <a:p>
            <a:pPr lvl="1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000" dirty="0"/>
              <a:t>need to offer different views to different users (e.g. registrar, students, professors)</a:t>
            </a:r>
          </a:p>
          <a:p>
            <a:pPr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/>
              <a:t>Schema change:</a:t>
            </a:r>
          </a:p>
          <a:p>
            <a:pPr lvl="1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000" dirty="0"/>
              <a:t>entails changing file formats</a:t>
            </a:r>
          </a:p>
          <a:p>
            <a:pPr lvl="1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000" dirty="0"/>
              <a:t>need to rewrite virtually all applications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CN" sz="2400" dirty="0">
                <a:solidFill>
                  <a:srgbClr val="7D0900"/>
                </a:solidFill>
              </a:rPr>
              <a:t>That’s why the notion of DBMS was motivated!</a:t>
            </a:r>
          </a:p>
          <a:p>
            <a:endParaRPr lang="zh-CN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525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DBMS Architecture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728392" y="64482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/>
              <a:t>CS411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7117" y="4206701"/>
            <a:ext cx="4205288" cy="16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93267" y="3827289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Query Executor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267" y="4954414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Buffer Manager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93267" y="5519564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Storage Manager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202805" y="6172026"/>
            <a:ext cx="2286000" cy="584200"/>
          </a:xfrm>
          <a:prstGeom prst="ca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47592" y="2136601"/>
            <a:ext cx="21431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Transaction Manager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88326" y="3190701"/>
            <a:ext cx="130035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7D0900"/>
                </a:solidFill>
              </a:rPr>
              <a:t>Logging &amp; </a:t>
            </a:r>
          </a:p>
          <a:p>
            <a:pPr algn="ctr"/>
            <a:r>
              <a:rPr lang="en-US" altLang="zh-CN" sz="1800" b="1" dirty="0">
                <a:solidFill>
                  <a:srgbClr val="7D0900"/>
                </a:solidFill>
              </a:rPr>
              <a:t>Recovery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76192" y="3190701"/>
            <a:ext cx="1752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Concurrency Control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023792" y="4587701"/>
            <a:ext cx="2209800" cy="110807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800"/>
              <a:t>Buffer: </a:t>
            </a:r>
          </a:p>
          <a:p>
            <a:pPr algn="ctr"/>
            <a:r>
              <a:rPr lang="en-US" altLang="zh-CN" sz="1800"/>
              <a:t>data, indexes, log, etc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385992" y="4435301"/>
            <a:ext cx="1366838" cy="65087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800"/>
              <a:t>Lock Tables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147867" y="5273501"/>
            <a:ext cx="195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/>
              <a:t>Main Memory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160811" y="1146001"/>
            <a:ext cx="464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dirty="0">
                <a:solidFill>
                  <a:srgbClr val="7D0900"/>
                </a:solidFill>
              </a:rPr>
              <a:t>User/Web Forms/Applications/DBA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217488" y="1934989"/>
            <a:ext cx="8737600" cy="95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217488" y="6043439"/>
            <a:ext cx="8737600" cy="95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261667" y="1566689"/>
            <a:ext cx="0" cy="509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299767" y="1638126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 b="1" dirty="0">
                <a:solidFill>
                  <a:srgbClr val="7D0900"/>
                </a:solidFill>
              </a:rPr>
              <a:t>query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831830" y="1566689"/>
            <a:ext cx="0" cy="509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869930" y="1638126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 b="1" dirty="0">
                <a:solidFill>
                  <a:srgbClr val="7D0900"/>
                </a:solidFill>
              </a:rPr>
              <a:t>transaction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115492" y="3263726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Query Optimizer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115492" y="2700164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Query Rewriter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115492" y="2136601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Query Parser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899592" y="4409901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Records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26917" y="6295851"/>
            <a:ext cx="3978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rgbClr val="7D0900"/>
                </a:solidFill>
                <a:latin typeface="Tahoma" pitchFamily="34" charset="0"/>
              </a:rPr>
              <a:t>data, metadata, indexes, log, etc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605067" y="2136601"/>
            <a:ext cx="16097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/>
              <a:t>DDL Processor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6576492" y="1566689"/>
            <a:ext cx="0" cy="509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614592" y="1638126"/>
            <a:ext cx="1781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 b="1" dirty="0">
                <a:solidFill>
                  <a:srgbClr val="7D0900"/>
                </a:solidFill>
              </a:rPr>
              <a:t>DDL commands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2347392" y="4409901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7D0900"/>
                </a:solidFill>
              </a:rPr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360439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Data Structuring: Model, Schema, Data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/>
              <a:t>Data model </a:t>
            </a:r>
          </a:p>
          <a:p>
            <a:pPr lvl="1">
              <a:lnSpc>
                <a:spcPct val="110000"/>
              </a:lnSpc>
            </a:pPr>
            <a:r>
              <a:rPr lang="en-US" altLang="zh-CN" sz="2200" dirty="0"/>
              <a:t>conceptual structuring of data stored in database </a:t>
            </a:r>
          </a:p>
          <a:p>
            <a:pPr lvl="1">
              <a:lnSpc>
                <a:spcPct val="110000"/>
              </a:lnSpc>
            </a:pPr>
            <a:r>
              <a:rPr lang="en-US" altLang="zh-CN" sz="2200" dirty="0"/>
              <a:t>ex: data is set of records, each with student-ID, name, address, courses, photo </a:t>
            </a:r>
          </a:p>
          <a:p>
            <a:pPr lvl="1">
              <a:lnSpc>
                <a:spcPct val="110000"/>
              </a:lnSpc>
            </a:pPr>
            <a:r>
              <a:rPr lang="en-US" altLang="zh-CN" sz="2200" dirty="0"/>
              <a:t>ex: data is graph where nodes represent cities, edges represent airline routes 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Schema versus data</a:t>
            </a:r>
          </a:p>
          <a:p>
            <a:pPr lvl="1">
              <a:lnSpc>
                <a:spcPct val="110000"/>
              </a:lnSpc>
            </a:pPr>
            <a:r>
              <a:rPr lang="en-US" altLang="zh-CN" sz="2200" b="1" dirty="0">
                <a:solidFill>
                  <a:srgbClr val="7D0900"/>
                </a:solidFill>
              </a:rPr>
              <a:t>schema</a:t>
            </a:r>
            <a:r>
              <a:rPr lang="en-US" altLang="zh-CN" sz="2200" dirty="0"/>
              <a:t>: describes how data is to be structured, defined at set-up time, rarely changes (also called "</a:t>
            </a:r>
            <a:r>
              <a:rPr lang="en-US" altLang="zh-CN" sz="2200" b="1" dirty="0">
                <a:solidFill>
                  <a:srgbClr val="7D0900"/>
                </a:solidFill>
              </a:rPr>
              <a:t>metadata</a:t>
            </a:r>
            <a:r>
              <a:rPr lang="en-US" altLang="zh-CN" sz="2200" dirty="0"/>
              <a:t>")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</a:rPr>
              <a:t>Otherwise, you have random bits with no meaning</a:t>
            </a:r>
          </a:p>
          <a:p>
            <a:pPr lvl="1">
              <a:lnSpc>
                <a:spcPct val="110000"/>
              </a:lnSpc>
            </a:pPr>
            <a:r>
              <a:rPr lang="en-US" altLang="zh-CN" sz="2200" b="1" dirty="0">
                <a:solidFill>
                  <a:srgbClr val="7D0900"/>
                </a:solidFill>
              </a:rPr>
              <a:t>data</a:t>
            </a:r>
            <a:r>
              <a:rPr lang="en-US" altLang="zh-CN" sz="2200" dirty="0">
                <a:solidFill>
                  <a:srgbClr val="7D0900"/>
                </a:solidFill>
              </a:rPr>
              <a:t> </a:t>
            </a:r>
            <a:r>
              <a:rPr lang="en-US" altLang="zh-CN" sz="2200" dirty="0"/>
              <a:t>is actual "</a:t>
            </a:r>
            <a:r>
              <a:rPr lang="en-US" altLang="zh-CN" sz="2200" b="1" dirty="0">
                <a:solidFill>
                  <a:srgbClr val="7D0900"/>
                </a:solidFill>
              </a:rPr>
              <a:t>instance</a:t>
            </a:r>
            <a:r>
              <a:rPr lang="en-US" altLang="zh-CN" sz="2200" dirty="0"/>
              <a:t>" of database, changes rapidly</a:t>
            </a:r>
          </a:p>
          <a:p>
            <a:pPr lvl="1">
              <a:lnSpc>
                <a:spcPct val="110000"/>
              </a:lnSpc>
            </a:pPr>
            <a:r>
              <a:rPr lang="en-US" altLang="zh-CN" sz="2200" dirty="0"/>
              <a:t>vs. types and variables in programming languages</a:t>
            </a:r>
          </a:p>
          <a:p>
            <a:pPr>
              <a:lnSpc>
                <a:spcPct val="11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87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B88FB6-49CC-A6D6-A930-D3FCCD6A1AD1}"/>
              </a:ext>
            </a:extLst>
          </p:cNvPr>
          <p:cNvSpPr/>
          <p:nvPr/>
        </p:nvSpPr>
        <p:spPr>
          <a:xfrm>
            <a:off x="350641" y="1147168"/>
            <a:ext cx="2061119" cy="531215"/>
          </a:xfrm>
          <a:prstGeom prst="rect">
            <a:avLst/>
          </a:prstGeom>
          <a:noFill/>
          <a:ln w="47625">
            <a:solidFill>
              <a:srgbClr val="A8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24537-4352-740C-223D-1CE07232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Models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8C76-2178-A83F-CD79-EC8F0DB8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0" dirty="0"/>
              <a:t>    Relational</a:t>
            </a:r>
          </a:p>
          <a:p>
            <a:pPr marL="0" indent="0">
              <a:buNone/>
            </a:pPr>
            <a:r>
              <a:rPr lang="en-US" altLang="zh-CN" b="0" dirty="0"/>
              <a:t>    Key/Value</a:t>
            </a:r>
          </a:p>
          <a:p>
            <a:pPr marL="0" indent="0">
              <a:buNone/>
            </a:pPr>
            <a:r>
              <a:rPr lang="en-US" altLang="zh-CN" b="0" dirty="0"/>
              <a:t>    Graph</a:t>
            </a:r>
          </a:p>
          <a:p>
            <a:pPr marL="0" indent="0">
              <a:buNone/>
            </a:pPr>
            <a:r>
              <a:rPr lang="en-US" altLang="zh-CN" b="0" dirty="0"/>
              <a:t>    Document/Json/XML/Object</a:t>
            </a:r>
          </a:p>
          <a:p>
            <a:pPr marL="0" indent="0">
              <a:buNone/>
            </a:pPr>
            <a:r>
              <a:rPr lang="en-US" altLang="zh-CN" b="0" dirty="0"/>
              <a:t>    Wide-column/Column-family</a:t>
            </a:r>
          </a:p>
          <a:p>
            <a:pPr marL="0" indent="0">
              <a:buNone/>
            </a:pPr>
            <a:r>
              <a:rPr lang="en-US" altLang="zh-CN" b="0" dirty="0"/>
              <a:t>    Array(Vector, Matrix, Tensor)</a:t>
            </a:r>
          </a:p>
          <a:p>
            <a:pPr marL="0" indent="0">
              <a:buNone/>
            </a:pPr>
            <a:r>
              <a:rPr lang="en-US" altLang="zh-CN" b="0" dirty="0"/>
              <a:t>    Hierarchical</a:t>
            </a:r>
          </a:p>
          <a:p>
            <a:pPr marL="0" indent="0">
              <a:buNone/>
            </a:pPr>
            <a:r>
              <a:rPr lang="en-US" altLang="zh-CN" b="0" dirty="0"/>
              <a:t>    Network</a:t>
            </a:r>
          </a:p>
          <a:p>
            <a:pPr marL="0" indent="0">
              <a:buNone/>
            </a:pPr>
            <a:r>
              <a:rPr lang="en-US" altLang="zh-CN" b="0" dirty="0"/>
              <a:t>    Semantic</a:t>
            </a:r>
          </a:p>
          <a:p>
            <a:pPr marL="0" indent="0">
              <a:buNone/>
            </a:pPr>
            <a:r>
              <a:rPr lang="en-US" altLang="zh-CN" b="0" dirty="0"/>
              <a:t>    Entity-Relationship</a:t>
            </a:r>
            <a:endParaRPr lang="zh-CN" alt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5DC87-71D0-5787-FB87-96AA56040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24</a:t>
            </a:fld>
            <a:r>
              <a:rPr lang="zh-CN" altLang="en-US"/>
              <a:t> </a:t>
            </a:r>
            <a:endParaRPr lang="zh-CN" alt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CF7A13-E88B-6EE6-4717-1D3E5EE3B13F}"/>
              </a:ext>
            </a:extLst>
          </p:cNvPr>
          <p:cNvCxnSpPr>
            <a:cxnSpLocks/>
          </p:cNvCxnSpPr>
          <p:nvPr/>
        </p:nvCxnSpPr>
        <p:spPr>
          <a:xfrm flipH="1">
            <a:off x="3419872" y="1412775"/>
            <a:ext cx="504056" cy="1"/>
          </a:xfrm>
          <a:prstGeom prst="straightConnector1">
            <a:avLst/>
          </a:prstGeom>
          <a:ln w="41275">
            <a:solidFill>
              <a:srgbClr val="A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AA0666-412C-6293-6734-FCFDF0B5F666}"/>
              </a:ext>
            </a:extLst>
          </p:cNvPr>
          <p:cNvSpPr txBox="1"/>
          <p:nvPr/>
        </p:nvSpPr>
        <p:spPr>
          <a:xfrm>
            <a:off x="4006537" y="122810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A80000"/>
                </a:solidFill>
              </a:rPr>
              <a:t>Most DBMSs</a:t>
            </a:r>
            <a:endParaRPr lang="zh-CN" altLang="en-US" b="1" dirty="0">
              <a:solidFill>
                <a:srgbClr val="A8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A6C7D6-6E08-6574-77C5-9A5BFB3DF223}"/>
              </a:ext>
            </a:extLst>
          </p:cNvPr>
          <p:cNvSpPr/>
          <p:nvPr/>
        </p:nvSpPr>
        <p:spPr>
          <a:xfrm>
            <a:off x="350641" y="1711668"/>
            <a:ext cx="2061119" cy="531215"/>
          </a:xfrm>
          <a:prstGeom prst="rect">
            <a:avLst/>
          </a:prstGeom>
          <a:noFill/>
          <a:ln w="47625">
            <a:solidFill>
              <a:srgbClr val="A8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E73D75-B4DA-66DC-5AF0-1BEB61E2B546}"/>
              </a:ext>
            </a:extLst>
          </p:cNvPr>
          <p:cNvCxnSpPr>
            <a:cxnSpLocks/>
          </p:cNvCxnSpPr>
          <p:nvPr/>
        </p:nvCxnSpPr>
        <p:spPr>
          <a:xfrm flipH="1">
            <a:off x="3419872" y="1988056"/>
            <a:ext cx="504056" cy="1"/>
          </a:xfrm>
          <a:prstGeom prst="straightConnector1">
            <a:avLst/>
          </a:prstGeom>
          <a:ln w="41275">
            <a:solidFill>
              <a:srgbClr val="A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0F3E10-9FC8-B6BF-AB93-BCADF4B29C09}"/>
              </a:ext>
            </a:extLst>
          </p:cNvPr>
          <p:cNvSpPr txBox="1"/>
          <p:nvPr/>
        </p:nvSpPr>
        <p:spPr>
          <a:xfrm>
            <a:off x="4006537" y="1803390"/>
            <a:ext cx="26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A80000"/>
                </a:solidFill>
              </a:rPr>
              <a:t>Simple Apps / Caching</a:t>
            </a:r>
            <a:endParaRPr lang="zh-CN" altLang="en-US" b="1" dirty="0">
              <a:solidFill>
                <a:srgbClr val="A8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DB57C-AE2B-1F02-BCDF-F04CD3D2E89D}"/>
              </a:ext>
            </a:extLst>
          </p:cNvPr>
          <p:cNvSpPr/>
          <p:nvPr/>
        </p:nvSpPr>
        <p:spPr>
          <a:xfrm>
            <a:off x="350641" y="2276168"/>
            <a:ext cx="4653407" cy="1440863"/>
          </a:xfrm>
          <a:prstGeom prst="rect">
            <a:avLst/>
          </a:prstGeom>
          <a:noFill/>
          <a:ln w="47625">
            <a:solidFill>
              <a:srgbClr val="A8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379E29-0438-A6E4-3483-295064B0886D}"/>
              </a:ext>
            </a:extLst>
          </p:cNvPr>
          <p:cNvCxnSpPr>
            <a:cxnSpLocks/>
          </p:cNvCxnSpPr>
          <p:nvPr/>
        </p:nvCxnSpPr>
        <p:spPr>
          <a:xfrm flipH="1">
            <a:off x="5224433" y="2972373"/>
            <a:ext cx="504056" cy="1"/>
          </a:xfrm>
          <a:prstGeom prst="straightConnector1">
            <a:avLst/>
          </a:prstGeom>
          <a:ln w="41275">
            <a:solidFill>
              <a:srgbClr val="A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9F98CB-828E-DBD4-B4CA-F95ACF9B32D1}"/>
              </a:ext>
            </a:extLst>
          </p:cNvPr>
          <p:cNvSpPr txBox="1"/>
          <p:nvPr/>
        </p:nvSpPr>
        <p:spPr>
          <a:xfrm>
            <a:off x="5811098" y="278770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A80000"/>
                </a:solidFill>
              </a:rPr>
              <a:t>NoSQL</a:t>
            </a:r>
            <a:endParaRPr lang="zh-CN" altLang="en-US" b="1" dirty="0">
              <a:solidFill>
                <a:srgbClr val="A8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5C928-11D4-A63C-4A81-7EC5A8E6A2A5}"/>
              </a:ext>
            </a:extLst>
          </p:cNvPr>
          <p:cNvSpPr/>
          <p:nvPr/>
        </p:nvSpPr>
        <p:spPr>
          <a:xfrm>
            <a:off x="350641" y="3767457"/>
            <a:ext cx="4653407" cy="509567"/>
          </a:xfrm>
          <a:prstGeom prst="rect">
            <a:avLst/>
          </a:prstGeom>
          <a:noFill/>
          <a:ln w="47625">
            <a:solidFill>
              <a:srgbClr val="A8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250B36-39BF-29A2-4B47-7B234C8617D3}"/>
              </a:ext>
            </a:extLst>
          </p:cNvPr>
          <p:cNvCxnSpPr>
            <a:cxnSpLocks/>
          </p:cNvCxnSpPr>
          <p:nvPr/>
        </p:nvCxnSpPr>
        <p:spPr>
          <a:xfrm flipH="1">
            <a:off x="5211802" y="3984589"/>
            <a:ext cx="504056" cy="1"/>
          </a:xfrm>
          <a:prstGeom prst="straightConnector1">
            <a:avLst/>
          </a:prstGeom>
          <a:ln w="41275">
            <a:solidFill>
              <a:srgbClr val="A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63CC24-0748-2EB7-9FE4-5B5C4A6ED128}"/>
              </a:ext>
            </a:extLst>
          </p:cNvPr>
          <p:cNvSpPr txBox="1"/>
          <p:nvPr/>
        </p:nvSpPr>
        <p:spPr>
          <a:xfrm>
            <a:off x="5798467" y="3799923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A80000"/>
                </a:solidFill>
              </a:rPr>
              <a:t>ML / Science</a:t>
            </a:r>
            <a:endParaRPr lang="zh-CN" altLang="en-US" b="1" dirty="0">
              <a:solidFill>
                <a:srgbClr val="A8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531D29-63CA-2DFD-9E29-7A7E64E0923F}"/>
              </a:ext>
            </a:extLst>
          </p:cNvPr>
          <p:cNvSpPr/>
          <p:nvPr/>
        </p:nvSpPr>
        <p:spPr>
          <a:xfrm>
            <a:off x="350641" y="4327450"/>
            <a:ext cx="4653407" cy="1383382"/>
          </a:xfrm>
          <a:prstGeom prst="rect">
            <a:avLst/>
          </a:prstGeom>
          <a:noFill/>
          <a:ln w="47625">
            <a:solidFill>
              <a:srgbClr val="A8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9AC753-0EE1-A805-FEE1-C1C73F4062BF}"/>
              </a:ext>
            </a:extLst>
          </p:cNvPr>
          <p:cNvCxnSpPr>
            <a:cxnSpLocks/>
          </p:cNvCxnSpPr>
          <p:nvPr/>
        </p:nvCxnSpPr>
        <p:spPr>
          <a:xfrm flipH="1">
            <a:off x="5224433" y="4995336"/>
            <a:ext cx="504056" cy="1"/>
          </a:xfrm>
          <a:prstGeom prst="straightConnector1">
            <a:avLst/>
          </a:prstGeom>
          <a:ln w="41275">
            <a:solidFill>
              <a:srgbClr val="A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F77507-BB15-498D-8775-B26E211AC153}"/>
              </a:ext>
            </a:extLst>
          </p:cNvPr>
          <p:cNvSpPr txBox="1"/>
          <p:nvPr/>
        </p:nvSpPr>
        <p:spPr>
          <a:xfrm>
            <a:off x="5811098" y="4797152"/>
            <a:ext cx="243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A80000"/>
                </a:solidFill>
              </a:rPr>
              <a:t>Obsolete / Legacy</a:t>
            </a:r>
            <a:endParaRPr lang="zh-CN" altLang="en-US" b="1" dirty="0">
              <a:solidFill>
                <a:srgbClr val="A8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8C070D-DAF9-EEE9-E5E6-D83DC23E8D7B}"/>
              </a:ext>
            </a:extLst>
          </p:cNvPr>
          <p:cNvSpPr/>
          <p:nvPr/>
        </p:nvSpPr>
        <p:spPr>
          <a:xfrm>
            <a:off x="333818" y="5785892"/>
            <a:ext cx="4653407" cy="595436"/>
          </a:xfrm>
          <a:prstGeom prst="rect">
            <a:avLst/>
          </a:prstGeom>
          <a:noFill/>
          <a:ln w="47625">
            <a:solidFill>
              <a:srgbClr val="A8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1B5F57-6871-7B00-C0E0-DC439D87BDC1}"/>
              </a:ext>
            </a:extLst>
          </p:cNvPr>
          <p:cNvCxnSpPr>
            <a:cxnSpLocks/>
          </p:cNvCxnSpPr>
          <p:nvPr/>
        </p:nvCxnSpPr>
        <p:spPr>
          <a:xfrm flipH="1">
            <a:off x="5224433" y="6051534"/>
            <a:ext cx="504056" cy="1"/>
          </a:xfrm>
          <a:prstGeom prst="straightConnector1">
            <a:avLst/>
          </a:prstGeom>
          <a:ln w="41275">
            <a:solidFill>
              <a:srgbClr val="A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F583CD-867E-3AAE-7048-E9E32274CFBB}"/>
              </a:ext>
            </a:extLst>
          </p:cNvPr>
          <p:cNvSpPr txBox="1"/>
          <p:nvPr/>
        </p:nvSpPr>
        <p:spPr>
          <a:xfrm>
            <a:off x="5798467" y="5842250"/>
            <a:ext cx="27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A80000"/>
                </a:solidFill>
              </a:rPr>
              <a:t>Conceptual Modelling</a:t>
            </a:r>
            <a:endParaRPr lang="zh-CN" altLang="en-US" b="1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1" grpId="0" animBg="1"/>
      <p:bldP spid="11" grpId="1" animBg="1"/>
      <p:bldP spid="13" grpId="0"/>
      <p:bldP spid="13" grpId="1"/>
      <p:bldP spid="14" grpId="0" animBg="1"/>
      <p:bldP spid="14" grpId="1" animBg="1"/>
      <p:bldP spid="16" grpId="0"/>
      <p:bldP spid="16" grpId="1"/>
      <p:bldP spid="17" grpId="0" animBg="1"/>
      <p:bldP spid="17" grpId="1" animBg="1"/>
      <p:bldP spid="19" grpId="0"/>
      <p:bldP spid="19" grpId="1"/>
      <p:bldP spid="21" grpId="0" animBg="1"/>
      <p:bldP spid="21" grpId="1" animBg="1"/>
      <p:bldP spid="23" grpId="0"/>
      <p:bldP spid="23" grpId="1"/>
      <p:bldP spid="26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Schema vs. 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Schema: name, name of each field, the type of each field</a:t>
            </a:r>
          </a:p>
          <a:p>
            <a:pPr lvl="1"/>
            <a:r>
              <a:rPr lang="en-US" altLang="zh-CN" dirty="0"/>
              <a:t>Students (</a:t>
            </a:r>
            <a:r>
              <a:rPr lang="en-US" altLang="zh-CN" dirty="0" err="1"/>
              <a:t>Sid:string</a:t>
            </a:r>
            <a:r>
              <a:rPr lang="en-US" altLang="zh-CN" dirty="0"/>
              <a:t>, </a:t>
            </a:r>
            <a:r>
              <a:rPr lang="en-US" altLang="zh-CN" dirty="0" err="1"/>
              <a:t>Name:string</a:t>
            </a:r>
            <a:r>
              <a:rPr lang="en-US" altLang="zh-CN" dirty="0"/>
              <a:t>, Age: integer, GPA: real)</a:t>
            </a:r>
          </a:p>
          <a:p>
            <a:pPr lvl="1"/>
            <a:r>
              <a:rPr lang="en-US" altLang="zh-CN" dirty="0"/>
              <a:t>A template for describing a student</a:t>
            </a:r>
          </a:p>
          <a:p>
            <a:r>
              <a:rPr lang="en-US" altLang="zh-CN" dirty="0"/>
              <a:t>Data: an example instance of the relation</a:t>
            </a:r>
          </a:p>
          <a:p>
            <a:pPr lvl="1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91606"/>
              </p:ext>
            </p:extLst>
          </p:nvPr>
        </p:nvGraphicFramePr>
        <p:xfrm>
          <a:off x="1331640" y="37890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GPA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Alex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0002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Bob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Chris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0004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David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3.95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0005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Eugene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3.30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12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Data Structuring: Model, Schema, Data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340768"/>
            <a:ext cx="8786813" cy="50405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Data definition language (DDL)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commands for setting up schema of database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Data Manipulation Language (DML)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Commands to manipulate data in database: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RETRIEVE, INSERT, DELETE, MODIFY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Also called "query language"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78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People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7D0900"/>
                </a:solidFill>
              </a:rPr>
              <a:t>DBMS user: queries/modifies data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7D0900"/>
                </a:solidFill>
              </a:rPr>
              <a:t>DBMS application designer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set up schema, loads data, …</a:t>
            </a:r>
          </a:p>
          <a:p>
            <a:pPr lvl="1">
              <a:lnSpc>
                <a:spcPct val="110000"/>
              </a:lnSpc>
            </a:pPr>
            <a:endParaRPr lang="en-US" altLang="zh-CN" dirty="0"/>
          </a:p>
          <a:p>
            <a:pPr>
              <a:lnSpc>
                <a:spcPct val="110000"/>
              </a:lnSpc>
            </a:pPr>
            <a:r>
              <a:rPr lang="en-US" altLang="zh-CN" dirty="0"/>
              <a:t>DBMS administrator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user management, performance tuning, … </a:t>
            </a:r>
          </a:p>
          <a:p>
            <a:pPr>
              <a:lnSpc>
                <a:spcPct val="110000"/>
              </a:lnSpc>
            </a:pPr>
            <a:r>
              <a:rPr lang="en-US" altLang="zh-CN" dirty="0"/>
              <a:t>DBMS implementer: builds systems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994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How to Get the Most out of COP4710?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41601"/>
            <a:ext cx="8786813" cy="521173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/>
              <a:t>Read and think before class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welcome to ask questions before/during/after class!</a:t>
            </a:r>
          </a:p>
          <a:p>
            <a:pPr>
              <a:lnSpc>
                <a:spcPct val="110000"/>
              </a:lnSpc>
            </a:pPr>
            <a:r>
              <a:rPr lang="en-US" altLang="zh-CN" dirty="0"/>
              <a:t>Study and discuss with your peers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discuss readings to enhance understanding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>
                <a:solidFill>
                  <a:srgbClr val="7D0900"/>
                </a:solidFill>
              </a:rPr>
              <a:t>discuss assignments but write your own solution!</a:t>
            </a:r>
          </a:p>
          <a:p>
            <a:pPr>
              <a:lnSpc>
                <a:spcPct val="110000"/>
              </a:lnSpc>
            </a:pPr>
            <a:r>
              <a:rPr lang="en-US" altLang="zh-CN" dirty="0"/>
              <a:t>Use lectures to guide your study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use it as a roadmap for what’s important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>
                <a:solidFill>
                  <a:srgbClr val="7D0900"/>
                </a:solidFill>
              </a:rPr>
              <a:t>lectures are starting points– they do not cover everything you should read </a:t>
            </a:r>
          </a:p>
          <a:p>
            <a:pPr>
              <a:lnSpc>
                <a:spcPct val="110000"/>
              </a:lnSpc>
            </a:pPr>
            <a:r>
              <a:rPr lang="en-US" altLang="zh-CN" dirty="0"/>
              <a:t>Participate actively in your project</a:t>
            </a:r>
          </a:p>
          <a:p>
            <a:pPr lvl="1">
              <a:lnSpc>
                <a:spcPct val="110000"/>
              </a:lnSpc>
            </a:pPr>
            <a:endParaRPr lang="en-US" altLang="zh-CN" b="1" dirty="0">
              <a:solidFill>
                <a:srgbClr val="7D0900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22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Teaching Staff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75" y="1196752"/>
            <a:ext cx="8786813" cy="5211735"/>
          </a:xfrm>
        </p:spPr>
        <p:txBody>
          <a:bodyPr/>
          <a:lstStyle/>
          <a:p>
            <a:r>
              <a:rPr lang="en-US" altLang="zh-CN" dirty="0"/>
              <a:t>Instructor: Peixiang Zhao (</a:t>
            </a:r>
            <a:r>
              <a:rPr lang="en-US" altLang="zh-CN" dirty="0">
                <a:hlinkClick r:id="rId2"/>
              </a:rPr>
              <a:t>zhao@cs.fsu.edu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b="1" dirty="0"/>
              <a:t>Research interest</a:t>
            </a:r>
          </a:p>
          <a:p>
            <a:pPr lvl="2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Generally,  </a:t>
            </a:r>
            <a:r>
              <a:rPr lang="en-US" altLang="zh-CN" b="1" dirty="0">
                <a:solidFill>
                  <a:srgbClr val="7D0900"/>
                </a:solidFill>
              </a:rPr>
              <a:t>data science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including </a:t>
            </a:r>
            <a:r>
              <a:rPr lang="en-US" altLang="zh-CN" dirty="0">
                <a:solidFill>
                  <a:srgbClr val="7D0900"/>
                </a:solidFill>
              </a:rPr>
              <a:t>database systems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altLang="zh-CN" dirty="0">
                <a:solidFill>
                  <a:srgbClr val="7D0900"/>
                </a:solidFill>
              </a:rPr>
              <a:t>data mining</a:t>
            </a:r>
          </a:p>
          <a:p>
            <a:pPr lvl="2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Specifically, </a:t>
            </a:r>
            <a:r>
              <a:rPr lang="en-US" altLang="zh-CN" b="1" dirty="0">
                <a:solidFill>
                  <a:srgbClr val="7D0900"/>
                </a:solidFill>
              </a:rPr>
              <a:t>graph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data, information network analysis, large-scale data-intensive computation and analytics</a:t>
            </a:r>
          </a:p>
          <a:p>
            <a:pPr lvl="1"/>
            <a:r>
              <a:rPr lang="en-US" altLang="zh-CN" b="1" dirty="0"/>
              <a:t>Brief history</a:t>
            </a:r>
          </a:p>
          <a:p>
            <a:pPr lvl="2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Illinois (Ph.D. from UIUC, 2012)</a:t>
            </a:r>
          </a:p>
          <a:p>
            <a:pPr lvl="2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FSU (Professor, at FSU since 2012)</a:t>
            </a:r>
          </a:p>
          <a:p>
            <a:r>
              <a:rPr lang="en-US" altLang="zh-CN" dirty="0"/>
              <a:t>TA: </a:t>
            </a:r>
          </a:p>
          <a:p>
            <a:pPr lvl="1"/>
            <a:r>
              <a:rPr lang="en-US" altLang="zh-CN" dirty="0"/>
              <a:t>Exceptional graduate students here at FSU</a:t>
            </a:r>
          </a:p>
          <a:p>
            <a:pPr lvl="2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???</a:t>
            </a:r>
          </a:p>
          <a:p>
            <a:pPr lvl="2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283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1872207"/>
            <a:ext cx="235743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You Tell Me --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/>
              <a:t>Why Are You Taking this Course?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CS or Non-CS? Any experiences in RDBs, NoSQL?</a:t>
            </a:r>
          </a:p>
          <a:p>
            <a:pPr>
              <a:lnSpc>
                <a:spcPct val="125000"/>
              </a:lnSpc>
            </a:pPr>
            <a:r>
              <a:rPr lang="en-US" altLang="zh-CN" dirty="0"/>
              <a:t>Are you interested more in being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An </a:t>
            </a:r>
            <a:r>
              <a:rPr lang="en-US" altLang="zh-CN" b="1" dirty="0">
                <a:solidFill>
                  <a:srgbClr val="7D0900"/>
                </a:solidFill>
              </a:rPr>
              <a:t>IT guru </a:t>
            </a:r>
            <a:r>
              <a:rPr lang="en-US" altLang="zh-CN" dirty="0"/>
              <a:t>at Goldman-Sachs or Boeing?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A </a:t>
            </a:r>
            <a:r>
              <a:rPr lang="en-US" altLang="zh-CN" b="1" dirty="0">
                <a:solidFill>
                  <a:srgbClr val="7D0900"/>
                </a:solidFill>
              </a:rPr>
              <a:t>system developer </a:t>
            </a:r>
            <a:r>
              <a:rPr lang="en-US" altLang="zh-CN" dirty="0"/>
              <a:t>at Oracle or Google?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A </a:t>
            </a:r>
            <a:r>
              <a:rPr lang="en-US" altLang="zh-CN" b="1" dirty="0">
                <a:solidFill>
                  <a:srgbClr val="7D0900"/>
                </a:solidFill>
              </a:rPr>
              <a:t>data scientist </a:t>
            </a:r>
            <a:r>
              <a:rPr lang="en-US" altLang="zh-CN" dirty="0"/>
              <a:t>at Meta or Uber?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A </a:t>
            </a:r>
            <a:r>
              <a:rPr lang="en-US" altLang="zh-CN" b="1" dirty="0">
                <a:solidFill>
                  <a:srgbClr val="7D0900"/>
                </a:solidFill>
              </a:rPr>
              <a:t>DB pro or researcher </a:t>
            </a:r>
            <a:r>
              <a:rPr lang="en-US" altLang="zh-CN" dirty="0"/>
              <a:t>in Microsoft research?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A </a:t>
            </a:r>
            <a:r>
              <a:rPr lang="en-US" altLang="zh-CN" b="1" dirty="0">
                <a:solidFill>
                  <a:srgbClr val="7D0900"/>
                </a:solidFill>
              </a:rPr>
              <a:t>professor</a:t>
            </a:r>
            <a:r>
              <a:rPr lang="en-US" altLang="zh-CN" dirty="0">
                <a:solidFill>
                  <a:srgbClr val="7D0900"/>
                </a:solidFill>
              </a:rPr>
              <a:t> </a:t>
            </a:r>
            <a:r>
              <a:rPr lang="en-US" altLang="zh-CN" dirty="0"/>
              <a:t>exploring one of the most exciting, and fastest growing areas in 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79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" y="1340768"/>
            <a:ext cx="8136904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340768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A graph of a number of red bars&#10;&#10;Description automatically generated with medium confidence">
            <a:extLst>
              <a:ext uri="{FF2B5EF4-FFF2-40B4-BE49-F238E27FC236}">
                <a16:creationId xmlns:a16="http://schemas.microsoft.com/office/drawing/2014/main" id="{F7F37B53-97B3-AC97-0D72-7DD81A92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239529" cy="2736304"/>
          </a:xfrm>
          <a:prstGeom prst="rect">
            <a:avLst/>
          </a:prstGeom>
        </p:spPr>
      </p:pic>
      <p:pic>
        <p:nvPicPr>
          <p:cNvPr id="8" name="Picture 7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2C040943-9D26-4D63-6A20-5F451EF3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50258"/>
            <a:ext cx="5904656" cy="2331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CE13F8-7E90-01BA-162B-21BEE90C3FA1}"/>
              </a:ext>
            </a:extLst>
          </p:cNvPr>
          <p:cNvSpPr txBox="1"/>
          <p:nvPr/>
        </p:nvSpPr>
        <p:spPr>
          <a:xfrm>
            <a:off x="0" y="650576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Source</a:t>
            </a:r>
            <a:r>
              <a:rPr lang="en-US" altLang="zh-CN" sz="1200" dirty="0"/>
              <a:t>: www.marketresearchfuture.com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898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875DF-7008-5FD6-542A-7112BE6E9EAA}"/>
              </a:ext>
            </a:extLst>
          </p:cNvPr>
          <p:cNvSpPr txBox="1"/>
          <p:nvPr/>
        </p:nvSpPr>
        <p:spPr>
          <a:xfrm>
            <a:off x="0" y="650576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Source</a:t>
            </a:r>
            <a:r>
              <a:rPr lang="en-US" altLang="zh-CN" sz="1200" dirty="0"/>
              <a:t>: https://db-engines.com/en/ranking</a:t>
            </a:r>
            <a:endParaRPr lang="zh-CN" altLang="en-US" sz="12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F3DE3E-D395-3EC0-36A4-E94834D0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700808"/>
            <a:ext cx="8892480" cy="37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Science – Turing Awardees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71042"/>
            <a:ext cx="2016224" cy="1807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38" y="1484784"/>
            <a:ext cx="2016224" cy="2026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70" y="1489823"/>
            <a:ext cx="1990352" cy="2021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07" y="1484784"/>
            <a:ext cx="2143733" cy="2026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37170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>
                <a:solidFill>
                  <a:srgbClr val="00B0F0"/>
                </a:solidFill>
              </a:rPr>
              <a:t>CHARLES BACHMAN, 1973</a:t>
            </a:r>
          </a:p>
          <a:p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0646" y="37170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>
                <a:solidFill>
                  <a:srgbClr val="00B0F0"/>
                </a:solidFill>
              </a:rPr>
              <a:t>Edgar </a:t>
            </a:r>
            <a:r>
              <a:rPr lang="en-US" sz="1400" b="1" cap="all" dirty="0" err="1">
                <a:solidFill>
                  <a:srgbClr val="00B0F0"/>
                </a:solidFill>
              </a:rPr>
              <a:t>codd</a:t>
            </a:r>
            <a:r>
              <a:rPr lang="en-US" sz="1400" b="1" cap="all" dirty="0">
                <a:solidFill>
                  <a:srgbClr val="00B0F0"/>
                </a:solidFill>
              </a:rPr>
              <a:t>, 1981</a:t>
            </a:r>
          </a:p>
          <a:p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5230" y="37009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>
                <a:solidFill>
                  <a:srgbClr val="00B0F0"/>
                </a:solidFill>
              </a:rPr>
              <a:t>James Gray, 1998</a:t>
            </a:r>
          </a:p>
          <a:p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50740" y="6277185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>
                <a:solidFill>
                  <a:srgbClr val="00B0F0"/>
                </a:solidFill>
                <a:hlinkClick r:id="rId6"/>
              </a:rPr>
              <a:t>Michael stonebraker</a:t>
            </a:r>
            <a:r>
              <a:rPr lang="en-US" sz="1400" b="1" cap="all" dirty="0">
                <a:solidFill>
                  <a:srgbClr val="00B0F0"/>
                </a:solidFill>
              </a:rPr>
              <a:t>, 2014</a:t>
            </a:r>
          </a:p>
          <a:p>
            <a:pPr algn="ctr"/>
            <a:endParaRPr lang="en-US" sz="1400" b="1" dirty="0"/>
          </a:p>
        </p:txBody>
      </p:sp>
      <p:pic>
        <p:nvPicPr>
          <p:cNvPr id="2050" name="Picture 2" descr="Jeffrey D Ullman">
            <a:extLst>
              <a:ext uri="{FF2B5EF4-FFF2-40B4-BE49-F238E27FC236}">
                <a16:creationId xmlns:a16="http://schemas.microsoft.com/office/drawing/2014/main" id="{6A0FA317-BB3D-1B48-707E-579AE275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36207"/>
            <a:ext cx="2016223" cy="184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7C4070-50C0-65EB-5C1A-D86CB987238F}"/>
              </a:ext>
            </a:extLst>
          </p:cNvPr>
          <p:cNvSpPr txBox="1"/>
          <p:nvPr/>
        </p:nvSpPr>
        <p:spPr>
          <a:xfrm>
            <a:off x="5004048" y="6277903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>
                <a:solidFill>
                  <a:srgbClr val="00B0F0"/>
                </a:solidFill>
              </a:rPr>
              <a:t>Jeffrey Ullman, 2020</a:t>
            </a:r>
          </a:p>
          <a:p>
            <a:pPr algn="ct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0048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COP4710 Goal	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/>
              <a:t>How to </a:t>
            </a:r>
            <a:r>
              <a:rPr lang="en-US" altLang="zh-CN" dirty="0">
                <a:solidFill>
                  <a:srgbClr val="7D0900"/>
                </a:solidFill>
              </a:rPr>
              <a:t>use</a:t>
            </a:r>
            <a:r>
              <a:rPr lang="en-US" altLang="zh-CN" dirty="0"/>
              <a:t> a database system?</a:t>
            </a:r>
          </a:p>
          <a:p>
            <a:pPr lvl="1" fontAlgn="auto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/>
              <a:t>Conceptual data modeling, the relational and other data models, database schema design, relational algebra, and the SQL query language</a:t>
            </a:r>
          </a:p>
          <a:p>
            <a:pPr lvl="1" fontAlgn="auto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/>
              <a:t>……</a:t>
            </a:r>
          </a:p>
          <a:p>
            <a:pPr marL="514350" indent="-514350" fontAlgn="auto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dirty="0"/>
              <a:t>How to </a:t>
            </a:r>
            <a:r>
              <a:rPr lang="en-US" altLang="zh-CN" dirty="0">
                <a:solidFill>
                  <a:srgbClr val="7D0900"/>
                </a:solidFill>
              </a:rPr>
              <a:t>design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7D090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7D0900"/>
                </a:solidFill>
              </a:rPr>
              <a:t>implement</a:t>
            </a:r>
            <a:r>
              <a:rPr lang="en-US" altLang="zh-CN" dirty="0"/>
              <a:t> a database system?</a:t>
            </a:r>
          </a:p>
          <a:p>
            <a:pPr lvl="1" fontAlgn="auto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/>
              <a:t>Indexing, transaction processing, and crash recovery</a:t>
            </a:r>
          </a:p>
          <a:p>
            <a:pPr lvl="1" fontAlgn="auto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/>
              <a:t>……</a:t>
            </a:r>
          </a:p>
          <a:p>
            <a:pPr lvl="1" fontAlgn="auto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zh-CN" dirty="0"/>
          </a:p>
          <a:p>
            <a:pPr>
              <a:lnSpc>
                <a:spcPct val="125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05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17510</TotalTime>
  <Words>1560</Words>
  <Application>Microsoft Office PowerPoint</Application>
  <PresentationFormat>On-screen Show (4:3)</PresentationFormat>
  <Paragraphs>290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Abadi Extra Light</vt:lpstr>
      <vt:lpstr>Arial</vt:lpstr>
      <vt:lpstr>Arial Rounded MT Bold</vt:lpstr>
      <vt:lpstr>Calibri</vt:lpstr>
      <vt:lpstr>Garamond</vt:lpstr>
      <vt:lpstr>Palace Script MT</vt:lpstr>
      <vt:lpstr>Tahoma</vt:lpstr>
      <vt:lpstr>Times New Roman</vt:lpstr>
      <vt:lpstr>Wingdings</vt:lpstr>
      <vt:lpstr>Office 主题</vt:lpstr>
      <vt:lpstr>COP4710 Database Systems</vt:lpstr>
      <vt:lpstr>Welcome to COP4710</vt:lpstr>
      <vt:lpstr>Teaching Staff</vt:lpstr>
      <vt:lpstr>You Tell Me -- </vt:lpstr>
      <vt:lpstr>Examples</vt:lpstr>
      <vt:lpstr>In Industry</vt:lpstr>
      <vt:lpstr>In Industry</vt:lpstr>
      <vt:lpstr>In Science – Turing Awardees</vt:lpstr>
      <vt:lpstr>COP4710 Goal </vt:lpstr>
      <vt:lpstr>Prerequisite</vt:lpstr>
      <vt:lpstr>Textbook</vt:lpstr>
      <vt:lpstr>Course Format</vt:lpstr>
      <vt:lpstr>Project</vt:lpstr>
      <vt:lpstr>Data Management Evolution</vt:lpstr>
      <vt:lpstr>Big Data Landscape 2021</vt:lpstr>
      <vt:lpstr>Graph Databases</vt:lpstr>
      <vt:lpstr>Vector Databases</vt:lpstr>
      <vt:lpstr>Database Management System (DBMS)</vt:lpstr>
      <vt:lpstr>Example: Banking System</vt:lpstr>
      <vt:lpstr>Example: Banking System</vt:lpstr>
      <vt:lpstr>Multi-user Access</vt:lpstr>
      <vt:lpstr>Why File Systems Won’t Work</vt:lpstr>
      <vt:lpstr>DBMS Architecture</vt:lpstr>
      <vt:lpstr>Data Structuring: Model, Schema, Data</vt:lpstr>
      <vt:lpstr>Data Models</vt:lpstr>
      <vt:lpstr>Schema vs. Data</vt:lpstr>
      <vt:lpstr>Data Structuring: Model, Schema, Data</vt:lpstr>
      <vt:lpstr>People</vt:lpstr>
      <vt:lpstr>How to Get the Most out of COP4710?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884</cp:revision>
  <dcterms:created xsi:type="dcterms:W3CDTF">2009-02-27T04:51:28Z</dcterms:created>
  <dcterms:modified xsi:type="dcterms:W3CDTF">2025-01-06T03:48:07Z</dcterms:modified>
</cp:coreProperties>
</file>