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93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5" r:id="rId20"/>
    <p:sldId id="402" r:id="rId21"/>
    <p:sldId id="403" r:id="rId22"/>
    <p:sldId id="404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900"/>
    <a:srgbClr val="E7E200"/>
    <a:srgbClr val="D5D000"/>
    <a:srgbClr val="FFD700"/>
    <a:srgbClr val="A80000"/>
    <a:srgbClr val="FF6565"/>
    <a:srgbClr val="FFFF43"/>
    <a:srgbClr val="EBE600"/>
    <a:srgbClr val="CC0000"/>
    <a:srgbClr val="F0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46" autoAdjust="0"/>
  </p:normalViewPr>
  <p:slideViewPr>
    <p:cSldViewPr>
      <p:cViewPr varScale="1">
        <p:scale>
          <a:sx n="88" d="100"/>
          <a:sy n="88" d="100"/>
        </p:scale>
        <p:origin x="32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2023/4/2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2023/4/2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CD781-5811-4F07-9AEA-7C4E804EE5B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2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2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2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4522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2591288" y="6034088"/>
            <a:ext cx="3946748" cy="404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>
                <a:solidFill>
                  <a:srgbClr val="256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itchFamily="66" charset="0"/>
                <a:ea typeface="+mn-ea"/>
              </a:rPr>
              <a:t>Tallahassee, Florida</a:t>
            </a:r>
            <a:endParaRPr lang="zh-CN" altLang="en-US" sz="2800" dirty="0">
              <a:solidFill>
                <a:srgbClr val="256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itchFamily="66" charset="0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defRPr sz="2800" b="1">
                <a:latin typeface="+mn-lt"/>
              </a:defRPr>
            </a:lvl1pPr>
            <a:lvl2pPr algn="l">
              <a:defRPr sz="2400" baseline="0">
                <a:latin typeface="Garamond" pitchFamily="18" charset="0"/>
              </a:defRPr>
            </a:lvl2pPr>
            <a:lvl3pPr algn="l"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676456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19" y="846237"/>
            <a:ext cx="402589" cy="3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First Layer</a:t>
            </a:r>
            <a:endParaRPr lang="zh-CN" altLang="en-US"/>
          </a:p>
          <a:p>
            <a:pPr lvl="1"/>
            <a:r>
              <a:rPr lang="en-US" altLang="zh-CN"/>
              <a:t>Second Layer</a:t>
            </a:r>
            <a:endParaRPr lang="zh-CN" altLang="en-US"/>
          </a:p>
          <a:p>
            <a:pPr lvl="2"/>
            <a:r>
              <a:rPr lang="en-US" altLang="zh-CN"/>
              <a:t>Third Layer</a:t>
            </a:r>
          </a:p>
          <a:p>
            <a:pPr lvl="3"/>
            <a:r>
              <a:rPr lang="en-US" altLang="zh-CN"/>
              <a:t>Fifth Layer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E000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712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D700"/>
                </a:solidFill>
                <a:latin typeface="Garamond" pitchFamily="18" charset="0"/>
              </a:rPr>
              <a:t>COP4710</a:t>
            </a:r>
            <a:br>
              <a:rPr lang="en-US" sz="5400" dirty="0">
                <a:solidFill>
                  <a:srgbClr val="FFD700"/>
                </a:solidFill>
                <a:latin typeface="Garamond" pitchFamily="18" charset="0"/>
              </a:rPr>
            </a:br>
            <a:r>
              <a:rPr lang="en-US" sz="5400" dirty="0">
                <a:solidFill>
                  <a:srgbClr val="FFD700"/>
                </a:solidFill>
                <a:latin typeface="Garamond" pitchFamily="18" charset="0"/>
              </a:rPr>
              <a:t>Database Systems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188417" y="4725144"/>
            <a:ext cx="6911975" cy="864096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3600" dirty="0">
                <a:solidFill>
                  <a:srgbClr val="7D0900"/>
                </a:solidFill>
                <a:cs typeface="Times New Roman" pitchFamily="18" charset="0"/>
              </a:rPr>
              <a:t>Indexing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 Index with Duplicate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Dense index: point to the first record with that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079090"/>
              </p:ext>
            </p:extLst>
          </p:nvPr>
        </p:nvGraphicFramePr>
        <p:xfrm>
          <a:off x="1905000" y="2569096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94711"/>
              </p:ext>
            </p:extLst>
          </p:nvPr>
        </p:nvGraphicFramePr>
        <p:xfrm>
          <a:off x="1905000" y="3788296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38163"/>
              </p:ext>
            </p:extLst>
          </p:nvPr>
        </p:nvGraphicFramePr>
        <p:xfrm>
          <a:off x="4419600" y="249289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21303"/>
              </p:ext>
            </p:extLst>
          </p:nvPr>
        </p:nvGraphicFramePr>
        <p:xfrm>
          <a:off x="4419600" y="325489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23590"/>
              </p:ext>
            </p:extLst>
          </p:nvPr>
        </p:nvGraphicFramePr>
        <p:xfrm>
          <a:off x="4419600" y="409309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08007"/>
              </p:ext>
            </p:extLst>
          </p:nvPr>
        </p:nvGraphicFramePr>
        <p:xfrm>
          <a:off x="4419600" y="493129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82"/>
          <p:cNvSpPr>
            <a:spLocks noChangeShapeType="1"/>
          </p:cNvSpPr>
          <p:nvPr/>
        </p:nvSpPr>
        <p:spPr bwMode="auto">
          <a:xfrm flipV="1">
            <a:off x="2590800" y="2645296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2590800" y="2950096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>
            <a:off x="2590800" y="3178696"/>
            <a:ext cx="1828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590800" y="3407296"/>
            <a:ext cx="1828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2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 Index with Duplicate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Sparse index: pointer to lowest search key in each block</a:t>
            </a:r>
          </a:p>
          <a:p>
            <a:pPr lvl="1"/>
            <a:r>
              <a:rPr lang="en-US" altLang="zh-CN" dirty="0">
                <a:ea typeface="宋体" charset="-122"/>
              </a:rPr>
              <a:t>Try search for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44499"/>
              </p:ext>
            </p:extLst>
          </p:nvPr>
        </p:nvGraphicFramePr>
        <p:xfrm>
          <a:off x="1331640" y="3155330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20788"/>
              </p:ext>
            </p:extLst>
          </p:nvPr>
        </p:nvGraphicFramePr>
        <p:xfrm>
          <a:off x="3846240" y="307913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41796"/>
              </p:ext>
            </p:extLst>
          </p:nvPr>
        </p:nvGraphicFramePr>
        <p:xfrm>
          <a:off x="3846240" y="384113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195951"/>
              </p:ext>
            </p:extLst>
          </p:nvPr>
        </p:nvGraphicFramePr>
        <p:xfrm>
          <a:off x="3846240" y="467933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72164"/>
              </p:ext>
            </p:extLst>
          </p:nvPr>
        </p:nvGraphicFramePr>
        <p:xfrm>
          <a:off x="3846240" y="551753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65"/>
          <p:cNvSpPr>
            <a:spLocks noChangeShapeType="1"/>
          </p:cNvSpPr>
          <p:nvPr/>
        </p:nvSpPr>
        <p:spPr bwMode="auto">
          <a:xfrm flipV="1">
            <a:off x="2017440" y="3231530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6"/>
          <p:cNvSpPr>
            <a:spLocks noChangeShapeType="1"/>
          </p:cNvSpPr>
          <p:nvPr/>
        </p:nvSpPr>
        <p:spPr bwMode="auto">
          <a:xfrm>
            <a:off x="2017440" y="353633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7"/>
          <p:cNvSpPr>
            <a:spLocks noChangeShapeType="1"/>
          </p:cNvSpPr>
          <p:nvPr/>
        </p:nvSpPr>
        <p:spPr bwMode="auto">
          <a:xfrm>
            <a:off x="2017440" y="376493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8"/>
          <p:cNvSpPr>
            <a:spLocks noChangeShapeType="1"/>
          </p:cNvSpPr>
          <p:nvPr/>
        </p:nvSpPr>
        <p:spPr bwMode="auto">
          <a:xfrm>
            <a:off x="2017440" y="3993530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曲线连接符 2"/>
          <p:cNvCxnSpPr>
            <a:cxnSpLocks noChangeShapeType="1"/>
          </p:cNvCxnSpPr>
          <p:nvPr/>
        </p:nvCxnSpPr>
        <p:spPr bwMode="auto">
          <a:xfrm rot="10800000" flipV="1">
            <a:off x="3084240" y="2545730"/>
            <a:ext cx="1676400" cy="1219200"/>
          </a:xfrm>
          <a:prstGeom prst="curvedConnector3">
            <a:avLst>
              <a:gd name="adj1" fmla="val 100759"/>
            </a:avLst>
          </a:prstGeom>
          <a:noFill/>
          <a:ln w="9525" algn="ctr">
            <a:solidFill>
              <a:srgbClr val="C0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97140" y="234888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2000">
                <a:solidFill>
                  <a:srgbClr val="C00000"/>
                </a:solidFill>
                <a:ea typeface="宋体" charset="-122"/>
              </a:rPr>
              <a:t>Additional pointer doesn’t help</a:t>
            </a:r>
            <a:endParaRPr lang="zh-CN" altLang="en-US" sz="200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6970440" y="4145930"/>
            <a:ext cx="137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2000">
                <a:solidFill>
                  <a:srgbClr val="C00000"/>
                </a:solidFill>
                <a:ea typeface="宋体" charset="-122"/>
              </a:rPr>
              <a:t>Check</a:t>
            </a:r>
          </a:p>
          <a:p>
            <a:pPr>
              <a:buFontTx/>
              <a:buNone/>
            </a:pPr>
            <a:r>
              <a:rPr lang="en-US" altLang="zh-CN" sz="2000">
                <a:solidFill>
                  <a:srgbClr val="C00000"/>
                </a:solidFill>
                <a:ea typeface="宋体" charset="-122"/>
              </a:rPr>
              <a:t>Backward?</a:t>
            </a:r>
            <a:endParaRPr lang="zh-CN" altLang="en-US" sz="200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17" name="手杖形箭头 49"/>
          <p:cNvSpPr/>
          <p:nvPr/>
        </p:nvSpPr>
        <p:spPr bwMode="auto">
          <a:xfrm rot="16200000" flipV="1">
            <a:off x="6515621" y="4397549"/>
            <a:ext cx="579438" cy="304800"/>
          </a:xfrm>
          <a:prstGeom prst="utur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55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 Index with Duplicate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Better: pointer to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lowest new search key</a:t>
            </a:r>
            <a:r>
              <a:rPr lang="en-US" altLang="zh-CN" dirty="0">
                <a:ea typeface="宋体" charset="-122"/>
              </a:rPr>
              <a:t> in each block</a:t>
            </a:r>
          </a:p>
          <a:p>
            <a:pPr lvl="1"/>
            <a:r>
              <a:rPr lang="en-US" altLang="zh-CN" dirty="0">
                <a:ea typeface="宋体" charset="-122"/>
              </a:rPr>
              <a:t>Search for 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55284"/>
              </p:ext>
            </p:extLst>
          </p:nvPr>
        </p:nvGraphicFramePr>
        <p:xfrm>
          <a:off x="1907704" y="2929136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52075"/>
              </p:ext>
            </p:extLst>
          </p:nvPr>
        </p:nvGraphicFramePr>
        <p:xfrm>
          <a:off x="1907704" y="4148336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63019"/>
              </p:ext>
            </p:extLst>
          </p:nvPr>
        </p:nvGraphicFramePr>
        <p:xfrm>
          <a:off x="4422304" y="285293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69174"/>
              </p:ext>
            </p:extLst>
          </p:nvPr>
        </p:nvGraphicFramePr>
        <p:xfrm>
          <a:off x="4422304" y="361493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10605"/>
              </p:ext>
            </p:extLst>
          </p:nvPr>
        </p:nvGraphicFramePr>
        <p:xfrm>
          <a:off x="4422304" y="445313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98328"/>
              </p:ext>
            </p:extLst>
          </p:nvPr>
        </p:nvGraphicFramePr>
        <p:xfrm>
          <a:off x="4422304" y="529133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82"/>
          <p:cNvSpPr>
            <a:spLocks noChangeShapeType="1"/>
          </p:cNvSpPr>
          <p:nvPr/>
        </p:nvSpPr>
        <p:spPr bwMode="auto">
          <a:xfrm flipV="1">
            <a:off x="2593504" y="3005336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2593504" y="3310136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>
            <a:off x="2593504" y="3538736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593504" y="3767336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ea typeface="宋体" charset="-122"/>
              </a:rPr>
              <a:t>Unclustered</a:t>
            </a:r>
            <a:r>
              <a:rPr lang="en-US" altLang="zh-CN" dirty="0">
                <a:ea typeface="宋体" charset="-122"/>
              </a:rPr>
              <a:t>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Often for indexing other attributes than primary key</a:t>
            </a:r>
          </a:p>
          <a:p>
            <a:r>
              <a:rPr lang="en-US" altLang="zh-CN" dirty="0">
                <a:ea typeface="宋体" charset="-122"/>
              </a:rPr>
              <a:t>Always dense (why ?)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The locality of values has been broken!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12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828800" y="3048000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1828800" y="4267200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8"/>
          <p:cNvGraphicFramePr>
            <a:graphicFrameLocks noGrp="1"/>
          </p:cNvGraphicFramePr>
          <p:nvPr/>
        </p:nvGraphicFramePr>
        <p:xfrm>
          <a:off x="4343400" y="29718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4343400" y="37338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0"/>
          <p:cNvGraphicFramePr>
            <a:graphicFrameLocks noGrp="1"/>
          </p:cNvGraphicFramePr>
          <p:nvPr/>
        </p:nvGraphicFramePr>
        <p:xfrm>
          <a:off x="4343400" y="45720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/>
        </p:nvGraphicFramePr>
        <p:xfrm>
          <a:off x="4343400" y="54102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82"/>
          <p:cNvSpPr>
            <a:spLocks noChangeShapeType="1"/>
          </p:cNvSpPr>
          <p:nvPr/>
        </p:nvSpPr>
        <p:spPr bwMode="auto">
          <a:xfrm>
            <a:off x="2514600" y="3200400"/>
            <a:ext cx="1828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2514600" y="3429000"/>
            <a:ext cx="1828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 flipV="1">
            <a:off x="2514600" y="31242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514600" y="3886200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6"/>
          <p:cNvSpPr>
            <a:spLocks noChangeShapeType="1"/>
          </p:cNvSpPr>
          <p:nvPr/>
        </p:nvSpPr>
        <p:spPr bwMode="auto">
          <a:xfrm>
            <a:off x="2514600" y="44196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87"/>
          <p:cNvSpPr>
            <a:spLocks noChangeShapeType="1"/>
          </p:cNvSpPr>
          <p:nvPr/>
        </p:nvSpPr>
        <p:spPr bwMode="auto">
          <a:xfrm flipV="1">
            <a:off x="2514600" y="3429000"/>
            <a:ext cx="1828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8"/>
          <p:cNvSpPr>
            <a:spLocks noChangeShapeType="1"/>
          </p:cNvSpPr>
          <p:nvPr/>
        </p:nvSpPr>
        <p:spPr bwMode="auto">
          <a:xfrm flipV="1">
            <a:off x="2514600" y="38862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9"/>
          <p:cNvSpPr>
            <a:spLocks noChangeShapeType="1"/>
          </p:cNvSpPr>
          <p:nvPr/>
        </p:nvSpPr>
        <p:spPr bwMode="auto">
          <a:xfrm>
            <a:off x="2514600" y="51054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 vs. </a:t>
            </a:r>
            <a:r>
              <a:rPr lang="en-US" altLang="zh-CN" dirty="0" err="1">
                <a:ea typeface="宋体" charset="-122"/>
              </a:rPr>
              <a:t>Unclustered</a:t>
            </a:r>
            <a:r>
              <a:rPr lang="en-US" altLang="zh-CN" dirty="0">
                <a:ea typeface="宋体" charset="-122"/>
              </a:rPr>
              <a:t>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0550" y="42832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28950" y="4283224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0550" y="42832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28950" y="4283224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85738" y="4130824"/>
            <a:ext cx="398462" cy="328612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14375" y="4130824"/>
            <a:ext cx="396875" cy="328612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241425" y="4130824"/>
            <a:ext cx="400050" cy="328612"/>
          </a:xfrm>
          <a:custGeom>
            <a:avLst/>
            <a:gdLst>
              <a:gd name="T0" fmla="*/ 0 w 252"/>
              <a:gd name="T1" fmla="*/ 2147483647 h 207"/>
              <a:gd name="T2" fmla="*/ 0 w 252"/>
              <a:gd name="T3" fmla="*/ 0 h 207"/>
              <a:gd name="T4" fmla="*/ 2147483647 w 252"/>
              <a:gd name="T5" fmla="*/ 0 h 207"/>
              <a:gd name="T6" fmla="*/ 2147483647 w 252"/>
              <a:gd name="T7" fmla="*/ 2147483647 h 207"/>
              <a:gd name="T8" fmla="*/ 0 w 252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07"/>
              <a:gd name="T17" fmla="*/ 252 w 252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07">
                <a:moveTo>
                  <a:pt x="0" y="206"/>
                </a:moveTo>
                <a:lnTo>
                  <a:pt x="0" y="0"/>
                </a:lnTo>
                <a:lnTo>
                  <a:pt x="251" y="0"/>
                </a:lnTo>
                <a:lnTo>
                  <a:pt x="251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771650" y="4130824"/>
            <a:ext cx="396875" cy="328612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2300288" y="4130824"/>
            <a:ext cx="396875" cy="328612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827338" y="4130824"/>
            <a:ext cx="398462" cy="328612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355975" y="4130824"/>
            <a:ext cx="398463" cy="328612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946150" y="3049736"/>
            <a:ext cx="1724025" cy="1588"/>
          </a:xfrm>
          <a:custGeom>
            <a:avLst/>
            <a:gdLst>
              <a:gd name="T0" fmla="*/ 0 w 1086"/>
              <a:gd name="T1" fmla="*/ 0 h 1"/>
              <a:gd name="T2" fmla="*/ 2147483647 w 1086"/>
              <a:gd name="T3" fmla="*/ 0 h 1"/>
              <a:gd name="T4" fmla="*/ 0 w 1086"/>
              <a:gd name="T5" fmla="*/ 0 h 1"/>
              <a:gd name="T6" fmla="*/ 0 60000 65536"/>
              <a:gd name="T7" fmla="*/ 0 60000 65536"/>
              <a:gd name="T8" fmla="*/ 0 60000 65536"/>
              <a:gd name="T9" fmla="*/ 0 w 1086"/>
              <a:gd name="T10" fmla="*/ 0 h 1"/>
              <a:gd name="T11" fmla="*/ 1086 w 108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">
                <a:moveTo>
                  <a:pt x="0" y="0"/>
                </a:moveTo>
                <a:lnTo>
                  <a:pt x="108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946150" y="2075011"/>
            <a:ext cx="909638" cy="976313"/>
          </a:xfrm>
          <a:custGeom>
            <a:avLst/>
            <a:gdLst>
              <a:gd name="T0" fmla="*/ 0 w 573"/>
              <a:gd name="T1" fmla="*/ 2147483647 h 615"/>
              <a:gd name="T2" fmla="*/ 2147483647 w 573"/>
              <a:gd name="T3" fmla="*/ 0 h 615"/>
              <a:gd name="T4" fmla="*/ 0 w 573"/>
              <a:gd name="T5" fmla="*/ 2147483647 h 615"/>
              <a:gd name="T6" fmla="*/ 0 60000 65536"/>
              <a:gd name="T7" fmla="*/ 0 60000 65536"/>
              <a:gd name="T8" fmla="*/ 0 60000 65536"/>
              <a:gd name="T9" fmla="*/ 0 w 573"/>
              <a:gd name="T10" fmla="*/ 0 h 615"/>
              <a:gd name="T11" fmla="*/ 573 w 573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615">
                <a:moveTo>
                  <a:pt x="0" y="614"/>
                </a:moveTo>
                <a:lnTo>
                  <a:pt x="572" y="0"/>
                </a:lnTo>
                <a:lnTo>
                  <a:pt x="0" y="6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854200" y="2075011"/>
            <a:ext cx="825500" cy="976313"/>
          </a:xfrm>
          <a:custGeom>
            <a:avLst/>
            <a:gdLst>
              <a:gd name="T0" fmla="*/ 0 w 520"/>
              <a:gd name="T1" fmla="*/ 0 h 615"/>
              <a:gd name="T2" fmla="*/ 2147483647 w 520"/>
              <a:gd name="T3" fmla="*/ 2147483647 h 615"/>
              <a:gd name="T4" fmla="*/ 0 w 520"/>
              <a:gd name="T5" fmla="*/ 0 h 615"/>
              <a:gd name="T6" fmla="*/ 0 60000 65536"/>
              <a:gd name="T7" fmla="*/ 0 60000 65536"/>
              <a:gd name="T8" fmla="*/ 0 60000 65536"/>
              <a:gd name="T9" fmla="*/ 0 w 520"/>
              <a:gd name="T10" fmla="*/ 0 h 615"/>
              <a:gd name="T11" fmla="*/ 520 w 520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615">
                <a:moveTo>
                  <a:pt x="0" y="0"/>
                </a:moveTo>
                <a:lnTo>
                  <a:pt x="519" y="61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520825" y="1989286"/>
            <a:ext cx="334963" cy="87313"/>
          </a:xfrm>
          <a:custGeom>
            <a:avLst/>
            <a:gdLst>
              <a:gd name="T0" fmla="*/ 0 w 211"/>
              <a:gd name="T1" fmla="*/ 0 h 55"/>
              <a:gd name="T2" fmla="*/ 2147483647 w 211"/>
              <a:gd name="T3" fmla="*/ 2147483647 h 55"/>
              <a:gd name="T4" fmla="*/ 2147483647 w 211"/>
              <a:gd name="T5" fmla="*/ 2147483647 h 55"/>
              <a:gd name="T6" fmla="*/ 0 w 211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55"/>
              <a:gd name="T14" fmla="*/ 211 w 211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55">
                <a:moveTo>
                  <a:pt x="0" y="0"/>
                </a:moveTo>
                <a:lnTo>
                  <a:pt x="35" y="8"/>
                </a:lnTo>
                <a:lnTo>
                  <a:pt x="210" y="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1757363" y="2027386"/>
            <a:ext cx="98425" cy="49213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1"/>
              <a:gd name="T14" fmla="*/ 62 w 6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1">
                <a:moveTo>
                  <a:pt x="7" y="0"/>
                </a:moveTo>
                <a:lnTo>
                  <a:pt x="61" y="30"/>
                </a:lnTo>
                <a:lnTo>
                  <a:pt x="0" y="29"/>
                </a:lnTo>
                <a:lnTo>
                  <a:pt x="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528638" y="3308499"/>
            <a:ext cx="468312" cy="32385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995363" y="3427561"/>
            <a:ext cx="74612" cy="38100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995363" y="3446611"/>
            <a:ext cx="280987" cy="1588"/>
          </a:xfrm>
          <a:custGeom>
            <a:avLst/>
            <a:gdLst>
              <a:gd name="T0" fmla="*/ 0 w 177"/>
              <a:gd name="T1" fmla="*/ 0 h 1"/>
              <a:gd name="T2" fmla="*/ 2147483647 w 177"/>
              <a:gd name="T3" fmla="*/ 0 h 1"/>
              <a:gd name="T4" fmla="*/ 0 w 177"/>
              <a:gd name="T5" fmla="*/ 0 h 1"/>
              <a:gd name="T6" fmla="*/ 0 60000 65536"/>
              <a:gd name="T7" fmla="*/ 0 60000 65536"/>
              <a:gd name="T8" fmla="*/ 0 60000 65536"/>
              <a:gd name="T9" fmla="*/ 0 w 177"/>
              <a:gd name="T10" fmla="*/ 0 h 1"/>
              <a:gd name="T11" fmla="*/ 177 w 17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">
                <a:moveTo>
                  <a:pt x="0" y="0"/>
                </a:moveTo>
                <a:lnTo>
                  <a:pt x="17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1200150" y="3427561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1274763" y="3308499"/>
            <a:ext cx="468312" cy="32385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1741488" y="3427561"/>
            <a:ext cx="76200" cy="38100"/>
          </a:xfrm>
          <a:custGeom>
            <a:avLst/>
            <a:gdLst>
              <a:gd name="T0" fmla="*/ 2147483647 w 48"/>
              <a:gd name="T1" fmla="*/ 2147483647 h 24"/>
              <a:gd name="T2" fmla="*/ 0 w 48"/>
              <a:gd name="T3" fmla="*/ 2147483647 h 24"/>
              <a:gd name="T4" fmla="*/ 2147483647 w 48"/>
              <a:gd name="T5" fmla="*/ 0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47" y="23"/>
                </a:moveTo>
                <a:lnTo>
                  <a:pt x="0" y="12"/>
                </a:lnTo>
                <a:lnTo>
                  <a:pt x="47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1741488" y="3446611"/>
            <a:ext cx="233362" cy="1588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1898650" y="3427561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854075" y="3030686"/>
            <a:ext cx="188913" cy="279400"/>
          </a:xfrm>
          <a:custGeom>
            <a:avLst/>
            <a:gdLst>
              <a:gd name="T0" fmla="*/ 2147483647 w 119"/>
              <a:gd name="T1" fmla="*/ 0 h 176"/>
              <a:gd name="T2" fmla="*/ 0 w 119"/>
              <a:gd name="T3" fmla="*/ 2147483647 h 176"/>
              <a:gd name="T4" fmla="*/ 2147483647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118" y="0"/>
                </a:moveTo>
                <a:lnTo>
                  <a:pt x="0" y="175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854075" y="3235474"/>
            <a:ext cx="60325" cy="74612"/>
          </a:xfrm>
          <a:custGeom>
            <a:avLst/>
            <a:gdLst>
              <a:gd name="T0" fmla="*/ 2147483647 w 38"/>
              <a:gd name="T1" fmla="*/ 2147483647 h 47"/>
              <a:gd name="T2" fmla="*/ 0 w 38"/>
              <a:gd name="T3" fmla="*/ 2147483647 h 47"/>
              <a:gd name="T4" fmla="*/ 2147483647 w 38"/>
              <a:gd name="T5" fmla="*/ 0 h 47"/>
              <a:gd name="T6" fmla="*/ 0 60000 65536"/>
              <a:gd name="T7" fmla="*/ 0 60000 65536"/>
              <a:gd name="T8" fmla="*/ 0 60000 65536"/>
              <a:gd name="T9" fmla="*/ 0 w 38"/>
              <a:gd name="T10" fmla="*/ 0 h 47"/>
              <a:gd name="T11" fmla="*/ 38 w 38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7">
                <a:moveTo>
                  <a:pt x="37" y="14"/>
                </a:moveTo>
                <a:lnTo>
                  <a:pt x="0" y="46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1506538" y="3030686"/>
            <a:ext cx="1587" cy="279400"/>
          </a:xfrm>
          <a:custGeom>
            <a:avLst/>
            <a:gdLst>
              <a:gd name="T0" fmla="*/ 0 w 1"/>
              <a:gd name="T1" fmla="*/ 0 h 176"/>
              <a:gd name="T2" fmla="*/ 0 w 1"/>
              <a:gd name="T3" fmla="*/ 2147483647 h 176"/>
              <a:gd name="T4" fmla="*/ 0 w 1"/>
              <a:gd name="T5" fmla="*/ 0 h 176"/>
              <a:gd name="T6" fmla="*/ 0 60000 65536"/>
              <a:gd name="T7" fmla="*/ 0 60000 65536"/>
              <a:gd name="T8" fmla="*/ 0 60000 65536"/>
              <a:gd name="T9" fmla="*/ 0 w 1"/>
              <a:gd name="T10" fmla="*/ 0 h 176"/>
              <a:gd name="T11" fmla="*/ 1 w 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6">
                <a:moveTo>
                  <a:pt x="0" y="0"/>
                </a:moveTo>
                <a:lnTo>
                  <a:pt x="0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1489075" y="3233886"/>
            <a:ext cx="38100" cy="76200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0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1" y="4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2533650" y="3308499"/>
            <a:ext cx="466725" cy="323850"/>
          </a:xfrm>
          <a:custGeom>
            <a:avLst/>
            <a:gdLst>
              <a:gd name="T0" fmla="*/ 0 w 294"/>
              <a:gd name="T1" fmla="*/ 0 h 204"/>
              <a:gd name="T2" fmla="*/ 2147483647 w 294"/>
              <a:gd name="T3" fmla="*/ 0 h 204"/>
              <a:gd name="T4" fmla="*/ 2147483647 w 294"/>
              <a:gd name="T5" fmla="*/ 2147483647 h 204"/>
              <a:gd name="T6" fmla="*/ 0 w 294"/>
              <a:gd name="T7" fmla="*/ 2147483647 h 204"/>
              <a:gd name="T8" fmla="*/ 0 w 294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204"/>
              <a:gd name="T17" fmla="*/ 294 w 294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204">
                <a:moveTo>
                  <a:pt x="0" y="0"/>
                </a:moveTo>
                <a:lnTo>
                  <a:pt x="293" y="0"/>
                </a:lnTo>
                <a:lnTo>
                  <a:pt x="293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2301875" y="3427561"/>
            <a:ext cx="74613" cy="38100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2301875" y="3446611"/>
            <a:ext cx="233363" cy="1588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2459038" y="3427561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2579688" y="3030686"/>
            <a:ext cx="188912" cy="279400"/>
          </a:xfrm>
          <a:custGeom>
            <a:avLst/>
            <a:gdLst>
              <a:gd name="T0" fmla="*/ 0 w 119"/>
              <a:gd name="T1" fmla="*/ 0 h 176"/>
              <a:gd name="T2" fmla="*/ 2147483647 w 119"/>
              <a:gd name="T3" fmla="*/ 2147483647 h 176"/>
              <a:gd name="T4" fmla="*/ 0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0" y="0"/>
                </a:moveTo>
                <a:lnTo>
                  <a:pt x="118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2709863" y="3235474"/>
            <a:ext cx="58737" cy="74612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0 w 37"/>
              <a:gd name="T5" fmla="*/ 2147483647 h 47"/>
              <a:gd name="T6" fmla="*/ 0 60000 65536"/>
              <a:gd name="T7" fmla="*/ 0 60000 65536"/>
              <a:gd name="T8" fmla="*/ 0 60000 65536"/>
              <a:gd name="T9" fmla="*/ 0 w 37"/>
              <a:gd name="T10" fmla="*/ 0 h 47"/>
              <a:gd name="T11" fmla="*/ 37 w 3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7">
                <a:moveTo>
                  <a:pt x="20" y="0"/>
                </a:moveTo>
                <a:lnTo>
                  <a:pt x="36" y="46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201613" y="3630761"/>
            <a:ext cx="374650" cy="509588"/>
          </a:xfrm>
          <a:custGeom>
            <a:avLst/>
            <a:gdLst>
              <a:gd name="T0" fmla="*/ 2147483647 w 236"/>
              <a:gd name="T1" fmla="*/ 0 h 321"/>
              <a:gd name="T2" fmla="*/ 0 w 236"/>
              <a:gd name="T3" fmla="*/ 2147483647 h 321"/>
              <a:gd name="T4" fmla="*/ 2147483647 w 236"/>
              <a:gd name="T5" fmla="*/ 0 h 321"/>
              <a:gd name="T6" fmla="*/ 0 60000 65536"/>
              <a:gd name="T7" fmla="*/ 0 60000 65536"/>
              <a:gd name="T8" fmla="*/ 0 60000 65536"/>
              <a:gd name="T9" fmla="*/ 0 w 236"/>
              <a:gd name="T10" fmla="*/ 0 h 321"/>
              <a:gd name="T11" fmla="*/ 236 w 236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321">
                <a:moveTo>
                  <a:pt x="235" y="0"/>
                </a:moveTo>
                <a:lnTo>
                  <a:pt x="0" y="320"/>
                </a:lnTo>
                <a:lnTo>
                  <a:pt x="235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201613" y="4068911"/>
            <a:ext cx="60325" cy="71438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2147483647 h 45"/>
              <a:gd name="T4" fmla="*/ 2147483647 w 38"/>
              <a:gd name="T5" fmla="*/ 0 h 45"/>
              <a:gd name="T6" fmla="*/ 0 60000 65536"/>
              <a:gd name="T7" fmla="*/ 0 60000 65536"/>
              <a:gd name="T8" fmla="*/ 0 60000 65536"/>
              <a:gd name="T9" fmla="*/ 0 w 38"/>
              <a:gd name="T10" fmla="*/ 0 h 45"/>
              <a:gd name="T11" fmla="*/ 38 w 3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5">
                <a:moveTo>
                  <a:pt x="37" y="14"/>
                </a:moveTo>
                <a:lnTo>
                  <a:pt x="0" y="44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342900" y="3630761"/>
            <a:ext cx="280988" cy="509588"/>
          </a:xfrm>
          <a:custGeom>
            <a:avLst/>
            <a:gdLst>
              <a:gd name="T0" fmla="*/ 2147483647 w 177"/>
              <a:gd name="T1" fmla="*/ 0 h 321"/>
              <a:gd name="T2" fmla="*/ 0 w 177"/>
              <a:gd name="T3" fmla="*/ 2147483647 h 321"/>
              <a:gd name="T4" fmla="*/ 2147483647 w 177"/>
              <a:gd name="T5" fmla="*/ 0 h 321"/>
              <a:gd name="T6" fmla="*/ 0 60000 65536"/>
              <a:gd name="T7" fmla="*/ 0 60000 65536"/>
              <a:gd name="T8" fmla="*/ 0 60000 65536"/>
              <a:gd name="T9" fmla="*/ 0 w 177"/>
              <a:gd name="T10" fmla="*/ 0 h 321"/>
              <a:gd name="T11" fmla="*/ 177 w 17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321">
                <a:moveTo>
                  <a:pt x="176" y="0"/>
                </a:moveTo>
                <a:lnTo>
                  <a:pt x="0" y="320"/>
                </a:lnTo>
                <a:lnTo>
                  <a:pt x="176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342900" y="4065736"/>
            <a:ext cx="52388" cy="74613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0"/>
                </a:moveTo>
                <a:lnTo>
                  <a:pt x="0" y="46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481013" y="3630761"/>
            <a:ext cx="188912" cy="509588"/>
          </a:xfrm>
          <a:custGeom>
            <a:avLst/>
            <a:gdLst>
              <a:gd name="T0" fmla="*/ 2147483647 w 119"/>
              <a:gd name="T1" fmla="*/ 0 h 321"/>
              <a:gd name="T2" fmla="*/ 0 w 119"/>
              <a:gd name="T3" fmla="*/ 2147483647 h 321"/>
              <a:gd name="T4" fmla="*/ 2147483647 w 119"/>
              <a:gd name="T5" fmla="*/ 0 h 321"/>
              <a:gd name="T6" fmla="*/ 0 60000 65536"/>
              <a:gd name="T7" fmla="*/ 0 60000 65536"/>
              <a:gd name="T8" fmla="*/ 0 60000 65536"/>
              <a:gd name="T9" fmla="*/ 0 w 119"/>
              <a:gd name="T10" fmla="*/ 0 h 321"/>
              <a:gd name="T11" fmla="*/ 119 w 11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321">
                <a:moveTo>
                  <a:pt x="118" y="0"/>
                </a:moveTo>
                <a:lnTo>
                  <a:pt x="0" y="320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481013" y="4064149"/>
            <a:ext cx="46037" cy="76200"/>
          </a:xfrm>
          <a:custGeom>
            <a:avLst/>
            <a:gdLst>
              <a:gd name="T0" fmla="*/ 2147483647 w 29"/>
              <a:gd name="T1" fmla="*/ 2147483647 h 48"/>
              <a:gd name="T2" fmla="*/ 0 w 29"/>
              <a:gd name="T3" fmla="*/ 2147483647 h 48"/>
              <a:gd name="T4" fmla="*/ 2147483647 w 29"/>
              <a:gd name="T5" fmla="*/ 0 h 48"/>
              <a:gd name="T6" fmla="*/ 0 60000 65536"/>
              <a:gd name="T7" fmla="*/ 0 60000 65536"/>
              <a:gd name="T8" fmla="*/ 0 60000 65536"/>
              <a:gd name="T9" fmla="*/ 0 w 29"/>
              <a:gd name="T10" fmla="*/ 0 h 48"/>
              <a:gd name="T11" fmla="*/ 29 w 2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48">
                <a:moveTo>
                  <a:pt x="28" y="7"/>
                </a:moveTo>
                <a:lnTo>
                  <a:pt x="0" y="47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715963" y="3630761"/>
            <a:ext cx="47625" cy="509588"/>
          </a:xfrm>
          <a:custGeom>
            <a:avLst/>
            <a:gdLst>
              <a:gd name="T0" fmla="*/ 0 w 30"/>
              <a:gd name="T1" fmla="*/ 0 h 321"/>
              <a:gd name="T2" fmla="*/ 2147483647 w 30"/>
              <a:gd name="T3" fmla="*/ 2147483647 h 321"/>
              <a:gd name="T4" fmla="*/ 0 w 30"/>
              <a:gd name="T5" fmla="*/ 0 h 321"/>
              <a:gd name="T6" fmla="*/ 0 60000 65536"/>
              <a:gd name="T7" fmla="*/ 0 60000 65536"/>
              <a:gd name="T8" fmla="*/ 0 60000 65536"/>
              <a:gd name="T9" fmla="*/ 0 w 30"/>
              <a:gd name="T10" fmla="*/ 0 h 321"/>
              <a:gd name="T11" fmla="*/ 30 w 30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21">
                <a:moveTo>
                  <a:pt x="0" y="0"/>
                </a:moveTo>
                <a:lnTo>
                  <a:pt x="29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736600" y="4064149"/>
            <a:ext cx="38100" cy="76200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2147483647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1322388" y="3630761"/>
            <a:ext cx="1587" cy="509588"/>
          </a:xfrm>
          <a:custGeom>
            <a:avLst/>
            <a:gdLst>
              <a:gd name="T0" fmla="*/ 0 w 1"/>
              <a:gd name="T1" fmla="*/ 0 h 321"/>
              <a:gd name="T2" fmla="*/ 0 w 1"/>
              <a:gd name="T3" fmla="*/ 2147483647 h 321"/>
              <a:gd name="T4" fmla="*/ 0 w 1"/>
              <a:gd name="T5" fmla="*/ 0 h 321"/>
              <a:gd name="T6" fmla="*/ 0 60000 65536"/>
              <a:gd name="T7" fmla="*/ 0 60000 65536"/>
              <a:gd name="T8" fmla="*/ 0 60000 65536"/>
              <a:gd name="T9" fmla="*/ 0 w 1"/>
              <a:gd name="T10" fmla="*/ 0 h 321"/>
              <a:gd name="T11" fmla="*/ 1 w 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1">
                <a:moveTo>
                  <a:pt x="0" y="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1303338" y="4065736"/>
            <a:ext cx="38100" cy="74613"/>
          </a:xfrm>
          <a:custGeom>
            <a:avLst/>
            <a:gdLst>
              <a:gd name="T0" fmla="*/ 2147483647 w 24"/>
              <a:gd name="T1" fmla="*/ 0 h 47"/>
              <a:gd name="T2" fmla="*/ 2147483647 w 24"/>
              <a:gd name="T3" fmla="*/ 2147483647 h 47"/>
              <a:gd name="T4" fmla="*/ 0 w 24"/>
              <a:gd name="T5" fmla="*/ 0 h 47"/>
              <a:gd name="T6" fmla="*/ 0 60000 65536"/>
              <a:gd name="T7" fmla="*/ 0 60000 65536"/>
              <a:gd name="T8" fmla="*/ 0 60000 65536"/>
              <a:gd name="T9" fmla="*/ 0 w 24"/>
              <a:gd name="T10" fmla="*/ 0 h 47"/>
              <a:gd name="T11" fmla="*/ 24 w 2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7">
                <a:moveTo>
                  <a:pt x="23" y="0"/>
                </a:moveTo>
                <a:lnTo>
                  <a:pt x="12" y="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366838" y="3630761"/>
            <a:ext cx="49212" cy="509588"/>
          </a:xfrm>
          <a:custGeom>
            <a:avLst/>
            <a:gdLst>
              <a:gd name="T0" fmla="*/ 0 w 31"/>
              <a:gd name="T1" fmla="*/ 0 h 321"/>
              <a:gd name="T2" fmla="*/ 2147483647 w 31"/>
              <a:gd name="T3" fmla="*/ 2147483647 h 321"/>
              <a:gd name="T4" fmla="*/ 0 w 31"/>
              <a:gd name="T5" fmla="*/ 0 h 321"/>
              <a:gd name="T6" fmla="*/ 0 60000 65536"/>
              <a:gd name="T7" fmla="*/ 0 60000 65536"/>
              <a:gd name="T8" fmla="*/ 0 60000 65536"/>
              <a:gd name="T9" fmla="*/ 0 w 31"/>
              <a:gd name="T10" fmla="*/ 0 h 321"/>
              <a:gd name="T11" fmla="*/ 31 w 3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1">
                <a:moveTo>
                  <a:pt x="0" y="0"/>
                </a:moveTo>
                <a:lnTo>
                  <a:pt x="3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1389063" y="4064149"/>
            <a:ext cx="3968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0 w 25"/>
              <a:gd name="T5" fmla="*/ 2147483647 h 48"/>
              <a:gd name="T6" fmla="*/ 0 60000 65536"/>
              <a:gd name="T7" fmla="*/ 0 60000 65536"/>
              <a:gd name="T8" fmla="*/ 0 60000 65536"/>
              <a:gd name="T9" fmla="*/ 0 w 25"/>
              <a:gd name="T10" fmla="*/ 0 h 48"/>
              <a:gd name="T11" fmla="*/ 25 w 2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8">
                <a:moveTo>
                  <a:pt x="24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414463" y="3630761"/>
            <a:ext cx="93662" cy="509588"/>
          </a:xfrm>
          <a:custGeom>
            <a:avLst/>
            <a:gdLst>
              <a:gd name="T0" fmla="*/ 0 w 59"/>
              <a:gd name="T1" fmla="*/ 0 h 321"/>
              <a:gd name="T2" fmla="*/ 2147483647 w 59"/>
              <a:gd name="T3" fmla="*/ 2147483647 h 321"/>
              <a:gd name="T4" fmla="*/ 0 w 59"/>
              <a:gd name="T5" fmla="*/ 0 h 321"/>
              <a:gd name="T6" fmla="*/ 0 60000 65536"/>
              <a:gd name="T7" fmla="*/ 0 60000 65536"/>
              <a:gd name="T8" fmla="*/ 0 60000 65536"/>
              <a:gd name="T9" fmla="*/ 0 w 59"/>
              <a:gd name="T10" fmla="*/ 0 h 321"/>
              <a:gd name="T11" fmla="*/ 59 w 5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1">
                <a:moveTo>
                  <a:pt x="0" y="0"/>
                </a:moveTo>
                <a:lnTo>
                  <a:pt x="5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1476375" y="4062561"/>
            <a:ext cx="38100" cy="77788"/>
          </a:xfrm>
          <a:custGeom>
            <a:avLst/>
            <a:gdLst>
              <a:gd name="T0" fmla="*/ 2147483647 w 24"/>
              <a:gd name="T1" fmla="*/ 0 h 49"/>
              <a:gd name="T2" fmla="*/ 2147483647 w 24"/>
              <a:gd name="T3" fmla="*/ 2147483647 h 49"/>
              <a:gd name="T4" fmla="*/ 0 w 24"/>
              <a:gd name="T5" fmla="*/ 2147483647 h 49"/>
              <a:gd name="T6" fmla="*/ 0 60000 65536"/>
              <a:gd name="T7" fmla="*/ 0 60000 65536"/>
              <a:gd name="T8" fmla="*/ 0 60000 65536"/>
              <a:gd name="T9" fmla="*/ 0 w 24"/>
              <a:gd name="T10" fmla="*/ 0 h 49"/>
              <a:gd name="T11" fmla="*/ 24 w 24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9">
                <a:moveTo>
                  <a:pt x="23" y="0"/>
                </a:moveTo>
                <a:lnTo>
                  <a:pt x="19" y="48"/>
                </a:lnTo>
                <a:lnTo>
                  <a:pt x="0" y="5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1460500" y="3630761"/>
            <a:ext cx="141288" cy="509588"/>
          </a:xfrm>
          <a:custGeom>
            <a:avLst/>
            <a:gdLst>
              <a:gd name="T0" fmla="*/ 0 w 89"/>
              <a:gd name="T1" fmla="*/ 0 h 321"/>
              <a:gd name="T2" fmla="*/ 2147483647 w 89"/>
              <a:gd name="T3" fmla="*/ 2147483647 h 321"/>
              <a:gd name="T4" fmla="*/ 0 w 89"/>
              <a:gd name="T5" fmla="*/ 0 h 321"/>
              <a:gd name="T6" fmla="*/ 0 60000 65536"/>
              <a:gd name="T7" fmla="*/ 0 60000 65536"/>
              <a:gd name="T8" fmla="*/ 0 60000 65536"/>
              <a:gd name="T9" fmla="*/ 0 w 89"/>
              <a:gd name="T10" fmla="*/ 0 h 321"/>
              <a:gd name="T11" fmla="*/ 89 w 8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321">
                <a:moveTo>
                  <a:pt x="0" y="0"/>
                </a:moveTo>
                <a:lnTo>
                  <a:pt x="8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62100" y="4062561"/>
            <a:ext cx="39688" cy="77788"/>
          </a:xfrm>
          <a:custGeom>
            <a:avLst/>
            <a:gdLst>
              <a:gd name="T0" fmla="*/ 2147483647 w 25"/>
              <a:gd name="T1" fmla="*/ 0 h 49"/>
              <a:gd name="T2" fmla="*/ 2147483647 w 25"/>
              <a:gd name="T3" fmla="*/ 2147483647 h 49"/>
              <a:gd name="T4" fmla="*/ 0 w 25"/>
              <a:gd name="T5" fmla="*/ 2147483647 h 49"/>
              <a:gd name="T6" fmla="*/ 0 60000 65536"/>
              <a:gd name="T7" fmla="*/ 0 60000 65536"/>
              <a:gd name="T8" fmla="*/ 0 60000 65536"/>
              <a:gd name="T9" fmla="*/ 0 w 25"/>
              <a:gd name="T10" fmla="*/ 0 h 49"/>
              <a:gd name="T11" fmla="*/ 25 w 25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9">
                <a:moveTo>
                  <a:pt x="23" y="0"/>
                </a:moveTo>
                <a:lnTo>
                  <a:pt x="24" y="48"/>
                </a:lnTo>
                <a:lnTo>
                  <a:pt x="0" y="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2579688" y="3630761"/>
            <a:ext cx="468312" cy="509588"/>
          </a:xfrm>
          <a:custGeom>
            <a:avLst/>
            <a:gdLst>
              <a:gd name="T0" fmla="*/ 0 w 295"/>
              <a:gd name="T1" fmla="*/ 0 h 321"/>
              <a:gd name="T2" fmla="*/ 2147483647 w 295"/>
              <a:gd name="T3" fmla="*/ 2147483647 h 321"/>
              <a:gd name="T4" fmla="*/ 0 w 295"/>
              <a:gd name="T5" fmla="*/ 0 h 321"/>
              <a:gd name="T6" fmla="*/ 0 60000 65536"/>
              <a:gd name="T7" fmla="*/ 0 60000 65536"/>
              <a:gd name="T8" fmla="*/ 0 60000 65536"/>
              <a:gd name="T9" fmla="*/ 0 w 295"/>
              <a:gd name="T10" fmla="*/ 0 h 321"/>
              <a:gd name="T11" fmla="*/ 295 w 29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21">
                <a:moveTo>
                  <a:pt x="0" y="0"/>
                </a:moveTo>
                <a:lnTo>
                  <a:pt x="294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2981325" y="4072086"/>
            <a:ext cx="66675" cy="68263"/>
          </a:xfrm>
          <a:custGeom>
            <a:avLst/>
            <a:gdLst>
              <a:gd name="T0" fmla="*/ 2147483647 w 42"/>
              <a:gd name="T1" fmla="*/ 0 h 43"/>
              <a:gd name="T2" fmla="*/ 2147483647 w 42"/>
              <a:gd name="T3" fmla="*/ 2147483647 h 43"/>
              <a:gd name="T4" fmla="*/ 0 w 42"/>
              <a:gd name="T5" fmla="*/ 2147483647 h 43"/>
              <a:gd name="T6" fmla="*/ 0 60000 65536"/>
              <a:gd name="T7" fmla="*/ 0 60000 65536"/>
              <a:gd name="T8" fmla="*/ 0 60000 65536"/>
              <a:gd name="T9" fmla="*/ 0 w 42"/>
              <a:gd name="T10" fmla="*/ 0 h 43"/>
              <a:gd name="T11" fmla="*/ 42 w 4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3">
                <a:moveTo>
                  <a:pt x="17" y="0"/>
                </a:moveTo>
                <a:lnTo>
                  <a:pt x="41" y="4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2673350" y="3630761"/>
            <a:ext cx="514350" cy="509588"/>
          </a:xfrm>
          <a:custGeom>
            <a:avLst/>
            <a:gdLst>
              <a:gd name="T0" fmla="*/ 0 w 324"/>
              <a:gd name="T1" fmla="*/ 0 h 321"/>
              <a:gd name="T2" fmla="*/ 2147483647 w 324"/>
              <a:gd name="T3" fmla="*/ 2147483647 h 321"/>
              <a:gd name="T4" fmla="*/ 0 w 324"/>
              <a:gd name="T5" fmla="*/ 0 h 321"/>
              <a:gd name="T6" fmla="*/ 0 60000 65536"/>
              <a:gd name="T7" fmla="*/ 0 60000 65536"/>
              <a:gd name="T8" fmla="*/ 0 60000 65536"/>
              <a:gd name="T9" fmla="*/ 0 w 324"/>
              <a:gd name="T10" fmla="*/ 0 h 321"/>
              <a:gd name="T11" fmla="*/ 324 w 32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21">
                <a:moveTo>
                  <a:pt x="0" y="0"/>
                </a:moveTo>
                <a:lnTo>
                  <a:pt x="323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3119438" y="4073674"/>
            <a:ext cx="68262" cy="66675"/>
          </a:xfrm>
          <a:custGeom>
            <a:avLst/>
            <a:gdLst>
              <a:gd name="T0" fmla="*/ 2147483647 w 43"/>
              <a:gd name="T1" fmla="*/ 0 h 42"/>
              <a:gd name="T2" fmla="*/ 2147483647 w 43"/>
              <a:gd name="T3" fmla="*/ 2147483647 h 42"/>
              <a:gd name="T4" fmla="*/ 0 w 43"/>
              <a:gd name="T5" fmla="*/ 2147483647 h 42"/>
              <a:gd name="T6" fmla="*/ 0 60000 65536"/>
              <a:gd name="T7" fmla="*/ 0 60000 65536"/>
              <a:gd name="T8" fmla="*/ 0 60000 65536"/>
              <a:gd name="T9" fmla="*/ 0 w 43"/>
              <a:gd name="T10" fmla="*/ 0 h 42"/>
              <a:gd name="T11" fmla="*/ 43 w 4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2">
                <a:moveTo>
                  <a:pt x="17" y="0"/>
                </a:moveTo>
                <a:lnTo>
                  <a:pt x="42" y="4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2814638" y="3630761"/>
            <a:ext cx="558800" cy="509588"/>
          </a:xfrm>
          <a:custGeom>
            <a:avLst/>
            <a:gdLst>
              <a:gd name="T0" fmla="*/ 0 w 352"/>
              <a:gd name="T1" fmla="*/ 0 h 321"/>
              <a:gd name="T2" fmla="*/ 2147483647 w 352"/>
              <a:gd name="T3" fmla="*/ 2147483647 h 321"/>
              <a:gd name="T4" fmla="*/ 0 w 352"/>
              <a:gd name="T5" fmla="*/ 0 h 321"/>
              <a:gd name="T6" fmla="*/ 0 60000 65536"/>
              <a:gd name="T7" fmla="*/ 0 60000 65536"/>
              <a:gd name="T8" fmla="*/ 0 60000 65536"/>
              <a:gd name="T9" fmla="*/ 0 w 352"/>
              <a:gd name="T10" fmla="*/ 0 h 321"/>
              <a:gd name="T11" fmla="*/ 352 w 35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321">
                <a:moveTo>
                  <a:pt x="0" y="0"/>
                </a:moveTo>
                <a:lnTo>
                  <a:pt x="351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3305175" y="4075261"/>
            <a:ext cx="68263" cy="65088"/>
          </a:xfrm>
          <a:custGeom>
            <a:avLst/>
            <a:gdLst>
              <a:gd name="T0" fmla="*/ 2147483647 w 43"/>
              <a:gd name="T1" fmla="*/ 0 h 41"/>
              <a:gd name="T2" fmla="*/ 2147483647 w 43"/>
              <a:gd name="T3" fmla="*/ 2147483647 h 41"/>
              <a:gd name="T4" fmla="*/ 0 w 43"/>
              <a:gd name="T5" fmla="*/ 2147483647 h 41"/>
              <a:gd name="T6" fmla="*/ 0 60000 65536"/>
              <a:gd name="T7" fmla="*/ 0 60000 65536"/>
              <a:gd name="T8" fmla="*/ 0 60000 65536"/>
              <a:gd name="T9" fmla="*/ 0 w 43"/>
              <a:gd name="T10" fmla="*/ 0 h 41"/>
              <a:gd name="T11" fmla="*/ 43 w 4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1">
                <a:moveTo>
                  <a:pt x="16" y="0"/>
                </a:moveTo>
                <a:lnTo>
                  <a:pt x="42" y="40"/>
                </a:lnTo>
                <a:lnTo>
                  <a:pt x="0" y="17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2952750" y="3630761"/>
            <a:ext cx="608013" cy="509588"/>
          </a:xfrm>
          <a:custGeom>
            <a:avLst/>
            <a:gdLst>
              <a:gd name="T0" fmla="*/ 0 w 383"/>
              <a:gd name="T1" fmla="*/ 0 h 321"/>
              <a:gd name="T2" fmla="*/ 2147483647 w 383"/>
              <a:gd name="T3" fmla="*/ 2147483647 h 321"/>
              <a:gd name="T4" fmla="*/ 0 w 383"/>
              <a:gd name="T5" fmla="*/ 0 h 321"/>
              <a:gd name="T6" fmla="*/ 0 60000 65536"/>
              <a:gd name="T7" fmla="*/ 0 60000 65536"/>
              <a:gd name="T8" fmla="*/ 0 60000 65536"/>
              <a:gd name="T9" fmla="*/ 0 w 383"/>
              <a:gd name="T10" fmla="*/ 0 h 321"/>
              <a:gd name="T11" fmla="*/ 383 w 383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321">
                <a:moveTo>
                  <a:pt x="0" y="0"/>
                </a:moveTo>
                <a:lnTo>
                  <a:pt x="382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3490913" y="4076849"/>
            <a:ext cx="69850" cy="63500"/>
          </a:xfrm>
          <a:custGeom>
            <a:avLst/>
            <a:gdLst>
              <a:gd name="T0" fmla="*/ 2147483647 w 44"/>
              <a:gd name="T1" fmla="*/ 0 h 40"/>
              <a:gd name="T2" fmla="*/ 2147483647 w 44"/>
              <a:gd name="T3" fmla="*/ 2147483647 h 40"/>
              <a:gd name="T4" fmla="*/ 0 w 44"/>
              <a:gd name="T5" fmla="*/ 2147483647 h 40"/>
              <a:gd name="T6" fmla="*/ 0 60000 65536"/>
              <a:gd name="T7" fmla="*/ 0 60000 65536"/>
              <a:gd name="T8" fmla="*/ 0 60000 65536"/>
              <a:gd name="T9" fmla="*/ 0 w 44"/>
              <a:gd name="T10" fmla="*/ 0 h 40"/>
              <a:gd name="T11" fmla="*/ 44 w 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0">
                <a:moveTo>
                  <a:pt x="15" y="0"/>
                </a:moveTo>
                <a:lnTo>
                  <a:pt x="43" y="39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2813844" y="2954635"/>
            <a:ext cx="145232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Index entries</a:t>
            </a:r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4662488" y="2073424"/>
            <a:ext cx="169862" cy="1481137"/>
          </a:xfrm>
          <a:custGeom>
            <a:avLst/>
            <a:gdLst>
              <a:gd name="T0" fmla="*/ 0 w 107"/>
              <a:gd name="T1" fmla="*/ 0 h 933"/>
              <a:gd name="T2" fmla="*/ 2147483647 w 107"/>
              <a:gd name="T3" fmla="*/ 0 h 933"/>
              <a:gd name="T4" fmla="*/ 2147483647 w 107"/>
              <a:gd name="T5" fmla="*/ 2147483647 h 933"/>
              <a:gd name="T6" fmla="*/ 0 w 107"/>
              <a:gd name="T7" fmla="*/ 2147483647 h 933"/>
              <a:gd name="T8" fmla="*/ 0 w 107"/>
              <a:gd name="T9" fmla="*/ 0 h 9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933"/>
              <a:gd name="T17" fmla="*/ 107 w 107"/>
              <a:gd name="T18" fmla="*/ 933 h 9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933">
                <a:moveTo>
                  <a:pt x="0" y="0"/>
                </a:moveTo>
                <a:lnTo>
                  <a:pt x="106" y="0"/>
                </a:lnTo>
                <a:lnTo>
                  <a:pt x="106" y="932"/>
                </a:lnTo>
                <a:lnTo>
                  <a:pt x="0" y="9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4662488" y="4149874"/>
            <a:ext cx="169862" cy="557212"/>
          </a:xfrm>
          <a:custGeom>
            <a:avLst/>
            <a:gdLst>
              <a:gd name="T0" fmla="*/ 0 w 107"/>
              <a:gd name="T1" fmla="*/ 0 h 351"/>
              <a:gd name="T2" fmla="*/ 2147483647 w 107"/>
              <a:gd name="T3" fmla="*/ 0 h 351"/>
              <a:gd name="T4" fmla="*/ 2147483647 w 107"/>
              <a:gd name="T5" fmla="*/ 2147483647 h 351"/>
              <a:gd name="T6" fmla="*/ 0 w 107"/>
              <a:gd name="T7" fmla="*/ 2147483647 h 351"/>
              <a:gd name="T8" fmla="*/ 0 w 107"/>
              <a:gd name="T9" fmla="*/ 0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351"/>
              <a:gd name="T17" fmla="*/ 107 w 107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351">
                <a:moveTo>
                  <a:pt x="0" y="0"/>
                </a:moveTo>
                <a:lnTo>
                  <a:pt x="106" y="0"/>
                </a:lnTo>
                <a:lnTo>
                  <a:pt x="106" y="350"/>
                </a:lnTo>
                <a:lnTo>
                  <a:pt x="0" y="35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267200" y="3505448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chemeClr val="folHlink"/>
                </a:solidFill>
                <a:latin typeface="Arial" charset="0"/>
                <a:ea typeface="宋体" charset="-122"/>
              </a:rPr>
              <a:t>(</a:t>
            </a:r>
            <a:r>
              <a:rPr lang="en-US" altLang="zh-CN" sz="1600" b="1" dirty="0">
                <a:solidFill>
                  <a:schemeClr val="folHlink"/>
                </a:solidFill>
                <a:latin typeface="Arial" charset="0"/>
                <a:ea typeface="宋体" charset="-122"/>
              </a:rPr>
              <a:t>Index File</a:t>
            </a:r>
            <a:r>
              <a:rPr lang="en-US" altLang="zh-CN" sz="1200" b="1" dirty="0">
                <a:solidFill>
                  <a:schemeClr val="folHlink"/>
                </a:solidFill>
                <a:latin typeface="Arial" charset="0"/>
                <a:ea typeface="宋体" charset="-122"/>
              </a:rPr>
              <a:t>)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4343400" y="3827611"/>
            <a:ext cx="1077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accent1"/>
                </a:solidFill>
                <a:latin typeface="Arial" charset="0"/>
                <a:ea typeface="宋体" charset="-122"/>
              </a:rPr>
              <a:t>(</a:t>
            </a:r>
            <a:r>
              <a:rPr lang="en-US" altLang="zh-CN" sz="1600" b="1">
                <a:solidFill>
                  <a:schemeClr val="accent1"/>
                </a:solidFill>
                <a:latin typeface="Arial" charset="0"/>
                <a:ea typeface="宋体" charset="-122"/>
              </a:rPr>
              <a:t>Data file</a:t>
            </a:r>
            <a:r>
              <a:rPr lang="en-US" altLang="zh-CN" sz="1200" b="1">
                <a:solidFill>
                  <a:schemeClr val="accent1"/>
                </a:solidFill>
                <a:latin typeface="Arial" charset="0"/>
                <a:ea typeface="宋体" charset="-122"/>
              </a:rPr>
              <a:t>)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2497138" y="4532461"/>
            <a:ext cx="163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1"/>
                </a:solidFill>
                <a:latin typeface="Arial" charset="0"/>
                <a:ea typeface="宋体" charset="-122"/>
              </a:rPr>
              <a:t>Data</a:t>
            </a:r>
            <a:r>
              <a:rPr lang="en-US" altLang="zh-CN" sz="1200" b="1">
                <a:solidFill>
                  <a:schemeClr val="accent1"/>
                </a:solidFill>
                <a:latin typeface="Arial" charset="0"/>
                <a:ea typeface="宋体" charset="-122"/>
              </a:rPr>
              <a:t> </a:t>
            </a:r>
            <a:r>
              <a:rPr lang="en-US" altLang="zh-CN" sz="1800" b="1">
                <a:solidFill>
                  <a:schemeClr val="accent1"/>
                </a:solidFill>
                <a:latin typeface="Arial" charset="0"/>
                <a:ea typeface="宋体" charset="-122"/>
              </a:rPr>
              <a:t>Records</a:t>
            </a:r>
            <a:endParaRPr lang="en-US" altLang="zh-CN" sz="1200" b="1">
              <a:solidFill>
                <a:schemeClr val="accent1"/>
              </a:solidFill>
              <a:latin typeface="Arial" charset="0"/>
              <a:ea typeface="宋体" charset="-122"/>
            </a:endParaRPr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5741988" y="4151461"/>
            <a:ext cx="342900" cy="350838"/>
          </a:xfrm>
          <a:custGeom>
            <a:avLst/>
            <a:gdLst>
              <a:gd name="T0" fmla="*/ 0 w 216"/>
              <a:gd name="T1" fmla="*/ 2147483647 h 221"/>
              <a:gd name="T2" fmla="*/ 0 w 216"/>
              <a:gd name="T3" fmla="*/ 0 h 221"/>
              <a:gd name="T4" fmla="*/ 2147483647 w 216"/>
              <a:gd name="T5" fmla="*/ 0 h 221"/>
              <a:gd name="T6" fmla="*/ 2147483647 w 216"/>
              <a:gd name="T7" fmla="*/ 2147483647 h 221"/>
              <a:gd name="T8" fmla="*/ 0 w 216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21"/>
              <a:gd name="T17" fmla="*/ 216 w 216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21">
                <a:moveTo>
                  <a:pt x="0" y="220"/>
                </a:moveTo>
                <a:lnTo>
                  <a:pt x="0" y="0"/>
                </a:lnTo>
                <a:lnTo>
                  <a:pt x="215" y="0"/>
                </a:lnTo>
                <a:lnTo>
                  <a:pt x="215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6197600" y="4151461"/>
            <a:ext cx="344488" cy="350838"/>
          </a:xfrm>
          <a:custGeom>
            <a:avLst/>
            <a:gdLst>
              <a:gd name="T0" fmla="*/ 0 w 217"/>
              <a:gd name="T1" fmla="*/ 2147483647 h 221"/>
              <a:gd name="T2" fmla="*/ 0 w 217"/>
              <a:gd name="T3" fmla="*/ 0 h 221"/>
              <a:gd name="T4" fmla="*/ 2147483647 w 217"/>
              <a:gd name="T5" fmla="*/ 0 h 221"/>
              <a:gd name="T6" fmla="*/ 2147483647 w 217"/>
              <a:gd name="T7" fmla="*/ 2147483647 h 221"/>
              <a:gd name="T8" fmla="*/ 0 w 217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21"/>
              <a:gd name="T17" fmla="*/ 217 w 217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21">
                <a:moveTo>
                  <a:pt x="0" y="220"/>
                </a:moveTo>
                <a:lnTo>
                  <a:pt x="0" y="0"/>
                </a:lnTo>
                <a:lnTo>
                  <a:pt x="216" y="0"/>
                </a:lnTo>
                <a:lnTo>
                  <a:pt x="216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6656388" y="4151461"/>
            <a:ext cx="338137" cy="350838"/>
          </a:xfrm>
          <a:custGeom>
            <a:avLst/>
            <a:gdLst>
              <a:gd name="T0" fmla="*/ 0 w 213"/>
              <a:gd name="T1" fmla="*/ 2147483647 h 221"/>
              <a:gd name="T2" fmla="*/ 0 w 213"/>
              <a:gd name="T3" fmla="*/ 0 h 221"/>
              <a:gd name="T4" fmla="*/ 2147483647 w 213"/>
              <a:gd name="T5" fmla="*/ 0 h 221"/>
              <a:gd name="T6" fmla="*/ 2147483647 w 213"/>
              <a:gd name="T7" fmla="*/ 2147483647 h 221"/>
              <a:gd name="T8" fmla="*/ 0 w 213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221"/>
              <a:gd name="T17" fmla="*/ 213 w 213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221">
                <a:moveTo>
                  <a:pt x="0" y="220"/>
                </a:moveTo>
                <a:lnTo>
                  <a:pt x="0" y="0"/>
                </a:lnTo>
                <a:lnTo>
                  <a:pt x="212" y="0"/>
                </a:lnTo>
                <a:lnTo>
                  <a:pt x="212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7112000" y="4151461"/>
            <a:ext cx="339725" cy="350838"/>
          </a:xfrm>
          <a:custGeom>
            <a:avLst/>
            <a:gdLst>
              <a:gd name="T0" fmla="*/ 0 w 214"/>
              <a:gd name="T1" fmla="*/ 2147483647 h 221"/>
              <a:gd name="T2" fmla="*/ 0 w 214"/>
              <a:gd name="T3" fmla="*/ 0 h 221"/>
              <a:gd name="T4" fmla="*/ 2147483647 w 214"/>
              <a:gd name="T5" fmla="*/ 0 h 221"/>
              <a:gd name="T6" fmla="*/ 2147483647 w 214"/>
              <a:gd name="T7" fmla="*/ 2147483647 h 221"/>
              <a:gd name="T8" fmla="*/ 0 w 214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"/>
              <a:gd name="T16" fmla="*/ 0 h 221"/>
              <a:gd name="T17" fmla="*/ 214 w 214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" h="221">
                <a:moveTo>
                  <a:pt x="0" y="220"/>
                </a:moveTo>
                <a:lnTo>
                  <a:pt x="0" y="0"/>
                </a:lnTo>
                <a:lnTo>
                  <a:pt x="213" y="0"/>
                </a:lnTo>
                <a:lnTo>
                  <a:pt x="213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7566025" y="4151461"/>
            <a:ext cx="346075" cy="350838"/>
          </a:xfrm>
          <a:custGeom>
            <a:avLst/>
            <a:gdLst>
              <a:gd name="T0" fmla="*/ 0 w 218"/>
              <a:gd name="T1" fmla="*/ 2147483647 h 221"/>
              <a:gd name="T2" fmla="*/ 0 w 218"/>
              <a:gd name="T3" fmla="*/ 0 h 221"/>
              <a:gd name="T4" fmla="*/ 2147483647 w 218"/>
              <a:gd name="T5" fmla="*/ 0 h 221"/>
              <a:gd name="T6" fmla="*/ 2147483647 w 218"/>
              <a:gd name="T7" fmla="*/ 2147483647 h 221"/>
              <a:gd name="T8" fmla="*/ 0 w 218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21"/>
              <a:gd name="T17" fmla="*/ 218 w 218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21">
                <a:moveTo>
                  <a:pt x="0" y="220"/>
                </a:moveTo>
                <a:lnTo>
                  <a:pt x="0" y="0"/>
                </a:lnTo>
                <a:lnTo>
                  <a:pt x="217" y="0"/>
                </a:lnTo>
                <a:lnTo>
                  <a:pt x="217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8021638" y="4151461"/>
            <a:ext cx="342900" cy="350838"/>
          </a:xfrm>
          <a:custGeom>
            <a:avLst/>
            <a:gdLst>
              <a:gd name="T0" fmla="*/ 0 w 216"/>
              <a:gd name="T1" fmla="*/ 2147483647 h 221"/>
              <a:gd name="T2" fmla="*/ 0 w 216"/>
              <a:gd name="T3" fmla="*/ 0 h 221"/>
              <a:gd name="T4" fmla="*/ 2147483647 w 216"/>
              <a:gd name="T5" fmla="*/ 0 h 221"/>
              <a:gd name="T6" fmla="*/ 2147483647 w 216"/>
              <a:gd name="T7" fmla="*/ 2147483647 h 221"/>
              <a:gd name="T8" fmla="*/ 0 w 216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21"/>
              <a:gd name="T17" fmla="*/ 216 w 216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21">
                <a:moveTo>
                  <a:pt x="0" y="220"/>
                </a:moveTo>
                <a:lnTo>
                  <a:pt x="0" y="0"/>
                </a:lnTo>
                <a:lnTo>
                  <a:pt x="215" y="0"/>
                </a:lnTo>
                <a:lnTo>
                  <a:pt x="215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8478838" y="4151461"/>
            <a:ext cx="342900" cy="350838"/>
          </a:xfrm>
          <a:custGeom>
            <a:avLst/>
            <a:gdLst>
              <a:gd name="T0" fmla="*/ 0 w 216"/>
              <a:gd name="T1" fmla="*/ 2147483647 h 221"/>
              <a:gd name="T2" fmla="*/ 0 w 216"/>
              <a:gd name="T3" fmla="*/ 0 h 221"/>
              <a:gd name="T4" fmla="*/ 2147483647 w 216"/>
              <a:gd name="T5" fmla="*/ 0 h 221"/>
              <a:gd name="T6" fmla="*/ 2147483647 w 216"/>
              <a:gd name="T7" fmla="*/ 2147483647 h 221"/>
              <a:gd name="T8" fmla="*/ 0 w 216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21"/>
              <a:gd name="T17" fmla="*/ 216 w 216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21">
                <a:moveTo>
                  <a:pt x="0" y="220"/>
                </a:moveTo>
                <a:lnTo>
                  <a:pt x="0" y="0"/>
                </a:lnTo>
                <a:lnTo>
                  <a:pt x="215" y="0"/>
                </a:lnTo>
                <a:lnTo>
                  <a:pt x="215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6397625" y="2983061"/>
            <a:ext cx="1490663" cy="1588"/>
          </a:xfrm>
          <a:custGeom>
            <a:avLst/>
            <a:gdLst>
              <a:gd name="T0" fmla="*/ 0 w 939"/>
              <a:gd name="T1" fmla="*/ 0 h 1"/>
              <a:gd name="T2" fmla="*/ 2147483647 w 939"/>
              <a:gd name="T3" fmla="*/ 0 h 1"/>
              <a:gd name="T4" fmla="*/ 0 w 939"/>
              <a:gd name="T5" fmla="*/ 0 h 1"/>
              <a:gd name="T6" fmla="*/ 0 60000 65536"/>
              <a:gd name="T7" fmla="*/ 0 60000 65536"/>
              <a:gd name="T8" fmla="*/ 0 60000 65536"/>
              <a:gd name="T9" fmla="*/ 0 w 939"/>
              <a:gd name="T10" fmla="*/ 0 h 1"/>
              <a:gd name="T11" fmla="*/ 939 w 93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" h="1">
                <a:moveTo>
                  <a:pt x="0" y="0"/>
                </a:moveTo>
                <a:lnTo>
                  <a:pt x="938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6397625" y="1936899"/>
            <a:ext cx="785813" cy="1047750"/>
          </a:xfrm>
          <a:custGeom>
            <a:avLst/>
            <a:gdLst>
              <a:gd name="T0" fmla="*/ 0 w 495"/>
              <a:gd name="T1" fmla="*/ 2147483647 h 660"/>
              <a:gd name="T2" fmla="*/ 2147483647 w 495"/>
              <a:gd name="T3" fmla="*/ 0 h 660"/>
              <a:gd name="T4" fmla="*/ 0 w 495"/>
              <a:gd name="T5" fmla="*/ 2147483647 h 660"/>
              <a:gd name="T6" fmla="*/ 0 60000 65536"/>
              <a:gd name="T7" fmla="*/ 0 60000 65536"/>
              <a:gd name="T8" fmla="*/ 0 60000 65536"/>
              <a:gd name="T9" fmla="*/ 0 w 495"/>
              <a:gd name="T10" fmla="*/ 0 h 660"/>
              <a:gd name="T11" fmla="*/ 495 w 495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5" h="660">
                <a:moveTo>
                  <a:pt x="0" y="659"/>
                </a:moveTo>
                <a:lnTo>
                  <a:pt x="494" y="0"/>
                </a:lnTo>
                <a:lnTo>
                  <a:pt x="0" y="65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7181850" y="1936899"/>
            <a:ext cx="712788" cy="1047750"/>
          </a:xfrm>
          <a:custGeom>
            <a:avLst/>
            <a:gdLst>
              <a:gd name="T0" fmla="*/ 0 w 449"/>
              <a:gd name="T1" fmla="*/ 0 h 660"/>
              <a:gd name="T2" fmla="*/ 2147483647 w 449"/>
              <a:gd name="T3" fmla="*/ 2147483647 h 660"/>
              <a:gd name="T4" fmla="*/ 0 w 449"/>
              <a:gd name="T5" fmla="*/ 0 h 660"/>
              <a:gd name="T6" fmla="*/ 0 60000 65536"/>
              <a:gd name="T7" fmla="*/ 0 60000 65536"/>
              <a:gd name="T8" fmla="*/ 0 60000 65536"/>
              <a:gd name="T9" fmla="*/ 0 w 449"/>
              <a:gd name="T10" fmla="*/ 0 h 660"/>
              <a:gd name="T11" fmla="*/ 449 w 449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" h="660">
                <a:moveTo>
                  <a:pt x="0" y="0"/>
                </a:moveTo>
                <a:lnTo>
                  <a:pt x="448" y="659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6891338" y="1844824"/>
            <a:ext cx="292100" cy="93662"/>
          </a:xfrm>
          <a:custGeom>
            <a:avLst/>
            <a:gdLst>
              <a:gd name="T0" fmla="*/ 0 w 184"/>
              <a:gd name="T1" fmla="*/ 0 h 59"/>
              <a:gd name="T2" fmla="*/ 2147483647 w 184"/>
              <a:gd name="T3" fmla="*/ 2147483647 h 59"/>
              <a:gd name="T4" fmla="*/ 2147483647 w 184"/>
              <a:gd name="T5" fmla="*/ 2147483647 h 59"/>
              <a:gd name="T6" fmla="*/ 0 w 184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184"/>
              <a:gd name="T13" fmla="*/ 0 h 59"/>
              <a:gd name="T14" fmla="*/ 184 w 184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" h="59">
                <a:moveTo>
                  <a:pt x="0" y="0"/>
                </a:moveTo>
                <a:lnTo>
                  <a:pt x="30" y="9"/>
                </a:lnTo>
                <a:lnTo>
                  <a:pt x="183" y="5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7100888" y="1886099"/>
            <a:ext cx="82550" cy="52387"/>
          </a:xfrm>
          <a:custGeom>
            <a:avLst/>
            <a:gdLst>
              <a:gd name="T0" fmla="*/ 2147483647 w 52"/>
              <a:gd name="T1" fmla="*/ 0 h 33"/>
              <a:gd name="T2" fmla="*/ 2147483647 w 52"/>
              <a:gd name="T3" fmla="*/ 2147483647 h 33"/>
              <a:gd name="T4" fmla="*/ 0 w 52"/>
              <a:gd name="T5" fmla="*/ 2147483647 h 33"/>
              <a:gd name="T6" fmla="*/ 2147483647 w 52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33"/>
              <a:gd name="T14" fmla="*/ 52 w 52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33">
                <a:moveTo>
                  <a:pt x="6" y="0"/>
                </a:moveTo>
                <a:lnTo>
                  <a:pt x="51" y="32"/>
                </a:lnTo>
                <a:lnTo>
                  <a:pt x="0" y="32"/>
                </a:lnTo>
                <a:lnTo>
                  <a:pt x="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6038850" y="3264049"/>
            <a:ext cx="404813" cy="347662"/>
          </a:xfrm>
          <a:custGeom>
            <a:avLst/>
            <a:gdLst>
              <a:gd name="T0" fmla="*/ 0 w 255"/>
              <a:gd name="T1" fmla="*/ 0 h 219"/>
              <a:gd name="T2" fmla="*/ 2147483647 w 255"/>
              <a:gd name="T3" fmla="*/ 0 h 219"/>
              <a:gd name="T4" fmla="*/ 2147483647 w 255"/>
              <a:gd name="T5" fmla="*/ 2147483647 h 219"/>
              <a:gd name="T6" fmla="*/ 0 w 255"/>
              <a:gd name="T7" fmla="*/ 2147483647 h 219"/>
              <a:gd name="T8" fmla="*/ 0 w 255"/>
              <a:gd name="T9" fmla="*/ 0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19"/>
              <a:gd name="T17" fmla="*/ 255 w 255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19">
                <a:moveTo>
                  <a:pt x="0" y="0"/>
                </a:moveTo>
                <a:lnTo>
                  <a:pt x="254" y="0"/>
                </a:lnTo>
                <a:lnTo>
                  <a:pt x="254" y="218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6442075" y="3391049"/>
            <a:ext cx="63500" cy="42862"/>
          </a:xfrm>
          <a:custGeom>
            <a:avLst/>
            <a:gdLst>
              <a:gd name="T0" fmla="*/ 2147483647 w 40"/>
              <a:gd name="T1" fmla="*/ 2147483647 h 27"/>
              <a:gd name="T2" fmla="*/ 0 w 40"/>
              <a:gd name="T3" fmla="*/ 2147483647 h 27"/>
              <a:gd name="T4" fmla="*/ 2147483647 w 40"/>
              <a:gd name="T5" fmla="*/ 0 h 27"/>
              <a:gd name="T6" fmla="*/ 0 60000 65536"/>
              <a:gd name="T7" fmla="*/ 0 60000 65536"/>
              <a:gd name="T8" fmla="*/ 0 60000 65536"/>
              <a:gd name="T9" fmla="*/ 0 w 40"/>
              <a:gd name="T10" fmla="*/ 0 h 27"/>
              <a:gd name="T11" fmla="*/ 40 w 40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27">
                <a:moveTo>
                  <a:pt x="39" y="26"/>
                </a:moveTo>
                <a:lnTo>
                  <a:pt x="0" y="13"/>
                </a:lnTo>
                <a:lnTo>
                  <a:pt x="39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6442075" y="3414861"/>
            <a:ext cx="241300" cy="1588"/>
          </a:xfrm>
          <a:custGeom>
            <a:avLst/>
            <a:gdLst>
              <a:gd name="T0" fmla="*/ 0 w 152"/>
              <a:gd name="T1" fmla="*/ 0 h 1"/>
              <a:gd name="T2" fmla="*/ 2147483647 w 152"/>
              <a:gd name="T3" fmla="*/ 0 h 1"/>
              <a:gd name="T4" fmla="*/ 0 w 152"/>
              <a:gd name="T5" fmla="*/ 0 h 1"/>
              <a:gd name="T6" fmla="*/ 0 60000 65536"/>
              <a:gd name="T7" fmla="*/ 0 60000 65536"/>
              <a:gd name="T8" fmla="*/ 0 60000 65536"/>
              <a:gd name="T9" fmla="*/ 0 w 152"/>
              <a:gd name="T10" fmla="*/ 0 h 1"/>
              <a:gd name="T11" fmla="*/ 152 w 1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">
                <a:moveTo>
                  <a:pt x="0" y="0"/>
                </a:moveTo>
                <a:lnTo>
                  <a:pt x="151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6618288" y="3391049"/>
            <a:ext cx="65087" cy="42862"/>
          </a:xfrm>
          <a:custGeom>
            <a:avLst/>
            <a:gdLst>
              <a:gd name="T0" fmla="*/ 0 w 41"/>
              <a:gd name="T1" fmla="*/ 0 h 27"/>
              <a:gd name="T2" fmla="*/ 2147483647 w 41"/>
              <a:gd name="T3" fmla="*/ 2147483647 h 27"/>
              <a:gd name="T4" fmla="*/ 0 w 41"/>
              <a:gd name="T5" fmla="*/ 2147483647 h 27"/>
              <a:gd name="T6" fmla="*/ 0 60000 65536"/>
              <a:gd name="T7" fmla="*/ 0 60000 65536"/>
              <a:gd name="T8" fmla="*/ 0 60000 65536"/>
              <a:gd name="T9" fmla="*/ 0 w 41"/>
              <a:gd name="T10" fmla="*/ 0 h 27"/>
              <a:gd name="T11" fmla="*/ 41 w 4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27">
                <a:moveTo>
                  <a:pt x="0" y="0"/>
                </a:moveTo>
                <a:lnTo>
                  <a:pt x="40" y="13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6681788" y="3264049"/>
            <a:ext cx="403225" cy="347662"/>
          </a:xfrm>
          <a:custGeom>
            <a:avLst/>
            <a:gdLst>
              <a:gd name="T0" fmla="*/ 0 w 254"/>
              <a:gd name="T1" fmla="*/ 0 h 219"/>
              <a:gd name="T2" fmla="*/ 2147483647 w 254"/>
              <a:gd name="T3" fmla="*/ 0 h 219"/>
              <a:gd name="T4" fmla="*/ 2147483647 w 254"/>
              <a:gd name="T5" fmla="*/ 2147483647 h 219"/>
              <a:gd name="T6" fmla="*/ 0 w 254"/>
              <a:gd name="T7" fmla="*/ 2147483647 h 219"/>
              <a:gd name="T8" fmla="*/ 0 w 254"/>
              <a:gd name="T9" fmla="*/ 0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19"/>
              <a:gd name="T17" fmla="*/ 254 w 254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19">
                <a:moveTo>
                  <a:pt x="0" y="0"/>
                </a:moveTo>
                <a:lnTo>
                  <a:pt x="253" y="0"/>
                </a:lnTo>
                <a:lnTo>
                  <a:pt x="253" y="218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7083425" y="3391049"/>
            <a:ext cx="66675" cy="42862"/>
          </a:xfrm>
          <a:custGeom>
            <a:avLst/>
            <a:gdLst>
              <a:gd name="T0" fmla="*/ 2147483647 w 42"/>
              <a:gd name="T1" fmla="*/ 2147483647 h 27"/>
              <a:gd name="T2" fmla="*/ 0 w 42"/>
              <a:gd name="T3" fmla="*/ 2147483647 h 27"/>
              <a:gd name="T4" fmla="*/ 2147483647 w 42"/>
              <a:gd name="T5" fmla="*/ 0 h 27"/>
              <a:gd name="T6" fmla="*/ 0 60000 65536"/>
              <a:gd name="T7" fmla="*/ 0 60000 65536"/>
              <a:gd name="T8" fmla="*/ 0 60000 65536"/>
              <a:gd name="T9" fmla="*/ 0 w 42"/>
              <a:gd name="T10" fmla="*/ 0 h 27"/>
              <a:gd name="T11" fmla="*/ 42 w 4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27">
                <a:moveTo>
                  <a:pt x="41" y="26"/>
                </a:moveTo>
                <a:lnTo>
                  <a:pt x="0" y="13"/>
                </a:lnTo>
                <a:lnTo>
                  <a:pt x="41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7083425" y="3414861"/>
            <a:ext cx="201613" cy="1588"/>
          </a:xfrm>
          <a:custGeom>
            <a:avLst/>
            <a:gdLst>
              <a:gd name="T0" fmla="*/ 0 w 127"/>
              <a:gd name="T1" fmla="*/ 0 h 1"/>
              <a:gd name="T2" fmla="*/ 2147483647 w 127"/>
              <a:gd name="T3" fmla="*/ 0 h 1"/>
              <a:gd name="T4" fmla="*/ 0 w 127"/>
              <a:gd name="T5" fmla="*/ 0 h 1"/>
              <a:gd name="T6" fmla="*/ 0 60000 65536"/>
              <a:gd name="T7" fmla="*/ 0 60000 65536"/>
              <a:gd name="T8" fmla="*/ 0 60000 65536"/>
              <a:gd name="T9" fmla="*/ 0 w 127"/>
              <a:gd name="T10" fmla="*/ 0 h 1"/>
              <a:gd name="T11" fmla="*/ 127 w 12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">
                <a:moveTo>
                  <a:pt x="0" y="0"/>
                </a:moveTo>
                <a:lnTo>
                  <a:pt x="12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7223125" y="3391049"/>
            <a:ext cx="61913" cy="42862"/>
          </a:xfrm>
          <a:custGeom>
            <a:avLst/>
            <a:gdLst>
              <a:gd name="T0" fmla="*/ 0 w 39"/>
              <a:gd name="T1" fmla="*/ 0 h 27"/>
              <a:gd name="T2" fmla="*/ 2147483647 w 39"/>
              <a:gd name="T3" fmla="*/ 2147483647 h 27"/>
              <a:gd name="T4" fmla="*/ 0 w 39"/>
              <a:gd name="T5" fmla="*/ 2147483647 h 27"/>
              <a:gd name="T6" fmla="*/ 0 60000 65536"/>
              <a:gd name="T7" fmla="*/ 0 60000 65536"/>
              <a:gd name="T8" fmla="*/ 0 60000 65536"/>
              <a:gd name="T9" fmla="*/ 0 w 39"/>
              <a:gd name="T10" fmla="*/ 0 h 27"/>
              <a:gd name="T11" fmla="*/ 39 w 3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27">
                <a:moveTo>
                  <a:pt x="0" y="0"/>
                </a:moveTo>
                <a:lnTo>
                  <a:pt x="38" y="13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6321425" y="2967186"/>
            <a:ext cx="158750" cy="298450"/>
          </a:xfrm>
          <a:custGeom>
            <a:avLst/>
            <a:gdLst>
              <a:gd name="T0" fmla="*/ 2147483647 w 100"/>
              <a:gd name="T1" fmla="*/ 0 h 188"/>
              <a:gd name="T2" fmla="*/ 0 w 100"/>
              <a:gd name="T3" fmla="*/ 2147483647 h 188"/>
              <a:gd name="T4" fmla="*/ 2147483647 w 100"/>
              <a:gd name="T5" fmla="*/ 0 h 188"/>
              <a:gd name="T6" fmla="*/ 0 60000 65536"/>
              <a:gd name="T7" fmla="*/ 0 60000 65536"/>
              <a:gd name="T8" fmla="*/ 0 60000 65536"/>
              <a:gd name="T9" fmla="*/ 0 w 100"/>
              <a:gd name="T10" fmla="*/ 0 h 188"/>
              <a:gd name="T11" fmla="*/ 100 w 100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188">
                <a:moveTo>
                  <a:pt x="99" y="0"/>
                </a:moveTo>
                <a:lnTo>
                  <a:pt x="0" y="187"/>
                </a:lnTo>
                <a:lnTo>
                  <a:pt x="99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6321425" y="3187849"/>
            <a:ext cx="49213" cy="77787"/>
          </a:xfrm>
          <a:custGeom>
            <a:avLst/>
            <a:gdLst>
              <a:gd name="T0" fmla="*/ 2147483647 w 31"/>
              <a:gd name="T1" fmla="*/ 2147483647 h 49"/>
              <a:gd name="T2" fmla="*/ 0 w 31"/>
              <a:gd name="T3" fmla="*/ 2147483647 h 49"/>
              <a:gd name="T4" fmla="*/ 2147483647 w 31"/>
              <a:gd name="T5" fmla="*/ 0 h 49"/>
              <a:gd name="T6" fmla="*/ 0 60000 65536"/>
              <a:gd name="T7" fmla="*/ 0 60000 65536"/>
              <a:gd name="T8" fmla="*/ 0 60000 65536"/>
              <a:gd name="T9" fmla="*/ 0 w 31"/>
              <a:gd name="T10" fmla="*/ 0 h 49"/>
              <a:gd name="T11" fmla="*/ 31 w 3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49">
                <a:moveTo>
                  <a:pt x="30" y="15"/>
                </a:moveTo>
                <a:lnTo>
                  <a:pt x="0" y="48"/>
                </a:lnTo>
                <a:lnTo>
                  <a:pt x="13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6881813" y="2967186"/>
            <a:ext cx="1587" cy="298450"/>
          </a:xfrm>
          <a:custGeom>
            <a:avLst/>
            <a:gdLst>
              <a:gd name="T0" fmla="*/ 0 w 1"/>
              <a:gd name="T1" fmla="*/ 0 h 188"/>
              <a:gd name="T2" fmla="*/ 0 w 1"/>
              <a:gd name="T3" fmla="*/ 2147483647 h 188"/>
              <a:gd name="T4" fmla="*/ 0 w 1"/>
              <a:gd name="T5" fmla="*/ 0 h 188"/>
              <a:gd name="T6" fmla="*/ 0 60000 65536"/>
              <a:gd name="T7" fmla="*/ 0 60000 65536"/>
              <a:gd name="T8" fmla="*/ 0 60000 65536"/>
              <a:gd name="T9" fmla="*/ 0 w 1"/>
              <a:gd name="T10" fmla="*/ 0 h 188"/>
              <a:gd name="T11" fmla="*/ 1 w 1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8">
                <a:moveTo>
                  <a:pt x="0" y="0"/>
                </a:moveTo>
                <a:lnTo>
                  <a:pt x="0" y="18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6867525" y="3186261"/>
            <a:ext cx="30163" cy="79375"/>
          </a:xfrm>
          <a:custGeom>
            <a:avLst/>
            <a:gdLst>
              <a:gd name="T0" fmla="*/ 2147483647 w 19"/>
              <a:gd name="T1" fmla="*/ 0 h 50"/>
              <a:gd name="T2" fmla="*/ 2147483647 w 19"/>
              <a:gd name="T3" fmla="*/ 2147483647 h 50"/>
              <a:gd name="T4" fmla="*/ 0 w 19"/>
              <a:gd name="T5" fmla="*/ 0 h 50"/>
              <a:gd name="T6" fmla="*/ 0 60000 65536"/>
              <a:gd name="T7" fmla="*/ 0 60000 65536"/>
              <a:gd name="T8" fmla="*/ 0 60000 65536"/>
              <a:gd name="T9" fmla="*/ 0 w 19"/>
              <a:gd name="T10" fmla="*/ 0 h 50"/>
              <a:gd name="T11" fmla="*/ 19 w 19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0">
                <a:moveTo>
                  <a:pt x="18" y="0"/>
                </a:moveTo>
                <a:lnTo>
                  <a:pt x="8" y="49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7767638" y="3264049"/>
            <a:ext cx="403225" cy="347662"/>
          </a:xfrm>
          <a:custGeom>
            <a:avLst/>
            <a:gdLst>
              <a:gd name="T0" fmla="*/ 0 w 254"/>
              <a:gd name="T1" fmla="*/ 0 h 219"/>
              <a:gd name="T2" fmla="*/ 2147483647 w 254"/>
              <a:gd name="T3" fmla="*/ 0 h 219"/>
              <a:gd name="T4" fmla="*/ 2147483647 w 254"/>
              <a:gd name="T5" fmla="*/ 2147483647 h 219"/>
              <a:gd name="T6" fmla="*/ 0 w 254"/>
              <a:gd name="T7" fmla="*/ 2147483647 h 219"/>
              <a:gd name="T8" fmla="*/ 0 w 254"/>
              <a:gd name="T9" fmla="*/ 0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19"/>
              <a:gd name="T17" fmla="*/ 254 w 254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19">
                <a:moveTo>
                  <a:pt x="0" y="0"/>
                </a:moveTo>
                <a:lnTo>
                  <a:pt x="253" y="0"/>
                </a:lnTo>
                <a:lnTo>
                  <a:pt x="253" y="218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7567613" y="3391049"/>
            <a:ext cx="65087" cy="42862"/>
          </a:xfrm>
          <a:custGeom>
            <a:avLst/>
            <a:gdLst>
              <a:gd name="T0" fmla="*/ 2147483647 w 41"/>
              <a:gd name="T1" fmla="*/ 2147483647 h 27"/>
              <a:gd name="T2" fmla="*/ 0 w 41"/>
              <a:gd name="T3" fmla="*/ 2147483647 h 27"/>
              <a:gd name="T4" fmla="*/ 2147483647 w 41"/>
              <a:gd name="T5" fmla="*/ 0 h 27"/>
              <a:gd name="T6" fmla="*/ 0 60000 65536"/>
              <a:gd name="T7" fmla="*/ 0 60000 65536"/>
              <a:gd name="T8" fmla="*/ 0 60000 65536"/>
              <a:gd name="T9" fmla="*/ 0 w 41"/>
              <a:gd name="T10" fmla="*/ 0 h 27"/>
              <a:gd name="T11" fmla="*/ 41 w 4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27">
                <a:moveTo>
                  <a:pt x="40" y="26"/>
                </a:moveTo>
                <a:lnTo>
                  <a:pt x="0" y="13"/>
                </a:lnTo>
                <a:lnTo>
                  <a:pt x="4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>
            <a:off x="7567613" y="3414861"/>
            <a:ext cx="201612" cy="1588"/>
          </a:xfrm>
          <a:custGeom>
            <a:avLst/>
            <a:gdLst>
              <a:gd name="T0" fmla="*/ 0 w 127"/>
              <a:gd name="T1" fmla="*/ 0 h 1"/>
              <a:gd name="T2" fmla="*/ 2147483647 w 127"/>
              <a:gd name="T3" fmla="*/ 0 h 1"/>
              <a:gd name="T4" fmla="*/ 0 w 127"/>
              <a:gd name="T5" fmla="*/ 0 h 1"/>
              <a:gd name="T6" fmla="*/ 0 60000 65536"/>
              <a:gd name="T7" fmla="*/ 0 60000 65536"/>
              <a:gd name="T8" fmla="*/ 0 60000 65536"/>
              <a:gd name="T9" fmla="*/ 0 w 127"/>
              <a:gd name="T10" fmla="*/ 0 h 1"/>
              <a:gd name="T11" fmla="*/ 127 w 12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">
                <a:moveTo>
                  <a:pt x="0" y="0"/>
                </a:moveTo>
                <a:lnTo>
                  <a:pt x="12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7702550" y="3391049"/>
            <a:ext cx="66675" cy="42862"/>
          </a:xfrm>
          <a:custGeom>
            <a:avLst/>
            <a:gdLst>
              <a:gd name="T0" fmla="*/ 0 w 42"/>
              <a:gd name="T1" fmla="*/ 0 h 27"/>
              <a:gd name="T2" fmla="*/ 2147483647 w 42"/>
              <a:gd name="T3" fmla="*/ 2147483647 h 27"/>
              <a:gd name="T4" fmla="*/ 0 w 42"/>
              <a:gd name="T5" fmla="*/ 2147483647 h 27"/>
              <a:gd name="T6" fmla="*/ 0 60000 65536"/>
              <a:gd name="T7" fmla="*/ 0 60000 65536"/>
              <a:gd name="T8" fmla="*/ 0 60000 65536"/>
              <a:gd name="T9" fmla="*/ 0 w 42"/>
              <a:gd name="T10" fmla="*/ 0 h 27"/>
              <a:gd name="T11" fmla="*/ 42 w 4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27">
                <a:moveTo>
                  <a:pt x="0" y="0"/>
                </a:moveTo>
                <a:lnTo>
                  <a:pt x="41" y="13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7810500" y="2967186"/>
            <a:ext cx="158750" cy="298450"/>
          </a:xfrm>
          <a:custGeom>
            <a:avLst/>
            <a:gdLst>
              <a:gd name="T0" fmla="*/ 0 w 100"/>
              <a:gd name="T1" fmla="*/ 0 h 188"/>
              <a:gd name="T2" fmla="*/ 2147483647 w 100"/>
              <a:gd name="T3" fmla="*/ 2147483647 h 188"/>
              <a:gd name="T4" fmla="*/ 0 w 100"/>
              <a:gd name="T5" fmla="*/ 0 h 188"/>
              <a:gd name="T6" fmla="*/ 0 60000 65536"/>
              <a:gd name="T7" fmla="*/ 0 60000 65536"/>
              <a:gd name="T8" fmla="*/ 0 60000 65536"/>
              <a:gd name="T9" fmla="*/ 0 w 100"/>
              <a:gd name="T10" fmla="*/ 0 h 188"/>
              <a:gd name="T11" fmla="*/ 100 w 100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188">
                <a:moveTo>
                  <a:pt x="0" y="0"/>
                </a:moveTo>
                <a:lnTo>
                  <a:pt x="99" y="18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7920038" y="3187849"/>
            <a:ext cx="49212" cy="77787"/>
          </a:xfrm>
          <a:custGeom>
            <a:avLst/>
            <a:gdLst>
              <a:gd name="T0" fmla="*/ 2147483647 w 31"/>
              <a:gd name="T1" fmla="*/ 0 h 49"/>
              <a:gd name="T2" fmla="*/ 2147483647 w 31"/>
              <a:gd name="T3" fmla="*/ 2147483647 h 49"/>
              <a:gd name="T4" fmla="*/ 0 w 31"/>
              <a:gd name="T5" fmla="*/ 2147483647 h 49"/>
              <a:gd name="T6" fmla="*/ 0 60000 65536"/>
              <a:gd name="T7" fmla="*/ 0 60000 65536"/>
              <a:gd name="T8" fmla="*/ 0 60000 65536"/>
              <a:gd name="T9" fmla="*/ 0 w 31"/>
              <a:gd name="T10" fmla="*/ 0 h 49"/>
              <a:gd name="T11" fmla="*/ 31 w 3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49">
                <a:moveTo>
                  <a:pt x="17" y="0"/>
                </a:moveTo>
                <a:lnTo>
                  <a:pt x="30" y="48"/>
                </a:lnTo>
                <a:lnTo>
                  <a:pt x="0" y="15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6078538" y="3610124"/>
            <a:ext cx="201612" cy="498475"/>
          </a:xfrm>
          <a:custGeom>
            <a:avLst/>
            <a:gdLst>
              <a:gd name="T0" fmla="*/ 0 w 127"/>
              <a:gd name="T1" fmla="*/ 0 h 314"/>
              <a:gd name="T2" fmla="*/ 2147483647 w 127"/>
              <a:gd name="T3" fmla="*/ 2147483647 h 314"/>
              <a:gd name="T4" fmla="*/ 0 w 127"/>
              <a:gd name="T5" fmla="*/ 0 h 314"/>
              <a:gd name="T6" fmla="*/ 0 60000 65536"/>
              <a:gd name="T7" fmla="*/ 0 60000 65536"/>
              <a:gd name="T8" fmla="*/ 0 60000 65536"/>
              <a:gd name="T9" fmla="*/ 0 w 127"/>
              <a:gd name="T10" fmla="*/ 0 h 314"/>
              <a:gd name="T11" fmla="*/ 127 w 127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314">
                <a:moveTo>
                  <a:pt x="0" y="0"/>
                </a:moveTo>
                <a:lnTo>
                  <a:pt x="126" y="313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6235700" y="4029224"/>
            <a:ext cx="44450" cy="79375"/>
          </a:xfrm>
          <a:custGeom>
            <a:avLst/>
            <a:gdLst>
              <a:gd name="T0" fmla="*/ 2147483647 w 28"/>
              <a:gd name="T1" fmla="*/ 0 h 50"/>
              <a:gd name="T2" fmla="*/ 2147483647 w 28"/>
              <a:gd name="T3" fmla="*/ 2147483647 h 50"/>
              <a:gd name="T4" fmla="*/ 0 w 28"/>
              <a:gd name="T5" fmla="*/ 2147483647 h 50"/>
              <a:gd name="T6" fmla="*/ 0 60000 65536"/>
              <a:gd name="T7" fmla="*/ 0 60000 65536"/>
              <a:gd name="T8" fmla="*/ 0 60000 65536"/>
              <a:gd name="T9" fmla="*/ 0 w 28"/>
              <a:gd name="T10" fmla="*/ 0 h 50"/>
              <a:gd name="T11" fmla="*/ 28 w 28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0">
                <a:moveTo>
                  <a:pt x="18" y="0"/>
                </a:moveTo>
                <a:lnTo>
                  <a:pt x="27" y="49"/>
                </a:lnTo>
                <a:lnTo>
                  <a:pt x="0" y="11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5794375" y="3610124"/>
            <a:ext cx="366713" cy="549275"/>
          </a:xfrm>
          <a:custGeom>
            <a:avLst/>
            <a:gdLst>
              <a:gd name="T0" fmla="*/ 2147483647 w 231"/>
              <a:gd name="T1" fmla="*/ 0 h 346"/>
              <a:gd name="T2" fmla="*/ 0 w 231"/>
              <a:gd name="T3" fmla="*/ 2147483647 h 346"/>
              <a:gd name="T4" fmla="*/ 2147483647 w 231"/>
              <a:gd name="T5" fmla="*/ 0 h 346"/>
              <a:gd name="T6" fmla="*/ 0 60000 65536"/>
              <a:gd name="T7" fmla="*/ 0 60000 65536"/>
              <a:gd name="T8" fmla="*/ 0 60000 65536"/>
              <a:gd name="T9" fmla="*/ 0 w 231"/>
              <a:gd name="T10" fmla="*/ 0 h 346"/>
              <a:gd name="T11" fmla="*/ 231 w 231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346">
                <a:moveTo>
                  <a:pt x="230" y="0"/>
                </a:moveTo>
                <a:lnTo>
                  <a:pt x="0" y="345"/>
                </a:lnTo>
                <a:lnTo>
                  <a:pt x="23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5794375" y="4084786"/>
            <a:ext cx="57150" cy="74613"/>
          </a:xfrm>
          <a:custGeom>
            <a:avLst/>
            <a:gdLst>
              <a:gd name="T0" fmla="*/ 2147483647 w 36"/>
              <a:gd name="T1" fmla="*/ 2147483647 h 47"/>
              <a:gd name="T2" fmla="*/ 0 w 36"/>
              <a:gd name="T3" fmla="*/ 2147483647 h 47"/>
              <a:gd name="T4" fmla="*/ 2147483647 w 36"/>
              <a:gd name="T5" fmla="*/ 0 h 47"/>
              <a:gd name="T6" fmla="*/ 0 60000 65536"/>
              <a:gd name="T7" fmla="*/ 0 60000 65536"/>
              <a:gd name="T8" fmla="*/ 0 60000 65536"/>
              <a:gd name="T9" fmla="*/ 0 w 36"/>
              <a:gd name="T10" fmla="*/ 0 h 47"/>
              <a:gd name="T11" fmla="*/ 36 w 36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47">
                <a:moveTo>
                  <a:pt x="35" y="16"/>
                </a:moveTo>
                <a:lnTo>
                  <a:pt x="0" y="46"/>
                </a:lnTo>
                <a:lnTo>
                  <a:pt x="19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6197600" y="3610124"/>
            <a:ext cx="566738" cy="549275"/>
          </a:xfrm>
          <a:custGeom>
            <a:avLst/>
            <a:gdLst>
              <a:gd name="T0" fmla="*/ 0 w 357"/>
              <a:gd name="T1" fmla="*/ 0 h 346"/>
              <a:gd name="T2" fmla="*/ 2147483647 w 357"/>
              <a:gd name="T3" fmla="*/ 2147483647 h 346"/>
              <a:gd name="T4" fmla="*/ 0 w 357"/>
              <a:gd name="T5" fmla="*/ 0 h 346"/>
              <a:gd name="T6" fmla="*/ 0 60000 65536"/>
              <a:gd name="T7" fmla="*/ 0 60000 65536"/>
              <a:gd name="T8" fmla="*/ 0 60000 65536"/>
              <a:gd name="T9" fmla="*/ 0 w 357"/>
              <a:gd name="T10" fmla="*/ 0 h 346"/>
              <a:gd name="T11" fmla="*/ 357 w 357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" h="346">
                <a:moveTo>
                  <a:pt x="0" y="0"/>
                </a:moveTo>
                <a:lnTo>
                  <a:pt x="356" y="345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6699250" y="4094311"/>
            <a:ext cx="65088" cy="65088"/>
          </a:xfrm>
          <a:custGeom>
            <a:avLst/>
            <a:gdLst>
              <a:gd name="T0" fmla="*/ 2147483647 w 41"/>
              <a:gd name="T1" fmla="*/ 0 h 41"/>
              <a:gd name="T2" fmla="*/ 2147483647 w 41"/>
              <a:gd name="T3" fmla="*/ 2147483647 h 41"/>
              <a:gd name="T4" fmla="*/ 0 w 41"/>
              <a:gd name="T5" fmla="*/ 2147483647 h 41"/>
              <a:gd name="T6" fmla="*/ 0 60000 65536"/>
              <a:gd name="T7" fmla="*/ 0 60000 65536"/>
              <a:gd name="T8" fmla="*/ 0 60000 65536"/>
              <a:gd name="T9" fmla="*/ 0 w 41"/>
              <a:gd name="T10" fmla="*/ 0 h 41"/>
              <a:gd name="T11" fmla="*/ 41 w 41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41">
                <a:moveTo>
                  <a:pt x="13" y="0"/>
                </a:moveTo>
                <a:lnTo>
                  <a:pt x="40" y="40"/>
                </a:lnTo>
                <a:lnTo>
                  <a:pt x="0" y="19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03"/>
          <p:cNvSpPr>
            <a:spLocks/>
          </p:cNvSpPr>
          <p:nvPr/>
        </p:nvSpPr>
        <p:spPr bwMode="auto">
          <a:xfrm>
            <a:off x="5997575" y="3610124"/>
            <a:ext cx="282575" cy="498475"/>
          </a:xfrm>
          <a:custGeom>
            <a:avLst/>
            <a:gdLst>
              <a:gd name="T0" fmla="*/ 2147483647 w 178"/>
              <a:gd name="T1" fmla="*/ 0 h 314"/>
              <a:gd name="T2" fmla="*/ 0 w 178"/>
              <a:gd name="T3" fmla="*/ 2147483647 h 314"/>
              <a:gd name="T4" fmla="*/ 2147483647 w 178"/>
              <a:gd name="T5" fmla="*/ 0 h 314"/>
              <a:gd name="T6" fmla="*/ 0 60000 65536"/>
              <a:gd name="T7" fmla="*/ 0 60000 65536"/>
              <a:gd name="T8" fmla="*/ 0 60000 65536"/>
              <a:gd name="T9" fmla="*/ 0 w 178"/>
              <a:gd name="T10" fmla="*/ 0 h 314"/>
              <a:gd name="T11" fmla="*/ 178 w 178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314">
                <a:moveTo>
                  <a:pt x="177" y="0"/>
                </a:moveTo>
                <a:lnTo>
                  <a:pt x="0" y="313"/>
                </a:lnTo>
                <a:lnTo>
                  <a:pt x="177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5997575" y="4033986"/>
            <a:ext cx="52388" cy="74613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3"/>
                </a:moveTo>
                <a:lnTo>
                  <a:pt x="0" y="46"/>
                </a:lnTo>
                <a:lnTo>
                  <a:pt x="14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6321425" y="3610124"/>
            <a:ext cx="1408113" cy="498475"/>
          </a:xfrm>
          <a:custGeom>
            <a:avLst/>
            <a:gdLst>
              <a:gd name="T0" fmla="*/ 0 w 887"/>
              <a:gd name="T1" fmla="*/ 0 h 314"/>
              <a:gd name="T2" fmla="*/ 2147483647 w 887"/>
              <a:gd name="T3" fmla="*/ 2147483647 h 314"/>
              <a:gd name="T4" fmla="*/ 0 w 887"/>
              <a:gd name="T5" fmla="*/ 0 h 314"/>
              <a:gd name="T6" fmla="*/ 0 60000 65536"/>
              <a:gd name="T7" fmla="*/ 0 60000 65536"/>
              <a:gd name="T8" fmla="*/ 0 60000 65536"/>
              <a:gd name="T9" fmla="*/ 0 w 887"/>
              <a:gd name="T10" fmla="*/ 0 h 314"/>
              <a:gd name="T11" fmla="*/ 887 w 887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7" h="314">
                <a:moveTo>
                  <a:pt x="0" y="0"/>
                </a:moveTo>
                <a:lnTo>
                  <a:pt x="886" y="313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7661275" y="4065736"/>
            <a:ext cx="68263" cy="42863"/>
          </a:xfrm>
          <a:custGeom>
            <a:avLst/>
            <a:gdLst>
              <a:gd name="T0" fmla="*/ 2147483647 w 43"/>
              <a:gd name="T1" fmla="*/ 0 h 27"/>
              <a:gd name="T2" fmla="*/ 2147483647 w 43"/>
              <a:gd name="T3" fmla="*/ 2147483647 h 27"/>
              <a:gd name="T4" fmla="*/ 0 w 43"/>
              <a:gd name="T5" fmla="*/ 2147483647 h 27"/>
              <a:gd name="T6" fmla="*/ 0 60000 65536"/>
              <a:gd name="T7" fmla="*/ 0 60000 65536"/>
              <a:gd name="T8" fmla="*/ 0 60000 65536"/>
              <a:gd name="T9" fmla="*/ 0 w 43"/>
              <a:gd name="T10" fmla="*/ 0 h 27"/>
              <a:gd name="T11" fmla="*/ 43 w 43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27">
                <a:moveTo>
                  <a:pt x="6" y="0"/>
                </a:moveTo>
                <a:lnTo>
                  <a:pt x="42" y="26"/>
                </a:lnTo>
                <a:lnTo>
                  <a:pt x="0" y="25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6078538" y="3610124"/>
            <a:ext cx="685800" cy="498475"/>
          </a:xfrm>
          <a:custGeom>
            <a:avLst/>
            <a:gdLst>
              <a:gd name="T0" fmla="*/ 2147483647 w 432"/>
              <a:gd name="T1" fmla="*/ 0 h 314"/>
              <a:gd name="T2" fmla="*/ 0 w 432"/>
              <a:gd name="T3" fmla="*/ 2147483647 h 314"/>
              <a:gd name="T4" fmla="*/ 2147483647 w 432"/>
              <a:gd name="T5" fmla="*/ 0 h 314"/>
              <a:gd name="T6" fmla="*/ 0 60000 65536"/>
              <a:gd name="T7" fmla="*/ 0 60000 65536"/>
              <a:gd name="T8" fmla="*/ 0 60000 65536"/>
              <a:gd name="T9" fmla="*/ 0 w 432"/>
              <a:gd name="T10" fmla="*/ 0 h 314"/>
              <a:gd name="T11" fmla="*/ 432 w 432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14">
                <a:moveTo>
                  <a:pt x="431" y="0"/>
                </a:moveTo>
                <a:lnTo>
                  <a:pt x="0" y="313"/>
                </a:lnTo>
                <a:lnTo>
                  <a:pt x="431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>
            <a:off x="6078538" y="4049861"/>
            <a:ext cx="65087" cy="58738"/>
          </a:xfrm>
          <a:custGeom>
            <a:avLst/>
            <a:gdLst>
              <a:gd name="T0" fmla="*/ 2147483647 w 41"/>
              <a:gd name="T1" fmla="*/ 2147483647 h 37"/>
              <a:gd name="T2" fmla="*/ 0 w 41"/>
              <a:gd name="T3" fmla="*/ 2147483647 h 37"/>
              <a:gd name="T4" fmla="*/ 2147483647 w 41"/>
              <a:gd name="T5" fmla="*/ 0 h 37"/>
              <a:gd name="T6" fmla="*/ 0 60000 65536"/>
              <a:gd name="T7" fmla="*/ 0 60000 65536"/>
              <a:gd name="T8" fmla="*/ 0 60000 65536"/>
              <a:gd name="T9" fmla="*/ 0 w 41"/>
              <a:gd name="T10" fmla="*/ 0 h 37"/>
              <a:gd name="T11" fmla="*/ 41 w 41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37">
                <a:moveTo>
                  <a:pt x="40" y="22"/>
                </a:moveTo>
                <a:lnTo>
                  <a:pt x="0" y="36"/>
                </a:lnTo>
                <a:lnTo>
                  <a:pt x="31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6799263" y="3610124"/>
            <a:ext cx="1778000" cy="498475"/>
          </a:xfrm>
          <a:custGeom>
            <a:avLst/>
            <a:gdLst>
              <a:gd name="T0" fmla="*/ 0 w 1120"/>
              <a:gd name="T1" fmla="*/ 0 h 314"/>
              <a:gd name="T2" fmla="*/ 2147483647 w 1120"/>
              <a:gd name="T3" fmla="*/ 2147483647 h 314"/>
              <a:gd name="T4" fmla="*/ 0 w 1120"/>
              <a:gd name="T5" fmla="*/ 0 h 314"/>
              <a:gd name="T6" fmla="*/ 0 60000 65536"/>
              <a:gd name="T7" fmla="*/ 0 60000 65536"/>
              <a:gd name="T8" fmla="*/ 0 60000 65536"/>
              <a:gd name="T9" fmla="*/ 0 w 1120"/>
              <a:gd name="T10" fmla="*/ 0 h 314"/>
              <a:gd name="T11" fmla="*/ 1120 w 1120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0" h="314">
                <a:moveTo>
                  <a:pt x="0" y="0"/>
                </a:moveTo>
                <a:lnTo>
                  <a:pt x="1119" y="313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8507413" y="4068911"/>
            <a:ext cx="69850" cy="41275"/>
          </a:xfrm>
          <a:custGeom>
            <a:avLst/>
            <a:gdLst>
              <a:gd name="T0" fmla="*/ 2147483647 w 44"/>
              <a:gd name="T1" fmla="*/ 0 h 26"/>
              <a:gd name="T2" fmla="*/ 2147483647 w 44"/>
              <a:gd name="T3" fmla="*/ 2147483647 h 26"/>
              <a:gd name="T4" fmla="*/ 0 w 44"/>
              <a:gd name="T5" fmla="*/ 2147483647 h 26"/>
              <a:gd name="T6" fmla="*/ 0 60000 65536"/>
              <a:gd name="T7" fmla="*/ 0 60000 65536"/>
              <a:gd name="T8" fmla="*/ 0 60000 65536"/>
              <a:gd name="T9" fmla="*/ 0 w 44"/>
              <a:gd name="T10" fmla="*/ 0 h 26"/>
              <a:gd name="T11" fmla="*/ 44 w 4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26">
                <a:moveTo>
                  <a:pt x="5" y="0"/>
                </a:moveTo>
                <a:lnTo>
                  <a:pt x="43" y="24"/>
                </a:lnTo>
                <a:lnTo>
                  <a:pt x="0" y="25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>
            <a:off x="6799263" y="3610124"/>
            <a:ext cx="165100" cy="549275"/>
          </a:xfrm>
          <a:custGeom>
            <a:avLst/>
            <a:gdLst>
              <a:gd name="T0" fmla="*/ 2147483647 w 104"/>
              <a:gd name="T1" fmla="*/ 0 h 346"/>
              <a:gd name="T2" fmla="*/ 0 w 104"/>
              <a:gd name="T3" fmla="*/ 2147483647 h 346"/>
              <a:gd name="T4" fmla="*/ 2147483647 w 104"/>
              <a:gd name="T5" fmla="*/ 0 h 346"/>
              <a:gd name="T6" fmla="*/ 0 60000 65536"/>
              <a:gd name="T7" fmla="*/ 0 60000 65536"/>
              <a:gd name="T8" fmla="*/ 0 60000 65536"/>
              <a:gd name="T9" fmla="*/ 0 w 104"/>
              <a:gd name="T10" fmla="*/ 0 h 346"/>
              <a:gd name="T11" fmla="*/ 104 w 104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46">
                <a:moveTo>
                  <a:pt x="103" y="0"/>
                </a:moveTo>
                <a:lnTo>
                  <a:pt x="0" y="345"/>
                </a:lnTo>
                <a:lnTo>
                  <a:pt x="103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6799263" y="4076849"/>
            <a:ext cx="42862" cy="82550"/>
          </a:xfrm>
          <a:custGeom>
            <a:avLst/>
            <a:gdLst>
              <a:gd name="T0" fmla="*/ 2147483647 w 27"/>
              <a:gd name="T1" fmla="*/ 2147483647 h 52"/>
              <a:gd name="T2" fmla="*/ 0 w 27"/>
              <a:gd name="T3" fmla="*/ 2147483647 h 52"/>
              <a:gd name="T4" fmla="*/ 2147483647 w 27"/>
              <a:gd name="T5" fmla="*/ 0 h 52"/>
              <a:gd name="T6" fmla="*/ 0 60000 65536"/>
              <a:gd name="T7" fmla="*/ 0 60000 65536"/>
              <a:gd name="T8" fmla="*/ 0 60000 65536"/>
              <a:gd name="T9" fmla="*/ 0 w 27"/>
              <a:gd name="T10" fmla="*/ 0 h 52"/>
              <a:gd name="T11" fmla="*/ 27 w 27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52">
                <a:moveTo>
                  <a:pt x="26" y="8"/>
                </a:moveTo>
                <a:lnTo>
                  <a:pt x="0" y="51"/>
                </a:lnTo>
                <a:lnTo>
                  <a:pt x="5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>
            <a:off x="6924675" y="3610124"/>
            <a:ext cx="322263" cy="498475"/>
          </a:xfrm>
          <a:custGeom>
            <a:avLst/>
            <a:gdLst>
              <a:gd name="T0" fmla="*/ 0 w 203"/>
              <a:gd name="T1" fmla="*/ 0 h 314"/>
              <a:gd name="T2" fmla="*/ 2147483647 w 203"/>
              <a:gd name="T3" fmla="*/ 2147483647 h 314"/>
              <a:gd name="T4" fmla="*/ 0 w 203"/>
              <a:gd name="T5" fmla="*/ 0 h 314"/>
              <a:gd name="T6" fmla="*/ 0 60000 65536"/>
              <a:gd name="T7" fmla="*/ 0 60000 65536"/>
              <a:gd name="T8" fmla="*/ 0 60000 65536"/>
              <a:gd name="T9" fmla="*/ 0 w 203"/>
              <a:gd name="T10" fmla="*/ 0 h 314"/>
              <a:gd name="T11" fmla="*/ 203 w 203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" h="314">
                <a:moveTo>
                  <a:pt x="0" y="0"/>
                </a:moveTo>
                <a:lnTo>
                  <a:pt x="202" y="313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7189788" y="4035574"/>
            <a:ext cx="57150" cy="73025"/>
          </a:xfrm>
          <a:custGeom>
            <a:avLst/>
            <a:gdLst>
              <a:gd name="T0" fmla="*/ 2147483647 w 36"/>
              <a:gd name="T1" fmla="*/ 0 h 46"/>
              <a:gd name="T2" fmla="*/ 2147483647 w 36"/>
              <a:gd name="T3" fmla="*/ 2147483647 h 46"/>
              <a:gd name="T4" fmla="*/ 0 w 36"/>
              <a:gd name="T5" fmla="*/ 2147483647 h 46"/>
              <a:gd name="T6" fmla="*/ 0 60000 65536"/>
              <a:gd name="T7" fmla="*/ 0 60000 65536"/>
              <a:gd name="T8" fmla="*/ 0 60000 65536"/>
              <a:gd name="T9" fmla="*/ 0 w 36"/>
              <a:gd name="T10" fmla="*/ 0 h 46"/>
              <a:gd name="T11" fmla="*/ 36 w 36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46">
                <a:moveTo>
                  <a:pt x="17" y="0"/>
                </a:moveTo>
                <a:lnTo>
                  <a:pt x="35" y="45"/>
                </a:lnTo>
                <a:lnTo>
                  <a:pt x="0" y="15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7326313" y="3610124"/>
            <a:ext cx="565150" cy="549275"/>
          </a:xfrm>
          <a:custGeom>
            <a:avLst/>
            <a:gdLst>
              <a:gd name="T0" fmla="*/ 2147483647 w 356"/>
              <a:gd name="T1" fmla="*/ 0 h 346"/>
              <a:gd name="T2" fmla="*/ 0 w 356"/>
              <a:gd name="T3" fmla="*/ 2147483647 h 346"/>
              <a:gd name="T4" fmla="*/ 2147483647 w 356"/>
              <a:gd name="T5" fmla="*/ 0 h 346"/>
              <a:gd name="T6" fmla="*/ 0 60000 65536"/>
              <a:gd name="T7" fmla="*/ 0 60000 65536"/>
              <a:gd name="T8" fmla="*/ 0 60000 65536"/>
              <a:gd name="T9" fmla="*/ 0 w 356"/>
              <a:gd name="T10" fmla="*/ 0 h 346"/>
              <a:gd name="T11" fmla="*/ 356 w 356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346">
                <a:moveTo>
                  <a:pt x="355" y="0"/>
                </a:moveTo>
                <a:lnTo>
                  <a:pt x="0" y="345"/>
                </a:lnTo>
                <a:lnTo>
                  <a:pt x="355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7326313" y="4094311"/>
            <a:ext cx="58737" cy="65088"/>
          </a:xfrm>
          <a:custGeom>
            <a:avLst/>
            <a:gdLst>
              <a:gd name="T0" fmla="*/ 2147483647 w 37"/>
              <a:gd name="T1" fmla="*/ 2147483647 h 41"/>
              <a:gd name="T2" fmla="*/ 0 w 37"/>
              <a:gd name="T3" fmla="*/ 2147483647 h 41"/>
              <a:gd name="T4" fmla="*/ 2147483647 w 37"/>
              <a:gd name="T5" fmla="*/ 0 h 41"/>
              <a:gd name="T6" fmla="*/ 0 60000 65536"/>
              <a:gd name="T7" fmla="*/ 0 60000 65536"/>
              <a:gd name="T8" fmla="*/ 0 60000 65536"/>
              <a:gd name="T9" fmla="*/ 0 w 37"/>
              <a:gd name="T10" fmla="*/ 0 h 41"/>
              <a:gd name="T11" fmla="*/ 37 w 37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1">
                <a:moveTo>
                  <a:pt x="36" y="19"/>
                </a:moveTo>
                <a:lnTo>
                  <a:pt x="0" y="40"/>
                </a:lnTo>
                <a:lnTo>
                  <a:pt x="24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7929563" y="3610124"/>
            <a:ext cx="322262" cy="549275"/>
          </a:xfrm>
          <a:custGeom>
            <a:avLst/>
            <a:gdLst>
              <a:gd name="T0" fmla="*/ 0 w 203"/>
              <a:gd name="T1" fmla="*/ 0 h 346"/>
              <a:gd name="T2" fmla="*/ 2147483647 w 203"/>
              <a:gd name="T3" fmla="*/ 2147483647 h 346"/>
              <a:gd name="T4" fmla="*/ 0 w 203"/>
              <a:gd name="T5" fmla="*/ 0 h 346"/>
              <a:gd name="T6" fmla="*/ 0 60000 65536"/>
              <a:gd name="T7" fmla="*/ 0 60000 65536"/>
              <a:gd name="T8" fmla="*/ 0 60000 65536"/>
              <a:gd name="T9" fmla="*/ 0 w 203"/>
              <a:gd name="T10" fmla="*/ 0 h 346"/>
              <a:gd name="T11" fmla="*/ 203 w 203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" h="346">
                <a:moveTo>
                  <a:pt x="0" y="0"/>
                </a:moveTo>
                <a:lnTo>
                  <a:pt x="202" y="345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8201025" y="4083199"/>
            <a:ext cx="50800" cy="76200"/>
          </a:xfrm>
          <a:custGeom>
            <a:avLst/>
            <a:gdLst>
              <a:gd name="T0" fmla="*/ 2147483647 w 32"/>
              <a:gd name="T1" fmla="*/ 0 h 48"/>
              <a:gd name="T2" fmla="*/ 2147483647 w 32"/>
              <a:gd name="T3" fmla="*/ 2147483647 h 48"/>
              <a:gd name="T4" fmla="*/ 0 w 32"/>
              <a:gd name="T5" fmla="*/ 2147483647 h 48"/>
              <a:gd name="T6" fmla="*/ 0 60000 65536"/>
              <a:gd name="T7" fmla="*/ 0 60000 65536"/>
              <a:gd name="T8" fmla="*/ 0 60000 65536"/>
              <a:gd name="T9" fmla="*/ 0 w 32"/>
              <a:gd name="T10" fmla="*/ 0 h 48"/>
              <a:gd name="T11" fmla="*/ 32 w 3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48">
                <a:moveTo>
                  <a:pt x="16" y="0"/>
                </a:moveTo>
                <a:lnTo>
                  <a:pt x="31" y="47"/>
                </a:lnTo>
                <a:lnTo>
                  <a:pt x="0" y="15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7810500" y="3610124"/>
            <a:ext cx="241300" cy="498475"/>
          </a:xfrm>
          <a:custGeom>
            <a:avLst/>
            <a:gdLst>
              <a:gd name="T0" fmla="*/ 2147483647 w 152"/>
              <a:gd name="T1" fmla="*/ 0 h 314"/>
              <a:gd name="T2" fmla="*/ 0 w 152"/>
              <a:gd name="T3" fmla="*/ 2147483647 h 314"/>
              <a:gd name="T4" fmla="*/ 2147483647 w 152"/>
              <a:gd name="T5" fmla="*/ 0 h 314"/>
              <a:gd name="T6" fmla="*/ 0 60000 65536"/>
              <a:gd name="T7" fmla="*/ 0 60000 65536"/>
              <a:gd name="T8" fmla="*/ 0 60000 65536"/>
              <a:gd name="T9" fmla="*/ 0 w 152"/>
              <a:gd name="T10" fmla="*/ 0 h 314"/>
              <a:gd name="T11" fmla="*/ 152 w 152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14">
                <a:moveTo>
                  <a:pt x="151" y="0"/>
                </a:moveTo>
                <a:lnTo>
                  <a:pt x="0" y="313"/>
                </a:lnTo>
                <a:lnTo>
                  <a:pt x="151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7810500" y="4032399"/>
            <a:ext cx="47625" cy="76200"/>
          </a:xfrm>
          <a:custGeom>
            <a:avLst/>
            <a:gdLst>
              <a:gd name="T0" fmla="*/ 2147483647 w 30"/>
              <a:gd name="T1" fmla="*/ 2147483647 h 48"/>
              <a:gd name="T2" fmla="*/ 0 w 30"/>
              <a:gd name="T3" fmla="*/ 2147483647 h 48"/>
              <a:gd name="T4" fmla="*/ 2147483647 w 30"/>
              <a:gd name="T5" fmla="*/ 0 h 48"/>
              <a:gd name="T6" fmla="*/ 0 60000 65536"/>
              <a:gd name="T7" fmla="*/ 0 60000 65536"/>
              <a:gd name="T8" fmla="*/ 0 60000 65536"/>
              <a:gd name="T9" fmla="*/ 0 w 30"/>
              <a:gd name="T10" fmla="*/ 0 h 48"/>
              <a:gd name="T11" fmla="*/ 30 w 3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8">
                <a:moveTo>
                  <a:pt x="29" y="12"/>
                </a:moveTo>
                <a:lnTo>
                  <a:pt x="0" y="47"/>
                </a:lnTo>
                <a:lnTo>
                  <a:pt x="11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8089900" y="3610124"/>
            <a:ext cx="1588" cy="549275"/>
          </a:xfrm>
          <a:custGeom>
            <a:avLst/>
            <a:gdLst>
              <a:gd name="T0" fmla="*/ 0 w 1"/>
              <a:gd name="T1" fmla="*/ 0 h 346"/>
              <a:gd name="T2" fmla="*/ 0 w 1"/>
              <a:gd name="T3" fmla="*/ 2147483647 h 346"/>
              <a:gd name="T4" fmla="*/ 0 w 1"/>
              <a:gd name="T5" fmla="*/ 0 h 346"/>
              <a:gd name="T6" fmla="*/ 0 60000 65536"/>
              <a:gd name="T7" fmla="*/ 0 60000 65536"/>
              <a:gd name="T8" fmla="*/ 0 60000 65536"/>
              <a:gd name="T9" fmla="*/ 0 w 1"/>
              <a:gd name="T10" fmla="*/ 0 h 346"/>
              <a:gd name="T11" fmla="*/ 1 w 1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46">
                <a:moveTo>
                  <a:pt x="0" y="0"/>
                </a:moveTo>
                <a:lnTo>
                  <a:pt x="0" y="345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8072438" y="4080024"/>
            <a:ext cx="36512" cy="79375"/>
          </a:xfrm>
          <a:custGeom>
            <a:avLst/>
            <a:gdLst>
              <a:gd name="T0" fmla="*/ 2147483647 w 23"/>
              <a:gd name="T1" fmla="*/ 0 h 50"/>
              <a:gd name="T2" fmla="*/ 2147483647 w 23"/>
              <a:gd name="T3" fmla="*/ 2147483647 h 50"/>
              <a:gd name="T4" fmla="*/ 0 w 23"/>
              <a:gd name="T5" fmla="*/ 0 h 50"/>
              <a:gd name="T6" fmla="*/ 0 60000 65536"/>
              <a:gd name="T7" fmla="*/ 0 60000 65536"/>
              <a:gd name="T8" fmla="*/ 0 60000 65536"/>
              <a:gd name="T9" fmla="*/ 0 w 23"/>
              <a:gd name="T10" fmla="*/ 0 h 50"/>
              <a:gd name="T11" fmla="*/ 23 w 23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50">
                <a:moveTo>
                  <a:pt x="22" y="0"/>
                </a:moveTo>
                <a:lnTo>
                  <a:pt x="10" y="49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123"/>
          <p:cNvSpPr>
            <a:spLocks noChangeShapeType="1"/>
          </p:cNvSpPr>
          <p:nvPr/>
        </p:nvSpPr>
        <p:spPr bwMode="auto">
          <a:xfrm>
            <a:off x="57150" y="3826024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124"/>
          <p:cNvSpPr>
            <a:spLocks noChangeArrowheads="1"/>
          </p:cNvSpPr>
          <p:nvPr/>
        </p:nvSpPr>
        <p:spPr bwMode="auto">
          <a:xfrm>
            <a:off x="4991887" y="2945788"/>
            <a:ext cx="145232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Index entries</a:t>
            </a:r>
          </a:p>
        </p:txBody>
      </p:sp>
      <p:sp>
        <p:nvSpPr>
          <p:cNvPr id="127" name="Rectangle 125"/>
          <p:cNvSpPr>
            <a:spLocks noChangeArrowheads="1"/>
          </p:cNvSpPr>
          <p:nvPr/>
        </p:nvSpPr>
        <p:spPr bwMode="auto">
          <a:xfrm>
            <a:off x="5621338" y="4608661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1"/>
                </a:solidFill>
                <a:latin typeface="Arial" charset="0"/>
                <a:ea typeface="宋体" charset="-122"/>
              </a:rPr>
              <a:t>Data Records</a:t>
            </a:r>
            <a:endParaRPr lang="en-US" altLang="zh-CN" sz="1200" b="1">
              <a:solidFill>
                <a:schemeClr val="accent1"/>
              </a:solidFill>
              <a:latin typeface="Arial" charset="0"/>
              <a:ea typeface="宋体" charset="-122"/>
            </a:endParaRPr>
          </a:p>
        </p:txBody>
      </p:sp>
      <p:sp>
        <p:nvSpPr>
          <p:cNvPr id="128" name="Rectangle 126"/>
          <p:cNvSpPr>
            <a:spLocks noChangeArrowheads="1"/>
          </p:cNvSpPr>
          <p:nvPr/>
        </p:nvSpPr>
        <p:spPr bwMode="auto">
          <a:xfrm>
            <a:off x="668338" y="5065861"/>
            <a:ext cx="206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CF0E30"/>
                </a:solidFill>
                <a:latin typeface="Book Antiqua" pitchFamily="18" charset="0"/>
                <a:ea typeface="宋体" charset="-122"/>
              </a:rPr>
              <a:t>CLUSTERED</a:t>
            </a:r>
          </a:p>
        </p:txBody>
      </p:sp>
      <p:sp>
        <p:nvSpPr>
          <p:cNvPr id="129" name="Rectangle 127"/>
          <p:cNvSpPr>
            <a:spLocks noChangeArrowheads="1"/>
          </p:cNvSpPr>
          <p:nvPr/>
        </p:nvSpPr>
        <p:spPr bwMode="auto">
          <a:xfrm>
            <a:off x="6002338" y="5142061"/>
            <a:ext cx="255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CF0E30"/>
                </a:solidFill>
                <a:latin typeface="Book Antiqua" pitchFamily="18" charset="0"/>
                <a:ea typeface="宋体" charset="-122"/>
              </a:rPr>
              <a:t>UNCLUSTERED</a:t>
            </a:r>
            <a:endParaRPr lang="en-US" altLang="zh-CN" sz="1400" b="1">
              <a:solidFill>
                <a:srgbClr val="CF0E30"/>
              </a:solidFill>
              <a:latin typeface="Book Antiqua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378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Composite Search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4347593" cy="5211735"/>
          </a:xfrm>
        </p:spPr>
        <p:txBody>
          <a:bodyPr/>
          <a:lstStyle/>
          <a:p>
            <a:r>
              <a:rPr lang="en-US" altLang="zh-CN" sz="2400" dirty="0">
                <a:solidFill>
                  <a:srgbClr val="C00000"/>
                </a:solidFill>
                <a:ea typeface="宋体" charset="-122"/>
              </a:rPr>
              <a:t>Composite Search Keys: </a:t>
            </a:r>
            <a:r>
              <a:rPr lang="en-US" altLang="zh-CN" sz="2400" dirty="0">
                <a:ea typeface="宋体" charset="-122"/>
              </a:rPr>
              <a:t>search on a combination of fields.</a:t>
            </a:r>
          </a:p>
          <a:p>
            <a:pPr lvl="1"/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Equality query</a:t>
            </a:r>
            <a:r>
              <a:rPr lang="en-US" altLang="zh-CN" dirty="0">
                <a:ea typeface="宋体" charset="-122"/>
              </a:rPr>
              <a:t>: Every field value is equal to a constant value, e.g., w.r.t. &lt;</a:t>
            </a:r>
            <a:r>
              <a:rPr lang="en-US" altLang="zh-CN" dirty="0" err="1">
                <a:ea typeface="宋体" charset="-122"/>
              </a:rPr>
              <a:t>sal,age</a:t>
            </a:r>
            <a:r>
              <a:rPr lang="en-US" altLang="zh-CN" dirty="0">
                <a:ea typeface="宋体" charset="-122"/>
              </a:rPr>
              <a:t>&gt; index:</a:t>
            </a:r>
          </a:p>
          <a:p>
            <a:pPr lvl="2"/>
            <a:r>
              <a:rPr lang="en-US" altLang="zh-CN" dirty="0">
                <a:ea typeface="宋体" charset="-122"/>
              </a:rPr>
              <a:t>age=20 and </a:t>
            </a:r>
            <a:r>
              <a:rPr lang="en-US" altLang="zh-CN" dirty="0" err="1">
                <a:ea typeface="宋体" charset="-122"/>
              </a:rPr>
              <a:t>sal</a:t>
            </a:r>
            <a:r>
              <a:rPr lang="en-US" altLang="zh-CN" dirty="0">
                <a:ea typeface="宋体" charset="-122"/>
              </a:rPr>
              <a:t> =75K</a:t>
            </a:r>
          </a:p>
          <a:p>
            <a:pPr lvl="1"/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Range query</a:t>
            </a:r>
            <a:r>
              <a:rPr lang="en-US" altLang="zh-CN" dirty="0">
                <a:ea typeface="宋体" charset="-122"/>
              </a:rPr>
              <a:t>: Some field value is not a constant, e.g.,</a:t>
            </a:r>
          </a:p>
          <a:p>
            <a:pPr lvl="2"/>
            <a:r>
              <a:rPr lang="en-US" altLang="zh-CN" dirty="0">
                <a:ea typeface="宋体" charset="-122"/>
              </a:rPr>
              <a:t>age =20; or age=20 and </a:t>
            </a:r>
            <a:r>
              <a:rPr lang="en-US" altLang="zh-CN" dirty="0" err="1">
                <a:ea typeface="宋体" charset="-122"/>
              </a:rPr>
              <a:t>sal</a:t>
            </a:r>
            <a:r>
              <a:rPr lang="en-US" altLang="zh-CN" dirty="0">
                <a:ea typeface="宋体" charset="-122"/>
              </a:rPr>
              <a:t> &gt; 10K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6569075" y="592412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9pPr>
          </a:lstStyle>
          <a:p>
            <a:fld id="{E1B68CD7-D656-46D0-A168-C2AF1397A807}" type="slidenum">
              <a:rPr lang="en-US" altLang="zh-CN" sz="1400" smtClean="0"/>
              <a:pPr/>
              <a:t>14</a:t>
            </a:fld>
            <a:endParaRPr lang="en-US" altLang="zh-CN" sz="140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767263" y="3912766"/>
            <a:ext cx="723900" cy="1201737"/>
          </a:xfrm>
          <a:custGeom>
            <a:avLst/>
            <a:gdLst>
              <a:gd name="T0" fmla="*/ 0 w 456"/>
              <a:gd name="T1" fmla="*/ 0 h 757"/>
              <a:gd name="T2" fmla="*/ 2147483647 w 456"/>
              <a:gd name="T3" fmla="*/ 0 h 757"/>
              <a:gd name="T4" fmla="*/ 2147483647 w 456"/>
              <a:gd name="T5" fmla="*/ 2147483647 h 757"/>
              <a:gd name="T6" fmla="*/ 0 w 456"/>
              <a:gd name="T7" fmla="*/ 2147483647 h 757"/>
              <a:gd name="T8" fmla="*/ 0 w 456"/>
              <a:gd name="T9" fmla="*/ 0 h 7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757"/>
              <a:gd name="T17" fmla="*/ 456 w 456"/>
              <a:gd name="T18" fmla="*/ 757 h 7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757">
                <a:moveTo>
                  <a:pt x="0" y="0"/>
                </a:moveTo>
                <a:lnTo>
                  <a:pt x="455" y="0"/>
                </a:lnTo>
                <a:lnTo>
                  <a:pt x="455" y="756"/>
                </a:lnTo>
                <a:lnTo>
                  <a:pt x="0" y="75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4767263" y="421280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767263" y="4514428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767263" y="4811291"/>
            <a:ext cx="723900" cy="1587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767263" y="2114128"/>
            <a:ext cx="723900" cy="1200150"/>
          </a:xfrm>
          <a:custGeom>
            <a:avLst/>
            <a:gdLst>
              <a:gd name="T0" fmla="*/ 0 w 456"/>
              <a:gd name="T1" fmla="*/ 0 h 756"/>
              <a:gd name="T2" fmla="*/ 2147483647 w 456"/>
              <a:gd name="T3" fmla="*/ 0 h 756"/>
              <a:gd name="T4" fmla="*/ 2147483647 w 456"/>
              <a:gd name="T5" fmla="*/ 2147483647 h 756"/>
              <a:gd name="T6" fmla="*/ 0 w 456"/>
              <a:gd name="T7" fmla="*/ 2147483647 h 756"/>
              <a:gd name="T8" fmla="*/ 0 w 456"/>
              <a:gd name="T9" fmla="*/ 0 h 7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756"/>
              <a:gd name="T17" fmla="*/ 456 w 456"/>
              <a:gd name="T18" fmla="*/ 756 h 7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756">
                <a:moveTo>
                  <a:pt x="0" y="0"/>
                </a:moveTo>
                <a:lnTo>
                  <a:pt x="455" y="0"/>
                </a:lnTo>
                <a:lnTo>
                  <a:pt x="455" y="755"/>
                </a:lnTo>
                <a:lnTo>
                  <a:pt x="0" y="7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767263" y="241575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4767263" y="271420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767263" y="3014241"/>
            <a:ext cx="723900" cy="1587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8123238" y="2114128"/>
            <a:ext cx="723900" cy="1200150"/>
          </a:xfrm>
          <a:custGeom>
            <a:avLst/>
            <a:gdLst>
              <a:gd name="T0" fmla="*/ 0 w 456"/>
              <a:gd name="T1" fmla="*/ 0 h 756"/>
              <a:gd name="T2" fmla="*/ 2147483647 w 456"/>
              <a:gd name="T3" fmla="*/ 0 h 756"/>
              <a:gd name="T4" fmla="*/ 2147483647 w 456"/>
              <a:gd name="T5" fmla="*/ 2147483647 h 756"/>
              <a:gd name="T6" fmla="*/ 0 w 456"/>
              <a:gd name="T7" fmla="*/ 2147483647 h 756"/>
              <a:gd name="T8" fmla="*/ 0 w 456"/>
              <a:gd name="T9" fmla="*/ 0 h 7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756"/>
              <a:gd name="T17" fmla="*/ 456 w 456"/>
              <a:gd name="T18" fmla="*/ 756 h 7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756">
                <a:moveTo>
                  <a:pt x="0" y="0"/>
                </a:moveTo>
                <a:lnTo>
                  <a:pt x="455" y="0"/>
                </a:lnTo>
                <a:lnTo>
                  <a:pt x="455" y="755"/>
                </a:lnTo>
                <a:lnTo>
                  <a:pt x="0" y="7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8123238" y="241575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8123238" y="271420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8123238" y="3014241"/>
            <a:ext cx="723900" cy="1587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8134350" y="3912766"/>
            <a:ext cx="723900" cy="1201737"/>
          </a:xfrm>
          <a:custGeom>
            <a:avLst/>
            <a:gdLst>
              <a:gd name="T0" fmla="*/ 0 w 456"/>
              <a:gd name="T1" fmla="*/ 0 h 757"/>
              <a:gd name="T2" fmla="*/ 2147483647 w 456"/>
              <a:gd name="T3" fmla="*/ 0 h 757"/>
              <a:gd name="T4" fmla="*/ 2147483647 w 456"/>
              <a:gd name="T5" fmla="*/ 2147483647 h 757"/>
              <a:gd name="T6" fmla="*/ 0 w 456"/>
              <a:gd name="T7" fmla="*/ 2147483647 h 757"/>
              <a:gd name="T8" fmla="*/ 0 w 456"/>
              <a:gd name="T9" fmla="*/ 0 h 7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757"/>
              <a:gd name="T17" fmla="*/ 456 w 456"/>
              <a:gd name="T18" fmla="*/ 757 h 7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757">
                <a:moveTo>
                  <a:pt x="0" y="0"/>
                </a:moveTo>
                <a:lnTo>
                  <a:pt x="455" y="0"/>
                </a:lnTo>
                <a:lnTo>
                  <a:pt x="455" y="756"/>
                </a:lnTo>
                <a:lnTo>
                  <a:pt x="0" y="75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8134350" y="421280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8134350" y="4514428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8134350" y="4811291"/>
            <a:ext cx="723900" cy="1587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5367338" y="2264941"/>
            <a:ext cx="844550" cy="1127125"/>
          </a:xfrm>
          <a:custGeom>
            <a:avLst/>
            <a:gdLst>
              <a:gd name="T0" fmla="*/ 0 w 532"/>
              <a:gd name="T1" fmla="*/ 0 h 710"/>
              <a:gd name="T2" fmla="*/ 2147483647 w 532"/>
              <a:gd name="T3" fmla="*/ 2147483647 h 710"/>
              <a:gd name="T4" fmla="*/ 0 w 532"/>
              <a:gd name="T5" fmla="*/ 0 h 710"/>
              <a:gd name="T6" fmla="*/ 0 60000 65536"/>
              <a:gd name="T7" fmla="*/ 0 60000 65536"/>
              <a:gd name="T8" fmla="*/ 0 60000 65536"/>
              <a:gd name="T9" fmla="*/ 0 w 532"/>
              <a:gd name="T10" fmla="*/ 0 h 710"/>
              <a:gd name="T11" fmla="*/ 532 w 532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710">
                <a:moveTo>
                  <a:pt x="0" y="0"/>
                </a:moveTo>
                <a:lnTo>
                  <a:pt x="531" y="709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127750" y="3280941"/>
            <a:ext cx="84138" cy="111125"/>
          </a:xfrm>
          <a:custGeom>
            <a:avLst/>
            <a:gdLst>
              <a:gd name="T0" fmla="*/ 2147483647 w 53"/>
              <a:gd name="T1" fmla="*/ 0 h 70"/>
              <a:gd name="T2" fmla="*/ 2147483647 w 53"/>
              <a:gd name="T3" fmla="*/ 2147483647 h 70"/>
              <a:gd name="T4" fmla="*/ 0 w 53"/>
              <a:gd name="T5" fmla="*/ 2147483647 h 70"/>
              <a:gd name="T6" fmla="*/ 0 60000 65536"/>
              <a:gd name="T7" fmla="*/ 0 60000 65536"/>
              <a:gd name="T8" fmla="*/ 0 60000 65536"/>
              <a:gd name="T9" fmla="*/ 0 w 53"/>
              <a:gd name="T10" fmla="*/ 0 h 70"/>
              <a:gd name="T11" fmla="*/ 53 w 53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70">
                <a:moveTo>
                  <a:pt x="22" y="0"/>
                </a:moveTo>
                <a:lnTo>
                  <a:pt x="52" y="69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5367338" y="2563391"/>
            <a:ext cx="844550" cy="528637"/>
          </a:xfrm>
          <a:custGeom>
            <a:avLst/>
            <a:gdLst>
              <a:gd name="T0" fmla="*/ 0 w 532"/>
              <a:gd name="T1" fmla="*/ 0 h 333"/>
              <a:gd name="T2" fmla="*/ 2147483647 w 532"/>
              <a:gd name="T3" fmla="*/ 2147483647 h 333"/>
              <a:gd name="T4" fmla="*/ 0 w 532"/>
              <a:gd name="T5" fmla="*/ 0 h 333"/>
              <a:gd name="T6" fmla="*/ 0 60000 65536"/>
              <a:gd name="T7" fmla="*/ 0 60000 65536"/>
              <a:gd name="T8" fmla="*/ 0 60000 65536"/>
              <a:gd name="T9" fmla="*/ 0 w 532"/>
              <a:gd name="T10" fmla="*/ 0 h 333"/>
              <a:gd name="T11" fmla="*/ 532 w 532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333">
                <a:moveTo>
                  <a:pt x="0" y="0"/>
                </a:moveTo>
                <a:lnTo>
                  <a:pt x="531" y="3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113463" y="3007891"/>
            <a:ext cx="98425" cy="84137"/>
          </a:xfrm>
          <a:custGeom>
            <a:avLst/>
            <a:gdLst>
              <a:gd name="T0" fmla="*/ 2147483647 w 62"/>
              <a:gd name="T1" fmla="*/ 0 h 53"/>
              <a:gd name="T2" fmla="*/ 2147483647 w 62"/>
              <a:gd name="T3" fmla="*/ 2147483647 h 53"/>
              <a:gd name="T4" fmla="*/ 0 w 62"/>
              <a:gd name="T5" fmla="*/ 2147483647 h 53"/>
              <a:gd name="T6" fmla="*/ 0 60000 65536"/>
              <a:gd name="T7" fmla="*/ 0 60000 65536"/>
              <a:gd name="T8" fmla="*/ 0 60000 65536"/>
              <a:gd name="T9" fmla="*/ 0 w 62"/>
              <a:gd name="T10" fmla="*/ 0 h 53"/>
              <a:gd name="T11" fmla="*/ 62 w 6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53">
                <a:moveTo>
                  <a:pt x="14" y="0"/>
                </a:moveTo>
                <a:lnTo>
                  <a:pt x="61" y="52"/>
                </a:lnTo>
                <a:lnTo>
                  <a:pt x="0" y="3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5367338" y="2866603"/>
            <a:ext cx="844550" cy="822325"/>
          </a:xfrm>
          <a:custGeom>
            <a:avLst/>
            <a:gdLst>
              <a:gd name="T0" fmla="*/ 0 w 532"/>
              <a:gd name="T1" fmla="*/ 0 h 518"/>
              <a:gd name="T2" fmla="*/ 2147483647 w 532"/>
              <a:gd name="T3" fmla="*/ 2147483647 h 518"/>
              <a:gd name="T4" fmla="*/ 0 w 532"/>
              <a:gd name="T5" fmla="*/ 0 h 518"/>
              <a:gd name="T6" fmla="*/ 0 60000 65536"/>
              <a:gd name="T7" fmla="*/ 0 60000 65536"/>
              <a:gd name="T8" fmla="*/ 0 60000 65536"/>
              <a:gd name="T9" fmla="*/ 0 w 532"/>
              <a:gd name="T10" fmla="*/ 0 h 518"/>
              <a:gd name="T11" fmla="*/ 532 w 532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518">
                <a:moveTo>
                  <a:pt x="0" y="0"/>
                </a:moveTo>
                <a:lnTo>
                  <a:pt x="531" y="51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119813" y="3590503"/>
            <a:ext cx="92075" cy="98425"/>
          </a:xfrm>
          <a:custGeom>
            <a:avLst/>
            <a:gdLst>
              <a:gd name="T0" fmla="*/ 2147483647 w 58"/>
              <a:gd name="T1" fmla="*/ 0 h 62"/>
              <a:gd name="T2" fmla="*/ 2147483647 w 58"/>
              <a:gd name="T3" fmla="*/ 2147483647 h 62"/>
              <a:gd name="T4" fmla="*/ 0 w 58"/>
              <a:gd name="T5" fmla="*/ 2147483647 h 62"/>
              <a:gd name="T6" fmla="*/ 0 60000 65536"/>
              <a:gd name="T7" fmla="*/ 0 60000 65536"/>
              <a:gd name="T8" fmla="*/ 0 60000 65536"/>
              <a:gd name="T9" fmla="*/ 0 w 58"/>
              <a:gd name="T10" fmla="*/ 0 h 62"/>
              <a:gd name="T11" fmla="*/ 58 w 58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62">
                <a:moveTo>
                  <a:pt x="18" y="0"/>
                </a:moveTo>
                <a:lnTo>
                  <a:pt x="57" y="61"/>
                </a:lnTo>
                <a:lnTo>
                  <a:pt x="0" y="2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5367338" y="3166641"/>
            <a:ext cx="844550" cy="822325"/>
          </a:xfrm>
          <a:custGeom>
            <a:avLst/>
            <a:gdLst>
              <a:gd name="T0" fmla="*/ 0 w 532"/>
              <a:gd name="T1" fmla="*/ 0 h 518"/>
              <a:gd name="T2" fmla="*/ 2147483647 w 532"/>
              <a:gd name="T3" fmla="*/ 2147483647 h 518"/>
              <a:gd name="T4" fmla="*/ 0 w 532"/>
              <a:gd name="T5" fmla="*/ 0 h 518"/>
              <a:gd name="T6" fmla="*/ 0 60000 65536"/>
              <a:gd name="T7" fmla="*/ 0 60000 65536"/>
              <a:gd name="T8" fmla="*/ 0 60000 65536"/>
              <a:gd name="T9" fmla="*/ 0 w 532"/>
              <a:gd name="T10" fmla="*/ 0 h 518"/>
              <a:gd name="T11" fmla="*/ 532 w 532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518">
                <a:moveTo>
                  <a:pt x="0" y="0"/>
                </a:moveTo>
                <a:lnTo>
                  <a:pt x="531" y="51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6119813" y="3893716"/>
            <a:ext cx="92075" cy="95250"/>
          </a:xfrm>
          <a:custGeom>
            <a:avLst/>
            <a:gdLst>
              <a:gd name="T0" fmla="*/ 2147483647 w 58"/>
              <a:gd name="T1" fmla="*/ 0 h 60"/>
              <a:gd name="T2" fmla="*/ 2147483647 w 58"/>
              <a:gd name="T3" fmla="*/ 2147483647 h 60"/>
              <a:gd name="T4" fmla="*/ 0 w 58"/>
              <a:gd name="T5" fmla="*/ 2147483647 h 60"/>
              <a:gd name="T6" fmla="*/ 0 60000 65536"/>
              <a:gd name="T7" fmla="*/ 0 60000 65536"/>
              <a:gd name="T8" fmla="*/ 0 60000 65536"/>
              <a:gd name="T9" fmla="*/ 0 w 58"/>
              <a:gd name="T10" fmla="*/ 0 h 60"/>
              <a:gd name="T11" fmla="*/ 58 w 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60">
                <a:moveTo>
                  <a:pt x="18" y="0"/>
                </a:moveTo>
                <a:lnTo>
                  <a:pt x="57" y="59"/>
                </a:lnTo>
                <a:lnTo>
                  <a:pt x="0" y="2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5367338" y="3765128"/>
            <a:ext cx="844550" cy="601663"/>
          </a:xfrm>
          <a:custGeom>
            <a:avLst/>
            <a:gdLst>
              <a:gd name="T0" fmla="*/ 0 w 532"/>
              <a:gd name="T1" fmla="*/ 2147483647 h 379"/>
              <a:gd name="T2" fmla="*/ 2147483647 w 532"/>
              <a:gd name="T3" fmla="*/ 0 h 379"/>
              <a:gd name="T4" fmla="*/ 0 w 532"/>
              <a:gd name="T5" fmla="*/ 2147483647 h 379"/>
              <a:gd name="T6" fmla="*/ 0 60000 65536"/>
              <a:gd name="T7" fmla="*/ 0 60000 65536"/>
              <a:gd name="T8" fmla="*/ 0 60000 65536"/>
              <a:gd name="T9" fmla="*/ 0 w 532"/>
              <a:gd name="T10" fmla="*/ 0 h 379"/>
              <a:gd name="T11" fmla="*/ 532 w 532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379">
                <a:moveTo>
                  <a:pt x="0" y="378"/>
                </a:moveTo>
                <a:lnTo>
                  <a:pt x="531" y="0"/>
                </a:lnTo>
                <a:lnTo>
                  <a:pt x="0" y="37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6115050" y="3765128"/>
            <a:ext cx="96838" cy="88900"/>
          </a:xfrm>
          <a:custGeom>
            <a:avLst/>
            <a:gdLst>
              <a:gd name="T0" fmla="*/ 0 w 61"/>
              <a:gd name="T1" fmla="*/ 2147483647 h 56"/>
              <a:gd name="T2" fmla="*/ 2147483647 w 61"/>
              <a:gd name="T3" fmla="*/ 0 h 56"/>
              <a:gd name="T4" fmla="*/ 2147483647 w 61"/>
              <a:gd name="T5" fmla="*/ 2147483647 h 56"/>
              <a:gd name="T6" fmla="*/ 0 60000 65536"/>
              <a:gd name="T7" fmla="*/ 0 60000 65536"/>
              <a:gd name="T8" fmla="*/ 0 60000 65536"/>
              <a:gd name="T9" fmla="*/ 0 w 61"/>
              <a:gd name="T10" fmla="*/ 0 h 56"/>
              <a:gd name="T11" fmla="*/ 61 w 6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56">
                <a:moveTo>
                  <a:pt x="0" y="22"/>
                </a:moveTo>
                <a:lnTo>
                  <a:pt x="60" y="0"/>
                </a:lnTo>
                <a:lnTo>
                  <a:pt x="15" y="5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5367338" y="4139778"/>
            <a:ext cx="844550" cy="523875"/>
          </a:xfrm>
          <a:custGeom>
            <a:avLst/>
            <a:gdLst>
              <a:gd name="T0" fmla="*/ 0 w 532"/>
              <a:gd name="T1" fmla="*/ 2147483647 h 330"/>
              <a:gd name="T2" fmla="*/ 2147483647 w 532"/>
              <a:gd name="T3" fmla="*/ 0 h 330"/>
              <a:gd name="T4" fmla="*/ 0 w 532"/>
              <a:gd name="T5" fmla="*/ 2147483647 h 330"/>
              <a:gd name="T6" fmla="*/ 0 60000 65536"/>
              <a:gd name="T7" fmla="*/ 0 60000 65536"/>
              <a:gd name="T8" fmla="*/ 0 60000 65536"/>
              <a:gd name="T9" fmla="*/ 0 w 532"/>
              <a:gd name="T10" fmla="*/ 0 h 330"/>
              <a:gd name="T11" fmla="*/ 532 w 532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330">
                <a:moveTo>
                  <a:pt x="0" y="329"/>
                </a:moveTo>
                <a:lnTo>
                  <a:pt x="531" y="0"/>
                </a:lnTo>
                <a:lnTo>
                  <a:pt x="0" y="32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6113463" y="4139778"/>
            <a:ext cx="98425" cy="80963"/>
          </a:xfrm>
          <a:custGeom>
            <a:avLst/>
            <a:gdLst>
              <a:gd name="T0" fmla="*/ 0 w 62"/>
              <a:gd name="T1" fmla="*/ 2147483647 h 51"/>
              <a:gd name="T2" fmla="*/ 2147483647 w 62"/>
              <a:gd name="T3" fmla="*/ 0 h 51"/>
              <a:gd name="T4" fmla="*/ 2147483647 w 62"/>
              <a:gd name="T5" fmla="*/ 2147483647 h 51"/>
              <a:gd name="T6" fmla="*/ 0 60000 65536"/>
              <a:gd name="T7" fmla="*/ 0 60000 65536"/>
              <a:gd name="T8" fmla="*/ 0 60000 65536"/>
              <a:gd name="T9" fmla="*/ 0 w 62"/>
              <a:gd name="T10" fmla="*/ 0 h 51"/>
              <a:gd name="T11" fmla="*/ 62 w 62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51">
                <a:moveTo>
                  <a:pt x="0" y="17"/>
                </a:moveTo>
                <a:lnTo>
                  <a:pt x="61" y="0"/>
                </a:lnTo>
                <a:lnTo>
                  <a:pt x="14" y="5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5367338" y="3390478"/>
            <a:ext cx="844550" cy="1573213"/>
          </a:xfrm>
          <a:custGeom>
            <a:avLst/>
            <a:gdLst>
              <a:gd name="T0" fmla="*/ 0 w 532"/>
              <a:gd name="T1" fmla="*/ 2147483647 h 991"/>
              <a:gd name="T2" fmla="*/ 2147483647 w 532"/>
              <a:gd name="T3" fmla="*/ 0 h 991"/>
              <a:gd name="T4" fmla="*/ 0 w 532"/>
              <a:gd name="T5" fmla="*/ 2147483647 h 991"/>
              <a:gd name="T6" fmla="*/ 0 60000 65536"/>
              <a:gd name="T7" fmla="*/ 0 60000 65536"/>
              <a:gd name="T8" fmla="*/ 0 60000 65536"/>
              <a:gd name="T9" fmla="*/ 0 w 532"/>
              <a:gd name="T10" fmla="*/ 0 h 991"/>
              <a:gd name="T11" fmla="*/ 532 w 532"/>
              <a:gd name="T12" fmla="*/ 991 h 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991">
                <a:moveTo>
                  <a:pt x="0" y="990"/>
                </a:moveTo>
                <a:lnTo>
                  <a:pt x="531" y="0"/>
                </a:lnTo>
                <a:lnTo>
                  <a:pt x="0" y="9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6137275" y="3390478"/>
            <a:ext cx="74613" cy="119063"/>
          </a:xfrm>
          <a:custGeom>
            <a:avLst/>
            <a:gdLst>
              <a:gd name="T0" fmla="*/ 0 w 47"/>
              <a:gd name="T1" fmla="*/ 2147483647 h 75"/>
              <a:gd name="T2" fmla="*/ 2147483647 w 47"/>
              <a:gd name="T3" fmla="*/ 0 h 75"/>
              <a:gd name="T4" fmla="*/ 2147483647 w 47"/>
              <a:gd name="T5" fmla="*/ 2147483647 h 75"/>
              <a:gd name="T6" fmla="*/ 0 60000 65536"/>
              <a:gd name="T7" fmla="*/ 0 60000 65536"/>
              <a:gd name="T8" fmla="*/ 0 60000 65536"/>
              <a:gd name="T9" fmla="*/ 0 w 47"/>
              <a:gd name="T10" fmla="*/ 0 h 75"/>
              <a:gd name="T11" fmla="*/ 47 w 47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75">
                <a:moveTo>
                  <a:pt x="0" y="52"/>
                </a:moveTo>
                <a:lnTo>
                  <a:pt x="46" y="0"/>
                </a:lnTo>
                <a:lnTo>
                  <a:pt x="25" y="7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5367338" y="3090441"/>
            <a:ext cx="844550" cy="973137"/>
          </a:xfrm>
          <a:custGeom>
            <a:avLst/>
            <a:gdLst>
              <a:gd name="T0" fmla="*/ 0 w 532"/>
              <a:gd name="T1" fmla="*/ 2147483647 h 613"/>
              <a:gd name="T2" fmla="*/ 2147483647 w 532"/>
              <a:gd name="T3" fmla="*/ 0 h 613"/>
              <a:gd name="T4" fmla="*/ 0 w 532"/>
              <a:gd name="T5" fmla="*/ 2147483647 h 613"/>
              <a:gd name="T6" fmla="*/ 0 60000 65536"/>
              <a:gd name="T7" fmla="*/ 0 60000 65536"/>
              <a:gd name="T8" fmla="*/ 0 60000 65536"/>
              <a:gd name="T9" fmla="*/ 0 w 532"/>
              <a:gd name="T10" fmla="*/ 0 h 613"/>
              <a:gd name="T11" fmla="*/ 532 w 532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613">
                <a:moveTo>
                  <a:pt x="0" y="612"/>
                </a:moveTo>
                <a:lnTo>
                  <a:pt x="531" y="0"/>
                </a:lnTo>
                <a:lnTo>
                  <a:pt x="0" y="61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6124575" y="3090441"/>
            <a:ext cx="87313" cy="103187"/>
          </a:xfrm>
          <a:custGeom>
            <a:avLst/>
            <a:gdLst>
              <a:gd name="T0" fmla="*/ 0 w 55"/>
              <a:gd name="T1" fmla="*/ 2147483647 h 65"/>
              <a:gd name="T2" fmla="*/ 2147483647 w 55"/>
              <a:gd name="T3" fmla="*/ 0 h 65"/>
              <a:gd name="T4" fmla="*/ 2147483647 w 55"/>
              <a:gd name="T5" fmla="*/ 2147483647 h 65"/>
              <a:gd name="T6" fmla="*/ 0 60000 65536"/>
              <a:gd name="T7" fmla="*/ 0 60000 65536"/>
              <a:gd name="T8" fmla="*/ 0 60000 65536"/>
              <a:gd name="T9" fmla="*/ 0 w 55"/>
              <a:gd name="T10" fmla="*/ 0 h 65"/>
              <a:gd name="T11" fmla="*/ 55 w 55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65">
                <a:moveTo>
                  <a:pt x="0" y="36"/>
                </a:moveTo>
                <a:lnTo>
                  <a:pt x="54" y="0"/>
                </a:lnTo>
                <a:lnTo>
                  <a:pt x="20" y="6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7415213" y="2264941"/>
            <a:ext cx="841375" cy="1127125"/>
          </a:xfrm>
          <a:custGeom>
            <a:avLst/>
            <a:gdLst>
              <a:gd name="T0" fmla="*/ 2147483647 w 530"/>
              <a:gd name="T1" fmla="*/ 0 h 710"/>
              <a:gd name="T2" fmla="*/ 0 w 530"/>
              <a:gd name="T3" fmla="*/ 2147483647 h 710"/>
              <a:gd name="T4" fmla="*/ 2147483647 w 530"/>
              <a:gd name="T5" fmla="*/ 0 h 710"/>
              <a:gd name="T6" fmla="*/ 0 60000 65536"/>
              <a:gd name="T7" fmla="*/ 0 60000 65536"/>
              <a:gd name="T8" fmla="*/ 0 60000 65536"/>
              <a:gd name="T9" fmla="*/ 0 w 530"/>
              <a:gd name="T10" fmla="*/ 0 h 710"/>
              <a:gd name="T11" fmla="*/ 530 w 530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710">
                <a:moveTo>
                  <a:pt x="529" y="0"/>
                </a:moveTo>
                <a:lnTo>
                  <a:pt x="0" y="709"/>
                </a:lnTo>
                <a:lnTo>
                  <a:pt x="5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7415213" y="3280941"/>
            <a:ext cx="82550" cy="111125"/>
          </a:xfrm>
          <a:custGeom>
            <a:avLst/>
            <a:gdLst>
              <a:gd name="T0" fmla="*/ 2147483647 w 52"/>
              <a:gd name="T1" fmla="*/ 2147483647 h 70"/>
              <a:gd name="T2" fmla="*/ 0 w 52"/>
              <a:gd name="T3" fmla="*/ 2147483647 h 70"/>
              <a:gd name="T4" fmla="*/ 2147483647 w 52"/>
              <a:gd name="T5" fmla="*/ 0 h 70"/>
              <a:gd name="T6" fmla="*/ 0 60000 65536"/>
              <a:gd name="T7" fmla="*/ 0 60000 65536"/>
              <a:gd name="T8" fmla="*/ 0 60000 65536"/>
              <a:gd name="T9" fmla="*/ 0 w 52"/>
              <a:gd name="T10" fmla="*/ 0 h 70"/>
              <a:gd name="T11" fmla="*/ 52 w 52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70">
                <a:moveTo>
                  <a:pt x="51" y="26"/>
                </a:moveTo>
                <a:lnTo>
                  <a:pt x="0" y="69"/>
                </a:lnTo>
                <a:lnTo>
                  <a:pt x="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415213" y="2563391"/>
            <a:ext cx="841375" cy="528637"/>
          </a:xfrm>
          <a:custGeom>
            <a:avLst/>
            <a:gdLst>
              <a:gd name="T0" fmla="*/ 2147483647 w 530"/>
              <a:gd name="T1" fmla="*/ 0 h 333"/>
              <a:gd name="T2" fmla="*/ 0 w 530"/>
              <a:gd name="T3" fmla="*/ 2147483647 h 333"/>
              <a:gd name="T4" fmla="*/ 2147483647 w 530"/>
              <a:gd name="T5" fmla="*/ 0 h 333"/>
              <a:gd name="T6" fmla="*/ 0 60000 65536"/>
              <a:gd name="T7" fmla="*/ 0 60000 65536"/>
              <a:gd name="T8" fmla="*/ 0 60000 65536"/>
              <a:gd name="T9" fmla="*/ 0 w 530"/>
              <a:gd name="T10" fmla="*/ 0 h 333"/>
              <a:gd name="T11" fmla="*/ 530 w 530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333">
                <a:moveTo>
                  <a:pt x="529" y="0"/>
                </a:moveTo>
                <a:lnTo>
                  <a:pt x="0" y="332"/>
                </a:lnTo>
                <a:lnTo>
                  <a:pt x="5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7415213" y="3007891"/>
            <a:ext cx="96837" cy="84137"/>
          </a:xfrm>
          <a:custGeom>
            <a:avLst/>
            <a:gdLst>
              <a:gd name="T0" fmla="*/ 2147483647 w 61"/>
              <a:gd name="T1" fmla="*/ 2147483647 h 53"/>
              <a:gd name="T2" fmla="*/ 0 w 61"/>
              <a:gd name="T3" fmla="*/ 2147483647 h 53"/>
              <a:gd name="T4" fmla="*/ 2147483647 w 61"/>
              <a:gd name="T5" fmla="*/ 0 h 53"/>
              <a:gd name="T6" fmla="*/ 0 60000 65536"/>
              <a:gd name="T7" fmla="*/ 0 60000 65536"/>
              <a:gd name="T8" fmla="*/ 0 60000 65536"/>
              <a:gd name="T9" fmla="*/ 0 w 61"/>
              <a:gd name="T10" fmla="*/ 0 h 53"/>
              <a:gd name="T11" fmla="*/ 61 w 61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53">
                <a:moveTo>
                  <a:pt x="60" y="35"/>
                </a:moveTo>
                <a:lnTo>
                  <a:pt x="0" y="5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415213" y="2866603"/>
            <a:ext cx="841375" cy="822325"/>
          </a:xfrm>
          <a:custGeom>
            <a:avLst/>
            <a:gdLst>
              <a:gd name="T0" fmla="*/ 2147483647 w 530"/>
              <a:gd name="T1" fmla="*/ 0 h 518"/>
              <a:gd name="T2" fmla="*/ 0 w 530"/>
              <a:gd name="T3" fmla="*/ 2147483647 h 518"/>
              <a:gd name="T4" fmla="*/ 2147483647 w 530"/>
              <a:gd name="T5" fmla="*/ 0 h 518"/>
              <a:gd name="T6" fmla="*/ 0 60000 65536"/>
              <a:gd name="T7" fmla="*/ 0 60000 65536"/>
              <a:gd name="T8" fmla="*/ 0 60000 65536"/>
              <a:gd name="T9" fmla="*/ 0 w 530"/>
              <a:gd name="T10" fmla="*/ 0 h 518"/>
              <a:gd name="T11" fmla="*/ 530 w 53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518">
                <a:moveTo>
                  <a:pt x="529" y="0"/>
                </a:moveTo>
                <a:lnTo>
                  <a:pt x="0" y="517"/>
                </a:lnTo>
                <a:lnTo>
                  <a:pt x="5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7415213" y="3590503"/>
            <a:ext cx="88900" cy="98425"/>
          </a:xfrm>
          <a:custGeom>
            <a:avLst/>
            <a:gdLst>
              <a:gd name="T0" fmla="*/ 2147483647 w 56"/>
              <a:gd name="T1" fmla="*/ 2147483647 h 62"/>
              <a:gd name="T2" fmla="*/ 0 w 56"/>
              <a:gd name="T3" fmla="*/ 2147483647 h 62"/>
              <a:gd name="T4" fmla="*/ 2147483647 w 56"/>
              <a:gd name="T5" fmla="*/ 0 h 62"/>
              <a:gd name="T6" fmla="*/ 0 60000 65536"/>
              <a:gd name="T7" fmla="*/ 0 60000 65536"/>
              <a:gd name="T8" fmla="*/ 0 60000 65536"/>
              <a:gd name="T9" fmla="*/ 0 w 56"/>
              <a:gd name="T10" fmla="*/ 0 h 62"/>
              <a:gd name="T11" fmla="*/ 56 w 56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2">
                <a:moveTo>
                  <a:pt x="55" y="29"/>
                </a:moveTo>
                <a:lnTo>
                  <a:pt x="0" y="61"/>
                </a:lnTo>
                <a:lnTo>
                  <a:pt x="3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415213" y="3166641"/>
            <a:ext cx="841375" cy="822325"/>
          </a:xfrm>
          <a:custGeom>
            <a:avLst/>
            <a:gdLst>
              <a:gd name="T0" fmla="*/ 2147483647 w 530"/>
              <a:gd name="T1" fmla="*/ 0 h 518"/>
              <a:gd name="T2" fmla="*/ 0 w 530"/>
              <a:gd name="T3" fmla="*/ 2147483647 h 518"/>
              <a:gd name="T4" fmla="*/ 2147483647 w 530"/>
              <a:gd name="T5" fmla="*/ 0 h 518"/>
              <a:gd name="T6" fmla="*/ 0 60000 65536"/>
              <a:gd name="T7" fmla="*/ 0 60000 65536"/>
              <a:gd name="T8" fmla="*/ 0 60000 65536"/>
              <a:gd name="T9" fmla="*/ 0 w 530"/>
              <a:gd name="T10" fmla="*/ 0 h 518"/>
              <a:gd name="T11" fmla="*/ 530 w 53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518">
                <a:moveTo>
                  <a:pt x="529" y="0"/>
                </a:moveTo>
                <a:lnTo>
                  <a:pt x="0" y="517"/>
                </a:lnTo>
                <a:lnTo>
                  <a:pt x="5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7415213" y="3893716"/>
            <a:ext cx="88900" cy="95250"/>
          </a:xfrm>
          <a:custGeom>
            <a:avLst/>
            <a:gdLst>
              <a:gd name="T0" fmla="*/ 2147483647 w 56"/>
              <a:gd name="T1" fmla="*/ 2147483647 h 60"/>
              <a:gd name="T2" fmla="*/ 0 w 56"/>
              <a:gd name="T3" fmla="*/ 2147483647 h 60"/>
              <a:gd name="T4" fmla="*/ 2147483647 w 56"/>
              <a:gd name="T5" fmla="*/ 0 h 60"/>
              <a:gd name="T6" fmla="*/ 0 60000 65536"/>
              <a:gd name="T7" fmla="*/ 0 60000 65536"/>
              <a:gd name="T8" fmla="*/ 0 60000 65536"/>
              <a:gd name="T9" fmla="*/ 0 w 56"/>
              <a:gd name="T10" fmla="*/ 0 h 60"/>
              <a:gd name="T11" fmla="*/ 56 w 5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0">
                <a:moveTo>
                  <a:pt x="55" y="29"/>
                </a:moveTo>
                <a:lnTo>
                  <a:pt x="0" y="59"/>
                </a:lnTo>
                <a:lnTo>
                  <a:pt x="3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7415213" y="3090441"/>
            <a:ext cx="841375" cy="973137"/>
          </a:xfrm>
          <a:custGeom>
            <a:avLst/>
            <a:gdLst>
              <a:gd name="T0" fmla="*/ 2147483647 w 530"/>
              <a:gd name="T1" fmla="*/ 2147483647 h 613"/>
              <a:gd name="T2" fmla="*/ 0 w 530"/>
              <a:gd name="T3" fmla="*/ 0 h 613"/>
              <a:gd name="T4" fmla="*/ 2147483647 w 530"/>
              <a:gd name="T5" fmla="*/ 2147483647 h 613"/>
              <a:gd name="T6" fmla="*/ 0 60000 65536"/>
              <a:gd name="T7" fmla="*/ 0 60000 65536"/>
              <a:gd name="T8" fmla="*/ 0 60000 65536"/>
              <a:gd name="T9" fmla="*/ 0 w 530"/>
              <a:gd name="T10" fmla="*/ 0 h 613"/>
              <a:gd name="T11" fmla="*/ 530 w 530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613">
                <a:moveTo>
                  <a:pt x="529" y="612"/>
                </a:moveTo>
                <a:lnTo>
                  <a:pt x="0" y="0"/>
                </a:lnTo>
                <a:lnTo>
                  <a:pt x="529" y="61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7415213" y="3090441"/>
            <a:ext cx="87312" cy="103187"/>
          </a:xfrm>
          <a:custGeom>
            <a:avLst/>
            <a:gdLst>
              <a:gd name="T0" fmla="*/ 2147483647 w 55"/>
              <a:gd name="T1" fmla="*/ 2147483647 h 65"/>
              <a:gd name="T2" fmla="*/ 0 w 55"/>
              <a:gd name="T3" fmla="*/ 0 h 65"/>
              <a:gd name="T4" fmla="*/ 2147483647 w 55"/>
              <a:gd name="T5" fmla="*/ 2147483647 h 65"/>
              <a:gd name="T6" fmla="*/ 0 60000 65536"/>
              <a:gd name="T7" fmla="*/ 0 60000 65536"/>
              <a:gd name="T8" fmla="*/ 0 60000 65536"/>
              <a:gd name="T9" fmla="*/ 0 w 55"/>
              <a:gd name="T10" fmla="*/ 0 h 65"/>
              <a:gd name="T11" fmla="*/ 55 w 55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65">
                <a:moveTo>
                  <a:pt x="34" y="64"/>
                </a:moveTo>
                <a:lnTo>
                  <a:pt x="0" y="0"/>
                </a:lnTo>
                <a:lnTo>
                  <a:pt x="54" y="3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415213" y="3765128"/>
            <a:ext cx="841375" cy="601663"/>
          </a:xfrm>
          <a:custGeom>
            <a:avLst/>
            <a:gdLst>
              <a:gd name="T0" fmla="*/ 2147483647 w 530"/>
              <a:gd name="T1" fmla="*/ 2147483647 h 379"/>
              <a:gd name="T2" fmla="*/ 0 w 530"/>
              <a:gd name="T3" fmla="*/ 0 h 379"/>
              <a:gd name="T4" fmla="*/ 2147483647 w 530"/>
              <a:gd name="T5" fmla="*/ 2147483647 h 379"/>
              <a:gd name="T6" fmla="*/ 0 60000 65536"/>
              <a:gd name="T7" fmla="*/ 0 60000 65536"/>
              <a:gd name="T8" fmla="*/ 0 60000 65536"/>
              <a:gd name="T9" fmla="*/ 0 w 530"/>
              <a:gd name="T10" fmla="*/ 0 h 379"/>
              <a:gd name="T11" fmla="*/ 530 w 530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379">
                <a:moveTo>
                  <a:pt x="529" y="378"/>
                </a:moveTo>
                <a:lnTo>
                  <a:pt x="0" y="0"/>
                </a:lnTo>
                <a:lnTo>
                  <a:pt x="529" y="37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7415213" y="3765128"/>
            <a:ext cx="95250" cy="88900"/>
          </a:xfrm>
          <a:custGeom>
            <a:avLst/>
            <a:gdLst>
              <a:gd name="T0" fmla="*/ 2147483647 w 60"/>
              <a:gd name="T1" fmla="*/ 2147483647 h 56"/>
              <a:gd name="T2" fmla="*/ 0 w 60"/>
              <a:gd name="T3" fmla="*/ 0 h 56"/>
              <a:gd name="T4" fmla="*/ 2147483647 w 60"/>
              <a:gd name="T5" fmla="*/ 2147483647 h 56"/>
              <a:gd name="T6" fmla="*/ 0 60000 65536"/>
              <a:gd name="T7" fmla="*/ 0 60000 65536"/>
              <a:gd name="T8" fmla="*/ 0 60000 65536"/>
              <a:gd name="T9" fmla="*/ 0 w 60"/>
              <a:gd name="T10" fmla="*/ 0 h 56"/>
              <a:gd name="T11" fmla="*/ 60 w 6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56">
                <a:moveTo>
                  <a:pt x="44" y="55"/>
                </a:moveTo>
                <a:lnTo>
                  <a:pt x="0" y="0"/>
                </a:lnTo>
                <a:lnTo>
                  <a:pt x="59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7415213" y="4061991"/>
            <a:ext cx="841375" cy="601662"/>
          </a:xfrm>
          <a:custGeom>
            <a:avLst/>
            <a:gdLst>
              <a:gd name="T0" fmla="*/ 2147483647 w 530"/>
              <a:gd name="T1" fmla="*/ 2147483647 h 379"/>
              <a:gd name="T2" fmla="*/ 0 w 530"/>
              <a:gd name="T3" fmla="*/ 0 h 379"/>
              <a:gd name="T4" fmla="*/ 2147483647 w 530"/>
              <a:gd name="T5" fmla="*/ 2147483647 h 379"/>
              <a:gd name="T6" fmla="*/ 0 60000 65536"/>
              <a:gd name="T7" fmla="*/ 0 60000 65536"/>
              <a:gd name="T8" fmla="*/ 0 60000 65536"/>
              <a:gd name="T9" fmla="*/ 0 w 530"/>
              <a:gd name="T10" fmla="*/ 0 h 379"/>
              <a:gd name="T11" fmla="*/ 530 w 530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379">
                <a:moveTo>
                  <a:pt x="529" y="378"/>
                </a:moveTo>
                <a:lnTo>
                  <a:pt x="0" y="0"/>
                </a:lnTo>
                <a:lnTo>
                  <a:pt x="529" y="37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7415213" y="4061991"/>
            <a:ext cx="95250" cy="87312"/>
          </a:xfrm>
          <a:custGeom>
            <a:avLst/>
            <a:gdLst>
              <a:gd name="T0" fmla="*/ 2147483647 w 60"/>
              <a:gd name="T1" fmla="*/ 2147483647 h 55"/>
              <a:gd name="T2" fmla="*/ 0 w 60"/>
              <a:gd name="T3" fmla="*/ 0 h 55"/>
              <a:gd name="T4" fmla="*/ 2147483647 w 60"/>
              <a:gd name="T5" fmla="*/ 2147483647 h 55"/>
              <a:gd name="T6" fmla="*/ 0 60000 65536"/>
              <a:gd name="T7" fmla="*/ 0 60000 65536"/>
              <a:gd name="T8" fmla="*/ 0 60000 65536"/>
              <a:gd name="T9" fmla="*/ 0 w 60"/>
              <a:gd name="T10" fmla="*/ 0 h 55"/>
              <a:gd name="T11" fmla="*/ 60 w 60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55">
                <a:moveTo>
                  <a:pt x="44" y="54"/>
                </a:moveTo>
                <a:lnTo>
                  <a:pt x="0" y="0"/>
                </a:lnTo>
                <a:lnTo>
                  <a:pt x="59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7415213" y="3390478"/>
            <a:ext cx="841375" cy="1573213"/>
          </a:xfrm>
          <a:custGeom>
            <a:avLst/>
            <a:gdLst>
              <a:gd name="T0" fmla="*/ 2147483647 w 530"/>
              <a:gd name="T1" fmla="*/ 2147483647 h 991"/>
              <a:gd name="T2" fmla="*/ 0 w 530"/>
              <a:gd name="T3" fmla="*/ 0 h 991"/>
              <a:gd name="T4" fmla="*/ 2147483647 w 530"/>
              <a:gd name="T5" fmla="*/ 2147483647 h 991"/>
              <a:gd name="T6" fmla="*/ 0 60000 65536"/>
              <a:gd name="T7" fmla="*/ 0 60000 65536"/>
              <a:gd name="T8" fmla="*/ 0 60000 65536"/>
              <a:gd name="T9" fmla="*/ 0 w 530"/>
              <a:gd name="T10" fmla="*/ 0 h 991"/>
              <a:gd name="T11" fmla="*/ 530 w 530"/>
              <a:gd name="T12" fmla="*/ 991 h 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991">
                <a:moveTo>
                  <a:pt x="529" y="990"/>
                </a:moveTo>
                <a:lnTo>
                  <a:pt x="0" y="0"/>
                </a:lnTo>
                <a:lnTo>
                  <a:pt x="529" y="9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7415213" y="3390478"/>
            <a:ext cx="73025" cy="119063"/>
          </a:xfrm>
          <a:custGeom>
            <a:avLst/>
            <a:gdLst>
              <a:gd name="T0" fmla="*/ 2147483647 w 46"/>
              <a:gd name="T1" fmla="*/ 2147483647 h 75"/>
              <a:gd name="T2" fmla="*/ 0 w 46"/>
              <a:gd name="T3" fmla="*/ 0 h 75"/>
              <a:gd name="T4" fmla="*/ 2147483647 w 46"/>
              <a:gd name="T5" fmla="*/ 2147483647 h 75"/>
              <a:gd name="T6" fmla="*/ 0 60000 65536"/>
              <a:gd name="T7" fmla="*/ 0 60000 65536"/>
              <a:gd name="T8" fmla="*/ 0 60000 65536"/>
              <a:gd name="T9" fmla="*/ 0 w 46"/>
              <a:gd name="T10" fmla="*/ 0 h 75"/>
              <a:gd name="T11" fmla="*/ 46 w 46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75">
                <a:moveTo>
                  <a:pt x="21" y="74"/>
                </a:moveTo>
                <a:lnTo>
                  <a:pt x="0" y="0"/>
                </a:lnTo>
                <a:lnTo>
                  <a:pt x="45" y="5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6176963" y="3984203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sue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6600825" y="398420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13</a:t>
            </a: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7019925" y="398420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75</a:t>
            </a:r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6210300" y="3014241"/>
            <a:ext cx="1206500" cy="1200150"/>
          </a:xfrm>
          <a:custGeom>
            <a:avLst/>
            <a:gdLst>
              <a:gd name="T0" fmla="*/ 0 w 760"/>
              <a:gd name="T1" fmla="*/ 0 h 756"/>
              <a:gd name="T2" fmla="*/ 2147483647 w 760"/>
              <a:gd name="T3" fmla="*/ 0 h 756"/>
              <a:gd name="T4" fmla="*/ 2147483647 w 760"/>
              <a:gd name="T5" fmla="*/ 2147483647 h 756"/>
              <a:gd name="T6" fmla="*/ 0 w 760"/>
              <a:gd name="T7" fmla="*/ 2147483647 h 756"/>
              <a:gd name="T8" fmla="*/ 0 w 760"/>
              <a:gd name="T9" fmla="*/ 0 h 7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"/>
              <a:gd name="T16" fmla="*/ 0 h 756"/>
              <a:gd name="T17" fmla="*/ 760 w 760"/>
              <a:gd name="T18" fmla="*/ 756 h 7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" h="756">
                <a:moveTo>
                  <a:pt x="0" y="0"/>
                </a:moveTo>
                <a:lnTo>
                  <a:pt x="759" y="0"/>
                </a:lnTo>
                <a:lnTo>
                  <a:pt x="759" y="755"/>
                </a:lnTo>
                <a:lnTo>
                  <a:pt x="0" y="7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6210300" y="3312691"/>
            <a:ext cx="1206500" cy="1587"/>
          </a:xfrm>
          <a:custGeom>
            <a:avLst/>
            <a:gdLst>
              <a:gd name="T0" fmla="*/ 0 w 760"/>
              <a:gd name="T1" fmla="*/ 0 h 1"/>
              <a:gd name="T2" fmla="*/ 2147483647 w 760"/>
              <a:gd name="T3" fmla="*/ 0 h 1"/>
              <a:gd name="T4" fmla="*/ 0 w 760"/>
              <a:gd name="T5" fmla="*/ 0 h 1"/>
              <a:gd name="T6" fmla="*/ 0 60000 65536"/>
              <a:gd name="T7" fmla="*/ 0 60000 65536"/>
              <a:gd name="T8" fmla="*/ 0 60000 65536"/>
              <a:gd name="T9" fmla="*/ 0 w 760"/>
              <a:gd name="T10" fmla="*/ 0 h 1"/>
              <a:gd name="T11" fmla="*/ 760 w 7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1">
                <a:moveTo>
                  <a:pt x="0" y="0"/>
                </a:moveTo>
                <a:lnTo>
                  <a:pt x="759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6210300" y="3612728"/>
            <a:ext cx="1206500" cy="1588"/>
          </a:xfrm>
          <a:custGeom>
            <a:avLst/>
            <a:gdLst>
              <a:gd name="T0" fmla="*/ 0 w 760"/>
              <a:gd name="T1" fmla="*/ 0 h 1"/>
              <a:gd name="T2" fmla="*/ 2147483647 w 760"/>
              <a:gd name="T3" fmla="*/ 0 h 1"/>
              <a:gd name="T4" fmla="*/ 0 w 760"/>
              <a:gd name="T5" fmla="*/ 0 h 1"/>
              <a:gd name="T6" fmla="*/ 0 60000 65536"/>
              <a:gd name="T7" fmla="*/ 0 60000 65536"/>
              <a:gd name="T8" fmla="*/ 0 60000 65536"/>
              <a:gd name="T9" fmla="*/ 0 w 760"/>
              <a:gd name="T10" fmla="*/ 0 h 1"/>
              <a:gd name="T11" fmla="*/ 760 w 7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1">
                <a:moveTo>
                  <a:pt x="0" y="0"/>
                </a:moveTo>
                <a:lnTo>
                  <a:pt x="759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6210300" y="3912766"/>
            <a:ext cx="1206500" cy="1587"/>
          </a:xfrm>
          <a:custGeom>
            <a:avLst/>
            <a:gdLst>
              <a:gd name="T0" fmla="*/ 0 w 760"/>
              <a:gd name="T1" fmla="*/ 0 h 1"/>
              <a:gd name="T2" fmla="*/ 2147483647 w 760"/>
              <a:gd name="T3" fmla="*/ 0 h 1"/>
              <a:gd name="T4" fmla="*/ 0 w 760"/>
              <a:gd name="T5" fmla="*/ 0 h 1"/>
              <a:gd name="T6" fmla="*/ 0 60000 65536"/>
              <a:gd name="T7" fmla="*/ 0 60000 65536"/>
              <a:gd name="T8" fmla="*/ 0 60000 65536"/>
              <a:gd name="T9" fmla="*/ 0 w 760"/>
              <a:gd name="T10" fmla="*/ 0 h 1"/>
              <a:gd name="T11" fmla="*/ 760 w 7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1">
                <a:moveTo>
                  <a:pt x="0" y="0"/>
                </a:moveTo>
                <a:lnTo>
                  <a:pt x="759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6176963" y="3084091"/>
            <a:ext cx="509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bob</a:t>
            </a: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6176963" y="338095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cal</a:t>
            </a: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176963" y="3685753"/>
            <a:ext cx="439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joe</a:t>
            </a: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6600825" y="368575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12</a:t>
            </a: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7019925" y="3084091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10</a:t>
            </a: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7019925" y="368575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20</a:t>
            </a: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7019925" y="338095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80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600825" y="338095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11</a:t>
            </a: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6600825" y="3084091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12</a:t>
            </a:r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6099175" y="2707853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name</a:t>
            </a:r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6599238" y="2707853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age</a:t>
            </a:r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7018338" y="2707853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sal</a:t>
            </a: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4659313" y="5182766"/>
            <a:ext cx="1039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1"/>
                </a:solidFill>
                <a:latin typeface="Arial" charset="0"/>
                <a:ea typeface="宋体" charset="-122"/>
              </a:rPr>
              <a:t>&lt;sal, age&gt;</a:t>
            </a: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4659313" y="3380953"/>
            <a:ext cx="1039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2"/>
                </a:solidFill>
                <a:latin typeface="Arial" charset="0"/>
                <a:ea typeface="宋体" charset="-122"/>
              </a:rPr>
              <a:t>&lt;age, sal&gt;</a:t>
            </a: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8147050" y="3380953"/>
            <a:ext cx="70211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latin typeface="Arial" charset="0"/>
                <a:ea typeface="宋体" charset="-122"/>
              </a:rPr>
              <a:t>&lt;age&gt;</a:t>
            </a: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8147050" y="5182766"/>
            <a:ext cx="636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9234DB"/>
                </a:solidFill>
                <a:latin typeface="Arial" charset="0"/>
                <a:ea typeface="宋体" charset="-122"/>
              </a:rPr>
              <a:t>&lt;sal&gt;</a:t>
            </a:r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4768850" y="2784053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2"/>
                </a:solidFill>
                <a:latin typeface="Arial" charset="0"/>
                <a:ea typeface="宋体" charset="-122"/>
              </a:rPr>
              <a:t>12,20</a:t>
            </a:r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4781550" y="2501478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2"/>
                </a:solidFill>
                <a:latin typeface="Arial" charset="0"/>
                <a:ea typeface="宋体" charset="-122"/>
              </a:rPr>
              <a:t>12,10</a:t>
            </a: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4781550" y="2185566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2"/>
                </a:solidFill>
                <a:latin typeface="Arial" charset="0"/>
                <a:ea typeface="宋体" charset="-122"/>
              </a:rPr>
              <a:t>11,80</a:t>
            </a: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4770438" y="3084091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2"/>
                </a:solidFill>
                <a:latin typeface="Arial" charset="0"/>
                <a:ea typeface="宋体" charset="-122"/>
              </a:rPr>
              <a:t>13,75</a:t>
            </a:r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4783138" y="4300116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1"/>
                </a:solidFill>
                <a:latin typeface="Arial" charset="0"/>
                <a:ea typeface="宋体" charset="-122"/>
              </a:rPr>
              <a:t>20,12</a:t>
            </a: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4783138" y="3984203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1"/>
                </a:solidFill>
                <a:latin typeface="Arial" charset="0"/>
                <a:ea typeface="宋体" charset="-122"/>
              </a:rPr>
              <a:t>10,12</a:t>
            </a:r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4770438" y="4582691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1"/>
                </a:solidFill>
                <a:latin typeface="Arial" charset="0"/>
                <a:ea typeface="宋体" charset="-122"/>
              </a:rPr>
              <a:t>75,13</a:t>
            </a: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4770438" y="4882728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1"/>
                </a:solidFill>
                <a:latin typeface="Arial" charset="0"/>
                <a:ea typeface="宋体" charset="-122"/>
              </a:rPr>
              <a:t>80,11</a:t>
            </a:r>
          </a:p>
        </p:txBody>
      </p:sp>
      <p:sp>
        <p:nvSpPr>
          <p:cNvPr id="85" name="Rectangle 85"/>
          <p:cNvSpPr>
            <a:spLocks noChangeArrowheads="1"/>
          </p:cNvSpPr>
          <p:nvPr/>
        </p:nvSpPr>
        <p:spPr bwMode="auto">
          <a:xfrm>
            <a:off x="8401050" y="2185566"/>
            <a:ext cx="37484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latin typeface="Arial" charset="0"/>
                <a:ea typeface="宋体" charset="-122"/>
              </a:rPr>
              <a:t>11</a:t>
            </a:r>
          </a:p>
        </p:txBody>
      </p:sp>
      <p:sp>
        <p:nvSpPr>
          <p:cNvPr id="86" name="Rectangle 86"/>
          <p:cNvSpPr>
            <a:spLocks noChangeArrowheads="1"/>
          </p:cNvSpPr>
          <p:nvPr/>
        </p:nvSpPr>
        <p:spPr bwMode="auto">
          <a:xfrm>
            <a:off x="8401050" y="2482428"/>
            <a:ext cx="3847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latin typeface="Arial" charset="0"/>
                <a:ea typeface="宋体" charset="-122"/>
              </a:rPr>
              <a:t>12</a:t>
            </a:r>
          </a:p>
        </p:txBody>
      </p: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8401050" y="2784053"/>
            <a:ext cx="3847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latin typeface="Arial" charset="0"/>
                <a:ea typeface="宋体" charset="-122"/>
              </a:rPr>
              <a:t>12</a:t>
            </a: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8402638" y="3084091"/>
            <a:ext cx="3847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latin typeface="Arial" charset="0"/>
                <a:ea typeface="宋体" charset="-122"/>
              </a:rPr>
              <a:t>13</a:t>
            </a:r>
          </a:p>
        </p:txBody>
      </p:sp>
      <p:sp>
        <p:nvSpPr>
          <p:cNvPr id="89" name="Rectangle 89"/>
          <p:cNvSpPr>
            <a:spLocks noChangeArrowheads="1"/>
          </p:cNvSpPr>
          <p:nvPr/>
        </p:nvSpPr>
        <p:spPr bwMode="auto">
          <a:xfrm>
            <a:off x="8402638" y="3984203"/>
            <a:ext cx="38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9234DB"/>
                </a:solidFill>
                <a:latin typeface="Arial" charset="0"/>
                <a:ea typeface="宋体" charset="-122"/>
              </a:rPr>
              <a:t>10</a:t>
            </a:r>
          </a:p>
        </p:txBody>
      </p: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8402638" y="4284241"/>
            <a:ext cx="38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9234DB"/>
                </a:solidFill>
                <a:latin typeface="Arial" charset="0"/>
                <a:ea typeface="宋体" charset="-122"/>
              </a:rPr>
              <a:t>20</a:t>
            </a: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8402638" y="4582691"/>
            <a:ext cx="38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9234DB"/>
                </a:solidFill>
                <a:latin typeface="Arial" charset="0"/>
                <a:ea typeface="宋体" charset="-122"/>
              </a:rPr>
              <a:t>75</a:t>
            </a:r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8402638" y="4882728"/>
            <a:ext cx="38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9234DB"/>
                </a:solidFill>
                <a:latin typeface="Arial" charset="0"/>
                <a:ea typeface="宋体" charset="-122"/>
              </a:rPr>
              <a:t>80</a:t>
            </a: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087796" y="4322341"/>
            <a:ext cx="1532471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C00000"/>
                </a:solidFill>
                <a:latin typeface="Book Antiqua" pitchFamily="18" charset="0"/>
                <a:ea typeface="宋体" charset="-122"/>
              </a:rPr>
              <a:t>Data records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C00000"/>
                </a:solidFill>
                <a:latin typeface="Book Antiqua" pitchFamily="18" charset="0"/>
                <a:ea typeface="宋体" charset="-122"/>
              </a:rPr>
              <a:t>sorted by </a:t>
            </a:r>
            <a:r>
              <a:rPr lang="en-US" altLang="zh-CN" sz="1600" i="1" dirty="0">
                <a:solidFill>
                  <a:srgbClr val="C00000"/>
                </a:solidFill>
                <a:latin typeface="Book Antiqua" pitchFamily="18" charset="0"/>
                <a:ea typeface="宋体" charset="-122"/>
              </a:rPr>
              <a:t>name</a:t>
            </a:r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4572000" y="5465341"/>
            <a:ext cx="1876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latin typeface="Book Antiqua" pitchFamily="18" charset="0"/>
                <a:ea typeface="宋体" charset="-122"/>
              </a:rPr>
              <a:t>Data entries in index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latin typeface="Book Antiqua" pitchFamily="18" charset="0"/>
                <a:ea typeface="宋体" charset="-122"/>
              </a:rPr>
              <a:t>sorted by </a:t>
            </a:r>
            <a:r>
              <a:rPr lang="en-US" altLang="zh-CN" sz="1600" i="1">
                <a:latin typeface="Book Antiqua" pitchFamily="18" charset="0"/>
                <a:ea typeface="宋体" charset="-122"/>
              </a:rPr>
              <a:t>&lt;sal,age&gt;</a:t>
            </a:r>
          </a:p>
        </p:txBody>
      </p: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7315200" y="5465341"/>
            <a:ext cx="1498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9234DB"/>
                </a:solidFill>
                <a:latin typeface="Book Antiqua" pitchFamily="18" charset="0"/>
                <a:ea typeface="宋体" charset="-122"/>
              </a:rPr>
              <a:t>Data entries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9234DB"/>
                </a:solidFill>
                <a:latin typeface="Book Antiqua" pitchFamily="18" charset="0"/>
                <a:ea typeface="宋体" charset="-122"/>
              </a:rPr>
              <a:t>sorted by </a:t>
            </a:r>
            <a:r>
              <a:rPr lang="en-US" altLang="zh-CN" sz="1600" i="1">
                <a:solidFill>
                  <a:srgbClr val="9234DB"/>
                </a:solidFill>
                <a:latin typeface="Book Antiqua" pitchFamily="18" charset="0"/>
                <a:ea typeface="宋体" charset="-122"/>
              </a:rPr>
              <a:t>&lt;sal&gt;</a:t>
            </a:r>
          </a:p>
        </p:txBody>
      </p: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4915111" y="1252116"/>
            <a:ext cx="373179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CF0E30"/>
                </a:solidFill>
                <a:latin typeface="Book Antiqua" pitchFamily="18" charset="0"/>
                <a:ea typeface="宋体" charset="-122"/>
              </a:rPr>
              <a:t>Examples of composite key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CF0E30"/>
                </a:solidFill>
                <a:latin typeface="Book Antiqua" pitchFamily="18" charset="0"/>
                <a:ea typeface="宋体" charset="-122"/>
              </a:rPr>
              <a:t>indexes using lexicographic order</a:t>
            </a:r>
          </a:p>
        </p:txBody>
      </p:sp>
    </p:spTree>
    <p:extLst>
      <p:ext uri="{BB962C8B-B14F-4D97-AF65-F5344CB8AC3E}">
        <p14:creationId xmlns:p14="http://schemas.microsoft.com/office/powerpoint/2010/main" val="269269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Our 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ea typeface="宋体" charset="-122"/>
              </a:rPr>
              <a:t>How many indexes? Where?</a:t>
            </a:r>
          </a:p>
          <a:p>
            <a:pPr lvl="1"/>
            <a:r>
              <a:rPr lang="en-US" altLang="zh-CN" dirty="0" err="1">
                <a:ea typeface="宋体" charset="-122"/>
              </a:rPr>
              <a:t>ToC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Topic words</a:t>
            </a:r>
          </a:p>
          <a:p>
            <a:pPr lvl="1"/>
            <a:r>
              <a:rPr lang="en-US" altLang="zh-CN" dirty="0">
                <a:ea typeface="宋体" charset="-122"/>
              </a:rPr>
              <a:t>Author index, ……</a:t>
            </a:r>
          </a:p>
          <a:p>
            <a:r>
              <a:rPr lang="en-US" altLang="zh-CN" sz="2400" dirty="0">
                <a:ea typeface="宋体" charset="-122"/>
              </a:rPr>
              <a:t>What are keys? What are records?</a:t>
            </a:r>
          </a:p>
          <a:p>
            <a:pPr lvl="1"/>
            <a:r>
              <a:rPr lang="en-US" altLang="zh-CN" i="1" u="sng" dirty="0">
                <a:ea typeface="宋体" charset="-122"/>
              </a:rPr>
              <a:t>Chapter no./title</a:t>
            </a:r>
          </a:p>
          <a:p>
            <a:pPr lvl="1"/>
            <a:r>
              <a:rPr lang="en-US" altLang="zh-CN" i="1" u="sng" dirty="0">
                <a:ea typeface="宋体" charset="-122"/>
              </a:rPr>
              <a:t>Topic words</a:t>
            </a:r>
          </a:p>
          <a:p>
            <a:r>
              <a:rPr lang="en-US" altLang="zh-CN" sz="2400" dirty="0">
                <a:ea typeface="宋体" charset="-122"/>
              </a:rPr>
              <a:t>Clustered?	</a:t>
            </a:r>
            <a:r>
              <a:rPr lang="en-US" altLang="zh-CN" sz="2400" dirty="0" err="1">
                <a:ea typeface="宋体" charset="-122"/>
              </a:rPr>
              <a:t>ToC</a:t>
            </a:r>
            <a:r>
              <a:rPr lang="en-US" altLang="zh-CN" sz="2400" dirty="0">
                <a:ea typeface="宋体" charset="-122"/>
              </a:rPr>
              <a:t> (Yes); 	T.W. (No)</a:t>
            </a:r>
          </a:p>
          <a:p>
            <a:r>
              <a:rPr lang="en-US" altLang="zh-CN" sz="2400" dirty="0">
                <a:ea typeface="宋体" charset="-122"/>
              </a:rPr>
              <a:t>Dense?	</a:t>
            </a:r>
            <a:r>
              <a:rPr lang="en-US" altLang="zh-CN" sz="2400" dirty="0" err="1">
                <a:ea typeface="宋体" charset="-122"/>
              </a:rPr>
              <a:t>ToC</a:t>
            </a:r>
            <a:r>
              <a:rPr lang="en-US" altLang="zh-CN" sz="2400" dirty="0">
                <a:ea typeface="宋体" charset="-122"/>
              </a:rPr>
              <a:t> </a:t>
            </a:r>
            <a:r>
              <a:rPr lang="en-US" altLang="zh-CN" sz="2400">
                <a:ea typeface="宋体" charset="-122"/>
              </a:rPr>
              <a:t>(Yes to </a:t>
            </a:r>
            <a:r>
              <a:rPr lang="en-US" altLang="zh-CN" sz="2400" dirty="0">
                <a:ea typeface="宋体" charset="-122"/>
              </a:rPr>
              <a:t>some extent);	T.W. (No)</a:t>
            </a:r>
          </a:p>
          <a:p>
            <a:r>
              <a:rPr lang="en-US" altLang="zh-CN" sz="2400" dirty="0">
                <a:ea typeface="宋体" charset="-122"/>
              </a:rPr>
              <a:t>Primary?	It depends!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15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24744"/>
            <a:ext cx="23431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What’s wrong with sequential index?</a:t>
            </a:r>
          </a:p>
          <a:p>
            <a:pPr lvl="1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Pros: easy/fast to access</a:t>
            </a:r>
          </a:p>
          <a:p>
            <a:pPr lvl="1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Cons: hard to maintain the sequential property upon updates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B+ Tree Intuition: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Give up </a:t>
            </a:r>
            <a:r>
              <a:rPr lang="en-US" altLang="zh-CN" dirty="0" err="1">
                <a:ea typeface="宋体" charset="-122"/>
              </a:rPr>
              <a:t>sequentiality</a:t>
            </a:r>
            <a:r>
              <a:rPr lang="en-US" altLang="zh-CN" dirty="0">
                <a:ea typeface="宋体" charset="-122"/>
              </a:rPr>
              <a:t> of index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Try to get “balance” by dynamic reorganization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Behind the Scene: Prof. Rudolf Bayer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Professor of Informatics at the Technical University of Munich since 1972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Inventor of </a:t>
            </a:r>
            <a:r>
              <a:rPr lang="en-US" altLang="zh-CN" dirty="0"/>
              <a:t>B-tree, UB-tree and red-black tree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Recipient of 2001 ACM SIGMOD Edgar F. </a:t>
            </a:r>
            <a:r>
              <a:rPr lang="en-US" altLang="zh-CN" dirty="0" err="1"/>
              <a:t>Codd</a:t>
            </a:r>
            <a:r>
              <a:rPr lang="en-US" altLang="zh-CN" dirty="0"/>
              <a:t> Innovations Award</a:t>
            </a:r>
            <a:endParaRPr lang="en-US" altLang="zh-CN" dirty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charset="-122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16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 descr="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9210" y="2852936"/>
            <a:ext cx="1265238" cy="15621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488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8" t="2212" b="21978"/>
          <a:stretch/>
        </p:blipFill>
        <p:spPr>
          <a:xfrm>
            <a:off x="6726113" y="1143000"/>
            <a:ext cx="2238375" cy="2430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Trees Basics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17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228600" y="11430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a typeface="宋体" charset="-122"/>
              </a:rPr>
              <a:t>Parameter d = the </a:t>
            </a:r>
            <a:r>
              <a:rPr lang="en-US" altLang="zh-CN" u="sng" dirty="0">
                <a:ea typeface="宋体" charset="-122"/>
              </a:rPr>
              <a:t>degree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u="sng" dirty="0">
                <a:ea typeface="宋体" charset="-122"/>
              </a:rPr>
              <a:t>(order)</a:t>
            </a:r>
          </a:p>
          <a:p>
            <a:r>
              <a:rPr lang="en-US" altLang="zh-CN" dirty="0">
                <a:ea typeface="宋体" charset="-122"/>
              </a:rPr>
              <a:t>Each node has [d, 2d] keys (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except root</a:t>
            </a:r>
            <a:r>
              <a:rPr lang="en-US" altLang="zh-CN" dirty="0">
                <a:ea typeface="宋体" charset="-122"/>
              </a:rPr>
              <a:t>)</a:t>
            </a:r>
          </a:p>
          <a:p>
            <a:pPr lvl="1"/>
            <a:r>
              <a:rPr lang="en-US" altLang="zh-CN" dirty="0">
                <a:ea typeface="宋体" charset="-122"/>
              </a:rPr>
              <a:t>Internal node:</a:t>
            </a:r>
          </a:p>
          <a:p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Leaf:</a:t>
            </a:r>
          </a:p>
        </p:txBody>
      </p:sp>
      <p:graphicFrame>
        <p:nvGraphicFramePr>
          <p:cNvPr id="35" name="Group 4"/>
          <p:cNvGraphicFramePr>
            <a:graphicFrameLocks noGrp="1"/>
          </p:cNvGraphicFramePr>
          <p:nvPr/>
        </p:nvGraphicFramePr>
        <p:xfrm>
          <a:off x="3200400" y="2743200"/>
          <a:ext cx="1828800" cy="6858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Line 22"/>
          <p:cNvSpPr>
            <a:spLocks noChangeShapeType="1"/>
          </p:cNvSpPr>
          <p:nvPr/>
        </p:nvSpPr>
        <p:spPr bwMode="auto">
          <a:xfrm flipH="1">
            <a:off x="2667000" y="32766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38862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4419600" y="3276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4876800" y="32766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1752600" y="3625850"/>
            <a:ext cx="741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[X , 30)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971800" y="3625850"/>
            <a:ext cx="83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[30, 120)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4495800" y="3625850"/>
            <a:ext cx="923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[120, 240)</a:t>
            </a: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6248400" y="3625850"/>
            <a:ext cx="78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[240, Y)</a:t>
            </a:r>
          </a:p>
        </p:txBody>
      </p:sp>
      <p:graphicFrame>
        <p:nvGraphicFramePr>
          <p:cNvPr id="4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574155"/>
              </p:ext>
            </p:extLst>
          </p:nvPr>
        </p:nvGraphicFramePr>
        <p:xfrm>
          <a:off x="2427312" y="4941168"/>
          <a:ext cx="1828800" cy="7112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Line 48"/>
          <p:cNvSpPr>
            <a:spLocks noChangeShapeType="1"/>
          </p:cNvSpPr>
          <p:nvPr/>
        </p:nvSpPr>
        <p:spPr bwMode="auto">
          <a:xfrm flipH="1">
            <a:off x="1893912" y="5474568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49"/>
          <p:cNvSpPr>
            <a:spLocks noChangeShapeType="1"/>
          </p:cNvSpPr>
          <p:nvPr/>
        </p:nvSpPr>
        <p:spPr bwMode="auto">
          <a:xfrm>
            <a:off x="3113112" y="547456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>
            <a:off x="3646512" y="547456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51"/>
          <p:cNvSpPr>
            <a:spLocks noChangeShapeType="1"/>
          </p:cNvSpPr>
          <p:nvPr/>
        </p:nvSpPr>
        <p:spPr bwMode="auto">
          <a:xfrm>
            <a:off x="4103712" y="547456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1512912" y="5880968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50" name="Rectangle 53"/>
          <p:cNvSpPr>
            <a:spLocks noChangeArrowheads="1"/>
          </p:cNvSpPr>
          <p:nvPr/>
        </p:nvSpPr>
        <p:spPr bwMode="auto">
          <a:xfrm>
            <a:off x="2808312" y="5880968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3722712" y="5880968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52" name="Rectangle 58"/>
          <p:cNvSpPr>
            <a:spLocks noChangeArrowheads="1"/>
          </p:cNvSpPr>
          <p:nvPr/>
        </p:nvSpPr>
        <p:spPr bwMode="auto">
          <a:xfrm>
            <a:off x="6988200" y="5309468"/>
            <a:ext cx="392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zh-CN" altLang="zh-CN" sz="1600">
              <a:ea typeface="宋体" charset="-122"/>
            </a:endParaRPr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>
            <a:off x="6507187" y="5309468"/>
            <a:ext cx="481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zh-CN" altLang="zh-CN" sz="1600">
              <a:ea typeface="宋体" charset="-122"/>
            </a:endParaRPr>
          </a:p>
        </p:txBody>
      </p:sp>
      <p:sp>
        <p:nvSpPr>
          <p:cNvPr id="54" name="Rectangle 61"/>
          <p:cNvSpPr>
            <a:spLocks noChangeArrowheads="1"/>
          </p:cNvSpPr>
          <p:nvPr/>
        </p:nvSpPr>
        <p:spPr bwMode="auto">
          <a:xfrm>
            <a:off x="5551512" y="5309468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zh-CN" altLang="zh-CN" sz="1600">
              <a:ea typeface="宋体" charset="-122"/>
            </a:endParaRPr>
          </a:p>
        </p:txBody>
      </p:sp>
      <p:sp>
        <p:nvSpPr>
          <p:cNvPr id="55" name="Rectangle 62"/>
          <p:cNvSpPr>
            <a:spLocks noChangeArrowheads="1"/>
          </p:cNvSpPr>
          <p:nvPr/>
        </p:nvSpPr>
        <p:spPr bwMode="auto">
          <a:xfrm>
            <a:off x="6746900" y="4966568"/>
            <a:ext cx="633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zh-CN" sz="1600">
                <a:ea typeface="宋体" charset="-122"/>
              </a:rPr>
              <a:t> </a:t>
            </a:r>
          </a:p>
        </p:txBody>
      </p:sp>
      <p:sp>
        <p:nvSpPr>
          <p:cNvPr id="56" name="Rectangle 63"/>
          <p:cNvSpPr>
            <a:spLocks noChangeArrowheads="1"/>
          </p:cNvSpPr>
          <p:nvPr/>
        </p:nvSpPr>
        <p:spPr bwMode="auto">
          <a:xfrm>
            <a:off x="6180162" y="4966568"/>
            <a:ext cx="5667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zh-CN" sz="1600">
                <a:ea typeface="宋体" charset="-122"/>
              </a:rPr>
              <a:t> </a:t>
            </a:r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5551512" y="4966568"/>
            <a:ext cx="628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zh-CN" sz="1600">
                <a:ea typeface="宋体" charset="-122"/>
              </a:rPr>
              <a:t> </a:t>
            </a:r>
          </a:p>
        </p:txBody>
      </p:sp>
      <p:sp>
        <p:nvSpPr>
          <p:cNvPr id="58" name="Line 65"/>
          <p:cNvSpPr>
            <a:spLocks noChangeShapeType="1"/>
          </p:cNvSpPr>
          <p:nvPr/>
        </p:nvSpPr>
        <p:spPr bwMode="auto">
          <a:xfrm>
            <a:off x="5551512" y="4966568"/>
            <a:ext cx="1828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67"/>
          <p:cNvSpPr>
            <a:spLocks noChangeShapeType="1"/>
          </p:cNvSpPr>
          <p:nvPr/>
        </p:nvSpPr>
        <p:spPr bwMode="auto">
          <a:xfrm>
            <a:off x="5551512" y="5677768"/>
            <a:ext cx="1828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68"/>
          <p:cNvSpPr>
            <a:spLocks noChangeShapeType="1"/>
          </p:cNvSpPr>
          <p:nvPr/>
        </p:nvSpPr>
        <p:spPr bwMode="auto">
          <a:xfrm>
            <a:off x="5551512" y="4966568"/>
            <a:ext cx="0" cy="711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71"/>
          <p:cNvSpPr>
            <a:spLocks noChangeShapeType="1"/>
          </p:cNvSpPr>
          <p:nvPr/>
        </p:nvSpPr>
        <p:spPr bwMode="auto">
          <a:xfrm>
            <a:off x="7380312" y="4966568"/>
            <a:ext cx="0" cy="711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Text Box 75"/>
          <p:cNvSpPr txBox="1">
            <a:spLocks noChangeArrowheads="1"/>
          </p:cNvSpPr>
          <p:nvPr/>
        </p:nvSpPr>
        <p:spPr bwMode="auto">
          <a:xfrm>
            <a:off x="5835675" y="5118968"/>
            <a:ext cx="1239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>
                <a:ea typeface="宋体" charset="-122"/>
              </a:rPr>
              <a:t>next leaf</a:t>
            </a:r>
          </a:p>
        </p:txBody>
      </p:sp>
    </p:spTree>
    <p:extLst>
      <p:ext uri="{BB962C8B-B14F-4D97-AF65-F5344CB8AC3E}">
        <p14:creationId xmlns:p14="http://schemas.microsoft.com/office/powerpoint/2010/main" val="416148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Searching a B+ Tree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Point queries with exact key values:</a:t>
            </a:r>
          </a:p>
          <a:p>
            <a:pPr lvl="1"/>
            <a:r>
              <a:rPr lang="en-US" altLang="zh-CN" dirty="0">
                <a:ea typeface="宋体" charset="-122"/>
              </a:rPr>
              <a:t>Start at the root</a:t>
            </a:r>
          </a:p>
          <a:p>
            <a:pPr lvl="1"/>
            <a:r>
              <a:rPr lang="en-US" altLang="zh-CN" dirty="0">
                <a:ea typeface="宋体" charset="-122"/>
              </a:rPr>
              <a:t>Proceed down, to the leaf</a:t>
            </a:r>
          </a:p>
          <a:p>
            <a:pPr lvl="1"/>
            <a:endParaRPr lang="en-US" altLang="zh-CN" dirty="0">
              <a:ea typeface="宋体" charset="-122"/>
            </a:endParaRPr>
          </a:p>
          <a:p>
            <a:r>
              <a:rPr lang="en-US" altLang="zh-CN" dirty="0">
                <a:ea typeface="宋体" charset="-122"/>
              </a:rPr>
              <a:t>Range queries:</a:t>
            </a:r>
          </a:p>
          <a:p>
            <a:pPr lvl="1"/>
            <a:r>
              <a:rPr lang="en-US" altLang="zh-CN" dirty="0">
                <a:ea typeface="宋体" charset="-122"/>
              </a:rPr>
              <a:t>As above</a:t>
            </a:r>
          </a:p>
          <a:p>
            <a:pPr lvl="1"/>
            <a:r>
              <a:rPr lang="en-US" altLang="zh-CN" dirty="0">
                <a:ea typeface="宋体" charset="-122"/>
              </a:rPr>
              <a:t>Then sequential traversal at the leaf level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18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28184" y="1340768"/>
            <a:ext cx="213201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7030A0"/>
                </a:solidFill>
                <a:ea typeface="宋体" charset="-122"/>
              </a:rPr>
              <a:t>Select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7030A0"/>
                </a:solidFill>
                <a:ea typeface="宋体" charset="-122"/>
              </a:rPr>
              <a:t>From people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7030A0"/>
                </a:solidFill>
                <a:ea typeface="宋体" charset="-122"/>
              </a:rPr>
              <a:t>Where age = 25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176" y="3245768"/>
            <a:ext cx="230346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>Select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>From people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>Where 20 &lt;= 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>  and  age &lt;= 30</a:t>
            </a:r>
          </a:p>
        </p:txBody>
      </p:sp>
    </p:spTree>
    <p:extLst>
      <p:ext uri="{BB962C8B-B14F-4D97-AF65-F5344CB8AC3E}">
        <p14:creationId xmlns:p14="http://schemas.microsoft.com/office/powerpoint/2010/main" val="79735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Why Do We Learn This?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Find out the desired information (by value) from the database (very)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quickly!</a:t>
            </a:r>
          </a:p>
          <a:p>
            <a:pPr lvl="1"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Declarative</a:t>
            </a:r>
          </a:p>
          <a:p>
            <a:pPr lvl="1"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No/less physical dependency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Indexing</a:t>
            </a:r>
          </a:p>
          <a:p>
            <a:pPr lvl="1"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Common properties of indexes</a:t>
            </a:r>
          </a:p>
          <a:p>
            <a:pPr lvl="1"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B+ trees</a:t>
            </a:r>
          </a:p>
          <a:p>
            <a:pPr lvl="1"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Hash tables</a:t>
            </a:r>
            <a:endParaRPr lang="zh-CN" altLang="zh-CN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283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 Example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19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339762"/>
              </p:ext>
            </p:extLst>
          </p:nvPr>
        </p:nvGraphicFramePr>
        <p:xfrm>
          <a:off x="3282752" y="240521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33186"/>
              </p:ext>
            </p:extLst>
          </p:nvPr>
        </p:nvGraphicFramePr>
        <p:xfrm>
          <a:off x="1453952" y="331961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5569"/>
              </p:ext>
            </p:extLst>
          </p:nvPr>
        </p:nvGraphicFramePr>
        <p:xfrm>
          <a:off x="4882952" y="331961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30255"/>
              </p:ext>
            </p:extLst>
          </p:nvPr>
        </p:nvGraphicFramePr>
        <p:xfrm>
          <a:off x="539552" y="476741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55759"/>
              </p:ext>
            </p:extLst>
          </p:nvPr>
        </p:nvGraphicFramePr>
        <p:xfrm>
          <a:off x="2368352" y="476741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43671"/>
              </p:ext>
            </p:extLst>
          </p:nvPr>
        </p:nvGraphicFramePr>
        <p:xfrm>
          <a:off x="4120952" y="476741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57198"/>
              </p:ext>
            </p:extLst>
          </p:nvPr>
        </p:nvGraphicFramePr>
        <p:xfrm>
          <a:off x="5873552" y="476741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Line 157"/>
          <p:cNvSpPr>
            <a:spLocks noChangeShapeType="1"/>
          </p:cNvSpPr>
          <p:nvPr/>
        </p:nvSpPr>
        <p:spPr bwMode="auto">
          <a:xfrm flipH="1">
            <a:off x="1453952" y="2938611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58"/>
          <p:cNvSpPr>
            <a:spLocks noChangeShapeType="1"/>
          </p:cNvSpPr>
          <p:nvPr/>
        </p:nvSpPr>
        <p:spPr bwMode="auto">
          <a:xfrm>
            <a:off x="3816152" y="2938611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59"/>
          <p:cNvSpPr>
            <a:spLocks noChangeShapeType="1"/>
          </p:cNvSpPr>
          <p:nvPr/>
        </p:nvSpPr>
        <p:spPr bwMode="auto">
          <a:xfrm flipH="1">
            <a:off x="539552" y="3853011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60"/>
          <p:cNvSpPr>
            <a:spLocks noChangeShapeType="1"/>
          </p:cNvSpPr>
          <p:nvPr/>
        </p:nvSpPr>
        <p:spPr bwMode="auto">
          <a:xfrm>
            <a:off x="1987352" y="3853011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61"/>
          <p:cNvSpPr>
            <a:spLocks noChangeShapeType="1"/>
          </p:cNvSpPr>
          <p:nvPr/>
        </p:nvSpPr>
        <p:spPr bwMode="auto">
          <a:xfrm>
            <a:off x="2444552" y="3853011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62"/>
          <p:cNvSpPr>
            <a:spLocks noChangeShapeType="1"/>
          </p:cNvSpPr>
          <p:nvPr/>
        </p:nvSpPr>
        <p:spPr bwMode="auto">
          <a:xfrm>
            <a:off x="5035352" y="3853011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63"/>
          <p:cNvSpPr>
            <a:spLocks noChangeShapeType="1"/>
          </p:cNvSpPr>
          <p:nvPr/>
        </p:nvSpPr>
        <p:spPr bwMode="auto">
          <a:xfrm>
            <a:off x="5416352" y="3853011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64"/>
          <p:cNvSpPr>
            <a:spLocks noChangeShapeType="1"/>
          </p:cNvSpPr>
          <p:nvPr/>
        </p:nvSpPr>
        <p:spPr bwMode="auto">
          <a:xfrm>
            <a:off x="6025952" y="3929211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65"/>
          <p:cNvSpPr>
            <a:spLocks noChangeShapeType="1"/>
          </p:cNvSpPr>
          <p:nvPr/>
        </p:nvSpPr>
        <p:spPr bwMode="auto">
          <a:xfrm>
            <a:off x="6559352" y="3853011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66"/>
          <p:cNvSpPr>
            <a:spLocks noChangeShapeType="1"/>
          </p:cNvSpPr>
          <p:nvPr/>
        </p:nvSpPr>
        <p:spPr bwMode="auto">
          <a:xfrm>
            <a:off x="2063552" y="530081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67"/>
          <p:cNvSpPr>
            <a:spLocks noChangeShapeType="1"/>
          </p:cNvSpPr>
          <p:nvPr/>
        </p:nvSpPr>
        <p:spPr bwMode="auto">
          <a:xfrm>
            <a:off x="3816152" y="530081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68"/>
          <p:cNvSpPr>
            <a:spLocks noChangeShapeType="1"/>
          </p:cNvSpPr>
          <p:nvPr/>
        </p:nvSpPr>
        <p:spPr bwMode="auto">
          <a:xfrm>
            <a:off x="5644952" y="530081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169"/>
          <p:cNvSpPr>
            <a:spLocks noChangeArrowheads="1"/>
          </p:cNvSpPr>
          <p:nvPr/>
        </p:nvSpPr>
        <p:spPr bwMode="auto">
          <a:xfrm>
            <a:off x="5395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25" name="Rectangle 170"/>
          <p:cNvSpPr>
            <a:spLocks noChangeArrowheads="1"/>
          </p:cNvSpPr>
          <p:nvPr/>
        </p:nvSpPr>
        <p:spPr bwMode="auto">
          <a:xfrm>
            <a:off x="10729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26" name="Rectangle 171"/>
          <p:cNvSpPr>
            <a:spLocks noChangeArrowheads="1"/>
          </p:cNvSpPr>
          <p:nvPr/>
        </p:nvSpPr>
        <p:spPr bwMode="auto">
          <a:xfrm>
            <a:off x="16063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27" name="Rectangle 172"/>
          <p:cNvSpPr>
            <a:spLocks noChangeArrowheads="1"/>
          </p:cNvSpPr>
          <p:nvPr/>
        </p:nvSpPr>
        <p:spPr bwMode="auto">
          <a:xfrm>
            <a:off x="22159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28" name="Rectangle 173"/>
          <p:cNvSpPr>
            <a:spLocks noChangeArrowheads="1"/>
          </p:cNvSpPr>
          <p:nvPr/>
        </p:nvSpPr>
        <p:spPr bwMode="auto">
          <a:xfrm>
            <a:off x="28255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30</a:t>
            </a:r>
          </a:p>
        </p:txBody>
      </p:sp>
      <p:sp>
        <p:nvSpPr>
          <p:cNvPr id="29" name="Rectangle 174"/>
          <p:cNvSpPr>
            <a:spLocks noChangeArrowheads="1"/>
          </p:cNvSpPr>
          <p:nvPr/>
        </p:nvSpPr>
        <p:spPr bwMode="auto">
          <a:xfrm>
            <a:off x="32827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30" name="Rectangle 175"/>
          <p:cNvSpPr>
            <a:spLocks noChangeArrowheads="1"/>
          </p:cNvSpPr>
          <p:nvPr/>
        </p:nvSpPr>
        <p:spPr bwMode="auto">
          <a:xfrm>
            <a:off x="38161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31" name="Rectangle 176"/>
          <p:cNvSpPr>
            <a:spLocks noChangeArrowheads="1"/>
          </p:cNvSpPr>
          <p:nvPr/>
        </p:nvSpPr>
        <p:spPr bwMode="auto">
          <a:xfrm>
            <a:off x="42733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32" name="Rectangle 177"/>
          <p:cNvSpPr>
            <a:spLocks noChangeArrowheads="1"/>
          </p:cNvSpPr>
          <p:nvPr/>
        </p:nvSpPr>
        <p:spPr bwMode="auto">
          <a:xfrm>
            <a:off x="47305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33" name="Rectangle 178"/>
          <p:cNvSpPr>
            <a:spLocks noChangeArrowheads="1"/>
          </p:cNvSpPr>
          <p:nvPr/>
        </p:nvSpPr>
        <p:spPr bwMode="auto">
          <a:xfrm>
            <a:off x="51877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34" name="Rectangle 179"/>
          <p:cNvSpPr>
            <a:spLocks noChangeArrowheads="1"/>
          </p:cNvSpPr>
          <p:nvPr/>
        </p:nvSpPr>
        <p:spPr bwMode="auto">
          <a:xfrm>
            <a:off x="57211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35" name="Rectangle 180"/>
          <p:cNvSpPr>
            <a:spLocks noChangeArrowheads="1"/>
          </p:cNvSpPr>
          <p:nvPr/>
        </p:nvSpPr>
        <p:spPr bwMode="auto">
          <a:xfrm>
            <a:off x="62545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36" name="Line 181"/>
          <p:cNvSpPr>
            <a:spLocks noChangeShapeType="1"/>
          </p:cNvSpPr>
          <p:nvPr/>
        </p:nvSpPr>
        <p:spPr bwMode="auto">
          <a:xfrm flipH="1">
            <a:off x="539552" y="5300811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182"/>
          <p:cNvSpPr>
            <a:spLocks noChangeShapeType="1"/>
          </p:cNvSpPr>
          <p:nvPr/>
        </p:nvSpPr>
        <p:spPr bwMode="auto">
          <a:xfrm>
            <a:off x="996752" y="5300811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183"/>
          <p:cNvSpPr>
            <a:spLocks noChangeShapeType="1"/>
          </p:cNvSpPr>
          <p:nvPr/>
        </p:nvSpPr>
        <p:spPr bwMode="auto">
          <a:xfrm>
            <a:off x="1377752" y="5300811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84"/>
          <p:cNvSpPr>
            <a:spLocks noChangeShapeType="1"/>
          </p:cNvSpPr>
          <p:nvPr/>
        </p:nvSpPr>
        <p:spPr bwMode="auto">
          <a:xfrm flipH="1">
            <a:off x="2215952" y="5300811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85"/>
          <p:cNvSpPr>
            <a:spLocks noChangeShapeType="1"/>
          </p:cNvSpPr>
          <p:nvPr/>
        </p:nvSpPr>
        <p:spPr bwMode="auto">
          <a:xfrm>
            <a:off x="2825552" y="530081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86"/>
          <p:cNvSpPr>
            <a:spLocks noChangeShapeType="1"/>
          </p:cNvSpPr>
          <p:nvPr/>
        </p:nvSpPr>
        <p:spPr bwMode="auto">
          <a:xfrm>
            <a:off x="3130352" y="5300811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87"/>
          <p:cNvSpPr>
            <a:spLocks noChangeShapeType="1"/>
          </p:cNvSpPr>
          <p:nvPr/>
        </p:nvSpPr>
        <p:spPr bwMode="auto">
          <a:xfrm>
            <a:off x="3511352" y="5300811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88"/>
          <p:cNvSpPr>
            <a:spLocks noChangeShapeType="1"/>
          </p:cNvSpPr>
          <p:nvPr/>
        </p:nvSpPr>
        <p:spPr bwMode="auto">
          <a:xfrm>
            <a:off x="4273352" y="530081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89"/>
          <p:cNvSpPr>
            <a:spLocks noChangeShapeType="1"/>
          </p:cNvSpPr>
          <p:nvPr/>
        </p:nvSpPr>
        <p:spPr bwMode="auto">
          <a:xfrm>
            <a:off x="4501952" y="5224611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90"/>
          <p:cNvSpPr>
            <a:spLocks noChangeShapeType="1"/>
          </p:cNvSpPr>
          <p:nvPr/>
        </p:nvSpPr>
        <p:spPr bwMode="auto">
          <a:xfrm flipH="1">
            <a:off x="5187752" y="5300811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191"/>
          <p:cNvSpPr>
            <a:spLocks noChangeShapeType="1"/>
          </p:cNvSpPr>
          <p:nvPr/>
        </p:nvSpPr>
        <p:spPr bwMode="auto">
          <a:xfrm flipH="1">
            <a:off x="5721152" y="5300811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92"/>
          <p:cNvSpPr>
            <a:spLocks noChangeShapeType="1"/>
          </p:cNvSpPr>
          <p:nvPr/>
        </p:nvSpPr>
        <p:spPr bwMode="auto">
          <a:xfrm flipH="1">
            <a:off x="6254552" y="5300811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93"/>
          <p:cNvSpPr>
            <a:spLocks noChangeShapeType="1"/>
          </p:cNvSpPr>
          <p:nvPr/>
        </p:nvSpPr>
        <p:spPr bwMode="auto">
          <a:xfrm>
            <a:off x="7397552" y="530081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194"/>
          <p:cNvSpPr txBox="1">
            <a:spLocks noChangeArrowheads="1"/>
          </p:cNvSpPr>
          <p:nvPr/>
        </p:nvSpPr>
        <p:spPr bwMode="auto">
          <a:xfrm>
            <a:off x="828477" y="1836886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-122"/>
              </a:rPr>
              <a:t>d = 2</a:t>
            </a:r>
          </a:p>
        </p:txBody>
      </p:sp>
      <p:sp>
        <p:nvSpPr>
          <p:cNvPr id="50" name="Line 158"/>
          <p:cNvSpPr>
            <a:spLocks noChangeShapeType="1"/>
          </p:cNvSpPr>
          <p:nvPr/>
        </p:nvSpPr>
        <p:spPr bwMode="auto">
          <a:xfrm>
            <a:off x="3892352" y="1948011"/>
            <a:ext cx="447675" cy="381000"/>
          </a:xfrm>
          <a:prstGeom prst="line">
            <a:avLst/>
          </a:prstGeom>
          <a:noFill/>
          <a:ln w="9525">
            <a:solidFill>
              <a:srgbClr val="C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3520877" y="1486049"/>
            <a:ext cx="220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>
                <a:solidFill>
                  <a:srgbClr val="FF0000"/>
                </a:solidFill>
                <a:ea typeface="宋体" charset="-122"/>
              </a:rPr>
              <a:t>Root (d=1)</a:t>
            </a:r>
            <a:endParaRPr lang="zh-CN" altLang="en-US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52" name="TextBox 50"/>
          <p:cNvSpPr txBox="1">
            <a:spLocks noChangeArrowheads="1"/>
          </p:cNvSpPr>
          <p:nvPr/>
        </p:nvSpPr>
        <p:spPr bwMode="auto">
          <a:xfrm>
            <a:off x="6454080" y="1206252"/>
            <a:ext cx="2438400" cy="132343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Select name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From person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Where age = 30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(Where age &gt;=30)</a:t>
            </a:r>
            <a:endParaRPr lang="zh-CN" altLang="en-US" sz="200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8982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 Design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9593"/>
            <a:ext cx="7920880" cy="5211735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How large is d?</a:t>
            </a:r>
          </a:p>
          <a:p>
            <a:r>
              <a:rPr lang="en-US" altLang="zh-CN" dirty="0">
                <a:ea typeface="宋体" charset="-122"/>
              </a:rPr>
              <a:t>Example:</a:t>
            </a:r>
          </a:p>
          <a:p>
            <a:pPr lvl="1"/>
            <a:r>
              <a:rPr lang="en-US" altLang="zh-CN" dirty="0">
                <a:ea typeface="宋体" charset="-122"/>
              </a:rPr>
              <a:t>Key size = 4 bytes</a:t>
            </a:r>
          </a:p>
          <a:p>
            <a:pPr lvl="1"/>
            <a:r>
              <a:rPr lang="en-US" altLang="zh-CN" dirty="0">
                <a:ea typeface="宋体" charset="-122"/>
              </a:rPr>
              <a:t>Pointer size = 8 bytes</a:t>
            </a:r>
          </a:p>
          <a:p>
            <a:pPr lvl="1"/>
            <a:r>
              <a:rPr lang="en-US" altLang="zh-CN" dirty="0">
                <a:ea typeface="宋体" charset="-122"/>
              </a:rPr>
              <a:t>Block size = 4096 byes</a:t>
            </a:r>
          </a:p>
          <a:p>
            <a:r>
              <a:rPr lang="en-US" altLang="zh-CN" dirty="0">
                <a:ea typeface="宋体" charset="-122"/>
              </a:rPr>
              <a:t>2d x 4  + (2d+1) x 8  &lt;=  4096</a:t>
            </a:r>
          </a:p>
          <a:p>
            <a:r>
              <a:rPr lang="en-US" altLang="zh-CN" dirty="0">
                <a:ea typeface="宋体" charset="-122"/>
              </a:rPr>
              <a:t>So, d = 170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20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9415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Trees in Practice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Typical order: 100.  Typical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fill-factor</a:t>
            </a:r>
            <a:r>
              <a:rPr lang="en-US" altLang="zh-CN" dirty="0">
                <a:ea typeface="宋体" charset="-122"/>
              </a:rPr>
              <a:t>: 67%.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average fan-out = 133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Typical capacities: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Height 4: 133</a:t>
            </a:r>
            <a:r>
              <a:rPr lang="en-US" altLang="zh-CN" baseline="30000" dirty="0">
                <a:ea typeface="宋体" charset="-122"/>
              </a:rPr>
              <a:t>4</a:t>
            </a:r>
            <a:r>
              <a:rPr lang="en-US" altLang="zh-CN" dirty="0">
                <a:ea typeface="宋体" charset="-122"/>
              </a:rPr>
              <a:t> = 312,900,700 records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Height 3: 133</a:t>
            </a:r>
            <a:r>
              <a:rPr lang="en-US" altLang="zh-CN" baseline="30000" dirty="0">
                <a:ea typeface="宋体" charset="-122"/>
              </a:rPr>
              <a:t>3</a:t>
            </a:r>
            <a:r>
              <a:rPr lang="en-US" altLang="zh-CN" dirty="0">
                <a:ea typeface="宋体" charset="-122"/>
              </a:rPr>
              <a:t> =     2,352,637 records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Can often hold top levels in buffer pool: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Level 1 =           1 page  =     8 Kbytes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Level 2 =      133 pages =     1 </a:t>
            </a:r>
            <a:r>
              <a:rPr lang="en-US" altLang="zh-CN" dirty="0" err="1">
                <a:ea typeface="宋体" charset="-122"/>
              </a:rPr>
              <a:t>Mbyte</a:t>
            </a:r>
            <a:endParaRPr lang="en-US" altLang="zh-CN" dirty="0">
              <a:ea typeface="宋体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Level 3 = 17,689 pages = 133 </a:t>
            </a:r>
            <a:r>
              <a:rPr lang="en-US" altLang="zh-CN" dirty="0" err="1">
                <a:ea typeface="宋体" charset="-122"/>
              </a:rPr>
              <a:t>MBytes</a:t>
            </a:r>
            <a:r>
              <a:rPr lang="en-US" altLang="zh-CN" dirty="0">
                <a:ea typeface="宋体" charset="-122"/>
              </a:rPr>
              <a:t>       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355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Insertion in a B+ Tree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ea typeface="宋体" charset="-122"/>
              </a:rPr>
              <a:t>Insert (K, P): Find leaf where K belongs, insert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ea typeface="宋体" charset="-122"/>
              </a:rPr>
              <a:t>If no overflow (2d keys or less), halt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ea typeface="宋体" charset="-122"/>
              </a:rPr>
              <a:t>If overflow (2d+1 keys), split node, insert in parent: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ea typeface="宋体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>
              <a:ea typeface="宋体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>
              <a:ea typeface="宋体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>
              <a:ea typeface="宋体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ea typeface="宋体" charset="-122"/>
              </a:rPr>
              <a:t>If leaf, keep K3 too in right node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ea typeface="宋体" charset="-122"/>
              </a:rPr>
              <a:t>When root splits, new root has 1 key only </a:t>
            </a:r>
          </a:p>
          <a:p>
            <a:pPr lvl="2">
              <a:lnSpc>
                <a:spcPct val="120000"/>
              </a:lnSpc>
            </a:pPr>
            <a:r>
              <a:rPr lang="en-US" altLang="zh-CN" sz="1600" dirty="0">
                <a:ea typeface="宋体" charset="-122"/>
              </a:rPr>
              <a:t>that’s why root is special for degree satisfaction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22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44997"/>
              </p:ext>
            </p:extLst>
          </p:nvPr>
        </p:nvGraphicFramePr>
        <p:xfrm>
          <a:off x="228600" y="3394720"/>
          <a:ext cx="2895600" cy="685800"/>
        </p:xfrm>
        <a:graphic>
          <a:graphicData uri="http://schemas.openxmlformats.org/drawingml/2006/table">
            <a:tbl>
              <a:tblPr/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52140"/>
              </p:ext>
            </p:extLst>
          </p:nvPr>
        </p:nvGraphicFramePr>
        <p:xfrm>
          <a:off x="4114800" y="3394720"/>
          <a:ext cx="2286000" cy="685800"/>
        </p:xfrm>
        <a:graphic>
          <a:graphicData uri="http://schemas.openxmlformats.org/drawingml/2006/table">
            <a:tbl>
              <a:tblPr/>
              <a:tblGrid>
                <a:gridCol w="4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08540"/>
              </p:ext>
            </p:extLst>
          </p:nvPr>
        </p:nvGraphicFramePr>
        <p:xfrm>
          <a:off x="6553200" y="3394720"/>
          <a:ext cx="2286000" cy="685800"/>
        </p:xfrm>
        <a:graphic>
          <a:graphicData uri="http://schemas.openxmlformats.org/drawingml/2006/table">
            <a:tbl>
              <a:tblPr/>
              <a:tblGrid>
                <a:gridCol w="4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K4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K5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Box 74"/>
          <p:cNvSpPr txBox="1">
            <a:spLocks noChangeArrowheads="1"/>
          </p:cNvSpPr>
          <p:nvPr/>
        </p:nvSpPr>
        <p:spPr bwMode="auto">
          <a:xfrm>
            <a:off x="5867400" y="2708920"/>
            <a:ext cx="176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ea typeface="宋体" charset="-122"/>
              </a:rPr>
              <a:t>(K3,    ) to parent</a:t>
            </a:r>
          </a:p>
        </p:txBody>
      </p:sp>
      <p:sp>
        <p:nvSpPr>
          <p:cNvPr id="9" name="Line 75"/>
          <p:cNvSpPr>
            <a:spLocks noChangeShapeType="1"/>
          </p:cNvSpPr>
          <p:nvPr/>
        </p:nvSpPr>
        <p:spPr bwMode="auto">
          <a:xfrm>
            <a:off x="6477000" y="293752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76"/>
          <p:cNvSpPr>
            <a:spLocks noChangeShapeType="1"/>
          </p:cNvSpPr>
          <p:nvPr/>
        </p:nvSpPr>
        <p:spPr bwMode="auto">
          <a:xfrm>
            <a:off x="3352800" y="377572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67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Insertion in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23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41529"/>
              </p:ext>
            </p:extLst>
          </p:nvPr>
        </p:nvGraphicFramePr>
        <p:xfrm>
          <a:off x="3352800" y="198110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49854"/>
              </p:ext>
            </p:extLst>
          </p:nvPr>
        </p:nvGraphicFramePr>
        <p:xfrm>
          <a:off x="1524000" y="289550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92658"/>
              </p:ext>
            </p:extLst>
          </p:nvPr>
        </p:nvGraphicFramePr>
        <p:xfrm>
          <a:off x="4953000" y="289550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77969"/>
              </p:ext>
            </p:extLst>
          </p:nvPr>
        </p:nvGraphicFramePr>
        <p:xfrm>
          <a:off x="609600" y="434330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36239"/>
              </p:ext>
            </p:extLst>
          </p:nvPr>
        </p:nvGraphicFramePr>
        <p:xfrm>
          <a:off x="2438400" y="434330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24733"/>
              </p:ext>
            </p:extLst>
          </p:nvPr>
        </p:nvGraphicFramePr>
        <p:xfrm>
          <a:off x="4191000" y="434330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00790"/>
              </p:ext>
            </p:extLst>
          </p:nvPr>
        </p:nvGraphicFramePr>
        <p:xfrm>
          <a:off x="5943600" y="434330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Line 157"/>
          <p:cNvSpPr>
            <a:spLocks noChangeShapeType="1"/>
          </p:cNvSpPr>
          <p:nvPr/>
        </p:nvSpPr>
        <p:spPr bwMode="auto">
          <a:xfrm flipH="1">
            <a:off x="1524000" y="2514501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58"/>
          <p:cNvSpPr>
            <a:spLocks noChangeShapeType="1"/>
          </p:cNvSpPr>
          <p:nvPr/>
        </p:nvSpPr>
        <p:spPr bwMode="auto">
          <a:xfrm>
            <a:off x="3886200" y="2514501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59"/>
          <p:cNvSpPr>
            <a:spLocks noChangeShapeType="1"/>
          </p:cNvSpPr>
          <p:nvPr/>
        </p:nvSpPr>
        <p:spPr bwMode="auto">
          <a:xfrm flipH="1">
            <a:off x="609600" y="3428901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60"/>
          <p:cNvSpPr>
            <a:spLocks noChangeShapeType="1"/>
          </p:cNvSpPr>
          <p:nvPr/>
        </p:nvSpPr>
        <p:spPr bwMode="auto">
          <a:xfrm>
            <a:off x="2057400" y="3428901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61"/>
          <p:cNvSpPr>
            <a:spLocks noChangeShapeType="1"/>
          </p:cNvSpPr>
          <p:nvPr/>
        </p:nvSpPr>
        <p:spPr bwMode="auto">
          <a:xfrm>
            <a:off x="2514600" y="3428901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62"/>
          <p:cNvSpPr>
            <a:spLocks noChangeShapeType="1"/>
          </p:cNvSpPr>
          <p:nvPr/>
        </p:nvSpPr>
        <p:spPr bwMode="auto">
          <a:xfrm>
            <a:off x="5105400" y="3428901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63"/>
          <p:cNvSpPr>
            <a:spLocks noChangeShapeType="1"/>
          </p:cNvSpPr>
          <p:nvPr/>
        </p:nvSpPr>
        <p:spPr bwMode="auto">
          <a:xfrm>
            <a:off x="5486400" y="3428901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64"/>
          <p:cNvSpPr>
            <a:spLocks noChangeShapeType="1"/>
          </p:cNvSpPr>
          <p:nvPr/>
        </p:nvSpPr>
        <p:spPr bwMode="auto">
          <a:xfrm>
            <a:off x="6096000" y="3505101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65"/>
          <p:cNvSpPr>
            <a:spLocks noChangeShapeType="1"/>
          </p:cNvSpPr>
          <p:nvPr/>
        </p:nvSpPr>
        <p:spPr bwMode="auto">
          <a:xfrm>
            <a:off x="6629400" y="3428901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66"/>
          <p:cNvSpPr>
            <a:spLocks noChangeShapeType="1"/>
          </p:cNvSpPr>
          <p:nvPr/>
        </p:nvSpPr>
        <p:spPr bwMode="auto">
          <a:xfrm>
            <a:off x="2133600" y="487670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67"/>
          <p:cNvSpPr>
            <a:spLocks noChangeShapeType="1"/>
          </p:cNvSpPr>
          <p:nvPr/>
        </p:nvSpPr>
        <p:spPr bwMode="auto">
          <a:xfrm>
            <a:off x="3886200" y="487670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68"/>
          <p:cNvSpPr>
            <a:spLocks noChangeShapeType="1"/>
          </p:cNvSpPr>
          <p:nvPr/>
        </p:nvSpPr>
        <p:spPr bwMode="auto">
          <a:xfrm>
            <a:off x="5715000" y="487670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169"/>
          <p:cNvSpPr>
            <a:spLocks noChangeArrowheads="1"/>
          </p:cNvSpPr>
          <p:nvPr/>
        </p:nvSpPr>
        <p:spPr bwMode="auto">
          <a:xfrm>
            <a:off x="6096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25" name="Rectangle 170"/>
          <p:cNvSpPr>
            <a:spLocks noChangeArrowheads="1"/>
          </p:cNvSpPr>
          <p:nvPr/>
        </p:nvSpPr>
        <p:spPr bwMode="auto">
          <a:xfrm>
            <a:off x="11430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26" name="Rectangle 171"/>
          <p:cNvSpPr>
            <a:spLocks noChangeArrowheads="1"/>
          </p:cNvSpPr>
          <p:nvPr/>
        </p:nvSpPr>
        <p:spPr bwMode="auto">
          <a:xfrm>
            <a:off x="16764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27" name="Rectangle 172"/>
          <p:cNvSpPr>
            <a:spLocks noChangeArrowheads="1"/>
          </p:cNvSpPr>
          <p:nvPr/>
        </p:nvSpPr>
        <p:spPr bwMode="auto">
          <a:xfrm>
            <a:off x="22860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28" name="Rectangle 173"/>
          <p:cNvSpPr>
            <a:spLocks noChangeArrowheads="1"/>
          </p:cNvSpPr>
          <p:nvPr/>
        </p:nvSpPr>
        <p:spPr bwMode="auto">
          <a:xfrm>
            <a:off x="28956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30</a:t>
            </a:r>
          </a:p>
        </p:txBody>
      </p:sp>
      <p:sp>
        <p:nvSpPr>
          <p:cNvPr id="29" name="Rectangle 174"/>
          <p:cNvSpPr>
            <a:spLocks noChangeArrowheads="1"/>
          </p:cNvSpPr>
          <p:nvPr/>
        </p:nvSpPr>
        <p:spPr bwMode="auto">
          <a:xfrm>
            <a:off x="33528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30" name="Rectangle 175"/>
          <p:cNvSpPr>
            <a:spLocks noChangeArrowheads="1"/>
          </p:cNvSpPr>
          <p:nvPr/>
        </p:nvSpPr>
        <p:spPr bwMode="auto">
          <a:xfrm>
            <a:off x="38862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31" name="Rectangle 176"/>
          <p:cNvSpPr>
            <a:spLocks noChangeArrowheads="1"/>
          </p:cNvSpPr>
          <p:nvPr/>
        </p:nvSpPr>
        <p:spPr bwMode="auto">
          <a:xfrm>
            <a:off x="43434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32" name="Rectangle 177"/>
          <p:cNvSpPr>
            <a:spLocks noChangeArrowheads="1"/>
          </p:cNvSpPr>
          <p:nvPr/>
        </p:nvSpPr>
        <p:spPr bwMode="auto">
          <a:xfrm>
            <a:off x="48006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33" name="Rectangle 178"/>
          <p:cNvSpPr>
            <a:spLocks noChangeArrowheads="1"/>
          </p:cNvSpPr>
          <p:nvPr/>
        </p:nvSpPr>
        <p:spPr bwMode="auto">
          <a:xfrm>
            <a:off x="52578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34" name="Rectangle 179"/>
          <p:cNvSpPr>
            <a:spLocks noChangeArrowheads="1"/>
          </p:cNvSpPr>
          <p:nvPr/>
        </p:nvSpPr>
        <p:spPr bwMode="auto">
          <a:xfrm>
            <a:off x="57912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35" name="Rectangle 180"/>
          <p:cNvSpPr>
            <a:spLocks noChangeArrowheads="1"/>
          </p:cNvSpPr>
          <p:nvPr/>
        </p:nvSpPr>
        <p:spPr bwMode="auto">
          <a:xfrm>
            <a:off x="6324600" y="571490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36" name="Line 181"/>
          <p:cNvSpPr>
            <a:spLocks noChangeShapeType="1"/>
          </p:cNvSpPr>
          <p:nvPr/>
        </p:nvSpPr>
        <p:spPr bwMode="auto">
          <a:xfrm flipH="1">
            <a:off x="609600" y="4876701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182"/>
          <p:cNvSpPr>
            <a:spLocks noChangeShapeType="1"/>
          </p:cNvSpPr>
          <p:nvPr/>
        </p:nvSpPr>
        <p:spPr bwMode="auto">
          <a:xfrm>
            <a:off x="1066800" y="4876701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183"/>
          <p:cNvSpPr>
            <a:spLocks noChangeShapeType="1"/>
          </p:cNvSpPr>
          <p:nvPr/>
        </p:nvSpPr>
        <p:spPr bwMode="auto">
          <a:xfrm>
            <a:off x="1447800" y="4876701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84"/>
          <p:cNvSpPr>
            <a:spLocks noChangeShapeType="1"/>
          </p:cNvSpPr>
          <p:nvPr/>
        </p:nvSpPr>
        <p:spPr bwMode="auto">
          <a:xfrm flipH="1">
            <a:off x="2286000" y="4876701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85"/>
          <p:cNvSpPr>
            <a:spLocks noChangeShapeType="1"/>
          </p:cNvSpPr>
          <p:nvPr/>
        </p:nvSpPr>
        <p:spPr bwMode="auto">
          <a:xfrm>
            <a:off x="2895600" y="487670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86"/>
          <p:cNvSpPr>
            <a:spLocks noChangeShapeType="1"/>
          </p:cNvSpPr>
          <p:nvPr/>
        </p:nvSpPr>
        <p:spPr bwMode="auto">
          <a:xfrm>
            <a:off x="3200400" y="4876701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87"/>
          <p:cNvSpPr>
            <a:spLocks noChangeShapeType="1"/>
          </p:cNvSpPr>
          <p:nvPr/>
        </p:nvSpPr>
        <p:spPr bwMode="auto">
          <a:xfrm>
            <a:off x="3581400" y="4876701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88"/>
          <p:cNvSpPr>
            <a:spLocks noChangeShapeType="1"/>
          </p:cNvSpPr>
          <p:nvPr/>
        </p:nvSpPr>
        <p:spPr bwMode="auto">
          <a:xfrm>
            <a:off x="4343400" y="487670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89"/>
          <p:cNvSpPr>
            <a:spLocks noChangeShapeType="1"/>
          </p:cNvSpPr>
          <p:nvPr/>
        </p:nvSpPr>
        <p:spPr bwMode="auto">
          <a:xfrm>
            <a:off x="4572000" y="4800501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90"/>
          <p:cNvSpPr>
            <a:spLocks noChangeShapeType="1"/>
          </p:cNvSpPr>
          <p:nvPr/>
        </p:nvSpPr>
        <p:spPr bwMode="auto">
          <a:xfrm flipH="1">
            <a:off x="5257800" y="4876701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191"/>
          <p:cNvSpPr>
            <a:spLocks noChangeShapeType="1"/>
          </p:cNvSpPr>
          <p:nvPr/>
        </p:nvSpPr>
        <p:spPr bwMode="auto">
          <a:xfrm flipH="1">
            <a:off x="5791200" y="4876701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92"/>
          <p:cNvSpPr>
            <a:spLocks noChangeShapeType="1"/>
          </p:cNvSpPr>
          <p:nvPr/>
        </p:nvSpPr>
        <p:spPr bwMode="auto">
          <a:xfrm flipH="1">
            <a:off x="6324600" y="4876701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93"/>
          <p:cNvSpPr>
            <a:spLocks noChangeShapeType="1"/>
          </p:cNvSpPr>
          <p:nvPr/>
        </p:nvSpPr>
        <p:spPr bwMode="auto">
          <a:xfrm>
            <a:off x="7467600" y="487670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1770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Insert K=19</a:t>
            </a:r>
          </a:p>
        </p:txBody>
      </p:sp>
    </p:spTree>
    <p:extLst>
      <p:ext uri="{BB962C8B-B14F-4D97-AF65-F5344CB8AC3E}">
        <p14:creationId xmlns:p14="http://schemas.microsoft.com/office/powerpoint/2010/main" val="3691129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Insertion in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2153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After Insertion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46629"/>
              </p:ext>
            </p:extLst>
          </p:nvPr>
        </p:nvGraphicFramePr>
        <p:xfrm>
          <a:off x="3352800" y="19888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89618"/>
              </p:ext>
            </p:extLst>
          </p:nvPr>
        </p:nvGraphicFramePr>
        <p:xfrm>
          <a:off x="152400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29312"/>
              </p:ext>
            </p:extLst>
          </p:nvPr>
        </p:nvGraphicFramePr>
        <p:xfrm>
          <a:off x="495300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31690"/>
              </p:ext>
            </p:extLst>
          </p:nvPr>
        </p:nvGraphicFramePr>
        <p:xfrm>
          <a:off x="6096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71393"/>
              </p:ext>
            </p:extLst>
          </p:nvPr>
        </p:nvGraphicFramePr>
        <p:xfrm>
          <a:off x="24384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94824"/>
              </p:ext>
            </p:extLst>
          </p:nvPr>
        </p:nvGraphicFramePr>
        <p:xfrm>
          <a:off x="41910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26640"/>
              </p:ext>
            </p:extLst>
          </p:nvPr>
        </p:nvGraphicFramePr>
        <p:xfrm>
          <a:off x="59436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Line 157"/>
          <p:cNvSpPr>
            <a:spLocks noChangeShapeType="1"/>
          </p:cNvSpPr>
          <p:nvPr/>
        </p:nvSpPr>
        <p:spPr bwMode="auto">
          <a:xfrm flipH="1">
            <a:off x="1524000" y="252224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58"/>
          <p:cNvSpPr>
            <a:spLocks noChangeShapeType="1"/>
          </p:cNvSpPr>
          <p:nvPr/>
        </p:nvSpPr>
        <p:spPr bwMode="auto">
          <a:xfrm>
            <a:off x="3886200" y="252224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59"/>
          <p:cNvSpPr>
            <a:spLocks noChangeShapeType="1"/>
          </p:cNvSpPr>
          <p:nvPr/>
        </p:nvSpPr>
        <p:spPr bwMode="auto">
          <a:xfrm flipH="1">
            <a:off x="609600" y="343664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60"/>
          <p:cNvSpPr>
            <a:spLocks noChangeShapeType="1"/>
          </p:cNvSpPr>
          <p:nvPr/>
        </p:nvSpPr>
        <p:spPr bwMode="auto">
          <a:xfrm>
            <a:off x="2057400" y="343664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61"/>
          <p:cNvSpPr>
            <a:spLocks noChangeShapeType="1"/>
          </p:cNvSpPr>
          <p:nvPr/>
        </p:nvSpPr>
        <p:spPr bwMode="auto">
          <a:xfrm>
            <a:off x="2514600" y="343664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62"/>
          <p:cNvSpPr>
            <a:spLocks noChangeShapeType="1"/>
          </p:cNvSpPr>
          <p:nvPr/>
        </p:nvSpPr>
        <p:spPr bwMode="auto">
          <a:xfrm>
            <a:off x="5105400" y="343664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63"/>
          <p:cNvSpPr>
            <a:spLocks noChangeShapeType="1"/>
          </p:cNvSpPr>
          <p:nvPr/>
        </p:nvSpPr>
        <p:spPr bwMode="auto">
          <a:xfrm>
            <a:off x="5486400" y="343664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64"/>
          <p:cNvSpPr>
            <a:spLocks noChangeShapeType="1"/>
          </p:cNvSpPr>
          <p:nvPr/>
        </p:nvSpPr>
        <p:spPr bwMode="auto">
          <a:xfrm>
            <a:off x="6096000" y="351284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65"/>
          <p:cNvSpPr>
            <a:spLocks noChangeShapeType="1"/>
          </p:cNvSpPr>
          <p:nvPr/>
        </p:nvSpPr>
        <p:spPr bwMode="auto">
          <a:xfrm>
            <a:off x="6629400" y="343664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66"/>
          <p:cNvSpPr>
            <a:spLocks noChangeShapeType="1"/>
          </p:cNvSpPr>
          <p:nvPr/>
        </p:nvSpPr>
        <p:spPr bwMode="auto">
          <a:xfrm>
            <a:off x="21336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67"/>
          <p:cNvSpPr>
            <a:spLocks noChangeShapeType="1"/>
          </p:cNvSpPr>
          <p:nvPr/>
        </p:nvSpPr>
        <p:spPr bwMode="auto">
          <a:xfrm>
            <a:off x="38862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168"/>
          <p:cNvSpPr>
            <a:spLocks noChangeShapeType="1"/>
          </p:cNvSpPr>
          <p:nvPr/>
        </p:nvSpPr>
        <p:spPr bwMode="auto">
          <a:xfrm>
            <a:off x="571500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169"/>
          <p:cNvSpPr>
            <a:spLocks noChangeArrowheads="1"/>
          </p:cNvSpPr>
          <p:nvPr/>
        </p:nvSpPr>
        <p:spPr bwMode="auto">
          <a:xfrm>
            <a:off x="609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26" name="Rectangle 170"/>
          <p:cNvSpPr>
            <a:spLocks noChangeArrowheads="1"/>
          </p:cNvSpPr>
          <p:nvPr/>
        </p:nvSpPr>
        <p:spPr bwMode="auto">
          <a:xfrm>
            <a:off x="11430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27" name="Rectangle 171"/>
          <p:cNvSpPr>
            <a:spLocks noChangeArrowheads="1"/>
          </p:cNvSpPr>
          <p:nvPr/>
        </p:nvSpPr>
        <p:spPr bwMode="auto">
          <a:xfrm>
            <a:off x="1600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28" name="Rectangle 172"/>
          <p:cNvSpPr>
            <a:spLocks noChangeArrowheads="1"/>
          </p:cNvSpPr>
          <p:nvPr/>
        </p:nvSpPr>
        <p:spPr bwMode="auto">
          <a:xfrm>
            <a:off x="24384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29" name="Rectangle 173"/>
          <p:cNvSpPr>
            <a:spLocks noChangeArrowheads="1"/>
          </p:cNvSpPr>
          <p:nvPr/>
        </p:nvSpPr>
        <p:spPr bwMode="auto">
          <a:xfrm>
            <a:off x="2895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30</a:t>
            </a:r>
          </a:p>
        </p:txBody>
      </p:sp>
      <p:sp>
        <p:nvSpPr>
          <p:cNvPr id="30" name="Rectangle 174"/>
          <p:cNvSpPr>
            <a:spLocks noChangeArrowheads="1"/>
          </p:cNvSpPr>
          <p:nvPr/>
        </p:nvSpPr>
        <p:spPr bwMode="auto">
          <a:xfrm>
            <a:off x="33528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31" name="Rectangle 175"/>
          <p:cNvSpPr>
            <a:spLocks noChangeArrowheads="1"/>
          </p:cNvSpPr>
          <p:nvPr/>
        </p:nvSpPr>
        <p:spPr bwMode="auto">
          <a:xfrm>
            <a:off x="3886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32" name="Rectangle 176"/>
          <p:cNvSpPr>
            <a:spLocks noChangeArrowheads="1"/>
          </p:cNvSpPr>
          <p:nvPr/>
        </p:nvSpPr>
        <p:spPr bwMode="auto">
          <a:xfrm>
            <a:off x="43434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33" name="Rectangle 177"/>
          <p:cNvSpPr>
            <a:spLocks noChangeArrowheads="1"/>
          </p:cNvSpPr>
          <p:nvPr/>
        </p:nvSpPr>
        <p:spPr bwMode="auto">
          <a:xfrm>
            <a:off x="4800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34" name="Rectangle 178"/>
          <p:cNvSpPr>
            <a:spLocks noChangeArrowheads="1"/>
          </p:cNvSpPr>
          <p:nvPr/>
        </p:nvSpPr>
        <p:spPr bwMode="auto">
          <a:xfrm>
            <a:off x="52578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35" name="Rectangle 179"/>
          <p:cNvSpPr>
            <a:spLocks noChangeArrowheads="1"/>
          </p:cNvSpPr>
          <p:nvPr/>
        </p:nvSpPr>
        <p:spPr bwMode="auto">
          <a:xfrm>
            <a:off x="5791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36" name="Rectangle 180"/>
          <p:cNvSpPr>
            <a:spLocks noChangeArrowheads="1"/>
          </p:cNvSpPr>
          <p:nvPr/>
        </p:nvSpPr>
        <p:spPr bwMode="auto">
          <a:xfrm>
            <a:off x="6324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37" name="Line 181"/>
          <p:cNvSpPr>
            <a:spLocks noChangeShapeType="1"/>
          </p:cNvSpPr>
          <p:nvPr/>
        </p:nvSpPr>
        <p:spPr bwMode="auto">
          <a:xfrm flipH="1">
            <a:off x="60960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182"/>
          <p:cNvSpPr>
            <a:spLocks noChangeShapeType="1"/>
          </p:cNvSpPr>
          <p:nvPr/>
        </p:nvSpPr>
        <p:spPr bwMode="auto">
          <a:xfrm>
            <a:off x="106680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83"/>
          <p:cNvSpPr>
            <a:spLocks noChangeShapeType="1"/>
          </p:cNvSpPr>
          <p:nvPr/>
        </p:nvSpPr>
        <p:spPr bwMode="auto">
          <a:xfrm>
            <a:off x="1447800" y="488444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84"/>
          <p:cNvSpPr>
            <a:spLocks noChangeShapeType="1"/>
          </p:cNvSpPr>
          <p:nvPr/>
        </p:nvSpPr>
        <p:spPr bwMode="auto">
          <a:xfrm flipH="1">
            <a:off x="251460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85"/>
          <p:cNvSpPr>
            <a:spLocks noChangeShapeType="1"/>
          </p:cNvSpPr>
          <p:nvPr/>
        </p:nvSpPr>
        <p:spPr bwMode="auto">
          <a:xfrm>
            <a:off x="289560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86"/>
          <p:cNvSpPr>
            <a:spLocks noChangeShapeType="1"/>
          </p:cNvSpPr>
          <p:nvPr/>
        </p:nvSpPr>
        <p:spPr bwMode="auto">
          <a:xfrm>
            <a:off x="320040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87"/>
          <p:cNvSpPr>
            <a:spLocks noChangeShapeType="1"/>
          </p:cNvSpPr>
          <p:nvPr/>
        </p:nvSpPr>
        <p:spPr bwMode="auto">
          <a:xfrm>
            <a:off x="3581400" y="488444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88"/>
          <p:cNvSpPr>
            <a:spLocks noChangeShapeType="1"/>
          </p:cNvSpPr>
          <p:nvPr/>
        </p:nvSpPr>
        <p:spPr bwMode="auto">
          <a:xfrm>
            <a:off x="434340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89"/>
          <p:cNvSpPr>
            <a:spLocks noChangeShapeType="1"/>
          </p:cNvSpPr>
          <p:nvPr/>
        </p:nvSpPr>
        <p:spPr bwMode="auto">
          <a:xfrm>
            <a:off x="4572000" y="480824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190"/>
          <p:cNvSpPr>
            <a:spLocks noChangeShapeType="1"/>
          </p:cNvSpPr>
          <p:nvPr/>
        </p:nvSpPr>
        <p:spPr bwMode="auto">
          <a:xfrm flipH="1">
            <a:off x="5257800" y="488444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91"/>
          <p:cNvSpPr>
            <a:spLocks noChangeShapeType="1"/>
          </p:cNvSpPr>
          <p:nvPr/>
        </p:nvSpPr>
        <p:spPr bwMode="auto">
          <a:xfrm flipH="1">
            <a:off x="5791200" y="488444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92"/>
          <p:cNvSpPr>
            <a:spLocks noChangeShapeType="1"/>
          </p:cNvSpPr>
          <p:nvPr/>
        </p:nvSpPr>
        <p:spPr bwMode="auto">
          <a:xfrm flipH="1">
            <a:off x="6324600" y="488444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Line 193"/>
          <p:cNvSpPr>
            <a:spLocks noChangeShapeType="1"/>
          </p:cNvSpPr>
          <p:nvPr/>
        </p:nvSpPr>
        <p:spPr bwMode="auto">
          <a:xfrm>
            <a:off x="74676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Rectangle 194"/>
          <p:cNvSpPr>
            <a:spLocks noChangeArrowheads="1"/>
          </p:cNvSpPr>
          <p:nvPr/>
        </p:nvSpPr>
        <p:spPr bwMode="auto">
          <a:xfrm>
            <a:off x="2013318" y="5725914"/>
            <a:ext cx="383439" cy="30777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CC0000"/>
                </a:solidFill>
                <a:ea typeface="宋体" charset="-122"/>
              </a:rPr>
              <a:t>19</a:t>
            </a:r>
          </a:p>
        </p:txBody>
      </p:sp>
      <p:sp>
        <p:nvSpPr>
          <p:cNvPr id="51" name="Line 195"/>
          <p:cNvSpPr>
            <a:spLocks noChangeShapeType="1"/>
          </p:cNvSpPr>
          <p:nvPr/>
        </p:nvSpPr>
        <p:spPr bwMode="auto">
          <a:xfrm>
            <a:off x="1828800" y="488444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2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Insertion in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9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244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Now Insert K=25</a:t>
            </a:r>
          </a:p>
        </p:txBody>
      </p:sp>
      <p:graphicFrame>
        <p:nvGraphicFramePr>
          <p:cNvPr id="5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91514"/>
              </p:ext>
            </p:extLst>
          </p:nvPr>
        </p:nvGraphicFramePr>
        <p:xfrm>
          <a:off x="3352800" y="19888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247321"/>
              </p:ext>
            </p:extLst>
          </p:nvPr>
        </p:nvGraphicFramePr>
        <p:xfrm>
          <a:off x="152400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746154"/>
              </p:ext>
            </p:extLst>
          </p:nvPr>
        </p:nvGraphicFramePr>
        <p:xfrm>
          <a:off x="495300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47393"/>
              </p:ext>
            </p:extLst>
          </p:nvPr>
        </p:nvGraphicFramePr>
        <p:xfrm>
          <a:off x="6096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75406"/>
              </p:ext>
            </p:extLst>
          </p:nvPr>
        </p:nvGraphicFramePr>
        <p:xfrm>
          <a:off x="24384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59240"/>
              </p:ext>
            </p:extLst>
          </p:nvPr>
        </p:nvGraphicFramePr>
        <p:xfrm>
          <a:off x="41910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45705"/>
              </p:ext>
            </p:extLst>
          </p:nvPr>
        </p:nvGraphicFramePr>
        <p:xfrm>
          <a:off x="59436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Line 157"/>
          <p:cNvSpPr>
            <a:spLocks noChangeShapeType="1"/>
          </p:cNvSpPr>
          <p:nvPr/>
        </p:nvSpPr>
        <p:spPr bwMode="auto">
          <a:xfrm flipH="1">
            <a:off x="1524000" y="252224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158"/>
          <p:cNvSpPr>
            <a:spLocks noChangeShapeType="1"/>
          </p:cNvSpPr>
          <p:nvPr/>
        </p:nvSpPr>
        <p:spPr bwMode="auto">
          <a:xfrm>
            <a:off x="3886200" y="252224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159"/>
          <p:cNvSpPr>
            <a:spLocks noChangeShapeType="1"/>
          </p:cNvSpPr>
          <p:nvPr/>
        </p:nvSpPr>
        <p:spPr bwMode="auto">
          <a:xfrm flipH="1">
            <a:off x="609600" y="343664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160"/>
          <p:cNvSpPr>
            <a:spLocks noChangeShapeType="1"/>
          </p:cNvSpPr>
          <p:nvPr/>
        </p:nvSpPr>
        <p:spPr bwMode="auto">
          <a:xfrm>
            <a:off x="2057400" y="343664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161"/>
          <p:cNvSpPr>
            <a:spLocks noChangeShapeType="1"/>
          </p:cNvSpPr>
          <p:nvPr/>
        </p:nvSpPr>
        <p:spPr bwMode="auto">
          <a:xfrm>
            <a:off x="2514600" y="343664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162"/>
          <p:cNvSpPr>
            <a:spLocks noChangeShapeType="1"/>
          </p:cNvSpPr>
          <p:nvPr/>
        </p:nvSpPr>
        <p:spPr bwMode="auto">
          <a:xfrm>
            <a:off x="5105400" y="343664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163"/>
          <p:cNvSpPr>
            <a:spLocks noChangeShapeType="1"/>
          </p:cNvSpPr>
          <p:nvPr/>
        </p:nvSpPr>
        <p:spPr bwMode="auto">
          <a:xfrm>
            <a:off x="5486400" y="343664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164"/>
          <p:cNvSpPr>
            <a:spLocks noChangeShapeType="1"/>
          </p:cNvSpPr>
          <p:nvPr/>
        </p:nvSpPr>
        <p:spPr bwMode="auto">
          <a:xfrm>
            <a:off x="6096000" y="351284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165"/>
          <p:cNvSpPr>
            <a:spLocks noChangeShapeType="1"/>
          </p:cNvSpPr>
          <p:nvPr/>
        </p:nvSpPr>
        <p:spPr bwMode="auto">
          <a:xfrm>
            <a:off x="6629400" y="343664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166"/>
          <p:cNvSpPr>
            <a:spLocks noChangeShapeType="1"/>
          </p:cNvSpPr>
          <p:nvPr/>
        </p:nvSpPr>
        <p:spPr bwMode="auto">
          <a:xfrm>
            <a:off x="21336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167"/>
          <p:cNvSpPr>
            <a:spLocks noChangeShapeType="1"/>
          </p:cNvSpPr>
          <p:nvPr/>
        </p:nvSpPr>
        <p:spPr bwMode="auto">
          <a:xfrm>
            <a:off x="38862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Line 168"/>
          <p:cNvSpPr>
            <a:spLocks noChangeShapeType="1"/>
          </p:cNvSpPr>
          <p:nvPr/>
        </p:nvSpPr>
        <p:spPr bwMode="auto">
          <a:xfrm>
            <a:off x="571500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Rectangle 169"/>
          <p:cNvSpPr>
            <a:spLocks noChangeArrowheads="1"/>
          </p:cNvSpPr>
          <p:nvPr/>
        </p:nvSpPr>
        <p:spPr bwMode="auto">
          <a:xfrm>
            <a:off x="609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70" name="Rectangle 170"/>
          <p:cNvSpPr>
            <a:spLocks noChangeArrowheads="1"/>
          </p:cNvSpPr>
          <p:nvPr/>
        </p:nvSpPr>
        <p:spPr bwMode="auto">
          <a:xfrm>
            <a:off x="11430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71" name="Rectangle 171"/>
          <p:cNvSpPr>
            <a:spLocks noChangeArrowheads="1"/>
          </p:cNvSpPr>
          <p:nvPr/>
        </p:nvSpPr>
        <p:spPr bwMode="auto">
          <a:xfrm>
            <a:off x="1600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72" name="Rectangle 172"/>
          <p:cNvSpPr>
            <a:spLocks noChangeArrowheads="1"/>
          </p:cNvSpPr>
          <p:nvPr/>
        </p:nvSpPr>
        <p:spPr bwMode="auto">
          <a:xfrm>
            <a:off x="24384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73" name="Rectangle 173"/>
          <p:cNvSpPr>
            <a:spLocks noChangeArrowheads="1"/>
          </p:cNvSpPr>
          <p:nvPr/>
        </p:nvSpPr>
        <p:spPr bwMode="auto">
          <a:xfrm>
            <a:off x="2895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30</a:t>
            </a:r>
          </a:p>
        </p:txBody>
      </p:sp>
      <p:sp>
        <p:nvSpPr>
          <p:cNvPr id="74" name="Rectangle 174"/>
          <p:cNvSpPr>
            <a:spLocks noChangeArrowheads="1"/>
          </p:cNvSpPr>
          <p:nvPr/>
        </p:nvSpPr>
        <p:spPr bwMode="auto">
          <a:xfrm>
            <a:off x="33528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75" name="Rectangle 175"/>
          <p:cNvSpPr>
            <a:spLocks noChangeArrowheads="1"/>
          </p:cNvSpPr>
          <p:nvPr/>
        </p:nvSpPr>
        <p:spPr bwMode="auto">
          <a:xfrm>
            <a:off x="3886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76" name="Rectangle 176"/>
          <p:cNvSpPr>
            <a:spLocks noChangeArrowheads="1"/>
          </p:cNvSpPr>
          <p:nvPr/>
        </p:nvSpPr>
        <p:spPr bwMode="auto">
          <a:xfrm>
            <a:off x="43434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77" name="Rectangle 177"/>
          <p:cNvSpPr>
            <a:spLocks noChangeArrowheads="1"/>
          </p:cNvSpPr>
          <p:nvPr/>
        </p:nvSpPr>
        <p:spPr bwMode="auto">
          <a:xfrm>
            <a:off x="4800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78" name="Rectangle 178"/>
          <p:cNvSpPr>
            <a:spLocks noChangeArrowheads="1"/>
          </p:cNvSpPr>
          <p:nvPr/>
        </p:nvSpPr>
        <p:spPr bwMode="auto">
          <a:xfrm>
            <a:off x="52578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79" name="Rectangle 179"/>
          <p:cNvSpPr>
            <a:spLocks noChangeArrowheads="1"/>
          </p:cNvSpPr>
          <p:nvPr/>
        </p:nvSpPr>
        <p:spPr bwMode="auto">
          <a:xfrm>
            <a:off x="5791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80" name="Rectangle 180"/>
          <p:cNvSpPr>
            <a:spLocks noChangeArrowheads="1"/>
          </p:cNvSpPr>
          <p:nvPr/>
        </p:nvSpPr>
        <p:spPr bwMode="auto">
          <a:xfrm>
            <a:off x="6324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81" name="Line 181"/>
          <p:cNvSpPr>
            <a:spLocks noChangeShapeType="1"/>
          </p:cNvSpPr>
          <p:nvPr/>
        </p:nvSpPr>
        <p:spPr bwMode="auto">
          <a:xfrm flipH="1">
            <a:off x="60960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" name="Line 182"/>
          <p:cNvSpPr>
            <a:spLocks noChangeShapeType="1"/>
          </p:cNvSpPr>
          <p:nvPr/>
        </p:nvSpPr>
        <p:spPr bwMode="auto">
          <a:xfrm>
            <a:off x="106680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Line 183"/>
          <p:cNvSpPr>
            <a:spLocks noChangeShapeType="1"/>
          </p:cNvSpPr>
          <p:nvPr/>
        </p:nvSpPr>
        <p:spPr bwMode="auto">
          <a:xfrm>
            <a:off x="1447800" y="488444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Line 184"/>
          <p:cNvSpPr>
            <a:spLocks noChangeShapeType="1"/>
          </p:cNvSpPr>
          <p:nvPr/>
        </p:nvSpPr>
        <p:spPr bwMode="auto">
          <a:xfrm flipH="1">
            <a:off x="251460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" name="Line 185"/>
          <p:cNvSpPr>
            <a:spLocks noChangeShapeType="1"/>
          </p:cNvSpPr>
          <p:nvPr/>
        </p:nvSpPr>
        <p:spPr bwMode="auto">
          <a:xfrm>
            <a:off x="289560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Line 186"/>
          <p:cNvSpPr>
            <a:spLocks noChangeShapeType="1"/>
          </p:cNvSpPr>
          <p:nvPr/>
        </p:nvSpPr>
        <p:spPr bwMode="auto">
          <a:xfrm>
            <a:off x="320040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" name="Line 187"/>
          <p:cNvSpPr>
            <a:spLocks noChangeShapeType="1"/>
          </p:cNvSpPr>
          <p:nvPr/>
        </p:nvSpPr>
        <p:spPr bwMode="auto">
          <a:xfrm>
            <a:off x="3581400" y="488444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Line 188"/>
          <p:cNvSpPr>
            <a:spLocks noChangeShapeType="1"/>
          </p:cNvSpPr>
          <p:nvPr/>
        </p:nvSpPr>
        <p:spPr bwMode="auto">
          <a:xfrm>
            <a:off x="434340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Line 189"/>
          <p:cNvSpPr>
            <a:spLocks noChangeShapeType="1"/>
          </p:cNvSpPr>
          <p:nvPr/>
        </p:nvSpPr>
        <p:spPr bwMode="auto">
          <a:xfrm>
            <a:off x="4572000" y="480824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Line 190"/>
          <p:cNvSpPr>
            <a:spLocks noChangeShapeType="1"/>
          </p:cNvSpPr>
          <p:nvPr/>
        </p:nvSpPr>
        <p:spPr bwMode="auto">
          <a:xfrm flipH="1">
            <a:off x="5257800" y="488444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Line 191"/>
          <p:cNvSpPr>
            <a:spLocks noChangeShapeType="1"/>
          </p:cNvSpPr>
          <p:nvPr/>
        </p:nvSpPr>
        <p:spPr bwMode="auto">
          <a:xfrm flipH="1">
            <a:off x="5791200" y="488444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Line 192"/>
          <p:cNvSpPr>
            <a:spLocks noChangeShapeType="1"/>
          </p:cNvSpPr>
          <p:nvPr/>
        </p:nvSpPr>
        <p:spPr bwMode="auto">
          <a:xfrm flipH="1">
            <a:off x="6324600" y="488444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Line 193"/>
          <p:cNvSpPr>
            <a:spLocks noChangeShapeType="1"/>
          </p:cNvSpPr>
          <p:nvPr/>
        </p:nvSpPr>
        <p:spPr bwMode="auto">
          <a:xfrm>
            <a:off x="74676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Rectangle 194"/>
          <p:cNvSpPr>
            <a:spLocks noChangeArrowheads="1"/>
          </p:cNvSpPr>
          <p:nvPr/>
        </p:nvSpPr>
        <p:spPr bwMode="auto">
          <a:xfrm>
            <a:off x="20193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19</a:t>
            </a:r>
          </a:p>
        </p:txBody>
      </p:sp>
      <p:sp>
        <p:nvSpPr>
          <p:cNvPr id="95" name="Line 195"/>
          <p:cNvSpPr>
            <a:spLocks noChangeShapeType="1"/>
          </p:cNvSpPr>
          <p:nvPr/>
        </p:nvSpPr>
        <p:spPr bwMode="auto">
          <a:xfrm>
            <a:off x="1828800" y="488444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127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Insertion in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26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9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2153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After Insertion</a:t>
            </a:r>
          </a:p>
        </p:txBody>
      </p:sp>
      <p:graphicFrame>
        <p:nvGraphicFramePr>
          <p:cNvPr id="9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87364"/>
              </p:ext>
            </p:extLst>
          </p:nvPr>
        </p:nvGraphicFramePr>
        <p:xfrm>
          <a:off x="3352800" y="19888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72634"/>
              </p:ext>
            </p:extLst>
          </p:nvPr>
        </p:nvGraphicFramePr>
        <p:xfrm>
          <a:off x="152400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80347"/>
              </p:ext>
            </p:extLst>
          </p:nvPr>
        </p:nvGraphicFramePr>
        <p:xfrm>
          <a:off x="495300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85441"/>
              </p:ext>
            </p:extLst>
          </p:nvPr>
        </p:nvGraphicFramePr>
        <p:xfrm>
          <a:off x="6096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0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18839"/>
              </p:ext>
            </p:extLst>
          </p:nvPr>
        </p:nvGraphicFramePr>
        <p:xfrm>
          <a:off x="2438400" y="4351040"/>
          <a:ext cx="1949454" cy="685800"/>
        </p:xfrm>
        <a:graphic>
          <a:graphicData uri="http://schemas.openxmlformats.org/drawingml/2006/table">
            <a:tbl>
              <a:tblPr/>
              <a:tblGrid>
                <a:gridCol w="22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5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5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marL="91425" marR="914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</a:t>
                      </a: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1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04353"/>
              </p:ext>
            </p:extLst>
          </p:nvPr>
        </p:nvGraphicFramePr>
        <p:xfrm>
          <a:off x="45720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2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13955"/>
              </p:ext>
            </p:extLst>
          </p:nvPr>
        </p:nvGraphicFramePr>
        <p:xfrm>
          <a:off x="63246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" name="Line 161"/>
          <p:cNvSpPr>
            <a:spLocks noChangeShapeType="1"/>
          </p:cNvSpPr>
          <p:nvPr/>
        </p:nvSpPr>
        <p:spPr bwMode="auto">
          <a:xfrm flipH="1">
            <a:off x="1524000" y="252224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162"/>
          <p:cNvSpPr>
            <a:spLocks noChangeShapeType="1"/>
          </p:cNvSpPr>
          <p:nvPr/>
        </p:nvSpPr>
        <p:spPr bwMode="auto">
          <a:xfrm>
            <a:off x="3886200" y="252224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163"/>
          <p:cNvSpPr>
            <a:spLocks noChangeShapeType="1"/>
          </p:cNvSpPr>
          <p:nvPr/>
        </p:nvSpPr>
        <p:spPr bwMode="auto">
          <a:xfrm flipH="1">
            <a:off x="609600" y="343664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164"/>
          <p:cNvSpPr>
            <a:spLocks noChangeShapeType="1"/>
          </p:cNvSpPr>
          <p:nvPr/>
        </p:nvSpPr>
        <p:spPr bwMode="auto">
          <a:xfrm>
            <a:off x="2057400" y="343664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65"/>
          <p:cNvSpPr>
            <a:spLocks noChangeShapeType="1"/>
          </p:cNvSpPr>
          <p:nvPr/>
        </p:nvSpPr>
        <p:spPr bwMode="auto">
          <a:xfrm>
            <a:off x="2514600" y="343664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166"/>
          <p:cNvSpPr>
            <a:spLocks noChangeShapeType="1"/>
          </p:cNvSpPr>
          <p:nvPr/>
        </p:nvSpPr>
        <p:spPr bwMode="auto">
          <a:xfrm>
            <a:off x="5105400" y="343664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167"/>
          <p:cNvSpPr>
            <a:spLocks noChangeShapeType="1"/>
          </p:cNvSpPr>
          <p:nvPr/>
        </p:nvSpPr>
        <p:spPr bwMode="auto">
          <a:xfrm>
            <a:off x="5486400" y="343664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Line 168"/>
          <p:cNvSpPr>
            <a:spLocks noChangeShapeType="1"/>
          </p:cNvSpPr>
          <p:nvPr/>
        </p:nvSpPr>
        <p:spPr bwMode="auto">
          <a:xfrm>
            <a:off x="6096000" y="351284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Line 169"/>
          <p:cNvSpPr>
            <a:spLocks noChangeShapeType="1"/>
          </p:cNvSpPr>
          <p:nvPr/>
        </p:nvSpPr>
        <p:spPr bwMode="auto">
          <a:xfrm>
            <a:off x="6629400" y="343664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" name="Line 170"/>
          <p:cNvSpPr>
            <a:spLocks noChangeShapeType="1"/>
          </p:cNvSpPr>
          <p:nvPr/>
        </p:nvSpPr>
        <p:spPr bwMode="auto">
          <a:xfrm>
            <a:off x="21336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" name="Line 171"/>
          <p:cNvSpPr>
            <a:spLocks noChangeShapeType="1"/>
          </p:cNvSpPr>
          <p:nvPr/>
        </p:nvSpPr>
        <p:spPr bwMode="auto">
          <a:xfrm>
            <a:off x="43434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" name="Line 172"/>
          <p:cNvSpPr>
            <a:spLocks noChangeShapeType="1"/>
          </p:cNvSpPr>
          <p:nvPr/>
        </p:nvSpPr>
        <p:spPr bwMode="auto">
          <a:xfrm>
            <a:off x="609600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" name="Rectangle 173"/>
          <p:cNvSpPr>
            <a:spLocks noChangeArrowheads="1"/>
          </p:cNvSpPr>
          <p:nvPr/>
        </p:nvSpPr>
        <p:spPr bwMode="auto">
          <a:xfrm>
            <a:off x="609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116" name="Rectangle 174"/>
          <p:cNvSpPr>
            <a:spLocks noChangeArrowheads="1"/>
          </p:cNvSpPr>
          <p:nvPr/>
        </p:nvSpPr>
        <p:spPr bwMode="auto">
          <a:xfrm>
            <a:off x="11430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117" name="Rectangle 175"/>
          <p:cNvSpPr>
            <a:spLocks noChangeArrowheads="1"/>
          </p:cNvSpPr>
          <p:nvPr/>
        </p:nvSpPr>
        <p:spPr bwMode="auto">
          <a:xfrm>
            <a:off x="1600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118" name="Rectangle 176"/>
          <p:cNvSpPr>
            <a:spLocks noChangeArrowheads="1"/>
          </p:cNvSpPr>
          <p:nvPr/>
        </p:nvSpPr>
        <p:spPr bwMode="auto">
          <a:xfrm>
            <a:off x="24384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119" name="Rectangle 177"/>
          <p:cNvSpPr>
            <a:spLocks noChangeArrowheads="1"/>
          </p:cNvSpPr>
          <p:nvPr/>
        </p:nvSpPr>
        <p:spPr bwMode="auto">
          <a:xfrm>
            <a:off x="2889618" y="5725914"/>
            <a:ext cx="383439" cy="30777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CC0000"/>
                </a:solidFill>
                <a:ea typeface="宋体" charset="-122"/>
              </a:rPr>
              <a:t>25</a:t>
            </a:r>
          </a:p>
        </p:txBody>
      </p:sp>
      <p:sp>
        <p:nvSpPr>
          <p:cNvPr id="120" name="Rectangle 178"/>
          <p:cNvSpPr>
            <a:spLocks noChangeArrowheads="1"/>
          </p:cNvSpPr>
          <p:nvPr/>
        </p:nvSpPr>
        <p:spPr bwMode="auto">
          <a:xfrm>
            <a:off x="33528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30</a:t>
            </a:r>
          </a:p>
        </p:txBody>
      </p:sp>
      <p:sp>
        <p:nvSpPr>
          <p:cNvPr id="121" name="Rectangle 179"/>
          <p:cNvSpPr>
            <a:spLocks noChangeArrowheads="1"/>
          </p:cNvSpPr>
          <p:nvPr/>
        </p:nvSpPr>
        <p:spPr bwMode="auto">
          <a:xfrm>
            <a:off x="38100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122" name="Rectangle 180"/>
          <p:cNvSpPr>
            <a:spLocks noChangeArrowheads="1"/>
          </p:cNvSpPr>
          <p:nvPr/>
        </p:nvSpPr>
        <p:spPr bwMode="auto">
          <a:xfrm>
            <a:off x="47244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123" name="Rectangle 181"/>
          <p:cNvSpPr>
            <a:spLocks noChangeArrowheads="1"/>
          </p:cNvSpPr>
          <p:nvPr/>
        </p:nvSpPr>
        <p:spPr bwMode="auto">
          <a:xfrm>
            <a:off x="5181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124" name="Rectangle 182"/>
          <p:cNvSpPr>
            <a:spLocks noChangeArrowheads="1"/>
          </p:cNvSpPr>
          <p:nvPr/>
        </p:nvSpPr>
        <p:spPr bwMode="auto">
          <a:xfrm>
            <a:off x="56388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125" name="Rectangle 183"/>
          <p:cNvSpPr>
            <a:spLocks noChangeArrowheads="1"/>
          </p:cNvSpPr>
          <p:nvPr/>
        </p:nvSpPr>
        <p:spPr bwMode="auto">
          <a:xfrm>
            <a:off x="6172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126" name="Rectangle 184"/>
          <p:cNvSpPr>
            <a:spLocks noChangeArrowheads="1"/>
          </p:cNvSpPr>
          <p:nvPr/>
        </p:nvSpPr>
        <p:spPr bwMode="auto">
          <a:xfrm>
            <a:off x="6705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127" name="Line 185"/>
          <p:cNvSpPr>
            <a:spLocks noChangeShapeType="1"/>
          </p:cNvSpPr>
          <p:nvPr/>
        </p:nvSpPr>
        <p:spPr bwMode="auto">
          <a:xfrm flipH="1">
            <a:off x="60960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Line 186"/>
          <p:cNvSpPr>
            <a:spLocks noChangeShapeType="1"/>
          </p:cNvSpPr>
          <p:nvPr/>
        </p:nvSpPr>
        <p:spPr bwMode="auto">
          <a:xfrm>
            <a:off x="106680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" name="Line 187"/>
          <p:cNvSpPr>
            <a:spLocks noChangeShapeType="1"/>
          </p:cNvSpPr>
          <p:nvPr/>
        </p:nvSpPr>
        <p:spPr bwMode="auto">
          <a:xfrm>
            <a:off x="1447800" y="488444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" name="Line 188"/>
          <p:cNvSpPr>
            <a:spLocks noChangeShapeType="1"/>
          </p:cNvSpPr>
          <p:nvPr/>
        </p:nvSpPr>
        <p:spPr bwMode="auto">
          <a:xfrm flipH="1">
            <a:off x="251460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Line 189"/>
          <p:cNvSpPr>
            <a:spLocks noChangeShapeType="1"/>
          </p:cNvSpPr>
          <p:nvPr/>
        </p:nvSpPr>
        <p:spPr bwMode="auto">
          <a:xfrm>
            <a:off x="289560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Line 190"/>
          <p:cNvSpPr>
            <a:spLocks noChangeShapeType="1"/>
          </p:cNvSpPr>
          <p:nvPr/>
        </p:nvSpPr>
        <p:spPr bwMode="auto">
          <a:xfrm>
            <a:off x="320040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Line 191"/>
          <p:cNvSpPr>
            <a:spLocks noChangeShapeType="1"/>
          </p:cNvSpPr>
          <p:nvPr/>
        </p:nvSpPr>
        <p:spPr bwMode="auto">
          <a:xfrm>
            <a:off x="3581400" y="488444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" name="Line 192"/>
          <p:cNvSpPr>
            <a:spLocks noChangeShapeType="1"/>
          </p:cNvSpPr>
          <p:nvPr/>
        </p:nvSpPr>
        <p:spPr bwMode="auto">
          <a:xfrm>
            <a:off x="472440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" name="Line 193"/>
          <p:cNvSpPr>
            <a:spLocks noChangeShapeType="1"/>
          </p:cNvSpPr>
          <p:nvPr/>
        </p:nvSpPr>
        <p:spPr bwMode="auto">
          <a:xfrm>
            <a:off x="4953000" y="480824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" name="Line 194"/>
          <p:cNvSpPr>
            <a:spLocks noChangeShapeType="1"/>
          </p:cNvSpPr>
          <p:nvPr/>
        </p:nvSpPr>
        <p:spPr bwMode="auto">
          <a:xfrm flipH="1">
            <a:off x="5638800" y="488444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" name="Line 195"/>
          <p:cNvSpPr>
            <a:spLocks noChangeShapeType="1"/>
          </p:cNvSpPr>
          <p:nvPr/>
        </p:nvSpPr>
        <p:spPr bwMode="auto">
          <a:xfrm flipH="1">
            <a:off x="6172200" y="488444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" name="Line 196"/>
          <p:cNvSpPr>
            <a:spLocks noChangeShapeType="1"/>
          </p:cNvSpPr>
          <p:nvPr/>
        </p:nvSpPr>
        <p:spPr bwMode="auto">
          <a:xfrm flipH="1">
            <a:off x="6705600" y="488444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9" name="Line 197"/>
          <p:cNvSpPr>
            <a:spLocks noChangeShapeType="1"/>
          </p:cNvSpPr>
          <p:nvPr/>
        </p:nvSpPr>
        <p:spPr bwMode="auto">
          <a:xfrm>
            <a:off x="78486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Rectangle 198"/>
          <p:cNvSpPr>
            <a:spLocks noChangeArrowheads="1"/>
          </p:cNvSpPr>
          <p:nvPr/>
        </p:nvSpPr>
        <p:spPr bwMode="auto">
          <a:xfrm>
            <a:off x="20193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19</a:t>
            </a:r>
          </a:p>
        </p:txBody>
      </p:sp>
      <p:sp>
        <p:nvSpPr>
          <p:cNvPr id="141" name="Line 199"/>
          <p:cNvSpPr>
            <a:spLocks noChangeShapeType="1"/>
          </p:cNvSpPr>
          <p:nvPr/>
        </p:nvSpPr>
        <p:spPr bwMode="auto">
          <a:xfrm>
            <a:off x="1828800" y="488444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Rectangle 201"/>
          <p:cNvSpPr>
            <a:spLocks noChangeArrowheads="1"/>
          </p:cNvSpPr>
          <p:nvPr/>
        </p:nvSpPr>
        <p:spPr bwMode="auto">
          <a:xfrm>
            <a:off x="4267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143" name="Line 202"/>
          <p:cNvSpPr>
            <a:spLocks noChangeShapeType="1"/>
          </p:cNvSpPr>
          <p:nvPr/>
        </p:nvSpPr>
        <p:spPr bwMode="auto">
          <a:xfrm>
            <a:off x="3962400" y="488444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033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Insertion in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27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9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1476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Now Split</a:t>
            </a:r>
          </a:p>
        </p:txBody>
      </p:sp>
      <p:graphicFrame>
        <p:nvGraphicFramePr>
          <p:cNvPr id="14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94872"/>
              </p:ext>
            </p:extLst>
          </p:nvPr>
        </p:nvGraphicFramePr>
        <p:xfrm>
          <a:off x="3352800" y="19888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0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27768"/>
              </p:ext>
            </p:extLst>
          </p:nvPr>
        </p:nvGraphicFramePr>
        <p:xfrm>
          <a:off x="152400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92183"/>
              </p:ext>
            </p:extLst>
          </p:nvPr>
        </p:nvGraphicFramePr>
        <p:xfrm>
          <a:off x="495300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2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12982"/>
              </p:ext>
            </p:extLst>
          </p:nvPr>
        </p:nvGraphicFramePr>
        <p:xfrm>
          <a:off x="6096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3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97544"/>
              </p:ext>
            </p:extLst>
          </p:nvPr>
        </p:nvGraphicFramePr>
        <p:xfrm>
          <a:off x="2438400" y="4351040"/>
          <a:ext cx="1949454" cy="685800"/>
        </p:xfrm>
        <a:graphic>
          <a:graphicData uri="http://schemas.openxmlformats.org/drawingml/2006/table">
            <a:tbl>
              <a:tblPr/>
              <a:tblGrid>
                <a:gridCol w="22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5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5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marL="91425" marR="914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</a:t>
                      </a: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5" marR="914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4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93435"/>
              </p:ext>
            </p:extLst>
          </p:nvPr>
        </p:nvGraphicFramePr>
        <p:xfrm>
          <a:off x="45720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5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11522"/>
              </p:ext>
            </p:extLst>
          </p:nvPr>
        </p:nvGraphicFramePr>
        <p:xfrm>
          <a:off x="632460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6" name="Line 161"/>
          <p:cNvSpPr>
            <a:spLocks noChangeShapeType="1"/>
          </p:cNvSpPr>
          <p:nvPr/>
        </p:nvSpPr>
        <p:spPr bwMode="auto">
          <a:xfrm flipH="1">
            <a:off x="1524000" y="252224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7" name="Line 162"/>
          <p:cNvSpPr>
            <a:spLocks noChangeShapeType="1"/>
          </p:cNvSpPr>
          <p:nvPr/>
        </p:nvSpPr>
        <p:spPr bwMode="auto">
          <a:xfrm>
            <a:off x="3886200" y="252224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" name="Line 163"/>
          <p:cNvSpPr>
            <a:spLocks noChangeShapeType="1"/>
          </p:cNvSpPr>
          <p:nvPr/>
        </p:nvSpPr>
        <p:spPr bwMode="auto">
          <a:xfrm flipH="1">
            <a:off x="609600" y="343664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9" name="Line 164"/>
          <p:cNvSpPr>
            <a:spLocks noChangeShapeType="1"/>
          </p:cNvSpPr>
          <p:nvPr/>
        </p:nvSpPr>
        <p:spPr bwMode="auto">
          <a:xfrm>
            <a:off x="2057400" y="343664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" name="Line 165"/>
          <p:cNvSpPr>
            <a:spLocks noChangeShapeType="1"/>
          </p:cNvSpPr>
          <p:nvPr/>
        </p:nvSpPr>
        <p:spPr bwMode="auto">
          <a:xfrm>
            <a:off x="2514600" y="343664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1" name="Line 166"/>
          <p:cNvSpPr>
            <a:spLocks noChangeShapeType="1"/>
          </p:cNvSpPr>
          <p:nvPr/>
        </p:nvSpPr>
        <p:spPr bwMode="auto">
          <a:xfrm>
            <a:off x="5105400" y="3436640"/>
            <a:ext cx="1219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" name="Line 167"/>
          <p:cNvSpPr>
            <a:spLocks noChangeShapeType="1"/>
          </p:cNvSpPr>
          <p:nvPr/>
        </p:nvSpPr>
        <p:spPr bwMode="auto">
          <a:xfrm>
            <a:off x="5486400" y="343664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" name="Line 168"/>
          <p:cNvSpPr>
            <a:spLocks noChangeShapeType="1"/>
          </p:cNvSpPr>
          <p:nvPr/>
        </p:nvSpPr>
        <p:spPr bwMode="auto">
          <a:xfrm>
            <a:off x="6096000" y="351284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" name="Line 169"/>
          <p:cNvSpPr>
            <a:spLocks noChangeShapeType="1"/>
          </p:cNvSpPr>
          <p:nvPr/>
        </p:nvSpPr>
        <p:spPr bwMode="auto">
          <a:xfrm>
            <a:off x="6629400" y="343664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" name="Line 170"/>
          <p:cNvSpPr>
            <a:spLocks noChangeShapeType="1"/>
          </p:cNvSpPr>
          <p:nvPr/>
        </p:nvSpPr>
        <p:spPr bwMode="auto">
          <a:xfrm>
            <a:off x="21336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" name="Line 171"/>
          <p:cNvSpPr>
            <a:spLocks noChangeShapeType="1"/>
          </p:cNvSpPr>
          <p:nvPr/>
        </p:nvSpPr>
        <p:spPr bwMode="auto">
          <a:xfrm>
            <a:off x="43434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" name="Line 172"/>
          <p:cNvSpPr>
            <a:spLocks noChangeShapeType="1"/>
          </p:cNvSpPr>
          <p:nvPr/>
        </p:nvSpPr>
        <p:spPr bwMode="auto">
          <a:xfrm>
            <a:off x="609600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" name="Rectangle 173"/>
          <p:cNvSpPr>
            <a:spLocks noChangeArrowheads="1"/>
          </p:cNvSpPr>
          <p:nvPr/>
        </p:nvSpPr>
        <p:spPr bwMode="auto">
          <a:xfrm>
            <a:off x="609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169" name="Rectangle 174"/>
          <p:cNvSpPr>
            <a:spLocks noChangeArrowheads="1"/>
          </p:cNvSpPr>
          <p:nvPr/>
        </p:nvSpPr>
        <p:spPr bwMode="auto">
          <a:xfrm>
            <a:off x="11430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170" name="Rectangle 175"/>
          <p:cNvSpPr>
            <a:spLocks noChangeArrowheads="1"/>
          </p:cNvSpPr>
          <p:nvPr/>
        </p:nvSpPr>
        <p:spPr bwMode="auto">
          <a:xfrm>
            <a:off x="1600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171" name="Rectangle 176"/>
          <p:cNvSpPr>
            <a:spLocks noChangeArrowheads="1"/>
          </p:cNvSpPr>
          <p:nvPr/>
        </p:nvSpPr>
        <p:spPr bwMode="auto">
          <a:xfrm>
            <a:off x="24384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172" name="Rectangle 177"/>
          <p:cNvSpPr>
            <a:spLocks noChangeArrowheads="1"/>
          </p:cNvSpPr>
          <p:nvPr/>
        </p:nvSpPr>
        <p:spPr bwMode="auto">
          <a:xfrm>
            <a:off x="2895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25</a:t>
            </a:r>
          </a:p>
        </p:txBody>
      </p:sp>
      <p:sp>
        <p:nvSpPr>
          <p:cNvPr id="173" name="Rectangle 178"/>
          <p:cNvSpPr>
            <a:spLocks noChangeArrowheads="1"/>
          </p:cNvSpPr>
          <p:nvPr/>
        </p:nvSpPr>
        <p:spPr bwMode="auto">
          <a:xfrm>
            <a:off x="33528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30</a:t>
            </a:r>
          </a:p>
        </p:txBody>
      </p:sp>
      <p:sp>
        <p:nvSpPr>
          <p:cNvPr id="174" name="Rectangle 179"/>
          <p:cNvSpPr>
            <a:spLocks noChangeArrowheads="1"/>
          </p:cNvSpPr>
          <p:nvPr/>
        </p:nvSpPr>
        <p:spPr bwMode="auto">
          <a:xfrm>
            <a:off x="38100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175" name="Rectangle 180"/>
          <p:cNvSpPr>
            <a:spLocks noChangeArrowheads="1"/>
          </p:cNvSpPr>
          <p:nvPr/>
        </p:nvSpPr>
        <p:spPr bwMode="auto">
          <a:xfrm>
            <a:off x="47244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176" name="Rectangle 181"/>
          <p:cNvSpPr>
            <a:spLocks noChangeArrowheads="1"/>
          </p:cNvSpPr>
          <p:nvPr/>
        </p:nvSpPr>
        <p:spPr bwMode="auto">
          <a:xfrm>
            <a:off x="5181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177" name="Rectangle 182"/>
          <p:cNvSpPr>
            <a:spLocks noChangeArrowheads="1"/>
          </p:cNvSpPr>
          <p:nvPr/>
        </p:nvSpPr>
        <p:spPr bwMode="auto">
          <a:xfrm>
            <a:off x="56388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178" name="Rectangle 183"/>
          <p:cNvSpPr>
            <a:spLocks noChangeArrowheads="1"/>
          </p:cNvSpPr>
          <p:nvPr/>
        </p:nvSpPr>
        <p:spPr bwMode="auto">
          <a:xfrm>
            <a:off x="6172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179" name="Rectangle 184"/>
          <p:cNvSpPr>
            <a:spLocks noChangeArrowheads="1"/>
          </p:cNvSpPr>
          <p:nvPr/>
        </p:nvSpPr>
        <p:spPr bwMode="auto">
          <a:xfrm>
            <a:off x="67056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180" name="Line 185"/>
          <p:cNvSpPr>
            <a:spLocks noChangeShapeType="1"/>
          </p:cNvSpPr>
          <p:nvPr/>
        </p:nvSpPr>
        <p:spPr bwMode="auto">
          <a:xfrm flipH="1">
            <a:off x="60960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" name="Line 186"/>
          <p:cNvSpPr>
            <a:spLocks noChangeShapeType="1"/>
          </p:cNvSpPr>
          <p:nvPr/>
        </p:nvSpPr>
        <p:spPr bwMode="auto">
          <a:xfrm>
            <a:off x="106680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" name="Line 187"/>
          <p:cNvSpPr>
            <a:spLocks noChangeShapeType="1"/>
          </p:cNvSpPr>
          <p:nvPr/>
        </p:nvSpPr>
        <p:spPr bwMode="auto">
          <a:xfrm>
            <a:off x="1447800" y="488444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3" name="Line 188"/>
          <p:cNvSpPr>
            <a:spLocks noChangeShapeType="1"/>
          </p:cNvSpPr>
          <p:nvPr/>
        </p:nvSpPr>
        <p:spPr bwMode="auto">
          <a:xfrm flipH="1">
            <a:off x="251460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" name="Line 189"/>
          <p:cNvSpPr>
            <a:spLocks noChangeShapeType="1"/>
          </p:cNvSpPr>
          <p:nvPr/>
        </p:nvSpPr>
        <p:spPr bwMode="auto">
          <a:xfrm>
            <a:off x="289560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" name="Line 190"/>
          <p:cNvSpPr>
            <a:spLocks noChangeShapeType="1"/>
          </p:cNvSpPr>
          <p:nvPr/>
        </p:nvSpPr>
        <p:spPr bwMode="auto">
          <a:xfrm>
            <a:off x="320040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6" name="Line 191"/>
          <p:cNvSpPr>
            <a:spLocks noChangeShapeType="1"/>
          </p:cNvSpPr>
          <p:nvPr/>
        </p:nvSpPr>
        <p:spPr bwMode="auto">
          <a:xfrm>
            <a:off x="3581400" y="488444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7" name="Line 192"/>
          <p:cNvSpPr>
            <a:spLocks noChangeShapeType="1"/>
          </p:cNvSpPr>
          <p:nvPr/>
        </p:nvSpPr>
        <p:spPr bwMode="auto">
          <a:xfrm>
            <a:off x="472440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8" name="Line 193"/>
          <p:cNvSpPr>
            <a:spLocks noChangeShapeType="1"/>
          </p:cNvSpPr>
          <p:nvPr/>
        </p:nvSpPr>
        <p:spPr bwMode="auto">
          <a:xfrm>
            <a:off x="4953000" y="480824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9" name="Line 194"/>
          <p:cNvSpPr>
            <a:spLocks noChangeShapeType="1"/>
          </p:cNvSpPr>
          <p:nvPr/>
        </p:nvSpPr>
        <p:spPr bwMode="auto">
          <a:xfrm flipH="1">
            <a:off x="5638800" y="488444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0" name="Line 195"/>
          <p:cNvSpPr>
            <a:spLocks noChangeShapeType="1"/>
          </p:cNvSpPr>
          <p:nvPr/>
        </p:nvSpPr>
        <p:spPr bwMode="auto">
          <a:xfrm flipH="1">
            <a:off x="6172200" y="488444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1" name="Line 196"/>
          <p:cNvSpPr>
            <a:spLocks noChangeShapeType="1"/>
          </p:cNvSpPr>
          <p:nvPr/>
        </p:nvSpPr>
        <p:spPr bwMode="auto">
          <a:xfrm flipH="1">
            <a:off x="6705600" y="488444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2" name="Line 197"/>
          <p:cNvSpPr>
            <a:spLocks noChangeShapeType="1"/>
          </p:cNvSpPr>
          <p:nvPr/>
        </p:nvSpPr>
        <p:spPr bwMode="auto">
          <a:xfrm>
            <a:off x="784860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3" name="Rectangle 198"/>
          <p:cNvSpPr>
            <a:spLocks noChangeArrowheads="1"/>
          </p:cNvSpPr>
          <p:nvPr/>
        </p:nvSpPr>
        <p:spPr bwMode="auto">
          <a:xfrm>
            <a:off x="20193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19</a:t>
            </a:r>
          </a:p>
        </p:txBody>
      </p:sp>
      <p:sp>
        <p:nvSpPr>
          <p:cNvPr id="194" name="Line 199"/>
          <p:cNvSpPr>
            <a:spLocks noChangeShapeType="1"/>
          </p:cNvSpPr>
          <p:nvPr/>
        </p:nvSpPr>
        <p:spPr bwMode="auto">
          <a:xfrm>
            <a:off x="1828800" y="488444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" name="Rectangle 201"/>
          <p:cNvSpPr>
            <a:spLocks noChangeArrowheads="1"/>
          </p:cNvSpPr>
          <p:nvPr/>
        </p:nvSpPr>
        <p:spPr bwMode="auto">
          <a:xfrm>
            <a:off x="426720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196" name="Line 202"/>
          <p:cNvSpPr>
            <a:spLocks noChangeShapeType="1"/>
          </p:cNvSpPr>
          <p:nvPr/>
        </p:nvSpPr>
        <p:spPr bwMode="auto">
          <a:xfrm>
            <a:off x="3962400" y="488444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773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Insertion in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28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80038"/>
              </p:ext>
            </p:extLst>
          </p:nvPr>
        </p:nvGraphicFramePr>
        <p:xfrm>
          <a:off x="3406080" y="19888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78159"/>
              </p:ext>
            </p:extLst>
          </p:nvPr>
        </p:nvGraphicFramePr>
        <p:xfrm>
          <a:off x="1577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4475"/>
              </p:ext>
            </p:extLst>
          </p:nvPr>
        </p:nvGraphicFramePr>
        <p:xfrm>
          <a:off x="5006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369273"/>
              </p:ext>
            </p:extLst>
          </p:nvPr>
        </p:nvGraphicFramePr>
        <p:xfrm>
          <a:off x="129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37822"/>
              </p:ext>
            </p:extLst>
          </p:nvPr>
        </p:nvGraphicFramePr>
        <p:xfrm>
          <a:off x="19582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77713"/>
              </p:ext>
            </p:extLst>
          </p:nvPr>
        </p:nvGraphicFramePr>
        <p:xfrm>
          <a:off x="52348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70389"/>
              </p:ext>
            </p:extLst>
          </p:nvPr>
        </p:nvGraphicFramePr>
        <p:xfrm>
          <a:off x="6987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Line 157"/>
          <p:cNvSpPr>
            <a:spLocks noChangeShapeType="1"/>
          </p:cNvSpPr>
          <p:nvPr/>
        </p:nvSpPr>
        <p:spPr bwMode="auto">
          <a:xfrm flipH="1">
            <a:off x="1577280" y="252224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58"/>
          <p:cNvSpPr>
            <a:spLocks noChangeShapeType="1"/>
          </p:cNvSpPr>
          <p:nvPr/>
        </p:nvSpPr>
        <p:spPr bwMode="auto">
          <a:xfrm>
            <a:off x="3939480" y="252224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59"/>
          <p:cNvSpPr>
            <a:spLocks noChangeShapeType="1"/>
          </p:cNvSpPr>
          <p:nvPr/>
        </p:nvSpPr>
        <p:spPr bwMode="auto">
          <a:xfrm flipH="1">
            <a:off x="129480" y="343664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60"/>
          <p:cNvSpPr>
            <a:spLocks noChangeShapeType="1"/>
          </p:cNvSpPr>
          <p:nvPr/>
        </p:nvSpPr>
        <p:spPr bwMode="auto">
          <a:xfrm flipH="1">
            <a:off x="1958280" y="343664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61"/>
          <p:cNvSpPr>
            <a:spLocks noChangeShapeType="1"/>
          </p:cNvSpPr>
          <p:nvPr/>
        </p:nvSpPr>
        <p:spPr bwMode="auto">
          <a:xfrm>
            <a:off x="3101280" y="3436640"/>
            <a:ext cx="2286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62"/>
          <p:cNvSpPr>
            <a:spLocks noChangeShapeType="1"/>
          </p:cNvSpPr>
          <p:nvPr/>
        </p:nvSpPr>
        <p:spPr bwMode="auto">
          <a:xfrm>
            <a:off x="5158680" y="343664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63"/>
          <p:cNvSpPr>
            <a:spLocks noChangeShapeType="1"/>
          </p:cNvSpPr>
          <p:nvPr/>
        </p:nvSpPr>
        <p:spPr bwMode="auto">
          <a:xfrm>
            <a:off x="5539680" y="343664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64"/>
          <p:cNvSpPr>
            <a:spLocks noChangeShapeType="1"/>
          </p:cNvSpPr>
          <p:nvPr/>
        </p:nvSpPr>
        <p:spPr bwMode="auto">
          <a:xfrm>
            <a:off x="6149280" y="351284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65"/>
          <p:cNvSpPr>
            <a:spLocks noChangeShapeType="1"/>
          </p:cNvSpPr>
          <p:nvPr/>
        </p:nvSpPr>
        <p:spPr bwMode="auto">
          <a:xfrm>
            <a:off x="6682680" y="343664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66"/>
          <p:cNvSpPr>
            <a:spLocks noChangeShapeType="1"/>
          </p:cNvSpPr>
          <p:nvPr/>
        </p:nvSpPr>
        <p:spPr bwMode="auto">
          <a:xfrm>
            <a:off x="16534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67"/>
          <p:cNvSpPr>
            <a:spLocks noChangeShapeType="1"/>
          </p:cNvSpPr>
          <p:nvPr/>
        </p:nvSpPr>
        <p:spPr bwMode="auto">
          <a:xfrm>
            <a:off x="3406080" y="4884440"/>
            <a:ext cx="3048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68"/>
          <p:cNvSpPr>
            <a:spLocks noChangeShapeType="1"/>
          </p:cNvSpPr>
          <p:nvPr/>
        </p:nvSpPr>
        <p:spPr bwMode="auto">
          <a:xfrm>
            <a:off x="6831210" y="48825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169"/>
          <p:cNvSpPr>
            <a:spLocks noChangeArrowheads="1"/>
          </p:cNvSpPr>
          <p:nvPr/>
        </p:nvSpPr>
        <p:spPr bwMode="auto">
          <a:xfrm>
            <a:off x="129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25" name="Rectangle 170"/>
          <p:cNvSpPr>
            <a:spLocks noChangeArrowheads="1"/>
          </p:cNvSpPr>
          <p:nvPr/>
        </p:nvSpPr>
        <p:spPr bwMode="auto">
          <a:xfrm>
            <a:off x="6628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26" name="Rectangle 171"/>
          <p:cNvSpPr>
            <a:spLocks noChangeArrowheads="1"/>
          </p:cNvSpPr>
          <p:nvPr/>
        </p:nvSpPr>
        <p:spPr bwMode="auto">
          <a:xfrm>
            <a:off x="112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27" name="Rectangle 172"/>
          <p:cNvSpPr>
            <a:spLocks noChangeArrowheads="1"/>
          </p:cNvSpPr>
          <p:nvPr/>
        </p:nvSpPr>
        <p:spPr bwMode="auto">
          <a:xfrm>
            <a:off x="1958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28" name="Rectangle 173"/>
          <p:cNvSpPr>
            <a:spLocks noChangeArrowheads="1"/>
          </p:cNvSpPr>
          <p:nvPr/>
        </p:nvSpPr>
        <p:spPr bwMode="auto">
          <a:xfrm>
            <a:off x="2415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25</a:t>
            </a:r>
          </a:p>
        </p:txBody>
      </p:sp>
      <p:sp>
        <p:nvSpPr>
          <p:cNvPr id="29" name="Rectangle 174"/>
          <p:cNvSpPr>
            <a:spLocks noChangeArrowheads="1"/>
          </p:cNvSpPr>
          <p:nvPr/>
        </p:nvSpPr>
        <p:spPr bwMode="auto">
          <a:xfrm>
            <a:off x="2866698" y="5725914"/>
            <a:ext cx="383439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CC0000"/>
                </a:solidFill>
                <a:ea typeface="宋体" charset="-122"/>
              </a:rPr>
              <a:t>30</a:t>
            </a:r>
          </a:p>
        </p:txBody>
      </p:sp>
      <p:sp>
        <p:nvSpPr>
          <p:cNvPr id="30" name="Rectangle 175"/>
          <p:cNvSpPr>
            <a:spLocks noChangeArrowheads="1"/>
          </p:cNvSpPr>
          <p:nvPr/>
        </p:nvSpPr>
        <p:spPr bwMode="auto">
          <a:xfrm>
            <a:off x="33298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31" name="Rectangle 176"/>
          <p:cNvSpPr>
            <a:spLocks noChangeArrowheads="1"/>
          </p:cNvSpPr>
          <p:nvPr/>
        </p:nvSpPr>
        <p:spPr bwMode="auto">
          <a:xfrm>
            <a:off x="5387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32" name="Rectangle 177"/>
          <p:cNvSpPr>
            <a:spLocks noChangeArrowheads="1"/>
          </p:cNvSpPr>
          <p:nvPr/>
        </p:nvSpPr>
        <p:spPr bwMode="auto">
          <a:xfrm>
            <a:off x="5844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33" name="Rectangle 178"/>
          <p:cNvSpPr>
            <a:spLocks noChangeArrowheads="1"/>
          </p:cNvSpPr>
          <p:nvPr/>
        </p:nvSpPr>
        <p:spPr bwMode="auto">
          <a:xfrm>
            <a:off x="63016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34" name="Rectangle 179"/>
          <p:cNvSpPr>
            <a:spLocks noChangeArrowheads="1"/>
          </p:cNvSpPr>
          <p:nvPr/>
        </p:nvSpPr>
        <p:spPr bwMode="auto">
          <a:xfrm>
            <a:off x="6835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35" name="Rectangle 180"/>
          <p:cNvSpPr>
            <a:spLocks noChangeArrowheads="1"/>
          </p:cNvSpPr>
          <p:nvPr/>
        </p:nvSpPr>
        <p:spPr bwMode="auto">
          <a:xfrm>
            <a:off x="7368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36" name="Line 181"/>
          <p:cNvSpPr>
            <a:spLocks noChangeShapeType="1"/>
          </p:cNvSpPr>
          <p:nvPr/>
        </p:nvSpPr>
        <p:spPr bwMode="auto">
          <a:xfrm flipH="1">
            <a:off x="12948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182"/>
          <p:cNvSpPr>
            <a:spLocks noChangeShapeType="1"/>
          </p:cNvSpPr>
          <p:nvPr/>
        </p:nvSpPr>
        <p:spPr bwMode="auto">
          <a:xfrm>
            <a:off x="58668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183"/>
          <p:cNvSpPr>
            <a:spLocks noChangeShapeType="1"/>
          </p:cNvSpPr>
          <p:nvPr/>
        </p:nvSpPr>
        <p:spPr bwMode="auto">
          <a:xfrm>
            <a:off x="967680" y="488444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84"/>
          <p:cNvSpPr>
            <a:spLocks noChangeShapeType="1"/>
          </p:cNvSpPr>
          <p:nvPr/>
        </p:nvSpPr>
        <p:spPr bwMode="auto">
          <a:xfrm flipH="1">
            <a:off x="203448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85"/>
          <p:cNvSpPr>
            <a:spLocks noChangeShapeType="1"/>
          </p:cNvSpPr>
          <p:nvPr/>
        </p:nvSpPr>
        <p:spPr bwMode="auto">
          <a:xfrm>
            <a:off x="241548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86"/>
          <p:cNvSpPr>
            <a:spLocks noChangeShapeType="1"/>
          </p:cNvSpPr>
          <p:nvPr/>
        </p:nvSpPr>
        <p:spPr bwMode="auto">
          <a:xfrm flipH="1">
            <a:off x="2872680" y="488444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87"/>
          <p:cNvSpPr>
            <a:spLocks noChangeShapeType="1"/>
          </p:cNvSpPr>
          <p:nvPr/>
        </p:nvSpPr>
        <p:spPr bwMode="auto">
          <a:xfrm flipH="1">
            <a:off x="3406080" y="488444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88"/>
          <p:cNvSpPr>
            <a:spLocks noChangeShapeType="1"/>
          </p:cNvSpPr>
          <p:nvPr/>
        </p:nvSpPr>
        <p:spPr bwMode="auto">
          <a:xfrm>
            <a:off x="538728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89"/>
          <p:cNvSpPr>
            <a:spLocks noChangeShapeType="1"/>
          </p:cNvSpPr>
          <p:nvPr/>
        </p:nvSpPr>
        <p:spPr bwMode="auto">
          <a:xfrm>
            <a:off x="5615880" y="480824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90"/>
          <p:cNvSpPr>
            <a:spLocks noChangeShapeType="1"/>
          </p:cNvSpPr>
          <p:nvPr/>
        </p:nvSpPr>
        <p:spPr bwMode="auto">
          <a:xfrm flipH="1">
            <a:off x="6301680" y="488444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191"/>
          <p:cNvSpPr>
            <a:spLocks noChangeShapeType="1"/>
          </p:cNvSpPr>
          <p:nvPr/>
        </p:nvSpPr>
        <p:spPr bwMode="auto">
          <a:xfrm flipH="1">
            <a:off x="6835080" y="488444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92"/>
          <p:cNvSpPr>
            <a:spLocks noChangeShapeType="1"/>
          </p:cNvSpPr>
          <p:nvPr/>
        </p:nvSpPr>
        <p:spPr bwMode="auto">
          <a:xfrm flipH="1">
            <a:off x="7368480" y="488444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93"/>
          <p:cNvSpPr>
            <a:spLocks noChangeShapeType="1"/>
          </p:cNvSpPr>
          <p:nvPr/>
        </p:nvSpPr>
        <p:spPr bwMode="auto">
          <a:xfrm>
            <a:off x="8587680" y="487114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Rectangle 194"/>
          <p:cNvSpPr>
            <a:spLocks noChangeArrowheads="1"/>
          </p:cNvSpPr>
          <p:nvPr/>
        </p:nvSpPr>
        <p:spPr bwMode="auto">
          <a:xfrm>
            <a:off x="15391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19</a:t>
            </a:r>
          </a:p>
        </p:txBody>
      </p:sp>
      <p:sp>
        <p:nvSpPr>
          <p:cNvPr id="50" name="Line 195"/>
          <p:cNvSpPr>
            <a:spLocks noChangeShapeType="1"/>
          </p:cNvSpPr>
          <p:nvPr/>
        </p:nvSpPr>
        <p:spPr bwMode="auto">
          <a:xfrm>
            <a:off x="1348680" y="488444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Rectangle 197"/>
          <p:cNvSpPr>
            <a:spLocks noChangeArrowheads="1"/>
          </p:cNvSpPr>
          <p:nvPr/>
        </p:nvSpPr>
        <p:spPr bwMode="auto">
          <a:xfrm>
            <a:off x="493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52" name="Line 198"/>
          <p:cNvSpPr>
            <a:spLocks noChangeShapeType="1"/>
          </p:cNvSpPr>
          <p:nvPr/>
        </p:nvSpPr>
        <p:spPr bwMode="auto">
          <a:xfrm>
            <a:off x="4396680" y="488444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3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74336"/>
              </p:ext>
            </p:extLst>
          </p:nvPr>
        </p:nvGraphicFramePr>
        <p:xfrm>
          <a:off x="36346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Line 221"/>
          <p:cNvSpPr>
            <a:spLocks noChangeShapeType="1"/>
          </p:cNvSpPr>
          <p:nvPr/>
        </p:nvSpPr>
        <p:spPr bwMode="auto">
          <a:xfrm>
            <a:off x="508248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222"/>
          <p:cNvSpPr>
            <a:spLocks noChangeShapeType="1"/>
          </p:cNvSpPr>
          <p:nvPr/>
        </p:nvSpPr>
        <p:spPr bwMode="auto">
          <a:xfrm>
            <a:off x="2644080" y="343664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2059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After the Split</a:t>
            </a:r>
          </a:p>
        </p:txBody>
      </p:sp>
    </p:spTree>
    <p:extLst>
      <p:ext uri="{BB962C8B-B14F-4D97-AF65-F5344CB8AC3E}">
        <p14:creationId xmlns:p14="http://schemas.microsoft.com/office/powerpoint/2010/main" val="79365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Indexing?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A “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labeled</a:t>
            </a:r>
            <a:r>
              <a:rPr lang="en-US" altLang="zh-CN" sz="2800" b="1" dirty="0">
                <a:latin typeface="+mn-lt"/>
                <a:ea typeface="宋体" charset="-122"/>
              </a:rPr>
              <a:t>”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pointer</a:t>
            </a:r>
            <a:r>
              <a:rPr lang="en-US" altLang="zh-CN" sz="2800" b="1" dirty="0">
                <a:latin typeface="+mn-lt"/>
                <a:ea typeface="宋体" charset="-122"/>
              </a:rPr>
              <a:t> to an (a collection of)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item</a:t>
            </a:r>
            <a:r>
              <a:rPr lang="en-US" altLang="zh-CN" sz="2800" b="1" dirty="0">
                <a:latin typeface="+mn-lt"/>
                <a:ea typeface="宋体" charset="-122"/>
              </a:rPr>
              <a:t> that satisfies some common property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Examples in the Real 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7" y="2564904"/>
            <a:ext cx="3888432" cy="4032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416359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45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Deletion from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29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6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1388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Delete 30</a:t>
            </a:r>
          </a:p>
        </p:txBody>
      </p:sp>
      <p:graphicFrame>
        <p:nvGraphicFramePr>
          <p:cNvPr id="5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99597"/>
              </p:ext>
            </p:extLst>
          </p:nvPr>
        </p:nvGraphicFramePr>
        <p:xfrm>
          <a:off x="3406080" y="19888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029129"/>
              </p:ext>
            </p:extLst>
          </p:nvPr>
        </p:nvGraphicFramePr>
        <p:xfrm>
          <a:off x="1577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50352"/>
              </p:ext>
            </p:extLst>
          </p:nvPr>
        </p:nvGraphicFramePr>
        <p:xfrm>
          <a:off x="5006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09332"/>
              </p:ext>
            </p:extLst>
          </p:nvPr>
        </p:nvGraphicFramePr>
        <p:xfrm>
          <a:off x="129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84966"/>
              </p:ext>
            </p:extLst>
          </p:nvPr>
        </p:nvGraphicFramePr>
        <p:xfrm>
          <a:off x="19582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38382"/>
              </p:ext>
            </p:extLst>
          </p:nvPr>
        </p:nvGraphicFramePr>
        <p:xfrm>
          <a:off x="52348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60108"/>
              </p:ext>
            </p:extLst>
          </p:nvPr>
        </p:nvGraphicFramePr>
        <p:xfrm>
          <a:off x="6987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Line 157"/>
          <p:cNvSpPr>
            <a:spLocks noChangeShapeType="1"/>
          </p:cNvSpPr>
          <p:nvPr/>
        </p:nvSpPr>
        <p:spPr bwMode="auto">
          <a:xfrm flipH="1">
            <a:off x="1577280" y="252224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158"/>
          <p:cNvSpPr>
            <a:spLocks noChangeShapeType="1"/>
          </p:cNvSpPr>
          <p:nvPr/>
        </p:nvSpPr>
        <p:spPr bwMode="auto">
          <a:xfrm>
            <a:off x="3939480" y="252224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159"/>
          <p:cNvSpPr>
            <a:spLocks noChangeShapeType="1"/>
          </p:cNvSpPr>
          <p:nvPr/>
        </p:nvSpPr>
        <p:spPr bwMode="auto">
          <a:xfrm flipH="1">
            <a:off x="129480" y="343664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160"/>
          <p:cNvSpPr>
            <a:spLocks noChangeShapeType="1"/>
          </p:cNvSpPr>
          <p:nvPr/>
        </p:nvSpPr>
        <p:spPr bwMode="auto">
          <a:xfrm flipH="1">
            <a:off x="1958279" y="343664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Line 161"/>
          <p:cNvSpPr>
            <a:spLocks noChangeShapeType="1"/>
          </p:cNvSpPr>
          <p:nvPr/>
        </p:nvSpPr>
        <p:spPr bwMode="auto">
          <a:xfrm>
            <a:off x="3101280" y="3436640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Line 162"/>
          <p:cNvSpPr>
            <a:spLocks noChangeShapeType="1"/>
          </p:cNvSpPr>
          <p:nvPr/>
        </p:nvSpPr>
        <p:spPr bwMode="auto">
          <a:xfrm>
            <a:off x="5158680" y="343664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Line 163"/>
          <p:cNvSpPr>
            <a:spLocks noChangeShapeType="1"/>
          </p:cNvSpPr>
          <p:nvPr/>
        </p:nvSpPr>
        <p:spPr bwMode="auto">
          <a:xfrm>
            <a:off x="5539680" y="343664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164"/>
          <p:cNvSpPr>
            <a:spLocks noChangeShapeType="1"/>
          </p:cNvSpPr>
          <p:nvPr/>
        </p:nvSpPr>
        <p:spPr bwMode="auto">
          <a:xfrm>
            <a:off x="6149280" y="351284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165"/>
          <p:cNvSpPr>
            <a:spLocks noChangeShapeType="1"/>
          </p:cNvSpPr>
          <p:nvPr/>
        </p:nvSpPr>
        <p:spPr bwMode="auto">
          <a:xfrm>
            <a:off x="6682680" y="343664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Line 166"/>
          <p:cNvSpPr>
            <a:spLocks noChangeShapeType="1"/>
          </p:cNvSpPr>
          <p:nvPr/>
        </p:nvSpPr>
        <p:spPr bwMode="auto">
          <a:xfrm>
            <a:off x="16534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Line 167"/>
          <p:cNvSpPr>
            <a:spLocks noChangeShapeType="1"/>
          </p:cNvSpPr>
          <p:nvPr/>
        </p:nvSpPr>
        <p:spPr bwMode="auto">
          <a:xfrm>
            <a:off x="34060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Line 168"/>
          <p:cNvSpPr>
            <a:spLocks noChangeShapeType="1"/>
          </p:cNvSpPr>
          <p:nvPr/>
        </p:nvSpPr>
        <p:spPr bwMode="auto">
          <a:xfrm>
            <a:off x="683508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" name="Rectangle 169"/>
          <p:cNvSpPr>
            <a:spLocks noChangeArrowheads="1"/>
          </p:cNvSpPr>
          <p:nvPr/>
        </p:nvSpPr>
        <p:spPr bwMode="auto">
          <a:xfrm>
            <a:off x="129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77" name="Rectangle 170"/>
          <p:cNvSpPr>
            <a:spLocks noChangeArrowheads="1"/>
          </p:cNvSpPr>
          <p:nvPr/>
        </p:nvSpPr>
        <p:spPr bwMode="auto">
          <a:xfrm>
            <a:off x="6628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78" name="Rectangle 171"/>
          <p:cNvSpPr>
            <a:spLocks noChangeArrowheads="1"/>
          </p:cNvSpPr>
          <p:nvPr/>
        </p:nvSpPr>
        <p:spPr bwMode="auto">
          <a:xfrm>
            <a:off x="112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79" name="Rectangle 172"/>
          <p:cNvSpPr>
            <a:spLocks noChangeArrowheads="1"/>
          </p:cNvSpPr>
          <p:nvPr/>
        </p:nvSpPr>
        <p:spPr bwMode="auto">
          <a:xfrm>
            <a:off x="1958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80" name="Rectangle 173"/>
          <p:cNvSpPr>
            <a:spLocks noChangeArrowheads="1"/>
          </p:cNvSpPr>
          <p:nvPr/>
        </p:nvSpPr>
        <p:spPr bwMode="auto">
          <a:xfrm>
            <a:off x="2415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25</a:t>
            </a:r>
          </a:p>
        </p:txBody>
      </p:sp>
      <p:sp>
        <p:nvSpPr>
          <p:cNvPr id="81" name="Rectangle 174"/>
          <p:cNvSpPr>
            <a:spLocks noChangeArrowheads="1"/>
          </p:cNvSpPr>
          <p:nvPr/>
        </p:nvSpPr>
        <p:spPr bwMode="auto">
          <a:xfrm>
            <a:off x="2866698" y="5725914"/>
            <a:ext cx="383439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CC0000"/>
                </a:solidFill>
                <a:ea typeface="宋体" charset="-122"/>
              </a:rPr>
              <a:t>30</a:t>
            </a:r>
          </a:p>
        </p:txBody>
      </p:sp>
      <p:sp>
        <p:nvSpPr>
          <p:cNvPr id="82" name="Rectangle 175"/>
          <p:cNvSpPr>
            <a:spLocks noChangeArrowheads="1"/>
          </p:cNvSpPr>
          <p:nvPr/>
        </p:nvSpPr>
        <p:spPr bwMode="auto">
          <a:xfrm>
            <a:off x="33298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83" name="Rectangle 176"/>
          <p:cNvSpPr>
            <a:spLocks noChangeArrowheads="1"/>
          </p:cNvSpPr>
          <p:nvPr/>
        </p:nvSpPr>
        <p:spPr bwMode="auto">
          <a:xfrm>
            <a:off x="5387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84" name="Rectangle 177"/>
          <p:cNvSpPr>
            <a:spLocks noChangeArrowheads="1"/>
          </p:cNvSpPr>
          <p:nvPr/>
        </p:nvSpPr>
        <p:spPr bwMode="auto">
          <a:xfrm>
            <a:off x="5844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85" name="Rectangle 178"/>
          <p:cNvSpPr>
            <a:spLocks noChangeArrowheads="1"/>
          </p:cNvSpPr>
          <p:nvPr/>
        </p:nvSpPr>
        <p:spPr bwMode="auto">
          <a:xfrm>
            <a:off x="63016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86" name="Rectangle 179"/>
          <p:cNvSpPr>
            <a:spLocks noChangeArrowheads="1"/>
          </p:cNvSpPr>
          <p:nvPr/>
        </p:nvSpPr>
        <p:spPr bwMode="auto">
          <a:xfrm>
            <a:off x="6835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87" name="Rectangle 180"/>
          <p:cNvSpPr>
            <a:spLocks noChangeArrowheads="1"/>
          </p:cNvSpPr>
          <p:nvPr/>
        </p:nvSpPr>
        <p:spPr bwMode="auto">
          <a:xfrm>
            <a:off x="7368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88" name="Line 181"/>
          <p:cNvSpPr>
            <a:spLocks noChangeShapeType="1"/>
          </p:cNvSpPr>
          <p:nvPr/>
        </p:nvSpPr>
        <p:spPr bwMode="auto">
          <a:xfrm flipH="1">
            <a:off x="12948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Line 182"/>
          <p:cNvSpPr>
            <a:spLocks noChangeShapeType="1"/>
          </p:cNvSpPr>
          <p:nvPr/>
        </p:nvSpPr>
        <p:spPr bwMode="auto">
          <a:xfrm>
            <a:off x="58668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Line 183"/>
          <p:cNvSpPr>
            <a:spLocks noChangeShapeType="1"/>
          </p:cNvSpPr>
          <p:nvPr/>
        </p:nvSpPr>
        <p:spPr bwMode="auto">
          <a:xfrm>
            <a:off x="967680" y="488444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Line 184"/>
          <p:cNvSpPr>
            <a:spLocks noChangeShapeType="1"/>
          </p:cNvSpPr>
          <p:nvPr/>
        </p:nvSpPr>
        <p:spPr bwMode="auto">
          <a:xfrm flipH="1">
            <a:off x="203448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Line 185"/>
          <p:cNvSpPr>
            <a:spLocks noChangeShapeType="1"/>
          </p:cNvSpPr>
          <p:nvPr/>
        </p:nvSpPr>
        <p:spPr bwMode="auto">
          <a:xfrm>
            <a:off x="241548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Line 186"/>
          <p:cNvSpPr>
            <a:spLocks noChangeShapeType="1"/>
          </p:cNvSpPr>
          <p:nvPr/>
        </p:nvSpPr>
        <p:spPr bwMode="auto">
          <a:xfrm flipH="1">
            <a:off x="2872680" y="488444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Line 187"/>
          <p:cNvSpPr>
            <a:spLocks noChangeShapeType="1"/>
          </p:cNvSpPr>
          <p:nvPr/>
        </p:nvSpPr>
        <p:spPr bwMode="auto">
          <a:xfrm flipH="1">
            <a:off x="3406080" y="488444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188"/>
          <p:cNvSpPr>
            <a:spLocks noChangeShapeType="1"/>
          </p:cNvSpPr>
          <p:nvPr/>
        </p:nvSpPr>
        <p:spPr bwMode="auto">
          <a:xfrm>
            <a:off x="538728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Line 189"/>
          <p:cNvSpPr>
            <a:spLocks noChangeShapeType="1"/>
          </p:cNvSpPr>
          <p:nvPr/>
        </p:nvSpPr>
        <p:spPr bwMode="auto">
          <a:xfrm>
            <a:off x="5615880" y="480824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" name="Line 190"/>
          <p:cNvSpPr>
            <a:spLocks noChangeShapeType="1"/>
          </p:cNvSpPr>
          <p:nvPr/>
        </p:nvSpPr>
        <p:spPr bwMode="auto">
          <a:xfrm flipH="1">
            <a:off x="6301680" y="488444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191"/>
          <p:cNvSpPr>
            <a:spLocks noChangeShapeType="1"/>
          </p:cNvSpPr>
          <p:nvPr/>
        </p:nvSpPr>
        <p:spPr bwMode="auto">
          <a:xfrm flipH="1">
            <a:off x="6835080" y="488444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Line 192"/>
          <p:cNvSpPr>
            <a:spLocks noChangeShapeType="1"/>
          </p:cNvSpPr>
          <p:nvPr/>
        </p:nvSpPr>
        <p:spPr bwMode="auto">
          <a:xfrm flipH="1">
            <a:off x="7368480" y="488444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Line 193"/>
          <p:cNvSpPr>
            <a:spLocks noChangeShapeType="1"/>
          </p:cNvSpPr>
          <p:nvPr/>
        </p:nvSpPr>
        <p:spPr bwMode="auto">
          <a:xfrm>
            <a:off x="85876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" name="Rectangle 194"/>
          <p:cNvSpPr>
            <a:spLocks noChangeArrowheads="1"/>
          </p:cNvSpPr>
          <p:nvPr/>
        </p:nvSpPr>
        <p:spPr bwMode="auto">
          <a:xfrm>
            <a:off x="15391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19</a:t>
            </a:r>
          </a:p>
        </p:txBody>
      </p:sp>
      <p:sp>
        <p:nvSpPr>
          <p:cNvPr id="102" name="Line 195"/>
          <p:cNvSpPr>
            <a:spLocks noChangeShapeType="1"/>
          </p:cNvSpPr>
          <p:nvPr/>
        </p:nvSpPr>
        <p:spPr bwMode="auto">
          <a:xfrm>
            <a:off x="1348680" y="488444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Rectangle 197"/>
          <p:cNvSpPr>
            <a:spLocks noChangeArrowheads="1"/>
          </p:cNvSpPr>
          <p:nvPr/>
        </p:nvSpPr>
        <p:spPr bwMode="auto">
          <a:xfrm>
            <a:off x="493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104" name="Line 198"/>
          <p:cNvSpPr>
            <a:spLocks noChangeShapeType="1"/>
          </p:cNvSpPr>
          <p:nvPr/>
        </p:nvSpPr>
        <p:spPr bwMode="auto">
          <a:xfrm>
            <a:off x="4396680" y="488444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5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05828"/>
              </p:ext>
            </p:extLst>
          </p:nvPr>
        </p:nvGraphicFramePr>
        <p:xfrm>
          <a:off x="36346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6" name="Line 221"/>
          <p:cNvSpPr>
            <a:spLocks noChangeShapeType="1"/>
          </p:cNvSpPr>
          <p:nvPr/>
        </p:nvSpPr>
        <p:spPr bwMode="auto">
          <a:xfrm>
            <a:off x="508248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222"/>
          <p:cNvSpPr>
            <a:spLocks noChangeShapeType="1"/>
          </p:cNvSpPr>
          <p:nvPr/>
        </p:nvSpPr>
        <p:spPr bwMode="auto">
          <a:xfrm>
            <a:off x="2644080" y="343664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022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Deletion from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30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6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2434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After Deleting 30</a:t>
            </a:r>
          </a:p>
        </p:txBody>
      </p:sp>
      <p:graphicFrame>
        <p:nvGraphicFramePr>
          <p:cNvPr id="10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76078"/>
              </p:ext>
            </p:extLst>
          </p:nvPr>
        </p:nvGraphicFramePr>
        <p:xfrm>
          <a:off x="3406080" y="1993032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76401"/>
              </p:ext>
            </p:extLst>
          </p:nvPr>
        </p:nvGraphicFramePr>
        <p:xfrm>
          <a:off x="1577280" y="2907432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0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69476"/>
              </p:ext>
            </p:extLst>
          </p:nvPr>
        </p:nvGraphicFramePr>
        <p:xfrm>
          <a:off x="5006280" y="2907432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69952"/>
              </p:ext>
            </p:extLst>
          </p:nvPr>
        </p:nvGraphicFramePr>
        <p:xfrm>
          <a:off x="129480" y="4355232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47691"/>
              </p:ext>
            </p:extLst>
          </p:nvPr>
        </p:nvGraphicFramePr>
        <p:xfrm>
          <a:off x="1958280" y="4355232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01505"/>
              </p:ext>
            </p:extLst>
          </p:nvPr>
        </p:nvGraphicFramePr>
        <p:xfrm>
          <a:off x="5234880" y="4355232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4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56345"/>
              </p:ext>
            </p:extLst>
          </p:nvPr>
        </p:nvGraphicFramePr>
        <p:xfrm>
          <a:off x="6987480" y="4355232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" name="Line 157"/>
          <p:cNvSpPr>
            <a:spLocks noChangeShapeType="1"/>
          </p:cNvSpPr>
          <p:nvPr/>
        </p:nvSpPr>
        <p:spPr bwMode="auto">
          <a:xfrm flipH="1">
            <a:off x="1577280" y="2526432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" name="Line 158"/>
          <p:cNvSpPr>
            <a:spLocks noChangeShapeType="1"/>
          </p:cNvSpPr>
          <p:nvPr/>
        </p:nvSpPr>
        <p:spPr bwMode="auto">
          <a:xfrm>
            <a:off x="3939480" y="2526432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" name="Line 159"/>
          <p:cNvSpPr>
            <a:spLocks noChangeShapeType="1"/>
          </p:cNvSpPr>
          <p:nvPr/>
        </p:nvSpPr>
        <p:spPr bwMode="auto">
          <a:xfrm flipH="1">
            <a:off x="129480" y="3440832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" name="Line 160"/>
          <p:cNvSpPr>
            <a:spLocks noChangeShapeType="1"/>
          </p:cNvSpPr>
          <p:nvPr/>
        </p:nvSpPr>
        <p:spPr bwMode="auto">
          <a:xfrm flipH="1">
            <a:off x="1958280" y="3440832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" name="Line 161"/>
          <p:cNvSpPr>
            <a:spLocks noChangeShapeType="1"/>
          </p:cNvSpPr>
          <p:nvPr/>
        </p:nvSpPr>
        <p:spPr bwMode="auto">
          <a:xfrm>
            <a:off x="3101280" y="3440832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Line 162"/>
          <p:cNvSpPr>
            <a:spLocks noChangeShapeType="1"/>
          </p:cNvSpPr>
          <p:nvPr/>
        </p:nvSpPr>
        <p:spPr bwMode="auto">
          <a:xfrm>
            <a:off x="5158680" y="3440832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" name="Line 163"/>
          <p:cNvSpPr>
            <a:spLocks noChangeShapeType="1"/>
          </p:cNvSpPr>
          <p:nvPr/>
        </p:nvSpPr>
        <p:spPr bwMode="auto">
          <a:xfrm>
            <a:off x="5539680" y="3440832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Line 164"/>
          <p:cNvSpPr>
            <a:spLocks noChangeShapeType="1"/>
          </p:cNvSpPr>
          <p:nvPr/>
        </p:nvSpPr>
        <p:spPr bwMode="auto">
          <a:xfrm>
            <a:off x="6149280" y="3517032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" name="Line 165"/>
          <p:cNvSpPr>
            <a:spLocks noChangeShapeType="1"/>
          </p:cNvSpPr>
          <p:nvPr/>
        </p:nvSpPr>
        <p:spPr bwMode="auto">
          <a:xfrm>
            <a:off x="6682680" y="3440832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" name="Line 166"/>
          <p:cNvSpPr>
            <a:spLocks noChangeShapeType="1"/>
          </p:cNvSpPr>
          <p:nvPr/>
        </p:nvSpPr>
        <p:spPr bwMode="auto">
          <a:xfrm>
            <a:off x="1653480" y="48886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167"/>
          <p:cNvSpPr>
            <a:spLocks noChangeShapeType="1"/>
          </p:cNvSpPr>
          <p:nvPr/>
        </p:nvSpPr>
        <p:spPr bwMode="auto">
          <a:xfrm>
            <a:off x="3406080" y="48886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6" name="Line 168"/>
          <p:cNvSpPr>
            <a:spLocks noChangeShapeType="1"/>
          </p:cNvSpPr>
          <p:nvPr/>
        </p:nvSpPr>
        <p:spPr bwMode="auto">
          <a:xfrm>
            <a:off x="6835080" y="486236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Rectangle 169"/>
          <p:cNvSpPr>
            <a:spLocks noChangeArrowheads="1"/>
          </p:cNvSpPr>
          <p:nvPr/>
        </p:nvSpPr>
        <p:spPr bwMode="auto">
          <a:xfrm>
            <a:off x="1294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128" name="Rectangle 170"/>
          <p:cNvSpPr>
            <a:spLocks noChangeArrowheads="1"/>
          </p:cNvSpPr>
          <p:nvPr/>
        </p:nvSpPr>
        <p:spPr bwMode="auto">
          <a:xfrm>
            <a:off x="6628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129" name="Rectangle 171"/>
          <p:cNvSpPr>
            <a:spLocks noChangeArrowheads="1"/>
          </p:cNvSpPr>
          <p:nvPr/>
        </p:nvSpPr>
        <p:spPr bwMode="auto">
          <a:xfrm>
            <a:off x="11200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130" name="Rectangle 172"/>
          <p:cNvSpPr>
            <a:spLocks noChangeArrowheads="1"/>
          </p:cNvSpPr>
          <p:nvPr/>
        </p:nvSpPr>
        <p:spPr bwMode="auto">
          <a:xfrm>
            <a:off x="19582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131" name="Rectangle 173"/>
          <p:cNvSpPr>
            <a:spLocks noChangeArrowheads="1"/>
          </p:cNvSpPr>
          <p:nvPr/>
        </p:nvSpPr>
        <p:spPr bwMode="auto">
          <a:xfrm>
            <a:off x="24154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25</a:t>
            </a:r>
          </a:p>
        </p:txBody>
      </p:sp>
      <p:sp>
        <p:nvSpPr>
          <p:cNvPr id="132" name="Rectangle 174"/>
          <p:cNvSpPr>
            <a:spLocks noChangeArrowheads="1"/>
          </p:cNvSpPr>
          <p:nvPr/>
        </p:nvSpPr>
        <p:spPr bwMode="auto">
          <a:xfrm>
            <a:off x="33298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133" name="Rectangle 175"/>
          <p:cNvSpPr>
            <a:spLocks noChangeArrowheads="1"/>
          </p:cNvSpPr>
          <p:nvPr/>
        </p:nvSpPr>
        <p:spPr bwMode="auto">
          <a:xfrm>
            <a:off x="53872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134" name="Rectangle 176"/>
          <p:cNvSpPr>
            <a:spLocks noChangeArrowheads="1"/>
          </p:cNvSpPr>
          <p:nvPr/>
        </p:nvSpPr>
        <p:spPr bwMode="auto">
          <a:xfrm>
            <a:off x="58444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135" name="Rectangle 177"/>
          <p:cNvSpPr>
            <a:spLocks noChangeArrowheads="1"/>
          </p:cNvSpPr>
          <p:nvPr/>
        </p:nvSpPr>
        <p:spPr bwMode="auto">
          <a:xfrm>
            <a:off x="63016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136" name="Rectangle 178"/>
          <p:cNvSpPr>
            <a:spLocks noChangeArrowheads="1"/>
          </p:cNvSpPr>
          <p:nvPr/>
        </p:nvSpPr>
        <p:spPr bwMode="auto">
          <a:xfrm>
            <a:off x="68350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137" name="Rectangle 179"/>
          <p:cNvSpPr>
            <a:spLocks noChangeArrowheads="1"/>
          </p:cNvSpPr>
          <p:nvPr/>
        </p:nvSpPr>
        <p:spPr bwMode="auto">
          <a:xfrm>
            <a:off x="73684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138" name="Line 180"/>
          <p:cNvSpPr>
            <a:spLocks noChangeShapeType="1"/>
          </p:cNvSpPr>
          <p:nvPr/>
        </p:nvSpPr>
        <p:spPr bwMode="auto">
          <a:xfrm flipH="1">
            <a:off x="129480" y="4888632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9" name="Line 181"/>
          <p:cNvSpPr>
            <a:spLocks noChangeShapeType="1"/>
          </p:cNvSpPr>
          <p:nvPr/>
        </p:nvSpPr>
        <p:spPr bwMode="auto">
          <a:xfrm>
            <a:off x="586680" y="4888632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Line 182"/>
          <p:cNvSpPr>
            <a:spLocks noChangeShapeType="1"/>
          </p:cNvSpPr>
          <p:nvPr/>
        </p:nvSpPr>
        <p:spPr bwMode="auto">
          <a:xfrm>
            <a:off x="967680" y="4888632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Line 183"/>
          <p:cNvSpPr>
            <a:spLocks noChangeShapeType="1"/>
          </p:cNvSpPr>
          <p:nvPr/>
        </p:nvSpPr>
        <p:spPr bwMode="auto">
          <a:xfrm flipH="1">
            <a:off x="2034480" y="4888632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Line 184"/>
          <p:cNvSpPr>
            <a:spLocks noChangeShapeType="1"/>
          </p:cNvSpPr>
          <p:nvPr/>
        </p:nvSpPr>
        <p:spPr bwMode="auto">
          <a:xfrm>
            <a:off x="2415480" y="488863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" name="Line 185"/>
          <p:cNvSpPr>
            <a:spLocks noChangeShapeType="1"/>
          </p:cNvSpPr>
          <p:nvPr/>
        </p:nvSpPr>
        <p:spPr bwMode="auto">
          <a:xfrm flipH="1">
            <a:off x="3406080" y="4888632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" name="Line 186"/>
          <p:cNvSpPr>
            <a:spLocks noChangeShapeType="1"/>
          </p:cNvSpPr>
          <p:nvPr/>
        </p:nvSpPr>
        <p:spPr bwMode="auto">
          <a:xfrm>
            <a:off x="5387280" y="488863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" name="Line 187"/>
          <p:cNvSpPr>
            <a:spLocks noChangeShapeType="1"/>
          </p:cNvSpPr>
          <p:nvPr/>
        </p:nvSpPr>
        <p:spPr bwMode="auto">
          <a:xfrm>
            <a:off x="5615880" y="4812432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" name="Line 188"/>
          <p:cNvSpPr>
            <a:spLocks noChangeShapeType="1"/>
          </p:cNvSpPr>
          <p:nvPr/>
        </p:nvSpPr>
        <p:spPr bwMode="auto">
          <a:xfrm flipH="1">
            <a:off x="6301680" y="4888632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7" name="Line 189"/>
          <p:cNvSpPr>
            <a:spLocks noChangeShapeType="1"/>
          </p:cNvSpPr>
          <p:nvPr/>
        </p:nvSpPr>
        <p:spPr bwMode="auto">
          <a:xfrm flipH="1">
            <a:off x="6835080" y="4888632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8" name="Line 190"/>
          <p:cNvSpPr>
            <a:spLocks noChangeShapeType="1"/>
          </p:cNvSpPr>
          <p:nvPr/>
        </p:nvSpPr>
        <p:spPr bwMode="auto">
          <a:xfrm flipH="1">
            <a:off x="7368480" y="4888632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9" name="Line 191"/>
          <p:cNvSpPr>
            <a:spLocks noChangeShapeType="1"/>
          </p:cNvSpPr>
          <p:nvPr/>
        </p:nvSpPr>
        <p:spPr bwMode="auto">
          <a:xfrm>
            <a:off x="8587680" y="48886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0" name="Rectangle 192"/>
          <p:cNvSpPr>
            <a:spLocks noChangeArrowheads="1"/>
          </p:cNvSpPr>
          <p:nvPr/>
        </p:nvSpPr>
        <p:spPr bwMode="auto">
          <a:xfrm>
            <a:off x="15391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19</a:t>
            </a:r>
          </a:p>
        </p:txBody>
      </p:sp>
      <p:sp>
        <p:nvSpPr>
          <p:cNvPr id="151" name="Line 193"/>
          <p:cNvSpPr>
            <a:spLocks noChangeShapeType="1"/>
          </p:cNvSpPr>
          <p:nvPr/>
        </p:nvSpPr>
        <p:spPr bwMode="auto">
          <a:xfrm>
            <a:off x="1348680" y="4888632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" name="Rectangle 195"/>
          <p:cNvSpPr>
            <a:spLocks noChangeArrowheads="1"/>
          </p:cNvSpPr>
          <p:nvPr/>
        </p:nvSpPr>
        <p:spPr bwMode="auto">
          <a:xfrm>
            <a:off x="4930080" y="5726832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153" name="Line 196"/>
          <p:cNvSpPr>
            <a:spLocks noChangeShapeType="1"/>
          </p:cNvSpPr>
          <p:nvPr/>
        </p:nvSpPr>
        <p:spPr bwMode="auto">
          <a:xfrm>
            <a:off x="4015680" y="4888632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54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512957"/>
              </p:ext>
            </p:extLst>
          </p:nvPr>
        </p:nvGraphicFramePr>
        <p:xfrm>
          <a:off x="3634680" y="4355232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5" name="Line 219"/>
          <p:cNvSpPr>
            <a:spLocks noChangeShapeType="1"/>
          </p:cNvSpPr>
          <p:nvPr/>
        </p:nvSpPr>
        <p:spPr bwMode="auto">
          <a:xfrm>
            <a:off x="5082480" y="488863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6" name="Line 220"/>
          <p:cNvSpPr>
            <a:spLocks noChangeShapeType="1"/>
          </p:cNvSpPr>
          <p:nvPr/>
        </p:nvSpPr>
        <p:spPr bwMode="auto">
          <a:xfrm>
            <a:off x="2644080" y="3440832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7" name="AutoShape 221"/>
          <p:cNvSpPr>
            <a:spLocks noChangeArrowheads="1"/>
          </p:cNvSpPr>
          <p:nvPr/>
        </p:nvSpPr>
        <p:spPr bwMode="auto">
          <a:xfrm>
            <a:off x="129480" y="1916832"/>
            <a:ext cx="2343275" cy="762000"/>
          </a:xfrm>
          <a:prstGeom prst="wedgeEllipseCallout">
            <a:avLst>
              <a:gd name="adj1" fmla="val 45690"/>
              <a:gd name="adj2" fmla="val 79375"/>
            </a:avLst>
          </a:prstGeom>
          <a:noFill/>
          <a:ln w="25400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C00000"/>
                </a:solidFill>
                <a:ea typeface="宋体" charset="-122"/>
              </a:rPr>
              <a:t>May change to 40, or not</a:t>
            </a:r>
          </a:p>
        </p:txBody>
      </p:sp>
    </p:spTree>
    <p:extLst>
      <p:ext uri="{BB962C8B-B14F-4D97-AF65-F5344CB8AC3E}">
        <p14:creationId xmlns:p14="http://schemas.microsoft.com/office/powerpoint/2010/main" val="3327863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Deletion from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31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6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1388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Delete 25</a:t>
            </a:r>
          </a:p>
        </p:txBody>
      </p:sp>
      <p:graphicFrame>
        <p:nvGraphicFramePr>
          <p:cNvPr id="10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23086"/>
              </p:ext>
            </p:extLst>
          </p:nvPr>
        </p:nvGraphicFramePr>
        <p:xfrm>
          <a:off x="3406080" y="19888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75752"/>
              </p:ext>
            </p:extLst>
          </p:nvPr>
        </p:nvGraphicFramePr>
        <p:xfrm>
          <a:off x="1577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0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85508"/>
              </p:ext>
            </p:extLst>
          </p:nvPr>
        </p:nvGraphicFramePr>
        <p:xfrm>
          <a:off x="5006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833362"/>
              </p:ext>
            </p:extLst>
          </p:nvPr>
        </p:nvGraphicFramePr>
        <p:xfrm>
          <a:off x="129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69094"/>
              </p:ext>
            </p:extLst>
          </p:nvPr>
        </p:nvGraphicFramePr>
        <p:xfrm>
          <a:off x="19582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65710"/>
              </p:ext>
            </p:extLst>
          </p:nvPr>
        </p:nvGraphicFramePr>
        <p:xfrm>
          <a:off x="52348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4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78029"/>
              </p:ext>
            </p:extLst>
          </p:nvPr>
        </p:nvGraphicFramePr>
        <p:xfrm>
          <a:off x="6987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" name="Line 157"/>
          <p:cNvSpPr>
            <a:spLocks noChangeShapeType="1"/>
          </p:cNvSpPr>
          <p:nvPr/>
        </p:nvSpPr>
        <p:spPr bwMode="auto">
          <a:xfrm flipH="1">
            <a:off x="1577280" y="252224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" name="Line 158"/>
          <p:cNvSpPr>
            <a:spLocks noChangeShapeType="1"/>
          </p:cNvSpPr>
          <p:nvPr/>
        </p:nvSpPr>
        <p:spPr bwMode="auto">
          <a:xfrm>
            <a:off x="3939480" y="252224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" name="Line 159"/>
          <p:cNvSpPr>
            <a:spLocks noChangeShapeType="1"/>
          </p:cNvSpPr>
          <p:nvPr/>
        </p:nvSpPr>
        <p:spPr bwMode="auto">
          <a:xfrm flipH="1">
            <a:off x="129480" y="343664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" name="Line 160"/>
          <p:cNvSpPr>
            <a:spLocks noChangeShapeType="1"/>
          </p:cNvSpPr>
          <p:nvPr/>
        </p:nvSpPr>
        <p:spPr bwMode="auto">
          <a:xfrm flipH="1">
            <a:off x="1958280" y="343664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" name="Line 161"/>
          <p:cNvSpPr>
            <a:spLocks noChangeShapeType="1"/>
          </p:cNvSpPr>
          <p:nvPr/>
        </p:nvSpPr>
        <p:spPr bwMode="auto">
          <a:xfrm>
            <a:off x="3101280" y="3436640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Line 162"/>
          <p:cNvSpPr>
            <a:spLocks noChangeShapeType="1"/>
          </p:cNvSpPr>
          <p:nvPr/>
        </p:nvSpPr>
        <p:spPr bwMode="auto">
          <a:xfrm>
            <a:off x="5158680" y="343664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" name="Line 163"/>
          <p:cNvSpPr>
            <a:spLocks noChangeShapeType="1"/>
          </p:cNvSpPr>
          <p:nvPr/>
        </p:nvSpPr>
        <p:spPr bwMode="auto">
          <a:xfrm>
            <a:off x="5539680" y="343664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Line 164"/>
          <p:cNvSpPr>
            <a:spLocks noChangeShapeType="1"/>
          </p:cNvSpPr>
          <p:nvPr/>
        </p:nvSpPr>
        <p:spPr bwMode="auto">
          <a:xfrm>
            <a:off x="6149280" y="351284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" name="Line 165"/>
          <p:cNvSpPr>
            <a:spLocks noChangeShapeType="1"/>
          </p:cNvSpPr>
          <p:nvPr/>
        </p:nvSpPr>
        <p:spPr bwMode="auto">
          <a:xfrm>
            <a:off x="6682680" y="343664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" name="Line 166"/>
          <p:cNvSpPr>
            <a:spLocks noChangeShapeType="1"/>
          </p:cNvSpPr>
          <p:nvPr/>
        </p:nvSpPr>
        <p:spPr bwMode="auto">
          <a:xfrm>
            <a:off x="16534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167"/>
          <p:cNvSpPr>
            <a:spLocks noChangeShapeType="1"/>
          </p:cNvSpPr>
          <p:nvPr/>
        </p:nvSpPr>
        <p:spPr bwMode="auto">
          <a:xfrm>
            <a:off x="34060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6" name="Line 168"/>
          <p:cNvSpPr>
            <a:spLocks noChangeShapeType="1"/>
          </p:cNvSpPr>
          <p:nvPr/>
        </p:nvSpPr>
        <p:spPr bwMode="auto">
          <a:xfrm>
            <a:off x="6792217" y="486350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Rectangle 169"/>
          <p:cNvSpPr>
            <a:spLocks noChangeArrowheads="1"/>
          </p:cNvSpPr>
          <p:nvPr/>
        </p:nvSpPr>
        <p:spPr bwMode="auto">
          <a:xfrm>
            <a:off x="129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128" name="Rectangle 170"/>
          <p:cNvSpPr>
            <a:spLocks noChangeArrowheads="1"/>
          </p:cNvSpPr>
          <p:nvPr/>
        </p:nvSpPr>
        <p:spPr bwMode="auto">
          <a:xfrm>
            <a:off x="6628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129" name="Rectangle 171"/>
          <p:cNvSpPr>
            <a:spLocks noChangeArrowheads="1"/>
          </p:cNvSpPr>
          <p:nvPr/>
        </p:nvSpPr>
        <p:spPr bwMode="auto">
          <a:xfrm>
            <a:off x="112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130" name="Rectangle 172"/>
          <p:cNvSpPr>
            <a:spLocks noChangeArrowheads="1"/>
          </p:cNvSpPr>
          <p:nvPr/>
        </p:nvSpPr>
        <p:spPr bwMode="auto">
          <a:xfrm>
            <a:off x="1958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131" name="Rectangle 173"/>
          <p:cNvSpPr>
            <a:spLocks noChangeArrowheads="1"/>
          </p:cNvSpPr>
          <p:nvPr/>
        </p:nvSpPr>
        <p:spPr bwMode="auto">
          <a:xfrm>
            <a:off x="2409498" y="5725914"/>
            <a:ext cx="383439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CC0000"/>
                </a:solidFill>
                <a:ea typeface="宋体" charset="-122"/>
              </a:rPr>
              <a:t>25</a:t>
            </a:r>
          </a:p>
        </p:txBody>
      </p:sp>
      <p:sp>
        <p:nvSpPr>
          <p:cNvPr id="132" name="Rectangle 174"/>
          <p:cNvSpPr>
            <a:spLocks noChangeArrowheads="1"/>
          </p:cNvSpPr>
          <p:nvPr/>
        </p:nvSpPr>
        <p:spPr bwMode="auto">
          <a:xfrm>
            <a:off x="33298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133" name="Rectangle 175"/>
          <p:cNvSpPr>
            <a:spLocks noChangeArrowheads="1"/>
          </p:cNvSpPr>
          <p:nvPr/>
        </p:nvSpPr>
        <p:spPr bwMode="auto">
          <a:xfrm>
            <a:off x="5387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134" name="Rectangle 176"/>
          <p:cNvSpPr>
            <a:spLocks noChangeArrowheads="1"/>
          </p:cNvSpPr>
          <p:nvPr/>
        </p:nvSpPr>
        <p:spPr bwMode="auto">
          <a:xfrm>
            <a:off x="5844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135" name="Rectangle 177"/>
          <p:cNvSpPr>
            <a:spLocks noChangeArrowheads="1"/>
          </p:cNvSpPr>
          <p:nvPr/>
        </p:nvSpPr>
        <p:spPr bwMode="auto">
          <a:xfrm>
            <a:off x="63016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136" name="Rectangle 178"/>
          <p:cNvSpPr>
            <a:spLocks noChangeArrowheads="1"/>
          </p:cNvSpPr>
          <p:nvPr/>
        </p:nvSpPr>
        <p:spPr bwMode="auto">
          <a:xfrm>
            <a:off x="6835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137" name="Rectangle 179"/>
          <p:cNvSpPr>
            <a:spLocks noChangeArrowheads="1"/>
          </p:cNvSpPr>
          <p:nvPr/>
        </p:nvSpPr>
        <p:spPr bwMode="auto">
          <a:xfrm>
            <a:off x="7368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138" name="Line 180"/>
          <p:cNvSpPr>
            <a:spLocks noChangeShapeType="1"/>
          </p:cNvSpPr>
          <p:nvPr/>
        </p:nvSpPr>
        <p:spPr bwMode="auto">
          <a:xfrm flipH="1">
            <a:off x="12948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9" name="Line 181"/>
          <p:cNvSpPr>
            <a:spLocks noChangeShapeType="1"/>
          </p:cNvSpPr>
          <p:nvPr/>
        </p:nvSpPr>
        <p:spPr bwMode="auto">
          <a:xfrm>
            <a:off x="58668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Line 182"/>
          <p:cNvSpPr>
            <a:spLocks noChangeShapeType="1"/>
          </p:cNvSpPr>
          <p:nvPr/>
        </p:nvSpPr>
        <p:spPr bwMode="auto">
          <a:xfrm>
            <a:off x="967680" y="488444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Line 183"/>
          <p:cNvSpPr>
            <a:spLocks noChangeShapeType="1"/>
          </p:cNvSpPr>
          <p:nvPr/>
        </p:nvSpPr>
        <p:spPr bwMode="auto">
          <a:xfrm flipH="1">
            <a:off x="203448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Line 184"/>
          <p:cNvSpPr>
            <a:spLocks noChangeShapeType="1"/>
          </p:cNvSpPr>
          <p:nvPr/>
        </p:nvSpPr>
        <p:spPr bwMode="auto">
          <a:xfrm>
            <a:off x="241548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" name="Line 185"/>
          <p:cNvSpPr>
            <a:spLocks noChangeShapeType="1"/>
          </p:cNvSpPr>
          <p:nvPr/>
        </p:nvSpPr>
        <p:spPr bwMode="auto">
          <a:xfrm flipH="1">
            <a:off x="3406080" y="488444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" name="Line 186"/>
          <p:cNvSpPr>
            <a:spLocks noChangeShapeType="1"/>
          </p:cNvSpPr>
          <p:nvPr/>
        </p:nvSpPr>
        <p:spPr bwMode="auto">
          <a:xfrm>
            <a:off x="538728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" name="Line 187"/>
          <p:cNvSpPr>
            <a:spLocks noChangeShapeType="1"/>
          </p:cNvSpPr>
          <p:nvPr/>
        </p:nvSpPr>
        <p:spPr bwMode="auto">
          <a:xfrm>
            <a:off x="5615880" y="480824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" name="Line 188"/>
          <p:cNvSpPr>
            <a:spLocks noChangeShapeType="1"/>
          </p:cNvSpPr>
          <p:nvPr/>
        </p:nvSpPr>
        <p:spPr bwMode="auto">
          <a:xfrm flipH="1">
            <a:off x="6301680" y="488444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7" name="Line 189"/>
          <p:cNvSpPr>
            <a:spLocks noChangeShapeType="1"/>
          </p:cNvSpPr>
          <p:nvPr/>
        </p:nvSpPr>
        <p:spPr bwMode="auto">
          <a:xfrm flipH="1">
            <a:off x="6835080" y="488444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8" name="Line 190"/>
          <p:cNvSpPr>
            <a:spLocks noChangeShapeType="1"/>
          </p:cNvSpPr>
          <p:nvPr/>
        </p:nvSpPr>
        <p:spPr bwMode="auto">
          <a:xfrm flipH="1">
            <a:off x="7368480" y="488444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9" name="Line 191"/>
          <p:cNvSpPr>
            <a:spLocks noChangeShapeType="1"/>
          </p:cNvSpPr>
          <p:nvPr/>
        </p:nvSpPr>
        <p:spPr bwMode="auto">
          <a:xfrm>
            <a:off x="85876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0" name="Rectangle 192"/>
          <p:cNvSpPr>
            <a:spLocks noChangeArrowheads="1"/>
          </p:cNvSpPr>
          <p:nvPr/>
        </p:nvSpPr>
        <p:spPr bwMode="auto">
          <a:xfrm>
            <a:off x="15391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19</a:t>
            </a:r>
          </a:p>
        </p:txBody>
      </p:sp>
      <p:sp>
        <p:nvSpPr>
          <p:cNvPr id="151" name="Line 193"/>
          <p:cNvSpPr>
            <a:spLocks noChangeShapeType="1"/>
          </p:cNvSpPr>
          <p:nvPr/>
        </p:nvSpPr>
        <p:spPr bwMode="auto">
          <a:xfrm>
            <a:off x="1348680" y="488444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" name="Rectangle 195"/>
          <p:cNvSpPr>
            <a:spLocks noChangeArrowheads="1"/>
          </p:cNvSpPr>
          <p:nvPr/>
        </p:nvSpPr>
        <p:spPr bwMode="auto">
          <a:xfrm>
            <a:off x="493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153" name="Line 196"/>
          <p:cNvSpPr>
            <a:spLocks noChangeShapeType="1"/>
          </p:cNvSpPr>
          <p:nvPr/>
        </p:nvSpPr>
        <p:spPr bwMode="auto">
          <a:xfrm>
            <a:off x="4015680" y="488444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54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77477"/>
              </p:ext>
            </p:extLst>
          </p:nvPr>
        </p:nvGraphicFramePr>
        <p:xfrm>
          <a:off x="36346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5" name="Line 219"/>
          <p:cNvSpPr>
            <a:spLocks noChangeShapeType="1"/>
          </p:cNvSpPr>
          <p:nvPr/>
        </p:nvSpPr>
        <p:spPr bwMode="auto">
          <a:xfrm>
            <a:off x="508248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6" name="Line 220"/>
          <p:cNvSpPr>
            <a:spLocks noChangeShapeType="1"/>
          </p:cNvSpPr>
          <p:nvPr/>
        </p:nvSpPr>
        <p:spPr bwMode="auto">
          <a:xfrm>
            <a:off x="2644080" y="343664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12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Deletion from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6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6622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</a:rPr>
              <a:t>After deleting 25, Need to rebalance: </a:t>
            </a:r>
            <a:r>
              <a:rPr lang="en-US" altLang="zh-CN" b="1" i="1" u="sng" dirty="0">
                <a:solidFill>
                  <a:srgbClr val="C00000"/>
                </a:solidFill>
              </a:rPr>
              <a:t>Rotate</a:t>
            </a:r>
          </a:p>
        </p:txBody>
      </p:sp>
      <p:graphicFrame>
        <p:nvGraphicFramePr>
          <p:cNvPr id="5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80823"/>
              </p:ext>
            </p:extLst>
          </p:nvPr>
        </p:nvGraphicFramePr>
        <p:xfrm>
          <a:off x="3406080" y="19888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817798"/>
              </p:ext>
            </p:extLst>
          </p:nvPr>
        </p:nvGraphicFramePr>
        <p:xfrm>
          <a:off x="1577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20829"/>
              </p:ext>
            </p:extLst>
          </p:nvPr>
        </p:nvGraphicFramePr>
        <p:xfrm>
          <a:off x="5006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96558"/>
              </p:ext>
            </p:extLst>
          </p:nvPr>
        </p:nvGraphicFramePr>
        <p:xfrm>
          <a:off x="129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2567"/>
              </p:ext>
            </p:extLst>
          </p:nvPr>
        </p:nvGraphicFramePr>
        <p:xfrm>
          <a:off x="19582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29246"/>
              </p:ext>
            </p:extLst>
          </p:nvPr>
        </p:nvGraphicFramePr>
        <p:xfrm>
          <a:off x="52348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84464"/>
              </p:ext>
            </p:extLst>
          </p:nvPr>
        </p:nvGraphicFramePr>
        <p:xfrm>
          <a:off x="6987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Line 157"/>
          <p:cNvSpPr>
            <a:spLocks noChangeShapeType="1"/>
          </p:cNvSpPr>
          <p:nvPr/>
        </p:nvSpPr>
        <p:spPr bwMode="auto">
          <a:xfrm flipH="1">
            <a:off x="1577280" y="252224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158"/>
          <p:cNvSpPr>
            <a:spLocks noChangeShapeType="1"/>
          </p:cNvSpPr>
          <p:nvPr/>
        </p:nvSpPr>
        <p:spPr bwMode="auto">
          <a:xfrm>
            <a:off x="3939480" y="252224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159"/>
          <p:cNvSpPr>
            <a:spLocks noChangeShapeType="1"/>
          </p:cNvSpPr>
          <p:nvPr/>
        </p:nvSpPr>
        <p:spPr bwMode="auto">
          <a:xfrm flipH="1">
            <a:off x="129480" y="343664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160"/>
          <p:cNvSpPr>
            <a:spLocks noChangeShapeType="1"/>
          </p:cNvSpPr>
          <p:nvPr/>
        </p:nvSpPr>
        <p:spPr bwMode="auto">
          <a:xfrm flipH="1">
            <a:off x="1958280" y="343664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161"/>
          <p:cNvSpPr>
            <a:spLocks noChangeShapeType="1"/>
          </p:cNvSpPr>
          <p:nvPr/>
        </p:nvSpPr>
        <p:spPr bwMode="auto">
          <a:xfrm>
            <a:off x="3101280" y="3436640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162"/>
          <p:cNvSpPr>
            <a:spLocks noChangeShapeType="1"/>
          </p:cNvSpPr>
          <p:nvPr/>
        </p:nvSpPr>
        <p:spPr bwMode="auto">
          <a:xfrm>
            <a:off x="5158680" y="343664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Line 163"/>
          <p:cNvSpPr>
            <a:spLocks noChangeShapeType="1"/>
          </p:cNvSpPr>
          <p:nvPr/>
        </p:nvSpPr>
        <p:spPr bwMode="auto">
          <a:xfrm>
            <a:off x="5539680" y="343664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Line 164"/>
          <p:cNvSpPr>
            <a:spLocks noChangeShapeType="1"/>
          </p:cNvSpPr>
          <p:nvPr/>
        </p:nvSpPr>
        <p:spPr bwMode="auto">
          <a:xfrm>
            <a:off x="6149280" y="351284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Line 165"/>
          <p:cNvSpPr>
            <a:spLocks noChangeShapeType="1"/>
          </p:cNvSpPr>
          <p:nvPr/>
        </p:nvSpPr>
        <p:spPr bwMode="auto">
          <a:xfrm>
            <a:off x="6682680" y="343664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166"/>
          <p:cNvSpPr>
            <a:spLocks noChangeShapeType="1"/>
          </p:cNvSpPr>
          <p:nvPr/>
        </p:nvSpPr>
        <p:spPr bwMode="auto">
          <a:xfrm>
            <a:off x="16534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167"/>
          <p:cNvSpPr>
            <a:spLocks noChangeShapeType="1"/>
          </p:cNvSpPr>
          <p:nvPr/>
        </p:nvSpPr>
        <p:spPr bwMode="auto">
          <a:xfrm>
            <a:off x="34060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Line 168"/>
          <p:cNvSpPr>
            <a:spLocks noChangeShapeType="1"/>
          </p:cNvSpPr>
          <p:nvPr/>
        </p:nvSpPr>
        <p:spPr bwMode="auto">
          <a:xfrm>
            <a:off x="6804248" y="487114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Rectangle 169"/>
          <p:cNvSpPr>
            <a:spLocks noChangeArrowheads="1"/>
          </p:cNvSpPr>
          <p:nvPr/>
        </p:nvSpPr>
        <p:spPr bwMode="auto">
          <a:xfrm>
            <a:off x="129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75" name="Rectangle 170"/>
          <p:cNvSpPr>
            <a:spLocks noChangeArrowheads="1"/>
          </p:cNvSpPr>
          <p:nvPr/>
        </p:nvSpPr>
        <p:spPr bwMode="auto">
          <a:xfrm>
            <a:off x="6628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76" name="Rectangle 171"/>
          <p:cNvSpPr>
            <a:spLocks noChangeArrowheads="1"/>
          </p:cNvSpPr>
          <p:nvPr/>
        </p:nvSpPr>
        <p:spPr bwMode="auto">
          <a:xfrm>
            <a:off x="112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77" name="Rectangle 172"/>
          <p:cNvSpPr>
            <a:spLocks noChangeArrowheads="1"/>
          </p:cNvSpPr>
          <p:nvPr/>
        </p:nvSpPr>
        <p:spPr bwMode="auto">
          <a:xfrm>
            <a:off x="1958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78" name="Rectangle 173"/>
          <p:cNvSpPr>
            <a:spLocks noChangeArrowheads="1"/>
          </p:cNvSpPr>
          <p:nvPr/>
        </p:nvSpPr>
        <p:spPr bwMode="auto">
          <a:xfrm>
            <a:off x="33298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79" name="Rectangle 174"/>
          <p:cNvSpPr>
            <a:spLocks noChangeArrowheads="1"/>
          </p:cNvSpPr>
          <p:nvPr/>
        </p:nvSpPr>
        <p:spPr bwMode="auto">
          <a:xfrm>
            <a:off x="5387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80" name="Rectangle 175"/>
          <p:cNvSpPr>
            <a:spLocks noChangeArrowheads="1"/>
          </p:cNvSpPr>
          <p:nvPr/>
        </p:nvSpPr>
        <p:spPr bwMode="auto">
          <a:xfrm>
            <a:off x="5844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81" name="Rectangle 176"/>
          <p:cNvSpPr>
            <a:spLocks noChangeArrowheads="1"/>
          </p:cNvSpPr>
          <p:nvPr/>
        </p:nvSpPr>
        <p:spPr bwMode="auto">
          <a:xfrm>
            <a:off x="63016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82" name="Rectangle 177"/>
          <p:cNvSpPr>
            <a:spLocks noChangeArrowheads="1"/>
          </p:cNvSpPr>
          <p:nvPr/>
        </p:nvSpPr>
        <p:spPr bwMode="auto">
          <a:xfrm>
            <a:off x="6835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83" name="Rectangle 178"/>
          <p:cNvSpPr>
            <a:spLocks noChangeArrowheads="1"/>
          </p:cNvSpPr>
          <p:nvPr/>
        </p:nvSpPr>
        <p:spPr bwMode="auto">
          <a:xfrm>
            <a:off x="7368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84" name="Line 179"/>
          <p:cNvSpPr>
            <a:spLocks noChangeShapeType="1"/>
          </p:cNvSpPr>
          <p:nvPr/>
        </p:nvSpPr>
        <p:spPr bwMode="auto">
          <a:xfrm flipH="1">
            <a:off x="12948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" name="Line 180"/>
          <p:cNvSpPr>
            <a:spLocks noChangeShapeType="1"/>
          </p:cNvSpPr>
          <p:nvPr/>
        </p:nvSpPr>
        <p:spPr bwMode="auto">
          <a:xfrm>
            <a:off x="58668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Line 181"/>
          <p:cNvSpPr>
            <a:spLocks noChangeShapeType="1"/>
          </p:cNvSpPr>
          <p:nvPr/>
        </p:nvSpPr>
        <p:spPr bwMode="auto">
          <a:xfrm>
            <a:off x="967680" y="488444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" name="Line 182"/>
          <p:cNvSpPr>
            <a:spLocks noChangeShapeType="1"/>
          </p:cNvSpPr>
          <p:nvPr/>
        </p:nvSpPr>
        <p:spPr bwMode="auto">
          <a:xfrm flipH="1">
            <a:off x="203448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Line 183"/>
          <p:cNvSpPr>
            <a:spLocks noChangeShapeType="1"/>
          </p:cNvSpPr>
          <p:nvPr/>
        </p:nvSpPr>
        <p:spPr bwMode="auto">
          <a:xfrm flipH="1">
            <a:off x="3406080" y="488444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Line 184"/>
          <p:cNvSpPr>
            <a:spLocks noChangeShapeType="1"/>
          </p:cNvSpPr>
          <p:nvPr/>
        </p:nvSpPr>
        <p:spPr bwMode="auto">
          <a:xfrm>
            <a:off x="538728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Line 185"/>
          <p:cNvSpPr>
            <a:spLocks noChangeShapeType="1"/>
          </p:cNvSpPr>
          <p:nvPr/>
        </p:nvSpPr>
        <p:spPr bwMode="auto">
          <a:xfrm>
            <a:off x="5615880" y="480824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Line 186"/>
          <p:cNvSpPr>
            <a:spLocks noChangeShapeType="1"/>
          </p:cNvSpPr>
          <p:nvPr/>
        </p:nvSpPr>
        <p:spPr bwMode="auto">
          <a:xfrm flipH="1">
            <a:off x="6301680" y="488444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Line 187"/>
          <p:cNvSpPr>
            <a:spLocks noChangeShapeType="1"/>
          </p:cNvSpPr>
          <p:nvPr/>
        </p:nvSpPr>
        <p:spPr bwMode="auto">
          <a:xfrm flipH="1">
            <a:off x="6835080" y="488444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Line 188"/>
          <p:cNvSpPr>
            <a:spLocks noChangeShapeType="1"/>
          </p:cNvSpPr>
          <p:nvPr/>
        </p:nvSpPr>
        <p:spPr bwMode="auto">
          <a:xfrm flipH="1">
            <a:off x="7368480" y="488444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Line 189"/>
          <p:cNvSpPr>
            <a:spLocks noChangeShapeType="1"/>
          </p:cNvSpPr>
          <p:nvPr/>
        </p:nvSpPr>
        <p:spPr bwMode="auto">
          <a:xfrm>
            <a:off x="8587680" y="487303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Rectangle 190"/>
          <p:cNvSpPr>
            <a:spLocks noChangeArrowheads="1"/>
          </p:cNvSpPr>
          <p:nvPr/>
        </p:nvSpPr>
        <p:spPr bwMode="auto">
          <a:xfrm>
            <a:off x="15391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19</a:t>
            </a:r>
          </a:p>
        </p:txBody>
      </p:sp>
      <p:sp>
        <p:nvSpPr>
          <p:cNvPr id="96" name="Line 191"/>
          <p:cNvSpPr>
            <a:spLocks noChangeShapeType="1"/>
          </p:cNvSpPr>
          <p:nvPr/>
        </p:nvSpPr>
        <p:spPr bwMode="auto">
          <a:xfrm>
            <a:off x="1348680" y="488444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" name="Rectangle 193"/>
          <p:cNvSpPr>
            <a:spLocks noChangeArrowheads="1"/>
          </p:cNvSpPr>
          <p:nvPr/>
        </p:nvSpPr>
        <p:spPr bwMode="auto">
          <a:xfrm>
            <a:off x="493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98" name="Line 194"/>
          <p:cNvSpPr>
            <a:spLocks noChangeShapeType="1"/>
          </p:cNvSpPr>
          <p:nvPr/>
        </p:nvSpPr>
        <p:spPr bwMode="auto">
          <a:xfrm>
            <a:off x="4015680" y="488444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99" name="Group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54654"/>
              </p:ext>
            </p:extLst>
          </p:nvPr>
        </p:nvGraphicFramePr>
        <p:xfrm>
          <a:off x="36346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0" name="Line 217"/>
          <p:cNvSpPr>
            <a:spLocks noChangeShapeType="1"/>
          </p:cNvSpPr>
          <p:nvPr/>
        </p:nvSpPr>
        <p:spPr bwMode="auto">
          <a:xfrm>
            <a:off x="508248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" name="Line 218"/>
          <p:cNvSpPr>
            <a:spLocks noChangeShapeType="1"/>
          </p:cNvSpPr>
          <p:nvPr/>
        </p:nvSpPr>
        <p:spPr bwMode="auto">
          <a:xfrm>
            <a:off x="2644080" y="343664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" name="AutoShape 219"/>
          <p:cNvSpPr>
            <a:spLocks noChangeArrowheads="1"/>
          </p:cNvSpPr>
          <p:nvPr/>
        </p:nvSpPr>
        <p:spPr bwMode="auto">
          <a:xfrm>
            <a:off x="1424880" y="3665240"/>
            <a:ext cx="1062038" cy="685800"/>
          </a:xfrm>
          <a:prstGeom prst="curvedDownArrow">
            <a:avLst>
              <a:gd name="adj1" fmla="val 21465"/>
              <a:gd name="adj2" fmla="val 61543"/>
              <a:gd name="adj3" fmla="val 4156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9835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Deletion from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181782" y="1311151"/>
            <a:ext cx="2064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Now Delete 40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97375"/>
              </p:ext>
            </p:extLst>
          </p:nvPr>
        </p:nvGraphicFramePr>
        <p:xfrm>
          <a:off x="3406080" y="19888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25485"/>
              </p:ext>
            </p:extLst>
          </p:nvPr>
        </p:nvGraphicFramePr>
        <p:xfrm>
          <a:off x="1577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33191"/>
              </p:ext>
            </p:extLst>
          </p:nvPr>
        </p:nvGraphicFramePr>
        <p:xfrm>
          <a:off x="5006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11837"/>
              </p:ext>
            </p:extLst>
          </p:nvPr>
        </p:nvGraphicFramePr>
        <p:xfrm>
          <a:off x="129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30739"/>
              </p:ext>
            </p:extLst>
          </p:nvPr>
        </p:nvGraphicFramePr>
        <p:xfrm>
          <a:off x="19582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43016"/>
              </p:ext>
            </p:extLst>
          </p:nvPr>
        </p:nvGraphicFramePr>
        <p:xfrm>
          <a:off x="52348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75986"/>
              </p:ext>
            </p:extLst>
          </p:nvPr>
        </p:nvGraphicFramePr>
        <p:xfrm>
          <a:off x="6987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Line 157"/>
          <p:cNvSpPr>
            <a:spLocks noChangeShapeType="1"/>
          </p:cNvSpPr>
          <p:nvPr/>
        </p:nvSpPr>
        <p:spPr bwMode="auto">
          <a:xfrm flipH="1">
            <a:off x="1577280" y="252224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58"/>
          <p:cNvSpPr>
            <a:spLocks noChangeShapeType="1"/>
          </p:cNvSpPr>
          <p:nvPr/>
        </p:nvSpPr>
        <p:spPr bwMode="auto">
          <a:xfrm>
            <a:off x="3939480" y="252224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59"/>
          <p:cNvSpPr>
            <a:spLocks noChangeShapeType="1"/>
          </p:cNvSpPr>
          <p:nvPr/>
        </p:nvSpPr>
        <p:spPr bwMode="auto">
          <a:xfrm flipH="1">
            <a:off x="129480" y="343664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60"/>
          <p:cNvSpPr>
            <a:spLocks noChangeShapeType="1"/>
          </p:cNvSpPr>
          <p:nvPr/>
        </p:nvSpPr>
        <p:spPr bwMode="auto">
          <a:xfrm flipH="1">
            <a:off x="1958280" y="343664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61"/>
          <p:cNvSpPr>
            <a:spLocks noChangeShapeType="1"/>
          </p:cNvSpPr>
          <p:nvPr/>
        </p:nvSpPr>
        <p:spPr bwMode="auto">
          <a:xfrm>
            <a:off x="3101280" y="3436640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62"/>
          <p:cNvSpPr>
            <a:spLocks noChangeShapeType="1"/>
          </p:cNvSpPr>
          <p:nvPr/>
        </p:nvSpPr>
        <p:spPr bwMode="auto">
          <a:xfrm>
            <a:off x="5158680" y="343664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63"/>
          <p:cNvSpPr>
            <a:spLocks noChangeShapeType="1"/>
          </p:cNvSpPr>
          <p:nvPr/>
        </p:nvSpPr>
        <p:spPr bwMode="auto">
          <a:xfrm>
            <a:off x="5539680" y="343664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64"/>
          <p:cNvSpPr>
            <a:spLocks noChangeShapeType="1"/>
          </p:cNvSpPr>
          <p:nvPr/>
        </p:nvSpPr>
        <p:spPr bwMode="auto">
          <a:xfrm>
            <a:off x="6149280" y="351284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65"/>
          <p:cNvSpPr>
            <a:spLocks noChangeShapeType="1"/>
          </p:cNvSpPr>
          <p:nvPr/>
        </p:nvSpPr>
        <p:spPr bwMode="auto">
          <a:xfrm>
            <a:off x="6682680" y="343664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66"/>
          <p:cNvSpPr>
            <a:spLocks noChangeShapeType="1"/>
          </p:cNvSpPr>
          <p:nvPr/>
        </p:nvSpPr>
        <p:spPr bwMode="auto">
          <a:xfrm>
            <a:off x="16534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67"/>
          <p:cNvSpPr>
            <a:spLocks noChangeShapeType="1"/>
          </p:cNvSpPr>
          <p:nvPr/>
        </p:nvSpPr>
        <p:spPr bwMode="auto">
          <a:xfrm>
            <a:off x="34060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168"/>
          <p:cNvSpPr>
            <a:spLocks noChangeShapeType="1"/>
          </p:cNvSpPr>
          <p:nvPr/>
        </p:nvSpPr>
        <p:spPr bwMode="auto">
          <a:xfrm>
            <a:off x="6835105" y="487868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169"/>
          <p:cNvSpPr>
            <a:spLocks noChangeArrowheads="1"/>
          </p:cNvSpPr>
          <p:nvPr/>
        </p:nvSpPr>
        <p:spPr bwMode="auto">
          <a:xfrm>
            <a:off x="129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26" name="Rectangle 170"/>
          <p:cNvSpPr>
            <a:spLocks noChangeArrowheads="1"/>
          </p:cNvSpPr>
          <p:nvPr/>
        </p:nvSpPr>
        <p:spPr bwMode="auto">
          <a:xfrm>
            <a:off x="6628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27" name="Rectangle 171"/>
          <p:cNvSpPr>
            <a:spLocks noChangeArrowheads="1"/>
          </p:cNvSpPr>
          <p:nvPr/>
        </p:nvSpPr>
        <p:spPr bwMode="auto">
          <a:xfrm>
            <a:off x="112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28" name="Rectangle 172"/>
          <p:cNvSpPr>
            <a:spLocks noChangeArrowheads="1"/>
          </p:cNvSpPr>
          <p:nvPr/>
        </p:nvSpPr>
        <p:spPr bwMode="auto">
          <a:xfrm>
            <a:off x="1958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29" name="Rectangle 173"/>
          <p:cNvSpPr>
            <a:spLocks noChangeArrowheads="1"/>
          </p:cNvSpPr>
          <p:nvPr/>
        </p:nvSpPr>
        <p:spPr bwMode="auto">
          <a:xfrm>
            <a:off x="3323898" y="5725914"/>
            <a:ext cx="383439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CC0000"/>
                </a:solidFill>
                <a:ea typeface="宋体" charset="-122"/>
              </a:rPr>
              <a:t>40</a:t>
            </a:r>
          </a:p>
        </p:txBody>
      </p:sp>
      <p:sp>
        <p:nvSpPr>
          <p:cNvPr id="30" name="Rectangle 174"/>
          <p:cNvSpPr>
            <a:spLocks noChangeArrowheads="1"/>
          </p:cNvSpPr>
          <p:nvPr/>
        </p:nvSpPr>
        <p:spPr bwMode="auto">
          <a:xfrm>
            <a:off x="5387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31" name="Rectangle 175"/>
          <p:cNvSpPr>
            <a:spLocks noChangeArrowheads="1"/>
          </p:cNvSpPr>
          <p:nvPr/>
        </p:nvSpPr>
        <p:spPr bwMode="auto">
          <a:xfrm>
            <a:off x="5844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32" name="Rectangle 176"/>
          <p:cNvSpPr>
            <a:spLocks noChangeArrowheads="1"/>
          </p:cNvSpPr>
          <p:nvPr/>
        </p:nvSpPr>
        <p:spPr bwMode="auto">
          <a:xfrm>
            <a:off x="63016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33" name="Rectangle 177"/>
          <p:cNvSpPr>
            <a:spLocks noChangeArrowheads="1"/>
          </p:cNvSpPr>
          <p:nvPr/>
        </p:nvSpPr>
        <p:spPr bwMode="auto">
          <a:xfrm>
            <a:off x="6835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34" name="Rectangle 178"/>
          <p:cNvSpPr>
            <a:spLocks noChangeArrowheads="1"/>
          </p:cNvSpPr>
          <p:nvPr/>
        </p:nvSpPr>
        <p:spPr bwMode="auto">
          <a:xfrm>
            <a:off x="7368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35" name="Line 179"/>
          <p:cNvSpPr>
            <a:spLocks noChangeShapeType="1"/>
          </p:cNvSpPr>
          <p:nvPr/>
        </p:nvSpPr>
        <p:spPr bwMode="auto">
          <a:xfrm flipH="1">
            <a:off x="12948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180"/>
          <p:cNvSpPr>
            <a:spLocks noChangeShapeType="1"/>
          </p:cNvSpPr>
          <p:nvPr/>
        </p:nvSpPr>
        <p:spPr bwMode="auto">
          <a:xfrm>
            <a:off x="58668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181"/>
          <p:cNvSpPr>
            <a:spLocks noChangeShapeType="1"/>
          </p:cNvSpPr>
          <p:nvPr/>
        </p:nvSpPr>
        <p:spPr bwMode="auto">
          <a:xfrm>
            <a:off x="967680" y="488444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182"/>
          <p:cNvSpPr>
            <a:spLocks noChangeShapeType="1"/>
          </p:cNvSpPr>
          <p:nvPr/>
        </p:nvSpPr>
        <p:spPr bwMode="auto">
          <a:xfrm flipH="1">
            <a:off x="2034480" y="488444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83"/>
          <p:cNvSpPr>
            <a:spLocks noChangeShapeType="1"/>
          </p:cNvSpPr>
          <p:nvPr/>
        </p:nvSpPr>
        <p:spPr bwMode="auto">
          <a:xfrm flipH="1">
            <a:off x="3406080" y="488444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84"/>
          <p:cNvSpPr>
            <a:spLocks noChangeShapeType="1"/>
          </p:cNvSpPr>
          <p:nvPr/>
        </p:nvSpPr>
        <p:spPr bwMode="auto">
          <a:xfrm>
            <a:off x="538728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85"/>
          <p:cNvSpPr>
            <a:spLocks noChangeShapeType="1"/>
          </p:cNvSpPr>
          <p:nvPr/>
        </p:nvSpPr>
        <p:spPr bwMode="auto">
          <a:xfrm>
            <a:off x="5615880" y="480824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86"/>
          <p:cNvSpPr>
            <a:spLocks noChangeShapeType="1"/>
          </p:cNvSpPr>
          <p:nvPr/>
        </p:nvSpPr>
        <p:spPr bwMode="auto">
          <a:xfrm flipH="1">
            <a:off x="6301680" y="488444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87"/>
          <p:cNvSpPr>
            <a:spLocks noChangeShapeType="1"/>
          </p:cNvSpPr>
          <p:nvPr/>
        </p:nvSpPr>
        <p:spPr bwMode="auto">
          <a:xfrm flipH="1">
            <a:off x="6835080" y="488444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88"/>
          <p:cNvSpPr>
            <a:spLocks noChangeShapeType="1"/>
          </p:cNvSpPr>
          <p:nvPr/>
        </p:nvSpPr>
        <p:spPr bwMode="auto">
          <a:xfrm flipH="1">
            <a:off x="7368480" y="488444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89"/>
          <p:cNvSpPr>
            <a:spLocks noChangeShapeType="1"/>
          </p:cNvSpPr>
          <p:nvPr/>
        </p:nvSpPr>
        <p:spPr bwMode="auto">
          <a:xfrm>
            <a:off x="85876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Rectangle 190"/>
          <p:cNvSpPr>
            <a:spLocks noChangeArrowheads="1"/>
          </p:cNvSpPr>
          <p:nvPr/>
        </p:nvSpPr>
        <p:spPr bwMode="auto">
          <a:xfrm>
            <a:off x="1539180" y="5722640"/>
            <a:ext cx="371475" cy="3143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ea typeface="宋体" charset="-122"/>
              </a:rPr>
              <a:t>19</a:t>
            </a:r>
          </a:p>
        </p:txBody>
      </p:sp>
      <p:sp>
        <p:nvSpPr>
          <p:cNvPr id="47" name="Line 191"/>
          <p:cNvSpPr>
            <a:spLocks noChangeShapeType="1"/>
          </p:cNvSpPr>
          <p:nvPr/>
        </p:nvSpPr>
        <p:spPr bwMode="auto">
          <a:xfrm flipH="1">
            <a:off x="1577280" y="488444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Rectangle 193"/>
          <p:cNvSpPr>
            <a:spLocks noChangeArrowheads="1"/>
          </p:cNvSpPr>
          <p:nvPr/>
        </p:nvSpPr>
        <p:spPr bwMode="auto">
          <a:xfrm>
            <a:off x="493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49" name="Line 194"/>
          <p:cNvSpPr>
            <a:spLocks noChangeShapeType="1"/>
          </p:cNvSpPr>
          <p:nvPr/>
        </p:nvSpPr>
        <p:spPr bwMode="auto">
          <a:xfrm>
            <a:off x="4015680" y="488444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0" name="Group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94930"/>
              </p:ext>
            </p:extLst>
          </p:nvPr>
        </p:nvGraphicFramePr>
        <p:xfrm>
          <a:off x="36346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Line 217"/>
          <p:cNvSpPr>
            <a:spLocks noChangeShapeType="1"/>
          </p:cNvSpPr>
          <p:nvPr/>
        </p:nvSpPr>
        <p:spPr bwMode="auto">
          <a:xfrm>
            <a:off x="508248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Line 218"/>
          <p:cNvSpPr>
            <a:spLocks noChangeShapeType="1"/>
          </p:cNvSpPr>
          <p:nvPr/>
        </p:nvSpPr>
        <p:spPr bwMode="auto">
          <a:xfrm>
            <a:off x="2644080" y="343664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206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Deletion from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261045" y="1239143"/>
            <a:ext cx="8443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After deleting 40, Rotation not possible. Need to </a:t>
            </a:r>
            <a:r>
              <a:rPr lang="en-US" altLang="zh-CN" b="1" i="1" u="sng" dirty="0">
                <a:solidFill>
                  <a:srgbClr val="C00000"/>
                </a:solidFill>
                <a:ea typeface="宋体" charset="-122"/>
              </a:rPr>
              <a:t>merge</a:t>
            </a: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 nodes</a:t>
            </a:r>
            <a:endParaRPr lang="en-US" altLang="zh-CN" b="1" i="1" u="sng" dirty="0">
              <a:solidFill>
                <a:srgbClr val="C00000"/>
              </a:solidFill>
              <a:ea typeface="宋体" charset="-122"/>
            </a:endParaRPr>
          </a:p>
        </p:txBody>
      </p:sp>
      <p:graphicFrame>
        <p:nvGraphicFramePr>
          <p:cNvPr id="5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42722"/>
              </p:ext>
            </p:extLst>
          </p:nvPr>
        </p:nvGraphicFramePr>
        <p:xfrm>
          <a:off x="3406080" y="19888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64733"/>
              </p:ext>
            </p:extLst>
          </p:nvPr>
        </p:nvGraphicFramePr>
        <p:xfrm>
          <a:off x="1577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12383"/>
              </p:ext>
            </p:extLst>
          </p:nvPr>
        </p:nvGraphicFramePr>
        <p:xfrm>
          <a:off x="5006280" y="2903240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85837"/>
              </p:ext>
            </p:extLst>
          </p:nvPr>
        </p:nvGraphicFramePr>
        <p:xfrm>
          <a:off x="129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81867"/>
              </p:ext>
            </p:extLst>
          </p:nvPr>
        </p:nvGraphicFramePr>
        <p:xfrm>
          <a:off x="19582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730016"/>
              </p:ext>
            </p:extLst>
          </p:nvPr>
        </p:nvGraphicFramePr>
        <p:xfrm>
          <a:off x="52348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44787"/>
              </p:ext>
            </p:extLst>
          </p:nvPr>
        </p:nvGraphicFramePr>
        <p:xfrm>
          <a:off x="6987480" y="4351040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Line 157"/>
          <p:cNvSpPr>
            <a:spLocks noChangeShapeType="1"/>
          </p:cNvSpPr>
          <p:nvPr/>
        </p:nvSpPr>
        <p:spPr bwMode="auto">
          <a:xfrm flipH="1">
            <a:off x="1577280" y="252224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158"/>
          <p:cNvSpPr>
            <a:spLocks noChangeShapeType="1"/>
          </p:cNvSpPr>
          <p:nvPr/>
        </p:nvSpPr>
        <p:spPr bwMode="auto">
          <a:xfrm>
            <a:off x="3939480" y="252224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159"/>
          <p:cNvSpPr>
            <a:spLocks noChangeShapeType="1"/>
          </p:cNvSpPr>
          <p:nvPr/>
        </p:nvSpPr>
        <p:spPr bwMode="auto">
          <a:xfrm flipH="1">
            <a:off x="129480" y="343664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160"/>
          <p:cNvSpPr>
            <a:spLocks noChangeShapeType="1"/>
          </p:cNvSpPr>
          <p:nvPr/>
        </p:nvSpPr>
        <p:spPr bwMode="auto">
          <a:xfrm flipH="1">
            <a:off x="1958280" y="343664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161"/>
          <p:cNvSpPr>
            <a:spLocks noChangeShapeType="1"/>
          </p:cNvSpPr>
          <p:nvPr/>
        </p:nvSpPr>
        <p:spPr bwMode="auto">
          <a:xfrm>
            <a:off x="3101280" y="3436640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162"/>
          <p:cNvSpPr>
            <a:spLocks noChangeShapeType="1"/>
          </p:cNvSpPr>
          <p:nvPr/>
        </p:nvSpPr>
        <p:spPr bwMode="auto">
          <a:xfrm>
            <a:off x="5158680" y="343664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163"/>
          <p:cNvSpPr>
            <a:spLocks noChangeShapeType="1"/>
          </p:cNvSpPr>
          <p:nvPr/>
        </p:nvSpPr>
        <p:spPr bwMode="auto">
          <a:xfrm>
            <a:off x="5539680" y="343664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Line 164"/>
          <p:cNvSpPr>
            <a:spLocks noChangeShapeType="1"/>
          </p:cNvSpPr>
          <p:nvPr/>
        </p:nvSpPr>
        <p:spPr bwMode="auto">
          <a:xfrm>
            <a:off x="6149280" y="351284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Line 165"/>
          <p:cNvSpPr>
            <a:spLocks noChangeShapeType="1"/>
          </p:cNvSpPr>
          <p:nvPr/>
        </p:nvSpPr>
        <p:spPr bwMode="auto">
          <a:xfrm>
            <a:off x="6682680" y="343664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Line 166"/>
          <p:cNvSpPr>
            <a:spLocks noChangeShapeType="1"/>
          </p:cNvSpPr>
          <p:nvPr/>
        </p:nvSpPr>
        <p:spPr bwMode="auto">
          <a:xfrm>
            <a:off x="16534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167"/>
          <p:cNvSpPr>
            <a:spLocks noChangeShapeType="1"/>
          </p:cNvSpPr>
          <p:nvPr/>
        </p:nvSpPr>
        <p:spPr bwMode="auto">
          <a:xfrm>
            <a:off x="3406080" y="488444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168"/>
          <p:cNvSpPr>
            <a:spLocks noChangeShapeType="1"/>
          </p:cNvSpPr>
          <p:nvPr/>
        </p:nvSpPr>
        <p:spPr bwMode="auto">
          <a:xfrm>
            <a:off x="6835080" y="48825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Rectangle 169"/>
          <p:cNvSpPr>
            <a:spLocks noChangeArrowheads="1"/>
          </p:cNvSpPr>
          <p:nvPr/>
        </p:nvSpPr>
        <p:spPr bwMode="auto">
          <a:xfrm>
            <a:off x="129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74" name="Rectangle 170"/>
          <p:cNvSpPr>
            <a:spLocks noChangeArrowheads="1"/>
          </p:cNvSpPr>
          <p:nvPr/>
        </p:nvSpPr>
        <p:spPr bwMode="auto">
          <a:xfrm>
            <a:off x="6628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75" name="Rectangle 171"/>
          <p:cNvSpPr>
            <a:spLocks noChangeArrowheads="1"/>
          </p:cNvSpPr>
          <p:nvPr/>
        </p:nvSpPr>
        <p:spPr bwMode="auto">
          <a:xfrm>
            <a:off x="112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76" name="Rectangle 172"/>
          <p:cNvSpPr>
            <a:spLocks noChangeArrowheads="1"/>
          </p:cNvSpPr>
          <p:nvPr/>
        </p:nvSpPr>
        <p:spPr bwMode="auto">
          <a:xfrm>
            <a:off x="1958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77" name="Rectangle 173"/>
          <p:cNvSpPr>
            <a:spLocks noChangeArrowheads="1"/>
          </p:cNvSpPr>
          <p:nvPr/>
        </p:nvSpPr>
        <p:spPr bwMode="auto">
          <a:xfrm>
            <a:off x="53872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78" name="Rectangle 174"/>
          <p:cNvSpPr>
            <a:spLocks noChangeArrowheads="1"/>
          </p:cNvSpPr>
          <p:nvPr/>
        </p:nvSpPr>
        <p:spPr bwMode="auto">
          <a:xfrm>
            <a:off x="5844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79" name="Rectangle 175"/>
          <p:cNvSpPr>
            <a:spLocks noChangeArrowheads="1"/>
          </p:cNvSpPr>
          <p:nvPr/>
        </p:nvSpPr>
        <p:spPr bwMode="auto">
          <a:xfrm>
            <a:off x="63016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80" name="Rectangle 176"/>
          <p:cNvSpPr>
            <a:spLocks noChangeArrowheads="1"/>
          </p:cNvSpPr>
          <p:nvPr/>
        </p:nvSpPr>
        <p:spPr bwMode="auto">
          <a:xfrm>
            <a:off x="6835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81" name="Rectangle 177"/>
          <p:cNvSpPr>
            <a:spLocks noChangeArrowheads="1"/>
          </p:cNvSpPr>
          <p:nvPr/>
        </p:nvSpPr>
        <p:spPr bwMode="auto">
          <a:xfrm>
            <a:off x="73684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82" name="Line 178"/>
          <p:cNvSpPr>
            <a:spLocks noChangeShapeType="1"/>
          </p:cNvSpPr>
          <p:nvPr/>
        </p:nvSpPr>
        <p:spPr bwMode="auto">
          <a:xfrm flipH="1">
            <a:off x="129480" y="488444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Line 179"/>
          <p:cNvSpPr>
            <a:spLocks noChangeShapeType="1"/>
          </p:cNvSpPr>
          <p:nvPr/>
        </p:nvSpPr>
        <p:spPr bwMode="auto">
          <a:xfrm>
            <a:off x="586680" y="488444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Line 180"/>
          <p:cNvSpPr>
            <a:spLocks noChangeShapeType="1"/>
          </p:cNvSpPr>
          <p:nvPr/>
        </p:nvSpPr>
        <p:spPr bwMode="auto">
          <a:xfrm>
            <a:off x="967680" y="488444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" name="Line 181"/>
          <p:cNvSpPr>
            <a:spLocks noChangeShapeType="1"/>
          </p:cNvSpPr>
          <p:nvPr/>
        </p:nvSpPr>
        <p:spPr bwMode="auto">
          <a:xfrm flipH="1">
            <a:off x="2034480" y="488444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Line 182"/>
          <p:cNvSpPr>
            <a:spLocks noChangeShapeType="1"/>
          </p:cNvSpPr>
          <p:nvPr/>
        </p:nvSpPr>
        <p:spPr bwMode="auto">
          <a:xfrm>
            <a:off x="5387280" y="48844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" name="Line 183"/>
          <p:cNvSpPr>
            <a:spLocks noChangeShapeType="1"/>
          </p:cNvSpPr>
          <p:nvPr/>
        </p:nvSpPr>
        <p:spPr bwMode="auto">
          <a:xfrm>
            <a:off x="5615880" y="480824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Line 184"/>
          <p:cNvSpPr>
            <a:spLocks noChangeShapeType="1"/>
          </p:cNvSpPr>
          <p:nvPr/>
        </p:nvSpPr>
        <p:spPr bwMode="auto">
          <a:xfrm flipH="1">
            <a:off x="6301680" y="488444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Line 185"/>
          <p:cNvSpPr>
            <a:spLocks noChangeShapeType="1"/>
          </p:cNvSpPr>
          <p:nvPr/>
        </p:nvSpPr>
        <p:spPr bwMode="auto">
          <a:xfrm flipH="1">
            <a:off x="6835080" y="488444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Line 186"/>
          <p:cNvSpPr>
            <a:spLocks noChangeShapeType="1"/>
          </p:cNvSpPr>
          <p:nvPr/>
        </p:nvSpPr>
        <p:spPr bwMode="auto">
          <a:xfrm flipH="1">
            <a:off x="7368480" y="488444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Line 187"/>
          <p:cNvSpPr>
            <a:spLocks noChangeShapeType="1"/>
          </p:cNvSpPr>
          <p:nvPr/>
        </p:nvSpPr>
        <p:spPr bwMode="auto">
          <a:xfrm>
            <a:off x="8587680" y="488255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Rectangle 188"/>
          <p:cNvSpPr>
            <a:spLocks noChangeArrowheads="1"/>
          </p:cNvSpPr>
          <p:nvPr/>
        </p:nvSpPr>
        <p:spPr bwMode="auto">
          <a:xfrm>
            <a:off x="15391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19</a:t>
            </a:r>
          </a:p>
        </p:txBody>
      </p:sp>
      <p:sp>
        <p:nvSpPr>
          <p:cNvPr id="93" name="Line 189"/>
          <p:cNvSpPr>
            <a:spLocks noChangeShapeType="1"/>
          </p:cNvSpPr>
          <p:nvPr/>
        </p:nvSpPr>
        <p:spPr bwMode="auto">
          <a:xfrm flipH="1">
            <a:off x="1577280" y="488444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Rectangle 191"/>
          <p:cNvSpPr>
            <a:spLocks noChangeArrowheads="1"/>
          </p:cNvSpPr>
          <p:nvPr/>
        </p:nvSpPr>
        <p:spPr bwMode="auto">
          <a:xfrm>
            <a:off x="4930080" y="5722640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95" name="Line 192"/>
          <p:cNvSpPr>
            <a:spLocks noChangeShapeType="1"/>
          </p:cNvSpPr>
          <p:nvPr/>
        </p:nvSpPr>
        <p:spPr bwMode="auto">
          <a:xfrm>
            <a:off x="3787080" y="488444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96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02404"/>
              </p:ext>
            </p:extLst>
          </p:nvPr>
        </p:nvGraphicFramePr>
        <p:xfrm>
          <a:off x="3634680" y="4351040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" name="Line 215"/>
          <p:cNvSpPr>
            <a:spLocks noChangeShapeType="1"/>
          </p:cNvSpPr>
          <p:nvPr/>
        </p:nvSpPr>
        <p:spPr bwMode="auto">
          <a:xfrm>
            <a:off x="5082480" y="4884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216"/>
          <p:cNvSpPr>
            <a:spLocks noChangeShapeType="1"/>
          </p:cNvSpPr>
          <p:nvPr/>
        </p:nvSpPr>
        <p:spPr bwMode="auto">
          <a:xfrm>
            <a:off x="2644080" y="343664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Freeform 217"/>
          <p:cNvSpPr>
            <a:spLocks/>
          </p:cNvSpPr>
          <p:nvPr/>
        </p:nvSpPr>
        <p:spPr bwMode="auto">
          <a:xfrm>
            <a:off x="1882080" y="4046240"/>
            <a:ext cx="3352800" cy="1295400"/>
          </a:xfrm>
          <a:custGeom>
            <a:avLst/>
            <a:gdLst>
              <a:gd name="T0" fmla="*/ 2147483647 w 2112"/>
              <a:gd name="T1" fmla="*/ 2147483647 h 816"/>
              <a:gd name="T2" fmla="*/ 2147483647 w 2112"/>
              <a:gd name="T3" fmla="*/ 2147483647 h 816"/>
              <a:gd name="T4" fmla="*/ 2147483647 w 2112"/>
              <a:gd name="T5" fmla="*/ 0 h 816"/>
              <a:gd name="T6" fmla="*/ 2147483647 w 2112"/>
              <a:gd name="T7" fmla="*/ 0 h 816"/>
              <a:gd name="T8" fmla="*/ 2147483647 w 2112"/>
              <a:gd name="T9" fmla="*/ 2147483647 h 816"/>
              <a:gd name="T10" fmla="*/ 2147483647 w 2112"/>
              <a:gd name="T11" fmla="*/ 2147483647 h 816"/>
              <a:gd name="T12" fmla="*/ 2147483647 w 2112"/>
              <a:gd name="T13" fmla="*/ 2147483647 h 816"/>
              <a:gd name="T14" fmla="*/ 2147483647 w 2112"/>
              <a:gd name="T15" fmla="*/ 2147483647 h 816"/>
              <a:gd name="T16" fmla="*/ 2147483647 w 2112"/>
              <a:gd name="T17" fmla="*/ 2147483647 h 816"/>
              <a:gd name="T18" fmla="*/ 0 w 2112"/>
              <a:gd name="T19" fmla="*/ 2147483647 h 816"/>
              <a:gd name="T20" fmla="*/ 2147483647 w 2112"/>
              <a:gd name="T21" fmla="*/ 2147483647 h 8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12"/>
              <a:gd name="T34" fmla="*/ 0 h 816"/>
              <a:gd name="T35" fmla="*/ 2112 w 2112"/>
              <a:gd name="T36" fmla="*/ 816 h 8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12" h="816">
                <a:moveTo>
                  <a:pt x="17" y="114"/>
                </a:moveTo>
                <a:cubicBezTo>
                  <a:pt x="39" y="106"/>
                  <a:pt x="28" y="108"/>
                  <a:pt x="50" y="108"/>
                </a:cubicBezTo>
                <a:lnTo>
                  <a:pt x="720" y="0"/>
                </a:lnTo>
                <a:lnTo>
                  <a:pt x="1680" y="0"/>
                </a:lnTo>
                <a:lnTo>
                  <a:pt x="2112" y="144"/>
                </a:lnTo>
                <a:lnTo>
                  <a:pt x="2112" y="720"/>
                </a:lnTo>
                <a:lnTo>
                  <a:pt x="1728" y="816"/>
                </a:lnTo>
                <a:lnTo>
                  <a:pt x="624" y="768"/>
                </a:lnTo>
                <a:lnTo>
                  <a:pt x="48" y="720"/>
                </a:lnTo>
                <a:lnTo>
                  <a:pt x="0" y="384"/>
                </a:lnTo>
                <a:lnTo>
                  <a:pt x="17" y="114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28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Deletion from a B+ 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3" name="Text Box 190"/>
          <p:cNvSpPr txBox="1">
            <a:spLocks noChangeArrowheads="1"/>
          </p:cNvSpPr>
          <p:nvPr/>
        </p:nvSpPr>
        <p:spPr bwMode="auto">
          <a:xfrm>
            <a:off x="261045" y="1239143"/>
            <a:ext cx="1621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Final Tree</a:t>
            </a:r>
          </a:p>
        </p:txBody>
      </p:sp>
      <p:graphicFrame>
        <p:nvGraphicFramePr>
          <p:cNvPr id="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49785"/>
              </p:ext>
            </p:extLst>
          </p:nvPr>
        </p:nvGraphicFramePr>
        <p:xfrm>
          <a:off x="3406080" y="198802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430189"/>
              </p:ext>
            </p:extLst>
          </p:nvPr>
        </p:nvGraphicFramePr>
        <p:xfrm>
          <a:off x="1577280" y="290242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0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51042"/>
              </p:ext>
            </p:extLst>
          </p:nvPr>
        </p:nvGraphicFramePr>
        <p:xfrm>
          <a:off x="5006280" y="290242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71032"/>
              </p:ext>
            </p:extLst>
          </p:nvPr>
        </p:nvGraphicFramePr>
        <p:xfrm>
          <a:off x="129480" y="435022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2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23737"/>
              </p:ext>
            </p:extLst>
          </p:nvPr>
        </p:nvGraphicFramePr>
        <p:xfrm>
          <a:off x="1958280" y="4350221"/>
          <a:ext cx="1536699" cy="685800"/>
        </p:xfrm>
        <a:graphic>
          <a:graphicData uri="http://schemas.openxmlformats.org/drawingml/2006/table">
            <a:tbl>
              <a:tblPr/>
              <a:tblGrid>
                <a:gridCol w="22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65893"/>
              </p:ext>
            </p:extLst>
          </p:nvPr>
        </p:nvGraphicFramePr>
        <p:xfrm>
          <a:off x="5234880" y="435022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44982"/>
              </p:ext>
            </p:extLst>
          </p:nvPr>
        </p:nvGraphicFramePr>
        <p:xfrm>
          <a:off x="6987480" y="435022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" name="Line 157"/>
          <p:cNvSpPr>
            <a:spLocks noChangeShapeType="1"/>
          </p:cNvSpPr>
          <p:nvPr/>
        </p:nvSpPr>
        <p:spPr bwMode="auto">
          <a:xfrm flipH="1">
            <a:off x="1577280" y="2521421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158"/>
          <p:cNvSpPr>
            <a:spLocks noChangeShapeType="1"/>
          </p:cNvSpPr>
          <p:nvPr/>
        </p:nvSpPr>
        <p:spPr bwMode="auto">
          <a:xfrm>
            <a:off x="3939480" y="2521421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59"/>
          <p:cNvSpPr>
            <a:spLocks noChangeShapeType="1"/>
          </p:cNvSpPr>
          <p:nvPr/>
        </p:nvSpPr>
        <p:spPr bwMode="auto">
          <a:xfrm flipH="1">
            <a:off x="129480" y="3435821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160"/>
          <p:cNvSpPr>
            <a:spLocks noChangeShapeType="1"/>
          </p:cNvSpPr>
          <p:nvPr/>
        </p:nvSpPr>
        <p:spPr bwMode="auto">
          <a:xfrm flipH="1">
            <a:off x="1958280" y="3435821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161"/>
          <p:cNvSpPr>
            <a:spLocks noChangeShapeType="1"/>
          </p:cNvSpPr>
          <p:nvPr/>
        </p:nvSpPr>
        <p:spPr bwMode="auto">
          <a:xfrm>
            <a:off x="2644080" y="3435821"/>
            <a:ext cx="2590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Line 162"/>
          <p:cNvSpPr>
            <a:spLocks noChangeShapeType="1"/>
          </p:cNvSpPr>
          <p:nvPr/>
        </p:nvSpPr>
        <p:spPr bwMode="auto">
          <a:xfrm>
            <a:off x="5158680" y="3435821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Line 163"/>
          <p:cNvSpPr>
            <a:spLocks noChangeShapeType="1"/>
          </p:cNvSpPr>
          <p:nvPr/>
        </p:nvSpPr>
        <p:spPr bwMode="auto">
          <a:xfrm>
            <a:off x="5539680" y="3435821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" name="Line 164"/>
          <p:cNvSpPr>
            <a:spLocks noChangeShapeType="1"/>
          </p:cNvSpPr>
          <p:nvPr/>
        </p:nvSpPr>
        <p:spPr bwMode="auto">
          <a:xfrm>
            <a:off x="6149280" y="3512021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" name="Line 165"/>
          <p:cNvSpPr>
            <a:spLocks noChangeShapeType="1"/>
          </p:cNvSpPr>
          <p:nvPr/>
        </p:nvSpPr>
        <p:spPr bwMode="auto">
          <a:xfrm>
            <a:off x="6682680" y="3435821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" name="Line 166"/>
          <p:cNvSpPr>
            <a:spLocks noChangeShapeType="1"/>
          </p:cNvSpPr>
          <p:nvPr/>
        </p:nvSpPr>
        <p:spPr bwMode="auto">
          <a:xfrm>
            <a:off x="1653480" y="488362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" name="Line 167"/>
          <p:cNvSpPr>
            <a:spLocks noChangeShapeType="1"/>
          </p:cNvSpPr>
          <p:nvPr/>
        </p:nvSpPr>
        <p:spPr bwMode="auto">
          <a:xfrm>
            <a:off x="3406080" y="4883621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" name="Line 168"/>
          <p:cNvSpPr>
            <a:spLocks noChangeShapeType="1"/>
          </p:cNvSpPr>
          <p:nvPr/>
        </p:nvSpPr>
        <p:spPr bwMode="auto">
          <a:xfrm>
            <a:off x="6831210" y="488091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" name="Rectangle 169"/>
          <p:cNvSpPr>
            <a:spLocks noChangeArrowheads="1"/>
          </p:cNvSpPr>
          <p:nvPr/>
        </p:nvSpPr>
        <p:spPr bwMode="auto">
          <a:xfrm>
            <a:off x="1294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118" name="Rectangle 170"/>
          <p:cNvSpPr>
            <a:spLocks noChangeArrowheads="1"/>
          </p:cNvSpPr>
          <p:nvPr/>
        </p:nvSpPr>
        <p:spPr bwMode="auto">
          <a:xfrm>
            <a:off x="6628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119" name="Rectangle 171"/>
          <p:cNvSpPr>
            <a:spLocks noChangeArrowheads="1"/>
          </p:cNvSpPr>
          <p:nvPr/>
        </p:nvSpPr>
        <p:spPr bwMode="auto">
          <a:xfrm>
            <a:off x="11200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120" name="Rectangle 172"/>
          <p:cNvSpPr>
            <a:spLocks noChangeArrowheads="1"/>
          </p:cNvSpPr>
          <p:nvPr/>
        </p:nvSpPr>
        <p:spPr bwMode="auto">
          <a:xfrm>
            <a:off x="19582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121" name="Rectangle 173"/>
          <p:cNvSpPr>
            <a:spLocks noChangeArrowheads="1"/>
          </p:cNvSpPr>
          <p:nvPr/>
        </p:nvSpPr>
        <p:spPr bwMode="auto">
          <a:xfrm>
            <a:off x="53872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122" name="Rectangle 174"/>
          <p:cNvSpPr>
            <a:spLocks noChangeArrowheads="1"/>
          </p:cNvSpPr>
          <p:nvPr/>
        </p:nvSpPr>
        <p:spPr bwMode="auto">
          <a:xfrm>
            <a:off x="58444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123" name="Rectangle 175"/>
          <p:cNvSpPr>
            <a:spLocks noChangeArrowheads="1"/>
          </p:cNvSpPr>
          <p:nvPr/>
        </p:nvSpPr>
        <p:spPr bwMode="auto">
          <a:xfrm>
            <a:off x="63016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124" name="Rectangle 176"/>
          <p:cNvSpPr>
            <a:spLocks noChangeArrowheads="1"/>
          </p:cNvSpPr>
          <p:nvPr/>
        </p:nvSpPr>
        <p:spPr bwMode="auto">
          <a:xfrm>
            <a:off x="68350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125" name="Rectangle 177"/>
          <p:cNvSpPr>
            <a:spLocks noChangeArrowheads="1"/>
          </p:cNvSpPr>
          <p:nvPr/>
        </p:nvSpPr>
        <p:spPr bwMode="auto">
          <a:xfrm>
            <a:off x="73684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126" name="Line 178"/>
          <p:cNvSpPr>
            <a:spLocks noChangeShapeType="1"/>
          </p:cNvSpPr>
          <p:nvPr/>
        </p:nvSpPr>
        <p:spPr bwMode="auto">
          <a:xfrm flipH="1">
            <a:off x="129480" y="4883621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Line 179"/>
          <p:cNvSpPr>
            <a:spLocks noChangeShapeType="1"/>
          </p:cNvSpPr>
          <p:nvPr/>
        </p:nvSpPr>
        <p:spPr bwMode="auto">
          <a:xfrm>
            <a:off x="586680" y="4883621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Line 180"/>
          <p:cNvSpPr>
            <a:spLocks noChangeShapeType="1"/>
          </p:cNvSpPr>
          <p:nvPr/>
        </p:nvSpPr>
        <p:spPr bwMode="auto">
          <a:xfrm>
            <a:off x="967680" y="4883621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" name="Line 181"/>
          <p:cNvSpPr>
            <a:spLocks noChangeShapeType="1"/>
          </p:cNvSpPr>
          <p:nvPr/>
        </p:nvSpPr>
        <p:spPr bwMode="auto">
          <a:xfrm flipH="1">
            <a:off x="2034480" y="4883621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" name="Line 182"/>
          <p:cNvSpPr>
            <a:spLocks noChangeShapeType="1"/>
          </p:cNvSpPr>
          <p:nvPr/>
        </p:nvSpPr>
        <p:spPr bwMode="auto">
          <a:xfrm>
            <a:off x="5387280" y="488362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Line 183"/>
          <p:cNvSpPr>
            <a:spLocks noChangeShapeType="1"/>
          </p:cNvSpPr>
          <p:nvPr/>
        </p:nvSpPr>
        <p:spPr bwMode="auto">
          <a:xfrm>
            <a:off x="5615880" y="4807421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Line 184"/>
          <p:cNvSpPr>
            <a:spLocks noChangeShapeType="1"/>
          </p:cNvSpPr>
          <p:nvPr/>
        </p:nvSpPr>
        <p:spPr bwMode="auto">
          <a:xfrm flipH="1">
            <a:off x="6301680" y="4883621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Line 185"/>
          <p:cNvSpPr>
            <a:spLocks noChangeShapeType="1"/>
          </p:cNvSpPr>
          <p:nvPr/>
        </p:nvSpPr>
        <p:spPr bwMode="auto">
          <a:xfrm flipH="1">
            <a:off x="6835080" y="4883621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" name="Line 186"/>
          <p:cNvSpPr>
            <a:spLocks noChangeShapeType="1"/>
          </p:cNvSpPr>
          <p:nvPr/>
        </p:nvSpPr>
        <p:spPr bwMode="auto">
          <a:xfrm flipH="1">
            <a:off x="7368480" y="4883621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" name="Line 187"/>
          <p:cNvSpPr>
            <a:spLocks noChangeShapeType="1"/>
          </p:cNvSpPr>
          <p:nvPr/>
        </p:nvSpPr>
        <p:spPr bwMode="auto">
          <a:xfrm>
            <a:off x="8587680" y="488362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" name="Rectangle 188"/>
          <p:cNvSpPr>
            <a:spLocks noChangeArrowheads="1"/>
          </p:cNvSpPr>
          <p:nvPr/>
        </p:nvSpPr>
        <p:spPr bwMode="auto">
          <a:xfrm>
            <a:off x="15391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19</a:t>
            </a:r>
          </a:p>
        </p:txBody>
      </p:sp>
      <p:sp>
        <p:nvSpPr>
          <p:cNvPr id="137" name="Line 189"/>
          <p:cNvSpPr>
            <a:spLocks noChangeShapeType="1"/>
          </p:cNvSpPr>
          <p:nvPr/>
        </p:nvSpPr>
        <p:spPr bwMode="auto">
          <a:xfrm flipH="1">
            <a:off x="1577280" y="4883621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" name="Rectangle 191"/>
          <p:cNvSpPr>
            <a:spLocks noChangeArrowheads="1"/>
          </p:cNvSpPr>
          <p:nvPr/>
        </p:nvSpPr>
        <p:spPr bwMode="auto">
          <a:xfrm>
            <a:off x="4930080" y="572182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139" name="Line 192"/>
          <p:cNvSpPr>
            <a:spLocks noChangeShapeType="1"/>
          </p:cNvSpPr>
          <p:nvPr/>
        </p:nvSpPr>
        <p:spPr bwMode="auto">
          <a:xfrm>
            <a:off x="2720280" y="4883621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472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 Tree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>
                <a:ea typeface="宋体" charset="-122"/>
              </a:rPr>
              <a:t>Idea:</a:t>
            </a:r>
          </a:p>
          <a:p>
            <a:pPr lvl="1">
              <a:lnSpc>
                <a:spcPct val="80000"/>
              </a:lnSpc>
            </a:pPr>
            <a:r>
              <a:rPr lang="en-US" altLang="zh-CN" dirty="0">
                <a:ea typeface="宋体" charset="-122"/>
              </a:rPr>
              <a:t>Avoid duplicate keys</a:t>
            </a:r>
          </a:p>
          <a:p>
            <a:pPr lvl="1">
              <a:lnSpc>
                <a:spcPct val="80000"/>
              </a:lnSpc>
            </a:pPr>
            <a:r>
              <a:rPr lang="en-US" altLang="zh-CN" dirty="0">
                <a:ea typeface="宋体" charset="-122"/>
              </a:rPr>
              <a:t>Have </a:t>
            </a: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record pointers </a:t>
            </a:r>
            <a:r>
              <a:rPr lang="en-US" altLang="zh-CN" dirty="0">
                <a:ea typeface="宋体" charset="-122"/>
              </a:rPr>
              <a:t>in </a:t>
            </a:r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non-leaf</a:t>
            </a:r>
            <a:r>
              <a:rPr lang="en-US" altLang="zh-CN" dirty="0">
                <a:ea typeface="宋体" charset="-122"/>
              </a:rPr>
              <a:t> nodes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36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2420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dirty="0">
              <a:ea typeface="宋体" charset="-122"/>
            </a:endParaRPr>
          </a:p>
          <a:p>
            <a:pPr>
              <a:buFontTx/>
              <a:buNone/>
            </a:pPr>
            <a:endParaRPr lang="en-US" altLang="zh-CN" dirty="0">
              <a:ea typeface="宋体" charset="-122"/>
            </a:endParaRPr>
          </a:p>
          <a:p>
            <a:pPr>
              <a:buFontTx/>
              <a:buNone/>
            </a:pPr>
            <a:endParaRPr lang="en-US" altLang="zh-CN" dirty="0">
              <a:ea typeface="宋体" charset="-122"/>
            </a:endParaRPr>
          </a:p>
          <a:p>
            <a:pPr>
              <a:buFontTx/>
              <a:buNone/>
            </a:pPr>
            <a:endParaRPr lang="en-US" altLang="zh-CN" dirty="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000" dirty="0">
                <a:ea typeface="宋体" charset="-122"/>
              </a:rPr>
              <a:t>		          to record	         to record	       to record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2000" dirty="0">
                <a:ea typeface="宋体" charset="-122"/>
              </a:rPr>
              <a:t>		          with K1	         with K2	       with K3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2000" dirty="0">
                <a:ea typeface="宋体" charset="-122"/>
              </a:rPr>
              <a:t>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2000" dirty="0">
                <a:ea typeface="宋体" charset="-122"/>
              </a:rPr>
              <a:t>    to keys	       to keys	       to keys		   to keys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2000" dirty="0">
                <a:ea typeface="宋体" charset="-122"/>
              </a:rPr>
              <a:t>    &lt; K1		      K1&lt;x&lt;K2	      K2&lt;x&lt;k3	                   &gt;k3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057400" y="3640088"/>
            <a:ext cx="4572000" cy="685800"/>
            <a:chOff x="960" y="960"/>
            <a:chExt cx="2880" cy="432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960" y="96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824" y="96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552" y="96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688" y="96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ea typeface="宋体" charset="-122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48" y="960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dirty="0">
                  <a:latin typeface="Tahoma" charset="0"/>
                  <a:ea typeface="宋体" charset="-122"/>
                </a:rPr>
                <a:t>K1  </a:t>
              </a:r>
              <a:r>
                <a:rPr lang="en-US" altLang="zh-CN" b="1" dirty="0">
                  <a:solidFill>
                    <a:srgbClr val="C00000"/>
                  </a:solidFill>
                  <a:latin typeface="Tahoma" charset="0"/>
                  <a:ea typeface="宋体" charset="-122"/>
                </a:rPr>
                <a:t>P1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112" y="960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dirty="0">
                  <a:latin typeface="Tahoma" charset="0"/>
                  <a:ea typeface="宋体" charset="-122"/>
                </a:rPr>
                <a:t>K2  </a:t>
              </a:r>
              <a:r>
                <a:rPr lang="en-US" altLang="zh-CN" b="1" dirty="0">
                  <a:solidFill>
                    <a:srgbClr val="C00000"/>
                  </a:solidFill>
                  <a:latin typeface="Tahoma" charset="0"/>
                  <a:ea typeface="宋体" charset="-122"/>
                </a:rPr>
                <a:t>P2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976" y="960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dirty="0">
                  <a:latin typeface="Tahoma" charset="0"/>
                  <a:ea typeface="宋体" charset="-122"/>
                </a:rPr>
                <a:t>K3  </a:t>
              </a:r>
              <a:r>
                <a:rPr lang="en-US" altLang="zh-CN" b="1" dirty="0">
                  <a:solidFill>
                    <a:srgbClr val="C00000"/>
                  </a:solidFill>
                  <a:latin typeface="Tahoma" charset="0"/>
                  <a:ea typeface="宋体" charset="-122"/>
                </a:rPr>
                <a:t>P3</a:t>
              </a:r>
            </a:p>
          </p:txBody>
        </p:sp>
      </p:grp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971800" y="36400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715000" y="36400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343400" y="37162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3086100" y="4249688"/>
            <a:ext cx="114300" cy="2667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4572000" y="4249688"/>
            <a:ext cx="0" cy="2667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939780" y="4249688"/>
            <a:ext cx="72380" cy="2667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1295400" y="4021088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3505200" y="4021088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5029200" y="3944888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400800" y="4021088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4427984" y="2801888"/>
            <a:ext cx="601216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414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B-Tree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D = 2</a:t>
            </a:r>
          </a:p>
          <a:p>
            <a:r>
              <a:rPr lang="en-US" altLang="zh-CN" dirty="0">
                <a:ea typeface="宋体" charset="-122"/>
              </a:rPr>
              <a:t>Sequence pointers not useful now!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37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4197423" y="2114128"/>
            <a:ext cx="76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65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125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6407223" y="3257128"/>
            <a:ext cx="76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145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165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4197423" y="3257128"/>
            <a:ext cx="76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85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105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6200000">
            <a:off x="2216223" y="3257128"/>
            <a:ext cx="76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45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16200000">
            <a:off x="539823" y="5162128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20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1454223" y="5162128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30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40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16200000">
            <a:off x="4959423" y="5162128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120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16200000">
            <a:off x="4121223" y="5162128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90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100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3206823" y="5162128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70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80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6200000">
            <a:off x="7550223" y="5162128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170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180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6200000">
            <a:off x="2292423" y="5162128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50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60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 rot="16200000">
            <a:off x="5873823" y="5162128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130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140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 rot="16200000">
            <a:off x="6712023" y="5162128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150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charset="0"/>
                <a:ea typeface="宋体" charset="-122"/>
              </a:rPr>
              <a:t>160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825823" y="2723728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111823" y="2723728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578423" y="295232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1225623" y="4019128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2749623" y="4019128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3740223" y="4019128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035623" y="3942928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1987623" y="4019128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578423" y="401912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254823" y="394292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788223" y="3942928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169223" y="3866728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3968823" y="3028528"/>
            <a:ext cx="22860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035623" y="3028528"/>
            <a:ext cx="38100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9208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597223" y="4247728"/>
            <a:ext cx="1524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807023" y="4247728"/>
            <a:ext cx="1524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4273623" y="4247728"/>
            <a:ext cx="762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6635823" y="42477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169223" y="4247728"/>
            <a:ext cx="1524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1987623" y="4247728"/>
            <a:ext cx="30480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12256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17590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1400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26734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29782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35116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38926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44260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48070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52642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56452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H="1">
            <a:off x="61786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H="1">
            <a:off x="65596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H="1">
            <a:off x="70168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H="1">
            <a:off x="73978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78550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H="1">
            <a:off x="8236023" y="5847928"/>
            <a:ext cx="0" cy="533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492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Hash Tables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+mj-lt"/>
                <a:ea typeface="宋体" charset="0"/>
                <a:cs typeface="宋体" charset="0"/>
              </a:rPr>
              <a:t>Secondary storage hash tables are much like main memory ones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+mj-lt"/>
                <a:ea typeface="宋体" charset="0"/>
                <a:cs typeface="宋体" charset="0"/>
              </a:rPr>
              <a:t>Recall basics</a:t>
            </a:r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There are n </a:t>
            </a:r>
            <a:r>
              <a:rPr lang="en-US" altLang="zh-CN" b="1" i="1" u="sng" dirty="0">
                <a:solidFill>
                  <a:srgbClr val="800000"/>
                </a:solidFill>
                <a:ea typeface="宋体" charset="0"/>
                <a:cs typeface="宋体" charset="0"/>
              </a:rPr>
              <a:t>buckets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A </a:t>
            </a:r>
            <a:r>
              <a:rPr lang="en-US" altLang="zh-CN" b="1" dirty="0">
                <a:solidFill>
                  <a:srgbClr val="800000"/>
                </a:solidFill>
                <a:ea typeface="宋体" charset="0"/>
                <a:cs typeface="宋体" charset="0"/>
              </a:rPr>
              <a:t>hash function</a:t>
            </a:r>
            <a:r>
              <a:rPr lang="en-US" altLang="zh-CN" dirty="0">
                <a:ea typeface="宋体" charset="0"/>
                <a:cs typeface="宋体" charset="0"/>
              </a:rPr>
              <a:t> f(k) maps a key k to {0, 1, …, n-1}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Store in bucket f(k) a pointer to record with key k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Secondary storage: </a:t>
            </a:r>
            <a:r>
              <a:rPr lang="en-US" altLang="zh-CN" dirty="0">
                <a:solidFill>
                  <a:srgbClr val="7D0900"/>
                </a:solidFill>
                <a:ea typeface="宋体" charset="0"/>
                <a:cs typeface="宋体" charset="0"/>
              </a:rPr>
              <a:t>bucket = block</a:t>
            </a:r>
            <a:r>
              <a:rPr lang="en-US" altLang="zh-CN" dirty="0">
                <a:ea typeface="宋体" charset="0"/>
                <a:cs typeface="宋体" charset="0"/>
              </a:rPr>
              <a:t>, use overflow blocks when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38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557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Indexing?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A “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labeled</a:t>
            </a:r>
            <a:r>
              <a:rPr lang="en-US" altLang="zh-CN" sz="2800" b="1" dirty="0">
                <a:latin typeface="+mn-lt"/>
                <a:ea typeface="宋体" charset="-122"/>
              </a:rPr>
              <a:t>”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pointer</a:t>
            </a:r>
            <a:r>
              <a:rPr lang="en-US" altLang="zh-CN" sz="2800" b="1" dirty="0">
                <a:latin typeface="+mn-lt"/>
                <a:ea typeface="宋体" charset="-122"/>
              </a:rPr>
              <a:t> to an (a collection of)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item</a:t>
            </a:r>
            <a:r>
              <a:rPr lang="en-US" altLang="zh-CN" sz="2800" b="1" dirty="0">
                <a:latin typeface="+mn-lt"/>
                <a:ea typeface="宋体" charset="-122"/>
              </a:rPr>
              <a:t> that satisfies some common property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Examples in the real 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57" y="2661494"/>
            <a:ext cx="7162800" cy="393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23" y="2661494"/>
            <a:ext cx="2133600" cy="15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976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Hash Table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Assume 1 bucket (block) stores 2 keys + pointers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aramond"/>
                <a:ea typeface="宋体" charset="0"/>
                <a:cs typeface="Garamond"/>
              </a:rPr>
              <a:t>h(e)=0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aramond"/>
                <a:ea typeface="宋体" charset="0"/>
                <a:cs typeface="Garamond"/>
              </a:rPr>
              <a:t>h(b)=h(f)=1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aramond"/>
                <a:ea typeface="宋体" charset="0"/>
                <a:cs typeface="Garamond"/>
              </a:rPr>
              <a:t>h(g)=2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aramond"/>
                <a:ea typeface="宋体" charset="0"/>
                <a:cs typeface="Garamond"/>
              </a:rPr>
              <a:t>h(a)=h(c)=3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39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5486400" y="2971800"/>
          <a:ext cx="2057400" cy="303212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4708525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708525" y="38481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4708525" y="45735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7085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3316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Searching in a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Search for </a:t>
            </a:r>
            <a:r>
              <a:rPr lang="en-US" altLang="zh-CN" dirty="0">
                <a:solidFill>
                  <a:srgbClr val="8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dirty="0">
                <a:ea typeface="宋体" charset="0"/>
                <a:cs typeface="宋体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aramond"/>
                <a:ea typeface="宋体" charset="0"/>
                <a:cs typeface="Garamond"/>
              </a:rPr>
              <a:t>Compute h(a)=3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aramond"/>
                <a:ea typeface="宋体" charset="0"/>
                <a:cs typeface="Garamond"/>
              </a:rPr>
              <a:t>Read bucket 3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aramond"/>
                <a:ea typeface="宋体" charset="0"/>
                <a:cs typeface="Garamond"/>
              </a:rPr>
              <a:t>1 disk access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40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96888"/>
              </p:ext>
            </p:extLst>
          </p:nvPr>
        </p:nvGraphicFramePr>
        <p:xfrm>
          <a:off x="5486400" y="2971800"/>
          <a:ext cx="2057400" cy="303212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4708525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708525" y="38481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4708525" y="45735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7085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800000"/>
                </a:solidFill>
                <a:ea typeface="宋体" charset="0"/>
                <a:cs typeface="宋体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9805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Insertion in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+mj-lt"/>
                <a:ea typeface="宋体" charset="0"/>
                <a:cs typeface="宋体" charset="0"/>
              </a:rPr>
              <a:t>Place in right bucket, if there exists space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charset="0"/>
                <a:ea typeface="宋体" charset="0"/>
                <a:cs typeface="宋体" charset="0"/>
              </a:rPr>
              <a:t>E.g. h(d)=2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41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02129"/>
              </p:ext>
            </p:extLst>
          </p:nvPr>
        </p:nvGraphicFramePr>
        <p:xfrm>
          <a:off x="5486400" y="2971800"/>
          <a:ext cx="2057400" cy="303212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708525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708525" y="38481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708525" y="45735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8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47085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1248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Insertion in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+mj-lt"/>
                <a:ea typeface="宋体" charset="0"/>
                <a:cs typeface="宋体" charset="0"/>
              </a:rPr>
              <a:t>Create </a:t>
            </a:r>
            <a:r>
              <a:rPr lang="en-US" altLang="zh-CN" dirty="0">
                <a:solidFill>
                  <a:srgbClr val="7D0900"/>
                </a:solidFill>
                <a:latin typeface="+mj-lt"/>
                <a:ea typeface="宋体" charset="0"/>
                <a:cs typeface="宋体" charset="0"/>
              </a:rPr>
              <a:t>overflow block</a:t>
            </a:r>
            <a:r>
              <a:rPr lang="en-US" altLang="zh-CN" dirty="0">
                <a:latin typeface="+mj-lt"/>
                <a:ea typeface="宋体" charset="0"/>
                <a:cs typeface="宋体" charset="0"/>
              </a:rPr>
              <a:t>, if no space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aramond"/>
                <a:ea typeface="宋体" charset="0"/>
                <a:cs typeface="Garamond"/>
              </a:rPr>
              <a:t>E.g. h(k)=1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+mj-lt"/>
                <a:ea typeface="宋体" charset="0"/>
                <a:cs typeface="宋体" charset="0"/>
              </a:rPr>
              <a:t>More overflow blocks may be needed</a:t>
            </a:r>
          </a:p>
          <a:p>
            <a:pPr>
              <a:lnSpc>
                <a:spcPct val="120000"/>
              </a:lnSpc>
            </a:pPr>
            <a:endParaRPr lang="en-US" altLang="zh-CN" dirty="0">
              <a:latin typeface="Garamond"/>
              <a:ea typeface="宋体" charset="0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42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1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83261"/>
              </p:ext>
            </p:extLst>
          </p:nvPr>
        </p:nvGraphicFramePr>
        <p:xfrm>
          <a:off x="2939752" y="3493216"/>
          <a:ext cx="2057400" cy="303212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2161877" y="364561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2161877" y="436951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8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2161877" y="509500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2161877" y="582049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20" name="Rectangle 30"/>
          <p:cNvSpPr>
            <a:spLocks noChangeAspect="1" noChangeArrowheads="1"/>
          </p:cNvSpPr>
          <p:nvPr/>
        </p:nvSpPr>
        <p:spPr bwMode="auto">
          <a:xfrm>
            <a:off x="4997152" y="4255216"/>
            <a:ext cx="309563" cy="30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>
              <a:ea typeface="宋体" charset="0"/>
              <a:cs typeface="宋体" charset="0"/>
            </a:endParaRPr>
          </a:p>
        </p:txBody>
      </p:sp>
      <p:graphicFrame>
        <p:nvGraphicFramePr>
          <p:cNvPr id="2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417355"/>
              </p:ext>
            </p:extLst>
          </p:nvPr>
        </p:nvGraphicFramePr>
        <p:xfrm>
          <a:off x="5682952" y="4255216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Line 41"/>
          <p:cNvSpPr>
            <a:spLocks noChangeShapeType="1"/>
          </p:cNvSpPr>
          <p:nvPr/>
        </p:nvSpPr>
        <p:spPr bwMode="auto">
          <a:xfrm>
            <a:off x="5149552" y="440761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8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Hash Table Performance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Excellent, if no overflow blocks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Degrades considerably when number of keys exceeds the number of buckets (i.e. many overflow blocks)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800000"/>
                </a:solidFill>
                <a:ea typeface="宋体" charset="0"/>
                <a:cs typeface="宋体" charset="0"/>
              </a:rPr>
              <a:t>Other problems: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charset="0"/>
                <a:ea typeface="宋体" charset="0"/>
                <a:cs typeface="宋体" charset="0"/>
              </a:rPr>
              <a:t>Memory requirement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charset="0"/>
                <a:ea typeface="宋体" charset="0"/>
                <a:cs typeface="宋体" charset="0"/>
              </a:rPr>
              <a:t>Dynamic maintenance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charset="0"/>
                <a:ea typeface="宋体" charset="0"/>
                <a:cs typeface="宋体" charset="0"/>
              </a:rPr>
              <a:t>Equality queries only!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657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Extensible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Allows hash table to grow, to avoid performance degradation</a:t>
            </a:r>
          </a:p>
          <a:p>
            <a:r>
              <a:rPr lang="en-US" altLang="zh-CN" dirty="0">
                <a:ea typeface="宋体" charset="0"/>
                <a:cs typeface="宋体" charset="0"/>
              </a:rPr>
              <a:t>Assume a hash function </a:t>
            </a:r>
            <a:r>
              <a:rPr lang="en-US" altLang="zh-CN" dirty="0">
                <a:solidFill>
                  <a:srgbClr val="800000"/>
                </a:solidFill>
                <a:ea typeface="宋体" charset="0"/>
                <a:cs typeface="宋体" charset="0"/>
              </a:rPr>
              <a:t>h</a:t>
            </a:r>
            <a:r>
              <a:rPr lang="en-US" altLang="zh-CN" dirty="0">
                <a:ea typeface="宋体" charset="0"/>
                <a:cs typeface="宋体" charset="0"/>
              </a:rPr>
              <a:t> that returns numbers in {0, …, 2</a:t>
            </a:r>
            <a:r>
              <a:rPr lang="en-US" altLang="zh-CN" baseline="30000" dirty="0">
                <a:ea typeface="宋体" charset="0"/>
                <a:cs typeface="宋体" charset="0"/>
              </a:rPr>
              <a:t>k</a:t>
            </a:r>
            <a:r>
              <a:rPr lang="en-US" altLang="zh-CN" dirty="0">
                <a:ea typeface="宋体" charset="0"/>
                <a:cs typeface="宋体" charset="0"/>
              </a:rPr>
              <a:t> – 1}</a:t>
            </a:r>
          </a:p>
          <a:p>
            <a:pPr lvl="1"/>
            <a:r>
              <a:rPr lang="en-US" altLang="zh-CN" dirty="0">
                <a:latin typeface="Garamond"/>
                <a:ea typeface="宋体" charset="0"/>
                <a:cs typeface="Garamond"/>
              </a:rPr>
              <a:t>Start with </a:t>
            </a:r>
            <a:r>
              <a:rPr lang="en-US" altLang="zh-CN" b="1" dirty="0">
                <a:solidFill>
                  <a:srgbClr val="C00000"/>
                </a:solidFill>
                <a:latin typeface="Garamond"/>
                <a:ea typeface="宋体" charset="0"/>
                <a:cs typeface="Garamond"/>
              </a:rPr>
              <a:t>n = 2</a:t>
            </a:r>
            <a:r>
              <a:rPr lang="en-US" altLang="zh-CN" b="1" baseline="30000" dirty="0">
                <a:solidFill>
                  <a:srgbClr val="C00000"/>
                </a:solidFill>
                <a:latin typeface="Garamond"/>
                <a:ea typeface="宋体" charset="0"/>
                <a:cs typeface="Garamond"/>
              </a:rPr>
              <a:t>i</a:t>
            </a:r>
            <a:r>
              <a:rPr lang="en-US" altLang="zh-CN" b="1" dirty="0">
                <a:solidFill>
                  <a:srgbClr val="C00000"/>
                </a:solidFill>
                <a:latin typeface="Garamond"/>
                <a:ea typeface="宋体" charset="0"/>
                <a:cs typeface="Garamond"/>
              </a:rPr>
              <a:t> </a:t>
            </a:r>
            <a:r>
              <a:rPr lang="en-US" altLang="zh-CN" dirty="0">
                <a:latin typeface="Garamond"/>
                <a:ea typeface="宋体" charset="0"/>
                <a:cs typeface="Garamond"/>
              </a:rPr>
              <a:t>&lt;&lt; 2</a:t>
            </a:r>
            <a:r>
              <a:rPr lang="en-US" altLang="zh-CN" baseline="30000" dirty="0">
                <a:latin typeface="Garamond"/>
                <a:ea typeface="宋体" charset="0"/>
                <a:cs typeface="Garamond"/>
              </a:rPr>
              <a:t>k</a:t>
            </a:r>
            <a:r>
              <a:rPr lang="en-US" altLang="zh-CN" dirty="0">
                <a:latin typeface="Garamond"/>
                <a:ea typeface="宋体" charset="0"/>
                <a:cs typeface="Garamond"/>
              </a:rPr>
              <a:t> , only look at first </a:t>
            </a:r>
            <a:r>
              <a:rPr lang="en-US" altLang="zh-CN" b="1" dirty="0" err="1">
                <a:solidFill>
                  <a:srgbClr val="C00000"/>
                </a:solidFill>
                <a:latin typeface="Garamond"/>
                <a:ea typeface="宋体" charset="0"/>
                <a:cs typeface="Garamond"/>
              </a:rPr>
              <a:t>i</a:t>
            </a:r>
            <a:r>
              <a:rPr lang="en-US" altLang="zh-CN" b="1" dirty="0">
                <a:solidFill>
                  <a:srgbClr val="C00000"/>
                </a:solidFill>
                <a:latin typeface="Garamond"/>
                <a:ea typeface="宋体" charset="0"/>
                <a:cs typeface="Garamond"/>
              </a:rPr>
              <a:t> most significant bits (MSBs)</a:t>
            </a:r>
          </a:p>
          <a:p>
            <a:pPr lvl="1"/>
            <a:r>
              <a:rPr lang="en-US" altLang="zh-CN" dirty="0">
                <a:latin typeface="Garamond"/>
                <a:ea typeface="宋体" charset="0"/>
                <a:cs typeface="Garamond"/>
              </a:rPr>
              <a:t>E.g. </a:t>
            </a:r>
            <a:r>
              <a:rPr lang="en-US" altLang="zh-CN" dirty="0" err="1">
                <a:latin typeface="Garamond"/>
                <a:ea typeface="宋体" charset="0"/>
                <a:cs typeface="Garamond"/>
              </a:rPr>
              <a:t>i</a:t>
            </a:r>
            <a:r>
              <a:rPr lang="en-US" altLang="zh-CN" dirty="0">
                <a:latin typeface="Garamond"/>
                <a:ea typeface="宋体" charset="0"/>
                <a:cs typeface="Garamond"/>
              </a:rPr>
              <a:t>=1, n=2, k=4</a:t>
            </a:r>
          </a:p>
          <a:p>
            <a:pPr lvl="1"/>
            <a:endParaRPr lang="en-US" altLang="zh-CN" dirty="0"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44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39587"/>
              </p:ext>
            </p:extLst>
          </p:nvPr>
        </p:nvGraphicFramePr>
        <p:xfrm>
          <a:off x="4308648" y="448322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(010)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61773"/>
              </p:ext>
            </p:extLst>
          </p:nvPr>
        </p:nvGraphicFramePr>
        <p:xfrm>
          <a:off x="4308648" y="577862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(011)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26145"/>
              </p:ext>
            </p:extLst>
          </p:nvPr>
        </p:nvGraphicFramePr>
        <p:xfrm>
          <a:off x="2327448" y="5397624"/>
          <a:ext cx="914400" cy="7572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83878"/>
              </p:ext>
            </p:extLst>
          </p:nvPr>
        </p:nvGraphicFramePr>
        <p:xfrm>
          <a:off x="2327448" y="4483224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Line 38"/>
          <p:cNvSpPr>
            <a:spLocks noChangeShapeType="1"/>
          </p:cNvSpPr>
          <p:nvPr/>
        </p:nvSpPr>
        <p:spPr bwMode="auto">
          <a:xfrm flipV="1">
            <a:off x="2784648" y="4635624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>
            <a:off x="2784648" y="5931024"/>
            <a:ext cx="1488232" cy="18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40"/>
          <p:cNvSpPr>
            <a:spLocks noChangeAspect="1" noChangeArrowheads="1"/>
          </p:cNvSpPr>
          <p:nvPr/>
        </p:nvSpPr>
        <p:spPr bwMode="auto">
          <a:xfrm>
            <a:off x="6366048" y="448322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2" name="Rectangle 41"/>
          <p:cNvSpPr>
            <a:spLocks noChangeAspect="1" noChangeArrowheads="1"/>
          </p:cNvSpPr>
          <p:nvPr/>
        </p:nvSpPr>
        <p:spPr bwMode="auto">
          <a:xfrm>
            <a:off x="6366048" y="577862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1778173" y="528649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1794048" y="570242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5" name="Line 38"/>
          <p:cNvSpPr>
            <a:spLocks noChangeShapeType="1"/>
          </p:cNvSpPr>
          <p:nvPr/>
        </p:nvSpPr>
        <p:spPr bwMode="auto">
          <a:xfrm flipH="1">
            <a:off x="6660232" y="4246984"/>
            <a:ext cx="204936" cy="262136"/>
          </a:xfrm>
          <a:prstGeom prst="line">
            <a:avLst/>
          </a:prstGeom>
          <a:noFill/>
          <a:ln w="9525">
            <a:solidFill>
              <a:srgbClr val="C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145088" y="3886944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altLang="zh-CN" sz="2000" b="1" dirty="0">
                <a:solidFill>
                  <a:srgbClr val="800000"/>
                </a:solidFill>
                <a:latin typeface="+mn-lt"/>
                <a:ea typeface="宋体" charset="0"/>
                <a:cs typeface="宋体" charset="0"/>
              </a:rPr>
              <a:t>The first </a:t>
            </a:r>
            <a:r>
              <a:rPr lang="en-US" altLang="zh-CN" sz="2000" b="1" dirty="0" err="1">
                <a:solidFill>
                  <a:srgbClr val="800000"/>
                </a:solidFill>
                <a:latin typeface="+mn-lt"/>
                <a:ea typeface="宋体" charset="0"/>
                <a:cs typeface="宋体" charset="0"/>
              </a:rPr>
              <a:t>i</a:t>
            </a:r>
            <a:r>
              <a:rPr lang="en-US" altLang="zh-CN" sz="2000" b="1" dirty="0">
                <a:solidFill>
                  <a:srgbClr val="800000"/>
                </a:solidFill>
                <a:latin typeface="+mn-lt"/>
                <a:ea typeface="宋体" charset="0"/>
                <a:cs typeface="宋体" charset="0"/>
              </a:rPr>
              <a:t> bits (</a:t>
            </a:r>
            <a:r>
              <a:rPr lang="en-US" altLang="zh-CN" sz="2000" b="1" dirty="0" err="1">
                <a:solidFill>
                  <a:srgbClr val="800000"/>
                </a:solidFill>
                <a:latin typeface="+mn-lt"/>
                <a:ea typeface="宋体" charset="0"/>
                <a:cs typeface="宋体" charset="0"/>
              </a:rPr>
              <a:t>i</a:t>
            </a:r>
            <a:r>
              <a:rPr lang="en-US" altLang="zh-CN" sz="2000" b="1" dirty="0">
                <a:solidFill>
                  <a:srgbClr val="800000"/>
                </a:solidFill>
                <a:latin typeface="+mn-lt"/>
                <a:ea typeface="宋体" charset="0"/>
                <a:cs typeface="宋体" charset="0"/>
              </a:rPr>
              <a:t> = 1)</a:t>
            </a:r>
            <a:endParaRPr lang="zh-CN" altLang="en-US" sz="2000" b="1" dirty="0">
              <a:solidFill>
                <a:srgbClr val="800000"/>
              </a:solidFill>
              <a:latin typeface="+mn-lt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06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Insertion in Extensible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Insert 1110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45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43962"/>
              </p:ext>
            </p:extLst>
          </p:nvPr>
        </p:nvGraphicFramePr>
        <p:xfrm>
          <a:off x="4510187" y="2672506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0(010)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43206"/>
              </p:ext>
            </p:extLst>
          </p:nvPr>
        </p:nvGraphicFramePr>
        <p:xfrm>
          <a:off x="4510187" y="3967906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1(011)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1(110)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79034"/>
              </p:ext>
            </p:extLst>
          </p:nvPr>
        </p:nvGraphicFramePr>
        <p:xfrm>
          <a:off x="2528987" y="3586906"/>
          <a:ext cx="914400" cy="7572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46850"/>
              </p:ext>
            </p:extLst>
          </p:nvPr>
        </p:nvGraphicFramePr>
        <p:xfrm>
          <a:off x="2528987" y="2672506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Line 38"/>
          <p:cNvSpPr>
            <a:spLocks noChangeShapeType="1"/>
          </p:cNvSpPr>
          <p:nvPr/>
        </p:nvSpPr>
        <p:spPr bwMode="auto">
          <a:xfrm flipV="1">
            <a:off x="2986187" y="2824906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>
            <a:off x="2986187" y="4120306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40"/>
          <p:cNvSpPr>
            <a:spLocks noChangeAspect="1" noChangeArrowheads="1"/>
          </p:cNvSpPr>
          <p:nvPr/>
        </p:nvSpPr>
        <p:spPr bwMode="auto">
          <a:xfrm>
            <a:off x="6567587" y="2672506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2" name="Rectangle 41"/>
          <p:cNvSpPr>
            <a:spLocks noChangeAspect="1" noChangeArrowheads="1"/>
          </p:cNvSpPr>
          <p:nvPr/>
        </p:nvSpPr>
        <p:spPr bwMode="auto">
          <a:xfrm>
            <a:off x="6567587" y="3967906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1979712" y="347578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1995587" y="389170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3312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Insertion in Extensible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Now insert 1010</a:t>
            </a: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r>
              <a:rPr lang="en-US" altLang="zh-CN" dirty="0">
                <a:ea typeface="宋体" charset="0"/>
                <a:cs typeface="宋体" charset="0"/>
              </a:rPr>
              <a:t>Need to extend table, split blocks</a:t>
            </a:r>
          </a:p>
          <a:p>
            <a:pPr lvl="1"/>
            <a:r>
              <a:rPr lang="en-US" altLang="zh-CN" dirty="0" err="1">
                <a:ea typeface="宋体" charset="0"/>
                <a:cs typeface="宋体" charset="0"/>
              </a:rPr>
              <a:t>i</a:t>
            </a:r>
            <a:r>
              <a:rPr lang="en-US" altLang="zh-CN" dirty="0">
                <a:ea typeface="宋体" charset="0"/>
                <a:cs typeface="宋体" charset="0"/>
              </a:rPr>
              <a:t> becomes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46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1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20489"/>
              </p:ext>
            </p:extLst>
          </p:nvPr>
        </p:nvGraphicFramePr>
        <p:xfrm>
          <a:off x="4226024" y="220486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0(010)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79838"/>
              </p:ext>
            </p:extLst>
          </p:nvPr>
        </p:nvGraphicFramePr>
        <p:xfrm>
          <a:off x="4226024" y="350026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1(011)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1(110),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1(010)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24427"/>
              </p:ext>
            </p:extLst>
          </p:nvPr>
        </p:nvGraphicFramePr>
        <p:xfrm>
          <a:off x="2244824" y="3119264"/>
          <a:ext cx="914400" cy="7572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06288"/>
              </p:ext>
            </p:extLst>
          </p:nvPr>
        </p:nvGraphicFramePr>
        <p:xfrm>
          <a:off x="2244824" y="2204864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Line 38"/>
          <p:cNvSpPr>
            <a:spLocks noChangeShapeType="1"/>
          </p:cNvSpPr>
          <p:nvPr/>
        </p:nvSpPr>
        <p:spPr bwMode="auto">
          <a:xfrm flipV="1">
            <a:off x="2702024" y="2357264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2702024" y="3652664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40"/>
          <p:cNvSpPr>
            <a:spLocks noChangeAspect="1" noChangeArrowheads="1"/>
          </p:cNvSpPr>
          <p:nvPr/>
        </p:nvSpPr>
        <p:spPr bwMode="auto">
          <a:xfrm>
            <a:off x="6283424" y="220486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22" name="Rectangle 41"/>
          <p:cNvSpPr>
            <a:spLocks noChangeAspect="1" noChangeArrowheads="1"/>
          </p:cNvSpPr>
          <p:nvPr/>
        </p:nvSpPr>
        <p:spPr bwMode="auto">
          <a:xfrm>
            <a:off x="6283424" y="350026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1695549" y="300813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1711424" y="342406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8285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Insertion in Extensible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Now insert 1010</a:t>
            </a: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en-US" altLang="zh-CN" dirty="0"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47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25" name="Group 4"/>
          <p:cNvGraphicFramePr>
            <a:graphicFrameLocks noGrp="1"/>
          </p:cNvGraphicFramePr>
          <p:nvPr/>
        </p:nvGraphicFramePr>
        <p:xfrm>
          <a:off x="5791200" y="2667000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0(010)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20712"/>
              </p:ext>
            </p:extLst>
          </p:nvPr>
        </p:nvGraphicFramePr>
        <p:xfrm>
          <a:off x="5791200" y="3962400"/>
          <a:ext cx="2057400" cy="7572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10(11)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10(10)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Group 24"/>
          <p:cNvGraphicFramePr>
            <a:graphicFrameLocks noGrp="1"/>
          </p:cNvGraphicFramePr>
          <p:nvPr/>
        </p:nvGraphicFramePr>
        <p:xfrm>
          <a:off x="3810000" y="3581400"/>
          <a:ext cx="914400" cy="15128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57681"/>
              </p:ext>
            </p:extLst>
          </p:nvPr>
        </p:nvGraphicFramePr>
        <p:xfrm>
          <a:off x="3810000" y="2667000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Line 42"/>
          <p:cNvSpPr>
            <a:spLocks noChangeShapeType="1"/>
          </p:cNvSpPr>
          <p:nvPr/>
        </p:nvSpPr>
        <p:spPr bwMode="auto">
          <a:xfrm flipV="1">
            <a:off x="4267200" y="2819400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 flipV="1">
            <a:off x="4267200" y="4077072"/>
            <a:ext cx="1528936" cy="494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4"/>
          <p:cNvSpPr>
            <a:spLocks noChangeAspect="1" noChangeArrowheads="1"/>
          </p:cNvSpPr>
          <p:nvPr/>
        </p:nvSpPr>
        <p:spPr bwMode="auto">
          <a:xfrm>
            <a:off x="7848600" y="2667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32" name="Rectangle 45"/>
          <p:cNvSpPr>
            <a:spLocks noChangeAspect="1"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8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3260725" y="3470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00</a:t>
            </a:r>
          </a:p>
        </p:txBody>
      </p:sp>
      <p:sp>
        <p:nvSpPr>
          <p:cNvPr id="34" name="Text Box 47"/>
          <p:cNvSpPr txBox="1">
            <a:spLocks noChangeArrowheads="1"/>
          </p:cNvSpPr>
          <p:nvPr/>
        </p:nvSpPr>
        <p:spPr bwMode="auto">
          <a:xfrm>
            <a:off x="3260725" y="3851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01</a:t>
            </a:r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3260725" y="4232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3260725" y="4613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11</a:t>
            </a:r>
          </a:p>
        </p:txBody>
      </p:sp>
      <p:graphicFrame>
        <p:nvGraphicFramePr>
          <p:cNvPr id="37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16385"/>
              </p:ext>
            </p:extLst>
          </p:nvPr>
        </p:nvGraphicFramePr>
        <p:xfrm>
          <a:off x="5791200" y="5029200"/>
          <a:ext cx="2057400" cy="7572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11(10)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Rectangle 60"/>
          <p:cNvSpPr>
            <a:spLocks noChangeAspect="1" noChangeArrowheads="1"/>
          </p:cNvSpPr>
          <p:nvPr/>
        </p:nvSpPr>
        <p:spPr bwMode="auto">
          <a:xfrm>
            <a:off x="7848600" y="5029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8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4267200" y="48768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62"/>
          <p:cNvSpPr>
            <a:spLocks noChangeShapeType="1"/>
          </p:cNvSpPr>
          <p:nvPr/>
        </p:nvSpPr>
        <p:spPr bwMode="auto">
          <a:xfrm flipV="1">
            <a:off x="4343400" y="2895600"/>
            <a:ext cx="1447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299864" y="4037062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altLang="zh-CN" sz="2000" b="1" dirty="0">
                <a:solidFill>
                  <a:srgbClr val="800000"/>
                </a:solidFill>
                <a:ea typeface="宋体" charset="0"/>
                <a:cs typeface="宋体" charset="0"/>
              </a:rPr>
              <a:t>Doubling the hash table</a:t>
            </a:r>
            <a:endParaRPr lang="zh-CN" altLang="en-US" sz="2000" b="1" dirty="0">
              <a:solidFill>
                <a:srgbClr val="8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78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Insertion in Extensible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Now insert 0000, then 0101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Need to split block</a:t>
            </a:r>
          </a:p>
          <a:p>
            <a:pPr>
              <a:lnSpc>
                <a:spcPct val="120000"/>
              </a:lnSpc>
            </a:pPr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48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2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86270"/>
              </p:ext>
            </p:extLst>
          </p:nvPr>
        </p:nvGraphicFramePr>
        <p:xfrm>
          <a:off x="4654203" y="275783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0(010)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0(000), 0(101)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26811"/>
              </p:ext>
            </p:extLst>
          </p:nvPr>
        </p:nvGraphicFramePr>
        <p:xfrm>
          <a:off x="4654203" y="405323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10(11)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17523"/>
              </p:ext>
            </p:extLst>
          </p:nvPr>
        </p:nvGraphicFramePr>
        <p:xfrm>
          <a:off x="2673003" y="3672234"/>
          <a:ext cx="914400" cy="15128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65621"/>
              </p:ext>
            </p:extLst>
          </p:nvPr>
        </p:nvGraphicFramePr>
        <p:xfrm>
          <a:off x="2673003" y="2757834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3130203" y="2910234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3130203" y="4662834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44"/>
          <p:cNvSpPr>
            <a:spLocks noChangeAspect="1" noChangeArrowheads="1"/>
          </p:cNvSpPr>
          <p:nvPr/>
        </p:nvSpPr>
        <p:spPr bwMode="auto">
          <a:xfrm>
            <a:off x="6711603" y="275783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46" name="Rectangle 45"/>
          <p:cNvSpPr>
            <a:spLocks noChangeAspect="1" noChangeArrowheads="1"/>
          </p:cNvSpPr>
          <p:nvPr/>
        </p:nvSpPr>
        <p:spPr bwMode="auto">
          <a:xfrm>
            <a:off x="6711603" y="405323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2123728" y="3561109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00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123728" y="3942109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01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2123728" y="4323109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2123728" y="4704109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11</a:t>
            </a:r>
          </a:p>
        </p:txBody>
      </p:sp>
      <p:graphicFrame>
        <p:nvGraphicFramePr>
          <p:cNvPr id="51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32764"/>
              </p:ext>
            </p:extLst>
          </p:nvPr>
        </p:nvGraphicFramePr>
        <p:xfrm>
          <a:off x="4654203" y="512003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11(10)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Rectangle 60"/>
          <p:cNvSpPr>
            <a:spLocks noChangeAspect="1" noChangeArrowheads="1"/>
          </p:cNvSpPr>
          <p:nvPr/>
        </p:nvSpPr>
        <p:spPr bwMode="auto">
          <a:xfrm>
            <a:off x="6711603" y="512003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>
            <a:off x="3130203" y="4967634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62"/>
          <p:cNvSpPr>
            <a:spLocks noChangeShapeType="1"/>
          </p:cNvSpPr>
          <p:nvPr/>
        </p:nvSpPr>
        <p:spPr bwMode="auto">
          <a:xfrm flipV="1">
            <a:off x="3206403" y="2986434"/>
            <a:ext cx="1447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Indexing?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A “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labeled</a:t>
            </a:r>
            <a:r>
              <a:rPr lang="en-US" altLang="zh-CN" sz="2800" b="1" dirty="0">
                <a:latin typeface="+mn-lt"/>
                <a:ea typeface="宋体" charset="-122"/>
              </a:rPr>
              <a:t>”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pointer</a:t>
            </a:r>
            <a:r>
              <a:rPr lang="en-US" altLang="zh-CN" sz="2800" b="1" dirty="0">
                <a:latin typeface="+mn-lt"/>
                <a:ea typeface="宋体" charset="-122"/>
              </a:rPr>
              <a:t> to an (a collection of)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item</a:t>
            </a:r>
            <a:r>
              <a:rPr lang="en-US" altLang="zh-CN" sz="2800" b="1" dirty="0">
                <a:latin typeface="+mn-lt"/>
                <a:ea typeface="宋体" charset="-122"/>
              </a:rPr>
              <a:t> that satisfies some common property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Examples in the Real 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6952"/>
            <a:ext cx="4361386" cy="2895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38164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21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Insertion in Extensible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After splitting the block</a:t>
            </a: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49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2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12344"/>
              </p:ext>
            </p:extLst>
          </p:nvPr>
        </p:nvGraphicFramePr>
        <p:xfrm>
          <a:off x="4586064" y="2381026"/>
          <a:ext cx="2057400" cy="7572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00(10)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00(00)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47125"/>
              </p:ext>
            </p:extLst>
          </p:nvPr>
        </p:nvGraphicFramePr>
        <p:xfrm>
          <a:off x="4586064" y="4057426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10(11)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015012"/>
              </p:ext>
            </p:extLst>
          </p:nvPr>
        </p:nvGraphicFramePr>
        <p:xfrm>
          <a:off x="2604864" y="3600226"/>
          <a:ext cx="914400" cy="15128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07353"/>
              </p:ext>
            </p:extLst>
          </p:nvPr>
        </p:nvGraphicFramePr>
        <p:xfrm>
          <a:off x="2604864" y="2685826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Line 42"/>
          <p:cNvSpPr>
            <a:spLocks noChangeShapeType="1"/>
          </p:cNvSpPr>
          <p:nvPr/>
        </p:nvSpPr>
        <p:spPr bwMode="auto">
          <a:xfrm flipV="1">
            <a:off x="3062064" y="2838226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3062064" y="4590826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44"/>
          <p:cNvSpPr>
            <a:spLocks noChangeAspect="1" noChangeArrowheads="1"/>
          </p:cNvSpPr>
          <p:nvPr/>
        </p:nvSpPr>
        <p:spPr bwMode="auto">
          <a:xfrm>
            <a:off x="6643464" y="2381026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8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31" name="Rectangle 45"/>
          <p:cNvSpPr>
            <a:spLocks noChangeAspect="1" noChangeArrowheads="1"/>
          </p:cNvSpPr>
          <p:nvPr/>
        </p:nvSpPr>
        <p:spPr bwMode="auto">
          <a:xfrm>
            <a:off x="6643464" y="4057426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055589" y="3489101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00</a:t>
            </a: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2055589" y="3870101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01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55589" y="4251101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2055589" y="4632101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11</a:t>
            </a:r>
          </a:p>
        </p:txBody>
      </p:sp>
      <p:graphicFrame>
        <p:nvGraphicFramePr>
          <p:cNvPr id="3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98924"/>
              </p:ext>
            </p:extLst>
          </p:nvPr>
        </p:nvGraphicFramePr>
        <p:xfrm>
          <a:off x="4586064" y="5048026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11(10)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Rectangle 60"/>
          <p:cNvSpPr>
            <a:spLocks noChangeAspect="1" noChangeArrowheads="1"/>
          </p:cNvSpPr>
          <p:nvPr/>
        </p:nvSpPr>
        <p:spPr bwMode="auto">
          <a:xfrm>
            <a:off x="6643464" y="5048026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38" name="Line 61"/>
          <p:cNvSpPr>
            <a:spLocks noChangeShapeType="1"/>
          </p:cNvSpPr>
          <p:nvPr/>
        </p:nvSpPr>
        <p:spPr bwMode="auto">
          <a:xfrm>
            <a:off x="3062064" y="4895626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62"/>
          <p:cNvSpPr>
            <a:spLocks noChangeShapeType="1"/>
          </p:cNvSpPr>
          <p:nvPr/>
        </p:nvSpPr>
        <p:spPr bwMode="auto">
          <a:xfrm flipV="1">
            <a:off x="3138264" y="3371626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842645"/>
              </p:ext>
            </p:extLst>
          </p:nvPr>
        </p:nvGraphicFramePr>
        <p:xfrm>
          <a:off x="4586064" y="3219226"/>
          <a:ext cx="2057400" cy="7572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01(01)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Rectangle 73"/>
          <p:cNvSpPr>
            <a:spLocks noChangeAspect="1" noChangeArrowheads="1"/>
          </p:cNvSpPr>
          <p:nvPr/>
        </p:nvSpPr>
        <p:spPr bwMode="auto">
          <a:xfrm>
            <a:off x="6643464" y="3219226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800000"/>
                </a:solidFill>
                <a:ea typeface="宋体" charset="0"/>
                <a:cs typeface="宋体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788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Performance Extensible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362755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No overflow blocks: access always </a:t>
            </a:r>
            <a:r>
              <a:rPr lang="en-US" altLang="zh-CN" dirty="0">
                <a:solidFill>
                  <a:srgbClr val="800000"/>
                </a:solidFill>
                <a:ea typeface="宋体" charset="0"/>
                <a:cs typeface="宋体" charset="0"/>
              </a:rPr>
              <a:t>one</a:t>
            </a:r>
            <a:r>
              <a:rPr lang="en-US" altLang="zh-CN" dirty="0">
                <a:ea typeface="宋体" charset="0"/>
                <a:cs typeface="宋体" charset="0"/>
              </a:rPr>
              <a:t> read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BUT: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Extensions can be costly and disruptive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After an extension, the hash table may no longer fit in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50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0342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Linear Hash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800000"/>
                </a:solidFill>
                <a:ea typeface="宋体" charset="0"/>
                <a:cs typeface="宋体" charset="0"/>
              </a:rPr>
              <a:t>Idea</a:t>
            </a:r>
            <a:r>
              <a:rPr lang="en-US" altLang="zh-CN" dirty="0">
                <a:ea typeface="宋体" charset="0"/>
                <a:cs typeface="宋体" charset="0"/>
              </a:rPr>
              <a:t>: extend only one entry at a time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Problem: n= no longer a power of 2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Let </a:t>
            </a:r>
            <a:r>
              <a:rPr lang="en-US" altLang="zh-CN" dirty="0" err="1">
                <a:ea typeface="宋体" charset="0"/>
                <a:cs typeface="宋体" charset="0"/>
              </a:rPr>
              <a:t>i</a:t>
            </a:r>
            <a:r>
              <a:rPr lang="en-US" altLang="zh-CN" dirty="0">
                <a:ea typeface="宋体" charset="0"/>
                <a:cs typeface="宋体" charset="0"/>
              </a:rPr>
              <a:t> be #bits necessary to address </a:t>
            </a:r>
            <a:r>
              <a:rPr lang="en-US" altLang="zh-CN" dirty="0">
                <a:solidFill>
                  <a:srgbClr val="C00000"/>
                </a:solidFill>
                <a:ea typeface="宋体" charset="0"/>
                <a:cs typeface="宋体" charset="0"/>
              </a:rPr>
              <a:t>n buckets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aramond"/>
                <a:ea typeface="宋体" charset="0"/>
                <a:cs typeface="Garamond"/>
              </a:rPr>
              <a:t>2</a:t>
            </a:r>
            <a:r>
              <a:rPr lang="en-US" altLang="zh-CN" baseline="30000" dirty="0">
                <a:latin typeface="Garamond"/>
                <a:ea typeface="宋体" charset="0"/>
                <a:cs typeface="Garamond"/>
              </a:rPr>
              <a:t>i-1</a:t>
            </a:r>
            <a:r>
              <a:rPr lang="en-US" altLang="zh-CN" dirty="0">
                <a:latin typeface="Garamond"/>
                <a:ea typeface="宋体" charset="0"/>
                <a:cs typeface="Garamond"/>
              </a:rPr>
              <a:t> &lt; n &lt;= 2</a:t>
            </a:r>
            <a:r>
              <a:rPr lang="en-US" altLang="zh-CN" baseline="30000" dirty="0">
                <a:latin typeface="Garamond"/>
                <a:ea typeface="宋体" charset="0"/>
                <a:cs typeface="Garamond"/>
              </a:rPr>
              <a:t>i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After computing h(k), use </a:t>
            </a:r>
            <a:r>
              <a:rPr lang="en-US" altLang="zh-CN" dirty="0">
                <a:solidFill>
                  <a:srgbClr val="C00000"/>
                </a:solidFill>
                <a:ea typeface="宋体" charset="0"/>
                <a:cs typeface="宋体" charset="0"/>
              </a:rPr>
              <a:t>the last </a:t>
            </a:r>
            <a:r>
              <a:rPr lang="en-US" altLang="zh-CN" dirty="0" err="1">
                <a:solidFill>
                  <a:srgbClr val="C00000"/>
                </a:solidFill>
                <a:ea typeface="宋体" charset="0"/>
                <a:cs typeface="宋体" charset="0"/>
              </a:rPr>
              <a:t>i</a:t>
            </a:r>
            <a:r>
              <a:rPr lang="en-US" altLang="zh-CN" dirty="0">
                <a:solidFill>
                  <a:srgbClr val="C00000"/>
                </a:solidFill>
                <a:ea typeface="宋体" charset="0"/>
                <a:cs typeface="宋体" charset="0"/>
              </a:rPr>
              <a:t> bits</a:t>
            </a:r>
            <a:r>
              <a:rPr lang="en-US" altLang="zh-CN" dirty="0">
                <a:latin typeface="Times New Roman" charset="0"/>
                <a:ea typeface="宋体" charset="0"/>
                <a:cs typeface="宋体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Garamond"/>
                <a:ea typeface="宋体" charset="0"/>
                <a:cs typeface="Garamond"/>
              </a:rPr>
              <a:t>If last </a:t>
            </a:r>
            <a:r>
              <a:rPr lang="en-US" altLang="zh-CN" dirty="0" err="1">
                <a:latin typeface="Garamond"/>
                <a:ea typeface="宋体" charset="0"/>
                <a:cs typeface="Garamond"/>
              </a:rPr>
              <a:t>i</a:t>
            </a:r>
            <a:r>
              <a:rPr lang="en-US" altLang="zh-CN" dirty="0">
                <a:latin typeface="Garamond"/>
                <a:ea typeface="宋体" charset="0"/>
                <a:cs typeface="Garamond"/>
              </a:rPr>
              <a:t> bits represent a number &gt;= n, change </a:t>
            </a:r>
            <a:r>
              <a:rPr lang="en-US" altLang="zh-CN" dirty="0" err="1">
                <a:latin typeface="Garamond"/>
                <a:ea typeface="宋体" charset="0"/>
                <a:cs typeface="Garamond"/>
              </a:rPr>
              <a:t>msb</a:t>
            </a:r>
            <a:r>
              <a:rPr lang="en-US" altLang="zh-CN" dirty="0">
                <a:latin typeface="Garamond"/>
                <a:ea typeface="宋体" charset="0"/>
                <a:cs typeface="Garamond"/>
              </a:rPr>
              <a:t> from 1 to 0 (get a number &lt; n)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308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Linear Hash Table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N=3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宋体" charset="0"/>
                <a:cs typeface="宋体" charset="0"/>
              </a:rPr>
              <a:t>Bit flip: </a:t>
            </a:r>
            <a:r>
              <a:rPr lang="en-US" b="1" dirty="0">
                <a:solidFill>
                  <a:srgbClr val="800000"/>
                </a:solidFill>
                <a:ea typeface="宋体" charset="0"/>
                <a:cs typeface="宋体" charset="0"/>
              </a:rPr>
              <a:t>1</a:t>
            </a:r>
            <a:r>
              <a:rPr lang="en-US" dirty="0">
                <a:ea typeface="宋体" charset="0"/>
                <a:cs typeface="宋体" charset="0"/>
              </a:rPr>
              <a:t>1 </a:t>
            </a:r>
            <a:r>
              <a:rPr lang="en-US" dirty="0">
                <a:ea typeface="宋体" charset="0"/>
                <a:cs typeface="宋体" charset="0"/>
                <a:sym typeface="Wingdings"/>
              </a:rPr>
              <a:t> </a:t>
            </a:r>
            <a:r>
              <a:rPr lang="en-US" b="1" dirty="0">
                <a:solidFill>
                  <a:srgbClr val="800000"/>
                </a:solidFill>
                <a:ea typeface="宋体" charset="0"/>
                <a:cs typeface="宋体" charset="0"/>
                <a:sym typeface="Wingdings"/>
              </a:rPr>
              <a:t>0</a:t>
            </a:r>
            <a:r>
              <a:rPr lang="en-US" dirty="0">
                <a:ea typeface="宋体" charset="0"/>
                <a:cs typeface="宋体" charset="0"/>
                <a:sym typeface="Wingdings"/>
              </a:rPr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52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0939"/>
              </p:ext>
            </p:extLst>
          </p:nvPr>
        </p:nvGraphicFramePr>
        <p:xfrm>
          <a:off x="4366171" y="2362200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(01)00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(11)00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13745"/>
              </p:ext>
            </p:extLst>
          </p:nvPr>
        </p:nvGraphicFramePr>
        <p:xfrm>
          <a:off x="4366171" y="4038600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(10)10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2207"/>
              </p:ext>
            </p:extLst>
          </p:nvPr>
        </p:nvGraphicFramePr>
        <p:xfrm>
          <a:off x="2384971" y="3581400"/>
          <a:ext cx="914400" cy="113506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9196"/>
              </p:ext>
            </p:extLst>
          </p:nvPr>
        </p:nvGraphicFramePr>
        <p:xfrm>
          <a:off x="2384971" y="2667000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Line 40"/>
          <p:cNvSpPr>
            <a:spLocks noChangeShapeType="1"/>
          </p:cNvSpPr>
          <p:nvPr/>
        </p:nvSpPr>
        <p:spPr bwMode="auto">
          <a:xfrm flipV="1">
            <a:off x="2842171" y="2819400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2842171" y="4572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42"/>
          <p:cNvSpPr>
            <a:spLocks noChangeAspect="1" noChangeArrowheads="1"/>
          </p:cNvSpPr>
          <p:nvPr/>
        </p:nvSpPr>
        <p:spPr bwMode="auto">
          <a:xfrm>
            <a:off x="6423571" y="2362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12" name="Rectangle 43"/>
          <p:cNvSpPr>
            <a:spLocks noChangeAspect="1" noChangeArrowheads="1"/>
          </p:cNvSpPr>
          <p:nvPr/>
        </p:nvSpPr>
        <p:spPr bwMode="auto">
          <a:xfrm>
            <a:off x="6423571" y="4038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1835696" y="3470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00</a:t>
            </a: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1835696" y="3851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01</a:t>
            </a: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835696" y="4232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16" name="Line 47"/>
          <p:cNvSpPr>
            <a:spLocks noChangeShapeType="1"/>
          </p:cNvSpPr>
          <p:nvPr/>
        </p:nvSpPr>
        <p:spPr bwMode="auto">
          <a:xfrm flipV="1">
            <a:off x="2918371" y="33528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92223"/>
              </p:ext>
            </p:extLst>
          </p:nvPr>
        </p:nvGraphicFramePr>
        <p:xfrm>
          <a:off x="4366171" y="3200400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(01)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11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   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BIT FLIP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58"/>
          <p:cNvSpPr>
            <a:spLocks noChangeAspect="1" noChangeArrowheads="1"/>
          </p:cNvSpPr>
          <p:nvPr/>
        </p:nvSpPr>
        <p:spPr bwMode="auto">
          <a:xfrm>
            <a:off x="6423571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07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Linear Hash Table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Insert 1000: overflow blocks…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53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1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60611"/>
              </p:ext>
            </p:extLst>
          </p:nvPr>
        </p:nvGraphicFramePr>
        <p:xfrm>
          <a:off x="3286051" y="2795562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(01)00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(11)00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254530"/>
              </p:ext>
            </p:extLst>
          </p:nvPr>
        </p:nvGraphicFramePr>
        <p:xfrm>
          <a:off x="3286051" y="4471962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(10)10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24955"/>
              </p:ext>
            </p:extLst>
          </p:nvPr>
        </p:nvGraphicFramePr>
        <p:xfrm>
          <a:off x="1304851" y="4014762"/>
          <a:ext cx="914400" cy="113506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42846"/>
              </p:ext>
            </p:extLst>
          </p:nvPr>
        </p:nvGraphicFramePr>
        <p:xfrm>
          <a:off x="1304851" y="3100362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Line 40"/>
          <p:cNvSpPr>
            <a:spLocks noChangeShapeType="1"/>
          </p:cNvSpPr>
          <p:nvPr/>
        </p:nvSpPr>
        <p:spPr bwMode="auto">
          <a:xfrm flipV="1">
            <a:off x="1762051" y="3252762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1762051" y="500536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42"/>
          <p:cNvSpPr>
            <a:spLocks noChangeAspect="1" noChangeArrowheads="1"/>
          </p:cNvSpPr>
          <p:nvPr/>
        </p:nvSpPr>
        <p:spPr bwMode="auto">
          <a:xfrm>
            <a:off x="5343451" y="2795562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26" name="Rectangle 43"/>
          <p:cNvSpPr>
            <a:spLocks noChangeAspect="1" noChangeArrowheads="1"/>
          </p:cNvSpPr>
          <p:nvPr/>
        </p:nvSpPr>
        <p:spPr bwMode="auto">
          <a:xfrm>
            <a:off x="5343451" y="4471962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755576" y="3903637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00</a:t>
            </a: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755576" y="4284637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01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755576" y="4665637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 flipV="1">
            <a:off x="1838251" y="3786162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314082"/>
              </p:ext>
            </p:extLst>
          </p:nvPr>
        </p:nvGraphicFramePr>
        <p:xfrm>
          <a:off x="3286051" y="3633762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(01)11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le 58"/>
          <p:cNvSpPr>
            <a:spLocks noChangeAspect="1" noChangeArrowheads="1"/>
          </p:cNvSpPr>
          <p:nvPr/>
        </p:nvSpPr>
        <p:spPr bwMode="auto">
          <a:xfrm>
            <a:off x="5343451" y="3633762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graphicFrame>
        <p:nvGraphicFramePr>
          <p:cNvPr id="33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95980"/>
              </p:ext>
            </p:extLst>
          </p:nvPr>
        </p:nvGraphicFramePr>
        <p:xfrm>
          <a:off x="6029251" y="2795562"/>
          <a:ext cx="2057400" cy="7572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(10)00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Rectangle 69"/>
          <p:cNvSpPr>
            <a:spLocks noChangeAspect="1" noChangeArrowheads="1"/>
          </p:cNvSpPr>
          <p:nvPr/>
        </p:nvSpPr>
        <p:spPr bwMode="auto">
          <a:xfrm>
            <a:off x="8086651" y="2795562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35" name="Line 70"/>
          <p:cNvSpPr>
            <a:spLocks noChangeShapeType="1"/>
          </p:cNvSpPr>
          <p:nvPr/>
        </p:nvSpPr>
        <p:spPr bwMode="auto">
          <a:xfrm>
            <a:off x="5495851" y="29479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27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Linear Hash Tables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Extension: independent on overflow blocks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0"/>
                <a:cs typeface="宋体" charset="0"/>
              </a:rPr>
              <a:t>Extend n</a:t>
            </a:r>
            <a:r>
              <a:rPr lang="en-US" altLang="zh-CN" dirty="0">
                <a:ea typeface="宋体" charset="0"/>
                <a:cs typeface="宋体" charset="0"/>
                <a:sym typeface="Wingdings" panose="05000000000000000000" pitchFamily="2" charset="2"/>
              </a:rPr>
              <a:t></a:t>
            </a:r>
            <a:r>
              <a:rPr lang="en-US" altLang="zh-CN" dirty="0">
                <a:ea typeface="宋体" charset="0"/>
                <a:cs typeface="宋体" charset="0"/>
              </a:rPr>
              <a:t>n+1 when the average number of records per block exceeds a threshold, say 70%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54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52235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Linear Hash Table Extension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  <a:ea typeface="宋体" charset="0"/>
                <a:cs typeface="宋体" charset="0"/>
              </a:rPr>
              <a:t>From n=3 to n=4</a:t>
            </a:r>
          </a:p>
          <a:p>
            <a:pPr lvl="1"/>
            <a:r>
              <a:rPr lang="en-US" altLang="zh-CN" dirty="0">
                <a:latin typeface="Garamond"/>
                <a:ea typeface="宋体" charset="0"/>
                <a:cs typeface="Garamond"/>
              </a:rPr>
              <a:t>Only need to touch one block (which one ?)</a:t>
            </a:r>
          </a:p>
          <a:p>
            <a:pPr lvl="1"/>
            <a:endParaRPr lang="en-US" altLang="zh-CN" dirty="0">
              <a:latin typeface="+mj-lt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55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23566"/>
              </p:ext>
            </p:extLst>
          </p:nvPr>
        </p:nvGraphicFramePr>
        <p:xfrm>
          <a:off x="2575371" y="2571328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(01)00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(11)00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39533"/>
              </p:ext>
            </p:extLst>
          </p:nvPr>
        </p:nvGraphicFramePr>
        <p:xfrm>
          <a:off x="2575371" y="4247728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(10)10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13116"/>
              </p:ext>
            </p:extLst>
          </p:nvPr>
        </p:nvGraphicFramePr>
        <p:xfrm>
          <a:off x="594171" y="3790528"/>
          <a:ext cx="914400" cy="113506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084936"/>
              </p:ext>
            </p:extLst>
          </p:nvPr>
        </p:nvGraphicFramePr>
        <p:xfrm>
          <a:off x="594171" y="2876128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1051371" y="3028528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1"/>
          <p:cNvSpPr>
            <a:spLocks noChangeShapeType="1"/>
          </p:cNvSpPr>
          <p:nvPr/>
        </p:nvSpPr>
        <p:spPr bwMode="auto">
          <a:xfrm>
            <a:off x="1051371" y="478112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42"/>
          <p:cNvSpPr>
            <a:spLocks noChangeAspect="1" noChangeArrowheads="1"/>
          </p:cNvSpPr>
          <p:nvPr/>
        </p:nvSpPr>
        <p:spPr bwMode="auto">
          <a:xfrm>
            <a:off x="4632771" y="2571328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13" name="Rectangle 43"/>
          <p:cNvSpPr>
            <a:spLocks noChangeAspect="1" noChangeArrowheads="1"/>
          </p:cNvSpPr>
          <p:nvPr/>
        </p:nvSpPr>
        <p:spPr bwMode="auto">
          <a:xfrm>
            <a:off x="4616896" y="4247728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44896" y="367940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00</a:t>
            </a:r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44896" y="406040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01</a:t>
            </a: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4896" y="444140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17" name="Line 47"/>
          <p:cNvSpPr>
            <a:spLocks noChangeShapeType="1"/>
          </p:cNvSpPr>
          <p:nvPr/>
        </p:nvSpPr>
        <p:spPr bwMode="auto">
          <a:xfrm flipV="1">
            <a:off x="1127571" y="3561928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12168"/>
              </p:ext>
            </p:extLst>
          </p:nvPr>
        </p:nvGraphicFramePr>
        <p:xfrm>
          <a:off x="2575371" y="3409528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(01)11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58"/>
          <p:cNvSpPr>
            <a:spLocks noChangeAspect="1" noChangeArrowheads="1"/>
          </p:cNvSpPr>
          <p:nvPr/>
        </p:nvSpPr>
        <p:spPr bwMode="auto">
          <a:xfrm>
            <a:off x="4632771" y="3409528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graphicFrame>
        <p:nvGraphicFramePr>
          <p:cNvPr id="20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63672"/>
              </p:ext>
            </p:extLst>
          </p:nvPr>
        </p:nvGraphicFramePr>
        <p:xfrm>
          <a:off x="6674296" y="3638128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(01)11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3783"/>
              </p:ext>
            </p:extLst>
          </p:nvPr>
        </p:nvGraphicFramePr>
        <p:xfrm>
          <a:off x="6674296" y="5314528"/>
          <a:ext cx="2057400" cy="7572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(01)11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00637"/>
              </p:ext>
            </p:extLst>
          </p:nvPr>
        </p:nvGraphicFramePr>
        <p:xfrm>
          <a:off x="5302696" y="4857328"/>
          <a:ext cx="914400" cy="15128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06216"/>
              </p:ext>
            </p:extLst>
          </p:nvPr>
        </p:nvGraphicFramePr>
        <p:xfrm>
          <a:off x="5302696" y="3942928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97"/>
          <p:cNvSpPr>
            <a:spLocks noChangeAspect="1" noChangeArrowheads="1"/>
          </p:cNvSpPr>
          <p:nvPr/>
        </p:nvSpPr>
        <p:spPr bwMode="auto">
          <a:xfrm>
            <a:off x="8731696" y="3638128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25" name="Rectangle 98"/>
          <p:cNvSpPr>
            <a:spLocks noChangeAspect="1" noChangeArrowheads="1"/>
          </p:cNvSpPr>
          <p:nvPr/>
        </p:nvSpPr>
        <p:spPr bwMode="auto">
          <a:xfrm>
            <a:off x="8731696" y="5314528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26" name="Text Box 99"/>
          <p:cNvSpPr txBox="1">
            <a:spLocks noChangeArrowheads="1"/>
          </p:cNvSpPr>
          <p:nvPr/>
        </p:nvSpPr>
        <p:spPr bwMode="auto">
          <a:xfrm>
            <a:off x="4753421" y="474620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00</a:t>
            </a:r>
          </a:p>
        </p:txBody>
      </p:sp>
      <p:sp>
        <p:nvSpPr>
          <p:cNvPr id="27" name="Text Box 100"/>
          <p:cNvSpPr txBox="1">
            <a:spLocks noChangeArrowheads="1"/>
          </p:cNvSpPr>
          <p:nvPr/>
        </p:nvSpPr>
        <p:spPr bwMode="auto">
          <a:xfrm>
            <a:off x="4753421" y="512720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01</a:t>
            </a:r>
          </a:p>
        </p:txBody>
      </p:sp>
      <p:sp>
        <p:nvSpPr>
          <p:cNvPr id="28" name="Text Box 101"/>
          <p:cNvSpPr txBox="1">
            <a:spLocks noChangeArrowheads="1"/>
          </p:cNvSpPr>
          <p:nvPr/>
        </p:nvSpPr>
        <p:spPr bwMode="auto">
          <a:xfrm>
            <a:off x="4753421" y="550820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10</a:t>
            </a:r>
          </a:p>
        </p:txBody>
      </p:sp>
      <p:graphicFrame>
        <p:nvGraphicFramePr>
          <p:cNvPr id="29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46716"/>
              </p:ext>
            </p:extLst>
          </p:nvPr>
        </p:nvGraphicFramePr>
        <p:xfrm>
          <a:off x="6674296" y="4476328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(10)10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112"/>
          <p:cNvSpPr>
            <a:spLocks noChangeAspect="1" noChangeArrowheads="1"/>
          </p:cNvSpPr>
          <p:nvPr/>
        </p:nvSpPr>
        <p:spPr bwMode="auto">
          <a:xfrm>
            <a:off x="8731696" y="4476328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graphicFrame>
        <p:nvGraphicFramePr>
          <p:cNvPr id="3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97770"/>
              </p:ext>
            </p:extLst>
          </p:nvPr>
        </p:nvGraphicFramePr>
        <p:xfrm>
          <a:off x="6674296" y="2647528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(01)00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(11)00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le 123"/>
          <p:cNvSpPr>
            <a:spLocks noChangeAspect="1" noChangeArrowheads="1"/>
          </p:cNvSpPr>
          <p:nvPr/>
        </p:nvSpPr>
        <p:spPr bwMode="auto">
          <a:xfrm>
            <a:off x="8731696" y="2647528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4769296" y="592412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11</a:t>
            </a:r>
          </a:p>
        </p:txBody>
      </p:sp>
      <p:sp>
        <p:nvSpPr>
          <p:cNvPr id="34" name="AutoShape 125"/>
          <p:cNvSpPr>
            <a:spLocks noChangeArrowheads="1"/>
          </p:cNvSpPr>
          <p:nvPr/>
        </p:nvSpPr>
        <p:spPr bwMode="auto">
          <a:xfrm rot="5400000">
            <a:off x="7048153" y="4254871"/>
            <a:ext cx="1828800" cy="900113"/>
          </a:xfrm>
          <a:custGeom>
            <a:avLst/>
            <a:gdLst>
              <a:gd name="T0" fmla="*/ 2147483647 w 21600"/>
              <a:gd name="T1" fmla="*/ 12663944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98" y="10571"/>
                </a:moveTo>
                <a:cubicBezTo>
                  <a:pt x="18774" y="6187"/>
                  <a:pt x="15185" y="2698"/>
                  <a:pt x="10800" y="2698"/>
                </a:cubicBezTo>
                <a:cubicBezTo>
                  <a:pt x="6325" y="2698"/>
                  <a:pt x="2698" y="6325"/>
                  <a:pt x="269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645" y="0"/>
                  <a:pt x="21430" y="4651"/>
                  <a:pt x="21595" y="10494"/>
                </a:cubicBezTo>
                <a:lnTo>
                  <a:pt x="24294" y="10418"/>
                </a:lnTo>
                <a:lnTo>
                  <a:pt x="20362" y="14580"/>
                </a:lnTo>
                <a:lnTo>
                  <a:pt x="16199" y="10647"/>
                </a:lnTo>
                <a:lnTo>
                  <a:pt x="18898" y="10571"/>
                </a:lnTo>
                <a:close/>
              </a:path>
            </a:pathLst>
          </a:custGeom>
          <a:noFill/>
          <a:ln w="22225">
            <a:solidFill>
              <a:schemeClr val="accent5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26"/>
          <p:cNvSpPr>
            <a:spLocks noChangeShapeType="1"/>
          </p:cNvSpPr>
          <p:nvPr/>
        </p:nvSpPr>
        <p:spPr bwMode="auto">
          <a:xfrm flipV="1">
            <a:off x="5759896" y="2799928"/>
            <a:ext cx="914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7"/>
          <p:cNvSpPr>
            <a:spLocks noChangeShapeType="1"/>
          </p:cNvSpPr>
          <p:nvPr/>
        </p:nvSpPr>
        <p:spPr bwMode="auto">
          <a:xfrm flipV="1">
            <a:off x="5759896" y="3942928"/>
            <a:ext cx="914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8"/>
          <p:cNvSpPr>
            <a:spLocks noChangeShapeType="1"/>
          </p:cNvSpPr>
          <p:nvPr/>
        </p:nvSpPr>
        <p:spPr bwMode="auto">
          <a:xfrm flipV="1">
            <a:off x="5759896" y="4628728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29"/>
          <p:cNvSpPr>
            <a:spLocks noChangeShapeType="1"/>
          </p:cNvSpPr>
          <p:nvPr/>
        </p:nvSpPr>
        <p:spPr bwMode="auto">
          <a:xfrm flipV="1">
            <a:off x="5836096" y="5619328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52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ea typeface="宋体" charset="0"/>
                <a:cs typeface="宋体" charset="0"/>
              </a:rPr>
              <a:t>Linear Hash Table Extension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From n=3 to n=4 finished</a:t>
            </a:r>
          </a:p>
          <a:p>
            <a:r>
              <a:rPr lang="en-US" altLang="zh-CN" dirty="0">
                <a:ea typeface="宋体" charset="0"/>
                <a:cs typeface="宋体" charset="0"/>
              </a:rPr>
              <a:t>Extension from n=4 to n=5 (new bit)</a:t>
            </a:r>
          </a:p>
          <a:p>
            <a:r>
              <a:rPr lang="en-US" altLang="zh-CN" dirty="0">
                <a:ea typeface="宋体" charset="0"/>
                <a:cs typeface="宋体" charset="0"/>
              </a:rPr>
              <a:t>Need to touch every single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56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51817"/>
              </p:ext>
            </p:extLst>
          </p:nvPr>
        </p:nvGraphicFramePr>
        <p:xfrm>
          <a:off x="3865984" y="398978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74800"/>
              </p:ext>
            </p:extLst>
          </p:nvPr>
        </p:nvGraphicFramePr>
        <p:xfrm>
          <a:off x="3865984" y="566618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(01)11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70402"/>
              </p:ext>
            </p:extLst>
          </p:nvPr>
        </p:nvGraphicFramePr>
        <p:xfrm>
          <a:off x="2494384" y="5208984"/>
          <a:ext cx="914400" cy="15128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79183"/>
              </p:ext>
            </p:extLst>
          </p:nvPr>
        </p:nvGraphicFramePr>
        <p:xfrm>
          <a:off x="2494384" y="4294584"/>
          <a:ext cx="914400" cy="37941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Rectangle 42"/>
          <p:cNvSpPr>
            <a:spLocks noChangeAspect="1" noChangeArrowheads="1"/>
          </p:cNvSpPr>
          <p:nvPr/>
        </p:nvSpPr>
        <p:spPr bwMode="auto">
          <a:xfrm>
            <a:off x="5923384" y="398978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45" name="Rectangle 43"/>
          <p:cNvSpPr>
            <a:spLocks noChangeAspect="1" noChangeArrowheads="1"/>
          </p:cNvSpPr>
          <p:nvPr/>
        </p:nvSpPr>
        <p:spPr bwMode="auto">
          <a:xfrm>
            <a:off x="5923384" y="566618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1945109" y="5097859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00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1945109" y="5478859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01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1945109" y="5859859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10</a:t>
            </a:r>
          </a:p>
        </p:txBody>
      </p:sp>
      <p:graphicFrame>
        <p:nvGraphicFramePr>
          <p:cNvPr id="49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62092"/>
              </p:ext>
            </p:extLst>
          </p:nvPr>
        </p:nvGraphicFramePr>
        <p:xfrm>
          <a:off x="3865984" y="482798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(10)10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Rectangle 57"/>
          <p:cNvSpPr>
            <a:spLocks noChangeAspect="1" noChangeArrowheads="1"/>
          </p:cNvSpPr>
          <p:nvPr/>
        </p:nvSpPr>
        <p:spPr bwMode="auto">
          <a:xfrm>
            <a:off x="5923384" y="482798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graphicFrame>
        <p:nvGraphicFramePr>
          <p:cNvPr id="51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62957"/>
              </p:ext>
            </p:extLst>
          </p:nvPr>
        </p:nvGraphicFramePr>
        <p:xfrm>
          <a:off x="3865984" y="2999184"/>
          <a:ext cx="2057400" cy="75723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(01)00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(11)00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Rectangle 68"/>
          <p:cNvSpPr>
            <a:spLocks noChangeAspect="1" noChangeArrowheads="1"/>
          </p:cNvSpPr>
          <p:nvPr/>
        </p:nvSpPr>
        <p:spPr bwMode="auto">
          <a:xfrm>
            <a:off x="5923384" y="2999184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sz="1600">
              <a:ea typeface="宋体" charset="0"/>
              <a:cs typeface="宋体" charset="0"/>
            </a:endParaRPr>
          </a:p>
        </p:txBody>
      </p: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1960984" y="6275784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ea typeface="宋体" charset="0"/>
                <a:cs typeface="宋体" charset="0"/>
              </a:rPr>
              <a:t>11</a:t>
            </a:r>
          </a:p>
        </p:txBody>
      </p:sp>
      <p:sp>
        <p:nvSpPr>
          <p:cNvPr id="54" name="Line 70"/>
          <p:cNvSpPr>
            <a:spLocks noChangeShapeType="1"/>
          </p:cNvSpPr>
          <p:nvPr/>
        </p:nvSpPr>
        <p:spPr bwMode="auto">
          <a:xfrm flipV="1">
            <a:off x="2951584" y="3151584"/>
            <a:ext cx="914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71"/>
          <p:cNvSpPr>
            <a:spLocks noChangeShapeType="1"/>
          </p:cNvSpPr>
          <p:nvPr/>
        </p:nvSpPr>
        <p:spPr bwMode="auto">
          <a:xfrm flipV="1">
            <a:off x="2951584" y="4294584"/>
            <a:ext cx="914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72"/>
          <p:cNvSpPr>
            <a:spLocks noChangeShapeType="1"/>
          </p:cNvSpPr>
          <p:nvPr/>
        </p:nvSpPr>
        <p:spPr bwMode="auto">
          <a:xfrm flipV="1">
            <a:off x="2951584" y="4980384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73"/>
          <p:cNvSpPr>
            <a:spLocks noChangeShapeType="1"/>
          </p:cNvSpPr>
          <p:nvPr/>
        </p:nvSpPr>
        <p:spPr bwMode="auto">
          <a:xfrm flipV="1">
            <a:off x="3027784" y="5970984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8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Theoretically, Indexes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463567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An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index</a:t>
            </a:r>
            <a:r>
              <a:rPr lang="en-US" altLang="zh-CN" i="1" dirty="0">
                <a:solidFill>
                  <a:schemeClr val="accent2"/>
                </a:solidFill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on a file speeds up selections on the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search key attributes(s) 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Search key = any subset of the attributes of a relation</a:t>
            </a:r>
          </a:p>
          <a:p>
            <a:pPr lvl="1">
              <a:lnSpc>
                <a:spcPct val="125000"/>
              </a:lnSpc>
            </a:pPr>
            <a:r>
              <a:rPr lang="en-US" altLang="zh-CN" i="1" dirty="0">
                <a:solidFill>
                  <a:schemeClr val="accent2"/>
                </a:solidFill>
                <a:ea typeface="宋体" charset="-122"/>
              </a:rPr>
              <a:t>Search key </a:t>
            </a:r>
            <a:r>
              <a:rPr lang="en-US" altLang="zh-CN" dirty="0">
                <a:ea typeface="宋体" charset="-122"/>
              </a:rPr>
              <a:t>is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not</a:t>
            </a:r>
            <a:r>
              <a:rPr lang="en-US" altLang="zh-CN" dirty="0">
                <a:ea typeface="宋体" charset="-122"/>
              </a:rPr>
              <a:t> the same as </a:t>
            </a:r>
            <a:r>
              <a:rPr lang="en-US" altLang="zh-CN" i="1" dirty="0">
                <a:solidFill>
                  <a:schemeClr val="accent2"/>
                </a:solidFill>
                <a:ea typeface="宋体" charset="-122"/>
              </a:rPr>
              <a:t>key</a:t>
            </a:r>
            <a:r>
              <a:rPr lang="en-US" altLang="zh-CN" dirty="0">
                <a:solidFill>
                  <a:schemeClr val="accent2"/>
                </a:solidFill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(minimal set of attributes that uniquely identify a tuple (record) in a relation)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Entries in an index: (K, R), where:</a:t>
            </a:r>
          </a:p>
          <a:p>
            <a:pPr lvl="1">
              <a:lnSpc>
                <a:spcPct val="125000"/>
              </a:lnSpc>
            </a:pPr>
            <a:r>
              <a:rPr lang="en-US" altLang="zh-CN" b="1" dirty="0">
                <a:ea typeface="宋体" charset="-122"/>
              </a:rPr>
              <a:t>K</a:t>
            </a:r>
            <a:r>
              <a:rPr lang="en-US" altLang="zh-CN" dirty="0">
                <a:ea typeface="宋体" charset="-122"/>
              </a:rPr>
              <a:t>: the key</a:t>
            </a:r>
          </a:p>
          <a:p>
            <a:pPr lvl="1">
              <a:lnSpc>
                <a:spcPct val="125000"/>
              </a:lnSpc>
            </a:pPr>
            <a:r>
              <a:rPr lang="en-US" altLang="zh-CN" b="1" dirty="0">
                <a:ea typeface="宋体" charset="-122"/>
              </a:rPr>
              <a:t>R</a:t>
            </a:r>
            <a:r>
              <a:rPr lang="en-US" altLang="zh-CN" dirty="0">
                <a:ea typeface="宋体" charset="-122"/>
              </a:rPr>
              <a:t>: the record OR record id OR record ids</a:t>
            </a:r>
          </a:p>
          <a:p>
            <a:pPr>
              <a:lnSpc>
                <a:spcPct val="125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54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Types of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Clustered/</a:t>
            </a:r>
            <a:r>
              <a:rPr lang="en-US" altLang="zh-CN" dirty="0" err="1">
                <a:ea typeface="宋体" charset="-122"/>
              </a:rPr>
              <a:t>Unclustered</a:t>
            </a:r>
            <a:endParaRPr lang="en-US" altLang="zh-CN" dirty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Clustered = records sorted in the key order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>
                <a:ea typeface="宋体" charset="-122"/>
              </a:rPr>
              <a:t>Unclustered</a:t>
            </a:r>
            <a:r>
              <a:rPr lang="en-US" altLang="zh-CN" dirty="0">
                <a:ea typeface="宋体" charset="-122"/>
              </a:rPr>
              <a:t> = no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Dense/sparse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Dense = each record has an entry in the index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Sparse = only some records have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Primary/secondary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Primary = on the primary key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B+ tree / Hash table /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957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Clustered, Dense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Clustered</a:t>
            </a:r>
            <a:r>
              <a:rPr lang="en-US" altLang="zh-CN" dirty="0">
                <a:ea typeface="宋体" charset="-122"/>
              </a:rPr>
              <a:t>: File is sorted on the index attribute</a:t>
            </a:r>
          </a:p>
          <a:p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Dense</a:t>
            </a:r>
            <a:r>
              <a:rPr lang="en-US" altLang="zh-CN" dirty="0">
                <a:ea typeface="宋体" charset="-122"/>
              </a:rPr>
              <a:t>: sequence of (key, pointer)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7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834105"/>
              </p:ext>
            </p:extLst>
          </p:nvPr>
        </p:nvGraphicFramePr>
        <p:xfrm>
          <a:off x="1752600" y="2833464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00138"/>
              </p:ext>
            </p:extLst>
          </p:nvPr>
        </p:nvGraphicFramePr>
        <p:xfrm>
          <a:off x="1752600" y="4052664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99115"/>
              </p:ext>
            </p:extLst>
          </p:nvPr>
        </p:nvGraphicFramePr>
        <p:xfrm>
          <a:off x="4267200" y="2757264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048850"/>
              </p:ext>
            </p:extLst>
          </p:nvPr>
        </p:nvGraphicFramePr>
        <p:xfrm>
          <a:off x="4267200" y="3519264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69756"/>
              </p:ext>
            </p:extLst>
          </p:nvPr>
        </p:nvGraphicFramePr>
        <p:xfrm>
          <a:off x="4267200" y="4357464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92379"/>
              </p:ext>
            </p:extLst>
          </p:nvPr>
        </p:nvGraphicFramePr>
        <p:xfrm>
          <a:off x="4267200" y="5195664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82"/>
          <p:cNvSpPr>
            <a:spLocks noChangeShapeType="1"/>
          </p:cNvSpPr>
          <p:nvPr/>
        </p:nvSpPr>
        <p:spPr bwMode="auto">
          <a:xfrm flipV="1">
            <a:off x="2438400" y="2909664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2438400" y="3214464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>
            <a:off x="2362200" y="3443064"/>
            <a:ext cx="1905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438400" y="3671664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6"/>
          <p:cNvSpPr>
            <a:spLocks noChangeShapeType="1"/>
          </p:cNvSpPr>
          <p:nvPr/>
        </p:nvSpPr>
        <p:spPr bwMode="auto">
          <a:xfrm>
            <a:off x="2438400" y="4205064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87"/>
          <p:cNvSpPr>
            <a:spLocks noChangeShapeType="1"/>
          </p:cNvSpPr>
          <p:nvPr/>
        </p:nvSpPr>
        <p:spPr bwMode="auto">
          <a:xfrm>
            <a:off x="2438400" y="4357464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8"/>
          <p:cNvSpPr>
            <a:spLocks noChangeShapeType="1"/>
          </p:cNvSpPr>
          <p:nvPr/>
        </p:nvSpPr>
        <p:spPr bwMode="auto">
          <a:xfrm>
            <a:off x="2438400" y="4662264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9"/>
          <p:cNvSpPr>
            <a:spLocks noChangeShapeType="1"/>
          </p:cNvSpPr>
          <p:nvPr/>
        </p:nvSpPr>
        <p:spPr bwMode="auto">
          <a:xfrm>
            <a:off x="2438400" y="4890864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9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Clustered, Sparse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Sparse</a:t>
            </a:r>
            <a:r>
              <a:rPr lang="en-US" altLang="zh-CN" dirty="0">
                <a:ea typeface="宋体" charset="-122"/>
              </a:rPr>
              <a:t> index: one key per data block</a:t>
            </a:r>
          </a:p>
          <a:p>
            <a:pPr lvl="1"/>
            <a:r>
              <a:rPr lang="en-US" altLang="zh-CN" dirty="0">
                <a:ea typeface="宋体" charset="-122"/>
              </a:rPr>
              <a:t>Save more space</a:t>
            </a:r>
          </a:p>
          <a:p>
            <a:pPr lvl="1"/>
            <a:r>
              <a:rPr lang="en-US" altLang="zh-CN" dirty="0">
                <a:ea typeface="宋体" charset="-122"/>
              </a:rPr>
              <a:t>Sacrifice efficiency</a:t>
            </a:r>
            <a:endParaRPr lang="zh-CN" altLang="en-US" dirty="0">
              <a:ea typeface="宋体" charset="-12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752600" y="3124200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1752600" y="4343400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8"/>
          <p:cNvGraphicFramePr>
            <a:graphicFrameLocks noGrp="1"/>
          </p:cNvGraphicFramePr>
          <p:nvPr/>
        </p:nvGraphicFramePr>
        <p:xfrm>
          <a:off x="4267200" y="30480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4267200" y="38100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0"/>
          <p:cNvGraphicFramePr>
            <a:graphicFrameLocks noGrp="1"/>
          </p:cNvGraphicFramePr>
          <p:nvPr/>
        </p:nvGraphicFramePr>
        <p:xfrm>
          <a:off x="4267200" y="46482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/>
        </p:nvGraphicFramePr>
        <p:xfrm>
          <a:off x="4267200" y="54864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82"/>
          <p:cNvSpPr>
            <a:spLocks noChangeShapeType="1"/>
          </p:cNvSpPr>
          <p:nvPr/>
        </p:nvSpPr>
        <p:spPr bwMode="auto">
          <a:xfrm flipV="1">
            <a:off x="2438400" y="3200400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2438400" y="35052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>
            <a:off x="2438400" y="3733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438400" y="3962400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6"/>
          <p:cNvSpPr>
            <a:spLocks noChangeShapeType="1"/>
          </p:cNvSpPr>
          <p:nvPr/>
        </p:nvSpPr>
        <p:spPr bwMode="auto">
          <a:xfrm>
            <a:off x="2514600" y="4495800"/>
            <a:ext cx="1752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9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14996</TotalTime>
  <Words>2767</Words>
  <Application>Microsoft Office PowerPoint</Application>
  <PresentationFormat>On-screen Show (4:3)</PresentationFormat>
  <Paragraphs>1156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Book Antiqua</vt:lpstr>
      <vt:lpstr>Calibri</vt:lpstr>
      <vt:lpstr>Garamond</vt:lpstr>
      <vt:lpstr>Palace Script MT</vt:lpstr>
      <vt:lpstr>Tahoma</vt:lpstr>
      <vt:lpstr>Times New Roman</vt:lpstr>
      <vt:lpstr>Wingdings</vt:lpstr>
      <vt:lpstr>Office 主题</vt:lpstr>
      <vt:lpstr>COP4710 Database Systems</vt:lpstr>
      <vt:lpstr>Why Do We Learn This?</vt:lpstr>
      <vt:lpstr>What is Indexing?</vt:lpstr>
      <vt:lpstr>What is Indexing?</vt:lpstr>
      <vt:lpstr>What is Indexing?</vt:lpstr>
      <vt:lpstr>Theoretically, Indexes is …</vt:lpstr>
      <vt:lpstr>Types of Indexes</vt:lpstr>
      <vt:lpstr>Clustered, Dense Index</vt:lpstr>
      <vt:lpstr>Clustered, Sparse Index</vt:lpstr>
      <vt:lpstr>Clustered Index with Duplicate Keys</vt:lpstr>
      <vt:lpstr>Clustered Index with Duplicate Keys</vt:lpstr>
      <vt:lpstr>Clustered Index with Duplicate Keys</vt:lpstr>
      <vt:lpstr>Unclustered Indexes</vt:lpstr>
      <vt:lpstr>Clustered vs. Unclustered Index</vt:lpstr>
      <vt:lpstr>Composite Search Keys</vt:lpstr>
      <vt:lpstr>Example: Our Textbook</vt:lpstr>
      <vt:lpstr>B+ Trees</vt:lpstr>
      <vt:lpstr>B+ Trees Basics</vt:lpstr>
      <vt:lpstr>Searching a B+ Tree</vt:lpstr>
      <vt:lpstr>B+ Tree Example</vt:lpstr>
      <vt:lpstr>B+ Tree Design</vt:lpstr>
      <vt:lpstr>B+ Trees in Practice</vt:lpstr>
      <vt:lpstr>Insertion in a B+ Tree</vt:lpstr>
      <vt:lpstr>Insertion in a B+ Tree</vt:lpstr>
      <vt:lpstr>Insertion in a B+ Tree</vt:lpstr>
      <vt:lpstr>Insertion in a B+ Tree</vt:lpstr>
      <vt:lpstr>Insertion in a B+ Tree</vt:lpstr>
      <vt:lpstr>Insertion in a B+ Tree</vt:lpstr>
      <vt:lpstr>Insertion in a B+ Tree</vt:lpstr>
      <vt:lpstr>Deletion from a B+ Tree</vt:lpstr>
      <vt:lpstr>Deletion from a B+ Tree</vt:lpstr>
      <vt:lpstr>Deletion from a B+ Tree</vt:lpstr>
      <vt:lpstr>Deletion from a B+ Tree</vt:lpstr>
      <vt:lpstr>Deletion from a B+ Tree</vt:lpstr>
      <vt:lpstr>Deletion from a B+ Tree</vt:lpstr>
      <vt:lpstr>Deletion from a B+ Tree</vt:lpstr>
      <vt:lpstr>B Tree</vt:lpstr>
      <vt:lpstr>B-Tree Example</vt:lpstr>
      <vt:lpstr>Hash Tables</vt:lpstr>
      <vt:lpstr>Hash Table Example</vt:lpstr>
      <vt:lpstr>Searching in a Hash Table</vt:lpstr>
      <vt:lpstr>Insertion in Hash Table</vt:lpstr>
      <vt:lpstr>Insertion in Hash Table</vt:lpstr>
      <vt:lpstr>Hash Table Performance</vt:lpstr>
      <vt:lpstr>Extensible Hash Table</vt:lpstr>
      <vt:lpstr>Insertion in Extensible Hash Table</vt:lpstr>
      <vt:lpstr>Insertion in Extensible Hash Table</vt:lpstr>
      <vt:lpstr>Insertion in Extensible Hash Table</vt:lpstr>
      <vt:lpstr>Insertion in Extensible Hash Table</vt:lpstr>
      <vt:lpstr>Insertion in Extensible Hash Table</vt:lpstr>
      <vt:lpstr>Performance Extensible Hash Table</vt:lpstr>
      <vt:lpstr>Linear Hash Table</vt:lpstr>
      <vt:lpstr>Linear Hash Table Example</vt:lpstr>
      <vt:lpstr>Linear Hash Table Example</vt:lpstr>
      <vt:lpstr>Linear Hash Tables</vt:lpstr>
      <vt:lpstr>Linear Hash Table Extension</vt:lpstr>
      <vt:lpstr>Linear Hash Table Extension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Peixiang Zhao</cp:lastModifiedBy>
  <cp:revision>938</cp:revision>
  <dcterms:created xsi:type="dcterms:W3CDTF">2009-02-27T04:51:28Z</dcterms:created>
  <dcterms:modified xsi:type="dcterms:W3CDTF">2023-04-03T13:44:36Z</dcterms:modified>
</cp:coreProperties>
</file>