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338" r:id="rId3"/>
    <p:sldId id="348" r:id="rId4"/>
    <p:sldId id="349" r:id="rId5"/>
    <p:sldId id="350" r:id="rId6"/>
    <p:sldId id="356" r:id="rId7"/>
    <p:sldId id="355" r:id="rId8"/>
    <p:sldId id="342" r:id="rId9"/>
    <p:sldId id="343" r:id="rId10"/>
    <p:sldId id="344" r:id="rId11"/>
    <p:sldId id="345" r:id="rId12"/>
    <p:sldId id="346" r:id="rId13"/>
    <p:sldId id="352" r:id="rId14"/>
    <p:sldId id="353" r:id="rId15"/>
    <p:sldId id="347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200"/>
    <a:srgbClr val="D5D000"/>
    <a:srgbClr val="FFD700"/>
    <a:srgbClr val="7D0900"/>
    <a:srgbClr val="A80000"/>
    <a:srgbClr val="FF6565"/>
    <a:srgbClr val="FFFF43"/>
    <a:srgbClr val="EBE600"/>
    <a:srgbClr val="CC00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46" autoAdjust="0"/>
  </p:normalViewPr>
  <p:slideViewPr>
    <p:cSldViewPr>
      <p:cViewPr varScale="1">
        <p:scale>
          <a:sx n="81" d="100"/>
          <a:sy n="81" d="100"/>
        </p:scale>
        <p:origin x="34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1A68A423-A0FC-4471-A90B-1DBC020D971B}"/>
    <pc:docChg chg="modSld">
      <pc:chgData name="Peixiang Zhao" userId="7edc51de-0ae1-42c0-bae2-7f1679fa739e" providerId="ADAL" clId="{1A68A423-A0FC-4471-A90B-1DBC020D971B}" dt="2025-04-20T19:39:42.071" v="32" actId="113"/>
      <pc:docMkLst>
        <pc:docMk/>
      </pc:docMkLst>
      <pc:sldChg chg="modSp mod">
        <pc:chgData name="Peixiang Zhao" userId="7edc51de-0ae1-42c0-bae2-7f1679fa739e" providerId="ADAL" clId="{1A68A423-A0FC-4471-A90B-1DBC020D971B}" dt="2025-04-20T19:37:17.654" v="29" actId="20577"/>
        <pc:sldMkLst>
          <pc:docMk/>
          <pc:sldMk cId="549430398" sldId="338"/>
        </pc:sldMkLst>
        <pc:spChg chg="mod">
          <ac:chgData name="Peixiang Zhao" userId="7edc51de-0ae1-42c0-bae2-7f1679fa739e" providerId="ADAL" clId="{1A68A423-A0FC-4471-A90B-1DBC020D971B}" dt="2025-04-20T19:37:17.654" v="29" actId="20577"/>
          <ac:spMkLst>
            <pc:docMk/>
            <pc:sldMk cId="549430398" sldId="33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1A68A423-A0FC-4471-A90B-1DBC020D971B}" dt="2025-04-20T19:39:42.071" v="32" actId="113"/>
        <pc:sldMkLst>
          <pc:docMk/>
          <pc:sldMk cId="3174812354" sldId="348"/>
        </pc:sldMkLst>
        <pc:spChg chg="mod">
          <ac:chgData name="Peixiang Zhao" userId="7edc51de-0ae1-42c0-bae2-7f1679fa739e" providerId="ADAL" clId="{1A68A423-A0FC-4471-A90B-1DBC020D971B}" dt="2025-04-20T19:39:42.071" v="32" actId="113"/>
          <ac:spMkLst>
            <pc:docMk/>
            <pc:sldMk cId="3174812354" sldId="348"/>
            <ac:spMk id="3" creationId="{00000000-0000-0000-0000-000000000000}"/>
          </ac:spMkLst>
        </pc:spChg>
      </pc:sldChg>
    </pc:docChg>
  </pc:docChgLst>
  <pc:docChgLst>
    <pc:chgData name="Peixiang Zhao" userId="7edc51de-0ae1-42c0-bae2-7f1679fa739e" providerId="ADAL" clId="{34B3AB4C-EC7C-4B4D-8E61-EEF55E82D34B}"/>
    <pc:docChg chg="delSld modSld">
      <pc:chgData name="Peixiang Zhao" userId="7edc51de-0ae1-42c0-bae2-7f1679fa739e" providerId="ADAL" clId="{34B3AB4C-EC7C-4B4D-8E61-EEF55E82D34B}" dt="2025-04-22T20:54:35.859" v="4" actId="47"/>
      <pc:docMkLst>
        <pc:docMk/>
      </pc:docMkLst>
      <pc:sldChg chg="modSp mod">
        <pc:chgData name="Peixiang Zhao" userId="7edc51de-0ae1-42c0-bae2-7f1679fa739e" providerId="ADAL" clId="{34B3AB4C-EC7C-4B4D-8E61-EEF55E82D34B}" dt="2025-04-22T20:53:21.175" v="0" actId="20577"/>
        <pc:sldMkLst>
          <pc:docMk/>
          <pc:sldMk cId="549430398" sldId="338"/>
        </pc:sldMkLst>
        <pc:spChg chg="mod">
          <ac:chgData name="Peixiang Zhao" userId="7edc51de-0ae1-42c0-bae2-7f1679fa739e" providerId="ADAL" clId="{34B3AB4C-EC7C-4B4D-8E61-EEF55E82D34B}" dt="2025-04-22T20:53:21.175" v="0" actId="20577"/>
          <ac:spMkLst>
            <pc:docMk/>
            <pc:sldMk cId="549430398" sldId="338"/>
            <ac:spMk id="3" creationId="{00000000-0000-0000-0000-000000000000}"/>
          </ac:spMkLst>
        </pc:spChg>
      </pc:sldChg>
      <pc:sldChg chg="del">
        <pc:chgData name="Peixiang Zhao" userId="7edc51de-0ae1-42c0-bae2-7f1679fa739e" providerId="ADAL" clId="{34B3AB4C-EC7C-4B4D-8E61-EEF55E82D34B}" dt="2025-04-22T20:54:35.859" v="4" actId="47"/>
        <pc:sldMkLst>
          <pc:docMk/>
          <pc:sldMk cId="999080038" sldId="341"/>
        </pc:sldMkLst>
      </pc:sldChg>
      <pc:sldChg chg="modSp mod">
        <pc:chgData name="Peixiang Zhao" userId="7edc51de-0ae1-42c0-bae2-7f1679fa739e" providerId="ADAL" clId="{34B3AB4C-EC7C-4B4D-8E61-EEF55E82D34B}" dt="2025-04-22T20:53:37.881" v="1" actId="20577"/>
        <pc:sldMkLst>
          <pc:docMk/>
          <pc:sldMk cId="3174812354" sldId="348"/>
        </pc:sldMkLst>
        <pc:spChg chg="mod">
          <ac:chgData name="Peixiang Zhao" userId="7edc51de-0ae1-42c0-bae2-7f1679fa739e" providerId="ADAL" clId="{34B3AB4C-EC7C-4B4D-8E61-EEF55E82D34B}" dt="2025-04-22T20:53:37.881" v="1" actId="20577"/>
          <ac:spMkLst>
            <pc:docMk/>
            <pc:sldMk cId="3174812354" sldId="34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34B3AB4C-EC7C-4B4D-8E61-EEF55E82D34B}" dt="2025-04-22T20:53:54.783" v="3" actId="20577"/>
        <pc:sldMkLst>
          <pc:docMk/>
          <pc:sldMk cId="450910065" sldId="349"/>
        </pc:sldMkLst>
        <pc:spChg chg="mod">
          <ac:chgData name="Peixiang Zhao" userId="7edc51de-0ae1-42c0-bae2-7f1679fa739e" providerId="ADAL" clId="{34B3AB4C-EC7C-4B4D-8E61-EEF55E82D34B}" dt="2025-04-22T20:53:54.783" v="3" actId="20577"/>
          <ac:spMkLst>
            <pc:docMk/>
            <pc:sldMk cId="450910065" sldId="349"/>
            <ac:spMk id="3" creationId="{00000000-0000-0000-0000-000000000000}"/>
          </ac:spMkLst>
        </pc:spChg>
      </pc:sldChg>
      <pc:sldChg chg="del">
        <pc:chgData name="Peixiang Zhao" userId="7edc51de-0ae1-42c0-bae2-7f1679fa739e" providerId="ADAL" clId="{34B3AB4C-EC7C-4B4D-8E61-EEF55E82D34B}" dt="2025-04-22T20:54:35.859" v="4" actId="47"/>
        <pc:sldMkLst>
          <pc:docMk/>
          <pc:sldMk cId="994940064" sldId="35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2025/4/22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images.google.com/imgres?imgurl=ag.arizona.edu/classes/rnr271/history/edgar.jpg&amp;imgrefurl=http://ag.arizona.edu/classes/rnr271/history/edgar.html&amp;h=533&amp;w=547&amp;prev=/images?q=Edgar+f.+codd&amp;svnum=10&amp;hl=en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8417" y="4797152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Final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Algebra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Operators and operands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Set-based operators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Other basic operators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Derived operators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Cartesian product, theta-join, </a:t>
            </a:r>
            <a:r>
              <a:rPr lang="en-US" altLang="zh-CN" dirty="0" err="1"/>
              <a:t>equi</a:t>
            </a:r>
            <a:r>
              <a:rPr lang="en-US" altLang="zh-CN" dirty="0"/>
              <a:t>-join, natural join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Relational algebra expressions and expression trees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Question</a:t>
            </a:r>
            <a:r>
              <a:rPr lang="en-US" altLang="zh-CN" dirty="0"/>
              <a:t>: Given a database, answer queries using relational algebra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9581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Design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</a:p>
          <a:p>
            <a:r>
              <a:rPr lang="en-US" altLang="zh-CN" dirty="0"/>
              <a:t>Functional dependencies &amp; keys</a:t>
            </a:r>
          </a:p>
          <a:p>
            <a:pPr lvl="1"/>
            <a:r>
              <a:rPr lang="en-US" altLang="zh-CN" dirty="0"/>
              <a:t>Armstrong axioms</a:t>
            </a:r>
          </a:p>
          <a:p>
            <a:pPr lvl="1"/>
            <a:r>
              <a:rPr lang="en-US" altLang="zh-CN" dirty="0"/>
              <a:t>Closures</a:t>
            </a:r>
          </a:p>
          <a:p>
            <a:r>
              <a:rPr lang="en-US" altLang="zh-CN" dirty="0"/>
              <a:t>Normal forms and decomposition algorithms</a:t>
            </a:r>
          </a:p>
          <a:p>
            <a:pPr lvl="1"/>
            <a:r>
              <a:rPr lang="en-US" altLang="zh-CN" dirty="0"/>
              <a:t>BCNF</a:t>
            </a:r>
          </a:p>
          <a:p>
            <a:pPr lvl="2"/>
            <a:r>
              <a:rPr lang="en-US" altLang="zh-CN" dirty="0"/>
              <a:t>Lossless or </a:t>
            </a:r>
            <a:r>
              <a:rPr lang="en-US" altLang="zh-CN" dirty="0" err="1"/>
              <a:t>lossy</a:t>
            </a:r>
            <a:r>
              <a:rPr lang="en-US" altLang="zh-CN" dirty="0"/>
              <a:t>?</a:t>
            </a:r>
          </a:p>
          <a:p>
            <a:pPr lvl="1"/>
            <a:r>
              <a:rPr lang="en-US" altLang="zh-CN" dirty="0"/>
              <a:t>3NF</a:t>
            </a:r>
          </a:p>
          <a:p>
            <a:pPr lvl="2"/>
            <a:r>
              <a:rPr lang="en-US" altLang="zh-CN" dirty="0"/>
              <a:t>Functional-dependency preserving or not?</a:t>
            </a:r>
          </a:p>
          <a:p>
            <a:r>
              <a:rPr lang="en-US" altLang="zh-CN" dirty="0"/>
              <a:t>Don’t overdo it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Question</a:t>
            </a:r>
            <a:r>
              <a:rPr lang="en-US" altLang="zh-CN" dirty="0"/>
              <a:t>: Given a relation and a  set of functional dependencies, decompose it into BCNF or 3NF</a:t>
            </a:r>
          </a:p>
          <a:p>
            <a:pPr marL="914400" lvl="2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0602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SQL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69593"/>
            <a:ext cx="8471668" cy="5211735"/>
          </a:xfrm>
        </p:spPr>
        <p:txBody>
          <a:bodyPr/>
          <a:lstStyle/>
          <a:p>
            <a:r>
              <a:rPr lang="en-US" altLang="zh-CN" sz="2400" dirty="0"/>
              <a:t>What is SQL?</a:t>
            </a:r>
          </a:p>
          <a:p>
            <a:r>
              <a:rPr lang="en-US" altLang="zh-CN" sz="2400" dirty="0"/>
              <a:t>Why SQL?</a:t>
            </a:r>
          </a:p>
          <a:p>
            <a:pPr lvl="1"/>
            <a:r>
              <a:rPr lang="en-US" altLang="zh-CN" dirty="0"/>
              <a:t>DDL &amp; DML in SQL</a:t>
            </a:r>
          </a:p>
          <a:p>
            <a:r>
              <a:rPr lang="en-US" altLang="zh-CN" sz="2400" dirty="0"/>
              <a:t>Select-From-Where</a:t>
            </a:r>
          </a:p>
          <a:p>
            <a:pPr lvl="1"/>
            <a:r>
              <a:rPr lang="en-US" altLang="zh-CN" dirty="0"/>
              <a:t>String pattern matching</a:t>
            </a:r>
          </a:p>
          <a:p>
            <a:pPr lvl="1"/>
            <a:r>
              <a:rPr lang="en-US" altLang="zh-CN" dirty="0"/>
              <a:t>3-value logic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</a:rPr>
              <a:t>Sub-queries</a:t>
            </a:r>
          </a:p>
          <a:p>
            <a:r>
              <a:rPr lang="en-US" altLang="zh-CN" sz="2400" dirty="0"/>
              <a:t>Aggregate queries</a:t>
            </a:r>
            <a:endParaRPr lang="en-US" altLang="zh-CN" sz="2400" b="1" dirty="0"/>
          </a:p>
          <a:p>
            <a:pPr lvl="1"/>
            <a:r>
              <a:rPr lang="en-US" altLang="zh-CN" dirty="0"/>
              <a:t>Select-From-Where-</a:t>
            </a:r>
            <a:r>
              <a:rPr lang="en-US" altLang="zh-CN" dirty="0" err="1"/>
              <a:t>GroupBy</a:t>
            </a:r>
            <a:r>
              <a:rPr lang="en-US" altLang="zh-CN" dirty="0"/>
              <a:t>-Having</a:t>
            </a:r>
          </a:p>
          <a:p>
            <a:r>
              <a:rPr lang="en-US" altLang="zh-CN" sz="2400" dirty="0"/>
              <a:t>Question: given a database, answer queries using SQL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5724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Indexing Basics</a:t>
            </a:r>
          </a:p>
          <a:p>
            <a:pPr lvl="1"/>
            <a:r>
              <a:rPr lang="en-US" dirty="0"/>
              <a:t>Clustered/</a:t>
            </a:r>
            <a:r>
              <a:rPr lang="en-US" dirty="0" err="1"/>
              <a:t>unclustered</a:t>
            </a:r>
            <a:r>
              <a:rPr lang="en-US" dirty="0"/>
              <a:t> index</a:t>
            </a:r>
          </a:p>
          <a:p>
            <a:pPr lvl="1"/>
            <a:r>
              <a:rPr lang="en-US" dirty="0"/>
              <a:t>Dense/sparse index</a:t>
            </a:r>
          </a:p>
          <a:p>
            <a:pPr lvl="1"/>
            <a:r>
              <a:rPr lang="en-US" dirty="0"/>
              <a:t>Primary/secondary index</a:t>
            </a:r>
          </a:p>
          <a:p>
            <a:pPr lvl="1"/>
            <a:r>
              <a:rPr lang="en-US" dirty="0"/>
              <a:t>Sequential index</a:t>
            </a:r>
          </a:p>
          <a:p>
            <a:r>
              <a:rPr lang="en-US" sz="2400" dirty="0"/>
              <a:t>B/B+ Trees</a:t>
            </a:r>
          </a:p>
          <a:p>
            <a:pPr lvl="1"/>
            <a:r>
              <a:rPr lang="en-US" dirty="0"/>
              <a:t>Definition</a:t>
            </a:r>
          </a:p>
          <a:p>
            <a:pPr lvl="1"/>
            <a:r>
              <a:rPr lang="en-US" dirty="0"/>
              <a:t>Querying/Insertion/Deletion</a:t>
            </a:r>
          </a:p>
          <a:p>
            <a:r>
              <a:rPr lang="en-US" sz="2400" dirty="0"/>
              <a:t>Hashing</a:t>
            </a:r>
          </a:p>
          <a:p>
            <a:pPr lvl="1"/>
            <a:r>
              <a:rPr lang="en-US" dirty="0"/>
              <a:t>Extensible hashing</a:t>
            </a:r>
          </a:p>
          <a:p>
            <a:pPr lvl="1"/>
            <a:r>
              <a:rPr lang="en-US" dirty="0"/>
              <a:t>Linear hashing</a:t>
            </a:r>
          </a:p>
          <a:p>
            <a:r>
              <a:rPr lang="en-US" altLang="zh-CN" sz="2400" dirty="0">
                <a:solidFill>
                  <a:srgbClr val="C00000"/>
                </a:solidFill>
              </a:rPr>
              <a:t>Question</a:t>
            </a:r>
            <a:r>
              <a:rPr lang="en-US" altLang="zh-CN" sz="2400" dirty="0"/>
              <a:t>: Given a B+ tree/hash index, search/insert/delete a series of (key, records)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1953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Transactions Management and Crash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What are transactions?</a:t>
            </a:r>
          </a:p>
          <a:p>
            <a:pPr>
              <a:lnSpc>
                <a:spcPct val="120000"/>
              </a:lnSpc>
            </a:pPr>
            <a:r>
              <a:rPr lang="en-US" dirty="0"/>
              <a:t>Properties of transactions: ACID</a:t>
            </a:r>
          </a:p>
          <a:p>
            <a:pPr>
              <a:lnSpc>
                <a:spcPct val="120000"/>
              </a:lnSpc>
            </a:pPr>
            <a:r>
              <a:rPr lang="en-US" dirty="0"/>
              <a:t>Crash recovery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Undo logging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Redo logging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Question</a:t>
            </a:r>
            <a:r>
              <a:rPr lang="en-US" altLang="zh-CN" dirty="0"/>
              <a:t>: Given an undo/redo log file, try to recover from crashes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033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/>
          <a:p>
            <a:r>
              <a:rPr lang="en-US" altLang="zh-CN" dirty="0"/>
              <a:t>Break a Leg!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770" y="1772816"/>
            <a:ext cx="598032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12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Time</a:t>
            </a:r>
            <a:r>
              <a:rPr lang="en-US" dirty="0"/>
              <a:t>: Thursday 5/1/2025, </a:t>
            </a:r>
            <a:r>
              <a:rPr lang="en-US" dirty="0">
                <a:solidFill>
                  <a:srgbClr val="00B0F0"/>
                </a:solidFill>
              </a:rPr>
              <a:t>12:30pm --- 2:30pm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Venue</a:t>
            </a:r>
            <a:r>
              <a:rPr lang="en-US" dirty="0"/>
              <a:t>: BEL 102, in-class exam</a:t>
            </a:r>
          </a:p>
          <a:p>
            <a:pPr>
              <a:lnSpc>
                <a:spcPct val="120000"/>
              </a:lnSpc>
            </a:pPr>
            <a:r>
              <a:rPr lang="en-US" dirty="0"/>
              <a:t>Closed book/note, but you can bring </a:t>
            </a:r>
            <a:r>
              <a:rPr lang="en-US" dirty="0">
                <a:solidFill>
                  <a:srgbClr val="C00000"/>
                </a:solidFill>
              </a:rPr>
              <a:t>one page of cheat sheet</a:t>
            </a:r>
            <a:r>
              <a:rPr lang="en-US" dirty="0"/>
              <a:t> (US letter, double side)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Plan your strategy well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Submit your cheat sheet after the exam</a:t>
            </a:r>
          </a:p>
          <a:p>
            <a:r>
              <a:rPr lang="en-US" altLang="zh-CN" dirty="0"/>
              <a:t>No calculators or other electronic devices</a:t>
            </a:r>
          </a:p>
          <a:p>
            <a:pPr lvl="1"/>
            <a:r>
              <a:rPr lang="en-US" dirty="0"/>
              <a:t>Laptops, IPADs, smart phones, etc. are prohibited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943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Bring you FSU ID to attend the final exam</a:t>
            </a:r>
          </a:p>
          <a:p>
            <a:pPr eaLnBrk="1" hangingPunct="1"/>
            <a:r>
              <a:rPr lang="en-US" dirty="0">
                <a:solidFill>
                  <a:srgbClr val="C00000"/>
                </a:solidFill>
              </a:rPr>
              <a:t>Coverage</a:t>
            </a:r>
            <a:endParaRPr lang="en-US" sz="24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Accumulative, all materials taught in the class and on the textbook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481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One set of true/false questions with brief explanation</a:t>
            </a:r>
          </a:p>
          <a:p>
            <a:pPr lvl="1" eaLnBrk="1" hangingPunct="1"/>
            <a:r>
              <a:rPr lang="en-US" dirty="0"/>
              <a:t>Any relation in 3NF is in BCNF as well</a:t>
            </a:r>
          </a:p>
          <a:p>
            <a:pPr lvl="1" eaLnBrk="1" hangingPunct="1"/>
            <a:r>
              <a:rPr lang="en-US" dirty="0"/>
              <a:t>Answer: False. Because ……</a:t>
            </a:r>
          </a:p>
          <a:p>
            <a:pPr eaLnBrk="1" hangingPunct="1"/>
            <a:r>
              <a:rPr lang="en-US" dirty="0"/>
              <a:t>Several more detailed questions</a:t>
            </a:r>
          </a:p>
          <a:p>
            <a:pPr eaLnBrk="1" hangingPunct="1"/>
            <a:r>
              <a:rPr lang="en-US" dirty="0"/>
              <a:t>60 points</a:t>
            </a:r>
          </a:p>
          <a:p>
            <a:pPr eaLnBrk="1" hangingPunct="1"/>
            <a:r>
              <a:rPr lang="en-US" dirty="0"/>
              <a:t>I believe you should have enough time (120 minutes)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091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Suggested Method for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dirty="0"/>
              <a:t>Go over the </a:t>
            </a:r>
            <a:r>
              <a:rPr lang="en-US" dirty="0">
                <a:solidFill>
                  <a:srgbClr val="00B0F0"/>
                </a:solidFill>
              </a:rPr>
              <a:t>lecture slides </a:t>
            </a:r>
            <a:r>
              <a:rPr lang="en-US" dirty="0"/>
              <a:t>and study the </a:t>
            </a:r>
            <a:r>
              <a:rPr lang="en-US" dirty="0">
                <a:solidFill>
                  <a:srgbClr val="00B0F0"/>
                </a:solidFill>
              </a:rPr>
              <a:t>textbook</a:t>
            </a:r>
          </a:p>
          <a:p>
            <a:pPr eaLnBrk="1" hangingPunct="1">
              <a:lnSpc>
                <a:spcPct val="125000"/>
              </a:lnSpc>
            </a:pPr>
            <a:r>
              <a:rPr lang="en-US" dirty="0"/>
              <a:t>Work independently on </a:t>
            </a:r>
            <a:r>
              <a:rPr lang="en-US" dirty="0">
                <a:solidFill>
                  <a:srgbClr val="00B0F0"/>
                </a:solidFill>
              </a:rPr>
              <a:t>problems in HW/lectures/exercises in the textbook</a:t>
            </a:r>
          </a:p>
          <a:p>
            <a:pPr eaLnBrk="1" hangingPunct="1">
              <a:lnSpc>
                <a:spcPct val="125000"/>
              </a:lnSpc>
            </a:pPr>
            <a:r>
              <a:rPr lang="en-US" dirty="0"/>
              <a:t>Discuss with people in the class. Contact me and TAs</a:t>
            </a:r>
          </a:p>
          <a:p>
            <a:pPr eaLnBrk="1" hangingPunct="1">
              <a:lnSpc>
                <a:spcPct val="125000"/>
              </a:lnSpc>
            </a:pPr>
            <a:r>
              <a:rPr lang="en-US" dirty="0"/>
              <a:t>Any practice – work it out before looking at solutions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509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Such Great Achievements?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04949"/>
            <a:ext cx="12668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dga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328067"/>
            <a:ext cx="1474787" cy="14398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bachman-cac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432" y="1654124"/>
            <a:ext cx="112395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22413"/>
            <a:ext cx="1265238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84513"/>
            <a:ext cx="1343025" cy="179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75" y="3235458"/>
            <a:ext cx="1319213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926" y="4987149"/>
            <a:ext cx="1502335" cy="15866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987149"/>
            <a:ext cx="1393279" cy="15963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948" y="5005159"/>
            <a:ext cx="2088232" cy="15948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51" y="4988637"/>
            <a:ext cx="1368152" cy="1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1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Many More Behind the Scene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561139" cy="4104456"/>
          </a:xfrm>
        </p:spPr>
        <p:txBody>
          <a:bodyPr/>
          <a:lstStyle/>
          <a:p>
            <a:r>
              <a:rPr lang="en-US" altLang="zh-CN" dirty="0"/>
              <a:t>The next one is</a:t>
            </a:r>
          </a:p>
          <a:p>
            <a:endParaRPr lang="en-US" altLang="zh-CN" dirty="0">
              <a:solidFill>
                <a:srgbClr val="C00000"/>
              </a:solidFill>
            </a:endParaRPr>
          </a:p>
          <a:p>
            <a:pPr marL="57150" indent="0" algn="ctr">
              <a:buNone/>
            </a:pPr>
            <a:r>
              <a:rPr lang="en-US" altLang="zh-CN" sz="9600" dirty="0">
                <a:solidFill>
                  <a:srgbClr val="C00000"/>
                </a:solidFill>
              </a:rPr>
              <a:t>You!</a:t>
            </a:r>
            <a:endParaRPr lang="zh-CN" altLang="en-US" sz="9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9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ER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24744"/>
            <a:ext cx="8786813" cy="5211735"/>
          </a:xfrm>
        </p:spPr>
        <p:txBody>
          <a:bodyPr/>
          <a:lstStyle/>
          <a:p>
            <a:r>
              <a:rPr lang="en-US" altLang="zh-CN" dirty="0"/>
              <a:t>Entities </a:t>
            </a:r>
          </a:p>
          <a:p>
            <a:pPr lvl="1"/>
            <a:r>
              <a:rPr lang="en-US" altLang="zh-CN" dirty="0"/>
              <a:t>Attributes</a:t>
            </a:r>
          </a:p>
          <a:p>
            <a:r>
              <a:rPr lang="en-US" altLang="zh-CN" dirty="0"/>
              <a:t>Relationships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</a:rPr>
              <a:t>Key constraints: many-one, many-many</a:t>
            </a:r>
          </a:p>
          <a:p>
            <a:pPr lvl="1"/>
            <a:r>
              <a:rPr lang="en-US" altLang="zh-CN" dirty="0"/>
              <a:t>Roles</a:t>
            </a:r>
          </a:p>
          <a:p>
            <a:r>
              <a:rPr lang="en-US" altLang="zh-CN" dirty="0"/>
              <a:t>Subclasses</a:t>
            </a:r>
          </a:p>
          <a:p>
            <a:r>
              <a:rPr lang="en-US" altLang="zh-CN" dirty="0"/>
              <a:t>Constraints</a:t>
            </a:r>
          </a:p>
          <a:p>
            <a:pPr lvl="1"/>
            <a:r>
              <a:rPr lang="en-US" altLang="zh-CN" dirty="0"/>
              <a:t>Keys, referential integrity, etc.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Weak Entity Set: </a:t>
            </a:r>
            <a:r>
              <a:rPr lang="en-US" altLang="zh-CN" b="0" dirty="0"/>
              <a:t>Why &amp; How?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Question: </a:t>
            </a:r>
            <a:r>
              <a:rPr lang="en-US" altLang="zh-CN" dirty="0"/>
              <a:t>Given a real-world application, model it into an ER model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270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Schema and instances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DDL and DML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Primary key, Foreign key, Unique, NULL, Default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Translating ER to Relations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Entities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</a:rPr>
              <a:t>Relationships (many-many, many-one, one-one)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Weak entity set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Subclass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Question: </a:t>
            </a:r>
            <a:r>
              <a:rPr lang="en-US" altLang="zh-CN" dirty="0"/>
              <a:t>Given an ER diagram, translate it into a set of relations (primary, foreign keys; SQL)</a:t>
            </a:r>
            <a:endParaRPr lang="zh-CN" altLang="en-US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endParaRPr lang="en-US" altLang="zh-CN" dirty="0"/>
          </a:p>
          <a:p>
            <a:pPr lvl="1">
              <a:lnSpc>
                <a:spcPct val="120000"/>
              </a:lnSpc>
            </a:pPr>
            <a:endParaRPr lang="en-US" altLang="zh-CN" dirty="0"/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7362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15451</TotalTime>
  <Words>535</Words>
  <Application>Microsoft Office PowerPoint</Application>
  <PresentationFormat>On-screen Show (4:3)</PresentationFormat>
  <Paragraphs>119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Garamond</vt:lpstr>
      <vt:lpstr>Palace Script MT</vt:lpstr>
      <vt:lpstr>Times New Roman</vt:lpstr>
      <vt:lpstr>Wingdings</vt:lpstr>
      <vt:lpstr>Office 主题</vt:lpstr>
      <vt:lpstr>COP4710 Database Systems</vt:lpstr>
      <vt:lpstr>Final Exam</vt:lpstr>
      <vt:lpstr>Final Exam</vt:lpstr>
      <vt:lpstr>Format</vt:lpstr>
      <vt:lpstr>Suggested Method for Study</vt:lpstr>
      <vt:lpstr>Why Such Great Achievements?</vt:lpstr>
      <vt:lpstr>And Many More Behind the Scene</vt:lpstr>
      <vt:lpstr>ER Model</vt:lpstr>
      <vt:lpstr>Relational Model</vt:lpstr>
      <vt:lpstr>Relational Algebra</vt:lpstr>
      <vt:lpstr>Relational Design</vt:lpstr>
      <vt:lpstr>SQL</vt:lpstr>
      <vt:lpstr>Indexing</vt:lpstr>
      <vt:lpstr>Transactions Management and Crash Recovery</vt:lpstr>
      <vt:lpstr>Break a Leg!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1009</cp:revision>
  <dcterms:created xsi:type="dcterms:W3CDTF">2009-02-27T04:51:28Z</dcterms:created>
  <dcterms:modified xsi:type="dcterms:W3CDTF">2025-04-22T20:54:46Z</dcterms:modified>
</cp:coreProperties>
</file>