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pptx" ContentType="application/vnd.openxmlformats-officedocument.presentationml.presentation"/>
  <Default Extension="rels" ContentType="application/vnd.openxmlformats-package.relationships+xml"/>
  <Default Extension="sldx" ContentType="application/vnd.openxmlformats-officedocument.presentationml.slide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93" r:id="rId2"/>
    <p:sldId id="384" r:id="rId3"/>
    <p:sldId id="385" r:id="rId4"/>
    <p:sldId id="407" r:id="rId5"/>
    <p:sldId id="408" r:id="rId6"/>
    <p:sldId id="409" r:id="rId7"/>
    <p:sldId id="411" r:id="rId8"/>
    <p:sldId id="412" r:id="rId9"/>
    <p:sldId id="443" r:id="rId10"/>
    <p:sldId id="440" r:id="rId11"/>
    <p:sldId id="414" r:id="rId12"/>
    <p:sldId id="415" r:id="rId13"/>
    <p:sldId id="416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25" r:id="rId22"/>
    <p:sldId id="426" r:id="rId23"/>
    <p:sldId id="427" r:id="rId24"/>
    <p:sldId id="428" r:id="rId25"/>
    <p:sldId id="429" r:id="rId26"/>
    <p:sldId id="444" r:id="rId27"/>
    <p:sldId id="431" r:id="rId28"/>
    <p:sldId id="442" r:id="rId29"/>
    <p:sldId id="433" r:id="rId30"/>
    <p:sldId id="434" r:id="rId31"/>
    <p:sldId id="435" r:id="rId32"/>
    <p:sldId id="445" r:id="rId33"/>
    <p:sldId id="436" r:id="rId34"/>
    <p:sldId id="437" r:id="rId35"/>
    <p:sldId id="438" r:id="rId36"/>
    <p:sldId id="439" r:id="rId37"/>
    <p:sldId id="446" r:id="rId3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0900"/>
    <a:srgbClr val="FFD700"/>
    <a:srgbClr val="A80000"/>
    <a:srgbClr val="FF6565"/>
    <a:srgbClr val="FFFF43"/>
    <a:srgbClr val="E7E200"/>
    <a:srgbClr val="EBE600"/>
    <a:srgbClr val="CC0000"/>
    <a:srgbClr val="F0FF29"/>
    <a:srgbClr val="D5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8" d="100"/>
          <a:sy n="88" d="100"/>
        </p:scale>
        <p:origin x="32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2023/1/10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2023/1/10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861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PowerPoint_Slide.sld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PowerPoint_Presentation.ppt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8417" y="4797152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E-R Model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An employee can work in </a:t>
            </a:r>
            <a:r>
              <a:rPr lang="en-US" altLang="zh-CN" dirty="0">
                <a:solidFill>
                  <a:schemeClr val="folHlink"/>
                </a:solidFill>
                <a:ea typeface="宋体" pitchFamily="2" charset="-122"/>
              </a:rPr>
              <a:t>many</a:t>
            </a:r>
            <a:r>
              <a:rPr lang="en-US" altLang="zh-CN" dirty="0">
                <a:ea typeface="宋体" pitchFamily="2" charset="-122"/>
              </a:rPr>
              <a:t> departments;  a department can have </a:t>
            </a:r>
            <a:r>
              <a:rPr lang="en-US" altLang="zh-CN" dirty="0">
                <a:solidFill>
                  <a:schemeClr val="folHlink"/>
                </a:solidFill>
                <a:ea typeface="宋体" pitchFamily="2" charset="-122"/>
              </a:rPr>
              <a:t>many </a:t>
            </a:r>
            <a:r>
              <a:rPr lang="en-US" altLang="zh-CN" dirty="0">
                <a:ea typeface="宋体" pitchFamily="2" charset="-122"/>
              </a:rPr>
              <a:t>employees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In contrast, each department has </a:t>
            </a:r>
            <a:r>
              <a:rPr lang="en-US" altLang="zh-CN" dirty="0">
                <a:solidFill>
                  <a:srgbClr val="C00000"/>
                </a:solidFill>
                <a:ea typeface="宋体" pitchFamily="2" charset="-122"/>
              </a:rPr>
              <a:t>at most </a:t>
            </a:r>
            <a:r>
              <a:rPr lang="en-US" altLang="zh-CN" dirty="0">
                <a:solidFill>
                  <a:schemeClr val="folHlink"/>
                </a:solidFill>
                <a:ea typeface="宋体" pitchFamily="2" charset="-122"/>
              </a:rPr>
              <a:t>one</a:t>
            </a:r>
            <a:r>
              <a:rPr lang="en-US" altLang="zh-CN" dirty="0">
                <a:ea typeface="宋体" pitchFamily="2" charset="-122"/>
              </a:rPr>
              <a:t> manager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132"/>
          <p:cNvGrpSpPr>
            <a:grpSpLocks/>
          </p:cNvGrpSpPr>
          <p:nvPr/>
        </p:nvGrpSpPr>
        <p:grpSpPr bwMode="auto">
          <a:xfrm>
            <a:off x="3344276" y="4430290"/>
            <a:ext cx="2361312" cy="920750"/>
            <a:chOff x="3175" y="768"/>
            <a:chExt cx="1445" cy="580"/>
          </a:xfrm>
        </p:grpSpPr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3456" y="768"/>
              <a:ext cx="769" cy="580"/>
              <a:chOff x="3456" y="1053"/>
              <a:chExt cx="769" cy="580"/>
            </a:xfrm>
          </p:grpSpPr>
          <p:sp>
            <p:nvSpPr>
              <p:cNvPr id="12" name="Freeform 51"/>
              <p:cNvSpPr>
                <a:spLocks/>
              </p:cNvSpPr>
              <p:nvPr/>
            </p:nvSpPr>
            <p:spPr bwMode="auto">
              <a:xfrm>
                <a:off x="3456" y="1053"/>
                <a:ext cx="769" cy="580"/>
              </a:xfrm>
              <a:custGeom>
                <a:avLst/>
                <a:gdLst>
                  <a:gd name="T0" fmla="*/ 0 w 769"/>
                  <a:gd name="T1" fmla="*/ 290 h 580"/>
                  <a:gd name="T2" fmla="*/ 378 w 769"/>
                  <a:gd name="T3" fmla="*/ 0 h 580"/>
                  <a:gd name="T4" fmla="*/ 768 w 769"/>
                  <a:gd name="T5" fmla="*/ 300 h 580"/>
                  <a:gd name="T6" fmla="*/ 378 w 769"/>
                  <a:gd name="T7" fmla="*/ 579 h 580"/>
                  <a:gd name="T8" fmla="*/ 0 w 769"/>
                  <a:gd name="T9" fmla="*/ 290 h 5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9"/>
                  <a:gd name="T16" fmla="*/ 0 h 580"/>
                  <a:gd name="T17" fmla="*/ 769 w 769"/>
                  <a:gd name="T18" fmla="*/ 580 h 5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9" h="580">
                    <a:moveTo>
                      <a:pt x="0" y="290"/>
                    </a:moveTo>
                    <a:lnTo>
                      <a:pt x="378" y="0"/>
                    </a:lnTo>
                    <a:lnTo>
                      <a:pt x="768" y="300"/>
                    </a:lnTo>
                    <a:lnTo>
                      <a:pt x="378" y="579"/>
                    </a:lnTo>
                    <a:lnTo>
                      <a:pt x="0" y="29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11" name="Rectangle 50"/>
              <p:cNvSpPr>
                <a:spLocks noChangeArrowheads="1"/>
              </p:cNvSpPr>
              <p:nvPr/>
            </p:nvSpPr>
            <p:spPr bwMode="auto">
              <a:xfrm>
                <a:off x="3522" y="1266"/>
                <a:ext cx="661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Manages</a:t>
                </a:r>
              </a:p>
            </p:txBody>
          </p:sp>
        </p:grpSp>
        <p:sp>
          <p:nvSpPr>
            <p:cNvPr id="8" name="Line 102"/>
            <p:cNvSpPr>
              <a:spLocks noChangeShapeType="1"/>
            </p:cNvSpPr>
            <p:nvPr/>
          </p:nvSpPr>
          <p:spPr bwMode="auto">
            <a:xfrm>
              <a:off x="3175" y="1056"/>
              <a:ext cx="29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stealth" w="lg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101"/>
            <p:cNvSpPr>
              <a:spLocks noChangeShapeType="1"/>
            </p:cNvSpPr>
            <p:nvPr/>
          </p:nvSpPr>
          <p:spPr bwMode="auto">
            <a:xfrm flipH="1">
              <a:off x="4224" y="1071"/>
              <a:ext cx="3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" name="Group 129"/>
          <p:cNvGrpSpPr>
            <a:grpSpLocks/>
          </p:cNvGrpSpPr>
          <p:nvPr/>
        </p:nvGrpSpPr>
        <p:grpSpPr bwMode="auto">
          <a:xfrm>
            <a:off x="1668487" y="3400003"/>
            <a:ext cx="5794375" cy="2738438"/>
            <a:chOff x="2069" y="109"/>
            <a:chExt cx="3650" cy="1725"/>
          </a:xfrm>
        </p:grpSpPr>
        <p:sp>
          <p:nvSpPr>
            <p:cNvPr id="16" name="Freeform 112"/>
            <p:cNvSpPr>
              <a:spLocks/>
            </p:cNvSpPr>
            <p:nvPr/>
          </p:nvSpPr>
          <p:spPr bwMode="auto">
            <a:xfrm>
              <a:off x="3399" y="1392"/>
              <a:ext cx="788" cy="442"/>
            </a:xfrm>
            <a:custGeom>
              <a:avLst/>
              <a:gdLst>
                <a:gd name="T0" fmla="*/ 0 w 788"/>
                <a:gd name="T1" fmla="*/ 221 h 442"/>
                <a:gd name="T2" fmla="*/ 388 w 788"/>
                <a:gd name="T3" fmla="*/ 0 h 442"/>
                <a:gd name="T4" fmla="*/ 787 w 788"/>
                <a:gd name="T5" fmla="*/ 229 h 442"/>
                <a:gd name="T6" fmla="*/ 388 w 788"/>
                <a:gd name="T7" fmla="*/ 441 h 442"/>
                <a:gd name="T8" fmla="*/ 0 w 788"/>
                <a:gd name="T9" fmla="*/ 221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8"/>
                <a:gd name="T16" fmla="*/ 0 h 442"/>
                <a:gd name="T17" fmla="*/ 788 w 788"/>
                <a:gd name="T18" fmla="*/ 442 h 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8" h="442">
                  <a:moveTo>
                    <a:pt x="0" y="221"/>
                  </a:moveTo>
                  <a:lnTo>
                    <a:pt x="388" y="0"/>
                  </a:lnTo>
                  <a:lnTo>
                    <a:pt x="787" y="229"/>
                  </a:lnTo>
                  <a:lnTo>
                    <a:pt x="388" y="441"/>
                  </a:lnTo>
                  <a:lnTo>
                    <a:pt x="0" y="22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4313" y="359"/>
              <a:ext cx="454" cy="327"/>
            </a:xfrm>
            <a:custGeom>
              <a:avLst/>
              <a:gdLst>
                <a:gd name="T0" fmla="*/ 451 w 454"/>
                <a:gd name="T1" fmla="*/ 148 h 327"/>
                <a:gd name="T2" fmla="*/ 445 w 454"/>
                <a:gd name="T3" fmla="*/ 120 h 327"/>
                <a:gd name="T4" fmla="*/ 431 w 454"/>
                <a:gd name="T5" fmla="*/ 94 h 327"/>
                <a:gd name="T6" fmla="*/ 411 w 454"/>
                <a:gd name="T7" fmla="*/ 68 h 327"/>
                <a:gd name="T8" fmla="*/ 386 w 454"/>
                <a:gd name="T9" fmla="*/ 47 h 327"/>
                <a:gd name="T10" fmla="*/ 356 w 454"/>
                <a:gd name="T11" fmla="*/ 29 h 327"/>
                <a:gd name="T12" fmla="*/ 322 w 454"/>
                <a:gd name="T13" fmla="*/ 15 h 327"/>
                <a:gd name="T14" fmla="*/ 285 w 454"/>
                <a:gd name="T15" fmla="*/ 5 h 327"/>
                <a:gd name="T16" fmla="*/ 246 w 454"/>
                <a:gd name="T17" fmla="*/ 0 h 327"/>
                <a:gd name="T18" fmla="*/ 206 w 454"/>
                <a:gd name="T19" fmla="*/ 0 h 327"/>
                <a:gd name="T20" fmla="*/ 167 w 454"/>
                <a:gd name="T21" fmla="*/ 5 h 327"/>
                <a:gd name="T22" fmla="*/ 130 w 454"/>
                <a:gd name="T23" fmla="*/ 15 h 327"/>
                <a:gd name="T24" fmla="*/ 96 w 454"/>
                <a:gd name="T25" fmla="*/ 29 h 327"/>
                <a:gd name="T26" fmla="*/ 65 w 454"/>
                <a:gd name="T27" fmla="*/ 47 h 327"/>
                <a:gd name="T28" fmla="*/ 40 w 454"/>
                <a:gd name="T29" fmla="*/ 68 h 327"/>
                <a:gd name="T30" fmla="*/ 21 w 454"/>
                <a:gd name="T31" fmla="*/ 94 h 327"/>
                <a:gd name="T32" fmla="*/ 7 w 454"/>
                <a:gd name="T33" fmla="*/ 120 h 327"/>
                <a:gd name="T34" fmla="*/ 1 w 454"/>
                <a:gd name="T35" fmla="*/ 148 h 327"/>
                <a:gd name="T36" fmla="*/ 1 w 454"/>
                <a:gd name="T37" fmla="*/ 177 h 327"/>
                <a:gd name="T38" fmla="*/ 7 w 454"/>
                <a:gd name="T39" fmla="*/ 205 h 327"/>
                <a:gd name="T40" fmla="*/ 21 w 454"/>
                <a:gd name="T41" fmla="*/ 231 h 327"/>
                <a:gd name="T42" fmla="*/ 40 w 454"/>
                <a:gd name="T43" fmla="*/ 255 h 327"/>
                <a:gd name="T44" fmla="*/ 65 w 454"/>
                <a:gd name="T45" fmla="*/ 278 h 327"/>
                <a:gd name="T46" fmla="*/ 96 w 454"/>
                <a:gd name="T47" fmla="*/ 296 h 327"/>
                <a:gd name="T48" fmla="*/ 130 w 454"/>
                <a:gd name="T49" fmla="*/ 310 h 327"/>
                <a:gd name="T50" fmla="*/ 167 w 454"/>
                <a:gd name="T51" fmla="*/ 320 h 327"/>
                <a:gd name="T52" fmla="*/ 206 w 454"/>
                <a:gd name="T53" fmla="*/ 326 h 327"/>
                <a:gd name="T54" fmla="*/ 246 w 454"/>
                <a:gd name="T55" fmla="*/ 326 h 327"/>
                <a:gd name="T56" fmla="*/ 285 w 454"/>
                <a:gd name="T57" fmla="*/ 320 h 327"/>
                <a:gd name="T58" fmla="*/ 322 w 454"/>
                <a:gd name="T59" fmla="*/ 310 h 327"/>
                <a:gd name="T60" fmla="*/ 356 w 454"/>
                <a:gd name="T61" fmla="*/ 296 h 327"/>
                <a:gd name="T62" fmla="*/ 386 w 454"/>
                <a:gd name="T63" fmla="*/ 278 h 327"/>
                <a:gd name="T64" fmla="*/ 411 w 454"/>
                <a:gd name="T65" fmla="*/ 255 h 327"/>
                <a:gd name="T66" fmla="*/ 431 w 454"/>
                <a:gd name="T67" fmla="*/ 231 h 327"/>
                <a:gd name="T68" fmla="*/ 445 w 454"/>
                <a:gd name="T69" fmla="*/ 205 h 327"/>
                <a:gd name="T70" fmla="*/ 451 w 454"/>
                <a:gd name="T71" fmla="*/ 177 h 32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54"/>
                <a:gd name="T109" fmla="*/ 0 h 327"/>
                <a:gd name="T110" fmla="*/ 454 w 454"/>
                <a:gd name="T111" fmla="*/ 327 h 32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54" h="327">
                  <a:moveTo>
                    <a:pt x="453" y="163"/>
                  </a:moveTo>
                  <a:lnTo>
                    <a:pt x="451" y="148"/>
                  </a:lnTo>
                  <a:lnTo>
                    <a:pt x="448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4"/>
                  </a:lnTo>
                  <a:lnTo>
                    <a:pt x="422" y="80"/>
                  </a:lnTo>
                  <a:lnTo>
                    <a:pt x="411" y="68"/>
                  </a:lnTo>
                  <a:lnTo>
                    <a:pt x="399" y="57"/>
                  </a:lnTo>
                  <a:lnTo>
                    <a:pt x="386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3" y="9"/>
                  </a:lnTo>
                  <a:lnTo>
                    <a:pt x="285" y="5"/>
                  </a:lnTo>
                  <a:lnTo>
                    <a:pt x="265" y="1"/>
                  </a:lnTo>
                  <a:lnTo>
                    <a:pt x="246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8" y="9"/>
                  </a:lnTo>
                  <a:lnTo>
                    <a:pt x="130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5" y="47"/>
                  </a:lnTo>
                  <a:lnTo>
                    <a:pt x="53" y="57"/>
                  </a:lnTo>
                  <a:lnTo>
                    <a:pt x="40" y="68"/>
                  </a:lnTo>
                  <a:lnTo>
                    <a:pt x="29" y="80"/>
                  </a:lnTo>
                  <a:lnTo>
                    <a:pt x="21" y="94"/>
                  </a:lnTo>
                  <a:lnTo>
                    <a:pt x="13" y="106"/>
                  </a:lnTo>
                  <a:lnTo>
                    <a:pt x="7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3"/>
                  </a:lnTo>
                  <a:lnTo>
                    <a:pt x="1" y="177"/>
                  </a:lnTo>
                  <a:lnTo>
                    <a:pt x="3" y="191"/>
                  </a:lnTo>
                  <a:lnTo>
                    <a:pt x="7" y="205"/>
                  </a:lnTo>
                  <a:lnTo>
                    <a:pt x="13" y="217"/>
                  </a:lnTo>
                  <a:lnTo>
                    <a:pt x="21" y="231"/>
                  </a:lnTo>
                  <a:lnTo>
                    <a:pt x="29" y="244"/>
                  </a:lnTo>
                  <a:lnTo>
                    <a:pt x="40" y="255"/>
                  </a:lnTo>
                  <a:lnTo>
                    <a:pt x="53" y="266"/>
                  </a:lnTo>
                  <a:lnTo>
                    <a:pt x="65" y="278"/>
                  </a:lnTo>
                  <a:lnTo>
                    <a:pt x="80" y="288"/>
                  </a:lnTo>
                  <a:lnTo>
                    <a:pt x="96" y="296"/>
                  </a:lnTo>
                  <a:lnTo>
                    <a:pt x="113" y="303"/>
                  </a:lnTo>
                  <a:lnTo>
                    <a:pt x="130" y="310"/>
                  </a:lnTo>
                  <a:lnTo>
                    <a:pt x="148" y="316"/>
                  </a:lnTo>
                  <a:lnTo>
                    <a:pt x="167" y="320"/>
                  </a:lnTo>
                  <a:lnTo>
                    <a:pt x="186" y="323"/>
                  </a:lnTo>
                  <a:lnTo>
                    <a:pt x="206" y="326"/>
                  </a:lnTo>
                  <a:lnTo>
                    <a:pt x="225" y="326"/>
                  </a:lnTo>
                  <a:lnTo>
                    <a:pt x="246" y="326"/>
                  </a:lnTo>
                  <a:lnTo>
                    <a:pt x="265" y="323"/>
                  </a:lnTo>
                  <a:lnTo>
                    <a:pt x="285" y="320"/>
                  </a:lnTo>
                  <a:lnTo>
                    <a:pt x="303" y="316"/>
                  </a:lnTo>
                  <a:lnTo>
                    <a:pt x="322" y="310"/>
                  </a:lnTo>
                  <a:lnTo>
                    <a:pt x="339" y="303"/>
                  </a:lnTo>
                  <a:lnTo>
                    <a:pt x="356" y="296"/>
                  </a:lnTo>
                  <a:lnTo>
                    <a:pt x="372" y="288"/>
                  </a:lnTo>
                  <a:lnTo>
                    <a:pt x="386" y="278"/>
                  </a:lnTo>
                  <a:lnTo>
                    <a:pt x="399" y="266"/>
                  </a:lnTo>
                  <a:lnTo>
                    <a:pt x="411" y="255"/>
                  </a:lnTo>
                  <a:lnTo>
                    <a:pt x="422" y="244"/>
                  </a:lnTo>
                  <a:lnTo>
                    <a:pt x="431" y="231"/>
                  </a:lnTo>
                  <a:lnTo>
                    <a:pt x="439" y="217"/>
                  </a:lnTo>
                  <a:lnTo>
                    <a:pt x="445" y="205"/>
                  </a:lnTo>
                  <a:lnTo>
                    <a:pt x="448" y="191"/>
                  </a:lnTo>
                  <a:lnTo>
                    <a:pt x="451" y="177"/>
                  </a:lnTo>
                  <a:lnTo>
                    <a:pt x="453" y="163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8" name="Freeform 34"/>
            <p:cNvSpPr>
              <a:spLocks/>
            </p:cNvSpPr>
            <p:nvPr/>
          </p:nvSpPr>
          <p:spPr bwMode="auto">
            <a:xfrm>
              <a:off x="5144" y="373"/>
              <a:ext cx="575" cy="313"/>
            </a:xfrm>
            <a:custGeom>
              <a:avLst/>
              <a:gdLst>
                <a:gd name="T0" fmla="*/ 1 w 575"/>
                <a:gd name="T1" fmla="*/ 169 h 313"/>
                <a:gd name="T2" fmla="*/ 9 w 575"/>
                <a:gd name="T3" fmla="*/ 196 h 313"/>
                <a:gd name="T4" fmla="*/ 28 w 575"/>
                <a:gd name="T5" fmla="*/ 221 h 313"/>
                <a:gd name="T6" fmla="*/ 52 w 575"/>
                <a:gd name="T7" fmla="*/ 244 h 313"/>
                <a:gd name="T8" fmla="*/ 84 w 575"/>
                <a:gd name="T9" fmla="*/ 266 h 313"/>
                <a:gd name="T10" fmla="*/ 123 w 575"/>
                <a:gd name="T11" fmla="*/ 283 h 313"/>
                <a:gd name="T12" fmla="*/ 165 w 575"/>
                <a:gd name="T13" fmla="*/ 297 h 313"/>
                <a:gd name="T14" fmla="*/ 213 w 575"/>
                <a:gd name="T15" fmla="*/ 306 h 313"/>
                <a:gd name="T16" fmla="*/ 262 w 575"/>
                <a:gd name="T17" fmla="*/ 312 h 313"/>
                <a:gd name="T18" fmla="*/ 311 w 575"/>
                <a:gd name="T19" fmla="*/ 312 h 313"/>
                <a:gd name="T20" fmla="*/ 361 w 575"/>
                <a:gd name="T21" fmla="*/ 306 h 313"/>
                <a:gd name="T22" fmla="*/ 408 w 575"/>
                <a:gd name="T23" fmla="*/ 297 h 313"/>
                <a:gd name="T24" fmla="*/ 451 w 575"/>
                <a:gd name="T25" fmla="*/ 283 h 313"/>
                <a:gd name="T26" fmla="*/ 490 w 575"/>
                <a:gd name="T27" fmla="*/ 266 h 313"/>
                <a:gd name="T28" fmla="*/ 522 w 575"/>
                <a:gd name="T29" fmla="*/ 244 h 313"/>
                <a:gd name="T30" fmla="*/ 547 w 575"/>
                <a:gd name="T31" fmla="*/ 221 h 313"/>
                <a:gd name="T32" fmla="*/ 564 w 575"/>
                <a:gd name="T33" fmla="*/ 196 h 313"/>
                <a:gd name="T34" fmla="*/ 572 w 575"/>
                <a:gd name="T35" fmla="*/ 169 h 313"/>
                <a:gd name="T36" fmla="*/ 572 w 575"/>
                <a:gd name="T37" fmla="*/ 141 h 313"/>
                <a:gd name="T38" fmla="*/ 564 w 575"/>
                <a:gd name="T39" fmla="*/ 114 h 313"/>
                <a:gd name="T40" fmla="*/ 547 w 575"/>
                <a:gd name="T41" fmla="*/ 90 h 313"/>
                <a:gd name="T42" fmla="*/ 522 w 575"/>
                <a:gd name="T43" fmla="*/ 65 h 313"/>
                <a:gd name="T44" fmla="*/ 490 w 575"/>
                <a:gd name="T45" fmla="*/ 45 h 313"/>
                <a:gd name="T46" fmla="*/ 451 w 575"/>
                <a:gd name="T47" fmla="*/ 26 h 313"/>
                <a:gd name="T48" fmla="*/ 408 w 575"/>
                <a:gd name="T49" fmla="*/ 14 h 313"/>
                <a:gd name="T50" fmla="*/ 361 w 575"/>
                <a:gd name="T51" fmla="*/ 5 h 313"/>
                <a:gd name="T52" fmla="*/ 311 w 575"/>
                <a:gd name="T53" fmla="*/ 0 h 313"/>
                <a:gd name="T54" fmla="*/ 262 w 575"/>
                <a:gd name="T55" fmla="*/ 0 h 313"/>
                <a:gd name="T56" fmla="*/ 212 w 575"/>
                <a:gd name="T57" fmla="*/ 5 h 313"/>
                <a:gd name="T58" fmla="*/ 165 w 575"/>
                <a:gd name="T59" fmla="*/ 14 h 313"/>
                <a:gd name="T60" fmla="*/ 123 w 575"/>
                <a:gd name="T61" fmla="*/ 28 h 313"/>
                <a:gd name="T62" fmla="*/ 84 w 575"/>
                <a:gd name="T63" fmla="*/ 45 h 313"/>
                <a:gd name="T64" fmla="*/ 52 w 575"/>
                <a:gd name="T65" fmla="*/ 65 h 313"/>
                <a:gd name="T66" fmla="*/ 28 w 575"/>
                <a:gd name="T67" fmla="*/ 90 h 313"/>
                <a:gd name="T68" fmla="*/ 9 w 575"/>
                <a:gd name="T69" fmla="*/ 115 h 313"/>
                <a:gd name="T70" fmla="*/ 1 w 575"/>
                <a:gd name="T71" fmla="*/ 142 h 31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75"/>
                <a:gd name="T109" fmla="*/ 0 h 313"/>
                <a:gd name="T110" fmla="*/ 575 w 575"/>
                <a:gd name="T111" fmla="*/ 313 h 31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75" h="313">
                  <a:moveTo>
                    <a:pt x="0" y="156"/>
                  </a:moveTo>
                  <a:lnTo>
                    <a:pt x="1" y="169"/>
                  </a:lnTo>
                  <a:lnTo>
                    <a:pt x="5" y="182"/>
                  </a:lnTo>
                  <a:lnTo>
                    <a:pt x="9" y="196"/>
                  </a:lnTo>
                  <a:lnTo>
                    <a:pt x="17" y="208"/>
                  </a:lnTo>
                  <a:lnTo>
                    <a:pt x="28" y="221"/>
                  </a:lnTo>
                  <a:lnTo>
                    <a:pt x="38" y="234"/>
                  </a:lnTo>
                  <a:lnTo>
                    <a:pt x="52" y="244"/>
                  </a:lnTo>
                  <a:lnTo>
                    <a:pt x="67" y="255"/>
                  </a:lnTo>
                  <a:lnTo>
                    <a:pt x="84" y="266"/>
                  </a:lnTo>
                  <a:lnTo>
                    <a:pt x="103" y="275"/>
                  </a:lnTo>
                  <a:lnTo>
                    <a:pt x="123" y="283"/>
                  </a:lnTo>
                  <a:lnTo>
                    <a:pt x="143" y="290"/>
                  </a:lnTo>
                  <a:lnTo>
                    <a:pt x="165" y="297"/>
                  </a:lnTo>
                  <a:lnTo>
                    <a:pt x="189" y="302"/>
                  </a:lnTo>
                  <a:lnTo>
                    <a:pt x="213" y="306"/>
                  </a:lnTo>
                  <a:lnTo>
                    <a:pt x="237" y="309"/>
                  </a:lnTo>
                  <a:lnTo>
                    <a:pt x="262" y="312"/>
                  </a:lnTo>
                  <a:lnTo>
                    <a:pt x="287" y="312"/>
                  </a:lnTo>
                  <a:lnTo>
                    <a:pt x="311" y="312"/>
                  </a:lnTo>
                  <a:lnTo>
                    <a:pt x="337" y="309"/>
                  </a:lnTo>
                  <a:lnTo>
                    <a:pt x="361" y="306"/>
                  </a:lnTo>
                  <a:lnTo>
                    <a:pt x="385" y="302"/>
                  </a:lnTo>
                  <a:lnTo>
                    <a:pt x="408" y="297"/>
                  </a:lnTo>
                  <a:lnTo>
                    <a:pt x="431" y="290"/>
                  </a:lnTo>
                  <a:lnTo>
                    <a:pt x="451" y="283"/>
                  </a:lnTo>
                  <a:lnTo>
                    <a:pt x="471" y="275"/>
                  </a:lnTo>
                  <a:lnTo>
                    <a:pt x="490" y="266"/>
                  </a:lnTo>
                  <a:lnTo>
                    <a:pt x="506" y="255"/>
                  </a:lnTo>
                  <a:lnTo>
                    <a:pt x="522" y="244"/>
                  </a:lnTo>
                  <a:lnTo>
                    <a:pt x="536" y="234"/>
                  </a:lnTo>
                  <a:lnTo>
                    <a:pt x="547" y="221"/>
                  </a:lnTo>
                  <a:lnTo>
                    <a:pt x="556" y="208"/>
                  </a:lnTo>
                  <a:lnTo>
                    <a:pt x="564" y="196"/>
                  </a:lnTo>
                  <a:lnTo>
                    <a:pt x="569" y="182"/>
                  </a:lnTo>
                  <a:lnTo>
                    <a:pt x="572" y="169"/>
                  </a:lnTo>
                  <a:lnTo>
                    <a:pt x="574" y="156"/>
                  </a:lnTo>
                  <a:lnTo>
                    <a:pt x="572" y="141"/>
                  </a:lnTo>
                  <a:lnTo>
                    <a:pt x="569" y="129"/>
                  </a:lnTo>
                  <a:lnTo>
                    <a:pt x="564" y="114"/>
                  </a:lnTo>
                  <a:lnTo>
                    <a:pt x="556" y="102"/>
                  </a:lnTo>
                  <a:lnTo>
                    <a:pt x="547" y="90"/>
                  </a:lnTo>
                  <a:lnTo>
                    <a:pt x="536" y="76"/>
                  </a:lnTo>
                  <a:lnTo>
                    <a:pt x="522" y="65"/>
                  </a:lnTo>
                  <a:lnTo>
                    <a:pt x="506" y="55"/>
                  </a:lnTo>
                  <a:lnTo>
                    <a:pt x="490" y="45"/>
                  </a:lnTo>
                  <a:lnTo>
                    <a:pt x="471" y="36"/>
                  </a:lnTo>
                  <a:lnTo>
                    <a:pt x="451" y="26"/>
                  </a:lnTo>
                  <a:lnTo>
                    <a:pt x="431" y="20"/>
                  </a:lnTo>
                  <a:lnTo>
                    <a:pt x="408" y="14"/>
                  </a:lnTo>
                  <a:lnTo>
                    <a:pt x="385" y="8"/>
                  </a:lnTo>
                  <a:lnTo>
                    <a:pt x="361" y="5"/>
                  </a:lnTo>
                  <a:lnTo>
                    <a:pt x="337" y="1"/>
                  </a:lnTo>
                  <a:lnTo>
                    <a:pt x="311" y="0"/>
                  </a:lnTo>
                  <a:lnTo>
                    <a:pt x="287" y="0"/>
                  </a:lnTo>
                  <a:lnTo>
                    <a:pt x="262" y="0"/>
                  </a:lnTo>
                  <a:lnTo>
                    <a:pt x="237" y="1"/>
                  </a:lnTo>
                  <a:lnTo>
                    <a:pt x="212" y="5"/>
                  </a:lnTo>
                  <a:lnTo>
                    <a:pt x="189" y="9"/>
                  </a:lnTo>
                  <a:lnTo>
                    <a:pt x="165" y="14"/>
                  </a:lnTo>
                  <a:lnTo>
                    <a:pt x="143" y="20"/>
                  </a:lnTo>
                  <a:lnTo>
                    <a:pt x="123" y="28"/>
                  </a:lnTo>
                  <a:lnTo>
                    <a:pt x="102" y="36"/>
                  </a:lnTo>
                  <a:lnTo>
                    <a:pt x="84" y="45"/>
                  </a:lnTo>
                  <a:lnTo>
                    <a:pt x="67" y="55"/>
                  </a:lnTo>
                  <a:lnTo>
                    <a:pt x="52" y="65"/>
                  </a:lnTo>
                  <a:lnTo>
                    <a:pt x="38" y="78"/>
                  </a:lnTo>
                  <a:lnTo>
                    <a:pt x="28" y="90"/>
                  </a:lnTo>
                  <a:lnTo>
                    <a:pt x="17" y="102"/>
                  </a:lnTo>
                  <a:lnTo>
                    <a:pt x="9" y="115"/>
                  </a:lnTo>
                  <a:lnTo>
                    <a:pt x="5" y="129"/>
                  </a:lnTo>
                  <a:lnTo>
                    <a:pt x="1" y="142"/>
                  </a:lnTo>
                  <a:lnTo>
                    <a:pt x="0" y="15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grpSp>
          <p:nvGrpSpPr>
            <p:cNvPr id="19" name="Group 37"/>
            <p:cNvGrpSpPr>
              <a:grpSpLocks/>
            </p:cNvGrpSpPr>
            <p:nvPr/>
          </p:nvGrpSpPr>
          <p:grpSpPr bwMode="auto">
            <a:xfrm>
              <a:off x="4672" y="119"/>
              <a:ext cx="592" cy="327"/>
              <a:chOff x="4672" y="468"/>
              <a:chExt cx="592" cy="327"/>
            </a:xfrm>
          </p:grpSpPr>
          <p:sp>
            <p:nvSpPr>
              <p:cNvPr id="47" name="Freeform 35"/>
              <p:cNvSpPr>
                <a:spLocks/>
              </p:cNvSpPr>
              <p:nvPr/>
            </p:nvSpPr>
            <p:spPr bwMode="auto">
              <a:xfrm>
                <a:off x="4672" y="468"/>
                <a:ext cx="592" cy="327"/>
              </a:xfrm>
              <a:custGeom>
                <a:avLst/>
                <a:gdLst>
                  <a:gd name="T0" fmla="*/ 589 w 592"/>
                  <a:gd name="T1" fmla="*/ 148 h 327"/>
                  <a:gd name="T2" fmla="*/ 581 w 592"/>
                  <a:gd name="T3" fmla="*/ 120 h 327"/>
                  <a:gd name="T4" fmla="*/ 563 w 592"/>
                  <a:gd name="T5" fmla="*/ 94 h 327"/>
                  <a:gd name="T6" fmla="*/ 538 w 592"/>
                  <a:gd name="T7" fmla="*/ 68 h 327"/>
                  <a:gd name="T8" fmla="*/ 505 w 592"/>
                  <a:gd name="T9" fmla="*/ 46 h 327"/>
                  <a:gd name="T10" fmla="*/ 465 w 592"/>
                  <a:gd name="T11" fmla="*/ 29 h 327"/>
                  <a:gd name="T12" fmla="*/ 420 w 592"/>
                  <a:gd name="T13" fmla="*/ 14 h 327"/>
                  <a:gd name="T14" fmla="*/ 372 w 592"/>
                  <a:gd name="T15" fmla="*/ 4 h 327"/>
                  <a:gd name="T16" fmla="*/ 321 w 592"/>
                  <a:gd name="T17" fmla="*/ 0 h 327"/>
                  <a:gd name="T18" fmla="*/ 269 w 592"/>
                  <a:gd name="T19" fmla="*/ 0 h 327"/>
                  <a:gd name="T20" fmla="*/ 218 w 592"/>
                  <a:gd name="T21" fmla="*/ 4 h 327"/>
                  <a:gd name="T22" fmla="*/ 170 w 592"/>
                  <a:gd name="T23" fmla="*/ 14 h 327"/>
                  <a:gd name="T24" fmla="*/ 125 w 592"/>
                  <a:gd name="T25" fmla="*/ 29 h 327"/>
                  <a:gd name="T26" fmla="*/ 85 w 592"/>
                  <a:gd name="T27" fmla="*/ 46 h 327"/>
                  <a:gd name="T28" fmla="*/ 53 w 592"/>
                  <a:gd name="T29" fmla="*/ 68 h 327"/>
                  <a:gd name="T30" fmla="*/ 27 w 592"/>
                  <a:gd name="T31" fmla="*/ 94 h 327"/>
                  <a:gd name="T32" fmla="*/ 9 w 592"/>
                  <a:gd name="T33" fmla="*/ 120 h 327"/>
                  <a:gd name="T34" fmla="*/ 1 w 592"/>
                  <a:gd name="T35" fmla="*/ 148 h 327"/>
                  <a:gd name="T36" fmla="*/ 1 w 592"/>
                  <a:gd name="T37" fmla="*/ 177 h 327"/>
                  <a:gd name="T38" fmla="*/ 9 w 592"/>
                  <a:gd name="T39" fmla="*/ 205 h 327"/>
                  <a:gd name="T40" fmla="*/ 27 w 592"/>
                  <a:gd name="T41" fmla="*/ 231 h 327"/>
                  <a:gd name="T42" fmla="*/ 53 w 592"/>
                  <a:gd name="T43" fmla="*/ 257 h 327"/>
                  <a:gd name="T44" fmla="*/ 85 w 592"/>
                  <a:gd name="T45" fmla="*/ 278 h 327"/>
                  <a:gd name="T46" fmla="*/ 125 w 592"/>
                  <a:gd name="T47" fmla="*/ 296 h 327"/>
                  <a:gd name="T48" fmla="*/ 170 w 592"/>
                  <a:gd name="T49" fmla="*/ 310 h 327"/>
                  <a:gd name="T50" fmla="*/ 218 w 592"/>
                  <a:gd name="T51" fmla="*/ 320 h 327"/>
                  <a:gd name="T52" fmla="*/ 269 w 592"/>
                  <a:gd name="T53" fmla="*/ 326 h 327"/>
                  <a:gd name="T54" fmla="*/ 321 w 592"/>
                  <a:gd name="T55" fmla="*/ 326 h 327"/>
                  <a:gd name="T56" fmla="*/ 372 w 592"/>
                  <a:gd name="T57" fmla="*/ 320 h 327"/>
                  <a:gd name="T58" fmla="*/ 420 w 592"/>
                  <a:gd name="T59" fmla="*/ 310 h 327"/>
                  <a:gd name="T60" fmla="*/ 465 w 592"/>
                  <a:gd name="T61" fmla="*/ 296 h 327"/>
                  <a:gd name="T62" fmla="*/ 505 w 592"/>
                  <a:gd name="T63" fmla="*/ 278 h 327"/>
                  <a:gd name="T64" fmla="*/ 538 w 592"/>
                  <a:gd name="T65" fmla="*/ 257 h 327"/>
                  <a:gd name="T66" fmla="*/ 563 w 592"/>
                  <a:gd name="T67" fmla="*/ 231 h 327"/>
                  <a:gd name="T68" fmla="*/ 581 w 592"/>
                  <a:gd name="T69" fmla="*/ 205 h 327"/>
                  <a:gd name="T70" fmla="*/ 589 w 592"/>
                  <a:gd name="T71" fmla="*/ 177 h 32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92"/>
                  <a:gd name="T109" fmla="*/ 0 h 327"/>
                  <a:gd name="T110" fmla="*/ 592 w 592"/>
                  <a:gd name="T111" fmla="*/ 327 h 32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92" h="327">
                    <a:moveTo>
                      <a:pt x="591" y="163"/>
                    </a:moveTo>
                    <a:lnTo>
                      <a:pt x="589" y="148"/>
                    </a:lnTo>
                    <a:lnTo>
                      <a:pt x="586" y="133"/>
                    </a:lnTo>
                    <a:lnTo>
                      <a:pt x="581" y="120"/>
                    </a:lnTo>
                    <a:lnTo>
                      <a:pt x="573" y="106"/>
                    </a:lnTo>
                    <a:lnTo>
                      <a:pt x="563" y="94"/>
                    </a:lnTo>
                    <a:lnTo>
                      <a:pt x="550" y="81"/>
                    </a:lnTo>
                    <a:lnTo>
                      <a:pt x="538" y="68"/>
                    </a:lnTo>
                    <a:lnTo>
                      <a:pt x="521" y="57"/>
                    </a:lnTo>
                    <a:lnTo>
                      <a:pt x="505" y="46"/>
                    </a:lnTo>
                    <a:lnTo>
                      <a:pt x="485" y="37"/>
                    </a:lnTo>
                    <a:lnTo>
                      <a:pt x="465" y="29"/>
                    </a:lnTo>
                    <a:lnTo>
                      <a:pt x="442" y="21"/>
                    </a:lnTo>
                    <a:lnTo>
                      <a:pt x="420" y="14"/>
                    </a:lnTo>
                    <a:lnTo>
                      <a:pt x="395" y="9"/>
                    </a:lnTo>
                    <a:lnTo>
                      <a:pt x="372" y="4"/>
                    </a:lnTo>
                    <a:lnTo>
                      <a:pt x="347" y="1"/>
                    </a:lnTo>
                    <a:lnTo>
                      <a:pt x="321" y="0"/>
                    </a:lnTo>
                    <a:lnTo>
                      <a:pt x="294" y="0"/>
                    </a:lnTo>
                    <a:lnTo>
                      <a:pt x="269" y="0"/>
                    </a:lnTo>
                    <a:lnTo>
                      <a:pt x="243" y="1"/>
                    </a:lnTo>
                    <a:lnTo>
                      <a:pt x="218" y="4"/>
                    </a:lnTo>
                    <a:lnTo>
                      <a:pt x="195" y="9"/>
                    </a:lnTo>
                    <a:lnTo>
                      <a:pt x="170" y="14"/>
                    </a:lnTo>
                    <a:lnTo>
                      <a:pt x="148" y="21"/>
                    </a:lnTo>
                    <a:lnTo>
                      <a:pt x="125" y="29"/>
                    </a:lnTo>
                    <a:lnTo>
                      <a:pt x="105" y="37"/>
                    </a:lnTo>
                    <a:lnTo>
                      <a:pt x="85" y="46"/>
                    </a:lnTo>
                    <a:lnTo>
                      <a:pt x="69" y="57"/>
                    </a:lnTo>
                    <a:lnTo>
                      <a:pt x="53" y="68"/>
                    </a:lnTo>
                    <a:lnTo>
                      <a:pt x="40" y="81"/>
                    </a:lnTo>
                    <a:lnTo>
                      <a:pt x="27" y="94"/>
                    </a:lnTo>
                    <a:lnTo>
                      <a:pt x="17" y="106"/>
                    </a:lnTo>
                    <a:lnTo>
                      <a:pt x="9" y="120"/>
                    </a:lnTo>
                    <a:lnTo>
                      <a:pt x="4" y="133"/>
                    </a:lnTo>
                    <a:lnTo>
                      <a:pt x="1" y="148"/>
                    </a:lnTo>
                    <a:lnTo>
                      <a:pt x="0" y="163"/>
                    </a:lnTo>
                    <a:lnTo>
                      <a:pt x="1" y="177"/>
                    </a:lnTo>
                    <a:lnTo>
                      <a:pt x="4" y="191"/>
                    </a:lnTo>
                    <a:lnTo>
                      <a:pt x="9" y="205"/>
                    </a:lnTo>
                    <a:lnTo>
                      <a:pt x="17" y="219"/>
                    </a:lnTo>
                    <a:lnTo>
                      <a:pt x="27" y="231"/>
                    </a:lnTo>
                    <a:lnTo>
                      <a:pt x="40" y="244"/>
                    </a:lnTo>
                    <a:lnTo>
                      <a:pt x="53" y="257"/>
                    </a:lnTo>
                    <a:lnTo>
                      <a:pt x="69" y="268"/>
                    </a:lnTo>
                    <a:lnTo>
                      <a:pt x="85" y="278"/>
                    </a:lnTo>
                    <a:lnTo>
                      <a:pt x="105" y="288"/>
                    </a:lnTo>
                    <a:lnTo>
                      <a:pt x="125" y="296"/>
                    </a:lnTo>
                    <a:lnTo>
                      <a:pt x="148" y="304"/>
                    </a:lnTo>
                    <a:lnTo>
                      <a:pt x="170" y="310"/>
                    </a:lnTo>
                    <a:lnTo>
                      <a:pt x="195" y="316"/>
                    </a:lnTo>
                    <a:lnTo>
                      <a:pt x="218" y="320"/>
                    </a:lnTo>
                    <a:lnTo>
                      <a:pt x="243" y="324"/>
                    </a:lnTo>
                    <a:lnTo>
                      <a:pt x="269" y="326"/>
                    </a:lnTo>
                    <a:lnTo>
                      <a:pt x="294" y="326"/>
                    </a:lnTo>
                    <a:lnTo>
                      <a:pt x="321" y="326"/>
                    </a:lnTo>
                    <a:lnTo>
                      <a:pt x="347" y="324"/>
                    </a:lnTo>
                    <a:lnTo>
                      <a:pt x="372" y="320"/>
                    </a:lnTo>
                    <a:lnTo>
                      <a:pt x="395" y="316"/>
                    </a:lnTo>
                    <a:lnTo>
                      <a:pt x="420" y="310"/>
                    </a:lnTo>
                    <a:lnTo>
                      <a:pt x="442" y="304"/>
                    </a:lnTo>
                    <a:lnTo>
                      <a:pt x="465" y="296"/>
                    </a:lnTo>
                    <a:lnTo>
                      <a:pt x="485" y="288"/>
                    </a:lnTo>
                    <a:lnTo>
                      <a:pt x="505" y="278"/>
                    </a:lnTo>
                    <a:lnTo>
                      <a:pt x="521" y="268"/>
                    </a:lnTo>
                    <a:lnTo>
                      <a:pt x="538" y="257"/>
                    </a:lnTo>
                    <a:lnTo>
                      <a:pt x="550" y="244"/>
                    </a:lnTo>
                    <a:lnTo>
                      <a:pt x="563" y="231"/>
                    </a:lnTo>
                    <a:lnTo>
                      <a:pt x="573" y="219"/>
                    </a:lnTo>
                    <a:lnTo>
                      <a:pt x="581" y="205"/>
                    </a:lnTo>
                    <a:lnTo>
                      <a:pt x="586" y="191"/>
                    </a:lnTo>
                    <a:lnTo>
                      <a:pt x="589" y="177"/>
                    </a:lnTo>
                    <a:lnTo>
                      <a:pt x="591" y="163"/>
                    </a:lnTo>
                  </a:path>
                </a:pathLst>
              </a:custGeom>
              <a:solidFill>
                <a:srgbClr val="92D05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48" name="Rectangle 36"/>
              <p:cNvSpPr>
                <a:spLocks noChangeArrowheads="1"/>
              </p:cNvSpPr>
              <p:nvPr/>
            </p:nvSpPr>
            <p:spPr bwMode="auto">
              <a:xfrm>
                <a:off x="4696" y="507"/>
                <a:ext cx="526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dname</a:t>
                </a:r>
              </a:p>
            </p:txBody>
          </p:sp>
        </p:grp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5179" y="408"/>
              <a:ext cx="54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budget</a:t>
              </a: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4375" y="408"/>
              <a:ext cx="3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u="sng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did</a:t>
              </a:r>
            </a:p>
          </p:txBody>
        </p:sp>
        <p:sp>
          <p:nvSpPr>
            <p:cNvPr id="22" name="Freeform 53"/>
            <p:cNvSpPr>
              <a:spLocks/>
            </p:cNvSpPr>
            <p:nvPr/>
          </p:nvSpPr>
          <p:spPr bwMode="auto">
            <a:xfrm>
              <a:off x="4576" y="887"/>
              <a:ext cx="816" cy="302"/>
            </a:xfrm>
            <a:custGeom>
              <a:avLst/>
              <a:gdLst>
                <a:gd name="T0" fmla="*/ 815 w 816"/>
                <a:gd name="T1" fmla="*/ 301 h 302"/>
                <a:gd name="T2" fmla="*/ 815 w 816"/>
                <a:gd name="T3" fmla="*/ 0 h 302"/>
                <a:gd name="T4" fmla="*/ 0 w 816"/>
                <a:gd name="T5" fmla="*/ 0 h 302"/>
                <a:gd name="T6" fmla="*/ 0 w 816"/>
                <a:gd name="T7" fmla="*/ 301 h 302"/>
                <a:gd name="T8" fmla="*/ 815 w 816"/>
                <a:gd name="T9" fmla="*/ 301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02"/>
                <a:gd name="T17" fmla="*/ 816 w 816"/>
                <a:gd name="T18" fmla="*/ 302 h 3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02">
                  <a:moveTo>
                    <a:pt x="815" y="301"/>
                  </a:moveTo>
                  <a:lnTo>
                    <a:pt x="815" y="0"/>
                  </a:lnTo>
                  <a:lnTo>
                    <a:pt x="0" y="0"/>
                  </a:lnTo>
                  <a:lnTo>
                    <a:pt x="0" y="301"/>
                  </a:lnTo>
                  <a:lnTo>
                    <a:pt x="815" y="301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" name="Rectangle 57"/>
            <p:cNvSpPr>
              <a:spLocks noChangeArrowheads="1"/>
            </p:cNvSpPr>
            <p:nvPr/>
          </p:nvSpPr>
          <p:spPr bwMode="auto">
            <a:xfrm>
              <a:off x="4521" y="927"/>
              <a:ext cx="89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Departments</a:t>
              </a:r>
            </a:p>
          </p:txBody>
        </p:sp>
        <p:sp>
          <p:nvSpPr>
            <p:cNvPr id="24" name="Line 107"/>
            <p:cNvSpPr>
              <a:spLocks noChangeShapeType="1"/>
            </p:cNvSpPr>
            <p:nvPr/>
          </p:nvSpPr>
          <p:spPr bwMode="auto">
            <a:xfrm>
              <a:off x="4612" y="663"/>
              <a:ext cx="136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108"/>
            <p:cNvSpPr>
              <a:spLocks noChangeShapeType="1"/>
            </p:cNvSpPr>
            <p:nvPr/>
          </p:nvSpPr>
          <p:spPr bwMode="auto">
            <a:xfrm>
              <a:off x="4978" y="446"/>
              <a:ext cx="9" cy="44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109"/>
            <p:cNvSpPr>
              <a:spLocks noChangeShapeType="1"/>
            </p:cNvSpPr>
            <p:nvPr/>
          </p:nvSpPr>
          <p:spPr bwMode="auto">
            <a:xfrm flipH="1">
              <a:off x="5180" y="663"/>
              <a:ext cx="104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114"/>
            <p:cNvSpPr>
              <a:spLocks noChangeArrowheads="1"/>
            </p:cNvSpPr>
            <p:nvPr/>
          </p:nvSpPr>
          <p:spPr bwMode="auto">
            <a:xfrm>
              <a:off x="3427" y="1522"/>
              <a:ext cx="69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dirty="0" err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Works_In</a:t>
              </a:r>
              <a:endParaRPr lang="en-US" altLang="zh-CN" sz="1600" b="1" dirty="0">
                <a:solidFill>
                  <a:srgbClr val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cxnSp>
          <p:nvCxnSpPr>
            <p:cNvPr id="29" name="AutoShape 118"/>
            <p:cNvCxnSpPr>
              <a:cxnSpLocks noChangeShapeType="1"/>
              <a:stCxn id="16" idx="2"/>
            </p:cNvCxnSpPr>
            <p:nvPr/>
          </p:nvCxnSpPr>
          <p:spPr bwMode="auto">
            <a:xfrm flipV="1">
              <a:off x="4186" y="1189"/>
              <a:ext cx="773" cy="432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0" name="Group 49"/>
            <p:cNvGrpSpPr>
              <a:grpSpLocks/>
            </p:cNvGrpSpPr>
            <p:nvPr/>
          </p:nvGrpSpPr>
          <p:grpSpPr bwMode="auto">
            <a:xfrm>
              <a:off x="2069" y="109"/>
              <a:ext cx="1285" cy="567"/>
              <a:chOff x="2069" y="458"/>
              <a:chExt cx="1285" cy="567"/>
            </a:xfrm>
          </p:grpSpPr>
          <p:sp>
            <p:nvSpPr>
              <p:cNvPr id="39" name="Freeform 43"/>
              <p:cNvSpPr>
                <a:spLocks/>
              </p:cNvSpPr>
              <p:nvPr/>
            </p:nvSpPr>
            <p:spPr bwMode="auto">
              <a:xfrm>
                <a:off x="2476" y="458"/>
                <a:ext cx="454" cy="327"/>
              </a:xfrm>
              <a:custGeom>
                <a:avLst/>
                <a:gdLst>
                  <a:gd name="T0" fmla="*/ 453 w 454"/>
                  <a:gd name="T1" fmla="*/ 148 h 327"/>
                  <a:gd name="T2" fmla="*/ 445 w 454"/>
                  <a:gd name="T3" fmla="*/ 120 h 327"/>
                  <a:gd name="T4" fmla="*/ 431 w 454"/>
                  <a:gd name="T5" fmla="*/ 94 h 327"/>
                  <a:gd name="T6" fmla="*/ 412 w 454"/>
                  <a:gd name="T7" fmla="*/ 68 h 327"/>
                  <a:gd name="T8" fmla="*/ 387 w 454"/>
                  <a:gd name="T9" fmla="*/ 47 h 327"/>
                  <a:gd name="T10" fmla="*/ 356 w 454"/>
                  <a:gd name="T11" fmla="*/ 29 h 327"/>
                  <a:gd name="T12" fmla="*/ 322 w 454"/>
                  <a:gd name="T13" fmla="*/ 15 h 327"/>
                  <a:gd name="T14" fmla="*/ 285 w 454"/>
                  <a:gd name="T15" fmla="*/ 5 h 327"/>
                  <a:gd name="T16" fmla="*/ 246 w 454"/>
                  <a:gd name="T17" fmla="*/ 0 h 327"/>
                  <a:gd name="T18" fmla="*/ 206 w 454"/>
                  <a:gd name="T19" fmla="*/ 0 h 327"/>
                  <a:gd name="T20" fmla="*/ 167 w 454"/>
                  <a:gd name="T21" fmla="*/ 5 h 327"/>
                  <a:gd name="T22" fmla="*/ 131 w 454"/>
                  <a:gd name="T23" fmla="*/ 15 h 327"/>
                  <a:gd name="T24" fmla="*/ 96 w 454"/>
                  <a:gd name="T25" fmla="*/ 29 h 327"/>
                  <a:gd name="T26" fmla="*/ 66 w 454"/>
                  <a:gd name="T27" fmla="*/ 47 h 327"/>
                  <a:gd name="T28" fmla="*/ 41 w 454"/>
                  <a:gd name="T29" fmla="*/ 68 h 327"/>
                  <a:gd name="T30" fmla="*/ 21 w 454"/>
                  <a:gd name="T31" fmla="*/ 94 h 327"/>
                  <a:gd name="T32" fmla="*/ 8 w 454"/>
                  <a:gd name="T33" fmla="*/ 120 h 327"/>
                  <a:gd name="T34" fmla="*/ 1 w 454"/>
                  <a:gd name="T35" fmla="*/ 148 h 327"/>
                  <a:gd name="T36" fmla="*/ 1 w 454"/>
                  <a:gd name="T37" fmla="*/ 177 h 327"/>
                  <a:gd name="T38" fmla="*/ 8 w 454"/>
                  <a:gd name="T39" fmla="*/ 205 h 327"/>
                  <a:gd name="T40" fmla="*/ 21 w 454"/>
                  <a:gd name="T41" fmla="*/ 231 h 327"/>
                  <a:gd name="T42" fmla="*/ 41 w 454"/>
                  <a:gd name="T43" fmla="*/ 257 h 327"/>
                  <a:gd name="T44" fmla="*/ 66 w 454"/>
                  <a:gd name="T45" fmla="*/ 278 h 327"/>
                  <a:gd name="T46" fmla="*/ 96 w 454"/>
                  <a:gd name="T47" fmla="*/ 296 h 327"/>
                  <a:gd name="T48" fmla="*/ 131 w 454"/>
                  <a:gd name="T49" fmla="*/ 310 h 327"/>
                  <a:gd name="T50" fmla="*/ 167 w 454"/>
                  <a:gd name="T51" fmla="*/ 320 h 327"/>
                  <a:gd name="T52" fmla="*/ 206 w 454"/>
                  <a:gd name="T53" fmla="*/ 326 h 327"/>
                  <a:gd name="T54" fmla="*/ 246 w 454"/>
                  <a:gd name="T55" fmla="*/ 326 h 327"/>
                  <a:gd name="T56" fmla="*/ 285 w 454"/>
                  <a:gd name="T57" fmla="*/ 320 h 327"/>
                  <a:gd name="T58" fmla="*/ 322 w 454"/>
                  <a:gd name="T59" fmla="*/ 310 h 327"/>
                  <a:gd name="T60" fmla="*/ 356 w 454"/>
                  <a:gd name="T61" fmla="*/ 296 h 327"/>
                  <a:gd name="T62" fmla="*/ 387 w 454"/>
                  <a:gd name="T63" fmla="*/ 278 h 327"/>
                  <a:gd name="T64" fmla="*/ 412 w 454"/>
                  <a:gd name="T65" fmla="*/ 257 h 327"/>
                  <a:gd name="T66" fmla="*/ 431 w 454"/>
                  <a:gd name="T67" fmla="*/ 231 h 327"/>
                  <a:gd name="T68" fmla="*/ 445 w 454"/>
                  <a:gd name="T69" fmla="*/ 205 h 327"/>
                  <a:gd name="T70" fmla="*/ 453 w 454"/>
                  <a:gd name="T71" fmla="*/ 177 h 32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54"/>
                  <a:gd name="T109" fmla="*/ 0 h 327"/>
                  <a:gd name="T110" fmla="*/ 454 w 454"/>
                  <a:gd name="T111" fmla="*/ 327 h 32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54" h="327">
                    <a:moveTo>
                      <a:pt x="453" y="163"/>
                    </a:moveTo>
                    <a:lnTo>
                      <a:pt x="453" y="148"/>
                    </a:lnTo>
                    <a:lnTo>
                      <a:pt x="449" y="134"/>
                    </a:lnTo>
                    <a:lnTo>
                      <a:pt x="445" y="120"/>
                    </a:lnTo>
                    <a:lnTo>
                      <a:pt x="439" y="106"/>
                    </a:lnTo>
                    <a:lnTo>
                      <a:pt x="431" y="94"/>
                    </a:lnTo>
                    <a:lnTo>
                      <a:pt x="422" y="81"/>
                    </a:lnTo>
                    <a:lnTo>
                      <a:pt x="412" y="68"/>
                    </a:lnTo>
                    <a:lnTo>
                      <a:pt x="399" y="57"/>
                    </a:lnTo>
                    <a:lnTo>
                      <a:pt x="387" y="47"/>
                    </a:lnTo>
                    <a:lnTo>
                      <a:pt x="372" y="37"/>
                    </a:lnTo>
                    <a:lnTo>
                      <a:pt x="356" y="29"/>
                    </a:lnTo>
                    <a:lnTo>
                      <a:pt x="339" y="21"/>
                    </a:lnTo>
                    <a:lnTo>
                      <a:pt x="322" y="15"/>
                    </a:lnTo>
                    <a:lnTo>
                      <a:pt x="304" y="9"/>
                    </a:lnTo>
                    <a:lnTo>
                      <a:pt x="285" y="5"/>
                    </a:lnTo>
                    <a:lnTo>
                      <a:pt x="266" y="2"/>
                    </a:lnTo>
                    <a:lnTo>
                      <a:pt x="246" y="0"/>
                    </a:lnTo>
                    <a:lnTo>
                      <a:pt x="227" y="0"/>
                    </a:lnTo>
                    <a:lnTo>
                      <a:pt x="206" y="0"/>
                    </a:lnTo>
                    <a:lnTo>
                      <a:pt x="187" y="2"/>
                    </a:lnTo>
                    <a:lnTo>
                      <a:pt x="167" y="5"/>
                    </a:lnTo>
                    <a:lnTo>
                      <a:pt x="149" y="9"/>
                    </a:lnTo>
                    <a:lnTo>
                      <a:pt x="131" y="15"/>
                    </a:lnTo>
                    <a:lnTo>
                      <a:pt x="113" y="21"/>
                    </a:lnTo>
                    <a:lnTo>
                      <a:pt x="96" y="29"/>
                    </a:lnTo>
                    <a:lnTo>
                      <a:pt x="81" y="37"/>
                    </a:lnTo>
                    <a:lnTo>
                      <a:pt x="66" y="47"/>
                    </a:lnTo>
                    <a:lnTo>
                      <a:pt x="53" y="57"/>
                    </a:lnTo>
                    <a:lnTo>
                      <a:pt x="41" y="68"/>
                    </a:lnTo>
                    <a:lnTo>
                      <a:pt x="30" y="81"/>
                    </a:lnTo>
                    <a:lnTo>
                      <a:pt x="21" y="94"/>
                    </a:lnTo>
                    <a:lnTo>
                      <a:pt x="13" y="106"/>
                    </a:lnTo>
                    <a:lnTo>
                      <a:pt x="8" y="120"/>
                    </a:lnTo>
                    <a:lnTo>
                      <a:pt x="3" y="134"/>
                    </a:lnTo>
                    <a:lnTo>
                      <a:pt x="1" y="148"/>
                    </a:lnTo>
                    <a:lnTo>
                      <a:pt x="0" y="163"/>
                    </a:lnTo>
                    <a:lnTo>
                      <a:pt x="1" y="177"/>
                    </a:lnTo>
                    <a:lnTo>
                      <a:pt x="3" y="191"/>
                    </a:lnTo>
                    <a:lnTo>
                      <a:pt x="8" y="205"/>
                    </a:lnTo>
                    <a:lnTo>
                      <a:pt x="13" y="219"/>
                    </a:lnTo>
                    <a:lnTo>
                      <a:pt x="21" y="231"/>
                    </a:lnTo>
                    <a:lnTo>
                      <a:pt x="30" y="244"/>
                    </a:lnTo>
                    <a:lnTo>
                      <a:pt x="41" y="257"/>
                    </a:lnTo>
                    <a:lnTo>
                      <a:pt x="53" y="268"/>
                    </a:lnTo>
                    <a:lnTo>
                      <a:pt x="66" y="278"/>
                    </a:lnTo>
                    <a:lnTo>
                      <a:pt x="81" y="288"/>
                    </a:lnTo>
                    <a:lnTo>
                      <a:pt x="96" y="296"/>
                    </a:lnTo>
                    <a:lnTo>
                      <a:pt x="113" y="304"/>
                    </a:lnTo>
                    <a:lnTo>
                      <a:pt x="131" y="310"/>
                    </a:lnTo>
                    <a:lnTo>
                      <a:pt x="149" y="316"/>
                    </a:lnTo>
                    <a:lnTo>
                      <a:pt x="167" y="320"/>
                    </a:lnTo>
                    <a:lnTo>
                      <a:pt x="187" y="324"/>
                    </a:lnTo>
                    <a:lnTo>
                      <a:pt x="206" y="326"/>
                    </a:lnTo>
                    <a:lnTo>
                      <a:pt x="227" y="326"/>
                    </a:lnTo>
                    <a:lnTo>
                      <a:pt x="246" y="326"/>
                    </a:lnTo>
                    <a:lnTo>
                      <a:pt x="266" y="324"/>
                    </a:lnTo>
                    <a:lnTo>
                      <a:pt x="285" y="320"/>
                    </a:lnTo>
                    <a:lnTo>
                      <a:pt x="304" y="316"/>
                    </a:lnTo>
                    <a:lnTo>
                      <a:pt x="322" y="310"/>
                    </a:lnTo>
                    <a:lnTo>
                      <a:pt x="339" y="304"/>
                    </a:lnTo>
                    <a:lnTo>
                      <a:pt x="356" y="296"/>
                    </a:lnTo>
                    <a:lnTo>
                      <a:pt x="372" y="288"/>
                    </a:lnTo>
                    <a:lnTo>
                      <a:pt x="387" y="278"/>
                    </a:lnTo>
                    <a:lnTo>
                      <a:pt x="399" y="268"/>
                    </a:lnTo>
                    <a:lnTo>
                      <a:pt x="412" y="257"/>
                    </a:lnTo>
                    <a:lnTo>
                      <a:pt x="422" y="244"/>
                    </a:lnTo>
                    <a:lnTo>
                      <a:pt x="431" y="231"/>
                    </a:lnTo>
                    <a:lnTo>
                      <a:pt x="439" y="219"/>
                    </a:lnTo>
                    <a:lnTo>
                      <a:pt x="445" y="205"/>
                    </a:lnTo>
                    <a:lnTo>
                      <a:pt x="449" y="191"/>
                    </a:lnTo>
                    <a:lnTo>
                      <a:pt x="453" y="177"/>
                    </a:lnTo>
                    <a:lnTo>
                      <a:pt x="453" y="163"/>
                    </a:lnTo>
                  </a:path>
                </a:pathLst>
              </a:custGeom>
              <a:solidFill>
                <a:srgbClr val="92D05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40" name="Freeform 44"/>
              <p:cNvSpPr>
                <a:spLocks/>
              </p:cNvSpPr>
              <p:nvPr/>
            </p:nvSpPr>
            <p:spPr bwMode="auto">
              <a:xfrm>
                <a:off x="2069" y="699"/>
                <a:ext cx="454" cy="326"/>
              </a:xfrm>
              <a:custGeom>
                <a:avLst/>
                <a:gdLst>
                  <a:gd name="T0" fmla="*/ 451 w 454"/>
                  <a:gd name="T1" fmla="*/ 148 h 326"/>
                  <a:gd name="T2" fmla="*/ 445 w 454"/>
                  <a:gd name="T3" fmla="*/ 120 h 326"/>
                  <a:gd name="T4" fmla="*/ 431 w 454"/>
                  <a:gd name="T5" fmla="*/ 93 h 326"/>
                  <a:gd name="T6" fmla="*/ 411 w 454"/>
                  <a:gd name="T7" fmla="*/ 68 h 326"/>
                  <a:gd name="T8" fmla="*/ 386 w 454"/>
                  <a:gd name="T9" fmla="*/ 47 h 326"/>
                  <a:gd name="T10" fmla="*/ 356 w 454"/>
                  <a:gd name="T11" fmla="*/ 29 h 326"/>
                  <a:gd name="T12" fmla="*/ 322 w 454"/>
                  <a:gd name="T13" fmla="*/ 15 h 326"/>
                  <a:gd name="T14" fmla="*/ 285 w 454"/>
                  <a:gd name="T15" fmla="*/ 5 h 326"/>
                  <a:gd name="T16" fmla="*/ 246 w 454"/>
                  <a:gd name="T17" fmla="*/ 0 h 326"/>
                  <a:gd name="T18" fmla="*/ 206 w 454"/>
                  <a:gd name="T19" fmla="*/ 0 h 326"/>
                  <a:gd name="T20" fmla="*/ 167 w 454"/>
                  <a:gd name="T21" fmla="*/ 5 h 326"/>
                  <a:gd name="T22" fmla="*/ 130 w 454"/>
                  <a:gd name="T23" fmla="*/ 15 h 326"/>
                  <a:gd name="T24" fmla="*/ 96 w 454"/>
                  <a:gd name="T25" fmla="*/ 29 h 326"/>
                  <a:gd name="T26" fmla="*/ 66 w 454"/>
                  <a:gd name="T27" fmla="*/ 47 h 326"/>
                  <a:gd name="T28" fmla="*/ 41 w 454"/>
                  <a:gd name="T29" fmla="*/ 68 h 326"/>
                  <a:gd name="T30" fmla="*/ 21 w 454"/>
                  <a:gd name="T31" fmla="*/ 93 h 326"/>
                  <a:gd name="T32" fmla="*/ 7 w 454"/>
                  <a:gd name="T33" fmla="*/ 120 h 326"/>
                  <a:gd name="T34" fmla="*/ 1 w 454"/>
                  <a:gd name="T35" fmla="*/ 148 h 326"/>
                  <a:gd name="T36" fmla="*/ 1 w 454"/>
                  <a:gd name="T37" fmla="*/ 176 h 326"/>
                  <a:gd name="T38" fmla="*/ 7 w 454"/>
                  <a:gd name="T39" fmla="*/ 204 h 326"/>
                  <a:gd name="T40" fmla="*/ 21 w 454"/>
                  <a:gd name="T41" fmla="*/ 231 h 326"/>
                  <a:gd name="T42" fmla="*/ 41 w 454"/>
                  <a:gd name="T43" fmla="*/ 256 h 326"/>
                  <a:gd name="T44" fmla="*/ 66 w 454"/>
                  <a:gd name="T45" fmla="*/ 277 h 326"/>
                  <a:gd name="T46" fmla="*/ 96 w 454"/>
                  <a:gd name="T47" fmla="*/ 295 h 326"/>
                  <a:gd name="T48" fmla="*/ 130 w 454"/>
                  <a:gd name="T49" fmla="*/ 309 h 326"/>
                  <a:gd name="T50" fmla="*/ 167 w 454"/>
                  <a:gd name="T51" fmla="*/ 319 h 326"/>
                  <a:gd name="T52" fmla="*/ 206 w 454"/>
                  <a:gd name="T53" fmla="*/ 325 h 326"/>
                  <a:gd name="T54" fmla="*/ 246 w 454"/>
                  <a:gd name="T55" fmla="*/ 325 h 326"/>
                  <a:gd name="T56" fmla="*/ 285 w 454"/>
                  <a:gd name="T57" fmla="*/ 319 h 326"/>
                  <a:gd name="T58" fmla="*/ 322 w 454"/>
                  <a:gd name="T59" fmla="*/ 309 h 326"/>
                  <a:gd name="T60" fmla="*/ 356 w 454"/>
                  <a:gd name="T61" fmla="*/ 295 h 326"/>
                  <a:gd name="T62" fmla="*/ 386 w 454"/>
                  <a:gd name="T63" fmla="*/ 277 h 326"/>
                  <a:gd name="T64" fmla="*/ 411 w 454"/>
                  <a:gd name="T65" fmla="*/ 256 h 326"/>
                  <a:gd name="T66" fmla="*/ 431 w 454"/>
                  <a:gd name="T67" fmla="*/ 231 h 326"/>
                  <a:gd name="T68" fmla="*/ 445 w 454"/>
                  <a:gd name="T69" fmla="*/ 204 h 326"/>
                  <a:gd name="T70" fmla="*/ 451 w 454"/>
                  <a:gd name="T71" fmla="*/ 176 h 32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54"/>
                  <a:gd name="T109" fmla="*/ 0 h 326"/>
                  <a:gd name="T110" fmla="*/ 454 w 454"/>
                  <a:gd name="T111" fmla="*/ 326 h 32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54" h="326">
                    <a:moveTo>
                      <a:pt x="453" y="162"/>
                    </a:moveTo>
                    <a:lnTo>
                      <a:pt x="451" y="148"/>
                    </a:lnTo>
                    <a:lnTo>
                      <a:pt x="449" y="134"/>
                    </a:lnTo>
                    <a:lnTo>
                      <a:pt x="445" y="120"/>
                    </a:lnTo>
                    <a:lnTo>
                      <a:pt x="439" y="106"/>
                    </a:lnTo>
                    <a:lnTo>
                      <a:pt x="431" y="93"/>
                    </a:lnTo>
                    <a:lnTo>
                      <a:pt x="422" y="81"/>
                    </a:lnTo>
                    <a:lnTo>
                      <a:pt x="411" y="68"/>
                    </a:lnTo>
                    <a:lnTo>
                      <a:pt x="399" y="57"/>
                    </a:lnTo>
                    <a:lnTo>
                      <a:pt x="386" y="47"/>
                    </a:lnTo>
                    <a:lnTo>
                      <a:pt x="372" y="37"/>
                    </a:lnTo>
                    <a:lnTo>
                      <a:pt x="356" y="29"/>
                    </a:lnTo>
                    <a:lnTo>
                      <a:pt x="339" y="21"/>
                    </a:lnTo>
                    <a:lnTo>
                      <a:pt x="322" y="15"/>
                    </a:lnTo>
                    <a:lnTo>
                      <a:pt x="304" y="9"/>
                    </a:lnTo>
                    <a:lnTo>
                      <a:pt x="285" y="5"/>
                    </a:lnTo>
                    <a:lnTo>
                      <a:pt x="265" y="1"/>
                    </a:lnTo>
                    <a:lnTo>
                      <a:pt x="246" y="0"/>
                    </a:lnTo>
                    <a:lnTo>
                      <a:pt x="225" y="0"/>
                    </a:lnTo>
                    <a:lnTo>
                      <a:pt x="206" y="0"/>
                    </a:lnTo>
                    <a:lnTo>
                      <a:pt x="186" y="1"/>
                    </a:lnTo>
                    <a:lnTo>
                      <a:pt x="167" y="5"/>
                    </a:lnTo>
                    <a:lnTo>
                      <a:pt x="148" y="9"/>
                    </a:lnTo>
                    <a:lnTo>
                      <a:pt x="130" y="15"/>
                    </a:lnTo>
                    <a:lnTo>
                      <a:pt x="113" y="21"/>
                    </a:lnTo>
                    <a:lnTo>
                      <a:pt x="96" y="29"/>
                    </a:lnTo>
                    <a:lnTo>
                      <a:pt x="80" y="37"/>
                    </a:lnTo>
                    <a:lnTo>
                      <a:pt x="66" y="47"/>
                    </a:lnTo>
                    <a:lnTo>
                      <a:pt x="53" y="57"/>
                    </a:lnTo>
                    <a:lnTo>
                      <a:pt x="41" y="68"/>
                    </a:lnTo>
                    <a:lnTo>
                      <a:pt x="30" y="81"/>
                    </a:lnTo>
                    <a:lnTo>
                      <a:pt x="21" y="93"/>
                    </a:lnTo>
                    <a:lnTo>
                      <a:pt x="13" y="106"/>
                    </a:lnTo>
                    <a:lnTo>
                      <a:pt x="7" y="120"/>
                    </a:lnTo>
                    <a:lnTo>
                      <a:pt x="3" y="134"/>
                    </a:lnTo>
                    <a:lnTo>
                      <a:pt x="1" y="148"/>
                    </a:lnTo>
                    <a:lnTo>
                      <a:pt x="0" y="162"/>
                    </a:lnTo>
                    <a:lnTo>
                      <a:pt x="1" y="176"/>
                    </a:lnTo>
                    <a:lnTo>
                      <a:pt x="3" y="190"/>
                    </a:lnTo>
                    <a:lnTo>
                      <a:pt x="7" y="204"/>
                    </a:lnTo>
                    <a:lnTo>
                      <a:pt x="13" y="218"/>
                    </a:lnTo>
                    <a:lnTo>
                      <a:pt x="21" y="231"/>
                    </a:lnTo>
                    <a:lnTo>
                      <a:pt x="30" y="243"/>
                    </a:lnTo>
                    <a:lnTo>
                      <a:pt x="41" y="256"/>
                    </a:lnTo>
                    <a:lnTo>
                      <a:pt x="53" y="266"/>
                    </a:lnTo>
                    <a:lnTo>
                      <a:pt x="66" y="277"/>
                    </a:lnTo>
                    <a:lnTo>
                      <a:pt x="80" y="287"/>
                    </a:lnTo>
                    <a:lnTo>
                      <a:pt x="96" y="295"/>
                    </a:lnTo>
                    <a:lnTo>
                      <a:pt x="113" y="303"/>
                    </a:lnTo>
                    <a:lnTo>
                      <a:pt x="130" y="309"/>
                    </a:lnTo>
                    <a:lnTo>
                      <a:pt x="148" y="315"/>
                    </a:lnTo>
                    <a:lnTo>
                      <a:pt x="167" y="319"/>
                    </a:lnTo>
                    <a:lnTo>
                      <a:pt x="186" y="322"/>
                    </a:lnTo>
                    <a:lnTo>
                      <a:pt x="206" y="325"/>
                    </a:lnTo>
                    <a:lnTo>
                      <a:pt x="225" y="325"/>
                    </a:lnTo>
                    <a:lnTo>
                      <a:pt x="246" y="325"/>
                    </a:lnTo>
                    <a:lnTo>
                      <a:pt x="265" y="322"/>
                    </a:lnTo>
                    <a:lnTo>
                      <a:pt x="285" y="319"/>
                    </a:lnTo>
                    <a:lnTo>
                      <a:pt x="304" y="315"/>
                    </a:lnTo>
                    <a:lnTo>
                      <a:pt x="322" y="309"/>
                    </a:lnTo>
                    <a:lnTo>
                      <a:pt x="339" y="303"/>
                    </a:lnTo>
                    <a:lnTo>
                      <a:pt x="356" y="295"/>
                    </a:lnTo>
                    <a:lnTo>
                      <a:pt x="372" y="287"/>
                    </a:lnTo>
                    <a:lnTo>
                      <a:pt x="386" y="277"/>
                    </a:lnTo>
                    <a:lnTo>
                      <a:pt x="399" y="266"/>
                    </a:lnTo>
                    <a:lnTo>
                      <a:pt x="411" y="256"/>
                    </a:lnTo>
                    <a:lnTo>
                      <a:pt x="422" y="243"/>
                    </a:lnTo>
                    <a:lnTo>
                      <a:pt x="431" y="231"/>
                    </a:lnTo>
                    <a:lnTo>
                      <a:pt x="439" y="218"/>
                    </a:lnTo>
                    <a:lnTo>
                      <a:pt x="445" y="204"/>
                    </a:lnTo>
                    <a:lnTo>
                      <a:pt x="449" y="190"/>
                    </a:lnTo>
                    <a:lnTo>
                      <a:pt x="451" y="176"/>
                    </a:lnTo>
                    <a:lnTo>
                      <a:pt x="453" y="162"/>
                    </a:lnTo>
                  </a:path>
                </a:pathLst>
              </a:custGeom>
              <a:solidFill>
                <a:srgbClr val="92D05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41" name="Freeform 45"/>
              <p:cNvSpPr>
                <a:spLocks/>
              </p:cNvSpPr>
              <p:nvPr/>
            </p:nvSpPr>
            <p:spPr bwMode="auto">
              <a:xfrm>
                <a:off x="2902" y="699"/>
                <a:ext cx="452" cy="326"/>
              </a:xfrm>
              <a:custGeom>
                <a:avLst/>
                <a:gdLst>
                  <a:gd name="T0" fmla="*/ 0 w 452"/>
                  <a:gd name="T1" fmla="*/ 176 h 326"/>
                  <a:gd name="T2" fmla="*/ 7 w 452"/>
                  <a:gd name="T3" fmla="*/ 204 h 326"/>
                  <a:gd name="T4" fmla="*/ 21 w 452"/>
                  <a:gd name="T5" fmla="*/ 231 h 326"/>
                  <a:gd name="T6" fmla="*/ 40 w 452"/>
                  <a:gd name="T7" fmla="*/ 256 h 326"/>
                  <a:gd name="T8" fmla="*/ 65 w 452"/>
                  <a:gd name="T9" fmla="*/ 278 h 326"/>
                  <a:gd name="T10" fmla="*/ 96 w 452"/>
                  <a:gd name="T11" fmla="*/ 295 h 326"/>
                  <a:gd name="T12" fmla="*/ 130 w 452"/>
                  <a:gd name="T13" fmla="*/ 309 h 326"/>
                  <a:gd name="T14" fmla="*/ 167 w 452"/>
                  <a:gd name="T15" fmla="*/ 319 h 326"/>
                  <a:gd name="T16" fmla="*/ 206 w 452"/>
                  <a:gd name="T17" fmla="*/ 325 h 326"/>
                  <a:gd name="T18" fmla="*/ 245 w 452"/>
                  <a:gd name="T19" fmla="*/ 325 h 326"/>
                  <a:gd name="T20" fmla="*/ 283 w 452"/>
                  <a:gd name="T21" fmla="*/ 319 h 326"/>
                  <a:gd name="T22" fmla="*/ 320 w 452"/>
                  <a:gd name="T23" fmla="*/ 309 h 326"/>
                  <a:gd name="T24" fmla="*/ 354 w 452"/>
                  <a:gd name="T25" fmla="*/ 295 h 326"/>
                  <a:gd name="T26" fmla="*/ 385 w 452"/>
                  <a:gd name="T27" fmla="*/ 277 h 326"/>
                  <a:gd name="T28" fmla="*/ 410 w 452"/>
                  <a:gd name="T29" fmla="*/ 254 h 326"/>
                  <a:gd name="T30" fmla="*/ 429 w 452"/>
                  <a:gd name="T31" fmla="*/ 231 h 326"/>
                  <a:gd name="T32" fmla="*/ 443 w 452"/>
                  <a:gd name="T33" fmla="*/ 204 h 326"/>
                  <a:gd name="T34" fmla="*/ 451 w 452"/>
                  <a:gd name="T35" fmla="*/ 176 h 326"/>
                  <a:gd name="T36" fmla="*/ 451 w 452"/>
                  <a:gd name="T37" fmla="*/ 148 h 326"/>
                  <a:gd name="T38" fmla="*/ 443 w 452"/>
                  <a:gd name="T39" fmla="*/ 120 h 326"/>
                  <a:gd name="T40" fmla="*/ 429 w 452"/>
                  <a:gd name="T41" fmla="*/ 93 h 326"/>
                  <a:gd name="T42" fmla="*/ 410 w 452"/>
                  <a:gd name="T43" fmla="*/ 68 h 326"/>
                  <a:gd name="T44" fmla="*/ 385 w 452"/>
                  <a:gd name="T45" fmla="*/ 47 h 326"/>
                  <a:gd name="T46" fmla="*/ 354 w 452"/>
                  <a:gd name="T47" fmla="*/ 29 h 326"/>
                  <a:gd name="T48" fmla="*/ 320 w 452"/>
                  <a:gd name="T49" fmla="*/ 15 h 326"/>
                  <a:gd name="T50" fmla="*/ 283 w 452"/>
                  <a:gd name="T51" fmla="*/ 5 h 326"/>
                  <a:gd name="T52" fmla="*/ 245 w 452"/>
                  <a:gd name="T53" fmla="*/ 0 h 326"/>
                  <a:gd name="T54" fmla="*/ 206 w 452"/>
                  <a:gd name="T55" fmla="*/ 0 h 326"/>
                  <a:gd name="T56" fmla="*/ 167 w 452"/>
                  <a:gd name="T57" fmla="*/ 5 h 326"/>
                  <a:gd name="T58" fmla="*/ 130 w 452"/>
                  <a:gd name="T59" fmla="*/ 15 h 326"/>
                  <a:gd name="T60" fmla="*/ 96 w 452"/>
                  <a:gd name="T61" fmla="*/ 29 h 326"/>
                  <a:gd name="T62" fmla="*/ 65 w 452"/>
                  <a:gd name="T63" fmla="*/ 47 h 326"/>
                  <a:gd name="T64" fmla="*/ 40 w 452"/>
                  <a:gd name="T65" fmla="*/ 68 h 326"/>
                  <a:gd name="T66" fmla="*/ 21 w 452"/>
                  <a:gd name="T67" fmla="*/ 93 h 326"/>
                  <a:gd name="T68" fmla="*/ 7 w 452"/>
                  <a:gd name="T69" fmla="*/ 120 h 326"/>
                  <a:gd name="T70" fmla="*/ 0 w 452"/>
                  <a:gd name="T71" fmla="*/ 148 h 32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52"/>
                  <a:gd name="T109" fmla="*/ 0 h 326"/>
                  <a:gd name="T110" fmla="*/ 452 w 452"/>
                  <a:gd name="T111" fmla="*/ 326 h 32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52" h="326">
                    <a:moveTo>
                      <a:pt x="0" y="162"/>
                    </a:moveTo>
                    <a:lnTo>
                      <a:pt x="0" y="176"/>
                    </a:lnTo>
                    <a:lnTo>
                      <a:pt x="3" y="190"/>
                    </a:lnTo>
                    <a:lnTo>
                      <a:pt x="7" y="204"/>
                    </a:lnTo>
                    <a:lnTo>
                      <a:pt x="13" y="218"/>
                    </a:lnTo>
                    <a:lnTo>
                      <a:pt x="21" y="231"/>
                    </a:lnTo>
                    <a:lnTo>
                      <a:pt x="29" y="243"/>
                    </a:lnTo>
                    <a:lnTo>
                      <a:pt x="40" y="256"/>
                    </a:lnTo>
                    <a:lnTo>
                      <a:pt x="52" y="267"/>
                    </a:lnTo>
                    <a:lnTo>
                      <a:pt x="65" y="278"/>
                    </a:lnTo>
                    <a:lnTo>
                      <a:pt x="80" y="287"/>
                    </a:lnTo>
                    <a:lnTo>
                      <a:pt x="96" y="295"/>
                    </a:lnTo>
                    <a:lnTo>
                      <a:pt x="112" y="303"/>
                    </a:lnTo>
                    <a:lnTo>
                      <a:pt x="130" y="309"/>
                    </a:lnTo>
                    <a:lnTo>
                      <a:pt x="148" y="315"/>
                    </a:lnTo>
                    <a:lnTo>
                      <a:pt x="167" y="319"/>
                    </a:lnTo>
                    <a:lnTo>
                      <a:pt x="186" y="322"/>
                    </a:lnTo>
                    <a:lnTo>
                      <a:pt x="206" y="325"/>
                    </a:lnTo>
                    <a:lnTo>
                      <a:pt x="225" y="325"/>
                    </a:lnTo>
                    <a:lnTo>
                      <a:pt x="245" y="325"/>
                    </a:lnTo>
                    <a:lnTo>
                      <a:pt x="264" y="322"/>
                    </a:lnTo>
                    <a:lnTo>
                      <a:pt x="283" y="319"/>
                    </a:lnTo>
                    <a:lnTo>
                      <a:pt x="302" y="315"/>
                    </a:lnTo>
                    <a:lnTo>
                      <a:pt x="320" y="309"/>
                    </a:lnTo>
                    <a:lnTo>
                      <a:pt x="338" y="303"/>
                    </a:lnTo>
                    <a:lnTo>
                      <a:pt x="354" y="295"/>
                    </a:lnTo>
                    <a:lnTo>
                      <a:pt x="370" y="287"/>
                    </a:lnTo>
                    <a:lnTo>
                      <a:pt x="385" y="277"/>
                    </a:lnTo>
                    <a:lnTo>
                      <a:pt x="398" y="266"/>
                    </a:lnTo>
                    <a:lnTo>
                      <a:pt x="410" y="254"/>
                    </a:lnTo>
                    <a:lnTo>
                      <a:pt x="421" y="243"/>
                    </a:lnTo>
                    <a:lnTo>
                      <a:pt x="429" y="231"/>
                    </a:lnTo>
                    <a:lnTo>
                      <a:pt x="437" y="217"/>
                    </a:lnTo>
                    <a:lnTo>
                      <a:pt x="443" y="204"/>
                    </a:lnTo>
                    <a:lnTo>
                      <a:pt x="447" y="190"/>
                    </a:lnTo>
                    <a:lnTo>
                      <a:pt x="451" y="176"/>
                    </a:lnTo>
                    <a:lnTo>
                      <a:pt x="451" y="162"/>
                    </a:lnTo>
                    <a:lnTo>
                      <a:pt x="451" y="148"/>
                    </a:lnTo>
                    <a:lnTo>
                      <a:pt x="447" y="134"/>
                    </a:lnTo>
                    <a:lnTo>
                      <a:pt x="443" y="120"/>
                    </a:lnTo>
                    <a:lnTo>
                      <a:pt x="437" y="106"/>
                    </a:lnTo>
                    <a:lnTo>
                      <a:pt x="429" y="93"/>
                    </a:lnTo>
                    <a:lnTo>
                      <a:pt x="421" y="81"/>
                    </a:lnTo>
                    <a:lnTo>
                      <a:pt x="410" y="68"/>
                    </a:lnTo>
                    <a:lnTo>
                      <a:pt x="398" y="57"/>
                    </a:lnTo>
                    <a:lnTo>
                      <a:pt x="385" y="47"/>
                    </a:lnTo>
                    <a:lnTo>
                      <a:pt x="370" y="37"/>
                    </a:lnTo>
                    <a:lnTo>
                      <a:pt x="354" y="29"/>
                    </a:lnTo>
                    <a:lnTo>
                      <a:pt x="338" y="21"/>
                    </a:lnTo>
                    <a:lnTo>
                      <a:pt x="320" y="15"/>
                    </a:lnTo>
                    <a:lnTo>
                      <a:pt x="302" y="9"/>
                    </a:lnTo>
                    <a:lnTo>
                      <a:pt x="283" y="5"/>
                    </a:lnTo>
                    <a:lnTo>
                      <a:pt x="264" y="1"/>
                    </a:lnTo>
                    <a:lnTo>
                      <a:pt x="245" y="0"/>
                    </a:lnTo>
                    <a:lnTo>
                      <a:pt x="225" y="0"/>
                    </a:lnTo>
                    <a:lnTo>
                      <a:pt x="206" y="0"/>
                    </a:lnTo>
                    <a:lnTo>
                      <a:pt x="186" y="1"/>
                    </a:lnTo>
                    <a:lnTo>
                      <a:pt x="167" y="5"/>
                    </a:lnTo>
                    <a:lnTo>
                      <a:pt x="148" y="9"/>
                    </a:lnTo>
                    <a:lnTo>
                      <a:pt x="130" y="15"/>
                    </a:lnTo>
                    <a:lnTo>
                      <a:pt x="112" y="21"/>
                    </a:lnTo>
                    <a:lnTo>
                      <a:pt x="96" y="29"/>
                    </a:lnTo>
                    <a:lnTo>
                      <a:pt x="80" y="37"/>
                    </a:lnTo>
                    <a:lnTo>
                      <a:pt x="65" y="47"/>
                    </a:lnTo>
                    <a:lnTo>
                      <a:pt x="52" y="57"/>
                    </a:lnTo>
                    <a:lnTo>
                      <a:pt x="40" y="68"/>
                    </a:lnTo>
                    <a:lnTo>
                      <a:pt x="29" y="81"/>
                    </a:lnTo>
                    <a:lnTo>
                      <a:pt x="21" y="93"/>
                    </a:lnTo>
                    <a:lnTo>
                      <a:pt x="13" y="106"/>
                    </a:lnTo>
                    <a:lnTo>
                      <a:pt x="7" y="120"/>
                    </a:lnTo>
                    <a:lnTo>
                      <a:pt x="3" y="134"/>
                    </a:lnTo>
                    <a:lnTo>
                      <a:pt x="0" y="148"/>
                    </a:lnTo>
                    <a:lnTo>
                      <a:pt x="0" y="162"/>
                    </a:lnTo>
                  </a:path>
                </a:pathLst>
              </a:custGeom>
              <a:solidFill>
                <a:srgbClr val="92D05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42" name="Rectangle 46"/>
              <p:cNvSpPr>
                <a:spLocks noChangeArrowheads="1"/>
              </p:cNvSpPr>
              <p:nvPr/>
            </p:nvSpPr>
            <p:spPr bwMode="auto">
              <a:xfrm>
                <a:off x="2976" y="757"/>
                <a:ext cx="271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lot</a:t>
                </a:r>
              </a:p>
            </p:txBody>
          </p:sp>
          <p:sp>
            <p:nvSpPr>
              <p:cNvPr id="43" name="Rectangle 47"/>
              <p:cNvSpPr>
                <a:spLocks noChangeArrowheads="1"/>
              </p:cNvSpPr>
              <p:nvPr/>
            </p:nvSpPr>
            <p:spPr bwMode="auto">
              <a:xfrm>
                <a:off x="2470" y="497"/>
                <a:ext cx="448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name</a:t>
                </a:r>
              </a:p>
            </p:txBody>
          </p:sp>
          <p:sp>
            <p:nvSpPr>
              <p:cNvPr id="44" name="Rectangle 48"/>
              <p:cNvSpPr>
                <a:spLocks noChangeArrowheads="1"/>
              </p:cNvSpPr>
              <p:nvPr/>
            </p:nvSpPr>
            <p:spPr bwMode="auto">
              <a:xfrm>
                <a:off x="2121" y="750"/>
                <a:ext cx="334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 u="sng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ssn</a:t>
                </a:r>
              </a:p>
            </p:txBody>
          </p:sp>
        </p:grpSp>
        <p:grpSp>
          <p:nvGrpSpPr>
            <p:cNvPr id="31" name="Group 56"/>
            <p:cNvGrpSpPr>
              <a:grpSpLocks/>
            </p:cNvGrpSpPr>
            <p:nvPr/>
          </p:nvGrpSpPr>
          <p:grpSpPr bwMode="auto">
            <a:xfrm>
              <a:off x="2328" y="877"/>
              <a:ext cx="814" cy="295"/>
              <a:chOff x="2328" y="1226"/>
              <a:chExt cx="814" cy="295"/>
            </a:xfrm>
          </p:grpSpPr>
          <p:sp>
            <p:nvSpPr>
              <p:cNvPr id="37" name="Freeform 54"/>
              <p:cNvSpPr>
                <a:spLocks/>
              </p:cNvSpPr>
              <p:nvPr/>
            </p:nvSpPr>
            <p:spPr bwMode="auto">
              <a:xfrm>
                <a:off x="2328" y="1226"/>
                <a:ext cx="814" cy="295"/>
              </a:xfrm>
              <a:custGeom>
                <a:avLst/>
                <a:gdLst>
                  <a:gd name="T0" fmla="*/ 813 w 814"/>
                  <a:gd name="T1" fmla="*/ 294 h 295"/>
                  <a:gd name="T2" fmla="*/ 813 w 814"/>
                  <a:gd name="T3" fmla="*/ 0 h 295"/>
                  <a:gd name="T4" fmla="*/ 0 w 814"/>
                  <a:gd name="T5" fmla="*/ 0 h 295"/>
                  <a:gd name="T6" fmla="*/ 0 w 814"/>
                  <a:gd name="T7" fmla="*/ 294 h 295"/>
                  <a:gd name="T8" fmla="*/ 813 w 814"/>
                  <a:gd name="T9" fmla="*/ 294 h 2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4"/>
                  <a:gd name="T16" fmla="*/ 0 h 295"/>
                  <a:gd name="T17" fmla="*/ 814 w 814"/>
                  <a:gd name="T18" fmla="*/ 295 h 2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4" h="295">
                    <a:moveTo>
                      <a:pt x="813" y="294"/>
                    </a:moveTo>
                    <a:lnTo>
                      <a:pt x="813" y="0"/>
                    </a:lnTo>
                    <a:lnTo>
                      <a:pt x="0" y="0"/>
                    </a:lnTo>
                    <a:lnTo>
                      <a:pt x="0" y="294"/>
                    </a:lnTo>
                    <a:lnTo>
                      <a:pt x="813" y="294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38" name="Rectangle 55"/>
              <p:cNvSpPr>
                <a:spLocks noChangeArrowheads="1"/>
              </p:cNvSpPr>
              <p:nvPr/>
            </p:nvSpPr>
            <p:spPr bwMode="auto">
              <a:xfrm>
                <a:off x="2336" y="1266"/>
                <a:ext cx="789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 dirty="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Employees</a:t>
                </a:r>
              </a:p>
            </p:txBody>
          </p:sp>
        </p:grpSp>
        <p:sp>
          <p:nvSpPr>
            <p:cNvPr id="32" name="Line 103"/>
            <p:cNvSpPr>
              <a:spLocks noChangeShapeType="1"/>
            </p:cNvSpPr>
            <p:nvPr/>
          </p:nvSpPr>
          <p:spPr bwMode="auto">
            <a:xfrm flipH="1">
              <a:off x="2809" y="663"/>
              <a:ext cx="315" cy="21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104"/>
            <p:cNvSpPr>
              <a:spLocks noChangeShapeType="1"/>
            </p:cNvSpPr>
            <p:nvPr/>
          </p:nvSpPr>
          <p:spPr bwMode="auto">
            <a:xfrm>
              <a:off x="2709" y="441"/>
              <a:ext cx="0" cy="4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105"/>
            <p:cNvSpPr>
              <a:spLocks noChangeShapeType="1"/>
            </p:cNvSpPr>
            <p:nvPr/>
          </p:nvSpPr>
          <p:spPr bwMode="auto">
            <a:xfrm>
              <a:off x="2356" y="663"/>
              <a:ext cx="272" cy="21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Line 119"/>
            <p:cNvSpPr>
              <a:spLocks noChangeShapeType="1"/>
            </p:cNvSpPr>
            <p:nvPr/>
          </p:nvSpPr>
          <p:spPr bwMode="auto">
            <a:xfrm flipH="1" flipV="1">
              <a:off x="2735" y="1172"/>
              <a:ext cx="664" cy="44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998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Multiway Relationships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1325" y="1203920"/>
            <a:ext cx="7366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How do we model a purchase relationship between buyers,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products and stores?</a:t>
            </a: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78768" y="2229445"/>
            <a:ext cx="7033592" cy="3416300"/>
            <a:chOff x="192" y="1872"/>
            <a:chExt cx="5088" cy="2352"/>
          </a:xfrm>
        </p:grpSpPr>
        <p:sp>
          <p:nvSpPr>
            <p:cNvPr id="7" name="AutoShape 5"/>
            <p:cNvSpPr>
              <a:spLocks noChangeAspect="1" noChangeArrowheads="1"/>
            </p:cNvSpPr>
            <p:nvPr/>
          </p:nvSpPr>
          <p:spPr bwMode="auto">
            <a:xfrm>
              <a:off x="2112" y="2400"/>
              <a:ext cx="960" cy="864"/>
            </a:xfrm>
            <a:prstGeom prst="diamond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Purchase</a:t>
              </a:r>
            </a:p>
          </p:txBody>
        </p:sp>
        <p:sp>
          <p:nvSpPr>
            <p:cNvPr id="8" name="Rectangle 6"/>
            <p:cNvSpPr>
              <a:spLocks noChangeAspect="1" noChangeArrowheads="1"/>
            </p:cNvSpPr>
            <p:nvPr/>
          </p:nvSpPr>
          <p:spPr bwMode="auto">
            <a:xfrm>
              <a:off x="192" y="1872"/>
              <a:ext cx="1392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ea typeface="宋体" charset="-122"/>
                </a:rPr>
                <a:t>Product</a:t>
              </a:r>
            </a:p>
          </p:txBody>
        </p:sp>
        <p:sp>
          <p:nvSpPr>
            <p:cNvPr id="9" name="Rectangle 7"/>
            <p:cNvSpPr>
              <a:spLocks noChangeAspect="1" noChangeArrowheads="1"/>
            </p:cNvSpPr>
            <p:nvPr/>
          </p:nvSpPr>
          <p:spPr bwMode="auto">
            <a:xfrm>
              <a:off x="1872" y="3744"/>
              <a:ext cx="1392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Person</a:t>
              </a:r>
            </a:p>
          </p:txBody>
        </p:sp>
        <p:sp>
          <p:nvSpPr>
            <p:cNvPr id="10" name="Rectangle 8"/>
            <p:cNvSpPr>
              <a:spLocks noChangeAspect="1" noChangeArrowheads="1"/>
            </p:cNvSpPr>
            <p:nvPr/>
          </p:nvSpPr>
          <p:spPr bwMode="auto">
            <a:xfrm>
              <a:off x="3888" y="2592"/>
              <a:ext cx="1392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Store</a:t>
              </a:r>
            </a:p>
          </p:txBody>
        </p:sp>
        <p:sp>
          <p:nvSpPr>
            <p:cNvPr id="11" name="Line 9"/>
            <p:cNvSpPr>
              <a:spLocks noChangeAspect="1" noChangeShapeType="1"/>
            </p:cNvSpPr>
            <p:nvPr/>
          </p:nvSpPr>
          <p:spPr bwMode="auto">
            <a:xfrm>
              <a:off x="3072" y="283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0"/>
            <p:cNvSpPr>
              <a:spLocks noChangeAspect="1" noChangeShapeType="1"/>
            </p:cNvSpPr>
            <p:nvPr/>
          </p:nvSpPr>
          <p:spPr bwMode="auto">
            <a:xfrm>
              <a:off x="2592" y="326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1"/>
            <p:cNvSpPr>
              <a:spLocks noChangeAspect="1" noChangeShapeType="1"/>
            </p:cNvSpPr>
            <p:nvPr/>
          </p:nvSpPr>
          <p:spPr bwMode="auto">
            <a:xfrm>
              <a:off x="1584" y="2352"/>
              <a:ext cx="52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156753" y="5852120"/>
            <a:ext cx="64395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Can still be modeled as a mathematical set (how ?)</a:t>
            </a:r>
          </a:p>
        </p:txBody>
      </p:sp>
    </p:spTree>
    <p:extLst>
      <p:ext uri="{BB962C8B-B14F-4D97-AF65-F5344CB8AC3E}">
        <p14:creationId xmlns:p14="http://schemas.microsoft.com/office/powerpoint/2010/main" val="1113550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Arrows in Multiway Relationships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1331168"/>
            <a:ext cx="8686800" cy="476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Q: what does the arrow mean ?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472952" y="2845895"/>
            <a:ext cx="5979368" cy="2743344"/>
            <a:chOff x="1152" y="1810"/>
            <a:chExt cx="3792" cy="1753"/>
          </a:xfrm>
        </p:grpSpPr>
        <p:sp>
          <p:nvSpPr>
            <p:cNvPr id="7" name="AutoShape 4"/>
            <p:cNvSpPr>
              <a:spLocks noChangeAspect="1" noChangeArrowheads="1"/>
            </p:cNvSpPr>
            <p:nvPr/>
          </p:nvSpPr>
          <p:spPr bwMode="auto">
            <a:xfrm>
              <a:off x="2583" y="2204"/>
              <a:ext cx="715" cy="643"/>
            </a:xfrm>
            <a:prstGeom prst="diamond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ea typeface="宋体" charset="-122"/>
                </a:rPr>
                <a:t>Contract</a:t>
              </a:r>
            </a:p>
          </p:txBody>
        </p:sp>
        <p:sp>
          <p:nvSpPr>
            <p:cNvPr id="8" name="Rectangle 5"/>
            <p:cNvSpPr>
              <a:spLocks noChangeAspect="1" noChangeArrowheads="1"/>
            </p:cNvSpPr>
            <p:nvPr/>
          </p:nvSpPr>
          <p:spPr bwMode="auto">
            <a:xfrm>
              <a:off x="1152" y="1810"/>
              <a:ext cx="1037" cy="35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ea typeface="宋体" charset="-122"/>
                </a:rPr>
                <a:t>Studios</a:t>
              </a:r>
            </a:p>
          </p:txBody>
        </p:sp>
        <p:sp>
          <p:nvSpPr>
            <p:cNvPr id="9" name="Rectangle 6"/>
            <p:cNvSpPr>
              <a:spLocks noChangeAspect="1" noChangeArrowheads="1"/>
            </p:cNvSpPr>
            <p:nvPr/>
          </p:nvSpPr>
          <p:spPr bwMode="auto">
            <a:xfrm>
              <a:off x="2404" y="3205"/>
              <a:ext cx="1038" cy="35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ea typeface="宋体" charset="-122"/>
                </a:rPr>
                <a:t>Stars</a:t>
              </a:r>
            </a:p>
          </p:txBody>
        </p:sp>
        <p:sp>
          <p:nvSpPr>
            <p:cNvPr id="10" name="Rectangle 7"/>
            <p:cNvSpPr>
              <a:spLocks noChangeAspect="1" noChangeArrowheads="1"/>
            </p:cNvSpPr>
            <p:nvPr/>
          </p:nvSpPr>
          <p:spPr bwMode="auto">
            <a:xfrm>
              <a:off x="3907" y="2347"/>
              <a:ext cx="1037" cy="35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ea typeface="宋体" charset="-122"/>
                </a:rPr>
                <a:t>Movies</a:t>
              </a:r>
            </a:p>
          </p:txBody>
        </p:sp>
        <p:sp>
          <p:nvSpPr>
            <p:cNvPr id="11" name="Line 8"/>
            <p:cNvSpPr>
              <a:spLocks noChangeAspect="1" noChangeShapeType="1"/>
            </p:cNvSpPr>
            <p:nvPr/>
          </p:nvSpPr>
          <p:spPr bwMode="auto">
            <a:xfrm>
              <a:off x="3298" y="2523"/>
              <a:ext cx="609" cy="0"/>
            </a:xfrm>
            <a:prstGeom prst="line">
              <a:avLst/>
            </a:prstGeom>
            <a:ln w="12700">
              <a:solidFill>
                <a:schemeClr val="tx1"/>
              </a:solidFill>
              <a:headEnd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9"/>
            <p:cNvSpPr>
              <a:spLocks noChangeAspect="1" noChangeShapeType="1"/>
            </p:cNvSpPr>
            <p:nvPr/>
          </p:nvSpPr>
          <p:spPr bwMode="auto">
            <a:xfrm>
              <a:off x="2941" y="2847"/>
              <a:ext cx="0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 flipH="1" flipV="1">
              <a:off x="2198" y="2177"/>
              <a:ext cx="384" cy="348"/>
            </a:xfrm>
            <a:prstGeom prst="line">
              <a:avLst/>
            </a:prstGeom>
            <a:noFill/>
            <a:ln w="12700">
              <a:solidFill>
                <a:srgbClr val="7D0900"/>
              </a:solidFill>
              <a:round/>
              <a:headE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4622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Roles in Relationships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1000" y="1305272"/>
            <a:ext cx="7029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What if we need an entity set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twice</a:t>
            </a:r>
            <a:r>
              <a:rPr lang="en-US" altLang="zh-CN" dirty="0">
                <a:ea typeface="宋体" charset="-122"/>
              </a:rPr>
              <a:t> in one relationship?</a:t>
            </a:r>
          </a:p>
        </p:txBody>
      </p:sp>
      <p:sp>
        <p:nvSpPr>
          <p:cNvPr id="17" name="Rectangle 44"/>
          <p:cNvSpPr>
            <a:spLocks noChangeArrowheads="1"/>
          </p:cNvSpPr>
          <p:nvPr/>
        </p:nvSpPr>
        <p:spPr bwMode="auto">
          <a:xfrm>
            <a:off x="7158558" y="3853408"/>
            <a:ext cx="1085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subor-dinate </a:t>
            </a:r>
          </a:p>
        </p:txBody>
      </p:sp>
      <p:sp>
        <p:nvSpPr>
          <p:cNvPr id="18" name="Rectangle 45"/>
          <p:cNvSpPr>
            <a:spLocks noChangeArrowheads="1"/>
          </p:cNvSpPr>
          <p:nvPr/>
        </p:nvSpPr>
        <p:spPr bwMode="auto">
          <a:xfrm>
            <a:off x="5482158" y="3853408"/>
            <a:ext cx="990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super-visor</a:t>
            </a:r>
          </a:p>
        </p:txBody>
      </p:sp>
      <p:grpSp>
        <p:nvGrpSpPr>
          <p:cNvPr id="19" name="Group 60"/>
          <p:cNvGrpSpPr>
            <a:grpSpLocks/>
          </p:cNvGrpSpPr>
          <p:nvPr/>
        </p:nvGrpSpPr>
        <p:grpSpPr bwMode="auto">
          <a:xfrm>
            <a:off x="6012383" y="3924846"/>
            <a:ext cx="1477963" cy="1287462"/>
            <a:chOff x="4078" y="1677"/>
            <a:chExt cx="931" cy="811"/>
          </a:xfrm>
        </p:grpSpPr>
        <p:sp>
          <p:nvSpPr>
            <p:cNvPr id="21" name="Freeform 40"/>
            <p:cNvSpPr>
              <a:spLocks/>
            </p:cNvSpPr>
            <p:nvPr/>
          </p:nvSpPr>
          <p:spPr bwMode="auto">
            <a:xfrm>
              <a:off x="4078" y="1938"/>
              <a:ext cx="931" cy="550"/>
            </a:xfrm>
            <a:custGeom>
              <a:avLst/>
              <a:gdLst>
                <a:gd name="T0" fmla="*/ 0 w 931"/>
                <a:gd name="T1" fmla="*/ 273 h 550"/>
                <a:gd name="T2" fmla="*/ 460 w 931"/>
                <a:gd name="T3" fmla="*/ 0 h 550"/>
                <a:gd name="T4" fmla="*/ 930 w 931"/>
                <a:gd name="T5" fmla="*/ 283 h 550"/>
                <a:gd name="T6" fmla="*/ 460 w 931"/>
                <a:gd name="T7" fmla="*/ 549 h 550"/>
                <a:gd name="T8" fmla="*/ 0 w 931"/>
                <a:gd name="T9" fmla="*/ 273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1"/>
                <a:gd name="T16" fmla="*/ 0 h 550"/>
                <a:gd name="T17" fmla="*/ 931 w 931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1" h="550">
                  <a:moveTo>
                    <a:pt x="0" y="273"/>
                  </a:moveTo>
                  <a:lnTo>
                    <a:pt x="460" y="0"/>
                  </a:lnTo>
                  <a:lnTo>
                    <a:pt x="930" y="283"/>
                  </a:lnTo>
                  <a:lnTo>
                    <a:pt x="460" y="549"/>
                  </a:lnTo>
                  <a:lnTo>
                    <a:pt x="0" y="273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" name="Rectangle 35"/>
            <p:cNvSpPr>
              <a:spLocks noChangeArrowheads="1"/>
            </p:cNvSpPr>
            <p:nvPr/>
          </p:nvSpPr>
          <p:spPr bwMode="auto">
            <a:xfrm>
              <a:off x="4152" y="2124"/>
              <a:ext cx="82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Reports_To</a:t>
              </a:r>
            </a:p>
          </p:txBody>
        </p:sp>
        <p:sp>
          <p:nvSpPr>
            <p:cNvPr id="22" name="Line 47"/>
            <p:cNvSpPr>
              <a:spLocks noChangeShapeType="1"/>
            </p:cNvSpPr>
            <p:nvPr/>
          </p:nvSpPr>
          <p:spPr bwMode="auto">
            <a:xfrm>
              <a:off x="4329" y="1689"/>
              <a:ext cx="0" cy="34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48"/>
            <p:cNvSpPr>
              <a:spLocks noChangeShapeType="1"/>
            </p:cNvSpPr>
            <p:nvPr/>
          </p:nvSpPr>
          <p:spPr bwMode="auto">
            <a:xfrm>
              <a:off x="4749" y="1677"/>
              <a:ext cx="0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4" name="Group 59"/>
          <p:cNvGrpSpPr>
            <a:grpSpLocks/>
          </p:cNvGrpSpPr>
          <p:nvPr/>
        </p:nvGrpSpPr>
        <p:grpSpPr bwMode="auto">
          <a:xfrm>
            <a:off x="833958" y="2111921"/>
            <a:ext cx="6519863" cy="3189287"/>
            <a:chOff x="816" y="535"/>
            <a:chExt cx="4107" cy="2009"/>
          </a:xfrm>
        </p:grpSpPr>
        <p:grpSp>
          <p:nvGrpSpPr>
            <p:cNvPr id="25" name="Group 52"/>
            <p:cNvGrpSpPr>
              <a:grpSpLocks/>
            </p:cNvGrpSpPr>
            <p:nvPr/>
          </p:nvGrpSpPr>
          <p:grpSpPr bwMode="auto">
            <a:xfrm>
              <a:off x="2640" y="1425"/>
              <a:ext cx="788" cy="1119"/>
              <a:chOff x="1689" y="1028"/>
              <a:chExt cx="788" cy="1119"/>
            </a:xfrm>
          </p:grpSpPr>
          <p:sp>
            <p:nvSpPr>
              <p:cNvPr id="51" name="Freeform 9"/>
              <p:cNvSpPr>
                <a:spLocks/>
              </p:cNvSpPr>
              <p:nvPr/>
            </p:nvSpPr>
            <p:spPr bwMode="auto">
              <a:xfrm>
                <a:off x="1716" y="1028"/>
                <a:ext cx="525" cy="269"/>
              </a:xfrm>
              <a:custGeom>
                <a:avLst/>
                <a:gdLst>
                  <a:gd name="T0" fmla="*/ 1 w 525"/>
                  <a:gd name="T1" fmla="*/ 146 h 269"/>
                  <a:gd name="T2" fmla="*/ 8 w 525"/>
                  <a:gd name="T3" fmla="*/ 169 h 269"/>
                  <a:gd name="T4" fmla="*/ 25 w 525"/>
                  <a:gd name="T5" fmla="*/ 190 h 269"/>
                  <a:gd name="T6" fmla="*/ 47 w 525"/>
                  <a:gd name="T7" fmla="*/ 210 h 269"/>
                  <a:gd name="T8" fmla="*/ 77 w 525"/>
                  <a:gd name="T9" fmla="*/ 229 h 269"/>
                  <a:gd name="T10" fmla="*/ 111 w 525"/>
                  <a:gd name="T11" fmla="*/ 243 h 269"/>
                  <a:gd name="T12" fmla="*/ 151 w 525"/>
                  <a:gd name="T13" fmla="*/ 256 h 269"/>
                  <a:gd name="T14" fmla="*/ 194 w 525"/>
                  <a:gd name="T15" fmla="*/ 263 h 269"/>
                  <a:gd name="T16" fmla="*/ 239 w 525"/>
                  <a:gd name="T17" fmla="*/ 268 h 269"/>
                  <a:gd name="T18" fmla="*/ 284 w 525"/>
                  <a:gd name="T19" fmla="*/ 268 h 269"/>
                  <a:gd name="T20" fmla="*/ 330 w 525"/>
                  <a:gd name="T21" fmla="*/ 263 h 269"/>
                  <a:gd name="T22" fmla="*/ 372 w 525"/>
                  <a:gd name="T23" fmla="*/ 255 h 269"/>
                  <a:gd name="T24" fmla="*/ 413 w 525"/>
                  <a:gd name="T25" fmla="*/ 243 h 269"/>
                  <a:gd name="T26" fmla="*/ 447 w 525"/>
                  <a:gd name="T27" fmla="*/ 227 h 269"/>
                  <a:gd name="T28" fmla="*/ 477 w 525"/>
                  <a:gd name="T29" fmla="*/ 210 h 269"/>
                  <a:gd name="T30" fmla="*/ 500 w 525"/>
                  <a:gd name="T31" fmla="*/ 190 h 269"/>
                  <a:gd name="T32" fmla="*/ 515 w 525"/>
                  <a:gd name="T33" fmla="*/ 169 h 269"/>
                  <a:gd name="T34" fmla="*/ 524 w 525"/>
                  <a:gd name="T35" fmla="*/ 146 h 269"/>
                  <a:gd name="T36" fmla="*/ 524 w 525"/>
                  <a:gd name="T37" fmla="*/ 121 h 269"/>
                  <a:gd name="T38" fmla="*/ 515 w 525"/>
                  <a:gd name="T39" fmla="*/ 98 h 269"/>
                  <a:gd name="T40" fmla="*/ 500 w 525"/>
                  <a:gd name="T41" fmla="*/ 77 h 269"/>
                  <a:gd name="T42" fmla="*/ 477 w 525"/>
                  <a:gd name="T43" fmla="*/ 57 h 269"/>
                  <a:gd name="T44" fmla="*/ 447 w 525"/>
                  <a:gd name="T45" fmla="*/ 38 h 269"/>
                  <a:gd name="T46" fmla="*/ 413 w 525"/>
                  <a:gd name="T47" fmla="*/ 24 h 269"/>
                  <a:gd name="T48" fmla="*/ 372 w 525"/>
                  <a:gd name="T49" fmla="*/ 12 h 269"/>
                  <a:gd name="T50" fmla="*/ 330 w 525"/>
                  <a:gd name="T51" fmla="*/ 4 h 269"/>
                  <a:gd name="T52" fmla="*/ 284 w 525"/>
                  <a:gd name="T53" fmla="*/ 0 h 269"/>
                  <a:gd name="T54" fmla="*/ 239 w 525"/>
                  <a:gd name="T55" fmla="*/ 0 h 269"/>
                  <a:gd name="T56" fmla="*/ 194 w 525"/>
                  <a:gd name="T57" fmla="*/ 4 h 269"/>
                  <a:gd name="T58" fmla="*/ 151 w 525"/>
                  <a:gd name="T59" fmla="*/ 12 h 269"/>
                  <a:gd name="T60" fmla="*/ 111 w 525"/>
                  <a:gd name="T61" fmla="*/ 24 h 269"/>
                  <a:gd name="T62" fmla="*/ 77 w 525"/>
                  <a:gd name="T63" fmla="*/ 38 h 269"/>
                  <a:gd name="T64" fmla="*/ 47 w 525"/>
                  <a:gd name="T65" fmla="*/ 57 h 269"/>
                  <a:gd name="T66" fmla="*/ 25 w 525"/>
                  <a:gd name="T67" fmla="*/ 77 h 269"/>
                  <a:gd name="T68" fmla="*/ 8 w 525"/>
                  <a:gd name="T69" fmla="*/ 98 h 269"/>
                  <a:gd name="T70" fmla="*/ 1 w 525"/>
                  <a:gd name="T71" fmla="*/ 121 h 26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25"/>
                  <a:gd name="T109" fmla="*/ 0 h 269"/>
                  <a:gd name="T110" fmla="*/ 525 w 525"/>
                  <a:gd name="T111" fmla="*/ 269 h 26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25" h="269">
                    <a:moveTo>
                      <a:pt x="0" y="134"/>
                    </a:moveTo>
                    <a:lnTo>
                      <a:pt x="1" y="146"/>
                    </a:lnTo>
                    <a:lnTo>
                      <a:pt x="4" y="157"/>
                    </a:lnTo>
                    <a:lnTo>
                      <a:pt x="8" y="169"/>
                    </a:lnTo>
                    <a:lnTo>
                      <a:pt x="16" y="180"/>
                    </a:lnTo>
                    <a:lnTo>
                      <a:pt x="25" y="190"/>
                    </a:lnTo>
                    <a:lnTo>
                      <a:pt x="35" y="200"/>
                    </a:lnTo>
                    <a:lnTo>
                      <a:pt x="47" y="210"/>
                    </a:lnTo>
                    <a:lnTo>
                      <a:pt x="60" y="220"/>
                    </a:lnTo>
                    <a:lnTo>
                      <a:pt x="77" y="229"/>
                    </a:lnTo>
                    <a:lnTo>
                      <a:pt x="93" y="236"/>
                    </a:lnTo>
                    <a:lnTo>
                      <a:pt x="111" y="243"/>
                    </a:lnTo>
                    <a:lnTo>
                      <a:pt x="131" y="250"/>
                    </a:lnTo>
                    <a:lnTo>
                      <a:pt x="151" y="256"/>
                    </a:lnTo>
                    <a:lnTo>
                      <a:pt x="172" y="260"/>
                    </a:lnTo>
                    <a:lnTo>
                      <a:pt x="194" y="263"/>
                    </a:lnTo>
                    <a:lnTo>
                      <a:pt x="216" y="266"/>
                    </a:lnTo>
                    <a:lnTo>
                      <a:pt x="239" y="268"/>
                    </a:lnTo>
                    <a:lnTo>
                      <a:pt x="263" y="268"/>
                    </a:lnTo>
                    <a:lnTo>
                      <a:pt x="284" y="268"/>
                    </a:lnTo>
                    <a:lnTo>
                      <a:pt x="307" y="265"/>
                    </a:lnTo>
                    <a:lnTo>
                      <a:pt x="330" y="263"/>
                    </a:lnTo>
                    <a:lnTo>
                      <a:pt x="352" y="260"/>
                    </a:lnTo>
                    <a:lnTo>
                      <a:pt x="372" y="255"/>
                    </a:lnTo>
                    <a:lnTo>
                      <a:pt x="393" y="250"/>
                    </a:lnTo>
                    <a:lnTo>
                      <a:pt x="413" y="243"/>
                    </a:lnTo>
                    <a:lnTo>
                      <a:pt x="430" y="236"/>
                    </a:lnTo>
                    <a:lnTo>
                      <a:pt x="447" y="227"/>
                    </a:lnTo>
                    <a:lnTo>
                      <a:pt x="463" y="219"/>
                    </a:lnTo>
                    <a:lnTo>
                      <a:pt x="477" y="210"/>
                    </a:lnTo>
                    <a:lnTo>
                      <a:pt x="489" y="200"/>
                    </a:lnTo>
                    <a:lnTo>
                      <a:pt x="500" y="190"/>
                    </a:lnTo>
                    <a:lnTo>
                      <a:pt x="508" y="180"/>
                    </a:lnTo>
                    <a:lnTo>
                      <a:pt x="515" y="169"/>
                    </a:lnTo>
                    <a:lnTo>
                      <a:pt x="520" y="157"/>
                    </a:lnTo>
                    <a:lnTo>
                      <a:pt x="524" y="146"/>
                    </a:lnTo>
                    <a:lnTo>
                      <a:pt x="524" y="134"/>
                    </a:lnTo>
                    <a:lnTo>
                      <a:pt x="524" y="121"/>
                    </a:lnTo>
                    <a:lnTo>
                      <a:pt x="520" y="110"/>
                    </a:lnTo>
                    <a:lnTo>
                      <a:pt x="515" y="98"/>
                    </a:lnTo>
                    <a:lnTo>
                      <a:pt x="508" y="87"/>
                    </a:lnTo>
                    <a:lnTo>
                      <a:pt x="500" y="77"/>
                    </a:lnTo>
                    <a:lnTo>
                      <a:pt x="489" y="67"/>
                    </a:lnTo>
                    <a:lnTo>
                      <a:pt x="477" y="57"/>
                    </a:lnTo>
                    <a:lnTo>
                      <a:pt x="463" y="47"/>
                    </a:lnTo>
                    <a:lnTo>
                      <a:pt x="447" y="38"/>
                    </a:lnTo>
                    <a:lnTo>
                      <a:pt x="430" y="31"/>
                    </a:lnTo>
                    <a:lnTo>
                      <a:pt x="413" y="24"/>
                    </a:lnTo>
                    <a:lnTo>
                      <a:pt x="393" y="18"/>
                    </a:lnTo>
                    <a:lnTo>
                      <a:pt x="372" y="12"/>
                    </a:lnTo>
                    <a:lnTo>
                      <a:pt x="352" y="8"/>
                    </a:lnTo>
                    <a:lnTo>
                      <a:pt x="330" y="4"/>
                    </a:lnTo>
                    <a:lnTo>
                      <a:pt x="307" y="1"/>
                    </a:lnTo>
                    <a:lnTo>
                      <a:pt x="284" y="0"/>
                    </a:lnTo>
                    <a:lnTo>
                      <a:pt x="262" y="0"/>
                    </a:lnTo>
                    <a:lnTo>
                      <a:pt x="239" y="0"/>
                    </a:lnTo>
                    <a:lnTo>
                      <a:pt x="216" y="1"/>
                    </a:lnTo>
                    <a:lnTo>
                      <a:pt x="194" y="4"/>
                    </a:lnTo>
                    <a:lnTo>
                      <a:pt x="172" y="8"/>
                    </a:lnTo>
                    <a:lnTo>
                      <a:pt x="151" y="12"/>
                    </a:lnTo>
                    <a:lnTo>
                      <a:pt x="130" y="18"/>
                    </a:lnTo>
                    <a:lnTo>
                      <a:pt x="111" y="24"/>
                    </a:lnTo>
                    <a:lnTo>
                      <a:pt x="93" y="31"/>
                    </a:lnTo>
                    <a:lnTo>
                      <a:pt x="77" y="38"/>
                    </a:lnTo>
                    <a:lnTo>
                      <a:pt x="60" y="47"/>
                    </a:lnTo>
                    <a:lnTo>
                      <a:pt x="47" y="57"/>
                    </a:lnTo>
                    <a:lnTo>
                      <a:pt x="34" y="67"/>
                    </a:lnTo>
                    <a:lnTo>
                      <a:pt x="25" y="77"/>
                    </a:lnTo>
                    <a:lnTo>
                      <a:pt x="16" y="87"/>
                    </a:lnTo>
                    <a:lnTo>
                      <a:pt x="8" y="98"/>
                    </a:lnTo>
                    <a:lnTo>
                      <a:pt x="4" y="111"/>
                    </a:lnTo>
                    <a:lnTo>
                      <a:pt x="1" y="121"/>
                    </a:lnTo>
                    <a:lnTo>
                      <a:pt x="0" y="134"/>
                    </a:lnTo>
                  </a:path>
                </a:pathLst>
              </a:custGeom>
              <a:solidFill>
                <a:srgbClr val="92D05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52" name="Freeform 12"/>
              <p:cNvSpPr>
                <a:spLocks/>
              </p:cNvSpPr>
              <p:nvPr/>
            </p:nvSpPr>
            <p:spPr bwMode="auto">
              <a:xfrm>
                <a:off x="1689" y="1705"/>
                <a:ext cx="788" cy="442"/>
              </a:xfrm>
              <a:custGeom>
                <a:avLst/>
                <a:gdLst>
                  <a:gd name="T0" fmla="*/ 0 w 788"/>
                  <a:gd name="T1" fmla="*/ 221 h 442"/>
                  <a:gd name="T2" fmla="*/ 388 w 788"/>
                  <a:gd name="T3" fmla="*/ 0 h 442"/>
                  <a:gd name="T4" fmla="*/ 787 w 788"/>
                  <a:gd name="T5" fmla="*/ 229 h 442"/>
                  <a:gd name="T6" fmla="*/ 388 w 788"/>
                  <a:gd name="T7" fmla="*/ 441 h 442"/>
                  <a:gd name="T8" fmla="*/ 0 w 788"/>
                  <a:gd name="T9" fmla="*/ 221 h 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8"/>
                  <a:gd name="T16" fmla="*/ 0 h 442"/>
                  <a:gd name="T17" fmla="*/ 788 w 788"/>
                  <a:gd name="T18" fmla="*/ 442 h 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8" h="442">
                    <a:moveTo>
                      <a:pt x="0" y="221"/>
                    </a:moveTo>
                    <a:lnTo>
                      <a:pt x="388" y="0"/>
                    </a:lnTo>
                    <a:lnTo>
                      <a:pt x="787" y="229"/>
                    </a:lnTo>
                    <a:lnTo>
                      <a:pt x="388" y="441"/>
                    </a:lnTo>
                    <a:lnTo>
                      <a:pt x="0" y="221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53" name="Rectangle 20"/>
              <p:cNvSpPr>
                <a:spLocks noChangeArrowheads="1"/>
              </p:cNvSpPr>
              <p:nvPr/>
            </p:nvSpPr>
            <p:spPr bwMode="auto">
              <a:xfrm>
                <a:off x="1763" y="1070"/>
                <a:ext cx="441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since</a:t>
                </a:r>
              </a:p>
            </p:txBody>
          </p:sp>
          <p:sp>
            <p:nvSpPr>
              <p:cNvPr id="54" name="Rectangle 22"/>
              <p:cNvSpPr>
                <a:spLocks noChangeArrowheads="1"/>
              </p:cNvSpPr>
              <p:nvPr/>
            </p:nvSpPr>
            <p:spPr bwMode="auto">
              <a:xfrm>
                <a:off x="1717" y="1835"/>
                <a:ext cx="690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1600" b="1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</a:rPr>
                  <a:t>Works_In</a:t>
                </a:r>
              </a:p>
            </p:txBody>
          </p:sp>
          <p:sp>
            <p:nvSpPr>
              <p:cNvPr id="55" name="Line 31"/>
              <p:cNvSpPr>
                <a:spLocks noChangeShapeType="1"/>
              </p:cNvSpPr>
              <p:nvPr/>
            </p:nvSpPr>
            <p:spPr bwMode="auto">
              <a:xfrm>
                <a:off x="1953" y="1307"/>
                <a:ext cx="117" cy="39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816" y="1766"/>
              <a:ext cx="525" cy="269"/>
            </a:xfrm>
            <a:custGeom>
              <a:avLst/>
              <a:gdLst>
                <a:gd name="T0" fmla="*/ 522 w 525"/>
                <a:gd name="T1" fmla="*/ 121 h 269"/>
                <a:gd name="T2" fmla="*/ 515 w 525"/>
                <a:gd name="T3" fmla="*/ 98 h 269"/>
                <a:gd name="T4" fmla="*/ 500 w 525"/>
                <a:gd name="T5" fmla="*/ 77 h 269"/>
                <a:gd name="T6" fmla="*/ 476 w 525"/>
                <a:gd name="T7" fmla="*/ 57 h 269"/>
                <a:gd name="T8" fmla="*/ 446 w 525"/>
                <a:gd name="T9" fmla="*/ 38 h 269"/>
                <a:gd name="T10" fmla="*/ 412 w 525"/>
                <a:gd name="T11" fmla="*/ 24 h 269"/>
                <a:gd name="T12" fmla="*/ 372 w 525"/>
                <a:gd name="T13" fmla="*/ 12 h 269"/>
                <a:gd name="T14" fmla="*/ 329 w 525"/>
                <a:gd name="T15" fmla="*/ 4 h 269"/>
                <a:gd name="T16" fmla="*/ 284 w 525"/>
                <a:gd name="T17" fmla="*/ 0 h 269"/>
                <a:gd name="T18" fmla="*/ 239 w 525"/>
                <a:gd name="T19" fmla="*/ 0 h 269"/>
                <a:gd name="T20" fmla="*/ 194 w 525"/>
                <a:gd name="T21" fmla="*/ 4 h 269"/>
                <a:gd name="T22" fmla="*/ 151 w 525"/>
                <a:gd name="T23" fmla="*/ 12 h 269"/>
                <a:gd name="T24" fmla="*/ 111 w 525"/>
                <a:gd name="T25" fmla="*/ 24 h 269"/>
                <a:gd name="T26" fmla="*/ 76 w 525"/>
                <a:gd name="T27" fmla="*/ 38 h 269"/>
                <a:gd name="T28" fmla="*/ 46 w 525"/>
                <a:gd name="T29" fmla="*/ 57 h 269"/>
                <a:gd name="T30" fmla="*/ 23 w 525"/>
                <a:gd name="T31" fmla="*/ 77 h 269"/>
                <a:gd name="T32" fmla="*/ 8 w 525"/>
                <a:gd name="T33" fmla="*/ 98 h 269"/>
                <a:gd name="T34" fmla="*/ 1 w 525"/>
                <a:gd name="T35" fmla="*/ 121 h 269"/>
                <a:gd name="T36" fmla="*/ 1 w 525"/>
                <a:gd name="T37" fmla="*/ 144 h 269"/>
                <a:gd name="T38" fmla="*/ 8 w 525"/>
                <a:gd name="T39" fmla="*/ 167 h 269"/>
                <a:gd name="T40" fmla="*/ 23 w 525"/>
                <a:gd name="T41" fmla="*/ 190 h 269"/>
                <a:gd name="T42" fmla="*/ 46 w 525"/>
                <a:gd name="T43" fmla="*/ 210 h 269"/>
                <a:gd name="T44" fmla="*/ 76 w 525"/>
                <a:gd name="T45" fmla="*/ 227 h 269"/>
                <a:gd name="T46" fmla="*/ 111 w 525"/>
                <a:gd name="T47" fmla="*/ 243 h 269"/>
                <a:gd name="T48" fmla="*/ 151 w 525"/>
                <a:gd name="T49" fmla="*/ 255 h 269"/>
                <a:gd name="T50" fmla="*/ 194 w 525"/>
                <a:gd name="T51" fmla="*/ 263 h 269"/>
                <a:gd name="T52" fmla="*/ 239 w 525"/>
                <a:gd name="T53" fmla="*/ 268 h 269"/>
                <a:gd name="T54" fmla="*/ 284 w 525"/>
                <a:gd name="T55" fmla="*/ 268 h 269"/>
                <a:gd name="T56" fmla="*/ 329 w 525"/>
                <a:gd name="T57" fmla="*/ 263 h 269"/>
                <a:gd name="T58" fmla="*/ 372 w 525"/>
                <a:gd name="T59" fmla="*/ 255 h 269"/>
                <a:gd name="T60" fmla="*/ 412 w 525"/>
                <a:gd name="T61" fmla="*/ 243 h 269"/>
                <a:gd name="T62" fmla="*/ 446 w 525"/>
                <a:gd name="T63" fmla="*/ 227 h 269"/>
                <a:gd name="T64" fmla="*/ 476 w 525"/>
                <a:gd name="T65" fmla="*/ 210 h 269"/>
                <a:gd name="T66" fmla="*/ 500 w 525"/>
                <a:gd name="T67" fmla="*/ 190 h 269"/>
                <a:gd name="T68" fmla="*/ 515 w 525"/>
                <a:gd name="T69" fmla="*/ 167 h 269"/>
                <a:gd name="T70" fmla="*/ 522 w 525"/>
                <a:gd name="T71" fmla="*/ 144 h 26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5"/>
                <a:gd name="T109" fmla="*/ 0 h 269"/>
                <a:gd name="T110" fmla="*/ 525 w 525"/>
                <a:gd name="T111" fmla="*/ 269 h 26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5" h="269">
                  <a:moveTo>
                    <a:pt x="524" y="133"/>
                  </a:moveTo>
                  <a:lnTo>
                    <a:pt x="522" y="121"/>
                  </a:lnTo>
                  <a:lnTo>
                    <a:pt x="519" y="110"/>
                  </a:lnTo>
                  <a:lnTo>
                    <a:pt x="515" y="98"/>
                  </a:lnTo>
                  <a:lnTo>
                    <a:pt x="507" y="87"/>
                  </a:lnTo>
                  <a:lnTo>
                    <a:pt x="500" y="77"/>
                  </a:lnTo>
                  <a:lnTo>
                    <a:pt x="489" y="65"/>
                  </a:lnTo>
                  <a:lnTo>
                    <a:pt x="476" y="57"/>
                  </a:lnTo>
                  <a:lnTo>
                    <a:pt x="463" y="47"/>
                  </a:lnTo>
                  <a:lnTo>
                    <a:pt x="446" y="38"/>
                  </a:lnTo>
                  <a:lnTo>
                    <a:pt x="430" y="31"/>
                  </a:lnTo>
                  <a:lnTo>
                    <a:pt x="412" y="24"/>
                  </a:lnTo>
                  <a:lnTo>
                    <a:pt x="392" y="17"/>
                  </a:lnTo>
                  <a:lnTo>
                    <a:pt x="372" y="12"/>
                  </a:lnTo>
                  <a:lnTo>
                    <a:pt x="351" y="8"/>
                  </a:lnTo>
                  <a:lnTo>
                    <a:pt x="329" y="4"/>
                  </a:lnTo>
                  <a:lnTo>
                    <a:pt x="307" y="1"/>
                  </a:lnTo>
                  <a:lnTo>
                    <a:pt x="284" y="0"/>
                  </a:lnTo>
                  <a:lnTo>
                    <a:pt x="262" y="0"/>
                  </a:lnTo>
                  <a:lnTo>
                    <a:pt x="239" y="0"/>
                  </a:lnTo>
                  <a:lnTo>
                    <a:pt x="216" y="1"/>
                  </a:lnTo>
                  <a:lnTo>
                    <a:pt x="194" y="4"/>
                  </a:lnTo>
                  <a:lnTo>
                    <a:pt x="171" y="8"/>
                  </a:lnTo>
                  <a:lnTo>
                    <a:pt x="151" y="12"/>
                  </a:lnTo>
                  <a:lnTo>
                    <a:pt x="130" y="17"/>
                  </a:lnTo>
                  <a:lnTo>
                    <a:pt x="111" y="24"/>
                  </a:lnTo>
                  <a:lnTo>
                    <a:pt x="93" y="31"/>
                  </a:lnTo>
                  <a:lnTo>
                    <a:pt x="76" y="38"/>
                  </a:lnTo>
                  <a:lnTo>
                    <a:pt x="60" y="47"/>
                  </a:lnTo>
                  <a:lnTo>
                    <a:pt x="46" y="57"/>
                  </a:lnTo>
                  <a:lnTo>
                    <a:pt x="34" y="65"/>
                  </a:lnTo>
                  <a:lnTo>
                    <a:pt x="23" y="77"/>
                  </a:lnTo>
                  <a:lnTo>
                    <a:pt x="15" y="87"/>
                  </a:lnTo>
                  <a:lnTo>
                    <a:pt x="8" y="98"/>
                  </a:lnTo>
                  <a:lnTo>
                    <a:pt x="3" y="110"/>
                  </a:lnTo>
                  <a:lnTo>
                    <a:pt x="1" y="121"/>
                  </a:lnTo>
                  <a:lnTo>
                    <a:pt x="0" y="133"/>
                  </a:lnTo>
                  <a:lnTo>
                    <a:pt x="1" y="144"/>
                  </a:lnTo>
                  <a:lnTo>
                    <a:pt x="3" y="157"/>
                  </a:lnTo>
                  <a:lnTo>
                    <a:pt x="8" y="167"/>
                  </a:lnTo>
                  <a:lnTo>
                    <a:pt x="15" y="179"/>
                  </a:lnTo>
                  <a:lnTo>
                    <a:pt x="23" y="190"/>
                  </a:lnTo>
                  <a:lnTo>
                    <a:pt x="34" y="200"/>
                  </a:lnTo>
                  <a:lnTo>
                    <a:pt x="46" y="210"/>
                  </a:lnTo>
                  <a:lnTo>
                    <a:pt x="60" y="219"/>
                  </a:lnTo>
                  <a:lnTo>
                    <a:pt x="76" y="227"/>
                  </a:lnTo>
                  <a:lnTo>
                    <a:pt x="93" y="236"/>
                  </a:lnTo>
                  <a:lnTo>
                    <a:pt x="111" y="243"/>
                  </a:lnTo>
                  <a:lnTo>
                    <a:pt x="130" y="249"/>
                  </a:lnTo>
                  <a:lnTo>
                    <a:pt x="151" y="255"/>
                  </a:lnTo>
                  <a:lnTo>
                    <a:pt x="171" y="259"/>
                  </a:lnTo>
                  <a:lnTo>
                    <a:pt x="194" y="263"/>
                  </a:lnTo>
                  <a:lnTo>
                    <a:pt x="216" y="265"/>
                  </a:lnTo>
                  <a:lnTo>
                    <a:pt x="239" y="268"/>
                  </a:lnTo>
                  <a:lnTo>
                    <a:pt x="262" y="268"/>
                  </a:lnTo>
                  <a:lnTo>
                    <a:pt x="284" y="268"/>
                  </a:lnTo>
                  <a:lnTo>
                    <a:pt x="307" y="265"/>
                  </a:lnTo>
                  <a:lnTo>
                    <a:pt x="329" y="263"/>
                  </a:lnTo>
                  <a:lnTo>
                    <a:pt x="351" y="259"/>
                  </a:lnTo>
                  <a:lnTo>
                    <a:pt x="372" y="255"/>
                  </a:lnTo>
                  <a:lnTo>
                    <a:pt x="392" y="249"/>
                  </a:lnTo>
                  <a:lnTo>
                    <a:pt x="412" y="243"/>
                  </a:lnTo>
                  <a:lnTo>
                    <a:pt x="430" y="236"/>
                  </a:lnTo>
                  <a:lnTo>
                    <a:pt x="446" y="227"/>
                  </a:lnTo>
                  <a:lnTo>
                    <a:pt x="463" y="219"/>
                  </a:lnTo>
                  <a:lnTo>
                    <a:pt x="476" y="210"/>
                  </a:lnTo>
                  <a:lnTo>
                    <a:pt x="489" y="200"/>
                  </a:lnTo>
                  <a:lnTo>
                    <a:pt x="500" y="190"/>
                  </a:lnTo>
                  <a:lnTo>
                    <a:pt x="507" y="179"/>
                  </a:lnTo>
                  <a:lnTo>
                    <a:pt x="515" y="167"/>
                  </a:lnTo>
                  <a:lnTo>
                    <a:pt x="519" y="157"/>
                  </a:lnTo>
                  <a:lnTo>
                    <a:pt x="522" y="144"/>
                  </a:lnTo>
                  <a:lnTo>
                    <a:pt x="524" y="133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7" name="Freeform 13"/>
            <p:cNvSpPr>
              <a:spLocks/>
            </p:cNvSpPr>
            <p:nvPr/>
          </p:nvSpPr>
          <p:spPr bwMode="auto">
            <a:xfrm>
              <a:off x="1288" y="2198"/>
              <a:ext cx="851" cy="278"/>
            </a:xfrm>
            <a:custGeom>
              <a:avLst/>
              <a:gdLst>
                <a:gd name="T0" fmla="*/ 850 w 851"/>
                <a:gd name="T1" fmla="*/ 277 h 278"/>
                <a:gd name="T2" fmla="*/ 850 w 851"/>
                <a:gd name="T3" fmla="*/ 0 h 278"/>
                <a:gd name="T4" fmla="*/ 0 w 851"/>
                <a:gd name="T5" fmla="*/ 0 h 278"/>
                <a:gd name="T6" fmla="*/ 0 w 851"/>
                <a:gd name="T7" fmla="*/ 277 h 278"/>
                <a:gd name="T8" fmla="*/ 850 w 851"/>
                <a:gd name="T9" fmla="*/ 277 h 2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1"/>
                <a:gd name="T16" fmla="*/ 0 h 278"/>
                <a:gd name="T17" fmla="*/ 851 w 851"/>
                <a:gd name="T18" fmla="*/ 278 h 2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1" h="278">
                  <a:moveTo>
                    <a:pt x="850" y="277"/>
                  </a:moveTo>
                  <a:lnTo>
                    <a:pt x="850" y="0"/>
                  </a:lnTo>
                  <a:lnTo>
                    <a:pt x="0" y="0"/>
                  </a:lnTo>
                  <a:lnTo>
                    <a:pt x="0" y="277"/>
                  </a:lnTo>
                  <a:lnTo>
                    <a:pt x="850" y="277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>
              <a:off x="1781" y="1766"/>
              <a:ext cx="525" cy="269"/>
            </a:xfrm>
            <a:custGeom>
              <a:avLst/>
              <a:gdLst>
                <a:gd name="T0" fmla="*/ 1 w 525"/>
                <a:gd name="T1" fmla="*/ 144 h 269"/>
                <a:gd name="T2" fmla="*/ 8 w 525"/>
                <a:gd name="T3" fmla="*/ 167 h 269"/>
                <a:gd name="T4" fmla="*/ 25 w 525"/>
                <a:gd name="T5" fmla="*/ 190 h 269"/>
                <a:gd name="T6" fmla="*/ 47 w 525"/>
                <a:gd name="T7" fmla="*/ 210 h 269"/>
                <a:gd name="T8" fmla="*/ 77 w 525"/>
                <a:gd name="T9" fmla="*/ 227 h 269"/>
                <a:gd name="T10" fmla="*/ 111 w 525"/>
                <a:gd name="T11" fmla="*/ 243 h 269"/>
                <a:gd name="T12" fmla="*/ 151 w 525"/>
                <a:gd name="T13" fmla="*/ 255 h 269"/>
                <a:gd name="T14" fmla="*/ 194 w 525"/>
                <a:gd name="T15" fmla="*/ 263 h 269"/>
                <a:gd name="T16" fmla="*/ 239 w 525"/>
                <a:gd name="T17" fmla="*/ 268 h 269"/>
                <a:gd name="T18" fmla="*/ 284 w 525"/>
                <a:gd name="T19" fmla="*/ 268 h 269"/>
                <a:gd name="T20" fmla="*/ 330 w 525"/>
                <a:gd name="T21" fmla="*/ 263 h 269"/>
                <a:gd name="T22" fmla="*/ 372 w 525"/>
                <a:gd name="T23" fmla="*/ 255 h 269"/>
                <a:gd name="T24" fmla="*/ 412 w 525"/>
                <a:gd name="T25" fmla="*/ 243 h 269"/>
                <a:gd name="T26" fmla="*/ 447 w 525"/>
                <a:gd name="T27" fmla="*/ 227 h 269"/>
                <a:gd name="T28" fmla="*/ 477 w 525"/>
                <a:gd name="T29" fmla="*/ 210 h 269"/>
                <a:gd name="T30" fmla="*/ 500 w 525"/>
                <a:gd name="T31" fmla="*/ 190 h 269"/>
                <a:gd name="T32" fmla="*/ 515 w 525"/>
                <a:gd name="T33" fmla="*/ 167 h 269"/>
                <a:gd name="T34" fmla="*/ 522 w 525"/>
                <a:gd name="T35" fmla="*/ 144 h 269"/>
                <a:gd name="T36" fmla="*/ 522 w 525"/>
                <a:gd name="T37" fmla="*/ 121 h 269"/>
                <a:gd name="T38" fmla="*/ 515 w 525"/>
                <a:gd name="T39" fmla="*/ 98 h 269"/>
                <a:gd name="T40" fmla="*/ 500 w 525"/>
                <a:gd name="T41" fmla="*/ 77 h 269"/>
                <a:gd name="T42" fmla="*/ 477 w 525"/>
                <a:gd name="T43" fmla="*/ 55 h 269"/>
                <a:gd name="T44" fmla="*/ 447 w 525"/>
                <a:gd name="T45" fmla="*/ 38 h 269"/>
                <a:gd name="T46" fmla="*/ 412 w 525"/>
                <a:gd name="T47" fmla="*/ 22 h 269"/>
                <a:gd name="T48" fmla="*/ 372 w 525"/>
                <a:gd name="T49" fmla="*/ 12 h 269"/>
                <a:gd name="T50" fmla="*/ 329 w 525"/>
                <a:gd name="T51" fmla="*/ 4 h 269"/>
                <a:gd name="T52" fmla="*/ 284 w 525"/>
                <a:gd name="T53" fmla="*/ 0 h 269"/>
                <a:gd name="T54" fmla="*/ 239 w 525"/>
                <a:gd name="T55" fmla="*/ 0 h 269"/>
                <a:gd name="T56" fmla="*/ 194 w 525"/>
                <a:gd name="T57" fmla="*/ 4 h 269"/>
                <a:gd name="T58" fmla="*/ 151 w 525"/>
                <a:gd name="T59" fmla="*/ 12 h 269"/>
                <a:gd name="T60" fmla="*/ 111 w 525"/>
                <a:gd name="T61" fmla="*/ 24 h 269"/>
                <a:gd name="T62" fmla="*/ 77 w 525"/>
                <a:gd name="T63" fmla="*/ 38 h 269"/>
                <a:gd name="T64" fmla="*/ 47 w 525"/>
                <a:gd name="T65" fmla="*/ 57 h 269"/>
                <a:gd name="T66" fmla="*/ 25 w 525"/>
                <a:gd name="T67" fmla="*/ 77 h 269"/>
                <a:gd name="T68" fmla="*/ 8 w 525"/>
                <a:gd name="T69" fmla="*/ 98 h 269"/>
                <a:gd name="T70" fmla="*/ 1 w 525"/>
                <a:gd name="T71" fmla="*/ 121 h 26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5"/>
                <a:gd name="T109" fmla="*/ 0 h 269"/>
                <a:gd name="T110" fmla="*/ 525 w 525"/>
                <a:gd name="T111" fmla="*/ 269 h 26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5" h="269">
                  <a:moveTo>
                    <a:pt x="0" y="134"/>
                  </a:moveTo>
                  <a:lnTo>
                    <a:pt x="1" y="144"/>
                  </a:lnTo>
                  <a:lnTo>
                    <a:pt x="4" y="157"/>
                  </a:lnTo>
                  <a:lnTo>
                    <a:pt x="8" y="167"/>
                  </a:lnTo>
                  <a:lnTo>
                    <a:pt x="16" y="179"/>
                  </a:lnTo>
                  <a:lnTo>
                    <a:pt x="25" y="190"/>
                  </a:lnTo>
                  <a:lnTo>
                    <a:pt x="34" y="200"/>
                  </a:lnTo>
                  <a:lnTo>
                    <a:pt x="47" y="210"/>
                  </a:lnTo>
                  <a:lnTo>
                    <a:pt x="61" y="219"/>
                  </a:lnTo>
                  <a:lnTo>
                    <a:pt x="77" y="227"/>
                  </a:lnTo>
                  <a:lnTo>
                    <a:pt x="93" y="236"/>
                  </a:lnTo>
                  <a:lnTo>
                    <a:pt x="111" y="243"/>
                  </a:lnTo>
                  <a:lnTo>
                    <a:pt x="131" y="249"/>
                  </a:lnTo>
                  <a:lnTo>
                    <a:pt x="151" y="255"/>
                  </a:lnTo>
                  <a:lnTo>
                    <a:pt x="172" y="259"/>
                  </a:lnTo>
                  <a:lnTo>
                    <a:pt x="194" y="263"/>
                  </a:lnTo>
                  <a:lnTo>
                    <a:pt x="216" y="265"/>
                  </a:lnTo>
                  <a:lnTo>
                    <a:pt x="239" y="268"/>
                  </a:lnTo>
                  <a:lnTo>
                    <a:pt x="262" y="268"/>
                  </a:lnTo>
                  <a:lnTo>
                    <a:pt x="284" y="268"/>
                  </a:lnTo>
                  <a:lnTo>
                    <a:pt x="307" y="265"/>
                  </a:lnTo>
                  <a:lnTo>
                    <a:pt x="330" y="263"/>
                  </a:lnTo>
                  <a:lnTo>
                    <a:pt x="352" y="259"/>
                  </a:lnTo>
                  <a:lnTo>
                    <a:pt x="372" y="255"/>
                  </a:lnTo>
                  <a:lnTo>
                    <a:pt x="393" y="249"/>
                  </a:lnTo>
                  <a:lnTo>
                    <a:pt x="412" y="243"/>
                  </a:lnTo>
                  <a:lnTo>
                    <a:pt x="430" y="236"/>
                  </a:lnTo>
                  <a:lnTo>
                    <a:pt x="447" y="227"/>
                  </a:lnTo>
                  <a:lnTo>
                    <a:pt x="463" y="219"/>
                  </a:lnTo>
                  <a:lnTo>
                    <a:pt x="477" y="210"/>
                  </a:lnTo>
                  <a:lnTo>
                    <a:pt x="489" y="200"/>
                  </a:lnTo>
                  <a:lnTo>
                    <a:pt x="500" y="190"/>
                  </a:lnTo>
                  <a:lnTo>
                    <a:pt x="508" y="179"/>
                  </a:lnTo>
                  <a:lnTo>
                    <a:pt x="515" y="167"/>
                  </a:lnTo>
                  <a:lnTo>
                    <a:pt x="520" y="157"/>
                  </a:lnTo>
                  <a:lnTo>
                    <a:pt x="522" y="144"/>
                  </a:lnTo>
                  <a:lnTo>
                    <a:pt x="524" y="133"/>
                  </a:lnTo>
                  <a:lnTo>
                    <a:pt x="522" y="121"/>
                  </a:lnTo>
                  <a:lnTo>
                    <a:pt x="520" y="110"/>
                  </a:lnTo>
                  <a:lnTo>
                    <a:pt x="515" y="98"/>
                  </a:lnTo>
                  <a:lnTo>
                    <a:pt x="508" y="87"/>
                  </a:lnTo>
                  <a:lnTo>
                    <a:pt x="500" y="77"/>
                  </a:lnTo>
                  <a:lnTo>
                    <a:pt x="489" y="65"/>
                  </a:lnTo>
                  <a:lnTo>
                    <a:pt x="477" y="55"/>
                  </a:lnTo>
                  <a:lnTo>
                    <a:pt x="463" y="47"/>
                  </a:lnTo>
                  <a:lnTo>
                    <a:pt x="447" y="38"/>
                  </a:lnTo>
                  <a:lnTo>
                    <a:pt x="430" y="31"/>
                  </a:lnTo>
                  <a:lnTo>
                    <a:pt x="412" y="22"/>
                  </a:lnTo>
                  <a:lnTo>
                    <a:pt x="393" y="17"/>
                  </a:lnTo>
                  <a:lnTo>
                    <a:pt x="372" y="12"/>
                  </a:lnTo>
                  <a:lnTo>
                    <a:pt x="352" y="7"/>
                  </a:lnTo>
                  <a:lnTo>
                    <a:pt x="329" y="4"/>
                  </a:lnTo>
                  <a:lnTo>
                    <a:pt x="307" y="1"/>
                  </a:lnTo>
                  <a:lnTo>
                    <a:pt x="284" y="0"/>
                  </a:lnTo>
                  <a:lnTo>
                    <a:pt x="262" y="0"/>
                  </a:lnTo>
                  <a:lnTo>
                    <a:pt x="239" y="0"/>
                  </a:lnTo>
                  <a:lnTo>
                    <a:pt x="216" y="1"/>
                  </a:lnTo>
                  <a:lnTo>
                    <a:pt x="194" y="4"/>
                  </a:lnTo>
                  <a:lnTo>
                    <a:pt x="172" y="8"/>
                  </a:lnTo>
                  <a:lnTo>
                    <a:pt x="151" y="12"/>
                  </a:lnTo>
                  <a:lnTo>
                    <a:pt x="131" y="17"/>
                  </a:lnTo>
                  <a:lnTo>
                    <a:pt x="111" y="24"/>
                  </a:lnTo>
                  <a:lnTo>
                    <a:pt x="93" y="31"/>
                  </a:lnTo>
                  <a:lnTo>
                    <a:pt x="77" y="38"/>
                  </a:lnTo>
                  <a:lnTo>
                    <a:pt x="61" y="47"/>
                  </a:lnTo>
                  <a:lnTo>
                    <a:pt x="47" y="57"/>
                  </a:lnTo>
                  <a:lnTo>
                    <a:pt x="34" y="67"/>
                  </a:lnTo>
                  <a:lnTo>
                    <a:pt x="25" y="77"/>
                  </a:lnTo>
                  <a:lnTo>
                    <a:pt x="16" y="87"/>
                  </a:lnTo>
                  <a:lnTo>
                    <a:pt x="8" y="98"/>
                  </a:lnTo>
                  <a:lnTo>
                    <a:pt x="4" y="110"/>
                  </a:lnTo>
                  <a:lnTo>
                    <a:pt x="1" y="121"/>
                  </a:lnTo>
                  <a:lnTo>
                    <a:pt x="0" y="134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9" name="Freeform 15"/>
            <p:cNvSpPr>
              <a:spLocks/>
            </p:cNvSpPr>
            <p:nvPr/>
          </p:nvSpPr>
          <p:spPr bwMode="auto">
            <a:xfrm>
              <a:off x="1288" y="1569"/>
              <a:ext cx="526" cy="269"/>
            </a:xfrm>
            <a:custGeom>
              <a:avLst/>
              <a:gdLst>
                <a:gd name="T0" fmla="*/ 523 w 526"/>
                <a:gd name="T1" fmla="*/ 121 h 269"/>
                <a:gd name="T2" fmla="*/ 516 w 526"/>
                <a:gd name="T3" fmla="*/ 98 h 269"/>
                <a:gd name="T4" fmla="*/ 501 w 526"/>
                <a:gd name="T5" fmla="*/ 77 h 269"/>
                <a:gd name="T6" fmla="*/ 478 w 526"/>
                <a:gd name="T7" fmla="*/ 57 h 269"/>
                <a:gd name="T8" fmla="*/ 448 w 526"/>
                <a:gd name="T9" fmla="*/ 38 h 269"/>
                <a:gd name="T10" fmla="*/ 412 w 526"/>
                <a:gd name="T11" fmla="*/ 24 h 269"/>
                <a:gd name="T12" fmla="*/ 373 w 526"/>
                <a:gd name="T13" fmla="*/ 12 h 269"/>
                <a:gd name="T14" fmla="*/ 330 w 526"/>
                <a:gd name="T15" fmla="*/ 4 h 269"/>
                <a:gd name="T16" fmla="*/ 285 w 526"/>
                <a:gd name="T17" fmla="*/ 0 h 269"/>
                <a:gd name="T18" fmla="*/ 239 w 526"/>
                <a:gd name="T19" fmla="*/ 0 h 269"/>
                <a:gd name="T20" fmla="*/ 194 w 526"/>
                <a:gd name="T21" fmla="*/ 4 h 269"/>
                <a:gd name="T22" fmla="*/ 151 w 526"/>
                <a:gd name="T23" fmla="*/ 12 h 269"/>
                <a:gd name="T24" fmla="*/ 112 w 526"/>
                <a:gd name="T25" fmla="*/ 24 h 269"/>
                <a:gd name="T26" fmla="*/ 76 w 526"/>
                <a:gd name="T27" fmla="*/ 38 h 269"/>
                <a:gd name="T28" fmla="*/ 46 w 526"/>
                <a:gd name="T29" fmla="*/ 57 h 269"/>
                <a:gd name="T30" fmla="*/ 23 w 526"/>
                <a:gd name="T31" fmla="*/ 77 h 269"/>
                <a:gd name="T32" fmla="*/ 8 w 526"/>
                <a:gd name="T33" fmla="*/ 98 h 269"/>
                <a:gd name="T34" fmla="*/ 1 w 526"/>
                <a:gd name="T35" fmla="*/ 121 h 269"/>
                <a:gd name="T36" fmla="*/ 1 w 526"/>
                <a:gd name="T37" fmla="*/ 146 h 269"/>
                <a:gd name="T38" fmla="*/ 8 w 526"/>
                <a:gd name="T39" fmla="*/ 169 h 269"/>
                <a:gd name="T40" fmla="*/ 23 w 526"/>
                <a:gd name="T41" fmla="*/ 190 h 269"/>
                <a:gd name="T42" fmla="*/ 46 w 526"/>
                <a:gd name="T43" fmla="*/ 210 h 269"/>
                <a:gd name="T44" fmla="*/ 76 w 526"/>
                <a:gd name="T45" fmla="*/ 229 h 269"/>
                <a:gd name="T46" fmla="*/ 112 w 526"/>
                <a:gd name="T47" fmla="*/ 243 h 269"/>
                <a:gd name="T48" fmla="*/ 151 w 526"/>
                <a:gd name="T49" fmla="*/ 256 h 269"/>
                <a:gd name="T50" fmla="*/ 194 w 526"/>
                <a:gd name="T51" fmla="*/ 263 h 269"/>
                <a:gd name="T52" fmla="*/ 239 w 526"/>
                <a:gd name="T53" fmla="*/ 268 h 269"/>
                <a:gd name="T54" fmla="*/ 285 w 526"/>
                <a:gd name="T55" fmla="*/ 268 h 269"/>
                <a:gd name="T56" fmla="*/ 330 w 526"/>
                <a:gd name="T57" fmla="*/ 263 h 269"/>
                <a:gd name="T58" fmla="*/ 373 w 526"/>
                <a:gd name="T59" fmla="*/ 256 h 269"/>
                <a:gd name="T60" fmla="*/ 412 w 526"/>
                <a:gd name="T61" fmla="*/ 243 h 269"/>
                <a:gd name="T62" fmla="*/ 448 w 526"/>
                <a:gd name="T63" fmla="*/ 229 h 269"/>
                <a:gd name="T64" fmla="*/ 478 w 526"/>
                <a:gd name="T65" fmla="*/ 210 h 269"/>
                <a:gd name="T66" fmla="*/ 501 w 526"/>
                <a:gd name="T67" fmla="*/ 190 h 269"/>
                <a:gd name="T68" fmla="*/ 516 w 526"/>
                <a:gd name="T69" fmla="*/ 169 h 269"/>
                <a:gd name="T70" fmla="*/ 523 w 526"/>
                <a:gd name="T71" fmla="*/ 146 h 26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6"/>
                <a:gd name="T109" fmla="*/ 0 h 269"/>
                <a:gd name="T110" fmla="*/ 526 w 526"/>
                <a:gd name="T111" fmla="*/ 269 h 26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6" h="269">
                  <a:moveTo>
                    <a:pt x="525" y="134"/>
                  </a:moveTo>
                  <a:lnTo>
                    <a:pt x="523" y="121"/>
                  </a:lnTo>
                  <a:lnTo>
                    <a:pt x="521" y="110"/>
                  </a:lnTo>
                  <a:lnTo>
                    <a:pt x="516" y="98"/>
                  </a:lnTo>
                  <a:lnTo>
                    <a:pt x="509" y="88"/>
                  </a:lnTo>
                  <a:lnTo>
                    <a:pt x="501" y="77"/>
                  </a:lnTo>
                  <a:lnTo>
                    <a:pt x="490" y="67"/>
                  </a:lnTo>
                  <a:lnTo>
                    <a:pt x="478" y="57"/>
                  </a:lnTo>
                  <a:lnTo>
                    <a:pt x="464" y="47"/>
                  </a:lnTo>
                  <a:lnTo>
                    <a:pt x="448" y="38"/>
                  </a:lnTo>
                  <a:lnTo>
                    <a:pt x="431" y="31"/>
                  </a:lnTo>
                  <a:lnTo>
                    <a:pt x="412" y="24"/>
                  </a:lnTo>
                  <a:lnTo>
                    <a:pt x="393" y="18"/>
                  </a:lnTo>
                  <a:lnTo>
                    <a:pt x="373" y="12"/>
                  </a:lnTo>
                  <a:lnTo>
                    <a:pt x="351" y="8"/>
                  </a:lnTo>
                  <a:lnTo>
                    <a:pt x="330" y="4"/>
                  </a:lnTo>
                  <a:lnTo>
                    <a:pt x="308" y="1"/>
                  </a:lnTo>
                  <a:lnTo>
                    <a:pt x="285" y="0"/>
                  </a:lnTo>
                  <a:lnTo>
                    <a:pt x="262" y="0"/>
                  </a:lnTo>
                  <a:lnTo>
                    <a:pt x="239" y="0"/>
                  </a:lnTo>
                  <a:lnTo>
                    <a:pt x="216" y="1"/>
                  </a:lnTo>
                  <a:lnTo>
                    <a:pt x="194" y="4"/>
                  </a:lnTo>
                  <a:lnTo>
                    <a:pt x="173" y="8"/>
                  </a:lnTo>
                  <a:lnTo>
                    <a:pt x="151" y="12"/>
                  </a:lnTo>
                  <a:lnTo>
                    <a:pt x="130" y="18"/>
                  </a:lnTo>
                  <a:lnTo>
                    <a:pt x="112" y="24"/>
                  </a:lnTo>
                  <a:lnTo>
                    <a:pt x="93" y="31"/>
                  </a:lnTo>
                  <a:lnTo>
                    <a:pt x="76" y="38"/>
                  </a:lnTo>
                  <a:lnTo>
                    <a:pt x="60" y="47"/>
                  </a:lnTo>
                  <a:lnTo>
                    <a:pt x="46" y="57"/>
                  </a:lnTo>
                  <a:lnTo>
                    <a:pt x="34" y="67"/>
                  </a:lnTo>
                  <a:lnTo>
                    <a:pt x="23" y="77"/>
                  </a:lnTo>
                  <a:lnTo>
                    <a:pt x="15" y="88"/>
                  </a:lnTo>
                  <a:lnTo>
                    <a:pt x="8" y="98"/>
                  </a:lnTo>
                  <a:lnTo>
                    <a:pt x="3" y="110"/>
                  </a:lnTo>
                  <a:lnTo>
                    <a:pt x="1" y="121"/>
                  </a:lnTo>
                  <a:lnTo>
                    <a:pt x="0" y="134"/>
                  </a:lnTo>
                  <a:lnTo>
                    <a:pt x="1" y="146"/>
                  </a:lnTo>
                  <a:lnTo>
                    <a:pt x="3" y="157"/>
                  </a:lnTo>
                  <a:lnTo>
                    <a:pt x="8" y="169"/>
                  </a:lnTo>
                  <a:lnTo>
                    <a:pt x="15" y="180"/>
                  </a:lnTo>
                  <a:lnTo>
                    <a:pt x="23" y="190"/>
                  </a:lnTo>
                  <a:lnTo>
                    <a:pt x="34" y="200"/>
                  </a:lnTo>
                  <a:lnTo>
                    <a:pt x="46" y="210"/>
                  </a:lnTo>
                  <a:lnTo>
                    <a:pt x="60" y="220"/>
                  </a:lnTo>
                  <a:lnTo>
                    <a:pt x="76" y="229"/>
                  </a:lnTo>
                  <a:lnTo>
                    <a:pt x="93" y="236"/>
                  </a:lnTo>
                  <a:lnTo>
                    <a:pt x="112" y="243"/>
                  </a:lnTo>
                  <a:lnTo>
                    <a:pt x="130" y="250"/>
                  </a:lnTo>
                  <a:lnTo>
                    <a:pt x="151" y="256"/>
                  </a:lnTo>
                  <a:lnTo>
                    <a:pt x="173" y="260"/>
                  </a:lnTo>
                  <a:lnTo>
                    <a:pt x="194" y="263"/>
                  </a:lnTo>
                  <a:lnTo>
                    <a:pt x="216" y="266"/>
                  </a:lnTo>
                  <a:lnTo>
                    <a:pt x="239" y="268"/>
                  </a:lnTo>
                  <a:lnTo>
                    <a:pt x="262" y="268"/>
                  </a:lnTo>
                  <a:lnTo>
                    <a:pt x="285" y="268"/>
                  </a:lnTo>
                  <a:lnTo>
                    <a:pt x="308" y="266"/>
                  </a:lnTo>
                  <a:lnTo>
                    <a:pt x="330" y="263"/>
                  </a:lnTo>
                  <a:lnTo>
                    <a:pt x="351" y="260"/>
                  </a:lnTo>
                  <a:lnTo>
                    <a:pt x="373" y="256"/>
                  </a:lnTo>
                  <a:lnTo>
                    <a:pt x="393" y="250"/>
                  </a:lnTo>
                  <a:lnTo>
                    <a:pt x="412" y="243"/>
                  </a:lnTo>
                  <a:lnTo>
                    <a:pt x="431" y="236"/>
                  </a:lnTo>
                  <a:lnTo>
                    <a:pt x="448" y="229"/>
                  </a:lnTo>
                  <a:lnTo>
                    <a:pt x="464" y="220"/>
                  </a:lnTo>
                  <a:lnTo>
                    <a:pt x="478" y="210"/>
                  </a:lnTo>
                  <a:lnTo>
                    <a:pt x="490" y="200"/>
                  </a:lnTo>
                  <a:lnTo>
                    <a:pt x="501" y="190"/>
                  </a:lnTo>
                  <a:lnTo>
                    <a:pt x="509" y="180"/>
                  </a:lnTo>
                  <a:lnTo>
                    <a:pt x="516" y="169"/>
                  </a:lnTo>
                  <a:lnTo>
                    <a:pt x="521" y="157"/>
                  </a:lnTo>
                  <a:lnTo>
                    <a:pt x="523" y="146"/>
                  </a:lnTo>
                  <a:lnTo>
                    <a:pt x="525" y="134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1310" y="1594"/>
              <a:ext cx="52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dname</a:t>
              </a: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1762" y="1798"/>
              <a:ext cx="54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budget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882" y="1800"/>
              <a:ext cx="3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u="sng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did</a:t>
              </a:r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1250" y="2232"/>
              <a:ext cx="89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Departments</a:t>
              </a: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081" y="2052"/>
              <a:ext cx="350" cy="1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535" y="1853"/>
              <a:ext cx="75" cy="3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H="1">
              <a:off x="1830" y="2033"/>
              <a:ext cx="200" cy="1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4179" y="535"/>
              <a:ext cx="374" cy="334"/>
            </a:xfrm>
            <a:custGeom>
              <a:avLst/>
              <a:gdLst>
                <a:gd name="T0" fmla="*/ 371 w 374"/>
                <a:gd name="T1" fmla="*/ 150 h 334"/>
                <a:gd name="T2" fmla="*/ 366 w 374"/>
                <a:gd name="T3" fmla="*/ 122 h 334"/>
                <a:gd name="T4" fmla="*/ 355 w 374"/>
                <a:gd name="T5" fmla="*/ 95 h 334"/>
                <a:gd name="T6" fmla="*/ 339 w 374"/>
                <a:gd name="T7" fmla="*/ 70 h 334"/>
                <a:gd name="T8" fmla="*/ 318 w 374"/>
                <a:gd name="T9" fmla="*/ 49 h 334"/>
                <a:gd name="T10" fmla="*/ 293 w 374"/>
                <a:gd name="T11" fmla="*/ 29 h 334"/>
                <a:gd name="T12" fmla="*/ 265 w 374"/>
                <a:gd name="T13" fmla="*/ 15 h 334"/>
                <a:gd name="T14" fmla="*/ 234 w 374"/>
                <a:gd name="T15" fmla="*/ 5 h 334"/>
                <a:gd name="T16" fmla="*/ 202 w 374"/>
                <a:gd name="T17" fmla="*/ 0 h 334"/>
                <a:gd name="T18" fmla="*/ 170 w 374"/>
                <a:gd name="T19" fmla="*/ 0 h 334"/>
                <a:gd name="T20" fmla="*/ 138 w 374"/>
                <a:gd name="T21" fmla="*/ 5 h 334"/>
                <a:gd name="T22" fmla="*/ 108 w 374"/>
                <a:gd name="T23" fmla="*/ 15 h 334"/>
                <a:gd name="T24" fmla="*/ 80 w 374"/>
                <a:gd name="T25" fmla="*/ 29 h 334"/>
                <a:gd name="T26" fmla="*/ 55 w 374"/>
                <a:gd name="T27" fmla="*/ 49 h 334"/>
                <a:gd name="T28" fmla="*/ 33 w 374"/>
                <a:gd name="T29" fmla="*/ 70 h 334"/>
                <a:gd name="T30" fmla="*/ 17 w 374"/>
                <a:gd name="T31" fmla="*/ 95 h 334"/>
                <a:gd name="T32" fmla="*/ 6 w 374"/>
                <a:gd name="T33" fmla="*/ 122 h 334"/>
                <a:gd name="T34" fmla="*/ 1 w 374"/>
                <a:gd name="T35" fmla="*/ 150 h 334"/>
                <a:gd name="T36" fmla="*/ 1 w 374"/>
                <a:gd name="T37" fmla="*/ 180 h 334"/>
                <a:gd name="T38" fmla="*/ 6 w 374"/>
                <a:gd name="T39" fmla="*/ 208 h 334"/>
                <a:gd name="T40" fmla="*/ 17 w 374"/>
                <a:gd name="T41" fmla="*/ 235 h 334"/>
                <a:gd name="T42" fmla="*/ 33 w 374"/>
                <a:gd name="T43" fmla="*/ 262 h 334"/>
                <a:gd name="T44" fmla="*/ 55 w 374"/>
                <a:gd name="T45" fmla="*/ 283 h 334"/>
                <a:gd name="T46" fmla="*/ 80 w 374"/>
                <a:gd name="T47" fmla="*/ 303 h 334"/>
                <a:gd name="T48" fmla="*/ 108 w 374"/>
                <a:gd name="T49" fmla="*/ 317 h 334"/>
                <a:gd name="T50" fmla="*/ 138 w 374"/>
                <a:gd name="T51" fmla="*/ 327 h 334"/>
                <a:gd name="T52" fmla="*/ 170 w 374"/>
                <a:gd name="T53" fmla="*/ 331 h 334"/>
                <a:gd name="T54" fmla="*/ 202 w 374"/>
                <a:gd name="T55" fmla="*/ 331 h 334"/>
                <a:gd name="T56" fmla="*/ 234 w 374"/>
                <a:gd name="T57" fmla="*/ 327 h 334"/>
                <a:gd name="T58" fmla="*/ 265 w 374"/>
                <a:gd name="T59" fmla="*/ 317 h 334"/>
                <a:gd name="T60" fmla="*/ 293 w 374"/>
                <a:gd name="T61" fmla="*/ 303 h 334"/>
                <a:gd name="T62" fmla="*/ 318 w 374"/>
                <a:gd name="T63" fmla="*/ 283 h 334"/>
                <a:gd name="T64" fmla="*/ 339 w 374"/>
                <a:gd name="T65" fmla="*/ 262 h 334"/>
                <a:gd name="T66" fmla="*/ 355 w 374"/>
                <a:gd name="T67" fmla="*/ 235 h 334"/>
                <a:gd name="T68" fmla="*/ 366 w 374"/>
                <a:gd name="T69" fmla="*/ 208 h 334"/>
                <a:gd name="T70" fmla="*/ 371 w 374"/>
                <a:gd name="T71" fmla="*/ 180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4"/>
                <a:gd name="T109" fmla="*/ 0 h 334"/>
                <a:gd name="T110" fmla="*/ 374 w 374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4" h="334">
                  <a:moveTo>
                    <a:pt x="373" y="166"/>
                  </a:moveTo>
                  <a:lnTo>
                    <a:pt x="371" y="150"/>
                  </a:lnTo>
                  <a:lnTo>
                    <a:pt x="369" y="138"/>
                  </a:lnTo>
                  <a:lnTo>
                    <a:pt x="366" y="122"/>
                  </a:lnTo>
                  <a:lnTo>
                    <a:pt x="361" y="108"/>
                  </a:lnTo>
                  <a:lnTo>
                    <a:pt x="355" y="95"/>
                  </a:lnTo>
                  <a:lnTo>
                    <a:pt x="348" y="83"/>
                  </a:lnTo>
                  <a:lnTo>
                    <a:pt x="339" y="70"/>
                  </a:lnTo>
                  <a:lnTo>
                    <a:pt x="329" y="59"/>
                  </a:lnTo>
                  <a:lnTo>
                    <a:pt x="318" y="49"/>
                  </a:lnTo>
                  <a:lnTo>
                    <a:pt x="305" y="39"/>
                  </a:lnTo>
                  <a:lnTo>
                    <a:pt x="293" y="29"/>
                  </a:lnTo>
                  <a:lnTo>
                    <a:pt x="279" y="21"/>
                  </a:lnTo>
                  <a:lnTo>
                    <a:pt x="265" y="15"/>
                  </a:lnTo>
                  <a:lnTo>
                    <a:pt x="250" y="9"/>
                  </a:lnTo>
                  <a:lnTo>
                    <a:pt x="234" y="5"/>
                  </a:lnTo>
                  <a:lnTo>
                    <a:pt x="219" y="2"/>
                  </a:lnTo>
                  <a:lnTo>
                    <a:pt x="202" y="0"/>
                  </a:lnTo>
                  <a:lnTo>
                    <a:pt x="186" y="0"/>
                  </a:lnTo>
                  <a:lnTo>
                    <a:pt x="170" y="0"/>
                  </a:lnTo>
                  <a:lnTo>
                    <a:pt x="153" y="2"/>
                  </a:lnTo>
                  <a:lnTo>
                    <a:pt x="138" y="5"/>
                  </a:lnTo>
                  <a:lnTo>
                    <a:pt x="122" y="9"/>
                  </a:lnTo>
                  <a:lnTo>
                    <a:pt x="108" y="15"/>
                  </a:lnTo>
                  <a:lnTo>
                    <a:pt x="93" y="21"/>
                  </a:lnTo>
                  <a:lnTo>
                    <a:pt x="80" y="29"/>
                  </a:lnTo>
                  <a:lnTo>
                    <a:pt x="67" y="39"/>
                  </a:lnTo>
                  <a:lnTo>
                    <a:pt x="55" y="49"/>
                  </a:lnTo>
                  <a:lnTo>
                    <a:pt x="43" y="59"/>
                  </a:lnTo>
                  <a:lnTo>
                    <a:pt x="33" y="70"/>
                  </a:lnTo>
                  <a:lnTo>
                    <a:pt x="24" y="83"/>
                  </a:lnTo>
                  <a:lnTo>
                    <a:pt x="17" y="95"/>
                  </a:lnTo>
                  <a:lnTo>
                    <a:pt x="11" y="108"/>
                  </a:lnTo>
                  <a:lnTo>
                    <a:pt x="6" y="122"/>
                  </a:lnTo>
                  <a:lnTo>
                    <a:pt x="3" y="138"/>
                  </a:lnTo>
                  <a:lnTo>
                    <a:pt x="1" y="150"/>
                  </a:lnTo>
                  <a:lnTo>
                    <a:pt x="0" y="166"/>
                  </a:lnTo>
                  <a:lnTo>
                    <a:pt x="1" y="180"/>
                  </a:lnTo>
                  <a:lnTo>
                    <a:pt x="3" y="196"/>
                  </a:lnTo>
                  <a:lnTo>
                    <a:pt x="6" y="208"/>
                  </a:lnTo>
                  <a:lnTo>
                    <a:pt x="11" y="222"/>
                  </a:lnTo>
                  <a:lnTo>
                    <a:pt x="17" y="235"/>
                  </a:lnTo>
                  <a:lnTo>
                    <a:pt x="24" y="249"/>
                  </a:lnTo>
                  <a:lnTo>
                    <a:pt x="33" y="262"/>
                  </a:lnTo>
                  <a:lnTo>
                    <a:pt x="43" y="273"/>
                  </a:lnTo>
                  <a:lnTo>
                    <a:pt x="55" y="283"/>
                  </a:lnTo>
                  <a:lnTo>
                    <a:pt x="67" y="294"/>
                  </a:lnTo>
                  <a:lnTo>
                    <a:pt x="80" y="303"/>
                  </a:lnTo>
                  <a:lnTo>
                    <a:pt x="93" y="310"/>
                  </a:lnTo>
                  <a:lnTo>
                    <a:pt x="108" y="317"/>
                  </a:lnTo>
                  <a:lnTo>
                    <a:pt x="122" y="323"/>
                  </a:lnTo>
                  <a:lnTo>
                    <a:pt x="138" y="327"/>
                  </a:lnTo>
                  <a:lnTo>
                    <a:pt x="153" y="330"/>
                  </a:lnTo>
                  <a:lnTo>
                    <a:pt x="170" y="331"/>
                  </a:lnTo>
                  <a:lnTo>
                    <a:pt x="186" y="333"/>
                  </a:lnTo>
                  <a:lnTo>
                    <a:pt x="202" y="331"/>
                  </a:lnTo>
                  <a:lnTo>
                    <a:pt x="219" y="330"/>
                  </a:lnTo>
                  <a:lnTo>
                    <a:pt x="234" y="327"/>
                  </a:lnTo>
                  <a:lnTo>
                    <a:pt x="250" y="323"/>
                  </a:lnTo>
                  <a:lnTo>
                    <a:pt x="265" y="317"/>
                  </a:lnTo>
                  <a:lnTo>
                    <a:pt x="279" y="310"/>
                  </a:lnTo>
                  <a:lnTo>
                    <a:pt x="293" y="303"/>
                  </a:lnTo>
                  <a:lnTo>
                    <a:pt x="305" y="294"/>
                  </a:lnTo>
                  <a:lnTo>
                    <a:pt x="318" y="283"/>
                  </a:lnTo>
                  <a:lnTo>
                    <a:pt x="329" y="273"/>
                  </a:lnTo>
                  <a:lnTo>
                    <a:pt x="339" y="262"/>
                  </a:lnTo>
                  <a:lnTo>
                    <a:pt x="348" y="249"/>
                  </a:lnTo>
                  <a:lnTo>
                    <a:pt x="355" y="235"/>
                  </a:lnTo>
                  <a:lnTo>
                    <a:pt x="361" y="222"/>
                  </a:lnTo>
                  <a:lnTo>
                    <a:pt x="366" y="208"/>
                  </a:lnTo>
                  <a:lnTo>
                    <a:pt x="369" y="196"/>
                  </a:lnTo>
                  <a:lnTo>
                    <a:pt x="371" y="180"/>
                  </a:lnTo>
                  <a:lnTo>
                    <a:pt x="373" y="16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3844" y="781"/>
              <a:ext cx="374" cy="334"/>
            </a:xfrm>
            <a:custGeom>
              <a:avLst/>
              <a:gdLst>
                <a:gd name="T0" fmla="*/ 371 w 374"/>
                <a:gd name="T1" fmla="*/ 150 h 334"/>
                <a:gd name="T2" fmla="*/ 366 w 374"/>
                <a:gd name="T3" fmla="*/ 122 h 334"/>
                <a:gd name="T4" fmla="*/ 355 w 374"/>
                <a:gd name="T5" fmla="*/ 94 h 334"/>
                <a:gd name="T6" fmla="*/ 339 w 374"/>
                <a:gd name="T7" fmla="*/ 70 h 334"/>
                <a:gd name="T8" fmla="*/ 317 w 374"/>
                <a:gd name="T9" fmla="*/ 47 h 334"/>
                <a:gd name="T10" fmla="*/ 292 w 374"/>
                <a:gd name="T11" fmla="*/ 29 h 334"/>
                <a:gd name="T12" fmla="*/ 265 w 374"/>
                <a:gd name="T13" fmla="*/ 14 h 334"/>
                <a:gd name="T14" fmla="*/ 235 w 374"/>
                <a:gd name="T15" fmla="*/ 4 h 334"/>
                <a:gd name="T16" fmla="*/ 202 w 374"/>
                <a:gd name="T17" fmla="*/ 0 h 334"/>
                <a:gd name="T18" fmla="*/ 170 w 374"/>
                <a:gd name="T19" fmla="*/ 0 h 334"/>
                <a:gd name="T20" fmla="*/ 138 w 374"/>
                <a:gd name="T21" fmla="*/ 4 h 334"/>
                <a:gd name="T22" fmla="*/ 107 w 374"/>
                <a:gd name="T23" fmla="*/ 14 h 334"/>
                <a:gd name="T24" fmla="*/ 80 w 374"/>
                <a:gd name="T25" fmla="*/ 29 h 334"/>
                <a:gd name="T26" fmla="*/ 55 w 374"/>
                <a:gd name="T27" fmla="*/ 47 h 334"/>
                <a:gd name="T28" fmla="*/ 33 w 374"/>
                <a:gd name="T29" fmla="*/ 70 h 334"/>
                <a:gd name="T30" fmla="*/ 17 w 374"/>
                <a:gd name="T31" fmla="*/ 94 h 334"/>
                <a:gd name="T32" fmla="*/ 6 w 374"/>
                <a:gd name="T33" fmla="*/ 122 h 334"/>
                <a:gd name="T34" fmla="*/ 1 w 374"/>
                <a:gd name="T35" fmla="*/ 150 h 334"/>
                <a:gd name="T36" fmla="*/ 1 w 374"/>
                <a:gd name="T37" fmla="*/ 180 h 334"/>
                <a:gd name="T38" fmla="*/ 6 w 374"/>
                <a:gd name="T39" fmla="*/ 208 h 334"/>
                <a:gd name="T40" fmla="*/ 17 w 374"/>
                <a:gd name="T41" fmla="*/ 235 h 334"/>
                <a:gd name="T42" fmla="*/ 33 w 374"/>
                <a:gd name="T43" fmla="*/ 261 h 334"/>
                <a:gd name="T44" fmla="*/ 55 w 374"/>
                <a:gd name="T45" fmla="*/ 283 h 334"/>
                <a:gd name="T46" fmla="*/ 80 w 374"/>
                <a:gd name="T47" fmla="*/ 301 h 334"/>
                <a:gd name="T48" fmla="*/ 107 w 374"/>
                <a:gd name="T49" fmla="*/ 316 h 334"/>
                <a:gd name="T50" fmla="*/ 138 w 374"/>
                <a:gd name="T51" fmla="*/ 325 h 334"/>
                <a:gd name="T52" fmla="*/ 170 w 374"/>
                <a:gd name="T53" fmla="*/ 331 h 334"/>
                <a:gd name="T54" fmla="*/ 202 w 374"/>
                <a:gd name="T55" fmla="*/ 331 h 334"/>
                <a:gd name="T56" fmla="*/ 235 w 374"/>
                <a:gd name="T57" fmla="*/ 325 h 334"/>
                <a:gd name="T58" fmla="*/ 265 w 374"/>
                <a:gd name="T59" fmla="*/ 316 h 334"/>
                <a:gd name="T60" fmla="*/ 292 w 374"/>
                <a:gd name="T61" fmla="*/ 301 h 334"/>
                <a:gd name="T62" fmla="*/ 317 w 374"/>
                <a:gd name="T63" fmla="*/ 283 h 334"/>
                <a:gd name="T64" fmla="*/ 339 w 374"/>
                <a:gd name="T65" fmla="*/ 261 h 334"/>
                <a:gd name="T66" fmla="*/ 355 w 374"/>
                <a:gd name="T67" fmla="*/ 235 h 334"/>
                <a:gd name="T68" fmla="*/ 366 w 374"/>
                <a:gd name="T69" fmla="*/ 208 h 334"/>
                <a:gd name="T70" fmla="*/ 371 w 374"/>
                <a:gd name="T71" fmla="*/ 180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4"/>
                <a:gd name="T109" fmla="*/ 0 h 334"/>
                <a:gd name="T110" fmla="*/ 374 w 374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4" h="334">
                  <a:moveTo>
                    <a:pt x="373" y="166"/>
                  </a:moveTo>
                  <a:lnTo>
                    <a:pt x="371" y="150"/>
                  </a:lnTo>
                  <a:lnTo>
                    <a:pt x="369" y="136"/>
                  </a:lnTo>
                  <a:lnTo>
                    <a:pt x="366" y="122"/>
                  </a:lnTo>
                  <a:lnTo>
                    <a:pt x="361" y="108"/>
                  </a:lnTo>
                  <a:lnTo>
                    <a:pt x="355" y="94"/>
                  </a:lnTo>
                  <a:lnTo>
                    <a:pt x="348" y="83"/>
                  </a:lnTo>
                  <a:lnTo>
                    <a:pt x="339" y="70"/>
                  </a:lnTo>
                  <a:lnTo>
                    <a:pt x="328" y="59"/>
                  </a:lnTo>
                  <a:lnTo>
                    <a:pt x="317" y="47"/>
                  </a:lnTo>
                  <a:lnTo>
                    <a:pt x="305" y="38"/>
                  </a:lnTo>
                  <a:lnTo>
                    <a:pt x="292" y="29"/>
                  </a:lnTo>
                  <a:lnTo>
                    <a:pt x="279" y="21"/>
                  </a:lnTo>
                  <a:lnTo>
                    <a:pt x="265" y="14"/>
                  </a:lnTo>
                  <a:lnTo>
                    <a:pt x="250" y="9"/>
                  </a:lnTo>
                  <a:lnTo>
                    <a:pt x="235" y="4"/>
                  </a:lnTo>
                  <a:lnTo>
                    <a:pt x="219" y="1"/>
                  </a:lnTo>
                  <a:lnTo>
                    <a:pt x="202" y="0"/>
                  </a:lnTo>
                  <a:lnTo>
                    <a:pt x="186" y="0"/>
                  </a:lnTo>
                  <a:lnTo>
                    <a:pt x="170" y="0"/>
                  </a:lnTo>
                  <a:lnTo>
                    <a:pt x="153" y="1"/>
                  </a:lnTo>
                  <a:lnTo>
                    <a:pt x="138" y="4"/>
                  </a:lnTo>
                  <a:lnTo>
                    <a:pt x="122" y="9"/>
                  </a:lnTo>
                  <a:lnTo>
                    <a:pt x="107" y="14"/>
                  </a:lnTo>
                  <a:lnTo>
                    <a:pt x="93" y="21"/>
                  </a:lnTo>
                  <a:lnTo>
                    <a:pt x="80" y="29"/>
                  </a:lnTo>
                  <a:lnTo>
                    <a:pt x="67" y="38"/>
                  </a:lnTo>
                  <a:lnTo>
                    <a:pt x="55" y="47"/>
                  </a:lnTo>
                  <a:lnTo>
                    <a:pt x="43" y="59"/>
                  </a:lnTo>
                  <a:lnTo>
                    <a:pt x="33" y="70"/>
                  </a:lnTo>
                  <a:lnTo>
                    <a:pt x="24" y="83"/>
                  </a:lnTo>
                  <a:lnTo>
                    <a:pt x="17" y="94"/>
                  </a:lnTo>
                  <a:lnTo>
                    <a:pt x="11" y="108"/>
                  </a:lnTo>
                  <a:lnTo>
                    <a:pt x="6" y="122"/>
                  </a:lnTo>
                  <a:lnTo>
                    <a:pt x="3" y="136"/>
                  </a:lnTo>
                  <a:lnTo>
                    <a:pt x="1" y="150"/>
                  </a:lnTo>
                  <a:lnTo>
                    <a:pt x="0" y="166"/>
                  </a:lnTo>
                  <a:lnTo>
                    <a:pt x="1" y="180"/>
                  </a:lnTo>
                  <a:lnTo>
                    <a:pt x="3" y="194"/>
                  </a:lnTo>
                  <a:lnTo>
                    <a:pt x="6" y="208"/>
                  </a:lnTo>
                  <a:lnTo>
                    <a:pt x="11" y="222"/>
                  </a:lnTo>
                  <a:lnTo>
                    <a:pt x="17" y="235"/>
                  </a:lnTo>
                  <a:lnTo>
                    <a:pt x="24" y="249"/>
                  </a:lnTo>
                  <a:lnTo>
                    <a:pt x="33" y="261"/>
                  </a:lnTo>
                  <a:lnTo>
                    <a:pt x="43" y="272"/>
                  </a:lnTo>
                  <a:lnTo>
                    <a:pt x="55" y="283"/>
                  </a:lnTo>
                  <a:lnTo>
                    <a:pt x="67" y="293"/>
                  </a:lnTo>
                  <a:lnTo>
                    <a:pt x="80" y="301"/>
                  </a:lnTo>
                  <a:lnTo>
                    <a:pt x="93" y="310"/>
                  </a:lnTo>
                  <a:lnTo>
                    <a:pt x="107" y="316"/>
                  </a:lnTo>
                  <a:lnTo>
                    <a:pt x="122" y="323"/>
                  </a:lnTo>
                  <a:lnTo>
                    <a:pt x="138" y="325"/>
                  </a:lnTo>
                  <a:lnTo>
                    <a:pt x="153" y="330"/>
                  </a:lnTo>
                  <a:lnTo>
                    <a:pt x="170" y="331"/>
                  </a:lnTo>
                  <a:lnTo>
                    <a:pt x="186" y="333"/>
                  </a:lnTo>
                  <a:lnTo>
                    <a:pt x="202" y="331"/>
                  </a:lnTo>
                  <a:lnTo>
                    <a:pt x="219" y="330"/>
                  </a:lnTo>
                  <a:lnTo>
                    <a:pt x="235" y="325"/>
                  </a:lnTo>
                  <a:lnTo>
                    <a:pt x="250" y="323"/>
                  </a:lnTo>
                  <a:lnTo>
                    <a:pt x="265" y="316"/>
                  </a:lnTo>
                  <a:lnTo>
                    <a:pt x="279" y="310"/>
                  </a:lnTo>
                  <a:lnTo>
                    <a:pt x="292" y="301"/>
                  </a:lnTo>
                  <a:lnTo>
                    <a:pt x="305" y="293"/>
                  </a:lnTo>
                  <a:lnTo>
                    <a:pt x="317" y="283"/>
                  </a:lnTo>
                  <a:lnTo>
                    <a:pt x="328" y="272"/>
                  </a:lnTo>
                  <a:lnTo>
                    <a:pt x="339" y="261"/>
                  </a:lnTo>
                  <a:lnTo>
                    <a:pt x="348" y="249"/>
                  </a:lnTo>
                  <a:lnTo>
                    <a:pt x="355" y="235"/>
                  </a:lnTo>
                  <a:lnTo>
                    <a:pt x="361" y="222"/>
                  </a:lnTo>
                  <a:lnTo>
                    <a:pt x="366" y="208"/>
                  </a:lnTo>
                  <a:lnTo>
                    <a:pt x="369" y="194"/>
                  </a:lnTo>
                  <a:lnTo>
                    <a:pt x="371" y="180"/>
                  </a:lnTo>
                  <a:lnTo>
                    <a:pt x="373" y="16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4528" y="781"/>
              <a:ext cx="373" cy="334"/>
            </a:xfrm>
            <a:custGeom>
              <a:avLst/>
              <a:gdLst>
                <a:gd name="T0" fmla="*/ 1 w 373"/>
                <a:gd name="T1" fmla="*/ 180 h 334"/>
                <a:gd name="T2" fmla="*/ 6 w 373"/>
                <a:gd name="T3" fmla="*/ 208 h 334"/>
                <a:gd name="T4" fmla="*/ 17 w 373"/>
                <a:gd name="T5" fmla="*/ 235 h 334"/>
                <a:gd name="T6" fmla="*/ 33 w 373"/>
                <a:gd name="T7" fmla="*/ 261 h 334"/>
                <a:gd name="T8" fmla="*/ 55 w 373"/>
                <a:gd name="T9" fmla="*/ 283 h 334"/>
                <a:gd name="T10" fmla="*/ 80 w 373"/>
                <a:gd name="T11" fmla="*/ 301 h 334"/>
                <a:gd name="T12" fmla="*/ 107 w 373"/>
                <a:gd name="T13" fmla="*/ 316 h 334"/>
                <a:gd name="T14" fmla="*/ 137 w 373"/>
                <a:gd name="T15" fmla="*/ 325 h 334"/>
                <a:gd name="T16" fmla="*/ 170 w 373"/>
                <a:gd name="T17" fmla="*/ 331 h 334"/>
                <a:gd name="T18" fmla="*/ 201 w 373"/>
                <a:gd name="T19" fmla="*/ 331 h 334"/>
                <a:gd name="T20" fmla="*/ 234 w 373"/>
                <a:gd name="T21" fmla="*/ 325 h 334"/>
                <a:gd name="T22" fmla="*/ 264 w 373"/>
                <a:gd name="T23" fmla="*/ 316 h 334"/>
                <a:gd name="T24" fmla="*/ 292 w 373"/>
                <a:gd name="T25" fmla="*/ 301 h 334"/>
                <a:gd name="T26" fmla="*/ 317 w 373"/>
                <a:gd name="T27" fmla="*/ 283 h 334"/>
                <a:gd name="T28" fmla="*/ 338 w 373"/>
                <a:gd name="T29" fmla="*/ 261 h 334"/>
                <a:gd name="T30" fmla="*/ 354 w 373"/>
                <a:gd name="T31" fmla="*/ 235 h 334"/>
                <a:gd name="T32" fmla="*/ 366 w 373"/>
                <a:gd name="T33" fmla="*/ 208 h 334"/>
                <a:gd name="T34" fmla="*/ 372 w 373"/>
                <a:gd name="T35" fmla="*/ 179 h 334"/>
                <a:gd name="T36" fmla="*/ 372 w 373"/>
                <a:gd name="T37" fmla="*/ 150 h 334"/>
                <a:gd name="T38" fmla="*/ 366 w 373"/>
                <a:gd name="T39" fmla="*/ 122 h 334"/>
                <a:gd name="T40" fmla="*/ 354 w 373"/>
                <a:gd name="T41" fmla="*/ 94 h 334"/>
                <a:gd name="T42" fmla="*/ 338 w 373"/>
                <a:gd name="T43" fmla="*/ 70 h 334"/>
                <a:gd name="T44" fmla="*/ 317 w 373"/>
                <a:gd name="T45" fmla="*/ 47 h 334"/>
                <a:gd name="T46" fmla="*/ 292 w 373"/>
                <a:gd name="T47" fmla="*/ 29 h 334"/>
                <a:gd name="T48" fmla="*/ 264 w 373"/>
                <a:gd name="T49" fmla="*/ 14 h 334"/>
                <a:gd name="T50" fmla="*/ 234 w 373"/>
                <a:gd name="T51" fmla="*/ 4 h 334"/>
                <a:gd name="T52" fmla="*/ 201 w 373"/>
                <a:gd name="T53" fmla="*/ 0 h 334"/>
                <a:gd name="T54" fmla="*/ 170 w 373"/>
                <a:gd name="T55" fmla="*/ 0 h 334"/>
                <a:gd name="T56" fmla="*/ 137 w 373"/>
                <a:gd name="T57" fmla="*/ 4 h 334"/>
                <a:gd name="T58" fmla="*/ 107 w 373"/>
                <a:gd name="T59" fmla="*/ 14 h 334"/>
                <a:gd name="T60" fmla="*/ 80 w 373"/>
                <a:gd name="T61" fmla="*/ 29 h 334"/>
                <a:gd name="T62" fmla="*/ 55 w 373"/>
                <a:gd name="T63" fmla="*/ 47 h 334"/>
                <a:gd name="T64" fmla="*/ 33 w 373"/>
                <a:gd name="T65" fmla="*/ 70 h 334"/>
                <a:gd name="T66" fmla="*/ 17 w 373"/>
                <a:gd name="T67" fmla="*/ 95 h 334"/>
                <a:gd name="T68" fmla="*/ 6 w 373"/>
                <a:gd name="T69" fmla="*/ 122 h 334"/>
                <a:gd name="T70" fmla="*/ 1 w 373"/>
                <a:gd name="T71" fmla="*/ 150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3"/>
                <a:gd name="T109" fmla="*/ 0 h 334"/>
                <a:gd name="T110" fmla="*/ 373 w 373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3" h="334">
                  <a:moveTo>
                    <a:pt x="0" y="166"/>
                  </a:moveTo>
                  <a:lnTo>
                    <a:pt x="1" y="180"/>
                  </a:lnTo>
                  <a:lnTo>
                    <a:pt x="3" y="194"/>
                  </a:lnTo>
                  <a:lnTo>
                    <a:pt x="6" y="208"/>
                  </a:lnTo>
                  <a:lnTo>
                    <a:pt x="11" y="222"/>
                  </a:lnTo>
                  <a:lnTo>
                    <a:pt x="17" y="235"/>
                  </a:lnTo>
                  <a:lnTo>
                    <a:pt x="24" y="249"/>
                  </a:lnTo>
                  <a:lnTo>
                    <a:pt x="33" y="261"/>
                  </a:lnTo>
                  <a:lnTo>
                    <a:pt x="43" y="273"/>
                  </a:lnTo>
                  <a:lnTo>
                    <a:pt x="55" y="283"/>
                  </a:lnTo>
                  <a:lnTo>
                    <a:pt x="67" y="293"/>
                  </a:lnTo>
                  <a:lnTo>
                    <a:pt x="80" y="301"/>
                  </a:lnTo>
                  <a:lnTo>
                    <a:pt x="93" y="310"/>
                  </a:lnTo>
                  <a:lnTo>
                    <a:pt x="107" y="316"/>
                  </a:lnTo>
                  <a:lnTo>
                    <a:pt x="122" y="323"/>
                  </a:lnTo>
                  <a:lnTo>
                    <a:pt x="137" y="325"/>
                  </a:lnTo>
                  <a:lnTo>
                    <a:pt x="154" y="330"/>
                  </a:lnTo>
                  <a:lnTo>
                    <a:pt x="170" y="331"/>
                  </a:lnTo>
                  <a:lnTo>
                    <a:pt x="186" y="333"/>
                  </a:lnTo>
                  <a:lnTo>
                    <a:pt x="201" y="331"/>
                  </a:lnTo>
                  <a:lnTo>
                    <a:pt x="217" y="330"/>
                  </a:lnTo>
                  <a:lnTo>
                    <a:pt x="234" y="325"/>
                  </a:lnTo>
                  <a:lnTo>
                    <a:pt x="249" y="323"/>
                  </a:lnTo>
                  <a:lnTo>
                    <a:pt x="264" y="316"/>
                  </a:lnTo>
                  <a:lnTo>
                    <a:pt x="278" y="310"/>
                  </a:lnTo>
                  <a:lnTo>
                    <a:pt x="292" y="301"/>
                  </a:lnTo>
                  <a:lnTo>
                    <a:pt x="305" y="293"/>
                  </a:lnTo>
                  <a:lnTo>
                    <a:pt x="317" y="283"/>
                  </a:lnTo>
                  <a:lnTo>
                    <a:pt x="328" y="272"/>
                  </a:lnTo>
                  <a:lnTo>
                    <a:pt x="338" y="261"/>
                  </a:lnTo>
                  <a:lnTo>
                    <a:pt x="347" y="249"/>
                  </a:lnTo>
                  <a:lnTo>
                    <a:pt x="354" y="235"/>
                  </a:lnTo>
                  <a:lnTo>
                    <a:pt x="361" y="222"/>
                  </a:lnTo>
                  <a:lnTo>
                    <a:pt x="366" y="208"/>
                  </a:lnTo>
                  <a:lnTo>
                    <a:pt x="369" y="194"/>
                  </a:lnTo>
                  <a:lnTo>
                    <a:pt x="372" y="179"/>
                  </a:lnTo>
                  <a:lnTo>
                    <a:pt x="372" y="166"/>
                  </a:lnTo>
                  <a:lnTo>
                    <a:pt x="372" y="150"/>
                  </a:lnTo>
                  <a:lnTo>
                    <a:pt x="369" y="136"/>
                  </a:lnTo>
                  <a:lnTo>
                    <a:pt x="366" y="122"/>
                  </a:lnTo>
                  <a:lnTo>
                    <a:pt x="361" y="108"/>
                  </a:lnTo>
                  <a:lnTo>
                    <a:pt x="354" y="94"/>
                  </a:lnTo>
                  <a:lnTo>
                    <a:pt x="347" y="83"/>
                  </a:lnTo>
                  <a:lnTo>
                    <a:pt x="338" y="70"/>
                  </a:lnTo>
                  <a:lnTo>
                    <a:pt x="328" y="59"/>
                  </a:lnTo>
                  <a:lnTo>
                    <a:pt x="317" y="47"/>
                  </a:lnTo>
                  <a:lnTo>
                    <a:pt x="305" y="38"/>
                  </a:lnTo>
                  <a:lnTo>
                    <a:pt x="292" y="29"/>
                  </a:lnTo>
                  <a:lnTo>
                    <a:pt x="278" y="21"/>
                  </a:lnTo>
                  <a:lnTo>
                    <a:pt x="264" y="14"/>
                  </a:lnTo>
                  <a:lnTo>
                    <a:pt x="249" y="9"/>
                  </a:lnTo>
                  <a:lnTo>
                    <a:pt x="234" y="4"/>
                  </a:lnTo>
                  <a:lnTo>
                    <a:pt x="217" y="1"/>
                  </a:lnTo>
                  <a:lnTo>
                    <a:pt x="201" y="0"/>
                  </a:lnTo>
                  <a:lnTo>
                    <a:pt x="186" y="0"/>
                  </a:lnTo>
                  <a:lnTo>
                    <a:pt x="170" y="0"/>
                  </a:lnTo>
                  <a:lnTo>
                    <a:pt x="154" y="1"/>
                  </a:lnTo>
                  <a:lnTo>
                    <a:pt x="137" y="4"/>
                  </a:lnTo>
                  <a:lnTo>
                    <a:pt x="122" y="9"/>
                  </a:lnTo>
                  <a:lnTo>
                    <a:pt x="107" y="14"/>
                  </a:lnTo>
                  <a:lnTo>
                    <a:pt x="93" y="21"/>
                  </a:lnTo>
                  <a:lnTo>
                    <a:pt x="80" y="29"/>
                  </a:lnTo>
                  <a:lnTo>
                    <a:pt x="66" y="38"/>
                  </a:lnTo>
                  <a:lnTo>
                    <a:pt x="55" y="47"/>
                  </a:lnTo>
                  <a:lnTo>
                    <a:pt x="43" y="59"/>
                  </a:lnTo>
                  <a:lnTo>
                    <a:pt x="33" y="70"/>
                  </a:lnTo>
                  <a:lnTo>
                    <a:pt x="24" y="83"/>
                  </a:lnTo>
                  <a:lnTo>
                    <a:pt x="17" y="95"/>
                  </a:lnTo>
                  <a:lnTo>
                    <a:pt x="11" y="108"/>
                  </a:lnTo>
                  <a:lnTo>
                    <a:pt x="6" y="122"/>
                  </a:lnTo>
                  <a:lnTo>
                    <a:pt x="3" y="136"/>
                  </a:lnTo>
                  <a:lnTo>
                    <a:pt x="1" y="150"/>
                  </a:lnTo>
                  <a:lnTo>
                    <a:pt x="0" y="16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4179" y="1318"/>
              <a:ext cx="743" cy="345"/>
            </a:xfrm>
            <a:custGeom>
              <a:avLst/>
              <a:gdLst>
                <a:gd name="T0" fmla="*/ 742 w 743"/>
                <a:gd name="T1" fmla="*/ 344 h 345"/>
                <a:gd name="T2" fmla="*/ 742 w 743"/>
                <a:gd name="T3" fmla="*/ 0 h 345"/>
                <a:gd name="T4" fmla="*/ 0 w 743"/>
                <a:gd name="T5" fmla="*/ 0 h 345"/>
                <a:gd name="T6" fmla="*/ 0 w 743"/>
                <a:gd name="T7" fmla="*/ 344 h 345"/>
                <a:gd name="T8" fmla="*/ 742 w 743"/>
                <a:gd name="T9" fmla="*/ 344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3"/>
                <a:gd name="T16" fmla="*/ 0 h 345"/>
                <a:gd name="T17" fmla="*/ 743 w 743"/>
                <a:gd name="T18" fmla="*/ 345 h 3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3" h="345">
                  <a:moveTo>
                    <a:pt x="742" y="344"/>
                  </a:moveTo>
                  <a:lnTo>
                    <a:pt x="742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742" y="344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4567" y="859"/>
              <a:ext cx="27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lot</a:t>
              </a:r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4147" y="580"/>
              <a:ext cx="44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name</a:t>
              </a:r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4134" y="1379"/>
              <a:ext cx="78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Employees</a:t>
              </a:r>
            </a:p>
          </p:txBody>
        </p:sp>
        <p:sp>
          <p:nvSpPr>
            <p:cNvPr id="44" name="Rectangle 46"/>
            <p:cNvSpPr>
              <a:spLocks noChangeArrowheads="1"/>
            </p:cNvSpPr>
            <p:nvPr/>
          </p:nvSpPr>
          <p:spPr bwMode="auto">
            <a:xfrm>
              <a:off x="3864" y="851"/>
              <a:ext cx="33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u="sng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ssn</a:t>
              </a:r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4028" y="1105"/>
              <a:ext cx="252" cy="20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50"/>
            <p:cNvSpPr>
              <a:spLocks noChangeShapeType="1"/>
            </p:cNvSpPr>
            <p:nvPr/>
          </p:nvSpPr>
          <p:spPr bwMode="auto">
            <a:xfrm>
              <a:off x="4366" y="878"/>
              <a:ext cx="74" cy="45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 flipH="1">
              <a:off x="4585" y="1135"/>
              <a:ext cx="132" cy="18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56"/>
            <p:cNvSpPr>
              <a:spLocks noChangeShapeType="1"/>
            </p:cNvSpPr>
            <p:nvPr/>
          </p:nvSpPr>
          <p:spPr bwMode="auto">
            <a:xfrm flipV="1">
              <a:off x="2160" y="2337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Line 58"/>
            <p:cNvSpPr>
              <a:spLocks noChangeShapeType="1"/>
            </p:cNvSpPr>
            <p:nvPr/>
          </p:nvSpPr>
          <p:spPr bwMode="auto">
            <a:xfrm flipV="1">
              <a:off x="3428" y="1473"/>
              <a:ext cx="748" cy="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5419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1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Attributes on Relationships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95536" y="1614264"/>
            <a:ext cx="8077200" cy="4191000"/>
            <a:chOff x="240" y="768"/>
            <a:chExt cx="5088" cy="264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160" y="1584"/>
              <a:ext cx="960" cy="864"/>
            </a:xfrm>
            <a:prstGeom prst="diamond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Purchase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40" y="1056"/>
              <a:ext cx="1392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Product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920" y="2928"/>
              <a:ext cx="1392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Person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936" y="1776"/>
              <a:ext cx="1392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Store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120" y="201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2640" y="244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3216" y="768"/>
              <a:ext cx="912" cy="43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date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2640" y="1104"/>
              <a:ext cx="67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632" y="1536"/>
              <a:ext cx="52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7100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71438"/>
            <a:ext cx="8928992" cy="981298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Converting Multiway Relationships to Binary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855217" y="1604392"/>
            <a:ext cx="373062" cy="522288"/>
          </a:xfrm>
          <a:prstGeom prst="diamond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 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07504" y="1283345"/>
            <a:ext cx="541338" cy="2905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 </a:t>
            </a: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761554" y="2418408"/>
            <a:ext cx="542925" cy="2905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 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1547367" y="1719908"/>
            <a:ext cx="541337" cy="2905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 </a:t>
            </a:r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1228279" y="1865958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>
            <a:off x="1042542" y="2126308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1266379" y="1108720"/>
            <a:ext cx="355600" cy="2619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 </a:t>
            </a:r>
          </a:p>
        </p:txBody>
      </p:sp>
      <p:sp>
        <p:nvSpPr>
          <p:cNvPr id="12" name="Line 25"/>
          <p:cNvSpPr>
            <a:spLocks noChangeShapeType="1"/>
          </p:cNvSpPr>
          <p:nvPr/>
        </p:nvSpPr>
        <p:spPr bwMode="auto">
          <a:xfrm flipV="1">
            <a:off x="1042542" y="1311920"/>
            <a:ext cx="261937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Line 26"/>
          <p:cNvSpPr>
            <a:spLocks noChangeShapeType="1"/>
          </p:cNvSpPr>
          <p:nvPr/>
        </p:nvSpPr>
        <p:spPr bwMode="auto">
          <a:xfrm>
            <a:off x="648842" y="1573858"/>
            <a:ext cx="20637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611560" y="37338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Purchase</a:t>
            </a: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6478960" y="57912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Person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402760" y="41148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Store</a:t>
            </a: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6402760" y="22860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Product</a:t>
            </a:r>
          </a:p>
        </p:txBody>
      </p:sp>
      <p:sp>
        <p:nvSpPr>
          <p:cNvPr id="33" name="AutoShape 7"/>
          <p:cNvSpPr>
            <a:spLocks noChangeArrowheads="1"/>
          </p:cNvSpPr>
          <p:nvPr/>
        </p:nvSpPr>
        <p:spPr bwMode="auto">
          <a:xfrm>
            <a:off x="3659560" y="3810000"/>
            <a:ext cx="1524000" cy="1371600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StoreOf</a:t>
            </a:r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3659560" y="1981200"/>
            <a:ext cx="1524000" cy="1371600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ProductOf</a:t>
            </a:r>
          </a:p>
        </p:txBody>
      </p:sp>
      <p:sp>
        <p:nvSpPr>
          <p:cNvPr id="35" name="AutoShape 9"/>
          <p:cNvSpPr>
            <a:spLocks noChangeArrowheads="1"/>
          </p:cNvSpPr>
          <p:nvPr/>
        </p:nvSpPr>
        <p:spPr bwMode="auto">
          <a:xfrm>
            <a:off x="3659560" y="5410200"/>
            <a:ext cx="1524000" cy="1371600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BuyerOf</a:t>
            </a:r>
          </a:p>
        </p:txBody>
      </p:sp>
      <p:sp>
        <p:nvSpPr>
          <p:cNvPr id="36" name="Line 10"/>
          <p:cNvSpPr>
            <a:spLocks noChangeShapeType="1"/>
          </p:cNvSpPr>
          <p:nvPr/>
        </p:nvSpPr>
        <p:spPr bwMode="auto">
          <a:xfrm flipH="1">
            <a:off x="1983160" y="2667000"/>
            <a:ext cx="1676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1"/>
          <p:cNvSpPr>
            <a:spLocks noChangeShapeType="1"/>
          </p:cNvSpPr>
          <p:nvPr/>
        </p:nvSpPr>
        <p:spPr bwMode="auto">
          <a:xfrm flipH="1" flipV="1">
            <a:off x="1983160" y="44958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 flipH="1" flipV="1">
            <a:off x="2821360" y="4114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>
            <a:off x="518356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>
            <a:off x="5183560" y="609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>
            <a:off x="518356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16"/>
          <p:cNvSpPr>
            <a:spLocks noChangeArrowheads="1"/>
          </p:cNvSpPr>
          <p:nvPr/>
        </p:nvSpPr>
        <p:spPr bwMode="auto">
          <a:xfrm>
            <a:off x="611560" y="5193175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date</a:t>
            </a:r>
          </a:p>
        </p:txBody>
      </p:sp>
      <p:sp>
        <p:nvSpPr>
          <p:cNvPr id="43" name="Line 17"/>
          <p:cNvSpPr>
            <a:spLocks noChangeShapeType="1"/>
          </p:cNvSpPr>
          <p:nvPr/>
        </p:nvSpPr>
        <p:spPr bwMode="auto">
          <a:xfrm flipH="1">
            <a:off x="1387822" y="4495800"/>
            <a:ext cx="159544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73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Relationships: 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779687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Modeled as a mathematical set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Binary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multiway</a:t>
            </a:r>
            <a:r>
              <a:rPr lang="en-US" altLang="zh-CN" dirty="0">
                <a:ea typeface="宋体" charset="-122"/>
              </a:rPr>
              <a:t> relationships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Converting a multiway one into many binary ones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Constraints on the degree of the relationship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many-one, one-one, many-many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Attributes of relationships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027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Subclasses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388665"/>
              </p:ext>
            </p:extLst>
          </p:nvPr>
        </p:nvGraphicFramePr>
        <p:xfrm>
          <a:off x="971600" y="1268744"/>
          <a:ext cx="7325420" cy="5494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15435" imgH="3386152" progId="PowerPoint.Slide.12">
                  <p:embed/>
                </p:oleObj>
              </mc:Choice>
              <mc:Fallback>
                <p:oleObj name="Slide" r:id="rId2" imgW="4515435" imgH="3386152" progId="PowerPoint.Slid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1600" y="1268744"/>
                        <a:ext cx="7325420" cy="5494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6053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Subclasses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Subclass = special case = fewer entities = more properties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Ales are a kind of beer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Not every beer is an ale, but some are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Let us suppose that in addition to all the </a:t>
            </a:r>
            <a:r>
              <a:rPr lang="en-US" altLang="zh-CN" i="1" dirty="0">
                <a:ea typeface="宋体" charset="-122"/>
              </a:rPr>
              <a:t>properties</a:t>
            </a:r>
            <a:r>
              <a:rPr lang="en-US" altLang="zh-CN" dirty="0">
                <a:ea typeface="宋体" charset="-122"/>
              </a:rPr>
              <a:t> (attributes and relationships) of beers, ales also have the attribute </a:t>
            </a:r>
            <a:r>
              <a:rPr lang="en-US" altLang="zh-CN" i="1" dirty="0">
                <a:ea typeface="宋体" charset="-122"/>
              </a:rPr>
              <a:t>color</a:t>
            </a: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Assume subclasses form a tree</a:t>
            </a:r>
          </a:p>
          <a:p>
            <a:pPr lvl="1"/>
            <a:r>
              <a:rPr lang="en-US" altLang="zh-CN" dirty="0">
                <a:ea typeface="宋体" charset="-122"/>
              </a:rPr>
              <a:t>No multiple inheritance</a:t>
            </a:r>
          </a:p>
          <a:p>
            <a:r>
              <a:rPr lang="en-US" altLang="zh-CN" dirty="0">
                <a:ea typeface="宋体" charset="-122"/>
              </a:rPr>
              <a:t>Isa triangles indicate the subclass relationship</a:t>
            </a:r>
          </a:p>
          <a:p>
            <a:pPr lvl="1"/>
            <a:r>
              <a:rPr lang="en-US" altLang="zh-CN" dirty="0">
                <a:ea typeface="宋体" charset="-122"/>
              </a:rPr>
              <a:t>Point to the superclass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7576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18992" y="2132856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18992" y="4266456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Ales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223792" y="3352056"/>
            <a:ext cx="609600" cy="533400"/>
          </a:xfrm>
          <a:prstGeom prst="triangle">
            <a:avLst>
              <a:gd name="adj" fmla="val 50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isa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699792" y="2209056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name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5747792" y="2209056"/>
            <a:ext cx="8382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2699792" y="4495056"/>
            <a:ext cx="7620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color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461792" y="2513856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5138192" y="251385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4528592" y="297105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528592" y="388545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461792" y="4723656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075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Why should we study this?</a:t>
            </a:r>
            <a:endParaRPr lang="zh-CN" alt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181" y="1578769"/>
            <a:ext cx="4394200" cy="4394200"/>
          </a:xfrm>
        </p:spPr>
      </p:pic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421A5A-58DD-4322-8AD2-38A1CD806BAF}" type="slidenum">
              <a:rPr lang="zh-CN" altLang="en-US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0606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ER vs. Object Oriented Subclasses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 the object-oriented world, objects are in one class only</a:t>
            </a:r>
          </a:p>
          <a:p>
            <a:pPr lvl="1"/>
            <a:r>
              <a:rPr lang="en-US" altLang="zh-CN" dirty="0">
                <a:ea typeface="宋体" charset="-122"/>
              </a:rPr>
              <a:t>Subclasses inherit properties from super-classes</a:t>
            </a:r>
          </a:p>
          <a:p>
            <a:r>
              <a:rPr lang="en-US" altLang="zh-CN" dirty="0">
                <a:ea typeface="宋体" charset="-122"/>
              </a:rPr>
              <a:t>In contrast, E/R entities have components in all subclasses to which they belong</a:t>
            </a:r>
          </a:p>
          <a:p>
            <a:pPr lvl="1"/>
            <a:r>
              <a:rPr lang="en-US" altLang="zh-CN" dirty="0">
                <a:ea typeface="宋体" charset="-122"/>
              </a:rPr>
              <a:t>Matters when we convert to relations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3548937" y="4003808"/>
            <a:ext cx="983226" cy="5235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548937" y="6137408"/>
            <a:ext cx="983226" cy="5235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Ales</a:t>
            </a: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3794743" y="5164014"/>
            <a:ext cx="491613" cy="333179"/>
          </a:xfrm>
          <a:prstGeom prst="triangle">
            <a:avLst>
              <a:gd name="adj" fmla="val 50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isa</a:t>
            </a:r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2329737" y="4021014"/>
            <a:ext cx="614516" cy="33317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name</a:t>
            </a:r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5377737" y="4021014"/>
            <a:ext cx="675967" cy="33317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</a:t>
            </a: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2329737" y="6292266"/>
            <a:ext cx="614517" cy="28558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color</a:t>
            </a:r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2944254" y="4181076"/>
            <a:ext cx="604683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4532163" y="4222575"/>
            <a:ext cx="8455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 flipV="1">
            <a:off x="4055711" y="4527375"/>
            <a:ext cx="1" cy="6397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4089923" y="5499412"/>
            <a:ext cx="1" cy="6379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2944255" y="6432373"/>
            <a:ext cx="604682" cy="26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3" name="Group 14"/>
          <p:cNvGrpSpPr>
            <a:grpSpLocks/>
          </p:cNvGrpSpPr>
          <p:nvPr/>
        </p:nvGrpSpPr>
        <p:grpSpPr bwMode="auto">
          <a:xfrm>
            <a:off x="4341118" y="4327435"/>
            <a:ext cx="2196895" cy="1989639"/>
            <a:chOff x="2784" y="1728"/>
            <a:chExt cx="1716" cy="1488"/>
          </a:xfrm>
        </p:grpSpPr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2784" y="1728"/>
              <a:ext cx="144" cy="144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2784" y="3072"/>
              <a:ext cx="144" cy="144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 flipH="1" flipV="1">
              <a:off x="2880" y="1824"/>
              <a:ext cx="67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18"/>
            <p:cNvSpPr>
              <a:spLocks noChangeShapeType="1"/>
            </p:cNvSpPr>
            <p:nvPr/>
          </p:nvSpPr>
          <p:spPr bwMode="auto">
            <a:xfrm flipH="1">
              <a:off x="2928" y="254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Text Box 19"/>
            <p:cNvSpPr txBox="1">
              <a:spLocks noChangeArrowheads="1"/>
            </p:cNvSpPr>
            <p:nvPr/>
          </p:nvSpPr>
          <p:spPr bwMode="auto">
            <a:xfrm>
              <a:off x="3590" y="2330"/>
              <a:ext cx="9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Pete’s 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893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Constraints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Constraint: an assertion about the database that must be true at all times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Part of the database schema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Very important in database design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Finding constraints is part of the modeling process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Keys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:</a:t>
            </a:r>
            <a:r>
              <a:rPr lang="en-US" altLang="zh-CN" dirty="0">
                <a:ea typeface="宋体" charset="-122"/>
              </a:rPr>
              <a:t> social security number uniquely identifies a person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Single-value constraints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:</a:t>
            </a:r>
            <a:r>
              <a:rPr lang="en-US" altLang="zh-CN" dirty="0">
                <a:ea typeface="宋体" charset="-122"/>
              </a:rPr>
              <a:t>  a person can have only one father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Referential integrity constraints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:</a:t>
            </a:r>
            <a:r>
              <a:rPr lang="en-US" altLang="zh-CN" dirty="0">
                <a:ea typeface="宋体" charset="-122"/>
              </a:rPr>
              <a:t> if you work for a company, it                                                         must exist in the database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Domain constraints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:</a:t>
            </a:r>
            <a:r>
              <a:rPr lang="en-US" altLang="zh-CN" dirty="0">
                <a:ea typeface="宋体" charset="-122"/>
              </a:rPr>
              <a:t>  peoples’ ages are between 0 and 150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General constraints</a:t>
            </a:r>
            <a:r>
              <a:rPr lang="en-US" altLang="zh-CN" dirty="0">
                <a:ea typeface="宋体" charset="-122"/>
              </a:rPr>
              <a:t>: all others (at most 60 students enrolled in the class COP4710)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3736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Constraints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267519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Give more semantics to the data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Help us better understand it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Allow us to refer to entities (e.g., using keys)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Enable efficient storage, data lookup,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17032"/>
            <a:ext cx="2172584" cy="23762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17032"/>
            <a:ext cx="1872208" cy="23042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7584" y="62280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7D0900"/>
                </a:solidFill>
              </a:rPr>
              <a:t>Michael Jordan, Chicago Bulls</a:t>
            </a:r>
            <a:endParaRPr lang="zh-CN" altLang="en-US" dirty="0">
              <a:solidFill>
                <a:srgbClr val="7D09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623731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7D0900"/>
                </a:solidFill>
              </a:rPr>
              <a:t>Michael Jordan, UC Berkeley</a:t>
            </a:r>
            <a:endParaRPr lang="zh-CN" altLang="en-US" dirty="0">
              <a:solidFill>
                <a:srgbClr val="7D0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09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Keys in E/R Diagrams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1447800" y="5911552"/>
            <a:ext cx="1447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address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038600" y="5835352"/>
            <a:ext cx="1447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name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705600" y="5835352"/>
            <a:ext cx="1447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ssn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581400" y="4616152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Person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581400" y="3320752"/>
            <a:ext cx="21336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Product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886200" y="1491952"/>
            <a:ext cx="1447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name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486400" y="1491952"/>
            <a:ext cx="1447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category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251709" y="1491952"/>
            <a:ext cx="1447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price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 flipV="1">
            <a:off x="3059832" y="2177752"/>
            <a:ext cx="1131168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4648200" y="2177752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V="1">
            <a:off x="5257800" y="2177752"/>
            <a:ext cx="762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H="1">
            <a:off x="2743200" y="5378152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4724400" y="53781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004048" y="5378152"/>
            <a:ext cx="1853952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4267200" y="1949152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715000" y="202535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7162800" y="6292552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52400" y="3549352"/>
            <a:ext cx="282320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No formal way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to specify multiple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keys in E/R diagrams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323528" y="1720254"/>
            <a:ext cx="148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Underline:</a:t>
            </a:r>
          </a:p>
        </p:txBody>
      </p:sp>
    </p:spTree>
    <p:extLst>
      <p:ext uri="{BB962C8B-B14F-4D97-AF65-F5344CB8AC3E}">
        <p14:creationId xmlns:p14="http://schemas.microsoft.com/office/powerpoint/2010/main" val="3197623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More about Keys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85169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Every entity set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must</a:t>
            </a:r>
            <a:r>
              <a:rPr lang="en-US" altLang="zh-CN" dirty="0">
                <a:ea typeface="宋体" charset="-122"/>
              </a:rPr>
              <a:t> have a key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why?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 key can consist of more than one attribute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There can be more than one key for an entity set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Among all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candidate keys</a:t>
            </a:r>
            <a:r>
              <a:rPr lang="en-US" altLang="zh-CN" dirty="0">
                <a:ea typeface="宋体" charset="-122"/>
              </a:rPr>
              <a:t>, one key will be designated as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primary key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4415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Referential Integrity Constraint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Ref. int. constraint for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entities</a:t>
            </a:r>
            <a:r>
              <a:rPr lang="en-US" altLang="zh-CN" dirty="0">
                <a:ea typeface="宋体" charset="-122"/>
              </a:rPr>
              <a:t>: exactly one value exists in a given role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An attribute</a:t>
            </a:r>
            <a:r>
              <a:rPr lang="en-US" altLang="zh-CN" dirty="0">
                <a:ea typeface="宋体" charset="-122"/>
              </a:rPr>
              <a:t> has a non-null, single value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However, we more commonly use such constraints to refer to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relationships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 some formalisms we may refer to other object but get garbage instead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e.g. a dangling pointer in C/C++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 Referential integrity constraint on relationships explicitly requires a reference to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exist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4161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Referential Integrity Constraint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0" y="2634208"/>
            <a:ext cx="21336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Company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2634208"/>
            <a:ext cx="21336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Product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733800" y="2253208"/>
            <a:ext cx="1524000" cy="1371600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makes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2819400" y="293900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5257800" y="2939008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096000" y="4310608"/>
            <a:ext cx="21336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Company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85800" y="4310608"/>
            <a:ext cx="21336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Product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3733800" y="3929608"/>
            <a:ext cx="1524000" cy="1371600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makes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>
            <a:off x="2819400" y="461540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5257800" y="4615408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rc 13"/>
          <p:cNvSpPr>
            <a:spLocks noChangeAspect="1"/>
          </p:cNvSpPr>
          <p:nvPr/>
        </p:nvSpPr>
        <p:spPr bwMode="auto">
          <a:xfrm>
            <a:off x="5791200" y="4310608"/>
            <a:ext cx="304800" cy="533400"/>
          </a:xfrm>
          <a:custGeom>
            <a:avLst/>
            <a:gdLst>
              <a:gd name="T0" fmla="*/ 5857921 w 24728"/>
              <a:gd name="T1" fmla="*/ 0 h 43200"/>
              <a:gd name="T2" fmla="*/ 0 w 24728"/>
              <a:gd name="T3" fmla="*/ 80889752 h 43200"/>
              <a:gd name="T4" fmla="*/ 5857921 w 24728"/>
              <a:gd name="T5" fmla="*/ 40659452 h 43200"/>
              <a:gd name="T6" fmla="*/ 0 60000 65536"/>
              <a:gd name="T7" fmla="*/ 0 60000 65536"/>
              <a:gd name="T8" fmla="*/ 0 60000 65536"/>
              <a:gd name="T9" fmla="*/ 0 w 24728"/>
              <a:gd name="T10" fmla="*/ 0 h 43200"/>
              <a:gd name="T11" fmla="*/ 24728 w 24728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28" h="43200" fill="none" extrusionOk="0">
                <a:moveTo>
                  <a:pt x="3127" y="0"/>
                </a:moveTo>
                <a:cubicBezTo>
                  <a:pt x="15057" y="0"/>
                  <a:pt x="24728" y="9670"/>
                  <a:pt x="24728" y="21600"/>
                </a:cubicBezTo>
                <a:cubicBezTo>
                  <a:pt x="24728" y="33529"/>
                  <a:pt x="15057" y="43200"/>
                  <a:pt x="3128" y="43200"/>
                </a:cubicBezTo>
                <a:cubicBezTo>
                  <a:pt x="2081" y="43200"/>
                  <a:pt x="1035" y="43123"/>
                  <a:pt x="-1" y="42972"/>
                </a:cubicBezTo>
              </a:path>
              <a:path w="24728" h="43200" stroke="0" extrusionOk="0">
                <a:moveTo>
                  <a:pt x="3127" y="0"/>
                </a:moveTo>
                <a:cubicBezTo>
                  <a:pt x="15057" y="0"/>
                  <a:pt x="24728" y="9670"/>
                  <a:pt x="24728" y="21600"/>
                </a:cubicBezTo>
                <a:cubicBezTo>
                  <a:pt x="24728" y="33529"/>
                  <a:pt x="15057" y="43200"/>
                  <a:pt x="3128" y="43200"/>
                </a:cubicBezTo>
                <a:cubicBezTo>
                  <a:pt x="2081" y="43200"/>
                  <a:pt x="1035" y="43123"/>
                  <a:pt x="-1" y="42972"/>
                </a:cubicBezTo>
                <a:lnTo>
                  <a:pt x="3128" y="21600"/>
                </a:lnTo>
                <a:lnTo>
                  <a:pt x="3127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55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5"/>
          <p:cNvSpPr>
            <a:spLocks/>
          </p:cNvSpPr>
          <p:nvPr/>
        </p:nvSpPr>
        <p:spPr bwMode="auto">
          <a:xfrm>
            <a:off x="4067944" y="5022926"/>
            <a:ext cx="1649696" cy="819621"/>
          </a:xfrm>
          <a:custGeom>
            <a:avLst/>
            <a:gdLst>
              <a:gd name="T0" fmla="*/ 0 w 789"/>
              <a:gd name="T1" fmla="*/ 196 h 392"/>
              <a:gd name="T2" fmla="*/ 394 w 789"/>
              <a:gd name="T3" fmla="*/ 0 h 392"/>
              <a:gd name="T4" fmla="*/ 788 w 789"/>
              <a:gd name="T5" fmla="*/ 196 h 392"/>
              <a:gd name="T6" fmla="*/ 394 w 789"/>
              <a:gd name="T7" fmla="*/ 391 h 392"/>
              <a:gd name="T8" fmla="*/ 0 w 789"/>
              <a:gd name="T9" fmla="*/ 196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9"/>
              <a:gd name="T16" fmla="*/ 0 h 392"/>
              <a:gd name="T17" fmla="*/ 789 w 789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9" h="392">
                <a:moveTo>
                  <a:pt x="0" y="196"/>
                </a:moveTo>
                <a:lnTo>
                  <a:pt x="394" y="0"/>
                </a:lnTo>
                <a:lnTo>
                  <a:pt x="788" y="196"/>
                </a:lnTo>
                <a:lnTo>
                  <a:pt x="394" y="391"/>
                </a:lnTo>
                <a:lnTo>
                  <a:pt x="0" y="196"/>
                </a:lnTo>
              </a:path>
            </a:pathLst>
          </a:custGeom>
          <a:solidFill>
            <a:schemeClr val="bg1">
              <a:lumMod val="85000"/>
            </a:schemeClr>
          </a:solidFill>
          <a:ln w="508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Weak Entity Sets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297948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Entity sets are weak when their key attributes come from other entities to which they are related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This happens if: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part-of hierarchies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splitting n-</a:t>
            </a:r>
            <a:r>
              <a:rPr lang="en-US" altLang="zh-CN" dirty="0" err="1">
                <a:ea typeface="宋体" charset="-122"/>
              </a:rPr>
              <a:t>ary</a:t>
            </a:r>
            <a:r>
              <a:rPr lang="en-US" altLang="zh-CN" dirty="0">
                <a:ea typeface="宋体" charset="-122"/>
              </a:rPr>
              <a:t> relations to binary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21" name="Group 34"/>
          <p:cNvGrpSpPr>
            <a:grpSpLocks/>
          </p:cNvGrpSpPr>
          <p:nvPr/>
        </p:nvGrpSpPr>
        <p:grpSpPr bwMode="auto">
          <a:xfrm>
            <a:off x="395536" y="3941763"/>
            <a:ext cx="8135937" cy="1801812"/>
            <a:chOff x="313" y="2849"/>
            <a:chExt cx="5125" cy="1135"/>
          </a:xfrm>
        </p:grpSpPr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3682" y="3073"/>
              <a:ext cx="790" cy="334"/>
            </a:xfrm>
            <a:custGeom>
              <a:avLst/>
              <a:gdLst>
                <a:gd name="T0" fmla="*/ 788 w 790"/>
                <a:gd name="T1" fmla="*/ 153 h 334"/>
                <a:gd name="T2" fmla="*/ 775 w 790"/>
                <a:gd name="T3" fmla="*/ 124 h 334"/>
                <a:gd name="T4" fmla="*/ 752 w 790"/>
                <a:gd name="T5" fmla="*/ 97 h 334"/>
                <a:gd name="T6" fmla="*/ 718 w 790"/>
                <a:gd name="T7" fmla="*/ 71 h 334"/>
                <a:gd name="T8" fmla="*/ 674 w 790"/>
                <a:gd name="T9" fmla="*/ 50 h 334"/>
                <a:gd name="T10" fmla="*/ 621 w 790"/>
                <a:gd name="T11" fmla="*/ 30 h 334"/>
                <a:gd name="T12" fmla="*/ 561 w 790"/>
                <a:gd name="T13" fmla="*/ 17 h 334"/>
                <a:gd name="T14" fmla="*/ 497 w 790"/>
                <a:gd name="T15" fmla="*/ 6 h 334"/>
                <a:gd name="T16" fmla="*/ 429 w 790"/>
                <a:gd name="T17" fmla="*/ 1 h 334"/>
                <a:gd name="T18" fmla="*/ 360 w 790"/>
                <a:gd name="T19" fmla="*/ 1 h 334"/>
                <a:gd name="T20" fmla="*/ 293 w 790"/>
                <a:gd name="T21" fmla="*/ 6 h 334"/>
                <a:gd name="T22" fmla="*/ 228 w 790"/>
                <a:gd name="T23" fmla="*/ 17 h 334"/>
                <a:gd name="T24" fmla="*/ 169 w 790"/>
                <a:gd name="T25" fmla="*/ 30 h 334"/>
                <a:gd name="T26" fmla="*/ 116 w 790"/>
                <a:gd name="T27" fmla="*/ 50 h 334"/>
                <a:gd name="T28" fmla="*/ 72 w 790"/>
                <a:gd name="T29" fmla="*/ 71 h 334"/>
                <a:gd name="T30" fmla="*/ 38 w 790"/>
                <a:gd name="T31" fmla="*/ 97 h 334"/>
                <a:gd name="T32" fmla="*/ 14 w 790"/>
                <a:gd name="T33" fmla="*/ 124 h 334"/>
                <a:gd name="T34" fmla="*/ 2 w 790"/>
                <a:gd name="T35" fmla="*/ 153 h 334"/>
                <a:gd name="T36" fmla="*/ 2 w 790"/>
                <a:gd name="T37" fmla="*/ 181 h 334"/>
                <a:gd name="T38" fmla="*/ 14 w 790"/>
                <a:gd name="T39" fmla="*/ 210 h 334"/>
                <a:gd name="T40" fmla="*/ 38 w 790"/>
                <a:gd name="T41" fmla="*/ 237 h 334"/>
                <a:gd name="T42" fmla="*/ 72 w 790"/>
                <a:gd name="T43" fmla="*/ 262 h 334"/>
                <a:gd name="T44" fmla="*/ 116 w 790"/>
                <a:gd name="T45" fmla="*/ 284 h 334"/>
                <a:gd name="T46" fmla="*/ 169 w 790"/>
                <a:gd name="T47" fmla="*/ 303 h 334"/>
                <a:gd name="T48" fmla="*/ 228 w 790"/>
                <a:gd name="T49" fmla="*/ 317 h 334"/>
                <a:gd name="T50" fmla="*/ 293 w 790"/>
                <a:gd name="T51" fmla="*/ 327 h 334"/>
                <a:gd name="T52" fmla="*/ 360 w 790"/>
                <a:gd name="T53" fmla="*/ 332 h 334"/>
                <a:gd name="T54" fmla="*/ 429 w 790"/>
                <a:gd name="T55" fmla="*/ 332 h 334"/>
                <a:gd name="T56" fmla="*/ 497 w 790"/>
                <a:gd name="T57" fmla="*/ 327 h 334"/>
                <a:gd name="T58" fmla="*/ 561 w 790"/>
                <a:gd name="T59" fmla="*/ 317 h 334"/>
                <a:gd name="T60" fmla="*/ 621 w 790"/>
                <a:gd name="T61" fmla="*/ 303 h 334"/>
                <a:gd name="T62" fmla="*/ 674 w 790"/>
                <a:gd name="T63" fmla="*/ 284 h 334"/>
                <a:gd name="T64" fmla="*/ 718 w 790"/>
                <a:gd name="T65" fmla="*/ 262 h 334"/>
                <a:gd name="T66" fmla="*/ 752 w 790"/>
                <a:gd name="T67" fmla="*/ 237 h 334"/>
                <a:gd name="T68" fmla="*/ 775 w 790"/>
                <a:gd name="T69" fmla="*/ 210 h 334"/>
                <a:gd name="T70" fmla="*/ 788 w 790"/>
                <a:gd name="T71" fmla="*/ 181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0"/>
                <a:gd name="T109" fmla="*/ 0 h 334"/>
                <a:gd name="T110" fmla="*/ 790 w 790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0" h="334">
                  <a:moveTo>
                    <a:pt x="789" y="167"/>
                  </a:moveTo>
                  <a:lnTo>
                    <a:pt x="788" y="153"/>
                  </a:lnTo>
                  <a:lnTo>
                    <a:pt x="783" y="138"/>
                  </a:lnTo>
                  <a:lnTo>
                    <a:pt x="775" y="124"/>
                  </a:lnTo>
                  <a:lnTo>
                    <a:pt x="765" y="110"/>
                  </a:lnTo>
                  <a:lnTo>
                    <a:pt x="752" y="97"/>
                  </a:lnTo>
                  <a:lnTo>
                    <a:pt x="736" y="83"/>
                  </a:lnTo>
                  <a:lnTo>
                    <a:pt x="718" y="71"/>
                  </a:lnTo>
                  <a:lnTo>
                    <a:pt x="697" y="60"/>
                  </a:lnTo>
                  <a:lnTo>
                    <a:pt x="674" y="50"/>
                  </a:lnTo>
                  <a:lnTo>
                    <a:pt x="648" y="40"/>
                  </a:lnTo>
                  <a:lnTo>
                    <a:pt x="621" y="30"/>
                  </a:lnTo>
                  <a:lnTo>
                    <a:pt x="592" y="23"/>
                  </a:lnTo>
                  <a:lnTo>
                    <a:pt x="561" y="17"/>
                  </a:lnTo>
                  <a:lnTo>
                    <a:pt x="529" y="10"/>
                  </a:lnTo>
                  <a:lnTo>
                    <a:pt x="497" y="6"/>
                  </a:lnTo>
                  <a:lnTo>
                    <a:pt x="463" y="3"/>
                  </a:lnTo>
                  <a:lnTo>
                    <a:pt x="429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3" y="6"/>
                  </a:lnTo>
                  <a:lnTo>
                    <a:pt x="260" y="10"/>
                  </a:lnTo>
                  <a:lnTo>
                    <a:pt x="228" y="17"/>
                  </a:lnTo>
                  <a:lnTo>
                    <a:pt x="197" y="23"/>
                  </a:lnTo>
                  <a:lnTo>
                    <a:pt x="169" y="30"/>
                  </a:lnTo>
                  <a:lnTo>
                    <a:pt x="142" y="40"/>
                  </a:lnTo>
                  <a:lnTo>
                    <a:pt x="116" y="50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4" y="83"/>
                  </a:lnTo>
                  <a:lnTo>
                    <a:pt x="38" y="97"/>
                  </a:lnTo>
                  <a:lnTo>
                    <a:pt x="24" y="110"/>
                  </a:lnTo>
                  <a:lnTo>
                    <a:pt x="14" y="124"/>
                  </a:lnTo>
                  <a:lnTo>
                    <a:pt x="7" y="138"/>
                  </a:lnTo>
                  <a:lnTo>
                    <a:pt x="2" y="153"/>
                  </a:lnTo>
                  <a:lnTo>
                    <a:pt x="0" y="167"/>
                  </a:lnTo>
                  <a:lnTo>
                    <a:pt x="2" y="181"/>
                  </a:lnTo>
                  <a:lnTo>
                    <a:pt x="7" y="196"/>
                  </a:lnTo>
                  <a:lnTo>
                    <a:pt x="14" y="210"/>
                  </a:lnTo>
                  <a:lnTo>
                    <a:pt x="24" y="224"/>
                  </a:lnTo>
                  <a:lnTo>
                    <a:pt x="38" y="237"/>
                  </a:lnTo>
                  <a:lnTo>
                    <a:pt x="54" y="250"/>
                  </a:lnTo>
                  <a:lnTo>
                    <a:pt x="72" y="262"/>
                  </a:lnTo>
                  <a:lnTo>
                    <a:pt x="93" y="274"/>
                  </a:lnTo>
                  <a:lnTo>
                    <a:pt x="116" y="284"/>
                  </a:lnTo>
                  <a:lnTo>
                    <a:pt x="142" y="294"/>
                  </a:lnTo>
                  <a:lnTo>
                    <a:pt x="169" y="303"/>
                  </a:lnTo>
                  <a:lnTo>
                    <a:pt x="197" y="311"/>
                  </a:lnTo>
                  <a:lnTo>
                    <a:pt x="228" y="317"/>
                  </a:lnTo>
                  <a:lnTo>
                    <a:pt x="260" y="323"/>
                  </a:lnTo>
                  <a:lnTo>
                    <a:pt x="293" y="327"/>
                  </a:lnTo>
                  <a:lnTo>
                    <a:pt x="326" y="331"/>
                  </a:lnTo>
                  <a:lnTo>
                    <a:pt x="360" y="332"/>
                  </a:lnTo>
                  <a:lnTo>
                    <a:pt x="394" y="333"/>
                  </a:lnTo>
                  <a:lnTo>
                    <a:pt x="429" y="332"/>
                  </a:lnTo>
                  <a:lnTo>
                    <a:pt x="463" y="331"/>
                  </a:lnTo>
                  <a:lnTo>
                    <a:pt x="497" y="327"/>
                  </a:lnTo>
                  <a:lnTo>
                    <a:pt x="529" y="323"/>
                  </a:lnTo>
                  <a:lnTo>
                    <a:pt x="561" y="317"/>
                  </a:lnTo>
                  <a:lnTo>
                    <a:pt x="592" y="311"/>
                  </a:lnTo>
                  <a:lnTo>
                    <a:pt x="621" y="303"/>
                  </a:lnTo>
                  <a:lnTo>
                    <a:pt x="648" y="294"/>
                  </a:lnTo>
                  <a:lnTo>
                    <a:pt x="674" y="284"/>
                  </a:lnTo>
                  <a:lnTo>
                    <a:pt x="697" y="274"/>
                  </a:lnTo>
                  <a:lnTo>
                    <a:pt x="718" y="262"/>
                  </a:lnTo>
                  <a:lnTo>
                    <a:pt x="736" y="250"/>
                  </a:lnTo>
                  <a:lnTo>
                    <a:pt x="752" y="237"/>
                  </a:lnTo>
                  <a:lnTo>
                    <a:pt x="765" y="224"/>
                  </a:lnTo>
                  <a:lnTo>
                    <a:pt x="775" y="210"/>
                  </a:lnTo>
                  <a:lnTo>
                    <a:pt x="783" y="196"/>
                  </a:lnTo>
                  <a:lnTo>
                    <a:pt x="788" y="181"/>
                  </a:lnTo>
                  <a:lnTo>
                    <a:pt x="789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4648" y="3083"/>
              <a:ext cx="790" cy="334"/>
            </a:xfrm>
            <a:custGeom>
              <a:avLst/>
              <a:gdLst>
                <a:gd name="T0" fmla="*/ 2 w 790"/>
                <a:gd name="T1" fmla="*/ 181 h 334"/>
                <a:gd name="T2" fmla="*/ 13 w 790"/>
                <a:gd name="T3" fmla="*/ 210 h 334"/>
                <a:gd name="T4" fmla="*/ 38 w 790"/>
                <a:gd name="T5" fmla="*/ 237 h 334"/>
                <a:gd name="T6" fmla="*/ 72 w 790"/>
                <a:gd name="T7" fmla="*/ 262 h 334"/>
                <a:gd name="T8" fmla="*/ 116 w 790"/>
                <a:gd name="T9" fmla="*/ 284 h 334"/>
                <a:gd name="T10" fmla="*/ 169 w 790"/>
                <a:gd name="T11" fmla="*/ 303 h 334"/>
                <a:gd name="T12" fmla="*/ 228 w 790"/>
                <a:gd name="T13" fmla="*/ 317 h 334"/>
                <a:gd name="T14" fmla="*/ 293 w 790"/>
                <a:gd name="T15" fmla="*/ 327 h 334"/>
                <a:gd name="T16" fmla="*/ 360 w 790"/>
                <a:gd name="T17" fmla="*/ 332 h 334"/>
                <a:gd name="T18" fmla="*/ 429 w 790"/>
                <a:gd name="T19" fmla="*/ 332 h 334"/>
                <a:gd name="T20" fmla="*/ 497 w 790"/>
                <a:gd name="T21" fmla="*/ 327 h 334"/>
                <a:gd name="T22" fmla="*/ 561 w 790"/>
                <a:gd name="T23" fmla="*/ 317 h 334"/>
                <a:gd name="T24" fmla="*/ 621 w 790"/>
                <a:gd name="T25" fmla="*/ 303 h 334"/>
                <a:gd name="T26" fmla="*/ 673 w 790"/>
                <a:gd name="T27" fmla="*/ 284 h 334"/>
                <a:gd name="T28" fmla="*/ 717 w 790"/>
                <a:gd name="T29" fmla="*/ 262 h 334"/>
                <a:gd name="T30" fmla="*/ 752 w 790"/>
                <a:gd name="T31" fmla="*/ 237 h 334"/>
                <a:gd name="T32" fmla="*/ 775 w 790"/>
                <a:gd name="T33" fmla="*/ 210 h 334"/>
                <a:gd name="T34" fmla="*/ 787 w 790"/>
                <a:gd name="T35" fmla="*/ 181 h 334"/>
                <a:gd name="T36" fmla="*/ 787 w 790"/>
                <a:gd name="T37" fmla="*/ 152 h 334"/>
                <a:gd name="T38" fmla="*/ 775 w 790"/>
                <a:gd name="T39" fmla="*/ 124 h 334"/>
                <a:gd name="T40" fmla="*/ 751 w 790"/>
                <a:gd name="T41" fmla="*/ 97 h 334"/>
                <a:gd name="T42" fmla="*/ 717 w 790"/>
                <a:gd name="T43" fmla="*/ 71 h 334"/>
                <a:gd name="T44" fmla="*/ 673 w 790"/>
                <a:gd name="T45" fmla="*/ 49 h 334"/>
                <a:gd name="T46" fmla="*/ 620 w 790"/>
                <a:gd name="T47" fmla="*/ 30 h 334"/>
                <a:gd name="T48" fmla="*/ 561 w 790"/>
                <a:gd name="T49" fmla="*/ 16 h 334"/>
                <a:gd name="T50" fmla="*/ 496 w 790"/>
                <a:gd name="T51" fmla="*/ 6 h 334"/>
                <a:gd name="T52" fmla="*/ 429 w 790"/>
                <a:gd name="T53" fmla="*/ 1 h 334"/>
                <a:gd name="T54" fmla="*/ 360 w 790"/>
                <a:gd name="T55" fmla="*/ 1 h 334"/>
                <a:gd name="T56" fmla="*/ 293 w 790"/>
                <a:gd name="T57" fmla="*/ 7 h 334"/>
                <a:gd name="T58" fmla="*/ 228 w 790"/>
                <a:gd name="T59" fmla="*/ 16 h 334"/>
                <a:gd name="T60" fmla="*/ 169 w 790"/>
                <a:gd name="T61" fmla="*/ 30 h 334"/>
                <a:gd name="T62" fmla="*/ 116 w 790"/>
                <a:gd name="T63" fmla="*/ 50 h 334"/>
                <a:gd name="T64" fmla="*/ 72 w 790"/>
                <a:gd name="T65" fmla="*/ 71 h 334"/>
                <a:gd name="T66" fmla="*/ 38 w 790"/>
                <a:gd name="T67" fmla="*/ 97 h 334"/>
                <a:gd name="T68" fmla="*/ 13 w 790"/>
                <a:gd name="T69" fmla="*/ 124 h 334"/>
                <a:gd name="T70" fmla="*/ 2 w 790"/>
                <a:gd name="T71" fmla="*/ 152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0"/>
                <a:gd name="T109" fmla="*/ 0 h 334"/>
                <a:gd name="T110" fmla="*/ 790 w 790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0" h="334">
                  <a:moveTo>
                    <a:pt x="0" y="167"/>
                  </a:moveTo>
                  <a:lnTo>
                    <a:pt x="2" y="181"/>
                  </a:lnTo>
                  <a:lnTo>
                    <a:pt x="6" y="196"/>
                  </a:lnTo>
                  <a:lnTo>
                    <a:pt x="13" y="210"/>
                  </a:lnTo>
                  <a:lnTo>
                    <a:pt x="24" y="224"/>
                  </a:lnTo>
                  <a:lnTo>
                    <a:pt x="38" y="237"/>
                  </a:lnTo>
                  <a:lnTo>
                    <a:pt x="53" y="250"/>
                  </a:lnTo>
                  <a:lnTo>
                    <a:pt x="72" y="262"/>
                  </a:lnTo>
                  <a:lnTo>
                    <a:pt x="93" y="274"/>
                  </a:lnTo>
                  <a:lnTo>
                    <a:pt x="116" y="284"/>
                  </a:lnTo>
                  <a:lnTo>
                    <a:pt x="141" y="294"/>
                  </a:lnTo>
                  <a:lnTo>
                    <a:pt x="169" y="303"/>
                  </a:lnTo>
                  <a:lnTo>
                    <a:pt x="197" y="311"/>
                  </a:lnTo>
                  <a:lnTo>
                    <a:pt x="228" y="317"/>
                  </a:lnTo>
                  <a:lnTo>
                    <a:pt x="259" y="323"/>
                  </a:lnTo>
                  <a:lnTo>
                    <a:pt x="293" y="327"/>
                  </a:lnTo>
                  <a:lnTo>
                    <a:pt x="326" y="331"/>
                  </a:lnTo>
                  <a:lnTo>
                    <a:pt x="360" y="332"/>
                  </a:lnTo>
                  <a:lnTo>
                    <a:pt x="394" y="333"/>
                  </a:lnTo>
                  <a:lnTo>
                    <a:pt x="429" y="332"/>
                  </a:lnTo>
                  <a:lnTo>
                    <a:pt x="463" y="331"/>
                  </a:lnTo>
                  <a:lnTo>
                    <a:pt x="497" y="327"/>
                  </a:lnTo>
                  <a:lnTo>
                    <a:pt x="529" y="323"/>
                  </a:lnTo>
                  <a:lnTo>
                    <a:pt x="561" y="317"/>
                  </a:lnTo>
                  <a:lnTo>
                    <a:pt x="591" y="311"/>
                  </a:lnTo>
                  <a:lnTo>
                    <a:pt x="621" y="303"/>
                  </a:lnTo>
                  <a:lnTo>
                    <a:pt x="648" y="294"/>
                  </a:lnTo>
                  <a:lnTo>
                    <a:pt x="673" y="284"/>
                  </a:lnTo>
                  <a:lnTo>
                    <a:pt x="696" y="274"/>
                  </a:lnTo>
                  <a:lnTo>
                    <a:pt x="717" y="262"/>
                  </a:lnTo>
                  <a:lnTo>
                    <a:pt x="736" y="250"/>
                  </a:lnTo>
                  <a:lnTo>
                    <a:pt x="752" y="237"/>
                  </a:lnTo>
                  <a:lnTo>
                    <a:pt x="765" y="224"/>
                  </a:lnTo>
                  <a:lnTo>
                    <a:pt x="775" y="210"/>
                  </a:lnTo>
                  <a:lnTo>
                    <a:pt x="782" y="195"/>
                  </a:lnTo>
                  <a:lnTo>
                    <a:pt x="787" y="181"/>
                  </a:lnTo>
                  <a:lnTo>
                    <a:pt x="789" y="167"/>
                  </a:lnTo>
                  <a:lnTo>
                    <a:pt x="787" y="152"/>
                  </a:lnTo>
                  <a:lnTo>
                    <a:pt x="782" y="137"/>
                  </a:lnTo>
                  <a:lnTo>
                    <a:pt x="775" y="124"/>
                  </a:lnTo>
                  <a:lnTo>
                    <a:pt x="765" y="110"/>
                  </a:lnTo>
                  <a:lnTo>
                    <a:pt x="751" y="97"/>
                  </a:lnTo>
                  <a:lnTo>
                    <a:pt x="736" y="83"/>
                  </a:lnTo>
                  <a:lnTo>
                    <a:pt x="717" y="71"/>
                  </a:lnTo>
                  <a:lnTo>
                    <a:pt x="696" y="60"/>
                  </a:lnTo>
                  <a:lnTo>
                    <a:pt x="673" y="49"/>
                  </a:lnTo>
                  <a:lnTo>
                    <a:pt x="648" y="40"/>
                  </a:lnTo>
                  <a:lnTo>
                    <a:pt x="620" y="30"/>
                  </a:lnTo>
                  <a:lnTo>
                    <a:pt x="591" y="23"/>
                  </a:lnTo>
                  <a:lnTo>
                    <a:pt x="561" y="16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3" y="3"/>
                  </a:lnTo>
                  <a:lnTo>
                    <a:pt x="429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3" y="7"/>
                  </a:lnTo>
                  <a:lnTo>
                    <a:pt x="259" y="10"/>
                  </a:lnTo>
                  <a:lnTo>
                    <a:pt x="228" y="16"/>
                  </a:lnTo>
                  <a:lnTo>
                    <a:pt x="197" y="23"/>
                  </a:lnTo>
                  <a:lnTo>
                    <a:pt x="169" y="30"/>
                  </a:lnTo>
                  <a:lnTo>
                    <a:pt x="141" y="40"/>
                  </a:lnTo>
                  <a:lnTo>
                    <a:pt x="116" y="50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3" y="83"/>
                  </a:lnTo>
                  <a:lnTo>
                    <a:pt x="38" y="97"/>
                  </a:lnTo>
                  <a:lnTo>
                    <a:pt x="24" y="110"/>
                  </a:lnTo>
                  <a:lnTo>
                    <a:pt x="13" y="124"/>
                  </a:lnTo>
                  <a:lnTo>
                    <a:pt x="6" y="138"/>
                  </a:lnTo>
                  <a:lnTo>
                    <a:pt x="2" y="152"/>
                  </a:lnTo>
                  <a:lnTo>
                    <a:pt x="0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4" name="Freeform 8"/>
            <p:cNvSpPr>
              <a:spLocks/>
            </p:cNvSpPr>
            <p:nvPr/>
          </p:nvSpPr>
          <p:spPr bwMode="auto">
            <a:xfrm>
              <a:off x="313" y="3093"/>
              <a:ext cx="790" cy="334"/>
            </a:xfrm>
            <a:custGeom>
              <a:avLst/>
              <a:gdLst>
                <a:gd name="T0" fmla="*/ 787 w 790"/>
                <a:gd name="T1" fmla="*/ 152 h 334"/>
                <a:gd name="T2" fmla="*/ 776 w 790"/>
                <a:gd name="T3" fmla="*/ 124 h 334"/>
                <a:gd name="T4" fmla="*/ 752 w 790"/>
                <a:gd name="T5" fmla="*/ 96 h 334"/>
                <a:gd name="T6" fmla="*/ 717 w 790"/>
                <a:gd name="T7" fmla="*/ 71 h 334"/>
                <a:gd name="T8" fmla="*/ 673 w 790"/>
                <a:gd name="T9" fmla="*/ 49 h 334"/>
                <a:gd name="T10" fmla="*/ 620 w 790"/>
                <a:gd name="T11" fmla="*/ 30 h 334"/>
                <a:gd name="T12" fmla="*/ 561 w 790"/>
                <a:gd name="T13" fmla="*/ 16 h 334"/>
                <a:gd name="T14" fmla="*/ 497 w 790"/>
                <a:gd name="T15" fmla="*/ 6 h 334"/>
                <a:gd name="T16" fmla="*/ 429 w 790"/>
                <a:gd name="T17" fmla="*/ 1 h 334"/>
                <a:gd name="T18" fmla="*/ 360 w 790"/>
                <a:gd name="T19" fmla="*/ 1 h 334"/>
                <a:gd name="T20" fmla="*/ 293 w 790"/>
                <a:gd name="T21" fmla="*/ 6 h 334"/>
                <a:gd name="T22" fmla="*/ 228 w 790"/>
                <a:gd name="T23" fmla="*/ 16 h 334"/>
                <a:gd name="T24" fmla="*/ 169 w 790"/>
                <a:gd name="T25" fmla="*/ 30 h 334"/>
                <a:gd name="T26" fmla="*/ 116 w 790"/>
                <a:gd name="T27" fmla="*/ 49 h 334"/>
                <a:gd name="T28" fmla="*/ 72 w 790"/>
                <a:gd name="T29" fmla="*/ 71 h 334"/>
                <a:gd name="T30" fmla="*/ 38 w 790"/>
                <a:gd name="T31" fmla="*/ 96 h 334"/>
                <a:gd name="T32" fmla="*/ 14 w 790"/>
                <a:gd name="T33" fmla="*/ 124 h 334"/>
                <a:gd name="T34" fmla="*/ 2 w 790"/>
                <a:gd name="T35" fmla="*/ 152 h 334"/>
                <a:gd name="T36" fmla="*/ 2 w 790"/>
                <a:gd name="T37" fmla="*/ 181 h 334"/>
                <a:gd name="T38" fmla="*/ 14 w 790"/>
                <a:gd name="T39" fmla="*/ 210 h 334"/>
                <a:gd name="T40" fmla="*/ 38 w 790"/>
                <a:gd name="T41" fmla="*/ 237 h 334"/>
                <a:gd name="T42" fmla="*/ 72 w 790"/>
                <a:gd name="T43" fmla="*/ 262 h 334"/>
                <a:gd name="T44" fmla="*/ 116 w 790"/>
                <a:gd name="T45" fmla="*/ 284 h 334"/>
                <a:gd name="T46" fmla="*/ 169 w 790"/>
                <a:gd name="T47" fmla="*/ 303 h 334"/>
                <a:gd name="T48" fmla="*/ 228 w 790"/>
                <a:gd name="T49" fmla="*/ 317 h 334"/>
                <a:gd name="T50" fmla="*/ 293 w 790"/>
                <a:gd name="T51" fmla="*/ 327 h 334"/>
                <a:gd name="T52" fmla="*/ 360 w 790"/>
                <a:gd name="T53" fmla="*/ 332 h 334"/>
                <a:gd name="T54" fmla="*/ 429 w 790"/>
                <a:gd name="T55" fmla="*/ 332 h 334"/>
                <a:gd name="T56" fmla="*/ 497 w 790"/>
                <a:gd name="T57" fmla="*/ 327 h 334"/>
                <a:gd name="T58" fmla="*/ 561 w 790"/>
                <a:gd name="T59" fmla="*/ 317 h 334"/>
                <a:gd name="T60" fmla="*/ 620 w 790"/>
                <a:gd name="T61" fmla="*/ 303 h 334"/>
                <a:gd name="T62" fmla="*/ 673 w 790"/>
                <a:gd name="T63" fmla="*/ 284 h 334"/>
                <a:gd name="T64" fmla="*/ 717 w 790"/>
                <a:gd name="T65" fmla="*/ 262 h 334"/>
                <a:gd name="T66" fmla="*/ 752 w 790"/>
                <a:gd name="T67" fmla="*/ 237 h 334"/>
                <a:gd name="T68" fmla="*/ 776 w 790"/>
                <a:gd name="T69" fmla="*/ 210 h 334"/>
                <a:gd name="T70" fmla="*/ 787 w 790"/>
                <a:gd name="T71" fmla="*/ 181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0"/>
                <a:gd name="T109" fmla="*/ 0 h 334"/>
                <a:gd name="T110" fmla="*/ 790 w 790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0" h="334">
                  <a:moveTo>
                    <a:pt x="789" y="167"/>
                  </a:moveTo>
                  <a:lnTo>
                    <a:pt x="787" y="152"/>
                  </a:lnTo>
                  <a:lnTo>
                    <a:pt x="783" y="137"/>
                  </a:lnTo>
                  <a:lnTo>
                    <a:pt x="776" y="124"/>
                  </a:lnTo>
                  <a:lnTo>
                    <a:pt x="765" y="110"/>
                  </a:lnTo>
                  <a:lnTo>
                    <a:pt x="752" y="96"/>
                  </a:lnTo>
                  <a:lnTo>
                    <a:pt x="736" y="83"/>
                  </a:lnTo>
                  <a:lnTo>
                    <a:pt x="717" y="71"/>
                  </a:lnTo>
                  <a:lnTo>
                    <a:pt x="696" y="60"/>
                  </a:lnTo>
                  <a:lnTo>
                    <a:pt x="673" y="49"/>
                  </a:lnTo>
                  <a:lnTo>
                    <a:pt x="648" y="39"/>
                  </a:lnTo>
                  <a:lnTo>
                    <a:pt x="620" y="30"/>
                  </a:lnTo>
                  <a:lnTo>
                    <a:pt x="592" y="23"/>
                  </a:lnTo>
                  <a:lnTo>
                    <a:pt x="561" y="16"/>
                  </a:lnTo>
                  <a:lnTo>
                    <a:pt x="530" y="10"/>
                  </a:lnTo>
                  <a:lnTo>
                    <a:pt x="497" y="6"/>
                  </a:lnTo>
                  <a:lnTo>
                    <a:pt x="463" y="3"/>
                  </a:lnTo>
                  <a:lnTo>
                    <a:pt x="429" y="1"/>
                  </a:lnTo>
                  <a:lnTo>
                    <a:pt x="395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3" y="6"/>
                  </a:lnTo>
                  <a:lnTo>
                    <a:pt x="260" y="10"/>
                  </a:lnTo>
                  <a:lnTo>
                    <a:pt x="228" y="16"/>
                  </a:lnTo>
                  <a:lnTo>
                    <a:pt x="198" y="23"/>
                  </a:lnTo>
                  <a:lnTo>
                    <a:pt x="169" y="30"/>
                  </a:lnTo>
                  <a:lnTo>
                    <a:pt x="142" y="39"/>
                  </a:lnTo>
                  <a:lnTo>
                    <a:pt x="116" y="49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3" y="83"/>
                  </a:lnTo>
                  <a:lnTo>
                    <a:pt x="38" y="96"/>
                  </a:lnTo>
                  <a:lnTo>
                    <a:pt x="24" y="110"/>
                  </a:lnTo>
                  <a:lnTo>
                    <a:pt x="14" y="124"/>
                  </a:lnTo>
                  <a:lnTo>
                    <a:pt x="7" y="137"/>
                  </a:lnTo>
                  <a:lnTo>
                    <a:pt x="2" y="152"/>
                  </a:lnTo>
                  <a:lnTo>
                    <a:pt x="0" y="167"/>
                  </a:lnTo>
                  <a:lnTo>
                    <a:pt x="2" y="181"/>
                  </a:lnTo>
                  <a:lnTo>
                    <a:pt x="7" y="195"/>
                  </a:lnTo>
                  <a:lnTo>
                    <a:pt x="14" y="210"/>
                  </a:lnTo>
                  <a:lnTo>
                    <a:pt x="24" y="224"/>
                  </a:lnTo>
                  <a:lnTo>
                    <a:pt x="38" y="237"/>
                  </a:lnTo>
                  <a:lnTo>
                    <a:pt x="53" y="250"/>
                  </a:lnTo>
                  <a:lnTo>
                    <a:pt x="72" y="262"/>
                  </a:lnTo>
                  <a:lnTo>
                    <a:pt x="93" y="273"/>
                  </a:lnTo>
                  <a:lnTo>
                    <a:pt x="116" y="284"/>
                  </a:lnTo>
                  <a:lnTo>
                    <a:pt x="142" y="294"/>
                  </a:lnTo>
                  <a:lnTo>
                    <a:pt x="169" y="303"/>
                  </a:lnTo>
                  <a:lnTo>
                    <a:pt x="198" y="311"/>
                  </a:lnTo>
                  <a:lnTo>
                    <a:pt x="228" y="317"/>
                  </a:lnTo>
                  <a:lnTo>
                    <a:pt x="260" y="323"/>
                  </a:lnTo>
                  <a:lnTo>
                    <a:pt x="293" y="327"/>
                  </a:lnTo>
                  <a:lnTo>
                    <a:pt x="326" y="330"/>
                  </a:lnTo>
                  <a:lnTo>
                    <a:pt x="360" y="332"/>
                  </a:lnTo>
                  <a:lnTo>
                    <a:pt x="395" y="333"/>
                  </a:lnTo>
                  <a:lnTo>
                    <a:pt x="429" y="332"/>
                  </a:lnTo>
                  <a:lnTo>
                    <a:pt x="463" y="330"/>
                  </a:lnTo>
                  <a:lnTo>
                    <a:pt x="497" y="327"/>
                  </a:lnTo>
                  <a:lnTo>
                    <a:pt x="530" y="323"/>
                  </a:lnTo>
                  <a:lnTo>
                    <a:pt x="561" y="317"/>
                  </a:lnTo>
                  <a:lnTo>
                    <a:pt x="592" y="311"/>
                  </a:lnTo>
                  <a:lnTo>
                    <a:pt x="620" y="303"/>
                  </a:lnTo>
                  <a:lnTo>
                    <a:pt x="648" y="294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7" y="262"/>
                  </a:lnTo>
                  <a:lnTo>
                    <a:pt x="736" y="250"/>
                  </a:lnTo>
                  <a:lnTo>
                    <a:pt x="752" y="237"/>
                  </a:lnTo>
                  <a:lnTo>
                    <a:pt x="765" y="224"/>
                  </a:lnTo>
                  <a:lnTo>
                    <a:pt x="776" y="210"/>
                  </a:lnTo>
                  <a:lnTo>
                    <a:pt x="783" y="195"/>
                  </a:lnTo>
                  <a:lnTo>
                    <a:pt x="787" y="181"/>
                  </a:lnTo>
                  <a:lnTo>
                    <a:pt x="789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>
              <a:off x="1762" y="3093"/>
              <a:ext cx="789" cy="334"/>
            </a:xfrm>
            <a:custGeom>
              <a:avLst/>
              <a:gdLst>
                <a:gd name="T0" fmla="*/ 2 w 789"/>
                <a:gd name="T1" fmla="*/ 181 h 334"/>
                <a:gd name="T2" fmla="*/ 13 w 789"/>
                <a:gd name="T3" fmla="*/ 210 h 334"/>
                <a:gd name="T4" fmla="*/ 37 w 789"/>
                <a:gd name="T5" fmla="*/ 237 h 334"/>
                <a:gd name="T6" fmla="*/ 71 w 789"/>
                <a:gd name="T7" fmla="*/ 262 h 334"/>
                <a:gd name="T8" fmla="*/ 116 w 789"/>
                <a:gd name="T9" fmla="*/ 284 h 334"/>
                <a:gd name="T10" fmla="*/ 168 w 789"/>
                <a:gd name="T11" fmla="*/ 303 h 334"/>
                <a:gd name="T12" fmla="*/ 227 w 789"/>
                <a:gd name="T13" fmla="*/ 317 h 334"/>
                <a:gd name="T14" fmla="*/ 293 w 789"/>
                <a:gd name="T15" fmla="*/ 327 h 334"/>
                <a:gd name="T16" fmla="*/ 360 w 789"/>
                <a:gd name="T17" fmla="*/ 332 h 334"/>
                <a:gd name="T18" fmla="*/ 428 w 789"/>
                <a:gd name="T19" fmla="*/ 332 h 334"/>
                <a:gd name="T20" fmla="*/ 497 w 789"/>
                <a:gd name="T21" fmla="*/ 327 h 334"/>
                <a:gd name="T22" fmla="*/ 561 w 789"/>
                <a:gd name="T23" fmla="*/ 317 h 334"/>
                <a:gd name="T24" fmla="*/ 620 w 789"/>
                <a:gd name="T25" fmla="*/ 302 h 334"/>
                <a:gd name="T26" fmla="*/ 673 w 789"/>
                <a:gd name="T27" fmla="*/ 284 h 334"/>
                <a:gd name="T28" fmla="*/ 717 w 789"/>
                <a:gd name="T29" fmla="*/ 261 h 334"/>
                <a:gd name="T30" fmla="*/ 751 w 789"/>
                <a:gd name="T31" fmla="*/ 237 h 334"/>
                <a:gd name="T32" fmla="*/ 775 w 789"/>
                <a:gd name="T33" fmla="*/ 209 h 334"/>
                <a:gd name="T34" fmla="*/ 787 w 789"/>
                <a:gd name="T35" fmla="*/ 180 h 334"/>
                <a:gd name="T36" fmla="*/ 787 w 789"/>
                <a:gd name="T37" fmla="*/ 152 h 334"/>
                <a:gd name="T38" fmla="*/ 775 w 789"/>
                <a:gd name="T39" fmla="*/ 124 h 334"/>
                <a:gd name="T40" fmla="*/ 751 w 789"/>
                <a:gd name="T41" fmla="*/ 96 h 334"/>
                <a:gd name="T42" fmla="*/ 717 w 789"/>
                <a:gd name="T43" fmla="*/ 71 h 334"/>
                <a:gd name="T44" fmla="*/ 673 w 789"/>
                <a:gd name="T45" fmla="*/ 49 h 334"/>
                <a:gd name="T46" fmla="*/ 620 w 789"/>
                <a:gd name="T47" fmla="*/ 30 h 334"/>
                <a:gd name="T48" fmla="*/ 561 w 789"/>
                <a:gd name="T49" fmla="*/ 16 h 334"/>
                <a:gd name="T50" fmla="*/ 496 w 789"/>
                <a:gd name="T51" fmla="*/ 6 h 334"/>
                <a:gd name="T52" fmla="*/ 428 w 789"/>
                <a:gd name="T53" fmla="*/ 1 h 334"/>
                <a:gd name="T54" fmla="*/ 360 w 789"/>
                <a:gd name="T55" fmla="*/ 1 h 334"/>
                <a:gd name="T56" fmla="*/ 292 w 789"/>
                <a:gd name="T57" fmla="*/ 6 h 334"/>
                <a:gd name="T58" fmla="*/ 227 w 789"/>
                <a:gd name="T59" fmla="*/ 16 h 334"/>
                <a:gd name="T60" fmla="*/ 168 w 789"/>
                <a:gd name="T61" fmla="*/ 30 h 334"/>
                <a:gd name="T62" fmla="*/ 116 w 789"/>
                <a:gd name="T63" fmla="*/ 49 h 334"/>
                <a:gd name="T64" fmla="*/ 71 w 789"/>
                <a:gd name="T65" fmla="*/ 71 h 334"/>
                <a:gd name="T66" fmla="*/ 37 w 789"/>
                <a:gd name="T67" fmla="*/ 97 h 334"/>
                <a:gd name="T68" fmla="*/ 13 w 789"/>
                <a:gd name="T69" fmla="*/ 124 h 334"/>
                <a:gd name="T70" fmla="*/ 2 w 789"/>
                <a:gd name="T71" fmla="*/ 152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89"/>
                <a:gd name="T109" fmla="*/ 0 h 334"/>
                <a:gd name="T110" fmla="*/ 789 w 789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89" h="334">
                  <a:moveTo>
                    <a:pt x="0" y="167"/>
                  </a:moveTo>
                  <a:lnTo>
                    <a:pt x="2" y="181"/>
                  </a:lnTo>
                  <a:lnTo>
                    <a:pt x="6" y="195"/>
                  </a:lnTo>
                  <a:lnTo>
                    <a:pt x="13" y="210"/>
                  </a:lnTo>
                  <a:lnTo>
                    <a:pt x="24" y="224"/>
                  </a:lnTo>
                  <a:lnTo>
                    <a:pt x="37" y="237"/>
                  </a:lnTo>
                  <a:lnTo>
                    <a:pt x="53" y="250"/>
                  </a:lnTo>
                  <a:lnTo>
                    <a:pt x="71" y="262"/>
                  </a:lnTo>
                  <a:lnTo>
                    <a:pt x="92" y="274"/>
                  </a:lnTo>
                  <a:lnTo>
                    <a:pt x="116" y="284"/>
                  </a:lnTo>
                  <a:lnTo>
                    <a:pt x="141" y="294"/>
                  </a:lnTo>
                  <a:lnTo>
                    <a:pt x="168" y="303"/>
                  </a:lnTo>
                  <a:lnTo>
                    <a:pt x="197" y="311"/>
                  </a:lnTo>
                  <a:lnTo>
                    <a:pt x="227" y="317"/>
                  </a:lnTo>
                  <a:lnTo>
                    <a:pt x="259" y="323"/>
                  </a:lnTo>
                  <a:lnTo>
                    <a:pt x="293" y="327"/>
                  </a:lnTo>
                  <a:lnTo>
                    <a:pt x="326" y="330"/>
                  </a:lnTo>
                  <a:lnTo>
                    <a:pt x="360" y="332"/>
                  </a:lnTo>
                  <a:lnTo>
                    <a:pt x="394" y="333"/>
                  </a:lnTo>
                  <a:lnTo>
                    <a:pt x="428" y="332"/>
                  </a:lnTo>
                  <a:lnTo>
                    <a:pt x="462" y="330"/>
                  </a:lnTo>
                  <a:lnTo>
                    <a:pt x="497" y="327"/>
                  </a:lnTo>
                  <a:lnTo>
                    <a:pt x="529" y="323"/>
                  </a:lnTo>
                  <a:lnTo>
                    <a:pt x="561" y="317"/>
                  </a:lnTo>
                  <a:lnTo>
                    <a:pt x="591" y="311"/>
                  </a:lnTo>
                  <a:lnTo>
                    <a:pt x="620" y="302"/>
                  </a:lnTo>
                  <a:lnTo>
                    <a:pt x="648" y="294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7" y="261"/>
                  </a:lnTo>
                  <a:lnTo>
                    <a:pt x="736" y="250"/>
                  </a:lnTo>
                  <a:lnTo>
                    <a:pt x="751" y="237"/>
                  </a:lnTo>
                  <a:lnTo>
                    <a:pt x="764" y="223"/>
                  </a:lnTo>
                  <a:lnTo>
                    <a:pt x="775" y="209"/>
                  </a:lnTo>
                  <a:lnTo>
                    <a:pt x="782" y="195"/>
                  </a:lnTo>
                  <a:lnTo>
                    <a:pt x="787" y="180"/>
                  </a:lnTo>
                  <a:lnTo>
                    <a:pt x="788" y="167"/>
                  </a:lnTo>
                  <a:lnTo>
                    <a:pt x="787" y="152"/>
                  </a:lnTo>
                  <a:lnTo>
                    <a:pt x="782" y="137"/>
                  </a:lnTo>
                  <a:lnTo>
                    <a:pt x="775" y="124"/>
                  </a:lnTo>
                  <a:lnTo>
                    <a:pt x="764" y="110"/>
                  </a:lnTo>
                  <a:lnTo>
                    <a:pt x="751" y="96"/>
                  </a:lnTo>
                  <a:lnTo>
                    <a:pt x="736" y="83"/>
                  </a:lnTo>
                  <a:lnTo>
                    <a:pt x="717" y="71"/>
                  </a:lnTo>
                  <a:lnTo>
                    <a:pt x="696" y="60"/>
                  </a:lnTo>
                  <a:lnTo>
                    <a:pt x="673" y="49"/>
                  </a:lnTo>
                  <a:lnTo>
                    <a:pt x="647" y="39"/>
                  </a:lnTo>
                  <a:lnTo>
                    <a:pt x="620" y="30"/>
                  </a:lnTo>
                  <a:lnTo>
                    <a:pt x="591" y="23"/>
                  </a:lnTo>
                  <a:lnTo>
                    <a:pt x="561" y="16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2" y="3"/>
                  </a:lnTo>
                  <a:lnTo>
                    <a:pt x="428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2" y="6"/>
                  </a:lnTo>
                  <a:lnTo>
                    <a:pt x="259" y="10"/>
                  </a:lnTo>
                  <a:lnTo>
                    <a:pt x="227" y="16"/>
                  </a:lnTo>
                  <a:lnTo>
                    <a:pt x="197" y="23"/>
                  </a:lnTo>
                  <a:lnTo>
                    <a:pt x="168" y="30"/>
                  </a:lnTo>
                  <a:lnTo>
                    <a:pt x="140" y="39"/>
                  </a:lnTo>
                  <a:lnTo>
                    <a:pt x="116" y="49"/>
                  </a:lnTo>
                  <a:lnTo>
                    <a:pt x="92" y="60"/>
                  </a:lnTo>
                  <a:lnTo>
                    <a:pt x="71" y="71"/>
                  </a:lnTo>
                  <a:lnTo>
                    <a:pt x="53" y="83"/>
                  </a:lnTo>
                  <a:lnTo>
                    <a:pt x="37" y="97"/>
                  </a:lnTo>
                  <a:lnTo>
                    <a:pt x="24" y="110"/>
                  </a:lnTo>
                  <a:lnTo>
                    <a:pt x="13" y="124"/>
                  </a:lnTo>
                  <a:lnTo>
                    <a:pt x="6" y="137"/>
                  </a:lnTo>
                  <a:lnTo>
                    <a:pt x="2" y="152"/>
                  </a:lnTo>
                  <a:lnTo>
                    <a:pt x="0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2752" y="3034"/>
              <a:ext cx="789" cy="333"/>
            </a:xfrm>
            <a:custGeom>
              <a:avLst/>
              <a:gdLst>
                <a:gd name="T0" fmla="*/ 2 w 789"/>
                <a:gd name="T1" fmla="*/ 181 h 333"/>
                <a:gd name="T2" fmla="*/ 14 w 789"/>
                <a:gd name="T3" fmla="*/ 209 h 333"/>
                <a:gd name="T4" fmla="*/ 38 w 789"/>
                <a:gd name="T5" fmla="*/ 237 h 333"/>
                <a:gd name="T6" fmla="*/ 72 w 789"/>
                <a:gd name="T7" fmla="*/ 262 h 333"/>
                <a:gd name="T8" fmla="*/ 116 w 789"/>
                <a:gd name="T9" fmla="*/ 284 h 333"/>
                <a:gd name="T10" fmla="*/ 169 w 789"/>
                <a:gd name="T11" fmla="*/ 302 h 333"/>
                <a:gd name="T12" fmla="*/ 228 w 789"/>
                <a:gd name="T13" fmla="*/ 317 h 333"/>
                <a:gd name="T14" fmla="*/ 292 w 789"/>
                <a:gd name="T15" fmla="*/ 327 h 333"/>
                <a:gd name="T16" fmla="*/ 360 w 789"/>
                <a:gd name="T17" fmla="*/ 332 h 333"/>
                <a:gd name="T18" fmla="*/ 429 w 789"/>
                <a:gd name="T19" fmla="*/ 332 h 333"/>
                <a:gd name="T20" fmla="*/ 496 w 789"/>
                <a:gd name="T21" fmla="*/ 327 h 333"/>
                <a:gd name="T22" fmla="*/ 560 w 789"/>
                <a:gd name="T23" fmla="*/ 317 h 333"/>
                <a:gd name="T24" fmla="*/ 620 w 789"/>
                <a:gd name="T25" fmla="*/ 302 h 333"/>
                <a:gd name="T26" fmla="*/ 673 w 789"/>
                <a:gd name="T27" fmla="*/ 284 h 333"/>
                <a:gd name="T28" fmla="*/ 716 w 789"/>
                <a:gd name="T29" fmla="*/ 262 h 333"/>
                <a:gd name="T30" fmla="*/ 751 w 789"/>
                <a:gd name="T31" fmla="*/ 236 h 333"/>
                <a:gd name="T32" fmla="*/ 775 w 789"/>
                <a:gd name="T33" fmla="*/ 209 h 333"/>
                <a:gd name="T34" fmla="*/ 786 w 789"/>
                <a:gd name="T35" fmla="*/ 181 h 333"/>
                <a:gd name="T36" fmla="*/ 786 w 789"/>
                <a:gd name="T37" fmla="*/ 151 h 333"/>
                <a:gd name="T38" fmla="*/ 775 w 789"/>
                <a:gd name="T39" fmla="*/ 123 h 333"/>
                <a:gd name="T40" fmla="*/ 751 w 789"/>
                <a:gd name="T41" fmla="*/ 96 h 333"/>
                <a:gd name="T42" fmla="*/ 716 w 789"/>
                <a:gd name="T43" fmla="*/ 71 h 333"/>
                <a:gd name="T44" fmla="*/ 672 w 789"/>
                <a:gd name="T45" fmla="*/ 48 h 333"/>
                <a:gd name="T46" fmla="*/ 620 w 789"/>
                <a:gd name="T47" fmla="*/ 30 h 333"/>
                <a:gd name="T48" fmla="*/ 560 w 789"/>
                <a:gd name="T49" fmla="*/ 15 h 333"/>
                <a:gd name="T50" fmla="*/ 496 w 789"/>
                <a:gd name="T51" fmla="*/ 6 h 333"/>
                <a:gd name="T52" fmla="*/ 428 w 789"/>
                <a:gd name="T53" fmla="*/ 1 h 333"/>
                <a:gd name="T54" fmla="*/ 360 w 789"/>
                <a:gd name="T55" fmla="*/ 1 h 333"/>
                <a:gd name="T56" fmla="*/ 292 w 789"/>
                <a:gd name="T57" fmla="*/ 6 h 333"/>
                <a:gd name="T58" fmla="*/ 228 w 789"/>
                <a:gd name="T59" fmla="*/ 16 h 333"/>
                <a:gd name="T60" fmla="*/ 169 w 789"/>
                <a:gd name="T61" fmla="*/ 30 h 333"/>
                <a:gd name="T62" fmla="*/ 116 w 789"/>
                <a:gd name="T63" fmla="*/ 49 h 333"/>
                <a:gd name="T64" fmla="*/ 72 w 789"/>
                <a:gd name="T65" fmla="*/ 71 h 333"/>
                <a:gd name="T66" fmla="*/ 38 w 789"/>
                <a:gd name="T67" fmla="*/ 96 h 333"/>
                <a:gd name="T68" fmla="*/ 14 w 789"/>
                <a:gd name="T69" fmla="*/ 123 h 333"/>
                <a:gd name="T70" fmla="*/ 2 w 789"/>
                <a:gd name="T71" fmla="*/ 152 h 33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89"/>
                <a:gd name="T109" fmla="*/ 0 h 333"/>
                <a:gd name="T110" fmla="*/ 789 w 789"/>
                <a:gd name="T111" fmla="*/ 333 h 33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89" h="333">
                  <a:moveTo>
                    <a:pt x="0" y="166"/>
                  </a:moveTo>
                  <a:lnTo>
                    <a:pt x="2" y="181"/>
                  </a:lnTo>
                  <a:lnTo>
                    <a:pt x="6" y="195"/>
                  </a:lnTo>
                  <a:lnTo>
                    <a:pt x="14" y="209"/>
                  </a:lnTo>
                  <a:lnTo>
                    <a:pt x="24" y="223"/>
                  </a:lnTo>
                  <a:lnTo>
                    <a:pt x="38" y="237"/>
                  </a:lnTo>
                  <a:lnTo>
                    <a:pt x="53" y="249"/>
                  </a:lnTo>
                  <a:lnTo>
                    <a:pt x="72" y="262"/>
                  </a:lnTo>
                  <a:lnTo>
                    <a:pt x="93" y="273"/>
                  </a:lnTo>
                  <a:lnTo>
                    <a:pt x="116" y="284"/>
                  </a:lnTo>
                  <a:lnTo>
                    <a:pt x="141" y="294"/>
                  </a:lnTo>
                  <a:lnTo>
                    <a:pt x="169" y="302"/>
                  </a:lnTo>
                  <a:lnTo>
                    <a:pt x="197" y="310"/>
                  </a:lnTo>
                  <a:lnTo>
                    <a:pt x="228" y="317"/>
                  </a:lnTo>
                  <a:lnTo>
                    <a:pt x="259" y="322"/>
                  </a:lnTo>
                  <a:lnTo>
                    <a:pt x="292" y="327"/>
                  </a:lnTo>
                  <a:lnTo>
                    <a:pt x="325" y="330"/>
                  </a:lnTo>
                  <a:lnTo>
                    <a:pt x="360" y="332"/>
                  </a:lnTo>
                  <a:lnTo>
                    <a:pt x="394" y="332"/>
                  </a:lnTo>
                  <a:lnTo>
                    <a:pt x="429" y="332"/>
                  </a:lnTo>
                  <a:lnTo>
                    <a:pt x="463" y="330"/>
                  </a:lnTo>
                  <a:lnTo>
                    <a:pt x="496" y="327"/>
                  </a:lnTo>
                  <a:lnTo>
                    <a:pt x="529" y="322"/>
                  </a:lnTo>
                  <a:lnTo>
                    <a:pt x="560" y="317"/>
                  </a:lnTo>
                  <a:lnTo>
                    <a:pt x="591" y="310"/>
                  </a:lnTo>
                  <a:lnTo>
                    <a:pt x="620" y="302"/>
                  </a:lnTo>
                  <a:lnTo>
                    <a:pt x="647" y="293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6" y="262"/>
                  </a:lnTo>
                  <a:lnTo>
                    <a:pt x="735" y="249"/>
                  </a:lnTo>
                  <a:lnTo>
                    <a:pt x="751" y="236"/>
                  </a:lnTo>
                  <a:lnTo>
                    <a:pt x="765" y="223"/>
                  </a:lnTo>
                  <a:lnTo>
                    <a:pt x="775" y="209"/>
                  </a:lnTo>
                  <a:lnTo>
                    <a:pt x="782" y="195"/>
                  </a:lnTo>
                  <a:lnTo>
                    <a:pt x="786" y="181"/>
                  </a:lnTo>
                  <a:lnTo>
                    <a:pt x="788" y="166"/>
                  </a:lnTo>
                  <a:lnTo>
                    <a:pt x="786" y="151"/>
                  </a:lnTo>
                  <a:lnTo>
                    <a:pt x="782" y="137"/>
                  </a:lnTo>
                  <a:lnTo>
                    <a:pt x="775" y="123"/>
                  </a:lnTo>
                  <a:lnTo>
                    <a:pt x="765" y="109"/>
                  </a:lnTo>
                  <a:lnTo>
                    <a:pt x="751" y="96"/>
                  </a:lnTo>
                  <a:lnTo>
                    <a:pt x="735" y="83"/>
                  </a:lnTo>
                  <a:lnTo>
                    <a:pt x="716" y="71"/>
                  </a:lnTo>
                  <a:lnTo>
                    <a:pt x="695" y="59"/>
                  </a:lnTo>
                  <a:lnTo>
                    <a:pt x="672" y="48"/>
                  </a:lnTo>
                  <a:lnTo>
                    <a:pt x="647" y="39"/>
                  </a:lnTo>
                  <a:lnTo>
                    <a:pt x="620" y="30"/>
                  </a:lnTo>
                  <a:lnTo>
                    <a:pt x="591" y="22"/>
                  </a:lnTo>
                  <a:lnTo>
                    <a:pt x="560" y="15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2" y="2"/>
                  </a:lnTo>
                  <a:lnTo>
                    <a:pt x="428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5" y="3"/>
                  </a:lnTo>
                  <a:lnTo>
                    <a:pt x="292" y="6"/>
                  </a:lnTo>
                  <a:lnTo>
                    <a:pt x="259" y="10"/>
                  </a:lnTo>
                  <a:lnTo>
                    <a:pt x="228" y="16"/>
                  </a:lnTo>
                  <a:lnTo>
                    <a:pt x="197" y="22"/>
                  </a:lnTo>
                  <a:lnTo>
                    <a:pt x="169" y="30"/>
                  </a:lnTo>
                  <a:lnTo>
                    <a:pt x="141" y="39"/>
                  </a:lnTo>
                  <a:lnTo>
                    <a:pt x="116" y="49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3" y="83"/>
                  </a:lnTo>
                  <a:lnTo>
                    <a:pt x="38" y="96"/>
                  </a:lnTo>
                  <a:lnTo>
                    <a:pt x="24" y="109"/>
                  </a:lnTo>
                  <a:lnTo>
                    <a:pt x="14" y="123"/>
                  </a:lnTo>
                  <a:lnTo>
                    <a:pt x="6" y="138"/>
                  </a:lnTo>
                  <a:lnTo>
                    <a:pt x="2" y="152"/>
                  </a:lnTo>
                  <a:lnTo>
                    <a:pt x="0" y="16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4175" y="3641"/>
              <a:ext cx="913" cy="343"/>
            </a:xfrm>
            <a:custGeom>
              <a:avLst/>
              <a:gdLst>
                <a:gd name="T0" fmla="*/ 912 w 913"/>
                <a:gd name="T1" fmla="*/ 342 h 343"/>
                <a:gd name="T2" fmla="*/ 912 w 913"/>
                <a:gd name="T3" fmla="*/ 0 h 343"/>
                <a:gd name="T4" fmla="*/ 0 w 913"/>
                <a:gd name="T5" fmla="*/ 0 h 343"/>
                <a:gd name="T6" fmla="*/ 0 w 913"/>
                <a:gd name="T7" fmla="*/ 342 h 343"/>
                <a:gd name="T8" fmla="*/ 912 w 913"/>
                <a:gd name="T9" fmla="*/ 342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3"/>
                <a:gd name="T16" fmla="*/ 0 h 343"/>
                <a:gd name="T17" fmla="*/ 913 w 913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3" h="343">
                  <a:moveTo>
                    <a:pt x="912" y="342"/>
                  </a:moveTo>
                  <a:lnTo>
                    <a:pt x="912" y="0"/>
                  </a:lnTo>
                  <a:lnTo>
                    <a:pt x="0" y="0"/>
                  </a:lnTo>
                  <a:lnTo>
                    <a:pt x="0" y="342"/>
                  </a:lnTo>
                  <a:lnTo>
                    <a:pt x="912" y="342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508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1023" y="3631"/>
              <a:ext cx="789" cy="343"/>
            </a:xfrm>
            <a:custGeom>
              <a:avLst/>
              <a:gdLst>
                <a:gd name="T0" fmla="*/ 788 w 789"/>
                <a:gd name="T1" fmla="*/ 342 h 343"/>
                <a:gd name="T2" fmla="*/ 788 w 789"/>
                <a:gd name="T3" fmla="*/ 0 h 343"/>
                <a:gd name="T4" fmla="*/ 0 w 789"/>
                <a:gd name="T5" fmla="*/ 0 h 343"/>
                <a:gd name="T6" fmla="*/ 0 w 789"/>
                <a:gd name="T7" fmla="*/ 342 h 343"/>
                <a:gd name="T8" fmla="*/ 788 w 789"/>
                <a:gd name="T9" fmla="*/ 342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9"/>
                <a:gd name="T16" fmla="*/ 0 h 343"/>
                <a:gd name="T17" fmla="*/ 789 w 789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9" h="343">
                  <a:moveTo>
                    <a:pt x="788" y="342"/>
                  </a:moveTo>
                  <a:lnTo>
                    <a:pt x="788" y="0"/>
                  </a:lnTo>
                  <a:lnTo>
                    <a:pt x="0" y="0"/>
                  </a:lnTo>
                  <a:lnTo>
                    <a:pt x="0" y="342"/>
                  </a:lnTo>
                  <a:lnTo>
                    <a:pt x="788" y="342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1023" y="2849"/>
              <a:ext cx="789" cy="333"/>
            </a:xfrm>
            <a:custGeom>
              <a:avLst/>
              <a:gdLst>
                <a:gd name="T0" fmla="*/ 787 w 789"/>
                <a:gd name="T1" fmla="*/ 151 h 333"/>
                <a:gd name="T2" fmla="*/ 775 w 789"/>
                <a:gd name="T3" fmla="*/ 123 h 333"/>
                <a:gd name="T4" fmla="*/ 751 w 789"/>
                <a:gd name="T5" fmla="*/ 96 h 333"/>
                <a:gd name="T6" fmla="*/ 717 w 789"/>
                <a:gd name="T7" fmla="*/ 70 h 333"/>
                <a:gd name="T8" fmla="*/ 673 w 789"/>
                <a:gd name="T9" fmla="*/ 49 h 333"/>
                <a:gd name="T10" fmla="*/ 620 w 789"/>
                <a:gd name="T11" fmla="*/ 30 h 333"/>
                <a:gd name="T12" fmla="*/ 561 w 789"/>
                <a:gd name="T13" fmla="*/ 16 h 333"/>
                <a:gd name="T14" fmla="*/ 496 w 789"/>
                <a:gd name="T15" fmla="*/ 6 h 333"/>
                <a:gd name="T16" fmla="*/ 429 w 789"/>
                <a:gd name="T17" fmla="*/ 0 h 333"/>
                <a:gd name="T18" fmla="*/ 360 w 789"/>
                <a:gd name="T19" fmla="*/ 0 h 333"/>
                <a:gd name="T20" fmla="*/ 292 w 789"/>
                <a:gd name="T21" fmla="*/ 6 h 333"/>
                <a:gd name="T22" fmla="*/ 228 w 789"/>
                <a:gd name="T23" fmla="*/ 16 h 333"/>
                <a:gd name="T24" fmla="*/ 168 w 789"/>
                <a:gd name="T25" fmla="*/ 30 h 333"/>
                <a:gd name="T26" fmla="*/ 115 w 789"/>
                <a:gd name="T27" fmla="*/ 49 h 333"/>
                <a:gd name="T28" fmla="*/ 71 w 789"/>
                <a:gd name="T29" fmla="*/ 70 h 333"/>
                <a:gd name="T30" fmla="*/ 37 w 789"/>
                <a:gd name="T31" fmla="*/ 96 h 333"/>
                <a:gd name="T32" fmla="*/ 14 w 789"/>
                <a:gd name="T33" fmla="*/ 123 h 333"/>
                <a:gd name="T34" fmla="*/ 1 w 789"/>
                <a:gd name="T35" fmla="*/ 151 h 333"/>
                <a:gd name="T36" fmla="*/ 1 w 789"/>
                <a:gd name="T37" fmla="*/ 180 h 333"/>
                <a:gd name="T38" fmla="*/ 14 w 789"/>
                <a:gd name="T39" fmla="*/ 209 h 333"/>
                <a:gd name="T40" fmla="*/ 37 w 789"/>
                <a:gd name="T41" fmla="*/ 236 h 333"/>
                <a:gd name="T42" fmla="*/ 71 w 789"/>
                <a:gd name="T43" fmla="*/ 261 h 333"/>
                <a:gd name="T44" fmla="*/ 115 w 789"/>
                <a:gd name="T45" fmla="*/ 284 h 333"/>
                <a:gd name="T46" fmla="*/ 168 w 789"/>
                <a:gd name="T47" fmla="*/ 302 h 333"/>
                <a:gd name="T48" fmla="*/ 228 w 789"/>
                <a:gd name="T49" fmla="*/ 317 h 333"/>
                <a:gd name="T50" fmla="*/ 292 w 789"/>
                <a:gd name="T51" fmla="*/ 327 h 333"/>
                <a:gd name="T52" fmla="*/ 360 w 789"/>
                <a:gd name="T53" fmla="*/ 331 h 333"/>
                <a:gd name="T54" fmla="*/ 429 w 789"/>
                <a:gd name="T55" fmla="*/ 331 h 333"/>
                <a:gd name="T56" fmla="*/ 496 w 789"/>
                <a:gd name="T57" fmla="*/ 327 h 333"/>
                <a:gd name="T58" fmla="*/ 561 w 789"/>
                <a:gd name="T59" fmla="*/ 317 h 333"/>
                <a:gd name="T60" fmla="*/ 620 w 789"/>
                <a:gd name="T61" fmla="*/ 302 h 333"/>
                <a:gd name="T62" fmla="*/ 673 w 789"/>
                <a:gd name="T63" fmla="*/ 284 h 333"/>
                <a:gd name="T64" fmla="*/ 717 w 789"/>
                <a:gd name="T65" fmla="*/ 261 h 333"/>
                <a:gd name="T66" fmla="*/ 751 w 789"/>
                <a:gd name="T67" fmla="*/ 236 h 333"/>
                <a:gd name="T68" fmla="*/ 775 w 789"/>
                <a:gd name="T69" fmla="*/ 209 h 333"/>
                <a:gd name="T70" fmla="*/ 787 w 789"/>
                <a:gd name="T71" fmla="*/ 180 h 33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89"/>
                <a:gd name="T109" fmla="*/ 0 h 333"/>
                <a:gd name="T110" fmla="*/ 789 w 789"/>
                <a:gd name="T111" fmla="*/ 333 h 33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89" h="333">
                  <a:moveTo>
                    <a:pt x="788" y="166"/>
                  </a:moveTo>
                  <a:lnTo>
                    <a:pt x="787" y="151"/>
                  </a:lnTo>
                  <a:lnTo>
                    <a:pt x="782" y="137"/>
                  </a:lnTo>
                  <a:lnTo>
                    <a:pt x="775" y="123"/>
                  </a:lnTo>
                  <a:lnTo>
                    <a:pt x="765" y="109"/>
                  </a:lnTo>
                  <a:lnTo>
                    <a:pt x="751" y="96"/>
                  </a:lnTo>
                  <a:lnTo>
                    <a:pt x="735" y="83"/>
                  </a:lnTo>
                  <a:lnTo>
                    <a:pt x="717" y="70"/>
                  </a:lnTo>
                  <a:lnTo>
                    <a:pt x="696" y="59"/>
                  </a:lnTo>
                  <a:lnTo>
                    <a:pt x="673" y="49"/>
                  </a:lnTo>
                  <a:lnTo>
                    <a:pt x="647" y="39"/>
                  </a:lnTo>
                  <a:lnTo>
                    <a:pt x="620" y="30"/>
                  </a:lnTo>
                  <a:lnTo>
                    <a:pt x="591" y="22"/>
                  </a:lnTo>
                  <a:lnTo>
                    <a:pt x="561" y="16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3" y="3"/>
                  </a:lnTo>
                  <a:lnTo>
                    <a:pt x="429" y="0"/>
                  </a:lnTo>
                  <a:lnTo>
                    <a:pt x="394" y="0"/>
                  </a:lnTo>
                  <a:lnTo>
                    <a:pt x="360" y="0"/>
                  </a:lnTo>
                  <a:lnTo>
                    <a:pt x="325" y="3"/>
                  </a:lnTo>
                  <a:lnTo>
                    <a:pt x="292" y="6"/>
                  </a:lnTo>
                  <a:lnTo>
                    <a:pt x="260" y="10"/>
                  </a:lnTo>
                  <a:lnTo>
                    <a:pt x="228" y="16"/>
                  </a:lnTo>
                  <a:lnTo>
                    <a:pt x="197" y="22"/>
                  </a:lnTo>
                  <a:lnTo>
                    <a:pt x="168" y="30"/>
                  </a:lnTo>
                  <a:lnTo>
                    <a:pt x="141" y="39"/>
                  </a:lnTo>
                  <a:lnTo>
                    <a:pt x="115" y="49"/>
                  </a:lnTo>
                  <a:lnTo>
                    <a:pt x="92" y="59"/>
                  </a:lnTo>
                  <a:lnTo>
                    <a:pt x="71" y="70"/>
                  </a:lnTo>
                  <a:lnTo>
                    <a:pt x="53" y="83"/>
                  </a:lnTo>
                  <a:lnTo>
                    <a:pt x="37" y="96"/>
                  </a:lnTo>
                  <a:lnTo>
                    <a:pt x="24" y="109"/>
                  </a:lnTo>
                  <a:lnTo>
                    <a:pt x="14" y="123"/>
                  </a:lnTo>
                  <a:lnTo>
                    <a:pt x="6" y="137"/>
                  </a:lnTo>
                  <a:lnTo>
                    <a:pt x="1" y="151"/>
                  </a:lnTo>
                  <a:lnTo>
                    <a:pt x="0" y="166"/>
                  </a:lnTo>
                  <a:lnTo>
                    <a:pt x="1" y="180"/>
                  </a:lnTo>
                  <a:lnTo>
                    <a:pt x="6" y="195"/>
                  </a:lnTo>
                  <a:lnTo>
                    <a:pt x="14" y="209"/>
                  </a:lnTo>
                  <a:lnTo>
                    <a:pt x="24" y="223"/>
                  </a:lnTo>
                  <a:lnTo>
                    <a:pt x="37" y="236"/>
                  </a:lnTo>
                  <a:lnTo>
                    <a:pt x="53" y="249"/>
                  </a:lnTo>
                  <a:lnTo>
                    <a:pt x="71" y="261"/>
                  </a:lnTo>
                  <a:lnTo>
                    <a:pt x="92" y="273"/>
                  </a:lnTo>
                  <a:lnTo>
                    <a:pt x="115" y="284"/>
                  </a:lnTo>
                  <a:lnTo>
                    <a:pt x="141" y="294"/>
                  </a:lnTo>
                  <a:lnTo>
                    <a:pt x="168" y="302"/>
                  </a:lnTo>
                  <a:lnTo>
                    <a:pt x="197" y="310"/>
                  </a:lnTo>
                  <a:lnTo>
                    <a:pt x="228" y="317"/>
                  </a:lnTo>
                  <a:lnTo>
                    <a:pt x="260" y="322"/>
                  </a:lnTo>
                  <a:lnTo>
                    <a:pt x="292" y="327"/>
                  </a:lnTo>
                  <a:lnTo>
                    <a:pt x="325" y="330"/>
                  </a:lnTo>
                  <a:lnTo>
                    <a:pt x="360" y="331"/>
                  </a:lnTo>
                  <a:lnTo>
                    <a:pt x="394" y="332"/>
                  </a:lnTo>
                  <a:lnTo>
                    <a:pt x="429" y="331"/>
                  </a:lnTo>
                  <a:lnTo>
                    <a:pt x="463" y="330"/>
                  </a:lnTo>
                  <a:lnTo>
                    <a:pt x="496" y="327"/>
                  </a:lnTo>
                  <a:lnTo>
                    <a:pt x="529" y="322"/>
                  </a:lnTo>
                  <a:lnTo>
                    <a:pt x="561" y="317"/>
                  </a:lnTo>
                  <a:lnTo>
                    <a:pt x="591" y="310"/>
                  </a:lnTo>
                  <a:lnTo>
                    <a:pt x="620" y="302"/>
                  </a:lnTo>
                  <a:lnTo>
                    <a:pt x="647" y="294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7" y="261"/>
                  </a:lnTo>
                  <a:lnTo>
                    <a:pt x="735" y="249"/>
                  </a:lnTo>
                  <a:lnTo>
                    <a:pt x="751" y="236"/>
                  </a:lnTo>
                  <a:lnTo>
                    <a:pt x="765" y="223"/>
                  </a:lnTo>
                  <a:lnTo>
                    <a:pt x="775" y="209"/>
                  </a:lnTo>
                  <a:lnTo>
                    <a:pt x="782" y="195"/>
                  </a:lnTo>
                  <a:lnTo>
                    <a:pt x="787" y="180"/>
                  </a:lnTo>
                  <a:lnTo>
                    <a:pt x="788" y="16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2037" y="3160"/>
              <a:ext cx="27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lot</a:t>
              </a:r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2747" y="3592"/>
              <a:ext cx="789" cy="392"/>
            </a:xfrm>
            <a:custGeom>
              <a:avLst/>
              <a:gdLst>
                <a:gd name="T0" fmla="*/ 0 w 789"/>
                <a:gd name="T1" fmla="*/ 196 h 392"/>
                <a:gd name="T2" fmla="*/ 394 w 789"/>
                <a:gd name="T3" fmla="*/ 0 h 392"/>
                <a:gd name="T4" fmla="*/ 788 w 789"/>
                <a:gd name="T5" fmla="*/ 196 h 392"/>
                <a:gd name="T6" fmla="*/ 394 w 789"/>
                <a:gd name="T7" fmla="*/ 391 h 392"/>
                <a:gd name="T8" fmla="*/ 0 w 789"/>
                <a:gd name="T9" fmla="*/ 196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9"/>
                <a:gd name="T16" fmla="*/ 0 h 392"/>
                <a:gd name="T17" fmla="*/ 789 w 789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9" h="392">
                  <a:moveTo>
                    <a:pt x="0" y="196"/>
                  </a:moveTo>
                  <a:lnTo>
                    <a:pt x="394" y="0"/>
                  </a:lnTo>
                  <a:lnTo>
                    <a:pt x="788" y="196"/>
                  </a:lnTo>
                  <a:lnTo>
                    <a:pt x="394" y="391"/>
                  </a:lnTo>
                  <a:lnTo>
                    <a:pt x="0" y="19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508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2" name="Rectangle 16"/>
            <p:cNvSpPr>
              <a:spLocks noChangeArrowheads="1"/>
            </p:cNvSpPr>
            <p:nvPr/>
          </p:nvSpPr>
          <p:spPr bwMode="auto">
            <a:xfrm>
              <a:off x="1239" y="2896"/>
              <a:ext cx="44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name</a:t>
              </a:r>
            </a:p>
          </p:txBody>
        </p:sp>
        <p:sp>
          <p:nvSpPr>
            <p:cNvPr id="33" name="Rectangle 17"/>
            <p:cNvSpPr>
              <a:spLocks noChangeArrowheads="1"/>
            </p:cNvSpPr>
            <p:nvPr/>
          </p:nvSpPr>
          <p:spPr bwMode="auto">
            <a:xfrm>
              <a:off x="4912" y="3131"/>
              <a:ext cx="33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age</a:t>
              </a:r>
            </a:p>
          </p:txBody>
        </p:sp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3868" y="3121"/>
              <a:ext cx="52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pname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4243" y="3688"/>
              <a:ext cx="84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Dependents</a:t>
              </a:r>
            </a:p>
          </p:txBody>
        </p:sp>
        <p:sp>
          <p:nvSpPr>
            <p:cNvPr id="36" name="Rectangle 20"/>
            <p:cNvSpPr>
              <a:spLocks noChangeArrowheads="1"/>
            </p:cNvSpPr>
            <p:nvPr/>
          </p:nvSpPr>
          <p:spPr bwMode="auto">
            <a:xfrm>
              <a:off x="1016" y="3699"/>
              <a:ext cx="78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Employees</a:t>
              </a:r>
            </a:p>
          </p:txBody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549" y="3151"/>
              <a:ext cx="33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u="sng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ssn</a:t>
              </a:r>
            </a:p>
          </p:txBody>
        </p:sp>
        <p:sp>
          <p:nvSpPr>
            <p:cNvPr id="38" name="Rectangle 22"/>
            <p:cNvSpPr>
              <a:spLocks noChangeArrowheads="1"/>
            </p:cNvSpPr>
            <p:nvPr/>
          </p:nvSpPr>
          <p:spPr bwMode="auto">
            <a:xfrm>
              <a:off x="2890" y="3688"/>
              <a:ext cx="49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Policy</a:t>
              </a:r>
            </a:p>
          </p:txBody>
        </p:sp>
        <p:sp>
          <p:nvSpPr>
            <p:cNvPr id="39" name="Rectangle 23"/>
            <p:cNvSpPr>
              <a:spLocks noChangeArrowheads="1"/>
            </p:cNvSpPr>
            <p:nvPr/>
          </p:nvSpPr>
          <p:spPr bwMode="auto">
            <a:xfrm>
              <a:off x="2962" y="3082"/>
              <a:ext cx="377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cost</a:t>
              </a:r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 flipH="1">
              <a:off x="3929" y="3316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25"/>
            <p:cNvSpPr>
              <a:spLocks noChangeShapeType="1"/>
            </p:cNvSpPr>
            <p:nvPr/>
          </p:nvSpPr>
          <p:spPr bwMode="auto">
            <a:xfrm>
              <a:off x="1427" y="3197"/>
              <a:ext cx="0" cy="42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26"/>
            <p:cNvSpPr>
              <a:spLocks noChangeShapeType="1"/>
            </p:cNvSpPr>
            <p:nvPr/>
          </p:nvSpPr>
          <p:spPr bwMode="auto">
            <a:xfrm>
              <a:off x="883" y="3407"/>
              <a:ext cx="325" cy="2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27"/>
            <p:cNvSpPr>
              <a:spLocks noChangeShapeType="1"/>
            </p:cNvSpPr>
            <p:nvPr/>
          </p:nvSpPr>
          <p:spPr bwMode="auto">
            <a:xfrm flipH="1">
              <a:off x="1638" y="3424"/>
              <a:ext cx="513" cy="20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28"/>
            <p:cNvSpPr>
              <a:spLocks noChangeShapeType="1"/>
            </p:cNvSpPr>
            <p:nvPr/>
          </p:nvSpPr>
          <p:spPr bwMode="auto">
            <a:xfrm flipV="1">
              <a:off x="3150" y="3361"/>
              <a:ext cx="0" cy="16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29"/>
            <p:cNvSpPr>
              <a:spLocks noChangeShapeType="1"/>
            </p:cNvSpPr>
            <p:nvPr/>
          </p:nvSpPr>
          <p:spPr bwMode="auto">
            <a:xfrm>
              <a:off x="4131" y="3407"/>
              <a:ext cx="186" cy="2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30"/>
            <p:cNvSpPr>
              <a:spLocks noChangeShapeType="1"/>
            </p:cNvSpPr>
            <p:nvPr/>
          </p:nvSpPr>
          <p:spPr bwMode="auto">
            <a:xfrm flipH="1">
              <a:off x="4708" y="3424"/>
              <a:ext cx="324" cy="21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31"/>
            <p:cNvSpPr>
              <a:spLocks noChangeShapeType="1"/>
            </p:cNvSpPr>
            <p:nvPr/>
          </p:nvSpPr>
          <p:spPr bwMode="auto">
            <a:xfrm flipH="1" flipV="1">
              <a:off x="3666" y="3788"/>
              <a:ext cx="499" cy="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32"/>
            <p:cNvSpPr>
              <a:spLocks noChangeShapeType="1"/>
            </p:cNvSpPr>
            <p:nvPr/>
          </p:nvSpPr>
          <p:spPr bwMode="auto">
            <a:xfrm>
              <a:off x="1812" y="3788"/>
              <a:ext cx="811" cy="0"/>
            </a:xfrm>
            <a:prstGeom prst="line">
              <a:avLst/>
            </a:prstGeom>
            <a:noFill/>
            <a:ln w="19050" cap="rnd">
              <a:solidFill>
                <a:schemeClr val="tx2"/>
              </a:solidFill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0" name="Text Box 19"/>
          <p:cNvSpPr txBox="1">
            <a:spLocks noChangeArrowheads="1"/>
          </p:cNvSpPr>
          <p:nvPr/>
        </p:nvSpPr>
        <p:spPr bwMode="auto">
          <a:xfrm rot="10979844">
            <a:off x="2662693" y="5242719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9051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Weak Entity Sets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9593"/>
            <a:ext cx="8759700" cy="3837531"/>
          </a:xfrm>
        </p:spPr>
        <p:txBody>
          <a:bodyPr/>
          <a:lstStyle/>
          <a:p>
            <a:r>
              <a:rPr lang="en-US" altLang="zh-CN" sz="3200" dirty="0">
                <a:ea typeface="宋体" charset="-122"/>
              </a:rPr>
              <a:t>The entity set </a:t>
            </a:r>
            <a:r>
              <a:rPr lang="en-US" altLang="zh-CN" sz="3200" i="1" dirty="0">
                <a:ea typeface="宋体" charset="-122"/>
              </a:rPr>
              <a:t>E</a:t>
            </a:r>
            <a:r>
              <a:rPr lang="en-US" altLang="zh-CN" sz="3200" dirty="0">
                <a:ea typeface="宋体" charset="-122"/>
              </a:rPr>
              <a:t>  is said to be </a:t>
            </a:r>
            <a:r>
              <a:rPr lang="en-US" altLang="zh-CN" sz="3200" i="1" dirty="0">
                <a:ea typeface="宋体" charset="-122"/>
              </a:rPr>
              <a:t>weak</a:t>
            </a:r>
            <a:r>
              <a:rPr lang="en-US" altLang="zh-CN" sz="3200" dirty="0">
                <a:ea typeface="宋体" charset="-122"/>
              </a:rPr>
              <a:t> if </a:t>
            </a:r>
          </a:p>
          <a:p>
            <a:pPr lvl="1"/>
            <a:r>
              <a:rPr lang="en-US" altLang="zh-CN" sz="2800" dirty="0">
                <a:ea typeface="宋体" charset="-122"/>
              </a:rPr>
              <a:t>in order to identify entities of </a:t>
            </a:r>
            <a:r>
              <a:rPr lang="en-US" altLang="zh-CN" sz="2800" i="1" dirty="0">
                <a:ea typeface="宋体" charset="-122"/>
              </a:rPr>
              <a:t>E</a:t>
            </a:r>
            <a:r>
              <a:rPr lang="en-US" altLang="zh-CN" sz="2800" dirty="0">
                <a:ea typeface="宋体" charset="-122"/>
              </a:rPr>
              <a:t>  uniquely, we need to follow one or more many-one relationships from </a:t>
            </a:r>
            <a:r>
              <a:rPr lang="en-US" altLang="zh-CN" sz="2800" i="1" dirty="0">
                <a:ea typeface="宋体" charset="-122"/>
              </a:rPr>
              <a:t>E</a:t>
            </a:r>
            <a:r>
              <a:rPr lang="en-US" altLang="zh-CN" sz="2800" dirty="0">
                <a:ea typeface="宋体" charset="-122"/>
              </a:rPr>
              <a:t>  and include the key of the related entities from the owner entity sets: </a:t>
            </a:r>
            <a:r>
              <a:rPr lang="en-US" altLang="zh-CN" sz="2800" b="1" dirty="0">
                <a:solidFill>
                  <a:srgbClr val="C00000"/>
                </a:solidFill>
                <a:ea typeface="宋体" pitchFamily="2" charset="-122"/>
              </a:rPr>
              <a:t>one owner, many weak entities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0" name="Freeform 15"/>
          <p:cNvSpPr>
            <a:spLocks/>
          </p:cNvSpPr>
          <p:nvPr/>
        </p:nvSpPr>
        <p:spPr bwMode="auto">
          <a:xfrm>
            <a:off x="4067944" y="5022926"/>
            <a:ext cx="1649696" cy="819621"/>
          </a:xfrm>
          <a:custGeom>
            <a:avLst/>
            <a:gdLst>
              <a:gd name="T0" fmla="*/ 0 w 789"/>
              <a:gd name="T1" fmla="*/ 196 h 392"/>
              <a:gd name="T2" fmla="*/ 394 w 789"/>
              <a:gd name="T3" fmla="*/ 0 h 392"/>
              <a:gd name="T4" fmla="*/ 788 w 789"/>
              <a:gd name="T5" fmla="*/ 196 h 392"/>
              <a:gd name="T6" fmla="*/ 394 w 789"/>
              <a:gd name="T7" fmla="*/ 391 h 392"/>
              <a:gd name="T8" fmla="*/ 0 w 789"/>
              <a:gd name="T9" fmla="*/ 196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9"/>
              <a:gd name="T16" fmla="*/ 0 h 392"/>
              <a:gd name="T17" fmla="*/ 789 w 789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9" h="392">
                <a:moveTo>
                  <a:pt x="0" y="196"/>
                </a:moveTo>
                <a:lnTo>
                  <a:pt x="394" y="0"/>
                </a:lnTo>
                <a:lnTo>
                  <a:pt x="788" y="196"/>
                </a:lnTo>
                <a:lnTo>
                  <a:pt x="394" y="391"/>
                </a:lnTo>
                <a:lnTo>
                  <a:pt x="0" y="196"/>
                </a:lnTo>
              </a:path>
            </a:pathLst>
          </a:custGeom>
          <a:solidFill>
            <a:schemeClr val="bg1">
              <a:lumMod val="85000"/>
            </a:schemeClr>
          </a:solidFill>
          <a:ln w="508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CN" altLang="zh-CN"/>
          </a:p>
        </p:txBody>
      </p:sp>
      <p:grpSp>
        <p:nvGrpSpPr>
          <p:cNvPr id="51" name="Group 34"/>
          <p:cNvGrpSpPr>
            <a:grpSpLocks/>
          </p:cNvGrpSpPr>
          <p:nvPr/>
        </p:nvGrpSpPr>
        <p:grpSpPr bwMode="auto">
          <a:xfrm>
            <a:off x="395536" y="3941763"/>
            <a:ext cx="8135937" cy="1801812"/>
            <a:chOff x="313" y="2849"/>
            <a:chExt cx="5125" cy="1135"/>
          </a:xfrm>
        </p:grpSpPr>
        <p:sp>
          <p:nvSpPr>
            <p:cNvPr id="52" name="Freeform 6"/>
            <p:cNvSpPr>
              <a:spLocks/>
            </p:cNvSpPr>
            <p:nvPr/>
          </p:nvSpPr>
          <p:spPr bwMode="auto">
            <a:xfrm>
              <a:off x="3682" y="3073"/>
              <a:ext cx="790" cy="334"/>
            </a:xfrm>
            <a:custGeom>
              <a:avLst/>
              <a:gdLst>
                <a:gd name="T0" fmla="*/ 788 w 790"/>
                <a:gd name="T1" fmla="*/ 153 h 334"/>
                <a:gd name="T2" fmla="*/ 775 w 790"/>
                <a:gd name="T3" fmla="*/ 124 h 334"/>
                <a:gd name="T4" fmla="*/ 752 w 790"/>
                <a:gd name="T5" fmla="*/ 97 h 334"/>
                <a:gd name="T6" fmla="*/ 718 w 790"/>
                <a:gd name="T7" fmla="*/ 71 h 334"/>
                <a:gd name="T8" fmla="*/ 674 w 790"/>
                <a:gd name="T9" fmla="*/ 50 h 334"/>
                <a:gd name="T10" fmla="*/ 621 w 790"/>
                <a:gd name="T11" fmla="*/ 30 h 334"/>
                <a:gd name="T12" fmla="*/ 561 w 790"/>
                <a:gd name="T13" fmla="*/ 17 h 334"/>
                <a:gd name="T14" fmla="*/ 497 w 790"/>
                <a:gd name="T15" fmla="*/ 6 h 334"/>
                <a:gd name="T16" fmla="*/ 429 w 790"/>
                <a:gd name="T17" fmla="*/ 1 h 334"/>
                <a:gd name="T18" fmla="*/ 360 w 790"/>
                <a:gd name="T19" fmla="*/ 1 h 334"/>
                <a:gd name="T20" fmla="*/ 293 w 790"/>
                <a:gd name="T21" fmla="*/ 6 h 334"/>
                <a:gd name="T22" fmla="*/ 228 w 790"/>
                <a:gd name="T23" fmla="*/ 17 h 334"/>
                <a:gd name="T24" fmla="*/ 169 w 790"/>
                <a:gd name="T25" fmla="*/ 30 h 334"/>
                <a:gd name="T26" fmla="*/ 116 w 790"/>
                <a:gd name="T27" fmla="*/ 50 h 334"/>
                <a:gd name="T28" fmla="*/ 72 w 790"/>
                <a:gd name="T29" fmla="*/ 71 h 334"/>
                <a:gd name="T30" fmla="*/ 38 w 790"/>
                <a:gd name="T31" fmla="*/ 97 h 334"/>
                <a:gd name="T32" fmla="*/ 14 w 790"/>
                <a:gd name="T33" fmla="*/ 124 h 334"/>
                <a:gd name="T34" fmla="*/ 2 w 790"/>
                <a:gd name="T35" fmla="*/ 153 h 334"/>
                <a:gd name="T36" fmla="*/ 2 w 790"/>
                <a:gd name="T37" fmla="*/ 181 h 334"/>
                <a:gd name="T38" fmla="*/ 14 w 790"/>
                <a:gd name="T39" fmla="*/ 210 h 334"/>
                <a:gd name="T40" fmla="*/ 38 w 790"/>
                <a:gd name="T41" fmla="*/ 237 h 334"/>
                <a:gd name="T42" fmla="*/ 72 w 790"/>
                <a:gd name="T43" fmla="*/ 262 h 334"/>
                <a:gd name="T44" fmla="*/ 116 w 790"/>
                <a:gd name="T45" fmla="*/ 284 h 334"/>
                <a:gd name="T46" fmla="*/ 169 w 790"/>
                <a:gd name="T47" fmla="*/ 303 h 334"/>
                <a:gd name="T48" fmla="*/ 228 w 790"/>
                <a:gd name="T49" fmla="*/ 317 h 334"/>
                <a:gd name="T50" fmla="*/ 293 w 790"/>
                <a:gd name="T51" fmla="*/ 327 h 334"/>
                <a:gd name="T52" fmla="*/ 360 w 790"/>
                <a:gd name="T53" fmla="*/ 332 h 334"/>
                <a:gd name="T54" fmla="*/ 429 w 790"/>
                <a:gd name="T55" fmla="*/ 332 h 334"/>
                <a:gd name="T56" fmla="*/ 497 w 790"/>
                <a:gd name="T57" fmla="*/ 327 h 334"/>
                <a:gd name="T58" fmla="*/ 561 w 790"/>
                <a:gd name="T59" fmla="*/ 317 h 334"/>
                <a:gd name="T60" fmla="*/ 621 w 790"/>
                <a:gd name="T61" fmla="*/ 303 h 334"/>
                <a:gd name="T62" fmla="*/ 674 w 790"/>
                <a:gd name="T63" fmla="*/ 284 h 334"/>
                <a:gd name="T64" fmla="*/ 718 w 790"/>
                <a:gd name="T65" fmla="*/ 262 h 334"/>
                <a:gd name="T66" fmla="*/ 752 w 790"/>
                <a:gd name="T67" fmla="*/ 237 h 334"/>
                <a:gd name="T68" fmla="*/ 775 w 790"/>
                <a:gd name="T69" fmla="*/ 210 h 334"/>
                <a:gd name="T70" fmla="*/ 788 w 790"/>
                <a:gd name="T71" fmla="*/ 181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0"/>
                <a:gd name="T109" fmla="*/ 0 h 334"/>
                <a:gd name="T110" fmla="*/ 790 w 790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0" h="334">
                  <a:moveTo>
                    <a:pt x="789" y="167"/>
                  </a:moveTo>
                  <a:lnTo>
                    <a:pt x="788" y="153"/>
                  </a:lnTo>
                  <a:lnTo>
                    <a:pt x="783" y="138"/>
                  </a:lnTo>
                  <a:lnTo>
                    <a:pt x="775" y="124"/>
                  </a:lnTo>
                  <a:lnTo>
                    <a:pt x="765" y="110"/>
                  </a:lnTo>
                  <a:lnTo>
                    <a:pt x="752" y="97"/>
                  </a:lnTo>
                  <a:lnTo>
                    <a:pt x="736" y="83"/>
                  </a:lnTo>
                  <a:lnTo>
                    <a:pt x="718" y="71"/>
                  </a:lnTo>
                  <a:lnTo>
                    <a:pt x="697" y="60"/>
                  </a:lnTo>
                  <a:lnTo>
                    <a:pt x="674" y="50"/>
                  </a:lnTo>
                  <a:lnTo>
                    <a:pt x="648" y="40"/>
                  </a:lnTo>
                  <a:lnTo>
                    <a:pt x="621" y="30"/>
                  </a:lnTo>
                  <a:lnTo>
                    <a:pt x="592" y="23"/>
                  </a:lnTo>
                  <a:lnTo>
                    <a:pt x="561" y="17"/>
                  </a:lnTo>
                  <a:lnTo>
                    <a:pt x="529" y="10"/>
                  </a:lnTo>
                  <a:lnTo>
                    <a:pt x="497" y="6"/>
                  </a:lnTo>
                  <a:lnTo>
                    <a:pt x="463" y="3"/>
                  </a:lnTo>
                  <a:lnTo>
                    <a:pt x="429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3" y="6"/>
                  </a:lnTo>
                  <a:lnTo>
                    <a:pt x="260" y="10"/>
                  </a:lnTo>
                  <a:lnTo>
                    <a:pt x="228" y="17"/>
                  </a:lnTo>
                  <a:lnTo>
                    <a:pt x="197" y="23"/>
                  </a:lnTo>
                  <a:lnTo>
                    <a:pt x="169" y="30"/>
                  </a:lnTo>
                  <a:lnTo>
                    <a:pt x="142" y="40"/>
                  </a:lnTo>
                  <a:lnTo>
                    <a:pt x="116" y="50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4" y="83"/>
                  </a:lnTo>
                  <a:lnTo>
                    <a:pt x="38" y="97"/>
                  </a:lnTo>
                  <a:lnTo>
                    <a:pt x="24" y="110"/>
                  </a:lnTo>
                  <a:lnTo>
                    <a:pt x="14" y="124"/>
                  </a:lnTo>
                  <a:lnTo>
                    <a:pt x="7" y="138"/>
                  </a:lnTo>
                  <a:lnTo>
                    <a:pt x="2" y="153"/>
                  </a:lnTo>
                  <a:lnTo>
                    <a:pt x="0" y="167"/>
                  </a:lnTo>
                  <a:lnTo>
                    <a:pt x="2" y="181"/>
                  </a:lnTo>
                  <a:lnTo>
                    <a:pt x="7" y="196"/>
                  </a:lnTo>
                  <a:lnTo>
                    <a:pt x="14" y="210"/>
                  </a:lnTo>
                  <a:lnTo>
                    <a:pt x="24" y="224"/>
                  </a:lnTo>
                  <a:lnTo>
                    <a:pt x="38" y="237"/>
                  </a:lnTo>
                  <a:lnTo>
                    <a:pt x="54" y="250"/>
                  </a:lnTo>
                  <a:lnTo>
                    <a:pt x="72" y="262"/>
                  </a:lnTo>
                  <a:lnTo>
                    <a:pt x="93" y="274"/>
                  </a:lnTo>
                  <a:lnTo>
                    <a:pt x="116" y="284"/>
                  </a:lnTo>
                  <a:lnTo>
                    <a:pt x="142" y="294"/>
                  </a:lnTo>
                  <a:lnTo>
                    <a:pt x="169" y="303"/>
                  </a:lnTo>
                  <a:lnTo>
                    <a:pt x="197" y="311"/>
                  </a:lnTo>
                  <a:lnTo>
                    <a:pt x="228" y="317"/>
                  </a:lnTo>
                  <a:lnTo>
                    <a:pt x="260" y="323"/>
                  </a:lnTo>
                  <a:lnTo>
                    <a:pt x="293" y="327"/>
                  </a:lnTo>
                  <a:lnTo>
                    <a:pt x="326" y="331"/>
                  </a:lnTo>
                  <a:lnTo>
                    <a:pt x="360" y="332"/>
                  </a:lnTo>
                  <a:lnTo>
                    <a:pt x="394" y="333"/>
                  </a:lnTo>
                  <a:lnTo>
                    <a:pt x="429" y="332"/>
                  </a:lnTo>
                  <a:lnTo>
                    <a:pt x="463" y="331"/>
                  </a:lnTo>
                  <a:lnTo>
                    <a:pt x="497" y="327"/>
                  </a:lnTo>
                  <a:lnTo>
                    <a:pt x="529" y="323"/>
                  </a:lnTo>
                  <a:lnTo>
                    <a:pt x="561" y="317"/>
                  </a:lnTo>
                  <a:lnTo>
                    <a:pt x="592" y="311"/>
                  </a:lnTo>
                  <a:lnTo>
                    <a:pt x="621" y="303"/>
                  </a:lnTo>
                  <a:lnTo>
                    <a:pt x="648" y="294"/>
                  </a:lnTo>
                  <a:lnTo>
                    <a:pt x="674" y="284"/>
                  </a:lnTo>
                  <a:lnTo>
                    <a:pt x="697" y="274"/>
                  </a:lnTo>
                  <a:lnTo>
                    <a:pt x="718" y="262"/>
                  </a:lnTo>
                  <a:lnTo>
                    <a:pt x="736" y="250"/>
                  </a:lnTo>
                  <a:lnTo>
                    <a:pt x="752" y="237"/>
                  </a:lnTo>
                  <a:lnTo>
                    <a:pt x="765" y="224"/>
                  </a:lnTo>
                  <a:lnTo>
                    <a:pt x="775" y="210"/>
                  </a:lnTo>
                  <a:lnTo>
                    <a:pt x="783" y="196"/>
                  </a:lnTo>
                  <a:lnTo>
                    <a:pt x="788" y="181"/>
                  </a:lnTo>
                  <a:lnTo>
                    <a:pt x="789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3" name="Freeform 7"/>
            <p:cNvSpPr>
              <a:spLocks/>
            </p:cNvSpPr>
            <p:nvPr/>
          </p:nvSpPr>
          <p:spPr bwMode="auto">
            <a:xfrm>
              <a:off x="4648" y="3083"/>
              <a:ext cx="790" cy="334"/>
            </a:xfrm>
            <a:custGeom>
              <a:avLst/>
              <a:gdLst>
                <a:gd name="T0" fmla="*/ 2 w 790"/>
                <a:gd name="T1" fmla="*/ 181 h 334"/>
                <a:gd name="T2" fmla="*/ 13 w 790"/>
                <a:gd name="T3" fmla="*/ 210 h 334"/>
                <a:gd name="T4" fmla="*/ 38 w 790"/>
                <a:gd name="T5" fmla="*/ 237 h 334"/>
                <a:gd name="T6" fmla="*/ 72 w 790"/>
                <a:gd name="T7" fmla="*/ 262 h 334"/>
                <a:gd name="T8" fmla="*/ 116 w 790"/>
                <a:gd name="T9" fmla="*/ 284 h 334"/>
                <a:gd name="T10" fmla="*/ 169 w 790"/>
                <a:gd name="T11" fmla="*/ 303 h 334"/>
                <a:gd name="T12" fmla="*/ 228 w 790"/>
                <a:gd name="T13" fmla="*/ 317 h 334"/>
                <a:gd name="T14" fmla="*/ 293 w 790"/>
                <a:gd name="T15" fmla="*/ 327 h 334"/>
                <a:gd name="T16" fmla="*/ 360 w 790"/>
                <a:gd name="T17" fmla="*/ 332 h 334"/>
                <a:gd name="T18" fmla="*/ 429 w 790"/>
                <a:gd name="T19" fmla="*/ 332 h 334"/>
                <a:gd name="T20" fmla="*/ 497 w 790"/>
                <a:gd name="T21" fmla="*/ 327 h 334"/>
                <a:gd name="T22" fmla="*/ 561 w 790"/>
                <a:gd name="T23" fmla="*/ 317 h 334"/>
                <a:gd name="T24" fmla="*/ 621 w 790"/>
                <a:gd name="T25" fmla="*/ 303 h 334"/>
                <a:gd name="T26" fmla="*/ 673 w 790"/>
                <a:gd name="T27" fmla="*/ 284 h 334"/>
                <a:gd name="T28" fmla="*/ 717 w 790"/>
                <a:gd name="T29" fmla="*/ 262 h 334"/>
                <a:gd name="T30" fmla="*/ 752 w 790"/>
                <a:gd name="T31" fmla="*/ 237 h 334"/>
                <a:gd name="T32" fmla="*/ 775 w 790"/>
                <a:gd name="T33" fmla="*/ 210 h 334"/>
                <a:gd name="T34" fmla="*/ 787 w 790"/>
                <a:gd name="T35" fmla="*/ 181 h 334"/>
                <a:gd name="T36" fmla="*/ 787 w 790"/>
                <a:gd name="T37" fmla="*/ 152 h 334"/>
                <a:gd name="T38" fmla="*/ 775 w 790"/>
                <a:gd name="T39" fmla="*/ 124 h 334"/>
                <a:gd name="T40" fmla="*/ 751 w 790"/>
                <a:gd name="T41" fmla="*/ 97 h 334"/>
                <a:gd name="T42" fmla="*/ 717 w 790"/>
                <a:gd name="T43" fmla="*/ 71 h 334"/>
                <a:gd name="T44" fmla="*/ 673 w 790"/>
                <a:gd name="T45" fmla="*/ 49 h 334"/>
                <a:gd name="T46" fmla="*/ 620 w 790"/>
                <a:gd name="T47" fmla="*/ 30 h 334"/>
                <a:gd name="T48" fmla="*/ 561 w 790"/>
                <a:gd name="T49" fmla="*/ 16 h 334"/>
                <a:gd name="T50" fmla="*/ 496 w 790"/>
                <a:gd name="T51" fmla="*/ 6 h 334"/>
                <a:gd name="T52" fmla="*/ 429 w 790"/>
                <a:gd name="T53" fmla="*/ 1 h 334"/>
                <a:gd name="T54" fmla="*/ 360 w 790"/>
                <a:gd name="T55" fmla="*/ 1 h 334"/>
                <a:gd name="T56" fmla="*/ 293 w 790"/>
                <a:gd name="T57" fmla="*/ 7 h 334"/>
                <a:gd name="T58" fmla="*/ 228 w 790"/>
                <a:gd name="T59" fmla="*/ 16 h 334"/>
                <a:gd name="T60" fmla="*/ 169 w 790"/>
                <a:gd name="T61" fmla="*/ 30 h 334"/>
                <a:gd name="T62" fmla="*/ 116 w 790"/>
                <a:gd name="T63" fmla="*/ 50 h 334"/>
                <a:gd name="T64" fmla="*/ 72 w 790"/>
                <a:gd name="T65" fmla="*/ 71 h 334"/>
                <a:gd name="T66" fmla="*/ 38 w 790"/>
                <a:gd name="T67" fmla="*/ 97 h 334"/>
                <a:gd name="T68" fmla="*/ 13 w 790"/>
                <a:gd name="T69" fmla="*/ 124 h 334"/>
                <a:gd name="T70" fmla="*/ 2 w 790"/>
                <a:gd name="T71" fmla="*/ 152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0"/>
                <a:gd name="T109" fmla="*/ 0 h 334"/>
                <a:gd name="T110" fmla="*/ 790 w 790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0" h="334">
                  <a:moveTo>
                    <a:pt x="0" y="167"/>
                  </a:moveTo>
                  <a:lnTo>
                    <a:pt x="2" y="181"/>
                  </a:lnTo>
                  <a:lnTo>
                    <a:pt x="6" y="196"/>
                  </a:lnTo>
                  <a:lnTo>
                    <a:pt x="13" y="210"/>
                  </a:lnTo>
                  <a:lnTo>
                    <a:pt x="24" y="224"/>
                  </a:lnTo>
                  <a:lnTo>
                    <a:pt x="38" y="237"/>
                  </a:lnTo>
                  <a:lnTo>
                    <a:pt x="53" y="250"/>
                  </a:lnTo>
                  <a:lnTo>
                    <a:pt x="72" y="262"/>
                  </a:lnTo>
                  <a:lnTo>
                    <a:pt x="93" y="274"/>
                  </a:lnTo>
                  <a:lnTo>
                    <a:pt x="116" y="284"/>
                  </a:lnTo>
                  <a:lnTo>
                    <a:pt x="141" y="294"/>
                  </a:lnTo>
                  <a:lnTo>
                    <a:pt x="169" y="303"/>
                  </a:lnTo>
                  <a:lnTo>
                    <a:pt x="197" y="311"/>
                  </a:lnTo>
                  <a:lnTo>
                    <a:pt x="228" y="317"/>
                  </a:lnTo>
                  <a:lnTo>
                    <a:pt x="259" y="323"/>
                  </a:lnTo>
                  <a:lnTo>
                    <a:pt x="293" y="327"/>
                  </a:lnTo>
                  <a:lnTo>
                    <a:pt x="326" y="331"/>
                  </a:lnTo>
                  <a:lnTo>
                    <a:pt x="360" y="332"/>
                  </a:lnTo>
                  <a:lnTo>
                    <a:pt x="394" y="333"/>
                  </a:lnTo>
                  <a:lnTo>
                    <a:pt x="429" y="332"/>
                  </a:lnTo>
                  <a:lnTo>
                    <a:pt x="463" y="331"/>
                  </a:lnTo>
                  <a:lnTo>
                    <a:pt x="497" y="327"/>
                  </a:lnTo>
                  <a:lnTo>
                    <a:pt x="529" y="323"/>
                  </a:lnTo>
                  <a:lnTo>
                    <a:pt x="561" y="317"/>
                  </a:lnTo>
                  <a:lnTo>
                    <a:pt x="591" y="311"/>
                  </a:lnTo>
                  <a:lnTo>
                    <a:pt x="621" y="303"/>
                  </a:lnTo>
                  <a:lnTo>
                    <a:pt x="648" y="294"/>
                  </a:lnTo>
                  <a:lnTo>
                    <a:pt x="673" y="284"/>
                  </a:lnTo>
                  <a:lnTo>
                    <a:pt x="696" y="274"/>
                  </a:lnTo>
                  <a:lnTo>
                    <a:pt x="717" y="262"/>
                  </a:lnTo>
                  <a:lnTo>
                    <a:pt x="736" y="250"/>
                  </a:lnTo>
                  <a:lnTo>
                    <a:pt x="752" y="237"/>
                  </a:lnTo>
                  <a:lnTo>
                    <a:pt x="765" y="224"/>
                  </a:lnTo>
                  <a:lnTo>
                    <a:pt x="775" y="210"/>
                  </a:lnTo>
                  <a:lnTo>
                    <a:pt x="782" y="195"/>
                  </a:lnTo>
                  <a:lnTo>
                    <a:pt x="787" y="181"/>
                  </a:lnTo>
                  <a:lnTo>
                    <a:pt x="789" y="167"/>
                  </a:lnTo>
                  <a:lnTo>
                    <a:pt x="787" y="152"/>
                  </a:lnTo>
                  <a:lnTo>
                    <a:pt x="782" y="137"/>
                  </a:lnTo>
                  <a:lnTo>
                    <a:pt x="775" y="124"/>
                  </a:lnTo>
                  <a:lnTo>
                    <a:pt x="765" y="110"/>
                  </a:lnTo>
                  <a:lnTo>
                    <a:pt x="751" y="97"/>
                  </a:lnTo>
                  <a:lnTo>
                    <a:pt x="736" y="83"/>
                  </a:lnTo>
                  <a:lnTo>
                    <a:pt x="717" y="71"/>
                  </a:lnTo>
                  <a:lnTo>
                    <a:pt x="696" y="60"/>
                  </a:lnTo>
                  <a:lnTo>
                    <a:pt x="673" y="49"/>
                  </a:lnTo>
                  <a:lnTo>
                    <a:pt x="648" y="40"/>
                  </a:lnTo>
                  <a:lnTo>
                    <a:pt x="620" y="30"/>
                  </a:lnTo>
                  <a:lnTo>
                    <a:pt x="591" y="23"/>
                  </a:lnTo>
                  <a:lnTo>
                    <a:pt x="561" y="16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3" y="3"/>
                  </a:lnTo>
                  <a:lnTo>
                    <a:pt x="429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3" y="7"/>
                  </a:lnTo>
                  <a:lnTo>
                    <a:pt x="259" y="10"/>
                  </a:lnTo>
                  <a:lnTo>
                    <a:pt x="228" y="16"/>
                  </a:lnTo>
                  <a:lnTo>
                    <a:pt x="197" y="23"/>
                  </a:lnTo>
                  <a:lnTo>
                    <a:pt x="169" y="30"/>
                  </a:lnTo>
                  <a:lnTo>
                    <a:pt x="141" y="40"/>
                  </a:lnTo>
                  <a:lnTo>
                    <a:pt x="116" y="50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3" y="83"/>
                  </a:lnTo>
                  <a:lnTo>
                    <a:pt x="38" y="97"/>
                  </a:lnTo>
                  <a:lnTo>
                    <a:pt x="24" y="110"/>
                  </a:lnTo>
                  <a:lnTo>
                    <a:pt x="13" y="124"/>
                  </a:lnTo>
                  <a:lnTo>
                    <a:pt x="6" y="138"/>
                  </a:lnTo>
                  <a:lnTo>
                    <a:pt x="2" y="152"/>
                  </a:lnTo>
                  <a:lnTo>
                    <a:pt x="0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4" name="Freeform 8"/>
            <p:cNvSpPr>
              <a:spLocks/>
            </p:cNvSpPr>
            <p:nvPr/>
          </p:nvSpPr>
          <p:spPr bwMode="auto">
            <a:xfrm>
              <a:off x="313" y="3093"/>
              <a:ext cx="790" cy="334"/>
            </a:xfrm>
            <a:custGeom>
              <a:avLst/>
              <a:gdLst>
                <a:gd name="T0" fmla="*/ 787 w 790"/>
                <a:gd name="T1" fmla="*/ 152 h 334"/>
                <a:gd name="T2" fmla="*/ 776 w 790"/>
                <a:gd name="T3" fmla="*/ 124 h 334"/>
                <a:gd name="T4" fmla="*/ 752 w 790"/>
                <a:gd name="T5" fmla="*/ 96 h 334"/>
                <a:gd name="T6" fmla="*/ 717 w 790"/>
                <a:gd name="T7" fmla="*/ 71 h 334"/>
                <a:gd name="T8" fmla="*/ 673 w 790"/>
                <a:gd name="T9" fmla="*/ 49 h 334"/>
                <a:gd name="T10" fmla="*/ 620 w 790"/>
                <a:gd name="T11" fmla="*/ 30 h 334"/>
                <a:gd name="T12" fmla="*/ 561 w 790"/>
                <a:gd name="T13" fmla="*/ 16 h 334"/>
                <a:gd name="T14" fmla="*/ 497 w 790"/>
                <a:gd name="T15" fmla="*/ 6 h 334"/>
                <a:gd name="T16" fmla="*/ 429 w 790"/>
                <a:gd name="T17" fmla="*/ 1 h 334"/>
                <a:gd name="T18" fmla="*/ 360 w 790"/>
                <a:gd name="T19" fmla="*/ 1 h 334"/>
                <a:gd name="T20" fmla="*/ 293 w 790"/>
                <a:gd name="T21" fmla="*/ 6 h 334"/>
                <a:gd name="T22" fmla="*/ 228 w 790"/>
                <a:gd name="T23" fmla="*/ 16 h 334"/>
                <a:gd name="T24" fmla="*/ 169 w 790"/>
                <a:gd name="T25" fmla="*/ 30 h 334"/>
                <a:gd name="T26" fmla="*/ 116 w 790"/>
                <a:gd name="T27" fmla="*/ 49 h 334"/>
                <a:gd name="T28" fmla="*/ 72 w 790"/>
                <a:gd name="T29" fmla="*/ 71 h 334"/>
                <a:gd name="T30" fmla="*/ 38 w 790"/>
                <a:gd name="T31" fmla="*/ 96 h 334"/>
                <a:gd name="T32" fmla="*/ 14 w 790"/>
                <a:gd name="T33" fmla="*/ 124 h 334"/>
                <a:gd name="T34" fmla="*/ 2 w 790"/>
                <a:gd name="T35" fmla="*/ 152 h 334"/>
                <a:gd name="T36" fmla="*/ 2 w 790"/>
                <a:gd name="T37" fmla="*/ 181 h 334"/>
                <a:gd name="T38" fmla="*/ 14 w 790"/>
                <a:gd name="T39" fmla="*/ 210 h 334"/>
                <a:gd name="T40" fmla="*/ 38 w 790"/>
                <a:gd name="T41" fmla="*/ 237 h 334"/>
                <a:gd name="T42" fmla="*/ 72 w 790"/>
                <a:gd name="T43" fmla="*/ 262 h 334"/>
                <a:gd name="T44" fmla="*/ 116 w 790"/>
                <a:gd name="T45" fmla="*/ 284 h 334"/>
                <a:gd name="T46" fmla="*/ 169 w 790"/>
                <a:gd name="T47" fmla="*/ 303 h 334"/>
                <a:gd name="T48" fmla="*/ 228 w 790"/>
                <a:gd name="T49" fmla="*/ 317 h 334"/>
                <a:gd name="T50" fmla="*/ 293 w 790"/>
                <a:gd name="T51" fmla="*/ 327 h 334"/>
                <a:gd name="T52" fmla="*/ 360 w 790"/>
                <a:gd name="T53" fmla="*/ 332 h 334"/>
                <a:gd name="T54" fmla="*/ 429 w 790"/>
                <a:gd name="T55" fmla="*/ 332 h 334"/>
                <a:gd name="T56" fmla="*/ 497 w 790"/>
                <a:gd name="T57" fmla="*/ 327 h 334"/>
                <a:gd name="T58" fmla="*/ 561 w 790"/>
                <a:gd name="T59" fmla="*/ 317 h 334"/>
                <a:gd name="T60" fmla="*/ 620 w 790"/>
                <a:gd name="T61" fmla="*/ 303 h 334"/>
                <a:gd name="T62" fmla="*/ 673 w 790"/>
                <a:gd name="T63" fmla="*/ 284 h 334"/>
                <a:gd name="T64" fmla="*/ 717 w 790"/>
                <a:gd name="T65" fmla="*/ 262 h 334"/>
                <a:gd name="T66" fmla="*/ 752 w 790"/>
                <a:gd name="T67" fmla="*/ 237 h 334"/>
                <a:gd name="T68" fmla="*/ 776 w 790"/>
                <a:gd name="T69" fmla="*/ 210 h 334"/>
                <a:gd name="T70" fmla="*/ 787 w 790"/>
                <a:gd name="T71" fmla="*/ 181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0"/>
                <a:gd name="T109" fmla="*/ 0 h 334"/>
                <a:gd name="T110" fmla="*/ 790 w 790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0" h="334">
                  <a:moveTo>
                    <a:pt x="789" y="167"/>
                  </a:moveTo>
                  <a:lnTo>
                    <a:pt x="787" y="152"/>
                  </a:lnTo>
                  <a:lnTo>
                    <a:pt x="783" y="137"/>
                  </a:lnTo>
                  <a:lnTo>
                    <a:pt x="776" y="124"/>
                  </a:lnTo>
                  <a:lnTo>
                    <a:pt x="765" y="110"/>
                  </a:lnTo>
                  <a:lnTo>
                    <a:pt x="752" y="96"/>
                  </a:lnTo>
                  <a:lnTo>
                    <a:pt x="736" y="83"/>
                  </a:lnTo>
                  <a:lnTo>
                    <a:pt x="717" y="71"/>
                  </a:lnTo>
                  <a:lnTo>
                    <a:pt x="696" y="60"/>
                  </a:lnTo>
                  <a:lnTo>
                    <a:pt x="673" y="49"/>
                  </a:lnTo>
                  <a:lnTo>
                    <a:pt x="648" y="39"/>
                  </a:lnTo>
                  <a:lnTo>
                    <a:pt x="620" y="30"/>
                  </a:lnTo>
                  <a:lnTo>
                    <a:pt x="592" y="23"/>
                  </a:lnTo>
                  <a:lnTo>
                    <a:pt x="561" y="16"/>
                  </a:lnTo>
                  <a:lnTo>
                    <a:pt x="530" y="10"/>
                  </a:lnTo>
                  <a:lnTo>
                    <a:pt x="497" y="6"/>
                  </a:lnTo>
                  <a:lnTo>
                    <a:pt x="463" y="3"/>
                  </a:lnTo>
                  <a:lnTo>
                    <a:pt x="429" y="1"/>
                  </a:lnTo>
                  <a:lnTo>
                    <a:pt x="395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3" y="6"/>
                  </a:lnTo>
                  <a:lnTo>
                    <a:pt x="260" y="10"/>
                  </a:lnTo>
                  <a:lnTo>
                    <a:pt x="228" y="16"/>
                  </a:lnTo>
                  <a:lnTo>
                    <a:pt x="198" y="23"/>
                  </a:lnTo>
                  <a:lnTo>
                    <a:pt x="169" y="30"/>
                  </a:lnTo>
                  <a:lnTo>
                    <a:pt x="142" y="39"/>
                  </a:lnTo>
                  <a:lnTo>
                    <a:pt x="116" y="49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3" y="83"/>
                  </a:lnTo>
                  <a:lnTo>
                    <a:pt x="38" y="96"/>
                  </a:lnTo>
                  <a:lnTo>
                    <a:pt x="24" y="110"/>
                  </a:lnTo>
                  <a:lnTo>
                    <a:pt x="14" y="124"/>
                  </a:lnTo>
                  <a:lnTo>
                    <a:pt x="7" y="137"/>
                  </a:lnTo>
                  <a:lnTo>
                    <a:pt x="2" y="152"/>
                  </a:lnTo>
                  <a:lnTo>
                    <a:pt x="0" y="167"/>
                  </a:lnTo>
                  <a:lnTo>
                    <a:pt x="2" y="181"/>
                  </a:lnTo>
                  <a:lnTo>
                    <a:pt x="7" y="195"/>
                  </a:lnTo>
                  <a:lnTo>
                    <a:pt x="14" y="210"/>
                  </a:lnTo>
                  <a:lnTo>
                    <a:pt x="24" y="224"/>
                  </a:lnTo>
                  <a:lnTo>
                    <a:pt x="38" y="237"/>
                  </a:lnTo>
                  <a:lnTo>
                    <a:pt x="53" y="250"/>
                  </a:lnTo>
                  <a:lnTo>
                    <a:pt x="72" y="262"/>
                  </a:lnTo>
                  <a:lnTo>
                    <a:pt x="93" y="273"/>
                  </a:lnTo>
                  <a:lnTo>
                    <a:pt x="116" y="284"/>
                  </a:lnTo>
                  <a:lnTo>
                    <a:pt x="142" y="294"/>
                  </a:lnTo>
                  <a:lnTo>
                    <a:pt x="169" y="303"/>
                  </a:lnTo>
                  <a:lnTo>
                    <a:pt x="198" y="311"/>
                  </a:lnTo>
                  <a:lnTo>
                    <a:pt x="228" y="317"/>
                  </a:lnTo>
                  <a:lnTo>
                    <a:pt x="260" y="323"/>
                  </a:lnTo>
                  <a:lnTo>
                    <a:pt x="293" y="327"/>
                  </a:lnTo>
                  <a:lnTo>
                    <a:pt x="326" y="330"/>
                  </a:lnTo>
                  <a:lnTo>
                    <a:pt x="360" y="332"/>
                  </a:lnTo>
                  <a:lnTo>
                    <a:pt x="395" y="333"/>
                  </a:lnTo>
                  <a:lnTo>
                    <a:pt x="429" y="332"/>
                  </a:lnTo>
                  <a:lnTo>
                    <a:pt x="463" y="330"/>
                  </a:lnTo>
                  <a:lnTo>
                    <a:pt x="497" y="327"/>
                  </a:lnTo>
                  <a:lnTo>
                    <a:pt x="530" y="323"/>
                  </a:lnTo>
                  <a:lnTo>
                    <a:pt x="561" y="317"/>
                  </a:lnTo>
                  <a:lnTo>
                    <a:pt x="592" y="311"/>
                  </a:lnTo>
                  <a:lnTo>
                    <a:pt x="620" y="303"/>
                  </a:lnTo>
                  <a:lnTo>
                    <a:pt x="648" y="294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7" y="262"/>
                  </a:lnTo>
                  <a:lnTo>
                    <a:pt x="736" y="250"/>
                  </a:lnTo>
                  <a:lnTo>
                    <a:pt x="752" y="237"/>
                  </a:lnTo>
                  <a:lnTo>
                    <a:pt x="765" y="224"/>
                  </a:lnTo>
                  <a:lnTo>
                    <a:pt x="776" y="210"/>
                  </a:lnTo>
                  <a:lnTo>
                    <a:pt x="783" y="195"/>
                  </a:lnTo>
                  <a:lnTo>
                    <a:pt x="787" y="181"/>
                  </a:lnTo>
                  <a:lnTo>
                    <a:pt x="789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5" name="Freeform 9"/>
            <p:cNvSpPr>
              <a:spLocks/>
            </p:cNvSpPr>
            <p:nvPr/>
          </p:nvSpPr>
          <p:spPr bwMode="auto">
            <a:xfrm>
              <a:off x="1762" y="3093"/>
              <a:ext cx="789" cy="334"/>
            </a:xfrm>
            <a:custGeom>
              <a:avLst/>
              <a:gdLst>
                <a:gd name="T0" fmla="*/ 2 w 789"/>
                <a:gd name="T1" fmla="*/ 181 h 334"/>
                <a:gd name="T2" fmla="*/ 13 w 789"/>
                <a:gd name="T3" fmla="*/ 210 h 334"/>
                <a:gd name="T4" fmla="*/ 37 w 789"/>
                <a:gd name="T5" fmla="*/ 237 h 334"/>
                <a:gd name="T6" fmla="*/ 71 w 789"/>
                <a:gd name="T7" fmla="*/ 262 h 334"/>
                <a:gd name="T8" fmla="*/ 116 w 789"/>
                <a:gd name="T9" fmla="*/ 284 h 334"/>
                <a:gd name="T10" fmla="*/ 168 w 789"/>
                <a:gd name="T11" fmla="*/ 303 h 334"/>
                <a:gd name="T12" fmla="*/ 227 w 789"/>
                <a:gd name="T13" fmla="*/ 317 h 334"/>
                <a:gd name="T14" fmla="*/ 293 w 789"/>
                <a:gd name="T15" fmla="*/ 327 h 334"/>
                <a:gd name="T16" fmla="*/ 360 w 789"/>
                <a:gd name="T17" fmla="*/ 332 h 334"/>
                <a:gd name="T18" fmla="*/ 428 w 789"/>
                <a:gd name="T19" fmla="*/ 332 h 334"/>
                <a:gd name="T20" fmla="*/ 497 w 789"/>
                <a:gd name="T21" fmla="*/ 327 h 334"/>
                <a:gd name="T22" fmla="*/ 561 w 789"/>
                <a:gd name="T23" fmla="*/ 317 h 334"/>
                <a:gd name="T24" fmla="*/ 620 w 789"/>
                <a:gd name="T25" fmla="*/ 302 h 334"/>
                <a:gd name="T26" fmla="*/ 673 w 789"/>
                <a:gd name="T27" fmla="*/ 284 h 334"/>
                <a:gd name="T28" fmla="*/ 717 w 789"/>
                <a:gd name="T29" fmla="*/ 261 h 334"/>
                <a:gd name="T30" fmla="*/ 751 w 789"/>
                <a:gd name="T31" fmla="*/ 237 h 334"/>
                <a:gd name="T32" fmla="*/ 775 w 789"/>
                <a:gd name="T33" fmla="*/ 209 h 334"/>
                <a:gd name="T34" fmla="*/ 787 w 789"/>
                <a:gd name="T35" fmla="*/ 180 h 334"/>
                <a:gd name="T36" fmla="*/ 787 w 789"/>
                <a:gd name="T37" fmla="*/ 152 h 334"/>
                <a:gd name="T38" fmla="*/ 775 w 789"/>
                <a:gd name="T39" fmla="*/ 124 h 334"/>
                <a:gd name="T40" fmla="*/ 751 w 789"/>
                <a:gd name="T41" fmla="*/ 96 h 334"/>
                <a:gd name="T42" fmla="*/ 717 w 789"/>
                <a:gd name="T43" fmla="*/ 71 h 334"/>
                <a:gd name="T44" fmla="*/ 673 w 789"/>
                <a:gd name="T45" fmla="*/ 49 h 334"/>
                <a:gd name="T46" fmla="*/ 620 w 789"/>
                <a:gd name="T47" fmla="*/ 30 h 334"/>
                <a:gd name="T48" fmla="*/ 561 w 789"/>
                <a:gd name="T49" fmla="*/ 16 h 334"/>
                <a:gd name="T50" fmla="*/ 496 w 789"/>
                <a:gd name="T51" fmla="*/ 6 h 334"/>
                <a:gd name="T52" fmla="*/ 428 w 789"/>
                <a:gd name="T53" fmla="*/ 1 h 334"/>
                <a:gd name="T54" fmla="*/ 360 w 789"/>
                <a:gd name="T55" fmla="*/ 1 h 334"/>
                <a:gd name="T56" fmla="*/ 292 w 789"/>
                <a:gd name="T57" fmla="*/ 6 h 334"/>
                <a:gd name="T58" fmla="*/ 227 w 789"/>
                <a:gd name="T59" fmla="*/ 16 h 334"/>
                <a:gd name="T60" fmla="*/ 168 w 789"/>
                <a:gd name="T61" fmla="*/ 30 h 334"/>
                <a:gd name="T62" fmla="*/ 116 w 789"/>
                <a:gd name="T63" fmla="*/ 49 h 334"/>
                <a:gd name="T64" fmla="*/ 71 w 789"/>
                <a:gd name="T65" fmla="*/ 71 h 334"/>
                <a:gd name="T66" fmla="*/ 37 w 789"/>
                <a:gd name="T67" fmla="*/ 97 h 334"/>
                <a:gd name="T68" fmla="*/ 13 w 789"/>
                <a:gd name="T69" fmla="*/ 124 h 334"/>
                <a:gd name="T70" fmla="*/ 2 w 789"/>
                <a:gd name="T71" fmla="*/ 152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89"/>
                <a:gd name="T109" fmla="*/ 0 h 334"/>
                <a:gd name="T110" fmla="*/ 789 w 789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89" h="334">
                  <a:moveTo>
                    <a:pt x="0" y="167"/>
                  </a:moveTo>
                  <a:lnTo>
                    <a:pt x="2" y="181"/>
                  </a:lnTo>
                  <a:lnTo>
                    <a:pt x="6" y="195"/>
                  </a:lnTo>
                  <a:lnTo>
                    <a:pt x="13" y="210"/>
                  </a:lnTo>
                  <a:lnTo>
                    <a:pt x="24" y="224"/>
                  </a:lnTo>
                  <a:lnTo>
                    <a:pt x="37" y="237"/>
                  </a:lnTo>
                  <a:lnTo>
                    <a:pt x="53" y="250"/>
                  </a:lnTo>
                  <a:lnTo>
                    <a:pt x="71" y="262"/>
                  </a:lnTo>
                  <a:lnTo>
                    <a:pt x="92" y="274"/>
                  </a:lnTo>
                  <a:lnTo>
                    <a:pt x="116" y="284"/>
                  </a:lnTo>
                  <a:lnTo>
                    <a:pt x="141" y="294"/>
                  </a:lnTo>
                  <a:lnTo>
                    <a:pt x="168" y="303"/>
                  </a:lnTo>
                  <a:lnTo>
                    <a:pt x="197" y="311"/>
                  </a:lnTo>
                  <a:lnTo>
                    <a:pt x="227" y="317"/>
                  </a:lnTo>
                  <a:lnTo>
                    <a:pt x="259" y="323"/>
                  </a:lnTo>
                  <a:lnTo>
                    <a:pt x="293" y="327"/>
                  </a:lnTo>
                  <a:lnTo>
                    <a:pt x="326" y="330"/>
                  </a:lnTo>
                  <a:lnTo>
                    <a:pt x="360" y="332"/>
                  </a:lnTo>
                  <a:lnTo>
                    <a:pt x="394" y="333"/>
                  </a:lnTo>
                  <a:lnTo>
                    <a:pt x="428" y="332"/>
                  </a:lnTo>
                  <a:lnTo>
                    <a:pt x="462" y="330"/>
                  </a:lnTo>
                  <a:lnTo>
                    <a:pt x="497" y="327"/>
                  </a:lnTo>
                  <a:lnTo>
                    <a:pt x="529" y="323"/>
                  </a:lnTo>
                  <a:lnTo>
                    <a:pt x="561" y="317"/>
                  </a:lnTo>
                  <a:lnTo>
                    <a:pt x="591" y="311"/>
                  </a:lnTo>
                  <a:lnTo>
                    <a:pt x="620" y="302"/>
                  </a:lnTo>
                  <a:lnTo>
                    <a:pt x="648" y="294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7" y="261"/>
                  </a:lnTo>
                  <a:lnTo>
                    <a:pt x="736" y="250"/>
                  </a:lnTo>
                  <a:lnTo>
                    <a:pt x="751" y="237"/>
                  </a:lnTo>
                  <a:lnTo>
                    <a:pt x="764" y="223"/>
                  </a:lnTo>
                  <a:lnTo>
                    <a:pt x="775" y="209"/>
                  </a:lnTo>
                  <a:lnTo>
                    <a:pt x="782" y="195"/>
                  </a:lnTo>
                  <a:lnTo>
                    <a:pt x="787" y="180"/>
                  </a:lnTo>
                  <a:lnTo>
                    <a:pt x="788" y="167"/>
                  </a:lnTo>
                  <a:lnTo>
                    <a:pt x="787" y="152"/>
                  </a:lnTo>
                  <a:lnTo>
                    <a:pt x="782" y="137"/>
                  </a:lnTo>
                  <a:lnTo>
                    <a:pt x="775" y="124"/>
                  </a:lnTo>
                  <a:lnTo>
                    <a:pt x="764" y="110"/>
                  </a:lnTo>
                  <a:lnTo>
                    <a:pt x="751" y="96"/>
                  </a:lnTo>
                  <a:lnTo>
                    <a:pt x="736" y="83"/>
                  </a:lnTo>
                  <a:lnTo>
                    <a:pt x="717" y="71"/>
                  </a:lnTo>
                  <a:lnTo>
                    <a:pt x="696" y="60"/>
                  </a:lnTo>
                  <a:lnTo>
                    <a:pt x="673" y="49"/>
                  </a:lnTo>
                  <a:lnTo>
                    <a:pt x="647" y="39"/>
                  </a:lnTo>
                  <a:lnTo>
                    <a:pt x="620" y="30"/>
                  </a:lnTo>
                  <a:lnTo>
                    <a:pt x="591" y="23"/>
                  </a:lnTo>
                  <a:lnTo>
                    <a:pt x="561" y="16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2" y="3"/>
                  </a:lnTo>
                  <a:lnTo>
                    <a:pt x="428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6" y="3"/>
                  </a:lnTo>
                  <a:lnTo>
                    <a:pt x="292" y="6"/>
                  </a:lnTo>
                  <a:lnTo>
                    <a:pt x="259" y="10"/>
                  </a:lnTo>
                  <a:lnTo>
                    <a:pt x="227" y="16"/>
                  </a:lnTo>
                  <a:lnTo>
                    <a:pt x="197" y="23"/>
                  </a:lnTo>
                  <a:lnTo>
                    <a:pt x="168" y="30"/>
                  </a:lnTo>
                  <a:lnTo>
                    <a:pt x="140" y="39"/>
                  </a:lnTo>
                  <a:lnTo>
                    <a:pt x="116" y="49"/>
                  </a:lnTo>
                  <a:lnTo>
                    <a:pt x="92" y="60"/>
                  </a:lnTo>
                  <a:lnTo>
                    <a:pt x="71" y="71"/>
                  </a:lnTo>
                  <a:lnTo>
                    <a:pt x="53" y="83"/>
                  </a:lnTo>
                  <a:lnTo>
                    <a:pt x="37" y="97"/>
                  </a:lnTo>
                  <a:lnTo>
                    <a:pt x="24" y="110"/>
                  </a:lnTo>
                  <a:lnTo>
                    <a:pt x="13" y="124"/>
                  </a:lnTo>
                  <a:lnTo>
                    <a:pt x="6" y="137"/>
                  </a:lnTo>
                  <a:lnTo>
                    <a:pt x="2" y="152"/>
                  </a:lnTo>
                  <a:lnTo>
                    <a:pt x="0" y="167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6" name="Freeform 10"/>
            <p:cNvSpPr>
              <a:spLocks/>
            </p:cNvSpPr>
            <p:nvPr/>
          </p:nvSpPr>
          <p:spPr bwMode="auto">
            <a:xfrm>
              <a:off x="2752" y="3034"/>
              <a:ext cx="789" cy="333"/>
            </a:xfrm>
            <a:custGeom>
              <a:avLst/>
              <a:gdLst>
                <a:gd name="T0" fmla="*/ 2 w 789"/>
                <a:gd name="T1" fmla="*/ 181 h 333"/>
                <a:gd name="T2" fmla="*/ 14 w 789"/>
                <a:gd name="T3" fmla="*/ 209 h 333"/>
                <a:gd name="T4" fmla="*/ 38 w 789"/>
                <a:gd name="T5" fmla="*/ 237 h 333"/>
                <a:gd name="T6" fmla="*/ 72 w 789"/>
                <a:gd name="T7" fmla="*/ 262 h 333"/>
                <a:gd name="T8" fmla="*/ 116 w 789"/>
                <a:gd name="T9" fmla="*/ 284 h 333"/>
                <a:gd name="T10" fmla="*/ 169 w 789"/>
                <a:gd name="T11" fmla="*/ 302 h 333"/>
                <a:gd name="T12" fmla="*/ 228 w 789"/>
                <a:gd name="T13" fmla="*/ 317 h 333"/>
                <a:gd name="T14" fmla="*/ 292 w 789"/>
                <a:gd name="T15" fmla="*/ 327 h 333"/>
                <a:gd name="T16" fmla="*/ 360 w 789"/>
                <a:gd name="T17" fmla="*/ 332 h 333"/>
                <a:gd name="T18" fmla="*/ 429 w 789"/>
                <a:gd name="T19" fmla="*/ 332 h 333"/>
                <a:gd name="T20" fmla="*/ 496 w 789"/>
                <a:gd name="T21" fmla="*/ 327 h 333"/>
                <a:gd name="T22" fmla="*/ 560 w 789"/>
                <a:gd name="T23" fmla="*/ 317 h 333"/>
                <a:gd name="T24" fmla="*/ 620 w 789"/>
                <a:gd name="T25" fmla="*/ 302 h 333"/>
                <a:gd name="T26" fmla="*/ 673 w 789"/>
                <a:gd name="T27" fmla="*/ 284 h 333"/>
                <a:gd name="T28" fmla="*/ 716 w 789"/>
                <a:gd name="T29" fmla="*/ 262 h 333"/>
                <a:gd name="T30" fmla="*/ 751 w 789"/>
                <a:gd name="T31" fmla="*/ 236 h 333"/>
                <a:gd name="T32" fmla="*/ 775 w 789"/>
                <a:gd name="T33" fmla="*/ 209 h 333"/>
                <a:gd name="T34" fmla="*/ 786 w 789"/>
                <a:gd name="T35" fmla="*/ 181 h 333"/>
                <a:gd name="T36" fmla="*/ 786 w 789"/>
                <a:gd name="T37" fmla="*/ 151 h 333"/>
                <a:gd name="T38" fmla="*/ 775 w 789"/>
                <a:gd name="T39" fmla="*/ 123 h 333"/>
                <a:gd name="T40" fmla="*/ 751 w 789"/>
                <a:gd name="T41" fmla="*/ 96 h 333"/>
                <a:gd name="T42" fmla="*/ 716 w 789"/>
                <a:gd name="T43" fmla="*/ 71 h 333"/>
                <a:gd name="T44" fmla="*/ 672 w 789"/>
                <a:gd name="T45" fmla="*/ 48 h 333"/>
                <a:gd name="T46" fmla="*/ 620 w 789"/>
                <a:gd name="T47" fmla="*/ 30 h 333"/>
                <a:gd name="T48" fmla="*/ 560 w 789"/>
                <a:gd name="T49" fmla="*/ 15 h 333"/>
                <a:gd name="T50" fmla="*/ 496 w 789"/>
                <a:gd name="T51" fmla="*/ 6 h 333"/>
                <a:gd name="T52" fmla="*/ 428 w 789"/>
                <a:gd name="T53" fmla="*/ 1 h 333"/>
                <a:gd name="T54" fmla="*/ 360 w 789"/>
                <a:gd name="T55" fmla="*/ 1 h 333"/>
                <a:gd name="T56" fmla="*/ 292 w 789"/>
                <a:gd name="T57" fmla="*/ 6 h 333"/>
                <a:gd name="T58" fmla="*/ 228 w 789"/>
                <a:gd name="T59" fmla="*/ 16 h 333"/>
                <a:gd name="T60" fmla="*/ 169 w 789"/>
                <a:gd name="T61" fmla="*/ 30 h 333"/>
                <a:gd name="T62" fmla="*/ 116 w 789"/>
                <a:gd name="T63" fmla="*/ 49 h 333"/>
                <a:gd name="T64" fmla="*/ 72 w 789"/>
                <a:gd name="T65" fmla="*/ 71 h 333"/>
                <a:gd name="T66" fmla="*/ 38 w 789"/>
                <a:gd name="T67" fmla="*/ 96 h 333"/>
                <a:gd name="T68" fmla="*/ 14 w 789"/>
                <a:gd name="T69" fmla="*/ 123 h 333"/>
                <a:gd name="T70" fmla="*/ 2 w 789"/>
                <a:gd name="T71" fmla="*/ 152 h 33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89"/>
                <a:gd name="T109" fmla="*/ 0 h 333"/>
                <a:gd name="T110" fmla="*/ 789 w 789"/>
                <a:gd name="T111" fmla="*/ 333 h 33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89" h="333">
                  <a:moveTo>
                    <a:pt x="0" y="166"/>
                  </a:moveTo>
                  <a:lnTo>
                    <a:pt x="2" y="181"/>
                  </a:lnTo>
                  <a:lnTo>
                    <a:pt x="6" y="195"/>
                  </a:lnTo>
                  <a:lnTo>
                    <a:pt x="14" y="209"/>
                  </a:lnTo>
                  <a:lnTo>
                    <a:pt x="24" y="223"/>
                  </a:lnTo>
                  <a:lnTo>
                    <a:pt x="38" y="237"/>
                  </a:lnTo>
                  <a:lnTo>
                    <a:pt x="53" y="249"/>
                  </a:lnTo>
                  <a:lnTo>
                    <a:pt x="72" y="262"/>
                  </a:lnTo>
                  <a:lnTo>
                    <a:pt x="93" y="273"/>
                  </a:lnTo>
                  <a:lnTo>
                    <a:pt x="116" y="284"/>
                  </a:lnTo>
                  <a:lnTo>
                    <a:pt x="141" y="294"/>
                  </a:lnTo>
                  <a:lnTo>
                    <a:pt x="169" y="302"/>
                  </a:lnTo>
                  <a:lnTo>
                    <a:pt x="197" y="310"/>
                  </a:lnTo>
                  <a:lnTo>
                    <a:pt x="228" y="317"/>
                  </a:lnTo>
                  <a:lnTo>
                    <a:pt x="259" y="322"/>
                  </a:lnTo>
                  <a:lnTo>
                    <a:pt x="292" y="327"/>
                  </a:lnTo>
                  <a:lnTo>
                    <a:pt x="325" y="330"/>
                  </a:lnTo>
                  <a:lnTo>
                    <a:pt x="360" y="332"/>
                  </a:lnTo>
                  <a:lnTo>
                    <a:pt x="394" y="332"/>
                  </a:lnTo>
                  <a:lnTo>
                    <a:pt x="429" y="332"/>
                  </a:lnTo>
                  <a:lnTo>
                    <a:pt x="463" y="330"/>
                  </a:lnTo>
                  <a:lnTo>
                    <a:pt x="496" y="327"/>
                  </a:lnTo>
                  <a:lnTo>
                    <a:pt x="529" y="322"/>
                  </a:lnTo>
                  <a:lnTo>
                    <a:pt x="560" y="317"/>
                  </a:lnTo>
                  <a:lnTo>
                    <a:pt x="591" y="310"/>
                  </a:lnTo>
                  <a:lnTo>
                    <a:pt x="620" y="302"/>
                  </a:lnTo>
                  <a:lnTo>
                    <a:pt x="647" y="293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6" y="262"/>
                  </a:lnTo>
                  <a:lnTo>
                    <a:pt x="735" y="249"/>
                  </a:lnTo>
                  <a:lnTo>
                    <a:pt x="751" y="236"/>
                  </a:lnTo>
                  <a:lnTo>
                    <a:pt x="765" y="223"/>
                  </a:lnTo>
                  <a:lnTo>
                    <a:pt x="775" y="209"/>
                  </a:lnTo>
                  <a:lnTo>
                    <a:pt x="782" y="195"/>
                  </a:lnTo>
                  <a:lnTo>
                    <a:pt x="786" y="181"/>
                  </a:lnTo>
                  <a:lnTo>
                    <a:pt x="788" y="166"/>
                  </a:lnTo>
                  <a:lnTo>
                    <a:pt x="786" y="151"/>
                  </a:lnTo>
                  <a:lnTo>
                    <a:pt x="782" y="137"/>
                  </a:lnTo>
                  <a:lnTo>
                    <a:pt x="775" y="123"/>
                  </a:lnTo>
                  <a:lnTo>
                    <a:pt x="765" y="109"/>
                  </a:lnTo>
                  <a:lnTo>
                    <a:pt x="751" y="96"/>
                  </a:lnTo>
                  <a:lnTo>
                    <a:pt x="735" y="83"/>
                  </a:lnTo>
                  <a:lnTo>
                    <a:pt x="716" y="71"/>
                  </a:lnTo>
                  <a:lnTo>
                    <a:pt x="695" y="59"/>
                  </a:lnTo>
                  <a:lnTo>
                    <a:pt x="672" y="48"/>
                  </a:lnTo>
                  <a:lnTo>
                    <a:pt x="647" y="39"/>
                  </a:lnTo>
                  <a:lnTo>
                    <a:pt x="620" y="30"/>
                  </a:lnTo>
                  <a:lnTo>
                    <a:pt x="591" y="22"/>
                  </a:lnTo>
                  <a:lnTo>
                    <a:pt x="560" y="15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2" y="2"/>
                  </a:lnTo>
                  <a:lnTo>
                    <a:pt x="428" y="1"/>
                  </a:lnTo>
                  <a:lnTo>
                    <a:pt x="394" y="0"/>
                  </a:lnTo>
                  <a:lnTo>
                    <a:pt x="360" y="1"/>
                  </a:lnTo>
                  <a:lnTo>
                    <a:pt x="325" y="3"/>
                  </a:lnTo>
                  <a:lnTo>
                    <a:pt x="292" y="6"/>
                  </a:lnTo>
                  <a:lnTo>
                    <a:pt x="259" y="10"/>
                  </a:lnTo>
                  <a:lnTo>
                    <a:pt x="228" y="16"/>
                  </a:lnTo>
                  <a:lnTo>
                    <a:pt x="197" y="22"/>
                  </a:lnTo>
                  <a:lnTo>
                    <a:pt x="169" y="30"/>
                  </a:lnTo>
                  <a:lnTo>
                    <a:pt x="141" y="39"/>
                  </a:lnTo>
                  <a:lnTo>
                    <a:pt x="116" y="49"/>
                  </a:lnTo>
                  <a:lnTo>
                    <a:pt x="93" y="60"/>
                  </a:lnTo>
                  <a:lnTo>
                    <a:pt x="72" y="71"/>
                  </a:lnTo>
                  <a:lnTo>
                    <a:pt x="53" y="83"/>
                  </a:lnTo>
                  <a:lnTo>
                    <a:pt x="38" y="96"/>
                  </a:lnTo>
                  <a:lnTo>
                    <a:pt x="24" y="109"/>
                  </a:lnTo>
                  <a:lnTo>
                    <a:pt x="14" y="123"/>
                  </a:lnTo>
                  <a:lnTo>
                    <a:pt x="6" y="138"/>
                  </a:lnTo>
                  <a:lnTo>
                    <a:pt x="2" y="152"/>
                  </a:lnTo>
                  <a:lnTo>
                    <a:pt x="0" y="16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7" name="Freeform 11"/>
            <p:cNvSpPr>
              <a:spLocks/>
            </p:cNvSpPr>
            <p:nvPr/>
          </p:nvSpPr>
          <p:spPr bwMode="auto">
            <a:xfrm>
              <a:off x="4175" y="3641"/>
              <a:ext cx="913" cy="343"/>
            </a:xfrm>
            <a:custGeom>
              <a:avLst/>
              <a:gdLst>
                <a:gd name="T0" fmla="*/ 912 w 913"/>
                <a:gd name="T1" fmla="*/ 342 h 343"/>
                <a:gd name="T2" fmla="*/ 912 w 913"/>
                <a:gd name="T3" fmla="*/ 0 h 343"/>
                <a:gd name="T4" fmla="*/ 0 w 913"/>
                <a:gd name="T5" fmla="*/ 0 h 343"/>
                <a:gd name="T6" fmla="*/ 0 w 913"/>
                <a:gd name="T7" fmla="*/ 342 h 343"/>
                <a:gd name="T8" fmla="*/ 912 w 913"/>
                <a:gd name="T9" fmla="*/ 342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3"/>
                <a:gd name="T16" fmla="*/ 0 h 343"/>
                <a:gd name="T17" fmla="*/ 913 w 913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3" h="343">
                  <a:moveTo>
                    <a:pt x="912" y="342"/>
                  </a:moveTo>
                  <a:lnTo>
                    <a:pt x="912" y="0"/>
                  </a:lnTo>
                  <a:lnTo>
                    <a:pt x="0" y="0"/>
                  </a:lnTo>
                  <a:lnTo>
                    <a:pt x="0" y="342"/>
                  </a:lnTo>
                  <a:lnTo>
                    <a:pt x="912" y="342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508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8" name="Freeform 12"/>
            <p:cNvSpPr>
              <a:spLocks/>
            </p:cNvSpPr>
            <p:nvPr/>
          </p:nvSpPr>
          <p:spPr bwMode="auto">
            <a:xfrm>
              <a:off x="1023" y="3631"/>
              <a:ext cx="789" cy="343"/>
            </a:xfrm>
            <a:custGeom>
              <a:avLst/>
              <a:gdLst>
                <a:gd name="T0" fmla="*/ 788 w 789"/>
                <a:gd name="T1" fmla="*/ 342 h 343"/>
                <a:gd name="T2" fmla="*/ 788 w 789"/>
                <a:gd name="T3" fmla="*/ 0 h 343"/>
                <a:gd name="T4" fmla="*/ 0 w 789"/>
                <a:gd name="T5" fmla="*/ 0 h 343"/>
                <a:gd name="T6" fmla="*/ 0 w 789"/>
                <a:gd name="T7" fmla="*/ 342 h 343"/>
                <a:gd name="T8" fmla="*/ 788 w 789"/>
                <a:gd name="T9" fmla="*/ 342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9"/>
                <a:gd name="T16" fmla="*/ 0 h 343"/>
                <a:gd name="T17" fmla="*/ 789 w 789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9" h="343">
                  <a:moveTo>
                    <a:pt x="788" y="342"/>
                  </a:moveTo>
                  <a:lnTo>
                    <a:pt x="788" y="0"/>
                  </a:lnTo>
                  <a:lnTo>
                    <a:pt x="0" y="0"/>
                  </a:lnTo>
                  <a:lnTo>
                    <a:pt x="0" y="342"/>
                  </a:lnTo>
                  <a:lnTo>
                    <a:pt x="788" y="342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9" name="Freeform 13"/>
            <p:cNvSpPr>
              <a:spLocks/>
            </p:cNvSpPr>
            <p:nvPr/>
          </p:nvSpPr>
          <p:spPr bwMode="auto">
            <a:xfrm>
              <a:off x="1023" y="2849"/>
              <a:ext cx="789" cy="333"/>
            </a:xfrm>
            <a:custGeom>
              <a:avLst/>
              <a:gdLst>
                <a:gd name="T0" fmla="*/ 787 w 789"/>
                <a:gd name="T1" fmla="*/ 151 h 333"/>
                <a:gd name="T2" fmla="*/ 775 w 789"/>
                <a:gd name="T3" fmla="*/ 123 h 333"/>
                <a:gd name="T4" fmla="*/ 751 w 789"/>
                <a:gd name="T5" fmla="*/ 96 h 333"/>
                <a:gd name="T6" fmla="*/ 717 w 789"/>
                <a:gd name="T7" fmla="*/ 70 h 333"/>
                <a:gd name="T8" fmla="*/ 673 w 789"/>
                <a:gd name="T9" fmla="*/ 49 h 333"/>
                <a:gd name="T10" fmla="*/ 620 w 789"/>
                <a:gd name="T11" fmla="*/ 30 h 333"/>
                <a:gd name="T12" fmla="*/ 561 w 789"/>
                <a:gd name="T13" fmla="*/ 16 h 333"/>
                <a:gd name="T14" fmla="*/ 496 w 789"/>
                <a:gd name="T15" fmla="*/ 6 h 333"/>
                <a:gd name="T16" fmla="*/ 429 w 789"/>
                <a:gd name="T17" fmla="*/ 0 h 333"/>
                <a:gd name="T18" fmla="*/ 360 w 789"/>
                <a:gd name="T19" fmla="*/ 0 h 333"/>
                <a:gd name="T20" fmla="*/ 292 w 789"/>
                <a:gd name="T21" fmla="*/ 6 h 333"/>
                <a:gd name="T22" fmla="*/ 228 w 789"/>
                <a:gd name="T23" fmla="*/ 16 h 333"/>
                <a:gd name="T24" fmla="*/ 168 w 789"/>
                <a:gd name="T25" fmla="*/ 30 h 333"/>
                <a:gd name="T26" fmla="*/ 115 w 789"/>
                <a:gd name="T27" fmla="*/ 49 h 333"/>
                <a:gd name="T28" fmla="*/ 71 w 789"/>
                <a:gd name="T29" fmla="*/ 70 h 333"/>
                <a:gd name="T30" fmla="*/ 37 w 789"/>
                <a:gd name="T31" fmla="*/ 96 h 333"/>
                <a:gd name="T32" fmla="*/ 14 w 789"/>
                <a:gd name="T33" fmla="*/ 123 h 333"/>
                <a:gd name="T34" fmla="*/ 1 w 789"/>
                <a:gd name="T35" fmla="*/ 151 h 333"/>
                <a:gd name="T36" fmla="*/ 1 w 789"/>
                <a:gd name="T37" fmla="*/ 180 h 333"/>
                <a:gd name="T38" fmla="*/ 14 w 789"/>
                <a:gd name="T39" fmla="*/ 209 h 333"/>
                <a:gd name="T40" fmla="*/ 37 w 789"/>
                <a:gd name="T41" fmla="*/ 236 h 333"/>
                <a:gd name="T42" fmla="*/ 71 w 789"/>
                <a:gd name="T43" fmla="*/ 261 h 333"/>
                <a:gd name="T44" fmla="*/ 115 w 789"/>
                <a:gd name="T45" fmla="*/ 284 h 333"/>
                <a:gd name="T46" fmla="*/ 168 w 789"/>
                <a:gd name="T47" fmla="*/ 302 h 333"/>
                <a:gd name="T48" fmla="*/ 228 w 789"/>
                <a:gd name="T49" fmla="*/ 317 h 333"/>
                <a:gd name="T50" fmla="*/ 292 w 789"/>
                <a:gd name="T51" fmla="*/ 327 h 333"/>
                <a:gd name="T52" fmla="*/ 360 w 789"/>
                <a:gd name="T53" fmla="*/ 331 h 333"/>
                <a:gd name="T54" fmla="*/ 429 w 789"/>
                <a:gd name="T55" fmla="*/ 331 h 333"/>
                <a:gd name="T56" fmla="*/ 496 w 789"/>
                <a:gd name="T57" fmla="*/ 327 h 333"/>
                <a:gd name="T58" fmla="*/ 561 w 789"/>
                <a:gd name="T59" fmla="*/ 317 h 333"/>
                <a:gd name="T60" fmla="*/ 620 w 789"/>
                <a:gd name="T61" fmla="*/ 302 h 333"/>
                <a:gd name="T62" fmla="*/ 673 w 789"/>
                <a:gd name="T63" fmla="*/ 284 h 333"/>
                <a:gd name="T64" fmla="*/ 717 w 789"/>
                <a:gd name="T65" fmla="*/ 261 h 333"/>
                <a:gd name="T66" fmla="*/ 751 w 789"/>
                <a:gd name="T67" fmla="*/ 236 h 333"/>
                <a:gd name="T68" fmla="*/ 775 w 789"/>
                <a:gd name="T69" fmla="*/ 209 h 333"/>
                <a:gd name="T70" fmla="*/ 787 w 789"/>
                <a:gd name="T71" fmla="*/ 180 h 33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89"/>
                <a:gd name="T109" fmla="*/ 0 h 333"/>
                <a:gd name="T110" fmla="*/ 789 w 789"/>
                <a:gd name="T111" fmla="*/ 333 h 33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89" h="333">
                  <a:moveTo>
                    <a:pt x="788" y="166"/>
                  </a:moveTo>
                  <a:lnTo>
                    <a:pt x="787" y="151"/>
                  </a:lnTo>
                  <a:lnTo>
                    <a:pt x="782" y="137"/>
                  </a:lnTo>
                  <a:lnTo>
                    <a:pt x="775" y="123"/>
                  </a:lnTo>
                  <a:lnTo>
                    <a:pt x="765" y="109"/>
                  </a:lnTo>
                  <a:lnTo>
                    <a:pt x="751" y="96"/>
                  </a:lnTo>
                  <a:lnTo>
                    <a:pt x="735" y="83"/>
                  </a:lnTo>
                  <a:lnTo>
                    <a:pt x="717" y="70"/>
                  </a:lnTo>
                  <a:lnTo>
                    <a:pt x="696" y="59"/>
                  </a:lnTo>
                  <a:lnTo>
                    <a:pt x="673" y="49"/>
                  </a:lnTo>
                  <a:lnTo>
                    <a:pt x="647" y="39"/>
                  </a:lnTo>
                  <a:lnTo>
                    <a:pt x="620" y="30"/>
                  </a:lnTo>
                  <a:lnTo>
                    <a:pt x="591" y="22"/>
                  </a:lnTo>
                  <a:lnTo>
                    <a:pt x="561" y="16"/>
                  </a:lnTo>
                  <a:lnTo>
                    <a:pt x="529" y="10"/>
                  </a:lnTo>
                  <a:lnTo>
                    <a:pt x="496" y="6"/>
                  </a:lnTo>
                  <a:lnTo>
                    <a:pt x="463" y="3"/>
                  </a:lnTo>
                  <a:lnTo>
                    <a:pt x="429" y="0"/>
                  </a:lnTo>
                  <a:lnTo>
                    <a:pt x="394" y="0"/>
                  </a:lnTo>
                  <a:lnTo>
                    <a:pt x="360" y="0"/>
                  </a:lnTo>
                  <a:lnTo>
                    <a:pt x="325" y="3"/>
                  </a:lnTo>
                  <a:lnTo>
                    <a:pt x="292" y="6"/>
                  </a:lnTo>
                  <a:lnTo>
                    <a:pt x="260" y="10"/>
                  </a:lnTo>
                  <a:lnTo>
                    <a:pt x="228" y="16"/>
                  </a:lnTo>
                  <a:lnTo>
                    <a:pt x="197" y="22"/>
                  </a:lnTo>
                  <a:lnTo>
                    <a:pt x="168" y="30"/>
                  </a:lnTo>
                  <a:lnTo>
                    <a:pt x="141" y="39"/>
                  </a:lnTo>
                  <a:lnTo>
                    <a:pt x="115" y="49"/>
                  </a:lnTo>
                  <a:lnTo>
                    <a:pt x="92" y="59"/>
                  </a:lnTo>
                  <a:lnTo>
                    <a:pt x="71" y="70"/>
                  </a:lnTo>
                  <a:lnTo>
                    <a:pt x="53" y="83"/>
                  </a:lnTo>
                  <a:lnTo>
                    <a:pt x="37" y="96"/>
                  </a:lnTo>
                  <a:lnTo>
                    <a:pt x="24" y="109"/>
                  </a:lnTo>
                  <a:lnTo>
                    <a:pt x="14" y="123"/>
                  </a:lnTo>
                  <a:lnTo>
                    <a:pt x="6" y="137"/>
                  </a:lnTo>
                  <a:lnTo>
                    <a:pt x="1" y="151"/>
                  </a:lnTo>
                  <a:lnTo>
                    <a:pt x="0" y="166"/>
                  </a:lnTo>
                  <a:lnTo>
                    <a:pt x="1" y="180"/>
                  </a:lnTo>
                  <a:lnTo>
                    <a:pt x="6" y="195"/>
                  </a:lnTo>
                  <a:lnTo>
                    <a:pt x="14" y="209"/>
                  </a:lnTo>
                  <a:lnTo>
                    <a:pt x="24" y="223"/>
                  </a:lnTo>
                  <a:lnTo>
                    <a:pt x="37" y="236"/>
                  </a:lnTo>
                  <a:lnTo>
                    <a:pt x="53" y="249"/>
                  </a:lnTo>
                  <a:lnTo>
                    <a:pt x="71" y="261"/>
                  </a:lnTo>
                  <a:lnTo>
                    <a:pt x="92" y="273"/>
                  </a:lnTo>
                  <a:lnTo>
                    <a:pt x="115" y="284"/>
                  </a:lnTo>
                  <a:lnTo>
                    <a:pt x="141" y="294"/>
                  </a:lnTo>
                  <a:lnTo>
                    <a:pt x="168" y="302"/>
                  </a:lnTo>
                  <a:lnTo>
                    <a:pt x="197" y="310"/>
                  </a:lnTo>
                  <a:lnTo>
                    <a:pt x="228" y="317"/>
                  </a:lnTo>
                  <a:lnTo>
                    <a:pt x="260" y="322"/>
                  </a:lnTo>
                  <a:lnTo>
                    <a:pt x="292" y="327"/>
                  </a:lnTo>
                  <a:lnTo>
                    <a:pt x="325" y="330"/>
                  </a:lnTo>
                  <a:lnTo>
                    <a:pt x="360" y="331"/>
                  </a:lnTo>
                  <a:lnTo>
                    <a:pt x="394" y="332"/>
                  </a:lnTo>
                  <a:lnTo>
                    <a:pt x="429" y="331"/>
                  </a:lnTo>
                  <a:lnTo>
                    <a:pt x="463" y="330"/>
                  </a:lnTo>
                  <a:lnTo>
                    <a:pt x="496" y="327"/>
                  </a:lnTo>
                  <a:lnTo>
                    <a:pt x="529" y="322"/>
                  </a:lnTo>
                  <a:lnTo>
                    <a:pt x="561" y="317"/>
                  </a:lnTo>
                  <a:lnTo>
                    <a:pt x="591" y="310"/>
                  </a:lnTo>
                  <a:lnTo>
                    <a:pt x="620" y="302"/>
                  </a:lnTo>
                  <a:lnTo>
                    <a:pt x="647" y="294"/>
                  </a:lnTo>
                  <a:lnTo>
                    <a:pt x="673" y="284"/>
                  </a:lnTo>
                  <a:lnTo>
                    <a:pt x="696" y="273"/>
                  </a:lnTo>
                  <a:lnTo>
                    <a:pt x="717" y="261"/>
                  </a:lnTo>
                  <a:lnTo>
                    <a:pt x="735" y="249"/>
                  </a:lnTo>
                  <a:lnTo>
                    <a:pt x="751" y="236"/>
                  </a:lnTo>
                  <a:lnTo>
                    <a:pt x="765" y="223"/>
                  </a:lnTo>
                  <a:lnTo>
                    <a:pt x="775" y="209"/>
                  </a:lnTo>
                  <a:lnTo>
                    <a:pt x="782" y="195"/>
                  </a:lnTo>
                  <a:lnTo>
                    <a:pt x="787" y="180"/>
                  </a:lnTo>
                  <a:lnTo>
                    <a:pt x="788" y="166"/>
                  </a:lnTo>
                </a:path>
              </a:pathLst>
            </a:custGeom>
            <a:solidFill>
              <a:srgbClr val="92D05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2037" y="3160"/>
              <a:ext cx="27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lot</a:t>
              </a:r>
            </a:p>
          </p:txBody>
        </p:sp>
        <p:sp>
          <p:nvSpPr>
            <p:cNvPr id="61" name="Freeform 15"/>
            <p:cNvSpPr>
              <a:spLocks/>
            </p:cNvSpPr>
            <p:nvPr/>
          </p:nvSpPr>
          <p:spPr bwMode="auto">
            <a:xfrm>
              <a:off x="2747" y="3592"/>
              <a:ext cx="789" cy="392"/>
            </a:xfrm>
            <a:custGeom>
              <a:avLst/>
              <a:gdLst>
                <a:gd name="T0" fmla="*/ 0 w 789"/>
                <a:gd name="T1" fmla="*/ 196 h 392"/>
                <a:gd name="T2" fmla="*/ 394 w 789"/>
                <a:gd name="T3" fmla="*/ 0 h 392"/>
                <a:gd name="T4" fmla="*/ 788 w 789"/>
                <a:gd name="T5" fmla="*/ 196 h 392"/>
                <a:gd name="T6" fmla="*/ 394 w 789"/>
                <a:gd name="T7" fmla="*/ 391 h 392"/>
                <a:gd name="T8" fmla="*/ 0 w 789"/>
                <a:gd name="T9" fmla="*/ 196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9"/>
                <a:gd name="T16" fmla="*/ 0 h 392"/>
                <a:gd name="T17" fmla="*/ 789 w 789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9" h="392">
                  <a:moveTo>
                    <a:pt x="0" y="196"/>
                  </a:moveTo>
                  <a:lnTo>
                    <a:pt x="394" y="0"/>
                  </a:lnTo>
                  <a:lnTo>
                    <a:pt x="788" y="196"/>
                  </a:lnTo>
                  <a:lnTo>
                    <a:pt x="394" y="391"/>
                  </a:lnTo>
                  <a:lnTo>
                    <a:pt x="0" y="19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508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1239" y="2896"/>
              <a:ext cx="44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name</a:t>
              </a: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4912" y="3131"/>
              <a:ext cx="33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age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3868" y="3121"/>
              <a:ext cx="52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pname</a:t>
              </a:r>
            </a:p>
          </p:txBody>
        </p:sp>
        <p:sp>
          <p:nvSpPr>
            <p:cNvPr id="65" name="Rectangle 19"/>
            <p:cNvSpPr>
              <a:spLocks noChangeArrowheads="1"/>
            </p:cNvSpPr>
            <p:nvPr/>
          </p:nvSpPr>
          <p:spPr bwMode="auto">
            <a:xfrm>
              <a:off x="4243" y="3688"/>
              <a:ext cx="84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Dependents</a:t>
              </a:r>
            </a:p>
          </p:txBody>
        </p:sp>
        <p:sp>
          <p:nvSpPr>
            <p:cNvPr id="66" name="Rectangle 20"/>
            <p:cNvSpPr>
              <a:spLocks noChangeArrowheads="1"/>
            </p:cNvSpPr>
            <p:nvPr/>
          </p:nvSpPr>
          <p:spPr bwMode="auto">
            <a:xfrm>
              <a:off x="1016" y="3699"/>
              <a:ext cx="78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Employees</a:t>
              </a:r>
            </a:p>
          </p:txBody>
        </p:sp>
        <p:sp>
          <p:nvSpPr>
            <p:cNvPr id="67" name="Rectangle 21"/>
            <p:cNvSpPr>
              <a:spLocks noChangeArrowheads="1"/>
            </p:cNvSpPr>
            <p:nvPr/>
          </p:nvSpPr>
          <p:spPr bwMode="auto">
            <a:xfrm>
              <a:off x="549" y="3151"/>
              <a:ext cx="33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u="sng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ssn</a:t>
              </a:r>
            </a:p>
          </p:txBody>
        </p:sp>
        <p:sp>
          <p:nvSpPr>
            <p:cNvPr id="68" name="Rectangle 22"/>
            <p:cNvSpPr>
              <a:spLocks noChangeArrowheads="1"/>
            </p:cNvSpPr>
            <p:nvPr/>
          </p:nvSpPr>
          <p:spPr bwMode="auto">
            <a:xfrm>
              <a:off x="2890" y="3688"/>
              <a:ext cx="49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Policy</a:t>
              </a:r>
            </a:p>
          </p:txBody>
        </p:sp>
        <p:sp>
          <p:nvSpPr>
            <p:cNvPr id="69" name="Rectangle 23"/>
            <p:cNvSpPr>
              <a:spLocks noChangeArrowheads="1"/>
            </p:cNvSpPr>
            <p:nvPr/>
          </p:nvSpPr>
          <p:spPr bwMode="auto">
            <a:xfrm>
              <a:off x="2962" y="3082"/>
              <a:ext cx="377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pitchFamily="34" charset="0"/>
                  <a:ea typeface="宋体" pitchFamily="2" charset="-122"/>
                </a:rPr>
                <a:t>cost</a:t>
              </a:r>
            </a:p>
          </p:txBody>
        </p:sp>
        <p:sp>
          <p:nvSpPr>
            <p:cNvPr id="70" name="Line 24"/>
            <p:cNvSpPr>
              <a:spLocks noChangeShapeType="1"/>
            </p:cNvSpPr>
            <p:nvPr/>
          </p:nvSpPr>
          <p:spPr bwMode="auto">
            <a:xfrm flipH="1">
              <a:off x="3929" y="3316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Line 25"/>
            <p:cNvSpPr>
              <a:spLocks noChangeShapeType="1"/>
            </p:cNvSpPr>
            <p:nvPr/>
          </p:nvSpPr>
          <p:spPr bwMode="auto">
            <a:xfrm>
              <a:off x="1427" y="3197"/>
              <a:ext cx="0" cy="42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Line 26"/>
            <p:cNvSpPr>
              <a:spLocks noChangeShapeType="1"/>
            </p:cNvSpPr>
            <p:nvPr/>
          </p:nvSpPr>
          <p:spPr bwMode="auto">
            <a:xfrm>
              <a:off x="883" y="3407"/>
              <a:ext cx="325" cy="2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Line 27"/>
            <p:cNvSpPr>
              <a:spLocks noChangeShapeType="1"/>
            </p:cNvSpPr>
            <p:nvPr/>
          </p:nvSpPr>
          <p:spPr bwMode="auto">
            <a:xfrm flipH="1">
              <a:off x="1638" y="3424"/>
              <a:ext cx="513" cy="20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Line 28"/>
            <p:cNvSpPr>
              <a:spLocks noChangeShapeType="1"/>
            </p:cNvSpPr>
            <p:nvPr/>
          </p:nvSpPr>
          <p:spPr bwMode="auto">
            <a:xfrm flipV="1">
              <a:off x="3150" y="3361"/>
              <a:ext cx="0" cy="16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29"/>
            <p:cNvSpPr>
              <a:spLocks noChangeShapeType="1"/>
            </p:cNvSpPr>
            <p:nvPr/>
          </p:nvSpPr>
          <p:spPr bwMode="auto">
            <a:xfrm>
              <a:off x="4131" y="3407"/>
              <a:ext cx="186" cy="2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Line 30"/>
            <p:cNvSpPr>
              <a:spLocks noChangeShapeType="1"/>
            </p:cNvSpPr>
            <p:nvPr/>
          </p:nvSpPr>
          <p:spPr bwMode="auto">
            <a:xfrm flipH="1">
              <a:off x="4708" y="3424"/>
              <a:ext cx="324" cy="21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31"/>
            <p:cNvSpPr>
              <a:spLocks noChangeShapeType="1"/>
            </p:cNvSpPr>
            <p:nvPr/>
          </p:nvSpPr>
          <p:spPr bwMode="auto">
            <a:xfrm flipH="1" flipV="1">
              <a:off x="3666" y="3788"/>
              <a:ext cx="499" cy="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32"/>
            <p:cNvSpPr>
              <a:spLocks noChangeShapeType="1"/>
            </p:cNvSpPr>
            <p:nvPr/>
          </p:nvSpPr>
          <p:spPr bwMode="auto">
            <a:xfrm>
              <a:off x="1812" y="3788"/>
              <a:ext cx="811" cy="0"/>
            </a:xfrm>
            <a:prstGeom prst="line">
              <a:avLst/>
            </a:prstGeom>
            <a:noFill/>
            <a:ln w="19050" cap="rnd">
              <a:solidFill>
                <a:schemeClr val="tx2"/>
              </a:solidFill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9" name="Text Box 19"/>
          <p:cNvSpPr txBox="1">
            <a:spLocks noChangeArrowheads="1"/>
          </p:cNvSpPr>
          <p:nvPr/>
        </p:nvSpPr>
        <p:spPr bwMode="auto">
          <a:xfrm rot="10979844">
            <a:off x="2662693" y="5242719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5587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Design Principles: Be Faithful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76736" y="1524000"/>
            <a:ext cx="1524000" cy="1371600"/>
          </a:xfrm>
          <a:prstGeom prst="diamond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Purchase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47736" y="17526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Product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367536" y="18288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Person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2555576" y="2209800"/>
            <a:ext cx="12211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5300736" y="220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622376" y="3276600"/>
            <a:ext cx="1524000" cy="1371600"/>
          </a:xfrm>
          <a:prstGeom prst="diamond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President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441776" y="36576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Person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45776" y="36576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Country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5146376" y="3962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2555576" y="3962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3647256" y="5029200"/>
            <a:ext cx="1524000" cy="1371600"/>
          </a:xfrm>
          <a:prstGeom prst="diamond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Teaches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466656" y="54102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Course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70656" y="5410200"/>
            <a:ext cx="2209800" cy="762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Instructor</a:t>
            </a: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171256" y="5715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>
            <a:off x="2580456" y="5715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7741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Steps in Building DB Applications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0: pick an application domain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We will talk about this later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1: conceptual design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Discuss with your teammates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what to model</a:t>
            </a:r>
            <a:r>
              <a:rPr lang="en-US" altLang="zh-CN" dirty="0">
                <a:ea typeface="宋体" charset="-122"/>
              </a:rPr>
              <a:t> in the application domain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Need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a modeling language </a:t>
            </a:r>
            <a:r>
              <a:rPr lang="en-US" altLang="zh-CN" dirty="0">
                <a:ea typeface="宋体" charset="-122"/>
              </a:rPr>
              <a:t>to express what you want</a:t>
            </a:r>
          </a:p>
          <a:p>
            <a:pPr lvl="2">
              <a:lnSpc>
                <a:spcPct val="125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ER model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is the most popular such language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Output: an ER diagram of the application domain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6283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Avoiding Redundancy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Redundancy occurs when we say the same thing in two different ways</a:t>
            </a:r>
          </a:p>
          <a:p>
            <a:r>
              <a:rPr lang="en-US" altLang="zh-CN" dirty="0">
                <a:ea typeface="宋体" charset="-122"/>
              </a:rPr>
              <a:t>Redundancy wastes space and (more importantly) encourages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inconsistency</a:t>
            </a:r>
          </a:p>
          <a:p>
            <a:pPr lvl="1"/>
            <a:r>
              <a:rPr lang="en-US" altLang="zh-CN" dirty="0">
                <a:ea typeface="宋体" charset="-122"/>
              </a:rPr>
              <a:t>The two instances of the same fact may become inconsistent if we change one and forget to change the other, related version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19672" y="4919464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582072" y="4919464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Manfs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524672" y="4767064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ManfBy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896272" y="5376664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 flipV="1">
            <a:off x="2686472" y="5370934"/>
            <a:ext cx="838200" cy="22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695872" y="400506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048672" y="400506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695872" y="621486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153072" y="453846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505872" y="4538464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6344072" y="4538464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896272" y="537666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153072" y="575766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572672" y="400506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addr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130452" y="6163489"/>
            <a:ext cx="44272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This design states the manufacturer of a beer twice: as an </a:t>
            </a:r>
            <a:r>
              <a:rPr lang="en-US" altLang="zh-CN" sz="1600" dirty="0">
                <a:solidFill>
                  <a:srgbClr val="7D0900"/>
                </a:solidFill>
                <a:latin typeface="Tahoma" charset="0"/>
                <a:ea typeface="宋体" charset="-122"/>
              </a:rPr>
              <a:t>attribute</a:t>
            </a:r>
            <a:r>
              <a:rPr lang="en-US" altLang="zh-CN" sz="1600" dirty="0">
                <a:latin typeface="Tahoma" charset="0"/>
                <a:ea typeface="宋体" charset="-122"/>
              </a:rPr>
              <a:t> and as a </a:t>
            </a:r>
            <a:r>
              <a:rPr lang="en-US" altLang="zh-CN" sz="1600" dirty="0">
                <a:solidFill>
                  <a:srgbClr val="7D0900"/>
                </a:solidFill>
                <a:latin typeface="Tahoma" charset="0"/>
                <a:ea typeface="宋体" charset="-122"/>
              </a:rPr>
              <a:t>related entity</a:t>
            </a:r>
          </a:p>
        </p:txBody>
      </p:sp>
    </p:spTree>
    <p:extLst>
      <p:ext uri="{BB962C8B-B14F-4D97-AF65-F5344CB8AC3E}">
        <p14:creationId xmlns:p14="http://schemas.microsoft.com/office/powerpoint/2010/main" val="2649867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Another Possible Design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60440" y="295084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465040" y="203644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7544" y="4648200"/>
            <a:ext cx="81369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charset="0"/>
                <a:ea typeface="宋体" charset="-122"/>
              </a:rPr>
              <a:t>This design repeats the manufacturer’s address once for each beer; loses the address if there are temporarily no beers for a manufacturer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836640" y="203644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5284440" y="2036440"/>
            <a:ext cx="1447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manfAddr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922240" y="256984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293840" y="256984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4827240" y="256984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2029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Good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Manfs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ManfBy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28786" y="4359275"/>
            <a:ext cx="81036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charset="0"/>
                <a:ea typeface="宋体" charset="-122"/>
              </a:rPr>
              <a:t>This design gives the address of each manufacturer exactly once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800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6324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addr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257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H="1">
            <a:off x="6096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946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Entity Sets vs. Attributes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zh-CN" dirty="0">
                <a:ea typeface="宋体" charset="-122"/>
              </a:rPr>
              <a:t>An entity set should satisfy at least one of the following conditions:</a:t>
            </a:r>
          </a:p>
          <a:p>
            <a:pPr marL="990600" lvl="1" indent="-533400"/>
            <a:r>
              <a:rPr lang="en-US" altLang="zh-CN" dirty="0">
                <a:ea typeface="宋体" charset="-122"/>
              </a:rPr>
              <a:t>It is more than the name of something; it has at least one non-key attribute.</a:t>
            </a:r>
          </a:p>
          <a:p>
            <a:pPr marL="990600" lvl="1" indent="-533400">
              <a:buFontTx/>
              <a:buNone/>
            </a:pPr>
            <a:r>
              <a:rPr lang="en-US" altLang="zh-CN" dirty="0">
                <a:ea typeface="宋体" charset="-122"/>
              </a:rPr>
              <a:t>or</a:t>
            </a:r>
          </a:p>
          <a:p>
            <a:pPr marL="990600" lvl="1" indent="-533400"/>
            <a:r>
              <a:rPr lang="en-US" altLang="zh-CN" dirty="0">
                <a:ea typeface="宋体" charset="-122"/>
              </a:rPr>
              <a:t>It is the “many” in a many-one or many-many relationship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56928" y="5026496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619328" y="5026496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Manfs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561928" y="4874096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ManfBy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933528" y="5483696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2723728" y="5499319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733128" y="4112096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085928" y="4112096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609928" y="4112096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addr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190328" y="464549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543128" y="4645496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6381328" y="4645496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933528" y="5483696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Bent Arrow 26"/>
          <p:cNvSpPr/>
          <p:nvPr/>
        </p:nvSpPr>
        <p:spPr>
          <a:xfrm rot="10800000">
            <a:off x="7380312" y="2492895"/>
            <a:ext cx="1080120" cy="2931219"/>
          </a:xfrm>
          <a:prstGeom prst="bentArrow">
            <a:avLst>
              <a:gd name="adj1" fmla="val 16427"/>
              <a:gd name="adj2" fmla="val 21249"/>
              <a:gd name="adj3" fmla="val 19642"/>
              <a:gd name="adj4" fmla="val 3303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Bent Arrow 27"/>
          <p:cNvSpPr/>
          <p:nvPr/>
        </p:nvSpPr>
        <p:spPr>
          <a:xfrm rot="10800000" flipH="1">
            <a:off x="755576" y="3861047"/>
            <a:ext cx="786680" cy="1800200"/>
          </a:xfrm>
          <a:prstGeom prst="bentArrow">
            <a:avLst>
              <a:gd name="adj1" fmla="val 16427"/>
              <a:gd name="adj2" fmla="val 21249"/>
              <a:gd name="adj3" fmla="val 19642"/>
              <a:gd name="adj4" fmla="val 3303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3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Which One is Good?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61656" y="2399184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3275856" y="148478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876056" y="148478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733056" y="2018184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4723656" y="2018184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919064" y="4738464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Beers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881464" y="4738464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Manfs</a:t>
            </a: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3824064" y="4586064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ManfBy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5195664" y="5195664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 flipV="1">
            <a:off x="2985864" y="5195664"/>
            <a:ext cx="838200" cy="83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1995264" y="382406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5957664" y="3824064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u="sng">
                <a:ea typeface="宋体" charset="-122"/>
              </a:rPr>
              <a:t>name</a:t>
            </a: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2452464" y="435746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5195664" y="519566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6414864" y="435746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2312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Don’t Overuse Weak Entity Sets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49976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Database designers often doubt that anything could be a key by itself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They make all entity sets weak, supported by all other entity sets to which they are linked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In reality, we usually create unique ID’s for entity sets.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Examples include social-security numbers, automobile VIN’s </a:t>
            </a:r>
            <a:r>
              <a:rPr lang="en-US" altLang="zh-CN" dirty="0" err="1">
                <a:ea typeface="宋体" charset="-122"/>
              </a:rPr>
              <a:t>etc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When Do We Need Weak Entity Sets?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The usual reason is that there is no global authority capable of creating unique ID’s</a:t>
            </a:r>
          </a:p>
          <a:p>
            <a:pPr lvl="2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Example: it is unlikely that there could be an agreement to assign unique player numbers across all football teams in the world</a:t>
            </a:r>
          </a:p>
          <a:p>
            <a:pPr>
              <a:lnSpc>
                <a:spcPct val="11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34190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How to Identify Them by #10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35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340770"/>
            <a:ext cx="2153442" cy="26731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40" y="1340769"/>
            <a:ext cx="2116164" cy="26731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2088232" cy="26731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148709"/>
            <a:ext cx="2088232" cy="25682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06" y="4112469"/>
            <a:ext cx="2182032" cy="26045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112469"/>
            <a:ext cx="2153442" cy="260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47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Basic constructs</a:t>
            </a:r>
          </a:p>
          <a:p>
            <a:pPr lvl="1"/>
            <a:r>
              <a:rPr lang="en-US" altLang="zh-CN" dirty="0">
                <a:ea typeface="宋体" charset="-122"/>
              </a:rPr>
              <a:t>entity, attribute, entity set</a:t>
            </a:r>
          </a:p>
          <a:p>
            <a:pPr lvl="1"/>
            <a:r>
              <a:rPr lang="en-US" altLang="zh-CN" dirty="0">
                <a:ea typeface="宋体" charset="-122"/>
              </a:rPr>
              <a:t>relation: binary, multi-way, converting from multi-way</a:t>
            </a:r>
          </a:p>
          <a:p>
            <a:pPr lvl="1"/>
            <a:r>
              <a:rPr lang="en-US" altLang="zh-CN" dirty="0">
                <a:ea typeface="宋体" charset="-122"/>
              </a:rPr>
              <a:t>relationship roles, attributes on relationships</a:t>
            </a:r>
          </a:p>
          <a:p>
            <a:pPr lvl="1"/>
            <a:r>
              <a:rPr lang="en-US" altLang="zh-CN" dirty="0">
                <a:ea typeface="宋体" charset="-122"/>
              </a:rPr>
              <a:t>subclasses (is-a)</a:t>
            </a:r>
          </a:p>
          <a:p>
            <a:r>
              <a:rPr lang="en-US" altLang="zh-CN" dirty="0">
                <a:ea typeface="宋体" charset="-122"/>
              </a:rPr>
              <a:t>Constraints</a:t>
            </a:r>
          </a:p>
          <a:p>
            <a:pPr lvl="1"/>
            <a:r>
              <a:rPr lang="en-US" altLang="zh-CN" dirty="0">
                <a:ea typeface="宋体" charset="-122"/>
              </a:rPr>
              <a:t>on relations</a:t>
            </a:r>
          </a:p>
          <a:p>
            <a:pPr lvl="2"/>
            <a:r>
              <a:rPr lang="en-US" altLang="zh-CN" dirty="0">
                <a:ea typeface="宋体" charset="-122"/>
              </a:rPr>
              <a:t>many-one, one-one, many-many</a:t>
            </a:r>
          </a:p>
          <a:p>
            <a:pPr lvl="1"/>
            <a:r>
              <a:rPr lang="en-US" altLang="zh-CN" dirty="0">
                <a:ea typeface="宋体" charset="-122"/>
              </a:rPr>
              <a:t>keys, single-valued, ref. integrity, domain &amp; general constraints</a:t>
            </a:r>
          </a:p>
          <a:p>
            <a:r>
              <a:rPr lang="en-US" altLang="zh-CN" dirty="0">
                <a:ea typeface="宋体" charset="-122"/>
              </a:rPr>
              <a:t>Weak Entity Set</a:t>
            </a:r>
          </a:p>
          <a:p>
            <a:r>
              <a:rPr lang="en-US" altLang="zh-CN" dirty="0">
                <a:ea typeface="宋体" charset="-122"/>
              </a:rPr>
              <a:t>Design principles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47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Steps in Building DB Applications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2: pick a type of DBMS’s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Relational DBMS is most popular and is our focus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3: translate ER design to a relational schema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Use a set of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rules</a:t>
            </a:r>
            <a:r>
              <a:rPr lang="en-US" altLang="zh-CN" dirty="0">
                <a:ea typeface="宋体" charset="-122"/>
              </a:rPr>
              <a:t> to translate from ER to relational schema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Use a set of schema refinement rules to transform the above relational schema into a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good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relational schema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At this point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You have a good relational schema on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6242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Steps in Building DB Applications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Subsequent steps include</a:t>
            </a:r>
          </a:p>
          <a:p>
            <a:pPr marL="914400" lvl="1" indent="-457200">
              <a:lnSpc>
                <a:spcPct val="125000"/>
              </a:lnSpc>
              <a:buFont typeface="+mj-lt"/>
              <a:buAutoNum type="arabicPeriod" startAt="4"/>
            </a:pPr>
            <a:r>
              <a:rPr lang="en-US" altLang="zh-CN" dirty="0">
                <a:ea typeface="宋体" charset="-122"/>
              </a:rPr>
              <a:t>Implement your relational DBMS using a "database programming language" called SQL</a:t>
            </a:r>
          </a:p>
          <a:p>
            <a:pPr marL="914400" lvl="1" indent="-457200">
              <a:lnSpc>
                <a:spcPct val="125000"/>
              </a:lnSpc>
              <a:buFont typeface="+mj-lt"/>
              <a:buAutoNum type="arabicPeriod" startAt="4"/>
            </a:pPr>
            <a:r>
              <a:rPr lang="en-US" altLang="zh-CN" dirty="0">
                <a:ea typeface="宋体" charset="-122"/>
              </a:rPr>
              <a:t>Ordinary users cannot interact with the database directly and the database also cannot do everything you want, hence write your application program in C++, Java, PHP, etc. to handle the interaction and take care of things that the database cannot do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So,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the first thing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we should start with is to learn ER model </a:t>
            </a:r>
            <a:r>
              <a:rPr lang="en-US" altLang="zh-CN" dirty="0">
                <a:ea typeface="宋体" charset="-122"/>
              </a:rPr>
              <a:t>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6694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ER Model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 language to specify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what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information</a:t>
            </a:r>
            <a:r>
              <a:rPr lang="en-US" altLang="zh-CN" dirty="0">
                <a:ea typeface="宋体" charset="-122"/>
              </a:rPr>
              <a:t> a database must hold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what are the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relationships</a:t>
            </a:r>
            <a:r>
              <a:rPr lang="en-US" altLang="zh-CN" dirty="0">
                <a:ea typeface="宋体" charset="-122"/>
              </a:rPr>
              <a:t> among components of that information</a:t>
            </a:r>
          </a:p>
          <a:p>
            <a:r>
              <a:rPr lang="en-US" altLang="zh-CN" dirty="0">
                <a:ea typeface="宋体" charset="-122"/>
              </a:rPr>
              <a:t>What we will cover</a:t>
            </a:r>
          </a:p>
          <a:p>
            <a:pPr lvl="1"/>
            <a:r>
              <a:rPr lang="en-US" altLang="zh-CN" dirty="0">
                <a:ea typeface="宋体" charset="-122"/>
              </a:rPr>
              <a:t>basic constructs, constraints, weak entity sets, and design principles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Proposed by Peter Chen in 1976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"</a:t>
            </a:r>
            <a:r>
              <a:rPr lang="en-US" altLang="zh-CN" i="1" dirty="0">
                <a:ea typeface="宋体" charset="-122"/>
              </a:rPr>
              <a:t>The Entity-Relationship Model --- Toward a Unified View of Data</a:t>
            </a:r>
            <a:r>
              <a:rPr lang="en-US" altLang="zh-CN" dirty="0">
                <a:ea typeface="宋体" charset="-122"/>
              </a:rPr>
              <a:t>". in </a:t>
            </a:r>
            <a:r>
              <a:rPr lang="en-US" altLang="zh-CN" b="1" dirty="0">
                <a:ea typeface="宋体" charset="-122"/>
              </a:rPr>
              <a:t>ACM transactions on database systems (TODS)</a:t>
            </a:r>
          </a:p>
          <a:p>
            <a:pPr lvl="2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One of the most cited CS papers</a:t>
            </a:r>
          </a:p>
          <a:p>
            <a:pPr>
              <a:lnSpc>
                <a:spcPct val="125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195" y="1124744"/>
            <a:ext cx="13209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6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275112"/>
              </p:ext>
            </p:extLst>
          </p:nvPr>
        </p:nvGraphicFramePr>
        <p:xfrm>
          <a:off x="1187624" y="2045990"/>
          <a:ext cx="6984776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sentation" r:id="rId2" imgW="3168290" imgH="2375823" progId="PowerPoint.Show.12">
                  <p:embed/>
                </p:oleObj>
              </mc:Choice>
              <mc:Fallback>
                <p:oleObj name="Presentation" r:id="rId2" imgW="3168290" imgH="237582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87624" y="2045990"/>
                        <a:ext cx="6984776" cy="4752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Entities and Attributes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Entities</a:t>
            </a:r>
          </a:p>
          <a:p>
            <a:pPr lvl="1"/>
            <a:r>
              <a:rPr lang="en-US" altLang="zh-CN" dirty="0">
                <a:ea typeface="宋体" charset="-122"/>
              </a:rPr>
              <a:t>Real-world objects distinguishable from other objects</a:t>
            </a:r>
          </a:p>
          <a:p>
            <a:pPr lvl="1"/>
            <a:r>
              <a:rPr lang="en-US" altLang="zh-CN" dirty="0">
                <a:ea typeface="宋体" charset="-122"/>
              </a:rPr>
              <a:t>Described using a set of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attributes</a:t>
            </a:r>
          </a:p>
          <a:p>
            <a:pPr lvl="1"/>
            <a:endParaRPr lang="en-US" altLang="zh-CN" dirty="0">
              <a:ea typeface="宋体" charset="-122"/>
            </a:endParaRPr>
          </a:p>
          <a:p>
            <a:pPr lvl="1"/>
            <a:endParaRPr lang="en-US" altLang="zh-CN" dirty="0">
              <a:ea typeface="宋体" charset="-122"/>
            </a:endParaRPr>
          </a:p>
          <a:p>
            <a:pPr lvl="1"/>
            <a:endParaRPr lang="en-US" altLang="zh-CN" dirty="0">
              <a:ea typeface="宋体" charset="-122"/>
            </a:endParaRPr>
          </a:p>
          <a:p>
            <a:pPr lvl="1"/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Attributes</a:t>
            </a:r>
          </a:p>
          <a:p>
            <a:pPr lvl="1"/>
            <a:r>
              <a:rPr lang="en-US" altLang="zh-CN" dirty="0">
                <a:ea typeface="宋体" charset="-122"/>
              </a:rPr>
              <a:t>each has an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atomic</a:t>
            </a:r>
            <a:r>
              <a:rPr lang="en-US" altLang="zh-CN" dirty="0">
                <a:ea typeface="宋体" charset="-122"/>
              </a:rPr>
              <a:t> domain: string, integers, reals, etc.</a:t>
            </a:r>
          </a:p>
          <a:p>
            <a:r>
              <a:rPr lang="en-US" altLang="zh-CN" dirty="0">
                <a:ea typeface="宋体" charset="-122"/>
              </a:rPr>
              <a:t>Entity set: a collection of similar entities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2822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 (Binary) Relationship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 mathematical definition:</a:t>
            </a:r>
          </a:p>
          <a:p>
            <a:pPr lvl="1"/>
            <a:r>
              <a:rPr lang="en-US" altLang="zh-CN" dirty="0">
                <a:ea typeface="宋体" charset="-122"/>
              </a:rPr>
              <a:t>if A, B are sets, then a relation R is a subset of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A x B (Cartesian product)</a:t>
            </a:r>
          </a:p>
          <a:p>
            <a:r>
              <a:rPr lang="en-US" altLang="zh-CN" dirty="0">
                <a:ea typeface="宋体" charset="-122"/>
              </a:rPr>
              <a:t>A={1,2,3},   B={a, b, c, d},</a:t>
            </a:r>
          </a:p>
          <a:p>
            <a:pPr lvl="1">
              <a:buFontTx/>
              <a:buNone/>
            </a:pPr>
            <a:r>
              <a:rPr lang="en-US" altLang="zh-CN" dirty="0">
                <a:ea typeface="宋体" charset="-122"/>
              </a:rPr>
              <a:t>   R = {(1,a), (1,c), (3,b)}</a:t>
            </a:r>
          </a:p>
          <a:p>
            <a:pPr lvl="1"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makes</a:t>
            </a:r>
            <a:r>
              <a:rPr lang="en-US" altLang="zh-CN" dirty="0">
                <a:ea typeface="宋体" charset="-122"/>
              </a:rPr>
              <a:t> is a subset of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Product</a:t>
            </a:r>
            <a:r>
              <a:rPr lang="en-US" altLang="zh-CN" dirty="0">
                <a:ea typeface="宋体" charset="-122"/>
              </a:rPr>
              <a:t> x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Company</a:t>
            </a:r>
            <a:r>
              <a:rPr lang="en-US" altLang="zh-CN" dirty="0">
                <a:ea typeface="宋体" charset="-122"/>
              </a:rPr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851920" y="2204864"/>
            <a:ext cx="3368675" cy="2320925"/>
            <a:chOff x="998" y="2858"/>
            <a:chExt cx="2122" cy="1462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670" y="285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1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670" y="327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2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670" y="369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3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726" y="2858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a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726" y="322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b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726" y="359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c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2726" y="396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d</a:t>
              </a: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488" y="2880"/>
              <a:ext cx="576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544" y="2880"/>
              <a:ext cx="576" cy="14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872" y="30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872" y="3072"/>
              <a:ext cx="86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1872" y="3408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998" y="3386"/>
              <a:ext cx="3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A=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198" y="3914"/>
              <a:ext cx="3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B=</a:t>
              </a:r>
            </a:p>
          </p:txBody>
        </p:sp>
      </p:grpSp>
      <p:grpSp>
        <p:nvGrpSpPr>
          <p:cNvPr id="20" name="Group 19"/>
          <p:cNvGrpSpPr>
            <a:grpSpLocks noChangeAspect="1"/>
          </p:cNvGrpSpPr>
          <p:nvPr/>
        </p:nvGrpSpPr>
        <p:grpSpPr bwMode="auto">
          <a:xfrm>
            <a:off x="1655675" y="5373216"/>
            <a:ext cx="5305736" cy="851681"/>
            <a:chOff x="561" y="1008"/>
            <a:chExt cx="4863" cy="864"/>
          </a:xfrm>
        </p:grpSpPr>
        <p:sp>
          <p:nvSpPr>
            <p:cNvPr id="21" name="AutoShape 20"/>
            <p:cNvSpPr>
              <a:spLocks noChangeAspect="1" noChangeArrowheads="1"/>
            </p:cNvSpPr>
            <p:nvPr/>
          </p:nvSpPr>
          <p:spPr bwMode="auto">
            <a:xfrm>
              <a:off x="2472" y="1008"/>
              <a:ext cx="960" cy="864"/>
            </a:xfrm>
            <a:prstGeom prst="diamond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600">
                  <a:ea typeface="宋体" charset="-122"/>
                </a:rPr>
                <a:t>makes</a:t>
              </a:r>
            </a:p>
          </p:txBody>
        </p:sp>
        <p:sp>
          <p:nvSpPr>
            <p:cNvPr id="22" name="Rectangle 21"/>
            <p:cNvSpPr>
              <a:spLocks noChangeAspect="1" noChangeArrowheads="1"/>
            </p:cNvSpPr>
            <p:nvPr/>
          </p:nvSpPr>
          <p:spPr bwMode="auto">
            <a:xfrm>
              <a:off x="4032" y="1200"/>
              <a:ext cx="1392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600">
                  <a:ea typeface="宋体" charset="-122"/>
                </a:rPr>
                <a:t>Company</a:t>
              </a:r>
            </a:p>
          </p:txBody>
        </p:sp>
        <p:sp>
          <p:nvSpPr>
            <p:cNvPr id="23" name="Rectangle 22"/>
            <p:cNvSpPr>
              <a:spLocks noChangeAspect="1" noChangeArrowheads="1"/>
            </p:cNvSpPr>
            <p:nvPr/>
          </p:nvSpPr>
          <p:spPr bwMode="auto">
            <a:xfrm>
              <a:off x="561" y="1197"/>
              <a:ext cx="1344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600" dirty="0">
                  <a:ea typeface="宋体" charset="-122"/>
                </a:rPr>
                <a:t>Product</a:t>
              </a:r>
            </a:p>
          </p:txBody>
        </p:sp>
        <p:sp>
          <p:nvSpPr>
            <p:cNvPr id="24" name="Line 23"/>
            <p:cNvSpPr>
              <a:spLocks noChangeAspect="1" noChangeShapeType="1"/>
            </p:cNvSpPr>
            <p:nvPr/>
          </p:nvSpPr>
          <p:spPr bwMode="auto">
            <a:xfrm>
              <a:off x="3432" y="1440"/>
              <a:ext cx="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Aspect="1" noChangeShapeType="1"/>
            </p:cNvSpPr>
            <p:nvPr/>
          </p:nvSpPr>
          <p:spPr bwMode="auto">
            <a:xfrm flipH="1" flipV="1">
              <a:off x="1905" y="1440"/>
              <a:ext cx="5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6236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Multiplicity of E/R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1268760"/>
            <a:ext cx="8686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ea typeface="宋体" charset="-122"/>
              </a:rPr>
              <a:t>one-one:</a:t>
            </a: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many-one</a:t>
            </a: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many-many</a:t>
            </a:r>
          </a:p>
        </p:txBody>
      </p:sp>
      <p:sp>
        <p:nvSpPr>
          <p:cNvPr id="6" name="AutoShape 4"/>
          <p:cNvSpPr>
            <a:spLocks noChangeAspect="1" noChangeArrowheads="1"/>
          </p:cNvSpPr>
          <p:nvPr/>
        </p:nvSpPr>
        <p:spPr bwMode="auto">
          <a:xfrm>
            <a:off x="6172200" y="1484784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>
              <a:ea typeface="宋体" charset="-122"/>
            </a:endParaRPr>
          </a:p>
        </p:txBody>
      </p:sp>
      <p:sp>
        <p:nvSpPr>
          <p:cNvPr id="7" name="AutoShape 5"/>
          <p:cNvSpPr>
            <a:spLocks noChangeAspect="1" noChangeArrowheads="1"/>
          </p:cNvSpPr>
          <p:nvPr/>
        </p:nvSpPr>
        <p:spPr bwMode="auto">
          <a:xfrm>
            <a:off x="6172200" y="2889374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>
              <a:ea typeface="宋体" charset="-122"/>
            </a:endParaRPr>
          </a:p>
        </p:txBody>
      </p:sp>
      <p:sp>
        <p:nvSpPr>
          <p:cNvPr id="8" name="AutoShape 6"/>
          <p:cNvSpPr>
            <a:spLocks noChangeAspect="1" noChangeArrowheads="1"/>
          </p:cNvSpPr>
          <p:nvPr/>
        </p:nvSpPr>
        <p:spPr bwMode="auto">
          <a:xfrm>
            <a:off x="6172200" y="4293096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>
              <a:ea typeface="宋体" charset="-122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5476875" y="186578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7010400" y="1865784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010400" y="327037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5562600" y="3270374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7010400" y="4674096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5562600" y="467409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3068961" y="1287412"/>
            <a:ext cx="1204913" cy="1008063"/>
            <a:chOff x="1536" y="1419"/>
            <a:chExt cx="759" cy="635"/>
          </a:xfrm>
        </p:grpSpPr>
        <p:sp>
          <p:nvSpPr>
            <p:cNvPr id="16" name="Oval 14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2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3</a:t>
              </a:r>
            </a:p>
          </p:txBody>
        </p:sp>
        <p:sp>
          <p:nvSpPr>
            <p:cNvPr id="17" name="Oval 15"/>
            <p:cNvSpPr>
              <a:spLocks noChangeAspect="1" noChangeArrowheads="1"/>
            </p:cNvSpPr>
            <p:nvPr/>
          </p:nvSpPr>
          <p:spPr bwMode="auto">
            <a:xfrm>
              <a:off x="2041" y="1419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 dirty="0">
                  <a:ea typeface="宋体" charset="-122"/>
                </a:rPr>
                <a:t>a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 dirty="0">
                  <a:ea typeface="宋体" charset="-122"/>
                </a:rPr>
                <a:t>b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 dirty="0">
                  <a:ea typeface="宋体" charset="-122"/>
                </a:rPr>
                <a:t>c</a:t>
              </a:r>
            </a:p>
          </p:txBody>
        </p:sp>
      </p:grp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3373760" y="1625550"/>
            <a:ext cx="58864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3373760" y="162555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3373760" y="2006550"/>
            <a:ext cx="588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3048000" y="2708920"/>
            <a:ext cx="1143000" cy="1008063"/>
            <a:chOff x="1536" y="1498"/>
            <a:chExt cx="720" cy="635"/>
          </a:xfrm>
        </p:grpSpPr>
        <p:sp>
          <p:nvSpPr>
            <p:cNvPr id="22" name="Oval 20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2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3</a:t>
              </a:r>
            </a:p>
          </p:txBody>
        </p:sp>
        <p:sp>
          <p:nvSpPr>
            <p:cNvPr id="23" name="Oval 21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a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b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c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d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3124200" y="4293096"/>
            <a:ext cx="1143000" cy="1008063"/>
            <a:chOff x="1536" y="1498"/>
            <a:chExt cx="720" cy="635"/>
          </a:xfrm>
        </p:grpSpPr>
        <p:sp>
          <p:nvSpPr>
            <p:cNvPr id="25" name="Oval 23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2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3</a:t>
              </a:r>
            </a:p>
          </p:txBody>
        </p:sp>
        <p:sp>
          <p:nvSpPr>
            <p:cNvPr id="26" name="Oval 24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a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b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c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ea typeface="宋体" charset="-122"/>
                </a:rPr>
                <a:t>d</a:t>
              </a:r>
            </a:p>
          </p:txBody>
        </p:sp>
      </p:grp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3352800" y="293752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3352800" y="308992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3352800" y="331852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3429000" y="4445496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3429000" y="444549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 flipH="1">
            <a:off x="3429000" y="4445496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429000" y="4674096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H="1">
            <a:off x="3429000" y="4674096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3429000" y="490269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99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15936</TotalTime>
  <Words>1597</Words>
  <Application>Microsoft Office PowerPoint</Application>
  <PresentationFormat>On-screen Show (4:3)</PresentationFormat>
  <Paragraphs>388</Paragraphs>
  <Slides>37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Garamond</vt:lpstr>
      <vt:lpstr>Palace Script MT</vt:lpstr>
      <vt:lpstr>Tahoma</vt:lpstr>
      <vt:lpstr>Times New Roman</vt:lpstr>
      <vt:lpstr>Wingdings</vt:lpstr>
      <vt:lpstr>Office 主题</vt:lpstr>
      <vt:lpstr>Presentation</vt:lpstr>
      <vt:lpstr>Slide</vt:lpstr>
      <vt:lpstr>COP4710 Database Systems</vt:lpstr>
      <vt:lpstr>Why should we study this?</vt:lpstr>
      <vt:lpstr>Key Steps in Building DB Applications</vt:lpstr>
      <vt:lpstr>Key Steps in Building DB Applications</vt:lpstr>
      <vt:lpstr>Key Steps in Building DB Applications</vt:lpstr>
      <vt:lpstr>ER Model</vt:lpstr>
      <vt:lpstr>Entities and Attributes</vt:lpstr>
      <vt:lpstr> (Binary) Relationship</vt:lpstr>
      <vt:lpstr>Multiplicity of E/R Relationships</vt:lpstr>
      <vt:lpstr>Example</vt:lpstr>
      <vt:lpstr>Multiway Relationships</vt:lpstr>
      <vt:lpstr>Arrows in Multiway Relationships</vt:lpstr>
      <vt:lpstr>Roles in Relationships</vt:lpstr>
      <vt:lpstr>Attributes on Relationships</vt:lpstr>
      <vt:lpstr>Converting Multiway Relationships to Binary</vt:lpstr>
      <vt:lpstr>Relationships: Summary</vt:lpstr>
      <vt:lpstr>Subclasses</vt:lpstr>
      <vt:lpstr>Subclasses</vt:lpstr>
      <vt:lpstr>Example</vt:lpstr>
      <vt:lpstr>ER vs. Object Oriented Subclasses</vt:lpstr>
      <vt:lpstr>Constraints</vt:lpstr>
      <vt:lpstr>Why Constraints</vt:lpstr>
      <vt:lpstr>Keys in E/R Diagrams</vt:lpstr>
      <vt:lpstr>More about Keys</vt:lpstr>
      <vt:lpstr>Referential Integrity Constraint</vt:lpstr>
      <vt:lpstr>Referential Integrity Constraint</vt:lpstr>
      <vt:lpstr>Weak Entity Sets</vt:lpstr>
      <vt:lpstr>Weak Entity Sets</vt:lpstr>
      <vt:lpstr>Design Principles: Be Faithful</vt:lpstr>
      <vt:lpstr>Avoiding Redundancy</vt:lpstr>
      <vt:lpstr>Another Possible Design</vt:lpstr>
      <vt:lpstr>A Good Design</vt:lpstr>
      <vt:lpstr>Entity Sets vs. Attributes</vt:lpstr>
      <vt:lpstr>Which One is Good?</vt:lpstr>
      <vt:lpstr>Don’t Overuse Weak Entity Sets</vt:lpstr>
      <vt:lpstr>How to Identify Them by #10</vt:lpstr>
      <vt:lpstr>ER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895</cp:revision>
  <dcterms:created xsi:type="dcterms:W3CDTF">2009-02-27T04:51:28Z</dcterms:created>
  <dcterms:modified xsi:type="dcterms:W3CDTF">2023-01-11T16:30:12Z</dcterms:modified>
</cp:coreProperties>
</file>