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21" r:id="rId25"/>
    <p:sldId id="316" r:id="rId26"/>
    <p:sldId id="317" r:id="rId27"/>
    <p:sldId id="318" r:id="rId28"/>
    <p:sldId id="319" r:id="rId29"/>
    <p:sldId id="320" r:id="rId30"/>
    <p:sldId id="322" r:id="rId31"/>
    <p:sldId id="323" r:id="rId32"/>
    <p:sldId id="324" r:id="rId33"/>
    <p:sldId id="325" r:id="rId34"/>
    <p:sldId id="326" r:id="rId35"/>
    <p:sldId id="331" r:id="rId36"/>
    <p:sldId id="332" r:id="rId37"/>
    <p:sldId id="328" r:id="rId38"/>
    <p:sldId id="329" r:id="rId39"/>
    <p:sldId id="330" r:id="rId40"/>
    <p:sldId id="333" r:id="rId41"/>
    <p:sldId id="334" r:id="rId42"/>
    <p:sldId id="335" r:id="rId43"/>
    <p:sldId id="340" r:id="rId44"/>
    <p:sldId id="341" r:id="rId45"/>
    <p:sldId id="336" r:id="rId46"/>
    <p:sldId id="337" r:id="rId47"/>
    <p:sldId id="338" r:id="rId48"/>
    <p:sldId id="339" r:id="rId4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0900"/>
    <a:srgbClr val="E7E200"/>
    <a:srgbClr val="D5D000"/>
    <a:srgbClr val="FFD700"/>
    <a:srgbClr val="A80000"/>
    <a:srgbClr val="FF6565"/>
    <a:srgbClr val="FFFF43"/>
    <a:srgbClr val="EBE600"/>
    <a:srgbClr val="CC0000"/>
    <a:srgbClr val="F0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ACCB10-93F2-4C92-8099-F9187634C0FE}" v="2" dt="2025-02-16T20:41:20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18" autoAdjust="0"/>
  </p:normalViewPr>
  <p:slideViewPr>
    <p:cSldViewPr>
      <p:cViewPr varScale="1">
        <p:scale>
          <a:sx n="98" d="100"/>
          <a:sy n="98" d="100"/>
        </p:scale>
        <p:origin x="1983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8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6BACCB10-93F2-4C92-8099-F9187634C0FE}"/>
    <pc:docChg chg="undo custSel modSld">
      <pc:chgData name="Peixiang Zhao" userId="7edc51de-0ae1-42c0-bae2-7f1679fa739e" providerId="ADAL" clId="{6BACCB10-93F2-4C92-8099-F9187634C0FE}" dt="2025-02-16T20:48:59.586" v="229" actId="113"/>
      <pc:docMkLst>
        <pc:docMk/>
      </pc:docMkLst>
      <pc:sldChg chg="modSp mod">
        <pc:chgData name="Peixiang Zhao" userId="7edc51de-0ae1-42c0-bae2-7f1679fa739e" providerId="ADAL" clId="{6BACCB10-93F2-4C92-8099-F9187634C0FE}" dt="2025-02-16T19:50:58.180" v="44" actId="20577"/>
        <pc:sldMkLst>
          <pc:docMk/>
          <pc:sldMk cId="2656015397" sldId="296"/>
        </pc:sldMkLst>
        <pc:spChg chg="mod">
          <ac:chgData name="Peixiang Zhao" userId="7edc51de-0ae1-42c0-bae2-7f1679fa739e" providerId="ADAL" clId="{6BACCB10-93F2-4C92-8099-F9187634C0FE}" dt="2025-02-16T19:50:58.180" v="44" actId="20577"/>
          <ac:spMkLst>
            <pc:docMk/>
            <pc:sldMk cId="2656015397" sldId="296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6BACCB10-93F2-4C92-8099-F9187634C0FE}" dt="2025-02-16T19:51:57.445" v="97" actId="20577"/>
        <pc:sldMkLst>
          <pc:docMk/>
          <pc:sldMk cId="2015206121" sldId="297"/>
        </pc:sldMkLst>
        <pc:spChg chg="mod">
          <ac:chgData name="Peixiang Zhao" userId="7edc51de-0ae1-42c0-bae2-7f1679fa739e" providerId="ADAL" clId="{6BACCB10-93F2-4C92-8099-F9187634C0FE}" dt="2025-02-16T19:51:57.445" v="97" actId="20577"/>
          <ac:spMkLst>
            <pc:docMk/>
            <pc:sldMk cId="2015206121" sldId="297"/>
            <ac:spMk id="3" creationId="{00000000-0000-0000-0000-000000000000}"/>
          </ac:spMkLst>
        </pc:spChg>
        <pc:spChg chg="mod">
          <ac:chgData name="Peixiang Zhao" userId="7edc51de-0ae1-42c0-bae2-7f1679fa739e" providerId="ADAL" clId="{6BACCB10-93F2-4C92-8099-F9187634C0FE}" dt="2025-02-16T19:51:27.666" v="45" actId="1076"/>
          <ac:spMkLst>
            <pc:docMk/>
            <pc:sldMk cId="2015206121" sldId="297"/>
            <ac:spMk id="6" creationId="{00000000-0000-0000-0000-000000000000}"/>
          </ac:spMkLst>
        </pc:spChg>
      </pc:sldChg>
      <pc:sldChg chg="modSp mod">
        <pc:chgData name="Peixiang Zhao" userId="7edc51de-0ae1-42c0-bae2-7f1679fa739e" providerId="ADAL" clId="{6BACCB10-93F2-4C92-8099-F9187634C0FE}" dt="2025-02-16T19:52:37.662" v="98" actId="207"/>
        <pc:sldMkLst>
          <pc:docMk/>
          <pc:sldMk cId="472324260" sldId="298"/>
        </pc:sldMkLst>
        <pc:spChg chg="mod">
          <ac:chgData name="Peixiang Zhao" userId="7edc51de-0ae1-42c0-bae2-7f1679fa739e" providerId="ADAL" clId="{6BACCB10-93F2-4C92-8099-F9187634C0FE}" dt="2025-02-16T19:52:37.662" v="98" actId="207"/>
          <ac:spMkLst>
            <pc:docMk/>
            <pc:sldMk cId="472324260" sldId="298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6BACCB10-93F2-4C92-8099-F9187634C0FE}" dt="2025-02-16T19:53:16.448" v="101" actId="207"/>
        <pc:sldMkLst>
          <pc:docMk/>
          <pc:sldMk cId="1214264608" sldId="299"/>
        </pc:sldMkLst>
        <pc:spChg chg="mod">
          <ac:chgData name="Peixiang Zhao" userId="7edc51de-0ae1-42c0-bae2-7f1679fa739e" providerId="ADAL" clId="{6BACCB10-93F2-4C92-8099-F9187634C0FE}" dt="2025-02-16T19:53:16.448" v="101" actId="207"/>
          <ac:spMkLst>
            <pc:docMk/>
            <pc:sldMk cId="1214264608" sldId="299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6BACCB10-93F2-4C92-8099-F9187634C0FE}" dt="2025-02-16T19:54:05.053" v="102" actId="20577"/>
        <pc:sldMkLst>
          <pc:docMk/>
          <pc:sldMk cId="4051972297" sldId="301"/>
        </pc:sldMkLst>
        <pc:spChg chg="mod">
          <ac:chgData name="Peixiang Zhao" userId="7edc51de-0ae1-42c0-bae2-7f1679fa739e" providerId="ADAL" clId="{6BACCB10-93F2-4C92-8099-F9187634C0FE}" dt="2025-02-16T19:54:05.053" v="102" actId="20577"/>
          <ac:spMkLst>
            <pc:docMk/>
            <pc:sldMk cId="4051972297" sldId="301"/>
            <ac:spMk id="3" creationId="{00000000-0000-0000-0000-000000000000}"/>
          </ac:spMkLst>
        </pc:spChg>
      </pc:sldChg>
      <pc:sldChg chg="addSp modSp mod">
        <pc:chgData name="Peixiang Zhao" userId="7edc51de-0ae1-42c0-bae2-7f1679fa739e" providerId="ADAL" clId="{6BACCB10-93F2-4C92-8099-F9187634C0FE}" dt="2025-02-16T20:40:33.137" v="210" actId="1036"/>
        <pc:sldMkLst>
          <pc:docMk/>
          <pc:sldMk cId="207153548" sldId="302"/>
        </pc:sldMkLst>
        <pc:spChg chg="add mod ord">
          <ac:chgData name="Peixiang Zhao" userId="7edc51de-0ae1-42c0-bae2-7f1679fa739e" providerId="ADAL" clId="{6BACCB10-93F2-4C92-8099-F9187634C0FE}" dt="2025-02-16T20:40:33.137" v="210" actId="1036"/>
          <ac:spMkLst>
            <pc:docMk/>
            <pc:sldMk cId="207153548" sldId="302"/>
            <ac:spMk id="7" creationId="{F0EA5E92-85FE-14B2-C28A-DEB2C56F8A6B}"/>
          </ac:spMkLst>
        </pc:spChg>
        <pc:graphicFrameChg chg="add mod modGraphic">
          <ac:chgData name="Peixiang Zhao" userId="7edc51de-0ae1-42c0-bae2-7f1679fa739e" providerId="ADAL" clId="{6BACCB10-93F2-4C92-8099-F9187634C0FE}" dt="2025-02-16T20:39:14.161" v="186"/>
          <ac:graphicFrameMkLst>
            <pc:docMk/>
            <pc:sldMk cId="207153548" sldId="302"/>
            <ac:graphicFrameMk id="3" creationId="{B2095DE1-512A-8690-00FE-15326CE06D52}"/>
          </ac:graphicFrameMkLst>
        </pc:graphicFrameChg>
        <pc:graphicFrameChg chg="mod">
          <ac:chgData name="Peixiang Zhao" userId="7edc51de-0ae1-42c0-bae2-7f1679fa739e" providerId="ADAL" clId="{6BACCB10-93F2-4C92-8099-F9187634C0FE}" dt="2025-02-16T20:39:26.105" v="188" actId="1035"/>
          <ac:graphicFrameMkLst>
            <pc:docMk/>
            <pc:sldMk cId="207153548" sldId="302"/>
            <ac:graphicFrameMk id="5" creationId="{00000000-0000-0000-0000-000000000000}"/>
          </ac:graphicFrameMkLst>
        </pc:graphicFrameChg>
        <pc:graphicFrameChg chg="mod">
          <ac:chgData name="Peixiang Zhao" userId="7edc51de-0ae1-42c0-bae2-7f1679fa739e" providerId="ADAL" clId="{6BACCB10-93F2-4C92-8099-F9187634C0FE}" dt="2025-02-16T20:39:26.105" v="188" actId="1035"/>
          <ac:graphicFrameMkLst>
            <pc:docMk/>
            <pc:sldMk cId="207153548" sldId="302"/>
            <ac:graphicFrameMk id="6" creationId="{00000000-0000-0000-0000-000000000000}"/>
          </ac:graphicFrameMkLst>
        </pc:graphicFrameChg>
      </pc:sldChg>
      <pc:sldChg chg="addSp modSp mod">
        <pc:chgData name="Peixiang Zhao" userId="7edc51de-0ae1-42c0-bae2-7f1679fa739e" providerId="ADAL" clId="{6BACCB10-93F2-4C92-8099-F9187634C0FE}" dt="2025-02-16T20:42:06.937" v="218" actId="207"/>
        <pc:sldMkLst>
          <pc:docMk/>
          <pc:sldMk cId="2630993810" sldId="303"/>
        </pc:sldMkLst>
        <pc:spChg chg="add mod ord">
          <ac:chgData name="Peixiang Zhao" userId="7edc51de-0ae1-42c0-bae2-7f1679fa739e" providerId="ADAL" clId="{6BACCB10-93F2-4C92-8099-F9187634C0FE}" dt="2025-02-16T20:42:06.937" v="218" actId="207"/>
          <ac:spMkLst>
            <pc:docMk/>
            <pc:sldMk cId="2630993810" sldId="303"/>
            <ac:spMk id="26" creationId="{F0F3AFD0-B983-AE91-9AAA-2E5560D7F0D4}"/>
          </ac:spMkLst>
        </pc:spChg>
      </pc:sldChg>
      <pc:sldChg chg="modSp mod">
        <pc:chgData name="Peixiang Zhao" userId="7edc51de-0ae1-42c0-bae2-7f1679fa739e" providerId="ADAL" clId="{6BACCB10-93F2-4C92-8099-F9187634C0FE}" dt="2025-02-16T20:42:43.742" v="223" actId="20577"/>
        <pc:sldMkLst>
          <pc:docMk/>
          <pc:sldMk cId="2187406485" sldId="305"/>
        </pc:sldMkLst>
        <pc:spChg chg="mod">
          <ac:chgData name="Peixiang Zhao" userId="7edc51de-0ae1-42c0-bae2-7f1679fa739e" providerId="ADAL" clId="{6BACCB10-93F2-4C92-8099-F9187634C0FE}" dt="2025-02-16T20:42:43.742" v="223" actId="20577"/>
          <ac:spMkLst>
            <pc:docMk/>
            <pc:sldMk cId="2187406485" sldId="305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6BACCB10-93F2-4C92-8099-F9187634C0FE}" dt="2025-02-16T20:48:59.586" v="229" actId="113"/>
        <pc:sldMkLst>
          <pc:docMk/>
          <pc:sldMk cId="1463003786" sldId="311"/>
        </pc:sldMkLst>
        <pc:spChg chg="mod">
          <ac:chgData name="Peixiang Zhao" userId="7edc51de-0ae1-42c0-bae2-7f1679fa739e" providerId="ADAL" clId="{6BACCB10-93F2-4C92-8099-F9187634C0FE}" dt="2025-02-16T20:48:59.586" v="229" actId="113"/>
          <ac:spMkLst>
            <pc:docMk/>
            <pc:sldMk cId="1463003786" sldId="31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2025/2/16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2025/2/16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0753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Union:</a:t>
            </a:r>
          </a:p>
          <a:p>
            <a:r>
              <a:rPr lang="en-US" dirty="0"/>
              <a:t>X</a:t>
            </a:r>
            <a:r>
              <a:rPr lang="en-US" dirty="0">
                <a:sym typeface="Wingdings" pitchFamily="2" charset="2"/>
              </a:rPr>
              <a:t>Z then XXXZ,</a:t>
            </a:r>
            <a:r>
              <a:rPr lang="en-US" baseline="0" dirty="0">
                <a:sym typeface="Wingdings" pitchFamily="2" charset="2"/>
              </a:rPr>
              <a:t> i.e., XXZ</a:t>
            </a:r>
          </a:p>
          <a:p>
            <a:r>
              <a:rPr lang="en-US" baseline="0" dirty="0">
                <a:sym typeface="Wingdings" pitchFamily="2" charset="2"/>
              </a:rPr>
              <a:t>XY then XZYZ,</a:t>
            </a:r>
          </a:p>
          <a:p>
            <a:r>
              <a:rPr lang="en-US" baseline="0" dirty="0">
                <a:sym typeface="Wingdings" pitchFamily="2" charset="2"/>
              </a:rPr>
              <a:t>So X  YZ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Decomposition:</a:t>
            </a:r>
          </a:p>
          <a:p>
            <a:r>
              <a:rPr lang="en-US" baseline="0" dirty="0">
                <a:sym typeface="Wingdings" pitchFamily="2" charset="2"/>
              </a:rPr>
              <a:t>YZ Y, YZZ</a:t>
            </a:r>
          </a:p>
          <a:p>
            <a:r>
              <a:rPr lang="en-US" baseline="0" dirty="0">
                <a:sym typeface="Wingdings" pitchFamily="2" charset="2"/>
              </a:rPr>
              <a:t>Because XYZ</a:t>
            </a:r>
          </a:p>
          <a:p>
            <a:r>
              <a:rPr lang="en-US" baseline="0" dirty="0">
                <a:sym typeface="Wingdings" pitchFamily="2" charset="2"/>
              </a:rPr>
              <a:t>So XY and XZ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Pseudo-Transitivity:</a:t>
            </a:r>
          </a:p>
          <a:p>
            <a:r>
              <a:rPr lang="en-US" baseline="0" dirty="0">
                <a:sym typeface="Wingdings" pitchFamily="2" charset="2"/>
              </a:rPr>
              <a:t>XY So XZYZ</a:t>
            </a:r>
          </a:p>
          <a:p>
            <a:r>
              <a:rPr lang="en-US" baseline="0" dirty="0">
                <a:sym typeface="Wingdings" pitchFamily="2" charset="2"/>
              </a:rPr>
              <a:t>Because YZU</a:t>
            </a:r>
          </a:p>
          <a:p>
            <a:r>
              <a:rPr lang="en-US" baseline="0" dirty="0">
                <a:sym typeface="Wingdings" pitchFamily="2" charset="2"/>
              </a:rPr>
              <a:t>So XZU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57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2564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2564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lnSpc>
                <a:spcPct val="120000"/>
              </a:lnSpc>
              <a:defRPr sz="2800" b="1">
                <a:latin typeface="+mn-lt"/>
              </a:defRPr>
            </a:lvl1pPr>
            <a:lvl2pPr algn="l">
              <a:lnSpc>
                <a:spcPct val="120000"/>
              </a:lnSpc>
              <a:defRPr sz="2400" baseline="0">
                <a:latin typeface="Garamond" pitchFamily="18" charset="0"/>
              </a:defRPr>
            </a:lvl2pPr>
            <a:lvl3pPr algn="l">
              <a:lnSpc>
                <a:spcPct val="120000"/>
              </a:lnSpc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lnSpc>
                <a:spcPct val="120000"/>
              </a:lnSpc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19" y="846237"/>
            <a:ext cx="402589" cy="3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7129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COP4710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88417" y="4797152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600" dirty="0">
                <a:solidFill>
                  <a:srgbClr val="7D0900"/>
                </a:solidFill>
                <a:cs typeface="Times New Roman" pitchFamily="18" charset="0"/>
              </a:rPr>
              <a:t>Relational Design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EA5E92-85FE-14B2-C28A-DEB2C56F8A6B}"/>
              </a:ext>
            </a:extLst>
          </p:cNvPr>
          <p:cNvSpPr/>
          <p:nvPr/>
        </p:nvSpPr>
        <p:spPr>
          <a:xfrm>
            <a:off x="1403648" y="3314168"/>
            <a:ext cx="6192688" cy="3312368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Designs Exist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203356"/>
              </p:ext>
            </p:extLst>
          </p:nvPr>
        </p:nvGraphicFramePr>
        <p:xfrm>
          <a:off x="1756735" y="4664182"/>
          <a:ext cx="5520612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(201)  555-1234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(206)  572-4312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(908)  464-0028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(212)  555-4000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608360"/>
              </p:ext>
            </p:extLst>
          </p:nvPr>
        </p:nvGraphicFramePr>
        <p:xfrm>
          <a:off x="1762765" y="3429000"/>
          <a:ext cx="5520612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431 Purple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B2095DE1-512A-8690-00FE-15326CE06D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189994"/>
              </p:ext>
            </p:extLst>
          </p:nvPr>
        </p:nvGraphicFramePr>
        <p:xfrm>
          <a:off x="382612" y="1340768"/>
          <a:ext cx="8280918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 Green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(201)  555-1234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 Green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(206)  572-4312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431 Purple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(908)  464-0028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431 Purple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(212)  555-4000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53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0F3AFD0-B983-AE91-9AAA-2E5560D7F0D4}"/>
              </a:ext>
            </a:extLst>
          </p:cNvPr>
          <p:cNvSpPr/>
          <p:nvPr/>
        </p:nvSpPr>
        <p:spPr>
          <a:xfrm>
            <a:off x="1948731" y="5814070"/>
            <a:ext cx="4855517" cy="5672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form of constraint (hence, part of the schema)</a:t>
            </a:r>
          </a:p>
          <a:p>
            <a:r>
              <a:rPr lang="en-US" dirty="0"/>
              <a:t>Finding them is part of the database design</a:t>
            </a:r>
          </a:p>
          <a:p>
            <a:r>
              <a:rPr lang="en-US" dirty="0"/>
              <a:t>Used heavily in schema refinement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88975" y="317976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sz="200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2450" y="3013075"/>
            <a:ext cx="57502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Math definition: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               </a:t>
            </a:r>
            <a:r>
              <a:rPr lang="en-US" b="1" dirty="0">
                <a:solidFill>
                  <a:srgbClr val="C00000"/>
                </a:solidFill>
              </a:rPr>
              <a:t>If</a:t>
            </a:r>
            <a:r>
              <a:rPr lang="en-US" dirty="0"/>
              <a:t> (for any) two tuples agree on the attributes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28850" y="5908675"/>
            <a:ext cx="1760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B0F0"/>
                </a:solidFill>
              </a:rPr>
              <a:t>A  , A  , … A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78075" y="5995566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752750" y="5995566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462412" y="5949280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rgbClr val="00B0F0"/>
                </a:solidFill>
              </a:rPr>
              <a:t>n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485106" y="4841875"/>
            <a:ext cx="46217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then</a:t>
            </a:r>
            <a:r>
              <a:rPr lang="en-US" dirty="0"/>
              <a:t> they must also agree on the attributes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847850" y="5299075"/>
            <a:ext cx="17081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B050"/>
                </a:solidFill>
              </a:rPr>
              <a:t>B  , B  , … B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016150" y="5373216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411760" y="5373216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29930" y="5373216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B050"/>
                </a:solidFill>
              </a:rPr>
              <a:t>m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88975" y="5873750"/>
            <a:ext cx="12618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Formally:  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3981450" y="613727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847850" y="4193034"/>
            <a:ext cx="1760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B0F0"/>
                </a:solidFill>
              </a:rPr>
              <a:t>A  , A  , … A 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991767" y="42591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382292" y="4264521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069357" y="4286424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rgbClr val="00B0F0"/>
                </a:solidFill>
              </a:rPr>
              <a:t>n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895850" y="5908675"/>
            <a:ext cx="17081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B050"/>
                </a:solidFill>
              </a:rPr>
              <a:t>B  , B  , … B 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5045075" y="597785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455146" y="597785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6178649" y="5977855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B050"/>
                </a:solidFill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630993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072473"/>
              </p:ext>
            </p:extLst>
          </p:nvPr>
        </p:nvGraphicFramePr>
        <p:xfrm>
          <a:off x="179512" y="1412776"/>
          <a:ext cx="8786812" cy="24482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96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6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6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EmpID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E0045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Clerk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E1847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Sales rep.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Sales</a:t>
                      </a:r>
                      <a:r>
                        <a:rPr lang="en-US" sz="2400" baseline="0" dirty="0"/>
                        <a:t> rep.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E9999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Lawyer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293096"/>
            <a:ext cx="799288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/>
              <a:t>EmpID</a:t>
            </a:r>
            <a:r>
              <a:rPr lang="en-US" sz="2400" dirty="0"/>
              <a:t>         Name, Phone, Position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Position        Phone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7C80"/>
                </a:solidFill>
              </a:rPr>
              <a:t>but  Phone         Position</a:t>
            </a:r>
          </a:p>
          <a:p>
            <a:pPr>
              <a:lnSpc>
                <a:spcPct val="120000"/>
              </a:lnSpc>
            </a:pPr>
            <a:endParaRPr lang="en-US" sz="2400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566714" y="453769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671489" y="501317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100114" y="545360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176314" y="530120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62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FD is a statement about </a:t>
            </a:r>
            <a:r>
              <a:rPr lang="en-US" dirty="0">
                <a:solidFill>
                  <a:srgbClr val="C00000"/>
                </a:solidFill>
              </a:rPr>
              <a:t>ALL</a:t>
            </a:r>
            <a:r>
              <a:rPr lang="en-US" dirty="0"/>
              <a:t> allowable relations</a:t>
            </a:r>
            <a:endParaRPr lang="en-US" b="0" dirty="0"/>
          </a:p>
          <a:p>
            <a:pPr lvl="1"/>
            <a:r>
              <a:rPr lang="en-US" b="0" dirty="0"/>
              <a:t>Must be identified based on semantics of application</a:t>
            </a:r>
          </a:p>
          <a:p>
            <a:pPr lvl="1"/>
            <a:r>
              <a:rPr lang="en-US" b="0" dirty="0"/>
              <a:t>Given some instance r1of R, we can check if r1violates some FD f, but we cannot determine if f holds over R</a:t>
            </a:r>
          </a:p>
          <a:p>
            <a:r>
              <a:rPr lang="en-US" dirty="0">
                <a:solidFill>
                  <a:srgbClr val="7D0900"/>
                </a:solidFill>
              </a:rPr>
              <a:t>Question:</a:t>
            </a:r>
            <a:r>
              <a:rPr lang="en-US" dirty="0"/>
              <a:t> How is FD related to keys?</a:t>
            </a:r>
            <a:endParaRPr lang="en-US" b="0" dirty="0"/>
          </a:p>
          <a:p>
            <a:pPr lvl="1"/>
            <a:r>
              <a:rPr lang="en-US" dirty="0"/>
              <a:t>if “K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all attributes of R” then K is a </a:t>
            </a:r>
            <a:r>
              <a:rPr lang="en-US" b="1" dirty="0" err="1">
                <a:solidFill>
                  <a:srgbClr val="7D0900"/>
                </a:solidFill>
              </a:rPr>
              <a:t>superkey</a:t>
            </a:r>
            <a:r>
              <a:rPr lang="en-US" dirty="0">
                <a:solidFill>
                  <a:srgbClr val="7D0900"/>
                </a:solidFill>
              </a:rPr>
              <a:t> </a:t>
            </a:r>
            <a:r>
              <a:rPr lang="en-US" dirty="0"/>
              <a:t>for R</a:t>
            </a:r>
            <a:endParaRPr lang="en-US" b="0" dirty="0"/>
          </a:p>
          <a:p>
            <a:pPr lvl="1"/>
            <a:r>
              <a:rPr lang="en-US" b="0" dirty="0"/>
              <a:t>does not require K to be minimal</a:t>
            </a:r>
          </a:p>
          <a:p>
            <a:r>
              <a:rPr lang="en-US" dirty="0">
                <a:solidFill>
                  <a:srgbClr val="00B0F0"/>
                </a:solidFill>
              </a:rPr>
              <a:t>FDs are a generalization of keys</a:t>
            </a:r>
            <a:endParaRPr lang="en-US" b="0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7406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Dependencies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6715" y="1196752"/>
            <a:ext cx="8991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en-US" sz="2800">
                <a:effectLst/>
              </a:rPr>
              <a:t>Q: From this, can you conclude phone </a:t>
            </a:r>
            <a:r>
              <a:rPr lang="en-US" sz="2800">
                <a:effectLst/>
                <a:sym typeface="Wingdings" pitchFamily="2" charset="2"/>
              </a:rPr>
              <a:t> SSN?</a:t>
            </a:r>
            <a:endParaRPr lang="en-US" sz="2800" dirty="0">
              <a:effectLst/>
            </a:endParaRP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286002"/>
              </p:ext>
            </p:extLst>
          </p:nvPr>
        </p:nvGraphicFramePr>
        <p:xfrm>
          <a:off x="1619672" y="2492896"/>
          <a:ext cx="5520612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(201)  555-1234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(206)  572-4312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(908)  464-0028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(212)  555-4000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62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779687"/>
          </a:xfrm>
        </p:spPr>
        <p:txBody>
          <a:bodyPr/>
          <a:lstStyle/>
          <a:p>
            <a:r>
              <a:rPr lang="en-US" dirty="0"/>
              <a:t>After defining FDs, we can now (formally) define </a:t>
            </a:r>
            <a:r>
              <a:rPr lang="en-US" dirty="0">
                <a:solidFill>
                  <a:srgbClr val="C00000"/>
                </a:solidFill>
              </a:rPr>
              <a:t>keys</a:t>
            </a:r>
          </a:p>
          <a:p>
            <a:r>
              <a:rPr lang="en-US" dirty="0"/>
              <a:t>Key of a relation R is a set of attributes that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functionally determines </a:t>
            </a:r>
            <a:r>
              <a:rPr lang="en-US" b="1" dirty="0">
                <a:solidFill>
                  <a:srgbClr val="7D0900"/>
                </a:solidFill>
              </a:rPr>
              <a:t>ALL</a:t>
            </a:r>
            <a:r>
              <a:rPr lang="en-US" dirty="0"/>
              <a:t> attributes of 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solidFill>
                  <a:srgbClr val="00B0F0"/>
                </a:solidFill>
              </a:rPr>
              <a:t>NONE of its subsets determines all attributes of R</a:t>
            </a:r>
          </a:p>
          <a:p>
            <a:r>
              <a:rPr lang="en-US" dirty="0" err="1"/>
              <a:t>Superkey</a:t>
            </a:r>
            <a:endParaRPr lang="en-US" dirty="0"/>
          </a:p>
          <a:p>
            <a:pPr lvl="1"/>
            <a:r>
              <a:rPr lang="en-US" dirty="0"/>
              <a:t>a set of attributes that contains a key</a:t>
            </a:r>
          </a:p>
          <a:p>
            <a:r>
              <a:rPr lang="en-US" dirty="0">
                <a:solidFill>
                  <a:srgbClr val="7D0900"/>
                </a:solidFill>
              </a:rPr>
              <a:t>Goal:</a:t>
            </a:r>
            <a:r>
              <a:rPr lang="en-US" dirty="0"/>
              <a:t> we will need to know the keys of the relations in a DB schema, so that we can refine the schema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2131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Keys of a 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relation constructed from an E/R diagram, what is its key?</a:t>
            </a:r>
          </a:p>
          <a:p>
            <a:pPr lvl="1"/>
            <a:r>
              <a:rPr lang="en-US" dirty="0"/>
              <a:t>If the relation comes from an </a:t>
            </a:r>
            <a:r>
              <a:rPr lang="en-US" b="1" dirty="0">
                <a:solidFill>
                  <a:srgbClr val="C00000"/>
                </a:solidFill>
              </a:rPr>
              <a:t>entity</a:t>
            </a:r>
            <a:r>
              <a:rPr lang="en-US" dirty="0"/>
              <a:t> set, the key of the relation is the set of attributes which is the key of the entity set</a:t>
            </a:r>
          </a:p>
          <a:p>
            <a:pPr lvl="1">
              <a:spcBef>
                <a:spcPct val="0"/>
              </a:spcBef>
            </a:pPr>
            <a:r>
              <a:rPr lang="en-US" dirty="0"/>
              <a:t>If the relation comes from a </a:t>
            </a:r>
            <a:r>
              <a:rPr lang="en-US" b="1" dirty="0">
                <a:solidFill>
                  <a:srgbClr val="C00000"/>
                </a:solidFill>
              </a:rPr>
              <a:t>many-many relationship</a:t>
            </a:r>
            <a:r>
              <a:rPr lang="en-US" dirty="0"/>
              <a:t>,  the key of the relation include the set of all </a:t>
            </a:r>
            <a:r>
              <a:rPr lang="en-US" b="1" dirty="0">
                <a:solidFill>
                  <a:srgbClr val="7D0900"/>
                </a:solidFill>
              </a:rPr>
              <a:t>attribute keys </a:t>
            </a:r>
            <a:r>
              <a:rPr lang="en-US" dirty="0"/>
              <a:t>in the relations corresponding to the entity sets	(and additional attributes if necessary)</a:t>
            </a:r>
          </a:p>
          <a:p>
            <a:pPr lvl="1">
              <a:spcBef>
                <a:spcPct val="0"/>
              </a:spcBef>
            </a:pPr>
            <a:r>
              <a:rPr lang="en-US" dirty="0"/>
              <a:t>Many-one relationship, weak-entity set, multi-way relationship ……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2733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of FD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relation schema R &amp; a set S of FDs</a:t>
            </a:r>
          </a:p>
          <a:p>
            <a:pPr lvl="1"/>
            <a:r>
              <a:rPr lang="en-US" dirty="0"/>
              <a:t>is a new FD f logically implied by S? 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R = {A,B,C,G,H,I}</a:t>
            </a:r>
          </a:p>
          <a:p>
            <a:pPr lvl="1"/>
            <a:r>
              <a:rPr lang="en-US" dirty="0"/>
              <a:t>S = A </a:t>
            </a:r>
            <a:r>
              <a:rPr lang="en-US" dirty="0">
                <a:sym typeface="Wingdings" pitchFamily="2" charset="2"/>
              </a:rPr>
              <a:t>B, AC, CG  H, CG  I, B  H</a:t>
            </a:r>
          </a:p>
          <a:p>
            <a:pPr lvl="1"/>
            <a:r>
              <a:rPr lang="en-US" dirty="0">
                <a:sym typeface="Wingdings" pitchFamily="2" charset="2"/>
              </a:rPr>
              <a:t>would A  H be logically implied? </a:t>
            </a:r>
          </a:p>
          <a:p>
            <a:pPr lvl="1"/>
            <a:r>
              <a:rPr lang="en-US" dirty="0">
                <a:sym typeface="Wingdings" pitchFamily="2" charset="2"/>
              </a:rPr>
              <a:t>yes (you can prove this, using the definition of FD)</a:t>
            </a:r>
          </a:p>
          <a:p>
            <a:r>
              <a:rPr lang="en-US" dirty="0">
                <a:solidFill>
                  <a:srgbClr val="C00000"/>
                </a:solidFill>
              </a:rPr>
              <a:t>Closure of S: S</a:t>
            </a:r>
            <a:r>
              <a:rPr lang="en-US" baseline="30000" dirty="0">
                <a:solidFill>
                  <a:srgbClr val="C00000"/>
                </a:solidFill>
              </a:rPr>
              <a:t>+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= all FDs logically implied by S</a:t>
            </a:r>
          </a:p>
          <a:p>
            <a:r>
              <a:rPr lang="en-US" dirty="0"/>
              <a:t>How to compute S</a:t>
            </a:r>
            <a:r>
              <a:rPr lang="en-US" baseline="30000" dirty="0"/>
              <a:t>+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we can use </a:t>
            </a:r>
            <a:r>
              <a:rPr lang="en-US" b="1" dirty="0">
                <a:solidFill>
                  <a:srgbClr val="C00000"/>
                </a:solidFill>
              </a:rPr>
              <a:t>Armstrong's axioms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8557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Armstrong's Axioms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Reflexivity rule</a:t>
            </a:r>
          </a:p>
          <a:p>
            <a:pPr lvl="1"/>
            <a:r>
              <a:rPr lang="en-US" dirty="0"/>
              <a:t>A1A2...An </a:t>
            </a:r>
            <a:r>
              <a:rPr lang="en-US" dirty="0">
                <a:sym typeface="Wingdings" pitchFamily="2" charset="2"/>
              </a:rPr>
              <a:t> a subset of A1A2...An</a:t>
            </a:r>
          </a:p>
          <a:p>
            <a:r>
              <a:rPr lang="en-US" dirty="0"/>
              <a:t>Augmentation rule</a:t>
            </a:r>
          </a:p>
          <a:p>
            <a:pPr lvl="1"/>
            <a:r>
              <a:rPr lang="en-US" dirty="0"/>
              <a:t>A1A2...An </a:t>
            </a:r>
            <a:r>
              <a:rPr lang="en-US" dirty="0">
                <a:sym typeface="Wingdings" pitchFamily="2" charset="2"/>
              </a:rPr>
              <a:t> B1B2...</a:t>
            </a:r>
            <a:r>
              <a:rPr lang="en-US" dirty="0" err="1">
                <a:sym typeface="Wingdings" pitchFamily="2" charset="2"/>
              </a:rPr>
              <a:t>Bm</a:t>
            </a:r>
            <a:r>
              <a:rPr lang="en-US" dirty="0">
                <a:sym typeface="Wingdings" pitchFamily="2" charset="2"/>
              </a:rPr>
              <a:t>, then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A1A2...An C1C2..Ck  B1B2...</a:t>
            </a:r>
            <a:r>
              <a:rPr lang="en-US" dirty="0" err="1">
                <a:sym typeface="Wingdings" pitchFamily="2" charset="2"/>
              </a:rPr>
              <a:t>Bm</a:t>
            </a:r>
            <a:r>
              <a:rPr lang="en-US" dirty="0">
                <a:sym typeface="Wingdings" pitchFamily="2" charset="2"/>
              </a:rPr>
              <a:t> C1C2...</a:t>
            </a:r>
            <a:r>
              <a:rPr lang="en-US" dirty="0" err="1">
                <a:sym typeface="Wingdings" pitchFamily="2" charset="2"/>
              </a:rPr>
              <a:t>Ck</a:t>
            </a:r>
            <a:endParaRPr lang="en-US" dirty="0">
              <a:sym typeface="Wingdings" pitchFamily="2" charset="2"/>
            </a:endParaRPr>
          </a:p>
          <a:p>
            <a:r>
              <a:rPr lang="en-US" dirty="0"/>
              <a:t>Transitivity rule</a:t>
            </a:r>
          </a:p>
          <a:p>
            <a:pPr lvl="1"/>
            <a:r>
              <a:rPr lang="en-US" dirty="0"/>
              <a:t>A1A2...An </a:t>
            </a:r>
            <a:r>
              <a:rPr lang="en-US" dirty="0">
                <a:sym typeface="Wingdings" pitchFamily="2" charset="2"/>
              </a:rPr>
              <a:t> B1B2...</a:t>
            </a:r>
            <a:r>
              <a:rPr lang="en-US" dirty="0" err="1">
                <a:sym typeface="Wingdings" pitchFamily="2" charset="2"/>
              </a:rPr>
              <a:t>Bm</a:t>
            </a:r>
            <a:r>
              <a:rPr lang="en-US" dirty="0">
                <a:sym typeface="Wingdings" pitchFamily="2" charset="2"/>
              </a:rPr>
              <a:t> and </a:t>
            </a:r>
            <a:br>
              <a:rPr lang="en-US" dirty="0">
                <a:sym typeface="Wingdings" pitchFamily="2" charset="2"/>
              </a:rPr>
            </a:br>
            <a:r>
              <a:rPr lang="en-US" dirty="0"/>
              <a:t>B1B2...</a:t>
            </a:r>
            <a:r>
              <a:rPr lang="en-US" dirty="0" err="1"/>
              <a:t>Bm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 C1C2...</a:t>
            </a:r>
            <a:r>
              <a:rPr lang="en-US" dirty="0" err="1">
                <a:sym typeface="Wingdings" pitchFamily="2" charset="2"/>
              </a:rPr>
              <a:t>Ck</a:t>
            </a:r>
            <a:r>
              <a:rPr lang="en-US" dirty="0">
                <a:sym typeface="Wingdings" pitchFamily="2" charset="2"/>
              </a:rPr>
              <a:t>, then</a:t>
            </a:r>
            <a:br>
              <a:rPr lang="en-US" dirty="0">
                <a:sym typeface="Wingdings" pitchFamily="2" charset="2"/>
              </a:rPr>
            </a:br>
            <a:r>
              <a:rPr lang="en-US" dirty="0"/>
              <a:t>A1A2...An </a:t>
            </a:r>
            <a:r>
              <a:rPr lang="en-US" dirty="0">
                <a:sym typeface="Wingdings" pitchFamily="2" charset="2"/>
              </a:rPr>
              <a:t> C1C2...</a:t>
            </a:r>
            <a:r>
              <a:rPr lang="en-US" dirty="0" err="1">
                <a:sym typeface="Wingdings" pitchFamily="2" charset="2"/>
              </a:rPr>
              <a:t>Ck</a:t>
            </a:r>
            <a:endParaRPr lang="en-US" dirty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7357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Inferring S+ using Armstrong's Axioms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itchFamily="2" charset="2"/>
              </a:rPr>
              <a:t>S+ := S</a:t>
            </a:r>
          </a:p>
          <a:p>
            <a:r>
              <a:rPr lang="en-US" dirty="0">
                <a:sym typeface="Wingdings" pitchFamily="2" charset="2"/>
              </a:rPr>
              <a:t>Loop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sym typeface="Wingdings" pitchFamily="2" charset="2"/>
              </a:rPr>
              <a:t>foreach</a:t>
            </a:r>
            <a:r>
              <a:rPr lang="en-US" dirty="0">
                <a:sym typeface="Wingdings" pitchFamily="2" charset="2"/>
              </a:rPr>
              <a:t> f in S, apply </a:t>
            </a:r>
            <a:r>
              <a:rPr lang="en-US" b="1" dirty="0">
                <a:solidFill>
                  <a:srgbClr val="7D0900"/>
                </a:solidFill>
                <a:sym typeface="Wingdings" pitchFamily="2" charset="2"/>
              </a:rPr>
              <a:t>reflexivity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b="1" dirty="0">
                <a:solidFill>
                  <a:srgbClr val="7D0900"/>
                </a:solidFill>
                <a:sym typeface="Wingdings" pitchFamily="2" charset="2"/>
              </a:rPr>
              <a:t>augmentation</a:t>
            </a:r>
            <a:r>
              <a:rPr lang="en-US" dirty="0">
                <a:sym typeface="Wingdings" pitchFamily="2" charset="2"/>
              </a:rPr>
              <a:t> rules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    add the new FDs to S+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sym typeface="Wingdings" pitchFamily="2" charset="2"/>
              </a:rPr>
              <a:t>foreach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olidFill>
                  <a:srgbClr val="7D0900"/>
                </a:solidFill>
                <a:sym typeface="Wingdings" pitchFamily="2" charset="2"/>
              </a:rPr>
              <a:t>pair</a:t>
            </a:r>
            <a:r>
              <a:rPr lang="en-US" dirty="0">
                <a:sym typeface="Wingdings" pitchFamily="2" charset="2"/>
              </a:rPr>
              <a:t> of FDs in S, apply the </a:t>
            </a:r>
            <a:r>
              <a:rPr lang="en-US" b="1" dirty="0">
                <a:solidFill>
                  <a:srgbClr val="7D0900"/>
                </a:solidFill>
                <a:sym typeface="Wingdings" pitchFamily="2" charset="2"/>
              </a:rPr>
              <a:t>transitivity</a:t>
            </a:r>
            <a:r>
              <a:rPr lang="en-US" dirty="0">
                <a:sym typeface="Wingdings" pitchFamily="2" charset="2"/>
              </a:rPr>
              <a:t> rule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    add the new FD to S+</a:t>
            </a:r>
          </a:p>
          <a:p>
            <a:r>
              <a:rPr lang="en-US" dirty="0">
                <a:sym typeface="Wingdings" pitchFamily="2" charset="2"/>
              </a:rPr>
              <a:t>Until S+ does not change any further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300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Learn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designed ER diagram, and translated it into a relational database schema R (or a set of R1, R2, ...)</a:t>
            </a:r>
          </a:p>
          <a:p>
            <a:r>
              <a:rPr lang="en-US" dirty="0"/>
              <a:t>Now what? </a:t>
            </a:r>
          </a:p>
          <a:p>
            <a:r>
              <a:rPr lang="en-US" dirty="0"/>
              <a:t>We can do the following</a:t>
            </a:r>
          </a:p>
          <a:p>
            <a:pPr lvl="1"/>
            <a:r>
              <a:rPr lang="en-US" dirty="0"/>
              <a:t>specify all relevant constraints over R</a:t>
            </a:r>
          </a:p>
          <a:p>
            <a:pPr lvl="1"/>
            <a:r>
              <a:rPr lang="en-US" dirty="0"/>
              <a:t>implement R in SQL</a:t>
            </a:r>
          </a:p>
          <a:p>
            <a:pPr lvl="1"/>
            <a:r>
              <a:rPr lang="en-US" dirty="0"/>
              <a:t>start using it, making sure the constraints always remain valid</a:t>
            </a:r>
          </a:p>
          <a:p>
            <a:r>
              <a:rPr lang="en-US" dirty="0"/>
              <a:t>However, </a:t>
            </a:r>
            <a:r>
              <a:rPr lang="en-US" dirty="0">
                <a:solidFill>
                  <a:srgbClr val="C00000"/>
                </a:solidFill>
              </a:rPr>
              <a:t>R may not be well-designed</a:t>
            </a:r>
            <a:r>
              <a:rPr lang="en-US" dirty="0"/>
              <a:t>, thus causing us a lot of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6256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Union rule</a:t>
            </a:r>
          </a:p>
          <a:p>
            <a:pPr lvl="1"/>
            <a:r>
              <a:rPr lang="en-US" dirty="0"/>
              <a:t>X </a:t>
            </a:r>
            <a:r>
              <a:rPr lang="en-US" dirty="0">
                <a:sym typeface="Wingdings" pitchFamily="2" charset="2"/>
              </a:rPr>
              <a:t> Y and  X  Z, then X  YZ</a:t>
            </a:r>
          </a:p>
          <a:p>
            <a:pPr lvl="1"/>
            <a:r>
              <a:rPr lang="en-US" dirty="0">
                <a:sym typeface="Wingdings" pitchFamily="2" charset="2"/>
              </a:rPr>
              <a:t>(X, Y, Z are sets of attributes)</a:t>
            </a:r>
          </a:p>
          <a:p>
            <a:r>
              <a:rPr lang="en-US" dirty="0">
                <a:sym typeface="Wingdings" pitchFamily="2" charset="2"/>
              </a:rPr>
              <a:t>Decomposition rule</a:t>
            </a:r>
          </a:p>
          <a:p>
            <a:pPr lvl="1"/>
            <a:r>
              <a:rPr lang="en-US" dirty="0">
                <a:sym typeface="Wingdings" pitchFamily="2" charset="2"/>
              </a:rPr>
              <a:t>X  YZ, then X  Y and X  Z</a:t>
            </a:r>
          </a:p>
          <a:p>
            <a:r>
              <a:rPr lang="en-US" dirty="0">
                <a:sym typeface="Wingdings" pitchFamily="2" charset="2"/>
              </a:rPr>
              <a:t>Pseudo-transitivity rule</a:t>
            </a:r>
          </a:p>
          <a:p>
            <a:pPr lvl="1"/>
            <a:r>
              <a:rPr lang="en-US" dirty="0">
                <a:sym typeface="Wingdings" pitchFamily="2" charset="2"/>
              </a:rPr>
              <a:t>X  Y and YZ  U, then XZ  U</a:t>
            </a:r>
          </a:p>
          <a:p>
            <a:r>
              <a:rPr lang="en-US" dirty="0">
                <a:sym typeface="Wingdings" pitchFamily="2" charset="2"/>
              </a:rPr>
              <a:t>These rules can be inferred from Armstrong's axioms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0988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of a Set of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dirty="0"/>
              <a:t>Given a set of attributes  {</a:t>
            </a:r>
            <a:r>
              <a:rPr lang="en-US" i="1" dirty="0"/>
              <a:t>A1, …, An}</a:t>
            </a:r>
            <a:r>
              <a:rPr lang="en-US" dirty="0"/>
              <a:t> and a set of dependencies S</a:t>
            </a:r>
          </a:p>
          <a:p>
            <a:pPr lvl="1">
              <a:spcBef>
                <a:spcPct val="0"/>
              </a:spcBef>
            </a:pPr>
            <a:r>
              <a:rPr lang="en-US" b="1" dirty="0">
                <a:solidFill>
                  <a:srgbClr val="00B0F0"/>
                </a:solidFill>
              </a:rPr>
              <a:t>Problem</a:t>
            </a:r>
            <a:r>
              <a:rPr lang="en-US" dirty="0"/>
              <a:t>: find all attributes </a:t>
            </a:r>
            <a:r>
              <a:rPr lang="en-US" i="1" dirty="0"/>
              <a:t>B</a:t>
            </a:r>
            <a:r>
              <a:rPr lang="en-US" dirty="0"/>
              <a:t> such that any relation which satisfies S also satisfies: </a:t>
            </a:r>
            <a:r>
              <a:rPr lang="en-US" i="1" dirty="0"/>
              <a:t>A1, …, An </a:t>
            </a:r>
            <a:r>
              <a:rPr lang="en-US" i="1" dirty="0">
                <a:sym typeface="Wingdings" pitchFamily="2" charset="2"/>
              </a:rPr>
              <a:t></a:t>
            </a:r>
            <a:r>
              <a:rPr lang="en-US" i="1" dirty="0"/>
              <a:t> B</a:t>
            </a:r>
          </a:p>
          <a:p>
            <a:pPr>
              <a:spcBef>
                <a:spcPct val="0"/>
              </a:spcBef>
            </a:pPr>
            <a:r>
              <a:rPr lang="en-US" dirty="0"/>
              <a:t>The closure of </a:t>
            </a:r>
            <a:r>
              <a:rPr lang="en-US" i="1" dirty="0"/>
              <a:t>{A1, …, An},</a:t>
            </a:r>
            <a:r>
              <a:rPr lang="en-US" dirty="0"/>
              <a:t> denoted </a:t>
            </a:r>
            <a:r>
              <a:rPr lang="en-US" i="1" dirty="0"/>
              <a:t>{A1, …, An}</a:t>
            </a:r>
            <a:r>
              <a:rPr lang="en-US" i="1" baseline="30000" dirty="0"/>
              <a:t>+</a:t>
            </a:r>
            <a:r>
              <a:rPr lang="en-US" dirty="0"/>
              <a:t> , is the set of all such attributes </a:t>
            </a:r>
            <a:r>
              <a:rPr lang="en-US" i="1" dirty="0"/>
              <a:t>B</a:t>
            </a:r>
          </a:p>
          <a:p>
            <a:r>
              <a:rPr lang="en-US" dirty="0"/>
              <a:t>Usage</a:t>
            </a:r>
          </a:p>
          <a:p>
            <a:pPr lvl="1"/>
            <a:r>
              <a:rPr lang="en-US" dirty="0"/>
              <a:t>Test if X= {</a:t>
            </a:r>
            <a:r>
              <a:rPr lang="en-US" i="1" dirty="0"/>
              <a:t>A1, …, An}</a:t>
            </a:r>
            <a:r>
              <a:rPr lang="en-US" dirty="0"/>
              <a:t> is a </a:t>
            </a:r>
            <a:r>
              <a:rPr lang="en-US" dirty="0" err="1"/>
              <a:t>superkey</a:t>
            </a:r>
            <a:endParaRPr lang="en-US" dirty="0"/>
          </a:p>
          <a:p>
            <a:pPr lvl="2"/>
            <a:r>
              <a:rPr lang="en-US" dirty="0"/>
              <a:t>compute X+, and check if X+ contains all attributes of R</a:t>
            </a:r>
          </a:p>
          <a:p>
            <a:pPr lvl="1"/>
            <a:r>
              <a:rPr lang="en-US" dirty="0"/>
              <a:t>Check if X </a:t>
            </a:r>
            <a:r>
              <a:rPr lang="en-US" dirty="0">
                <a:sym typeface="Wingdings" pitchFamily="2" charset="2"/>
              </a:rPr>
              <a:t> Y holds</a:t>
            </a:r>
          </a:p>
          <a:p>
            <a:pPr lvl="2"/>
            <a:r>
              <a:rPr lang="en-US" dirty="0"/>
              <a:t>by checking if Y is contained in X+</a:t>
            </a:r>
          </a:p>
          <a:p>
            <a:pPr>
              <a:spcBef>
                <a:spcPct val="0"/>
              </a:spcBef>
            </a:pPr>
            <a:endParaRPr lang="en-US" i="1" dirty="0"/>
          </a:p>
          <a:p>
            <a:pPr>
              <a:spcBef>
                <a:spcPct val="0"/>
              </a:spcBef>
            </a:pP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1007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555551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Start with X={A1, …, An}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Repeat until X doesn’t change do: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    if                                 is in S, and         	 are all in X,  	and </a:t>
            </a:r>
            <a:r>
              <a:rPr lang="en-US" b="0" dirty="0"/>
              <a:t>C</a:t>
            </a:r>
            <a:r>
              <a:rPr lang="en-US" dirty="0"/>
              <a:t> is not in 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  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        add </a:t>
            </a:r>
            <a:r>
              <a:rPr lang="en-US" b="0" dirty="0"/>
              <a:t>C</a:t>
            </a:r>
            <a:r>
              <a:rPr lang="en-US" dirty="0"/>
              <a:t> to 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84945" y="2313186"/>
            <a:ext cx="17605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B  , B  , … B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99592" y="24304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/>
              <a:t>1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41165" y="24113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/>
              <a:t>2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051720" y="2348880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/>
              <a:t>n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483768" y="249646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093368" y="2303636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C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115719" y="2348880"/>
            <a:ext cx="17605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B  , B  , … B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30366" y="246610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/>
              <a:t>1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671939" y="244705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/>
              <a:t>2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382494" y="2384574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/>
              <a:t>n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995935" y="3789040"/>
            <a:ext cx="493149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A   B 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 C</a:t>
            </a:r>
          </a:p>
          <a:p>
            <a:r>
              <a:rPr lang="en-US" dirty="0"/>
              <a:t>A   D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E</a:t>
            </a:r>
          </a:p>
          <a:p>
            <a:r>
              <a:rPr lang="en-US" dirty="0"/>
              <a:t>B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D</a:t>
            </a:r>
          </a:p>
          <a:p>
            <a:r>
              <a:rPr lang="en-US" dirty="0"/>
              <a:t>A   F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B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Closure of {A,B}:     X = {A, B, C, D, E}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Closure of  {A, F}:    X = {A, F, B, D, C, E}</a:t>
            </a:r>
          </a:p>
        </p:txBody>
      </p:sp>
    </p:spTree>
    <p:extLst>
      <p:ext uri="{BB962C8B-B14F-4D97-AF65-F5344CB8AC3E}">
        <p14:creationId xmlns:p14="http://schemas.microsoft.com/office/powerpoint/2010/main" val="3665553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11620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R = {A, B, C, D, E}</a:t>
            </a:r>
          </a:p>
          <a:p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F = { B </a:t>
            </a:r>
            <a:r>
              <a:rPr lang="en-US" altLang="zh-CN" sz="2000" dirty="0">
                <a:solidFill>
                  <a:schemeClr val="accent2"/>
                </a:solidFill>
                <a:ea typeface="宋体" charset="-122"/>
                <a:sym typeface="Symbol" pitchFamily="18" charset="2"/>
              </a:rPr>
              <a:t>CD, D  E, B  A, E  C, AD B }</a:t>
            </a:r>
          </a:p>
          <a:p>
            <a:r>
              <a:rPr lang="en-US" altLang="zh-CN" sz="2000" dirty="0">
                <a:ea typeface="宋体" charset="-122"/>
                <a:sym typeface="Symbol" pitchFamily="18" charset="2"/>
              </a:rPr>
              <a:t>Is B  E in F</a:t>
            </a:r>
            <a:r>
              <a:rPr lang="en-US" altLang="zh-CN" sz="2000" baseline="30000" dirty="0">
                <a:ea typeface="宋体" charset="-122"/>
                <a:sym typeface="Symbol" pitchFamily="18" charset="2"/>
              </a:rPr>
              <a:t>+  </a:t>
            </a:r>
            <a:r>
              <a:rPr lang="en-US" altLang="zh-CN" sz="2000" dirty="0">
                <a:ea typeface="宋体" charset="-122"/>
                <a:sym typeface="Symbol" pitchFamily="18" charset="2"/>
              </a:rPr>
              <a:t>?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  <a:sym typeface="Symbol" pitchFamily="18" charset="2"/>
              </a:rPr>
              <a:t>	 </a:t>
            </a:r>
            <a:r>
              <a:rPr lang="en-US" altLang="zh-CN" sz="2000" b="0" dirty="0">
                <a:ea typeface="宋体" charset="-122"/>
                <a:sym typeface="Symbol" pitchFamily="18" charset="2"/>
              </a:rPr>
              <a:t>B</a:t>
            </a:r>
            <a:r>
              <a:rPr lang="en-US" altLang="zh-CN" sz="2000" b="0" baseline="30000" dirty="0">
                <a:ea typeface="宋体" charset="-122"/>
                <a:sym typeface="Symbol" pitchFamily="18" charset="2"/>
              </a:rPr>
              <a:t>+</a:t>
            </a:r>
            <a:r>
              <a:rPr lang="en-US" altLang="zh-CN" sz="2000" b="0" dirty="0">
                <a:ea typeface="宋体" charset="-122"/>
                <a:sym typeface="Symbol" pitchFamily="18" charset="2"/>
              </a:rPr>
              <a:t> = B</a:t>
            </a:r>
          </a:p>
          <a:p>
            <a:pPr lvl="1">
              <a:buFontTx/>
              <a:buNone/>
            </a:pPr>
            <a:r>
              <a:rPr lang="en-US" altLang="zh-CN" sz="2000" dirty="0">
                <a:ea typeface="宋体" charset="-122"/>
                <a:sym typeface="Symbol" pitchFamily="18" charset="2"/>
              </a:rPr>
              <a:t>B</a:t>
            </a:r>
            <a:r>
              <a:rPr lang="en-US" altLang="zh-CN" sz="2000" baseline="30000" dirty="0">
                <a:ea typeface="宋体" charset="-122"/>
                <a:sym typeface="Symbol" pitchFamily="18" charset="2"/>
              </a:rPr>
              <a:t>+</a:t>
            </a:r>
            <a:r>
              <a:rPr lang="en-US" altLang="zh-CN" sz="2000" dirty="0">
                <a:ea typeface="宋体" charset="-122"/>
                <a:sym typeface="Symbol" pitchFamily="18" charset="2"/>
              </a:rPr>
              <a:t> = BCD</a:t>
            </a:r>
          </a:p>
          <a:p>
            <a:pPr lvl="1">
              <a:buFontTx/>
              <a:buNone/>
            </a:pPr>
            <a:r>
              <a:rPr lang="en-US" altLang="zh-CN" sz="2000" dirty="0">
                <a:ea typeface="宋体" charset="-122"/>
                <a:sym typeface="Symbol" pitchFamily="18" charset="2"/>
              </a:rPr>
              <a:t>B</a:t>
            </a:r>
            <a:r>
              <a:rPr lang="en-US" altLang="zh-CN" sz="2000" baseline="30000" dirty="0">
                <a:ea typeface="宋体" charset="-122"/>
                <a:sym typeface="Symbol" pitchFamily="18" charset="2"/>
              </a:rPr>
              <a:t>+</a:t>
            </a:r>
            <a:r>
              <a:rPr lang="en-US" altLang="zh-CN" sz="2000" dirty="0">
                <a:ea typeface="宋体" charset="-122"/>
                <a:sym typeface="Symbol" pitchFamily="18" charset="2"/>
              </a:rPr>
              <a:t> = BCDA</a:t>
            </a:r>
          </a:p>
          <a:p>
            <a:pPr lvl="1">
              <a:buFontTx/>
              <a:buNone/>
            </a:pPr>
            <a:r>
              <a:rPr lang="en-US" altLang="zh-CN" sz="2000" dirty="0">
                <a:ea typeface="宋体" charset="-122"/>
                <a:sym typeface="Symbol" pitchFamily="18" charset="2"/>
              </a:rPr>
              <a:t>B</a:t>
            </a:r>
            <a:r>
              <a:rPr lang="en-US" altLang="zh-CN" sz="2000" baseline="30000" dirty="0">
                <a:ea typeface="宋体" charset="-122"/>
                <a:sym typeface="Symbol" pitchFamily="18" charset="2"/>
              </a:rPr>
              <a:t>+</a:t>
            </a:r>
            <a:r>
              <a:rPr lang="en-US" altLang="zh-CN" sz="2000" dirty="0">
                <a:ea typeface="宋体" charset="-122"/>
                <a:sym typeface="Symbol" pitchFamily="18" charset="2"/>
              </a:rPr>
              <a:t> = BCDAE   … Yes! </a:t>
            </a:r>
          </a:p>
          <a:p>
            <a:pPr lvl="1">
              <a:buFontTx/>
              <a:buNone/>
            </a:pPr>
            <a:r>
              <a:rPr lang="en-US" altLang="zh-CN" sz="2000" dirty="0">
                <a:ea typeface="宋体" charset="-122"/>
                <a:sym typeface="Symbol" pitchFamily="18" charset="2"/>
              </a:rPr>
              <a:t>and B is a key for R too!</a:t>
            </a:r>
          </a:p>
          <a:p>
            <a:r>
              <a:rPr lang="en-US" altLang="zh-CN" sz="2000" dirty="0">
                <a:ea typeface="宋体" charset="-122"/>
                <a:sym typeface="Symbol" pitchFamily="18" charset="2"/>
              </a:rPr>
              <a:t> Is D a key for R?</a:t>
            </a:r>
          </a:p>
          <a:p>
            <a:pPr lvl="1">
              <a:buFontTx/>
              <a:buNone/>
            </a:pPr>
            <a:r>
              <a:rPr lang="en-US" altLang="zh-CN" sz="2000" dirty="0">
                <a:ea typeface="宋体" charset="-122"/>
                <a:sym typeface="Symbol" pitchFamily="18" charset="2"/>
              </a:rPr>
              <a:t>D</a:t>
            </a:r>
            <a:r>
              <a:rPr lang="en-US" altLang="zh-CN" sz="2000" baseline="30000" dirty="0">
                <a:ea typeface="宋体" charset="-122"/>
                <a:sym typeface="Symbol" pitchFamily="18" charset="2"/>
              </a:rPr>
              <a:t>+</a:t>
            </a:r>
            <a:r>
              <a:rPr lang="en-US" altLang="zh-CN" sz="2000" dirty="0">
                <a:ea typeface="宋体" charset="-122"/>
                <a:sym typeface="Symbol" pitchFamily="18" charset="2"/>
              </a:rPr>
              <a:t> = D</a:t>
            </a:r>
          </a:p>
          <a:p>
            <a:pPr lvl="1">
              <a:buFontTx/>
              <a:buNone/>
            </a:pPr>
            <a:r>
              <a:rPr lang="en-US" altLang="zh-CN" sz="2000" dirty="0">
                <a:ea typeface="宋体" charset="-122"/>
                <a:sym typeface="Symbol" pitchFamily="18" charset="2"/>
              </a:rPr>
              <a:t>D</a:t>
            </a:r>
            <a:r>
              <a:rPr lang="en-US" altLang="zh-CN" sz="2000" baseline="30000" dirty="0">
                <a:ea typeface="宋体" charset="-122"/>
                <a:sym typeface="Symbol" pitchFamily="18" charset="2"/>
              </a:rPr>
              <a:t>+</a:t>
            </a:r>
            <a:r>
              <a:rPr lang="en-US" altLang="zh-CN" sz="2000" dirty="0">
                <a:ea typeface="宋体" charset="-122"/>
                <a:sym typeface="Symbol" pitchFamily="18" charset="2"/>
              </a:rPr>
              <a:t> = DE</a:t>
            </a:r>
          </a:p>
          <a:p>
            <a:pPr lvl="1">
              <a:buFontTx/>
              <a:buNone/>
            </a:pPr>
            <a:r>
              <a:rPr lang="en-US" altLang="zh-CN" sz="2000" dirty="0">
                <a:ea typeface="宋体" charset="-122"/>
                <a:sym typeface="Symbol" pitchFamily="18" charset="2"/>
              </a:rPr>
              <a:t>D</a:t>
            </a:r>
            <a:r>
              <a:rPr lang="en-US" altLang="zh-CN" sz="2000" baseline="30000" dirty="0">
                <a:ea typeface="宋体" charset="-122"/>
                <a:sym typeface="Symbol" pitchFamily="18" charset="2"/>
              </a:rPr>
              <a:t>+</a:t>
            </a:r>
            <a:r>
              <a:rPr lang="en-US" altLang="zh-CN" sz="2000" dirty="0">
                <a:ea typeface="宋体" charset="-122"/>
                <a:sym typeface="Symbol" pitchFamily="18" charset="2"/>
              </a:rPr>
              <a:t> = DEC    </a:t>
            </a:r>
          </a:p>
          <a:p>
            <a:pPr lvl="1">
              <a:buFontTx/>
              <a:buNone/>
            </a:pPr>
            <a:r>
              <a:rPr lang="en-US" altLang="zh-CN" sz="2000" dirty="0">
                <a:ea typeface="宋体" charset="-122"/>
                <a:sym typeface="Symbol" pitchFamily="18" charset="2"/>
              </a:rPr>
              <a:t>  … Nope!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16127" y="2348880"/>
            <a:ext cx="4724400" cy="389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000" b="1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Is AD a key for R? 	</a:t>
            </a: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AD</a:t>
            </a:r>
            <a:r>
              <a:rPr lang="en-US" altLang="zh-CN" sz="2000" baseline="30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+</a:t>
            </a: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 = AD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	AD</a:t>
            </a:r>
            <a:r>
              <a:rPr lang="en-US" altLang="zh-CN" sz="2000" baseline="30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+</a:t>
            </a: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 = ABD and B is a key, so Yes!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000" b="1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And…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A</a:t>
            </a:r>
            <a:r>
              <a:rPr lang="en-US" altLang="zh-CN" sz="2000" baseline="30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+</a:t>
            </a: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 = A, D</a:t>
            </a:r>
            <a:r>
              <a:rPr lang="en-US" altLang="zh-CN" sz="2000" baseline="30000" dirty="0">
                <a:sym typeface="Symbol" pitchFamily="18" charset="2"/>
              </a:rPr>
              <a:t>+</a:t>
            </a:r>
            <a:r>
              <a:rPr lang="en-US" altLang="zh-CN" sz="2000" dirty="0">
                <a:sym typeface="Symbol" pitchFamily="18" charset="2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 = DEC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… A,D not keys, so Yes!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000" b="1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 Is ADE a </a:t>
            </a:r>
            <a:r>
              <a:rPr lang="en-US" altLang="zh-CN" sz="2000" b="1" i="1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candidate </a:t>
            </a:r>
            <a:r>
              <a:rPr lang="en-US" altLang="zh-CN" sz="2000" b="1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key  for R?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2000" b="1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    </a:t>
            </a: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… No! AD is a key, so ADE is a </a:t>
            </a:r>
            <a:r>
              <a:rPr lang="en-US" altLang="zh-CN" sz="2000" dirty="0" err="1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superkey</a:t>
            </a:r>
            <a:r>
              <a:rPr lang="en-US" altLang="zh-CN" sz="2000" dirty="0">
                <a:solidFill>
                  <a:schemeClr val="tx1"/>
                </a:solidFill>
                <a:latin typeface="+mn-lt"/>
                <a:ea typeface="宋体" charset="-122"/>
                <a:sym typeface="Symbol" pitchFamily="18" charset="2"/>
              </a:rPr>
              <a:t>, but not a candidate key</a:t>
            </a:r>
          </a:p>
        </p:txBody>
      </p:sp>
    </p:spTree>
    <p:extLst>
      <p:ext uri="{BB962C8B-B14F-4D97-AF65-F5344CB8AC3E}">
        <p14:creationId xmlns:p14="http://schemas.microsoft.com/office/powerpoint/2010/main" val="1710689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do we study F.D.s and Keys Together?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Keys are (special) F.D.s</a:t>
            </a:r>
          </a:p>
          <a:p>
            <a:endParaRPr lang="en-US" altLang="zh-CN" dirty="0"/>
          </a:p>
          <a:p>
            <a:pPr lvl="1"/>
            <a:r>
              <a:rPr lang="en-US" altLang="zh-CN" sz="2000" dirty="0"/>
              <a:t>FSUID </a:t>
            </a:r>
            <a:r>
              <a:rPr lang="en-US" altLang="zh-CN" sz="2000" dirty="0">
                <a:sym typeface="Wingdings" pitchFamily="2" charset="2"/>
              </a:rPr>
              <a:t> Name, Age, Department</a:t>
            </a:r>
          </a:p>
          <a:p>
            <a:r>
              <a:rPr lang="en-US" altLang="zh-CN" dirty="0">
                <a:solidFill>
                  <a:srgbClr val="C00000"/>
                </a:solidFill>
              </a:rPr>
              <a:t>“Good”</a:t>
            </a:r>
            <a:r>
              <a:rPr lang="en-US" altLang="zh-CN" dirty="0"/>
              <a:t> F.D.s (like keys) and </a:t>
            </a:r>
            <a:r>
              <a:rPr lang="en-US" altLang="zh-CN" dirty="0">
                <a:solidFill>
                  <a:srgbClr val="C00000"/>
                </a:solidFill>
              </a:rPr>
              <a:t>“bad”</a:t>
            </a:r>
            <a:r>
              <a:rPr lang="en-US" altLang="zh-CN" dirty="0"/>
              <a:t> F.D.s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r>
              <a:rPr lang="en-US" altLang="zh-CN" sz="2000" dirty="0"/>
              <a:t>Key (good)</a:t>
            </a:r>
          </a:p>
          <a:p>
            <a:pPr lvl="2"/>
            <a:r>
              <a:rPr lang="en-US" altLang="zh-CN" sz="1600" dirty="0"/>
              <a:t>FSUID </a:t>
            </a:r>
            <a:r>
              <a:rPr lang="en-US" altLang="zh-CN" sz="1600" dirty="0">
                <a:sym typeface="Wingdings" pitchFamily="2" charset="2"/>
              </a:rPr>
              <a:t> Name, Department, Chair</a:t>
            </a:r>
          </a:p>
          <a:p>
            <a:pPr lvl="1"/>
            <a:r>
              <a:rPr lang="en-US" altLang="zh-CN" sz="2000" dirty="0"/>
              <a:t>F.D. but not key (bad)</a:t>
            </a:r>
          </a:p>
          <a:p>
            <a:pPr lvl="2"/>
            <a:r>
              <a:rPr lang="en-US" altLang="zh-CN" sz="1600" dirty="0"/>
              <a:t>Department </a:t>
            </a:r>
            <a:r>
              <a:rPr lang="en-US" altLang="zh-CN" sz="1600" dirty="0">
                <a:sym typeface="Wingdings" pitchFamily="2" charset="2"/>
              </a:rPr>
              <a:t>Chair</a:t>
            </a:r>
            <a:endParaRPr lang="en-US" altLang="zh-CN" sz="1600" dirty="0"/>
          </a:p>
          <a:p>
            <a:pPr lvl="2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313204"/>
              </p:ext>
            </p:extLst>
          </p:nvPr>
        </p:nvGraphicFramePr>
        <p:xfrm>
          <a:off x="611560" y="1782341"/>
          <a:ext cx="828092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468619"/>
              </p:ext>
            </p:extLst>
          </p:nvPr>
        </p:nvGraphicFramePr>
        <p:xfrm>
          <a:off x="611560" y="3463141"/>
          <a:ext cx="828092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Xiuwen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Xiuwen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Edwin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076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Normal Forms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Desirable Properties of Schema Refinement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minimize redundancy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avoid info loss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preserve dependency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ensure good query performance</a:t>
            </a:r>
          </a:p>
          <a:p>
            <a:r>
              <a:rPr lang="en-US" altLang="zh-CN" dirty="0">
                <a:ea typeface="宋体" charset="-122"/>
              </a:rPr>
              <a:t>Normal Forms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first normal form =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all attributes are atomic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second normal form (2NF) = old and obsolete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Boyce </a:t>
            </a:r>
            <a:r>
              <a:rPr lang="en-US" altLang="zh-CN" b="1" dirty="0" err="1">
                <a:solidFill>
                  <a:srgbClr val="C00000"/>
                </a:solidFill>
                <a:ea typeface="宋体" charset="-122"/>
              </a:rPr>
              <a:t>Codd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 normal form (BCNF)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third normal form (3NF) 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others……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94506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Boyce-</a:t>
            </a:r>
            <a:r>
              <a:rPr lang="en-US" altLang="zh-CN" dirty="0" err="1">
                <a:ea typeface="宋体" charset="-122"/>
              </a:rPr>
              <a:t>Codd</a:t>
            </a:r>
            <a:r>
              <a:rPr lang="en-US" altLang="zh-CN" dirty="0">
                <a:ea typeface="宋体" charset="-122"/>
              </a:rPr>
              <a:t> Normal Form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A simple condition for removing anomalies from relations: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 relation R is in BCNF if and only if:</a:t>
            </a:r>
          </a:p>
          <a:p>
            <a:pPr lvl="1"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Whenever there is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nontrivial</a:t>
            </a:r>
            <a:r>
              <a:rPr lang="en-US" altLang="zh-CN" dirty="0">
                <a:ea typeface="宋体" charset="-122"/>
              </a:rPr>
              <a:t> FD A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A</a:t>
            </a:r>
            <a:r>
              <a:rPr lang="en-US" altLang="zh-CN" baseline="-25000" dirty="0">
                <a:ea typeface="宋体" charset="-122"/>
              </a:rPr>
              <a:t>2</a:t>
            </a:r>
            <a:r>
              <a:rPr lang="en-US" altLang="zh-CN" dirty="0">
                <a:ea typeface="宋体" charset="-122"/>
              </a:rPr>
              <a:t>, …, A</a:t>
            </a:r>
            <a:r>
              <a:rPr lang="en-US" altLang="zh-CN" baseline="-25000" dirty="0">
                <a:ea typeface="宋体" charset="-122"/>
              </a:rPr>
              <a:t>n</a:t>
            </a:r>
            <a:r>
              <a:rPr lang="en-US" altLang="zh-CN" dirty="0">
                <a:ea typeface="宋体" charset="-122"/>
                <a:sym typeface="Wingdings" pitchFamily="2" charset="2"/>
              </a:rPr>
              <a:t> B</a:t>
            </a:r>
            <a:r>
              <a:rPr lang="en-US" altLang="zh-CN" dirty="0">
                <a:ea typeface="宋体" charset="-122"/>
              </a:rPr>
              <a:t> for R , it is the case that 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{A</a:t>
            </a:r>
            <a:r>
              <a:rPr lang="en-US" altLang="zh-CN" baseline="-25000" dirty="0">
                <a:solidFill>
                  <a:srgbClr val="C00000"/>
                </a:solidFill>
                <a:ea typeface="宋体" charset="-122"/>
              </a:rPr>
              <a:t>1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, A</a:t>
            </a:r>
            <a:r>
              <a:rPr lang="en-US" altLang="zh-CN" baseline="-25000" dirty="0">
                <a:solidFill>
                  <a:srgbClr val="C00000"/>
                </a:solidFill>
                <a:ea typeface="宋体" charset="-122"/>
              </a:rPr>
              <a:t>2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, …, A</a:t>
            </a:r>
            <a:r>
              <a:rPr lang="en-US" altLang="zh-CN" baseline="-25000" dirty="0">
                <a:solidFill>
                  <a:srgbClr val="C00000"/>
                </a:solidFill>
                <a:ea typeface="宋体" charset="-122"/>
              </a:rPr>
              <a:t>n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} is a super-key </a:t>
            </a:r>
            <a:r>
              <a:rPr lang="en-US" altLang="zh-CN" dirty="0">
                <a:ea typeface="宋体" charset="-122"/>
              </a:rPr>
              <a:t>for R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In English (though a bit vague):</a:t>
            </a:r>
          </a:p>
          <a:p>
            <a:pPr lvl="1"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Whenever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a set of attributes </a:t>
            </a:r>
            <a:r>
              <a:rPr lang="en-US" altLang="zh-CN" dirty="0">
                <a:ea typeface="宋体" charset="-122"/>
              </a:rPr>
              <a:t>of </a:t>
            </a:r>
            <a:r>
              <a:rPr lang="en-US" altLang="zh-CN" i="1" dirty="0">
                <a:ea typeface="宋体" charset="-122"/>
              </a:rPr>
              <a:t>R</a:t>
            </a:r>
            <a:r>
              <a:rPr lang="en-US" altLang="zh-CN" dirty="0">
                <a:ea typeface="宋体" charset="-122"/>
              </a:rPr>
              <a:t> is determining another attribute, it should determine </a:t>
            </a:r>
            <a:r>
              <a:rPr lang="en-US" altLang="zh-CN" b="1" i="1" u="sng" dirty="0">
                <a:ea typeface="宋体" charset="-122"/>
              </a:rPr>
              <a:t>all</a:t>
            </a:r>
            <a:r>
              <a:rPr lang="en-US" altLang="zh-CN" dirty="0">
                <a:ea typeface="宋体" charset="-122"/>
              </a:rPr>
              <a:t> attributes of </a:t>
            </a:r>
            <a:r>
              <a:rPr lang="en-US" altLang="zh-CN" i="1" dirty="0">
                <a:ea typeface="宋体" charset="-122"/>
              </a:rPr>
              <a:t>R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885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3645024"/>
            <a:ext cx="8786813" cy="2736304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What are the dependencies?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SSN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  <a:sym typeface="Wingdings" pitchFamily="2" charset="2"/>
              </a:rPr>
              <a:t>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Name (non-key </a:t>
            </a:r>
            <a:r>
              <a:rPr lang="en-US" altLang="zh-CN" dirty="0" err="1">
                <a:solidFill>
                  <a:schemeClr val="accent2"/>
                </a:solidFill>
                <a:ea typeface="宋体" charset="-122"/>
              </a:rPr>
              <a:t>f.d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.)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What are the keys?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endParaRPr lang="en-US" altLang="zh-CN" dirty="0">
              <a:solidFill>
                <a:schemeClr val="accent2"/>
              </a:solidFill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Is it in BCNF?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26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118292"/>
              </p:ext>
            </p:extLst>
          </p:nvPr>
        </p:nvGraphicFramePr>
        <p:xfrm>
          <a:off x="467546" y="1412776"/>
          <a:ext cx="8280918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(201)  555-1234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(206)  572-4312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(908)  464-0028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(212)  555-4000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82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Decompose It Into BCNF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276524"/>
              </p:ext>
            </p:extLst>
          </p:nvPr>
        </p:nvGraphicFramePr>
        <p:xfrm>
          <a:off x="1619672" y="3573016"/>
          <a:ext cx="5520612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(201)  555-1234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(206)  572-4312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(908)  464-0028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(212)  555-4000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011249"/>
              </p:ext>
            </p:extLst>
          </p:nvPr>
        </p:nvGraphicFramePr>
        <p:xfrm>
          <a:off x="1619672" y="1772816"/>
          <a:ext cx="5520612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547664" y="1340768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SSN </a:t>
            </a:r>
            <a:r>
              <a:rPr lang="en-US" altLang="zh-CN" sz="2000" dirty="0">
                <a:solidFill>
                  <a:schemeClr val="accent2"/>
                </a:solidFill>
                <a:ea typeface="宋体" charset="-122"/>
                <a:sym typeface="Wingdings" pitchFamily="2" charset="2"/>
              </a:rPr>
              <a:t></a:t>
            </a: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 Name: </a:t>
            </a:r>
            <a:r>
              <a:rPr lang="en-US" altLang="zh-CN" sz="2000" dirty="0">
                <a:ea typeface="宋体" charset="-122"/>
              </a:rPr>
              <a:t>SSN is key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619672" y="3140968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 dirty="0">
                <a:ea typeface="宋体" charset="-122"/>
              </a:rPr>
              <a:t>No F.D. at all !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99592" y="5733256"/>
            <a:ext cx="68407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C00000"/>
                </a:solidFill>
                <a:ea typeface="宋体" charset="-122"/>
              </a:rPr>
              <a:t>Question</a:t>
            </a:r>
            <a:r>
              <a:rPr lang="en-US" altLang="zh-CN" sz="2000" dirty="0">
                <a:ea typeface="宋体" charset="-122"/>
              </a:rPr>
              <a:t>: How can I find the phone information of Joe?</a:t>
            </a:r>
          </a:p>
        </p:txBody>
      </p:sp>
    </p:spTree>
    <p:extLst>
      <p:ext uri="{BB962C8B-B14F-4D97-AF65-F5344CB8AC3E}">
        <p14:creationId xmlns:p14="http://schemas.microsoft.com/office/powerpoint/2010/main" val="229823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about this?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28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3281920"/>
              </p:ext>
            </p:extLst>
          </p:nvPr>
        </p:nvGraphicFramePr>
        <p:xfrm>
          <a:off x="395538" y="2276872"/>
          <a:ext cx="8280918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Category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Gizmo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Gadgets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OneClick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Camera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915816" y="3645396"/>
            <a:ext cx="33634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Name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  <a:sym typeface="Wingdings" pitchFamily="2" charset="2"/>
              </a:rPr>
              <a:t>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Price,  Category</a:t>
            </a:r>
          </a:p>
        </p:txBody>
      </p:sp>
    </p:spTree>
    <p:extLst>
      <p:ext uri="{BB962C8B-B14F-4D97-AF65-F5344CB8AC3E}">
        <p14:creationId xmlns:p14="http://schemas.microsoft.com/office/powerpoint/2010/main" val="3753819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 Good Design?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607299"/>
              </p:ext>
            </p:extLst>
          </p:nvPr>
        </p:nvGraphicFramePr>
        <p:xfrm>
          <a:off x="467546" y="1412776"/>
          <a:ext cx="8280918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 Green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(201)  555-1234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123-321-99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 Green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(206)  572-4312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431 Purple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(908)  464-0028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909-438-44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431 Purple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(212)  555-4000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3645024"/>
            <a:ext cx="799288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800" b="1" dirty="0"/>
              <a:t>Potential problems</a:t>
            </a:r>
          </a:p>
          <a:p>
            <a:pPr marL="742950" lvl="1" indent="-28575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400" dirty="0"/>
              <a:t>Redundancy</a:t>
            </a:r>
          </a:p>
          <a:p>
            <a:pPr marL="742950" lvl="1" indent="-28575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400" dirty="0"/>
              <a:t>Update anomalies      </a:t>
            </a:r>
          </a:p>
          <a:p>
            <a:pPr marL="742950" lvl="1" indent="-28575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400" dirty="0"/>
              <a:t>Deletion anomalies</a:t>
            </a:r>
          </a:p>
          <a:p>
            <a:pPr>
              <a:lnSpc>
                <a:spcPct val="125000"/>
              </a:lnSpc>
            </a:pPr>
            <a:endParaRPr lang="en-US" dirty="0"/>
          </a:p>
          <a:p>
            <a:pPr marL="285750" indent="-285750">
              <a:lnSpc>
                <a:spcPct val="125000"/>
              </a:lnSpc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BCNF Decomposition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Find a functional dependency that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violates</a:t>
            </a:r>
            <a:r>
              <a:rPr lang="en-US" altLang="zh-CN" dirty="0">
                <a:ea typeface="宋体" charset="-122"/>
              </a:rPr>
              <a:t> the BCNF condition</a:t>
            </a:r>
          </a:p>
          <a:p>
            <a:pPr lvl="1"/>
            <a:r>
              <a:rPr lang="en-US" altLang="zh-CN" dirty="0">
                <a:ea typeface="宋体" charset="-122"/>
              </a:rPr>
              <a:t>A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A</a:t>
            </a:r>
            <a:r>
              <a:rPr lang="en-US" altLang="zh-CN" baseline="-25000" dirty="0">
                <a:ea typeface="宋体" charset="-122"/>
              </a:rPr>
              <a:t>2</a:t>
            </a:r>
            <a:r>
              <a:rPr lang="en-US" altLang="zh-CN" dirty="0">
                <a:ea typeface="宋体" charset="-122"/>
              </a:rPr>
              <a:t>, …, A</a:t>
            </a:r>
            <a:r>
              <a:rPr lang="en-US" altLang="zh-CN" baseline="-25000" dirty="0">
                <a:ea typeface="宋体" charset="-122"/>
              </a:rPr>
              <a:t>n</a:t>
            </a:r>
            <a:r>
              <a:rPr lang="en-US" altLang="zh-CN" dirty="0">
                <a:ea typeface="宋体" charset="-122"/>
                <a:sym typeface="Wingdings" pitchFamily="2" charset="2"/>
              </a:rPr>
              <a:t> B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B</a:t>
            </a:r>
            <a:r>
              <a:rPr lang="en-US" altLang="zh-CN" baseline="-25000" dirty="0">
                <a:ea typeface="宋体" charset="-122"/>
              </a:rPr>
              <a:t>2</a:t>
            </a:r>
            <a:r>
              <a:rPr lang="en-US" altLang="zh-CN" dirty="0">
                <a:ea typeface="宋体" charset="-122"/>
              </a:rPr>
              <a:t>, …, </a:t>
            </a:r>
            <a:r>
              <a:rPr lang="en-US" altLang="zh-CN" dirty="0" err="1">
                <a:ea typeface="宋体" charset="-122"/>
              </a:rPr>
              <a:t>B</a:t>
            </a:r>
            <a:r>
              <a:rPr lang="en-US" altLang="zh-CN" baseline="-25000" dirty="0" err="1">
                <a:ea typeface="宋体" charset="-122"/>
              </a:rPr>
              <a:t>n</a:t>
            </a:r>
            <a:r>
              <a:rPr lang="en-US" altLang="zh-CN" baseline="-25000" dirty="0">
                <a:ea typeface="宋体" charset="-122"/>
              </a:rPr>
              <a:t> </a:t>
            </a:r>
          </a:p>
          <a:p>
            <a:pPr lvl="1"/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Heuristics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: </a:t>
            </a:r>
            <a:r>
              <a:rPr lang="en-US" altLang="zh-CN" dirty="0">
                <a:ea typeface="宋体" charset="-122"/>
              </a:rPr>
              <a:t>choose B , B , … B  “as large as possible”</a:t>
            </a:r>
          </a:p>
          <a:p>
            <a:pPr lvl="1"/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29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51038" y="3529037"/>
            <a:ext cx="2286000" cy="2209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398838" y="3605237"/>
            <a:ext cx="2286000" cy="2209800"/>
          </a:xfrm>
          <a:prstGeom prst="ellipse">
            <a:avLst/>
          </a:prstGeom>
          <a:solidFill>
            <a:schemeClr val="accent2">
              <a:lumMod val="40000"/>
              <a:lumOff val="60000"/>
              <a:alpha val="29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535363" y="4484712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A’s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574826" y="4499595"/>
            <a:ext cx="5956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B’s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4373563" y="4484712"/>
            <a:ext cx="10054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Others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2849563" y="5780112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b="1" i="1">
                <a:ea typeface="宋体" charset="-122"/>
              </a:rPr>
              <a:t>R1</a:t>
            </a:r>
            <a:endParaRPr lang="en-US" altLang="zh-CN">
              <a:ea typeface="宋体" charset="-122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4525963" y="5780112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b="1" i="1">
                <a:ea typeface="宋体" charset="-122"/>
              </a:rPr>
              <a:t>R2</a:t>
            </a: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19088" y="3687787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Decompose:</a:t>
            </a: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6567488" y="4144987"/>
            <a:ext cx="22574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Continue until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there are no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BCNF violations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left.</a:t>
            </a:r>
          </a:p>
        </p:txBody>
      </p:sp>
    </p:spTree>
    <p:extLst>
      <p:ext uri="{BB962C8B-B14F-4D97-AF65-F5344CB8AC3E}">
        <p14:creationId xmlns:p14="http://schemas.microsoft.com/office/powerpoint/2010/main" val="6134152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 Decomposition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30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0507587"/>
              </p:ext>
            </p:extLst>
          </p:nvPr>
        </p:nvGraphicFramePr>
        <p:xfrm>
          <a:off x="395536" y="1340768"/>
          <a:ext cx="828092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EyeColor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PhoneNumber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411760" y="1988840"/>
            <a:ext cx="39988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SSN </a:t>
            </a:r>
            <a:r>
              <a:rPr lang="en-US" altLang="zh-CN" dirty="0">
                <a:ea typeface="宋体" charset="-122"/>
                <a:sym typeface="Wingdings" pitchFamily="2" charset="2"/>
              </a:rPr>
              <a:t> </a:t>
            </a:r>
            <a:r>
              <a:rPr lang="en-US" altLang="zh-CN" dirty="0">
                <a:ea typeface="宋体" charset="-122"/>
              </a:rPr>
              <a:t>Name,  Age, </a:t>
            </a:r>
            <a:r>
              <a:rPr lang="en-US" altLang="zh-CN" dirty="0" err="1">
                <a:ea typeface="宋体" charset="-122"/>
              </a:rPr>
              <a:t>EyeColor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96600" y="2852936"/>
            <a:ext cx="781981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>
                <a:ea typeface="宋体" charset="-122"/>
              </a:rPr>
              <a:t>BCNF decomposition</a:t>
            </a:r>
            <a:r>
              <a:rPr lang="en-US" altLang="zh-CN" dirty="0">
                <a:ea typeface="宋体" charset="-122"/>
              </a:rPr>
              <a:t>: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	Person (SSN, Name, Age, </a:t>
            </a:r>
            <a:r>
              <a:rPr lang="en-US" altLang="zh-CN" dirty="0" err="1">
                <a:ea typeface="宋体" charset="-122"/>
              </a:rPr>
              <a:t>EyeColor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	Phone-Info (SSN, </a:t>
            </a:r>
            <a:r>
              <a:rPr lang="en-US" altLang="zh-CN" dirty="0" err="1">
                <a:ea typeface="宋体" charset="-122"/>
              </a:rPr>
              <a:t>PhoneNumber</a:t>
            </a:r>
            <a:r>
              <a:rPr lang="en-US" altLang="zh-CN" dirty="0">
                <a:ea typeface="宋体" charset="-122"/>
              </a:rPr>
              <a:t>)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827584" y="5013176"/>
            <a:ext cx="73974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What if we also had an attribute Draft-worthy, and the FD: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                          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Age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  <a:sym typeface="Wingdings" pitchFamily="2" charset="2"/>
              </a:rPr>
              <a:t>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Draft-worthy</a:t>
            </a:r>
          </a:p>
        </p:txBody>
      </p:sp>
    </p:spTree>
    <p:extLst>
      <p:ext uri="{BB962C8B-B14F-4D97-AF65-F5344CB8AC3E}">
        <p14:creationId xmlns:p14="http://schemas.microsoft.com/office/powerpoint/2010/main" val="539982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BCNF Decomposition: The Algorithm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>
                <a:ea typeface="宋体" charset="-122"/>
              </a:rPr>
              <a:t>Input: relation R, set S of FDs over R</a:t>
            </a:r>
          </a:p>
          <a:p>
            <a:pPr>
              <a:buFontTx/>
              <a:buNone/>
            </a:pPr>
            <a:r>
              <a:rPr lang="en-US" altLang="zh-CN" sz="2400" dirty="0">
                <a:ea typeface="宋体" charset="-122"/>
              </a:rPr>
              <a:t>1) </a:t>
            </a:r>
            <a:r>
              <a:rPr lang="en-US" altLang="zh-CN" sz="2400" dirty="0">
                <a:solidFill>
                  <a:srgbClr val="0000FF"/>
                </a:solidFill>
                <a:ea typeface="宋体" charset="-122"/>
              </a:rPr>
              <a:t>Compute S+</a:t>
            </a:r>
          </a:p>
          <a:p>
            <a:pPr>
              <a:buFontTx/>
              <a:buNone/>
            </a:pPr>
            <a:r>
              <a:rPr lang="en-US" altLang="zh-CN" sz="2400" dirty="0">
                <a:ea typeface="宋体" charset="-122"/>
              </a:rPr>
              <a:t>2) </a:t>
            </a:r>
            <a:r>
              <a:rPr lang="en-US" altLang="zh-CN" sz="2400" dirty="0">
                <a:solidFill>
                  <a:srgbClr val="0000FF"/>
                </a:solidFill>
                <a:ea typeface="宋体" charset="-122"/>
              </a:rPr>
              <a:t>Compute keys for R (from ER or from S+)</a:t>
            </a:r>
          </a:p>
          <a:p>
            <a:pPr>
              <a:buFontTx/>
              <a:buNone/>
            </a:pPr>
            <a:r>
              <a:rPr lang="en-US" altLang="zh-CN" sz="2400" dirty="0">
                <a:ea typeface="宋体" charset="-122"/>
              </a:rPr>
              <a:t>3) </a:t>
            </a:r>
            <a:r>
              <a:rPr lang="en-US" altLang="zh-CN" sz="2400" dirty="0">
                <a:solidFill>
                  <a:srgbClr val="0000FF"/>
                </a:solidFill>
                <a:ea typeface="宋体" charset="-122"/>
              </a:rPr>
              <a:t>Use S+ and keys to check if R is in BCNF, if not:</a:t>
            </a:r>
          </a:p>
          <a:p>
            <a:pPr>
              <a:buFontTx/>
              <a:buNone/>
            </a:pPr>
            <a:r>
              <a:rPr lang="en-US" altLang="zh-CN" sz="2400" dirty="0">
                <a:ea typeface="宋体" charset="-122"/>
              </a:rPr>
              <a:t>		a) pick a violating FD f: A </a:t>
            </a:r>
            <a:r>
              <a:rPr lang="en-US" altLang="zh-CN" sz="2400" dirty="0">
                <a:ea typeface="宋体" charset="-122"/>
                <a:sym typeface="Wingdings" pitchFamily="2" charset="2"/>
              </a:rPr>
              <a:t> B</a:t>
            </a:r>
          </a:p>
          <a:p>
            <a:pPr>
              <a:buFontTx/>
              <a:buNone/>
            </a:pPr>
            <a:r>
              <a:rPr lang="en-US" altLang="zh-CN" sz="2400" dirty="0">
                <a:ea typeface="宋体" charset="-122"/>
                <a:sym typeface="Wingdings" pitchFamily="2" charset="2"/>
              </a:rPr>
              <a:t>		b) expand B as much as possible, by computing A+</a:t>
            </a:r>
          </a:p>
          <a:p>
            <a:pPr>
              <a:buFontTx/>
              <a:buNone/>
            </a:pPr>
            <a:r>
              <a:rPr lang="en-US" altLang="zh-CN" sz="2400" dirty="0">
                <a:ea typeface="宋体" charset="-122"/>
                <a:sym typeface="Wingdings" pitchFamily="2" charset="2"/>
              </a:rPr>
              <a:t>		c) create 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  <a:sym typeface="Wingdings" pitchFamily="2" charset="2"/>
              </a:rPr>
              <a:t>R1 = A union B</a:t>
            </a:r>
            <a:r>
              <a:rPr lang="en-US" altLang="zh-CN" sz="2400" dirty="0">
                <a:ea typeface="宋体" charset="-122"/>
                <a:sym typeface="Wingdings" pitchFamily="2" charset="2"/>
              </a:rPr>
              <a:t>, 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  <a:sym typeface="Wingdings" pitchFamily="2" charset="2"/>
              </a:rPr>
              <a:t>R2 = A union (others in R)</a:t>
            </a:r>
          </a:p>
          <a:p>
            <a:pPr>
              <a:buFontTx/>
              <a:buNone/>
            </a:pPr>
            <a:r>
              <a:rPr lang="en-US" altLang="zh-CN" sz="2400" dirty="0">
                <a:ea typeface="宋体" charset="-122"/>
                <a:sym typeface="Wingdings" pitchFamily="2" charset="2"/>
              </a:rPr>
              <a:t>          	d) compute all FDs over R1, using R and S+, then compute 	     keys for R1. Repeat similarly for R2</a:t>
            </a:r>
          </a:p>
          <a:p>
            <a:pPr>
              <a:buFontTx/>
              <a:buNone/>
            </a:pPr>
            <a:r>
              <a:rPr lang="en-US" altLang="zh-CN" sz="2400" dirty="0">
                <a:ea typeface="宋体" charset="-122"/>
                <a:sym typeface="Wingdings" pitchFamily="2" charset="2"/>
              </a:rPr>
              <a:t>          e) Repeat Step 3 for R1 and R2</a:t>
            </a:r>
          </a:p>
          <a:p>
            <a:pPr>
              <a:buFontTx/>
              <a:buNone/>
            </a:pPr>
            <a:r>
              <a:rPr lang="en-US" altLang="zh-CN" sz="2400" dirty="0">
                <a:ea typeface="宋体" charset="-122"/>
                <a:sym typeface="Wingdings" pitchFamily="2" charset="2"/>
              </a:rPr>
              <a:t>4) </a:t>
            </a:r>
            <a:r>
              <a:rPr lang="en-US" altLang="zh-CN" sz="2400" dirty="0">
                <a:solidFill>
                  <a:srgbClr val="0000FF"/>
                </a:solidFill>
                <a:ea typeface="宋体" charset="-122"/>
                <a:sym typeface="Wingdings" pitchFamily="2" charset="2"/>
              </a:rPr>
              <a:t>Stop when all relations are BCNF, or are 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  <a:sym typeface="Wingdings" pitchFamily="2" charset="2"/>
              </a:rPr>
              <a:t>two-attributes</a:t>
            </a:r>
          </a:p>
          <a:p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46786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Properties of BCNF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BCNF removes certain types of redundancy</a:t>
            </a:r>
          </a:p>
          <a:p>
            <a:pPr lvl="1"/>
            <a:r>
              <a:rPr lang="en-US" altLang="zh-CN" dirty="0">
                <a:ea typeface="宋体" charset="-122"/>
              </a:rPr>
              <a:t>those caused by adding many-many or one-many relations</a:t>
            </a:r>
          </a:p>
          <a:p>
            <a:pPr lvl="1"/>
            <a:r>
              <a:rPr lang="en-US" altLang="zh-CN" dirty="0">
                <a:ea typeface="宋体" charset="-122"/>
              </a:rPr>
              <a:t>For examples of redundancy that it cannot remove, see "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multivalued redundancy</a:t>
            </a:r>
            <a:r>
              <a:rPr lang="en-US" altLang="zh-CN" dirty="0">
                <a:ea typeface="宋体" charset="-122"/>
              </a:rPr>
              <a:t>"</a:t>
            </a:r>
          </a:p>
          <a:p>
            <a:r>
              <a:rPr lang="en-US" altLang="zh-CN" dirty="0">
                <a:ea typeface="宋体" charset="-122"/>
              </a:rPr>
              <a:t>BCNF avoids information loss</a:t>
            </a:r>
          </a:p>
          <a:p>
            <a:r>
              <a:rPr lang="en-US" altLang="zh-CN" dirty="0">
                <a:ea typeface="宋体" charset="-122"/>
              </a:rPr>
              <a:t>Questions</a:t>
            </a:r>
          </a:p>
          <a:p>
            <a:pPr lvl="1"/>
            <a:r>
              <a:rPr lang="en-US" altLang="zh-CN" dirty="0">
                <a:ea typeface="宋体" charset="-122"/>
              </a:rPr>
              <a:t>Is BCNF unique?</a:t>
            </a:r>
          </a:p>
          <a:p>
            <a:pPr lvl="1"/>
            <a:endParaRPr lang="en-US" altLang="zh-CN" dirty="0">
              <a:ea typeface="宋体" charset="-122"/>
            </a:endParaRPr>
          </a:p>
          <a:p>
            <a:pPr lvl="1"/>
            <a:r>
              <a:rPr lang="en-US" altLang="zh-CN" dirty="0">
                <a:ea typeface="宋体" charset="-122"/>
              </a:rPr>
              <a:t>Does BCNF always exist?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32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25688"/>
              </p:ext>
            </p:extLst>
          </p:nvPr>
        </p:nvGraphicFramePr>
        <p:xfrm>
          <a:off x="2195736" y="4988793"/>
          <a:ext cx="4968552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68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Lossless Decompositions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395536" y="1268760"/>
            <a:ext cx="8176964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 </a:t>
            </a:r>
            <a:r>
              <a:rPr lang="en-US" altLang="zh-CN" b="1" dirty="0">
                <a:ea typeface="宋体" charset="-122"/>
              </a:rPr>
              <a:t>A decomposition is </a:t>
            </a:r>
            <a:r>
              <a:rPr lang="en-US" altLang="zh-CN" b="1" i="1" dirty="0">
                <a:solidFill>
                  <a:srgbClr val="FF0000"/>
                </a:solidFill>
                <a:ea typeface="宋体" charset="-122"/>
              </a:rPr>
              <a:t>lossless</a:t>
            </a:r>
            <a:r>
              <a:rPr lang="en-US" altLang="zh-CN" b="1" dirty="0">
                <a:ea typeface="宋体" charset="-122"/>
              </a:rPr>
              <a:t> if we can recover</a:t>
            </a:r>
            <a:r>
              <a:rPr lang="en-US" altLang="zh-CN" dirty="0">
                <a:ea typeface="宋体" charset="-122"/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                 R(A,B,C)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       {  R1(A,B)  ,    R2(A,C)   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                   R’(A,B,C)  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=</a:t>
            </a:r>
            <a:r>
              <a:rPr lang="en-US" altLang="zh-CN" dirty="0">
                <a:ea typeface="宋体" charset="-122"/>
              </a:rPr>
              <a:t>  R(A,B,C)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31825" y="5882035"/>
            <a:ext cx="6353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solidFill>
                  <a:srgbClr val="FF0000"/>
                </a:solidFill>
                <a:ea typeface="宋体" charset="-122"/>
              </a:rPr>
              <a:t>R’ is in general larger than R.  Must ensure R’ = R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71800" y="2348880"/>
            <a:ext cx="0" cy="1080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771800" y="3933056"/>
            <a:ext cx="0" cy="1080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4411513" y="2220119"/>
            <a:ext cx="1744663" cy="498475"/>
          </a:xfrm>
          <a:prstGeom prst="wedgeRoundRectCallout">
            <a:avLst>
              <a:gd name="adj1" fmla="val -136170"/>
              <a:gd name="adj2" fmla="val 54776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Decompose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4778226" y="4139406"/>
            <a:ext cx="1290637" cy="498475"/>
          </a:xfrm>
          <a:prstGeom prst="wedgeRoundRectCallout">
            <a:avLst>
              <a:gd name="adj1" fmla="val -193787"/>
              <a:gd name="adj2" fmla="val 159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>
                <a:ea typeface="宋体" charset="-122"/>
              </a:rPr>
              <a:t>Recover</a:t>
            </a:r>
          </a:p>
        </p:txBody>
      </p:sp>
    </p:spTree>
    <p:extLst>
      <p:ext uri="{BB962C8B-B14F-4D97-AF65-F5344CB8AC3E}">
        <p14:creationId xmlns:p14="http://schemas.microsoft.com/office/powerpoint/2010/main" val="38633905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Lossy</a:t>
            </a:r>
            <a:r>
              <a:rPr lang="en-US" altLang="zh-CN" dirty="0"/>
              <a:t> Decomposition: An 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34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749523"/>
              </p:ext>
            </p:extLst>
          </p:nvPr>
        </p:nvGraphicFramePr>
        <p:xfrm>
          <a:off x="1547664" y="2934470"/>
          <a:ext cx="3312368" cy="15336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0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0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3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163568"/>
              </p:ext>
            </p:extLst>
          </p:nvPr>
        </p:nvGraphicFramePr>
        <p:xfrm>
          <a:off x="5292080" y="2934469"/>
          <a:ext cx="3312368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497044"/>
              </p:ext>
            </p:extLst>
          </p:nvPr>
        </p:nvGraphicFramePr>
        <p:xfrm>
          <a:off x="1835696" y="1340768"/>
          <a:ext cx="4968552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6948264" y="1340768"/>
            <a:ext cx="20954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FD’s:</a:t>
            </a:r>
          </a:p>
          <a:p>
            <a:r>
              <a:rPr lang="en-US" altLang="zh-CN" sz="24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A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 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  <a:sym typeface="Symbol" pitchFamily="18" charset="2"/>
              </a:rPr>
              <a:t>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 </a:t>
            </a:r>
            <a:r>
              <a:rPr lang="en-US" altLang="zh-CN" sz="24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B; C 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  <a:sym typeface="Symbol" pitchFamily="18" charset="2"/>
              </a:rPr>
              <a:t> </a:t>
            </a:r>
            <a:r>
              <a:rPr lang="en-US" altLang="zh-CN" sz="2400" dirty="0">
                <a:solidFill>
                  <a:srgbClr val="C00000"/>
                </a:solidFill>
                <a:latin typeface="Tahoma" pitchFamily="34" charset="0"/>
                <a:ea typeface="宋体" charset="-122"/>
                <a:sym typeface="Symbol" pitchFamily="18" charset="2"/>
              </a:rPr>
              <a:t>B</a:t>
            </a:r>
          </a:p>
        </p:txBody>
      </p:sp>
      <p:sp>
        <p:nvSpPr>
          <p:cNvPr id="9" name="U-Turn Arrow 8"/>
          <p:cNvSpPr/>
          <p:nvPr/>
        </p:nvSpPr>
        <p:spPr>
          <a:xfrm rot="5400000" flipV="1">
            <a:off x="273457" y="2154793"/>
            <a:ext cx="1108257" cy="1152130"/>
          </a:xfrm>
          <a:prstGeom prst="uturnArrow">
            <a:avLst>
              <a:gd name="adj1" fmla="val 12599"/>
              <a:gd name="adj2" fmla="val 14253"/>
              <a:gd name="adj3" fmla="val 21693"/>
              <a:gd name="adj4" fmla="val 49173"/>
              <a:gd name="adj5" fmla="val 73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23750" y="1730236"/>
            <a:ext cx="14959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Decompose</a:t>
            </a:r>
            <a:endParaRPr lang="en-US" altLang="zh-CN" sz="2000" dirty="0">
              <a:solidFill>
                <a:srgbClr val="C00000"/>
              </a:solidFill>
              <a:latin typeface="Tahoma" pitchFamily="34" charset="0"/>
              <a:ea typeface="宋体" charset="-122"/>
              <a:sym typeface="Symbol" pitchFamily="18" charset="2"/>
            </a:endParaRPr>
          </a:p>
        </p:txBody>
      </p:sp>
      <p:sp>
        <p:nvSpPr>
          <p:cNvPr id="11" name="U-Turn Arrow 10"/>
          <p:cNvSpPr/>
          <p:nvPr/>
        </p:nvSpPr>
        <p:spPr>
          <a:xfrm rot="5400000" flipV="1">
            <a:off x="201446" y="4387038"/>
            <a:ext cx="1108257" cy="1152130"/>
          </a:xfrm>
          <a:prstGeom prst="uturnArrow">
            <a:avLst>
              <a:gd name="adj1" fmla="val 12599"/>
              <a:gd name="adj2" fmla="val 14253"/>
              <a:gd name="adj3" fmla="val 21693"/>
              <a:gd name="adj4" fmla="val 49173"/>
              <a:gd name="adj5" fmla="val 73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19762" y="4005064"/>
            <a:ext cx="10838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Recover</a:t>
            </a:r>
            <a:endParaRPr lang="en-US" altLang="zh-CN" sz="2000" dirty="0">
              <a:solidFill>
                <a:srgbClr val="C00000"/>
              </a:solidFill>
              <a:latin typeface="Tahoma" pitchFamily="34" charset="0"/>
              <a:ea typeface="宋体" charset="-122"/>
              <a:sym typeface="Symbol" pitchFamily="18" charset="2"/>
            </a:endParaRPr>
          </a:p>
        </p:txBody>
      </p:sp>
      <p:graphicFrame>
        <p:nvGraphicFramePr>
          <p:cNvPr id="13" name="Objec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5831745"/>
              </p:ext>
            </p:extLst>
          </p:nvPr>
        </p:nvGraphicFramePr>
        <p:xfrm>
          <a:off x="506042" y="4653136"/>
          <a:ext cx="643086" cy="384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4240" imgH="266400" progId="Equation.3">
                  <p:embed/>
                </p:oleObj>
              </mc:Choice>
              <mc:Fallback>
                <p:oleObj name="Equation" r:id="rId2" imgW="444240" imgH="266400" progId="Equation.3">
                  <p:embed/>
                  <p:pic>
                    <p:nvPicPr>
                      <p:cNvPr id="13" name="Object 16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42" y="4653136"/>
                        <a:ext cx="643086" cy="384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346714"/>
              </p:ext>
            </p:extLst>
          </p:nvPr>
        </p:nvGraphicFramePr>
        <p:xfrm>
          <a:off x="1763688" y="4775552"/>
          <a:ext cx="4968552" cy="182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065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Lossless Decomposition: An 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35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806167"/>
              </p:ext>
            </p:extLst>
          </p:nvPr>
        </p:nvGraphicFramePr>
        <p:xfrm>
          <a:off x="1547664" y="2934470"/>
          <a:ext cx="3312368" cy="15336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0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0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3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791110"/>
              </p:ext>
            </p:extLst>
          </p:nvPr>
        </p:nvGraphicFramePr>
        <p:xfrm>
          <a:off x="5292080" y="2934469"/>
          <a:ext cx="3312368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084027"/>
              </p:ext>
            </p:extLst>
          </p:nvPr>
        </p:nvGraphicFramePr>
        <p:xfrm>
          <a:off x="1835696" y="1340768"/>
          <a:ext cx="4968552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6948264" y="1340768"/>
            <a:ext cx="20954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FD’s:</a:t>
            </a:r>
          </a:p>
          <a:p>
            <a:r>
              <a:rPr lang="en-US" altLang="zh-CN" sz="24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A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 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  <a:sym typeface="Symbol" pitchFamily="18" charset="2"/>
              </a:rPr>
              <a:t>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 </a:t>
            </a:r>
            <a:r>
              <a:rPr lang="en-US" altLang="zh-CN" sz="24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B; C 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  <a:sym typeface="Symbol" pitchFamily="18" charset="2"/>
              </a:rPr>
              <a:t> </a:t>
            </a:r>
            <a:r>
              <a:rPr lang="en-US" altLang="zh-CN" sz="2400" dirty="0">
                <a:solidFill>
                  <a:srgbClr val="C00000"/>
                </a:solidFill>
                <a:latin typeface="Tahoma" pitchFamily="34" charset="0"/>
                <a:ea typeface="宋体" charset="-122"/>
                <a:sym typeface="Symbol" pitchFamily="18" charset="2"/>
              </a:rPr>
              <a:t>B</a:t>
            </a:r>
          </a:p>
        </p:txBody>
      </p:sp>
      <p:sp>
        <p:nvSpPr>
          <p:cNvPr id="9" name="U-Turn Arrow 8"/>
          <p:cNvSpPr/>
          <p:nvPr/>
        </p:nvSpPr>
        <p:spPr>
          <a:xfrm rot="5400000" flipV="1">
            <a:off x="273457" y="2154793"/>
            <a:ext cx="1108257" cy="1152130"/>
          </a:xfrm>
          <a:prstGeom prst="uturnArrow">
            <a:avLst>
              <a:gd name="adj1" fmla="val 12599"/>
              <a:gd name="adj2" fmla="val 14253"/>
              <a:gd name="adj3" fmla="val 21693"/>
              <a:gd name="adj4" fmla="val 49173"/>
              <a:gd name="adj5" fmla="val 73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23750" y="1730236"/>
            <a:ext cx="14959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Decompose</a:t>
            </a:r>
            <a:endParaRPr lang="en-US" altLang="zh-CN" sz="2000" dirty="0">
              <a:solidFill>
                <a:srgbClr val="C00000"/>
              </a:solidFill>
              <a:latin typeface="Tahoma" pitchFamily="34" charset="0"/>
              <a:ea typeface="宋体" charset="-122"/>
              <a:sym typeface="Symbol" pitchFamily="18" charset="2"/>
            </a:endParaRPr>
          </a:p>
        </p:txBody>
      </p:sp>
      <p:sp>
        <p:nvSpPr>
          <p:cNvPr id="11" name="U-Turn Arrow 10"/>
          <p:cNvSpPr/>
          <p:nvPr/>
        </p:nvSpPr>
        <p:spPr>
          <a:xfrm rot="5400000" flipV="1">
            <a:off x="201446" y="4387038"/>
            <a:ext cx="1108257" cy="1152130"/>
          </a:xfrm>
          <a:prstGeom prst="uturnArrow">
            <a:avLst>
              <a:gd name="adj1" fmla="val 12599"/>
              <a:gd name="adj2" fmla="val 14253"/>
              <a:gd name="adj3" fmla="val 21693"/>
              <a:gd name="adj4" fmla="val 49173"/>
              <a:gd name="adj5" fmla="val 73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19762" y="4005064"/>
            <a:ext cx="10838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Recover</a:t>
            </a:r>
            <a:endParaRPr lang="en-US" altLang="zh-CN" sz="2000" dirty="0">
              <a:solidFill>
                <a:srgbClr val="C00000"/>
              </a:solidFill>
              <a:latin typeface="Tahoma" pitchFamily="34" charset="0"/>
              <a:ea typeface="宋体" charset="-122"/>
              <a:sym typeface="Symbol" pitchFamily="18" charset="2"/>
            </a:endParaRPr>
          </a:p>
        </p:txBody>
      </p:sp>
      <p:graphicFrame>
        <p:nvGraphicFramePr>
          <p:cNvPr id="13" name="Objec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875822"/>
              </p:ext>
            </p:extLst>
          </p:nvPr>
        </p:nvGraphicFramePr>
        <p:xfrm>
          <a:off x="506042" y="4653136"/>
          <a:ext cx="643086" cy="384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4240" imgH="266400" progId="Equation.3">
                  <p:embed/>
                </p:oleObj>
              </mc:Choice>
              <mc:Fallback>
                <p:oleObj name="Equation" r:id="rId2" imgW="444240" imgH="266400" progId="Equation.3">
                  <p:embed/>
                  <p:pic>
                    <p:nvPicPr>
                      <p:cNvPr id="13" name="Object 16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42" y="4653136"/>
                        <a:ext cx="643086" cy="384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765591"/>
              </p:ext>
            </p:extLst>
          </p:nvPr>
        </p:nvGraphicFramePr>
        <p:xfrm>
          <a:off x="1763688" y="4775552"/>
          <a:ext cx="4968552" cy="121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961646" y="6057900"/>
            <a:ext cx="7354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chemeClr val="tx1"/>
                </a:solidFill>
                <a:latin typeface="Tahoma" pitchFamily="34" charset="0"/>
                <a:ea typeface="宋体" charset="-122"/>
              </a:rPr>
              <a:t>But, now we can’t check 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A 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  <a:sym typeface="Symbol" pitchFamily="18" charset="2"/>
              </a:rPr>
              <a:t></a:t>
            </a:r>
            <a:r>
              <a:rPr lang="en-US" altLang="zh-CN" sz="2400" b="1" dirty="0">
                <a:solidFill>
                  <a:srgbClr val="C00000"/>
                </a:solidFill>
                <a:latin typeface="Tahoma" pitchFamily="34" charset="0"/>
                <a:ea typeface="宋体" charset="-122"/>
              </a:rPr>
              <a:t> B </a:t>
            </a:r>
            <a:r>
              <a:rPr lang="en-US" altLang="zh-CN" sz="2400" dirty="0">
                <a:solidFill>
                  <a:schemeClr val="tx1"/>
                </a:solidFill>
                <a:latin typeface="Tahoma" pitchFamily="34" charset="0"/>
                <a:ea typeface="宋体" charset="-122"/>
              </a:rPr>
              <a:t>without doing a join!</a:t>
            </a:r>
          </a:p>
        </p:txBody>
      </p:sp>
    </p:spTree>
    <p:extLst>
      <p:ext uri="{BB962C8B-B14F-4D97-AF65-F5344CB8AC3E}">
        <p14:creationId xmlns:p14="http://schemas.microsoft.com/office/powerpoint/2010/main" val="339292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Preserving Dependencies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What if, when a relation is decomposed, X of an X</a:t>
            </a:r>
            <a:r>
              <a:rPr lang="en-US" altLang="zh-CN" dirty="0">
                <a:ea typeface="宋体" charset="-122"/>
                <a:sym typeface="Symbol" pitchFamily="18" charset="2"/>
              </a:rPr>
              <a:t>Y ends up only in one of the new relations and Y ends up only in another?</a:t>
            </a:r>
          </a:p>
          <a:p>
            <a:pPr lvl="1"/>
            <a:r>
              <a:rPr lang="en-US" altLang="zh-CN" dirty="0">
                <a:ea typeface="宋体" charset="-122"/>
                <a:sym typeface="Symbol" pitchFamily="18" charset="2"/>
              </a:rPr>
              <a:t>Such a decomposition is not “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  <a:sym typeface="Symbol" pitchFamily="18" charset="2"/>
              </a:rPr>
              <a:t>dependency-preserving</a:t>
            </a:r>
            <a:r>
              <a:rPr lang="en-US" altLang="zh-CN" dirty="0">
                <a:ea typeface="宋体" charset="-122"/>
                <a:sym typeface="Symbol" pitchFamily="18" charset="2"/>
              </a:rPr>
              <a:t>”</a:t>
            </a:r>
          </a:p>
          <a:p>
            <a:pPr lvl="1"/>
            <a:r>
              <a:rPr lang="en-US" altLang="zh-CN" b="1" dirty="0">
                <a:solidFill>
                  <a:srgbClr val="C00000"/>
                </a:solidFill>
                <a:ea typeface="宋体" charset="-122"/>
                <a:sym typeface="Symbol" pitchFamily="18" charset="2"/>
              </a:rPr>
              <a:t>Goal:</a:t>
            </a:r>
            <a:r>
              <a:rPr lang="en-US" altLang="zh-CN" dirty="0">
                <a:ea typeface="宋体" charset="-122"/>
                <a:sym typeface="Symbol" pitchFamily="18" charset="2"/>
              </a:rPr>
              <a:t> Always have FD-preserving decompositions</a:t>
            </a:r>
          </a:p>
          <a:p>
            <a:r>
              <a:rPr lang="en-US" altLang="zh-CN" dirty="0">
                <a:ea typeface="宋体" charset="-122"/>
              </a:rPr>
              <a:t>BCNF is not always dependency preserving</a:t>
            </a:r>
          </a:p>
          <a:p>
            <a:pPr lvl="1"/>
            <a:r>
              <a:rPr lang="en-US" altLang="zh-CN" dirty="0">
                <a:ea typeface="宋体" charset="-122"/>
              </a:rPr>
              <a:t>In fact, some times we cannot find a BCNF decomposition that is dependency preserving</a:t>
            </a:r>
          </a:p>
          <a:p>
            <a:pPr lvl="1"/>
            <a:r>
              <a:rPr lang="en-US" altLang="zh-CN" dirty="0">
                <a:ea typeface="宋体" charset="-122"/>
              </a:rPr>
              <a:t>Can handle this situation using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3NF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46641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7210079"/>
              </p:ext>
            </p:extLst>
          </p:nvPr>
        </p:nvGraphicFramePr>
        <p:xfrm>
          <a:off x="1979712" y="1340768"/>
          <a:ext cx="4968552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259632" y="1988840"/>
            <a:ext cx="65180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FD’s: Unit </a:t>
            </a:r>
            <a:r>
              <a:rPr lang="en-US" altLang="zh-CN" dirty="0">
                <a:ea typeface="宋体" charset="-122"/>
                <a:sym typeface="Wingdings" pitchFamily="2" charset="2"/>
              </a:rPr>
              <a:t> Company; Company, Product Unit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95536" y="3212976"/>
            <a:ext cx="63177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So, there is a BCNF violation, and we decompose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020233"/>
              </p:ext>
            </p:extLst>
          </p:nvPr>
        </p:nvGraphicFramePr>
        <p:xfrm>
          <a:off x="827584" y="4149080"/>
          <a:ext cx="331236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77849" y="4077072"/>
            <a:ext cx="2382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Unit </a:t>
            </a:r>
            <a:r>
              <a:rPr lang="en-US" altLang="zh-CN" dirty="0">
                <a:ea typeface="宋体" charset="-122"/>
                <a:sym typeface="Wingdings" pitchFamily="2" charset="2"/>
              </a:rPr>
              <a:t> Company</a:t>
            </a:r>
            <a:endParaRPr lang="en-US" altLang="zh-CN" dirty="0">
              <a:ea typeface="宋体" charset="-122"/>
            </a:endParaRP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933688"/>
              </p:ext>
            </p:extLst>
          </p:nvPr>
        </p:nvGraphicFramePr>
        <p:xfrm>
          <a:off x="827584" y="5199583"/>
          <a:ext cx="3312368" cy="37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277849" y="5127575"/>
            <a:ext cx="1238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No FD’s</a:t>
            </a:r>
          </a:p>
        </p:txBody>
      </p:sp>
    </p:spTree>
    <p:extLst>
      <p:ext uri="{BB962C8B-B14F-4D97-AF65-F5344CB8AC3E}">
        <p14:creationId xmlns:p14="http://schemas.microsoft.com/office/powerpoint/2010/main" val="23721653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So, What’s the Problem?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38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086165"/>
              </p:ext>
            </p:extLst>
          </p:nvPr>
        </p:nvGraphicFramePr>
        <p:xfrm>
          <a:off x="827584" y="1628800"/>
          <a:ext cx="3312368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SQL 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Microsoft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Microsoft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690825"/>
              </p:ext>
            </p:extLst>
          </p:nvPr>
        </p:nvGraphicFramePr>
        <p:xfrm>
          <a:off x="4788024" y="1628800"/>
          <a:ext cx="3312368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SQL 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1331640" y="2948751"/>
            <a:ext cx="64290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No problem so far. All </a:t>
            </a:r>
            <a:r>
              <a:rPr lang="en-US" altLang="zh-CN" i="1" dirty="0">
                <a:solidFill>
                  <a:srgbClr val="FF0000"/>
                </a:solidFill>
                <a:ea typeface="宋体" charset="-122"/>
              </a:rPr>
              <a:t>local</a:t>
            </a:r>
            <a:r>
              <a:rPr lang="en-US" altLang="zh-CN" dirty="0">
                <a:ea typeface="宋体" charset="-122"/>
              </a:rPr>
              <a:t> FD’s are satisfied.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Let’s put all the data back into a single table again:</a:t>
            </a: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684300"/>
              </p:ext>
            </p:extLst>
          </p:nvPr>
        </p:nvGraphicFramePr>
        <p:xfrm>
          <a:off x="1979712" y="4581128"/>
          <a:ext cx="4968552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SQL 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Microsoft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Microsoft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971600" y="5877272"/>
            <a:ext cx="7226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ea typeface="宋体" charset="-122"/>
              </a:rPr>
              <a:t>Violates the dependency:   company, product </a:t>
            </a:r>
            <a:r>
              <a:rPr lang="en-US" altLang="zh-CN" b="1" dirty="0">
                <a:solidFill>
                  <a:srgbClr val="FF0000"/>
                </a:solidFill>
                <a:ea typeface="宋体" charset="-122"/>
                <a:sym typeface="Wingdings" pitchFamily="2" charset="2"/>
              </a:rPr>
              <a:t></a:t>
            </a:r>
            <a:r>
              <a:rPr lang="en-US" altLang="zh-CN" b="1" dirty="0">
                <a:solidFill>
                  <a:srgbClr val="FF0000"/>
                </a:solidFill>
                <a:ea typeface="宋体" charset="-122"/>
              </a:rPr>
              <a:t> unit!</a:t>
            </a:r>
          </a:p>
        </p:txBody>
      </p:sp>
    </p:spTree>
    <p:extLst>
      <p:ext uri="{BB962C8B-B14F-4D97-AF65-F5344CB8AC3E}">
        <p14:creationId xmlns:p14="http://schemas.microsoft.com/office/powerpoint/2010/main" val="47512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Obtain a Good Design?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Start with the original database schema R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7D0900"/>
                </a:solidFill>
              </a:rPr>
              <a:t>Transform</a:t>
            </a:r>
            <a:r>
              <a:rPr lang="en-US" dirty="0"/>
              <a:t> it until we get a good design </a:t>
            </a:r>
            <a:r>
              <a:rPr lang="en-US" dirty="0">
                <a:solidFill>
                  <a:srgbClr val="7D0900"/>
                </a:solidFill>
              </a:rPr>
              <a:t>R*</a:t>
            </a:r>
          </a:p>
          <a:p>
            <a:pPr>
              <a:lnSpc>
                <a:spcPct val="120000"/>
              </a:lnSpc>
            </a:pPr>
            <a:r>
              <a:rPr lang="en-US" dirty="0"/>
              <a:t> </a:t>
            </a:r>
            <a:r>
              <a:rPr lang="en-US" dirty="0">
                <a:solidFill>
                  <a:srgbClr val="7D0900"/>
                </a:solidFill>
              </a:rPr>
              <a:t>Desirable properties for R*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must preserve the information of 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must have minimal, if not zero, amount of redundancy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must be dependency-preserving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if R is associated with a set of constraints C, then it should be easy to also check C over R*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(must also give good query performance) 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60153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Solution: 3rd Normal Form (3NF)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1467319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 simple condition for removing anomalies from relations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39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58140" y="2579876"/>
            <a:ext cx="7958276" cy="21452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A relation R is in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3rd normal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form if 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CN" dirty="0">
              <a:solidFill>
                <a:schemeClr val="accent2"/>
              </a:solidFill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Whenever there is a nontrivial dependency A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A</a:t>
            </a:r>
            <a:r>
              <a:rPr lang="en-US" altLang="zh-CN" baseline="-25000" dirty="0">
                <a:ea typeface="宋体" charset="-122"/>
              </a:rPr>
              <a:t>2</a:t>
            </a:r>
            <a:r>
              <a:rPr lang="en-US" altLang="zh-CN" dirty="0">
                <a:ea typeface="宋体" charset="-122"/>
              </a:rPr>
              <a:t>, ..., A</a:t>
            </a:r>
            <a:r>
              <a:rPr lang="en-US" altLang="zh-CN" baseline="-25000" dirty="0">
                <a:ea typeface="宋体" charset="-122"/>
              </a:rPr>
              <a:t>n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  <a:sym typeface="Symbol" pitchFamily="18" charset="2"/>
              </a:rPr>
              <a:t> B</a:t>
            </a:r>
            <a:br>
              <a:rPr lang="en-US" altLang="zh-CN" dirty="0">
                <a:ea typeface="宋体" charset="-122"/>
                <a:sym typeface="Symbol" pitchFamily="18" charset="2"/>
              </a:rPr>
            </a:br>
            <a:r>
              <a:rPr lang="en-US" altLang="zh-CN" dirty="0">
                <a:ea typeface="宋体" charset="-122"/>
              </a:rPr>
              <a:t>for  R , then  {A</a:t>
            </a:r>
            <a:r>
              <a:rPr lang="en-US" altLang="zh-CN" baseline="-25000" dirty="0">
                <a:ea typeface="宋体" charset="-122"/>
              </a:rPr>
              <a:t>1</a:t>
            </a:r>
            <a:r>
              <a:rPr lang="en-US" altLang="zh-CN" dirty="0">
                <a:ea typeface="宋体" charset="-122"/>
              </a:rPr>
              <a:t>, A</a:t>
            </a:r>
            <a:r>
              <a:rPr lang="en-US" altLang="zh-CN" baseline="-25000" dirty="0">
                <a:ea typeface="宋体" charset="-122"/>
              </a:rPr>
              <a:t>2</a:t>
            </a:r>
            <a:r>
              <a:rPr lang="en-US" altLang="zh-CN" dirty="0">
                <a:ea typeface="宋体" charset="-122"/>
              </a:rPr>
              <a:t>, ..., A</a:t>
            </a:r>
            <a:r>
              <a:rPr lang="en-US" altLang="zh-CN" baseline="-25000" dirty="0">
                <a:ea typeface="宋体" charset="-122"/>
              </a:rPr>
              <a:t>n</a:t>
            </a:r>
            <a:r>
              <a:rPr lang="en-US" altLang="zh-CN" dirty="0">
                <a:ea typeface="宋体" charset="-122"/>
              </a:rPr>
              <a:t> } is a super-key for R,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or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B is part of a key</a:t>
            </a:r>
            <a:r>
              <a:rPr lang="en-US" altLang="zh-CN" dirty="0">
                <a:ea typeface="宋体" charset="-122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27690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3NF (General Definition)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relation is in </a:t>
            </a:r>
            <a:r>
              <a:rPr lang="en-US" dirty="0">
                <a:solidFill>
                  <a:schemeClr val="accent2"/>
                </a:solidFill>
              </a:rPr>
              <a:t>Third Normal Form (3NF)</a:t>
            </a:r>
            <a:r>
              <a:rPr lang="en-US" dirty="0"/>
              <a:t> if whenever X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/>
              <a:t>A holds, either X is a </a:t>
            </a:r>
            <a:r>
              <a:rPr lang="en-US" dirty="0" err="1"/>
              <a:t>superkey</a:t>
            </a:r>
            <a:r>
              <a:rPr lang="en-US" dirty="0"/>
              <a:t>, or A is a </a:t>
            </a:r>
            <a:r>
              <a:rPr lang="en-US" dirty="0">
                <a:solidFill>
                  <a:srgbClr val="C00000"/>
                </a:solidFill>
              </a:rPr>
              <a:t>prime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attribute (part of a candidate key)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Informally: everything depends on the key or is in a key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Despite the thorny technical definitions that lead up to it, 3NF is intuitive and not hard to achieve  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Aim for it in all designs unless you have strong reasons otherwise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09731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3NF vs. BCNF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 is in </a:t>
            </a:r>
            <a:r>
              <a:rPr lang="en-US" dirty="0">
                <a:solidFill>
                  <a:srgbClr val="7D0900"/>
                </a:solidFill>
              </a:rPr>
              <a:t>BCNF </a:t>
            </a:r>
            <a:r>
              <a:rPr lang="en-US" dirty="0"/>
              <a:t>if whenever X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/>
              <a:t>A holds, then X is a </a:t>
            </a:r>
            <a:r>
              <a:rPr lang="en-US" dirty="0" err="1"/>
              <a:t>superkey</a:t>
            </a:r>
            <a:endParaRPr lang="en-US" dirty="0"/>
          </a:p>
          <a:p>
            <a:pPr lvl="1"/>
            <a:r>
              <a:rPr lang="en-US" dirty="0"/>
              <a:t>Slightly stronger than 3NF</a:t>
            </a:r>
          </a:p>
          <a:p>
            <a:pPr lvl="1"/>
            <a:r>
              <a:rPr lang="en-US" dirty="0"/>
              <a:t>Example: R(A,B,C) with {A,B}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/>
              <a:t>C, C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/>
              <a:t>A</a:t>
            </a:r>
          </a:p>
          <a:p>
            <a:pPr lvl="2"/>
            <a:r>
              <a:rPr lang="en-US" dirty="0"/>
              <a:t>3NF but not BCNF</a:t>
            </a:r>
          </a:p>
          <a:p>
            <a:r>
              <a:rPr lang="en-US" dirty="0">
                <a:solidFill>
                  <a:srgbClr val="7D0900"/>
                </a:solidFill>
              </a:rPr>
              <a:t>Guideline: Aim for BCNF and settle for 3NF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86673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Decomposing R into 3NF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altLang="zh-CN" dirty="0">
                <a:ea typeface="宋体" charset="-122"/>
              </a:rPr>
              <a:t>Get a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“minimal cover” </a:t>
            </a:r>
            <a:r>
              <a:rPr lang="en-US" altLang="zh-CN" i="1" dirty="0">
                <a:ea typeface="宋体" charset="-122"/>
              </a:rPr>
              <a:t>G</a:t>
            </a:r>
            <a:r>
              <a:rPr lang="en-US" altLang="zh-CN" dirty="0">
                <a:ea typeface="宋体" charset="-122"/>
              </a:rPr>
              <a:t> of FDs </a:t>
            </a:r>
            <a:r>
              <a:rPr lang="en-US" altLang="zh-CN" i="1" dirty="0">
                <a:ea typeface="宋体" charset="-122"/>
              </a:rPr>
              <a:t>F</a:t>
            </a:r>
          </a:p>
          <a:p>
            <a:pPr lvl="1">
              <a:lnSpc>
                <a:spcPct val="110000"/>
              </a:lnSpc>
            </a:pPr>
            <a:r>
              <a:rPr lang="en-US" altLang="zh-CN" sz="2000" dirty="0">
                <a:ea typeface="宋体" charset="-122"/>
              </a:rPr>
              <a:t>Closure of F  =  closure of G</a:t>
            </a:r>
          </a:p>
          <a:p>
            <a:pPr lvl="1">
              <a:lnSpc>
                <a:spcPct val="110000"/>
              </a:lnSpc>
            </a:pPr>
            <a:r>
              <a:rPr lang="en-US" altLang="zh-CN" sz="2000" dirty="0">
                <a:ea typeface="宋体" charset="-122"/>
              </a:rPr>
              <a:t>Right hand side of each FD in G is a single attribute</a:t>
            </a:r>
          </a:p>
          <a:p>
            <a:pPr lvl="1">
              <a:lnSpc>
                <a:spcPct val="110000"/>
              </a:lnSpc>
            </a:pPr>
            <a:r>
              <a:rPr lang="en-US" altLang="zh-CN" sz="2000" dirty="0">
                <a:ea typeface="宋体" charset="-122"/>
              </a:rPr>
              <a:t>If we modify G by deleting an FD or by deleting attributes from an FD in G, the closure changes</a:t>
            </a:r>
          </a:p>
          <a:p>
            <a:pPr marL="0" indent="0">
              <a:buNone/>
            </a:pPr>
            <a:r>
              <a:rPr lang="en-US" altLang="zh-CN" dirty="0">
                <a:ea typeface="宋体" charset="-122"/>
              </a:rPr>
              <a:t>2. Find a lossless-join decomposition of R (which might miss dependencies)</a:t>
            </a:r>
          </a:p>
          <a:p>
            <a:pPr lvl="1"/>
            <a:r>
              <a:rPr lang="en-US" altLang="zh-CN" dirty="0">
                <a:ea typeface="宋体" charset="-122"/>
              </a:rPr>
              <a:t>	</a:t>
            </a:r>
            <a:r>
              <a:rPr lang="en-US" altLang="zh-CN" sz="2000" dirty="0">
                <a:ea typeface="宋体" charset="-122"/>
              </a:rPr>
              <a:t>BCNF decomposition</a:t>
            </a:r>
            <a:r>
              <a:rPr lang="en-US" altLang="zh-CN" dirty="0">
                <a:ea typeface="宋体" charset="-122"/>
              </a:rPr>
              <a:t>	</a:t>
            </a:r>
          </a:p>
          <a:p>
            <a:pPr marL="0" indent="0">
              <a:buNone/>
            </a:pPr>
            <a:r>
              <a:rPr lang="en-US" altLang="zh-CN" dirty="0">
                <a:ea typeface="宋体" charset="-122"/>
              </a:rPr>
              <a:t>3. Add additional relations to the decomposition to cover any missing FDs of the cover</a:t>
            </a:r>
          </a:p>
          <a:p>
            <a:pPr lvl="1"/>
            <a:r>
              <a:rPr lang="en-US" altLang="zh-CN" sz="2000" dirty="0">
                <a:ea typeface="宋体" charset="-122"/>
              </a:rPr>
              <a:t>Result will be lossless and dependency-preserving</a:t>
            </a:r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9994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2907479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>
                <a:ea typeface="宋体" charset="-122"/>
              </a:rPr>
              <a:t>R = (</a:t>
            </a:r>
            <a:r>
              <a:rPr lang="en-US" altLang="zh-CN" dirty="0" err="1">
                <a:ea typeface="宋体" charset="-122"/>
              </a:rPr>
              <a:t>bname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 err="1">
                <a:ea typeface="宋体" charset="-122"/>
              </a:rPr>
              <a:t>cname</a:t>
            </a:r>
            <a:r>
              <a:rPr lang="en-US" altLang="zh-CN" dirty="0">
                <a:ea typeface="宋体" charset="-122"/>
              </a:rPr>
              <a:t>, banker, office)</a:t>
            </a:r>
          </a:p>
          <a:p>
            <a:pPr marL="0" indent="0">
              <a:buNone/>
            </a:pPr>
            <a:r>
              <a:rPr lang="en-US" altLang="zh-CN" dirty="0">
                <a:ea typeface="宋体" charset="-122"/>
              </a:rPr>
              <a:t>FD’s = {banker </a:t>
            </a:r>
            <a:r>
              <a:rPr lang="en-US" altLang="zh-CN" dirty="0">
                <a:ea typeface="宋体" charset="-122"/>
                <a:sym typeface="Wingdings" pitchFamily="2" charset="2"/>
              </a:rPr>
              <a:t> </a:t>
            </a:r>
            <a:r>
              <a:rPr lang="en-US" altLang="zh-CN" dirty="0" err="1">
                <a:ea typeface="宋体" charset="-122"/>
                <a:sym typeface="Wingdings" pitchFamily="2" charset="2"/>
              </a:rPr>
              <a:t>bname</a:t>
            </a:r>
            <a:r>
              <a:rPr lang="en-US" altLang="zh-CN" dirty="0">
                <a:ea typeface="宋体" charset="-122"/>
                <a:sym typeface="Wingdings" pitchFamily="2" charset="2"/>
              </a:rPr>
              <a:t> office, </a:t>
            </a:r>
            <a:r>
              <a:rPr lang="en-US" altLang="zh-CN" dirty="0" err="1">
                <a:ea typeface="宋体" charset="-122"/>
                <a:sym typeface="Wingdings" pitchFamily="2" charset="2"/>
              </a:rPr>
              <a:t>cname</a:t>
            </a:r>
            <a:r>
              <a:rPr lang="en-US" altLang="zh-CN" dirty="0">
                <a:ea typeface="宋体" charset="-122"/>
                <a:sym typeface="Wingdings" pitchFamily="2" charset="2"/>
              </a:rPr>
              <a:t> </a:t>
            </a:r>
            <a:r>
              <a:rPr lang="en-US" altLang="zh-CN" dirty="0" err="1">
                <a:ea typeface="宋体" charset="-122"/>
                <a:sym typeface="Wingdings" pitchFamily="2" charset="2"/>
              </a:rPr>
              <a:t>bname</a:t>
            </a:r>
            <a:r>
              <a:rPr lang="en-US" altLang="zh-CN" dirty="0">
                <a:ea typeface="宋体" charset="-122"/>
                <a:sym typeface="Wingdings" pitchFamily="2" charset="2"/>
              </a:rPr>
              <a:t>  banker}</a:t>
            </a:r>
          </a:p>
          <a:p>
            <a:r>
              <a:rPr lang="en-US" altLang="zh-CN" dirty="0">
                <a:solidFill>
                  <a:srgbClr val="C00000"/>
                </a:solidFill>
                <a:ea typeface="宋体" charset="-122"/>
                <a:sym typeface="Wingdings" pitchFamily="2" charset="2"/>
              </a:rPr>
              <a:t>Q1:</a:t>
            </a:r>
            <a:r>
              <a:rPr lang="en-US" altLang="zh-CN" dirty="0">
                <a:ea typeface="宋体" charset="-122"/>
                <a:sym typeface="Wingdings" pitchFamily="2" charset="2"/>
              </a:rPr>
              <a:t> candidate keys of R</a:t>
            </a:r>
          </a:p>
          <a:p>
            <a:pPr lvl="1"/>
            <a:r>
              <a:rPr lang="en-US" altLang="zh-CN" dirty="0">
                <a:ea typeface="宋体" charset="-122"/>
                <a:sym typeface="Wingdings" pitchFamily="2" charset="2"/>
              </a:rPr>
              <a:t>{</a:t>
            </a:r>
            <a:r>
              <a:rPr lang="en-US" altLang="zh-CN" dirty="0" err="1">
                <a:ea typeface="宋体" charset="-122"/>
                <a:sym typeface="Wingdings" pitchFamily="2" charset="2"/>
              </a:rPr>
              <a:t>cname</a:t>
            </a:r>
            <a:r>
              <a:rPr lang="en-US" altLang="zh-CN" dirty="0">
                <a:ea typeface="宋体" charset="-122"/>
                <a:sym typeface="Wingdings" pitchFamily="2" charset="2"/>
              </a:rPr>
              <a:t>, </a:t>
            </a:r>
            <a:r>
              <a:rPr lang="en-US" altLang="zh-CN" dirty="0" err="1">
                <a:ea typeface="宋体" charset="-122"/>
                <a:sym typeface="Wingdings" pitchFamily="2" charset="2"/>
              </a:rPr>
              <a:t>bname</a:t>
            </a:r>
            <a:r>
              <a:rPr lang="en-US" altLang="zh-CN" dirty="0">
                <a:ea typeface="宋体" charset="-122"/>
                <a:sym typeface="Wingdings" pitchFamily="2" charset="2"/>
              </a:rPr>
              <a:t>} or {</a:t>
            </a:r>
            <a:r>
              <a:rPr lang="en-US" altLang="zh-CN" dirty="0" err="1">
                <a:ea typeface="宋体" charset="-122"/>
                <a:sym typeface="Wingdings" pitchFamily="2" charset="2"/>
              </a:rPr>
              <a:t>cname</a:t>
            </a:r>
            <a:r>
              <a:rPr lang="en-US" altLang="zh-CN" dirty="0">
                <a:ea typeface="宋体" charset="-122"/>
                <a:sym typeface="Wingdings" pitchFamily="2" charset="2"/>
              </a:rPr>
              <a:t>, banker}</a:t>
            </a:r>
          </a:p>
          <a:p>
            <a:r>
              <a:rPr lang="en-US" altLang="zh-CN" dirty="0">
                <a:solidFill>
                  <a:srgbClr val="C00000"/>
                </a:solidFill>
                <a:ea typeface="宋体" charset="-122"/>
                <a:sym typeface="Wingdings" pitchFamily="2" charset="2"/>
              </a:rPr>
              <a:t>Q2:</a:t>
            </a:r>
            <a:r>
              <a:rPr lang="en-US" altLang="zh-CN" dirty="0">
                <a:ea typeface="宋体" charset="-122"/>
                <a:sym typeface="Wingdings" pitchFamily="2" charset="2"/>
              </a:rPr>
              <a:t> Is R in 3NF? If not, decompose R into 3NF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79512" y="4077072"/>
            <a:ext cx="8786813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Answer:</a:t>
            </a:r>
            <a:r>
              <a:rPr lang="en-US" altLang="zh-CN" dirty="0">
                <a:ea typeface="宋体" charset="-122"/>
              </a:rPr>
              <a:t> R is not in 3NF:   </a:t>
            </a:r>
          </a:p>
          <a:p>
            <a:pPr lvl="1"/>
            <a:r>
              <a:rPr lang="en-US" altLang="zh-CN" dirty="0">
                <a:ea typeface="宋体" charset="-122"/>
              </a:rPr>
              <a:t>banker </a:t>
            </a:r>
            <a:r>
              <a:rPr lang="en-US" altLang="zh-CN" dirty="0">
                <a:ea typeface="宋体" charset="-122"/>
                <a:sym typeface="Wingdings" pitchFamily="2" charset="2"/>
              </a:rPr>
              <a:t> </a:t>
            </a:r>
            <a:r>
              <a:rPr lang="en-US" altLang="zh-CN" dirty="0" err="1">
                <a:ea typeface="宋体" charset="-122"/>
                <a:sym typeface="Wingdings" pitchFamily="2" charset="2"/>
              </a:rPr>
              <a:t>bname</a:t>
            </a:r>
            <a:r>
              <a:rPr lang="en-US" altLang="zh-CN" dirty="0">
                <a:ea typeface="宋体" charset="-122"/>
                <a:sym typeface="Wingdings" pitchFamily="2" charset="2"/>
              </a:rPr>
              <a:t> office, {</a:t>
            </a:r>
            <a:r>
              <a:rPr lang="en-US" altLang="zh-CN" dirty="0" err="1">
                <a:ea typeface="宋体" charset="-122"/>
                <a:sym typeface="Wingdings" pitchFamily="2" charset="2"/>
              </a:rPr>
              <a:t>bname</a:t>
            </a:r>
            <a:r>
              <a:rPr lang="en-US" altLang="zh-CN" dirty="0">
                <a:ea typeface="宋体" charset="-122"/>
                <a:sym typeface="Wingdings" pitchFamily="2" charset="2"/>
              </a:rPr>
              <a:t>, office}  not a subset of a candidate key</a:t>
            </a:r>
          </a:p>
          <a:p>
            <a:r>
              <a:rPr lang="en-US" altLang="zh-CN" dirty="0">
                <a:ea typeface="宋体" charset="-122"/>
              </a:rPr>
              <a:t>3NF:   R1 = (banker, </a:t>
            </a:r>
            <a:r>
              <a:rPr lang="en-US" altLang="zh-CN" dirty="0" err="1">
                <a:ea typeface="宋体" charset="-122"/>
              </a:rPr>
              <a:t>bname</a:t>
            </a:r>
            <a:r>
              <a:rPr lang="en-US" altLang="zh-CN" dirty="0">
                <a:ea typeface="宋体" charset="-122"/>
              </a:rPr>
              <a:t>, office)</a:t>
            </a:r>
          </a:p>
          <a:p>
            <a:pPr marL="0" indent="0">
              <a:buNone/>
            </a:pPr>
            <a:r>
              <a:rPr lang="en-US" altLang="zh-CN" dirty="0">
                <a:ea typeface="宋体" charset="-122"/>
              </a:rPr>
              <a:t>	    R2 = (</a:t>
            </a:r>
            <a:r>
              <a:rPr lang="en-US" altLang="zh-CN" dirty="0" err="1">
                <a:ea typeface="宋体" charset="-122"/>
              </a:rPr>
              <a:t>cname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 err="1">
                <a:solidFill>
                  <a:srgbClr val="00B0F0"/>
                </a:solidFill>
                <a:ea typeface="宋体" charset="-122"/>
              </a:rPr>
              <a:t>bname</a:t>
            </a:r>
            <a:r>
              <a:rPr lang="en-US" altLang="zh-CN" dirty="0">
                <a:ea typeface="宋体" charset="-122"/>
              </a:rPr>
              <a:t>, banker)</a:t>
            </a:r>
          </a:p>
          <a:p>
            <a:pPr marL="0" indent="0">
              <a:buNone/>
            </a:pPr>
            <a:endParaRPr lang="en-US" altLang="zh-CN" dirty="0">
              <a:ea typeface="宋体" charset="-122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1680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Confused by Normal Forms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895873" y="1484784"/>
            <a:ext cx="3198812" cy="3582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3586435" y="2321397"/>
            <a:ext cx="19050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4043635" y="3007197"/>
            <a:ext cx="10668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027760" y="1600672"/>
            <a:ext cx="72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3NF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103960" y="2362672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BCNF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256360" y="3505672"/>
            <a:ext cx="72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4NF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300435" y="5216997"/>
            <a:ext cx="6511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In practice:  (1) 3NF is enough, (2) don’t overdo it !</a:t>
            </a:r>
          </a:p>
        </p:txBody>
      </p:sp>
    </p:spTree>
    <p:extLst>
      <p:ext uri="{BB962C8B-B14F-4D97-AF65-F5344CB8AC3E}">
        <p14:creationId xmlns:p14="http://schemas.microsoft.com/office/powerpoint/2010/main" val="3750700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1NF: usually part of the woodwork</a:t>
            </a:r>
          </a:p>
          <a:p>
            <a:r>
              <a:rPr lang="en-US" dirty="0"/>
              <a:t>2NF: usually skipped</a:t>
            </a:r>
          </a:p>
          <a:p>
            <a:r>
              <a:rPr lang="en-US" dirty="0">
                <a:solidFill>
                  <a:srgbClr val="C00000"/>
                </a:solidFill>
              </a:rPr>
              <a:t>3NF: a biggie</a:t>
            </a:r>
          </a:p>
          <a:p>
            <a:pPr lvl="1"/>
            <a:r>
              <a:rPr lang="en-US" dirty="0"/>
              <a:t>always aim for this</a:t>
            </a:r>
          </a:p>
          <a:p>
            <a:r>
              <a:rPr lang="en-US" dirty="0">
                <a:solidFill>
                  <a:srgbClr val="C00000"/>
                </a:solidFill>
              </a:rPr>
              <a:t>BCNF and 4NF: tradeoffs start here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 re: dependency preserving and losslessness</a:t>
            </a:r>
          </a:p>
          <a:p>
            <a:r>
              <a:rPr lang="en-US" dirty="0"/>
              <a:t>5NF: You can say you've heard of it...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25431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8"/>
            <a:ext cx="9144000" cy="981298"/>
          </a:xfrm>
        </p:spPr>
        <p:txBody>
          <a:bodyPr/>
          <a:lstStyle/>
          <a:p>
            <a:r>
              <a:rPr lang="en-US" dirty="0"/>
              <a:t>Caveat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Normalization is not the be-all and end-all of DB design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Example: suppose attributes A and B are always used together, but normalization theory says they should be in different tables.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decomposition might produce unacceptable performance loss (extra disk reads)</a:t>
            </a:r>
          </a:p>
          <a:p>
            <a:pPr>
              <a:lnSpc>
                <a:spcPct val="150000"/>
              </a:lnSpc>
            </a:pPr>
            <a:r>
              <a:rPr lang="en-US" dirty="0"/>
              <a:t>Plus -- there are constraints other than FDs and MVDs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5484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 DBs and Object-Relational DB’s</a:t>
            </a:r>
          </a:p>
          <a:p>
            <a:pPr lvl="1"/>
            <a:r>
              <a:rPr lang="en-US" dirty="0"/>
              <a:t>may permit complex attributes</a:t>
            </a:r>
          </a:p>
          <a:p>
            <a:pPr lvl="1"/>
            <a:r>
              <a:rPr lang="en-US" dirty="0"/>
              <a:t>1st normal form unnecessary</a:t>
            </a:r>
          </a:p>
          <a:p>
            <a:r>
              <a:rPr lang="en-US" dirty="0"/>
              <a:t>Data Warehouses</a:t>
            </a:r>
          </a:p>
          <a:p>
            <a:pPr lvl="1"/>
            <a:r>
              <a:rPr lang="en-US" dirty="0"/>
              <a:t>huge historical databases, seldom or never updated after creation</a:t>
            </a:r>
          </a:p>
          <a:p>
            <a:pPr lvl="1"/>
            <a:r>
              <a:rPr lang="en-US" dirty="0"/>
              <a:t>joins expensive or impractical</a:t>
            </a:r>
          </a:p>
          <a:p>
            <a:pPr lvl="1"/>
            <a:r>
              <a:rPr lang="en-US" dirty="0"/>
              <a:t>argues against normalization</a:t>
            </a:r>
          </a:p>
          <a:p>
            <a:r>
              <a:rPr lang="en-US" dirty="0">
                <a:solidFill>
                  <a:srgbClr val="C00000"/>
                </a:solidFill>
              </a:rPr>
              <a:t>Everyday relational DBs</a:t>
            </a:r>
          </a:p>
          <a:p>
            <a:pPr lvl="1"/>
            <a:r>
              <a:rPr lang="en-US" dirty="0"/>
              <a:t>aim for BCNF, settle for 3NF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756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OK, But 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254743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How do we recognize a good design R*?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Definitions of good designs</a:t>
            </a:r>
          </a:p>
          <a:p>
            <a:pPr>
              <a:lnSpc>
                <a:spcPct val="150000"/>
              </a:lnSpc>
            </a:pPr>
            <a:r>
              <a:rPr lang="en-US" dirty="0"/>
              <a:t>How do we transform R into R*?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Algorithms</a:t>
            </a:r>
          </a:p>
          <a:p>
            <a:pPr>
              <a:lnSpc>
                <a:spcPct val="150000"/>
              </a:lnSpc>
            </a:pPr>
            <a:r>
              <a:rPr lang="en-US" dirty="0"/>
              <a:t>What we need is the “</a:t>
            </a:r>
            <a:r>
              <a:rPr lang="en-US" dirty="0">
                <a:solidFill>
                  <a:srgbClr val="C00000"/>
                </a:solidFill>
              </a:rPr>
              <a:t>theory</a:t>
            </a:r>
            <a:r>
              <a:rPr lang="en-US" dirty="0"/>
              <a:t>” of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4941168"/>
            <a:ext cx="619268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Normal Forms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01520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DB gurus have developed many normal forms</a:t>
            </a:r>
          </a:p>
          <a:p>
            <a:pPr lvl="1"/>
            <a:r>
              <a:rPr lang="en-US" dirty="0"/>
              <a:t>Most important ones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Boyce-</a:t>
            </a:r>
            <a:r>
              <a:rPr lang="en-US" dirty="0" err="1"/>
              <a:t>Codd</a:t>
            </a:r>
            <a:r>
              <a:rPr lang="en-US" dirty="0"/>
              <a:t>, 3rd,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4th normal forms</a:t>
            </a:r>
          </a:p>
          <a:p>
            <a:r>
              <a:rPr lang="en-US" dirty="0"/>
              <a:t>If R* is in one of these forms, then R* is guaranteed to achieve certain good properties</a:t>
            </a:r>
          </a:p>
          <a:p>
            <a:pPr lvl="1"/>
            <a:r>
              <a:rPr lang="en-US" dirty="0"/>
              <a:t>e.g., if R* is in Boyce-</a:t>
            </a:r>
            <a:r>
              <a:rPr lang="en-US" dirty="0" err="1"/>
              <a:t>Codd</a:t>
            </a:r>
            <a:r>
              <a:rPr lang="en-US" dirty="0"/>
              <a:t> NF, it is guaranteed to not have certain types of redundancy</a:t>
            </a:r>
          </a:p>
          <a:p>
            <a:r>
              <a:rPr lang="en-US" dirty="0"/>
              <a:t>DB gurus have also developed </a:t>
            </a:r>
            <a:r>
              <a:rPr lang="en-US" dirty="0">
                <a:solidFill>
                  <a:srgbClr val="7D0900"/>
                </a:solidFill>
              </a:rPr>
              <a:t>algorithms to transform R into R* </a:t>
            </a:r>
            <a:r>
              <a:rPr lang="en-US" dirty="0"/>
              <a:t>that is in some of these normal forms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2324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DB gurus have also discussed </a:t>
            </a:r>
            <a:r>
              <a:rPr lang="en-US" dirty="0">
                <a:solidFill>
                  <a:srgbClr val="7D0900"/>
                </a:solidFill>
              </a:rPr>
              <a:t>trade-offs</a:t>
            </a:r>
            <a:r>
              <a:rPr lang="en-US" dirty="0"/>
              <a:t> among normal forms</a:t>
            </a:r>
          </a:p>
          <a:p>
            <a:r>
              <a:rPr lang="en-US" dirty="0"/>
              <a:t>Thus, all we have to do is </a:t>
            </a:r>
          </a:p>
          <a:p>
            <a:pPr lvl="1"/>
            <a:r>
              <a:rPr lang="en-US" dirty="0"/>
              <a:t>learn these forms</a:t>
            </a:r>
          </a:p>
          <a:p>
            <a:pPr lvl="1"/>
            <a:r>
              <a:rPr lang="en-US" dirty="0"/>
              <a:t>transform R into R* in one of these forms</a:t>
            </a:r>
          </a:p>
          <a:p>
            <a:pPr lvl="1"/>
            <a:r>
              <a:rPr lang="en-US" dirty="0"/>
              <a:t>carefully evaluate the trade-offs</a:t>
            </a:r>
          </a:p>
          <a:p>
            <a:r>
              <a:rPr lang="en-US" dirty="0"/>
              <a:t>Many of these normal forms are defined based on various constraints, formulated by</a:t>
            </a:r>
          </a:p>
          <a:p>
            <a:pPr lvl="1"/>
            <a:r>
              <a:rPr lang="en-US" b="1" dirty="0">
                <a:solidFill>
                  <a:srgbClr val="7D0900"/>
                </a:solidFill>
              </a:rPr>
              <a:t>functional dependencies </a:t>
            </a:r>
            <a:r>
              <a:rPr lang="en-US" dirty="0"/>
              <a:t>and </a:t>
            </a:r>
            <a:r>
              <a:rPr lang="en-US" b="1" dirty="0">
                <a:solidFill>
                  <a:srgbClr val="7D0900"/>
                </a:solidFill>
              </a:rPr>
              <a:t>keys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426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Behind the Scene: </a:t>
            </a:r>
            <a:br>
              <a:rPr lang="en-US" dirty="0"/>
            </a:br>
            <a:r>
              <a:rPr lang="en-US" dirty="0"/>
              <a:t>Know Whom We Should Blame?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4" descr="normalf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05744"/>
            <a:ext cx="8958263" cy="46482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od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24744"/>
            <a:ext cx="7239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fag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096544"/>
            <a:ext cx="871538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82px-Cj-da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75" y="1734344"/>
            <a:ext cx="755650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75" y="2996952"/>
            <a:ext cx="77164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15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Attack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  <a:p>
            <a:r>
              <a:rPr lang="en-US" dirty="0"/>
              <a:t>Functional dependencies &amp; keys</a:t>
            </a:r>
          </a:p>
          <a:p>
            <a:r>
              <a:rPr lang="en-US" dirty="0"/>
              <a:t>Reasoning with FDs and keys</a:t>
            </a:r>
          </a:p>
          <a:p>
            <a:r>
              <a:rPr lang="en-US" dirty="0"/>
              <a:t>Desirable properties of schema refinement</a:t>
            </a:r>
          </a:p>
          <a:p>
            <a:r>
              <a:rPr lang="en-US" dirty="0"/>
              <a:t>Various normal forms and the trade-offs</a:t>
            </a:r>
          </a:p>
          <a:p>
            <a:pPr lvl="1"/>
            <a:r>
              <a:rPr lang="en-US" b="1" dirty="0">
                <a:solidFill>
                  <a:srgbClr val="7D0900"/>
                </a:solidFill>
              </a:rPr>
              <a:t>BCNF</a:t>
            </a:r>
            <a:r>
              <a:rPr lang="en-US" dirty="0"/>
              <a:t>, </a:t>
            </a:r>
            <a:r>
              <a:rPr lang="en-US" b="1" dirty="0">
                <a:solidFill>
                  <a:srgbClr val="7D0900"/>
                </a:solidFill>
              </a:rPr>
              <a:t>3rd normal form</a:t>
            </a:r>
            <a:r>
              <a:rPr lang="en-US" dirty="0"/>
              <a:t>, 4th normal form, etc.</a:t>
            </a:r>
          </a:p>
          <a:p>
            <a:r>
              <a:rPr lang="en-US" dirty="0"/>
              <a:t>Putting all together: how to design DB schemas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197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17030</TotalTime>
  <Words>3390</Words>
  <Application>Microsoft Office PowerPoint</Application>
  <PresentationFormat>On-screen Show (4:3)</PresentationFormat>
  <Paragraphs>708</Paragraphs>
  <Slides>48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宋体</vt:lpstr>
      <vt:lpstr>Arial</vt:lpstr>
      <vt:lpstr>Calibri</vt:lpstr>
      <vt:lpstr>Garamond</vt:lpstr>
      <vt:lpstr>Palace Script MT</vt:lpstr>
      <vt:lpstr>Symbol</vt:lpstr>
      <vt:lpstr>Tahoma</vt:lpstr>
      <vt:lpstr>Times New Roman</vt:lpstr>
      <vt:lpstr>Wingdings</vt:lpstr>
      <vt:lpstr>Office 主题</vt:lpstr>
      <vt:lpstr>Equation</vt:lpstr>
      <vt:lpstr>COP4710 Database Systems</vt:lpstr>
      <vt:lpstr>Why Do We Learn This?</vt:lpstr>
      <vt:lpstr>Is This a Good Design?</vt:lpstr>
      <vt:lpstr>How do We Obtain a Good Design?</vt:lpstr>
      <vt:lpstr>OK, But ……</vt:lpstr>
      <vt:lpstr>Normal Forms</vt:lpstr>
      <vt:lpstr>Normal Forms</vt:lpstr>
      <vt:lpstr>Behind the Scene:  Know Whom We Should Blame?</vt:lpstr>
      <vt:lpstr>Our Attack Plan</vt:lpstr>
      <vt:lpstr>Better Designs Exist</vt:lpstr>
      <vt:lpstr>Functional Dependencies</vt:lpstr>
      <vt:lpstr>Example</vt:lpstr>
      <vt:lpstr>Functional Dependencies</vt:lpstr>
      <vt:lpstr>Functional Dependencies</vt:lpstr>
      <vt:lpstr>Relation Keys</vt:lpstr>
      <vt:lpstr>Finding the Keys of a Relation</vt:lpstr>
      <vt:lpstr>Closure of FD sets</vt:lpstr>
      <vt:lpstr>Armstrong's Axioms</vt:lpstr>
      <vt:lpstr>Inferring S+ using Armstrong's Axioms</vt:lpstr>
      <vt:lpstr>Additional Rules</vt:lpstr>
      <vt:lpstr>Closure of a Set of Attributes</vt:lpstr>
      <vt:lpstr>Algorithm</vt:lpstr>
      <vt:lpstr>Example</vt:lpstr>
      <vt:lpstr>Why do we study F.D.s and Keys Together?</vt:lpstr>
      <vt:lpstr>Normal Forms</vt:lpstr>
      <vt:lpstr>Boyce-Codd Normal Form</vt:lpstr>
      <vt:lpstr>Example</vt:lpstr>
      <vt:lpstr>Decompose It Into BCNF</vt:lpstr>
      <vt:lpstr>What about this?</vt:lpstr>
      <vt:lpstr>BCNF Decomposition</vt:lpstr>
      <vt:lpstr>Example Decomposition</vt:lpstr>
      <vt:lpstr>BCNF Decomposition: The Algorithm</vt:lpstr>
      <vt:lpstr>Properties of BCNF</vt:lpstr>
      <vt:lpstr>Lossless Decompositions</vt:lpstr>
      <vt:lpstr>Lossy Decomposition: An Example</vt:lpstr>
      <vt:lpstr>Lossless Decomposition: An Example</vt:lpstr>
      <vt:lpstr>Preserving Dependencies</vt:lpstr>
      <vt:lpstr>Example</vt:lpstr>
      <vt:lpstr>So, What’s the Problem?</vt:lpstr>
      <vt:lpstr>Solution: 3rd Normal Form (3NF)</vt:lpstr>
      <vt:lpstr>3NF (General Definition)</vt:lpstr>
      <vt:lpstr>3NF vs. BCNF</vt:lpstr>
      <vt:lpstr>Decomposing R into 3NF</vt:lpstr>
      <vt:lpstr>Example</vt:lpstr>
      <vt:lpstr>Confused by Normal Forms ?</vt:lpstr>
      <vt:lpstr>Normalization Summary</vt:lpstr>
      <vt:lpstr>Caveat</vt:lpstr>
      <vt:lpstr>Current Trends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1015</cp:revision>
  <dcterms:created xsi:type="dcterms:W3CDTF">2009-02-27T04:51:28Z</dcterms:created>
  <dcterms:modified xsi:type="dcterms:W3CDTF">2025-02-16T20:49:05Z</dcterms:modified>
</cp:coreProperties>
</file>