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93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20" r:id="rId21"/>
    <p:sldId id="312" r:id="rId22"/>
    <p:sldId id="313" r:id="rId23"/>
    <p:sldId id="314" r:id="rId24"/>
    <p:sldId id="315" r:id="rId25"/>
    <p:sldId id="316" r:id="rId26"/>
    <p:sldId id="317" r:id="rId2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0900"/>
    <a:srgbClr val="E7E200"/>
    <a:srgbClr val="D5D000"/>
    <a:srgbClr val="FFD700"/>
    <a:srgbClr val="A80000"/>
    <a:srgbClr val="FF6565"/>
    <a:srgbClr val="FFFF43"/>
    <a:srgbClr val="EBE600"/>
    <a:srgbClr val="CC0000"/>
    <a:srgbClr val="F0F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346" autoAdjust="0"/>
  </p:normalViewPr>
  <p:slideViewPr>
    <p:cSldViewPr>
      <p:cViewPr varScale="1">
        <p:scale>
          <a:sx n="84" d="100"/>
          <a:sy n="84" d="100"/>
        </p:scale>
        <p:origin x="3344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32" y="49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08DB247-508E-465C-9DE8-DA9DC0267CCF}" type="datetimeFigureOut">
              <a:rPr lang="zh-CN" altLang="en-US"/>
              <a:pPr>
                <a:defRPr/>
              </a:pPr>
              <a:t>2024/11/12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903B9F5-4C03-4B05-B79E-F055BC5B99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4326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379CE0F-489C-43BF-9D3F-113674227364}" type="datetimeFigureOut">
              <a:rPr lang="zh-CN" altLang="en-US"/>
              <a:pPr>
                <a:defRPr/>
              </a:pPr>
              <a:t>2024/11/12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  <a:endParaRPr lang="zh-CN" alt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48EC292-C50B-4587-8CE6-19BB7DC118F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4023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/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5CD781-5811-4F07-9AEA-7C4E804EE5B0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45224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副标题 2"/>
          <p:cNvSpPr txBox="1">
            <a:spLocks/>
          </p:cNvSpPr>
          <p:nvPr userDrawn="1"/>
        </p:nvSpPr>
        <p:spPr>
          <a:xfrm>
            <a:off x="2591288" y="6034088"/>
            <a:ext cx="3946748" cy="4048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sz="2800" dirty="0">
                <a:solidFill>
                  <a:srgbClr val="2564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ce Script MT" pitchFamily="66" charset="0"/>
                <a:ea typeface="+mn-ea"/>
              </a:rPr>
              <a:t>Tallahassee, Florida</a:t>
            </a:r>
            <a:endParaRPr lang="zh-CN" altLang="en-US" sz="2800" dirty="0">
              <a:solidFill>
                <a:srgbClr val="25647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ce Script MT" pitchFamily="66" charset="0"/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71612"/>
            <a:ext cx="7772400" cy="1470025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defRPr sz="36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962416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/>
              <a:t>Click to edit Master subtitle style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2885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5"/>
          <p:cNvCxnSpPr/>
          <p:nvPr userDrawn="1"/>
        </p:nvCxnSpPr>
        <p:spPr>
          <a:xfrm>
            <a:off x="152400" y="1050925"/>
            <a:ext cx="8786813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981298"/>
          </a:xfrm>
        </p:spPr>
        <p:txBody>
          <a:bodyPr/>
          <a:lstStyle>
            <a:lvl1pPr>
              <a:defRPr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5211735"/>
          </a:xfrm>
        </p:spPr>
        <p:txBody>
          <a:bodyPr/>
          <a:lstStyle>
            <a:lvl1pPr algn="l">
              <a:defRPr sz="2800" b="1">
                <a:latin typeface="+mn-lt"/>
              </a:defRPr>
            </a:lvl1pPr>
            <a:lvl2pPr algn="l">
              <a:defRPr sz="2400" baseline="0">
                <a:latin typeface="Garamond" pitchFamily="18" charset="0"/>
              </a:defRPr>
            </a:lvl2pPr>
            <a:lvl3pPr algn="l"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defRPr sz="1600">
                <a:latin typeface="+mn-lt"/>
              </a:defRPr>
            </a:lvl4pPr>
          </a:lstStyle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0"/>
          </p:nvPr>
        </p:nvSpPr>
        <p:spPr>
          <a:xfrm>
            <a:off x="8676456" y="6573838"/>
            <a:ext cx="6127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A970603-986F-41E1-A763-220BA9CA5E18}" type="slidenum">
              <a:rPr lang="zh-CN" altLang="en-US"/>
              <a:pPr>
                <a:defRPr/>
              </a:pPr>
              <a:t>‹#›</a:t>
            </a:fld>
            <a:r>
              <a:rPr lang="zh-CN" altLang="en-US" dirty="0"/>
              <a:t> 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519" y="846237"/>
            <a:ext cx="402589" cy="3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48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023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714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/>
              <a:t>First Layer</a:t>
            </a:r>
            <a:endParaRPr lang="zh-CN" altLang="en-US" dirty="0"/>
          </a:p>
          <a:p>
            <a:pPr lvl="1"/>
            <a:r>
              <a:rPr lang="en-US" altLang="zh-CN" dirty="0"/>
              <a:t>Second Layer</a:t>
            </a:r>
            <a:endParaRPr lang="zh-CN" altLang="en-US" dirty="0"/>
          </a:p>
          <a:p>
            <a:pPr lvl="2"/>
            <a:r>
              <a:rPr lang="en-US" altLang="zh-CN" dirty="0"/>
              <a:t>Third Layer</a:t>
            </a:r>
          </a:p>
          <a:p>
            <a:pPr lvl="3"/>
            <a:r>
              <a:rPr lang="en-US" altLang="zh-CN" dirty="0"/>
              <a:t>Fifth Layer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6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>
              <a:lumMod val="65000"/>
            </a:schemeClr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>
              <a:lumMod val="6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44824"/>
            <a:ext cx="9144000" cy="171291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>
                <a:solidFill>
                  <a:srgbClr val="FFD700"/>
                </a:solidFill>
                <a:latin typeface="Garamond" pitchFamily="18" charset="0"/>
              </a:rPr>
              <a:t>COP4710</a:t>
            </a:r>
            <a:br>
              <a:rPr lang="en-US" sz="5400" dirty="0">
                <a:solidFill>
                  <a:srgbClr val="FFD700"/>
                </a:solidFill>
                <a:latin typeface="Garamond" pitchFamily="18" charset="0"/>
              </a:rPr>
            </a:br>
            <a:r>
              <a:rPr lang="en-US" sz="5400" dirty="0">
                <a:solidFill>
                  <a:srgbClr val="FFD700"/>
                </a:solidFill>
                <a:latin typeface="Garamond" pitchFamily="18" charset="0"/>
              </a:rPr>
              <a:t>Database Systems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044401" y="4725144"/>
            <a:ext cx="6911975" cy="864096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en-US" altLang="zh-CN" sz="3600" dirty="0">
                <a:solidFill>
                  <a:srgbClr val="7D0900"/>
                </a:solidFill>
                <a:cs typeface="Times New Roman" pitchFamily="18" charset="0"/>
              </a:rPr>
              <a:t>Relational Algebra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Cartesian Product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Each tuple in </a:t>
            </a:r>
            <a:r>
              <a:rPr lang="en-US" altLang="zh-CN" i="1" dirty="0">
                <a:ea typeface="宋体" charset="-122"/>
              </a:rPr>
              <a:t>R1</a:t>
            </a:r>
            <a:r>
              <a:rPr lang="en-US" altLang="zh-CN" dirty="0">
                <a:ea typeface="宋体" charset="-122"/>
              </a:rPr>
              <a:t> with each tuple in </a:t>
            </a:r>
            <a:r>
              <a:rPr lang="en-US" altLang="zh-CN" i="1" dirty="0">
                <a:ea typeface="宋体" charset="-122"/>
              </a:rPr>
              <a:t>R2, denoted as R1 x R2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Input schemas </a:t>
            </a:r>
            <a:r>
              <a:rPr lang="en-US" altLang="zh-CN" i="1" dirty="0">
                <a:ea typeface="宋体" charset="-122"/>
              </a:rPr>
              <a:t>R1(A1,…,An), R2(B1,…,</a:t>
            </a:r>
            <a:r>
              <a:rPr lang="en-US" altLang="zh-CN" i="1" dirty="0" err="1">
                <a:ea typeface="宋体" charset="-122"/>
              </a:rPr>
              <a:t>Bm</a:t>
            </a:r>
            <a:r>
              <a:rPr lang="en-US" altLang="zh-CN" i="1" dirty="0">
                <a:ea typeface="宋体" charset="-122"/>
              </a:rPr>
              <a:t>)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Output schema is  </a:t>
            </a:r>
            <a:r>
              <a:rPr lang="en-US" altLang="zh-CN" i="1" dirty="0">
                <a:ea typeface="宋体" charset="-122"/>
              </a:rPr>
              <a:t>S(A1, …, An, B1, …, </a:t>
            </a:r>
            <a:r>
              <a:rPr lang="en-US" altLang="zh-CN" i="1" dirty="0" err="1">
                <a:ea typeface="宋体" charset="-122"/>
              </a:rPr>
              <a:t>Bm</a:t>
            </a:r>
            <a:r>
              <a:rPr lang="en-US" altLang="zh-CN" i="1" dirty="0">
                <a:ea typeface="宋体" charset="-122"/>
              </a:rPr>
              <a:t>)</a:t>
            </a:r>
          </a:p>
          <a:p>
            <a:pPr lvl="2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Two relations are combined!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Very rare in practice (why?); but </a:t>
            </a: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joins</a:t>
            </a:r>
            <a:r>
              <a:rPr lang="en-US" altLang="zh-CN" dirty="0">
                <a:ea typeface="宋体" charset="-122"/>
              </a:rPr>
              <a:t> are very common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Example:  Employee x Dependent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9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41143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10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74523"/>
              </p:ext>
            </p:extLst>
          </p:nvPr>
        </p:nvGraphicFramePr>
        <p:xfrm>
          <a:off x="395536" y="1808232"/>
          <a:ext cx="2592288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88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3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SSN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Name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111060000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Alex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754320032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Brandy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170601"/>
              </p:ext>
            </p:extLst>
          </p:nvPr>
        </p:nvGraphicFramePr>
        <p:xfrm>
          <a:off x="3347864" y="1807999"/>
          <a:ext cx="5472608" cy="1188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3541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8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Employee-SSN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Dependent-Name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111060000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Chris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754320032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David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95536" y="1448192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Employee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75856" y="1482333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Dependent</a:t>
            </a:r>
            <a:endParaRPr lang="zh-CN" alt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072164"/>
              </p:ext>
            </p:extLst>
          </p:nvPr>
        </p:nvGraphicFramePr>
        <p:xfrm>
          <a:off x="251520" y="4192746"/>
          <a:ext cx="8496943" cy="20091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39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67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22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SSN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Name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Employee-SSN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Dependent-Name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1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1" dirty="0">
                          <a:solidFill>
                            <a:srgbClr val="00B0F0"/>
                          </a:solidFill>
                        </a:rPr>
                        <a:t>111060000</a:t>
                      </a:r>
                      <a:endParaRPr lang="zh-CN" altLang="en-US" sz="20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rgbClr val="00B0F0"/>
                          </a:solidFill>
                        </a:rPr>
                        <a:t>Alex</a:t>
                      </a:r>
                      <a:endParaRPr lang="zh-CN" altLang="en-US" sz="20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rgbClr val="00B0F0"/>
                          </a:solidFill>
                        </a:rPr>
                        <a:t>111060000</a:t>
                      </a:r>
                      <a:endParaRPr lang="zh-CN" altLang="en-US" sz="20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rgbClr val="00B0F0"/>
                          </a:solidFill>
                        </a:rPr>
                        <a:t>Chris</a:t>
                      </a:r>
                      <a:endParaRPr lang="zh-CN" altLang="en-US" sz="20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/>
                        <a:t>111060000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Alex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754320032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David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754320032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Brandy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111060000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Chris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rgbClr val="00B0F0"/>
                          </a:solidFill>
                        </a:rPr>
                        <a:t>754320032</a:t>
                      </a:r>
                      <a:endParaRPr lang="zh-CN" altLang="en-US" sz="20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rgbClr val="00B0F0"/>
                          </a:solidFill>
                        </a:rPr>
                        <a:t>Brandy</a:t>
                      </a:r>
                      <a:endParaRPr lang="zh-CN" altLang="en-US" sz="20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rgbClr val="00B0F0"/>
                          </a:solidFill>
                        </a:rPr>
                        <a:t>754320032</a:t>
                      </a:r>
                      <a:endParaRPr lang="zh-CN" altLang="en-US" sz="20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>
                          <a:solidFill>
                            <a:srgbClr val="00B0F0"/>
                          </a:solidFill>
                        </a:rPr>
                        <a:t>David</a:t>
                      </a:r>
                      <a:endParaRPr lang="zh-CN" altLang="en-US" sz="2000" b="1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51520" y="3823414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Employee x Dependent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9551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Renaming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Does not change the relational instance, denoted as Notation: </a:t>
            </a:r>
            <a:r>
              <a:rPr lang="en-US" altLang="zh-CN" i="1" dirty="0">
                <a:latin typeface="Symbol" pitchFamily="18" charset="2"/>
                <a:ea typeface="宋体" charset="-122"/>
              </a:rPr>
              <a:t>r</a:t>
            </a:r>
            <a:r>
              <a:rPr lang="en-US" altLang="zh-CN" i="1" dirty="0">
                <a:ea typeface="宋体" charset="-122"/>
              </a:rPr>
              <a:t> </a:t>
            </a:r>
            <a:r>
              <a:rPr lang="en-US" altLang="zh-CN" i="1" baseline="-25000" dirty="0">
                <a:ea typeface="宋体" charset="-122"/>
              </a:rPr>
              <a:t>S(B1,…,</a:t>
            </a:r>
            <a:r>
              <a:rPr lang="en-US" altLang="zh-CN" i="1" baseline="-25000" dirty="0" err="1">
                <a:ea typeface="宋体" charset="-122"/>
              </a:rPr>
              <a:t>Bn</a:t>
            </a:r>
            <a:r>
              <a:rPr lang="en-US" altLang="zh-CN" i="1" baseline="-25000" dirty="0">
                <a:ea typeface="宋体" charset="-122"/>
              </a:rPr>
              <a:t>)</a:t>
            </a:r>
            <a:r>
              <a:rPr lang="en-US" altLang="zh-CN" i="1" dirty="0">
                <a:ea typeface="宋体" charset="-122"/>
              </a:rPr>
              <a:t> (R)</a:t>
            </a:r>
          </a:p>
          <a:p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Changes the relational schema only</a:t>
            </a:r>
          </a:p>
          <a:p>
            <a:pPr lvl="1"/>
            <a:r>
              <a:rPr lang="en-US" altLang="zh-CN" dirty="0">
                <a:ea typeface="宋体" charset="-122"/>
              </a:rPr>
              <a:t>Input schema: </a:t>
            </a:r>
            <a:r>
              <a:rPr lang="en-US" altLang="zh-CN" i="1" dirty="0">
                <a:ea typeface="宋体" charset="-122"/>
              </a:rPr>
              <a:t>R(A1, …, An)</a:t>
            </a:r>
          </a:p>
          <a:p>
            <a:pPr lvl="1"/>
            <a:r>
              <a:rPr lang="en-US" altLang="zh-CN" dirty="0">
                <a:ea typeface="宋体" charset="-122"/>
              </a:rPr>
              <a:t>Output schema: </a:t>
            </a:r>
            <a:r>
              <a:rPr lang="en-US" altLang="zh-CN" i="1" dirty="0">
                <a:ea typeface="宋体" charset="-122"/>
              </a:rPr>
              <a:t>S(B1, …, </a:t>
            </a:r>
            <a:r>
              <a:rPr lang="en-US" altLang="zh-CN" i="1" dirty="0" err="1">
                <a:ea typeface="宋体" charset="-122"/>
              </a:rPr>
              <a:t>Bn</a:t>
            </a:r>
            <a:r>
              <a:rPr lang="en-US" altLang="zh-CN" i="1" dirty="0">
                <a:ea typeface="宋体" charset="-122"/>
              </a:rPr>
              <a:t>)</a:t>
            </a:r>
          </a:p>
          <a:p>
            <a:r>
              <a:rPr lang="en-US" altLang="zh-CN" dirty="0">
                <a:ea typeface="宋体" charset="-122"/>
              </a:rPr>
              <a:t>Example:</a:t>
            </a:r>
          </a:p>
          <a:p>
            <a:pPr lvl="2">
              <a:buFont typeface="Symbol" pitchFamily="18" charset="2"/>
              <a:buChar char="r"/>
            </a:pPr>
            <a:r>
              <a:rPr lang="en-US" altLang="zh-CN" sz="3200" i="1" baseline="-25000" dirty="0" err="1">
                <a:ea typeface="宋体" charset="-122"/>
              </a:rPr>
              <a:t>Soc</a:t>
            </a:r>
            <a:r>
              <a:rPr lang="en-US" altLang="zh-CN" sz="3200" i="1" baseline="-25000" dirty="0">
                <a:ea typeface="宋体" charset="-122"/>
              </a:rPr>
              <a:t>-sec-</a:t>
            </a:r>
            <a:r>
              <a:rPr lang="en-US" altLang="zh-CN" sz="3200" i="1" baseline="-25000" dirty="0" err="1">
                <a:ea typeface="宋体" charset="-122"/>
              </a:rPr>
              <a:t>num</a:t>
            </a:r>
            <a:r>
              <a:rPr lang="en-US" altLang="zh-CN" sz="3200" i="1" baseline="-25000" dirty="0">
                <a:ea typeface="宋体" charset="-122"/>
              </a:rPr>
              <a:t>, </a:t>
            </a:r>
            <a:r>
              <a:rPr lang="en-US" altLang="zh-CN" sz="3200" i="1" baseline="-25000" dirty="0" err="1">
                <a:ea typeface="宋体" charset="-122"/>
              </a:rPr>
              <a:t>firstname</a:t>
            </a:r>
            <a:r>
              <a:rPr lang="en-US" altLang="zh-CN" sz="2800" dirty="0">
                <a:ea typeface="宋体" charset="-122"/>
              </a:rPr>
              <a:t>(Employee)</a:t>
            </a:r>
            <a:endParaRPr lang="zh-CN" alt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11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880373"/>
              </p:ext>
            </p:extLst>
          </p:nvPr>
        </p:nvGraphicFramePr>
        <p:xfrm>
          <a:off x="1187624" y="4869160"/>
          <a:ext cx="2232248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SSN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Name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111060000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Alex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754320032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Bob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983210129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Chris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200732"/>
              </p:ext>
            </p:extLst>
          </p:nvPr>
        </p:nvGraphicFramePr>
        <p:xfrm>
          <a:off x="3995936" y="4869160"/>
          <a:ext cx="3600400" cy="15849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066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37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err="1"/>
                        <a:t>Soc</a:t>
                      </a:r>
                      <a:r>
                        <a:rPr lang="en-US" altLang="zh-CN" sz="2000" dirty="0"/>
                        <a:t>-sec-</a:t>
                      </a:r>
                      <a:r>
                        <a:rPr lang="en-US" altLang="zh-CN" sz="2000" dirty="0" err="1"/>
                        <a:t>num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err="1"/>
                        <a:t>firstname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111060000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Alex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754320032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Bob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983210129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Chris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661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Set Operations: Intersection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Intersection:  all tuples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both</a:t>
            </a:r>
            <a:r>
              <a:rPr lang="en-US" altLang="zh-CN" dirty="0">
                <a:ea typeface="宋体" charset="-122"/>
              </a:rPr>
              <a:t> in R1 and in R2, denoted as R1   R2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R1, R2 must have the same schema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R1   R2 has the same schema as R1, R2 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Example</a:t>
            </a:r>
          </a:p>
          <a:p>
            <a:pPr lvl="2">
              <a:lnSpc>
                <a:spcPct val="120000"/>
              </a:lnSpc>
            </a:pPr>
            <a:r>
              <a:rPr lang="en-US" altLang="zh-CN" dirty="0" err="1">
                <a:ea typeface="宋体" charset="-122"/>
              </a:rPr>
              <a:t>UnionizedEmployees</a:t>
            </a:r>
            <a:r>
              <a:rPr lang="en-US" altLang="zh-CN" dirty="0">
                <a:ea typeface="宋体" charset="-122"/>
              </a:rPr>
              <a:t>     </a:t>
            </a:r>
            <a:r>
              <a:rPr lang="en-US" altLang="zh-CN" dirty="0" err="1">
                <a:ea typeface="宋体" charset="-122"/>
              </a:rPr>
              <a:t>RetiredEmployees</a:t>
            </a:r>
            <a:endParaRPr lang="en-US" altLang="zh-CN" dirty="0">
              <a:ea typeface="宋体" charset="-122"/>
            </a:endParaRP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Intersection is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derived</a:t>
            </a:r>
            <a:r>
              <a:rPr lang="en-US" altLang="zh-CN" dirty="0">
                <a:ea typeface="宋体" charset="-122"/>
              </a:rPr>
              <a:t>: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R1       R2  =  R1 – (R1 – R2)     </a:t>
            </a:r>
            <a:r>
              <a:rPr lang="en-US" altLang="zh-CN" dirty="0">
                <a:solidFill>
                  <a:srgbClr val="FF5050"/>
                </a:solidFill>
                <a:ea typeface="宋体" charset="-122"/>
              </a:rPr>
              <a:t>why ?</a:t>
            </a:r>
            <a:endParaRPr lang="en-US" altLang="zh-CN" dirty="0">
              <a:ea typeface="宋体" charset="-122"/>
            </a:endParaRP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12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2838309"/>
              </p:ext>
            </p:extLst>
          </p:nvPr>
        </p:nvGraphicFramePr>
        <p:xfrm>
          <a:off x="947217" y="1823864"/>
          <a:ext cx="30638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2334" imgH="190417" progId="Equation.3">
                  <p:embed/>
                </p:oleObj>
              </mc:Choice>
              <mc:Fallback>
                <p:oleObj name="Equation" r:id="rId2" imgW="152334" imgH="19041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217" y="1823864"/>
                        <a:ext cx="306388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520244"/>
              </p:ext>
            </p:extLst>
          </p:nvPr>
        </p:nvGraphicFramePr>
        <p:xfrm>
          <a:off x="1297732" y="2862461"/>
          <a:ext cx="30638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2334" imgH="190417" progId="Equation.3">
                  <p:embed/>
                </p:oleObj>
              </mc:Choice>
              <mc:Fallback>
                <p:oleObj name="Equation" r:id="rId4" imgW="152334" imgH="190417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7732" y="2862461"/>
                        <a:ext cx="306387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4016302"/>
              </p:ext>
            </p:extLst>
          </p:nvPr>
        </p:nvGraphicFramePr>
        <p:xfrm>
          <a:off x="3824040" y="3840088"/>
          <a:ext cx="30638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52334" imgH="190417" progId="Equation.3">
                  <p:embed/>
                </p:oleObj>
              </mc:Choice>
              <mc:Fallback>
                <p:oleObj name="Equation" r:id="rId5" imgW="152334" imgH="19041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4040" y="3840088"/>
                        <a:ext cx="306387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524447"/>
              </p:ext>
            </p:extLst>
          </p:nvPr>
        </p:nvGraphicFramePr>
        <p:xfrm>
          <a:off x="1403648" y="4916785"/>
          <a:ext cx="30638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2334" imgH="190417" progId="Equation.3">
                  <p:embed/>
                </p:oleObj>
              </mc:Choice>
              <mc:Fallback>
                <p:oleObj name="Equation" r:id="rId6" imgW="152334" imgH="190417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4916785"/>
                        <a:ext cx="306387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86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Theta Join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A join that involves a predicate </a:t>
            </a:r>
            <a:r>
              <a:rPr lang="en-US" altLang="zh-CN" i="1" dirty="0">
                <a:latin typeface="Symbol" pitchFamily="18" charset="2"/>
                <a:ea typeface="宋体" charset="-122"/>
              </a:rPr>
              <a:t>q, </a:t>
            </a:r>
            <a:r>
              <a:rPr lang="en-US" altLang="zh-CN" dirty="0">
                <a:ea typeface="宋体" charset="-122"/>
              </a:rPr>
              <a:t>denoted as </a:t>
            </a:r>
            <a:r>
              <a:rPr lang="en-US" altLang="zh-CN" i="1" dirty="0">
                <a:ea typeface="宋体" charset="-122"/>
              </a:rPr>
              <a:t>R1      </a:t>
            </a:r>
            <a:r>
              <a:rPr lang="en-US" altLang="zh-CN" i="1" baseline="-25000" dirty="0">
                <a:latin typeface="Symbol" pitchFamily="18" charset="2"/>
                <a:ea typeface="宋体" charset="-122"/>
              </a:rPr>
              <a:t>q</a:t>
            </a:r>
            <a:r>
              <a:rPr lang="en-US" altLang="zh-CN" i="1" dirty="0">
                <a:ea typeface="宋体" charset="-122"/>
              </a:rPr>
              <a:t> R2</a:t>
            </a:r>
            <a:r>
              <a:rPr lang="en-US" altLang="zh-CN" dirty="0">
                <a:ea typeface="宋体" charset="-122"/>
              </a:rPr>
              <a:t>     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Input schemas: </a:t>
            </a:r>
            <a:r>
              <a:rPr lang="en-US" altLang="zh-CN" i="1" dirty="0">
                <a:ea typeface="宋体" charset="-122"/>
              </a:rPr>
              <a:t>R1(A1,…,An), R2(B1,…,</a:t>
            </a:r>
            <a:r>
              <a:rPr lang="en-US" altLang="zh-CN" i="1" dirty="0" err="1">
                <a:ea typeface="宋体" charset="-122"/>
              </a:rPr>
              <a:t>Bm</a:t>
            </a:r>
            <a:r>
              <a:rPr lang="en-US" altLang="zh-CN" i="1" dirty="0">
                <a:ea typeface="宋体" charset="-122"/>
              </a:rPr>
              <a:t>)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Output schema: </a:t>
            </a:r>
            <a:r>
              <a:rPr lang="en-US" altLang="zh-CN" i="1" dirty="0">
                <a:ea typeface="宋体" charset="-122"/>
              </a:rPr>
              <a:t>S(A1,…,An,B1,…,</a:t>
            </a:r>
            <a:r>
              <a:rPr lang="en-US" altLang="zh-CN" i="1" dirty="0" err="1">
                <a:ea typeface="宋体" charset="-122"/>
              </a:rPr>
              <a:t>Bm</a:t>
            </a:r>
            <a:r>
              <a:rPr lang="en-US" altLang="zh-CN" i="1" dirty="0">
                <a:ea typeface="宋体" charset="-122"/>
              </a:rPr>
              <a:t>)</a:t>
            </a:r>
          </a:p>
          <a:p>
            <a:pPr lvl="1">
              <a:lnSpc>
                <a:spcPct val="120000"/>
              </a:lnSpc>
            </a:pP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Derived</a:t>
            </a:r>
            <a:r>
              <a:rPr lang="en-US" altLang="zh-CN" dirty="0">
                <a:ea typeface="宋体" charset="-122"/>
              </a:rPr>
              <a:t> operator: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     </a:t>
            </a:r>
            <a:r>
              <a:rPr lang="en-US" altLang="zh-CN" i="1" dirty="0">
                <a:ea typeface="宋体" charset="-122"/>
              </a:rPr>
              <a:t>R1     </a:t>
            </a:r>
            <a:r>
              <a:rPr lang="en-US" altLang="zh-CN" i="1" baseline="-25000" dirty="0">
                <a:latin typeface="Symbol" pitchFamily="18" charset="2"/>
                <a:ea typeface="宋体" charset="-122"/>
              </a:rPr>
              <a:t>q</a:t>
            </a:r>
            <a:r>
              <a:rPr lang="en-US" altLang="zh-CN" i="1" dirty="0">
                <a:ea typeface="宋体" charset="-122"/>
              </a:rPr>
              <a:t> R2 = </a:t>
            </a:r>
            <a:r>
              <a:rPr lang="en-US" altLang="zh-CN" i="1" dirty="0">
                <a:latin typeface="Symbol" pitchFamily="18" charset="2"/>
                <a:ea typeface="宋体" charset="-122"/>
              </a:rPr>
              <a:t>s</a:t>
            </a:r>
            <a:r>
              <a:rPr lang="en-US" altLang="zh-CN" i="1" dirty="0">
                <a:ea typeface="宋体" charset="-122"/>
              </a:rPr>
              <a:t> </a:t>
            </a:r>
            <a:r>
              <a:rPr lang="en-US" altLang="zh-CN" i="1" baseline="-25000" dirty="0">
                <a:latin typeface="Symbol" pitchFamily="18" charset="2"/>
                <a:ea typeface="宋体" charset="-122"/>
              </a:rPr>
              <a:t>q</a:t>
            </a:r>
            <a:r>
              <a:rPr lang="en-US" altLang="zh-CN" i="1" dirty="0">
                <a:ea typeface="宋体" charset="-122"/>
              </a:rPr>
              <a:t> (R1 x R2)</a:t>
            </a:r>
          </a:p>
          <a:p>
            <a:pPr marL="1828800" lvl="3" indent="-457200">
              <a:lnSpc>
                <a:spcPct val="120000"/>
              </a:lnSpc>
              <a:buFont typeface="+mj-lt"/>
              <a:buAutoNum type="arabicPeriod"/>
            </a:pPr>
            <a:r>
              <a:rPr lang="en-US" altLang="zh-CN" sz="2400" dirty="0">
                <a:solidFill>
                  <a:srgbClr val="C00000"/>
                </a:solidFill>
                <a:ea typeface="宋体" charset="-122"/>
              </a:rPr>
              <a:t>Take the (</a:t>
            </a:r>
            <a:r>
              <a:rPr lang="en-US" altLang="zh-CN" sz="2400" dirty="0" err="1">
                <a:solidFill>
                  <a:srgbClr val="C00000"/>
                </a:solidFill>
                <a:ea typeface="宋体" charset="-122"/>
              </a:rPr>
              <a:t>Cartisian</a:t>
            </a:r>
            <a:r>
              <a:rPr lang="en-US" altLang="zh-CN" sz="2400" dirty="0">
                <a:solidFill>
                  <a:srgbClr val="C00000"/>
                </a:solidFill>
                <a:ea typeface="宋体" charset="-122"/>
              </a:rPr>
              <a:t>) product R1 x R2</a:t>
            </a:r>
          </a:p>
          <a:p>
            <a:pPr marL="1828800" lvl="3" indent="-457200">
              <a:lnSpc>
                <a:spcPct val="120000"/>
              </a:lnSpc>
              <a:buFont typeface="+mj-lt"/>
              <a:buAutoNum type="arabicPeriod"/>
            </a:pPr>
            <a:r>
              <a:rPr lang="en-US" altLang="zh-CN" sz="2400" dirty="0">
                <a:solidFill>
                  <a:srgbClr val="C00000"/>
                </a:solidFill>
                <a:ea typeface="宋体" charset="-122"/>
              </a:rPr>
              <a:t>Then apply SELECT</a:t>
            </a:r>
            <a:r>
              <a:rPr lang="en-US" altLang="zh-CN" sz="2400" i="1" baseline="-25000" dirty="0">
                <a:solidFill>
                  <a:srgbClr val="C00000"/>
                </a:solidFill>
                <a:ea typeface="宋体" charset="-122"/>
              </a:rPr>
              <a:t>C</a:t>
            </a:r>
            <a:r>
              <a:rPr lang="en-US" altLang="zh-CN" sz="2400" dirty="0">
                <a:solidFill>
                  <a:srgbClr val="C00000"/>
                </a:solidFill>
                <a:ea typeface="宋体" charset="-122"/>
              </a:rPr>
              <a:t>  to the result</a:t>
            </a:r>
          </a:p>
          <a:p>
            <a:pPr lvl="3">
              <a:lnSpc>
                <a:spcPct val="120000"/>
              </a:lnSpc>
            </a:pPr>
            <a:r>
              <a:rPr lang="en-US" altLang="zh-CN" sz="2400" dirty="0">
                <a:ea typeface="宋体" charset="-122"/>
              </a:rPr>
              <a:t>As for SELECT, </a:t>
            </a:r>
            <a:r>
              <a:rPr lang="en-US" altLang="zh-CN" sz="2400" i="1" dirty="0">
                <a:ea typeface="宋体" charset="-122"/>
              </a:rPr>
              <a:t>C</a:t>
            </a:r>
            <a:r>
              <a:rPr lang="en-US" altLang="zh-CN" sz="2400" dirty="0">
                <a:ea typeface="宋体" charset="-122"/>
              </a:rPr>
              <a:t>  can be any Boolean-valued condition</a:t>
            </a:r>
            <a:endParaRPr lang="zh-CN" alt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13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AutoShape 4"/>
          <p:cNvSpPr>
            <a:spLocks noChangeAspect="1" noChangeArrowheads="1"/>
          </p:cNvSpPr>
          <p:nvPr/>
        </p:nvSpPr>
        <p:spPr bwMode="auto">
          <a:xfrm rot="16200000">
            <a:off x="7836396" y="1288157"/>
            <a:ext cx="193675" cy="385763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6" name="AutoShape 4"/>
          <p:cNvSpPr>
            <a:spLocks noChangeAspect="1" noChangeArrowheads="1"/>
          </p:cNvSpPr>
          <p:nvPr/>
        </p:nvSpPr>
        <p:spPr bwMode="auto">
          <a:xfrm rot="16200000">
            <a:off x="2075756" y="3404964"/>
            <a:ext cx="193675" cy="385763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75083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Theta Join: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14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993300"/>
              </p:ext>
            </p:extLst>
          </p:nvPr>
        </p:nvGraphicFramePr>
        <p:xfrm>
          <a:off x="136079" y="1642284"/>
          <a:ext cx="3313186" cy="1185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1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278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Name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Address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956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AJ's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1800 Tennessee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962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Michael's Pub</a:t>
                      </a:r>
                      <a:endParaRPr lang="zh-CN" alt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513 Gaines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255125"/>
              </p:ext>
            </p:extLst>
          </p:nvPr>
        </p:nvGraphicFramePr>
        <p:xfrm>
          <a:off x="3635895" y="1638092"/>
          <a:ext cx="5472609" cy="1981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37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7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77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Bar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Beer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Price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AJ’s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Bud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2.5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AJ’s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Miller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2.75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Michael’s Pub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Bud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2.5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Michael’s Pub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Corona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3.0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7504" y="1309544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Bar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35896" y="126876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Sells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6822" y="3839116"/>
            <a:ext cx="6307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/>
              <a:t>BarInfo</a:t>
            </a:r>
            <a:r>
              <a:rPr lang="en-US" altLang="zh-CN" dirty="0"/>
              <a:t> := Sells  	   </a:t>
            </a:r>
            <a:r>
              <a:rPr lang="en-US" altLang="zh-CN" baseline="-25000" dirty="0"/>
              <a:t>Sells.Bar=</a:t>
            </a:r>
            <a:r>
              <a:rPr lang="en-US" altLang="zh-CN" baseline="-25000" dirty="0" err="1"/>
              <a:t>Bar.Name</a:t>
            </a:r>
            <a:r>
              <a:rPr lang="en-US" altLang="zh-CN" dirty="0"/>
              <a:t> Bar</a:t>
            </a:r>
            <a:endParaRPr lang="zh-CN" altLang="en-US" dirty="0"/>
          </a:p>
        </p:txBody>
      </p:sp>
      <p:sp>
        <p:nvSpPr>
          <p:cNvPr id="10" name="AutoShape 4"/>
          <p:cNvSpPr>
            <a:spLocks noChangeAspect="1" noChangeArrowheads="1"/>
          </p:cNvSpPr>
          <p:nvPr/>
        </p:nvSpPr>
        <p:spPr bwMode="auto">
          <a:xfrm rot="16200000">
            <a:off x="1931740" y="3830900"/>
            <a:ext cx="193675" cy="385763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646281"/>
              </p:ext>
            </p:extLst>
          </p:nvPr>
        </p:nvGraphicFramePr>
        <p:xfrm>
          <a:off x="251520" y="4271164"/>
          <a:ext cx="8496943" cy="20091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52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4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3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7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7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Bar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Beer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Price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Name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Address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19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AJ’s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Bud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2.5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AJ's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1800 Tennessee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AJ’s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Miller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2.75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AJ's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1800 Tennessee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Michael’s Pub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Bud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2.5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Michael's Pub</a:t>
                      </a:r>
                      <a:endParaRPr lang="zh-CN" alt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513 Gaines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Michael’s Pub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Corona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3.0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Michael's Pub</a:t>
                      </a:r>
                      <a:endParaRPr lang="zh-CN" alt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513 Gaines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68494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Natural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Notation: </a:t>
            </a:r>
            <a:r>
              <a:rPr lang="en-US" altLang="zh-CN" i="1" dirty="0">
                <a:ea typeface="宋体" charset="-122"/>
              </a:rPr>
              <a:t>R1      R2</a:t>
            </a:r>
          </a:p>
          <a:p>
            <a:r>
              <a:rPr lang="en-US" altLang="zh-CN" dirty="0">
                <a:ea typeface="宋体" charset="-122"/>
              </a:rPr>
              <a:t>Input Schema: </a:t>
            </a:r>
            <a:r>
              <a:rPr lang="en-US" altLang="zh-CN" i="1" dirty="0">
                <a:ea typeface="宋体" charset="-122"/>
              </a:rPr>
              <a:t>R1(A1, …, An), R2(B1, …, </a:t>
            </a:r>
            <a:r>
              <a:rPr lang="en-US" altLang="zh-CN" i="1" dirty="0" err="1">
                <a:ea typeface="宋体" charset="-122"/>
              </a:rPr>
              <a:t>Bm</a:t>
            </a:r>
            <a:r>
              <a:rPr lang="en-US" altLang="zh-CN" i="1" dirty="0">
                <a:ea typeface="宋体" charset="-122"/>
              </a:rPr>
              <a:t>)</a:t>
            </a:r>
          </a:p>
          <a:p>
            <a:r>
              <a:rPr lang="en-US" altLang="zh-CN" dirty="0">
                <a:ea typeface="宋体" charset="-122"/>
              </a:rPr>
              <a:t>Output Schema: </a:t>
            </a:r>
            <a:r>
              <a:rPr lang="en-US" altLang="zh-CN" i="1" dirty="0">
                <a:ea typeface="宋体" charset="-122"/>
              </a:rPr>
              <a:t>S(C1,…,</a:t>
            </a:r>
            <a:r>
              <a:rPr lang="en-US" altLang="zh-CN" i="1" dirty="0" err="1">
                <a:ea typeface="宋体" charset="-122"/>
              </a:rPr>
              <a:t>Cp</a:t>
            </a:r>
            <a:r>
              <a:rPr lang="en-US" altLang="zh-CN" i="1" dirty="0">
                <a:ea typeface="宋体" charset="-122"/>
              </a:rPr>
              <a:t>)</a:t>
            </a:r>
          </a:p>
          <a:p>
            <a:pPr lvl="1"/>
            <a:r>
              <a:rPr lang="en-US" altLang="zh-CN" dirty="0">
                <a:ea typeface="宋体" charset="-122"/>
              </a:rPr>
              <a:t>Where</a:t>
            </a:r>
            <a:r>
              <a:rPr lang="en-US" altLang="zh-CN" dirty="0">
                <a:solidFill>
                  <a:srgbClr val="FF0000"/>
                </a:solidFill>
                <a:ea typeface="宋体" charset="-122"/>
              </a:rPr>
              <a:t> </a:t>
            </a:r>
            <a:r>
              <a:rPr lang="en-US" altLang="zh-CN" b="1" i="1" dirty="0">
                <a:solidFill>
                  <a:srgbClr val="C00000"/>
                </a:solidFill>
                <a:ea typeface="宋体" charset="-122"/>
              </a:rPr>
              <a:t>{C1, …, </a:t>
            </a:r>
            <a:r>
              <a:rPr lang="en-US" altLang="zh-CN" b="1" i="1" dirty="0" err="1">
                <a:solidFill>
                  <a:srgbClr val="C00000"/>
                </a:solidFill>
                <a:ea typeface="宋体" charset="-122"/>
              </a:rPr>
              <a:t>Cp</a:t>
            </a:r>
            <a:r>
              <a:rPr lang="en-US" altLang="zh-CN" b="1" i="1" dirty="0">
                <a:solidFill>
                  <a:srgbClr val="C00000"/>
                </a:solidFill>
                <a:ea typeface="宋体" charset="-122"/>
              </a:rPr>
              <a:t>} = {A1, …, An} </a:t>
            </a: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U</a:t>
            </a:r>
            <a:r>
              <a:rPr lang="en-US" altLang="zh-CN" b="1" i="1" dirty="0">
                <a:solidFill>
                  <a:srgbClr val="C00000"/>
                </a:solidFill>
                <a:ea typeface="宋体" charset="-122"/>
              </a:rPr>
              <a:t>{B1, …, </a:t>
            </a:r>
            <a:r>
              <a:rPr lang="en-US" altLang="zh-CN" b="1" i="1" dirty="0" err="1">
                <a:solidFill>
                  <a:srgbClr val="C00000"/>
                </a:solidFill>
                <a:ea typeface="宋体" charset="-122"/>
              </a:rPr>
              <a:t>Bm</a:t>
            </a:r>
            <a:r>
              <a:rPr lang="en-US" altLang="zh-CN" b="1" i="1" dirty="0">
                <a:solidFill>
                  <a:srgbClr val="C00000"/>
                </a:solidFill>
                <a:ea typeface="宋体" charset="-122"/>
              </a:rPr>
              <a:t>}</a:t>
            </a:r>
          </a:p>
          <a:p>
            <a:r>
              <a:rPr lang="en-US" altLang="zh-CN" dirty="0">
                <a:ea typeface="宋体" charset="-122"/>
              </a:rPr>
              <a:t>Meaning: combine all pairs of tuples in R1 and R2 that </a:t>
            </a:r>
            <a:r>
              <a:rPr lang="en-US" altLang="zh-CN" dirty="0">
                <a:solidFill>
                  <a:srgbClr val="00B0F0"/>
                </a:solidFill>
                <a:ea typeface="宋体" charset="-122"/>
              </a:rPr>
              <a:t>agree on the join attributes</a:t>
            </a:r>
            <a:r>
              <a:rPr lang="en-US" altLang="zh-CN" dirty="0">
                <a:ea typeface="宋体" charset="-122"/>
              </a:rPr>
              <a:t>:</a:t>
            </a:r>
          </a:p>
          <a:p>
            <a:pPr lvl="1"/>
            <a:r>
              <a:rPr lang="en-US" altLang="zh-CN" b="1" i="1" dirty="0">
                <a:solidFill>
                  <a:srgbClr val="C00000"/>
                </a:solidFill>
                <a:ea typeface="宋体" charset="-122"/>
              </a:rPr>
              <a:t>{A1,…,An}    {B1,…, </a:t>
            </a:r>
            <a:r>
              <a:rPr lang="en-US" altLang="zh-CN" b="1" i="1" dirty="0" err="1">
                <a:solidFill>
                  <a:srgbClr val="C00000"/>
                </a:solidFill>
                <a:ea typeface="宋体" charset="-122"/>
              </a:rPr>
              <a:t>Bm</a:t>
            </a:r>
            <a:r>
              <a:rPr lang="en-US" altLang="zh-CN" b="1" i="1" dirty="0">
                <a:solidFill>
                  <a:srgbClr val="C00000"/>
                </a:solidFill>
                <a:ea typeface="宋体" charset="-122"/>
              </a:rPr>
              <a:t>}</a:t>
            </a: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   </a:t>
            </a:r>
            <a:r>
              <a:rPr lang="en-US" altLang="zh-CN" dirty="0">
                <a:ea typeface="宋体" charset="-122"/>
              </a:rPr>
              <a:t>(called the </a:t>
            </a: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join attributes</a:t>
            </a:r>
            <a:r>
              <a:rPr lang="en-US" altLang="zh-CN" dirty="0">
                <a:ea typeface="宋体" charset="-122"/>
              </a:rPr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15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AutoShape 4"/>
          <p:cNvSpPr>
            <a:spLocks noChangeAspect="1" noChangeArrowheads="1"/>
          </p:cNvSpPr>
          <p:nvPr/>
        </p:nvSpPr>
        <p:spPr bwMode="auto">
          <a:xfrm rot="16200000">
            <a:off x="2579812" y="1244724"/>
            <a:ext cx="193675" cy="385763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4277614"/>
              </p:ext>
            </p:extLst>
          </p:nvPr>
        </p:nvGraphicFramePr>
        <p:xfrm>
          <a:off x="2430810" y="4166220"/>
          <a:ext cx="274638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2334" imgH="190417" progId="Equation.3">
                  <p:embed/>
                </p:oleObj>
              </mc:Choice>
              <mc:Fallback>
                <p:oleObj name="Equation" r:id="rId2" imgW="152334" imgH="190417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0810" y="4166220"/>
                        <a:ext cx="274638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4576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Join: Examples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16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280492"/>
              </p:ext>
            </p:extLst>
          </p:nvPr>
        </p:nvGraphicFramePr>
        <p:xfrm>
          <a:off x="395536" y="1808232"/>
          <a:ext cx="2592288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88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3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SSN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Name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111060000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Alex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754320032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Brandy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921987"/>
              </p:ext>
            </p:extLst>
          </p:nvPr>
        </p:nvGraphicFramePr>
        <p:xfrm>
          <a:off x="3347864" y="1807999"/>
          <a:ext cx="5472608" cy="1188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3541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8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SSN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Dependent-Name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111060000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Chris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754320032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David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95536" y="1448192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Employee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75856" y="1482333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Dependent</a:t>
            </a:r>
            <a:endParaRPr lang="zh-CN" alt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05492"/>
              </p:ext>
            </p:extLst>
          </p:nvPr>
        </p:nvGraphicFramePr>
        <p:xfrm>
          <a:off x="1187625" y="4509120"/>
          <a:ext cx="6408711" cy="121667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39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67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SSN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Name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Dependent-Name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1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/>
                        <a:t>111060000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Alex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Chris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754320032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Brandy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David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55576" y="3441774"/>
            <a:ext cx="849694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Employee    Dependent =</a:t>
            </a:r>
          </a:p>
          <a:p>
            <a:pPr marL="0" lvl="1"/>
            <a:r>
              <a:rPr lang="en-US" altLang="zh-CN" sz="2000" dirty="0">
                <a:latin typeface="Symbol" pitchFamily="18" charset="2"/>
              </a:rPr>
              <a:t>P</a:t>
            </a:r>
            <a:r>
              <a:rPr lang="en-US" altLang="zh-CN" sz="2000" dirty="0"/>
              <a:t> </a:t>
            </a:r>
            <a:r>
              <a:rPr lang="en-US" altLang="zh-CN" sz="2000" baseline="-25000" dirty="0"/>
              <a:t>SSN, Name, Dependent-Name</a:t>
            </a:r>
            <a:r>
              <a:rPr lang="en-US" altLang="zh-CN" sz="2000" dirty="0"/>
              <a:t>(</a:t>
            </a:r>
            <a:r>
              <a:rPr lang="en-US" altLang="zh-CN" sz="2000" dirty="0" err="1">
                <a:latin typeface="Symbol" pitchFamily="18" charset="2"/>
              </a:rPr>
              <a:t>s</a:t>
            </a:r>
            <a:r>
              <a:rPr lang="en-US" altLang="zh-CN" sz="2000" baseline="-25000" dirty="0" err="1"/>
              <a:t>Employee.SSN</a:t>
            </a:r>
            <a:r>
              <a:rPr lang="en-US" altLang="zh-CN" sz="2000" baseline="-25000" dirty="0"/>
              <a:t>=</a:t>
            </a:r>
            <a:r>
              <a:rPr lang="en-US" altLang="zh-CN" sz="2000" baseline="-25000" dirty="0" err="1"/>
              <a:t>Dependent.SSN</a:t>
            </a:r>
            <a:r>
              <a:rPr lang="en-US" altLang="zh-CN" sz="2000" dirty="0"/>
              <a:t>(Employee x Dependent)</a:t>
            </a:r>
            <a:endParaRPr lang="zh-CN" altLang="en-US" sz="2000" dirty="0"/>
          </a:p>
          <a:p>
            <a:endParaRPr lang="zh-CN" altLang="en-US" dirty="0"/>
          </a:p>
        </p:txBody>
      </p:sp>
      <p:sp>
        <p:nvSpPr>
          <p:cNvPr id="11" name="AutoShape 4"/>
          <p:cNvSpPr>
            <a:spLocks noChangeAspect="1" noChangeArrowheads="1"/>
          </p:cNvSpPr>
          <p:nvPr/>
        </p:nvSpPr>
        <p:spPr bwMode="auto">
          <a:xfrm rot="16200000">
            <a:off x="2069927" y="3562648"/>
            <a:ext cx="96837" cy="192881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707706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Join: Examples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17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683606"/>
              </p:ext>
            </p:extLst>
          </p:nvPr>
        </p:nvGraphicFramePr>
        <p:xfrm>
          <a:off x="899592" y="1560660"/>
          <a:ext cx="2514600" cy="18288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257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A</a:t>
                      </a:r>
                      <a:endParaRPr kumimoji="0" lang="en-US" altLang="zh-CN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B</a:t>
                      </a:r>
                      <a:endParaRPr kumimoji="0" lang="en-US" altLang="zh-CN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anchor="ctr" anchorCtr="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X</a:t>
                      </a:r>
                      <a:endParaRPr kumimoji="0" lang="en-US" altLang="zh-CN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Y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anchor="ctr" anchorCtr="1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X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Z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anchor="ctr" anchorCtr="1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Y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Z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anchor="ctr" anchorCtr="1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Z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V</a:t>
                      </a:r>
                      <a:endParaRPr kumimoji="0" lang="en-US" altLang="zh-CN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anchor="ctr" anchorCtr="1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099175"/>
              </p:ext>
            </p:extLst>
          </p:nvPr>
        </p:nvGraphicFramePr>
        <p:xfrm>
          <a:off x="5029200" y="1560660"/>
          <a:ext cx="2514600" cy="1463676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257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9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B</a:t>
                      </a:r>
                      <a:endParaRPr kumimoji="0" lang="en-US" altLang="zh-CN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40" marB="4574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C</a:t>
                      </a:r>
                      <a:endParaRPr kumimoji="0" lang="en-US" altLang="zh-CN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40" marB="45740" anchor="ctr" anchorCtr="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Z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40" marB="4574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U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40" marB="45740" anchor="ctr" anchorCtr="1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V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40" marB="4574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W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40" marB="45740" anchor="ctr" anchorCtr="1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Z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40" marB="4574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V</a:t>
                      </a:r>
                      <a:endParaRPr kumimoji="0" lang="en-US" altLang="zh-CN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40" marB="45740" anchor="ctr" anchorCtr="1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Group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73889"/>
              </p:ext>
            </p:extLst>
          </p:nvPr>
        </p:nvGraphicFramePr>
        <p:xfrm>
          <a:off x="2092424" y="4075260"/>
          <a:ext cx="4495800" cy="2378076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49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A</a:t>
                      </a:r>
                      <a:endParaRPr kumimoji="0" lang="en-US" altLang="zh-CN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B</a:t>
                      </a:r>
                      <a:endParaRPr kumimoji="0" lang="en-US" altLang="zh-CN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</a:rPr>
                        <a:t>C</a:t>
                      </a:r>
                      <a:endParaRPr kumimoji="0" lang="en-US" altLang="zh-CN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X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Z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U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X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Z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V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Y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Z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U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Y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Z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V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Z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V</a:t>
                      </a:r>
                      <a:endParaRPr kumimoji="0" lang="en-US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W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</a:endParaRPr>
                    </a:p>
                  </a:txBody>
                  <a:tcPr marT="45732" marB="45732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46262" y="125225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R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716016" y="125225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604070" y="367596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R    S</a:t>
            </a:r>
            <a:endParaRPr lang="zh-CN" altLang="en-US" dirty="0"/>
          </a:p>
        </p:txBody>
      </p:sp>
      <p:sp>
        <p:nvSpPr>
          <p:cNvPr id="13" name="AutoShape 4"/>
          <p:cNvSpPr>
            <a:spLocks noChangeAspect="1" noChangeArrowheads="1"/>
          </p:cNvSpPr>
          <p:nvPr/>
        </p:nvSpPr>
        <p:spPr bwMode="auto">
          <a:xfrm rot="16200000">
            <a:off x="1932831" y="3764189"/>
            <a:ext cx="96837" cy="192881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8920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>
                <a:ea typeface="宋体" charset="-122"/>
              </a:rPr>
              <a:t>Equi</a:t>
            </a:r>
            <a:r>
              <a:rPr lang="en-US" altLang="zh-CN" dirty="0">
                <a:ea typeface="宋体" charset="-122"/>
              </a:rPr>
              <a:t>-join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449165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Special case of theta join: condition </a:t>
            </a:r>
            <a:r>
              <a:rPr lang="en-US" altLang="zh-CN" i="1" dirty="0">
                <a:ea typeface="宋体" charset="-122"/>
              </a:rPr>
              <a:t>c</a:t>
            </a:r>
            <a:r>
              <a:rPr lang="en-US" altLang="zh-CN" dirty="0">
                <a:ea typeface="宋体" charset="-122"/>
              </a:rPr>
              <a:t> contains only conjunctions of </a:t>
            </a:r>
            <a:r>
              <a:rPr lang="en-US" altLang="zh-CN" i="1" dirty="0">
                <a:solidFill>
                  <a:srgbClr val="C00000"/>
                </a:solidFill>
                <a:ea typeface="宋体" charset="-122"/>
              </a:rPr>
              <a:t>equalities</a:t>
            </a:r>
          </a:p>
          <a:p>
            <a:pPr lvl="1">
              <a:lnSpc>
                <a:spcPct val="120000"/>
              </a:lnSpc>
            </a:pPr>
            <a:r>
              <a:rPr lang="en-US" altLang="zh-CN" b="1" dirty="0">
                <a:solidFill>
                  <a:srgbClr val="00B0F0"/>
                </a:solidFill>
                <a:ea typeface="宋体" charset="-122"/>
              </a:rPr>
              <a:t>Result schema is the same as that of Cartesian product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May have fewer tuples than Cartesian product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Most frequently used in practice: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i="1" dirty="0">
                <a:ea typeface="宋体" charset="-122"/>
              </a:rPr>
              <a:t>			R1     </a:t>
            </a:r>
            <a:r>
              <a:rPr lang="en-US" altLang="zh-CN" i="1" baseline="-25000" dirty="0">
                <a:latin typeface="Symbol" pitchFamily="18" charset="2"/>
                <a:ea typeface="宋体" charset="-122"/>
              </a:rPr>
              <a:t>A=B</a:t>
            </a:r>
            <a:r>
              <a:rPr lang="en-US" altLang="zh-CN" i="1" dirty="0">
                <a:ea typeface="宋体" charset="-122"/>
              </a:rPr>
              <a:t>  R2</a:t>
            </a:r>
          </a:p>
          <a:p>
            <a:pPr lvl="1">
              <a:lnSpc>
                <a:spcPct val="120000"/>
              </a:lnSpc>
            </a:pP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Natural join is a particular case of </a:t>
            </a:r>
            <a:r>
              <a:rPr lang="en-US" altLang="zh-CN" b="1" dirty="0" err="1">
                <a:solidFill>
                  <a:srgbClr val="C00000"/>
                </a:solidFill>
                <a:ea typeface="宋体" charset="-122"/>
              </a:rPr>
              <a:t>equi</a:t>
            </a: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-join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A lot of research on how to do it efficiently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18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AutoShape 4"/>
          <p:cNvSpPr>
            <a:spLocks noChangeAspect="1" noChangeArrowheads="1"/>
          </p:cNvSpPr>
          <p:nvPr/>
        </p:nvSpPr>
        <p:spPr bwMode="auto">
          <a:xfrm rot="16200000">
            <a:off x="2608511" y="3931369"/>
            <a:ext cx="193675" cy="385763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7580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Why Do We Learn This?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Querying the database</a:t>
            </a:r>
            <a:r>
              <a:rPr lang="en-US" altLang="zh-CN" dirty="0">
                <a:ea typeface="宋体" charset="-122"/>
              </a:rPr>
              <a:t>: specify </a:t>
            </a: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what we want </a:t>
            </a:r>
            <a:r>
              <a:rPr lang="en-US" altLang="zh-CN" dirty="0">
                <a:ea typeface="宋体" charset="-122"/>
              </a:rPr>
              <a:t>from our database</a:t>
            </a:r>
          </a:p>
          <a:p>
            <a:pPr lvl="1">
              <a:lnSpc>
                <a:spcPct val="120000"/>
              </a:lnSpc>
            </a:pPr>
            <a:r>
              <a:rPr lang="en-US" altLang="zh-CN" i="1" dirty="0">
                <a:ea typeface="宋体" charset="-122"/>
              </a:rPr>
              <a:t>Find all the people who earn more than $1,000,000 and pay taxes in Tallahassee</a:t>
            </a:r>
          </a:p>
          <a:p>
            <a:pPr lvl="2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Could write in C++/Java, but a bad idea</a:t>
            </a:r>
          </a:p>
          <a:p>
            <a:pPr lvl="2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Instead use </a:t>
            </a:r>
            <a:r>
              <a:rPr lang="en-US" altLang="zh-CN" i="1" dirty="0">
                <a:ea typeface="宋体" charset="-122"/>
              </a:rPr>
              <a:t>high-level query languages:</a:t>
            </a:r>
            <a:endParaRPr lang="en-US" altLang="zh-CN" dirty="0">
              <a:ea typeface="宋体" charset="-122"/>
            </a:endParaRPr>
          </a:p>
          <a:p>
            <a:pPr lvl="3">
              <a:lnSpc>
                <a:spcPct val="120000"/>
              </a:lnSpc>
            </a:pPr>
            <a:r>
              <a:rPr lang="en-US" altLang="zh-CN" sz="2000" dirty="0">
                <a:ea typeface="宋体" charset="-122"/>
              </a:rPr>
              <a:t>Theoretical: </a:t>
            </a:r>
            <a:r>
              <a:rPr lang="en-US" altLang="zh-CN" sz="2000" u="sng" dirty="0">
                <a:ea typeface="宋体" charset="-122"/>
              </a:rPr>
              <a:t>Relational Algebra</a:t>
            </a:r>
            <a:r>
              <a:rPr lang="en-US" altLang="zh-CN" sz="2000" dirty="0">
                <a:ea typeface="宋体" charset="-122"/>
              </a:rPr>
              <a:t>,  </a:t>
            </a:r>
            <a:r>
              <a:rPr lang="en-US" altLang="zh-CN" sz="2000" dirty="0" err="1">
                <a:ea typeface="宋体" charset="-122"/>
              </a:rPr>
              <a:t>Datalog</a:t>
            </a:r>
            <a:endParaRPr lang="en-US" altLang="zh-CN" sz="2000" dirty="0">
              <a:ea typeface="宋体" charset="-122"/>
            </a:endParaRPr>
          </a:p>
          <a:p>
            <a:pPr lvl="3">
              <a:lnSpc>
                <a:spcPct val="120000"/>
              </a:lnSpc>
            </a:pPr>
            <a:r>
              <a:rPr lang="en-US" altLang="zh-CN" sz="2000" b="1" dirty="0">
                <a:solidFill>
                  <a:schemeClr val="tx2">
                    <a:lumMod val="60000"/>
                    <a:lumOff val="40000"/>
                  </a:schemeClr>
                </a:solidFill>
                <a:ea typeface="宋体" charset="-122"/>
              </a:rPr>
              <a:t>Practical: SQL</a:t>
            </a:r>
          </a:p>
          <a:p>
            <a:pPr lvl="1">
              <a:lnSpc>
                <a:spcPct val="120000"/>
              </a:lnSpc>
            </a:pP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Relational algebra</a:t>
            </a:r>
            <a:r>
              <a:rPr lang="en-US" altLang="zh-CN" dirty="0">
                <a:ea typeface="宋体" charset="-122"/>
              </a:rPr>
              <a:t>: a basic set of operations on relations that provide the </a:t>
            </a:r>
            <a:r>
              <a:rPr lang="en-US" altLang="zh-CN" b="1" i="1" dirty="0">
                <a:solidFill>
                  <a:srgbClr val="7D0900"/>
                </a:solidFill>
                <a:ea typeface="宋体" charset="-122"/>
              </a:rPr>
              <a:t>basic principles</a:t>
            </a:r>
            <a:endParaRPr lang="zh-CN" altLang="en-US" b="1" dirty="0">
              <a:solidFill>
                <a:srgbClr val="7D09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590218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Joke About Join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488832" cy="3168351"/>
          </a:xfrm>
          <a:solidFill>
            <a:schemeClr val="accent1"/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4000" dirty="0">
                <a:solidFill>
                  <a:schemeClr val="bg1"/>
                </a:solidFill>
              </a:rPr>
              <a:t>A join query walks up to </a:t>
            </a:r>
          </a:p>
          <a:p>
            <a:pPr marL="0" indent="0" algn="ctr">
              <a:buNone/>
            </a:pPr>
            <a:r>
              <a:rPr lang="en-US" sz="4000" dirty="0">
                <a:solidFill>
                  <a:schemeClr val="bg1"/>
                </a:solidFill>
              </a:rPr>
              <a:t>two tables </a:t>
            </a:r>
          </a:p>
          <a:p>
            <a:pPr marL="0" indent="0" algn="ctr">
              <a:buNone/>
            </a:pPr>
            <a:r>
              <a:rPr lang="en-US" sz="4000" dirty="0">
                <a:solidFill>
                  <a:schemeClr val="bg1"/>
                </a:solidFill>
              </a:rPr>
              <a:t>in a restaurant and asks :</a:t>
            </a:r>
          </a:p>
          <a:p>
            <a:pPr marL="0" indent="0" algn="ctr">
              <a:buNone/>
            </a:pPr>
            <a:r>
              <a:rPr lang="en-US" sz="4000" dirty="0">
                <a:solidFill>
                  <a:schemeClr val="bg1"/>
                </a:solidFill>
              </a:rPr>
              <a:t>“Mind if I join you?”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19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71734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Building Complex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Algebras allow us to express sequences of operations in a natural way</a:t>
            </a:r>
          </a:p>
          <a:p>
            <a:pPr lvl="1"/>
            <a:r>
              <a:rPr lang="en-US" altLang="zh-CN" dirty="0">
                <a:ea typeface="宋体" charset="-122"/>
              </a:rPr>
              <a:t>Example</a:t>
            </a:r>
          </a:p>
          <a:p>
            <a:pPr marL="1200150" lvl="2" indent="-342900"/>
            <a:r>
              <a:rPr lang="en-US" altLang="zh-CN" dirty="0">
                <a:ea typeface="宋体" charset="-122"/>
              </a:rPr>
              <a:t>In arithmetic algebra: (</a:t>
            </a:r>
            <a:r>
              <a:rPr lang="en-US" altLang="zh-CN" i="1" dirty="0">
                <a:ea typeface="宋体" charset="-122"/>
              </a:rPr>
              <a:t>x </a:t>
            </a:r>
            <a:r>
              <a:rPr lang="en-US" altLang="zh-CN" dirty="0">
                <a:ea typeface="宋体" charset="-122"/>
              </a:rPr>
              <a:t>+ 4)*(</a:t>
            </a:r>
            <a:r>
              <a:rPr lang="en-US" altLang="zh-CN" i="1" dirty="0">
                <a:ea typeface="宋体" charset="-122"/>
              </a:rPr>
              <a:t>y </a:t>
            </a:r>
            <a:r>
              <a:rPr lang="en-US" altLang="zh-CN" dirty="0">
                <a:ea typeface="宋体" charset="-122"/>
              </a:rPr>
              <a:t>- 3)</a:t>
            </a:r>
          </a:p>
          <a:p>
            <a:pPr lvl="1" indent="-342900"/>
            <a:r>
              <a:rPr lang="en-US" altLang="zh-CN" dirty="0">
                <a:ea typeface="宋体" charset="-122"/>
              </a:rPr>
              <a:t>Relational algebra allows the same</a:t>
            </a:r>
          </a:p>
          <a:p>
            <a:r>
              <a:rPr lang="en-US" altLang="zh-CN" dirty="0">
                <a:ea typeface="宋体" charset="-122"/>
              </a:rPr>
              <a:t>Three notations, just as in arithmetic:</a:t>
            </a:r>
          </a:p>
          <a:p>
            <a:pPr marL="971550" lvl="1" indent="-457200">
              <a:buFont typeface="Monotype Sorts" pitchFamily="2" charset="2"/>
              <a:buAutoNum type="arabicPeriod"/>
            </a:pPr>
            <a:r>
              <a:rPr lang="en-US" altLang="zh-CN" dirty="0">
                <a:ea typeface="宋体" charset="-122"/>
              </a:rPr>
              <a:t>Sequences of assignment statements</a:t>
            </a:r>
          </a:p>
          <a:p>
            <a:pPr marL="971550" lvl="1" indent="-457200">
              <a:buFont typeface="Monotype Sorts" pitchFamily="2" charset="2"/>
              <a:buAutoNum type="arabicPeriod"/>
            </a:pPr>
            <a:r>
              <a:rPr lang="en-US" altLang="zh-CN" dirty="0">
                <a:ea typeface="宋体" charset="-122"/>
              </a:rPr>
              <a:t>Expressions with several operators</a:t>
            </a:r>
          </a:p>
          <a:p>
            <a:pPr marL="971550" lvl="1" indent="-457200">
              <a:buFont typeface="Monotype Sorts" pitchFamily="2" charset="2"/>
              <a:buAutoNum type="arabicPeriod"/>
            </a:pPr>
            <a:r>
              <a:rPr lang="en-US" altLang="zh-CN" dirty="0">
                <a:ea typeface="宋体" charset="-122"/>
              </a:rPr>
              <a:t>Expression trees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20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82842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Sequences of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Create temporary relation names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Renaming can be implied by giving relations a list of attributes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Example: R3 := R1      </a:t>
            </a:r>
            <a:r>
              <a:rPr lang="en-US" altLang="zh-CN" i="1" baseline="-25000" dirty="0">
                <a:ea typeface="宋体" charset="-122"/>
              </a:rPr>
              <a:t>C</a:t>
            </a:r>
            <a:r>
              <a:rPr lang="en-US" altLang="zh-CN" dirty="0">
                <a:ea typeface="宋体" charset="-122"/>
              </a:rPr>
              <a:t> R2 can be written: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R4 := R1 x R2 (R4: temporary relation)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R3 := </a:t>
            </a:r>
            <a:r>
              <a:rPr lang="en-US" altLang="zh-CN" dirty="0" err="1">
                <a:latin typeface="Symbol" pitchFamily="18" charset="2"/>
              </a:rPr>
              <a:t>s</a:t>
            </a:r>
            <a:r>
              <a:rPr lang="en-US" altLang="zh-CN" i="1" baseline="-25000" dirty="0" err="1">
                <a:ea typeface="宋体" charset="-122"/>
              </a:rPr>
              <a:t>C</a:t>
            </a:r>
            <a:r>
              <a:rPr lang="en-US" altLang="zh-CN" i="1" baseline="-25000" dirty="0">
                <a:ea typeface="宋体" charset="-122"/>
              </a:rPr>
              <a:t> </a:t>
            </a:r>
            <a:r>
              <a:rPr lang="en-US" altLang="zh-CN" dirty="0">
                <a:ea typeface="宋体" charset="-122"/>
              </a:rPr>
              <a:t>(R4)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21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AutoShape 4"/>
          <p:cNvSpPr>
            <a:spLocks noChangeAspect="1" noChangeArrowheads="1"/>
          </p:cNvSpPr>
          <p:nvPr/>
        </p:nvSpPr>
        <p:spPr bwMode="auto">
          <a:xfrm rot="16200000">
            <a:off x="3371900" y="2995265"/>
            <a:ext cx="193675" cy="385763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39580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Expressions with Several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Example: the theta-join R3 := R1 JOIN</a:t>
            </a:r>
            <a:r>
              <a:rPr lang="en-US" altLang="zh-CN" i="1" baseline="-25000" dirty="0">
                <a:ea typeface="宋体" charset="-122"/>
              </a:rPr>
              <a:t>C</a:t>
            </a:r>
            <a:r>
              <a:rPr lang="en-US" altLang="zh-CN" dirty="0">
                <a:ea typeface="宋体" charset="-122"/>
              </a:rPr>
              <a:t> R2 can be written: R3 := </a:t>
            </a:r>
            <a:r>
              <a:rPr lang="en-US" altLang="zh-CN" dirty="0" err="1">
                <a:latin typeface="Symbol" pitchFamily="18" charset="2"/>
              </a:rPr>
              <a:t>s</a:t>
            </a:r>
            <a:r>
              <a:rPr lang="en-US" altLang="zh-CN" i="1" baseline="-25000" dirty="0" err="1">
                <a:ea typeface="宋体" charset="-122"/>
              </a:rPr>
              <a:t>C</a:t>
            </a:r>
            <a:r>
              <a:rPr lang="en-US" altLang="zh-CN" dirty="0">
                <a:ea typeface="宋体" charset="-122"/>
              </a:rPr>
              <a:t> (R1 x R2)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Precedence of relational operators:</a:t>
            </a:r>
          </a:p>
          <a:p>
            <a:pPr marL="1371600" lvl="2" indent="-457200">
              <a:lnSpc>
                <a:spcPct val="120000"/>
              </a:lnSpc>
              <a:buFont typeface="Monotype Sorts" pitchFamily="2" charset="2"/>
              <a:buAutoNum type="arabicPeriod"/>
            </a:pPr>
            <a:r>
              <a:rPr lang="en-US" altLang="zh-CN" dirty="0">
                <a:ea typeface="宋体" charset="-122"/>
              </a:rPr>
              <a:t>Unary operators --- selection, projection, renaming --- have highest precedence, bind first</a:t>
            </a:r>
          </a:p>
          <a:p>
            <a:pPr marL="1371600" lvl="2" indent="-457200">
              <a:lnSpc>
                <a:spcPct val="120000"/>
              </a:lnSpc>
              <a:buFont typeface="Monotype Sorts" pitchFamily="2" charset="2"/>
              <a:buAutoNum type="arabicPeriod"/>
            </a:pPr>
            <a:r>
              <a:rPr lang="en-US" altLang="zh-CN" dirty="0">
                <a:ea typeface="宋体" charset="-122"/>
              </a:rPr>
              <a:t>Then come products and joins</a:t>
            </a:r>
          </a:p>
          <a:p>
            <a:pPr marL="1371600" lvl="2" indent="-457200">
              <a:lnSpc>
                <a:spcPct val="120000"/>
              </a:lnSpc>
              <a:buFont typeface="Monotype Sorts" pitchFamily="2" charset="2"/>
              <a:buAutoNum type="arabicPeriod"/>
            </a:pPr>
            <a:r>
              <a:rPr lang="en-US" altLang="zh-CN" dirty="0">
                <a:ea typeface="宋体" charset="-122"/>
              </a:rPr>
              <a:t>Then intersection</a:t>
            </a:r>
          </a:p>
          <a:p>
            <a:pPr marL="1371600" lvl="2" indent="-457200">
              <a:lnSpc>
                <a:spcPct val="120000"/>
              </a:lnSpc>
              <a:buFont typeface="Monotype Sorts" pitchFamily="2" charset="2"/>
              <a:buAutoNum type="arabicPeriod"/>
            </a:pPr>
            <a:r>
              <a:rPr lang="en-US" altLang="zh-CN" dirty="0">
                <a:ea typeface="宋体" charset="-122"/>
              </a:rPr>
              <a:t>Finally, union and set difference bind last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But you can always insert parentheses </a:t>
            </a: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()</a:t>
            </a:r>
            <a:r>
              <a:rPr lang="en-US" altLang="zh-CN" dirty="0">
                <a:ea typeface="宋体" charset="-122"/>
              </a:rPr>
              <a:t> to force the order you desire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43649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Expression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Leaves are operands </a:t>
            </a:r>
          </a:p>
          <a:p>
            <a:pPr lvl="1"/>
            <a:r>
              <a:rPr lang="en-US" altLang="zh-CN" dirty="0">
                <a:ea typeface="宋体" charset="-122"/>
              </a:rPr>
              <a:t>either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variables</a:t>
            </a:r>
            <a:r>
              <a:rPr lang="en-US" altLang="zh-CN" dirty="0">
                <a:ea typeface="宋体" charset="-122"/>
              </a:rPr>
              <a:t> standing for relations or particular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constant relations</a:t>
            </a:r>
            <a:endParaRPr lang="en-US" altLang="zh-CN" dirty="0">
              <a:ea typeface="宋体" charset="-122"/>
            </a:endParaRPr>
          </a:p>
          <a:p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Interior nodes are operators</a:t>
            </a:r>
            <a:r>
              <a:rPr lang="en-US" altLang="zh-CN" dirty="0">
                <a:ea typeface="宋体" charset="-122"/>
              </a:rPr>
              <a:t>, applied to their child or children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35176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Expression Tree: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400" dirty="0">
                <a:ea typeface="宋体" charset="-122"/>
              </a:rPr>
              <a:t>Given Bars(name, </a:t>
            </a:r>
            <a:r>
              <a:rPr lang="en-US" altLang="zh-CN" sz="2400" dirty="0" err="1">
                <a:ea typeface="宋体" charset="-122"/>
              </a:rPr>
              <a:t>addr</a:t>
            </a:r>
            <a:r>
              <a:rPr lang="en-US" altLang="zh-CN" sz="2400" dirty="0">
                <a:ea typeface="宋体" charset="-122"/>
              </a:rPr>
              <a:t>), Sells(bar, beer, price), find the names of all the bars that are either on </a:t>
            </a:r>
            <a:r>
              <a:rPr lang="en-US" altLang="zh-CN" sz="2400" dirty="0">
                <a:solidFill>
                  <a:srgbClr val="C00000"/>
                </a:solidFill>
                <a:ea typeface="宋体" charset="-122"/>
              </a:rPr>
              <a:t>Tennessee St.</a:t>
            </a:r>
            <a:r>
              <a:rPr lang="en-US" altLang="zh-CN" sz="2400" dirty="0">
                <a:ea typeface="宋体" charset="-122"/>
              </a:rPr>
              <a:t> or sell </a:t>
            </a:r>
            <a:r>
              <a:rPr lang="en-US" altLang="zh-CN" sz="2400" dirty="0">
                <a:solidFill>
                  <a:srgbClr val="C00000"/>
                </a:solidFill>
                <a:ea typeface="宋体" charset="-122"/>
              </a:rPr>
              <a:t>Bud</a:t>
            </a:r>
            <a:r>
              <a:rPr lang="en-US" altLang="zh-CN" sz="2400" dirty="0">
                <a:ea typeface="宋体" charset="-122"/>
              </a:rPr>
              <a:t> for less than </a:t>
            </a:r>
            <a:r>
              <a:rPr lang="en-US" altLang="zh-CN" sz="2400" dirty="0">
                <a:solidFill>
                  <a:srgbClr val="C00000"/>
                </a:solidFill>
                <a:ea typeface="宋体" charset="-122"/>
              </a:rPr>
              <a:t>$3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24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600200" y="6140152"/>
            <a:ext cx="8723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00B0F0"/>
                </a:solidFill>
                <a:latin typeface="Tahoma" pitchFamily="34" charset="0"/>
                <a:ea typeface="宋体" charset="-122"/>
              </a:rPr>
              <a:t>Bars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715000" y="6140152"/>
            <a:ext cx="9076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b="1" dirty="0">
                <a:solidFill>
                  <a:srgbClr val="00B0F0"/>
                </a:solidFill>
                <a:latin typeface="Tahoma" pitchFamily="34" charset="0"/>
                <a:ea typeface="宋体" charset="-122"/>
              </a:rPr>
              <a:t>Sells</a:t>
            </a:r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685800" y="5073352"/>
            <a:ext cx="3263902" cy="1066800"/>
            <a:chOff x="432" y="3024"/>
            <a:chExt cx="2056" cy="672"/>
          </a:xfrm>
        </p:grpSpPr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432" y="3024"/>
              <a:ext cx="205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dirty="0" err="1">
                  <a:latin typeface="Tahoma" pitchFamily="34" charset="0"/>
                  <a:ea typeface="宋体" charset="-122"/>
                </a:rPr>
                <a:t>SELECT</a:t>
              </a:r>
              <a:r>
                <a:rPr lang="en-US" altLang="zh-CN" baseline="-25000" dirty="0" err="1">
                  <a:latin typeface="Tahoma" pitchFamily="34" charset="0"/>
                  <a:ea typeface="宋体" charset="-122"/>
                </a:rPr>
                <a:t>addr</a:t>
              </a:r>
              <a:r>
                <a:rPr lang="en-US" altLang="zh-CN" baseline="-25000" dirty="0">
                  <a:latin typeface="Tahoma" pitchFamily="34" charset="0"/>
                  <a:ea typeface="宋体" charset="-122"/>
                </a:rPr>
                <a:t> = “Tennessee St.”</a:t>
              </a:r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1248" y="3360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8"/>
          <p:cNvGrpSpPr>
            <a:grpSpLocks/>
          </p:cNvGrpSpPr>
          <p:nvPr/>
        </p:nvGrpSpPr>
        <p:grpSpPr bwMode="auto">
          <a:xfrm>
            <a:off x="4343400" y="5073352"/>
            <a:ext cx="3570288" cy="1066800"/>
            <a:chOff x="2736" y="3024"/>
            <a:chExt cx="2249" cy="672"/>
          </a:xfrm>
        </p:grpSpPr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2736" y="3024"/>
              <a:ext cx="22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>
                  <a:latin typeface="Tahoma" pitchFamily="34" charset="0"/>
                  <a:ea typeface="宋体" charset="-122"/>
                </a:rPr>
                <a:t>SELECT </a:t>
              </a:r>
              <a:r>
                <a:rPr lang="en-US" altLang="zh-CN" baseline="-25000">
                  <a:latin typeface="Tahoma" pitchFamily="34" charset="0"/>
                  <a:ea typeface="宋体" charset="-122"/>
                </a:rPr>
                <a:t>price&lt;3 AND beer=“Bud”</a:t>
              </a: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3840" y="3360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11"/>
          <p:cNvGrpSpPr>
            <a:grpSpLocks/>
          </p:cNvGrpSpPr>
          <p:nvPr/>
        </p:nvGrpSpPr>
        <p:grpSpPr bwMode="auto">
          <a:xfrm>
            <a:off x="1066800" y="4006552"/>
            <a:ext cx="1912938" cy="1066800"/>
            <a:chOff x="672" y="2352"/>
            <a:chExt cx="1205" cy="672"/>
          </a:xfrm>
        </p:grpSpPr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672" y="2352"/>
              <a:ext cx="120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>
                  <a:latin typeface="Tahoma" pitchFamily="34" charset="0"/>
                  <a:ea typeface="宋体" charset="-122"/>
                </a:rPr>
                <a:t>PROJECT</a:t>
              </a:r>
              <a:r>
                <a:rPr lang="en-US" altLang="zh-CN" baseline="-25000">
                  <a:latin typeface="Tahoma" pitchFamily="34" charset="0"/>
                  <a:ea typeface="宋体" charset="-122"/>
                </a:rPr>
                <a:t>name</a:t>
              </a:r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1248" y="268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14"/>
          <p:cNvGrpSpPr>
            <a:grpSpLocks/>
          </p:cNvGrpSpPr>
          <p:nvPr/>
        </p:nvGrpSpPr>
        <p:grpSpPr bwMode="auto">
          <a:xfrm>
            <a:off x="5029200" y="2939752"/>
            <a:ext cx="2114550" cy="990600"/>
            <a:chOff x="3168" y="1680"/>
            <a:chExt cx="1332" cy="624"/>
          </a:xfrm>
        </p:grpSpPr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3168" y="1680"/>
              <a:ext cx="13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>
                  <a:latin typeface="Tahoma" pitchFamily="34" charset="0"/>
                  <a:ea typeface="宋体" charset="-122"/>
                </a:rPr>
                <a:t>RENAME</a:t>
              </a:r>
              <a:r>
                <a:rPr lang="en-US" altLang="zh-CN" baseline="-25000">
                  <a:latin typeface="Tahoma" pitchFamily="34" charset="0"/>
                  <a:ea typeface="宋体" charset="-122"/>
                </a:rPr>
                <a:t>R(name)</a:t>
              </a:r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3840" y="196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" name="Group 17"/>
          <p:cNvGrpSpPr>
            <a:grpSpLocks/>
          </p:cNvGrpSpPr>
          <p:nvPr/>
        </p:nvGrpSpPr>
        <p:grpSpPr bwMode="auto">
          <a:xfrm>
            <a:off x="5257800" y="4006552"/>
            <a:ext cx="1708150" cy="1066800"/>
            <a:chOff x="3312" y="2352"/>
            <a:chExt cx="1076" cy="672"/>
          </a:xfrm>
        </p:grpSpPr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3312" y="2352"/>
              <a:ext cx="10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>
                  <a:latin typeface="Tahoma" pitchFamily="34" charset="0"/>
                  <a:ea typeface="宋体" charset="-122"/>
                </a:rPr>
                <a:t>PROJECT</a:t>
              </a:r>
              <a:r>
                <a:rPr lang="en-US" altLang="zh-CN" baseline="-25000">
                  <a:latin typeface="Tahoma" pitchFamily="34" charset="0"/>
                  <a:ea typeface="宋体" charset="-122"/>
                </a:rPr>
                <a:t>bar</a:t>
              </a:r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3840" y="268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" name="Group 20"/>
          <p:cNvGrpSpPr>
            <a:grpSpLocks/>
          </p:cNvGrpSpPr>
          <p:nvPr/>
        </p:nvGrpSpPr>
        <p:grpSpPr bwMode="auto">
          <a:xfrm>
            <a:off x="1981200" y="2025352"/>
            <a:ext cx="4114800" cy="1905000"/>
            <a:chOff x="1248" y="1104"/>
            <a:chExt cx="2592" cy="1200"/>
          </a:xfrm>
        </p:grpSpPr>
        <p:sp>
          <p:nvSpPr>
            <p:cNvPr id="23" name="Text Box 21"/>
            <p:cNvSpPr txBox="1">
              <a:spLocks noChangeArrowheads="1"/>
            </p:cNvSpPr>
            <p:nvPr/>
          </p:nvSpPr>
          <p:spPr bwMode="auto">
            <a:xfrm>
              <a:off x="2400" y="1104"/>
              <a:ext cx="70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>
                  <a:latin typeface="Tahoma" pitchFamily="34" charset="0"/>
                  <a:ea typeface="宋体" charset="-122"/>
                </a:rPr>
                <a:t>UNION</a:t>
              </a:r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 flipH="1">
              <a:off x="1248" y="1392"/>
              <a:ext cx="1392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2832" y="1392"/>
              <a:ext cx="100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579870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Summary of Relational Algebra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Why bother ? Can write any RA expression directly in C++/Java, seems easy</a:t>
            </a:r>
          </a:p>
          <a:p>
            <a:pPr lvl="1"/>
            <a:r>
              <a:rPr lang="en-US" altLang="zh-CN" dirty="0">
                <a:ea typeface="宋体" charset="-122"/>
              </a:rPr>
              <a:t>Two reasons:</a:t>
            </a:r>
          </a:p>
          <a:p>
            <a:pPr lvl="2"/>
            <a:r>
              <a:rPr lang="en-US" altLang="zh-CN" dirty="0">
                <a:ea typeface="宋体" charset="-122"/>
              </a:rPr>
              <a:t>Each operator admits sophisticated implementations (think of    and </a:t>
            </a:r>
            <a:r>
              <a:rPr lang="en-US" altLang="zh-CN" dirty="0">
                <a:latin typeface="Symbol" pitchFamily="18" charset="2"/>
                <a:ea typeface="宋体" charset="-122"/>
              </a:rPr>
              <a:t>s</a:t>
            </a:r>
            <a:r>
              <a:rPr lang="en-US" altLang="zh-CN" dirty="0">
                <a:ea typeface="宋体" charset="-122"/>
              </a:rPr>
              <a:t> </a:t>
            </a:r>
            <a:r>
              <a:rPr lang="en-US" altLang="zh-CN" baseline="-25000" dirty="0">
                <a:ea typeface="宋体" charset="-122"/>
              </a:rPr>
              <a:t>C</a:t>
            </a:r>
            <a:r>
              <a:rPr lang="en-US" altLang="zh-CN" dirty="0">
                <a:ea typeface="宋体" charset="-122"/>
              </a:rPr>
              <a:t>)</a:t>
            </a:r>
          </a:p>
          <a:p>
            <a:pPr lvl="2"/>
            <a:r>
              <a:rPr lang="en-US" altLang="zh-CN" dirty="0">
                <a:ea typeface="宋体" charset="-122"/>
              </a:rPr>
              <a:t>Expressions in relational algebra can be rewritten: </a:t>
            </a:r>
            <a:r>
              <a:rPr lang="en-US" altLang="zh-CN" dirty="0">
                <a:solidFill>
                  <a:srgbClr val="FF5050"/>
                </a:solidFill>
                <a:ea typeface="宋体" charset="-122"/>
              </a:rPr>
              <a:t>optimized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zh-CN" sz="2400" dirty="0">
                <a:latin typeface="Symbol" pitchFamily="18" charset="2"/>
                <a:ea typeface="宋体" charset="-122"/>
              </a:rPr>
              <a:t>     s</a:t>
            </a:r>
            <a:r>
              <a:rPr lang="en-US" altLang="zh-CN" sz="2400" baseline="-25000" dirty="0">
                <a:ea typeface="宋体" charset="-122"/>
              </a:rPr>
              <a:t>(age &gt;= 30 AND age &lt;= 35)</a:t>
            </a:r>
            <a:r>
              <a:rPr lang="en-US" altLang="zh-CN" sz="2400" dirty="0">
                <a:ea typeface="宋体" charset="-122"/>
              </a:rPr>
              <a:t>(Employees)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>
                <a:ea typeface="宋体" charset="-122"/>
              </a:rPr>
              <a:t>Method 1: scan the file, test each employee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>
                <a:ea typeface="宋体" charset="-122"/>
              </a:rPr>
              <a:t>Method 2: use an index on </a:t>
            </a:r>
            <a:r>
              <a:rPr lang="en-US" altLang="zh-CN" sz="2000" b="1" dirty="0">
                <a:ea typeface="宋体" charset="-122"/>
              </a:rPr>
              <a:t>age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zh-CN" sz="2000" dirty="0">
                <a:ea typeface="宋体" charset="-122"/>
              </a:rPr>
              <a:t>       Employees      Relatives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>
                <a:ea typeface="宋体" charset="-122"/>
              </a:rPr>
              <a:t>Iterate over Employees, then over Relatives? Or iterate over Relatives, then over Employees?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>
                <a:ea typeface="宋体" charset="-122"/>
              </a:rPr>
              <a:t>Sort Employees, Relatives, do “merge-join”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>
                <a:ea typeface="宋体" charset="-122"/>
              </a:rPr>
              <a:t>“hash-join”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>
                <a:ea typeface="宋体" charset="-122"/>
              </a:rPr>
              <a:t>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25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AutoShape 4"/>
          <p:cNvSpPr>
            <a:spLocks noChangeAspect="1" noChangeArrowheads="1"/>
          </p:cNvSpPr>
          <p:nvPr/>
        </p:nvSpPr>
        <p:spPr bwMode="auto">
          <a:xfrm rot="16200000">
            <a:off x="8407178" y="2584250"/>
            <a:ext cx="144608" cy="288032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6" name="AutoShape 4"/>
          <p:cNvSpPr>
            <a:spLocks noChangeAspect="1" noChangeArrowheads="1"/>
          </p:cNvSpPr>
          <p:nvPr/>
        </p:nvSpPr>
        <p:spPr bwMode="auto">
          <a:xfrm rot="16200000">
            <a:off x="1893691" y="4662957"/>
            <a:ext cx="144608" cy="288032"/>
          </a:xfrm>
          <a:prstGeom prst="flowChartCollat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01771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What is an “Algebra”?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Mathematical system consisting of:</a:t>
            </a:r>
          </a:p>
          <a:p>
            <a:pPr lvl="1">
              <a:lnSpc>
                <a:spcPct val="120000"/>
              </a:lnSpc>
            </a:pPr>
            <a:r>
              <a:rPr lang="en-US" altLang="zh-CN" b="1" i="1" dirty="0">
                <a:solidFill>
                  <a:srgbClr val="C00000"/>
                </a:solidFill>
                <a:ea typeface="宋体" charset="-122"/>
              </a:rPr>
              <a:t>Operands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 </a:t>
            </a:r>
            <a:r>
              <a:rPr lang="en-US" altLang="zh-CN" dirty="0">
                <a:ea typeface="宋体" charset="-122"/>
              </a:rPr>
              <a:t>--- </a:t>
            </a:r>
            <a:r>
              <a:rPr lang="en-US" altLang="zh-CN" b="1" dirty="0">
                <a:solidFill>
                  <a:srgbClr val="00B0F0"/>
                </a:solidFill>
                <a:ea typeface="宋体" charset="-122"/>
              </a:rPr>
              <a:t>variables</a:t>
            </a:r>
            <a:r>
              <a:rPr lang="en-US" altLang="zh-CN" dirty="0">
                <a:ea typeface="宋体" charset="-122"/>
              </a:rPr>
              <a:t> or </a:t>
            </a:r>
            <a:r>
              <a:rPr lang="en-US" altLang="zh-CN" b="1" dirty="0">
                <a:solidFill>
                  <a:srgbClr val="00B0F0"/>
                </a:solidFill>
                <a:ea typeface="宋体" charset="-122"/>
              </a:rPr>
              <a:t>values</a:t>
            </a:r>
            <a:r>
              <a:rPr lang="en-US" altLang="zh-CN" dirty="0">
                <a:ea typeface="宋体" charset="-122"/>
              </a:rPr>
              <a:t> from which </a:t>
            </a:r>
            <a:r>
              <a:rPr lang="en-US" altLang="zh-CN" b="1" dirty="0">
                <a:solidFill>
                  <a:srgbClr val="00B0F0"/>
                </a:solidFill>
                <a:ea typeface="宋体" charset="-122"/>
              </a:rPr>
              <a:t>new values </a:t>
            </a:r>
            <a:r>
              <a:rPr lang="en-US" altLang="zh-CN" dirty="0">
                <a:ea typeface="宋体" charset="-122"/>
              </a:rPr>
              <a:t>can be constructed</a:t>
            </a:r>
          </a:p>
          <a:p>
            <a:pPr lvl="1">
              <a:lnSpc>
                <a:spcPct val="120000"/>
              </a:lnSpc>
            </a:pPr>
            <a:r>
              <a:rPr lang="en-US" altLang="zh-CN" b="1" i="1" dirty="0">
                <a:solidFill>
                  <a:srgbClr val="C00000"/>
                </a:solidFill>
                <a:ea typeface="宋体" charset="-122"/>
              </a:rPr>
              <a:t>Operators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 </a:t>
            </a:r>
            <a:r>
              <a:rPr lang="en-US" altLang="zh-CN" dirty="0">
                <a:ea typeface="宋体" charset="-122"/>
              </a:rPr>
              <a:t>--- symbols denoting </a:t>
            </a:r>
            <a:r>
              <a:rPr lang="en-US" altLang="zh-CN" b="1" dirty="0">
                <a:solidFill>
                  <a:srgbClr val="00B0F0"/>
                </a:solidFill>
                <a:ea typeface="宋体" charset="-122"/>
              </a:rPr>
              <a:t>procedures</a:t>
            </a:r>
            <a:r>
              <a:rPr lang="en-US" altLang="zh-CN" dirty="0">
                <a:ea typeface="宋体" charset="-122"/>
              </a:rPr>
              <a:t> that construct new values from given values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Examples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Arithmetic(Elementary) algebra, linear algebra, Boolean algebra ……</a:t>
            </a:r>
          </a:p>
          <a:p>
            <a:pPr lvl="2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What are operands?</a:t>
            </a:r>
          </a:p>
          <a:p>
            <a:pPr lvl="2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What are operators?</a:t>
            </a:r>
          </a:p>
          <a:p>
            <a:pPr lvl="1">
              <a:lnSpc>
                <a:spcPct val="120000"/>
              </a:lnSpc>
            </a:pPr>
            <a:endParaRPr lang="en-US" altLang="zh-CN" dirty="0">
              <a:ea typeface="宋体" charset="-122"/>
            </a:endParaRP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82830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What is Relational Algebra?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348354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sz="2400" dirty="0">
                <a:ea typeface="宋体" charset="-122"/>
              </a:rPr>
              <a:t>A specialized algebra </a:t>
            </a:r>
          </a:p>
          <a:p>
            <a:pPr lvl="1">
              <a:lnSpc>
                <a:spcPct val="120000"/>
              </a:lnSpc>
            </a:pPr>
            <a:r>
              <a:rPr lang="en-US" altLang="zh-CN" sz="2200" dirty="0">
                <a:ea typeface="宋体" charset="-122"/>
              </a:rPr>
              <a:t>Whose </a:t>
            </a:r>
            <a:r>
              <a:rPr lang="en-US" altLang="zh-CN" sz="2200" b="1" dirty="0">
                <a:solidFill>
                  <a:srgbClr val="0070C0"/>
                </a:solidFill>
                <a:ea typeface="宋体" charset="-122"/>
              </a:rPr>
              <a:t>operands</a:t>
            </a:r>
            <a:r>
              <a:rPr lang="en-US" altLang="zh-CN" sz="2200" dirty="0">
                <a:ea typeface="宋体" charset="-122"/>
              </a:rPr>
              <a:t> are </a:t>
            </a:r>
            <a:r>
              <a:rPr lang="en-US" altLang="zh-CN" sz="2200" b="1" dirty="0">
                <a:solidFill>
                  <a:srgbClr val="7D0900"/>
                </a:solidFill>
                <a:ea typeface="宋体" charset="-122"/>
              </a:rPr>
              <a:t>relations</a:t>
            </a:r>
            <a:r>
              <a:rPr lang="en-US" altLang="zh-CN" sz="2200" dirty="0">
                <a:ea typeface="宋体" charset="-122"/>
              </a:rPr>
              <a:t> or variables that represent relations</a:t>
            </a:r>
          </a:p>
          <a:p>
            <a:pPr lvl="1">
              <a:lnSpc>
                <a:spcPct val="120000"/>
              </a:lnSpc>
            </a:pPr>
            <a:r>
              <a:rPr lang="en-US" altLang="zh-CN" sz="2200" dirty="0">
                <a:ea typeface="宋体" charset="-122"/>
              </a:rPr>
              <a:t>Whose </a:t>
            </a:r>
            <a:r>
              <a:rPr lang="en-US" altLang="zh-CN" sz="2200" b="1" dirty="0">
                <a:solidFill>
                  <a:srgbClr val="0070C0"/>
                </a:solidFill>
                <a:ea typeface="宋体" charset="-122"/>
              </a:rPr>
              <a:t>operators</a:t>
            </a:r>
            <a:r>
              <a:rPr lang="en-US" altLang="zh-CN" sz="2200" dirty="0">
                <a:ea typeface="宋体" charset="-122"/>
              </a:rPr>
              <a:t> are designed to do common things (?) that we need to do with relations in a database</a:t>
            </a:r>
          </a:p>
          <a:p>
            <a:pPr lvl="1">
              <a:lnSpc>
                <a:spcPct val="120000"/>
              </a:lnSpc>
            </a:pPr>
            <a:r>
              <a:rPr lang="en-US" altLang="zh-CN" sz="2200" dirty="0">
                <a:ea typeface="宋体" charset="-122"/>
              </a:rPr>
              <a:t>Most importantly! can be used as a </a:t>
            </a:r>
            <a:r>
              <a:rPr lang="en-US" altLang="zh-CN" sz="2200" b="1" i="1" dirty="0">
                <a:solidFill>
                  <a:srgbClr val="7D0900"/>
                </a:solidFill>
                <a:ea typeface="宋体" charset="-122"/>
              </a:rPr>
              <a:t>query language</a:t>
            </a:r>
            <a:r>
              <a:rPr lang="en-US" altLang="zh-CN" sz="2200" b="1" dirty="0">
                <a:solidFill>
                  <a:srgbClr val="7D0900"/>
                </a:solidFill>
                <a:ea typeface="宋体" charset="-122"/>
              </a:rPr>
              <a:t>  </a:t>
            </a:r>
            <a:r>
              <a:rPr lang="en-US" altLang="zh-CN" sz="2200" dirty="0">
                <a:ea typeface="宋体" charset="-122"/>
              </a:rPr>
              <a:t>for relations!</a:t>
            </a:r>
          </a:p>
          <a:p>
            <a:pPr>
              <a:lnSpc>
                <a:spcPct val="120000"/>
              </a:lnSpc>
            </a:pPr>
            <a:r>
              <a:rPr lang="en-US" altLang="zh-CN" sz="2400" dirty="0">
                <a:ea typeface="宋体" charset="-122"/>
              </a:rPr>
              <a:t>Operators</a:t>
            </a:r>
          </a:p>
          <a:p>
            <a:pPr lvl="1">
              <a:lnSpc>
                <a:spcPct val="120000"/>
              </a:lnSpc>
            </a:pPr>
            <a:r>
              <a:rPr lang="en-US" altLang="zh-CN" sz="2200" dirty="0">
                <a:ea typeface="宋体" charset="-122"/>
              </a:rPr>
              <a:t>Based on </a:t>
            </a:r>
            <a:r>
              <a:rPr lang="en-US" altLang="zh-CN" sz="2200" dirty="0">
                <a:solidFill>
                  <a:srgbClr val="0070C0"/>
                </a:solidFill>
                <a:ea typeface="宋体" charset="-122"/>
              </a:rPr>
              <a:t>set algebra </a:t>
            </a:r>
            <a:r>
              <a:rPr lang="en-US" altLang="zh-CN" sz="2200" dirty="0">
                <a:ea typeface="宋体" charset="-122"/>
              </a:rPr>
              <a:t>(unordered lists with no duplicates)</a:t>
            </a:r>
          </a:p>
          <a:p>
            <a:pPr lvl="1">
              <a:lnSpc>
                <a:spcPct val="120000"/>
              </a:lnSpc>
            </a:pPr>
            <a:r>
              <a:rPr lang="en-US" altLang="zh-CN" sz="2200" dirty="0">
                <a:ea typeface="宋体" charset="-122"/>
              </a:rPr>
              <a:t>Retrieve and manipulate tuples in a relation</a:t>
            </a:r>
          </a:p>
          <a:p>
            <a:pPr lvl="1">
              <a:lnSpc>
                <a:spcPct val="120000"/>
              </a:lnSpc>
            </a:pPr>
            <a:r>
              <a:rPr lang="en-US" altLang="zh-CN" sz="2200" dirty="0">
                <a:ea typeface="宋体" charset="-122"/>
              </a:rPr>
              <a:t>Takes one or more relations as its input and outputs a new relation</a:t>
            </a:r>
          </a:p>
          <a:p>
            <a:pPr lvl="1">
              <a:lnSpc>
                <a:spcPct val="120000"/>
              </a:lnSpc>
            </a:pPr>
            <a:r>
              <a:rPr lang="en-US" altLang="zh-CN" sz="2200" dirty="0">
                <a:ea typeface="宋体" charset="-122"/>
              </a:rPr>
              <a:t>We can “chain” operators together to create more complex operations</a:t>
            </a: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73886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Relational Operators at a Glance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Five</a:t>
            </a:r>
            <a:r>
              <a:rPr lang="en-US" altLang="zh-CN" dirty="0">
                <a:ea typeface="宋体" charset="-122"/>
              </a:rPr>
              <a:t> basic R.A. operations: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Basic Set Operations</a:t>
            </a:r>
          </a:p>
          <a:p>
            <a:pPr lvl="2">
              <a:lnSpc>
                <a:spcPct val="90000"/>
              </a:lnSpc>
            </a:pPr>
            <a:r>
              <a:rPr lang="en-US" altLang="zh-CN" b="1" dirty="0">
                <a:solidFill>
                  <a:srgbClr val="00B0F0"/>
                </a:solidFill>
                <a:ea typeface="宋体" charset="-122"/>
              </a:rPr>
              <a:t>union</a:t>
            </a:r>
            <a:r>
              <a:rPr lang="en-US" altLang="zh-CN" dirty="0">
                <a:solidFill>
                  <a:schemeClr val="tx1"/>
                </a:solidFill>
                <a:ea typeface="宋体" charset="-122"/>
              </a:rPr>
              <a:t>, </a:t>
            </a:r>
            <a:r>
              <a:rPr lang="en-US" altLang="zh-CN" b="1" dirty="0">
                <a:solidFill>
                  <a:srgbClr val="00B0F0"/>
                </a:solidFill>
                <a:ea typeface="宋体" charset="-122"/>
              </a:rPr>
              <a:t>difference</a:t>
            </a:r>
            <a:r>
              <a:rPr lang="en-US" altLang="zh-CN" dirty="0">
                <a:solidFill>
                  <a:schemeClr val="tx1"/>
                </a:solidFill>
                <a:ea typeface="宋体" charset="-122"/>
              </a:rPr>
              <a:t> (no intersection, no complement)</a:t>
            </a:r>
          </a:p>
          <a:p>
            <a:pPr lvl="1">
              <a:lnSpc>
                <a:spcPct val="90000"/>
              </a:lnSpc>
            </a:pPr>
            <a:r>
              <a:rPr lang="en-US" altLang="zh-CN" b="1" dirty="0">
                <a:solidFill>
                  <a:srgbClr val="00B0F0"/>
                </a:solidFill>
                <a:ea typeface="宋体" charset="-122"/>
              </a:rPr>
              <a:t>Selection</a:t>
            </a:r>
            <a:r>
              <a:rPr lang="en-US" altLang="zh-CN" dirty="0">
                <a:ea typeface="宋体" charset="-122"/>
              </a:rPr>
              <a:t>:</a:t>
            </a:r>
            <a:r>
              <a:rPr lang="en-US" altLang="zh-CN" dirty="0">
                <a:latin typeface="Symbol" pitchFamily="18" charset="2"/>
                <a:ea typeface="宋体" charset="-122"/>
              </a:rPr>
              <a:t> s</a:t>
            </a:r>
            <a:endParaRPr lang="en-US" altLang="zh-CN" dirty="0">
              <a:ea typeface="宋体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CN" b="1" dirty="0">
                <a:solidFill>
                  <a:srgbClr val="00B0F0"/>
                </a:solidFill>
                <a:ea typeface="宋体" charset="-122"/>
              </a:rPr>
              <a:t>Projection</a:t>
            </a:r>
            <a:r>
              <a:rPr lang="en-US" altLang="zh-CN" dirty="0">
                <a:ea typeface="宋体" charset="-122"/>
              </a:rPr>
              <a:t>: </a:t>
            </a:r>
            <a:r>
              <a:rPr lang="en-US" altLang="zh-CN" dirty="0">
                <a:latin typeface="Symbol" pitchFamily="18" charset="2"/>
                <a:ea typeface="宋体" charset="-122"/>
              </a:rPr>
              <a:t>p</a:t>
            </a:r>
            <a:r>
              <a:rPr lang="en-US" altLang="zh-CN" dirty="0">
                <a:ea typeface="宋体" charset="-122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zh-CN" b="1" dirty="0">
                <a:solidFill>
                  <a:srgbClr val="00B0F0"/>
                </a:solidFill>
                <a:ea typeface="宋体" charset="-122"/>
              </a:rPr>
              <a:t>Cartesian Product</a:t>
            </a:r>
            <a:r>
              <a:rPr lang="en-US" altLang="zh-CN" dirty="0">
                <a:ea typeface="宋体" charset="-122"/>
              </a:rPr>
              <a:t>: </a:t>
            </a:r>
            <a:r>
              <a:rPr lang="en-US" altLang="zh-CN" dirty="0">
                <a:latin typeface="Tahoma" pitchFamily="34" charset="0"/>
                <a:ea typeface="宋体" charset="-122"/>
              </a:rPr>
              <a:t>X</a:t>
            </a:r>
          </a:p>
          <a:p>
            <a:pPr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When our relations have attribute names:</a:t>
            </a:r>
          </a:p>
          <a:p>
            <a:pPr lvl="1">
              <a:lnSpc>
                <a:spcPct val="90000"/>
              </a:lnSpc>
            </a:pPr>
            <a:r>
              <a:rPr lang="en-US" altLang="zh-CN" b="1" dirty="0">
                <a:solidFill>
                  <a:srgbClr val="00B0F0"/>
                </a:solidFill>
                <a:ea typeface="宋体" charset="-122"/>
              </a:rPr>
              <a:t>Renaming</a:t>
            </a:r>
            <a:r>
              <a:rPr lang="en-US" altLang="zh-CN" dirty="0">
                <a:ea typeface="宋体" charset="-122"/>
              </a:rPr>
              <a:t>:</a:t>
            </a:r>
            <a:r>
              <a:rPr lang="en-US" altLang="zh-CN" dirty="0">
                <a:latin typeface="Symbol" pitchFamily="18" charset="2"/>
                <a:ea typeface="宋体" charset="-122"/>
              </a:rPr>
              <a:t> r</a:t>
            </a:r>
            <a:r>
              <a:rPr lang="en-US" altLang="zh-CN" dirty="0">
                <a:ea typeface="宋体" charset="-122"/>
              </a:rPr>
              <a:t> </a:t>
            </a:r>
            <a:endParaRPr lang="en-US" altLang="zh-CN" dirty="0">
              <a:solidFill>
                <a:schemeClr val="accent2"/>
              </a:solidFill>
              <a:latin typeface="Tahoma" pitchFamily="34" charset="0"/>
              <a:ea typeface="宋体" charset="-122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Derived operations: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Intersection, complement</a:t>
            </a:r>
          </a:p>
          <a:p>
            <a:pPr lvl="1">
              <a:lnSpc>
                <a:spcPct val="90000"/>
              </a:lnSpc>
            </a:pP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Joins</a:t>
            </a:r>
            <a:r>
              <a:rPr lang="en-US" altLang="zh-CN" dirty="0">
                <a:ea typeface="宋体" charset="-122"/>
              </a:rPr>
              <a:t> (natural join, </a:t>
            </a:r>
            <a:r>
              <a:rPr lang="en-US" altLang="zh-CN" dirty="0" err="1">
                <a:ea typeface="宋体" charset="-122"/>
              </a:rPr>
              <a:t>equi</a:t>
            </a:r>
            <a:r>
              <a:rPr lang="en-US" altLang="zh-CN" dirty="0">
                <a:ea typeface="宋体" charset="-122"/>
              </a:rPr>
              <a:t>-join, theta join, semi-join, ……)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97915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Set Operations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Union: all tuples in R1 </a:t>
            </a: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or</a:t>
            </a:r>
            <a:r>
              <a:rPr lang="en-US" altLang="zh-CN" dirty="0">
                <a:ea typeface="宋体" charset="-122"/>
              </a:rPr>
              <a:t> R2, denoted as R1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U</a:t>
            </a:r>
            <a:r>
              <a:rPr lang="en-US" altLang="zh-CN" dirty="0">
                <a:ea typeface="宋体" charset="-122"/>
              </a:rPr>
              <a:t> R2 </a:t>
            </a:r>
          </a:p>
          <a:p>
            <a:pPr lvl="1"/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R1, R2 must have the same schema</a:t>
            </a:r>
          </a:p>
          <a:p>
            <a:pPr lvl="1"/>
            <a:r>
              <a:rPr lang="en-US" altLang="zh-CN" dirty="0">
                <a:ea typeface="宋体" charset="-122"/>
              </a:rPr>
              <a:t>R1 U R2 has the same schema as R1, R2</a:t>
            </a:r>
          </a:p>
          <a:p>
            <a:pPr lvl="1"/>
            <a:r>
              <a:rPr lang="en-US" altLang="zh-CN" dirty="0">
                <a:ea typeface="宋体" charset="-122"/>
              </a:rPr>
              <a:t>Example:  </a:t>
            </a:r>
          </a:p>
          <a:p>
            <a:pPr lvl="2"/>
            <a:r>
              <a:rPr lang="en-US" altLang="zh-CN" dirty="0">
                <a:ea typeface="宋体" charset="-122"/>
              </a:rPr>
              <a:t>Active-Employees U Retired-Employees</a:t>
            </a:r>
          </a:p>
          <a:p>
            <a:pPr lvl="1"/>
            <a:r>
              <a:rPr lang="en-US" altLang="zh-CN" dirty="0">
                <a:solidFill>
                  <a:srgbClr val="00B0F0"/>
                </a:solidFill>
                <a:ea typeface="宋体" charset="-122"/>
              </a:rPr>
              <a:t>If any, is duplicate elimination required</a:t>
            </a:r>
          </a:p>
          <a:p>
            <a:r>
              <a:rPr lang="en-US" altLang="zh-CN" dirty="0">
                <a:ea typeface="宋体" charset="-122"/>
              </a:rPr>
              <a:t>Difference: all tuples in R1 </a:t>
            </a: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but not </a:t>
            </a:r>
            <a:r>
              <a:rPr lang="en-US" altLang="zh-CN" dirty="0">
                <a:ea typeface="宋体" charset="-122"/>
              </a:rPr>
              <a:t>in R2, denoted as  R1 – R2</a:t>
            </a:r>
          </a:p>
          <a:p>
            <a:pPr lvl="1"/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R1, R2 must have the same schema</a:t>
            </a:r>
          </a:p>
          <a:p>
            <a:pPr lvl="1"/>
            <a:r>
              <a:rPr lang="en-US" altLang="zh-CN" dirty="0">
                <a:ea typeface="宋体" charset="-122"/>
              </a:rPr>
              <a:t>R1 - R2 has the same schema as R1, R2 </a:t>
            </a:r>
          </a:p>
          <a:p>
            <a:pPr lvl="1"/>
            <a:r>
              <a:rPr lang="en-US" altLang="zh-CN" dirty="0">
                <a:ea typeface="宋体" charset="-122"/>
              </a:rPr>
              <a:t>Example</a:t>
            </a:r>
          </a:p>
          <a:p>
            <a:pPr lvl="2"/>
            <a:r>
              <a:rPr lang="en-US" altLang="zh-CN" dirty="0">
                <a:ea typeface="宋体" charset="-122"/>
              </a:rPr>
              <a:t>All-Employees  -  Retired-Employees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5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76115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Selection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786813" cy="5211735"/>
          </a:xfrm>
        </p:spPr>
        <p:txBody>
          <a:bodyPr/>
          <a:lstStyle/>
          <a:p>
            <a:r>
              <a:rPr lang="en-US" altLang="zh-CN" dirty="0">
                <a:ea typeface="宋体" charset="-122"/>
              </a:rPr>
              <a:t>Returns all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tuples (rows)</a:t>
            </a:r>
            <a:r>
              <a:rPr lang="en-US" altLang="zh-CN" dirty="0">
                <a:ea typeface="宋体" charset="-122"/>
              </a:rPr>
              <a:t> which satisfy a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condition c</a:t>
            </a:r>
            <a:r>
              <a:rPr lang="en-US" altLang="zh-CN" dirty="0">
                <a:ea typeface="宋体" charset="-122"/>
              </a:rPr>
              <a:t>, denoted as</a:t>
            </a:r>
            <a:r>
              <a:rPr lang="en-US" altLang="zh-CN" dirty="0">
                <a:latin typeface="Symbol" pitchFamily="18" charset="2"/>
                <a:ea typeface="宋体" charset="-122"/>
              </a:rPr>
              <a:t> </a:t>
            </a:r>
            <a:r>
              <a:rPr lang="en-US" altLang="zh-CN" dirty="0" err="1">
                <a:solidFill>
                  <a:srgbClr val="C00000"/>
                </a:solidFill>
                <a:latin typeface="Symbol" pitchFamily="18" charset="2"/>
                <a:ea typeface="宋体" charset="-122"/>
              </a:rPr>
              <a:t>s</a:t>
            </a:r>
            <a:r>
              <a:rPr lang="en-US" altLang="zh-CN" baseline="-25000" dirty="0" err="1">
                <a:solidFill>
                  <a:srgbClr val="C00000"/>
                </a:solidFill>
                <a:ea typeface="宋体" charset="-122"/>
              </a:rPr>
              <a:t>c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(R)</a:t>
            </a:r>
          </a:p>
          <a:p>
            <a:pPr lvl="1"/>
            <a:r>
              <a:rPr lang="en-US" altLang="zh-CN" i="1" dirty="0">
                <a:ea typeface="宋体" charset="-122"/>
              </a:rPr>
              <a:t>c</a:t>
            </a:r>
            <a:r>
              <a:rPr lang="en-US" altLang="zh-CN" dirty="0">
                <a:ea typeface="宋体" charset="-122"/>
              </a:rPr>
              <a:t> is a condition: =, &lt;, &gt;, AND, OR, NOT</a:t>
            </a:r>
          </a:p>
          <a:p>
            <a:pPr lvl="1"/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Output schema: same as input schema</a:t>
            </a:r>
          </a:p>
          <a:p>
            <a:pPr lvl="1"/>
            <a:r>
              <a:rPr lang="en-US" altLang="zh-CN" dirty="0">
                <a:ea typeface="宋体" charset="-122"/>
              </a:rPr>
              <a:t>Find all employees with salary more than $40,000:</a:t>
            </a:r>
          </a:p>
          <a:p>
            <a:pPr lvl="2"/>
            <a:r>
              <a:rPr lang="en-US" altLang="zh-CN" sz="2400" dirty="0" err="1">
                <a:solidFill>
                  <a:schemeClr val="accent2"/>
                </a:solidFill>
                <a:latin typeface="Symbol" pitchFamily="18" charset="2"/>
                <a:ea typeface="宋体" charset="-122"/>
              </a:rPr>
              <a:t>s</a:t>
            </a:r>
            <a:r>
              <a:rPr lang="en-US" altLang="zh-CN" sz="2400" i="1" baseline="-25000" dirty="0" err="1">
                <a:solidFill>
                  <a:schemeClr val="accent2"/>
                </a:solidFill>
                <a:ea typeface="宋体" charset="-122"/>
              </a:rPr>
              <a:t>Salary</a:t>
            </a:r>
            <a:r>
              <a:rPr lang="en-US" altLang="zh-CN" sz="2400" i="1" baseline="-25000" dirty="0">
                <a:solidFill>
                  <a:schemeClr val="accent2"/>
                </a:solidFill>
                <a:ea typeface="宋体" charset="-122"/>
              </a:rPr>
              <a:t> &gt; 40000</a:t>
            </a:r>
            <a:r>
              <a:rPr lang="en-US" altLang="zh-CN" sz="2400" i="1" dirty="0">
                <a:solidFill>
                  <a:schemeClr val="accent2"/>
                </a:solidFill>
                <a:ea typeface="宋体" charset="-122"/>
              </a:rPr>
              <a:t> </a:t>
            </a:r>
            <a:r>
              <a:rPr lang="en-US" altLang="zh-CN" sz="2400" dirty="0">
                <a:solidFill>
                  <a:schemeClr val="accent2"/>
                </a:solidFill>
                <a:ea typeface="宋体" charset="-122"/>
              </a:rPr>
              <a:t>(Employee)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6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737468"/>
              </p:ext>
            </p:extLst>
          </p:nvPr>
        </p:nvGraphicFramePr>
        <p:xfrm>
          <a:off x="107504" y="4221088"/>
          <a:ext cx="4392487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SSN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Name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err="1"/>
                        <a:t>Dept</a:t>
                      </a:r>
                      <a:r>
                        <a:rPr lang="en-US" altLang="zh-CN" sz="2000" dirty="0"/>
                        <a:t>-ID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Salary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111060000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Alex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30K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754320032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Bob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32K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983210129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Chris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45K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775170"/>
              </p:ext>
            </p:extLst>
          </p:nvPr>
        </p:nvGraphicFramePr>
        <p:xfrm>
          <a:off x="4644008" y="4581128"/>
          <a:ext cx="4392487" cy="792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SSN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Name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err="1"/>
                        <a:t>Dept</a:t>
                      </a:r>
                      <a:r>
                        <a:rPr lang="en-US" altLang="zh-CN" sz="2000" dirty="0"/>
                        <a:t>-ID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Salary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983210129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Chris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45K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7182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Projection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Unary operation: returns certain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columns</a:t>
            </a:r>
            <a:r>
              <a:rPr lang="en-US" altLang="zh-CN" dirty="0">
                <a:ea typeface="宋体" charset="-122"/>
              </a:rPr>
              <a:t>, denoted as </a:t>
            </a:r>
            <a:r>
              <a:rPr lang="en-US" altLang="zh-CN" i="1" dirty="0">
                <a:solidFill>
                  <a:schemeClr val="accent2"/>
                </a:solidFill>
                <a:latin typeface="Symbol" pitchFamily="18" charset="2"/>
                <a:ea typeface="宋体" charset="-122"/>
              </a:rPr>
              <a:t>P </a:t>
            </a:r>
            <a:r>
              <a:rPr lang="en-US" altLang="zh-CN" sz="2400" i="1" baseline="-25000" dirty="0">
                <a:solidFill>
                  <a:schemeClr val="accent2"/>
                </a:solidFill>
                <a:ea typeface="宋体" charset="-122"/>
              </a:rPr>
              <a:t>A1,…,An</a:t>
            </a:r>
            <a:r>
              <a:rPr lang="en-US" altLang="zh-CN" sz="1200" i="1" dirty="0">
                <a:solidFill>
                  <a:schemeClr val="accent2"/>
                </a:solidFill>
                <a:ea typeface="宋体" charset="-122"/>
              </a:rPr>
              <a:t> </a:t>
            </a:r>
            <a:r>
              <a:rPr lang="en-US" altLang="zh-CN" i="1" dirty="0">
                <a:solidFill>
                  <a:schemeClr val="accent2"/>
                </a:solidFill>
                <a:ea typeface="宋体" charset="-122"/>
              </a:rPr>
              <a:t>(R)</a:t>
            </a:r>
            <a:endParaRPr lang="en-US" altLang="zh-CN" dirty="0">
              <a:ea typeface="宋体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CN" b="1" dirty="0">
                <a:solidFill>
                  <a:srgbClr val="00B0F0"/>
                </a:solidFill>
                <a:ea typeface="宋体" charset="-122"/>
              </a:rPr>
              <a:t>Eliminates duplicate tuples !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Input schema </a:t>
            </a:r>
            <a:r>
              <a:rPr lang="en-US" altLang="zh-CN" i="1" dirty="0">
                <a:ea typeface="宋体" charset="-122"/>
              </a:rPr>
              <a:t>R(B1, …, </a:t>
            </a:r>
            <a:r>
              <a:rPr lang="en-US" altLang="zh-CN" i="1" dirty="0" err="1">
                <a:ea typeface="宋体" charset="-122"/>
              </a:rPr>
              <a:t>Bm</a:t>
            </a:r>
            <a:r>
              <a:rPr lang="en-US" altLang="zh-CN" i="1" dirty="0">
                <a:ea typeface="宋体" charset="-122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Condition: </a:t>
            </a:r>
            <a:r>
              <a:rPr lang="en-US" altLang="zh-CN" i="1" dirty="0">
                <a:ea typeface="宋体" charset="-122"/>
              </a:rPr>
              <a:t>{A1, …, An}       {B1, …, </a:t>
            </a:r>
            <a:r>
              <a:rPr lang="en-US" altLang="zh-CN" i="1" dirty="0" err="1">
                <a:ea typeface="宋体" charset="-122"/>
              </a:rPr>
              <a:t>Bm</a:t>
            </a:r>
            <a:r>
              <a:rPr lang="en-US" altLang="zh-CN" i="1" dirty="0">
                <a:ea typeface="宋体" charset="-122"/>
              </a:rPr>
              <a:t>}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Output schema </a:t>
            </a:r>
            <a:r>
              <a:rPr lang="en-US" altLang="zh-CN" i="1" dirty="0">
                <a:ea typeface="宋体" charset="-122"/>
              </a:rPr>
              <a:t>S(A1, …, An)</a:t>
            </a:r>
          </a:p>
          <a:p>
            <a:pPr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Example: project social-security number and names: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  </a:t>
            </a:r>
            <a:r>
              <a:rPr lang="en-US" altLang="zh-CN" dirty="0">
                <a:solidFill>
                  <a:schemeClr val="accent2"/>
                </a:solidFill>
                <a:latin typeface="Symbol" pitchFamily="18" charset="2"/>
                <a:ea typeface="宋体" charset="-122"/>
              </a:rPr>
              <a:t>P</a:t>
            </a:r>
            <a:r>
              <a:rPr lang="en-US" altLang="zh-CN" dirty="0">
                <a:solidFill>
                  <a:schemeClr val="accent2"/>
                </a:solidFill>
                <a:ea typeface="宋体" charset="-122"/>
              </a:rPr>
              <a:t> </a:t>
            </a:r>
            <a:r>
              <a:rPr lang="en-US" altLang="zh-CN" baseline="-25000" dirty="0">
                <a:solidFill>
                  <a:schemeClr val="accent2"/>
                </a:solidFill>
                <a:ea typeface="宋体" charset="-122"/>
              </a:rPr>
              <a:t>SSN, Name</a:t>
            </a:r>
            <a:r>
              <a:rPr lang="en-US" altLang="zh-CN" dirty="0">
                <a:solidFill>
                  <a:schemeClr val="accent2"/>
                </a:solidFill>
                <a:ea typeface="宋体" charset="-122"/>
              </a:rPr>
              <a:t> (Employee)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7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7831852"/>
              </p:ext>
            </p:extLst>
          </p:nvPr>
        </p:nvGraphicFramePr>
        <p:xfrm>
          <a:off x="3971553" y="2799978"/>
          <a:ext cx="457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2268" imgH="152268" progId="Equation.3">
                  <p:embed/>
                </p:oleObj>
              </mc:Choice>
              <mc:Fallback>
                <p:oleObj name="Equation" r:id="rId2" imgW="152268" imgH="152268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1553" y="2799978"/>
                        <a:ext cx="457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361483"/>
              </p:ext>
            </p:extLst>
          </p:nvPr>
        </p:nvGraphicFramePr>
        <p:xfrm>
          <a:off x="683568" y="4797152"/>
          <a:ext cx="4392487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SSN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Name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err="1"/>
                        <a:t>Dept</a:t>
                      </a:r>
                      <a:r>
                        <a:rPr lang="en-US" altLang="zh-CN" sz="2000" dirty="0"/>
                        <a:t>-ID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Salary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111060000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Alex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30K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754320032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Bob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32K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983210129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Chris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45K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050438"/>
              </p:ext>
            </p:extLst>
          </p:nvPr>
        </p:nvGraphicFramePr>
        <p:xfrm>
          <a:off x="5724128" y="4797152"/>
          <a:ext cx="2232248" cy="15849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SSN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Name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111060000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Alex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754320032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Bob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983210129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Chris</a:t>
                      </a:r>
                      <a:endParaRPr lang="zh-CN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080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Selection vs. Projection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dirty="0">
                <a:ea typeface="宋体" charset="-122"/>
              </a:rPr>
              <a:t>Think of relation as a table</a:t>
            </a:r>
          </a:p>
          <a:p>
            <a:pPr lvl="1">
              <a:lnSpc>
                <a:spcPct val="150000"/>
              </a:lnSpc>
            </a:pPr>
            <a:r>
              <a:rPr lang="en-US" altLang="zh-CN" dirty="0">
                <a:ea typeface="宋体" charset="-122"/>
              </a:rPr>
              <a:t>How are they similar?</a:t>
            </a:r>
          </a:p>
          <a:p>
            <a:pPr lvl="1">
              <a:lnSpc>
                <a:spcPct val="150000"/>
              </a:lnSpc>
            </a:pPr>
            <a:r>
              <a:rPr lang="en-US" altLang="zh-CN" dirty="0">
                <a:ea typeface="宋体" charset="-122"/>
              </a:rPr>
              <a:t>How are they different? </a:t>
            </a:r>
          </a:p>
          <a:p>
            <a:pPr lvl="2">
              <a:lnSpc>
                <a:spcPct val="150000"/>
              </a:lnSpc>
            </a:pPr>
            <a:r>
              <a:rPr lang="en-US" altLang="zh-CN" dirty="0">
                <a:ea typeface="宋体" charset="-122"/>
              </a:rPr>
              <a:t>Horizontal vs. vertical </a:t>
            </a:r>
          </a:p>
          <a:p>
            <a:pPr lvl="2">
              <a:lnSpc>
                <a:spcPct val="150000"/>
              </a:lnSpc>
            </a:pPr>
            <a:r>
              <a:rPr lang="en-US" altLang="zh-CN" dirty="0">
                <a:ea typeface="宋体" charset="-122"/>
              </a:rPr>
              <a:t>Duplicate elimination for both? What about in real systems?</a:t>
            </a:r>
          </a:p>
          <a:p>
            <a:pPr lvl="1">
              <a:lnSpc>
                <a:spcPct val="150000"/>
              </a:lnSpc>
            </a:pPr>
            <a:r>
              <a:rPr lang="en-US" altLang="zh-CN" dirty="0">
                <a:ea typeface="宋体" charset="-122"/>
              </a:rPr>
              <a:t>Why do you need both?</a:t>
            </a:r>
          </a:p>
          <a:p>
            <a:pPr>
              <a:lnSpc>
                <a:spcPct val="15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8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09804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凤舞九天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14724</TotalTime>
  <Words>1668</Words>
  <Application>Microsoft Office PowerPoint</Application>
  <PresentationFormat>On-screen Show (4:3)</PresentationFormat>
  <Paragraphs>416</Paragraphs>
  <Slides>26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8" baseType="lpstr">
      <vt:lpstr>Monotype Sorts</vt:lpstr>
      <vt:lpstr>宋体</vt:lpstr>
      <vt:lpstr>Arial</vt:lpstr>
      <vt:lpstr>Calibri</vt:lpstr>
      <vt:lpstr>Garamond</vt:lpstr>
      <vt:lpstr>Palace Script MT</vt:lpstr>
      <vt:lpstr>Symbol</vt:lpstr>
      <vt:lpstr>Tahoma</vt:lpstr>
      <vt:lpstr>Times New Roman</vt:lpstr>
      <vt:lpstr>Wingdings</vt:lpstr>
      <vt:lpstr>Office 主题</vt:lpstr>
      <vt:lpstr>Equation</vt:lpstr>
      <vt:lpstr>COP4710 Database Systems</vt:lpstr>
      <vt:lpstr>Why Do We Learn This?</vt:lpstr>
      <vt:lpstr>What is an “Algebra”?</vt:lpstr>
      <vt:lpstr>What is Relational Algebra?</vt:lpstr>
      <vt:lpstr>Relational Operators at a Glance</vt:lpstr>
      <vt:lpstr>Set Operations</vt:lpstr>
      <vt:lpstr>Selection</vt:lpstr>
      <vt:lpstr>Projection</vt:lpstr>
      <vt:lpstr>Selection vs. Projection</vt:lpstr>
      <vt:lpstr>Cartesian Product</vt:lpstr>
      <vt:lpstr>Example</vt:lpstr>
      <vt:lpstr>Renaming</vt:lpstr>
      <vt:lpstr>Set Operations: Intersection</vt:lpstr>
      <vt:lpstr>Theta Join</vt:lpstr>
      <vt:lpstr>Theta Join: Example</vt:lpstr>
      <vt:lpstr>Natural Join</vt:lpstr>
      <vt:lpstr>Natural Join: Examples</vt:lpstr>
      <vt:lpstr>Natural Join: Examples</vt:lpstr>
      <vt:lpstr>Equi-join</vt:lpstr>
      <vt:lpstr>A Joke About Join</vt:lpstr>
      <vt:lpstr>Building Complex Expressions</vt:lpstr>
      <vt:lpstr>Sequences of Assignments</vt:lpstr>
      <vt:lpstr>Expressions with Several Operators</vt:lpstr>
      <vt:lpstr>Expression Trees</vt:lpstr>
      <vt:lpstr>Expression Tree: Examples</vt:lpstr>
      <vt:lpstr>Summary of Relational Algebra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DAIS@UIUC!</dc:title>
  <dc:creator>Peixiang</dc:creator>
  <cp:lastModifiedBy>Peixiang Zhao</cp:lastModifiedBy>
  <cp:revision>965</cp:revision>
  <dcterms:created xsi:type="dcterms:W3CDTF">2009-02-27T04:51:28Z</dcterms:created>
  <dcterms:modified xsi:type="dcterms:W3CDTF">2024-11-13T01:15:54Z</dcterms:modified>
</cp:coreProperties>
</file>