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59"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8" r:id="rId21"/>
    <p:sldId id="289" r:id="rId22"/>
    <p:sldId id="287" r:id="rId23"/>
    <p:sldId id="270" r:id="rId24"/>
  </p:sldIdLst>
  <p:sldSz cx="18288000" cy="10287000"/>
  <p:notesSz cx="6858000" cy="9144000"/>
  <p:embeddedFontLst>
    <p:embeddedFont>
      <p:font typeface="Aptos Narrow" panose="020B0004020202020204" pitchFamily="34" charset="0"/>
      <p:regular r:id="rId25"/>
      <p:bold r:id="rId26"/>
      <p:italic r:id="rId27"/>
      <p:boldItalic r:id="rId28"/>
    </p:embeddedFont>
    <p:embeddedFont>
      <p:font typeface="Heebo Bold" panose="020B0604020202020204" charset="-79"/>
      <p:regular r:id="rId29"/>
      <p:bold r:id="rId30"/>
    </p:embeddedFont>
    <p:embeddedFont>
      <p:font typeface="Helios Extended Bold" panose="020B0604020202020204" charset="0"/>
      <p:regular r:id="rId31"/>
    </p:embeddedFont>
    <p:embeddedFont>
      <p:font typeface="Lato" panose="020F05020202040302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22" autoAdjust="0"/>
  </p:normalViewPr>
  <p:slideViewPr>
    <p:cSldViewPr>
      <p:cViewPr varScale="1">
        <p:scale>
          <a:sx n="54" d="100"/>
          <a:sy n="54" d="100"/>
        </p:scale>
        <p:origin x="76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chandra" userId="d8ef6d3c55d56950" providerId="LiveId" clId="{BA5EA6BC-929F-434A-8759-8DCD6D2799A0}"/>
    <pc:docChg chg="modSld">
      <pc:chgData name="vijay chandra" userId="d8ef6d3c55d56950" providerId="LiveId" clId="{BA5EA6BC-929F-434A-8759-8DCD6D2799A0}" dt="2024-11-20T18:32:20.628" v="1" actId="1035"/>
      <pc:docMkLst>
        <pc:docMk/>
      </pc:docMkLst>
      <pc:sldChg chg="modSp mod">
        <pc:chgData name="vijay chandra" userId="d8ef6d3c55d56950" providerId="LiveId" clId="{BA5EA6BC-929F-434A-8759-8DCD6D2799A0}" dt="2024-11-20T18:32:20.628" v="1" actId="1035"/>
        <pc:sldMkLst>
          <pc:docMk/>
          <pc:sldMk cId="0" sldId="256"/>
        </pc:sldMkLst>
        <pc:grpChg chg="mod">
          <ac:chgData name="vijay chandra" userId="d8ef6d3c55d56950" providerId="LiveId" clId="{BA5EA6BC-929F-434A-8759-8DCD6D2799A0}" dt="2024-11-20T18:32:20.628" v="1" actId="1035"/>
          <ac:grpSpMkLst>
            <pc:docMk/>
            <pc:sldMk cId="0" sldId="256"/>
            <ac:grpSpMk id="2"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450" y="1333500"/>
            <a:ext cx="16421100" cy="7634140"/>
            <a:chOff x="0" y="0"/>
            <a:chExt cx="1128752" cy="406400"/>
          </a:xfrm>
        </p:grpSpPr>
        <p:sp>
          <p:nvSpPr>
            <p:cNvPr id="3" name="Freeform 3"/>
            <p:cNvSpPr/>
            <p:nvPr/>
          </p:nvSpPr>
          <p:spPr>
            <a:xfrm>
              <a:off x="0" y="0"/>
              <a:ext cx="1128752" cy="406400"/>
            </a:xfrm>
            <a:custGeom>
              <a:avLst/>
              <a:gdLst/>
              <a:ahLst/>
              <a:cxnLst/>
              <a:rect l="l" t="t" r="r" b="b"/>
              <a:pathLst>
                <a:path w="1128752" h="406400">
                  <a:moveTo>
                    <a:pt x="925552" y="0"/>
                  </a:moveTo>
                  <a:cubicBezTo>
                    <a:pt x="1037776" y="0"/>
                    <a:pt x="1128752" y="90976"/>
                    <a:pt x="1128752" y="203200"/>
                  </a:cubicBezTo>
                  <a:cubicBezTo>
                    <a:pt x="1128752" y="315424"/>
                    <a:pt x="1037776" y="406400"/>
                    <a:pt x="925552" y="406400"/>
                  </a:cubicBezTo>
                  <a:lnTo>
                    <a:pt x="203200" y="406400"/>
                  </a:lnTo>
                  <a:cubicBezTo>
                    <a:pt x="90976" y="406400"/>
                    <a:pt x="0" y="315424"/>
                    <a:pt x="0" y="203200"/>
                  </a:cubicBezTo>
                  <a:cubicBezTo>
                    <a:pt x="0" y="90976"/>
                    <a:pt x="90976" y="0"/>
                    <a:pt x="203200" y="0"/>
                  </a:cubicBezTo>
                  <a:close/>
                </a:path>
              </a:pathLst>
            </a:custGeom>
            <a:solidFill>
              <a:srgbClr val="F2F1F1">
                <a:alpha val="80000"/>
              </a:srgbClr>
            </a:solidFill>
          </p:spPr>
          <p:txBody>
            <a:bodyPr/>
            <a:lstStyle/>
            <a:p>
              <a:pPr algn="ctr"/>
              <a:endParaRPr lang="en-US"/>
            </a:p>
          </p:txBody>
        </p:sp>
        <p:sp>
          <p:nvSpPr>
            <p:cNvPr id="4" name="TextBox 4"/>
            <p:cNvSpPr txBox="1"/>
            <p:nvPr/>
          </p:nvSpPr>
          <p:spPr>
            <a:xfrm>
              <a:off x="0" y="-47625"/>
              <a:ext cx="1128752" cy="454025"/>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1028700" y="9009810"/>
            <a:ext cx="248490" cy="24849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17010810" y="1028700"/>
            <a:ext cx="248490" cy="24849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5126207" y="6937885"/>
            <a:ext cx="7696200" cy="1799414"/>
            <a:chOff x="0" y="0"/>
            <a:chExt cx="812800" cy="211847"/>
          </a:xfrm>
        </p:grpSpPr>
        <p:sp>
          <p:nvSpPr>
            <p:cNvPr id="12" name="Freeform 12"/>
            <p:cNvSpPr/>
            <p:nvPr/>
          </p:nvSpPr>
          <p:spPr>
            <a:xfrm>
              <a:off x="0" y="0"/>
              <a:ext cx="812800" cy="211847"/>
            </a:xfrm>
            <a:custGeom>
              <a:avLst/>
              <a:gdLst/>
              <a:ahLst/>
              <a:cxnLst/>
              <a:rect l="l" t="t" r="r" b="b"/>
              <a:pathLst>
                <a:path w="812800" h="211847">
                  <a:moveTo>
                    <a:pt x="50173" y="0"/>
                  </a:moveTo>
                  <a:lnTo>
                    <a:pt x="762627" y="0"/>
                  </a:lnTo>
                  <a:cubicBezTo>
                    <a:pt x="775934" y="0"/>
                    <a:pt x="788695" y="5286"/>
                    <a:pt x="798105" y="14695"/>
                  </a:cubicBezTo>
                  <a:cubicBezTo>
                    <a:pt x="807514" y="24105"/>
                    <a:pt x="812800" y="36866"/>
                    <a:pt x="812800" y="50173"/>
                  </a:cubicBezTo>
                  <a:lnTo>
                    <a:pt x="812800" y="161675"/>
                  </a:lnTo>
                  <a:cubicBezTo>
                    <a:pt x="812800" y="174981"/>
                    <a:pt x="807514" y="187743"/>
                    <a:pt x="798105" y="197152"/>
                  </a:cubicBezTo>
                  <a:cubicBezTo>
                    <a:pt x="788695" y="206561"/>
                    <a:pt x="775934" y="211847"/>
                    <a:pt x="762627" y="211847"/>
                  </a:cubicBezTo>
                  <a:lnTo>
                    <a:pt x="50173" y="211847"/>
                  </a:lnTo>
                  <a:cubicBezTo>
                    <a:pt x="36866" y="211847"/>
                    <a:pt x="24105" y="206561"/>
                    <a:pt x="14695" y="197152"/>
                  </a:cubicBezTo>
                  <a:cubicBezTo>
                    <a:pt x="5286" y="187743"/>
                    <a:pt x="0" y="174981"/>
                    <a:pt x="0" y="161675"/>
                  </a:cubicBezTo>
                  <a:lnTo>
                    <a:pt x="0" y="50173"/>
                  </a:lnTo>
                  <a:cubicBezTo>
                    <a:pt x="0" y="36866"/>
                    <a:pt x="5286" y="24105"/>
                    <a:pt x="14695" y="14695"/>
                  </a:cubicBezTo>
                  <a:cubicBezTo>
                    <a:pt x="24105" y="5286"/>
                    <a:pt x="36866" y="0"/>
                    <a:pt x="50173" y="0"/>
                  </a:cubicBezTo>
                  <a:close/>
                </a:path>
              </a:pathLst>
            </a:custGeom>
            <a:solidFill>
              <a:srgbClr val="4E6E81"/>
            </a:solidFill>
          </p:spPr>
          <p:txBody>
            <a:bodyPr/>
            <a:lstStyle/>
            <a:p>
              <a:endParaRPr lang="en-US" dirty="0"/>
            </a:p>
          </p:txBody>
        </p:sp>
        <p:sp>
          <p:nvSpPr>
            <p:cNvPr id="13" name="TextBox 13"/>
            <p:cNvSpPr txBox="1"/>
            <p:nvPr/>
          </p:nvSpPr>
          <p:spPr>
            <a:xfrm>
              <a:off x="0" y="-47625"/>
              <a:ext cx="812800" cy="259472"/>
            </a:xfrm>
            <a:prstGeom prst="rect">
              <a:avLst/>
            </a:prstGeom>
          </p:spPr>
          <p:txBody>
            <a:bodyPr lIns="50800" tIns="50800" rIns="50800" bIns="50800" rtlCol="0" anchor="ctr"/>
            <a:lstStyle/>
            <a:p>
              <a:pPr algn="ctr">
                <a:lnSpc>
                  <a:spcPts val="3079"/>
                </a:lnSpc>
              </a:pPr>
              <a:endParaRPr lang="en-US" sz="2199" spc="219" dirty="0">
                <a:solidFill>
                  <a:srgbClr val="FFFFFF"/>
                </a:solidFill>
                <a:latin typeface="Lato"/>
                <a:ea typeface="Lato"/>
                <a:cs typeface="Lato"/>
                <a:sym typeface="Lato"/>
              </a:endParaRPr>
            </a:p>
          </p:txBody>
        </p:sp>
      </p:grpSp>
      <p:sp>
        <p:nvSpPr>
          <p:cNvPr id="15" name="TextBox 15"/>
          <p:cNvSpPr txBox="1"/>
          <p:nvPr/>
        </p:nvSpPr>
        <p:spPr>
          <a:xfrm>
            <a:off x="2958126" y="3659446"/>
            <a:ext cx="12371749" cy="2078582"/>
          </a:xfrm>
          <a:prstGeom prst="rect">
            <a:avLst/>
          </a:prstGeom>
        </p:spPr>
        <p:txBody>
          <a:bodyPr lIns="0" tIns="0" rIns="0" bIns="0" rtlCol="0" anchor="t">
            <a:spAutoFit/>
          </a:bodyPr>
          <a:lstStyle/>
          <a:p>
            <a:pPr marL="0" lvl="0" indent="0" algn="ctr">
              <a:lnSpc>
                <a:spcPts val="8400"/>
              </a:lnSpc>
            </a:pPr>
            <a:r>
              <a:rPr lang="en-IN" sz="6000" dirty="0">
                <a:latin typeface="Helios Extended Bold" panose="020B0604020202020204" charset="0"/>
              </a:rPr>
              <a:t>Efficient Personalized PageRank Computation</a:t>
            </a:r>
            <a:endParaRPr lang="en-US" sz="6000" b="1" spc="300" dirty="0">
              <a:solidFill>
                <a:srgbClr val="000000"/>
              </a:solidFill>
              <a:latin typeface="Helios Extended Bold" panose="020B0604020202020204" charset="0"/>
              <a:ea typeface="Helios Extended Bold"/>
              <a:cs typeface="Helios Extended Bold"/>
              <a:sym typeface="Helios Extended Bold"/>
            </a:endParaRPr>
          </a:p>
        </p:txBody>
      </p:sp>
      <p:sp>
        <p:nvSpPr>
          <p:cNvPr id="16" name="TextBox 16"/>
          <p:cNvSpPr txBox="1"/>
          <p:nvPr/>
        </p:nvSpPr>
        <p:spPr>
          <a:xfrm>
            <a:off x="2958126" y="6255258"/>
            <a:ext cx="12371749" cy="396262"/>
          </a:xfrm>
          <a:prstGeom prst="rect">
            <a:avLst/>
          </a:prstGeom>
        </p:spPr>
        <p:txBody>
          <a:bodyPr lIns="0" tIns="0" rIns="0" bIns="0" rtlCol="0" anchor="t">
            <a:spAutoFit/>
          </a:bodyPr>
          <a:lstStyle/>
          <a:p>
            <a:pPr marL="0" lvl="0" indent="0" algn="ctr">
              <a:lnSpc>
                <a:spcPts val="3219"/>
              </a:lnSpc>
            </a:pPr>
            <a:r>
              <a:rPr lang="en-US" sz="2299" b="1" spc="229" dirty="0">
                <a:solidFill>
                  <a:srgbClr val="000000"/>
                </a:solidFill>
                <a:latin typeface="Heebo Bold"/>
                <a:ea typeface="Heebo Bold"/>
                <a:cs typeface="Heebo Bold"/>
                <a:sym typeface="Heebo Bold"/>
              </a:rPr>
              <a:t>FLORIDA STATE UNIVERSITY</a:t>
            </a:r>
          </a:p>
        </p:txBody>
      </p:sp>
      <p:sp>
        <p:nvSpPr>
          <p:cNvPr id="18" name="Rectangle 17">
            <a:extLst>
              <a:ext uri="{FF2B5EF4-FFF2-40B4-BE49-F238E27FC236}">
                <a16:creationId xmlns:a16="http://schemas.microsoft.com/office/drawing/2014/main" id="{9539B134-E1E3-A6A3-D3CE-1A495701A66F}"/>
              </a:ext>
            </a:extLst>
          </p:cNvPr>
          <p:cNvSpPr/>
          <p:nvPr/>
        </p:nvSpPr>
        <p:spPr>
          <a:xfrm>
            <a:off x="5126207" y="7233119"/>
            <a:ext cx="7827793" cy="1200329"/>
          </a:xfrm>
          <a:prstGeom prst="rect">
            <a:avLst/>
          </a:prstGeom>
          <a:noFill/>
        </p:spPr>
        <p:txBody>
          <a:bodyPr wrap="square" lIns="91440" tIns="45720" rIns="91440" bIns="45720">
            <a:spAutoFit/>
          </a:bodyPr>
          <a:lstStyle/>
          <a:p>
            <a:pPr algn="ctr"/>
            <a:r>
              <a:rPr lang="en-US" sz="2400" b="1" spc="229" dirty="0">
                <a:solidFill>
                  <a:schemeClr val="bg1">
                    <a:lumMod val="85000"/>
                  </a:schemeClr>
                </a:solidFill>
                <a:latin typeface="Heebo Bold"/>
                <a:cs typeface="Heebo Bold"/>
              </a:rPr>
              <a:t>Preetham </a:t>
            </a:r>
            <a:r>
              <a:rPr lang="en-US" sz="2400" b="1" spc="229" dirty="0" err="1">
                <a:solidFill>
                  <a:schemeClr val="bg1">
                    <a:lumMod val="85000"/>
                  </a:schemeClr>
                </a:solidFill>
                <a:latin typeface="Heebo Bold"/>
                <a:cs typeface="Heebo Bold"/>
              </a:rPr>
              <a:t>Ganumpalli</a:t>
            </a:r>
            <a:r>
              <a:rPr lang="en-US" sz="2400" b="1" spc="229" dirty="0">
                <a:solidFill>
                  <a:schemeClr val="bg1">
                    <a:lumMod val="85000"/>
                  </a:schemeClr>
                </a:solidFill>
                <a:latin typeface="Heebo Bold"/>
                <a:cs typeface="Heebo Bold"/>
              </a:rPr>
              <a:t> </a:t>
            </a:r>
            <a:r>
              <a:rPr lang="en-US" sz="2400" b="1" spc="229" dirty="0" err="1">
                <a:solidFill>
                  <a:schemeClr val="bg1">
                    <a:lumMod val="85000"/>
                  </a:schemeClr>
                </a:solidFill>
                <a:latin typeface="Heebo Bold"/>
                <a:cs typeface="Heebo Bold"/>
              </a:rPr>
              <a:t>Mekala</a:t>
            </a:r>
            <a:r>
              <a:rPr lang="en-US" sz="2400" b="1" spc="229" dirty="0">
                <a:solidFill>
                  <a:schemeClr val="bg1">
                    <a:lumMod val="85000"/>
                  </a:schemeClr>
                </a:solidFill>
                <a:latin typeface="Heebo Bold"/>
                <a:cs typeface="Heebo Bold"/>
              </a:rPr>
              <a:t> (PG23A)</a:t>
            </a:r>
            <a:br>
              <a:rPr lang="en-US" sz="2400" b="1" spc="229" dirty="0">
                <a:solidFill>
                  <a:schemeClr val="bg1">
                    <a:lumMod val="85000"/>
                  </a:schemeClr>
                </a:solidFill>
                <a:latin typeface="Heebo Bold"/>
                <a:cs typeface="Heebo Bold"/>
              </a:rPr>
            </a:br>
            <a:r>
              <a:rPr lang="en-US" sz="2400" b="1" spc="229" dirty="0">
                <a:solidFill>
                  <a:schemeClr val="bg1">
                    <a:lumMod val="85000"/>
                  </a:schemeClr>
                </a:solidFill>
                <a:latin typeface="Heebo Bold"/>
                <a:cs typeface="Heebo Bold"/>
              </a:rPr>
              <a:t>Vijaya Chandra Reddy </a:t>
            </a:r>
            <a:r>
              <a:rPr lang="en-US" sz="2400" b="1" spc="229" dirty="0" err="1">
                <a:solidFill>
                  <a:schemeClr val="bg1">
                    <a:lumMod val="85000"/>
                  </a:schemeClr>
                </a:solidFill>
                <a:latin typeface="Heebo Bold"/>
                <a:cs typeface="Heebo Bold"/>
              </a:rPr>
              <a:t>Dorala</a:t>
            </a:r>
            <a:r>
              <a:rPr lang="en-US" sz="2400" b="1" spc="229" dirty="0">
                <a:solidFill>
                  <a:schemeClr val="bg1">
                    <a:lumMod val="85000"/>
                  </a:schemeClr>
                </a:solidFill>
                <a:latin typeface="Heebo Bold"/>
                <a:cs typeface="Heebo Bold"/>
              </a:rPr>
              <a:t> (VD23)</a:t>
            </a:r>
            <a:br>
              <a:rPr lang="en-US" sz="2400" b="1" spc="229" dirty="0">
                <a:solidFill>
                  <a:schemeClr val="bg1">
                    <a:lumMod val="85000"/>
                  </a:schemeClr>
                </a:solidFill>
                <a:latin typeface="Heebo Bold"/>
                <a:cs typeface="Heebo Bold"/>
              </a:rPr>
            </a:br>
            <a:r>
              <a:rPr lang="en-US" sz="2400" b="1" spc="229" dirty="0">
                <a:solidFill>
                  <a:schemeClr val="bg1">
                    <a:lumMod val="85000"/>
                  </a:schemeClr>
                </a:solidFill>
                <a:latin typeface="Heebo Bold"/>
                <a:cs typeface="Heebo Bold"/>
              </a:rPr>
              <a:t>Guru Prasad Reddy Malla (MG23M)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A0AA-BFAF-C837-A1D2-ACFE94279DA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7556A41F-CB3D-3B11-1ADD-4D13CEAE757F}"/>
              </a:ext>
            </a:extLst>
          </p:cNvPr>
          <p:cNvSpPr txBox="1"/>
          <p:nvPr/>
        </p:nvSpPr>
        <p:spPr>
          <a:xfrm>
            <a:off x="1028700" y="64770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Power Iteration for Personalized PageRank (PPR)</a:t>
            </a:r>
          </a:p>
        </p:txBody>
      </p:sp>
      <p:sp>
        <p:nvSpPr>
          <p:cNvPr id="8" name="AutoShape 8">
            <a:extLst>
              <a:ext uri="{FF2B5EF4-FFF2-40B4-BE49-F238E27FC236}">
                <a16:creationId xmlns:a16="http://schemas.microsoft.com/office/drawing/2014/main" id="{EBECDF18-C8CE-EB76-D078-D5057FCB6B94}"/>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7E9E2931-2808-94C1-4AC4-999FE9A88694}"/>
              </a:ext>
            </a:extLst>
          </p:cNvPr>
          <p:cNvGrpSpPr/>
          <p:nvPr/>
        </p:nvGrpSpPr>
        <p:grpSpPr>
          <a:xfrm>
            <a:off x="780210" y="9390810"/>
            <a:ext cx="248490" cy="248490"/>
            <a:chOff x="0" y="0"/>
            <a:chExt cx="812800" cy="812800"/>
          </a:xfrm>
        </p:grpSpPr>
        <p:sp>
          <p:nvSpPr>
            <p:cNvPr id="10" name="Freeform 10">
              <a:extLst>
                <a:ext uri="{FF2B5EF4-FFF2-40B4-BE49-F238E27FC236}">
                  <a16:creationId xmlns:a16="http://schemas.microsoft.com/office/drawing/2014/main" id="{FBB19499-E467-82FD-51E6-5F4435CD4214}"/>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4049BBF3-FEAE-F9BF-3D1D-2887348E5D39}"/>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 name="TextBox 7">
            <a:extLst>
              <a:ext uri="{FF2B5EF4-FFF2-40B4-BE49-F238E27FC236}">
                <a16:creationId xmlns:a16="http://schemas.microsoft.com/office/drawing/2014/main" id="{5B70020D-3C91-6DD4-3515-033EBE6761F9}"/>
              </a:ext>
            </a:extLst>
          </p:cNvPr>
          <p:cNvSpPr txBox="1"/>
          <p:nvPr/>
        </p:nvSpPr>
        <p:spPr>
          <a:xfrm>
            <a:off x="1022170" y="2943731"/>
            <a:ext cx="9341030" cy="4399538"/>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spc="219" dirty="0">
                <a:solidFill>
                  <a:srgbClr val="000000"/>
                </a:solidFill>
                <a:latin typeface="Lato"/>
                <a:ea typeface="Lato"/>
                <a:cs typeface="Lato"/>
              </a:rPr>
              <a:t>Power Iteration is an iterative approach to calculate the PPR vector.</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It begins with an initial vector representing the estimated PPR scores for each node.</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At each step, the new vector is obtained by multiplying the transition matrix by the current vector and adding a personalization component.</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The algorithm continues iterating until the values in the PPR vector stabilize (converge) within a defined threshold.</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p:txBody>
      </p:sp>
      <p:pic>
        <p:nvPicPr>
          <p:cNvPr id="4" name="Picture 3" descr="A diagram of a personalized pagerank&#10;&#10;Description automatically generated">
            <a:extLst>
              <a:ext uri="{FF2B5EF4-FFF2-40B4-BE49-F238E27FC236}">
                <a16:creationId xmlns:a16="http://schemas.microsoft.com/office/drawing/2014/main" id="{CAF5EEF6-BE9A-CC13-A3E6-9CDDC2B99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800" y="1276350"/>
            <a:ext cx="7537922" cy="7734300"/>
          </a:xfrm>
          <a:prstGeom prst="rect">
            <a:avLst/>
          </a:prstGeom>
        </p:spPr>
      </p:pic>
    </p:spTree>
    <p:extLst>
      <p:ext uri="{BB962C8B-B14F-4D97-AF65-F5344CB8AC3E}">
        <p14:creationId xmlns:p14="http://schemas.microsoft.com/office/powerpoint/2010/main" val="942069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2554A-A5DD-4D23-39C1-1BD7A8D6199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1511E0B3-1D7E-0A88-DCAA-1258ADDBBEF1}"/>
              </a:ext>
            </a:extLst>
          </p:cNvPr>
          <p:cNvSpPr txBox="1"/>
          <p:nvPr/>
        </p:nvSpPr>
        <p:spPr>
          <a:xfrm>
            <a:off x="1028700" y="64770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Power Iteration for Personalized PageRank (PPR)</a:t>
            </a:r>
          </a:p>
        </p:txBody>
      </p:sp>
      <p:sp>
        <p:nvSpPr>
          <p:cNvPr id="8" name="AutoShape 8">
            <a:extLst>
              <a:ext uri="{FF2B5EF4-FFF2-40B4-BE49-F238E27FC236}">
                <a16:creationId xmlns:a16="http://schemas.microsoft.com/office/drawing/2014/main" id="{EB8DE63C-7689-6A66-B66F-916FD9A255D1}"/>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2F5A9C7C-3676-D4DC-3AF6-41D7014C1998}"/>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5900D55A-C7F2-9F3A-919A-A89F133794B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D259135F-82E6-274F-F173-D3E93C7F8AF5}"/>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2" name="Picture 1">
            <a:extLst>
              <a:ext uri="{FF2B5EF4-FFF2-40B4-BE49-F238E27FC236}">
                <a16:creationId xmlns:a16="http://schemas.microsoft.com/office/drawing/2014/main" id="{E9C5134D-13C8-800C-A5E2-5E8F775EE5E3}"/>
              </a:ext>
            </a:extLst>
          </p:cNvPr>
          <p:cNvPicPr>
            <a:picLocks noChangeAspect="1"/>
          </p:cNvPicPr>
          <p:nvPr/>
        </p:nvPicPr>
        <p:blipFill>
          <a:blip r:embed="rId2"/>
          <a:stretch>
            <a:fillRect/>
          </a:stretch>
        </p:blipFill>
        <p:spPr>
          <a:xfrm>
            <a:off x="3810000" y="4622314"/>
            <a:ext cx="2781688" cy="478732"/>
          </a:xfrm>
          <a:prstGeom prst="rect">
            <a:avLst/>
          </a:prstGeom>
        </p:spPr>
      </p:pic>
      <p:pic>
        <p:nvPicPr>
          <p:cNvPr id="3" name="Picture 2">
            <a:extLst>
              <a:ext uri="{FF2B5EF4-FFF2-40B4-BE49-F238E27FC236}">
                <a16:creationId xmlns:a16="http://schemas.microsoft.com/office/drawing/2014/main" id="{6D11EEC8-5434-CCE4-56F0-40DE5D354E78}"/>
              </a:ext>
            </a:extLst>
          </p:cNvPr>
          <p:cNvPicPr>
            <a:picLocks noChangeAspect="1"/>
          </p:cNvPicPr>
          <p:nvPr/>
        </p:nvPicPr>
        <p:blipFill>
          <a:blip r:embed="rId3"/>
          <a:stretch>
            <a:fillRect/>
          </a:stretch>
        </p:blipFill>
        <p:spPr>
          <a:xfrm>
            <a:off x="4214869" y="9516587"/>
            <a:ext cx="1971950" cy="575217"/>
          </a:xfrm>
          <a:prstGeom prst="rect">
            <a:avLst/>
          </a:prstGeom>
        </p:spPr>
      </p:pic>
      <p:sp>
        <p:nvSpPr>
          <p:cNvPr id="4" name="TextBox 7">
            <a:extLst>
              <a:ext uri="{FF2B5EF4-FFF2-40B4-BE49-F238E27FC236}">
                <a16:creationId xmlns:a16="http://schemas.microsoft.com/office/drawing/2014/main" id="{E89FCBCD-DEE7-508C-8B90-74FDF7AF362C}"/>
              </a:ext>
            </a:extLst>
          </p:cNvPr>
          <p:cNvSpPr txBox="1"/>
          <p:nvPr/>
        </p:nvSpPr>
        <p:spPr>
          <a:xfrm>
            <a:off x="1028701" y="2400300"/>
            <a:ext cx="9563100" cy="7783798"/>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Iteration Update</a:t>
            </a:r>
            <a:r>
              <a:rPr lang="en-US" sz="2199" spc="219" dirty="0">
                <a:solidFill>
                  <a:srgbClr val="000000"/>
                </a:solidFill>
                <a:latin typeface="Lato"/>
                <a:ea typeface="Lato"/>
                <a:cs typeface="Lato"/>
              </a:rPr>
              <a:t>:</a:t>
            </a:r>
          </a:p>
          <a:p>
            <a:pPr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Let A be the transition matrix representing the graph, where </a:t>
            </a:r>
            <a:r>
              <a:rPr lang="en-US" sz="2199" spc="219" dirty="0" err="1">
                <a:solidFill>
                  <a:srgbClr val="000000"/>
                </a:solidFill>
                <a:latin typeface="Lato"/>
                <a:ea typeface="Lato"/>
                <a:cs typeface="Lato"/>
              </a:rPr>
              <a:t>A_ij</a:t>
            </a:r>
            <a:r>
              <a:rPr lang="en-US" sz="2199" spc="219" dirty="0">
                <a:solidFill>
                  <a:srgbClr val="000000"/>
                </a:solidFill>
                <a:latin typeface="Lato"/>
                <a:ea typeface="Lato"/>
                <a:cs typeface="Lato"/>
              </a:rPr>
              <a:t> is the probability of moving from node </a:t>
            </a:r>
            <a:r>
              <a:rPr lang="en-US" sz="2199" spc="219" dirty="0" err="1">
                <a:solidFill>
                  <a:srgbClr val="000000"/>
                </a:solidFill>
                <a:latin typeface="Lato"/>
                <a:ea typeface="Lato"/>
                <a:cs typeface="Lato"/>
              </a:rPr>
              <a:t>i</a:t>
            </a:r>
            <a:r>
              <a:rPr lang="en-US" sz="2199" spc="219" dirty="0">
                <a:solidFill>
                  <a:srgbClr val="000000"/>
                </a:solidFill>
                <a:latin typeface="Lato"/>
                <a:ea typeface="Lato"/>
                <a:cs typeface="Lato"/>
              </a:rPr>
              <a:t> to node j.</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The PPR vector at iteration k+1 is updated as:</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Where</a:t>
            </a:r>
            <a:r>
              <a:rPr lang="en-US" sz="2199" spc="219" dirty="0">
                <a:solidFill>
                  <a:srgbClr val="000000"/>
                </a:solidFill>
                <a:latin typeface="Lato"/>
                <a:ea typeface="Lato"/>
                <a:cs typeface="Lato"/>
              </a:rPr>
              <a:t> : </a:t>
            </a:r>
          </a:p>
          <a:p>
            <a:pPr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α is the damping factor or teleport probability (commonly 0.15).</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e is the personalization vector, often with uniform values (indicating an equal probability of restarting from any node).</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π_k represents the current PPR values.</a:t>
            </a:r>
          </a:p>
          <a:p>
            <a:pPr lvl="1" algn="just"/>
            <a:r>
              <a:rPr lang="en-US" sz="2199" spc="219" dirty="0">
                <a:solidFill>
                  <a:srgbClr val="000000"/>
                </a:solidFill>
                <a:latin typeface="Lato"/>
                <a:ea typeface="Lato"/>
                <a:cs typeface="Lato"/>
              </a:rPr>
              <a:t> </a:t>
            </a:r>
          </a:p>
          <a:p>
            <a:pPr marL="342900" indent="-342900" algn="just">
              <a:buFont typeface="Arial" panose="020B0604020202020204" pitchFamily="34" charset="0"/>
              <a:buChar char="•"/>
            </a:pPr>
            <a:r>
              <a:rPr lang="en-US" sz="2199" b="1" spc="219" dirty="0">
                <a:solidFill>
                  <a:srgbClr val="000000"/>
                </a:solidFill>
                <a:latin typeface="Lato"/>
                <a:ea typeface="Lato"/>
                <a:cs typeface="Lato"/>
              </a:rPr>
              <a:t>Convergence</a:t>
            </a:r>
            <a:r>
              <a:rPr lang="en-US" sz="2199" spc="219" dirty="0">
                <a:solidFill>
                  <a:srgbClr val="000000"/>
                </a:solidFill>
                <a:latin typeface="Lato"/>
                <a:ea typeface="Lato"/>
                <a:cs typeface="Lato"/>
              </a:rPr>
              <a:t>:</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Iteration continues until the difference between π_k+1 and π_k is below a threshold (ε), often using the L1 norm to measure this difference: </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p:txBody>
      </p:sp>
      <p:sp>
        <p:nvSpPr>
          <p:cNvPr id="5" name="Rectangle 4">
            <a:extLst>
              <a:ext uri="{FF2B5EF4-FFF2-40B4-BE49-F238E27FC236}">
                <a16:creationId xmlns:a16="http://schemas.microsoft.com/office/drawing/2014/main" id="{CCD58E2F-A2A1-0CC9-3163-C6ADFBE777E3}"/>
              </a:ext>
            </a:extLst>
          </p:cNvPr>
          <p:cNvSpPr/>
          <p:nvPr/>
        </p:nvSpPr>
        <p:spPr>
          <a:xfrm>
            <a:off x="13563600" y="647700"/>
            <a:ext cx="9144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Start</a:t>
            </a:r>
          </a:p>
        </p:txBody>
      </p:sp>
      <p:sp>
        <p:nvSpPr>
          <p:cNvPr id="12" name="Rectangle 11">
            <a:extLst>
              <a:ext uri="{FF2B5EF4-FFF2-40B4-BE49-F238E27FC236}">
                <a16:creationId xmlns:a16="http://schemas.microsoft.com/office/drawing/2014/main" id="{4789F0DC-2510-9D62-2967-A66FFDA341D4}"/>
              </a:ext>
            </a:extLst>
          </p:cNvPr>
          <p:cNvSpPr/>
          <p:nvPr/>
        </p:nvSpPr>
        <p:spPr>
          <a:xfrm>
            <a:off x="12677356" y="1517671"/>
            <a:ext cx="2666997"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Input Graph and Parameters: G, α, ε, and e </a:t>
            </a:r>
          </a:p>
        </p:txBody>
      </p:sp>
      <p:sp>
        <p:nvSpPr>
          <p:cNvPr id="13" name="Rectangle 12">
            <a:extLst>
              <a:ext uri="{FF2B5EF4-FFF2-40B4-BE49-F238E27FC236}">
                <a16:creationId xmlns:a16="http://schemas.microsoft.com/office/drawing/2014/main" id="{B76510F2-CFFA-5F9D-4CE5-8F004D008949}"/>
              </a:ext>
            </a:extLst>
          </p:cNvPr>
          <p:cNvSpPr/>
          <p:nvPr/>
        </p:nvSpPr>
        <p:spPr>
          <a:xfrm>
            <a:off x="12001497" y="5497423"/>
            <a:ext cx="4038606" cy="662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Iteration Update:</a:t>
            </a:r>
          </a:p>
          <a:p>
            <a:pPr algn="ctr"/>
            <a:r>
              <a:rPr lang="en-US" b="1" dirty="0"/>
              <a:t>Compute </a:t>
            </a:r>
            <a:r>
              <a:rPr lang="el-GR" b="1" dirty="0"/>
              <a:t>π_</a:t>
            </a:r>
            <a:r>
              <a:rPr lang="en-US" b="1" dirty="0"/>
              <a:t>k+1 = </a:t>
            </a:r>
            <a:r>
              <a:rPr lang="el-GR" b="1" dirty="0"/>
              <a:t>α</a:t>
            </a:r>
            <a:r>
              <a:rPr lang="en-US" b="1" dirty="0"/>
              <a:t>e +(1 - </a:t>
            </a:r>
            <a:r>
              <a:rPr lang="el-GR" b="1" dirty="0"/>
              <a:t>α) </a:t>
            </a:r>
            <a:r>
              <a:rPr lang="en-US" b="1" dirty="0"/>
              <a:t>A </a:t>
            </a:r>
            <a:r>
              <a:rPr lang="el-GR" b="1" dirty="0"/>
              <a:t>π_</a:t>
            </a:r>
            <a:r>
              <a:rPr lang="en-US" b="1" dirty="0"/>
              <a:t>k </a:t>
            </a:r>
          </a:p>
        </p:txBody>
      </p:sp>
      <p:sp>
        <p:nvSpPr>
          <p:cNvPr id="14" name="Rectangle 13">
            <a:extLst>
              <a:ext uri="{FF2B5EF4-FFF2-40B4-BE49-F238E27FC236}">
                <a16:creationId xmlns:a16="http://schemas.microsoft.com/office/drawing/2014/main" id="{16AA57E8-AD03-C734-52E0-B9F5B77100A3}"/>
              </a:ext>
            </a:extLst>
          </p:cNvPr>
          <p:cNvSpPr/>
          <p:nvPr/>
        </p:nvSpPr>
        <p:spPr>
          <a:xfrm>
            <a:off x="12370379" y="2796059"/>
            <a:ext cx="3280954"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Initialize PPR</a:t>
            </a:r>
            <a:br>
              <a:rPr lang="en-US" b="1" dirty="0"/>
            </a:br>
            <a:r>
              <a:rPr lang="en-US" b="1" dirty="0"/>
              <a:t> Vector: </a:t>
            </a:r>
            <a:r>
              <a:rPr lang="el-GR" b="1" dirty="0"/>
              <a:t>π_0 </a:t>
            </a:r>
            <a:r>
              <a:rPr lang="en-US" b="1" dirty="0"/>
              <a:t>with uniform values </a:t>
            </a:r>
          </a:p>
        </p:txBody>
      </p:sp>
      <p:sp>
        <p:nvSpPr>
          <p:cNvPr id="15" name="Rectangle 14">
            <a:extLst>
              <a:ext uri="{FF2B5EF4-FFF2-40B4-BE49-F238E27FC236}">
                <a16:creationId xmlns:a16="http://schemas.microsoft.com/office/drawing/2014/main" id="{7F0C77BC-70A4-10A3-A84B-4A1DE222FA66}"/>
              </a:ext>
            </a:extLst>
          </p:cNvPr>
          <p:cNvSpPr/>
          <p:nvPr/>
        </p:nvSpPr>
        <p:spPr>
          <a:xfrm>
            <a:off x="11467679" y="4159613"/>
            <a:ext cx="5086353" cy="662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Compute Transition Matrix A: </a:t>
            </a:r>
            <a:br>
              <a:rPr lang="en-US" b="1" dirty="0"/>
            </a:br>
            <a:r>
              <a:rPr lang="en-US" b="1" dirty="0" err="1"/>
              <a:t>A_ij</a:t>
            </a:r>
            <a:r>
              <a:rPr lang="en-US" b="1" dirty="0"/>
              <a:t> is the prob. of moving from node </a:t>
            </a:r>
            <a:r>
              <a:rPr lang="en-US" b="1" dirty="0" err="1"/>
              <a:t>i</a:t>
            </a:r>
            <a:r>
              <a:rPr lang="en-US" b="1" dirty="0"/>
              <a:t> to j </a:t>
            </a:r>
          </a:p>
        </p:txBody>
      </p:sp>
      <p:sp>
        <p:nvSpPr>
          <p:cNvPr id="16" name="Rectangle 15">
            <a:extLst>
              <a:ext uri="{FF2B5EF4-FFF2-40B4-BE49-F238E27FC236}">
                <a16:creationId xmlns:a16="http://schemas.microsoft.com/office/drawing/2014/main" id="{F6F4EB5C-3C61-EFAE-217F-C73F761DD01E}"/>
              </a:ext>
            </a:extLst>
          </p:cNvPr>
          <p:cNvSpPr/>
          <p:nvPr/>
        </p:nvSpPr>
        <p:spPr>
          <a:xfrm>
            <a:off x="12772604" y="6660346"/>
            <a:ext cx="2476504" cy="662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Convergence Check: Is |</a:t>
            </a:r>
            <a:r>
              <a:rPr lang="el-GR" b="1" dirty="0"/>
              <a:t>π_</a:t>
            </a:r>
            <a:r>
              <a:rPr lang="en-US" b="1" dirty="0"/>
              <a:t>k+1 - </a:t>
            </a:r>
            <a:r>
              <a:rPr lang="el-GR" b="1" dirty="0"/>
              <a:t>π_</a:t>
            </a:r>
            <a:r>
              <a:rPr lang="en-US" b="1" dirty="0"/>
              <a:t>k|_1  &lt; </a:t>
            </a:r>
            <a:r>
              <a:rPr lang="el-GR" b="1" dirty="0"/>
              <a:t>ε</a:t>
            </a:r>
            <a:r>
              <a:rPr lang="en-US" b="1" dirty="0"/>
              <a:t>?</a:t>
            </a:r>
          </a:p>
        </p:txBody>
      </p:sp>
      <p:sp>
        <p:nvSpPr>
          <p:cNvPr id="17" name="Rectangle 16">
            <a:extLst>
              <a:ext uri="{FF2B5EF4-FFF2-40B4-BE49-F238E27FC236}">
                <a16:creationId xmlns:a16="http://schemas.microsoft.com/office/drawing/2014/main" id="{4A0B797B-70B6-BFE5-5E94-3B3E5881DFAD}"/>
              </a:ext>
            </a:extLst>
          </p:cNvPr>
          <p:cNvSpPr/>
          <p:nvPr/>
        </p:nvSpPr>
        <p:spPr>
          <a:xfrm>
            <a:off x="12982155" y="7848644"/>
            <a:ext cx="2057400" cy="662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Output Results: Final PPR Vector </a:t>
            </a:r>
          </a:p>
        </p:txBody>
      </p:sp>
      <p:sp>
        <p:nvSpPr>
          <p:cNvPr id="18" name="Rectangle 17">
            <a:extLst>
              <a:ext uri="{FF2B5EF4-FFF2-40B4-BE49-F238E27FC236}">
                <a16:creationId xmlns:a16="http://schemas.microsoft.com/office/drawing/2014/main" id="{8947AC17-7B50-0B04-3914-AFC7C0439693}"/>
              </a:ext>
            </a:extLst>
          </p:cNvPr>
          <p:cNvSpPr/>
          <p:nvPr/>
        </p:nvSpPr>
        <p:spPr>
          <a:xfrm>
            <a:off x="13543710" y="8923303"/>
            <a:ext cx="934290" cy="4999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END</a:t>
            </a:r>
          </a:p>
        </p:txBody>
      </p:sp>
      <p:cxnSp>
        <p:nvCxnSpPr>
          <p:cNvPr id="20" name="Straight Arrow Connector 19">
            <a:extLst>
              <a:ext uri="{FF2B5EF4-FFF2-40B4-BE49-F238E27FC236}">
                <a16:creationId xmlns:a16="http://schemas.microsoft.com/office/drawing/2014/main" id="{F42247F6-22A6-0471-893E-4308274E8E4A}"/>
              </a:ext>
            </a:extLst>
          </p:cNvPr>
          <p:cNvCxnSpPr>
            <a:stCxn id="5" idx="2"/>
            <a:endCxn id="12" idx="0"/>
          </p:cNvCxnSpPr>
          <p:nvPr/>
        </p:nvCxnSpPr>
        <p:spPr>
          <a:xfrm flipH="1">
            <a:off x="14010855" y="1104900"/>
            <a:ext cx="9945" cy="412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11CB72D-AA86-84F7-2735-77FC1C791E20}"/>
              </a:ext>
            </a:extLst>
          </p:cNvPr>
          <p:cNvCxnSpPr>
            <a:stCxn id="12" idx="2"/>
            <a:endCxn id="14" idx="0"/>
          </p:cNvCxnSpPr>
          <p:nvPr/>
        </p:nvCxnSpPr>
        <p:spPr>
          <a:xfrm>
            <a:off x="14010855" y="2355871"/>
            <a:ext cx="1" cy="440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905C0BE-3A2F-6537-C50E-27CDA60CA374}"/>
              </a:ext>
            </a:extLst>
          </p:cNvPr>
          <p:cNvCxnSpPr>
            <a:stCxn id="14" idx="2"/>
            <a:endCxn id="15" idx="0"/>
          </p:cNvCxnSpPr>
          <p:nvPr/>
        </p:nvCxnSpPr>
        <p:spPr>
          <a:xfrm>
            <a:off x="14010856" y="3634259"/>
            <a:ext cx="0" cy="525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2858DE6-3EFF-CC04-E298-7B68D9A8F178}"/>
              </a:ext>
            </a:extLst>
          </p:cNvPr>
          <p:cNvCxnSpPr>
            <a:cxnSpLocks/>
            <a:stCxn id="15" idx="2"/>
            <a:endCxn id="13" idx="0"/>
          </p:cNvCxnSpPr>
          <p:nvPr/>
        </p:nvCxnSpPr>
        <p:spPr>
          <a:xfrm>
            <a:off x="14010856" y="4822557"/>
            <a:ext cx="9944" cy="674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47AC444-CD9B-170A-3243-10B4A99703DB}"/>
              </a:ext>
            </a:extLst>
          </p:cNvPr>
          <p:cNvCxnSpPr>
            <a:cxnSpLocks/>
            <a:stCxn id="13" idx="2"/>
            <a:endCxn id="16" idx="0"/>
          </p:cNvCxnSpPr>
          <p:nvPr/>
        </p:nvCxnSpPr>
        <p:spPr>
          <a:xfrm flipH="1">
            <a:off x="14010856" y="6160367"/>
            <a:ext cx="9944" cy="499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8A45780-1CAB-8DB9-3AE5-6F2DC75EF726}"/>
              </a:ext>
            </a:extLst>
          </p:cNvPr>
          <p:cNvCxnSpPr>
            <a:stCxn id="16" idx="2"/>
            <a:endCxn id="17" idx="0"/>
          </p:cNvCxnSpPr>
          <p:nvPr/>
        </p:nvCxnSpPr>
        <p:spPr>
          <a:xfrm flipH="1">
            <a:off x="14010855" y="7323290"/>
            <a:ext cx="1" cy="525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3C0AF92-2AB7-6AAD-D9F3-F8EB71041BFE}"/>
              </a:ext>
            </a:extLst>
          </p:cNvPr>
          <p:cNvCxnSpPr>
            <a:stCxn id="17" idx="2"/>
            <a:endCxn id="18" idx="0"/>
          </p:cNvCxnSpPr>
          <p:nvPr/>
        </p:nvCxnSpPr>
        <p:spPr>
          <a:xfrm>
            <a:off x="14010855" y="8511588"/>
            <a:ext cx="0" cy="411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BB2981EA-AE88-F681-A14E-113B5541DAF0}"/>
              </a:ext>
            </a:extLst>
          </p:cNvPr>
          <p:cNvCxnSpPr>
            <a:stCxn id="16" idx="3"/>
            <a:endCxn id="18" idx="3"/>
          </p:cNvCxnSpPr>
          <p:nvPr/>
        </p:nvCxnSpPr>
        <p:spPr>
          <a:xfrm flipH="1">
            <a:off x="14478000" y="6991818"/>
            <a:ext cx="771108" cy="2181475"/>
          </a:xfrm>
          <a:prstGeom prst="bentConnector3">
            <a:avLst>
              <a:gd name="adj1" fmla="val -83855"/>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DBD5A4E-9B3A-1A40-D3C5-A724DF1B2C62}"/>
              </a:ext>
            </a:extLst>
          </p:cNvPr>
          <p:cNvSpPr/>
          <p:nvPr/>
        </p:nvSpPr>
        <p:spPr>
          <a:xfrm>
            <a:off x="15222041" y="6641416"/>
            <a:ext cx="552973" cy="369332"/>
          </a:xfrm>
          <a:prstGeom prst="rect">
            <a:avLst/>
          </a:prstGeom>
          <a:noFill/>
        </p:spPr>
        <p:txBody>
          <a:bodyPr wrap="square" lIns="91440" tIns="45720" rIns="91440" bIns="45720">
            <a:spAutoFit/>
          </a:bodyPr>
          <a:lstStyle/>
          <a:p>
            <a:pPr algn="ctr"/>
            <a:r>
              <a:rPr lang="en-US" b="1" dirty="0">
                <a:ln w="0"/>
                <a:effectLst>
                  <a:outerShdw blurRad="38100" dist="19050" dir="2700000" algn="tl" rotWithShape="0">
                    <a:schemeClr val="dk1">
                      <a:alpha val="40000"/>
                    </a:schemeClr>
                  </a:outerShdw>
                </a:effectLst>
              </a:rPr>
              <a:t>Y</a:t>
            </a:r>
            <a:r>
              <a:rPr lang="en-US" b="1" cap="none" spc="0" dirty="0">
                <a:ln w="0"/>
                <a:solidFill>
                  <a:schemeClr val="tx1"/>
                </a:solidFill>
                <a:effectLst>
                  <a:outerShdw blurRad="38100" dist="19050" dir="2700000" algn="tl" rotWithShape="0">
                    <a:schemeClr val="dk1">
                      <a:alpha val="40000"/>
                    </a:schemeClr>
                  </a:outerShdw>
                </a:effectLst>
              </a:rPr>
              <a:t>es</a:t>
            </a:r>
          </a:p>
        </p:txBody>
      </p:sp>
      <p:sp>
        <p:nvSpPr>
          <p:cNvPr id="46" name="Rectangle 45">
            <a:extLst>
              <a:ext uri="{FF2B5EF4-FFF2-40B4-BE49-F238E27FC236}">
                <a16:creationId xmlns:a16="http://schemas.microsoft.com/office/drawing/2014/main" id="{B1FB06D1-2F42-CEF7-E212-913562B19EAD}"/>
              </a:ext>
            </a:extLst>
          </p:cNvPr>
          <p:cNvSpPr/>
          <p:nvPr/>
        </p:nvSpPr>
        <p:spPr>
          <a:xfrm>
            <a:off x="13939725" y="7388613"/>
            <a:ext cx="552973" cy="369332"/>
          </a:xfrm>
          <a:prstGeom prst="rect">
            <a:avLst/>
          </a:prstGeom>
          <a:noFill/>
        </p:spPr>
        <p:txBody>
          <a:bodyPr wrap="squar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No</a:t>
            </a:r>
          </a:p>
        </p:txBody>
      </p:sp>
    </p:spTree>
    <p:extLst>
      <p:ext uri="{BB962C8B-B14F-4D97-AF65-F5344CB8AC3E}">
        <p14:creationId xmlns:p14="http://schemas.microsoft.com/office/powerpoint/2010/main" val="1341595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6BBC4-2962-8627-EB3F-40C4835952E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31D23B41-52A4-1ED0-41D6-C9D3C1145AB7}"/>
              </a:ext>
            </a:extLst>
          </p:cNvPr>
          <p:cNvSpPr txBox="1"/>
          <p:nvPr/>
        </p:nvSpPr>
        <p:spPr>
          <a:xfrm>
            <a:off x="1028700" y="64770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Power Iteration for Personalized PageRank (PPR)</a:t>
            </a:r>
          </a:p>
        </p:txBody>
      </p:sp>
      <p:sp>
        <p:nvSpPr>
          <p:cNvPr id="8" name="AutoShape 8">
            <a:extLst>
              <a:ext uri="{FF2B5EF4-FFF2-40B4-BE49-F238E27FC236}">
                <a16:creationId xmlns:a16="http://schemas.microsoft.com/office/drawing/2014/main" id="{45F64E79-9A90-7978-899E-6D82C6ECD4AE}"/>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CD15E421-874E-BECE-5F6A-ABDB9ADE1640}"/>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067F3C82-EBD0-E4A5-2D1A-E036F5120553}"/>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619D4327-70D0-45C9-D714-F61D4803E3F4}"/>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 name="TextBox 7">
            <a:extLst>
              <a:ext uri="{FF2B5EF4-FFF2-40B4-BE49-F238E27FC236}">
                <a16:creationId xmlns:a16="http://schemas.microsoft.com/office/drawing/2014/main" id="{0A18A3EC-7776-CA21-EF0E-1B65ED36758F}"/>
              </a:ext>
            </a:extLst>
          </p:cNvPr>
          <p:cNvSpPr txBox="1"/>
          <p:nvPr/>
        </p:nvSpPr>
        <p:spPr>
          <a:xfrm>
            <a:off x="1024346" y="2399844"/>
            <a:ext cx="15130049" cy="5753242"/>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Efficiency</a:t>
            </a:r>
            <a:r>
              <a:rPr lang="en-US" sz="2199" spc="219" dirty="0">
                <a:solidFill>
                  <a:srgbClr val="000000"/>
                </a:solidFill>
                <a:latin typeface="Lato"/>
                <a:ea typeface="Lato"/>
                <a:cs typeface="Lato"/>
              </a:rPr>
              <a:t>:</a:t>
            </a:r>
          </a:p>
          <a:p>
            <a:pPr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Simple and easy to implement, as it only involves repeated multiplications of the current vector by the transition matrix.</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Suitable for dense graphs with relatively fewer nodes.</a:t>
            </a:r>
          </a:p>
          <a:p>
            <a:pPr lvl="1"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Challenges</a:t>
            </a:r>
            <a:r>
              <a:rPr lang="en-US" sz="2199" spc="219" dirty="0">
                <a:solidFill>
                  <a:srgbClr val="000000"/>
                </a:solidFill>
                <a:latin typeface="Lato"/>
                <a:ea typeface="Lato"/>
                <a:cs typeface="Lato"/>
              </a:rPr>
              <a:t>:</a:t>
            </a:r>
          </a:p>
          <a:p>
            <a:pPr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It is computationally intensive, particularly for large graphs, because each iteration involves a complete multiplication of the transition matrix.</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The convergence rate can be slow, which means that many iterations might be required, especially for large or complex graphs.</a:t>
            </a:r>
          </a:p>
          <a:p>
            <a:pPr lvl="1"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Time Complexity</a:t>
            </a:r>
            <a:r>
              <a:rPr lang="en-US" sz="2199" spc="219" dirty="0">
                <a:solidFill>
                  <a:srgbClr val="000000"/>
                </a:solidFill>
                <a:latin typeface="Lato"/>
                <a:ea typeface="Lato"/>
                <a:cs typeface="Lato"/>
              </a:rPr>
              <a:t>:</a:t>
            </a:r>
          </a:p>
          <a:p>
            <a:pPr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The time complexity is generally O(n*m), where n is the number of nodes and m is the number of edges, due to matrix-vector multiplication.</a:t>
            </a:r>
          </a:p>
        </p:txBody>
      </p:sp>
    </p:spTree>
    <p:extLst>
      <p:ext uri="{BB962C8B-B14F-4D97-AF65-F5344CB8AC3E}">
        <p14:creationId xmlns:p14="http://schemas.microsoft.com/office/powerpoint/2010/main" val="1738463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16FE-D384-7EDB-0720-2BDC09DE86BD}"/>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BBBEB986-6B9E-85B0-A6B9-BF3648B51844}"/>
              </a:ext>
            </a:extLst>
          </p:cNvPr>
          <p:cNvSpPr txBox="1"/>
          <p:nvPr/>
        </p:nvSpPr>
        <p:spPr>
          <a:xfrm>
            <a:off x="1028700" y="64770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Push-Based Techniques for Personalized PageRank (PPR)</a:t>
            </a:r>
          </a:p>
        </p:txBody>
      </p:sp>
      <p:sp>
        <p:nvSpPr>
          <p:cNvPr id="8" name="AutoShape 8">
            <a:extLst>
              <a:ext uri="{FF2B5EF4-FFF2-40B4-BE49-F238E27FC236}">
                <a16:creationId xmlns:a16="http://schemas.microsoft.com/office/drawing/2014/main" id="{C1F05938-56C4-1704-A231-3608A77BD4F0}"/>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FA01C1FD-6079-1C86-EE07-9672B9E9221A}"/>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7B27AA9F-F2B4-3EC3-30A3-593F03D2251B}"/>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938BB1DF-8AD4-C747-D728-2E3FF6635D65}"/>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 name="TextBox 7">
            <a:extLst>
              <a:ext uri="{FF2B5EF4-FFF2-40B4-BE49-F238E27FC236}">
                <a16:creationId xmlns:a16="http://schemas.microsoft.com/office/drawing/2014/main" id="{2615C3A1-2676-831A-5122-88A86B4E5184}"/>
              </a:ext>
            </a:extLst>
          </p:cNvPr>
          <p:cNvSpPr txBox="1"/>
          <p:nvPr/>
        </p:nvSpPr>
        <p:spPr>
          <a:xfrm>
            <a:off x="1024346" y="2399844"/>
            <a:ext cx="14749053" cy="3384260"/>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spc="219" dirty="0">
                <a:solidFill>
                  <a:srgbClr val="000000"/>
                </a:solidFill>
                <a:latin typeface="Lato"/>
                <a:ea typeface="Lato"/>
                <a:cs typeface="Lato"/>
              </a:rPr>
              <a:t>Push-Based Techniques work by maintaining two components for each node: reserve (π_b(v)) and residue (</a:t>
            </a:r>
            <a:r>
              <a:rPr lang="en-US" sz="2199" spc="219" dirty="0" err="1">
                <a:solidFill>
                  <a:srgbClr val="000000"/>
                </a:solidFill>
                <a:latin typeface="Lato"/>
                <a:ea typeface="Lato"/>
                <a:cs typeface="Lato"/>
              </a:rPr>
              <a:t>r_b</a:t>
            </a:r>
            <a:r>
              <a:rPr lang="en-US" sz="2199" spc="219" dirty="0">
                <a:solidFill>
                  <a:srgbClr val="000000"/>
                </a:solidFill>
                <a:latin typeface="Lato"/>
                <a:ea typeface="Lato"/>
                <a:cs typeface="Lato"/>
              </a:rPr>
              <a:t>(v)).</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The reserve tracks the accumulated PPR value, while the residue represents the probability mass left to be distributed.</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The algorithm pushes the residue outwards from each node to its neighbors, distributing its mass and updating the reserve of connected nodes.</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The process continues until the residue is below a threshold (ε).</a:t>
            </a:r>
          </a:p>
        </p:txBody>
      </p:sp>
    </p:spTree>
    <p:extLst>
      <p:ext uri="{BB962C8B-B14F-4D97-AF65-F5344CB8AC3E}">
        <p14:creationId xmlns:p14="http://schemas.microsoft.com/office/powerpoint/2010/main" val="1769118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46E2-759E-1D35-FEDA-FA7DD95F84D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380B3C1-9D9D-1608-5BE5-525645AA7CA2}"/>
              </a:ext>
            </a:extLst>
          </p:cNvPr>
          <p:cNvSpPr txBox="1"/>
          <p:nvPr/>
        </p:nvSpPr>
        <p:spPr>
          <a:xfrm>
            <a:off x="1028700" y="64770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Push-Based Techniques for Personalized PageRank (PPR)</a:t>
            </a:r>
          </a:p>
        </p:txBody>
      </p:sp>
      <p:sp>
        <p:nvSpPr>
          <p:cNvPr id="8" name="AutoShape 8">
            <a:extLst>
              <a:ext uri="{FF2B5EF4-FFF2-40B4-BE49-F238E27FC236}">
                <a16:creationId xmlns:a16="http://schemas.microsoft.com/office/drawing/2014/main" id="{95B72B8A-C616-2DBA-F776-7C43F772AC0C}"/>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2DC92C2D-3E85-CD55-B2DC-E38ED8437B35}"/>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B7DEC9BF-4EF4-A668-5A17-9D696E1EE9B9}"/>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33C26C97-61BE-F0D4-EA79-A2AE82D70877}"/>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2" name="Picture 1">
            <a:extLst>
              <a:ext uri="{FF2B5EF4-FFF2-40B4-BE49-F238E27FC236}">
                <a16:creationId xmlns:a16="http://schemas.microsoft.com/office/drawing/2014/main" id="{1ADDD8A3-ED8F-9B3E-5CCF-F93028961BDD}"/>
              </a:ext>
            </a:extLst>
          </p:cNvPr>
          <p:cNvPicPr>
            <a:picLocks noChangeAspect="1"/>
          </p:cNvPicPr>
          <p:nvPr/>
        </p:nvPicPr>
        <p:blipFill>
          <a:blip r:embed="rId2"/>
          <a:stretch>
            <a:fillRect/>
          </a:stretch>
        </p:blipFill>
        <p:spPr>
          <a:xfrm>
            <a:off x="3505200" y="4885885"/>
            <a:ext cx="2638793" cy="390580"/>
          </a:xfrm>
          <a:prstGeom prst="rect">
            <a:avLst/>
          </a:prstGeom>
        </p:spPr>
      </p:pic>
      <p:pic>
        <p:nvPicPr>
          <p:cNvPr id="3" name="Picture 2">
            <a:extLst>
              <a:ext uri="{FF2B5EF4-FFF2-40B4-BE49-F238E27FC236}">
                <a16:creationId xmlns:a16="http://schemas.microsoft.com/office/drawing/2014/main" id="{2CB3D36E-82BC-1F86-0740-512DD7AF8E95}"/>
              </a:ext>
            </a:extLst>
          </p:cNvPr>
          <p:cNvPicPr>
            <a:picLocks noChangeAspect="1"/>
          </p:cNvPicPr>
          <p:nvPr/>
        </p:nvPicPr>
        <p:blipFill>
          <a:blip r:embed="rId3"/>
          <a:stretch>
            <a:fillRect/>
          </a:stretch>
        </p:blipFill>
        <p:spPr>
          <a:xfrm>
            <a:off x="3171778" y="5907298"/>
            <a:ext cx="3305636" cy="638264"/>
          </a:xfrm>
          <a:prstGeom prst="rect">
            <a:avLst/>
          </a:prstGeom>
        </p:spPr>
      </p:pic>
      <p:sp>
        <p:nvSpPr>
          <p:cNvPr id="4" name="TextBox 7">
            <a:extLst>
              <a:ext uri="{FF2B5EF4-FFF2-40B4-BE49-F238E27FC236}">
                <a16:creationId xmlns:a16="http://schemas.microsoft.com/office/drawing/2014/main" id="{15BAE240-B043-501F-3BA8-449D1695F487}"/>
              </a:ext>
            </a:extLst>
          </p:cNvPr>
          <p:cNvSpPr txBox="1"/>
          <p:nvPr/>
        </p:nvSpPr>
        <p:spPr>
          <a:xfrm>
            <a:off x="1024346" y="2399844"/>
            <a:ext cx="9715493" cy="5753242"/>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Residue and Reserve Update</a:t>
            </a:r>
            <a:r>
              <a:rPr lang="en-US" sz="2199" spc="219" dirty="0">
                <a:solidFill>
                  <a:srgbClr val="000000"/>
                </a:solidFill>
                <a:latin typeface="Lato"/>
                <a:ea typeface="Lato"/>
                <a:cs typeface="Lato"/>
              </a:rPr>
              <a:t>:</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Initially, for each target node t, the residue </a:t>
            </a:r>
            <a:r>
              <a:rPr lang="en-US" sz="2199" spc="219" dirty="0" err="1">
                <a:solidFill>
                  <a:srgbClr val="000000"/>
                </a:solidFill>
                <a:latin typeface="Lato"/>
                <a:ea typeface="Lato"/>
                <a:cs typeface="Lato"/>
              </a:rPr>
              <a:t>r_b</a:t>
            </a:r>
            <a:r>
              <a:rPr lang="en-US" sz="2199" spc="219" dirty="0">
                <a:solidFill>
                  <a:srgbClr val="000000"/>
                </a:solidFill>
                <a:latin typeface="Lato"/>
                <a:ea typeface="Lato"/>
                <a:cs typeface="Lato"/>
              </a:rPr>
              <a:t>(t) is set to 1 and the reserve π_b(t) to 0.</a:t>
            </a:r>
          </a:p>
          <a:p>
            <a:pPr lvl="1"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Push Operation</a:t>
            </a:r>
            <a:r>
              <a:rPr lang="en-US" sz="2199" spc="219" dirty="0">
                <a:solidFill>
                  <a:srgbClr val="000000"/>
                </a:solidFill>
                <a:latin typeface="Lato"/>
                <a:ea typeface="Lato"/>
                <a:cs typeface="Lato"/>
              </a:rPr>
              <a:t>:</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A fraction α is added to the reserve </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The remainder (1 - α) is distributed to neighbors </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After the push, </a:t>
            </a:r>
            <a:r>
              <a:rPr lang="en-US" sz="2199" spc="219" dirty="0" err="1">
                <a:solidFill>
                  <a:srgbClr val="000000"/>
                </a:solidFill>
                <a:latin typeface="Lato"/>
                <a:ea typeface="Lato"/>
                <a:cs typeface="Lato"/>
              </a:rPr>
              <a:t>r_b</a:t>
            </a:r>
            <a:r>
              <a:rPr lang="en-US" sz="2199" spc="219" dirty="0">
                <a:solidFill>
                  <a:srgbClr val="000000"/>
                </a:solidFill>
                <a:latin typeface="Lato"/>
                <a:ea typeface="Lato"/>
                <a:cs typeface="Lato"/>
              </a:rPr>
              <a:t>(v) is set to 0</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Termination Condition</a:t>
            </a:r>
            <a:r>
              <a:rPr lang="en-US" sz="2199" spc="219" dirty="0">
                <a:solidFill>
                  <a:srgbClr val="000000"/>
                </a:solidFill>
                <a:latin typeface="Lato"/>
                <a:ea typeface="Lato"/>
                <a:cs typeface="Lato"/>
              </a:rPr>
              <a:t>:</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The process continues until the residue for each node falls below the specified threshold (ε), ensuring that the computation has sufficiently converged.</a:t>
            </a:r>
          </a:p>
        </p:txBody>
      </p:sp>
      <p:sp>
        <p:nvSpPr>
          <p:cNvPr id="5" name="Rectangle 4">
            <a:extLst>
              <a:ext uri="{FF2B5EF4-FFF2-40B4-BE49-F238E27FC236}">
                <a16:creationId xmlns:a16="http://schemas.microsoft.com/office/drawing/2014/main" id="{980D838E-A3E6-078A-4CD6-FADA63BF442E}"/>
              </a:ext>
            </a:extLst>
          </p:cNvPr>
          <p:cNvSpPr/>
          <p:nvPr/>
        </p:nvSpPr>
        <p:spPr>
          <a:xfrm>
            <a:off x="12458702" y="1103345"/>
            <a:ext cx="2285995"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Initialize </a:t>
            </a:r>
            <a:r>
              <a:rPr lang="en-US" b="1" dirty="0" err="1"/>
              <a:t>r_b</a:t>
            </a:r>
            <a:r>
              <a:rPr lang="en-US" b="1" dirty="0"/>
              <a:t>(t) = 1,  </a:t>
            </a:r>
            <a:r>
              <a:rPr lang="el-GR" b="1" dirty="0"/>
              <a:t>π_</a:t>
            </a:r>
            <a:r>
              <a:rPr lang="en-US" b="1" dirty="0"/>
              <a:t>b(t) = 0 for target t</a:t>
            </a:r>
          </a:p>
        </p:txBody>
      </p:sp>
      <p:sp>
        <p:nvSpPr>
          <p:cNvPr id="12" name="Rectangle 11">
            <a:extLst>
              <a:ext uri="{FF2B5EF4-FFF2-40B4-BE49-F238E27FC236}">
                <a16:creationId xmlns:a16="http://schemas.microsoft.com/office/drawing/2014/main" id="{E0370D87-734C-8644-A9D7-7BF68CB77038}"/>
              </a:ext>
            </a:extLst>
          </p:cNvPr>
          <p:cNvSpPr/>
          <p:nvPr/>
        </p:nvSpPr>
        <p:spPr>
          <a:xfrm>
            <a:off x="12420600" y="2933700"/>
            <a:ext cx="23622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Check </a:t>
            </a:r>
            <a:r>
              <a:rPr lang="en-US" b="1" dirty="0" err="1"/>
              <a:t>r_b</a:t>
            </a:r>
            <a:r>
              <a:rPr lang="en-US" b="1" dirty="0"/>
              <a:t>(v) for all nodes: is it &lt; ε?</a:t>
            </a:r>
          </a:p>
        </p:txBody>
      </p:sp>
      <p:sp>
        <p:nvSpPr>
          <p:cNvPr id="13" name="Rectangle 12">
            <a:extLst>
              <a:ext uri="{FF2B5EF4-FFF2-40B4-BE49-F238E27FC236}">
                <a16:creationId xmlns:a16="http://schemas.microsoft.com/office/drawing/2014/main" id="{668D59C9-4A44-9734-991D-DD8EF1CE23AD}"/>
              </a:ext>
            </a:extLst>
          </p:cNvPr>
          <p:cNvSpPr/>
          <p:nvPr/>
        </p:nvSpPr>
        <p:spPr>
          <a:xfrm>
            <a:off x="10675562" y="4895465"/>
            <a:ext cx="2362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Terminate (If yes, π_b is final PPR vector)</a:t>
            </a:r>
          </a:p>
        </p:txBody>
      </p:sp>
      <p:sp>
        <p:nvSpPr>
          <p:cNvPr id="14" name="Rectangle 13">
            <a:extLst>
              <a:ext uri="{FF2B5EF4-FFF2-40B4-BE49-F238E27FC236}">
                <a16:creationId xmlns:a16="http://schemas.microsoft.com/office/drawing/2014/main" id="{29DD5EBD-1B16-A989-3879-E659E8C8D164}"/>
              </a:ext>
            </a:extLst>
          </p:cNvPr>
          <p:cNvSpPr/>
          <p:nvPr/>
        </p:nvSpPr>
        <p:spPr>
          <a:xfrm>
            <a:off x="14177560" y="4838700"/>
            <a:ext cx="3577039"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Perform Push</a:t>
            </a:r>
            <a:br>
              <a:rPr lang="en-US" b="1" dirty="0"/>
            </a:br>
            <a:br>
              <a:rPr lang="en-US" b="1" dirty="0"/>
            </a:br>
            <a:r>
              <a:rPr lang="el-GR" b="1" dirty="0"/>
              <a:t>π_</a:t>
            </a:r>
            <a:r>
              <a:rPr lang="en-US" b="1" dirty="0"/>
              <a:t>b(v) += </a:t>
            </a:r>
            <a:r>
              <a:rPr lang="el-GR" b="1" dirty="0"/>
              <a:t>α * </a:t>
            </a:r>
            <a:r>
              <a:rPr lang="en-US" b="1" dirty="0" err="1"/>
              <a:t>r_b</a:t>
            </a:r>
            <a:r>
              <a:rPr lang="en-US" b="1" dirty="0"/>
              <a:t>(v) </a:t>
            </a:r>
            <a:br>
              <a:rPr lang="en-US" b="1" dirty="0"/>
            </a:br>
            <a:r>
              <a:rPr lang="en-US" b="1" dirty="0" err="1"/>
              <a:t>r_b</a:t>
            </a:r>
            <a:r>
              <a:rPr lang="en-US" b="1" dirty="0"/>
              <a:t>(u) += (1 - </a:t>
            </a:r>
            <a:r>
              <a:rPr lang="el-GR" b="1" dirty="0"/>
              <a:t>α) * </a:t>
            </a:r>
            <a:r>
              <a:rPr lang="en-US" b="1" dirty="0" err="1"/>
              <a:t>r_b</a:t>
            </a:r>
            <a:r>
              <a:rPr lang="en-US" b="1" dirty="0"/>
              <a:t>(v) / |N(v)|</a:t>
            </a:r>
            <a:br>
              <a:rPr lang="en-US" b="1" dirty="0"/>
            </a:br>
            <a:r>
              <a:rPr lang="en-US" b="1" dirty="0"/>
              <a:t>Set </a:t>
            </a:r>
            <a:r>
              <a:rPr lang="en-US" b="1" dirty="0" err="1"/>
              <a:t>r_b</a:t>
            </a:r>
            <a:r>
              <a:rPr lang="en-US" b="1" dirty="0"/>
              <a:t>(v) = 0 </a:t>
            </a:r>
          </a:p>
        </p:txBody>
      </p:sp>
      <p:sp>
        <p:nvSpPr>
          <p:cNvPr id="15" name="Rectangle 14">
            <a:extLst>
              <a:ext uri="{FF2B5EF4-FFF2-40B4-BE49-F238E27FC236}">
                <a16:creationId xmlns:a16="http://schemas.microsoft.com/office/drawing/2014/main" id="{B4C6ECE7-EF0D-0271-6305-E98E0B957EDB}"/>
              </a:ext>
            </a:extLst>
          </p:cNvPr>
          <p:cNvSpPr/>
          <p:nvPr/>
        </p:nvSpPr>
        <p:spPr>
          <a:xfrm>
            <a:off x="14365879" y="6972300"/>
            <a:ext cx="3200400" cy="5711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Go Back to check if </a:t>
            </a:r>
            <a:r>
              <a:rPr lang="en-US" b="1" dirty="0" err="1"/>
              <a:t>r_b</a:t>
            </a:r>
            <a:r>
              <a:rPr lang="en-US" b="1" dirty="0"/>
              <a:t>(v)&lt;</a:t>
            </a:r>
            <a:r>
              <a:rPr lang="el-GR" b="1" dirty="0"/>
              <a:t>ε</a:t>
            </a:r>
            <a:endParaRPr lang="en-US" b="1" dirty="0"/>
          </a:p>
        </p:txBody>
      </p:sp>
      <p:cxnSp>
        <p:nvCxnSpPr>
          <p:cNvPr id="17" name="Straight Arrow Connector 16">
            <a:extLst>
              <a:ext uri="{FF2B5EF4-FFF2-40B4-BE49-F238E27FC236}">
                <a16:creationId xmlns:a16="http://schemas.microsoft.com/office/drawing/2014/main" id="{14A0B170-C89B-302A-B68A-C3C5B12F1E93}"/>
              </a:ext>
            </a:extLst>
          </p:cNvPr>
          <p:cNvCxnSpPr>
            <a:stCxn id="5" idx="2"/>
            <a:endCxn id="12" idx="0"/>
          </p:cNvCxnSpPr>
          <p:nvPr/>
        </p:nvCxnSpPr>
        <p:spPr>
          <a:xfrm>
            <a:off x="13601700" y="2170145"/>
            <a:ext cx="0" cy="763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2F805AE-DE19-2F35-61DE-3AB82D2A60E1}"/>
              </a:ext>
            </a:extLst>
          </p:cNvPr>
          <p:cNvCxnSpPr>
            <a:cxnSpLocks/>
            <a:stCxn id="14" idx="2"/>
            <a:endCxn id="15" idx="0"/>
          </p:cNvCxnSpPr>
          <p:nvPr/>
        </p:nvCxnSpPr>
        <p:spPr>
          <a:xfrm flipH="1">
            <a:off x="15966079" y="6210300"/>
            <a:ext cx="1"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209F8C76-C7CA-45EE-612C-2E6945E4D32A}"/>
              </a:ext>
            </a:extLst>
          </p:cNvPr>
          <p:cNvCxnSpPr>
            <a:stCxn id="12" idx="3"/>
          </p:cNvCxnSpPr>
          <p:nvPr/>
        </p:nvCxnSpPr>
        <p:spPr>
          <a:xfrm>
            <a:off x="14782800" y="3505200"/>
            <a:ext cx="1066800" cy="13335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E9F5B67A-EEC1-42E4-E6DA-8E5A3AADFF6E}"/>
              </a:ext>
            </a:extLst>
          </p:cNvPr>
          <p:cNvCxnSpPr>
            <a:stCxn id="12" idx="1"/>
            <a:endCxn id="13" idx="0"/>
          </p:cNvCxnSpPr>
          <p:nvPr/>
        </p:nvCxnSpPr>
        <p:spPr>
          <a:xfrm rot="10800000" flipV="1">
            <a:off x="11856662" y="3505199"/>
            <a:ext cx="563938" cy="139026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1420BA4-0782-EAAE-79B0-CD4298896597}"/>
              </a:ext>
            </a:extLst>
          </p:cNvPr>
          <p:cNvSpPr/>
          <p:nvPr/>
        </p:nvSpPr>
        <p:spPr>
          <a:xfrm>
            <a:off x="11882788" y="3135867"/>
            <a:ext cx="552973" cy="369332"/>
          </a:xfrm>
          <a:prstGeom prst="rect">
            <a:avLst/>
          </a:prstGeom>
          <a:noFill/>
        </p:spPr>
        <p:txBody>
          <a:bodyPr wrap="square" lIns="91440" tIns="45720" rIns="91440" bIns="45720">
            <a:spAutoFit/>
          </a:bodyPr>
          <a:lstStyle/>
          <a:p>
            <a:pPr algn="ctr"/>
            <a:r>
              <a:rPr lang="en-US" b="1" dirty="0">
                <a:ln w="0"/>
                <a:effectLst>
                  <a:outerShdw blurRad="38100" dist="19050" dir="2700000" algn="tl" rotWithShape="0">
                    <a:schemeClr val="dk1">
                      <a:alpha val="40000"/>
                    </a:schemeClr>
                  </a:outerShdw>
                </a:effectLst>
              </a:rPr>
              <a:t>Y</a:t>
            </a:r>
            <a:r>
              <a:rPr lang="en-US" b="1" cap="none" spc="0" dirty="0">
                <a:ln w="0"/>
                <a:solidFill>
                  <a:schemeClr val="tx1"/>
                </a:solidFill>
                <a:effectLst>
                  <a:outerShdw blurRad="38100" dist="19050" dir="2700000" algn="tl" rotWithShape="0">
                    <a:schemeClr val="dk1">
                      <a:alpha val="40000"/>
                    </a:schemeClr>
                  </a:outerShdw>
                </a:effectLst>
              </a:rPr>
              <a:t>es</a:t>
            </a:r>
          </a:p>
        </p:txBody>
      </p:sp>
      <p:sp>
        <p:nvSpPr>
          <p:cNvPr id="28" name="Rectangle 27">
            <a:extLst>
              <a:ext uri="{FF2B5EF4-FFF2-40B4-BE49-F238E27FC236}">
                <a16:creationId xmlns:a16="http://schemas.microsoft.com/office/drawing/2014/main" id="{5CC78003-F343-FB39-F9C1-D0667BE78139}"/>
              </a:ext>
            </a:extLst>
          </p:cNvPr>
          <p:cNvSpPr/>
          <p:nvPr/>
        </p:nvSpPr>
        <p:spPr>
          <a:xfrm>
            <a:off x="14793765" y="3103203"/>
            <a:ext cx="552973" cy="369332"/>
          </a:xfrm>
          <a:prstGeom prst="rect">
            <a:avLst/>
          </a:prstGeom>
          <a:noFill/>
        </p:spPr>
        <p:txBody>
          <a:bodyPr wrap="square" lIns="91440" tIns="45720" rIns="91440" bIns="45720">
            <a:spAutoFit/>
          </a:bodyPr>
          <a:lstStyle/>
          <a:p>
            <a:pPr algn="ctr"/>
            <a:r>
              <a:rPr lang="en-US" b="1" cap="none" spc="0" dirty="0">
                <a:ln w="0"/>
                <a:solidFill>
                  <a:schemeClr val="tx1"/>
                </a:solidFill>
                <a:effectLst>
                  <a:outerShdw blurRad="38100" dist="19050" dir="2700000" algn="tl" rotWithShape="0">
                    <a:schemeClr val="dk1">
                      <a:alpha val="40000"/>
                    </a:schemeClr>
                  </a:outerShdw>
                </a:effectLst>
              </a:rPr>
              <a:t>No</a:t>
            </a:r>
          </a:p>
        </p:txBody>
      </p:sp>
    </p:spTree>
    <p:extLst>
      <p:ext uri="{BB962C8B-B14F-4D97-AF65-F5344CB8AC3E}">
        <p14:creationId xmlns:p14="http://schemas.microsoft.com/office/powerpoint/2010/main" val="3271383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4C8C2-0612-B67B-0E0C-4778B4E5FAA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3FCB1DA-0E82-029B-3B4F-13B314280454}"/>
              </a:ext>
            </a:extLst>
          </p:cNvPr>
          <p:cNvSpPr txBox="1"/>
          <p:nvPr/>
        </p:nvSpPr>
        <p:spPr>
          <a:xfrm>
            <a:off x="1028700" y="64770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Push-Based Techniques for Personalized PageRank (PPR)</a:t>
            </a:r>
          </a:p>
        </p:txBody>
      </p:sp>
      <p:sp>
        <p:nvSpPr>
          <p:cNvPr id="8" name="AutoShape 8">
            <a:extLst>
              <a:ext uri="{FF2B5EF4-FFF2-40B4-BE49-F238E27FC236}">
                <a16:creationId xmlns:a16="http://schemas.microsoft.com/office/drawing/2014/main" id="{E876E10E-26A1-C70B-0BEC-7337ADAE84D8}"/>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F32F5B68-DAD7-2E07-B069-4F709FE8CF5E}"/>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7676A8FC-00A8-7961-A4EB-5D6F93DB8155}"/>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ED184D0D-67B1-8C4C-3DCC-42F07E9194FF}"/>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 name="TextBox 7">
            <a:extLst>
              <a:ext uri="{FF2B5EF4-FFF2-40B4-BE49-F238E27FC236}">
                <a16:creationId xmlns:a16="http://schemas.microsoft.com/office/drawing/2014/main" id="{CE811D11-8CF7-7812-F46E-21712ECED888}"/>
              </a:ext>
            </a:extLst>
          </p:cNvPr>
          <p:cNvSpPr txBox="1"/>
          <p:nvPr/>
        </p:nvSpPr>
        <p:spPr>
          <a:xfrm>
            <a:off x="1028700" y="2193928"/>
            <a:ext cx="15430496" cy="5753242"/>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Efficiency</a:t>
            </a:r>
            <a:r>
              <a:rPr lang="en-US" sz="2199" spc="219" dirty="0">
                <a:solidFill>
                  <a:srgbClr val="000000"/>
                </a:solidFill>
                <a:latin typeface="Lato"/>
                <a:ea typeface="Lato"/>
                <a:cs typeface="Lato"/>
              </a:rPr>
              <a:t>:</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Localized Computation: Push-based techniques allow for efficient computation focused on a subset of nodes, which is useful for applications that require local analysis or quick single-node queries.</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Effective for dynamic graph updates, as the residue can quickly adapt to small changes without recalculating from scratch.</a:t>
            </a:r>
          </a:p>
          <a:p>
            <a:pPr lvl="1"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Time Complexity:</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The complexity depends on the graph structure and the number of nodes processed.</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For nodes where computation is needed, push-based methods often achieve sublinear time complexity, particularly for single-node PPR calculations on sparse graphs.</a:t>
            </a:r>
          </a:p>
          <a:p>
            <a:pPr lvl="1"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Scalability</a:t>
            </a:r>
            <a:r>
              <a:rPr lang="en-US" sz="2199" spc="219" dirty="0">
                <a:solidFill>
                  <a:srgbClr val="000000"/>
                </a:solidFill>
                <a:latin typeface="Lato"/>
                <a:ea typeface="Lato"/>
                <a:cs typeface="Lato"/>
              </a:rPr>
              <a:t>:</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Works well on sparse and large graphs because it focuses computational effort only on nodes that contribute significantly to the PPR value.</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However, it requires careful residue management to avoid excessive propagation, which can lead to inefficiency in some graph structures.</a:t>
            </a:r>
          </a:p>
        </p:txBody>
      </p:sp>
    </p:spTree>
    <p:extLst>
      <p:ext uri="{BB962C8B-B14F-4D97-AF65-F5344CB8AC3E}">
        <p14:creationId xmlns:p14="http://schemas.microsoft.com/office/powerpoint/2010/main" val="3789628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0BBFE-9C70-1A47-B9D8-35CCE0EE087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B1B2F287-8F20-02E0-2211-177CC20EC0C0}"/>
              </a:ext>
            </a:extLst>
          </p:cNvPr>
          <p:cNvSpPr txBox="1"/>
          <p:nvPr/>
        </p:nvSpPr>
        <p:spPr>
          <a:xfrm>
            <a:off x="990600" y="64770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err="1">
                <a:solidFill>
                  <a:srgbClr val="000000"/>
                </a:solidFill>
                <a:latin typeface="Helios Extended Bold"/>
                <a:ea typeface="Helios Extended Bold"/>
                <a:cs typeface="Helios Extended Bold"/>
                <a:sym typeface="Helios Extended Bold"/>
              </a:rPr>
              <a:t>SetPush</a:t>
            </a:r>
            <a:r>
              <a:rPr lang="en-US" sz="3200" b="1" spc="300" dirty="0">
                <a:solidFill>
                  <a:srgbClr val="000000"/>
                </a:solidFill>
                <a:latin typeface="Helios Extended Bold"/>
                <a:ea typeface="Helios Extended Bold"/>
                <a:cs typeface="Helios Extended Bold"/>
                <a:sym typeface="Helios Extended Bold"/>
              </a:rPr>
              <a:t>: Extension of Push-Based Techniques</a:t>
            </a:r>
          </a:p>
        </p:txBody>
      </p:sp>
      <p:sp>
        <p:nvSpPr>
          <p:cNvPr id="8" name="AutoShape 8">
            <a:extLst>
              <a:ext uri="{FF2B5EF4-FFF2-40B4-BE49-F238E27FC236}">
                <a16:creationId xmlns:a16="http://schemas.microsoft.com/office/drawing/2014/main" id="{22B74450-5377-7295-B57D-99C82952DE72}"/>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0CBD83E3-63A7-5361-2210-3B6C8584D266}"/>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6BE27310-0F9F-115C-9F03-F693EC26B61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322C5070-9AF1-B2FE-56F3-264C57444398}"/>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 name="TextBox 7">
            <a:extLst>
              <a:ext uri="{FF2B5EF4-FFF2-40B4-BE49-F238E27FC236}">
                <a16:creationId xmlns:a16="http://schemas.microsoft.com/office/drawing/2014/main" id="{C376CC35-26AD-29AB-FDCC-D3044732EF70}"/>
              </a:ext>
            </a:extLst>
          </p:cNvPr>
          <p:cNvSpPr txBox="1"/>
          <p:nvPr/>
        </p:nvSpPr>
        <p:spPr>
          <a:xfrm>
            <a:off x="969723" y="2324100"/>
            <a:ext cx="15985356" cy="4737964"/>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spc="219" dirty="0" err="1">
                <a:solidFill>
                  <a:srgbClr val="000000"/>
                </a:solidFill>
                <a:latin typeface="Lato"/>
                <a:ea typeface="Lato"/>
                <a:cs typeface="Lato"/>
              </a:rPr>
              <a:t>SetPush</a:t>
            </a:r>
            <a:r>
              <a:rPr lang="en-US" sz="2199" spc="219" dirty="0">
                <a:solidFill>
                  <a:srgbClr val="000000"/>
                </a:solidFill>
                <a:latin typeface="Lato"/>
                <a:ea typeface="Lato"/>
                <a:cs typeface="Lato"/>
              </a:rPr>
              <a:t> is a hybrid extension of traditional push-based techniques. It builds on the concept of push operations that propagate values from specific nodes to neighbors but introduces additional randomization to enhance computational efficiency for single-node PageRank computation.</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err="1">
                <a:solidFill>
                  <a:srgbClr val="000000"/>
                </a:solidFill>
                <a:latin typeface="Lato"/>
                <a:ea typeface="Lato"/>
                <a:cs typeface="Lato"/>
              </a:rPr>
              <a:t>SetPush</a:t>
            </a:r>
            <a:r>
              <a:rPr lang="en-US" sz="2199" spc="219" dirty="0">
                <a:solidFill>
                  <a:srgbClr val="000000"/>
                </a:solidFill>
                <a:latin typeface="Lato"/>
                <a:ea typeface="Lato"/>
                <a:cs typeface="Lato"/>
              </a:rPr>
              <a:t> retains the residue and reserve value mechanism from traditional push-based methods:</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Residue represents the amount of value that still needs to be distributed.</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Reserve represents the accumulated PageRank value.</a:t>
            </a:r>
          </a:p>
          <a:p>
            <a:pPr lvl="1"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The algorithm is specifically designed for single-node computations, meaning it targets the Personalized PageRank for one node without calculating it for the entire graph.</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Backward Push with Randomized Sampling: </a:t>
            </a:r>
            <a:r>
              <a:rPr lang="en-US" sz="2199" spc="219" dirty="0" err="1">
                <a:solidFill>
                  <a:srgbClr val="000000"/>
                </a:solidFill>
                <a:latin typeface="Lato"/>
                <a:ea typeface="Lato"/>
                <a:cs typeface="Lato"/>
              </a:rPr>
              <a:t>SetPush</a:t>
            </a:r>
            <a:r>
              <a:rPr lang="en-US" sz="2199" spc="219" dirty="0">
                <a:solidFill>
                  <a:srgbClr val="000000"/>
                </a:solidFill>
                <a:latin typeface="Lato"/>
                <a:ea typeface="Lato"/>
                <a:cs typeface="Lato"/>
              </a:rPr>
              <a:t> employs backward push operations to incrementally distribute values while using Monte Carlo sampling to handle high-degree nodes more efficiently, making it a powerful approach for dense graphs.</a:t>
            </a:r>
          </a:p>
        </p:txBody>
      </p:sp>
    </p:spTree>
    <p:extLst>
      <p:ext uri="{BB962C8B-B14F-4D97-AF65-F5344CB8AC3E}">
        <p14:creationId xmlns:p14="http://schemas.microsoft.com/office/powerpoint/2010/main" val="2781526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0C275-3723-9C2A-F602-829ACEF84CD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B1F69AF-1C3B-E88D-768C-0FD430CEAD7C}"/>
              </a:ext>
            </a:extLst>
          </p:cNvPr>
          <p:cNvSpPr txBox="1"/>
          <p:nvPr/>
        </p:nvSpPr>
        <p:spPr>
          <a:xfrm>
            <a:off x="8022464" y="78021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err="1">
                <a:solidFill>
                  <a:srgbClr val="000000"/>
                </a:solidFill>
                <a:latin typeface="Helios Extended Bold"/>
                <a:ea typeface="Helios Extended Bold"/>
                <a:cs typeface="Helios Extended Bold"/>
                <a:sym typeface="Helios Extended Bold"/>
              </a:rPr>
              <a:t>SetPush</a:t>
            </a:r>
            <a:r>
              <a:rPr lang="en-US" sz="3200" b="1" spc="300" dirty="0">
                <a:solidFill>
                  <a:srgbClr val="000000"/>
                </a:solidFill>
                <a:latin typeface="Helios Extended Bold"/>
                <a:ea typeface="Helios Extended Bold"/>
                <a:cs typeface="Helios Extended Bold"/>
                <a:sym typeface="Helios Extended Bold"/>
              </a:rPr>
              <a:t>: Extension of Push-Based Techniques</a:t>
            </a:r>
          </a:p>
        </p:txBody>
      </p:sp>
      <p:sp>
        <p:nvSpPr>
          <p:cNvPr id="8" name="AutoShape 8">
            <a:extLst>
              <a:ext uri="{FF2B5EF4-FFF2-40B4-BE49-F238E27FC236}">
                <a16:creationId xmlns:a16="http://schemas.microsoft.com/office/drawing/2014/main" id="{F4A18E71-94AD-844C-DBEF-42CF6C0E1103}"/>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A06EFA0D-9E75-B726-DA48-50DD081F17BA}"/>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FDF7BE71-57DD-9219-0601-FC02CE5555E4}"/>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3BCCB98F-86D6-8C02-D8EC-5866CDA6FE2D}"/>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2" name="Picture 1">
            <a:extLst>
              <a:ext uri="{FF2B5EF4-FFF2-40B4-BE49-F238E27FC236}">
                <a16:creationId xmlns:a16="http://schemas.microsoft.com/office/drawing/2014/main" id="{8F6D6FB9-83E5-3AE7-7D26-A77470D1DDEB}"/>
              </a:ext>
            </a:extLst>
          </p:cNvPr>
          <p:cNvPicPr>
            <a:picLocks noChangeAspect="1"/>
          </p:cNvPicPr>
          <p:nvPr/>
        </p:nvPicPr>
        <p:blipFill>
          <a:blip r:embed="rId2"/>
          <a:stretch>
            <a:fillRect/>
          </a:stretch>
        </p:blipFill>
        <p:spPr>
          <a:xfrm>
            <a:off x="11617971" y="5535881"/>
            <a:ext cx="2524477" cy="376656"/>
          </a:xfrm>
          <a:prstGeom prst="rect">
            <a:avLst/>
          </a:prstGeom>
        </p:spPr>
      </p:pic>
      <p:pic>
        <p:nvPicPr>
          <p:cNvPr id="3" name="Picture 2">
            <a:extLst>
              <a:ext uri="{FF2B5EF4-FFF2-40B4-BE49-F238E27FC236}">
                <a16:creationId xmlns:a16="http://schemas.microsoft.com/office/drawing/2014/main" id="{8328E5C8-E7C0-D37B-1FB7-053CD9DEA1E4}"/>
              </a:ext>
            </a:extLst>
          </p:cNvPr>
          <p:cNvPicPr>
            <a:picLocks noChangeAspect="1"/>
          </p:cNvPicPr>
          <p:nvPr/>
        </p:nvPicPr>
        <p:blipFill>
          <a:blip r:embed="rId3"/>
          <a:stretch>
            <a:fillRect/>
          </a:stretch>
        </p:blipFill>
        <p:spPr>
          <a:xfrm>
            <a:off x="11147150" y="6938023"/>
            <a:ext cx="3677163" cy="790685"/>
          </a:xfrm>
          <a:prstGeom prst="rect">
            <a:avLst/>
          </a:prstGeom>
        </p:spPr>
      </p:pic>
      <p:sp>
        <p:nvSpPr>
          <p:cNvPr id="4" name="TextBox 7">
            <a:extLst>
              <a:ext uri="{FF2B5EF4-FFF2-40B4-BE49-F238E27FC236}">
                <a16:creationId xmlns:a16="http://schemas.microsoft.com/office/drawing/2014/main" id="{9633B96E-4715-9EE0-92E7-8E2ED0A179E3}"/>
              </a:ext>
            </a:extLst>
          </p:cNvPr>
          <p:cNvSpPr txBox="1"/>
          <p:nvPr/>
        </p:nvSpPr>
        <p:spPr>
          <a:xfrm>
            <a:off x="8022464" y="2324100"/>
            <a:ext cx="9715493" cy="6430094"/>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Initialization:</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Residue and Reserve: For each node v, </a:t>
            </a:r>
            <a:r>
              <a:rPr lang="en-US" sz="2199" spc="219" dirty="0" err="1">
                <a:solidFill>
                  <a:srgbClr val="000000"/>
                </a:solidFill>
                <a:latin typeface="Lato"/>
                <a:ea typeface="Lato"/>
                <a:cs typeface="Lato"/>
              </a:rPr>
              <a:t>SetPush</a:t>
            </a:r>
            <a:r>
              <a:rPr lang="en-US" sz="2199" spc="219" dirty="0">
                <a:solidFill>
                  <a:srgbClr val="000000"/>
                </a:solidFill>
                <a:latin typeface="Lato"/>
                <a:ea typeface="Lato"/>
                <a:cs typeface="Lato"/>
              </a:rPr>
              <a:t> </a:t>
            </a:r>
            <a:r>
              <a:rPr lang="en-US" sz="2199" spc="219" dirty="0" err="1">
                <a:solidFill>
                  <a:srgbClr val="000000"/>
                </a:solidFill>
                <a:latin typeface="Lato"/>
                <a:ea typeface="Lato"/>
                <a:cs typeface="Lato"/>
              </a:rPr>
              <a:t>maintains:A</a:t>
            </a:r>
            <a:r>
              <a:rPr lang="en-US" sz="2199" spc="219" dirty="0">
                <a:solidFill>
                  <a:srgbClr val="000000"/>
                </a:solidFill>
                <a:latin typeface="Lato"/>
                <a:ea typeface="Lato"/>
                <a:cs typeface="Lato"/>
              </a:rPr>
              <a:t> residue (r(v)), initially set to 1 for the target node and 0 for all other nodes.</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A reserve (π(v)), initially 0 for all nodes.</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Push Operation</a:t>
            </a:r>
            <a:r>
              <a:rPr lang="en-US" sz="2199" spc="219" dirty="0">
                <a:solidFill>
                  <a:srgbClr val="000000"/>
                </a:solidFill>
                <a:latin typeface="Lato"/>
                <a:ea typeface="Lato"/>
                <a:cs typeface="Lato"/>
              </a:rPr>
              <a:t>:</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During each iteration, a fraction α of the residue at node v is added to the reserve</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The remaining (1 - α) of the residue is distributed among node v's neighbors</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This process continues until the residue values fall below a predefined threshold (ε). </a:t>
            </a:r>
          </a:p>
        </p:txBody>
      </p:sp>
      <p:sp>
        <p:nvSpPr>
          <p:cNvPr id="5" name="Rectangle 4">
            <a:extLst>
              <a:ext uri="{FF2B5EF4-FFF2-40B4-BE49-F238E27FC236}">
                <a16:creationId xmlns:a16="http://schemas.microsoft.com/office/drawing/2014/main" id="{980D838E-A3E6-078A-4CD6-FADA63BF442E}"/>
              </a:ext>
            </a:extLst>
          </p:cNvPr>
          <p:cNvSpPr/>
          <p:nvPr/>
        </p:nvSpPr>
        <p:spPr>
          <a:xfrm>
            <a:off x="1725428" y="1361874"/>
            <a:ext cx="3898604" cy="11430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dirty="0"/>
              <a:t>Initialize residue r(v) and reserve  </a:t>
            </a:r>
            <a:r>
              <a:rPr lang="el-GR" b="1" dirty="0"/>
              <a:t>π(</a:t>
            </a:r>
            <a:r>
              <a:rPr lang="en-US" b="1" dirty="0"/>
              <a:t>v): </a:t>
            </a:r>
            <a:br>
              <a:rPr lang="en-US" b="1" dirty="0"/>
            </a:br>
            <a:r>
              <a:rPr lang="en-US" b="1" dirty="0"/>
              <a:t> - r(v) = 1 for target node, 0 for others</a:t>
            </a:r>
            <a:br>
              <a:rPr lang="en-US" b="1" dirty="0"/>
            </a:br>
            <a:r>
              <a:rPr lang="en-US" b="1" dirty="0"/>
              <a:t>- </a:t>
            </a:r>
            <a:r>
              <a:rPr lang="el-GR" b="1" dirty="0"/>
              <a:t>π(</a:t>
            </a:r>
            <a:r>
              <a:rPr lang="en-US" b="1" dirty="0"/>
              <a:t>v) = 0 for all nodes </a:t>
            </a:r>
          </a:p>
        </p:txBody>
      </p:sp>
      <p:sp>
        <p:nvSpPr>
          <p:cNvPr id="12" name="Rectangle 11">
            <a:extLst>
              <a:ext uri="{FF2B5EF4-FFF2-40B4-BE49-F238E27FC236}">
                <a16:creationId xmlns:a16="http://schemas.microsoft.com/office/drawing/2014/main" id="{E0370D87-734C-8644-A9D7-7BF68CB77038}"/>
              </a:ext>
            </a:extLst>
          </p:cNvPr>
          <p:cNvSpPr/>
          <p:nvPr/>
        </p:nvSpPr>
        <p:spPr>
          <a:xfrm>
            <a:off x="2493630" y="3697253"/>
            <a:ext cx="2362200" cy="7620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dirty="0"/>
              <a:t>Check r(v) for all  nodes: is r(v) &lt; ε? </a:t>
            </a:r>
          </a:p>
        </p:txBody>
      </p:sp>
      <p:sp>
        <p:nvSpPr>
          <p:cNvPr id="13" name="Rectangle 12">
            <a:extLst>
              <a:ext uri="{FF2B5EF4-FFF2-40B4-BE49-F238E27FC236}">
                <a16:creationId xmlns:a16="http://schemas.microsoft.com/office/drawing/2014/main" id="{668D59C9-4A44-9734-991D-DD8EF1CE23AD}"/>
              </a:ext>
            </a:extLst>
          </p:cNvPr>
          <p:cNvSpPr/>
          <p:nvPr/>
        </p:nvSpPr>
        <p:spPr>
          <a:xfrm>
            <a:off x="748592" y="5278020"/>
            <a:ext cx="23622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dirty="0"/>
              <a:t>Terminate (If yes, π(v) is final PPR vector)</a:t>
            </a:r>
          </a:p>
        </p:txBody>
      </p:sp>
      <p:sp>
        <p:nvSpPr>
          <p:cNvPr id="14" name="Rectangle 13">
            <a:extLst>
              <a:ext uri="{FF2B5EF4-FFF2-40B4-BE49-F238E27FC236}">
                <a16:creationId xmlns:a16="http://schemas.microsoft.com/office/drawing/2014/main" id="{29DD5EBD-1B16-A989-3879-E659E8C8D164}"/>
              </a:ext>
            </a:extLst>
          </p:cNvPr>
          <p:cNvSpPr/>
          <p:nvPr/>
        </p:nvSpPr>
        <p:spPr>
          <a:xfrm>
            <a:off x="4250590" y="5221255"/>
            <a:ext cx="3577039"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dirty="0"/>
              <a:t>Perform Push</a:t>
            </a:r>
            <a:br>
              <a:rPr lang="en-US" b="1" dirty="0"/>
            </a:br>
            <a:br>
              <a:rPr lang="en-US" b="1" dirty="0"/>
            </a:br>
            <a:r>
              <a:rPr lang="el-GR" b="1" dirty="0"/>
              <a:t>π(</a:t>
            </a:r>
            <a:r>
              <a:rPr lang="en-US" b="1" dirty="0"/>
              <a:t>v) += </a:t>
            </a:r>
            <a:r>
              <a:rPr lang="el-GR" b="1" dirty="0"/>
              <a:t>α * </a:t>
            </a:r>
            <a:r>
              <a:rPr lang="en-US" b="1" dirty="0"/>
              <a:t>r(v) </a:t>
            </a:r>
            <a:br>
              <a:rPr lang="en-US" b="1" dirty="0"/>
            </a:br>
            <a:r>
              <a:rPr lang="en-US" b="1" dirty="0"/>
              <a:t>r(u) += (1 - </a:t>
            </a:r>
            <a:r>
              <a:rPr lang="el-GR" b="1" dirty="0"/>
              <a:t>α) * </a:t>
            </a:r>
            <a:r>
              <a:rPr lang="en-US" b="1" dirty="0"/>
              <a:t>r(v) / |N(v)| for  each neighbor u Set r(v) = 0 </a:t>
            </a:r>
          </a:p>
        </p:txBody>
      </p:sp>
      <p:sp>
        <p:nvSpPr>
          <p:cNvPr id="15" name="Rectangle 14">
            <a:extLst>
              <a:ext uri="{FF2B5EF4-FFF2-40B4-BE49-F238E27FC236}">
                <a16:creationId xmlns:a16="http://schemas.microsoft.com/office/drawing/2014/main" id="{B4C6ECE7-EF0D-0271-6305-E98E0B957EDB}"/>
              </a:ext>
            </a:extLst>
          </p:cNvPr>
          <p:cNvSpPr/>
          <p:nvPr/>
        </p:nvSpPr>
        <p:spPr>
          <a:xfrm>
            <a:off x="4344749" y="7379893"/>
            <a:ext cx="3388720" cy="5711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b="1" dirty="0"/>
              <a:t>Repeat until r(v) &lt; ε for all nodes </a:t>
            </a:r>
          </a:p>
        </p:txBody>
      </p:sp>
      <p:cxnSp>
        <p:nvCxnSpPr>
          <p:cNvPr id="16" name="Straight Arrow Connector 15">
            <a:extLst>
              <a:ext uri="{FF2B5EF4-FFF2-40B4-BE49-F238E27FC236}">
                <a16:creationId xmlns:a16="http://schemas.microsoft.com/office/drawing/2014/main" id="{14A0B170-C89B-302A-B68A-C3C5B12F1E93}"/>
              </a:ext>
            </a:extLst>
          </p:cNvPr>
          <p:cNvCxnSpPr>
            <a:cxnSpLocks/>
            <a:stCxn id="5" idx="2"/>
            <a:endCxn id="12" idx="0"/>
          </p:cNvCxnSpPr>
          <p:nvPr/>
        </p:nvCxnSpPr>
        <p:spPr>
          <a:xfrm>
            <a:off x="3674730" y="2504875"/>
            <a:ext cx="0" cy="119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F805AE-DE19-2F35-61DE-3AB82D2A60E1}"/>
              </a:ext>
            </a:extLst>
          </p:cNvPr>
          <p:cNvCxnSpPr>
            <a:cxnSpLocks/>
            <a:stCxn id="14" idx="2"/>
            <a:endCxn id="15" idx="0"/>
          </p:cNvCxnSpPr>
          <p:nvPr/>
        </p:nvCxnSpPr>
        <p:spPr>
          <a:xfrm flipH="1">
            <a:off x="6039109" y="6592855"/>
            <a:ext cx="1" cy="7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209F8C76-C7CA-45EE-612C-2E6945E4D32A}"/>
              </a:ext>
            </a:extLst>
          </p:cNvPr>
          <p:cNvCxnSpPr>
            <a:cxnSpLocks/>
            <a:stCxn id="12" idx="3"/>
          </p:cNvCxnSpPr>
          <p:nvPr/>
        </p:nvCxnSpPr>
        <p:spPr>
          <a:xfrm>
            <a:off x="4855830" y="4078254"/>
            <a:ext cx="1066800" cy="11430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E9F5B67A-EEC1-42E4-E6DA-8E5A3AADFF6E}"/>
              </a:ext>
            </a:extLst>
          </p:cNvPr>
          <p:cNvCxnSpPr>
            <a:cxnSpLocks/>
            <a:stCxn id="12" idx="1"/>
            <a:endCxn id="13" idx="0"/>
          </p:cNvCxnSpPr>
          <p:nvPr/>
        </p:nvCxnSpPr>
        <p:spPr>
          <a:xfrm rot="10800000" flipV="1">
            <a:off x="1929692" y="4078254"/>
            <a:ext cx="563938" cy="11997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1420BA4-0782-EAAE-79B0-CD4298896597}"/>
              </a:ext>
            </a:extLst>
          </p:cNvPr>
          <p:cNvSpPr/>
          <p:nvPr/>
        </p:nvSpPr>
        <p:spPr>
          <a:xfrm>
            <a:off x="1940657" y="3704641"/>
            <a:ext cx="552973" cy="369332"/>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n w="0"/>
                <a:effectLst>
                  <a:outerShdw blurRad="38100" dist="19050" dir="2700000" algn="tl" rotWithShape="0">
                    <a:schemeClr val="dk1">
                      <a:alpha val="40000"/>
                    </a:schemeClr>
                  </a:outerShdw>
                </a:effectLst>
              </a:rPr>
              <a:t>Y</a:t>
            </a:r>
            <a:r>
              <a:rPr lang="en-US" b="1" cap="none" spc="0" dirty="0">
                <a:ln w="0"/>
                <a:solidFill>
                  <a:schemeClr val="tx1"/>
                </a:solidFill>
                <a:effectLst>
                  <a:outerShdw blurRad="38100" dist="19050" dir="2700000" algn="tl" rotWithShape="0">
                    <a:schemeClr val="dk1">
                      <a:alpha val="40000"/>
                    </a:schemeClr>
                  </a:outerShdw>
                </a:effectLst>
              </a:rPr>
              <a:t>es</a:t>
            </a:r>
          </a:p>
        </p:txBody>
      </p:sp>
      <p:sp>
        <p:nvSpPr>
          <p:cNvPr id="21" name="Rectangle 20">
            <a:extLst>
              <a:ext uri="{FF2B5EF4-FFF2-40B4-BE49-F238E27FC236}">
                <a16:creationId xmlns:a16="http://schemas.microsoft.com/office/drawing/2014/main" id="{5CC78003-F343-FB39-F9C1-D0667BE78139}"/>
              </a:ext>
            </a:extLst>
          </p:cNvPr>
          <p:cNvSpPr/>
          <p:nvPr/>
        </p:nvSpPr>
        <p:spPr>
          <a:xfrm>
            <a:off x="4871962" y="3717081"/>
            <a:ext cx="552973" cy="369332"/>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cap="none" spc="0" dirty="0">
                <a:ln w="0"/>
                <a:solidFill>
                  <a:schemeClr val="tx1"/>
                </a:solidFill>
                <a:effectLst>
                  <a:outerShdw blurRad="38100" dist="19050" dir="2700000" algn="tl" rotWithShape="0">
                    <a:schemeClr val="dk1">
                      <a:alpha val="40000"/>
                    </a:schemeClr>
                  </a:outerShdw>
                </a:effectLst>
              </a:rPr>
              <a:t>No</a:t>
            </a:r>
          </a:p>
        </p:txBody>
      </p:sp>
    </p:spTree>
    <p:extLst>
      <p:ext uri="{BB962C8B-B14F-4D97-AF65-F5344CB8AC3E}">
        <p14:creationId xmlns:p14="http://schemas.microsoft.com/office/powerpoint/2010/main" val="2055838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81BD4-C10D-592B-3DB7-5D6305731F0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D88B0F99-FF8C-E6A2-0A22-7446B8C267FB}"/>
              </a:ext>
            </a:extLst>
          </p:cNvPr>
          <p:cNvSpPr txBox="1"/>
          <p:nvPr/>
        </p:nvSpPr>
        <p:spPr>
          <a:xfrm>
            <a:off x="1010490" y="488569"/>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err="1">
                <a:solidFill>
                  <a:srgbClr val="000000"/>
                </a:solidFill>
                <a:latin typeface="Helios Extended Bold"/>
                <a:ea typeface="Helios Extended Bold"/>
                <a:cs typeface="Helios Extended Bold"/>
                <a:sym typeface="Helios Extended Bold"/>
              </a:rPr>
              <a:t>SetPush</a:t>
            </a:r>
            <a:r>
              <a:rPr lang="en-US" sz="3200" b="1" spc="300" dirty="0">
                <a:solidFill>
                  <a:srgbClr val="000000"/>
                </a:solidFill>
                <a:latin typeface="Helios Extended Bold"/>
                <a:ea typeface="Helios Extended Bold"/>
                <a:cs typeface="Helios Extended Bold"/>
                <a:sym typeface="Helios Extended Bold"/>
              </a:rPr>
              <a:t>: Extension of Push-Based Techniques</a:t>
            </a:r>
          </a:p>
        </p:txBody>
      </p:sp>
      <p:sp>
        <p:nvSpPr>
          <p:cNvPr id="8" name="AutoShape 8">
            <a:extLst>
              <a:ext uri="{FF2B5EF4-FFF2-40B4-BE49-F238E27FC236}">
                <a16:creationId xmlns:a16="http://schemas.microsoft.com/office/drawing/2014/main" id="{2E1A91E8-BF5F-9A5B-210A-70B795A75545}"/>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B7448770-FBF2-190E-12E2-8936FF14A7B5}"/>
              </a:ext>
            </a:extLst>
          </p:cNvPr>
          <p:cNvGrpSpPr/>
          <p:nvPr/>
        </p:nvGrpSpPr>
        <p:grpSpPr>
          <a:xfrm>
            <a:off x="762000" y="9410700"/>
            <a:ext cx="248490" cy="248490"/>
            <a:chOff x="0" y="0"/>
            <a:chExt cx="812800" cy="812800"/>
          </a:xfrm>
        </p:grpSpPr>
        <p:sp>
          <p:nvSpPr>
            <p:cNvPr id="10" name="Freeform 10">
              <a:extLst>
                <a:ext uri="{FF2B5EF4-FFF2-40B4-BE49-F238E27FC236}">
                  <a16:creationId xmlns:a16="http://schemas.microsoft.com/office/drawing/2014/main" id="{A09154B5-9A6D-CD48-CC45-39DB57BAB670}"/>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A59B5468-DAD8-6D53-4054-9F1EBF16DE2F}"/>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2" name="Picture 1">
            <a:extLst>
              <a:ext uri="{FF2B5EF4-FFF2-40B4-BE49-F238E27FC236}">
                <a16:creationId xmlns:a16="http://schemas.microsoft.com/office/drawing/2014/main" id="{FB0ED526-7DC9-D86E-A320-CB7A22B7D262}"/>
              </a:ext>
            </a:extLst>
          </p:cNvPr>
          <p:cNvPicPr>
            <a:picLocks noChangeAspect="1"/>
          </p:cNvPicPr>
          <p:nvPr/>
        </p:nvPicPr>
        <p:blipFill>
          <a:blip r:embed="rId2"/>
          <a:stretch>
            <a:fillRect/>
          </a:stretch>
        </p:blipFill>
        <p:spPr>
          <a:xfrm>
            <a:off x="6324600" y="7915816"/>
            <a:ext cx="2388477" cy="685800"/>
          </a:xfrm>
          <a:prstGeom prst="rect">
            <a:avLst/>
          </a:prstGeom>
        </p:spPr>
      </p:pic>
      <p:sp>
        <p:nvSpPr>
          <p:cNvPr id="3" name="TextBox 7">
            <a:extLst>
              <a:ext uri="{FF2B5EF4-FFF2-40B4-BE49-F238E27FC236}">
                <a16:creationId xmlns:a16="http://schemas.microsoft.com/office/drawing/2014/main" id="{8121476C-CA8F-E511-F25E-E90D99647BC0}"/>
              </a:ext>
            </a:extLst>
          </p:cNvPr>
          <p:cNvSpPr txBox="1"/>
          <p:nvPr/>
        </p:nvSpPr>
        <p:spPr>
          <a:xfrm>
            <a:off x="1010490" y="2194969"/>
            <a:ext cx="16213957" cy="5753242"/>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Efficiency and Scalability:</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Single-Node Focus: Unlike traditional push-based techniques that may be used to calculate PPR for multiple nodes, </a:t>
            </a:r>
            <a:r>
              <a:rPr lang="en-US" sz="2199" spc="219" dirty="0" err="1">
                <a:solidFill>
                  <a:srgbClr val="000000"/>
                </a:solidFill>
                <a:latin typeface="Lato"/>
                <a:ea typeface="Lato"/>
                <a:cs typeface="Lato"/>
              </a:rPr>
              <a:t>SetPush</a:t>
            </a:r>
            <a:r>
              <a:rPr lang="en-US" sz="2199" spc="219" dirty="0">
                <a:solidFill>
                  <a:srgbClr val="000000"/>
                </a:solidFill>
                <a:latin typeface="Lato"/>
                <a:ea typeface="Lato"/>
                <a:cs typeface="Lato"/>
              </a:rPr>
              <a:t> targets individual nodes, significantly reducing the computation required.</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Hybrid Approach: The combination of deterministic push and randomized sampling provides a balanced approach that is both efficient and scalable, especially for dense graphs or graphs with many nodes and edges.</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Localized Computation: By focusing on local neighborhoods around the target node and leveraging residue propagation, </a:t>
            </a:r>
            <a:r>
              <a:rPr lang="en-US" sz="2199" spc="219" dirty="0" err="1">
                <a:solidFill>
                  <a:srgbClr val="000000"/>
                </a:solidFill>
                <a:latin typeface="Lato"/>
                <a:ea typeface="Lato"/>
                <a:cs typeface="Lato"/>
              </a:rPr>
              <a:t>SetPush</a:t>
            </a:r>
            <a:r>
              <a:rPr lang="en-US" sz="2199" spc="219" dirty="0">
                <a:solidFill>
                  <a:srgbClr val="000000"/>
                </a:solidFill>
                <a:latin typeface="Lato"/>
                <a:ea typeface="Lato"/>
                <a:cs typeface="Lato"/>
              </a:rPr>
              <a:t> ensures that the computation remains localized, which is particularly useful for graphs with changing structures.</a:t>
            </a:r>
          </a:p>
          <a:p>
            <a:pPr lvl="1"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Time Complexity:</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The time complexity of </a:t>
            </a:r>
            <a:r>
              <a:rPr lang="en-US" sz="2199" spc="219" dirty="0" err="1">
                <a:solidFill>
                  <a:srgbClr val="000000"/>
                </a:solidFill>
                <a:latin typeface="Lato"/>
                <a:ea typeface="Lato"/>
                <a:cs typeface="Lato"/>
              </a:rPr>
              <a:t>SetPush</a:t>
            </a:r>
            <a:r>
              <a:rPr lang="en-US" sz="2199" spc="219" dirty="0">
                <a:solidFill>
                  <a:srgbClr val="000000"/>
                </a:solidFill>
                <a:latin typeface="Lato"/>
                <a:ea typeface="Lato"/>
                <a:cs typeface="Lato"/>
              </a:rPr>
              <a:t> is:</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1257300" lvl="2" indent="-342900" algn="just">
              <a:buFont typeface="Arial" panose="020B0604020202020204" pitchFamily="34" charset="0"/>
              <a:buChar char="•"/>
            </a:pPr>
            <a:r>
              <a:rPr lang="en-US" sz="2199" spc="219" dirty="0">
                <a:solidFill>
                  <a:srgbClr val="000000"/>
                </a:solidFill>
                <a:latin typeface="Lato"/>
                <a:ea typeface="Lato"/>
                <a:cs typeface="Lato"/>
              </a:rPr>
              <a:t>Where </a:t>
            </a:r>
            <a:r>
              <a:rPr lang="en-US" sz="2199" spc="219" dirty="0" err="1">
                <a:solidFill>
                  <a:srgbClr val="000000"/>
                </a:solidFill>
                <a:latin typeface="Lato"/>
                <a:ea typeface="Lato"/>
                <a:cs typeface="Lato"/>
              </a:rPr>
              <a:t>d_t</a:t>
            </a:r>
            <a:r>
              <a:rPr lang="en-US" sz="2199" spc="219" dirty="0">
                <a:solidFill>
                  <a:srgbClr val="000000"/>
                </a:solidFill>
                <a:latin typeface="Lato"/>
                <a:ea typeface="Lato"/>
                <a:cs typeface="Lato"/>
              </a:rPr>
              <a:t> is the degree of the target node, and m is the number of edges in the graph.</a:t>
            </a:r>
          </a:p>
          <a:p>
            <a:pPr lvl="2"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This complexity means </a:t>
            </a:r>
            <a:r>
              <a:rPr lang="en-US" sz="2199" spc="219" dirty="0" err="1">
                <a:solidFill>
                  <a:srgbClr val="000000"/>
                </a:solidFill>
                <a:latin typeface="Lato"/>
                <a:ea typeface="Lato"/>
                <a:cs typeface="Lato"/>
              </a:rPr>
              <a:t>SetPush</a:t>
            </a:r>
            <a:r>
              <a:rPr lang="en-US" sz="2199" spc="219" dirty="0">
                <a:solidFill>
                  <a:srgbClr val="000000"/>
                </a:solidFill>
                <a:latin typeface="Lato"/>
                <a:ea typeface="Lato"/>
                <a:cs typeface="Lato"/>
              </a:rPr>
              <a:t> can operate efficiently even in high-degree or large graphs, providing faster single-node computation compared to full graph traversal methods.</a:t>
            </a:r>
          </a:p>
        </p:txBody>
      </p:sp>
    </p:spTree>
    <p:extLst>
      <p:ext uri="{BB962C8B-B14F-4D97-AF65-F5344CB8AC3E}">
        <p14:creationId xmlns:p14="http://schemas.microsoft.com/office/powerpoint/2010/main" val="980704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9B717-DAC0-095F-8BEC-FCA54EE6FEDC}"/>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09D5413D-7243-7189-A2B5-C53B43C4FD44}"/>
              </a:ext>
            </a:extLst>
          </p:cNvPr>
          <p:cNvSpPr txBox="1"/>
          <p:nvPr/>
        </p:nvSpPr>
        <p:spPr>
          <a:xfrm>
            <a:off x="1028700" y="647700"/>
            <a:ext cx="9926537" cy="657231"/>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Dynamic Graph Handling:</a:t>
            </a:r>
          </a:p>
        </p:txBody>
      </p:sp>
      <p:sp>
        <p:nvSpPr>
          <p:cNvPr id="8" name="AutoShape 8">
            <a:extLst>
              <a:ext uri="{FF2B5EF4-FFF2-40B4-BE49-F238E27FC236}">
                <a16:creationId xmlns:a16="http://schemas.microsoft.com/office/drawing/2014/main" id="{1AA1864A-6C4E-5904-4D2F-4E07A84DD614}"/>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FA78920A-D980-793E-A08B-D794FBD01A45}"/>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C8C51299-38E8-1264-2381-46F9E353861E}"/>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A229CE87-635A-A4A6-C369-A07AFBD2A15C}"/>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 name="TextBox 7">
            <a:extLst>
              <a:ext uri="{FF2B5EF4-FFF2-40B4-BE49-F238E27FC236}">
                <a16:creationId xmlns:a16="http://schemas.microsoft.com/office/drawing/2014/main" id="{9B5B7E9D-D87A-292E-EE3A-C1DF65E9EE55}"/>
              </a:ext>
            </a:extLst>
          </p:cNvPr>
          <p:cNvSpPr txBox="1"/>
          <p:nvPr/>
        </p:nvSpPr>
        <p:spPr>
          <a:xfrm>
            <a:off x="1028700" y="1638300"/>
            <a:ext cx="13982698" cy="4061112"/>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Dynamic graph handling </a:t>
            </a:r>
            <a:r>
              <a:rPr lang="en-US" sz="2199" spc="219" dirty="0">
                <a:solidFill>
                  <a:srgbClr val="000000"/>
                </a:solidFill>
                <a:latin typeface="Lato"/>
                <a:ea typeface="Lato"/>
                <a:cs typeface="Lato"/>
              </a:rPr>
              <a:t>refers to the ability of an algorithm to efficiently adapt to changes in the graph structure, such as adding or removing nodes or edges. This is crucial in many real-world applications where graphs are constantly evolving.</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In real-world applications like social networks or recommendation systems, the underlying graph can change frequently due to user interactions, content updates, or new connections. Efficient dynamic graph handling ensures that computations, such as Personalized PageRank, remain up-to-date without recalculating everything from scratch, saving both time and computational resources.</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Constant updates to nodes and edges make recalculating PPR from scratch computationally expensive. Efficient handling of these updates is crucial for real-time applications.</a:t>
            </a:r>
          </a:p>
        </p:txBody>
      </p:sp>
      <p:pic>
        <p:nvPicPr>
          <p:cNvPr id="2050" name="Picture 2">
            <a:extLst>
              <a:ext uri="{FF2B5EF4-FFF2-40B4-BE49-F238E27FC236}">
                <a16:creationId xmlns:a16="http://schemas.microsoft.com/office/drawing/2014/main" id="{37DC769F-1FEE-7DCD-418C-68C71D9BB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567" y="5872163"/>
            <a:ext cx="8874865" cy="376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9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82226" y="945354"/>
            <a:ext cx="14523548" cy="1001364"/>
          </a:xfrm>
          <a:prstGeom prst="rect">
            <a:avLst/>
          </a:prstGeom>
        </p:spPr>
        <p:txBody>
          <a:bodyPr lIns="0" tIns="0" rIns="0" bIns="0" rtlCol="0" anchor="t">
            <a:spAutoFit/>
          </a:bodyPr>
          <a:lstStyle/>
          <a:p>
            <a:pPr marL="0" lvl="0" indent="0" algn="ctr">
              <a:lnSpc>
                <a:spcPts val="8400"/>
              </a:lnSpc>
            </a:pPr>
            <a:r>
              <a:rPr lang="en-US" sz="6000" b="1" spc="300" dirty="0">
                <a:solidFill>
                  <a:srgbClr val="000000"/>
                </a:solidFill>
                <a:latin typeface="Helios Extended Bold"/>
                <a:ea typeface="Helios Extended Bold"/>
                <a:cs typeface="Helios Extended Bold"/>
                <a:sym typeface="Helios Extended Bold"/>
              </a:rPr>
              <a:t>PRESENTATION OVERVIEW</a:t>
            </a:r>
          </a:p>
        </p:txBody>
      </p:sp>
      <p:sp>
        <p:nvSpPr>
          <p:cNvPr id="3" name="TextBox 3"/>
          <p:cNvSpPr txBox="1"/>
          <p:nvPr/>
        </p:nvSpPr>
        <p:spPr>
          <a:xfrm>
            <a:off x="1882226" y="2129873"/>
            <a:ext cx="4775418" cy="1076251"/>
          </a:xfrm>
          <a:prstGeom prst="rect">
            <a:avLst/>
          </a:prstGeom>
        </p:spPr>
        <p:txBody>
          <a:bodyPr lIns="0" tIns="0" rIns="0" bIns="0" rtlCol="0" anchor="t">
            <a:spAutoFit/>
          </a:bodyPr>
          <a:lstStyle/>
          <a:p>
            <a:pPr marL="0" lvl="0" indent="0" algn="l">
              <a:lnSpc>
                <a:spcPts val="8400"/>
              </a:lnSpc>
            </a:pPr>
            <a:r>
              <a:rPr lang="en-US" sz="6000" b="1" spc="300">
                <a:solidFill>
                  <a:srgbClr val="A79E9C"/>
                </a:solidFill>
                <a:latin typeface="Helios Extended Bold"/>
                <a:ea typeface="Helios Extended Bold"/>
                <a:cs typeface="Helios Extended Bold"/>
                <a:sym typeface="Helios Extended Bold"/>
              </a:rPr>
              <a:t>01</a:t>
            </a:r>
          </a:p>
        </p:txBody>
      </p:sp>
      <p:sp>
        <p:nvSpPr>
          <p:cNvPr id="4" name="TextBox 4"/>
          <p:cNvSpPr txBox="1"/>
          <p:nvPr/>
        </p:nvSpPr>
        <p:spPr>
          <a:xfrm>
            <a:off x="11630356" y="2129873"/>
            <a:ext cx="4775418" cy="1076251"/>
          </a:xfrm>
          <a:prstGeom prst="rect">
            <a:avLst/>
          </a:prstGeom>
        </p:spPr>
        <p:txBody>
          <a:bodyPr lIns="0" tIns="0" rIns="0" bIns="0" rtlCol="0" anchor="t">
            <a:spAutoFit/>
          </a:bodyPr>
          <a:lstStyle/>
          <a:p>
            <a:pPr marL="0" lvl="0" indent="0" algn="l">
              <a:lnSpc>
                <a:spcPts val="8400"/>
              </a:lnSpc>
            </a:pPr>
            <a:r>
              <a:rPr lang="en-US" sz="6000" b="1" spc="300">
                <a:solidFill>
                  <a:srgbClr val="A79E9C"/>
                </a:solidFill>
                <a:latin typeface="Helios Extended Bold"/>
                <a:ea typeface="Helios Extended Bold"/>
                <a:cs typeface="Helios Extended Bold"/>
                <a:sym typeface="Helios Extended Bold"/>
              </a:rPr>
              <a:t>05</a:t>
            </a:r>
          </a:p>
        </p:txBody>
      </p:sp>
      <p:sp>
        <p:nvSpPr>
          <p:cNvPr id="5" name="TextBox 5"/>
          <p:cNvSpPr txBox="1"/>
          <p:nvPr/>
        </p:nvSpPr>
        <p:spPr>
          <a:xfrm>
            <a:off x="1882226" y="3966162"/>
            <a:ext cx="4775418" cy="1076251"/>
          </a:xfrm>
          <a:prstGeom prst="rect">
            <a:avLst/>
          </a:prstGeom>
        </p:spPr>
        <p:txBody>
          <a:bodyPr lIns="0" tIns="0" rIns="0" bIns="0" rtlCol="0" anchor="t">
            <a:spAutoFit/>
          </a:bodyPr>
          <a:lstStyle/>
          <a:p>
            <a:pPr marL="0" lvl="0" indent="0" algn="l">
              <a:lnSpc>
                <a:spcPts val="8400"/>
              </a:lnSpc>
            </a:pPr>
            <a:r>
              <a:rPr lang="en-US" sz="6000" b="1" spc="300">
                <a:solidFill>
                  <a:srgbClr val="A79E9C"/>
                </a:solidFill>
                <a:latin typeface="Helios Extended Bold"/>
                <a:ea typeface="Helios Extended Bold"/>
                <a:cs typeface="Helios Extended Bold"/>
                <a:sym typeface="Helios Extended Bold"/>
              </a:rPr>
              <a:t>02</a:t>
            </a:r>
          </a:p>
        </p:txBody>
      </p:sp>
      <p:sp>
        <p:nvSpPr>
          <p:cNvPr id="6" name="TextBox 6"/>
          <p:cNvSpPr txBox="1"/>
          <p:nvPr/>
        </p:nvSpPr>
        <p:spPr>
          <a:xfrm>
            <a:off x="11630356" y="3966162"/>
            <a:ext cx="4775418" cy="1076251"/>
          </a:xfrm>
          <a:prstGeom prst="rect">
            <a:avLst/>
          </a:prstGeom>
        </p:spPr>
        <p:txBody>
          <a:bodyPr lIns="0" tIns="0" rIns="0" bIns="0" rtlCol="0" anchor="t">
            <a:spAutoFit/>
          </a:bodyPr>
          <a:lstStyle/>
          <a:p>
            <a:pPr marL="0" lvl="0" indent="0" algn="l">
              <a:lnSpc>
                <a:spcPts val="8400"/>
              </a:lnSpc>
            </a:pPr>
            <a:r>
              <a:rPr lang="en-US" sz="6000" b="1" spc="300" dirty="0">
                <a:solidFill>
                  <a:srgbClr val="A79E9C"/>
                </a:solidFill>
                <a:latin typeface="Helios Extended Bold"/>
                <a:ea typeface="Helios Extended Bold"/>
                <a:cs typeface="Helios Extended Bold"/>
                <a:sym typeface="Helios Extended Bold"/>
              </a:rPr>
              <a:t>06</a:t>
            </a:r>
          </a:p>
        </p:txBody>
      </p:sp>
      <p:sp>
        <p:nvSpPr>
          <p:cNvPr id="7" name="TextBox 7"/>
          <p:cNvSpPr txBox="1"/>
          <p:nvPr/>
        </p:nvSpPr>
        <p:spPr>
          <a:xfrm>
            <a:off x="1882226" y="5805615"/>
            <a:ext cx="4775418" cy="1076251"/>
          </a:xfrm>
          <a:prstGeom prst="rect">
            <a:avLst/>
          </a:prstGeom>
        </p:spPr>
        <p:txBody>
          <a:bodyPr lIns="0" tIns="0" rIns="0" bIns="0" rtlCol="0" anchor="t">
            <a:spAutoFit/>
          </a:bodyPr>
          <a:lstStyle/>
          <a:p>
            <a:pPr marL="0" lvl="0" indent="0" algn="l">
              <a:lnSpc>
                <a:spcPts val="8400"/>
              </a:lnSpc>
            </a:pPr>
            <a:r>
              <a:rPr lang="en-US" sz="6000" b="1" spc="300">
                <a:solidFill>
                  <a:srgbClr val="A79E9C"/>
                </a:solidFill>
                <a:latin typeface="Helios Extended Bold"/>
                <a:ea typeface="Helios Extended Bold"/>
                <a:cs typeface="Helios Extended Bold"/>
                <a:sym typeface="Helios Extended Bold"/>
              </a:rPr>
              <a:t>03</a:t>
            </a:r>
          </a:p>
        </p:txBody>
      </p:sp>
      <p:sp>
        <p:nvSpPr>
          <p:cNvPr id="8" name="TextBox 8"/>
          <p:cNvSpPr txBox="1"/>
          <p:nvPr/>
        </p:nvSpPr>
        <p:spPr>
          <a:xfrm>
            <a:off x="11630356" y="5805615"/>
            <a:ext cx="4775418" cy="1076251"/>
          </a:xfrm>
          <a:prstGeom prst="rect">
            <a:avLst/>
          </a:prstGeom>
        </p:spPr>
        <p:txBody>
          <a:bodyPr lIns="0" tIns="0" rIns="0" bIns="0" rtlCol="0" anchor="t">
            <a:spAutoFit/>
          </a:bodyPr>
          <a:lstStyle/>
          <a:p>
            <a:pPr marL="0" lvl="0" indent="0" algn="l">
              <a:lnSpc>
                <a:spcPts val="8400"/>
              </a:lnSpc>
            </a:pPr>
            <a:r>
              <a:rPr lang="en-US" sz="6000" b="1" spc="300">
                <a:solidFill>
                  <a:srgbClr val="A79E9C"/>
                </a:solidFill>
                <a:latin typeface="Helios Extended Bold"/>
                <a:ea typeface="Helios Extended Bold"/>
                <a:cs typeface="Helios Extended Bold"/>
                <a:sym typeface="Helios Extended Bold"/>
              </a:rPr>
              <a:t>07</a:t>
            </a:r>
          </a:p>
        </p:txBody>
      </p:sp>
      <p:sp>
        <p:nvSpPr>
          <p:cNvPr id="9" name="TextBox 9"/>
          <p:cNvSpPr txBox="1"/>
          <p:nvPr/>
        </p:nvSpPr>
        <p:spPr>
          <a:xfrm>
            <a:off x="1882226" y="3275345"/>
            <a:ext cx="4775418" cy="396262"/>
          </a:xfrm>
          <a:prstGeom prst="rect">
            <a:avLst/>
          </a:prstGeom>
        </p:spPr>
        <p:txBody>
          <a:bodyPr lIns="0" tIns="0" rIns="0" bIns="0" rtlCol="0" anchor="t">
            <a:spAutoFit/>
          </a:bodyPr>
          <a:lstStyle/>
          <a:p>
            <a:pPr marL="0" lvl="0" indent="0" algn="l">
              <a:lnSpc>
                <a:spcPts val="3219"/>
              </a:lnSpc>
            </a:pPr>
            <a:r>
              <a:rPr lang="en-US" sz="2299" b="1" spc="229" dirty="0">
                <a:solidFill>
                  <a:srgbClr val="000000"/>
                </a:solidFill>
                <a:latin typeface="Heebo Bold"/>
                <a:ea typeface="Heebo Bold"/>
                <a:cs typeface="Heebo Bold"/>
                <a:sym typeface="Heebo Bold"/>
              </a:rPr>
              <a:t>PROBLEM STATMENT</a:t>
            </a:r>
          </a:p>
        </p:txBody>
      </p:sp>
      <p:sp>
        <p:nvSpPr>
          <p:cNvPr id="10" name="TextBox 10"/>
          <p:cNvSpPr txBox="1"/>
          <p:nvPr/>
        </p:nvSpPr>
        <p:spPr>
          <a:xfrm>
            <a:off x="11630356" y="3275345"/>
            <a:ext cx="4775418" cy="396262"/>
          </a:xfrm>
          <a:prstGeom prst="rect">
            <a:avLst/>
          </a:prstGeom>
        </p:spPr>
        <p:txBody>
          <a:bodyPr lIns="0" tIns="0" rIns="0" bIns="0" rtlCol="0" anchor="t">
            <a:spAutoFit/>
          </a:bodyPr>
          <a:lstStyle/>
          <a:p>
            <a:pPr marL="0" lvl="0" indent="0" algn="l">
              <a:lnSpc>
                <a:spcPts val="3219"/>
              </a:lnSpc>
            </a:pPr>
            <a:r>
              <a:rPr lang="en-US" sz="2299" b="1" spc="229" dirty="0">
                <a:solidFill>
                  <a:srgbClr val="000000"/>
                </a:solidFill>
                <a:latin typeface="Heebo Bold"/>
                <a:ea typeface="Heebo Bold"/>
                <a:cs typeface="Heebo Bold"/>
                <a:sym typeface="Heebo Bold"/>
              </a:rPr>
              <a:t>POWER ITERATION</a:t>
            </a:r>
          </a:p>
        </p:txBody>
      </p:sp>
      <p:sp>
        <p:nvSpPr>
          <p:cNvPr id="11" name="TextBox 11"/>
          <p:cNvSpPr txBox="1"/>
          <p:nvPr/>
        </p:nvSpPr>
        <p:spPr>
          <a:xfrm>
            <a:off x="1882226" y="5111634"/>
            <a:ext cx="4775418" cy="396262"/>
          </a:xfrm>
          <a:prstGeom prst="rect">
            <a:avLst/>
          </a:prstGeom>
        </p:spPr>
        <p:txBody>
          <a:bodyPr lIns="0" tIns="0" rIns="0" bIns="0" rtlCol="0" anchor="t">
            <a:spAutoFit/>
          </a:bodyPr>
          <a:lstStyle/>
          <a:p>
            <a:pPr marL="0" lvl="0" indent="0" algn="l">
              <a:lnSpc>
                <a:spcPts val="3219"/>
              </a:lnSpc>
            </a:pPr>
            <a:r>
              <a:rPr lang="en-US" sz="2299" b="1" spc="229" dirty="0">
                <a:solidFill>
                  <a:srgbClr val="000000"/>
                </a:solidFill>
                <a:latin typeface="Heebo Bold"/>
                <a:ea typeface="Heebo Bold"/>
                <a:cs typeface="Heebo Bold"/>
                <a:sym typeface="Heebo Bold"/>
              </a:rPr>
              <a:t>INTRODUCTION</a:t>
            </a:r>
          </a:p>
        </p:txBody>
      </p:sp>
      <p:sp>
        <p:nvSpPr>
          <p:cNvPr id="12" name="TextBox 12"/>
          <p:cNvSpPr txBox="1"/>
          <p:nvPr/>
        </p:nvSpPr>
        <p:spPr>
          <a:xfrm>
            <a:off x="11630356" y="5111634"/>
            <a:ext cx="4775418" cy="396262"/>
          </a:xfrm>
          <a:prstGeom prst="rect">
            <a:avLst/>
          </a:prstGeom>
        </p:spPr>
        <p:txBody>
          <a:bodyPr lIns="0" tIns="0" rIns="0" bIns="0" rtlCol="0" anchor="t">
            <a:spAutoFit/>
          </a:bodyPr>
          <a:lstStyle/>
          <a:p>
            <a:pPr marL="0" lvl="0" indent="0" algn="l">
              <a:lnSpc>
                <a:spcPts val="3219"/>
              </a:lnSpc>
            </a:pPr>
            <a:r>
              <a:rPr lang="en-US" sz="2299" b="1" spc="229" dirty="0">
                <a:solidFill>
                  <a:srgbClr val="000000"/>
                </a:solidFill>
                <a:latin typeface="Heebo Bold"/>
                <a:ea typeface="Heebo Bold"/>
                <a:cs typeface="Heebo Bold"/>
                <a:sym typeface="Heebo Bold"/>
              </a:rPr>
              <a:t>PUSH BASED TECHNIQUES</a:t>
            </a:r>
          </a:p>
        </p:txBody>
      </p:sp>
      <p:sp>
        <p:nvSpPr>
          <p:cNvPr id="13" name="TextBox 13"/>
          <p:cNvSpPr txBox="1"/>
          <p:nvPr/>
        </p:nvSpPr>
        <p:spPr>
          <a:xfrm>
            <a:off x="1882226" y="6769544"/>
            <a:ext cx="4775418" cy="1017266"/>
          </a:xfrm>
          <a:prstGeom prst="rect">
            <a:avLst/>
          </a:prstGeom>
        </p:spPr>
        <p:txBody>
          <a:bodyPr lIns="0" tIns="0" rIns="0" bIns="0" rtlCol="0" anchor="t">
            <a:spAutoFit/>
          </a:bodyPr>
          <a:lstStyle/>
          <a:p>
            <a:pPr marL="0" lvl="0" indent="0" algn="l">
              <a:lnSpc>
                <a:spcPct val="150000"/>
              </a:lnSpc>
            </a:pPr>
            <a:r>
              <a:rPr lang="en-US" sz="2299" b="1" spc="229" dirty="0">
                <a:solidFill>
                  <a:srgbClr val="000000"/>
                </a:solidFill>
                <a:latin typeface="Heebo Bold"/>
                <a:cs typeface="Heebo Bold"/>
                <a:sym typeface="Helios Extended Bold"/>
              </a:rPr>
              <a:t>RANDOM WALK IN PERSONALIZED PAGERANK</a:t>
            </a:r>
          </a:p>
        </p:txBody>
      </p:sp>
      <p:sp>
        <p:nvSpPr>
          <p:cNvPr id="14" name="TextBox 14"/>
          <p:cNvSpPr txBox="1"/>
          <p:nvPr/>
        </p:nvSpPr>
        <p:spPr>
          <a:xfrm>
            <a:off x="11630356" y="6951087"/>
            <a:ext cx="4775418" cy="396262"/>
          </a:xfrm>
          <a:prstGeom prst="rect">
            <a:avLst/>
          </a:prstGeom>
        </p:spPr>
        <p:txBody>
          <a:bodyPr lIns="0" tIns="0" rIns="0" bIns="0" rtlCol="0" anchor="t">
            <a:spAutoFit/>
          </a:bodyPr>
          <a:lstStyle/>
          <a:p>
            <a:pPr marL="0" lvl="0" indent="0" algn="l">
              <a:lnSpc>
                <a:spcPts val="3219"/>
              </a:lnSpc>
            </a:pPr>
            <a:r>
              <a:rPr lang="en-US" sz="2299" b="1" spc="229" dirty="0">
                <a:solidFill>
                  <a:srgbClr val="000000"/>
                </a:solidFill>
                <a:latin typeface="Heebo Bold"/>
                <a:ea typeface="Heebo Bold"/>
                <a:cs typeface="Heebo Bold"/>
                <a:sym typeface="Heebo Bold"/>
              </a:rPr>
              <a:t>SET-PUSH</a:t>
            </a:r>
          </a:p>
        </p:txBody>
      </p:sp>
      <p:sp>
        <p:nvSpPr>
          <p:cNvPr id="15" name="TextBox 15"/>
          <p:cNvSpPr txBox="1"/>
          <p:nvPr/>
        </p:nvSpPr>
        <p:spPr>
          <a:xfrm>
            <a:off x="1882226" y="7645068"/>
            <a:ext cx="4775418" cy="1076251"/>
          </a:xfrm>
          <a:prstGeom prst="rect">
            <a:avLst/>
          </a:prstGeom>
        </p:spPr>
        <p:txBody>
          <a:bodyPr lIns="0" tIns="0" rIns="0" bIns="0" rtlCol="0" anchor="t">
            <a:spAutoFit/>
          </a:bodyPr>
          <a:lstStyle/>
          <a:p>
            <a:pPr marL="0" lvl="0" indent="0" algn="l">
              <a:lnSpc>
                <a:spcPts val="8400"/>
              </a:lnSpc>
            </a:pPr>
            <a:r>
              <a:rPr lang="en-US" sz="6000" b="1" spc="300">
                <a:solidFill>
                  <a:srgbClr val="A79E9C"/>
                </a:solidFill>
                <a:latin typeface="Helios Extended Bold"/>
                <a:ea typeface="Helios Extended Bold"/>
                <a:cs typeface="Helios Extended Bold"/>
                <a:sym typeface="Helios Extended Bold"/>
              </a:rPr>
              <a:t>04</a:t>
            </a:r>
          </a:p>
        </p:txBody>
      </p:sp>
      <p:sp>
        <p:nvSpPr>
          <p:cNvPr id="16" name="TextBox 16"/>
          <p:cNvSpPr txBox="1"/>
          <p:nvPr/>
        </p:nvSpPr>
        <p:spPr>
          <a:xfrm>
            <a:off x="11630356" y="7645068"/>
            <a:ext cx="4775418" cy="1076251"/>
          </a:xfrm>
          <a:prstGeom prst="rect">
            <a:avLst/>
          </a:prstGeom>
        </p:spPr>
        <p:txBody>
          <a:bodyPr lIns="0" tIns="0" rIns="0" bIns="0" rtlCol="0" anchor="t">
            <a:spAutoFit/>
          </a:bodyPr>
          <a:lstStyle/>
          <a:p>
            <a:pPr marL="0" lvl="0" indent="0" algn="l">
              <a:lnSpc>
                <a:spcPts val="8400"/>
              </a:lnSpc>
            </a:pPr>
            <a:r>
              <a:rPr lang="en-US" sz="6000" b="1" spc="300">
                <a:solidFill>
                  <a:srgbClr val="A79E9C"/>
                </a:solidFill>
                <a:latin typeface="Helios Extended Bold"/>
                <a:ea typeface="Helios Extended Bold"/>
                <a:cs typeface="Helios Extended Bold"/>
                <a:sym typeface="Helios Extended Bold"/>
              </a:rPr>
              <a:t>08</a:t>
            </a:r>
          </a:p>
        </p:txBody>
      </p:sp>
      <p:sp>
        <p:nvSpPr>
          <p:cNvPr id="17" name="TextBox 17"/>
          <p:cNvSpPr txBox="1"/>
          <p:nvPr/>
        </p:nvSpPr>
        <p:spPr>
          <a:xfrm>
            <a:off x="1882226" y="8790540"/>
            <a:ext cx="4775418" cy="396262"/>
          </a:xfrm>
          <a:prstGeom prst="rect">
            <a:avLst/>
          </a:prstGeom>
        </p:spPr>
        <p:txBody>
          <a:bodyPr lIns="0" tIns="0" rIns="0" bIns="0" rtlCol="0" anchor="t">
            <a:spAutoFit/>
          </a:bodyPr>
          <a:lstStyle/>
          <a:p>
            <a:pPr marL="0" lvl="0" indent="0" algn="l">
              <a:lnSpc>
                <a:spcPts val="3219"/>
              </a:lnSpc>
            </a:pPr>
            <a:r>
              <a:rPr lang="en-US" sz="2299" b="1" spc="229" dirty="0">
                <a:solidFill>
                  <a:srgbClr val="000000"/>
                </a:solidFill>
                <a:latin typeface="Heebo Bold"/>
                <a:ea typeface="Heebo Bold"/>
                <a:cs typeface="Heebo Bold"/>
                <a:sym typeface="Heebo Bold"/>
              </a:rPr>
              <a:t>MONTE CARLO SAMPLING</a:t>
            </a:r>
          </a:p>
        </p:txBody>
      </p:sp>
      <p:sp>
        <p:nvSpPr>
          <p:cNvPr id="18" name="TextBox 18"/>
          <p:cNvSpPr txBox="1"/>
          <p:nvPr/>
        </p:nvSpPr>
        <p:spPr>
          <a:xfrm>
            <a:off x="11630356" y="8790540"/>
            <a:ext cx="4775418" cy="396262"/>
          </a:xfrm>
          <a:prstGeom prst="rect">
            <a:avLst/>
          </a:prstGeom>
        </p:spPr>
        <p:txBody>
          <a:bodyPr lIns="0" tIns="0" rIns="0" bIns="0" rtlCol="0" anchor="t">
            <a:spAutoFit/>
          </a:bodyPr>
          <a:lstStyle/>
          <a:p>
            <a:pPr marL="0" lvl="0" indent="0" algn="l">
              <a:lnSpc>
                <a:spcPts val="3219"/>
              </a:lnSpc>
            </a:pPr>
            <a:r>
              <a:rPr lang="en-US" sz="2299" b="1" spc="229" dirty="0">
                <a:solidFill>
                  <a:srgbClr val="000000"/>
                </a:solidFill>
                <a:latin typeface="Heebo Bold"/>
                <a:ea typeface="Heebo Bold"/>
                <a:cs typeface="Heebo Bold"/>
                <a:sym typeface="Heebo Bold"/>
              </a:rPr>
              <a:t>DYNAMIC GRAPH HANDLING</a:t>
            </a:r>
          </a:p>
        </p:txBody>
      </p:sp>
      <p:sp>
        <p:nvSpPr>
          <p:cNvPr id="19" name="AutoShape 19"/>
          <p:cNvSpPr/>
          <p:nvPr/>
        </p:nvSpPr>
        <p:spPr>
          <a:xfrm>
            <a:off x="9144000" y="5967540"/>
            <a:ext cx="28575" cy="4319460"/>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20" name="Group 20"/>
          <p:cNvGrpSpPr/>
          <p:nvPr/>
        </p:nvGrpSpPr>
        <p:grpSpPr>
          <a:xfrm>
            <a:off x="17259300" y="9258300"/>
            <a:ext cx="248490" cy="248490"/>
            <a:chOff x="0" y="0"/>
            <a:chExt cx="812800" cy="812800"/>
          </a:xfrm>
        </p:grpSpPr>
        <p:sp>
          <p:nvSpPr>
            <p:cNvPr id="21" name="Freeform 2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22" name="TextBox 2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23" name="Group 23"/>
          <p:cNvGrpSpPr/>
          <p:nvPr/>
        </p:nvGrpSpPr>
        <p:grpSpPr>
          <a:xfrm>
            <a:off x="780210" y="780210"/>
            <a:ext cx="248490" cy="248490"/>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25" name="TextBox 25"/>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utoShape 3">
            <a:extLst>
              <a:ext uri="{FF2B5EF4-FFF2-40B4-BE49-F238E27FC236}">
                <a16:creationId xmlns:a16="http://schemas.microsoft.com/office/drawing/2014/main" id="{ADF37D15-0188-55BC-81D7-E30B3CE6E71A}"/>
              </a:ext>
            </a:extLst>
          </p:cNvPr>
          <p:cNvSpPr/>
          <p:nvPr/>
        </p:nvSpPr>
        <p:spPr>
          <a:xfrm>
            <a:off x="1033462"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6" name="Group 9">
            <a:extLst>
              <a:ext uri="{FF2B5EF4-FFF2-40B4-BE49-F238E27FC236}">
                <a16:creationId xmlns:a16="http://schemas.microsoft.com/office/drawing/2014/main" id="{EDF965DB-8A14-0AB7-6CE7-86FDA1302EA5}"/>
              </a:ext>
            </a:extLst>
          </p:cNvPr>
          <p:cNvGrpSpPr/>
          <p:nvPr/>
        </p:nvGrpSpPr>
        <p:grpSpPr>
          <a:xfrm>
            <a:off x="17010810" y="9258300"/>
            <a:ext cx="248490" cy="248490"/>
            <a:chOff x="0" y="0"/>
            <a:chExt cx="812800" cy="812800"/>
          </a:xfrm>
        </p:grpSpPr>
        <p:sp>
          <p:nvSpPr>
            <p:cNvPr id="7" name="Freeform 10">
              <a:extLst>
                <a:ext uri="{FF2B5EF4-FFF2-40B4-BE49-F238E27FC236}">
                  <a16:creationId xmlns:a16="http://schemas.microsoft.com/office/drawing/2014/main" id="{18D2B88A-688F-C4E6-2C25-2A7569F2FB5A}"/>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8" name="TextBox 11">
              <a:extLst>
                <a:ext uri="{FF2B5EF4-FFF2-40B4-BE49-F238E27FC236}">
                  <a16:creationId xmlns:a16="http://schemas.microsoft.com/office/drawing/2014/main" id="{69D149E5-A8F7-A72C-C746-E0E4565E1C86}"/>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aphicFrame>
        <p:nvGraphicFramePr>
          <p:cNvPr id="12" name="Table 11">
            <a:extLst>
              <a:ext uri="{FF2B5EF4-FFF2-40B4-BE49-F238E27FC236}">
                <a16:creationId xmlns:a16="http://schemas.microsoft.com/office/drawing/2014/main" id="{3E9DEB17-63D6-E5F7-A641-C41AA2643962}"/>
              </a:ext>
            </a:extLst>
          </p:cNvPr>
          <p:cNvGraphicFramePr>
            <a:graphicFrameLocks noGrp="1"/>
          </p:cNvGraphicFramePr>
          <p:nvPr>
            <p:extLst>
              <p:ext uri="{D42A27DB-BD31-4B8C-83A1-F6EECF244321}">
                <p14:modId xmlns:p14="http://schemas.microsoft.com/office/powerpoint/2010/main" val="2190021240"/>
              </p:ext>
            </p:extLst>
          </p:nvPr>
        </p:nvGraphicFramePr>
        <p:xfrm>
          <a:off x="1456626" y="952500"/>
          <a:ext cx="15578133" cy="8037017"/>
        </p:xfrm>
        <a:graphic>
          <a:graphicData uri="http://schemas.openxmlformats.org/drawingml/2006/table">
            <a:tbl>
              <a:tblPr/>
              <a:tblGrid>
                <a:gridCol w="1748247">
                  <a:extLst>
                    <a:ext uri="{9D8B030D-6E8A-4147-A177-3AD203B41FA5}">
                      <a16:colId xmlns:a16="http://schemas.microsoft.com/office/drawing/2014/main" val="2403909644"/>
                    </a:ext>
                  </a:extLst>
                </a:gridCol>
                <a:gridCol w="2290348">
                  <a:extLst>
                    <a:ext uri="{9D8B030D-6E8A-4147-A177-3AD203B41FA5}">
                      <a16:colId xmlns:a16="http://schemas.microsoft.com/office/drawing/2014/main" val="1541339746"/>
                    </a:ext>
                  </a:extLst>
                </a:gridCol>
                <a:gridCol w="2158316">
                  <a:extLst>
                    <a:ext uri="{9D8B030D-6E8A-4147-A177-3AD203B41FA5}">
                      <a16:colId xmlns:a16="http://schemas.microsoft.com/office/drawing/2014/main" val="1220388212"/>
                    </a:ext>
                  </a:extLst>
                </a:gridCol>
                <a:gridCol w="2032684">
                  <a:extLst>
                    <a:ext uri="{9D8B030D-6E8A-4147-A177-3AD203B41FA5}">
                      <a16:colId xmlns:a16="http://schemas.microsoft.com/office/drawing/2014/main" val="163405537"/>
                    </a:ext>
                  </a:extLst>
                </a:gridCol>
                <a:gridCol w="2362200">
                  <a:extLst>
                    <a:ext uri="{9D8B030D-6E8A-4147-A177-3AD203B41FA5}">
                      <a16:colId xmlns:a16="http://schemas.microsoft.com/office/drawing/2014/main" val="1273517214"/>
                    </a:ext>
                  </a:extLst>
                </a:gridCol>
                <a:gridCol w="2816638">
                  <a:extLst>
                    <a:ext uri="{9D8B030D-6E8A-4147-A177-3AD203B41FA5}">
                      <a16:colId xmlns:a16="http://schemas.microsoft.com/office/drawing/2014/main" val="1127715181"/>
                    </a:ext>
                  </a:extLst>
                </a:gridCol>
                <a:gridCol w="2169700">
                  <a:extLst>
                    <a:ext uri="{9D8B030D-6E8A-4147-A177-3AD203B41FA5}">
                      <a16:colId xmlns:a16="http://schemas.microsoft.com/office/drawing/2014/main" val="3571586656"/>
                    </a:ext>
                  </a:extLst>
                </a:gridCol>
              </a:tblGrid>
              <a:tr h="289034">
                <a:tc>
                  <a:txBody>
                    <a:bodyPr/>
                    <a:lstStyle/>
                    <a:p>
                      <a:pPr algn="ctr" fontAlgn="ctr"/>
                      <a:r>
                        <a:rPr lang="en-US" sz="2000" b="1" i="0" u="none" strike="noStrike" dirty="0">
                          <a:solidFill>
                            <a:srgbClr val="000000"/>
                          </a:solidFill>
                          <a:effectLst/>
                          <a:latin typeface="Aptos Narrow" panose="020B0004020202020204" pitchFamily="34" charset="0"/>
                        </a:rPr>
                        <a:t>Method</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rgbClr val="000000"/>
                          </a:solidFill>
                          <a:effectLst/>
                          <a:latin typeface="Aptos Narrow" panose="020B0004020202020204" pitchFamily="34" charset="0"/>
                        </a:rPr>
                        <a:t>Uses Cases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rgbClr val="000000"/>
                          </a:solidFill>
                          <a:effectLst/>
                          <a:latin typeface="Aptos Narrow" panose="020B0004020202020204" pitchFamily="34" charset="0"/>
                        </a:rPr>
                        <a:t>Computation Time</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rgbClr val="000000"/>
                          </a:solidFill>
                          <a:effectLst/>
                          <a:latin typeface="Aptos Narrow" panose="020B0004020202020204" pitchFamily="34" charset="0"/>
                        </a:rPr>
                        <a:t>Accuracy</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rgbClr val="000000"/>
                          </a:solidFill>
                          <a:effectLst/>
                          <a:latin typeface="Aptos Narrow" panose="020B0004020202020204" pitchFamily="34" charset="0"/>
                        </a:rPr>
                        <a:t>Suitability</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rgbClr val="000000"/>
                          </a:solidFill>
                          <a:effectLst/>
                          <a:latin typeface="Aptos Narrow" panose="020B0004020202020204" pitchFamily="34" charset="0"/>
                        </a:rPr>
                        <a:t>Advantages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1" i="0" u="none" strike="noStrike" dirty="0">
                          <a:solidFill>
                            <a:srgbClr val="000000"/>
                          </a:solidFill>
                          <a:effectLst/>
                          <a:latin typeface="Aptos Narrow" panose="020B0004020202020204" pitchFamily="34" charset="0"/>
                        </a:rPr>
                        <a:t>Challenges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1587705"/>
                  </a:ext>
                </a:extLst>
              </a:tr>
              <a:tr h="1990299">
                <a:tc>
                  <a:txBody>
                    <a:bodyPr/>
                    <a:lstStyle/>
                    <a:p>
                      <a:pPr algn="ctr" fontAlgn="ctr"/>
                      <a:r>
                        <a:rPr lang="en-US" sz="2000" b="0" i="0" u="none" strike="noStrike" dirty="0">
                          <a:solidFill>
                            <a:srgbClr val="000000"/>
                          </a:solidFill>
                          <a:effectLst/>
                          <a:latin typeface="Aptos Narrow" panose="020B0004020202020204" pitchFamily="34" charset="0"/>
                        </a:rPr>
                        <a:t>Monte Carlo Sampling</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1.Recommendation systems</a:t>
                      </a:r>
                      <a:br>
                        <a:rPr lang="en-US" sz="2000" b="0" i="0" u="none" strike="noStrike">
                          <a:solidFill>
                            <a:srgbClr val="000000"/>
                          </a:solidFill>
                          <a:effectLst/>
                          <a:latin typeface="Aptos Narrow" panose="020B0004020202020204" pitchFamily="34" charset="0"/>
                        </a:rPr>
                      </a:br>
                      <a:r>
                        <a:rPr lang="en-US" sz="2000" b="0" i="0" u="none" strike="noStrike">
                          <a:solidFill>
                            <a:srgbClr val="000000"/>
                          </a:solidFill>
                          <a:effectLst/>
                          <a:latin typeface="Aptos Narrow" panose="020B0004020202020204" pitchFamily="34" charset="0"/>
                        </a:rPr>
                        <a:t>2.Social network analysis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Aptos Narrow" panose="020B0004020202020204" pitchFamily="34" charset="0"/>
                        </a:rPr>
                        <a:t>Fast for large graphs,</a:t>
                      </a:r>
                      <a:br>
                        <a:rPr lang="en-US" sz="2000" b="0" i="0" u="none" strike="noStrike" dirty="0">
                          <a:solidFill>
                            <a:srgbClr val="000000"/>
                          </a:solidFill>
                          <a:effectLst/>
                          <a:latin typeface="Aptos Narrow" panose="020B0004020202020204" pitchFamily="34" charset="0"/>
                        </a:rPr>
                      </a:br>
                      <a:r>
                        <a:rPr lang="en-US" sz="2000" b="0" i="0" u="none" strike="noStrike" dirty="0">
                          <a:solidFill>
                            <a:srgbClr val="000000"/>
                          </a:solidFill>
                          <a:effectLst/>
                          <a:latin typeface="Aptos Narrow" panose="020B0004020202020204" pitchFamily="34" charset="0"/>
                        </a:rPr>
                        <a:t> high variance</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Aptos Narrow" panose="020B0004020202020204" pitchFamily="34" charset="0"/>
                        </a:rPr>
                        <a:t>Approximate, varies with sample size</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Aptos Narrow" panose="020B0004020202020204" pitchFamily="34" charset="0"/>
                        </a:rPr>
                        <a:t>Large-scale, approximate results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1.Quick approximations for large graphs</a:t>
                      </a:r>
                      <a:br>
                        <a:rPr lang="en-US" sz="2000" b="0" i="0" u="none" strike="noStrike">
                          <a:solidFill>
                            <a:srgbClr val="000000"/>
                          </a:solidFill>
                          <a:effectLst/>
                          <a:latin typeface="Aptos Narrow" panose="020B0004020202020204" pitchFamily="34" charset="0"/>
                        </a:rPr>
                      </a:br>
                      <a:r>
                        <a:rPr lang="en-US" sz="2000" b="0" i="0" u="none" strike="noStrike">
                          <a:solidFill>
                            <a:srgbClr val="000000"/>
                          </a:solidFill>
                          <a:effectLst/>
                          <a:latin typeface="Aptos Narrow" panose="020B0004020202020204" pitchFamily="34" charset="0"/>
                        </a:rPr>
                        <a:t>2.Handles dynamic changes efficiently by adjusting random walks locally</a:t>
                      </a:r>
                      <a:br>
                        <a:rPr lang="en-US" sz="2000" b="0" i="0" u="none" strike="noStrike">
                          <a:solidFill>
                            <a:srgbClr val="000000"/>
                          </a:solidFill>
                          <a:effectLst/>
                          <a:latin typeface="Aptos Narrow" panose="020B0004020202020204" pitchFamily="34" charset="0"/>
                        </a:rPr>
                      </a:br>
                      <a:endParaRPr lang="en-US" sz="2000" b="0" i="0" u="none" strike="noStrike">
                        <a:solidFill>
                          <a:srgbClr val="000000"/>
                        </a:solidFill>
                        <a:effectLst/>
                        <a:latin typeface="Aptos Narrow" panose="020B0004020202020204" pitchFamily="34" charset="0"/>
                      </a:endParaRP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1.Accuracy depends on the number of samples</a:t>
                      </a:r>
                      <a:br>
                        <a:rPr lang="en-US" sz="2000" b="0" i="0" u="none" strike="noStrike">
                          <a:solidFill>
                            <a:srgbClr val="000000"/>
                          </a:solidFill>
                          <a:effectLst/>
                          <a:latin typeface="Aptos Narrow" panose="020B0004020202020204" pitchFamily="34" charset="0"/>
                        </a:rPr>
                      </a:br>
                      <a:r>
                        <a:rPr lang="en-US" sz="2000" b="0" i="0" u="none" strike="noStrike">
                          <a:solidFill>
                            <a:srgbClr val="000000"/>
                          </a:solidFill>
                          <a:effectLst/>
                          <a:latin typeface="Aptos Narrow" panose="020B0004020202020204" pitchFamily="34" charset="0"/>
                        </a:rPr>
                        <a:t>2.May not converge to exact values in limited time</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7783306"/>
                  </a:ext>
                </a:extLst>
              </a:tr>
              <a:tr h="1430260">
                <a:tc>
                  <a:txBody>
                    <a:bodyPr/>
                    <a:lstStyle/>
                    <a:p>
                      <a:pPr algn="ctr" fontAlgn="ctr"/>
                      <a:r>
                        <a:rPr lang="en-US" sz="2000" b="0" i="0" u="none" strike="noStrike">
                          <a:solidFill>
                            <a:srgbClr val="000000"/>
                          </a:solidFill>
                          <a:effectLst/>
                          <a:latin typeface="Aptos Narrow" panose="020B0004020202020204" pitchFamily="34" charset="0"/>
                        </a:rPr>
                        <a:t>Power Iteration</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1.Web search ranking</a:t>
                      </a:r>
                      <a:br>
                        <a:rPr lang="en-US" sz="2000" b="0" i="0" u="none" strike="noStrike">
                          <a:solidFill>
                            <a:srgbClr val="000000"/>
                          </a:solidFill>
                          <a:effectLst/>
                          <a:latin typeface="Aptos Narrow" panose="020B0004020202020204" pitchFamily="34" charset="0"/>
                        </a:rPr>
                      </a:br>
                      <a:r>
                        <a:rPr lang="en-US" sz="2000" b="0" i="0" u="none" strike="noStrike">
                          <a:solidFill>
                            <a:srgbClr val="000000"/>
                          </a:solidFill>
                          <a:effectLst/>
                          <a:latin typeface="Aptos Narrow" panose="020B0004020202020204" pitchFamily="34" charset="0"/>
                        </a:rPr>
                        <a:t>2.Applications requiring high accuracy</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High computational cost,</a:t>
                      </a:r>
                      <a:br>
                        <a:rPr lang="en-US" sz="2000" b="0" i="0" u="none" strike="noStrike">
                          <a:solidFill>
                            <a:srgbClr val="000000"/>
                          </a:solidFill>
                          <a:effectLst/>
                          <a:latin typeface="Aptos Narrow" panose="020B0004020202020204" pitchFamily="34" charset="0"/>
                        </a:rPr>
                      </a:br>
                      <a:r>
                        <a:rPr lang="en-US" sz="2000" b="0" i="0" u="none" strike="noStrike">
                          <a:solidFill>
                            <a:srgbClr val="000000"/>
                          </a:solidFill>
                          <a:effectLst/>
                          <a:latin typeface="Aptos Narrow" panose="020B0004020202020204" pitchFamily="34" charset="0"/>
                        </a:rPr>
                        <a:t> accurate</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Highly accurate</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High-precision applications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High accuracy for static graphs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1.Computationally expensive for large graphs</a:t>
                      </a:r>
                      <a:br>
                        <a:rPr lang="en-US" sz="2000" b="0" i="0" u="none" strike="noStrike">
                          <a:solidFill>
                            <a:srgbClr val="000000"/>
                          </a:solidFill>
                          <a:effectLst/>
                          <a:latin typeface="Aptos Narrow" panose="020B0004020202020204" pitchFamily="34" charset="0"/>
                        </a:rPr>
                      </a:br>
                      <a:r>
                        <a:rPr lang="en-US" sz="2000" b="0" i="0" u="none" strike="noStrike">
                          <a:solidFill>
                            <a:srgbClr val="000000"/>
                          </a:solidFill>
                          <a:effectLst/>
                          <a:latin typeface="Aptos Narrow" panose="020B0004020202020204" pitchFamily="34" charset="0"/>
                        </a:rPr>
                        <a:t>2.Not suitable for dynamic graphs with frequent updates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220063"/>
                  </a:ext>
                </a:extLst>
              </a:tr>
              <a:tr h="1734207">
                <a:tc>
                  <a:txBody>
                    <a:bodyPr/>
                    <a:lstStyle/>
                    <a:p>
                      <a:pPr algn="ctr" fontAlgn="ctr"/>
                      <a:r>
                        <a:rPr lang="en-US" sz="2000" b="0" i="0" u="none" strike="noStrike" dirty="0">
                          <a:solidFill>
                            <a:srgbClr val="000000"/>
                          </a:solidFill>
                          <a:effectLst/>
                          <a:latin typeface="Aptos Narrow" panose="020B0004020202020204" pitchFamily="34" charset="0"/>
                        </a:rPr>
                        <a:t>Push-Based Techniques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1.Personalized search</a:t>
                      </a:r>
                      <a:br>
                        <a:rPr lang="en-US" sz="2000" b="0" i="0" u="none" strike="noStrike">
                          <a:solidFill>
                            <a:srgbClr val="000000"/>
                          </a:solidFill>
                          <a:effectLst/>
                          <a:latin typeface="Aptos Narrow" panose="020B0004020202020204" pitchFamily="34" charset="0"/>
                        </a:rPr>
                      </a:br>
                      <a:r>
                        <a:rPr lang="en-US" sz="2000" b="0" i="0" u="none" strike="noStrike">
                          <a:solidFill>
                            <a:srgbClr val="000000"/>
                          </a:solidFill>
                          <a:effectLst/>
                          <a:latin typeface="Aptos Narrow" panose="020B0004020202020204" pitchFamily="34" charset="0"/>
                        </a:rPr>
                        <a:t>2.Dynamic updates in recommendation systems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Efficient for localized computations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Aptos Narrow" panose="020B0004020202020204" pitchFamily="34" charset="0"/>
                        </a:rPr>
                        <a:t>Moderate</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Localized or dynamic graphs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1.Efficient for localized computations</a:t>
                      </a:r>
                      <a:br>
                        <a:rPr lang="en-US" sz="2000" b="0" i="0" u="none" strike="noStrike">
                          <a:solidFill>
                            <a:srgbClr val="000000"/>
                          </a:solidFill>
                          <a:effectLst/>
                          <a:latin typeface="Aptos Narrow" panose="020B0004020202020204" pitchFamily="34" charset="0"/>
                        </a:rPr>
                      </a:br>
                      <a:r>
                        <a:rPr lang="en-US" sz="2000" b="0" i="0" u="none" strike="noStrike">
                          <a:solidFill>
                            <a:srgbClr val="000000"/>
                          </a:solidFill>
                          <a:effectLst/>
                          <a:latin typeface="Aptos Narrow" panose="020B0004020202020204" pitchFamily="34" charset="0"/>
                        </a:rPr>
                        <a:t>2.Propagates changes locally in dynamic graphs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Less efficient for full-graph computations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2323964"/>
                  </a:ext>
                </a:extLst>
              </a:tr>
              <a:tr h="2023241">
                <a:tc>
                  <a:txBody>
                    <a:bodyPr/>
                    <a:lstStyle/>
                    <a:p>
                      <a:pPr algn="ctr" fontAlgn="ctr"/>
                      <a:r>
                        <a:rPr lang="en-US" sz="2000" b="0" i="0" u="none" strike="noStrike">
                          <a:solidFill>
                            <a:srgbClr val="000000"/>
                          </a:solidFill>
                          <a:effectLst/>
                          <a:latin typeface="Aptos Narrow" panose="020B0004020202020204" pitchFamily="34" charset="0"/>
                        </a:rPr>
                        <a:t>SetPush</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Aptos Narrow" panose="020B0004020202020204" pitchFamily="34" charset="0"/>
                        </a:rPr>
                        <a:t>1.Personalized PageRank</a:t>
                      </a:r>
                      <a:br>
                        <a:rPr lang="en-US" sz="2000" b="0" i="0" u="none" strike="noStrike" dirty="0">
                          <a:solidFill>
                            <a:srgbClr val="000000"/>
                          </a:solidFill>
                          <a:effectLst/>
                          <a:latin typeface="Aptos Narrow" panose="020B0004020202020204" pitchFamily="34" charset="0"/>
                        </a:rPr>
                      </a:br>
                      <a:r>
                        <a:rPr lang="en-US" sz="2000" b="0" i="0" u="none" strike="noStrike" dirty="0">
                          <a:solidFill>
                            <a:srgbClr val="000000"/>
                          </a:solidFill>
                          <a:effectLst/>
                          <a:latin typeface="Aptos Narrow" panose="020B0004020202020204" pitchFamily="34" charset="0"/>
                        </a:rPr>
                        <a:t>2.Applications like personalized recommendations and local </a:t>
                      </a:r>
                      <a:r>
                        <a:rPr lang="en-US" sz="2000" b="0" i="0" u="none" strike="noStrike" dirty="0" err="1">
                          <a:solidFill>
                            <a:srgbClr val="000000"/>
                          </a:solidFill>
                          <a:effectLst/>
                          <a:latin typeface="Aptos Narrow" panose="020B0004020202020204" pitchFamily="34" charset="0"/>
                        </a:rPr>
                        <a:t>clusterin</a:t>
                      </a:r>
                      <a:endParaRPr lang="en-US" sz="2000" b="0" i="0" u="none" strike="noStrike" dirty="0">
                        <a:solidFill>
                          <a:srgbClr val="000000"/>
                        </a:solidFill>
                        <a:effectLst/>
                        <a:latin typeface="Aptos Narrow" panose="020B0004020202020204" pitchFamily="34" charset="0"/>
                      </a:endParaRP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Lower time complexity</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Comparable to best existing methods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Undirected graphs, clustering, GNNs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Aptos Narrow" panose="020B0004020202020204" pitchFamily="34" charset="0"/>
                        </a:rPr>
                        <a:t>1.Efficient for high-degree nodes</a:t>
                      </a:r>
                      <a:br>
                        <a:rPr lang="en-US" sz="2000" b="0" i="0" u="none" strike="noStrike">
                          <a:solidFill>
                            <a:srgbClr val="000000"/>
                          </a:solidFill>
                          <a:effectLst/>
                          <a:latin typeface="Aptos Narrow" panose="020B0004020202020204" pitchFamily="34" charset="0"/>
                        </a:rPr>
                      </a:br>
                      <a:r>
                        <a:rPr lang="en-US" sz="2000" b="0" i="0" u="none" strike="noStrike">
                          <a:solidFill>
                            <a:srgbClr val="000000"/>
                          </a:solidFill>
                          <a:effectLst/>
                          <a:latin typeface="Aptos Narrow" panose="020B0004020202020204" pitchFamily="34" charset="0"/>
                        </a:rPr>
                        <a:t>2.Focuses on incremental updates for dynamic graphs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Aptos Narrow" panose="020B0004020202020204" pitchFamily="34" charset="0"/>
                        </a:rPr>
                        <a:t>Limited to specific use cases requiring localized updates</a:t>
                      </a:r>
                    </a:p>
                  </a:txBody>
                  <a:tcPr marL="4123" marR="4123" marT="4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1608185"/>
                  </a:ext>
                </a:extLst>
              </a:tr>
            </a:tbl>
          </a:graphicData>
        </a:graphic>
      </p:graphicFrame>
    </p:spTree>
    <p:extLst>
      <p:ext uri="{BB962C8B-B14F-4D97-AF65-F5344CB8AC3E}">
        <p14:creationId xmlns:p14="http://schemas.microsoft.com/office/powerpoint/2010/main" val="2363352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F5F322-ADA6-DD30-7690-9FB1895FEEC8}"/>
              </a:ext>
            </a:extLst>
          </p:cNvPr>
          <p:cNvSpPr>
            <a:spLocks noGrp="1"/>
          </p:cNvSpPr>
          <p:nvPr>
            <p:ph type="title"/>
          </p:nvPr>
        </p:nvSpPr>
        <p:spPr>
          <a:xfrm>
            <a:off x="457200" y="274638"/>
            <a:ext cx="11582400" cy="1143000"/>
          </a:xfrm>
        </p:spPr>
        <p:txBody>
          <a:bodyPr>
            <a:normAutofit/>
          </a:bodyPr>
          <a:lstStyle/>
          <a:p>
            <a:pPr algn="l"/>
            <a:r>
              <a:rPr lang="en-US" sz="3200" b="1" spc="300" dirty="0">
                <a:solidFill>
                  <a:srgbClr val="000000"/>
                </a:solidFill>
                <a:latin typeface="Helios Extended Bold"/>
              </a:rPr>
              <a:t>Key Takeaways Personalized PageRank (PPR) Essentials:</a:t>
            </a:r>
          </a:p>
        </p:txBody>
      </p:sp>
      <p:sp>
        <p:nvSpPr>
          <p:cNvPr id="5" name="Content Placeholder 4">
            <a:extLst>
              <a:ext uri="{FF2B5EF4-FFF2-40B4-BE49-F238E27FC236}">
                <a16:creationId xmlns:a16="http://schemas.microsoft.com/office/drawing/2014/main" id="{AC5DD237-4236-B5C5-FC27-A7FA54CF4521}"/>
              </a:ext>
            </a:extLst>
          </p:cNvPr>
          <p:cNvSpPr>
            <a:spLocks noGrp="1"/>
          </p:cNvSpPr>
          <p:nvPr>
            <p:ph idx="1"/>
          </p:nvPr>
        </p:nvSpPr>
        <p:spPr>
          <a:xfrm>
            <a:off x="457200" y="1600200"/>
            <a:ext cx="16154400" cy="7734300"/>
          </a:xfrm>
        </p:spPr>
        <p:txBody>
          <a:bodyPr>
            <a:normAutofit lnSpcReduction="10000"/>
          </a:bodyPr>
          <a:lstStyle/>
          <a:p>
            <a:r>
              <a:rPr lang="en-US" sz="2199" spc="219" dirty="0">
                <a:solidFill>
                  <a:srgbClr val="000000"/>
                </a:solidFill>
                <a:latin typeface="Lato"/>
                <a:ea typeface="Lato"/>
                <a:cs typeface="Lato"/>
              </a:rPr>
              <a:t>PPR extends the traditional PageRank algorithm to focus on specific nodes, enabling personalized search and recommendation systems. Practical applications include web search, recommendation engines, and network analysis.</a:t>
            </a:r>
          </a:p>
          <a:p>
            <a:pPr marL="0" indent="0">
              <a:buNone/>
            </a:pPr>
            <a:endParaRPr lang="en-US" sz="2199" spc="219" dirty="0">
              <a:solidFill>
                <a:srgbClr val="000000"/>
              </a:solidFill>
              <a:latin typeface="Lato"/>
              <a:ea typeface="Lato"/>
              <a:cs typeface="Lato"/>
            </a:endParaRPr>
          </a:p>
          <a:p>
            <a:r>
              <a:rPr lang="en-US" sz="2199" b="1" spc="219" dirty="0">
                <a:solidFill>
                  <a:srgbClr val="000000"/>
                </a:solidFill>
                <a:latin typeface="Lato"/>
                <a:ea typeface="Lato"/>
                <a:cs typeface="Lato"/>
              </a:rPr>
              <a:t>Challenges in PPR Computation:</a:t>
            </a:r>
            <a:r>
              <a:rPr lang="en-US" sz="2199" spc="219" dirty="0">
                <a:solidFill>
                  <a:srgbClr val="000000"/>
                </a:solidFill>
                <a:latin typeface="Lato"/>
                <a:ea typeface="Lato"/>
                <a:cs typeface="Lato"/>
              </a:rPr>
              <a:t> PPR is computationally expensive for large-scale graphs with millions of nodes and edges. Handling dynamic graphs requires efficient updates to avoid re-computation.</a:t>
            </a:r>
          </a:p>
          <a:p>
            <a:pPr marL="0" indent="0">
              <a:buNone/>
            </a:pPr>
            <a:endParaRPr lang="en-US" sz="2199" spc="219" dirty="0">
              <a:solidFill>
                <a:srgbClr val="000000"/>
              </a:solidFill>
              <a:latin typeface="Lato"/>
              <a:ea typeface="Lato"/>
              <a:cs typeface="Lato"/>
            </a:endParaRPr>
          </a:p>
          <a:p>
            <a:r>
              <a:rPr lang="en-US" sz="2199" b="1" spc="219" dirty="0">
                <a:solidFill>
                  <a:srgbClr val="000000"/>
                </a:solidFill>
                <a:latin typeface="Lato"/>
                <a:ea typeface="Lato"/>
                <a:cs typeface="Lato"/>
              </a:rPr>
              <a:t>Techniques Explored:</a:t>
            </a:r>
            <a:r>
              <a:rPr lang="en-US" sz="2199" spc="219" dirty="0">
                <a:solidFill>
                  <a:srgbClr val="000000"/>
                </a:solidFill>
                <a:latin typeface="Lato"/>
                <a:ea typeface="Lato"/>
                <a:cs typeface="Lato"/>
              </a:rPr>
              <a:t> Monte Carlo Sampling: Provides efficient approximations by focusing on local neighborhoods. Power Iteration: Effective for dense graphs but computationally intensive for large-scale applications.</a:t>
            </a:r>
          </a:p>
          <a:p>
            <a:pPr marL="0" indent="0">
              <a:buNone/>
            </a:pPr>
            <a:endParaRPr lang="en-US" sz="2199" spc="219" dirty="0">
              <a:solidFill>
                <a:srgbClr val="000000"/>
              </a:solidFill>
              <a:latin typeface="Lato"/>
              <a:ea typeface="Lato"/>
              <a:cs typeface="Lato"/>
            </a:endParaRPr>
          </a:p>
          <a:p>
            <a:r>
              <a:rPr lang="en-US" sz="2199" b="1" spc="219" dirty="0">
                <a:solidFill>
                  <a:srgbClr val="000000"/>
                </a:solidFill>
                <a:latin typeface="Lato"/>
                <a:ea typeface="Lato"/>
                <a:cs typeface="Lato"/>
              </a:rPr>
              <a:t>Push-Based Methods</a:t>
            </a:r>
            <a:r>
              <a:rPr lang="en-US" sz="2199" spc="219" dirty="0">
                <a:solidFill>
                  <a:srgbClr val="000000"/>
                </a:solidFill>
                <a:latin typeface="Lato"/>
                <a:ea typeface="Lato"/>
                <a:cs typeface="Lato"/>
              </a:rPr>
              <a:t>: Ideal for sparse graphs with scalability for single-node PPR computation.</a:t>
            </a:r>
          </a:p>
          <a:p>
            <a:pPr marL="0" indent="0">
              <a:buNone/>
            </a:pPr>
            <a:endParaRPr lang="en-US" sz="2199" spc="219" dirty="0">
              <a:solidFill>
                <a:srgbClr val="000000"/>
              </a:solidFill>
              <a:latin typeface="Lato"/>
              <a:ea typeface="Lato"/>
              <a:cs typeface="Lato"/>
            </a:endParaRPr>
          </a:p>
          <a:p>
            <a:r>
              <a:rPr lang="en-US" sz="2199" b="1" spc="219" dirty="0" err="1">
                <a:solidFill>
                  <a:srgbClr val="000000"/>
                </a:solidFill>
                <a:latin typeface="Lato"/>
                <a:ea typeface="Lato"/>
                <a:cs typeface="Lato"/>
              </a:rPr>
              <a:t>SetPush</a:t>
            </a:r>
            <a:r>
              <a:rPr lang="en-US" sz="2199" spc="219" dirty="0">
                <a:solidFill>
                  <a:srgbClr val="000000"/>
                </a:solidFill>
                <a:latin typeface="Lato"/>
                <a:ea typeface="Lato"/>
                <a:cs typeface="Lato"/>
              </a:rPr>
              <a:t>: A hybrid approach that combines deterministic and randomized techniques for improved efficiency.</a:t>
            </a:r>
          </a:p>
          <a:p>
            <a:pPr marL="0" indent="0">
              <a:buNone/>
            </a:pPr>
            <a:endParaRPr lang="en-US" sz="2199" spc="219" dirty="0">
              <a:solidFill>
                <a:srgbClr val="000000"/>
              </a:solidFill>
              <a:latin typeface="Lato"/>
              <a:ea typeface="Lato"/>
              <a:cs typeface="Lato"/>
            </a:endParaRPr>
          </a:p>
          <a:p>
            <a:r>
              <a:rPr lang="en-US" sz="2199" b="1" spc="219" dirty="0">
                <a:solidFill>
                  <a:srgbClr val="000000"/>
                </a:solidFill>
                <a:latin typeface="Lato"/>
                <a:ea typeface="Lato"/>
                <a:cs typeface="Lato"/>
              </a:rPr>
              <a:t>Dynamic Graph Adaptability: </a:t>
            </a:r>
            <a:r>
              <a:rPr lang="en-US" sz="2199" spc="219" dirty="0">
                <a:solidFill>
                  <a:srgbClr val="000000"/>
                </a:solidFill>
                <a:latin typeface="Lato"/>
                <a:ea typeface="Lato"/>
                <a:cs typeface="Lato"/>
              </a:rPr>
              <a:t>Efficiently handles graph updates, making these methods suitable for real-time applications in dynamic systems like social networks and online platforms.</a:t>
            </a:r>
          </a:p>
          <a:p>
            <a:pPr marL="0" indent="0">
              <a:buNone/>
            </a:pPr>
            <a:endParaRPr lang="en-US" sz="2199" spc="219" dirty="0">
              <a:solidFill>
                <a:srgbClr val="000000"/>
              </a:solidFill>
              <a:latin typeface="Lato"/>
              <a:ea typeface="Lato"/>
              <a:cs typeface="Lato"/>
            </a:endParaRPr>
          </a:p>
          <a:p>
            <a:r>
              <a:rPr lang="en-US" sz="2199" b="1" spc="219" dirty="0">
                <a:solidFill>
                  <a:srgbClr val="000000"/>
                </a:solidFill>
                <a:latin typeface="Lato"/>
                <a:ea typeface="Lato"/>
                <a:cs typeface="Lato"/>
              </a:rPr>
              <a:t>Scalability and Efficiency:</a:t>
            </a:r>
            <a:r>
              <a:rPr lang="en-US" sz="2199" spc="219" dirty="0">
                <a:solidFill>
                  <a:srgbClr val="000000"/>
                </a:solidFill>
                <a:latin typeface="Lato"/>
                <a:ea typeface="Lato"/>
                <a:cs typeface="Lato"/>
              </a:rPr>
              <a:t> The methods discussed focus on balancing computational cost with accuracy, ensuring feasibility for both large-scale and dynamic graph scenarios.</a:t>
            </a:r>
          </a:p>
        </p:txBody>
      </p:sp>
      <p:grpSp>
        <p:nvGrpSpPr>
          <p:cNvPr id="6" name="Group 9">
            <a:extLst>
              <a:ext uri="{FF2B5EF4-FFF2-40B4-BE49-F238E27FC236}">
                <a16:creationId xmlns:a16="http://schemas.microsoft.com/office/drawing/2014/main" id="{FA42552E-FF76-F18B-CA84-611CC9E07FA9}"/>
              </a:ext>
            </a:extLst>
          </p:cNvPr>
          <p:cNvGrpSpPr/>
          <p:nvPr/>
        </p:nvGrpSpPr>
        <p:grpSpPr>
          <a:xfrm>
            <a:off x="16916400" y="495300"/>
            <a:ext cx="248490" cy="248490"/>
            <a:chOff x="0" y="0"/>
            <a:chExt cx="812800" cy="812800"/>
          </a:xfrm>
        </p:grpSpPr>
        <p:sp>
          <p:nvSpPr>
            <p:cNvPr id="7" name="Freeform 10">
              <a:extLst>
                <a:ext uri="{FF2B5EF4-FFF2-40B4-BE49-F238E27FC236}">
                  <a16:creationId xmlns:a16="http://schemas.microsoft.com/office/drawing/2014/main" id="{66B17119-89C0-EF88-A28A-2C56639BE42E}"/>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8" name="TextBox 11">
              <a:extLst>
                <a:ext uri="{FF2B5EF4-FFF2-40B4-BE49-F238E27FC236}">
                  <a16:creationId xmlns:a16="http://schemas.microsoft.com/office/drawing/2014/main" id="{44ACBF2C-A223-55E8-5F58-3EF50E347AF1}"/>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Tree>
    <p:extLst>
      <p:ext uri="{BB962C8B-B14F-4D97-AF65-F5344CB8AC3E}">
        <p14:creationId xmlns:p14="http://schemas.microsoft.com/office/powerpoint/2010/main" val="1061135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78D9D-D276-06E8-FC46-1ABB4949FA97}"/>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749D9B70-D159-8217-2F36-F9891846DA3F}"/>
              </a:ext>
            </a:extLst>
          </p:cNvPr>
          <p:cNvSpPr/>
          <p:nvPr/>
        </p:nvSpPr>
        <p:spPr>
          <a:xfrm>
            <a:off x="1033462"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4" name="Group 4">
            <a:extLst>
              <a:ext uri="{FF2B5EF4-FFF2-40B4-BE49-F238E27FC236}">
                <a16:creationId xmlns:a16="http://schemas.microsoft.com/office/drawing/2014/main" id="{87347FCD-EF2C-DEFE-98D9-CBC00FA9B4C3}"/>
              </a:ext>
            </a:extLst>
          </p:cNvPr>
          <p:cNvGrpSpPr/>
          <p:nvPr/>
        </p:nvGrpSpPr>
        <p:grpSpPr>
          <a:xfrm>
            <a:off x="8001007" y="0"/>
            <a:ext cx="10286993" cy="10287000"/>
            <a:chOff x="0" y="0"/>
            <a:chExt cx="2709331" cy="2709333"/>
          </a:xfrm>
        </p:grpSpPr>
        <p:sp>
          <p:nvSpPr>
            <p:cNvPr id="5" name="Freeform 5">
              <a:extLst>
                <a:ext uri="{FF2B5EF4-FFF2-40B4-BE49-F238E27FC236}">
                  <a16:creationId xmlns:a16="http://schemas.microsoft.com/office/drawing/2014/main" id="{DF7DD389-9AAC-5C42-6348-304CF62DF8A2}"/>
                </a:ext>
              </a:extLst>
            </p:cNvPr>
            <p:cNvSpPr/>
            <p:nvPr/>
          </p:nvSpPr>
          <p:spPr>
            <a:xfrm>
              <a:off x="0" y="0"/>
              <a:ext cx="2709331" cy="2709333"/>
            </a:xfrm>
            <a:custGeom>
              <a:avLst/>
              <a:gdLst/>
              <a:ahLst/>
              <a:cxnLst/>
              <a:rect l="l" t="t" r="r" b="b"/>
              <a:pathLst>
                <a:path w="2709331" h="2709333">
                  <a:moveTo>
                    <a:pt x="0" y="0"/>
                  </a:moveTo>
                  <a:lnTo>
                    <a:pt x="2709331" y="0"/>
                  </a:lnTo>
                  <a:lnTo>
                    <a:pt x="2709331" y="2709333"/>
                  </a:lnTo>
                  <a:lnTo>
                    <a:pt x="0" y="2709333"/>
                  </a:lnTo>
                  <a:close/>
                </a:path>
              </a:pathLst>
            </a:custGeom>
            <a:solidFill>
              <a:srgbClr val="F2F1F1">
                <a:alpha val="80000"/>
              </a:srgbClr>
            </a:solidFill>
          </p:spPr>
          <p:txBody>
            <a:bodyPr/>
            <a:lstStyle/>
            <a:p>
              <a:endParaRPr lang="en-US"/>
            </a:p>
          </p:txBody>
        </p:sp>
        <p:sp>
          <p:nvSpPr>
            <p:cNvPr id="6" name="TextBox 6">
              <a:extLst>
                <a:ext uri="{FF2B5EF4-FFF2-40B4-BE49-F238E27FC236}">
                  <a16:creationId xmlns:a16="http://schemas.microsoft.com/office/drawing/2014/main" id="{C7DE4D36-5E3F-BB9B-6B70-0226053C029A}"/>
                </a:ext>
              </a:extLst>
            </p:cNvPr>
            <p:cNvSpPr txBox="1"/>
            <p:nvPr/>
          </p:nvSpPr>
          <p:spPr>
            <a:xfrm>
              <a:off x="0" y="-47625"/>
              <a:ext cx="2709331" cy="2756958"/>
            </a:xfrm>
            <a:prstGeom prst="rect">
              <a:avLst/>
            </a:prstGeom>
          </p:spPr>
          <p:txBody>
            <a:bodyPr lIns="50800" tIns="50800" rIns="50800" bIns="50800" rtlCol="0" anchor="ctr"/>
            <a:lstStyle/>
            <a:p>
              <a:pPr algn="ctr">
                <a:lnSpc>
                  <a:spcPts val="3359"/>
                </a:lnSpc>
              </a:pPr>
              <a:endParaRPr/>
            </a:p>
          </p:txBody>
        </p:sp>
      </p:grpSp>
      <p:sp>
        <p:nvSpPr>
          <p:cNvPr id="8" name="TextBox 8">
            <a:extLst>
              <a:ext uri="{FF2B5EF4-FFF2-40B4-BE49-F238E27FC236}">
                <a16:creationId xmlns:a16="http://schemas.microsoft.com/office/drawing/2014/main" id="{C6921844-6F28-2C7B-C973-64A114D3F2E4}"/>
              </a:ext>
            </a:extLst>
          </p:cNvPr>
          <p:cNvSpPr txBox="1"/>
          <p:nvPr/>
        </p:nvSpPr>
        <p:spPr>
          <a:xfrm>
            <a:off x="914400" y="3964677"/>
            <a:ext cx="6996120" cy="1001364"/>
          </a:xfrm>
          <a:prstGeom prst="rect">
            <a:avLst/>
          </a:prstGeom>
        </p:spPr>
        <p:txBody>
          <a:bodyPr lIns="0" tIns="0" rIns="0" bIns="0" rtlCol="0" anchor="t">
            <a:spAutoFit/>
          </a:bodyPr>
          <a:lstStyle/>
          <a:p>
            <a:pPr marL="0" lvl="0" indent="0" algn="l">
              <a:lnSpc>
                <a:spcPts val="8400"/>
              </a:lnSpc>
            </a:pPr>
            <a:r>
              <a:rPr lang="en-US" sz="6000" b="1" spc="300" dirty="0">
                <a:solidFill>
                  <a:srgbClr val="000000"/>
                </a:solidFill>
                <a:latin typeface="Helios Extended Bold"/>
                <a:ea typeface="Helios Extended Bold"/>
                <a:cs typeface="Helios Extended Bold"/>
                <a:sym typeface="Helios Extended Bold"/>
              </a:rPr>
              <a:t>CONCLUSION</a:t>
            </a:r>
          </a:p>
        </p:txBody>
      </p:sp>
      <p:sp>
        <p:nvSpPr>
          <p:cNvPr id="9" name="TextBox 9">
            <a:extLst>
              <a:ext uri="{FF2B5EF4-FFF2-40B4-BE49-F238E27FC236}">
                <a16:creationId xmlns:a16="http://schemas.microsoft.com/office/drawing/2014/main" id="{FB015494-F3A0-18B6-ED8B-BD9108A7E54A}"/>
              </a:ext>
            </a:extLst>
          </p:cNvPr>
          <p:cNvSpPr txBox="1"/>
          <p:nvPr/>
        </p:nvSpPr>
        <p:spPr>
          <a:xfrm>
            <a:off x="9448800" y="1551292"/>
            <a:ext cx="6996120" cy="6829498"/>
          </a:xfrm>
          <a:prstGeom prst="rect">
            <a:avLst/>
          </a:prstGeom>
        </p:spPr>
        <p:txBody>
          <a:bodyPr wrap="square" lIns="0" tIns="0" rIns="0" bIns="0" rtlCol="0" anchor="t">
            <a:spAutoFit/>
          </a:bodyPr>
          <a:lstStyle/>
          <a:p>
            <a:pPr algn="just">
              <a:lnSpc>
                <a:spcPct val="150000"/>
              </a:lnSpc>
              <a:buFont typeface="Arial" panose="020B0604020202020204" pitchFamily="34" charset="0"/>
              <a:buChar char="•"/>
            </a:pPr>
            <a:r>
              <a:rPr lang="en-US" sz="2299" spc="229" dirty="0">
                <a:solidFill>
                  <a:srgbClr val="000000"/>
                </a:solidFill>
                <a:latin typeface="Lato"/>
                <a:ea typeface="Lato"/>
                <a:cs typeface="Lato"/>
              </a:rPr>
              <a:t>Personalized PageRank demonstrates its utility across multiple domains such as recommendation systems, network analysis, and personalized search. Its adaptability to user-defined preferences makes it a robust framework for solving graph-based problems.</a:t>
            </a:r>
          </a:p>
          <a:p>
            <a:pPr algn="just">
              <a:lnSpc>
                <a:spcPct val="150000"/>
              </a:lnSpc>
              <a:buFont typeface="Arial" panose="020B0604020202020204" pitchFamily="34" charset="0"/>
              <a:buChar char="•"/>
            </a:pPr>
            <a:endParaRPr lang="en-US" sz="2299" spc="229" dirty="0">
              <a:solidFill>
                <a:srgbClr val="000000"/>
              </a:solidFill>
              <a:latin typeface="Lato"/>
              <a:ea typeface="Lato"/>
              <a:cs typeface="Lato"/>
            </a:endParaRPr>
          </a:p>
          <a:p>
            <a:pPr algn="just">
              <a:lnSpc>
                <a:spcPct val="150000"/>
              </a:lnSpc>
              <a:buFont typeface="Arial" panose="020B0604020202020204" pitchFamily="34" charset="0"/>
              <a:buChar char="•"/>
            </a:pPr>
            <a:r>
              <a:rPr lang="en-US" sz="2299" spc="229" dirty="0">
                <a:solidFill>
                  <a:srgbClr val="000000"/>
                </a:solidFill>
                <a:latin typeface="Lato"/>
                <a:ea typeface="Lato"/>
                <a:cs typeface="Lato"/>
              </a:rPr>
              <a:t>By optimizing PPR computation, the techniques discussed enhance the scalability and efficiency of personalized graph analytics, making real-time applications feasible even for massive datasets.</a:t>
            </a:r>
          </a:p>
        </p:txBody>
      </p:sp>
      <p:grpSp>
        <p:nvGrpSpPr>
          <p:cNvPr id="10" name="Group 10">
            <a:extLst>
              <a:ext uri="{FF2B5EF4-FFF2-40B4-BE49-F238E27FC236}">
                <a16:creationId xmlns:a16="http://schemas.microsoft.com/office/drawing/2014/main" id="{0EC1555D-1D94-2FE2-8EF3-E06FABFE3023}"/>
              </a:ext>
            </a:extLst>
          </p:cNvPr>
          <p:cNvGrpSpPr/>
          <p:nvPr/>
        </p:nvGrpSpPr>
        <p:grpSpPr>
          <a:xfrm>
            <a:off x="17010810" y="1028700"/>
            <a:ext cx="248490" cy="248490"/>
            <a:chOff x="0" y="0"/>
            <a:chExt cx="812800" cy="812800"/>
          </a:xfrm>
        </p:grpSpPr>
        <p:sp>
          <p:nvSpPr>
            <p:cNvPr id="11" name="Freeform 11">
              <a:extLst>
                <a:ext uri="{FF2B5EF4-FFF2-40B4-BE49-F238E27FC236}">
                  <a16:creationId xmlns:a16="http://schemas.microsoft.com/office/drawing/2014/main" id="{2F8D008C-4253-73FF-6735-21D2C7CC70C4}"/>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2" name="TextBox 12">
              <a:extLst>
                <a:ext uri="{FF2B5EF4-FFF2-40B4-BE49-F238E27FC236}">
                  <a16:creationId xmlns:a16="http://schemas.microsoft.com/office/drawing/2014/main" id="{F94461A0-05D2-7C4C-D336-3124A945CCFE}"/>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Tree>
    <p:extLst>
      <p:ext uri="{BB962C8B-B14F-4D97-AF65-F5344CB8AC3E}">
        <p14:creationId xmlns:p14="http://schemas.microsoft.com/office/powerpoint/2010/main" val="836132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575210"/>
            <a:ext cx="16920754" cy="7630624"/>
            <a:chOff x="0" y="-47625"/>
            <a:chExt cx="1152402" cy="483758"/>
          </a:xfrm>
        </p:grpSpPr>
        <p:sp>
          <p:nvSpPr>
            <p:cNvPr id="3" name="Freeform 3"/>
            <p:cNvSpPr/>
            <p:nvPr/>
          </p:nvSpPr>
          <p:spPr>
            <a:xfrm>
              <a:off x="23650" y="29733"/>
              <a:ext cx="1128752" cy="406400"/>
            </a:xfrm>
            <a:custGeom>
              <a:avLst/>
              <a:gdLst/>
              <a:ahLst/>
              <a:cxnLst/>
              <a:rect l="l" t="t" r="r" b="b"/>
              <a:pathLst>
                <a:path w="1128752" h="406400">
                  <a:moveTo>
                    <a:pt x="925552" y="0"/>
                  </a:moveTo>
                  <a:cubicBezTo>
                    <a:pt x="1037776" y="0"/>
                    <a:pt x="1128752" y="90976"/>
                    <a:pt x="1128752" y="203200"/>
                  </a:cubicBezTo>
                  <a:cubicBezTo>
                    <a:pt x="1128752" y="315424"/>
                    <a:pt x="1037776" y="406400"/>
                    <a:pt x="925552" y="406400"/>
                  </a:cubicBezTo>
                  <a:lnTo>
                    <a:pt x="203200" y="406400"/>
                  </a:lnTo>
                  <a:cubicBezTo>
                    <a:pt x="90976" y="406400"/>
                    <a:pt x="0" y="315424"/>
                    <a:pt x="0" y="203200"/>
                  </a:cubicBezTo>
                  <a:cubicBezTo>
                    <a:pt x="0" y="90976"/>
                    <a:pt x="90976" y="0"/>
                    <a:pt x="203200" y="0"/>
                  </a:cubicBezTo>
                  <a:close/>
                </a:path>
              </a:pathLst>
            </a:custGeom>
            <a:solidFill>
              <a:srgbClr val="F2F1F1">
                <a:alpha val="80000"/>
              </a:srgbClr>
            </a:solidFill>
          </p:spPr>
          <p:txBody>
            <a:bodyPr/>
            <a:lstStyle/>
            <a:p>
              <a:endParaRPr lang="en-US"/>
            </a:p>
          </p:txBody>
        </p:sp>
        <p:sp>
          <p:nvSpPr>
            <p:cNvPr id="4" name="TextBox 4"/>
            <p:cNvSpPr txBox="1"/>
            <p:nvPr/>
          </p:nvSpPr>
          <p:spPr>
            <a:xfrm>
              <a:off x="0" y="-47625"/>
              <a:ext cx="1128752" cy="454025"/>
            </a:xfrm>
            <a:prstGeom prst="rect">
              <a:avLst/>
            </a:prstGeom>
          </p:spPr>
          <p:txBody>
            <a:bodyPr lIns="50800" tIns="50800" rIns="50800" bIns="50800" rtlCol="0" anchor="ctr"/>
            <a:lstStyle/>
            <a:p>
              <a:pPr algn="ctr">
                <a:lnSpc>
                  <a:spcPts val="3359"/>
                </a:lnSpc>
              </a:pPr>
              <a:endParaRPr/>
            </a:p>
          </p:txBody>
        </p:sp>
      </p:grpSp>
      <p:sp>
        <p:nvSpPr>
          <p:cNvPr id="5" name="TextBox 5"/>
          <p:cNvSpPr txBox="1"/>
          <p:nvPr/>
        </p:nvSpPr>
        <p:spPr>
          <a:xfrm>
            <a:off x="2958125" y="3866589"/>
            <a:ext cx="12371749" cy="2060405"/>
          </a:xfrm>
          <a:prstGeom prst="rect">
            <a:avLst/>
          </a:prstGeom>
        </p:spPr>
        <p:txBody>
          <a:bodyPr lIns="0" tIns="0" rIns="0" bIns="0" rtlCol="0" anchor="t">
            <a:spAutoFit/>
          </a:bodyPr>
          <a:lstStyle/>
          <a:p>
            <a:pPr marL="0" lvl="0" indent="0" algn="ctr">
              <a:lnSpc>
                <a:spcPts val="16238"/>
              </a:lnSpc>
            </a:pPr>
            <a:r>
              <a:rPr lang="en-US" sz="11598" b="1" spc="579" dirty="0">
                <a:solidFill>
                  <a:srgbClr val="000000"/>
                </a:solidFill>
                <a:latin typeface="Helios Extended Bold"/>
                <a:ea typeface="Helios Extended Bold"/>
                <a:cs typeface="Helios Extended Bold"/>
                <a:sym typeface="Helios Extended Bold"/>
              </a:rPr>
              <a:t>THANK YOU</a:t>
            </a:r>
          </a:p>
        </p:txBody>
      </p:sp>
      <p:grpSp>
        <p:nvGrpSpPr>
          <p:cNvPr id="6" name="Group 6"/>
          <p:cNvGrpSpPr/>
          <p:nvPr/>
        </p:nvGrpSpPr>
        <p:grpSpPr>
          <a:xfrm>
            <a:off x="1028700" y="9009810"/>
            <a:ext cx="248490" cy="248490"/>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17010810" y="1028700"/>
            <a:ext cx="248490" cy="24849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33462"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4" name="Group 4"/>
          <p:cNvGrpSpPr/>
          <p:nvPr/>
        </p:nvGrpSpPr>
        <p:grpSpPr>
          <a:xfrm>
            <a:off x="8001007" y="0"/>
            <a:ext cx="10286993" cy="10287000"/>
            <a:chOff x="0" y="0"/>
            <a:chExt cx="2709331" cy="2709333"/>
          </a:xfrm>
        </p:grpSpPr>
        <p:sp>
          <p:nvSpPr>
            <p:cNvPr id="5" name="Freeform 5"/>
            <p:cNvSpPr/>
            <p:nvPr/>
          </p:nvSpPr>
          <p:spPr>
            <a:xfrm>
              <a:off x="0" y="0"/>
              <a:ext cx="2709331" cy="2709333"/>
            </a:xfrm>
            <a:custGeom>
              <a:avLst/>
              <a:gdLst/>
              <a:ahLst/>
              <a:cxnLst/>
              <a:rect l="l" t="t" r="r" b="b"/>
              <a:pathLst>
                <a:path w="2709331" h="2709333">
                  <a:moveTo>
                    <a:pt x="0" y="0"/>
                  </a:moveTo>
                  <a:lnTo>
                    <a:pt x="2709331" y="0"/>
                  </a:lnTo>
                  <a:lnTo>
                    <a:pt x="2709331" y="2709333"/>
                  </a:lnTo>
                  <a:lnTo>
                    <a:pt x="0" y="2709333"/>
                  </a:lnTo>
                  <a:close/>
                </a:path>
              </a:pathLst>
            </a:custGeom>
            <a:solidFill>
              <a:srgbClr val="F2F1F1">
                <a:alpha val="80000"/>
              </a:srgbClr>
            </a:solidFill>
          </p:spPr>
          <p:txBody>
            <a:bodyPr/>
            <a:lstStyle/>
            <a:p>
              <a:endParaRPr lang="en-US"/>
            </a:p>
          </p:txBody>
        </p:sp>
        <p:sp>
          <p:nvSpPr>
            <p:cNvPr id="6" name="TextBox 6"/>
            <p:cNvSpPr txBox="1"/>
            <p:nvPr/>
          </p:nvSpPr>
          <p:spPr>
            <a:xfrm>
              <a:off x="0" y="-47625"/>
              <a:ext cx="2709331" cy="2756958"/>
            </a:xfrm>
            <a:prstGeom prst="rect">
              <a:avLst/>
            </a:prstGeom>
          </p:spPr>
          <p:txBody>
            <a:bodyPr lIns="50800" tIns="50800" rIns="50800" bIns="50800" rtlCol="0" anchor="ctr"/>
            <a:lstStyle/>
            <a:p>
              <a:pPr algn="ctr">
                <a:lnSpc>
                  <a:spcPts val="3359"/>
                </a:lnSpc>
              </a:pPr>
              <a:endParaRPr/>
            </a:p>
          </p:txBody>
        </p:sp>
      </p:grpSp>
      <p:sp>
        <p:nvSpPr>
          <p:cNvPr id="8" name="TextBox 8"/>
          <p:cNvSpPr txBox="1"/>
          <p:nvPr/>
        </p:nvSpPr>
        <p:spPr>
          <a:xfrm>
            <a:off x="1004888" y="3964677"/>
            <a:ext cx="6996120" cy="2078582"/>
          </a:xfrm>
          <a:prstGeom prst="rect">
            <a:avLst/>
          </a:prstGeom>
        </p:spPr>
        <p:txBody>
          <a:bodyPr lIns="0" tIns="0" rIns="0" bIns="0" rtlCol="0" anchor="t">
            <a:spAutoFit/>
          </a:bodyPr>
          <a:lstStyle/>
          <a:p>
            <a:pPr marL="0" lvl="0" indent="0" algn="l">
              <a:lnSpc>
                <a:spcPts val="8400"/>
              </a:lnSpc>
            </a:pPr>
            <a:r>
              <a:rPr lang="en-US" sz="6000" b="1" spc="300" dirty="0">
                <a:solidFill>
                  <a:srgbClr val="000000"/>
                </a:solidFill>
                <a:latin typeface="Helios Extended Bold"/>
                <a:ea typeface="Helios Extended Bold"/>
                <a:cs typeface="Helios Extended Bold"/>
                <a:sym typeface="Helios Extended Bold"/>
              </a:rPr>
              <a:t>PROBLEM</a:t>
            </a:r>
            <a:br>
              <a:rPr lang="en-US" sz="6000" b="1" spc="300" dirty="0">
                <a:solidFill>
                  <a:srgbClr val="000000"/>
                </a:solidFill>
                <a:latin typeface="Helios Extended Bold"/>
                <a:ea typeface="Helios Extended Bold"/>
                <a:cs typeface="Helios Extended Bold"/>
                <a:sym typeface="Helios Extended Bold"/>
              </a:rPr>
            </a:br>
            <a:r>
              <a:rPr lang="en-US" sz="6000" b="1" spc="300" dirty="0">
                <a:solidFill>
                  <a:srgbClr val="000000"/>
                </a:solidFill>
                <a:latin typeface="Helios Extended Bold"/>
                <a:ea typeface="Helios Extended Bold"/>
                <a:cs typeface="Helios Extended Bold"/>
                <a:sym typeface="Helios Extended Bold"/>
              </a:rPr>
              <a:t>STATMENT</a:t>
            </a:r>
          </a:p>
        </p:txBody>
      </p:sp>
      <p:sp>
        <p:nvSpPr>
          <p:cNvPr id="9" name="TextBox 9"/>
          <p:cNvSpPr txBox="1"/>
          <p:nvPr/>
        </p:nvSpPr>
        <p:spPr>
          <a:xfrm>
            <a:off x="9296400" y="3086100"/>
            <a:ext cx="6996120" cy="4706609"/>
          </a:xfrm>
          <a:prstGeom prst="rect">
            <a:avLst/>
          </a:prstGeom>
        </p:spPr>
        <p:txBody>
          <a:bodyPr wrap="square" lIns="0" tIns="0" rIns="0" bIns="0" rtlCol="0" anchor="t">
            <a:spAutoFit/>
          </a:bodyPr>
          <a:lstStyle/>
          <a:p>
            <a:pPr algn="just">
              <a:lnSpc>
                <a:spcPct val="150000"/>
              </a:lnSpc>
              <a:buFont typeface="Arial" panose="020B0604020202020204" pitchFamily="34" charset="0"/>
              <a:buChar char="•"/>
            </a:pPr>
            <a:r>
              <a:rPr lang="en-US" sz="2299" b="1" spc="229" dirty="0">
                <a:solidFill>
                  <a:srgbClr val="000000"/>
                </a:solidFill>
                <a:latin typeface="Lato"/>
                <a:ea typeface="Lato"/>
                <a:cs typeface="Lato"/>
              </a:rPr>
              <a:t> Problem Definition:</a:t>
            </a:r>
            <a:r>
              <a:rPr lang="en-US" sz="2299" spc="229" dirty="0">
                <a:solidFill>
                  <a:srgbClr val="000000"/>
                </a:solidFill>
                <a:latin typeface="Lato"/>
                <a:ea typeface="Lato"/>
                <a:cs typeface="Lato"/>
              </a:rPr>
              <a:t> Challenges of calculating Personalized PageRank in large and dynamic graphs.</a:t>
            </a:r>
          </a:p>
          <a:p>
            <a:pPr algn="just">
              <a:lnSpc>
                <a:spcPct val="150000"/>
              </a:lnSpc>
            </a:pPr>
            <a:endParaRPr lang="en-US" sz="2299" spc="229" dirty="0">
              <a:solidFill>
                <a:srgbClr val="000000"/>
              </a:solidFill>
              <a:latin typeface="Lato"/>
              <a:ea typeface="Lato"/>
              <a:cs typeface="Lato"/>
            </a:endParaRPr>
          </a:p>
          <a:p>
            <a:pPr algn="just">
              <a:lnSpc>
                <a:spcPct val="150000"/>
              </a:lnSpc>
              <a:buFont typeface="Arial" panose="020B0604020202020204" pitchFamily="34" charset="0"/>
              <a:buChar char="•"/>
            </a:pPr>
            <a:r>
              <a:rPr lang="en-US" sz="2299" b="1" spc="229" dirty="0">
                <a:solidFill>
                  <a:srgbClr val="000000"/>
                </a:solidFill>
                <a:latin typeface="Lato"/>
                <a:ea typeface="Lato"/>
                <a:cs typeface="Lato"/>
              </a:rPr>
              <a:t> Motivation:</a:t>
            </a:r>
            <a:r>
              <a:rPr lang="en-US" sz="2299" spc="229" dirty="0">
                <a:solidFill>
                  <a:srgbClr val="000000"/>
                </a:solidFill>
                <a:latin typeface="Lato"/>
                <a:ea typeface="Lato"/>
                <a:cs typeface="Lato"/>
              </a:rPr>
              <a:t> Optimizing PPR computation is crucial due to the high computational demands and its practical impact on recommendation systems and personalized search.</a:t>
            </a:r>
          </a:p>
        </p:txBody>
      </p:sp>
      <p:grpSp>
        <p:nvGrpSpPr>
          <p:cNvPr id="10" name="Group 10"/>
          <p:cNvGrpSpPr/>
          <p:nvPr/>
        </p:nvGrpSpPr>
        <p:grpSpPr>
          <a:xfrm>
            <a:off x="17010810" y="1028700"/>
            <a:ext cx="248490" cy="24849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683130" y="802774"/>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INTRODUCTION TO PERSONALIZED PAGERANK COMPUTATION</a:t>
            </a:r>
          </a:p>
        </p:txBody>
      </p:sp>
      <p:sp>
        <p:nvSpPr>
          <p:cNvPr id="7" name="TextBox 7"/>
          <p:cNvSpPr txBox="1"/>
          <p:nvPr/>
        </p:nvSpPr>
        <p:spPr>
          <a:xfrm>
            <a:off x="7683130" y="2552700"/>
            <a:ext cx="8921650" cy="7442230"/>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PageRank</a:t>
            </a:r>
            <a:r>
              <a:rPr lang="en-US" sz="2199" spc="219" dirty="0">
                <a:solidFill>
                  <a:srgbClr val="000000"/>
                </a:solidFill>
                <a:latin typeface="Lato"/>
                <a:ea typeface="Lato"/>
                <a:cs typeface="Lato"/>
              </a:rPr>
              <a:t>: Algorithm originally developed by Google to measure the importance of web pages and rank websites based on relevance.</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Personalized PageRank (PPR): </a:t>
            </a:r>
            <a:r>
              <a:rPr lang="en-US" sz="2199" spc="219" dirty="0">
                <a:solidFill>
                  <a:srgbClr val="000000"/>
                </a:solidFill>
                <a:latin typeface="Lato"/>
                <a:ea typeface="Lato"/>
                <a:cs typeface="Lato"/>
              </a:rPr>
              <a:t>Extension of PageRank to measure the closeness of nodes within a graph relative to specific starting nodes, useful for personalized search and recommendations.</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Applications of PPR:</a:t>
            </a:r>
          </a:p>
          <a:p>
            <a:pPr marL="742950" lvl="1" indent="-285750" algn="just">
              <a:buFont typeface="Arial" panose="020B0604020202020204" pitchFamily="34" charset="0"/>
              <a:buChar char="•"/>
            </a:pPr>
            <a:r>
              <a:rPr lang="en-US" sz="2199" spc="219" dirty="0">
                <a:solidFill>
                  <a:srgbClr val="000000"/>
                </a:solidFill>
                <a:latin typeface="Lato"/>
                <a:ea typeface="Lato"/>
                <a:cs typeface="Lato"/>
              </a:rPr>
              <a:t>Recommendation systems</a:t>
            </a:r>
          </a:p>
          <a:p>
            <a:pPr marL="742950" lvl="1" indent="-285750" algn="just">
              <a:buFont typeface="Arial" panose="020B0604020202020204" pitchFamily="34" charset="0"/>
              <a:buChar char="•"/>
            </a:pPr>
            <a:r>
              <a:rPr lang="en-US" sz="2199" spc="219" dirty="0">
                <a:solidFill>
                  <a:srgbClr val="000000"/>
                </a:solidFill>
                <a:latin typeface="Lato"/>
                <a:ea typeface="Lato"/>
                <a:cs typeface="Lato"/>
              </a:rPr>
              <a:t>Network analysis</a:t>
            </a:r>
          </a:p>
          <a:p>
            <a:pPr marL="742950" lvl="1" indent="-285750" algn="just">
              <a:buFont typeface="Arial" panose="020B0604020202020204" pitchFamily="34" charset="0"/>
              <a:buChar char="•"/>
            </a:pPr>
            <a:r>
              <a:rPr lang="en-US" sz="2199" spc="219" dirty="0">
                <a:solidFill>
                  <a:srgbClr val="000000"/>
                </a:solidFill>
                <a:latin typeface="Lato"/>
                <a:ea typeface="Lato"/>
                <a:cs typeface="Lato"/>
              </a:rPr>
              <a:t>Web search personalization</a:t>
            </a:r>
          </a:p>
          <a:p>
            <a:pPr lvl="1"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Challenges in PPR Computation:</a:t>
            </a:r>
          </a:p>
          <a:p>
            <a:pPr marL="742950" lvl="1" indent="-285750" algn="just">
              <a:buFont typeface="Arial" panose="020B0604020202020204" pitchFamily="34" charset="0"/>
              <a:buChar char="•"/>
            </a:pPr>
            <a:r>
              <a:rPr lang="en-US" sz="2199" spc="219" dirty="0">
                <a:solidFill>
                  <a:srgbClr val="000000"/>
                </a:solidFill>
                <a:latin typeface="Lato"/>
                <a:ea typeface="Lato"/>
                <a:cs typeface="Lato"/>
              </a:rPr>
              <a:t>Computationally intensive for large-scale or dynamic graphs.</a:t>
            </a:r>
          </a:p>
          <a:p>
            <a:pPr marL="742950" lvl="1" indent="-285750" algn="just">
              <a:buFont typeface="Arial" panose="020B0604020202020204" pitchFamily="34" charset="0"/>
              <a:buChar char="•"/>
            </a:pPr>
            <a:r>
              <a:rPr lang="en-US" sz="2199" spc="219" dirty="0">
                <a:solidFill>
                  <a:srgbClr val="000000"/>
                </a:solidFill>
                <a:latin typeface="Lato"/>
                <a:ea typeface="Lato"/>
                <a:cs typeface="Lato"/>
              </a:rPr>
              <a:t>Requires efficient computation to handle graphs with millions of nodes and edges.</a:t>
            </a:r>
          </a:p>
          <a:p>
            <a:pPr marL="457200" lvl="1" indent="0" algn="just">
              <a:buNone/>
            </a:pPr>
            <a:endParaRPr lang="en-US" sz="2199" spc="219" dirty="0">
              <a:solidFill>
                <a:srgbClr val="000000"/>
              </a:solidFill>
              <a:latin typeface="Lato"/>
              <a:ea typeface="Lato"/>
              <a:cs typeface="Lato"/>
            </a:endParaRPr>
          </a:p>
          <a:p>
            <a:pPr algn="just"/>
            <a:endParaRPr lang="en-IN" dirty="0"/>
          </a:p>
          <a:p>
            <a:pPr marL="0" lvl="0" indent="0" algn="just">
              <a:lnSpc>
                <a:spcPts val="3519"/>
              </a:lnSpc>
            </a:pPr>
            <a:endParaRPr lang="en-US" sz="2199" spc="219" dirty="0">
              <a:solidFill>
                <a:srgbClr val="000000"/>
              </a:solidFill>
              <a:latin typeface="Lato"/>
              <a:ea typeface="Lato"/>
              <a:cs typeface="Lato"/>
              <a:sym typeface="Lato"/>
            </a:endParaRPr>
          </a:p>
        </p:txBody>
      </p:sp>
      <p:sp>
        <p:nvSpPr>
          <p:cNvPr id="8" name="AutoShape 8"/>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p:cNvGrpSpPr/>
          <p:nvPr/>
        </p:nvGrpSpPr>
        <p:grpSpPr>
          <a:xfrm>
            <a:off x="17010810" y="9258300"/>
            <a:ext cx="248490" cy="24849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15" name="Picture 14" descr="A group of colorful balls with black text&#10;&#10;Description automatically generated">
            <a:extLst>
              <a:ext uri="{FF2B5EF4-FFF2-40B4-BE49-F238E27FC236}">
                <a16:creationId xmlns:a16="http://schemas.microsoft.com/office/drawing/2014/main" id="{6CBC183B-9763-DE0B-F40C-9A02E36F4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 y="1847850"/>
            <a:ext cx="7057983" cy="60388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500"/>
                                        <p:tgtEl>
                                          <p:spTgt spid="7">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10" end="10"/>
                                            </p:txEl>
                                          </p:spTgt>
                                        </p:tgtEl>
                                        <p:attrNameLst>
                                          <p:attrName>style.visibility</p:attrName>
                                        </p:attrNameLst>
                                      </p:cBhvr>
                                      <p:to>
                                        <p:strVal val="visible"/>
                                      </p:to>
                                    </p:set>
                                    <p:animEffect transition="in" filter="fade">
                                      <p:cBhvr>
                                        <p:cTn id="34" dur="500"/>
                                        <p:tgtEl>
                                          <p:spTgt spid="7">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animEffect transition="in" filter="fade">
                                      <p:cBhvr>
                                        <p:cTn id="37"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25DA-2CA5-2B01-BD92-EFB430DACA8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679C51A0-5EF3-979E-8AA7-B8F42409E8D5}"/>
              </a:ext>
            </a:extLst>
          </p:cNvPr>
          <p:cNvSpPr txBox="1"/>
          <p:nvPr/>
        </p:nvSpPr>
        <p:spPr>
          <a:xfrm>
            <a:off x="1028700" y="64770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RANDOM WALK IN PERSONALIZED PAGERANK</a:t>
            </a:r>
          </a:p>
        </p:txBody>
      </p:sp>
      <p:sp>
        <p:nvSpPr>
          <p:cNvPr id="8" name="AutoShape 8">
            <a:extLst>
              <a:ext uri="{FF2B5EF4-FFF2-40B4-BE49-F238E27FC236}">
                <a16:creationId xmlns:a16="http://schemas.microsoft.com/office/drawing/2014/main" id="{20067EC3-40DB-1A63-F1F5-9F149EC67544}"/>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A1A7B773-9582-09AD-36B9-4FDE28D3CF80}"/>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67DCEBD7-D961-AAD1-D24D-DF92040888F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E2E082B9-D6B4-9A1A-EB2E-403BFF2C243D}"/>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 name="TextBox 7">
            <a:extLst>
              <a:ext uri="{FF2B5EF4-FFF2-40B4-BE49-F238E27FC236}">
                <a16:creationId xmlns:a16="http://schemas.microsoft.com/office/drawing/2014/main" id="{D032C71A-5EA2-8D65-FDA2-C245061309A6}"/>
              </a:ext>
            </a:extLst>
          </p:cNvPr>
          <p:cNvSpPr txBox="1"/>
          <p:nvPr/>
        </p:nvSpPr>
        <p:spPr>
          <a:xfrm>
            <a:off x="1028700" y="2183629"/>
            <a:ext cx="9715493" cy="6768520"/>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spc="219" dirty="0">
                <a:solidFill>
                  <a:srgbClr val="000000"/>
                </a:solidFill>
                <a:latin typeface="Lato"/>
                <a:ea typeface="Lato"/>
                <a:cs typeface="Lato"/>
              </a:rPr>
              <a:t>A random walk begins at a specific node in the graph and moves to one of its neighbors at each step with equal probability.</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During each step, with probability α, the walker restarts at the initial node, creating a bias towards certain nodes.</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This process continues for a predefined number of steps or until a stopping condition is met.</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The probability of visiting a node during a random walk is influenced by the graph's structure and the restart mechanism.</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Mathematically, the expected length of a random walk follows a geometric distribution with an expectation of , where α is the restart probability.</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spc="219" dirty="0">
                <a:solidFill>
                  <a:srgbClr val="000000"/>
                </a:solidFill>
                <a:latin typeface="Lato"/>
                <a:ea typeface="Lato"/>
                <a:cs typeface="Lato"/>
              </a:rPr>
              <a:t>The Personalized PageRank value of a node is the steady-state probability of being at that node after many random walks.</a:t>
            </a:r>
          </a:p>
        </p:txBody>
      </p:sp>
      <p:pic>
        <p:nvPicPr>
          <p:cNvPr id="12" name="Picture 11" descr="A person walking on a street map&#10;&#10;Description automatically generated">
            <a:extLst>
              <a:ext uri="{FF2B5EF4-FFF2-40B4-BE49-F238E27FC236}">
                <a16:creationId xmlns:a16="http://schemas.microsoft.com/office/drawing/2014/main" id="{9E7888B3-9E5C-657A-7F6D-0E678D34F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1610" y="650966"/>
            <a:ext cx="7537276" cy="4191000"/>
          </a:xfrm>
          <a:prstGeom prst="rect">
            <a:avLst/>
          </a:prstGeom>
        </p:spPr>
      </p:pic>
      <p:pic>
        <p:nvPicPr>
          <p:cNvPr id="16" name="Picture 15">
            <a:extLst>
              <a:ext uri="{FF2B5EF4-FFF2-40B4-BE49-F238E27FC236}">
                <a16:creationId xmlns:a16="http://schemas.microsoft.com/office/drawing/2014/main" id="{C83AC954-1F5D-E0FA-1D4F-F090F42C7BB7}"/>
              </a:ext>
            </a:extLst>
          </p:cNvPr>
          <p:cNvPicPr>
            <a:picLocks noChangeAspect="1"/>
          </p:cNvPicPr>
          <p:nvPr/>
        </p:nvPicPr>
        <p:blipFill>
          <a:blip r:embed="rId3"/>
          <a:stretch>
            <a:fillRect/>
          </a:stretch>
        </p:blipFill>
        <p:spPr>
          <a:xfrm>
            <a:off x="11811000" y="5143500"/>
            <a:ext cx="6001438" cy="4495800"/>
          </a:xfrm>
          <a:prstGeom prst="rect">
            <a:avLst/>
          </a:prstGeom>
        </p:spPr>
      </p:pic>
    </p:spTree>
    <p:extLst>
      <p:ext uri="{BB962C8B-B14F-4D97-AF65-F5344CB8AC3E}">
        <p14:creationId xmlns:p14="http://schemas.microsoft.com/office/powerpoint/2010/main" val="552875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F00DA-F24E-AAC6-7A7C-347B88BD9F11}"/>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9A12AE35-AA43-5A73-5CDA-48667EB605AF}"/>
              </a:ext>
            </a:extLst>
          </p:cNvPr>
          <p:cNvSpPr txBox="1"/>
          <p:nvPr/>
        </p:nvSpPr>
        <p:spPr>
          <a:xfrm>
            <a:off x="1028700" y="64770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RANDOM WALK IN PERSONALIZED PAGERANK</a:t>
            </a:r>
          </a:p>
        </p:txBody>
      </p:sp>
      <p:sp>
        <p:nvSpPr>
          <p:cNvPr id="8" name="AutoShape 8">
            <a:extLst>
              <a:ext uri="{FF2B5EF4-FFF2-40B4-BE49-F238E27FC236}">
                <a16:creationId xmlns:a16="http://schemas.microsoft.com/office/drawing/2014/main" id="{0D2A7C70-5809-32FA-DBC1-A339E6238838}"/>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977E0664-5418-E226-DF35-0DEB3CBFDB7C}"/>
              </a:ext>
            </a:extLst>
          </p:cNvPr>
          <p:cNvGrpSpPr/>
          <p:nvPr/>
        </p:nvGrpSpPr>
        <p:grpSpPr>
          <a:xfrm>
            <a:off x="17017341" y="647700"/>
            <a:ext cx="248490" cy="248490"/>
            <a:chOff x="0" y="0"/>
            <a:chExt cx="812800" cy="812800"/>
          </a:xfrm>
        </p:grpSpPr>
        <p:sp>
          <p:nvSpPr>
            <p:cNvPr id="10" name="Freeform 10">
              <a:extLst>
                <a:ext uri="{FF2B5EF4-FFF2-40B4-BE49-F238E27FC236}">
                  <a16:creationId xmlns:a16="http://schemas.microsoft.com/office/drawing/2014/main" id="{B0F3FAF8-1EC8-6606-410F-8922EA4469F9}"/>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C9AF4F17-120A-F3EA-6F3B-687DA80F2EA9}"/>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dirty="0"/>
            </a:p>
          </p:txBody>
        </p:sp>
      </p:grpSp>
      <p:sp>
        <p:nvSpPr>
          <p:cNvPr id="2" name="TextBox 7">
            <a:extLst>
              <a:ext uri="{FF2B5EF4-FFF2-40B4-BE49-F238E27FC236}">
                <a16:creationId xmlns:a16="http://schemas.microsoft.com/office/drawing/2014/main" id="{CBABB220-FD49-87BD-519C-D739CD680FB1}"/>
              </a:ext>
            </a:extLst>
          </p:cNvPr>
          <p:cNvSpPr txBox="1"/>
          <p:nvPr/>
        </p:nvSpPr>
        <p:spPr>
          <a:xfrm>
            <a:off x="1028700" y="2266879"/>
            <a:ext cx="14973300" cy="3722686"/>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Efficiency</a:t>
            </a:r>
            <a:r>
              <a:rPr lang="en-US" sz="2199" spc="219" dirty="0">
                <a:solidFill>
                  <a:srgbClr val="000000"/>
                </a:solidFill>
                <a:latin typeface="Lato"/>
                <a:ea typeface="Lato"/>
                <a:cs typeface="Lato"/>
              </a:rPr>
              <a:t>: Random walks are efficient for approximating Personalized PageRank, especially on large-scale graphs, as they focus on local neighborhoods rather than the entire graph.</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Flexibility</a:t>
            </a:r>
            <a:r>
              <a:rPr lang="en-US" sz="2199" spc="219" dirty="0">
                <a:solidFill>
                  <a:srgbClr val="000000"/>
                </a:solidFill>
                <a:latin typeface="Lato"/>
                <a:ea typeface="Lato"/>
                <a:cs typeface="Lato"/>
              </a:rPr>
              <a:t>: Random walks are adaptable to dynamic graph updates, as they only require localized changes when nodes or edges are modified.</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Challenges</a:t>
            </a:r>
            <a:r>
              <a:rPr lang="en-US" sz="2199" spc="219" dirty="0">
                <a:solidFill>
                  <a:srgbClr val="000000"/>
                </a:solidFill>
                <a:latin typeface="Lato"/>
                <a:ea typeface="Lato"/>
                <a:cs typeface="Lato"/>
              </a:rPr>
              <a:t>: Random walks can have high variance, requiring many samples for accurate estimation. The number of walks (W) significantly impacts the accuracy and computational time.</a:t>
            </a:r>
          </a:p>
          <a:p>
            <a:pPr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Use Case: </a:t>
            </a:r>
            <a:r>
              <a:rPr lang="en-US" sz="2199" spc="219" dirty="0">
                <a:solidFill>
                  <a:srgbClr val="000000"/>
                </a:solidFill>
                <a:latin typeface="Lato"/>
                <a:ea typeface="Lato"/>
                <a:cs typeface="Lato"/>
              </a:rPr>
              <a:t>Random walks are used in Monte Carlo Sampling to estimate node importance in large graphs, providing a basis for personalization in web search and recommendation systems.</a:t>
            </a:r>
          </a:p>
        </p:txBody>
      </p:sp>
    </p:spTree>
    <p:extLst>
      <p:ext uri="{BB962C8B-B14F-4D97-AF65-F5344CB8AC3E}">
        <p14:creationId xmlns:p14="http://schemas.microsoft.com/office/powerpoint/2010/main" val="2535012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DF145-7145-08E3-94E0-8C19A873A345}"/>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497A977F-95B8-6C88-2781-C58ACCBB9251}"/>
              </a:ext>
            </a:extLst>
          </p:cNvPr>
          <p:cNvSpPr txBox="1"/>
          <p:nvPr/>
        </p:nvSpPr>
        <p:spPr>
          <a:xfrm>
            <a:off x="8022464" y="78021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Monte Carlo Sampling for Personalized PageRank (PPR)</a:t>
            </a:r>
          </a:p>
        </p:txBody>
      </p:sp>
      <p:sp>
        <p:nvSpPr>
          <p:cNvPr id="8" name="AutoShape 8">
            <a:extLst>
              <a:ext uri="{FF2B5EF4-FFF2-40B4-BE49-F238E27FC236}">
                <a16:creationId xmlns:a16="http://schemas.microsoft.com/office/drawing/2014/main" id="{5C0B1E67-496C-7CDE-3F87-C34E60FC9910}"/>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0B22FA73-78F0-8727-3553-2FA12B3F78A3}"/>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23880BF2-B667-D4D2-4B64-F5244404254D}"/>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C32479D0-9871-D9B5-07F5-EBE7AD5023EC}"/>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 name="TextBox 7">
            <a:extLst>
              <a:ext uri="{FF2B5EF4-FFF2-40B4-BE49-F238E27FC236}">
                <a16:creationId xmlns:a16="http://schemas.microsoft.com/office/drawing/2014/main" id="{F68BDC04-4498-BE82-6A29-3495519908E2}"/>
              </a:ext>
            </a:extLst>
          </p:cNvPr>
          <p:cNvSpPr txBox="1"/>
          <p:nvPr/>
        </p:nvSpPr>
        <p:spPr>
          <a:xfrm>
            <a:off x="8022464" y="2685508"/>
            <a:ext cx="9715493" cy="575324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199" spc="219" dirty="0">
                <a:solidFill>
                  <a:srgbClr val="000000"/>
                </a:solidFill>
                <a:latin typeface="Lato"/>
                <a:ea typeface="Lato"/>
                <a:cs typeface="Lato"/>
              </a:rPr>
              <a:t>Monte Carlo Sampling estimates PPR values through random walks on the graph.</a:t>
            </a:r>
          </a:p>
          <a:p>
            <a:endParaRPr lang="en-US" sz="2199" spc="219" dirty="0">
              <a:solidFill>
                <a:srgbClr val="000000"/>
              </a:solidFill>
              <a:latin typeface="Lato"/>
              <a:ea typeface="Lato"/>
              <a:cs typeface="Lato"/>
            </a:endParaRPr>
          </a:p>
          <a:p>
            <a:pPr marL="342900" indent="-342900">
              <a:buFont typeface="Arial" panose="020B0604020202020204" pitchFamily="34" charset="0"/>
              <a:buChar char="•"/>
            </a:pPr>
            <a:r>
              <a:rPr lang="en-US" sz="2199" spc="219" dirty="0">
                <a:solidFill>
                  <a:srgbClr val="000000"/>
                </a:solidFill>
                <a:latin typeface="Lato"/>
                <a:ea typeface="Lato"/>
                <a:cs typeface="Lato"/>
              </a:rPr>
              <a:t> The process involves initiating multiple random walks from the source node or nodes and tracking how often other nodes are visited. The frequency of visits for each node serves as an estimate of that node's Personalized PageRank value.</a:t>
            </a:r>
          </a:p>
          <a:p>
            <a:endParaRPr lang="en-US" sz="2199" spc="219" dirty="0">
              <a:solidFill>
                <a:srgbClr val="000000"/>
              </a:solidFill>
              <a:latin typeface="Lato"/>
              <a:ea typeface="Lato"/>
              <a:cs typeface="Lato"/>
            </a:endParaRPr>
          </a:p>
          <a:p>
            <a:pPr marL="342900" indent="-342900">
              <a:buFont typeface="Arial" panose="020B0604020202020204" pitchFamily="34" charset="0"/>
              <a:buChar char="•"/>
            </a:pPr>
            <a:r>
              <a:rPr lang="en-US" sz="2199" b="1" spc="219" dirty="0">
                <a:solidFill>
                  <a:srgbClr val="000000"/>
                </a:solidFill>
                <a:latin typeface="Lato"/>
                <a:ea typeface="Lato"/>
                <a:cs typeface="Lato"/>
              </a:rPr>
              <a:t>During each random walk:</a:t>
            </a:r>
          </a:p>
          <a:p>
            <a:endParaRPr lang="en-US" sz="2199" spc="219" dirty="0">
              <a:solidFill>
                <a:srgbClr val="000000"/>
              </a:solidFill>
              <a:latin typeface="Lato"/>
              <a:ea typeface="Lato"/>
              <a:cs typeface="Lato"/>
            </a:endParaRPr>
          </a:p>
          <a:p>
            <a:pPr marL="800100" lvl="1" indent="-342900">
              <a:buFont typeface="Arial" panose="020B0604020202020204" pitchFamily="34" charset="0"/>
              <a:buChar char="•"/>
            </a:pPr>
            <a:r>
              <a:rPr lang="en-US" sz="2199" spc="219" dirty="0">
                <a:solidFill>
                  <a:srgbClr val="000000"/>
                </a:solidFill>
                <a:latin typeface="Lato"/>
                <a:ea typeface="Lato"/>
                <a:cs typeface="Lato"/>
              </a:rPr>
              <a:t>With probability α, the walk restarts at the original source node, simulating a "teleport" action.</a:t>
            </a:r>
          </a:p>
          <a:p>
            <a:pPr marL="800100" lvl="1" indent="-342900">
              <a:buFont typeface="Arial" panose="020B0604020202020204" pitchFamily="34" charset="0"/>
              <a:buChar char="•"/>
            </a:pPr>
            <a:r>
              <a:rPr lang="en-US" sz="2199" spc="219" dirty="0">
                <a:solidFill>
                  <a:srgbClr val="000000"/>
                </a:solidFill>
                <a:latin typeface="Lato"/>
                <a:ea typeface="Lato"/>
                <a:cs typeface="Lato"/>
              </a:rPr>
              <a:t>With probability 1 - α, the walk continues to a randomly selected neighboring node.</a:t>
            </a:r>
          </a:p>
          <a:p>
            <a:pPr lvl="1"/>
            <a:endParaRPr lang="en-US" sz="2199" spc="219" dirty="0">
              <a:solidFill>
                <a:srgbClr val="000000"/>
              </a:solidFill>
              <a:latin typeface="Lato"/>
              <a:ea typeface="Lato"/>
              <a:cs typeface="Lato"/>
            </a:endParaRPr>
          </a:p>
          <a:p>
            <a:pPr marL="342900" indent="-342900">
              <a:buFont typeface="Arial" panose="020B0604020202020204" pitchFamily="34" charset="0"/>
              <a:buChar char="•"/>
            </a:pPr>
            <a:r>
              <a:rPr lang="en-US" sz="2199" b="1" spc="219" dirty="0">
                <a:solidFill>
                  <a:srgbClr val="000000"/>
                </a:solidFill>
                <a:latin typeface="Lato"/>
                <a:ea typeface="Lato"/>
                <a:cs typeface="Lato"/>
              </a:rPr>
              <a:t>Purpose</a:t>
            </a:r>
            <a:r>
              <a:rPr lang="en-US" sz="2199" spc="219" dirty="0">
                <a:solidFill>
                  <a:srgbClr val="000000"/>
                </a:solidFill>
                <a:latin typeface="Lato"/>
                <a:ea typeface="Lato"/>
                <a:cs typeface="Lato"/>
              </a:rPr>
              <a:t>: Monte Carlo Sampling aims to determine the relative importance of nodes from a personalized perspective.</a:t>
            </a:r>
          </a:p>
        </p:txBody>
      </p:sp>
      <p:pic>
        <p:nvPicPr>
          <p:cNvPr id="12" name="Picture 11" descr="A diagram of a diagram&#10;&#10;Description automatically generated with medium confidence">
            <a:extLst>
              <a:ext uri="{FF2B5EF4-FFF2-40B4-BE49-F238E27FC236}">
                <a16:creationId xmlns:a16="http://schemas.microsoft.com/office/drawing/2014/main" id="{5ACBF66B-A972-D17A-E90D-DC23FD39D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647700"/>
            <a:ext cx="3733781" cy="4155058"/>
          </a:xfrm>
          <a:prstGeom prst="rect">
            <a:avLst/>
          </a:prstGeom>
        </p:spPr>
      </p:pic>
      <p:pic>
        <p:nvPicPr>
          <p:cNvPr id="18" name="Picture 17" descr="A graph of different colored bars&#10;&#10;Description automatically generated">
            <a:extLst>
              <a:ext uri="{FF2B5EF4-FFF2-40B4-BE49-F238E27FC236}">
                <a16:creationId xmlns:a16="http://schemas.microsoft.com/office/drawing/2014/main" id="{BE82D4E9-1355-7C07-5994-0BAE751E1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022591"/>
            <a:ext cx="3918685" cy="4367574"/>
          </a:xfrm>
          <a:prstGeom prst="rect">
            <a:avLst/>
          </a:prstGeom>
        </p:spPr>
      </p:pic>
    </p:spTree>
    <p:extLst>
      <p:ext uri="{BB962C8B-B14F-4D97-AF65-F5344CB8AC3E}">
        <p14:creationId xmlns:p14="http://schemas.microsoft.com/office/powerpoint/2010/main" val="2830538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E519D-B820-6ED1-68B8-5DF3A161B84B}"/>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5251257-D9BC-352B-1969-874CEE4601D3}"/>
              </a:ext>
            </a:extLst>
          </p:cNvPr>
          <p:cNvSpPr txBox="1"/>
          <p:nvPr/>
        </p:nvSpPr>
        <p:spPr>
          <a:xfrm>
            <a:off x="8022464" y="780210"/>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Monte Carlo Sampling for Personalized PageRank (PPR)</a:t>
            </a:r>
          </a:p>
        </p:txBody>
      </p:sp>
      <p:sp>
        <p:nvSpPr>
          <p:cNvPr id="8" name="AutoShape 8">
            <a:extLst>
              <a:ext uri="{FF2B5EF4-FFF2-40B4-BE49-F238E27FC236}">
                <a16:creationId xmlns:a16="http://schemas.microsoft.com/office/drawing/2014/main" id="{2A666100-FB40-D503-33E7-7E4CFB587417}"/>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632F45EA-22DC-EBD1-4C2D-47F188E099C2}"/>
              </a:ext>
            </a:extLst>
          </p:cNvPr>
          <p:cNvGrpSpPr/>
          <p:nvPr/>
        </p:nvGrpSpPr>
        <p:grpSpPr>
          <a:xfrm>
            <a:off x="838200" y="9115602"/>
            <a:ext cx="248490" cy="248490"/>
            <a:chOff x="0" y="0"/>
            <a:chExt cx="812800" cy="812800"/>
          </a:xfrm>
        </p:grpSpPr>
        <p:sp>
          <p:nvSpPr>
            <p:cNvPr id="10" name="Freeform 10">
              <a:extLst>
                <a:ext uri="{FF2B5EF4-FFF2-40B4-BE49-F238E27FC236}">
                  <a16:creationId xmlns:a16="http://schemas.microsoft.com/office/drawing/2014/main" id="{C126EA97-DD38-6C58-32E5-5BA18365B8F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1A4C6059-8B8C-3F4B-02F2-5F527098FC90}"/>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pic>
        <p:nvPicPr>
          <p:cNvPr id="2" name="Picture 1">
            <a:extLst>
              <a:ext uri="{FF2B5EF4-FFF2-40B4-BE49-F238E27FC236}">
                <a16:creationId xmlns:a16="http://schemas.microsoft.com/office/drawing/2014/main" id="{CB2628D8-CDFF-51BB-9592-6BDDDB742770}"/>
              </a:ext>
            </a:extLst>
          </p:cNvPr>
          <p:cNvPicPr>
            <a:picLocks noChangeAspect="1"/>
          </p:cNvPicPr>
          <p:nvPr/>
        </p:nvPicPr>
        <p:blipFill>
          <a:blip r:embed="rId2"/>
          <a:stretch>
            <a:fillRect/>
          </a:stretch>
        </p:blipFill>
        <p:spPr>
          <a:xfrm>
            <a:off x="11712523" y="5105160"/>
            <a:ext cx="2335374" cy="763826"/>
          </a:xfrm>
          <a:prstGeom prst="rect">
            <a:avLst/>
          </a:prstGeom>
        </p:spPr>
      </p:pic>
      <p:sp>
        <p:nvSpPr>
          <p:cNvPr id="3" name="TextBox 7">
            <a:extLst>
              <a:ext uri="{FF2B5EF4-FFF2-40B4-BE49-F238E27FC236}">
                <a16:creationId xmlns:a16="http://schemas.microsoft.com/office/drawing/2014/main" id="{EE67586A-2F4E-9D91-9AB7-2C587EACE873}"/>
              </a:ext>
            </a:extLst>
          </p:cNvPr>
          <p:cNvSpPr txBox="1"/>
          <p:nvPr/>
        </p:nvSpPr>
        <p:spPr>
          <a:xfrm>
            <a:off x="8022464" y="2685508"/>
            <a:ext cx="9715493" cy="6430094"/>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Random Walk Estimate:</a:t>
            </a:r>
          </a:p>
          <a:p>
            <a:pPr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Let W be the number of random walks initiated from the source node.</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For each node s, the Personalized PageRank value π(s) is approximated as:</a:t>
            </a:r>
          </a:p>
          <a:p>
            <a:pPr lvl="1" algn="just"/>
            <a:endParaRPr lang="en-US" sz="2199" spc="219" dirty="0">
              <a:solidFill>
                <a:srgbClr val="000000"/>
              </a:solidFill>
              <a:latin typeface="Lato"/>
              <a:ea typeface="Lato"/>
              <a:cs typeface="Lato"/>
            </a:endParaRPr>
          </a:p>
          <a:p>
            <a:pPr lvl="1" algn="just"/>
            <a:endParaRPr lang="en-US" sz="2199" spc="219" dirty="0">
              <a:solidFill>
                <a:srgbClr val="000000"/>
              </a:solidFill>
              <a:latin typeface="Lato"/>
              <a:ea typeface="Lato"/>
              <a:cs typeface="Lato"/>
            </a:endParaRPr>
          </a:p>
          <a:p>
            <a:pPr lvl="1" algn="just"/>
            <a:endParaRPr lang="en-US" sz="2199" spc="219" dirty="0">
              <a:solidFill>
                <a:srgbClr val="000000"/>
              </a:solidFill>
              <a:latin typeface="Lato"/>
              <a:ea typeface="Lato"/>
              <a:cs typeface="Lato"/>
            </a:endParaRPr>
          </a:p>
          <a:p>
            <a:pPr lvl="1"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Here, W_i(s) is an indicator function equal to 1 if walk </a:t>
            </a:r>
            <a:r>
              <a:rPr lang="en-US" sz="2199" spc="219" dirty="0" err="1">
                <a:solidFill>
                  <a:srgbClr val="000000"/>
                </a:solidFill>
                <a:latin typeface="Lato"/>
                <a:ea typeface="Lato"/>
                <a:cs typeface="Lato"/>
              </a:rPr>
              <a:t>i</a:t>
            </a:r>
            <a:r>
              <a:rPr lang="en-US" sz="2199" spc="219" dirty="0">
                <a:solidFill>
                  <a:srgbClr val="000000"/>
                </a:solidFill>
                <a:latin typeface="Lato"/>
                <a:ea typeface="Lato"/>
                <a:cs typeface="Lato"/>
              </a:rPr>
              <a:t> ends at node s and 0 otherwise.</a:t>
            </a:r>
          </a:p>
          <a:p>
            <a:pPr marL="342900" indent="-342900" algn="just">
              <a:buFont typeface="Arial" panose="020B0604020202020204" pitchFamily="34" charset="0"/>
              <a:buChar char="•"/>
            </a:pPr>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Expected Length of Walk :</a:t>
            </a:r>
          </a:p>
          <a:p>
            <a:pPr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The expected length of a random walk is 1/𝛼​ , where α is the restart probability. This geometric distribution defines how often a walk restarts, impacting accuracy and convergence.</a:t>
            </a:r>
          </a:p>
        </p:txBody>
      </p:sp>
      <p:sp>
        <p:nvSpPr>
          <p:cNvPr id="4" name="Rectangle 3">
            <a:extLst>
              <a:ext uri="{FF2B5EF4-FFF2-40B4-BE49-F238E27FC236}">
                <a16:creationId xmlns:a16="http://schemas.microsoft.com/office/drawing/2014/main" id="{1688908B-9A6C-5D6E-E90D-9E20626C9D98}"/>
              </a:ext>
            </a:extLst>
          </p:cNvPr>
          <p:cNvSpPr/>
          <p:nvPr/>
        </p:nvSpPr>
        <p:spPr>
          <a:xfrm>
            <a:off x="3368714" y="299287"/>
            <a:ext cx="990598" cy="5236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Start</a:t>
            </a:r>
          </a:p>
        </p:txBody>
      </p:sp>
      <p:sp>
        <p:nvSpPr>
          <p:cNvPr id="5" name="Rectangle 4">
            <a:extLst>
              <a:ext uri="{FF2B5EF4-FFF2-40B4-BE49-F238E27FC236}">
                <a16:creationId xmlns:a16="http://schemas.microsoft.com/office/drawing/2014/main" id="{C4430278-9423-E09B-38F6-6EA5293E0D1F}"/>
              </a:ext>
            </a:extLst>
          </p:cNvPr>
          <p:cNvSpPr/>
          <p:nvPr/>
        </p:nvSpPr>
        <p:spPr>
          <a:xfrm>
            <a:off x="2759113" y="1285316"/>
            <a:ext cx="2209800" cy="913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Input Graph and</a:t>
            </a:r>
            <a:br>
              <a:rPr lang="en-US" b="1" dirty="0"/>
            </a:br>
            <a:r>
              <a:rPr lang="en-US" b="1" dirty="0"/>
              <a:t>Parameters: G,</a:t>
            </a:r>
            <a:r>
              <a:rPr lang="el-GR" b="1" dirty="0"/>
              <a:t> α</a:t>
            </a:r>
            <a:r>
              <a:rPr lang="en-US" b="1" dirty="0"/>
              <a:t>,N, source mode s.</a:t>
            </a:r>
          </a:p>
        </p:txBody>
      </p:sp>
      <p:sp>
        <p:nvSpPr>
          <p:cNvPr id="12" name="Rectangle 11">
            <a:extLst>
              <a:ext uri="{FF2B5EF4-FFF2-40B4-BE49-F238E27FC236}">
                <a16:creationId xmlns:a16="http://schemas.microsoft.com/office/drawing/2014/main" id="{23CE9B58-3DD7-CE9F-C139-A4B369DEF035}"/>
              </a:ext>
            </a:extLst>
          </p:cNvPr>
          <p:cNvSpPr/>
          <p:nvPr/>
        </p:nvSpPr>
        <p:spPr>
          <a:xfrm>
            <a:off x="2854364" y="2685508"/>
            <a:ext cx="2019298"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Initialize PPR  Scores: PPR[v] = 0  for all nodes v </a:t>
            </a:r>
          </a:p>
        </p:txBody>
      </p:sp>
      <p:sp>
        <p:nvSpPr>
          <p:cNvPr id="13" name="Rectangle 12">
            <a:extLst>
              <a:ext uri="{FF2B5EF4-FFF2-40B4-BE49-F238E27FC236}">
                <a16:creationId xmlns:a16="http://schemas.microsoft.com/office/drawing/2014/main" id="{7B9EBFF0-FA39-21B1-B3D2-41DF948F4883}"/>
              </a:ext>
            </a:extLst>
          </p:cNvPr>
          <p:cNvSpPr/>
          <p:nvPr/>
        </p:nvSpPr>
        <p:spPr>
          <a:xfrm>
            <a:off x="2854364" y="4162482"/>
            <a:ext cx="2019298" cy="5998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Set Current Node  to Source Node s</a:t>
            </a:r>
          </a:p>
        </p:txBody>
      </p:sp>
      <p:sp>
        <p:nvSpPr>
          <p:cNvPr id="15" name="Rectangle 14">
            <a:extLst>
              <a:ext uri="{FF2B5EF4-FFF2-40B4-BE49-F238E27FC236}">
                <a16:creationId xmlns:a16="http://schemas.microsoft.com/office/drawing/2014/main" id="{0172576E-DA6C-293B-D060-93F78148446B}"/>
              </a:ext>
            </a:extLst>
          </p:cNvPr>
          <p:cNvSpPr/>
          <p:nvPr/>
        </p:nvSpPr>
        <p:spPr>
          <a:xfrm>
            <a:off x="2063788" y="5241720"/>
            <a:ext cx="360045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Random Walk Process</a:t>
            </a:r>
          </a:p>
          <a:p>
            <a:pPr algn="ctr"/>
            <a:r>
              <a:rPr lang="en-US" b="1" dirty="0"/>
              <a:t>1.With prob. α, teleport to s </a:t>
            </a:r>
          </a:p>
          <a:p>
            <a:pPr algn="ctr"/>
            <a:r>
              <a:rPr lang="en-US" b="1" dirty="0"/>
              <a:t>2.Else move to a  random neighbor</a:t>
            </a:r>
          </a:p>
        </p:txBody>
      </p:sp>
      <p:sp>
        <p:nvSpPr>
          <p:cNvPr id="16" name="Rectangle 15">
            <a:extLst>
              <a:ext uri="{FF2B5EF4-FFF2-40B4-BE49-F238E27FC236}">
                <a16:creationId xmlns:a16="http://schemas.microsoft.com/office/drawing/2014/main" id="{8D9EF321-AB62-314B-0809-43AD257E18A3}"/>
              </a:ext>
            </a:extLst>
          </p:cNvPr>
          <p:cNvSpPr/>
          <p:nvPr/>
        </p:nvSpPr>
        <p:spPr>
          <a:xfrm>
            <a:off x="2115705" y="6900419"/>
            <a:ext cx="3496616" cy="643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Update PPR Scores </a:t>
            </a:r>
          </a:p>
          <a:p>
            <a:pPr algn="ctr"/>
            <a:r>
              <a:rPr lang="en-US" b="1" dirty="0"/>
              <a:t>Increment PPR[v] for visited nodes</a:t>
            </a:r>
          </a:p>
        </p:txBody>
      </p:sp>
      <p:sp>
        <p:nvSpPr>
          <p:cNvPr id="17" name="Rectangle 16">
            <a:extLst>
              <a:ext uri="{FF2B5EF4-FFF2-40B4-BE49-F238E27FC236}">
                <a16:creationId xmlns:a16="http://schemas.microsoft.com/office/drawing/2014/main" id="{2A35A141-ADC0-C695-2132-237EB941549F}"/>
              </a:ext>
            </a:extLst>
          </p:cNvPr>
          <p:cNvSpPr/>
          <p:nvPr/>
        </p:nvSpPr>
        <p:spPr>
          <a:xfrm>
            <a:off x="2167622" y="8062406"/>
            <a:ext cx="3400426" cy="3911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Output Results: Final PPR Scores</a:t>
            </a:r>
          </a:p>
        </p:txBody>
      </p:sp>
      <p:sp>
        <p:nvSpPr>
          <p:cNvPr id="18" name="Rectangle 17">
            <a:extLst>
              <a:ext uri="{FF2B5EF4-FFF2-40B4-BE49-F238E27FC236}">
                <a16:creationId xmlns:a16="http://schemas.microsoft.com/office/drawing/2014/main" id="{43C19456-57BA-112F-F6C6-0EAFB0533D5D}"/>
              </a:ext>
            </a:extLst>
          </p:cNvPr>
          <p:cNvSpPr/>
          <p:nvPr/>
        </p:nvSpPr>
        <p:spPr>
          <a:xfrm>
            <a:off x="3311564" y="8934263"/>
            <a:ext cx="1104898" cy="7522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END</a:t>
            </a:r>
          </a:p>
        </p:txBody>
      </p:sp>
      <p:cxnSp>
        <p:nvCxnSpPr>
          <p:cNvPr id="20" name="Straight Arrow Connector 19">
            <a:extLst>
              <a:ext uri="{FF2B5EF4-FFF2-40B4-BE49-F238E27FC236}">
                <a16:creationId xmlns:a16="http://schemas.microsoft.com/office/drawing/2014/main" id="{C611C680-17D8-459D-E82E-B111761F8C3B}"/>
              </a:ext>
            </a:extLst>
          </p:cNvPr>
          <p:cNvCxnSpPr>
            <a:stCxn id="4" idx="2"/>
            <a:endCxn id="5" idx="0"/>
          </p:cNvCxnSpPr>
          <p:nvPr/>
        </p:nvCxnSpPr>
        <p:spPr>
          <a:xfrm>
            <a:off x="3864013" y="822985"/>
            <a:ext cx="0" cy="462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9F3704B-BB49-1E5D-B040-D10DA0DB5FD7}"/>
              </a:ext>
            </a:extLst>
          </p:cNvPr>
          <p:cNvCxnSpPr>
            <a:stCxn id="5" idx="2"/>
            <a:endCxn id="12" idx="0"/>
          </p:cNvCxnSpPr>
          <p:nvPr/>
        </p:nvCxnSpPr>
        <p:spPr>
          <a:xfrm>
            <a:off x="3864013" y="2199134"/>
            <a:ext cx="0" cy="486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3AE5099-7DDC-2ED9-6973-8E3D530F08E0}"/>
              </a:ext>
            </a:extLst>
          </p:cNvPr>
          <p:cNvCxnSpPr>
            <a:stCxn id="12" idx="2"/>
            <a:endCxn id="13" idx="0"/>
          </p:cNvCxnSpPr>
          <p:nvPr/>
        </p:nvCxnSpPr>
        <p:spPr>
          <a:xfrm>
            <a:off x="3864013" y="3676108"/>
            <a:ext cx="0" cy="486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060D730-F04D-8251-C410-C364563849A1}"/>
              </a:ext>
            </a:extLst>
          </p:cNvPr>
          <p:cNvCxnSpPr>
            <a:cxnSpLocks/>
            <a:stCxn id="13" idx="2"/>
          </p:cNvCxnSpPr>
          <p:nvPr/>
        </p:nvCxnSpPr>
        <p:spPr>
          <a:xfrm>
            <a:off x="3864013" y="4762294"/>
            <a:ext cx="0" cy="497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18BAE4-BC35-A85F-D9A5-C02D6D8491DA}"/>
              </a:ext>
            </a:extLst>
          </p:cNvPr>
          <p:cNvCxnSpPr>
            <a:cxnSpLocks/>
            <a:stCxn id="16" idx="2"/>
            <a:endCxn id="17" idx="0"/>
          </p:cNvCxnSpPr>
          <p:nvPr/>
        </p:nvCxnSpPr>
        <p:spPr>
          <a:xfrm>
            <a:off x="3864013" y="7543778"/>
            <a:ext cx="3822" cy="518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CEA9E72-8668-84C5-F81A-0CB83C1A06E8}"/>
              </a:ext>
            </a:extLst>
          </p:cNvPr>
          <p:cNvCxnSpPr>
            <a:stCxn id="17" idx="2"/>
            <a:endCxn id="18" idx="0"/>
          </p:cNvCxnSpPr>
          <p:nvPr/>
        </p:nvCxnSpPr>
        <p:spPr>
          <a:xfrm flipH="1">
            <a:off x="3864013" y="8453586"/>
            <a:ext cx="3822" cy="480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D25BC0D-EEC8-0123-F008-956614DBE235}"/>
              </a:ext>
            </a:extLst>
          </p:cNvPr>
          <p:cNvCxnSpPr>
            <a:stCxn id="15" idx="2"/>
            <a:endCxn id="16" idx="0"/>
          </p:cNvCxnSpPr>
          <p:nvPr/>
        </p:nvCxnSpPr>
        <p:spPr>
          <a:xfrm>
            <a:off x="3864013" y="6232320"/>
            <a:ext cx="0" cy="668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247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E47C6-91B0-D586-60B6-70368B8207F4}"/>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2E52EEE-C446-42FE-9E4D-A4CDEDDC475A}"/>
              </a:ext>
            </a:extLst>
          </p:cNvPr>
          <p:cNvSpPr txBox="1"/>
          <p:nvPr/>
        </p:nvSpPr>
        <p:spPr>
          <a:xfrm>
            <a:off x="990600" y="470063"/>
            <a:ext cx="9926537" cy="1395895"/>
          </a:xfrm>
          <a:prstGeom prst="rect">
            <a:avLst/>
          </a:prstGeom>
        </p:spPr>
        <p:txBody>
          <a:bodyPr wrap="square" lIns="0" tIns="0" rIns="0" bIns="0" rtlCol="0" anchor="t">
            <a:spAutoFit/>
          </a:bodyPr>
          <a:lstStyle/>
          <a:p>
            <a:pPr marL="0" lvl="0" indent="0" algn="l">
              <a:lnSpc>
                <a:spcPct val="150000"/>
              </a:lnSpc>
            </a:pPr>
            <a:r>
              <a:rPr lang="en-US" sz="3200" b="1" spc="300" dirty="0">
                <a:solidFill>
                  <a:srgbClr val="000000"/>
                </a:solidFill>
                <a:latin typeface="Helios Extended Bold"/>
                <a:ea typeface="Helios Extended Bold"/>
                <a:cs typeface="Helios Extended Bold"/>
                <a:sym typeface="Helios Extended Bold"/>
              </a:rPr>
              <a:t>Monte Carlo Sampling for Personalized PageRank (PPR)</a:t>
            </a:r>
          </a:p>
        </p:txBody>
      </p:sp>
      <p:sp>
        <p:nvSpPr>
          <p:cNvPr id="8" name="AutoShape 8">
            <a:extLst>
              <a:ext uri="{FF2B5EF4-FFF2-40B4-BE49-F238E27FC236}">
                <a16:creationId xmlns:a16="http://schemas.microsoft.com/office/drawing/2014/main" id="{56EC69D8-4495-C74A-4295-A4016A60FA33}"/>
              </a:ext>
            </a:extLst>
          </p:cNvPr>
          <p:cNvSpPr/>
          <p:nvPr/>
        </p:nvSpPr>
        <p:spPr>
          <a:xfrm>
            <a:off x="550043" y="0"/>
            <a:ext cx="0" cy="3768928"/>
          </a:xfrm>
          <a:prstGeom prst="line">
            <a:avLst/>
          </a:prstGeom>
          <a:ln w="57150" cap="flat">
            <a:solidFill>
              <a:srgbClr val="4E6E81"/>
            </a:solidFill>
            <a:prstDash val="sysDash"/>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0805E3B5-BBA8-A120-1FCD-F0584A5CB5F9}"/>
              </a:ext>
            </a:extLst>
          </p:cNvPr>
          <p:cNvGrpSpPr/>
          <p:nvPr/>
        </p:nvGrpSpPr>
        <p:grpSpPr>
          <a:xfrm>
            <a:off x="17010810" y="9258300"/>
            <a:ext cx="248490" cy="248490"/>
            <a:chOff x="0" y="0"/>
            <a:chExt cx="812800" cy="812800"/>
          </a:xfrm>
        </p:grpSpPr>
        <p:sp>
          <p:nvSpPr>
            <p:cNvPr id="10" name="Freeform 10">
              <a:extLst>
                <a:ext uri="{FF2B5EF4-FFF2-40B4-BE49-F238E27FC236}">
                  <a16:creationId xmlns:a16="http://schemas.microsoft.com/office/drawing/2014/main" id="{D56C3924-F5ED-AB70-036F-D142481E26E0}"/>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solidFill>
          </p:spPr>
          <p:txBody>
            <a:bodyPr/>
            <a:lstStyle/>
            <a:p>
              <a:endParaRPr lang="en-US"/>
            </a:p>
          </p:txBody>
        </p:sp>
        <p:sp>
          <p:nvSpPr>
            <p:cNvPr id="11" name="TextBox 11">
              <a:extLst>
                <a:ext uri="{FF2B5EF4-FFF2-40B4-BE49-F238E27FC236}">
                  <a16:creationId xmlns:a16="http://schemas.microsoft.com/office/drawing/2014/main" id="{140F0607-C9B2-B015-E3A1-83A4EA0285E0}"/>
                </a:ext>
              </a:extLst>
            </p:cNvPr>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2" name="TextBox 7">
            <a:extLst>
              <a:ext uri="{FF2B5EF4-FFF2-40B4-BE49-F238E27FC236}">
                <a16:creationId xmlns:a16="http://schemas.microsoft.com/office/drawing/2014/main" id="{2D6A1806-97AB-7B9E-9E89-406C60298CA7}"/>
              </a:ext>
            </a:extLst>
          </p:cNvPr>
          <p:cNvSpPr txBox="1"/>
          <p:nvPr/>
        </p:nvSpPr>
        <p:spPr>
          <a:xfrm>
            <a:off x="990600" y="2400300"/>
            <a:ext cx="15451954" cy="4399538"/>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2199" b="1" spc="219" dirty="0">
                <a:solidFill>
                  <a:srgbClr val="000000"/>
                </a:solidFill>
                <a:latin typeface="Lato"/>
                <a:ea typeface="Lato"/>
                <a:cs typeface="Lato"/>
              </a:rPr>
              <a:t>Efficiency</a:t>
            </a:r>
            <a:r>
              <a:rPr lang="en-US" sz="2199" spc="219" dirty="0">
                <a:solidFill>
                  <a:srgbClr val="000000"/>
                </a:solidFill>
                <a:latin typeface="Lato"/>
                <a:ea typeface="Lato"/>
                <a:cs typeface="Lato"/>
              </a:rPr>
              <a:t>:</a:t>
            </a:r>
          </a:p>
          <a:p>
            <a:pPr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Monte Carlo Sampling is particularly efficient for large-scale graphs, as it focuses on local neighborhoods, avoiding the need to traverse the entire graph</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It is also well-suited for dynamic graphs since changes in the graph only impact the local regions where the walks occur</a:t>
            </a:r>
          </a:p>
          <a:p>
            <a:pPr lvl="1" algn="just"/>
            <a:endParaRPr lang="en-US" sz="2199" spc="219" dirty="0">
              <a:solidFill>
                <a:srgbClr val="000000"/>
              </a:solidFill>
              <a:latin typeface="Lato"/>
              <a:ea typeface="Lato"/>
              <a:cs typeface="Lato"/>
            </a:endParaRPr>
          </a:p>
          <a:p>
            <a:pPr marL="342900" indent="-342900" algn="just">
              <a:buFont typeface="Arial" panose="020B0604020202020204" pitchFamily="34" charset="0"/>
              <a:buChar char="•"/>
            </a:pPr>
            <a:r>
              <a:rPr lang="en-US" sz="2199" b="1" spc="219" dirty="0">
                <a:solidFill>
                  <a:srgbClr val="000000"/>
                </a:solidFill>
                <a:latin typeface="Lato"/>
                <a:ea typeface="Lato"/>
                <a:cs typeface="Lato"/>
              </a:rPr>
              <a:t>Challenges</a:t>
            </a:r>
            <a:r>
              <a:rPr lang="en-US" sz="2199" spc="219" dirty="0">
                <a:solidFill>
                  <a:srgbClr val="000000"/>
                </a:solidFill>
                <a:latin typeface="Lato"/>
                <a:ea typeface="Lato"/>
                <a:cs typeface="Lato"/>
              </a:rPr>
              <a:t>:</a:t>
            </a:r>
          </a:p>
          <a:p>
            <a:pPr algn="just"/>
            <a:endParaRPr lang="en-US" sz="2199" spc="219" dirty="0">
              <a:solidFill>
                <a:srgbClr val="000000"/>
              </a:solidFill>
              <a:latin typeface="Lato"/>
              <a:ea typeface="Lato"/>
              <a:cs typeface="Lato"/>
            </a:endParaRP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Results can exhibit high variance, meaning that more random walks are required for greater accuracy, which increases computation time.</a:t>
            </a:r>
          </a:p>
          <a:p>
            <a:pPr marL="800100" lvl="1" indent="-342900" algn="just">
              <a:buFont typeface="Arial" panose="020B0604020202020204" pitchFamily="34" charset="0"/>
              <a:buChar char="•"/>
            </a:pPr>
            <a:r>
              <a:rPr lang="en-US" sz="2199" spc="219" dirty="0">
                <a:solidFill>
                  <a:srgbClr val="000000"/>
                </a:solidFill>
                <a:latin typeface="Lato"/>
                <a:ea typeface="Lato"/>
                <a:cs typeface="Lato"/>
              </a:rPr>
              <a:t>It does not guarantee exact results; it produces approximate values, with accuracy depending on the number of random walks (W)</a:t>
            </a:r>
          </a:p>
        </p:txBody>
      </p:sp>
    </p:spTree>
    <p:extLst>
      <p:ext uri="{BB962C8B-B14F-4D97-AF65-F5344CB8AC3E}">
        <p14:creationId xmlns:p14="http://schemas.microsoft.com/office/powerpoint/2010/main" val="2220798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2944</TotalTime>
  <Words>2899</Words>
  <Application>Microsoft Office PowerPoint</Application>
  <PresentationFormat>Custom</PresentationFormat>
  <Paragraphs>298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Lato</vt:lpstr>
      <vt:lpstr>Helios Extended Bold</vt:lpstr>
      <vt:lpstr>Aptos Narrow</vt:lpstr>
      <vt:lpstr>Heebo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 Personalized PageRank (PPR) Essentials: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Vijay</dc:creator>
  <cp:lastModifiedBy>vijay chandra</cp:lastModifiedBy>
  <cp:revision>6</cp:revision>
  <dcterms:created xsi:type="dcterms:W3CDTF">2006-08-16T00:00:00Z</dcterms:created>
  <dcterms:modified xsi:type="dcterms:W3CDTF">2024-11-20T18:49:04Z</dcterms:modified>
  <dc:identifier>DAGWrkqyCqc</dc:identifier>
</cp:coreProperties>
</file>