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1" r:id="rId6"/>
    <p:sldId id="277" r:id="rId7"/>
    <p:sldId id="262" r:id="rId8"/>
    <p:sldId id="266" r:id="rId9"/>
    <p:sldId id="269" r:id="rId10"/>
    <p:sldId id="271" r:id="rId11"/>
    <p:sldId id="270" r:id="rId12"/>
    <p:sldId id="272" r:id="rId13"/>
    <p:sldId id="278" r:id="rId14"/>
    <p:sldId id="263" r:id="rId15"/>
    <p:sldId id="264" r:id="rId16"/>
    <p:sldId id="273" r:id="rId17"/>
    <p:sldId id="274" r:id="rId18"/>
    <p:sldId id="275" r:id="rId19"/>
    <p:sldId id="276" r:id="rId20"/>
    <p:sldId id="279" r:id="rId21"/>
    <p:sldId id="265"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4641" autoAdjust="0"/>
  </p:normalViewPr>
  <p:slideViewPr>
    <p:cSldViewPr snapToGrid="0">
      <p:cViewPr varScale="1">
        <p:scale>
          <a:sx n="82" d="100"/>
          <a:sy n="82" d="100"/>
        </p:scale>
        <p:origin x="190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14AF0-5753-495C-B1F1-81CA9364464F}"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78A6E-7001-4780-A067-ACD36CC45192}" type="slidenum">
              <a:rPr lang="en-US" smtClean="0"/>
              <a:t>‹#›</a:t>
            </a:fld>
            <a:endParaRPr lang="en-US"/>
          </a:p>
        </p:txBody>
      </p:sp>
    </p:spTree>
    <p:extLst>
      <p:ext uri="{BB962C8B-B14F-4D97-AF65-F5344CB8AC3E}">
        <p14:creationId xmlns:p14="http://schemas.microsoft.com/office/powerpoint/2010/main" val="19528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6</a:t>
            </a:fld>
            <a:endParaRPr lang="en-US"/>
          </a:p>
        </p:txBody>
      </p:sp>
    </p:spTree>
    <p:extLst>
      <p:ext uri="{BB962C8B-B14F-4D97-AF65-F5344CB8AC3E}">
        <p14:creationId xmlns:p14="http://schemas.microsoft.com/office/powerpoint/2010/main" val="1724040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20</a:t>
            </a:fld>
            <a:endParaRPr lang="en-US"/>
          </a:p>
        </p:txBody>
      </p:sp>
    </p:spTree>
    <p:extLst>
      <p:ext uri="{BB962C8B-B14F-4D97-AF65-F5344CB8AC3E}">
        <p14:creationId xmlns:p14="http://schemas.microsoft.com/office/powerpoint/2010/main" val="57175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21</a:t>
            </a:fld>
            <a:endParaRPr lang="en-US"/>
          </a:p>
        </p:txBody>
      </p:sp>
    </p:spTree>
    <p:extLst>
      <p:ext uri="{BB962C8B-B14F-4D97-AF65-F5344CB8AC3E}">
        <p14:creationId xmlns:p14="http://schemas.microsoft.com/office/powerpoint/2010/main" val="315714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7</a:t>
            </a:fld>
            <a:endParaRPr lang="en-US"/>
          </a:p>
        </p:txBody>
      </p:sp>
    </p:spTree>
    <p:extLst>
      <p:ext uri="{BB962C8B-B14F-4D97-AF65-F5344CB8AC3E}">
        <p14:creationId xmlns:p14="http://schemas.microsoft.com/office/powerpoint/2010/main" val="2183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5"/>
          </p:nvPr>
        </p:nvSpPr>
        <p:spPr/>
        <p:txBody>
          <a:bodyPr/>
          <a:lstStyle/>
          <a:p>
            <a:fld id="{A3478A6E-7001-4780-A067-ACD36CC45192}" type="slidenum">
              <a:rPr lang="en-US" smtClean="0"/>
              <a:t>8</a:t>
            </a:fld>
            <a:endParaRPr lang="en-US"/>
          </a:p>
        </p:txBody>
      </p:sp>
    </p:spTree>
    <p:extLst>
      <p:ext uri="{BB962C8B-B14F-4D97-AF65-F5344CB8AC3E}">
        <p14:creationId xmlns:p14="http://schemas.microsoft.com/office/powerpoint/2010/main" val="14526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9</a:t>
            </a:fld>
            <a:endParaRPr lang="en-US"/>
          </a:p>
        </p:txBody>
      </p:sp>
    </p:spTree>
    <p:extLst>
      <p:ext uri="{BB962C8B-B14F-4D97-AF65-F5344CB8AC3E}">
        <p14:creationId xmlns:p14="http://schemas.microsoft.com/office/powerpoint/2010/main" val="42169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10</a:t>
            </a:fld>
            <a:endParaRPr lang="en-US"/>
          </a:p>
        </p:txBody>
      </p:sp>
    </p:spTree>
    <p:extLst>
      <p:ext uri="{BB962C8B-B14F-4D97-AF65-F5344CB8AC3E}">
        <p14:creationId xmlns:p14="http://schemas.microsoft.com/office/powerpoint/2010/main" val="362748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11</a:t>
            </a:fld>
            <a:endParaRPr lang="en-US"/>
          </a:p>
        </p:txBody>
      </p:sp>
    </p:spTree>
    <p:extLst>
      <p:ext uri="{BB962C8B-B14F-4D97-AF65-F5344CB8AC3E}">
        <p14:creationId xmlns:p14="http://schemas.microsoft.com/office/powerpoint/2010/main" val="45435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12</a:t>
            </a:fld>
            <a:endParaRPr lang="en-US"/>
          </a:p>
        </p:txBody>
      </p:sp>
    </p:spTree>
    <p:extLst>
      <p:ext uri="{BB962C8B-B14F-4D97-AF65-F5344CB8AC3E}">
        <p14:creationId xmlns:p14="http://schemas.microsoft.com/office/powerpoint/2010/main" val="424868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13</a:t>
            </a:fld>
            <a:endParaRPr lang="en-US"/>
          </a:p>
        </p:txBody>
      </p:sp>
    </p:spTree>
    <p:extLst>
      <p:ext uri="{BB962C8B-B14F-4D97-AF65-F5344CB8AC3E}">
        <p14:creationId xmlns:p14="http://schemas.microsoft.com/office/powerpoint/2010/main" val="394781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78A6E-7001-4780-A067-ACD36CC45192}" type="slidenum">
              <a:rPr lang="en-US" smtClean="0"/>
              <a:t>14</a:t>
            </a:fld>
            <a:endParaRPr lang="en-US"/>
          </a:p>
        </p:txBody>
      </p:sp>
    </p:spTree>
    <p:extLst>
      <p:ext uri="{BB962C8B-B14F-4D97-AF65-F5344CB8AC3E}">
        <p14:creationId xmlns:p14="http://schemas.microsoft.com/office/powerpoint/2010/main" val="72453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D345-99E5-4863-8C73-B94D81DE4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7CA368-CDC7-DCFB-ACAA-4B47C3D81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FB31DE-2CE2-52DE-6CCE-7ACB856D5B6D}"/>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5" name="Footer Placeholder 4">
            <a:extLst>
              <a:ext uri="{FF2B5EF4-FFF2-40B4-BE49-F238E27FC236}">
                <a16:creationId xmlns:a16="http://schemas.microsoft.com/office/drawing/2014/main" id="{FD402FC5-C5C8-07BC-975C-07DB50AEE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F3612-8F75-A31A-65B5-0D18F564CA10}"/>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164011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C7D4-5D62-6D50-121E-88FD4CD323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7413FC-ED2E-4DF3-E37F-DF17513270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E1DA9-881E-8BE4-7E86-4D305CC93C5C}"/>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5" name="Footer Placeholder 4">
            <a:extLst>
              <a:ext uri="{FF2B5EF4-FFF2-40B4-BE49-F238E27FC236}">
                <a16:creationId xmlns:a16="http://schemas.microsoft.com/office/drawing/2014/main" id="{FA67E294-A3A5-FAEF-49DA-95EE1D44D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52077-6C82-ED4A-59DC-4203271D0D58}"/>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60220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6A749-BD7E-2F22-D049-A1E2A55D8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094621-EF67-E67B-0C25-191327AAD9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F1DC2-4F54-5164-44D9-ED6C967D51F5}"/>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5" name="Footer Placeholder 4">
            <a:extLst>
              <a:ext uri="{FF2B5EF4-FFF2-40B4-BE49-F238E27FC236}">
                <a16:creationId xmlns:a16="http://schemas.microsoft.com/office/drawing/2014/main" id="{1A971723-8468-F97D-410F-A9DECC002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5CB6C-FA09-8D01-75E4-E0D3CA1F0546}"/>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201893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666D-7211-2826-28E7-3BB87F8165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FFF0-101A-A0ED-13F3-D75ACF2923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67715-7CDB-20DE-2D30-2CC09E190ACD}"/>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5" name="Footer Placeholder 4">
            <a:extLst>
              <a:ext uri="{FF2B5EF4-FFF2-40B4-BE49-F238E27FC236}">
                <a16:creationId xmlns:a16="http://schemas.microsoft.com/office/drawing/2014/main" id="{8191EF3E-63AC-9086-51DC-7F208CFF2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76F91-FD49-A588-E0F7-E12978EA3002}"/>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313626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61F0-B514-92ED-B2E4-F77AF2C885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FC19FC-D12F-E0CD-3EC1-8A4141F0AF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CC579-7633-20F5-B166-EEAF043445A2}"/>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5" name="Footer Placeholder 4">
            <a:extLst>
              <a:ext uri="{FF2B5EF4-FFF2-40B4-BE49-F238E27FC236}">
                <a16:creationId xmlns:a16="http://schemas.microsoft.com/office/drawing/2014/main" id="{0C8EE321-34A2-6FC2-3E3B-768EEF83A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89D9A-C2DD-B086-928D-BE3EA0A4B26B}"/>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57226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1EB4-1946-95E0-F111-D49B308FA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950E2-C9A6-5D77-446D-A32B79BB6F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E0778E-D2A1-83EB-3321-A39D19CEEB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D88540-3B3F-A505-3CB4-5E9CB19E5E30}"/>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6" name="Footer Placeholder 5">
            <a:extLst>
              <a:ext uri="{FF2B5EF4-FFF2-40B4-BE49-F238E27FC236}">
                <a16:creationId xmlns:a16="http://schemas.microsoft.com/office/drawing/2014/main" id="{55430548-6AFA-7CC2-B5ED-7DA582BF8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F3DA9-3711-F1AC-E495-CAF44E60FE06}"/>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361516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0B8D-9891-2C60-BB2B-5C0E984C8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491F45-2211-519C-F2AB-E4C5BEB31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F0FE7B-8519-E0E5-7EC9-EA4D4241E5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981240-B347-83BF-DAEC-4EC48FF710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63056A-2F5E-2549-6846-56ED0DA66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0A6E2-8828-042D-66FE-8A76BC622580}"/>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8" name="Footer Placeholder 7">
            <a:extLst>
              <a:ext uri="{FF2B5EF4-FFF2-40B4-BE49-F238E27FC236}">
                <a16:creationId xmlns:a16="http://schemas.microsoft.com/office/drawing/2014/main" id="{E41F2B3D-1DFC-FFE9-7F85-0BE4B94F8F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73E222-F678-8B49-A117-24916B63070A}"/>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321304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D6C0-CDC5-56BC-DEAD-FACAB59C10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8308D-C92D-FE7B-AF08-D4C9DF8E662F}"/>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4" name="Footer Placeholder 3">
            <a:extLst>
              <a:ext uri="{FF2B5EF4-FFF2-40B4-BE49-F238E27FC236}">
                <a16:creationId xmlns:a16="http://schemas.microsoft.com/office/drawing/2014/main" id="{3CA44FDF-9842-D036-FAAE-9A0184CBB9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92A944-6F7F-C6C1-98AF-6542CFD48C12}"/>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346711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E4D7C7-5F86-9256-11F9-16D26495F9D7}"/>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3" name="Footer Placeholder 2">
            <a:extLst>
              <a:ext uri="{FF2B5EF4-FFF2-40B4-BE49-F238E27FC236}">
                <a16:creationId xmlns:a16="http://schemas.microsoft.com/office/drawing/2014/main" id="{26131346-FCDE-E9BB-FA9A-8C721143F6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976E63-B331-9781-3EFA-34BCFD78F699}"/>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363774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EA2C-B244-2EE9-CFAC-3481217C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1F0FA-EF01-83A9-742C-C92AB3C8B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F1D526-E252-8CA5-2286-B23EFC11D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AF52E-0BB0-F7C6-F1BB-55A93CE70DC1}"/>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6" name="Footer Placeholder 5">
            <a:extLst>
              <a:ext uri="{FF2B5EF4-FFF2-40B4-BE49-F238E27FC236}">
                <a16:creationId xmlns:a16="http://schemas.microsoft.com/office/drawing/2014/main" id="{B5657A4C-0C37-E307-CCCF-97A723D29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0B3B9-8E77-96BF-AC7B-50AD7DB09E63}"/>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25104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99F6-211F-DB63-D75A-612E21B86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E1BA1-EC55-A5C3-3226-C51CA15D65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9DCE2A-FAF9-B6E9-0E51-74AB8AB35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E7850-DB7E-1B21-0DFC-A106B929CE7B}"/>
              </a:ext>
            </a:extLst>
          </p:cNvPr>
          <p:cNvSpPr>
            <a:spLocks noGrp="1"/>
          </p:cNvSpPr>
          <p:nvPr>
            <p:ph type="dt" sz="half" idx="10"/>
          </p:nvPr>
        </p:nvSpPr>
        <p:spPr/>
        <p:txBody>
          <a:bodyPr/>
          <a:lstStyle/>
          <a:p>
            <a:fld id="{B51AAF28-97E8-4784-9FBC-95F79A0B34AC}" type="datetimeFigureOut">
              <a:rPr lang="en-US" smtClean="0"/>
              <a:t>11/13/2024</a:t>
            </a:fld>
            <a:endParaRPr lang="en-US"/>
          </a:p>
        </p:txBody>
      </p:sp>
      <p:sp>
        <p:nvSpPr>
          <p:cNvPr id="6" name="Footer Placeholder 5">
            <a:extLst>
              <a:ext uri="{FF2B5EF4-FFF2-40B4-BE49-F238E27FC236}">
                <a16:creationId xmlns:a16="http://schemas.microsoft.com/office/drawing/2014/main" id="{C55ED18C-8B6B-1C20-C765-7B4654F9C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DB340-CF10-3E5B-B9AE-D6BF408E3624}"/>
              </a:ext>
            </a:extLst>
          </p:cNvPr>
          <p:cNvSpPr>
            <a:spLocks noGrp="1"/>
          </p:cNvSpPr>
          <p:nvPr>
            <p:ph type="sldNum" sz="quarter" idx="12"/>
          </p:nvPr>
        </p:nvSpPr>
        <p:spPr/>
        <p:txBody>
          <a:bodyPr/>
          <a:lstStyle/>
          <a:p>
            <a:fld id="{82C64CC0-603F-484F-B5EB-C80449987DF5}" type="slidenum">
              <a:rPr lang="en-US" smtClean="0"/>
              <a:t>‹#›</a:t>
            </a:fld>
            <a:endParaRPr lang="en-US"/>
          </a:p>
        </p:txBody>
      </p:sp>
    </p:spTree>
    <p:extLst>
      <p:ext uri="{BB962C8B-B14F-4D97-AF65-F5344CB8AC3E}">
        <p14:creationId xmlns:p14="http://schemas.microsoft.com/office/powerpoint/2010/main" val="241514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6A75A-BF74-92EB-E09A-BC46EACDC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08E6BC-66CA-5DE8-A19F-7F9150596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CE654-E042-BF05-0D60-3EFD79466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1AAF28-97E8-4784-9FBC-95F79A0B34AC}" type="datetimeFigureOut">
              <a:rPr lang="en-US" smtClean="0"/>
              <a:t>11/13/2024</a:t>
            </a:fld>
            <a:endParaRPr lang="en-US"/>
          </a:p>
        </p:txBody>
      </p:sp>
      <p:sp>
        <p:nvSpPr>
          <p:cNvPr id="5" name="Footer Placeholder 4">
            <a:extLst>
              <a:ext uri="{FF2B5EF4-FFF2-40B4-BE49-F238E27FC236}">
                <a16:creationId xmlns:a16="http://schemas.microsoft.com/office/drawing/2014/main" id="{703DAEEB-2AA4-BC51-FBB4-2B64FCF298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4F7A71-28D4-301D-9BC3-19C8D2EA9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C64CC0-603F-484F-B5EB-C80449987DF5}" type="slidenum">
              <a:rPr lang="en-US" smtClean="0"/>
              <a:t>‹#›</a:t>
            </a:fld>
            <a:endParaRPr lang="en-US"/>
          </a:p>
        </p:txBody>
      </p:sp>
    </p:spTree>
    <p:extLst>
      <p:ext uri="{BB962C8B-B14F-4D97-AF65-F5344CB8AC3E}">
        <p14:creationId xmlns:p14="http://schemas.microsoft.com/office/powerpoint/2010/main" val="363778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E8AD99-3C6F-D01B-FD12-039A326B772D}"/>
              </a:ext>
            </a:extLst>
          </p:cNvPr>
          <p:cNvSpPr>
            <a:spLocks noGrp="1"/>
          </p:cNvSpPr>
          <p:nvPr>
            <p:ph type="subTitle" idx="1"/>
          </p:nvPr>
        </p:nvSpPr>
        <p:spPr>
          <a:xfrm>
            <a:off x="1524000" y="4395018"/>
            <a:ext cx="9144000" cy="1268363"/>
          </a:xfrm>
        </p:spPr>
        <p:txBody>
          <a:bodyPr>
            <a:noAutofit/>
          </a:bodyPr>
          <a:lstStyle/>
          <a:p>
            <a:pPr algn="ctr" rtl="0"/>
            <a:r>
              <a:rPr lang="en-US" sz="1600" b="0" i="0" u="none" strike="noStrike" dirty="0">
                <a:effectLst/>
                <a:latin typeface="Arial" panose="020B0604020202020204" pitchFamily="34" charset="0"/>
              </a:rPr>
              <a:t>By:</a:t>
            </a:r>
            <a:endParaRPr lang="en-US" sz="1800" b="0" dirty="0">
              <a:effectLst/>
            </a:endParaRPr>
          </a:p>
          <a:p>
            <a:pPr algn="ctr" rtl="0"/>
            <a:r>
              <a:rPr lang="en-US" sz="1600" b="0" i="0" u="none" strike="noStrike" dirty="0">
                <a:effectLst/>
                <a:latin typeface="Arial" panose="020B0604020202020204" pitchFamily="34" charset="0"/>
              </a:rPr>
              <a:t>Niveda Giridharan</a:t>
            </a:r>
            <a:endParaRPr lang="en-US" sz="1800" b="0" dirty="0">
              <a:effectLst/>
            </a:endParaRPr>
          </a:p>
          <a:p>
            <a:pPr algn="ctr" rtl="0"/>
            <a:r>
              <a:rPr lang="en-US" sz="1600" b="0" i="0" u="none" strike="noStrike" dirty="0" err="1">
                <a:effectLst/>
                <a:latin typeface="Arial" panose="020B0604020202020204" pitchFamily="34" charset="0"/>
              </a:rPr>
              <a:t>Rique</a:t>
            </a:r>
            <a:r>
              <a:rPr lang="en-US" sz="1600" b="0" i="0" u="none" strike="noStrike" dirty="0">
                <a:effectLst/>
                <a:latin typeface="Arial" panose="020B0604020202020204" pitchFamily="34" charset="0"/>
              </a:rPr>
              <a:t> Rio Orozco</a:t>
            </a:r>
            <a:endParaRPr lang="en-US" sz="1800" b="0" dirty="0">
              <a:effectLst/>
            </a:endParaRPr>
          </a:p>
          <a:p>
            <a:pPr algn="ctr" rtl="0"/>
            <a:r>
              <a:rPr lang="en-US" sz="1600" b="0" i="0" u="none" strike="noStrike" dirty="0" err="1">
                <a:effectLst/>
                <a:latin typeface="Arial" panose="020B0604020202020204" pitchFamily="34" charset="0"/>
              </a:rPr>
              <a:t>Likhith</a:t>
            </a:r>
            <a:r>
              <a:rPr lang="en-US" sz="1600" b="0" i="0" u="none" strike="noStrike" dirty="0">
                <a:effectLst/>
                <a:latin typeface="Arial" panose="020B0604020202020204" pitchFamily="34" charset="0"/>
              </a:rPr>
              <a:t> Kumar Yaramala</a:t>
            </a:r>
            <a:br>
              <a:rPr lang="en-US" sz="1800" b="0" dirty="0">
                <a:effectLst/>
              </a:rPr>
            </a:br>
            <a:endParaRPr lang="en-US" sz="1800" dirty="0"/>
          </a:p>
        </p:txBody>
      </p:sp>
      <p:sp>
        <p:nvSpPr>
          <p:cNvPr id="4" name="TextBox 3">
            <a:extLst>
              <a:ext uri="{FF2B5EF4-FFF2-40B4-BE49-F238E27FC236}">
                <a16:creationId xmlns:a16="http://schemas.microsoft.com/office/drawing/2014/main" id="{1EDB7548-C4FB-97A5-7A42-46BCA6EE1D77}"/>
              </a:ext>
            </a:extLst>
          </p:cNvPr>
          <p:cNvSpPr txBox="1"/>
          <p:nvPr/>
        </p:nvSpPr>
        <p:spPr>
          <a:xfrm>
            <a:off x="1383323" y="1418493"/>
            <a:ext cx="9683262" cy="2800767"/>
          </a:xfrm>
          <a:prstGeom prst="rect">
            <a:avLst/>
          </a:prstGeom>
          <a:noFill/>
        </p:spPr>
        <p:txBody>
          <a:bodyPr wrap="square" rtlCol="0">
            <a:spAutoFit/>
          </a:bodyPr>
          <a:lstStyle/>
          <a:p>
            <a:pPr algn="ctr"/>
            <a:r>
              <a:rPr lang="en-US" sz="4400" dirty="0"/>
              <a:t>Advanced Graph Neural Networks for Financial Crime Detection: Uncovering Individual and Organized Fraud Patterns</a:t>
            </a:r>
          </a:p>
        </p:txBody>
      </p:sp>
    </p:spTree>
    <p:extLst>
      <p:ext uri="{BB962C8B-B14F-4D97-AF65-F5344CB8AC3E}">
        <p14:creationId xmlns:p14="http://schemas.microsoft.com/office/powerpoint/2010/main" val="37543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C0BFC-2A51-AC5B-5A34-22B976348905}"/>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DF8D47-159A-2926-0E83-BDFF68E03EA0}"/>
              </a:ext>
            </a:extLst>
          </p:cNvPr>
          <p:cNvPicPr>
            <a:picLocks noGrp="1" noChangeAspect="1"/>
          </p:cNvPicPr>
          <p:nvPr>
            <p:ph idx="1"/>
          </p:nvPr>
        </p:nvPicPr>
        <p:blipFill>
          <a:blip r:embed="rId3"/>
          <a:srcRect l="70872" t="4747" r="1468" b="2711"/>
          <a:stretch/>
        </p:blipFill>
        <p:spPr>
          <a:xfrm>
            <a:off x="0" y="0"/>
            <a:ext cx="5568085" cy="6858001"/>
          </a:xfrm>
        </p:spPr>
      </p:pic>
      <p:sp>
        <p:nvSpPr>
          <p:cNvPr id="2" name="TextBox 1">
            <a:extLst>
              <a:ext uri="{FF2B5EF4-FFF2-40B4-BE49-F238E27FC236}">
                <a16:creationId xmlns:a16="http://schemas.microsoft.com/office/drawing/2014/main" id="{2F293801-7037-4BA4-4BA0-4BF7C7092B8F}"/>
              </a:ext>
            </a:extLst>
          </p:cNvPr>
          <p:cNvSpPr txBox="1"/>
          <p:nvPr/>
        </p:nvSpPr>
        <p:spPr>
          <a:xfrm>
            <a:off x="5894363" y="1464212"/>
            <a:ext cx="5568085" cy="341632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Grouping users with similar suspicious patterns.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Edge Colors:</a:t>
            </a:r>
          </a:p>
          <a:p>
            <a:pPr marL="742950" lvl="1" indent="-285750" eaLnBrk="0" fontAlgn="base" hangingPunct="0">
              <a:spcBef>
                <a:spcPct val="0"/>
              </a:spcBef>
              <a:spcAft>
                <a:spcPct val="0"/>
              </a:spcAft>
              <a:buSzPct val="83000"/>
              <a:buFont typeface="Wingdings" panose="05000000000000000000" pitchFamily="2" charset="2"/>
              <a:buChar char="§"/>
            </a:pPr>
            <a:r>
              <a:rPr kumimoji="0" lang="en-US" altLang="en-US" i="0" u="none" strike="noStrike" cap="none" normalizeH="0" baseline="0" dirty="0">
                <a:ln>
                  <a:noFill/>
                </a:ln>
                <a:solidFill>
                  <a:schemeClr val="tx1"/>
                </a:solidFill>
                <a:effectLst/>
                <a:latin typeface="Arial" panose="020B0604020202020204" pitchFamily="34" charset="0"/>
              </a:rPr>
              <a:t>Red (1): Suspicious transactions.</a:t>
            </a:r>
          </a:p>
          <a:p>
            <a:pPr marL="742950" lvl="1" indent="-285750" eaLnBrk="0" fontAlgn="base" hangingPunct="0">
              <a:spcBef>
                <a:spcPct val="0"/>
              </a:spcBef>
              <a:spcAft>
                <a:spcPct val="0"/>
              </a:spcAft>
              <a:buFont typeface="Wingdings" panose="05000000000000000000" pitchFamily="2" charset="2"/>
              <a:buChar char="§"/>
            </a:pPr>
            <a:r>
              <a:rPr kumimoji="0" lang="en-US" altLang="en-US" i="0" u="none" strike="noStrike" cap="none" normalizeH="0" baseline="0" dirty="0">
                <a:ln>
                  <a:noFill/>
                </a:ln>
                <a:solidFill>
                  <a:schemeClr val="tx1"/>
                </a:solidFill>
                <a:effectLst/>
                <a:latin typeface="Arial" panose="020B0604020202020204" pitchFamily="34" charset="0"/>
              </a:rPr>
              <a:t>Black (0): Normal transactions.</a:t>
            </a:r>
          </a:p>
          <a:p>
            <a:pPr marL="0" marR="0" lvl="0" indent="0" algn="l" defTabSz="914400" rtl="0" eaLnBrk="0" fontAlgn="base" latinLnBrk="0" hangingPunct="0">
              <a:lnSpc>
                <a:spcPct val="100000"/>
              </a:lnSpc>
              <a:spcBef>
                <a:spcPct val="0"/>
              </a:spcBef>
              <a:spcAft>
                <a:spcPct val="0"/>
              </a:spcAft>
              <a:buClrTx/>
              <a:buSzTx/>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Example Grouping:</a:t>
            </a:r>
          </a:p>
          <a:p>
            <a:pPr marL="742950" lvl="1" indent="-285750" eaLnBrk="0" fontAlgn="base" hangingPunct="0">
              <a:spcBef>
                <a:spcPct val="0"/>
              </a:spcBef>
              <a:spcAft>
                <a:spcPct val="0"/>
              </a:spcAft>
              <a:buFont typeface="Wingdings" panose="05000000000000000000" pitchFamily="2" charset="2"/>
              <a:buChar char="§"/>
            </a:pPr>
            <a:r>
              <a:rPr kumimoji="0" lang="en-US" altLang="en-US" i="0" u="none" strike="noStrike" cap="none" normalizeH="0" baseline="0" dirty="0">
                <a:ln>
                  <a:noFill/>
                </a:ln>
                <a:solidFill>
                  <a:schemeClr val="tx1"/>
                </a:solidFill>
                <a:effectLst/>
                <a:latin typeface="Arial" panose="020B0604020202020204" pitchFamily="34" charset="0"/>
              </a:rPr>
              <a:t>Suspicious Group: Nodes 4, 3, 2, 1, 7, 8, 9.</a:t>
            </a:r>
          </a:p>
          <a:p>
            <a:pPr marL="742950" lvl="1" indent="-285750" eaLnBrk="0" fontAlgn="base" hangingPunct="0">
              <a:spcBef>
                <a:spcPct val="0"/>
              </a:spcBef>
              <a:spcAft>
                <a:spcPct val="0"/>
              </a:spcAft>
              <a:buFont typeface="Wingdings" panose="05000000000000000000" pitchFamily="2" charset="2"/>
              <a:buChar char="§"/>
            </a:pPr>
            <a:r>
              <a:rPr kumimoji="0" lang="en-US" altLang="en-US" i="0" u="none" strike="noStrike" cap="none" normalizeH="0" baseline="0" dirty="0">
                <a:ln>
                  <a:noFill/>
                </a:ln>
                <a:solidFill>
                  <a:schemeClr val="tx1"/>
                </a:solidFill>
                <a:effectLst/>
                <a:latin typeface="Arial" panose="020B0604020202020204" pitchFamily="34" charset="0"/>
              </a:rPr>
              <a:t>Normal Users: Nodes 0, 5, and 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890787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C9D9E-0524-DE00-B50B-4119194C678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B023FB-7B07-0A2A-E2B2-2557258204B8}"/>
              </a:ext>
            </a:extLst>
          </p:cNvPr>
          <p:cNvPicPr>
            <a:picLocks noGrp="1" noChangeAspect="1"/>
          </p:cNvPicPr>
          <p:nvPr>
            <p:ph idx="1"/>
          </p:nvPr>
        </p:nvPicPr>
        <p:blipFill>
          <a:blip r:embed="rId3"/>
          <a:srcRect l="48935" t="5067" r="23405" b="2392"/>
          <a:stretch/>
        </p:blipFill>
        <p:spPr>
          <a:xfrm>
            <a:off x="0" y="0"/>
            <a:ext cx="5564478" cy="6853558"/>
          </a:xfrm>
        </p:spPr>
      </p:pic>
      <p:sp>
        <p:nvSpPr>
          <p:cNvPr id="2" name="TextBox 1">
            <a:extLst>
              <a:ext uri="{FF2B5EF4-FFF2-40B4-BE49-F238E27FC236}">
                <a16:creationId xmlns:a16="http://schemas.microsoft.com/office/drawing/2014/main" id="{AA671154-D46E-A6C2-A42E-3DEA7779DD29}"/>
              </a:ext>
            </a:extLst>
          </p:cNvPr>
          <p:cNvSpPr txBox="1"/>
          <p:nvPr/>
        </p:nvSpPr>
        <p:spPr>
          <a:xfrm>
            <a:off x="6096000" y="2134117"/>
            <a:ext cx="5564477" cy="25853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Prediction Network Layer</a:t>
            </a:r>
            <a:r>
              <a:rPr kumimoji="0" lang="en-US" altLang="en-US" sz="1800" b="0" i="0" u="none" strike="noStrike" cap="none" normalizeH="0" baseline="0" dirty="0">
                <a:ln>
                  <a:noFill/>
                </a:ln>
                <a:solidFill>
                  <a:schemeClr val="tx1"/>
                </a:solidFill>
                <a:effectLst/>
                <a:latin typeface="Arial" panose="020B0604020202020204" pitchFamily="34" charset="0"/>
              </a:rPr>
              <a:t>: Classifies nodes, edges, and groups.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MLP (Multi-Layer Perceptron)</a:t>
            </a:r>
            <a:r>
              <a:rPr kumimoji="0" lang="en-US" altLang="en-US" sz="1800" b="0" i="0" u="none" strike="noStrike" cap="none" normalizeH="0" baseline="0" dirty="0">
                <a:ln>
                  <a:noFill/>
                </a:ln>
                <a:solidFill>
                  <a:schemeClr val="tx1"/>
                </a:solidFill>
                <a:effectLst/>
                <a:latin typeface="Arial" panose="020B0604020202020204" pitchFamily="34" charset="0"/>
              </a:rPr>
              <a:t>: Fully connected network for node classification.</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Binary Classification Scores</a:t>
            </a:r>
            <a:r>
              <a:rPr kumimoji="0" lang="en-US" altLang="en-US" sz="1800" b="0" i="0" u="none" strike="noStrike" cap="none" normalizeH="0" baseline="0" dirty="0">
                <a:ln>
                  <a:noFill/>
                </a:ln>
                <a:solidFill>
                  <a:schemeClr val="tx1"/>
                </a:solidFill>
                <a:effectLst/>
                <a:latin typeface="Arial" panose="020B0604020202020204" pitchFamily="34" charset="0"/>
              </a:rPr>
              <a:t>: Each score represents the probability of suspicious activity for a user.</a:t>
            </a:r>
          </a:p>
        </p:txBody>
      </p:sp>
    </p:spTree>
    <p:extLst>
      <p:ext uri="{BB962C8B-B14F-4D97-AF65-F5344CB8AC3E}">
        <p14:creationId xmlns:p14="http://schemas.microsoft.com/office/powerpoint/2010/main" val="3760694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5502F-88F8-FDBB-F70D-72C59F20FC5D}"/>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A1DF4C-6AAE-A363-E606-C1A1B1D71F3C}"/>
              </a:ext>
            </a:extLst>
          </p:cNvPr>
          <p:cNvPicPr>
            <a:picLocks noGrp="1" noChangeAspect="1"/>
          </p:cNvPicPr>
          <p:nvPr>
            <p:ph idx="1"/>
          </p:nvPr>
        </p:nvPicPr>
        <p:blipFill>
          <a:blip r:embed="rId3"/>
          <a:srcRect l="4470" t="5067" r="2089" b="2392"/>
          <a:stretch/>
        </p:blipFill>
        <p:spPr>
          <a:xfrm>
            <a:off x="164124" y="1138104"/>
            <a:ext cx="8944707" cy="3934589"/>
          </a:xfrm>
        </p:spPr>
      </p:pic>
      <p:sp>
        <p:nvSpPr>
          <p:cNvPr id="2" name="TextBox 1">
            <a:extLst>
              <a:ext uri="{FF2B5EF4-FFF2-40B4-BE49-F238E27FC236}">
                <a16:creationId xmlns:a16="http://schemas.microsoft.com/office/drawing/2014/main" id="{1CB84631-1C20-F490-B9C7-D98F23F433AE}"/>
              </a:ext>
            </a:extLst>
          </p:cNvPr>
          <p:cNvSpPr txBox="1"/>
          <p:nvPr/>
        </p:nvSpPr>
        <p:spPr>
          <a:xfrm>
            <a:off x="9108831" y="1228397"/>
            <a:ext cx="2825261" cy="44012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 Node Classification: </a:t>
            </a:r>
            <a:r>
              <a:rPr kumimoji="0" lang="en-US" altLang="en-US" sz="1400" b="0" i="0" u="none" strike="noStrike" cap="none" normalizeH="0" baseline="0" dirty="0">
                <a:ln>
                  <a:noFill/>
                </a:ln>
                <a:solidFill>
                  <a:schemeClr val="tx1"/>
                </a:solidFill>
                <a:effectLst/>
                <a:latin typeface="Arial" panose="020B0604020202020204" pitchFamily="34" charset="0"/>
              </a:rPr>
              <a:t>Measures accuracy in classifying users as money launderers; uses cross-entropy to compare predicted probability with actual labels.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 Transaction Classification: </a:t>
            </a:r>
            <a:r>
              <a:rPr kumimoji="0" lang="en-US" altLang="en-US" sz="1400" b="0" i="0" u="none" strike="noStrike" cap="none" normalizeH="0" baseline="0" dirty="0">
                <a:ln>
                  <a:noFill/>
                </a:ln>
                <a:solidFill>
                  <a:schemeClr val="tx1"/>
                </a:solidFill>
                <a:effectLst/>
                <a:latin typeface="Arial" panose="020B0604020202020204" pitchFamily="34" charset="0"/>
              </a:rPr>
              <a:t>Evaluates accuracy in classifying transactions as suspicious or legitimate; uses cross-entropy to compare predicted and actual labels, helping the model learn laundering patterns.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 Group Detection Loss: </a:t>
            </a:r>
            <a:r>
              <a:rPr kumimoji="0" lang="en-US" altLang="en-US" sz="1400" b="0" i="0" u="none" strike="noStrike" cap="none" normalizeH="0" baseline="0" dirty="0">
                <a:ln>
                  <a:noFill/>
                </a:ln>
                <a:solidFill>
                  <a:schemeClr val="tx1"/>
                </a:solidFill>
                <a:effectLst/>
                <a:latin typeface="Arial" panose="020B0604020202020204" pitchFamily="34" charset="0"/>
              </a:rPr>
              <a:t>Unique to GAGNN, assesses accuracy in identifying groups involved in money laundering; helps detect coordinated actions across accounts.</a:t>
            </a:r>
          </a:p>
        </p:txBody>
      </p:sp>
    </p:spTree>
    <p:extLst>
      <p:ext uri="{BB962C8B-B14F-4D97-AF65-F5344CB8AC3E}">
        <p14:creationId xmlns:p14="http://schemas.microsoft.com/office/powerpoint/2010/main" val="328185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2F7305-D794-AC23-C39C-E07D374772EF}"/>
              </a:ext>
            </a:extLst>
          </p:cNvPr>
          <p:cNvPicPr>
            <a:picLocks noChangeAspect="1"/>
          </p:cNvPicPr>
          <p:nvPr/>
        </p:nvPicPr>
        <p:blipFill>
          <a:blip r:embed="rId3"/>
          <a:stretch>
            <a:fillRect/>
          </a:stretch>
        </p:blipFill>
        <p:spPr>
          <a:xfrm>
            <a:off x="1538642" y="126197"/>
            <a:ext cx="9114715" cy="6605606"/>
          </a:xfrm>
          <a:prstGeom prst="rect">
            <a:avLst/>
          </a:prstGeom>
        </p:spPr>
      </p:pic>
    </p:spTree>
    <p:extLst>
      <p:ext uri="{BB962C8B-B14F-4D97-AF65-F5344CB8AC3E}">
        <p14:creationId xmlns:p14="http://schemas.microsoft.com/office/powerpoint/2010/main" val="85417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91F342-B733-0DF6-71BE-376C0079BC9C}"/>
              </a:ext>
            </a:extLst>
          </p:cNvPr>
          <p:cNvSpPr txBox="1">
            <a:spLocks/>
          </p:cNvSpPr>
          <p:nvPr/>
        </p:nvSpPr>
        <p:spPr>
          <a:xfrm>
            <a:off x="1256270" y="391255"/>
            <a:ext cx="9144000" cy="1471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a:latin typeface="Calibri"/>
                <a:ea typeface="+mj-lt"/>
                <a:cs typeface="+mj-lt"/>
              </a:rPr>
              <a:t>MIDLG (Mutual Information based Dual Level Graph Neural Network)</a:t>
            </a:r>
            <a:endParaRPr lang="en-US" sz="4500" dirty="0">
              <a:latin typeface="Calibri"/>
              <a:ea typeface="Calibri"/>
              <a:cs typeface="Calibri"/>
            </a:endParaRPr>
          </a:p>
        </p:txBody>
      </p:sp>
      <p:sp>
        <p:nvSpPr>
          <p:cNvPr id="7" name="Subtitle 2">
            <a:extLst>
              <a:ext uri="{FF2B5EF4-FFF2-40B4-BE49-F238E27FC236}">
                <a16:creationId xmlns:a16="http://schemas.microsoft.com/office/drawing/2014/main" id="{218FD9A0-0D0E-008B-3544-2693D0528050}"/>
              </a:ext>
            </a:extLst>
          </p:cNvPr>
          <p:cNvSpPr txBox="1">
            <a:spLocks/>
          </p:cNvSpPr>
          <p:nvPr/>
        </p:nvSpPr>
        <p:spPr>
          <a:xfrm>
            <a:off x="1524000" y="1995660"/>
            <a:ext cx="9144000" cy="39417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a:ea typeface="+mn-lt"/>
                <a:cs typeface="+mn-lt"/>
              </a:rPr>
              <a:t>The frequent terms used in this papers – Nodes, Edges</a:t>
            </a:r>
          </a:p>
          <a:p>
            <a:pPr algn="just"/>
            <a:r>
              <a:rPr lang="en-US" sz="1500">
                <a:ea typeface="+mn-lt"/>
                <a:cs typeface="+mn-lt"/>
              </a:rPr>
              <a:t>The model  address the challenges of transaction fraud complaint verification. Here are the key methods employed:</a:t>
            </a:r>
            <a:endParaRPr lang="en-US"/>
          </a:p>
          <a:p>
            <a:pPr marL="285750" indent="-285750" algn="just">
              <a:buFont typeface="Wingdings" panose="020B0604020202020204" pitchFamily="34" charset="0"/>
              <a:buChar char="v"/>
            </a:pPr>
            <a:r>
              <a:rPr lang="en-US" sz="1500">
                <a:ea typeface="+mn-lt"/>
                <a:cs typeface="+mn-lt"/>
              </a:rPr>
              <a:t>Dual Level Propagation Module</a:t>
            </a:r>
            <a:endParaRPr lang="en-US" sz="1500"/>
          </a:p>
          <a:p>
            <a:pPr marL="742950" lvl="1" indent="-285750" algn="just">
              <a:buFont typeface="Wingdings" panose="020B0604020202020204" pitchFamily="34" charset="0"/>
              <a:buChar char="Ø"/>
            </a:pPr>
            <a:r>
              <a:rPr lang="en-US" sz="1500">
                <a:solidFill>
                  <a:srgbClr val="000000"/>
                </a:solidFill>
                <a:ea typeface="+mn-lt"/>
                <a:cs typeface="+mn-lt"/>
              </a:rPr>
              <a:t>The MIDLG model employs a dual-level graph structure: Individual level and super-node level graph.</a:t>
            </a:r>
          </a:p>
          <a:p>
            <a:pPr marL="742950" indent="-285750" algn="just">
              <a:buFont typeface="Wingdings" panose="020B0604020202020204" pitchFamily="34" charset="0"/>
              <a:buChar char="Ø"/>
            </a:pPr>
            <a:r>
              <a:rPr lang="en-US" sz="1500">
                <a:solidFill>
                  <a:srgbClr val="000000"/>
                </a:solidFill>
                <a:ea typeface="+mn-lt"/>
                <a:cs typeface="+mn-lt"/>
              </a:rPr>
              <a:t>This module utilizes message passing between nodes to propagate information across the graph.</a:t>
            </a:r>
            <a:endParaRPr lang="en-US" sz="1500">
              <a:solidFill>
                <a:srgbClr val="000000"/>
              </a:solidFill>
            </a:endParaRPr>
          </a:p>
          <a:p>
            <a:pPr marL="742950" lvl="1" indent="-285750" algn="just">
              <a:buFont typeface="Wingdings" panose="020B0604020202020204" pitchFamily="34" charset="0"/>
              <a:buChar char="Ø"/>
            </a:pPr>
            <a:r>
              <a:rPr lang="en-US" sz="1500">
                <a:solidFill>
                  <a:srgbClr val="000000"/>
                </a:solidFill>
                <a:ea typeface="+mn-lt"/>
                <a:cs typeface="+mn-lt"/>
              </a:rPr>
              <a:t>For the individual-level graph, the module would aggregate information from neighboring nodes.</a:t>
            </a:r>
            <a:endParaRPr lang="en-US" sz="1500"/>
          </a:p>
          <a:p>
            <a:pPr marL="742950" lvl="1" indent="-285750" algn="just">
              <a:buFont typeface="Wingdings" panose="020B0604020202020204" pitchFamily="34" charset="0"/>
              <a:buChar char="Ø"/>
            </a:pPr>
            <a:r>
              <a:rPr lang="en-US" sz="1500">
                <a:solidFill>
                  <a:srgbClr val="000000"/>
                </a:solidFill>
                <a:ea typeface="+mn-lt"/>
                <a:cs typeface="+mn-lt"/>
              </a:rPr>
              <a:t>This aggregated information would then be used to update the node's representation.</a:t>
            </a:r>
            <a:endParaRPr lang="en-US" sz="1500"/>
          </a:p>
          <a:p>
            <a:pPr marL="742950" lvl="1" indent="-285750" algn="just">
              <a:buFont typeface="Wingdings" panose="020B0604020202020204" pitchFamily="34" charset="0"/>
              <a:buChar char="Ø"/>
            </a:pPr>
            <a:r>
              <a:rPr lang="en-US" sz="1500">
                <a:solidFill>
                  <a:srgbClr val="000000"/>
                </a:solidFill>
                <a:ea typeface="+mn-lt"/>
                <a:cs typeface="+mn-lt"/>
              </a:rPr>
              <a:t>The super-node level would similarly aggregate information from the connected individual-level nodes, learning a representation of the overall fraud way distribution.</a:t>
            </a:r>
            <a:endParaRPr lang="en-US"/>
          </a:p>
          <a:p>
            <a:pPr lvl="1" algn="just"/>
            <a:endParaRPr lang="en-US" sz="1500"/>
          </a:p>
          <a:p>
            <a:pPr marL="742950" lvl="1" indent="-285750" algn="just">
              <a:buFont typeface="Wingdings" panose="020B0604020202020204" pitchFamily="34" charset="0"/>
              <a:buChar char="Ø"/>
            </a:pPr>
            <a:endParaRPr lang="en-US" sz="1500">
              <a:solidFill>
                <a:srgbClr val="000000"/>
              </a:solidFill>
            </a:endParaRPr>
          </a:p>
          <a:p>
            <a:pPr algn="just"/>
            <a:endParaRPr lang="en-US" sz="1500" dirty="0"/>
          </a:p>
        </p:txBody>
      </p:sp>
    </p:spTree>
    <p:extLst>
      <p:ext uri="{BB962C8B-B14F-4D97-AF65-F5344CB8AC3E}">
        <p14:creationId xmlns:p14="http://schemas.microsoft.com/office/powerpoint/2010/main" val="190645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89436B7-8D5D-35D1-0EB3-B6ECD2349CCA}"/>
              </a:ext>
            </a:extLst>
          </p:cNvPr>
          <p:cNvSpPr>
            <a:spLocks noGrp="1"/>
          </p:cNvSpPr>
          <p:nvPr>
            <p:ph idx="1"/>
          </p:nvPr>
        </p:nvSpPr>
        <p:spPr>
          <a:xfrm>
            <a:off x="838200" y="1143454"/>
            <a:ext cx="10515600" cy="4351338"/>
          </a:xfrm>
        </p:spPr>
        <p:txBody>
          <a:bodyPr vert="horz" lIns="91440" tIns="45720" rIns="91440" bIns="45720" rtlCol="0" anchor="t">
            <a:normAutofit/>
          </a:bodyPr>
          <a:lstStyle/>
          <a:p>
            <a:pPr>
              <a:buFont typeface="Wingdings" panose="020B0604020202020204" pitchFamily="34" charset="0"/>
              <a:buChar char="q"/>
            </a:pPr>
            <a:r>
              <a:rPr lang="en-US" dirty="0"/>
              <a:t>Specific fraud Forget Model</a:t>
            </a:r>
          </a:p>
          <a:p>
            <a:pPr marL="685800">
              <a:buFont typeface="Wingdings" panose="020B0604020202020204" pitchFamily="34" charset="0"/>
              <a:buChar char="Ø"/>
            </a:pPr>
            <a:r>
              <a:rPr lang="en-US" sz="2400" dirty="0">
                <a:solidFill>
                  <a:srgbClr val="000000"/>
                </a:solidFill>
                <a:ea typeface="+mn-lt"/>
                <a:cs typeface="+mn-lt"/>
              </a:rPr>
              <a:t>This module aims to improve stability by minimizing the mutual information between the model's predictions and specific fraud patterns, preventing overfitting to transient patterns.</a:t>
            </a:r>
            <a:endParaRPr lang="en-US" sz="2400" dirty="0">
              <a:solidFill>
                <a:srgbClr val="000000"/>
              </a:solidFill>
            </a:endParaRPr>
          </a:p>
          <a:p>
            <a:pPr lvl="1">
              <a:buFont typeface="Wingdings" panose="020B0604020202020204" pitchFamily="34" charset="0"/>
              <a:buChar char="Ø"/>
            </a:pPr>
            <a:r>
              <a:rPr lang="en-US" dirty="0">
                <a:solidFill>
                  <a:srgbClr val="000000"/>
                </a:solidFill>
                <a:ea typeface="+mn-lt"/>
                <a:cs typeface="+mn-lt"/>
              </a:rPr>
              <a:t>It introduces a discriminator that attempts to classify whether a representation was generated from a real fraud case or a synthetic one.</a:t>
            </a:r>
            <a:endParaRPr lang="en-US" dirty="0"/>
          </a:p>
          <a:p>
            <a:pPr lvl="1">
              <a:buFont typeface="Wingdings" panose="020B0604020202020204" pitchFamily="34" charset="0"/>
              <a:buChar char="Ø"/>
            </a:pPr>
            <a:r>
              <a:rPr lang="en-US" dirty="0">
                <a:solidFill>
                  <a:srgbClr val="000000"/>
                </a:solidFill>
                <a:ea typeface="+mn-lt"/>
                <a:cs typeface="+mn-lt"/>
              </a:rPr>
              <a:t>By training the model to minimize the discriminator's ability to distinguish between these two types of representations, the module encourages the model to learn more generalizable features that are not overly reliant on specific fraud patterns.</a:t>
            </a:r>
            <a:endParaRPr lang="en-US" dirty="0"/>
          </a:p>
          <a:p>
            <a:pPr lvl="1">
              <a:buFont typeface="Wingdings" panose="020B0604020202020204" pitchFamily="34" charset="0"/>
              <a:buChar char="Ø"/>
            </a:pPr>
            <a:endParaRPr lang="en-US" dirty="0"/>
          </a:p>
        </p:txBody>
      </p:sp>
    </p:spTree>
    <p:extLst>
      <p:ext uri="{BB962C8B-B14F-4D97-AF65-F5344CB8AC3E}">
        <p14:creationId xmlns:p14="http://schemas.microsoft.com/office/powerpoint/2010/main" val="172781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 diagram of a diagram&#10;&#10;Description automatically generated">
            <a:extLst>
              <a:ext uri="{FF2B5EF4-FFF2-40B4-BE49-F238E27FC236}">
                <a16:creationId xmlns:a16="http://schemas.microsoft.com/office/drawing/2014/main" id="{A7BED9D9-124B-C219-DCD7-D8870EA3C4DC}"/>
              </a:ext>
            </a:extLst>
          </p:cNvPr>
          <p:cNvPicPr>
            <a:picLocks noChangeAspect="1"/>
          </p:cNvPicPr>
          <p:nvPr/>
        </p:nvPicPr>
        <p:blipFill>
          <a:blip r:embed="rId2"/>
          <a:stretch>
            <a:fillRect/>
          </a:stretch>
        </p:blipFill>
        <p:spPr>
          <a:xfrm>
            <a:off x="1293356" y="643466"/>
            <a:ext cx="9605287" cy="5571067"/>
          </a:xfrm>
          <a:prstGeom prst="rect">
            <a:avLst/>
          </a:prstGeom>
        </p:spPr>
      </p:pic>
    </p:spTree>
    <p:extLst>
      <p:ext uri="{BB962C8B-B14F-4D97-AF65-F5344CB8AC3E}">
        <p14:creationId xmlns:p14="http://schemas.microsoft.com/office/powerpoint/2010/main" val="206222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6A412-AF24-2BA1-A296-E8FCC324E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E6064-59B8-25CE-9D24-DE27D4BEC5F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Model Training And optimization</a:t>
            </a:r>
          </a:p>
        </p:txBody>
      </p:sp>
      <p:sp>
        <p:nvSpPr>
          <p:cNvPr id="3" name="Content Placeholder 2">
            <a:extLst>
              <a:ext uri="{FF2B5EF4-FFF2-40B4-BE49-F238E27FC236}">
                <a16:creationId xmlns:a16="http://schemas.microsoft.com/office/drawing/2014/main" id="{91D65CEE-4B84-E953-B362-795760F246FF}"/>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entire MIDLG model would be trained end-to-end.</a:t>
            </a:r>
          </a:p>
          <a:p>
            <a:r>
              <a:rPr lang="en-US"/>
              <a:t>The model would be trained to minimize a loss function that measures the difference between the predicted complaint labels (fraudulent or non-fraudulent) and the true labels.</a:t>
            </a:r>
          </a:p>
          <a:p>
            <a:r>
              <a:rPr lang="en-US"/>
              <a:t>The authors mention using cross-entropy loss for this purpose.</a:t>
            </a:r>
          </a:p>
          <a:p>
            <a:r>
              <a:rPr lang="en-US"/>
              <a:t>The training process involves iteratively updating the model parameters using an optimization algorithm, such as stochastic gradient descent (SGD), to minimize the loss.</a:t>
            </a:r>
          </a:p>
          <a:p>
            <a:endParaRPr lang="en-US" dirty="0"/>
          </a:p>
        </p:txBody>
      </p:sp>
    </p:spTree>
    <p:extLst>
      <p:ext uri="{BB962C8B-B14F-4D97-AF65-F5344CB8AC3E}">
        <p14:creationId xmlns:p14="http://schemas.microsoft.com/office/powerpoint/2010/main" val="358003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FCFC5-3FF4-A6FA-C1F5-B1BA86EC3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4C4F3-E937-571E-527F-37A892AE9558}"/>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a:ea typeface="+mj-lt"/>
                <a:cs typeface="+mj-lt"/>
              </a:rPr>
              <a:t>Visualization Analysis of MIDLG Model</a:t>
            </a:r>
            <a:endParaRPr lang="en-US" sz="4500" dirty="0"/>
          </a:p>
        </p:txBody>
      </p:sp>
      <p:sp>
        <p:nvSpPr>
          <p:cNvPr id="3" name="Content Placeholder 5">
            <a:extLst>
              <a:ext uri="{FF2B5EF4-FFF2-40B4-BE49-F238E27FC236}">
                <a16:creationId xmlns:a16="http://schemas.microsoft.com/office/drawing/2014/main" id="{82B6C22F-31CB-0CFE-ADDD-AC07F651520F}"/>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20B0604020202020204" pitchFamily="34" charset="0"/>
              <a:buChar char="v"/>
            </a:pPr>
            <a:r>
              <a:rPr lang="en-US" dirty="0"/>
              <a:t>Separate Representations for Different Subtypes: </a:t>
            </a:r>
          </a:p>
          <a:p>
            <a:pPr lvl="1">
              <a:buFont typeface="Wingdings" panose="020B0604020202020204" pitchFamily="34" charset="0"/>
              <a:buChar char="Ø"/>
            </a:pPr>
            <a:r>
              <a:rPr lang="en-US" dirty="0"/>
              <a:t> The key observation is that different fraud subtypes, represented by different colors (yellow triangles), tend to cluster together, forming distinct groups. </a:t>
            </a:r>
          </a:p>
          <a:p>
            <a:pPr lvl="1">
              <a:buFont typeface="Wingdings" panose="020B0604020202020204" pitchFamily="34" charset="0"/>
              <a:buChar char="Ø"/>
            </a:pPr>
            <a:r>
              <a:rPr lang="en-US" dirty="0"/>
              <a:t>This separation indicates that the model successfully learns to capture unique characteristics associated with each fraud subtype.</a:t>
            </a:r>
          </a:p>
          <a:p>
            <a:pPr>
              <a:buFont typeface="Wingdings" panose="020B0604020202020204" pitchFamily="34" charset="0"/>
              <a:buChar char="v"/>
            </a:pPr>
            <a:r>
              <a:rPr lang="en-US" dirty="0"/>
              <a:t>Effectiveness of SFFLM: </a:t>
            </a:r>
          </a:p>
          <a:p>
            <a:pPr lvl="1">
              <a:buFont typeface="Wingdings" panose="020B0604020202020204" pitchFamily="34" charset="0"/>
              <a:buChar char="Ø"/>
            </a:pPr>
            <a:r>
              <a:rPr lang="en-US" dirty="0"/>
              <a:t>The comparison highlights the importance of the SFFLM in achieving better separation between fraud subtypes. Without the SFFLM, the representations are more mixed, making it harder for the model to discriminate effectively.</a:t>
            </a:r>
          </a:p>
          <a:p>
            <a:pPr>
              <a:buFont typeface="Wingdings" panose="020B0604020202020204" pitchFamily="34" charset="0"/>
              <a:buChar char="v"/>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125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7509-FC57-054D-AD1A-976273E825D2}"/>
            </a:ext>
          </a:extLst>
        </p:cNvPr>
        <p:cNvGrpSpPr/>
        <p:nvPr/>
      </p:nvGrpSpPr>
      <p:grpSpPr>
        <a:xfrm>
          <a:off x="0" y="0"/>
          <a:ext cx="0" cy="0"/>
          <a:chOff x="0" y="0"/>
          <a:chExt cx="0" cy="0"/>
        </a:xfrm>
      </p:grpSpPr>
      <p:pic>
        <p:nvPicPr>
          <p:cNvPr id="2" name="Content Placeholder 3" descr="A red and blue dots&#10;&#10;Description automatically generated">
            <a:extLst>
              <a:ext uri="{FF2B5EF4-FFF2-40B4-BE49-F238E27FC236}">
                <a16:creationId xmlns:a16="http://schemas.microsoft.com/office/drawing/2014/main" id="{9B56A304-6A28-F358-418E-6C21ED7E9F2F}"/>
              </a:ext>
            </a:extLst>
          </p:cNvPr>
          <p:cNvPicPr>
            <a:picLocks noChangeAspect="1"/>
          </p:cNvPicPr>
          <p:nvPr/>
        </p:nvPicPr>
        <p:blipFill>
          <a:blip r:embed="rId2"/>
          <a:srcRect r="1334" b="1"/>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35860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B8D6-3449-20E6-61AE-AA9A0B103742}"/>
              </a:ext>
            </a:extLst>
          </p:cNvPr>
          <p:cNvSpPr>
            <a:spLocks noGrp="1"/>
          </p:cNvSpPr>
          <p:nvPr>
            <p:ph type="title"/>
          </p:nvPr>
        </p:nvSpPr>
        <p:spPr/>
        <p:txBody>
          <a:bodyPr/>
          <a:lstStyle/>
          <a:p>
            <a:r>
              <a:rPr lang="en-US" dirty="0"/>
              <a:t>Paper Introduction: Anti-Money Laundering by Group-Aware Deep Graph Learning</a:t>
            </a:r>
          </a:p>
        </p:txBody>
      </p:sp>
      <p:sp>
        <p:nvSpPr>
          <p:cNvPr id="3" name="Content Placeholder 2">
            <a:extLst>
              <a:ext uri="{FF2B5EF4-FFF2-40B4-BE49-F238E27FC236}">
                <a16:creationId xmlns:a16="http://schemas.microsoft.com/office/drawing/2014/main" id="{D9596220-0169-3251-28A6-2D6DCEF3DADC}"/>
              </a:ext>
            </a:extLst>
          </p:cNvPr>
          <p:cNvSpPr>
            <a:spLocks noGrp="1"/>
          </p:cNvSpPr>
          <p:nvPr>
            <p:ph idx="1"/>
          </p:nvPr>
        </p:nvSpPr>
        <p:spPr/>
        <p:txBody>
          <a:bodyPr>
            <a:normAutofit lnSpcReduction="10000"/>
          </a:bodyPr>
          <a:lstStyle/>
          <a:p>
            <a:pPr marL="0" indent="0">
              <a:buNone/>
            </a:pPr>
            <a:r>
              <a:rPr lang="en-US" dirty="0"/>
              <a:t>The detection of suspicious money laundering activities is a crucial task for financial institutions to prevent fraud and abide by regulation requirements. In this paper, the authors propose a Group-Aware Graph Neural Network (GAGNN) approach for detecting organized money laundering activities. This approach dives into the power of deep graph learning techniques, through the usage of community-centric encoders and group representation layers, to effectively model the behaviors typical of money laundering schemes. The paper and its model aim to improve detection accuracy for both individual suspicious transactions and organized criminal groups who may be engaging in money laundering.</a:t>
            </a:r>
          </a:p>
        </p:txBody>
      </p:sp>
    </p:spTree>
    <p:extLst>
      <p:ext uri="{BB962C8B-B14F-4D97-AF65-F5344CB8AC3E}">
        <p14:creationId xmlns:p14="http://schemas.microsoft.com/office/powerpoint/2010/main" val="347489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BE26B-58F6-0ACF-FF2D-0F6A7EBF819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09D5FEF-70E5-3681-A78D-29C25670D80D}"/>
              </a:ext>
            </a:extLst>
          </p:cNvPr>
          <p:cNvSpPr>
            <a:spLocks noGrp="1"/>
          </p:cNvSpPr>
          <p:nvPr>
            <p:ph type="body" idx="1"/>
          </p:nvPr>
        </p:nvSpPr>
        <p:spPr>
          <a:xfrm>
            <a:off x="607558" y="351692"/>
            <a:ext cx="5157787" cy="855784"/>
          </a:xfrm>
        </p:spPr>
        <p:txBody>
          <a:bodyPr/>
          <a:lstStyle/>
          <a:p>
            <a:r>
              <a:rPr lang="en-US" dirty="0"/>
              <a:t>Similarities</a:t>
            </a:r>
          </a:p>
        </p:txBody>
      </p:sp>
      <p:sp>
        <p:nvSpPr>
          <p:cNvPr id="3" name="Content Placeholder 2">
            <a:extLst>
              <a:ext uri="{FF2B5EF4-FFF2-40B4-BE49-F238E27FC236}">
                <a16:creationId xmlns:a16="http://schemas.microsoft.com/office/drawing/2014/main" id="{FACE99FF-8D91-ADF6-E3A1-5032F525A433}"/>
              </a:ext>
            </a:extLst>
          </p:cNvPr>
          <p:cNvSpPr>
            <a:spLocks noGrp="1"/>
          </p:cNvSpPr>
          <p:nvPr>
            <p:ph sz="half" idx="2"/>
          </p:nvPr>
        </p:nvSpPr>
        <p:spPr>
          <a:xfrm>
            <a:off x="375331" y="1582615"/>
            <a:ext cx="5622243" cy="5019004"/>
          </a:xfrm>
        </p:spPr>
        <p:txBody>
          <a:bodyPr>
            <a:noAutofit/>
          </a:bodyPr>
          <a:lstStyle/>
          <a:p>
            <a:pPr algn="l">
              <a:buFont typeface="+mj-lt"/>
              <a:buAutoNum type="arabicPeriod"/>
            </a:pPr>
            <a:r>
              <a:rPr lang="en-US" sz="1600" b="1" i="0" dirty="0">
                <a:solidFill>
                  <a:srgbClr val="0D0D0D"/>
                </a:solidFill>
                <a:effectLst/>
              </a:rPr>
              <a:t>Layered Network Structure</a:t>
            </a:r>
            <a:r>
              <a:rPr lang="en-US" sz="1600" b="0" i="0" dirty="0">
                <a:solidFill>
                  <a:srgbClr val="0D0D0D"/>
                </a:solidFill>
                <a:effectLst/>
              </a:rPr>
              <a:t>: Both models refine node and edge embeddings; MIDLG uses mutual information, GAGNN uses attention and Markov Fields.</a:t>
            </a:r>
          </a:p>
          <a:p>
            <a:pPr algn="l">
              <a:buFont typeface="+mj-lt"/>
              <a:buAutoNum type="arabicPeriod"/>
            </a:pPr>
            <a:r>
              <a:rPr lang="en-US" sz="1600" b="1" i="0" dirty="0">
                <a:solidFill>
                  <a:srgbClr val="0D0D0D"/>
                </a:solidFill>
                <a:effectLst/>
              </a:rPr>
              <a:t>Multi-Level Classification</a:t>
            </a:r>
            <a:r>
              <a:rPr lang="en-US" sz="1600" b="0" i="0" dirty="0">
                <a:solidFill>
                  <a:srgbClr val="0D0D0D"/>
                </a:solidFill>
                <a:effectLst/>
              </a:rPr>
              <a:t>:  MIDLG targets node and graph levels; GAGNN classifies nodes, edges, and groups.</a:t>
            </a:r>
          </a:p>
          <a:p>
            <a:pPr algn="l">
              <a:buFont typeface="+mj-lt"/>
              <a:buAutoNum type="arabicPeriod"/>
            </a:pPr>
            <a:r>
              <a:rPr lang="en-US" sz="1600" b="1" i="0" dirty="0">
                <a:solidFill>
                  <a:srgbClr val="0D0D0D"/>
                </a:solidFill>
                <a:effectLst/>
              </a:rPr>
              <a:t>Graph Neural Network (GNN) Approach</a:t>
            </a:r>
            <a:r>
              <a:rPr lang="en-US" sz="1600" b="0" i="0" dirty="0">
                <a:solidFill>
                  <a:srgbClr val="0D0D0D"/>
                </a:solidFill>
                <a:effectLst/>
              </a:rPr>
              <a:t>: Both use GNNs to map users and transactions, capturing complex fraud patterns.</a:t>
            </a:r>
          </a:p>
        </p:txBody>
      </p:sp>
      <p:sp>
        <p:nvSpPr>
          <p:cNvPr id="5" name="Text Placeholder 4">
            <a:extLst>
              <a:ext uri="{FF2B5EF4-FFF2-40B4-BE49-F238E27FC236}">
                <a16:creationId xmlns:a16="http://schemas.microsoft.com/office/drawing/2014/main" id="{B7137F5B-D737-7A34-71F5-FF495334EDC3}"/>
              </a:ext>
            </a:extLst>
          </p:cNvPr>
          <p:cNvSpPr>
            <a:spLocks noGrp="1"/>
          </p:cNvSpPr>
          <p:nvPr>
            <p:ph type="body" sz="quarter" idx="3"/>
          </p:nvPr>
        </p:nvSpPr>
        <p:spPr>
          <a:xfrm>
            <a:off x="6364739" y="351690"/>
            <a:ext cx="5183188" cy="855785"/>
          </a:xfrm>
        </p:spPr>
        <p:txBody>
          <a:bodyPr/>
          <a:lstStyle/>
          <a:p>
            <a:r>
              <a:rPr lang="en-US" dirty="0"/>
              <a:t>Dissimilarities</a:t>
            </a:r>
          </a:p>
        </p:txBody>
      </p:sp>
      <p:sp>
        <p:nvSpPr>
          <p:cNvPr id="6" name="Content Placeholder 5">
            <a:extLst>
              <a:ext uri="{FF2B5EF4-FFF2-40B4-BE49-F238E27FC236}">
                <a16:creationId xmlns:a16="http://schemas.microsoft.com/office/drawing/2014/main" id="{D58AAEB0-0E84-B986-C789-E05E79A6B42C}"/>
              </a:ext>
            </a:extLst>
          </p:cNvPr>
          <p:cNvSpPr>
            <a:spLocks noGrp="1"/>
          </p:cNvSpPr>
          <p:nvPr>
            <p:ph sz="quarter" idx="4"/>
          </p:nvPr>
        </p:nvSpPr>
        <p:spPr>
          <a:xfrm>
            <a:off x="6096000" y="1582615"/>
            <a:ext cx="5720668" cy="4861728"/>
          </a:xfrm>
        </p:spPr>
        <p:txBody>
          <a:bodyPr>
            <a:normAutofit/>
          </a:bodyPr>
          <a:lstStyle/>
          <a:p>
            <a:pPr algn="l">
              <a:buFont typeface="+mj-lt"/>
              <a:buAutoNum type="arabicPeriod"/>
            </a:pPr>
            <a:r>
              <a:rPr lang="en-US" sz="1400" b="1" i="0" dirty="0">
                <a:solidFill>
                  <a:srgbClr val="0D0D0D"/>
                </a:solidFill>
                <a:effectLst/>
              </a:rPr>
              <a:t>Core Methodology</a:t>
            </a:r>
            <a:r>
              <a:rPr lang="en-US" sz="1400" b="0" i="0" dirty="0">
                <a:solidFill>
                  <a:srgbClr val="0D0D0D"/>
                </a:solidFill>
                <a:effectLst/>
              </a:rPr>
              <a:t>:</a:t>
            </a:r>
          </a:p>
          <a:p>
            <a:pPr marL="742950" lvl="1" indent="-285750" algn="l">
              <a:buFont typeface="+mj-lt"/>
              <a:buAutoNum type="arabicPeriod"/>
            </a:pPr>
            <a:r>
              <a:rPr lang="en-US" sz="1400" b="1" dirty="0"/>
              <a:t>GAGNN</a:t>
            </a:r>
            <a:r>
              <a:rPr lang="en-US" sz="1400" dirty="0"/>
              <a:t> uses a community-centric approach with GATs and </a:t>
            </a:r>
            <a:r>
              <a:rPr lang="en-US" sz="1400" dirty="0" err="1"/>
              <a:t>eMRF</a:t>
            </a:r>
            <a:r>
              <a:rPr lang="en-US" sz="1400" dirty="0"/>
              <a:t> to create node and group representations, capturing group similarities for detecting coordinated money laundering.</a:t>
            </a:r>
          </a:p>
          <a:p>
            <a:pPr marL="742950" lvl="1" indent="-285750">
              <a:buFont typeface="+mj-lt"/>
              <a:buAutoNum type="arabicPeriod"/>
            </a:pPr>
            <a:r>
              <a:rPr lang="en-US" sz="1400" b="1" i="0" dirty="0">
                <a:solidFill>
                  <a:srgbClr val="0D0D0D"/>
                </a:solidFill>
                <a:effectLst/>
              </a:rPr>
              <a:t>MIDLG</a:t>
            </a:r>
            <a:r>
              <a:rPr lang="en-US" sz="1400" b="0" i="0" dirty="0">
                <a:solidFill>
                  <a:srgbClr val="0D0D0D"/>
                </a:solidFill>
                <a:effectLst/>
              </a:rPr>
              <a:t> </a:t>
            </a:r>
            <a:r>
              <a:rPr lang="en-US" sz="1400" dirty="0"/>
              <a:t>leverages mutual information (MI) for feature selection, reducing noise and improving accuracy in fraud detection by focusing on relevant data.</a:t>
            </a:r>
            <a:endParaRPr lang="en-US" sz="1400" b="0" i="0" dirty="0">
              <a:solidFill>
                <a:srgbClr val="0D0D0D"/>
              </a:solidFill>
              <a:effectLst/>
            </a:endParaRPr>
          </a:p>
          <a:p>
            <a:pPr algn="l">
              <a:buFont typeface="+mj-lt"/>
              <a:buAutoNum type="arabicPeriod"/>
            </a:pPr>
            <a:r>
              <a:rPr lang="en-US" sz="1400" b="1" i="0" dirty="0">
                <a:solidFill>
                  <a:srgbClr val="0D0D0D"/>
                </a:solidFill>
                <a:effectLst/>
              </a:rPr>
              <a:t>Levels of Representation</a:t>
            </a:r>
            <a:r>
              <a:rPr lang="en-US" sz="1400" b="0" i="0" dirty="0">
                <a:solidFill>
                  <a:srgbClr val="0D0D0D"/>
                </a:solidFill>
                <a:effectLst/>
              </a:rPr>
              <a:t>:</a:t>
            </a:r>
          </a:p>
          <a:p>
            <a:pPr marL="742950" lvl="1" indent="-285750" algn="l">
              <a:buFont typeface="+mj-lt"/>
              <a:buAutoNum type="arabicPeriod"/>
            </a:pPr>
            <a:r>
              <a:rPr lang="en-US" sz="1400" b="1" i="0" dirty="0">
                <a:solidFill>
                  <a:srgbClr val="0D0D0D"/>
                </a:solidFill>
                <a:effectLst/>
              </a:rPr>
              <a:t>GAGNN</a:t>
            </a:r>
            <a:r>
              <a:rPr lang="en-US" sz="1400" b="0" i="0" dirty="0">
                <a:solidFill>
                  <a:srgbClr val="0D0D0D"/>
                </a:solidFill>
                <a:effectLst/>
              </a:rPr>
              <a:t> </a:t>
            </a:r>
            <a:r>
              <a:rPr lang="en-US" sz="1400" dirty="0"/>
              <a:t>operates on node, edge, and group levels, using a group layer to detect organized money laundering rings.</a:t>
            </a:r>
          </a:p>
          <a:p>
            <a:pPr marL="742950" lvl="1" indent="-285750" algn="l">
              <a:buFont typeface="+mj-lt"/>
              <a:buAutoNum type="arabicPeriod"/>
            </a:pPr>
            <a:r>
              <a:rPr lang="en-US" sz="1400" b="1" i="0" dirty="0">
                <a:solidFill>
                  <a:srgbClr val="0D0D0D"/>
                </a:solidFill>
                <a:effectLst/>
              </a:rPr>
              <a:t>MIDLG</a:t>
            </a:r>
            <a:r>
              <a:rPr lang="en-US" sz="1400" b="0" i="0" dirty="0">
                <a:solidFill>
                  <a:srgbClr val="0D0D0D"/>
                </a:solidFill>
                <a:effectLst/>
              </a:rPr>
              <a:t> </a:t>
            </a:r>
            <a:r>
              <a:rPr lang="en-US" sz="1400" dirty="0"/>
              <a:t>employs dual-level representation, with node-level embeddings for local details and graph-level embeddings for a global view, suited for general fraud detection.</a:t>
            </a:r>
            <a:endParaRPr lang="en-US" sz="1400" b="0" i="0" dirty="0">
              <a:solidFill>
                <a:srgbClr val="0D0D0D"/>
              </a:solidFill>
              <a:effectLst/>
            </a:endParaRPr>
          </a:p>
          <a:p>
            <a:pPr algn="l">
              <a:buFont typeface="+mj-lt"/>
              <a:buAutoNum type="arabicPeriod"/>
            </a:pPr>
            <a:r>
              <a:rPr lang="en-US" sz="1400" b="1" i="0" dirty="0">
                <a:solidFill>
                  <a:srgbClr val="0D0D0D"/>
                </a:solidFill>
                <a:effectLst/>
              </a:rPr>
              <a:t>Loss Optimization Strategy</a:t>
            </a:r>
            <a:r>
              <a:rPr lang="en-US" sz="1400" b="0" i="0" dirty="0">
                <a:solidFill>
                  <a:srgbClr val="0D0D0D"/>
                </a:solidFill>
                <a:effectLst/>
              </a:rPr>
              <a:t>:</a:t>
            </a:r>
          </a:p>
          <a:p>
            <a:pPr marL="742950" lvl="1" indent="-285750" algn="l">
              <a:buFont typeface="+mj-lt"/>
              <a:buAutoNum type="arabicPeriod"/>
            </a:pPr>
            <a:r>
              <a:rPr lang="en-US" sz="1400" b="1" i="0" dirty="0">
                <a:solidFill>
                  <a:srgbClr val="0D0D0D"/>
                </a:solidFill>
                <a:effectLst/>
              </a:rPr>
              <a:t>GAGNN</a:t>
            </a:r>
            <a:r>
              <a:rPr lang="en-US" sz="1400" b="0" i="0" dirty="0">
                <a:solidFill>
                  <a:srgbClr val="0D0D0D"/>
                </a:solidFill>
                <a:effectLst/>
              </a:rPr>
              <a:t> </a:t>
            </a:r>
            <a:r>
              <a:rPr lang="en-US" sz="1400" dirty="0"/>
              <a:t>optimizes three loss functions (node, transaction, and group) to improve detection across users, transactions, and groups.</a:t>
            </a:r>
          </a:p>
          <a:p>
            <a:pPr marL="742950" lvl="1" indent="-285750" algn="l">
              <a:buFont typeface="+mj-lt"/>
              <a:buAutoNum type="arabicPeriod"/>
            </a:pPr>
            <a:r>
              <a:rPr lang="en-US" sz="1400" b="1" i="0" dirty="0">
                <a:solidFill>
                  <a:srgbClr val="0D0D0D"/>
                </a:solidFill>
                <a:effectLst/>
              </a:rPr>
              <a:t>MIDLG</a:t>
            </a:r>
            <a:r>
              <a:rPr lang="en-US" sz="1400" b="0" i="0" dirty="0">
                <a:solidFill>
                  <a:srgbClr val="0D0D0D"/>
                </a:solidFill>
                <a:effectLst/>
              </a:rPr>
              <a:t> </a:t>
            </a:r>
            <a:r>
              <a:rPr lang="en-US" sz="1400" dirty="0"/>
              <a:t>uses a mutual information loss function to guide feature selection, enhancing focus on informative features, primarily for accuracy in high-dimensional data.</a:t>
            </a:r>
          </a:p>
        </p:txBody>
      </p:sp>
    </p:spTree>
    <p:extLst>
      <p:ext uri="{BB962C8B-B14F-4D97-AF65-F5344CB8AC3E}">
        <p14:creationId xmlns:p14="http://schemas.microsoft.com/office/powerpoint/2010/main" val="19949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500"/>
                                        <p:tgtEl>
                                          <p:spTgt spid="6">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500"/>
                                        <p:tgtEl>
                                          <p:spTgt spid="6">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ABA2-67E9-E265-CABE-3E5E4BF5D622}"/>
              </a:ext>
            </a:extLst>
          </p:cNvPr>
          <p:cNvSpPr>
            <a:spLocks noGrp="1"/>
          </p:cNvSpPr>
          <p:nvPr>
            <p:ph type="title"/>
          </p:nvPr>
        </p:nvSpPr>
        <p:spPr>
          <a:xfrm>
            <a:off x="838200" y="246185"/>
            <a:ext cx="10515600" cy="769257"/>
          </a:xfrm>
        </p:spPr>
        <p:txBody>
          <a:bodyPr/>
          <a:lstStyle/>
          <a:p>
            <a:r>
              <a:rPr lang="en-US" b="1" i="0" dirty="0">
                <a:solidFill>
                  <a:srgbClr val="0D0D0D"/>
                </a:solidFill>
                <a:effectLst/>
              </a:rPr>
              <a:t>Our Key Insights</a:t>
            </a:r>
            <a:endParaRPr lang="en-US" dirty="0"/>
          </a:p>
        </p:txBody>
      </p:sp>
      <p:sp>
        <p:nvSpPr>
          <p:cNvPr id="3" name="Content Placeholder 2">
            <a:extLst>
              <a:ext uri="{FF2B5EF4-FFF2-40B4-BE49-F238E27FC236}">
                <a16:creationId xmlns:a16="http://schemas.microsoft.com/office/drawing/2014/main" id="{B118ECE3-60EF-B6B4-E20F-459D71DA46CE}"/>
              </a:ext>
            </a:extLst>
          </p:cNvPr>
          <p:cNvSpPr>
            <a:spLocks noGrp="1"/>
          </p:cNvSpPr>
          <p:nvPr>
            <p:ph idx="1"/>
          </p:nvPr>
        </p:nvSpPr>
        <p:spPr>
          <a:xfrm>
            <a:off x="0" y="1371600"/>
            <a:ext cx="12192000" cy="5486400"/>
          </a:xfrm>
        </p:spPr>
        <p:txBody>
          <a:bodyPr>
            <a:noAutofit/>
          </a:bodyPr>
          <a:lstStyle/>
          <a:p>
            <a:pPr algn="l">
              <a:buFont typeface="+mj-lt"/>
              <a:buAutoNum type="arabicPeriod"/>
            </a:pPr>
            <a:r>
              <a:rPr lang="en-US" sz="1800" b="1" i="0" dirty="0">
                <a:solidFill>
                  <a:srgbClr val="0D0D0D"/>
                </a:solidFill>
                <a:effectLst/>
              </a:rPr>
              <a:t>Graph Neural Networks (GNNs) are Powerful for Financial Crime Detection</a:t>
            </a:r>
            <a:r>
              <a:rPr lang="en-US" sz="1800" b="0" i="0" dirty="0">
                <a:solidFill>
                  <a:srgbClr val="0D0D0D"/>
                </a:solidFill>
                <a:effectLst/>
              </a:rPr>
              <a:t>:</a:t>
            </a:r>
          </a:p>
          <a:p>
            <a:pPr lvl="1"/>
            <a:r>
              <a:rPr lang="en-US" sz="1800" dirty="0"/>
              <a:t>Both models demonstrate how GNNs capture complex relationships, making them effective for detecting hidden patterns in transaction networks.</a:t>
            </a:r>
            <a:endParaRPr lang="en-US" sz="1800" b="0" i="0" dirty="0">
              <a:solidFill>
                <a:srgbClr val="0D0D0D"/>
              </a:solidFill>
              <a:effectLst/>
            </a:endParaRPr>
          </a:p>
          <a:p>
            <a:pPr algn="l">
              <a:buFont typeface="+mj-lt"/>
              <a:buAutoNum type="arabicPeriod"/>
            </a:pPr>
            <a:r>
              <a:rPr lang="en-US" sz="1800" b="1" i="0" dirty="0">
                <a:solidFill>
                  <a:srgbClr val="0D0D0D"/>
                </a:solidFill>
                <a:effectLst/>
              </a:rPr>
              <a:t>Different Approaches for Different Types of Financial Crimes</a:t>
            </a:r>
            <a:r>
              <a:rPr lang="en-US" sz="1800" b="0" i="0" dirty="0">
                <a:solidFill>
                  <a:srgbClr val="0D0D0D"/>
                </a:solidFill>
                <a:effectLst/>
              </a:rPr>
              <a:t>:</a:t>
            </a:r>
          </a:p>
          <a:p>
            <a:pPr lvl="1"/>
            <a:r>
              <a:rPr lang="en-US" sz="1800" b="1" i="0" dirty="0">
                <a:solidFill>
                  <a:srgbClr val="0D0D0D"/>
                </a:solidFill>
                <a:effectLst/>
              </a:rPr>
              <a:t>GAGNN</a:t>
            </a:r>
            <a:r>
              <a:rPr lang="en-US" sz="1800" dirty="0"/>
              <a:t> focuses on organized money laundering by identifying group behaviors</a:t>
            </a:r>
            <a:r>
              <a:rPr lang="en-US" sz="1800" b="0" i="0" dirty="0">
                <a:solidFill>
                  <a:srgbClr val="0D0D0D"/>
                </a:solidFill>
                <a:effectLst/>
              </a:rPr>
              <a:t>.</a:t>
            </a:r>
          </a:p>
          <a:p>
            <a:pPr lvl="1"/>
            <a:r>
              <a:rPr lang="en-US" sz="1800" b="1" i="0" dirty="0">
                <a:solidFill>
                  <a:srgbClr val="0D0D0D"/>
                </a:solidFill>
                <a:effectLst/>
              </a:rPr>
              <a:t>MIDLG</a:t>
            </a:r>
            <a:r>
              <a:rPr lang="en-US" sz="1800" b="0" i="0" dirty="0">
                <a:solidFill>
                  <a:srgbClr val="0D0D0D"/>
                </a:solidFill>
                <a:effectLst/>
              </a:rPr>
              <a:t>, </a:t>
            </a:r>
            <a:r>
              <a:rPr lang="en-US" sz="1800" dirty="0"/>
              <a:t>targets general fraud with noise reduction and feature selection, useful for high-dimensional data.</a:t>
            </a:r>
            <a:endParaRPr lang="en-US" sz="1800" b="0" i="0" dirty="0">
              <a:solidFill>
                <a:srgbClr val="0D0D0D"/>
              </a:solidFill>
              <a:effectLst/>
            </a:endParaRPr>
          </a:p>
          <a:p>
            <a:pPr algn="l">
              <a:buFont typeface="+mj-lt"/>
              <a:buAutoNum type="arabicPeriod"/>
            </a:pPr>
            <a:r>
              <a:rPr lang="en-US" sz="1800" b="1" i="0" dirty="0">
                <a:solidFill>
                  <a:srgbClr val="0D0D0D"/>
                </a:solidFill>
                <a:effectLst/>
              </a:rPr>
              <a:t>Multi-Level Detection Enhances Model Robustness</a:t>
            </a:r>
            <a:r>
              <a:rPr lang="en-US" sz="1800" b="0" i="0" dirty="0">
                <a:solidFill>
                  <a:srgbClr val="0D0D0D"/>
                </a:solidFill>
                <a:effectLst/>
              </a:rPr>
              <a:t>:</a:t>
            </a:r>
          </a:p>
          <a:p>
            <a:pPr lvl="1"/>
            <a:r>
              <a:rPr lang="en-US" sz="1800" b="0" i="0" dirty="0">
                <a:solidFill>
                  <a:srgbClr val="0D0D0D"/>
                </a:solidFill>
                <a:effectLst/>
              </a:rPr>
              <a:t>Both </a:t>
            </a:r>
            <a:r>
              <a:rPr lang="en-US" sz="1800" dirty="0"/>
              <a:t>use multi-level representations to improve accuracy. </a:t>
            </a:r>
            <a:r>
              <a:rPr lang="en-US" sz="1800" b="1" dirty="0"/>
              <a:t>GAGNN</a:t>
            </a:r>
            <a:r>
              <a:rPr lang="en-US" sz="1800" dirty="0"/>
              <a:t> adds group analysis for coordinated crimes, while </a:t>
            </a:r>
            <a:r>
              <a:rPr lang="en-US" sz="1800" b="1" dirty="0"/>
              <a:t>MIDLG</a:t>
            </a:r>
            <a:r>
              <a:rPr lang="en-US" sz="1800" dirty="0"/>
              <a:t> focuses on node and graph levels for isolated fraud detection.</a:t>
            </a:r>
            <a:endParaRPr lang="en-US" sz="1800" b="0" i="0" dirty="0">
              <a:solidFill>
                <a:srgbClr val="0D0D0D"/>
              </a:solidFill>
              <a:effectLst/>
            </a:endParaRPr>
          </a:p>
          <a:p>
            <a:pPr algn="l">
              <a:buFont typeface="+mj-lt"/>
              <a:buAutoNum type="arabicPeriod"/>
            </a:pPr>
            <a:r>
              <a:rPr lang="en-US" sz="1800" b="1" i="0" dirty="0">
                <a:solidFill>
                  <a:srgbClr val="0D0D0D"/>
                </a:solidFill>
                <a:effectLst/>
              </a:rPr>
              <a:t>Importance of Feature Selection and Noise Reduction</a:t>
            </a:r>
            <a:r>
              <a:rPr lang="en-US" sz="1800" b="0" i="0" dirty="0">
                <a:solidFill>
                  <a:srgbClr val="0D0D0D"/>
                </a:solidFill>
                <a:effectLst/>
              </a:rPr>
              <a:t>:</a:t>
            </a:r>
          </a:p>
          <a:p>
            <a:pPr lvl="1"/>
            <a:r>
              <a:rPr lang="en-US" sz="1800" b="1" i="0" dirty="0">
                <a:solidFill>
                  <a:srgbClr val="0D0D0D"/>
                </a:solidFill>
                <a:effectLst/>
              </a:rPr>
              <a:t>MIDLG</a:t>
            </a:r>
            <a:r>
              <a:rPr lang="en-US" sz="1800" b="0" i="0" dirty="0">
                <a:solidFill>
                  <a:srgbClr val="0D0D0D"/>
                </a:solidFill>
                <a:effectLst/>
              </a:rPr>
              <a:t> </a:t>
            </a:r>
            <a:r>
              <a:rPr lang="en-US" sz="1800" dirty="0"/>
              <a:t>uses mutual information for relevant feature selection in noisy datasets</a:t>
            </a:r>
            <a:r>
              <a:rPr lang="en-US" sz="1800" b="0" i="0" dirty="0">
                <a:solidFill>
                  <a:srgbClr val="0D0D0D"/>
                </a:solidFill>
                <a:effectLst/>
              </a:rPr>
              <a:t>.</a:t>
            </a:r>
          </a:p>
          <a:p>
            <a:pPr lvl="1"/>
            <a:r>
              <a:rPr lang="en-US" sz="1800" b="1" i="0" dirty="0">
                <a:solidFill>
                  <a:srgbClr val="0D0D0D"/>
                </a:solidFill>
                <a:effectLst/>
              </a:rPr>
              <a:t>GAGNN</a:t>
            </a:r>
            <a:r>
              <a:rPr lang="en-US" sz="1800" b="0" i="0" dirty="0">
                <a:solidFill>
                  <a:srgbClr val="0D0D0D"/>
                </a:solidFill>
                <a:effectLst/>
              </a:rPr>
              <a:t> </a:t>
            </a:r>
            <a:r>
              <a:rPr lang="en-US" sz="1800" dirty="0"/>
              <a:t>applies community-centric encoders and Markov Fields for smooth, group-level analysis.</a:t>
            </a:r>
            <a:r>
              <a:rPr lang="en-US" sz="1800" b="0" i="0" dirty="0">
                <a:solidFill>
                  <a:srgbClr val="0D0D0D"/>
                </a:solidFill>
                <a:effectLst/>
              </a:rPr>
              <a:t>.</a:t>
            </a:r>
          </a:p>
          <a:p>
            <a:pPr algn="l">
              <a:buFont typeface="+mj-lt"/>
              <a:buAutoNum type="arabicPeriod"/>
            </a:pPr>
            <a:r>
              <a:rPr lang="en-US" sz="1800" b="1" i="0" dirty="0">
                <a:solidFill>
                  <a:srgbClr val="0D0D0D"/>
                </a:solidFill>
                <a:effectLst/>
              </a:rPr>
              <a:t>Future Potential in Financial Crime Prevention</a:t>
            </a:r>
            <a:r>
              <a:rPr lang="en-US" sz="1800" b="0" i="0" dirty="0">
                <a:solidFill>
                  <a:srgbClr val="0D0D0D"/>
                </a:solidFill>
                <a:effectLst/>
              </a:rPr>
              <a:t>:</a:t>
            </a:r>
          </a:p>
          <a:p>
            <a:pPr lvl="1"/>
            <a:r>
              <a:rPr lang="en-US" sz="1800" dirty="0"/>
              <a:t>Both models highlight AI’s potential to improve anti-fraud efforts, supporting proactive and sophisticated financial crime prevention</a:t>
            </a:r>
            <a:r>
              <a:rPr lang="en-US" sz="1800" b="0" i="0" dirty="0">
                <a:solidFill>
                  <a:srgbClr val="0D0D0D"/>
                </a:solidFill>
                <a:effectLst/>
              </a:rPr>
              <a:t>.</a:t>
            </a:r>
          </a:p>
        </p:txBody>
      </p:sp>
    </p:spTree>
    <p:extLst>
      <p:ext uri="{BB962C8B-B14F-4D97-AF65-F5344CB8AC3E}">
        <p14:creationId xmlns:p14="http://schemas.microsoft.com/office/powerpoint/2010/main" val="73296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AD66-272D-3899-97FD-782E97549E2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75DA97B-59A2-35D4-9568-38DB41162CBD}"/>
              </a:ext>
            </a:extLst>
          </p:cNvPr>
          <p:cNvSpPr>
            <a:spLocks noGrp="1"/>
          </p:cNvSpPr>
          <p:nvPr>
            <p:ph idx="1"/>
          </p:nvPr>
        </p:nvSpPr>
        <p:spPr/>
        <p:txBody>
          <a:bodyPr/>
          <a:lstStyle/>
          <a:p>
            <a:pPr marL="0" indent="0">
              <a:buNone/>
            </a:pPr>
            <a:r>
              <a:rPr lang="en-US" b="0" i="0" dirty="0">
                <a:solidFill>
                  <a:srgbClr val="0D0D0D"/>
                </a:solidFill>
                <a:effectLst/>
              </a:rPr>
              <a:t>In conclusion, both GAGNN and MIDLG showcase the power of graph neural networks in detecting financial crimes, each tailored to different types of fraud detection. GAGNN excels in identifying organized money laundering by focusing on group behaviors, while MIDLG enhances general fraud detection through noise reduction and feature selection. Together, these models provide a comprehensive approach to tackling complex, evolving financial crime.</a:t>
            </a:r>
            <a:endParaRPr lang="en-US" dirty="0"/>
          </a:p>
        </p:txBody>
      </p:sp>
    </p:spTree>
    <p:extLst>
      <p:ext uri="{BB962C8B-B14F-4D97-AF65-F5344CB8AC3E}">
        <p14:creationId xmlns:p14="http://schemas.microsoft.com/office/powerpoint/2010/main" val="342347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0A8004-0405-9FF5-B075-4F62BA5066A3}"/>
              </a:ext>
            </a:extLst>
          </p:cNvPr>
          <p:cNvSpPr txBox="1"/>
          <p:nvPr/>
        </p:nvSpPr>
        <p:spPr>
          <a:xfrm>
            <a:off x="3780971" y="2828835"/>
            <a:ext cx="4630057" cy="1200329"/>
          </a:xfrm>
          <a:prstGeom prst="rect">
            <a:avLst/>
          </a:prstGeom>
          <a:noFill/>
        </p:spPr>
        <p:txBody>
          <a:bodyPr wrap="square" rtlCol="0">
            <a:spAutoFit/>
          </a:bodyPr>
          <a:lstStyle/>
          <a:p>
            <a:r>
              <a:rPr lang="en-US" sz="7200" dirty="0"/>
              <a:t>Thank you</a:t>
            </a:r>
          </a:p>
        </p:txBody>
      </p:sp>
    </p:spTree>
    <p:extLst>
      <p:ext uri="{BB962C8B-B14F-4D97-AF65-F5344CB8AC3E}">
        <p14:creationId xmlns:p14="http://schemas.microsoft.com/office/powerpoint/2010/main" val="252716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B4FB-C0A4-E4C9-DB90-219F687C3AE8}"/>
              </a:ext>
            </a:extLst>
          </p:cNvPr>
          <p:cNvSpPr>
            <a:spLocks noGrp="1"/>
          </p:cNvSpPr>
          <p:nvPr>
            <p:ph type="title"/>
          </p:nvPr>
        </p:nvSpPr>
        <p:spPr>
          <a:xfrm>
            <a:off x="838200" y="522439"/>
            <a:ext cx="10515600" cy="1325563"/>
          </a:xfrm>
        </p:spPr>
        <p:txBody>
          <a:bodyPr>
            <a:normAutofit fontScale="90000"/>
          </a:bodyPr>
          <a:lstStyle/>
          <a:p>
            <a:r>
              <a:rPr lang="en-US" dirty="0"/>
              <a:t>Paper Introduction: Mutual Information based Dual Level GNN for Transaction Fraud Complaint Verification</a:t>
            </a:r>
            <a:br>
              <a:rPr lang="en-US" dirty="0"/>
            </a:br>
            <a:endParaRPr lang="en-US" dirty="0"/>
          </a:p>
        </p:txBody>
      </p:sp>
      <p:sp>
        <p:nvSpPr>
          <p:cNvPr id="3" name="Content Placeholder 2">
            <a:extLst>
              <a:ext uri="{FF2B5EF4-FFF2-40B4-BE49-F238E27FC236}">
                <a16:creationId xmlns:a16="http://schemas.microsoft.com/office/drawing/2014/main" id="{F5608C65-38DA-8F13-DF9D-0ACBF4561396}"/>
              </a:ext>
            </a:extLst>
          </p:cNvPr>
          <p:cNvSpPr>
            <a:spLocks noGrp="1"/>
          </p:cNvSpPr>
          <p:nvPr>
            <p:ph idx="1"/>
          </p:nvPr>
        </p:nvSpPr>
        <p:spPr/>
        <p:txBody>
          <a:bodyPr>
            <a:normAutofit fontScale="92500" lnSpcReduction="20000"/>
          </a:bodyPr>
          <a:lstStyle/>
          <a:p>
            <a:pPr marL="0" indent="0">
              <a:buNone/>
            </a:pPr>
            <a:r>
              <a:rPr lang="en-US" dirty="0"/>
              <a:t>MIDLG (Mutual Invariant Dual-level Graph Learning) is an approach introduced in this paper, it’s designed to address the problem of complaint verification in the context of transaction fraud when it comes to financial issues. As online platforms and financial services grow, handling fraud complaints efficiently and accurately has become challenging. Current systems struggle with two main issues: individual entities may appear under multiple identities across complaints and fraud schemes constantly evolve, making it difficult for models to generalize correctly. MIDLG is meant to overcome these challenges by using a dual-level graph neural network (GNN) and leverage advanced techniques such as Invariant Risk Minimization and adversarial forgetting. These innovations help the model achieve a more stable performance across shifting data distributions, ensuring better handling of evolving fraud patterns.</a:t>
            </a:r>
          </a:p>
          <a:p>
            <a:pPr marL="0" indent="0">
              <a:buNone/>
            </a:pPr>
            <a:endParaRPr lang="en-US" dirty="0"/>
          </a:p>
        </p:txBody>
      </p:sp>
    </p:spTree>
    <p:extLst>
      <p:ext uri="{BB962C8B-B14F-4D97-AF65-F5344CB8AC3E}">
        <p14:creationId xmlns:p14="http://schemas.microsoft.com/office/powerpoint/2010/main" val="142861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845B-C72A-9D5D-8EDE-6032DE59EF90}"/>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37450D82-5969-10A6-01CD-11C7BFF05B14}"/>
              </a:ext>
            </a:extLst>
          </p:cNvPr>
          <p:cNvSpPr>
            <a:spLocks noGrp="1"/>
          </p:cNvSpPr>
          <p:nvPr>
            <p:ph idx="1"/>
          </p:nvPr>
        </p:nvSpPr>
        <p:spPr/>
        <p:txBody>
          <a:bodyPr/>
          <a:lstStyle/>
          <a:p>
            <a:pPr marL="0" indent="0">
              <a:buNone/>
            </a:pPr>
            <a:r>
              <a:rPr lang="en-US" dirty="0"/>
              <a:t>Both papers focus on detecting complex financial fraud using graph neural networks (GNNs). One targets organized money laundering by identifying group-level behaviors, while the other verifies fraudulent complaints by capturing identity-related patterns. Together, they emphasize the need for scalable GNN models to detect both individual and group fraud across diverse financial systems.</a:t>
            </a:r>
          </a:p>
          <a:p>
            <a:pPr marL="0" indent="0">
              <a:buNone/>
            </a:pPr>
            <a:endParaRPr lang="en-US" dirty="0"/>
          </a:p>
        </p:txBody>
      </p:sp>
    </p:spTree>
    <p:extLst>
      <p:ext uri="{BB962C8B-B14F-4D97-AF65-F5344CB8AC3E}">
        <p14:creationId xmlns:p14="http://schemas.microsoft.com/office/powerpoint/2010/main" val="198712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A6A5-AC01-0534-D37E-B2DE554AEB63}"/>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52F14BF-2462-6D26-E060-9BB57CCCA2FF}"/>
              </a:ext>
            </a:extLst>
          </p:cNvPr>
          <p:cNvSpPr>
            <a:spLocks noGrp="1"/>
          </p:cNvSpPr>
          <p:nvPr>
            <p:ph idx="1"/>
          </p:nvPr>
        </p:nvSpPr>
        <p:spPr/>
        <p:txBody>
          <a:bodyPr/>
          <a:lstStyle/>
          <a:p>
            <a:pPr marL="0" indent="0">
              <a:buNone/>
            </a:pPr>
            <a:r>
              <a:rPr lang="en-US" dirty="0"/>
              <a:t>The money intended for the growth and stability of nations is often lost to laundering and fraud, affecting honest citizens and undermining economic progress. By addressing even a portion of these activities, advanced detection methods can drive a positive change, strengthening financial security and public trust.</a:t>
            </a:r>
          </a:p>
        </p:txBody>
      </p:sp>
    </p:spTree>
    <p:extLst>
      <p:ext uri="{BB962C8B-B14F-4D97-AF65-F5344CB8AC3E}">
        <p14:creationId xmlns:p14="http://schemas.microsoft.com/office/powerpoint/2010/main" val="10871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0C4D-A116-6824-4AEF-B90A454315FA}"/>
              </a:ext>
            </a:extLst>
          </p:cNvPr>
          <p:cNvSpPr>
            <a:spLocks noGrp="1"/>
          </p:cNvSpPr>
          <p:nvPr>
            <p:ph type="title"/>
          </p:nvPr>
        </p:nvSpPr>
        <p:spPr/>
        <p:txBody>
          <a:bodyPr/>
          <a:lstStyle/>
          <a:p>
            <a:r>
              <a:rPr lang="en-US" dirty="0"/>
              <a:t>Deep Dive: Anti-Money Laundering by Group-Aware Deep Graph Learning</a:t>
            </a:r>
          </a:p>
        </p:txBody>
      </p:sp>
      <p:pic>
        <p:nvPicPr>
          <p:cNvPr id="5" name="Content Placeholder 4">
            <a:extLst>
              <a:ext uri="{FF2B5EF4-FFF2-40B4-BE49-F238E27FC236}">
                <a16:creationId xmlns:a16="http://schemas.microsoft.com/office/drawing/2014/main" id="{B6B72E7B-B893-074A-A103-BDEEB96A16F3}"/>
              </a:ext>
            </a:extLst>
          </p:cNvPr>
          <p:cNvPicPr>
            <a:picLocks noGrp="1" noChangeAspect="1"/>
          </p:cNvPicPr>
          <p:nvPr>
            <p:ph idx="1"/>
          </p:nvPr>
        </p:nvPicPr>
        <p:blipFill>
          <a:blip r:embed="rId3"/>
          <a:stretch>
            <a:fillRect/>
          </a:stretch>
        </p:blipFill>
        <p:spPr>
          <a:xfrm>
            <a:off x="1463436" y="2058678"/>
            <a:ext cx="8917836" cy="3645437"/>
          </a:xfrm>
        </p:spPr>
      </p:pic>
    </p:spTree>
    <p:extLst>
      <p:ext uri="{BB962C8B-B14F-4D97-AF65-F5344CB8AC3E}">
        <p14:creationId xmlns:p14="http://schemas.microsoft.com/office/powerpoint/2010/main" val="17843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7CD5-462E-6FDD-81EB-631477555D3D}"/>
              </a:ext>
            </a:extLst>
          </p:cNvPr>
          <p:cNvSpPr>
            <a:spLocks noGrp="1"/>
          </p:cNvSpPr>
          <p:nvPr>
            <p:ph type="title"/>
          </p:nvPr>
        </p:nvSpPr>
        <p:spPr>
          <a:xfrm>
            <a:off x="847371" y="225280"/>
            <a:ext cx="10515600" cy="1325563"/>
          </a:xfrm>
        </p:spPr>
        <p:txBody>
          <a:bodyPr/>
          <a:lstStyle/>
          <a:p>
            <a:r>
              <a:rPr lang="en-US" dirty="0"/>
              <a:t>Implementation of Anti-Money Laundering by Group-Aware Deep Graph Learning</a:t>
            </a:r>
          </a:p>
        </p:txBody>
      </p:sp>
      <p:pic>
        <p:nvPicPr>
          <p:cNvPr id="5" name="Content Placeholder 4">
            <a:extLst>
              <a:ext uri="{FF2B5EF4-FFF2-40B4-BE49-F238E27FC236}">
                <a16:creationId xmlns:a16="http://schemas.microsoft.com/office/drawing/2014/main" id="{E60EAD17-2597-05B6-0C82-6B8BEC7DDD25}"/>
              </a:ext>
            </a:extLst>
          </p:cNvPr>
          <p:cNvPicPr>
            <a:picLocks noGrp="1" noChangeAspect="1"/>
          </p:cNvPicPr>
          <p:nvPr>
            <p:ph idx="1"/>
          </p:nvPr>
        </p:nvPicPr>
        <p:blipFill>
          <a:blip r:embed="rId3"/>
          <a:srcRect l="3490" t="7459" r="3071"/>
          <a:stretch/>
        </p:blipFill>
        <p:spPr>
          <a:xfrm>
            <a:off x="0" y="1550843"/>
            <a:ext cx="12210342" cy="4451928"/>
          </a:xfrm>
        </p:spPr>
      </p:pic>
    </p:spTree>
    <p:extLst>
      <p:ext uri="{BB962C8B-B14F-4D97-AF65-F5344CB8AC3E}">
        <p14:creationId xmlns:p14="http://schemas.microsoft.com/office/powerpoint/2010/main" val="2148020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0459-0490-3532-88EE-A5FB3FA29B2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0F44DF-0805-3CAE-969A-A24B88616A53}"/>
              </a:ext>
            </a:extLst>
          </p:cNvPr>
          <p:cNvPicPr>
            <a:picLocks noGrp="1" noChangeAspect="1"/>
          </p:cNvPicPr>
          <p:nvPr>
            <p:ph idx="1"/>
          </p:nvPr>
        </p:nvPicPr>
        <p:blipFill>
          <a:blip r:embed="rId3"/>
          <a:srcRect l="3549" t="9213" r="68791" b="-1755"/>
          <a:stretch/>
        </p:blipFill>
        <p:spPr>
          <a:xfrm>
            <a:off x="0" y="0"/>
            <a:ext cx="5556316" cy="6843504"/>
          </a:xfrm>
        </p:spPr>
      </p:pic>
      <p:sp>
        <p:nvSpPr>
          <p:cNvPr id="2" name="TextBox 1">
            <a:extLst>
              <a:ext uri="{FF2B5EF4-FFF2-40B4-BE49-F238E27FC236}">
                <a16:creationId xmlns:a16="http://schemas.microsoft.com/office/drawing/2014/main" id="{BAF85B5B-5262-3054-8107-7C0BFD0D0EC1}"/>
              </a:ext>
            </a:extLst>
          </p:cNvPr>
          <p:cNvSpPr txBox="1"/>
          <p:nvPr/>
        </p:nvSpPr>
        <p:spPr>
          <a:xfrm>
            <a:off x="6342185" y="1443841"/>
            <a:ext cx="5263661" cy="3970318"/>
          </a:xfrm>
          <a:prstGeom prst="rect">
            <a:avLst/>
          </a:prstGeom>
          <a:noFill/>
        </p:spPr>
        <p:txBody>
          <a:bodyPr wrap="square" rtlCol="0">
            <a:spAutoFit/>
          </a:bodyPr>
          <a:lstStyle/>
          <a:p>
            <a:pPr>
              <a:buFont typeface="Arial" panose="020B0604020202020204" pitchFamily="34" charset="0"/>
              <a:buChar char="•"/>
            </a:pPr>
            <a:r>
              <a:rPr lang="en-US" b="1" dirty="0"/>
              <a:t>Input Layer</a:t>
            </a:r>
            <a:r>
              <a:rPr lang="en-US" dirty="0"/>
              <a:t>: Nodes and edges construct the transaction graph</a:t>
            </a:r>
          </a:p>
          <a:p>
            <a:endParaRPr lang="en-US" dirty="0"/>
          </a:p>
          <a:p>
            <a:pPr>
              <a:buFont typeface="Arial" panose="020B0604020202020204" pitchFamily="34" charset="0"/>
              <a:buChar char="•"/>
            </a:pPr>
            <a:r>
              <a:rPr lang="en-US" b="1" dirty="0"/>
              <a:t>Nodes</a:t>
            </a:r>
            <a:r>
              <a:rPr lang="en-US" dirty="0"/>
              <a:t>: Represent individual users</a:t>
            </a:r>
          </a:p>
          <a:p>
            <a:endParaRPr lang="en-US" dirty="0"/>
          </a:p>
          <a:p>
            <a:pPr>
              <a:buFont typeface="Arial" panose="020B0604020202020204" pitchFamily="34" charset="0"/>
              <a:buChar char="•"/>
            </a:pPr>
            <a:r>
              <a:rPr lang="en-US" b="1" dirty="0"/>
              <a:t>Edges</a:t>
            </a:r>
            <a:r>
              <a:rPr lang="en-US" dirty="0"/>
              <a:t>: Represent transactions between users</a:t>
            </a:r>
          </a:p>
          <a:p>
            <a:endParaRPr lang="en-US" dirty="0"/>
          </a:p>
          <a:p>
            <a:pPr>
              <a:buFont typeface="Arial" panose="020B0604020202020204" pitchFamily="34" charset="0"/>
              <a:buChar char="•"/>
            </a:pPr>
            <a:r>
              <a:rPr lang="en-US" b="1" dirty="0"/>
              <a:t>Node Count (n)</a:t>
            </a:r>
            <a:r>
              <a:rPr lang="en-US" dirty="0"/>
              <a:t>: Total number of nodes</a:t>
            </a:r>
          </a:p>
          <a:p>
            <a:pPr>
              <a:buFont typeface="Arial" panose="020B0604020202020204" pitchFamily="34" charset="0"/>
              <a:buChar char="•"/>
            </a:pPr>
            <a:endParaRPr lang="en-US" dirty="0"/>
          </a:p>
          <a:p>
            <a:pPr>
              <a:buFont typeface="Arial" panose="020B0604020202020204" pitchFamily="34" charset="0"/>
              <a:buChar char="•"/>
            </a:pPr>
            <a:r>
              <a:rPr lang="en-US" b="1" dirty="0"/>
              <a:t>Edge Count (m)</a:t>
            </a:r>
            <a:r>
              <a:rPr lang="en-US" dirty="0"/>
              <a:t>: Total number of edges</a:t>
            </a:r>
          </a:p>
          <a:p>
            <a:endParaRPr lang="en-US" dirty="0"/>
          </a:p>
          <a:p>
            <a:pPr>
              <a:buFont typeface="Arial" panose="020B0604020202020204" pitchFamily="34" charset="0"/>
              <a:buChar char="•"/>
            </a:pPr>
            <a:r>
              <a:rPr lang="en-US" b="1" dirty="0"/>
              <a:t>Features (k)</a:t>
            </a:r>
            <a:r>
              <a:rPr lang="en-US" dirty="0"/>
              <a:t>: Combined node and edge features matrix</a:t>
            </a:r>
          </a:p>
          <a:p>
            <a:endParaRPr lang="en-US" dirty="0"/>
          </a:p>
        </p:txBody>
      </p:sp>
    </p:spTree>
    <p:extLst>
      <p:ext uri="{BB962C8B-B14F-4D97-AF65-F5344CB8AC3E}">
        <p14:creationId xmlns:p14="http://schemas.microsoft.com/office/powerpoint/2010/main" val="798752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96366-A16B-C86E-706A-CFD6402D521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F3B3A0-BB36-6E94-B92A-5D2A8B8EDC05}"/>
              </a:ext>
            </a:extLst>
          </p:cNvPr>
          <p:cNvPicPr>
            <a:picLocks noGrp="1" noChangeAspect="1"/>
          </p:cNvPicPr>
          <p:nvPr>
            <p:ph idx="1"/>
          </p:nvPr>
        </p:nvPicPr>
        <p:blipFill>
          <a:blip r:embed="rId3"/>
          <a:srcRect l="27328" t="4269" r="45012" b="3190"/>
          <a:stretch/>
        </p:blipFill>
        <p:spPr>
          <a:xfrm>
            <a:off x="0" y="-3326"/>
            <a:ext cx="5570785" cy="6861326"/>
          </a:xfrm>
        </p:spPr>
      </p:pic>
      <p:sp>
        <p:nvSpPr>
          <p:cNvPr id="2" name="TextBox 1">
            <a:extLst>
              <a:ext uri="{FF2B5EF4-FFF2-40B4-BE49-F238E27FC236}">
                <a16:creationId xmlns:a16="http://schemas.microsoft.com/office/drawing/2014/main" id="{C49EF06A-DDE2-1F16-F81E-BF0C8CAEF887}"/>
              </a:ext>
            </a:extLst>
          </p:cNvPr>
          <p:cNvSpPr txBox="1"/>
          <p:nvPr/>
        </p:nvSpPr>
        <p:spPr>
          <a:xfrm>
            <a:off x="6096000" y="1165179"/>
            <a:ext cx="5263662"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Community-Centric Encoder</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GATs</a:t>
            </a:r>
            <a:r>
              <a:rPr kumimoji="0" lang="en-US" altLang="en-US" sz="1800" b="0" i="0" u="none" strike="noStrike" cap="none" normalizeH="0" baseline="0" dirty="0">
                <a:ln>
                  <a:noFill/>
                </a:ln>
                <a:solidFill>
                  <a:schemeClr val="tx1"/>
                </a:solidFill>
                <a:effectLst/>
                <a:latin typeface="Arial" panose="020B0604020202020204" pitchFamily="34" charset="0"/>
              </a:rPr>
              <a:t>: Learn node embeddings, focusing on relevant neighboring nodes.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err="1">
                <a:ln>
                  <a:noFill/>
                </a:ln>
                <a:solidFill>
                  <a:schemeClr val="tx1"/>
                </a:solidFill>
                <a:effectLst/>
                <a:latin typeface="Arial" panose="020B0604020202020204" pitchFamily="34" charset="0"/>
              </a:rPr>
              <a:t>eMRF</a:t>
            </a:r>
            <a:r>
              <a:rPr kumimoji="0" lang="en-US" altLang="en-US" sz="1800" b="1" i="0" u="none" strike="noStrike" cap="none" normalizeH="0" baseline="0" dirty="0">
                <a:ln>
                  <a:noFill/>
                </a:ln>
                <a:solidFill>
                  <a:schemeClr val="tx1"/>
                </a:solidFill>
                <a:effectLst/>
                <a:latin typeface="Arial" panose="020B0604020202020204" pitchFamily="34" charset="0"/>
              </a:rPr>
              <a:t> Layer</a:t>
            </a:r>
            <a:r>
              <a:rPr kumimoji="0" lang="en-US" altLang="en-US" sz="1800" b="0" i="0" u="none" strike="noStrike" cap="none" normalizeH="0" baseline="0" dirty="0">
                <a:ln>
                  <a:noFill/>
                </a:ln>
                <a:solidFill>
                  <a:schemeClr val="tx1"/>
                </a:solidFill>
                <a:effectLst/>
                <a:latin typeface="Arial" panose="020B0604020202020204" pitchFamily="34" charset="0"/>
              </a:rPr>
              <a:t>: Applies smoothness constraints for similar community labels.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Groups users with similar patterns based on topological and attribute similarities.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Node embedding with user characteristics and network relationships.</a:t>
            </a:r>
          </a:p>
          <a:p>
            <a:endParaRPr lang="en-US" dirty="0"/>
          </a:p>
        </p:txBody>
      </p:sp>
    </p:spTree>
    <p:extLst>
      <p:ext uri="{BB962C8B-B14F-4D97-AF65-F5344CB8AC3E}">
        <p14:creationId xmlns:p14="http://schemas.microsoft.com/office/powerpoint/2010/main" val="1396218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744</TotalTime>
  <Words>1564</Words>
  <Application>Microsoft Office PowerPoint</Application>
  <PresentationFormat>Widescreen</PresentationFormat>
  <Paragraphs>123</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Calibri</vt:lpstr>
      <vt:lpstr>Wingdings</vt:lpstr>
      <vt:lpstr>Office Theme</vt:lpstr>
      <vt:lpstr>PowerPoint Presentation</vt:lpstr>
      <vt:lpstr>Paper Introduction: Anti-Money Laundering by Group-Aware Deep Graph Learning</vt:lpstr>
      <vt:lpstr>Paper Introduction: Mutual Information based Dual Level GNN for Transaction Fraud Complaint Verification </vt:lpstr>
      <vt:lpstr>Problem Statement</vt:lpstr>
      <vt:lpstr>Motivation</vt:lpstr>
      <vt:lpstr>Deep Dive: Anti-Money Laundering by Group-Aware Deep Graph Learning</vt:lpstr>
      <vt:lpstr>Implementation of Anti-Money Laundering by Group-Aware Deep Graph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Key Insights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Niveda Giridharan</dc:creator>
  <cp:lastModifiedBy>Niveda Giridharan</cp:lastModifiedBy>
  <cp:revision>10</cp:revision>
  <dcterms:created xsi:type="dcterms:W3CDTF">2024-11-12T21:55:28Z</dcterms:created>
  <dcterms:modified xsi:type="dcterms:W3CDTF">2024-11-13T22:55:42Z</dcterms:modified>
</cp:coreProperties>
</file>