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3" r:id="rId1"/>
  </p:sldMasterIdLst>
  <p:notesMasterIdLst>
    <p:notesMasterId r:id="rId25"/>
  </p:notesMasterIdLst>
  <p:handoutMasterIdLst>
    <p:handoutMasterId r:id="rId26"/>
  </p:handoutMasterIdLst>
  <p:sldIdLst>
    <p:sldId id="296" r:id="rId2"/>
    <p:sldId id="258" r:id="rId3"/>
    <p:sldId id="257" r:id="rId4"/>
    <p:sldId id="260" r:id="rId5"/>
    <p:sldId id="261" r:id="rId6"/>
    <p:sldId id="277" r:id="rId7"/>
    <p:sldId id="297" r:id="rId8"/>
    <p:sldId id="298" r:id="rId9"/>
    <p:sldId id="310" r:id="rId10"/>
    <p:sldId id="311" r:id="rId11"/>
    <p:sldId id="299" r:id="rId12"/>
    <p:sldId id="300" r:id="rId13"/>
    <p:sldId id="301" r:id="rId14"/>
    <p:sldId id="302" r:id="rId15"/>
    <p:sldId id="303" r:id="rId16"/>
    <p:sldId id="304" r:id="rId17"/>
    <p:sldId id="292" r:id="rId18"/>
    <p:sldId id="263" r:id="rId19"/>
    <p:sldId id="264" r:id="rId20"/>
    <p:sldId id="265" r:id="rId21"/>
    <p:sldId id="266" r:id="rId22"/>
    <p:sldId id="293" r:id="rId23"/>
    <p:sldId id="312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DDDDD"/>
    <a:srgbClr val="FFCCFF"/>
    <a:srgbClr val="FF99CC"/>
    <a:srgbClr val="CCFFFF"/>
    <a:srgbClr val="33CCCC"/>
    <a:srgbClr val="3333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2" autoAdjust="0"/>
    <p:restoredTop sz="68068" autoAdjust="0"/>
  </p:normalViewPr>
  <p:slideViewPr>
    <p:cSldViewPr snapToGrid="0">
      <p:cViewPr varScale="1">
        <p:scale>
          <a:sx n="128" d="100"/>
          <a:sy n="128" d="100"/>
        </p:scale>
        <p:origin x="7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17.xml"/><Relationship Id="rId6" Type="http://schemas.openxmlformats.org/officeDocument/2006/relationships/slide" Target="slides/slide18.xml"/><Relationship Id="rId7" Type="http://schemas.openxmlformats.org/officeDocument/2006/relationships/slide" Target="slides/slide19.xml"/><Relationship Id="rId8" Type="http://schemas.openxmlformats.org/officeDocument/2006/relationships/slide" Target="slides/slide20.xml"/><Relationship Id="rId9" Type="http://schemas.openxmlformats.org/officeDocument/2006/relationships/slide" Target="slides/slide21.xml"/><Relationship Id="rId10" Type="http://schemas.openxmlformats.org/officeDocument/2006/relationships/slide" Target="slides/slide22.xml"/><Relationship Id="rId1" Type="http://schemas.openxmlformats.org/officeDocument/2006/relationships/slide" Target="slides/slide1.xml"/><Relationship Id="rId2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20FF4A3E-7651-4B87-8F41-365F51FB7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12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95242DEE-E0C6-4DF7-A865-F1C421E7B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C9A912-7C83-4FDC-9127-28336260EC64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21974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507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834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301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571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900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90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14C83-B912-4A2A-BEA4-7893F1F1E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0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2A48-3CB2-4C1B-8E5D-BA317E9DD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9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64564-DBB0-428E-B565-BA4A5D182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55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7E1EB-2AAD-498E-BA77-97590DD31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226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6BEE9-202C-4582-ACAB-E808CCB19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5599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EA8DC-B923-4381-B30A-BD1108D2A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4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3ACAC-FFDD-4155-8572-13D4FDA7B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3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B98C1-343A-4E21-AC5A-E17A25AE3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7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1CEEF-4BBA-4EB4-B963-5FF56AADE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8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9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DF781-E893-48F2-9C7B-D0005FEF2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4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5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D5BA7-6B9D-45F8-B599-7ED0BC9D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0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3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4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46041-2374-43CE-BB95-F82E28454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C936F-7961-46A9-86E6-715BD6684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7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132CB-7BEA-4964-93F2-629897187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3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19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7940" name="Rectangle 205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Zhenhai Duan</a:t>
            </a:r>
          </a:p>
        </p:txBody>
      </p:sp>
      <p:sp>
        <p:nvSpPr>
          <p:cNvPr id="167941" name="Rectangle 205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Computer Science, FSU</a:t>
            </a:r>
          </a:p>
        </p:txBody>
      </p:sp>
      <p:sp>
        <p:nvSpPr>
          <p:cNvPr id="167942" name="Rectangle 205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237238A-5151-4126-AFC9-E063B8A14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2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20" Type="http://schemas.openxmlformats.org/officeDocument/2006/relationships/image" Target="../media/image5.wmf"/><Relationship Id="rId21" Type="http://schemas.openxmlformats.org/officeDocument/2006/relationships/oleObject" Target="../embeddings/oleObject13.bin"/><Relationship Id="rId22" Type="http://schemas.openxmlformats.org/officeDocument/2006/relationships/oleObject" Target="../embeddings/oleObject14.bin"/><Relationship Id="rId23" Type="http://schemas.openxmlformats.org/officeDocument/2006/relationships/oleObject" Target="../embeddings/oleObject15.bin"/><Relationship Id="rId10" Type="http://schemas.openxmlformats.org/officeDocument/2006/relationships/oleObject" Target="../embeddings/oleObject5.bin"/><Relationship Id="rId11" Type="http://schemas.openxmlformats.org/officeDocument/2006/relationships/oleObject" Target="../embeddings/oleObject6.bin"/><Relationship Id="rId12" Type="http://schemas.openxmlformats.org/officeDocument/2006/relationships/oleObject" Target="../embeddings/oleObject7.bin"/><Relationship Id="rId13" Type="http://schemas.openxmlformats.org/officeDocument/2006/relationships/oleObject" Target="../embeddings/oleObject8.bin"/><Relationship Id="rId14" Type="http://schemas.openxmlformats.org/officeDocument/2006/relationships/oleObject" Target="../embeddings/oleObject9.bin"/><Relationship Id="rId15" Type="http://schemas.openxmlformats.org/officeDocument/2006/relationships/image" Target="../media/image3.wmf"/><Relationship Id="rId16" Type="http://schemas.openxmlformats.org/officeDocument/2006/relationships/oleObject" Target="../embeddings/oleObject10.bin"/><Relationship Id="rId17" Type="http://schemas.openxmlformats.org/officeDocument/2006/relationships/oleObject" Target="../embeddings/oleObject11.bin"/><Relationship Id="rId18" Type="http://schemas.openxmlformats.org/officeDocument/2006/relationships/image" Target="../media/image4.wmf"/><Relationship Id="rId19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fsu.edu/" TargetMode="Externa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.bin"/><Relationship Id="rId20" Type="http://schemas.openxmlformats.org/officeDocument/2006/relationships/image" Target="../media/image5.wmf"/><Relationship Id="rId21" Type="http://schemas.openxmlformats.org/officeDocument/2006/relationships/oleObject" Target="../embeddings/oleObject28.bin"/><Relationship Id="rId22" Type="http://schemas.openxmlformats.org/officeDocument/2006/relationships/oleObject" Target="../embeddings/oleObject29.bin"/><Relationship Id="rId23" Type="http://schemas.openxmlformats.org/officeDocument/2006/relationships/oleObject" Target="../embeddings/oleObject30.bin"/><Relationship Id="rId10" Type="http://schemas.openxmlformats.org/officeDocument/2006/relationships/oleObject" Target="../embeddings/oleObject20.bin"/><Relationship Id="rId11" Type="http://schemas.openxmlformats.org/officeDocument/2006/relationships/oleObject" Target="../embeddings/oleObject21.bin"/><Relationship Id="rId12" Type="http://schemas.openxmlformats.org/officeDocument/2006/relationships/oleObject" Target="../embeddings/oleObject22.bin"/><Relationship Id="rId13" Type="http://schemas.openxmlformats.org/officeDocument/2006/relationships/oleObject" Target="../embeddings/oleObject23.bin"/><Relationship Id="rId14" Type="http://schemas.openxmlformats.org/officeDocument/2006/relationships/oleObject" Target="../embeddings/oleObject24.bin"/><Relationship Id="rId15" Type="http://schemas.openxmlformats.org/officeDocument/2006/relationships/image" Target="../media/image3.wmf"/><Relationship Id="rId16" Type="http://schemas.openxmlformats.org/officeDocument/2006/relationships/oleObject" Target="../embeddings/oleObject25.bin"/><Relationship Id="rId17" Type="http://schemas.openxmlformats.org/officeDocument/2006/relationships/oleObject" Target="../embeddings/oleObject26.bin"/><Relationship Id="rId18" Type="http://schemas.openxmlformats.org/officeDocument/2006/relationships/image" Target="../media/image4.wmf"/><Relationship Id="rId19" Type="http://schemas.openxmlformats.org/officeDocument/2006/relationships/oleObject" Target="../embeddings/oleObject27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7: Application layer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Application Layer</a:t>
            </a:r>
          </a:p>
          <a:p>
            <a:pPr lvl="1" eaLnBrk="1" hangingPunct="1"/>
            <a:r>
              <a:rPr lang="en-US" altLang="en-US" dirty="0" smtClean="0"/>
              <a:t>Domain name system (DNS)</a:t>
            </a:r>
          </a:p>
          <a:p>
            <a:pPr lvl="1" eaLnBrk="1" hangingPunct="1"/>
            <a:r>
              <a:rPr lang="en-US" altLang="en-US" dirty="0" smtClean="0"/>
              <a:t>World Wide Web (WWW)</a:t>
            </a:r>
          </a:p>
          <a:p>
            <a:pPr eaLnBrk="1" hangingPunct="1"/>
            <a:endParaRPr lang="en-US" altLang="en-US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accent2"/>
                </a:solidFill>
              </a:rPr>
              <a:t>Readings</a:t>
            </a:r>
          </a:p>
          <a:p>
            <a:pPr lvl="1" eaLnBrk="1" hangingPunct="1"/>
            <a:r>
              <a:rPr lang="en-US" altLang="en-US" dirty="0" smtClean="0"/>
              <a:t>Sections 7.1-7.3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BE422B-D3E8-4E74-A1E8-8A6C5A9D1840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4775"/>
            <a:ext cx="7772400" cy="4086225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Example:</a:t>
            </a:r>
          </a:p>
          <a:p>
            <a:pPr eaLnBrk="1" hangingPunct="1"/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z="1600" smtClean="0"/>
              <a:t>Aix        IN    A   192.168.42.2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/>
              <a:t>		     IN    MX    5   aix.unpbook.com.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/>
              <a:t>              IN    MX    10  mailhost.unpbook.com.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/>
              <a:t>Aix-4     IN   A 192.168.42.2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/>
              <a:t>ftp          IN   CNAME  linux.unpbook.com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/>
              <a:t>www      IN   CNAME  linux.unpbook.com</a:t>
            </a:r>
          </a:p>
          <a:p>
            <a:pPr lvl="1" eaLnBrk="1" hangingPunct="1">
              <a:buFontTx/>
              <a:buNone/>
            </a:pPr>
            <a:endParaRPr lang="en-US" altLang="en-US" sz="1600" smtClean="0"/>
          </a:p>
          <a:p>
            <a:pPr eaLnBrk="1" hangingPunct="1"/>
            <a:r>
              <a:rPr lang="en-US" altLang="en-US" sz="1800" smtClean="0"/>
              <a:t>DNS uses UDP to exchange information</a:t>
            </a:r>
          </a:p>
          <a:p>
            <a:pPr eaLnBrk="1" hangingPunct="1"/>
            <a:r>
              <a:rPr lang="en-US" altLang="en-US" sz="1800" smtClean="0"/>
              <a:t>Query is initiated from a system call: </a:t>
            </a:r>
            <a:r>
              <a:rPr lang="en-US" altLang="en-US" sz="1800" smtClean="0">
                <a:solidFill>
                  <a:schemeClr val="accent2"/>
                </a:solidFill>
              </a:rPr>
              <a:t>gethostbyname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</a:rPr>
              <a:t>gethostbyaddr</a:t>
            </a:r>
            <a:r>
              <a:rPr lang="en-US" altLang="en-US" sz="1800" smtClean="0"/>
              <a:t>.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FE357-BA36-43B5-8A79-B5425EA3D154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1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DNS: Root Name Servers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2125" y="1189038"/>
            <a:ext cx="8478838" cy="1687512"/>
          </a:xfrm>
        </p:spPr>
        <p:txBody>
          <a:bodyPr/>
          <a:lstStyle/>
          <a:p>
            <a:pPr eaLnBrk="1" hangingPunct="1"/>
            <a:r>
              <a:rPr lang="en-US" altLang="en-US" sz="1800" smtClean="0"/>
              <a:t>Contacted by local name server that cannot resolve name</a:t>
            </a:r>
          </a:p>
          <a:p>
            <a:pPr eaLnBrk="1" hangingPunct="1"/>
            <a:r>
              <a:rPr lang="en-US" altLang="en-US" sz="1800" smtClean="0"/>
              <a:t>Root name server:</a:t>
            </a:r>
          </a:p>
          <a:p>
            <a:pPr lvl="1" eaLnBrk="1" hangingPunct="1"/>
            <a:r>
              <a:rPr lang="en-US" altLang="en-US" sz="1600" smtClean="0"/>
              <a:t>Contacts authoritative name server if name mapping not known</a:t>
            </a:r>
          </a:p>
          <a:p>
            <a:pPr lvl="1" eaLnBrk="1" hangingPunct="1"/>
            <a:r>
              <a:rPr lang="en-US" altLang="en-US" sz="1600" smtClean="0"/>
              <a:t>Gets mapping</a:t>
            </a:r>
          </a:p>
          <a:p>
            <a:pPr lvl="1" eaLnBrk="1" hangingPunct="1"/>
            <a:r>
              <a:rPr lang="en-US" altLang="en-US" sz="1600" smtClean="0"/>
              <a:t>Returns mapping to local name server</a:t>
            </a:r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88EE0-0219-47BF-9498-4C71398220F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6316663" y="2611438"/>
            <a:ext cx="2681287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/>
              <a:t>    13 root name servers worldwide</a:t>
            </a:r>
            <a:endParaRPr lang="en-US" altLang="en-US"/>
          </a:p>
        </p:txBody>
      </p:sp>
      <p:grpSp>
        <p:nvGrpSpPr>
          <p:cNvPr id="16390" name="Group 5"/>
          <p:cNvGrpSpPr>
            <a:grpSpLocks/>
          </p:cNvGrpSpPr>
          <p:nvPr/>
        </p:nvGrpSpPr>
        <p:grpSpPr bwMode="auto">
          <a:xfrm>
            <a:off x="481013" y="2963863"/>
            <a:ext cx="6359525" cy="3189287"/>
            <a:chOff x="960" y="480"/>
            <a:chExt cx="4176" cy="2147"/>
          </a:xfrm>
        </p:grpSpPr>
        <p:sp>
          <p:nvSpPr>
            <p:cNvPr id="16391" name="AutoShape 6"/>
            <p:cNvSpPr>
              <a:spLocks noChangeAspect="1" noChangeArrowheads="1"/>
            </p:cNvSpPr>
            <p:nvPr/>
          </p:nvSpPr>
          <p:spPr bwMode="auto">
            <a:xfrm>
              <a:off x="960" y="624"/>
              <a:ext cx="3799" cy="2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16392" name="Picture 7" descr="world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7" y="1161"/>
              <a:ext cx="2837" cy="1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2075" y="721"/>
              <a:ext cx="423" cy="832"/>
            </a:xfrm>
            <a:custGeom>
              <a:avLst/>
              <a:gdLst>
                <a:gd name="T0" fmla="*/ 0 w 963"/>
                <a:gd name="T1" fmla="*/ 0 h 1893"/>
                <a:gd name="T2" fmla="*/ 0 w 963"/>
                <a:gd name="T3" fmla="*/ 35 h 1893"/>
                <a:gd name="T4" fmla="*/ 36 w 963"/>
                <a:gd name="T5" fmla="*/ 71 h 1893"/>
                <a:gd name="T6" fmla="*/ 0 60000 65536"/>
                <a:gd name="T7" fmla="*/ 0 60000 65536"/>
                <a:gd name="T8" fmla="*/ 0 60000 65536"/>
                <a:gd name="T9" fmla="*/ 0 w 963"/>
                <a:gd name="T10" fmla="*/ 0 h 1893"/>
                <a:gd name="T11" fmla="*/ 963 w 963"/>
                <a:gd name="T12" fmla="*/ 1893 h 1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3" h="1893">
                  <a:moveTo>
                    <a:pt x="0" y="0"/>
                  </a:moveTo>
                  <a:lnTo>
                    <a:pt x="0" y="930"/>
                  </a:lnTo>
                  <a:lnTo>
                    <a:pt x="963" y="189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394" name="Text Box 9"/>
            <p:cNvSpPr txBox="1">
              <a:spLocks noChangeArrowheads="1"/>
            </p:cNvSpPr>
            <p:nvPr/>
          </p:nvSpPr>
          <p:spPr bwMode="auto">
            <a:xfrm>
              <a:off x="1105" y="2020"/>
              <a:ext cx="13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1323" tIns="35662" rIns="71323" bIns="35662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b USC-ISI Marina del Rey, CA</a:t>
              </a:r>
            </a:p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l  ICANN Los Angeles, CA</a:t>
              </a:r>
            </a:p>
            <a:p>
              <a:pPr algn="ctr"/>
              <a:endParaRPr lang="en-US" altLang="en-US"/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>
              <a:off x="1647" y="1656"/>
              <a:ext cx="500" cy="367"/>
            </a:xfrm>
            <a:custGeom>
              <a:avLst/>
              <a:gdLst>
                <a:gd name="T0" fmla="*/ 0 w 582"/>
                <a:gd name="T1" fmla="*/ 234 h 426"/>
                <a:gd name="T2" fmla="*/ 317 w 582"/>
                <a:gd name="T3" fmla="*/ 0 h 426"/>
                <a:gd name="T4" fmla="*/ 0 60000 65536"/>
                <a:gd name="T5" fmla="*/ 0 60000 65536"/>
                <a:gd name="T6" fmla="*/ 0 w 582"/>
                <a:gd name="T7" fmla="*/ 0 h 426"/>
                <a:gd name="T8" fmla="*/ 582 w 582"/>
                <a:gd name="T9" fmla="*/ 426 h 4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2" h="426">
                  <a:moveTo>
                    <a:pt x="0" y="426"/>
                  </a:moveTo>
                  <a:lnTo>
                    <a:pt x="58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396" name="Text Box 11"/>
            <p:cNvSpPr txBox="1">
              <a:spLocks noChangeArrowheads="1"/>
            </p:cNvSpPr>
            <p:nvPr/>
          </p:nvSpPr>
          <p:spPr bwMode="auto">
            <a:xfrm>
              <a:off x="960" y="1265"/>
              <a:ext cx="128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1323" tIns="35662" rIns="71323" bIns="35662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e NASA Mt View, CA</a:t>
              </a:r>
            </a:p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f  Internet Software C. Palo</a:t>
              </a:r>
              <a:r>
                <a:rPr lang="en-US" altLang="en-US" sz="900">
                  <a:solidFill>
                    <a:srgbClr val="000000"/>
                  </a:solidFill>
                  <a:latin typeface="Arial" charset="0"/>
                </a:rPr>
                <a:t> Alto, CA (and 17 other locations)</a:t>
              </a:r>
            </a:p>
            <a:p>
              <a:pPr algn="ctr"/>
              <a:endParaRPr lang="en-US" altLang="en-US"/>
            </a:p>
          </p:txBody>
        </p:sp>
        <p:sp>
          <p:nvSpPr>
            <p:cNvPr id="16397" name="Freeform 12"/>
            <p:cNvSpPr>
              <a:spLocks/>
            </p:cNvSpPr>
            <p:nvPr/>
          </p:nvSpPr>
          <p:spPr bwMode="auto">
            <a:xfrm flipV="1">
              <a:off x="1579" y="1491"/>
              <a:ext cx="537" cy="124"/>
            </a:xfrm>
            <a:custGeom>
              <a:avLst/>
              <a:gdLst>
                <a:gd name="T0" fmla="*/ 0 w 582"/>
                <a:gd name="T1" fmla="*/ 3 h 426"/>
                <a:gd name="T2" fmla="*/ 422 w 582"/>
                <a:gd name="T3" fmla="*/ 0 h 426"/>
                <a:gd name="T4" fmla="*/ 0 60000 65536"/>
                <a:gd name="T5" fmla="*/ 0 60000 65536"/>
                <a:gd name="T6" fmla="*/ 0 w 582"/>
                <a:gd name="T7" fmla="*/ 0 h 426"/>
                <a:gd name="T8" fmla="*/ 582 w 582"/>
                <a:gd name="T9" fmla="*/ 426 h 4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2" h="426">
                  <a:moveTo>
                    <a:pt x="0" y="426"/>
                  </a:moveTo>
                  <a:lnTo>
                    <a:pt x="58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398" name="Text Box 13"/>
            <p:cNvSpPr txBox="1">
              <a:spLocks noChangeArrowheads="1"/>
            </p:cNvSpPr>
            <p:nvPr/>
          </p:nvSpPr>
          <p:spPr bwMode="auto">
            <a:xfrm>
              <a:off x="3408" y="864"/>
              <a:ext cx="1311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1323" tIns="35662" rIns="71323" bIns="35662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i </a:t>
              </a:r>
              <a:r>
                <a:rPr lang="en-US" altLang="en-US" sz="1000">
                  <a:latin typeface="Arial" charset="0"/>
                </a:rPr>
                <a:t>Autonomica,</a:t>
              </a:r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 Stockholm (plus 3 other locations)</a:t>
              </a:r>
            </a:p>
          </p:txBody>
        </p:sp>
        <p:sp>
          <p:nvSpPr>
            <p:cNvPr id="16399" name="Freeform 14"/>
            <p:cNvSpPr>
              <a:spLocks/>
            </p:cNvSpPr>
            <p:nvPr/>
          </p:nvSpPr>
          <p:spPr bwMode="auto">
            <a:xfrm>
              <a:off x="3226" y="952"/>
              <a:ext cx="293" cy="441"/>
            </a:xfrm>
            <a:custGeom>
              <a:avLst/>
              <a:gdLst>
                <a:gd name="T0" fmla="*/ 25 w 666"/>
                <a:gd name="T1" fmla="*/ 0 h 1005"/>
                <a:gd name="T2" fmla="*/ 0 w 666"/>
                <a:gd name="T3" fmla="*/ 37 h 1005"/>
                <a:gd name="T4" fmla="*/ 0 60000 65536"/>
                <a:gd name="T5" fmla="*/ 0 60000 65536"/>
                <a:gd name="T6" fmla="*/ 0 w 666"/>
                <a:gd name="T7" fmla="*/ 0 h 1005"/>
                <a:gd name="T8" fmla="*/ 666 w 666"/>
                <a:gd name="T9" fmla="*/ 1005 h 10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6" h="1005">
                  <a:moveTo>
                    <a:pt x="666" y="0"/>
                  </a:moveTo>
                  <a:lnTo>
                    <a:pt x="0" y="100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00" name="Text Box 15"/>
            <p:cNvSpPr txBox="1">
              <a:spLocks noChangeArrowheads="1"/>
            </p:cNvSpPr>
            <p:nvPr/>
          </p:nvSpPr>
          <p:spPr bwMode="auto">
            <a:xfrm>
              <a:off x="3482" y="728"/>
              <a:ext cx="165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1323" tIns="35662" rIns="71323" bIns="35662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k RIPE London (also Amsterdam, Frankfurt)</a:t>
              </a:r>
              <a:endParaRPr lang="en-US" altLang="en-US"/>
            </a:p>
          </p:txBody>
        </p:sp>
        <p:sp>
          <p:nvSpPr>
            <p:cNvPr id="16401" name="Freeform 16"/>
            <p:cNvSpPr>
              <a:spLocks/>
            </p:cNvSpPr>
            <p:nvPr/>
          </p:nvSpPr>
          <p:spPr bwMode="auto">
            <a:xfrm>
              <a:off x="3107" y="813"/>
              <a:ext cx="405" cy="637"/>
            </a:xfrm>
            <a:custGeom>
              <a:avLst/>
              <a:gdLst>
                <a:gd name="T0" fmla="*/ 34 w 922"/>
                <a:gd name="T1" fmla="*/ 0 h 1448"/>
                <a:gd name="T2" fmla="*/ 0 w 922"/>
                <a:gd name="T3" fmla="*/ 54 h 1448"/>
                <a:gd name="T4" fmla="*/ 0 60000 65536"/>
                <a:gd name="T5" fmla="*/ 0 60000 65536"/>
                <a:gd name="T6" fmla="*/ 0 w 922"/>
                <a:gd name="T7" fmla="*/ 0 h 1448"/>
                <a:gd name="T8" fmla="*/ 922 w 922"/>
                <a:gd name="T9" fmla="*/ 1448 h 14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22" h="1448">
                  <a:moveTo>
                    <a:pt x="922" y="0"/>
                  </a:moveTo>
                  <a:lnTo>
                    <a:pt x="0" y="144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4224" y="1152"/>
              <a:ext cx="822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1323" tIns="35662" rIns="71323" bIns="35662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m WIDE Tokyo</a:t>
              </a:r>
              <a:endParaRPr lang="en-US" altLang="en-US"/>
            </a:p>
          </p:txBody>
        </p:sp>
        <p:sp>
          <p:nvSpPr>
            <p:cNvPr id="16403" name="Freeform 18"/>
            <p:cNvSpPr>
              <a:spLocks/>
            </p:cNvSpPr>
            <p:nvPr/>
          </p:nvSpPr>
          <p:spPr bwMode="auto">
            <a:xfrm>
              <a:off x="4305" y="1296"/>
              <a:ext cx="207" cy="304"/>
            </a:xfrm>
            <a:custGeom>
              <a:avLst/>
              <a:gdLst>
                <a:gd name="T0" fmla="*/ 115 w 252"/>
                <a:gd name="T1" fmla="*/ 0 h 462"/>
                <a:gd name="T2" fmla="*/ 0 w 252"/>
                <a:gd name="T3" fmla="*/ 87 h 462"/>
                <a:gd name="T4" fmla="*/ 0 60000 65536"/>
                <a:gd name="T5" fmla="*/ 0 60000 65536"/>
                <a:gd name="T6" fmla="*/ 0 w 252"/>
                <a:gd name="T7" fmla="*/ 0 h 462"/>
                <a:gd name="T8" fmla="*/ 252 w 252"/>
                <a:gd name="T9" fmla="*/ 462 h 4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462">
                  <a:moveTo>
                    <a:pt x="252" y="0"/>
                  </a:moveTo>
                  <a:lnTo>
                    <a:pt x="0" y="46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04" name="Text Box 19"/>
            <p:cNvSpPr txBox="1">
              <a:spLocks noChangeArrowheads="1"/>
            </p:cNvSpPr>
            <p:nvPr/>
          </p:nvSpPr>
          <p:spPr bwMode="auto">
            <a:xfrm>
              <a:off x="2064" y="480"/>
              <a:ext cx="1706" cy="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1323" tIns="35662" rIns="71323" bIns="35662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a Verisign, Dulles, VA</a:t>
              </a:r>
            </a:p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c Cogent, Herndon, VA (also Los Angeles)</a:t>
              </a:r>
            </a:p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d U Maryland College Park, MD</a:t>
              </a:r>
            </a:p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g US DoD Vienna, VA</a:t>
              </a:r>
            </a:p>
            <a:p>
              <a:r>
                <a:rPr lang="en-US" altLang="en-US" sz="1000">
                  <a:solidFill>
                    <a:srgbClr val="000000"/>
                  </a:solidFill>
                  <a:latin typeface="Arial" charset="0"/>
                </a:rPr>
                <a:t>h ARL Aberdeen, MD</a:t>
              </a:r>
            </a:p>
            <a:p>
              <a:r>
                <a:rPr lang="en-US" altLang="en-US" sz="900">
                  <a:solidFill>
                    <a:srgbClr val="000000"/>
                  </a:solidFill>
                  <a:latin typeface="Arial" charset="0"/>
                </a:rPr>
                <a:t>j  Verisign, ( 11 locations)</a:t>
              </a:r>
            </a:p>
            <a:p>
              <a:pPr algn="ctr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TLD and Authoritative Servers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59750" cy="4648200"/>
          </a:xfrm>
        </p:spPr>
        <p:txBody>
          <a:bodyPr/>
          <a:lstStyle/>
          <a:p>
            <a:pPr eaLnBrk="1" hangingPunct="1"/>
            <a:r>
              <a:rPr lang="en-US" altLang="en-US" smtClean="0"/>
              <a:t>Top-level domain (TLD) servers: responsible for com, org, net, edu, etc, and all top-level country domains cn, ca, fr, jp, uk etc.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</a:rPr>
              <a:t>Network solutions</a:t>
            </a:r>
            <a:r>
              <a:rPr lang="en-US" altLang="en-US" smtClean="0"/>
              <a:t> maintains servers for </a:t>
            </a:r>
            <a:r>
              <a:rPr lang="en-US" altLang="en-US" smtClean="0">
                <a:solidFill>
                  <a:schemeClr val="accent2"/>
                </a:solidFill>
              </a:rPr>
              <a:t>com</a:t>
            </a:r>
            <a:r>
              <a:rPr lang="en-US" altLang="en-US" smtClean="0"/>
              <a:t> TLD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</a:rPr>
              <a:t>Educause</a:t>
            </a:r>
            <a:r>
              <a:rPr lang="en-US" altLang="en-US" smtClean="0"/>
              <a:t> for </a:t>
            </a:r>
            <a:r>
              <a:rPr lang="en-US" altLang="en-US" smtClean="0">
                <a:solidFill>
                  <a:schemeClr val="accent2"/>
                </a:solidFill>
              </a:rPr>
              <a:t>edu</a:t>
            </a:r>
            <a:r>
              <a:rPr lang="en-US" altLang="en-US" smtClean="0"/>
              <a:t> TLD</a:t>
            </a:r>
          </a:p>
          <a:p>
            <a:pPr eaLnBrk="1" hangingPunct="1"/>
            <a:r>
              <a:rPr lang="en-US" altLang="en-US" smtClean="0"/>
              <a:t>Authoritative DNS servers: organization’s DNS servers, providing authoritative hostname to IP mappings for organization’s servers (e.g., Web and mail).</a:t>
            </a:r>
          </a:p>
          <a:p>
            <a:pPr lvl="1" eaLnBrk="1" hangingPunct="1"/>
            <a:r>
              <a:rPr lang="en-US" altLang="en-US" smtClean="0"/>
              <a:t>Can be maintained by organization or service provider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836A3-9134-4610-AA67-A9D138A44626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Local Name Server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Each ISP (residential ISP, company, university) has one.</a:t>
            </a:r>
          </a:p>
          <a:p>
            <a:pPr lvl="1" eaLnBrk="1" hangingPunct="1"/>
            <a:r>
              <a:rPr lang="en-US" altLang="en-US" smtClean="0"/>
              <a:t>Also called “default name server”</a:t>
            </a:r>
          </a:p>
          <a:p>
            <a:pPr eaLnBrk="1" hangingPunct="1"/>
            <a:r>
              <a:rPr lang="en-US" altLang="en-US" smtClean="0"/>
              <a:t>When a host makes a DNS query, query is sent to its local DNS server</a:t>
            </a:r>
          </a:p>
          <a:p>
            <a:pPr lvl="1" eaLnBrk="1" hangingPunct="1"/>
            <a:r>
              <a:rPr lang="en-US" altLang="en-US" smtClean="0"/>
              <a:t>Acts as a proxy, forwards query into hierarchy.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28B179-C3C0-4524-920F-D26198BA6A7D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Iterative Queries</a:t>
            </a:r>
          </a:p>
        </p:txBody>
      </p:sp>
      <p:sp>
        <p:nvSpPr>
          <p:cNvPr id="3077" name="Rectangle 65"/>
          <p:cNvSpPr>
            <a:spLocks noGrp="1" noChangeArrowheads="1"/>
          </p:cNvSpPr>
          <p:nvPr>
            <p:ph sz="half" idx="1"/>
          </p:nvPr>
        </p:nvSpPr>
        <p:spPr>
          <a:xfrm>
            <a:off x="444500" y="2209800"/>
            <a:ext cx="3565525" cy="40259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u="sng" smtClean="0"/>
              <a:t>iterated query:</a:t>
            </a:r>
            <a:endParaRPr lang="en-US" altLang="en-US" sz="1800" smtClean="0"/>
          </a:p>
          <a:p>
            <a:pPr eaLnBrk="1" hangingPunct="1"/>
            <a:r>
              <a:rPr lang="en-US" altLang="en-US" sz="1800" smtClean="0"/>
              <a:t>contacted server replies with name of server to contact</a:t>
            </a:r>
          </a:p>
          <a:p>
            <a:pPr eaLnBrk="1" hangingPunct="1"/>
            <a:r>
              <a:rPr lang="en-US" altLang="en-US" sz="1800" smtClean="0"/>
              <a:t>“I don’t know this name, but ask this server”</a:t>
            </a:r>
          </a:p>
        </p:txBody>
      </p:sp>
      <p:sp>
        <p:nvSpPr>
          <p:cNvPr id="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CBDC7-BF9B-4CC3-8B4B-319BAB4F146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989513" y="4303713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Clip" r:id="rId3" imgW="1307263" imgH="1084139" progId="">
                  <p:embed/>
                </p:oleObj>
              </mc:Choice>
              <mc:Fallback>
                <p:oleObj name="Clip" r:id="rId3" imgW="1307263" imgH="1084139" progId="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4303713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3"/>
          <p:cNvSpPr txBox="1">
            <a:spLocks noChangeArrowheads="1"/>
          </p:cNvSpPr>
          <p:nvPr/>
        </p:nvSpPr>
        <p:spPr bwMode="auto">
          <a:xfrm>
            <a:off x="4157663" y="4881563"/>
            <a:ext cx="184467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latin typeface="Comic Sans MS" pitchFamily="66" charset="0"/>
              </a:rPr>
              <a:t>requesting host</a:t>
            </a:r>
            <a:endParaRPr lang="en-US" altLang="en-US"/>
          </a:p>
          <a:p>
            <a:pPr algn="ctr"/>
            <a:r>
              <a:rPr lang="en-US" altLang="en-US" sz="1600" b="1">
                <a:latin typeface="Courier New" pitchFamily="49" charset="0"/>
              </a:rPr>
              <a:t>cis.poly.edu</a:t>
            </a:r>
            <a:endParaRPr lang="en-US" altLang="en-US" sz="1600"/>
          </a:p>
        </p:txBody>
      </p:sp>
      <p:sp>
        <p:nvSpPr>
          <p:cNvPr id="3080" name="Text Box 4"/>
          <p:cNvSpPr txBox="1">
            <a:spLocks noChangeArrowheads="1"/>
          </p:cNvSpPr>
          <p:nvPr/>
        </p:nvSpPr>
        <p:spPr bwMode="auto">
          <a:xfrm>
            <a:off x="6483350" y="5670550"/>
            <a:ext cx="2262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>
                <a:latin typeface="Courier New" pitchFamily="49" charset="0"/>
              </a:rPr>
              <a:t>gaia.cs.umass.edu</a:t>
            </a:r>
            <a:endParaRPr lang="en-US" altLang="en-US" sz="1600"/>
          </a:p>
        </p:txBody>
      </p:sp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7113588" y="5103813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Clip" r:id="rId5" imgW="1307263" imgH="1084139" progId="">
                  <p:embed/>
                </p:oleObj>
              </mc:Choice>
              <mc:Fallback>
                <p:oleObj name="Clip" r:id="rId5" imgW="1307263" imgH="1084139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588" y="5103813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1" name="Group 6"/>
          <p:cNvGrpSpPr>
            <a:grpSpLocks/>
          </p:cNvGrpSpPr>
          <p:nvPr/>
        </p:nvGrpSpPr>
        <p:grpSpPr bwMode="auto">
          <a:xfrm>
            <a:off x="5237163" y="2228850"/>
            <a:ext cx="369887" cy="657225"/>
            <a:chOff x="4180" y="783"/>
            <a:chExt cx="150" cy="307"/>
          </a:xfrm>
        </p:grpSpPr>
        <p:sp>
          <p:nvSpPr>
            <p:cNvPr id="3131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2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3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4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5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8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latin typeface="Comic Sans MS" pitchFamily="66" charset="0"/>
              </a:rPr>
              <a:t>root DNS server</a:t>
            </a:r>
            <a:endParaRPr lang="en-US" altLang="en-US" sz="1600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V="1">
            <a:off x="5400675" y="1220788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V="1">
            <a:off x="5686425" y="2382838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 flipH="1" flipV="1">
            <a:off x="5686425" y="2554288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 flipH="1">
            <a:off x="5610225" y="1449388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5476875" y="2944813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89" name="Group 22"/>
          <p:cNvGrpSpPr>
            <a:grpSpLocks/>
          </p:cNvGrpSpPr>
          <p:nvPr/>
        </p:nvGrpSpPr>
        <p:grpSpPr bwMode="auto">
          <a:xfrm>
            <a:off x="4130675" y="3062288"/>
            <a:ext cx="1998663" cy="611187"/>
            <a:chOff x="2800" y="2132"/>
            <a:chExt cx="1259" cy="385"/>
          </a:xfrm>
        </p:grpSpPr>
        <p:sp>
          <p:nvSpPr>
            <p:cNvPr id="3129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0" name="Text Box 24"/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latin typeface="Comic Sans MS" pitchFamily="66" charset="0"/>
                </a:rPr>
                <a:t>local DNS server</a:t>
              </a:r>
              <a:endParaRPr lang="en-US" altLang="en-US"/>
            </a:p>
            <a:p>
              <a:pPr algn="ctr"/>
              <a:r>
                <a:rPr lang="en-US" altLang="en-US" sz="1600" b="1">
                  <a:latin typeface="Courier New" pitchFamily="49" charset="0"/>
                </a:rPr>
                <a:t>dns.poly.edu</a:t>
              </a:r>
              <a:endParaRPr lang="en-US" altLang="en-US" sz="1600"/>
            </a:p>
          </p:txBody>
        </p:sp>
      </p:grp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 altLang="en-US"/>
          </a:p>
        </p:txBody>
      </p:sp>
      <p:sp>
        <p:nvSpPr>
          <p:cNvPr id="85018" name="Text Box 26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2</a:t>
            </a:r>
            <a:endParaRPr lang="en-US" altLang="en-US"/>
          </a:p>
        </p:txBody>
      </p:sp>
      <p:sp>
        <p:nvSpPr>
          <p:cNvPr id="85019" name="Text Box 27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3</a:t>
            </a:r>
            <a:endParaRPr lang="en-US" altLang="en-US"/>
          </a:p>
        </p:txBody>
      </p:sp>
      <p:sp>
        <p:nvSpPr>
          <p:cNvPr id="85020" name="Text Box 28"/>
          <p:cNvSpPr txBox="1">
            <a:spLocks noChangeArrowheads="1"/>
          </p:cNvSpPr>
          <p:nvPr/>
        </p:nvSpPr>
        <p:spPr bwMode="auto">
          <a:xfrm>
            <a:off x="6292850" y="20859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4</a:t>
            </a:r>
            <a:endParaRPr lang="en-US" altLang="en-US"/>
          </a:p>
        </p:txBody>
      </p:sp>
      <p:sp>
        <p:nvSpPr>
          <p:cNvPr id="85021" name="Text Box 29"/>
          <p:cNvSpPr txBox="1">
            <a:spLocks noChangeArrowheads="1"/>
          </p:cNvSpPr>
          <p:nvPr/>
        </p:nvSpPr>
        <p:spPr bwMode="auto">
          <a:xfrm>
            <a:off x="6323013" y="2573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5</a:t>
            </a:r>
            <a:endParaRPr lang="en-US" altLang="en-US"/>
          </a:p>
        </p:txBody>
      </p:sp>
      <p:sp>
        <p:nvSpPr>
          <p:cNvPr id="85022" name="Text Box 30"/>
          <p:cNvSpPr txBox="1">
            <a:spLocks noChangeArrowheads="1"/>
          </p:cNvSpPr>
          <p:nvPr/>
        </p:nvSpPr>
        <p:spPr bwMode="auto">
          <a:xfrm>
            <a:off x="6919913" y="3613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6</a:t>
            </a:r>
            <a:endParaRPr lang="en-US" altLang="en-US"/>
          </a:p>
        </p:txBody>
      </p:sp>
      <p:grpSp>
        <p:nvGrpSpPr>
          <p:cNvPr id="3096" name="Group 31"/>
          <p:cNvGrpSpPr>
            <a:grpSpLocks/>
          </p:cNvGrpSpPr>
          <p:nvPr/>
        </p:nvGrpSpPr>
        <p:grpSpPr bwMode="auto">
          <a:xfrm>
            <a:off x="6351588" y="809625"/>
            <a:ext cx="369887" cy="657225"/>
            <a:chOff x="4180" y="783"/>
            <a:chExt cx="150" cy="307"/>
          </a:xfrm>
        </p:grpSpPr>
        <p:sp>
          <p:nvSpPr>
            <p:cNvPr id="3121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2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3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4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5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8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97" name="Group 40"/>
          <p:cNvGrpSpPr>
            <a:grpSpLocks/>
          </p:cNvGrpSpPr>
          <p:nvPr/>
        </p:nvGrpSpPr>
        <p:grpSpPr bwMode="auto">
          <a:xfrm>
            <a:off x="7180263" y="2238375"/>
            <a:ext cx="369887" cy="657225"/>
            <a:chOff x="4180" y="783"/>
            <a:chExt cx="150" cy="307"/>
          </a:xfrm>
        </p:grpSpPr>
        <p:sp>
          <p:nvSpPr>
            <p:cNvPr id="3113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4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5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6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7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0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98" name="Group 49"/>
          <p:cNvGrpSpPr>
            <a:grpSpLocks/>
          </p:cNvGrpSpPr>
          <p:nvPr/>
        </p:nvGrpSpPr>
        <p:grpSpPr bwMode="auto">
          <a:xfrm>
            <a:off x="7161213" y="3857625"/>
            <a:ext cx="369887" cy="657225"/>
            <a:chOff x="4180" y="783"/>
            <a:chExt cx="150" cy="307"/>
          </a:xfrm>
        </p:grpSpPr>
        <p:sp>
          <p:nvSpPr>
            <p:cNvPr id="3105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6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7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8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9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2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99" name="Text Box 58"/>
          <p:cNvSpPr txBox="1">
            <a:spLocks noChangeArrowheads="1"/>
          </p:cNvSpPr>
          <p:nvPr/>
        </p:nvSpPr>
        <p:spPr bwMode="auto">
          <a:xfrm>
            <a:off x="6243638" y="4429125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>
                <a:latin typeface="Comic Sans MS" pitchFamily="66" charset="0"/>
              </a:rPr>
              <a:t>authoritative DNS server</a:t>
            </a:r>
            <a:endParaRPr lang="en-US" altLang="en-US"/>
          </a:p>
          <a:p>
            <a:pPr algn="ctr"/>
            <a:r>
              <a:rPr lang="en-US" altLang="en-US" sz="1600" b="1">
                <a:latin typeface="Courier New" pitchFamily="49" charset="0"/>
              </a:rPr>
              <a:t>dns.cs.umass.edu</a:t>
            </a:r>
            <a:endParaRPr lang="en-US" altLang="en-US" sz="1600"/>
          </a:p>
        </p:txBody>
      </p:sp>
      <p:sp>
        <p:nvSpPr>
          <p:cNvPr id="85051" name="Text Box 59"/>
          <p:cNvSpPr txBox="1">
            <a:spLocks noChangeArrowheads="1"/>
          </p:cNvSpPr>
          <p:nvPr/>
        </p:nvSpPr>
        <p:spPr bwMode="auto">
          <a:xfrm>
            <a:off x="6292850" y="3643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7</a:t>
            </a:r>
            <a:endParaRPr lang="en-US" altLang="en-US"/>
          </a:p>
        </p:txBody>
      </p:sp>
      <p:sp>
        <p:nvSpPr>
          <p:cNvPr id="85052" name="Text Box 60"/>
          <p:cNvSpPr txBox="1">
            <a:spLocks noChangeArrowheads="1"/>
          </p:cNvSpPr>
          <p:nvPr/>
        </p:nvSpPr>
        <p:spPr bwMode="auto">
          <a:xfrm>
            <a:off x="5549900" y="37909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" charset="0"/>
              </a:rPr>
              <a:t>8</a:t>
            </a:r>
            <a:endParaRPr lang="en-US" altLang="en-US"/>
          </a:p>
        </p:txBody>
      </p:sp>
      <p:sp>
        <p:nvSpPr>
          <p:cNvPr id="85053" name="Line 61"/>
          <p:cNvSpPr>
            <a:spLocks noChangeShapeType="1"/>
          </p:cNvSpPr>
          <p:nvPr/>
        </p:nvSpPr>
        <p:spPr bwMode="auto">
          <a:xfrm>
            <a:off x="5619750" y="2714625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4" name="Line 62"/>
          <p:cNvSpPr>
            <a:spLocks noChangeShapeType="1"/>
          </p:cNvSpPr>
          <p:nvPr/>
        </p:nvSpPr>
        <p:spPr bwMode="auto">
          <a:xfrm flipH="1" flipV="1">
            <a:off x="5580063" y="2830513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Text Box 63"/>
          <p:cNvSpPr txBox="1">
            <a:spLocks noChangeArrowheads="1"/>
          </p:cNvSpPr>
          <p:nvPr/>
        </p:nvSpPr>
        <p:spPr bwMode="auto">
          <a:xfrm>
            <a:off x="6551613" y="18526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latin typeface="Comic Sans MS" pitchFamily="66" charset="0"/>
              </a:rPr>
              <a:t>TLD DNS server</a:t>
            </a:r>
            <a:endParaRPr lang="en-US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8" grpId="0" animBg="1"/>
      <p:bldP spid="85009" grpId="0" animBg="1"/>
      <p:bldP spid="85010" grpId="0" animBg="1"/>
      <p:bldP spid="85011" grpId="0" animBg="1"/>
      <p:bldP spid="85012" grpId="0" animBg="1"/>
      <p:bldP spid="85013" grpId="0" animBg="1"/>
      <p:bldP spid="85017" grpId="0" autoUpdateAnimBg="0"/>
      <p:bldP spid="85018" grpId="0" autoUpdateAnimBg="0"/>
      <p:bldP spid="85019" grpId="0" autoUpdateAnimBg="0"/>
      <p:bldP spid="85020" grpId="0" autoUpdateAnimBg="0"/>
      <p:bldP spid="85021" grpId="0" autoUpdateAnimBg="0"/>
      <p:bldP spid="85022" grpId="0" autoUpdateAnimBg="0"/>
      <p:bldP spid="85051" grpId="0" autoUpdateAnimBg="0"/>
      <p:bldP spid="85052" grpId="0" autoUpdateAnimBg="0"/>
      <p:bldP spid="85053" grpId="0" animBg="1"/>
      <p:bldP spid="850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Recursive Queries</a:t>
            </a:r>
          </a:p>
        </p:txBody>
      </p:sp>
      <p:sp>
        <p:nvSpPr>
          <p:cNvPr id="6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D299F-84D9-47D2-BEC9-C3B5CE0191F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pSp>
        <p:nvGrpSpPr>
          <p:cNvPr id="4102" name="Group 2"/>
          <p:cNvGrpSpPr>
            <a:grpSpLocks/>
          </p:cNvGrpSpPr>
          <p:nvPr/>
        </p:nvGrpSpPr>
        <p:grpSpPr bwMode="auto">
          <a:xfrm>
            <a:off x="3360738" y="615950"/>
            <a:ext cx="5727700" cy="5526088"/>
            <a:chOff x="1499" y="384"/>
            <a:chExt cx="3608" cy="3481"/>
          </a:xfrm>
        </p:grpSpPr>
        <p:graphicFrame>
          <p:nvGraphicFramePr>
            <p:cNvPr id="4098" name="Object 3"/>
            <p:cNvGraphicFramePr>
              <a:graphicFrameLocks noChangeAspect="1"/>
            </p:cNvGraphicFramePr>
            <p:nvPr/>
          </p:nvGraphicFramePr>
          <p:xfrm>
            <a:off x="2040" y="2792"/>
            <a:ext cx="525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5" name="Clip" r:id="rId3" imgW="1307263" imgH="1084139" progId="">
                    <p:embed/>
                  </p:oleObj>
                </mc:Choice>
                <mc:Fallback>
                  <p:oleObj name="Clip" r:id="rId3" imgW="1307263" imgH="1084139" progId="">
                    <p:embed/>
                    <p:pic>
                      <p:nvPicPr>
                        <p:cNvPr id="0" name="Picture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0" y="2792"/>
                          <a:ext cx="525" cy="4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4" name="Text Box 4"/>
            <p:cNvSpPr txBox="1">
              <a:spLocks noChangeArrowheads="1"/>
            </p:cNvSpPr>
            <p:nvPr/>
          </p:nvSpPr>
          <p:spPr bwMode="auto">
            <a:xfrm>
              <a:off x="1516" y="3156"/>
              <a:ext cx="1162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latin typeface="Comic Sans MS" pitchFamily="66" charset="0"/>
                </a:rPr>
                <a:t>requesting host</a:t>
              </a:r>
              <a:endParaRPr lang="en-US" altLang="en-US"/>
            </a:p>
            <a:p>
              <a:pPr algn="ctr"/>
              <a:r>
                <a:rPr lang="en-US" altLang="en-US" sz="1600" b="1">
                  <a:latin typeface="Courier New" pitchFamily="49" charset="0"/>
                </a:rPr>
                <a:t>cis.poly.edu</a:t>
              </a:r>
              <a:endParaRPr lang="en-US" altLang="en-US" sz="1600"/>
            </a:p>
          </p:txBody>
        </p:sp>
        <p:sp>
          <p:nvSpPr>
            <p:cNvPr id="4105" name="Text Box 5"/>
            <p:cNvSpPr txBox="1">
              <a:spLocks noChangeArrowheads="1"/>
            </p:cNvSpPr>
            <p:nvPr/>
          </p:nvSpPr>
          <p:spPr bwMode="auto">
            <a:xfrm>
              <a:off x="2981" y="3653"/>
              <a:ext cx="142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600" b="1">
                  <a:latin typeface="Courier New" pitchFamily="49" charset="0"/>
                </a:rPr>
                <a:t>gaia.cs.umass.edu</a:t>
              </a:r>
              <a:endParaRPr lang="en-US" altLang="en-US" sz="1600"/>
            </a:p>
          </p:txBody>
        </p:sp>
        <p:graphicFrame>
          <p:nvGraphicFramePr>
            <p:cNvPr id="4099" name="Object 6"/>
            <p:cNvGraphicFramePr>
              <a:graphicFrameLocks noChangeAspect="1"/>
            </p:cNvGraphicFramePr>
            <p:nvPr/>
          </p:nvGraphicFramePr>
          <p:xfrm>
            <a:off x="3378" y="3296"/>
            <a:ext cx="525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6" name="Clip" r:id="rId5" imgW="1307263" imgH="1084139" progId="">
                    <p:embed/>
                  </p:oleObj>
                </mc:Choice>
                <mc:Fallback>
                  <p:oleObj name="Clip" r:id="rId5" imgW="1307263" imgH="1084139" progId="">
                    <p:embed/>
                    <p:pic>
                      <p:nvPicPr>
                        <p:cNvPr id="0" name="Picture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8" y="3296"/>
                          <a:ext cx="525" cy="4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106" name="Group 7"/>
            <p:cNvGrpSpPr>
              <a:grpSpLocks/>
            </p:cNvGrpSpPr>
            <p:nvPr/>
          </p:nvGrpSpPr>
          <p:grpSpPr bwMode="auto">
            <a:xfrm>
              <a:off x="2196" y="1485"/>
              <a:ext cx="233" cy="414"/>
              <a:chOff x="4180" y="783"/>
              <a:chExt cx="150" cy="307"/>
            </a:xfrm>
          </p:grpSpPr>
          <p:sp>
            <p:nvSpPr>
              <p:cNvPr id="4156" name="AutoShape 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7" name="Rectangle 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8" name="Rectangle 1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9" name="AutoShape 1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60" name="Line 1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1" name="Line 1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2" name="Rectangle 1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63" name="Rectangle 1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4107" name="Text Box 16"/>
            <p:cNvSpPr txBox="1">
              <a:spLocks noChangeArrowheads="1"/>
            </p:cNvSpPr>
            <p:nvPr/>
          </p:nvSpPr>
          <p:spPr bwMode="auto">
            <a:xfrm>
              <a:off x="2545" y="384"/>
              <a:ext cx="1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latin typeface="Comic Sans MS" pitchFamily="66" charset="0"/>
                </a:rPr>
                <a:t>root DNS server</a:t>
              </a:r>
              <a:endParaRPr lang="en-US" altLang="en-US" sz="1600"/>
            </a:p>
          </p:txBody>
        </p:sp>
        <p:sp>
          <p:nvSpPr>
            <p:cNvPr id="4108" name="Line 17"/>
            <p:cNvSpPr>
              <a:spLocks noChangeShapeType="1"/>
            </p:cNvSpPr>
            <p:nvPr/>
          </p:nvSpPr>
          <p:spPr bwMode="auto">
            <a:xfrm flipH="1" flipV="1">
              <a:off x="2227" y="1918"/>
              <a:ext cx="0" cy="8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8"/>
            <p:cNvSpPr>
              <a:spLocks noChangeShapeType="1"/>
            </p:cNvSpPr>
            <p:nvPr/>
          </p:nvSpPr>
          <p:spPr bwMode="auto">
            <a:xfrm flipV="1">
              <a:off x="2299" y="850"/>
              <a:ext cx="576" cy="6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Line 19"/>
            <p:cNvSpPr>
              <a:spLocks noChangeShapeType="1"/>
            </p:cNvSpPr>
            <p:nvPr/>
          </p:nvSpPr>
          <p:spPr bwMode="auto">
            <a:xfrm>
              <a:off x="2347" y="1936"/>
              <a:ext cx="6" cy="8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11" name="Group 20"/>
            <p:cNvGrpSpPr>
              <a:grpSpLocks/>
            </p:cNvGrpSpPr>
            <p:nvPr/>
          </p:nvGrpSpPr>
          <p:grpSpPr bwMode="auto">
            <a:xfrm>
              <a:off x="1499" y="2010"/>
              <a:ext cx="1259" cy="385"/>
              <a:chOff x="2800" y="2132"/>
              <a:chExt cx="1259" cy="385"/>
            </a:xfrm>
          </p:grpSpPr>
          <p:sp>
            <p:nvSpPr>
              <p:cNvPr id="4154" name="Rectangle 21"/>
              <p:cNvSpPr>
                <a:spLocks noChangeArrowheads="1"/>
              </p:cNvSpPr>
              <p:nvPr/>
            </p:nvSpPr>
            <p:spPr bwMode="auto">
              <a:xfrm>
                <a:off x="2838" y="2178"/>
                <a:ext cx="1182" cy="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5" name="Text Box 22"/>
              <p:cNvSpPr txBox="1">
                <a:spLocks noChangeArrowheads="1"/>
              </p:cNvSpPr>
              <p:nvPr/>
            </p:nvSpPr>
            <p:spPr bwMode="auto">
              <a:xfrm>
                <a:off x="2800" y="2132"/>
                <a:ext cx="1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1800">
                    <a:latin typeface="Comic Sans MS" pitchFamily="66" charset="0"/>
                  </a:rPr>
                  <a:t>local DNS server</a:t>
                </a:r>
                <a:endParaRPr lang="en-US" altLang="en-US"/>
              </a:p>
              <a:p>
                <a:pPr algn="ctr"/>
                <a:r>
                  <a:rPr lang="en-US" altLang="en-US" sz="1600" b="1">
                    <a:latin typeface="Courier New" pitchFamily="49" charset="0"/>
                  </a:rPr>
                  <a:t>dns.poly.edu</a:t>
                </a:r>
                <a:endParaRPr lang="en-US" altLang="en-US" sz="1600"/>
              </a:p>
            </p:txBody>
          </p:sp>
        </p:grpSp>
        <p:sp>
          <p:nvSpPr>
            <p:cNvPr id="4112" name="Text Box 23"/>
            <p:cNvSpPr txBox="1">
              <a:spLocks noChangeArrowheads="1"/>
            </p:cNvSpPr>
            <p:nvPr/>
          </p:nvSpPr>
          <p:spPr bwMode="auto">
            <a:xfrm>
              <a:off x="2045" y="245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altLang="en-US"/>
            </a:p>
          </p:txBody>
        </p:sp>
        <p:sp>
          <p:nvSpPr>
            <p:cNvPr id="4113" name="Text Box 24"/>
            <p:cNvSpPr txBox="1">
              <a:spLocks noChangeArrowheads="1"/>
            </p:cNvSpPr>
            <p:nvPr/>
          </p:nvSpPr>
          <p:spPr bwMode="auto">
            <a:xfrm>
              <a:off x="2387" y="9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2</a:t>
              </a:r>
              <a:endParaRPr lang="en-US" altLang="en-US"/>
            </a:p>
          </p:txBody>
        </p:sp>
        <p:sp>
          <p:nvSpPr>
            <p:cNvPr id="4114" name="Text Box 25"/>
            <p:cNvSpPr txBox="1">
              <a:spLocks noChangeArrowheads="1"/>
            </p:cNvSpPr>
            <p:nvPr/>
          </p:nvSpPr>
          <p:spPr bwMode="auto">
            <a:xfrm>
              <a:off x="3600" y="211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4</a:t>
              </a:r>
              <a:endParaRPr lang="en-US" altLang="en-US"/>
            </a:p>
          </p:txBody>
        </p:sp>
        <p:sp>
          <p:nvSpPr>
            <p:cNvPr id="4115" name="Text Box 26"/>
            <p:cNvSpPr txBox="1">
              <a:spLocks noChangeArrowheads="1"/>
            </p:cNvSpPr>
            <p:nvPr/>
          </p:nvSpPr>
          <p:spPr bwMode="auto">
            <a:xfrm>
              <a:off x="3312" y="216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5</a:t>
              </a:r>
              <a:endParaRPr lang="en-US" altLang="en-US"/>
            </a:p>
          </p:txBody>
        </p:sp>
        <p:sp>
          <p:nvSpPr>
            <p:cNvPr id="4116" name="Text Box 27"/>
            <p:cNvSpPr txBox="1">
              <a:spLocks noChangeArrowheads="1"/>
            </p:cNvSpPr>
            <p:nvPr/>
          </p:nvSpPr>
          <p:spPr bwMode="auto">
            <a:xfrm>
              <a:off x="3120" y="1296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6</a:t>
              </a:r>
              <a:endParaRPr lang="en-US" altLang="en-US"/>
            </a:p>
          </p:txBody>
        </p:sp>
        <p:grpSp>
          <p:nvGrpSpPr>
            <p:cNvPr id="4117" name="Group 28"/>
            <p:cNvGrpSpPr>
              <a:grpSpLocks/>
            </p:cNvGrpSpPr>
            <p:nvPr/>
          </p:nvGrpSpPr>
          <p:grpSpPr bwMode="auto">
            <a:xfrm>
              <a:off x="2898" y="591"/>
              <a:ext cx="233" cy="414"/>
              <a:chOff x="4180" y="783"/>
              <a:chExt cx="150" cy="307"/>
            </a:xfrm>
          </p:grpSpPr>
          <p:sp>
            <p:nvSpPr>
              <p:cNvPr id="4146" name="AutoShape 2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7" name="Rectangle 3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8" name="Rectangle 3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9" name="AutoShape 3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0" name="Line 3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1" name="Line 3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2" name="Rectangle 3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3" name="Rectangle 3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118" name="Group 37"/>
            <p:cNvGrpSpPr>
              <a:grpSpLocks/>
            </p:cNvGrpSpPr>
            <p:nvPr/>
          </p:nvGrpSpPr>
          <p:grpSpPr bwMode="auto">
            <a:xfrm>
              <a:off x="3420" y="1491"/>
              <a:ext cx="233" cy="414"/>
              <a:chOff x="4180" y="783"/>
              <a:chExt cx="150" cy="307"/>
            </a:xfrm>
          </p:grpSpPr>
          <p:sp>
            <p:nvSpPr>
              <p:cNvPr id="4138" name="AutoShape 3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9" name="Rectangle 3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0" name="Rectangle 4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1" name="AutoShape 4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2" name="Line 4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3" name="Line 4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4" name="Rectangle 4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5" name="Rectangle 4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119" name="Group 46"/>
            <p:cNvGrpSpPr>
              <a:grpSpLocks/>
            </p:cNvGrpSpPr>
            <p:nvPr/>
          </p:nvGrpSpPr>
          <p:grpSpPr bwMode="auto">
            <a:xfrm>
              <a:off x="3408" y="2511"/>
              <a:ext cx="233" cy="414"/>
              <a:chOff x="4180" y="783"/>
              <a:chExt cx="150" cy="307"/>
            </a:xfrm>
          </p:grpSpPr>
          <p:sp>
            <p:nvSpPr>
              <p:cNvPr id="4130" name="AutoShape 4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1" name="Rectangle 4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2" name="Rectangle 4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3" name="AutoShape 5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4" name="Line 5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5" name="Line 5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6" name="Rectangle 5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7" name="Rectangle 5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4120" name="Text Box 55"/>
            <p:cNvSpPr txBox="1">
              <a:spLocks noChangeArrowheads="1"/>
            </p:cNvSpPr>
            <p:nvPr/>
          </p:nvSpPr>
          <p:spPr bwMode="auto">
            <a:xfrm>
              <a:off x="2830" y="2871"/>
              <a:ext cx="164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600">
                  <a:latin typeface="Comic Sans MS" pitchFamily="66" charset="0"/>
                </a:rPr>
                <a:t>authoritative DNS server</a:t>
              </a:r>
              <a:endParaRPr lang="en-US" altLang="en-US"/>
            </a:p>
            <a:p>
              <a:pPr algn="ctr"/>
              <a:r>
                <a:rPr lang="en-US" altLang="en-US" sz="1600" b="1">
                  <a:latin typeface="Courier New" pitchFamily="49" charset="0"/>
                </a:rPr>
                <a:t>dns.cs.umass.edu</a:t>
              </a:r>
              <a:endParaRPr lang="en-US" altLang="en-US" sz="1600"/>
            </a:p>
          </p:txBody>
        </p:sp>
        <p:sp>
          <p:nvSpPr>
            <p:cNvPr id="4121" name="Text Box 56"/>
            <p:cNvSpPr txBox="1">
              <a:spLocks noChangeArrowheads="1"/>
            </p:cNvSpPr>
            <p:nvPr/>
          </p:nvSpPr>
          <p:spPr bwMode="auto">
            <a:xfrm>
              <a:off x="2592" y="134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7</a:t>
              </a:r>
              <a:endParaRPr lang="en-US" altLang="en-US"/>
            </a:p>
          </p:txBody>
        </p:sp>
        <p:sp>
          <p:nvSpPr>
            <p:cNvPr id="4122" name="Text Box 57"/>
            <p:cNvSpPr txBox="1">
              <a:spLocks noChangeArrowheads="1"/>
            </p:cNvSpPr>
            <p:nvPr/>
          </p:nvSpPr>
          <p:spPr bwMode="auto">
            <a:xfrm>
              <a:off x="2393" y="24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8</a:t>
              </a:r>
              <a:endParaRPr lang="en-US" altLang="en-US"/>
            </a:p>
          </p:txBody>
        </p:sp>
        <p:sp>
          <p:nvSpPr>
            <p:cNvPr id="4123" name="Line 58"/>
            <p:cNvSpPr>
              <a:spLocks noChangeShapeType="1"/>
            </p:cNvSpPr>
            <p:nvPr/>
          </p:nvSpPr>
          <p:spPr bwMode="auto">
            <a:xfrm>
              <a:off x="3120" y="768"/>
              <a:ext cx="432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Text Box 59"/>
            <p:cNvSpPr txBox="1">
              <a:spLocks noChangeArrowheads="1"/>
            </p:cNvSpPr>
            <p:nvPr/>
          </p:nvSpPr>
          <p:spPr bwMode="auto">
            <a:xfrm>
              <a:off x="3840" y="1536"/>
              <a:ext cx="1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latin typeface="Comic Sans MS" pitchFamily="66" charset="0"/>
                </a:rPr>
                <a:t>TLD DNS server</a:t>
              </a:r>
              <a:endParaRPr lang="en-US" altLang="en-US" sz="1600"/>
            </a:p>
          </p:txBody>
        </p:sp>
        <p:sp>
          <p:nvSpPr>
            <p:cNvPr id="4125" name="Line 60"/>
            <p:cNvSpPr>
              <a:spLocks noChangeShapeType="1"/>
            </p:cNvSpPr>
            <p:nvPr/>
          </p:nvSpPr>
          <p:spPr bwMode="auto">
            <a:xfrm>
              <a:off x="3600" y="1872"/>
              <a:ext cx="0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Line 61"/>
            <p:cNvSpPr>
              <a:spLocks noChangeShapeType="1"/>
            </p:cNvSpPr>
            <p:nvPr/>
          </p:nvSpPr>
          <p:spPr bwMode="auto">
            <a:xfrm flipH="1" flipV="1">
              <a:off x="3504" y="1920"/>
              <a:ext cx="0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Line 62"/>
            <p:cNvSpPr>
              <a:spLocks noChangeShapeType="1"/>
            </p:cNvSpPr>
            <p:nvPr/>
          </p:nvSpPr>
          <p:spPr bwMode="auto">
            <a:xfrm flipH="1" flipV="1">
              <a:off x="3072" y="1008"/>
              <a:ext cx="336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Text Box 63"/>
            <p:cNvSpPr txBox="1">
              <a:spLocks noChangeArrowheads="1"/>
            </p:cNvSpPr>
            <p:nvPr/>
          </p:nvSpPr>
          <p:spPr bwMode="auto">
            <a:xfrm>
              <a:off x="3408" y="100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3</a:t>
              </a:r>
              <a:endParaRPr lang="en-US" altLang="en-US"/>
            </a:p>
          </p:txBody>
        </p:sp>
        <p:sp>
          <p:nvSpPr>
            <p:cNvPr id="4129" name="Line 64"/>
            <p:cNvSpPr>
              <a:spLocks noChangeShapeType="1"/>
            </p:cNvSpPr>
            <p:nvPr/>
          </p:nvSpPr>
          <p:spPr bwMode="auto">
            <a:xfrm flipH="1">
              <a:off x="2448" y="1008"/>
              <a:ext cx="480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3" name="Rectangle 66"/>
          <p:cNvSpPr>
            <a:spLocks noChangeArrowheads="1"/>
          </p:cNvSpPr>
          <p:nvPr/>
        </p:nvSpPr>
        <p:spPr bwMode="auto">
          <a:xfrm>
            <a:off x="619125" y="2209800"/>
            <a:ext cx="31623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recursive query:</a:t>
            </a:r>
            <a:endParaRPr lang="en-US" altLang="en-US" sz="1800"/>
          </a:p>
          <a:p>
            <a:r>
              <a:rPr lang="en-US" altLang="en-US" sz="1800"/>
              <a:t>puts burden of name resolution on contacted name server</a:t>
            </a:r>
          </a:p>
          <a:p>
            <a:r>
              <a:rPr lang="en-US" altLang="en-US" sz="1800"/>
              <a:t>heavy load?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DNS: Caching and Updating Records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9125" y="1438275"/>
            <a:ext cx="7515225" cy="1538288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once (any) name server learns mapping, it </a:t>
            </a:r>
            <a:r>
              <a:rPr lang="en-US" altLang="en-US" sz="2000" i="1" smtClean="0">
                <a:solidFill>
                  <a:schemeClr val="accent2"/>
                </a:solidFill>
              </a:rPr>
              <a:t>caches</a:t>
            </a:r>
            <a:r>
              <a:rPr lang="en-US" altLang="en-US" sz="2000" smtClean="0"/>
              <a:t> mapping</a:t>
            </a:r>
          </a:p>
          <a:p>
            <a:pPr lvl="1" eaLnBrk="1" hangingPunct="1"/>
            <a:r>
              <a:rPr lang="en-US" altLang="en-US" sz="2000" smtClean="0"/>
              <a:t>cache entries timeout (disappear) after some time</a:t>
            </a:r>
          </a:p>
          <a:p>
            <a:pPr lvl="1" eaLnBrk="1" hangingPunct="1"/>
            <a:r>
              <a:rPr lang="en-US" altLang="en-US" sz="2000" smtClean="0"/>
              <a:t>TLD servers typically cached in local name servers</a:t>
            </a:r>
          </a:p>
          <a:p>
            <a:pPr lvl="2" eaLnBrk="1" hangingPunct="1"/>
            <a:r>
              <a:rPr lang="en-US" altLang="en-US" sz="1800" smtClean="0"/>
              <a:t>Thus root name servers not often visited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7F086-8C2E-4C1C-A424-0F7878F8129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Web: some Jargon</a:t>
            </a:r>
            <a:endParaRPr lang="en-US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371600"/>
            <a:ext cx="3810000" cy="429895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Web page:</a:t>
            </a:r>
          </a:p>
          <a:p>
            <a:pPr lvl="1" eaLnBrk="1" hangingPunct="1"/>
            <a:r>
              <a:rPr lang="en-US" altLang="en-US" sz="1800" smtClean="0"/>
              <a:t>consists of “objects”</a:t>
            </a:r>
          </a:p>
          <a:p>
            <a:pPr lvl="1" eaLnBrk="1" hangingPunct="1"/>
            <a:r>
              <a:rPr lang="en-US" altLang="en-US" sz="1800" smtClean="0"/>
              <a:t>addressed by a URL</a:t>
            </a:r>
          </a:p>
          <a:p>
            <a:pPr eaLnBrk="1" hangingPunct="1"/>
            <a:r>
              <a:rPr lang="en-US" altLang="en-US" sz="2000" smtClean="0"/>
              <a:t>Most Web pages consist of:</a:t>
            </a:r>
          </a:p>
          <a:p>
            <a:pPr lvl="1" eaLnBrk="1" hangingPunct="1"/>
            <a:r>
              <a:rPr lang="en-US" altLang="en-US" sz="1800" smtClean="0"/>
              <a:t>base HTML page, and</a:t>
            </a:r>
          </a:p>
          <a:p>
            <a:pPr lvl="1" eaLnBrk="1" hangingPunct="1"/>
            <a:r>
              <a:rPr lang="en-US" altLang="en-US" sz="1800" smtClean="0"/>
              <a:t>several referenced objects.</a:t>
            </a:r>
          </a:p>
          <a:p>
            <a:pPr eaLnBrk="1" hangingPunct="1"/>
            <a:r>
              <a:rPr lang="en-US" altLang="en-US" sz="2000" smtClean="0"/>
              <a:t>URL has two components: </a:t>
            </a:r>
            <a:r>
              <a:rPr lang="en-US" altLang="en-US" sz="2000" smtClean="0">
                <a:solidFill>
                  <a:schemeClr val="accent2"/>
                </a:solidFill>
              </a:rPr>
              <a:t>host name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</a:rPr>
              <a:t>path name</a:t>
            </a:r>
            <a:r>
              <a:rPr lang="en-US" altLang="en-US" sz="2000" smtClean="0"/>
              <a:t>:</a:t>
            </a:r>
          </a:p>
          <a:p>
            <a:pPr eaLnBrk="1" hangingPunct="1">
              <a:buFontTx/>
              <a:buNone/>
            </a:pPr>
            <a:endParaRPr lang="en-US" altLang="en-US" sz="2000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48225" y="1419225"/>
            <a:ext cx="3810000" cy="32385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User agent for Web is called a browser:</a:t>
            </a:r>
          </a:p>
          <a:p>
            <a:pPr lvl="1" eaLnBrk="1" hangingPunct="1"/>
            <a:r>
              <a:rPr lang="en-US" altLang="en-US" sz="1800" dirty="0" smtClean="0"/>
              <a:t>MS Internet Explorer</a:t>
            </a:r>
          </a:p>
          <a:p>
            <a:pPr lvl="1" eaLnBrk="1" hangingPunct="1"/>
            <a:r>
              <a:rPr lang="en-US" altLang="en-US" sz="1800" dirty="0" smtClean="0"/>
              <a:t>Mozilla Firefox</a:t>
            </a:r>
          </a:p>
          <a:p>
            <a:pPr lvl="1" eaLnBrk="1" hangingPunct="1"/>
            <a:r>
              <a:rPr lang="en-US" altLang="en-US" sz="1800" dirty="0" smtClean="0"/>
              <a:t>Google Chrome</a:t>
            </a:r>
          </a:p>
          <a:p>
            <a:pPr eaLnBrk="1" hangingPunct="1"/>
            <a:r>
              <a:rPr lang="en-US" altLang="en-US" sz="2000" dirty="0" smtClean="0"/>
              <a:t>Server for Web is called Web server:</a:t>
            </a:r>
          </a:p>
          <a:p>
            <a:pPr lvl="1" eaLnBrk="1" hangingPunct="1"/>
            <a:r>
              <a:rPr lang="en-US" altLang="en-US" sz="1800" dirty="0" smtClean="0"/>
              <a:t>Apache (public domain)</a:t>
            </a:r>
          </a:p>
          <a:p>
            <a:pPr lvl="1" eaLnBrk="1" hangingPunct="1"/>
            <a:r>
              <a:rPr lang="en-US" altLang="en-US" sz="1800" dirty="0" smtClean="0"/>
              <a:t>MS Internet Information Server (IIS)</a:t>
            </a:r>
          </a:p>
          <a:p>
            <a:pPr lvl="1" eaLnBrk="1" hangingPunct="1"/>
            <a:endParaRPr lang="en-US" altLang="en-US" sz="1800" dirty="0" smtClean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727DF-E7D3-4D95-911A-44F8802BCB2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319088" y="4624388"/>
            <a:ext cx="551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1">
                <a:solidFill>
                  <a:srgbClr val="FF0000"/>
                </a:solidFill>
                <a:latin typeface="Courier New" pitchFamily="49" charset="0"/>
              </a:rPr>
              <a:t>www.someSchool.edu</a:t>
            </a:r>
            <a:r>
              <a:rPr lang="en-US" altLang="en-US" sz="2000" b="1">
                <a:solidFill>
                  <a:schemeClr val="accent2"/>
                </a:solidFill>
                <a:latin typeface="Courier New" pitchFamily="49" charset="0"/>
              </a:rPr>
              <a:t>/someDept/pic.gif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Web: the HTTP protocol</a:t>
            </a:r>
            <a:endParaRPr lang="en-US" alt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1813" y="1371600"/>
            <a:ext cx="3963987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/>
              <a:t>HTTP: hypertext transfer protocol</a:t>
            </a:r>
          </a:p>
          <a:p>
            <a:pPr eaLnBrk="1" hangingPunct="1"/>
            <a:r>
              <a:rPr lang="en-US" altLang="en-US" sz="1800" smtClean="0"/>
              <a:t>Web’s application layer protocol</a:t>
            </a:r>
          </a:p>
          <a:p>
            <a:pPr eaLnBrk="1" hangingPunct="1"/>
            <a:r>
              <a:rPr lang="en-US" altLang="en-US" sz="1800" smtClean="0"/>
              <a:t>client/server model</a:t>
            </a:r>
          </a:p>
          <a:p>
            <a:pPr lvl="1" eaLnBrk="1" hangingPunct="1"/>
            <a:r>
              <a:rPr lang="en-US" altLang="en-US" sz="1800" i="1" smtClean="0">
                <a:solidFill>
                  <a:schemeClr val="accent2"/>
                </a:solidFill>
              </a:rPr>
              <a:t>client:</a:t>
            </a:r>
            <a:r>
              <a:rPr lang="en-US" altLang="en-US" sz="1800" smtClean="0"/>
              <a:t> browser that requests, receives, “displays” Web objects</a:t>
            </a:r>
          </a:p>
          <a:p>
            <a:pPr lvl="1" eaLnBrk="1" hangingPunct="1"/>
            <a:r>
              <a:rPr lang="en-US" altLang="en-US" sz="1800" i="1" smtClean="0">
                <a:solidFill>
                  <a:schemeClr val="accent2"/>
                </a:solidFill>
              </a:rPr>
              <a:t>server:</a:t>
            </a:r>
            <a:r>
              <a:rPr lang="en-US" altLang="en-US" sz="1800" smtClean="0"/>
              <a:t> Web server sends objects in response to requests</a:t>
            </a:r>
          </a:p>
          <a:p>
            <a:pPr eaLnBrk="1" hangingPunct="1"/>
            <a:r>
              <a:rPr lang="en-US" altLang="en-US" sz="1800" smtClean="0"/>
              <a:t>http1.0: RFC 1945</a:t>
            </a:r>
          </a:p>
          <a:p>
            <a:pPr eaLnBrk="1" hangingPunct="1"/>
            <a:r>
              <a:rPr lang="en-US" altLang="en-US" sz="1800" smtClean="0"/>
              <a:t>http1.1: RFC 2068</a:t>
            </a:r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6E063-4F6A-4AFC-BBED-4674B8AAC15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4924425" y="1860550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Clip" r:id="rId3" imgW="1307263" imgH="1084139" progId="">
                  <p:embed/>
                </p:oleObj>
              </mc:Choice>
              <mc:Fallback>
                <p:oleObj name="Clip" r:id="rId3" imgW="1307263" imgH="1084139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1860550"/>
                        <a:ext cx="7524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773613" y="2455863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/>
              <a:t>PC running</a:t>
            </a:r>
          </a:p>
          <a:p>
            <a:pPr algn="ctr"/>
            <a:r>
              <a:rPr lang="en-US" altLang="en-US" sz="1600"/>
              <a:t>Explorer</a:t>
            </a:r>
            <a:endParaRPr lang="en-US" altLang="en-US"/>
          </a:p>
        </p:txBody>
      </p:sp>
      <p:graphicFrame>
        <p:nvGraphicFramePr>
          <p:cNvPr id="8195" name="Object 8"/>
          <p:cNvGraphicFramePr>
            <a:graphicFrameLocks noChangeAspect="1"/>
          </p:cNvGraphicFramePr>
          <p:nvPr/>
        </p:nvGraphicFramePr>
        <p:xfrm>
          <a:off x="5019675" y="4556125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Clip" r:id="rId5" imgW="1307263" imgH="1084139" progId="">
                  <p:embed/>
                </p:oleObj>
              </mc:Choice>
              <mc:Fallback>
                <p:oleObj name="Clip" r:id="rId5" imgW="1307263" imgH="1084139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4556125"/>
                        <a:ext cx="7524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7551738" y="3836988"/>
            <a:ext cx="126206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/>
              <a:t>Server </a:t>
            </a:r>
          </a:p>
          <a:p>
            <a:pPr algn="ctr"/>
            <a:r>
              <a:rPr lang="en-US" altLang="en-US" sz="1600"/>
              <a:t>running</a:t>
            </a:r>
          </a:p>
          <a:p>
            <a:pPr algn="ctr"/>
            <a:r>
              <a:rPr lang="en-US" altLang="en-US" sz="1600"/>
              <a:t>NCSA Web</a:t>
            </a:r>
          </a:p>
          <a:p>
            <a:pPr algn="ctr"/>
            <a:r>
              <a:rPr lang="en-US" altLang="en-US" sz="1600"/>
              <a:t>server</a:t>
            </a:r>
            <a:endParaRPr lang="en-US" altLang="en-US"/>
          </a:p>
        </p:txBody>
      </p:sp>
      <p:grpSp>
        <p:nvGrpSpPr>
          <p:cNvPr id="8201" name="Group 10"/>
          <p:cNvGrpSpPr>
            <a:grpSpLocks/>
          </p:cNvGrpSpPr>
          <p:nvPr/>
        </p:nvGrpSpPr>
        <p:grpSpPr bwMode="auto">
          <a:xfrm>
            <a:off x="7910513" y="2725738"/>
            <a:ext cx="504825" cy="1071562"/>
            <a:chOff x="4180" y="783"/>
            <a:chExt cx="150" cy="307"/>
          </a:xfrm>
        </p:grpSpPr>
        <p:sp>
          <p:nvSpPr>
            <p:cNvPr id="8211" name="AutoShape 1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2" name="Rectangle 1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3" name="Rectangle 1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4" name="AutoShape 1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5" name="Line 1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Line 1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Rectangle 1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8" name="Rectangle 1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202" name="Line 19"/>
          <p:cNvSpPr>
            <a:spLocks noChangeShapeType="1"/>
          </p:cNvSpPr>
          <p:nvPr/>
        </p:nvSpPr>
        <p:spPr bwMode="auto">
          <a:xfrm>
            <a:off x="5743575" y="2133600"/>
            <a:ext cx="2085975" cy="962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20"/>
          <p:cNvSpPr>
            <a:spLocks noChangeShapeType="1"/>
          </p:cNvSpPr>
          <p:nvPr/>
        </p:nvSpPr>
        <p:spPr bwMode="auto">
          <a:xfrm flipH="1" flipV="1">
            <a:off x="5800725" y="2333625"/>
            <a:ext cx="1971675" cy="904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21"/>
          <p:cNvSpPr>
            <a:spLocks noChangeShapeType="1"/>
          </p:cNvSpPr>
          <p:nvPr/>
        </p:nvSpPr>
        <p:spPr bwMode="auto">
          <a:xfrm flipV="1">
            <a:off x="5734050" y="3505200"/>
            <a:ext cx="2047875" cy="1095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2"/>
          <p:cNvSpPr>
            <a:spLocks noChangeShapeType="1"/>
          </p:cNvSpPr>
          <p:nvPr/>
        </p:nvSpPr>
        <p:spPr bwMode="auto">
          <a:xfrm flipH="1">
            <a:off x="5810250" y="3629025"/>
            <a:ext cx="2047875" cy="1133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Text Box 23"/>
          <p:cNvSpPr txBox="1">
            <a:spLocks noChangeArrowheads="1"/>
          </p:cNvSpPr>
          <p:nvPr/>
        </p:nvSpPr>
        <p:spPr bwMode="auto">
          <a:xfrm>
            <a:off x="4921250" y="5218113"/>
            <a:ext cx="13223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/>
              <a:t>Mac running</a:t>
            </a:r>
          </a:p>
          <a:p>
            <a:pPr algn="ctr"/>
            <a:r>
              <a:rPr lang="en-US" altLang="en-US" sz="1600"/>
              <a:t>Navigator</a:t>
            </a:r>
            <a:endParaRPr lang="en-US" altLang="en-US"/>
          </a:p>
        </p:txBody>
      </p:sp>
      <p:sp>
        <p:nvSpPr>
          <p:cNvPr id="8207" name="Text Box 24"/>
          <p:cNvSpPr txBox="1">
            <a:spLocks noChangeArrowheads="1"/>
          </p:cNvSpPr>
          <p:nvPr/>
        </p:nvSpPr>
        <p:spPr bwMode="auto">
          <a:xfrm rot="1422049">
            <a:off x="6156325" y="2293938"/>
            <a:ext cx="1387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rgbClr val="FF0000"/>
                </a:solidFill>
              </a:rPr>
              <a:t>http request</a:t>
            </a:r>
            <a:endParaRPr lang="en-US" altLang="en-US"/>
          </a:p>
        </p:txBody>
      </p:sp>
      <p:sp>
        <p:nvSpPr>
          <p:cNvPr id="8208" name="Text Box 25"/>
          <p:cNvSpPr txBox="1">
            <a:spLocks noChangeArrowheads="1"/>
          </p:cNvSpPr>
          <p:nvPr/>
        </p:nvSpPr>
        <p:spPr bwMode="auto">
          <a:xfrm rot="-1692639">
            <a:off x="5946775" y="3789363"/>
            <a:ext cx="1387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rgbClr val="FF0000"/>
                </a:solidFill>
              </a:rPr>
              <a:t>http request</a:t>
            </a:r>
            <a:endParaRPr lang="en-US" altLang="en-US"/>
          </a:p>
        </p:txBody>
      </p:sp>
      <p:sp>
        <p:nvSpPr>
          <p:cNvPr id="8209" name="Text Box 26"/>
          <p:cNvSpPr txBox="1">
            <a:spLocks noChangeArrowheads="1"/>
          </p:cNvSpPr>
          <p:nvPr/>
        </p:nvSpPr>
        <p:spPr bwMode="auto">
          <a:xfrm rot="1411598">
            <a:off x="5969000" y="2741613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rgbClr val="FF0000"/>
                </a:solidFill>
              </a:rPr>
              <a:t>http response</a:t>
            </a:r>
            <a:endParaRPr lang="en-US" altLang="en-US"/>
          </a:p>
        </p:txBody>
      </p:sp>
      <p:sp>
        <p:nvSpPr>
          <p:cNvPr id="8210" name="Text Box 28"/>
          <p:cNvSpPr txBox="1">
            <a:spLocks noChangeArrowheads="1"/>
          </p:cNvSpPr>
          <p:nvPr/>
        </p:nvSpPr>
        <p:spPr bwMode="auto">
          <a:xfrm rot="-1737783">
            <a:off x="6149975" y="4122738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rgbClr val="FF0000"/>
                </a:solidFill>
              </a:rPr>
              <a:t>http response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HTTP </a:t>
            </a:r>
            <a:r>
              <a:rPr lang="en-US" altLang="en-US" dirty="0" smtClean="0"/>
              <a:t>protocol</a:t>
            </a:r>
            <a:endParaRPr lang="en-US" alt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371600"/>
            <a:ext cx="4173538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/>
              <a:t>HTTP: TCP transport service: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client initiates TCP connection (creates socket) to server, port 80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server accepts TCP connection from client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HTTP messages (application-layer protocol messages) exchanged between browser (http client) and Web server (http server)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TCP connection closed</a:t>
            </a:r>
            <a:endParaRPr lang="en-US" altLang="en-US" sz="2400" smtClean="0">
              <a:solidFill>
                <a:schemeClr val="tx1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81600" y="1371600"/>
            <a:ext cx="3200400" cy="14716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/>
              <a:t>HTTP is “stateless”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server maintains no information about past client requests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7440A-6D1D-4730-B560-34C9B32E1EC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Applications and Application-Layer Protocols</a:t>
            </a:r>
          </a:p>
        </p:txBody>
      </p:sp>
      <p:sp>
        <p:nvSpPr>
          <p:cNvPr id="104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38150" y="1400175"/>
            <a:ext cx="4191000" cy="5114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dirty="0" smtClean="0"/>
              <a:t>Application: communicating, distributed processes</a:t>
            </a:r>
            <a:endParaRPr lang="en-US" altLang="en-US" sz="2000" dirty="0" smtClean="0"/>
          </a:p>
          <a:p>
            <a:pPr lvl="1" eaLnBrk="1" hangingPunct="1"/>
            <a:r>
              <a:rPr lang="en-US" altLang="en-US" sz="1800" dirty="0" smtClean="0"/>
              <a:t>running in network hosts in “user space”</a:t>
            </a:r>
            <a:endParaRPr lang="en-US" altLang="en-US" sz="1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en-US" sz="1800" dirty="0" smtClean="0"/>
              <a:t>exchange messages to implement app</a:t>
            </a:r>
          </a:p>
          <a:p>
            <a:pPr lvl="1" eaLnBrk="1" hangingPunct="1"/>
            <a:r>
              <a:rPr lang="en-US" altLang="en-US" sz="1800" dirty="0" smtClean="0"/>
              <a:t>e.g., email, file transfer, the Web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/>
              <a:t>Application-layer protocols</a:t>
            </a:r>
            <a:endParaRPr lang="en-US" altLang="en-US" sz="2000" dirty="0" smtClean="0"/>
          </a:p>
          <a:p>
            <a:pPr lvl="1" eaLnBrk="1" hangingPunct="1"/>
            <a:r>
              <a:rPr lang="en-US" altLang="en-US" sz="1800" dirty="0" smtClean="0"/>
              <a:t>one “piece” of an app</a:t>
            </a:r>
          </a:p>
          <a:p>
            <a:pPr lvl="1" eaLnBrk="1" hangingPunct="1"/>
            <a:r>
              <a:rPr lang="en-US" altLang="en-US" sz="1800" dirty="0" smtClean="0"/>
              <a:t>define messages exchanged by apps and actions taken</a:t>
            </a:r>
          </a:p>
          <a:p>
            <a:pPr lvl="1" eaLnBrk="1" hangingPunct="1"/>
            <a:r>
              <a:rPr lang="en-US" altLang="en-US" sz="1800" dirty="0" smtClean="0"/>
              <a:t>use services provided by lower layer protocols</a:t>
            </a:r>
          </a:p>
        </p:txBody>
      </p:sp>
      <p:sp>
        <p:nvSpPr>
          <p:cNvPr id="2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50BCE-C8E4-4A90-89D5-F31AF05576AC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1044" name="Group 4"/>
          <p:cNvGrpSpPr>
            <a:grpSpLocks/>
          </p:cNvGrpSpPr>
          <p:nvPr/>
        </p:nvGrpSpPr>
        <p:grpSpPr bwMode="auto">
          <a:xfrm>
            <a:off x="4908550" y="1876425"/>
            <a:ext cx="3678238" cy="3670300"/>
            <a:chOff x="3092" y="1182"/>
            <a:chExt cx="2317" cy="2312"/>
          </a:xfrm>
        </p:grpSpPr>
        <p:sp>
          <p:nvSpPr>
            <p:cNvPr id="1072" name="Freeform 5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141 w 1292"/>
                <a:gd name="T1" fmla="*/ 3 h 1255"/>
                <a:gd name="T2" fmla="*/ 21 w 1292"/>
                <a:gd name="T3" fmla="*/ 78 h 1255"/>
                <a:gd name="T4" fmla="*/ 17 w 1292"/>
                <a:gd name="T5" fmla="*/ 261 h 1255"/>
                <a:gd name="T6" fmla="*/ 31 w 1292"/>
                <a:gd name="T7" fmla="*/ 414 h 1255"/>
                <a:gd name="T8" fmla="*/ 146 w 1292"/>
                <a:gd name="T9" fmla="*/ 435 h 1255"/>
                <a:gd name="T10" fmla="*/ 382 w 1292"/>
                <a:gd name="T11" fmla="*/ 564 h 1255"/>
                <a:gd name="T12" fmla="*/ 589 w 1292"/>
                <a:gd name="T13" fmla="*/ 618 h 1255"/>
                <a:gd name="T14" fmla="*/ 709 w 1292"/>
                <a:gd name="T15" fmla="*/ 509 h 1255"/>
                <a:gd name="T16" fmla="*/ 752 w 1292"/>
                <a:gd name="T17" fmla="*/ 222 h 1255"/>
                <a:gd name="T18" fmla="*/ 713 w 1292"/>
                <a:gd name="T19" fmla="*/ 105 h 1255"/>
                <a:gd name="T20" fmla="*/ 443 w 1292"/>
                <a:gd name="T21" fmla="*/ 58 h 1255"/>
                <a:gd name="T22" fmla="*/ 141 w 1292"/>
                <a:gd name="T23" fmla="*/ 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3" name="Freeform 6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326 w 1340"/>
                <a:gd name="T1" fmla="*/ 20 h 1191"/>
                <a:gd name="T2" fmla="*/ 48 w 1340"/>
                <a:gd name="T3" fmla="*/ 29 h 1191"/>
                <a:gd name="T4" fmla="*/ 34 w 1340"/>
                <a:gd name="T5" fmla="*/ 201 h 1191"/>
                <a:gd name="T6" fmla="*/ 17 w 1340"/>
                <a:gd name="T7" fmla="*/ 359 h 1191"/>
                <a:gd name="T8" fmla="*/ 66 w 1340"/>
                <a:gd name="T9" fmla="*/ 434 h 1191"/>
                <a:gd name="T10" fmla="*/ 319 w 1340"/>
                <a:gd name="T11" fmla="*/ 437 h 1191"/>
                <a:gd name="T12" fmla="*/ 380 w 1340"/>
                <a:gd name="T13" fmla="*/ 563 h 1191"/>
                <a:gd name="T14" fmla="*/ 732 w 1340"/>
                <a:gd name="T15" fmla="*/ 548 h 1191"/>
                <a:gd name="T16" fmla="*/ 757 w 1340"/>
                <a:gd name="T17" fmla="*/ 285 h 1191"/>
                <a:gd name="T18" fmla="*/ 714 w 1340"/>
                <a:gd name="T19" fmla="*/ 171 h 1191"/>
                <a:gd name="T20" fmla="*/ 450 w 1340"/>
                <a:gd name="T21" fmla="*/ 144 h 1191"/>
                <a:gd name="T22" fmla="*/ 326 w 1340"/>
                <a:gd name="T23" fmla="*/ 20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4" name="Freeform 7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16 w 2135"/>
                <a:gd name="T1" fmla="*/ 326 h 1662"/>
                <a:gd name="T2" fmla="*/ 62 w 2135"/>
                <a:gd name="T3" fmla="*/ 38 h 1662"/>
                <a:gd name="T4" fmla="*/ 390 w 2135"/>
                <a:gd name="T5" fmla="*/ 98 h 1662"/>
                <a:gd name="T6" fmla="*/ 717 w 2135"/>
                <a:gd name="T7" fmla="*/ 50 h 1662"/>
                <a:gd name="T8" fmla="*/ 1188 w 2135"/>
                <a:gd name="T9" fmla="*/ 204 h 1662"/>
                <a:gd name="T10" fmla="*/ 1195 w 2135"/>
                <a:gd name="T11" fmla="*/ 572 h 1662"/>
                <a:gd name="T12" fmla="*/ 938 w 2135"/>
                <a:gd name="T13" fmla="*/ 801 h 1662"/>
                <a:gd name="T14" fmla="*/ 483 w 2135"/>
                <a:gd name="T15" fmla="*/ 759 h 1662"/>
                <a:gd name="T16" fmla="*/ 298 w 2135"/>
                <a:gd name="T17" fmla="*/ 635 h 1662"/>
                <a:gd name="T18" fmla="*/ 109 w 2135"/>
                <a:gd name="T19" fmla="*/ 534 h 1662"/>
                <a:gd name="T20" fmla="*/ 16 w 2135"/>
                <a:gd name="T21" fmla="*/ 326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75" name="Group 8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1039" name="Object 9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3" name="Clip" r:id="rId4" imgW="1307263" imgH="1084139" progId="">
                      <p:embed/>
                    </p:oleObj>
                  </mc:Choice>
                  <mc:Fallback>
                    <p:oleObj name="Clip" r:id="rId4" imgW="1307263" imgH="1084139" progId="">
                      <p:embed/>
                      <p:pic>
                        <p:nvPicPr>
                          <p:cNvPr id="0" name="Picture 29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40" name="Object 10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4" name="Clip" r:id="rId6" imgW="681706" imgH="480401" progId="">
                      <p:embed/>
                    </p:oleObj>
                  </mc:Choice>
                  <mc:Fallback>
                    <p:oleObj name="Clip" r:id="rId6" imgW="681706" imgH="480401" progId="">
                      <p:embed/>
                      <p:pic>
                        <p:nvPicPr>
                          <p:cNvPr id="0" name="Picture 29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76" name="Line 11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76" name="Group 12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1037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" name="Clip" r:id="rId8" imgW="1307263" imgH="1084139" progId="">
                      <p:embed/>
                    </p:oleObj>
                  </mc:Choice>
                  <mc:Fallback>
                    <p:oleObj name="Clip" r:id="rId8" imgW="1307263" imgH="1084139" progId="">
                      <p:embed/>
                      <p:pic>
                        <p:nvPicPr>
                          <p:cNvPr id="0" name="Picture 30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8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6" name="Clip" r:id="rId9" imgW="681706" imgH="480401" progId="">
                      <p:embed/>
                    </p:oleObj>
                  </mc:Choice>
                  <mc:Fallback>
                    <p:oleObj name="Clip" r:id="rId9" imgW="681706" imgH="480401" progId="">
                      <p:embed/>
                      <p:pic>
                        <p:nvPicPr>
                          <p:cNvPr id="0" name="Picture 30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75" name="Line 15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77" name="Group 16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1272" name="Oval 17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73" name="Oval 18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74" name="Oval 19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78" name="Group 20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1264" name="AutoShape 2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5" name="Rectangle 2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6" name="Rectangle 2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7" name="AutoShape 2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8" name="Line 2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9" name="Line 2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" name="Rectangle 2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71" name="Rectangle 2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79" name="Group 29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1261" name="Oval 30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2" name="Oval 31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3" name="Oval 32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080" name="Line 33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Line 34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Line 35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Line 36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Line 37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Line 38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" name="Group 39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1253" name="AutoShape 4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54" name="Rectangle 4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55" name="Rectangle 4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56" name="AutoShape 4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57" name="Line 4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" name="Line 4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" name="Rectangle 4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0" name="Rectangle 4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87" name="Group 48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1035" name="Object 49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7" name="Clip" r:id="rId10" imgW="1307263" imgH="1084139" progId="">
                      <p:embed/>
                    </p:oleObj>
                  </mc:Choice>
                  <mc:Fallback>
                    <p:oleObj name="Clip" r:id="rId10" imgW="1307263" imgH="1084139" progId="">
                      <p:embed/>
                      <p:pic>
                        <p:nvPicPr>
                          <p:cNvPr id="0" name="Picture 3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46" name="Line 50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36" name="Object 51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8" name="Clip" r:id="rId11" imgW="1307263" imgH="1084139" progId="">
                      <p:embed/>
                    </p:oleObj>
                  </mc:Choice>
                  <mc:Fallback>
                    <p:oleObj name="Clip" r:id="rId11" imgW="1307263" imgH="1084139" progId="">
                      <p:embed/>
                      <p:pic>
                        <p:nvPicPr>
                          <p:cNvPr id="0" name="Picture 3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47" name="Line 52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48" name="Group 53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1250" name="Oval 54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1" name="Oval 55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2" name="Oval 56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249" name="Line 57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1026" name="Object 58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9" name="Clip" r:id="rId12" imgW="1307263" imgH="1084139" progId="">
                    <p:embed/>
                  </p:oleObj>
                </mc:Choice>
                <mc:Fallback>
                  <p:oleObj name="Clip" r:id="rId12" imgW="1307263" imgH="1084139" progId="">
                    <p:embed/>
                    <p:pic>
                      <p:nvPicPr>
                        <p:cNvPr id="0" name="Picture 3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" y="2837"/>
                          <a:ext cx="263" cy="2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59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0" name="Clip" r:id="rId13" imgW="1307263" imgH="1084139" progId="">
                    <p:embed/>
                  </p:oleObj>
                </mc:Choice>
                <mc:Fallback>
                  <p:oleObj name="Clip" r:id="rId13" imgW="1307263" imgH="1084139" progId="">
                    <p:embed/>
                    <p:pic>
                      <p:nvPicPr>
                        <p:cNvPr id="0" name="Picture 3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8" y="2830"/>
                          <a:ext cx="262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8" name="Oval 60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9" name="Oval 61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0" name="Oval 62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1" name="Line 63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Line 64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Line 65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Line 66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Line 67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Line 68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8" name="Object 69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" name="Clip" r:id="rId14" imgW="982811" imgH="1208363" progId="">
                    <p:embed/>
                  </p:oleObj>
                </mc:Choice>
                <mc:Fallback>
                  <p:oleObj name="Clip" r:id="rId14" imgW="982811" imgH="1208363" progId="">
                    <p:embed/>
                    <p:pic>
                      <p:nvPicPr>
                        <p:cNvPr id="0" name="Picture 3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2" y="2309"/>
                          <a:ext cx="128" cy="1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70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2" name="Clip" r:id="rId16" imgW="982811" imgH="1208363" progId="">
                    <p:embed/>
                  </p:oleObj>
                </mc:Choice>
                <mc:Fallback>
                  <p:oleObj name="Clip" r:id="rId16" imgW="982811" imgH="1208363" progId="">
                    <p:embed/>
                    <p:pic>
                      <p:nvPicPr>
                        <p:cNvPr id="0" name="Picture 3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" y="2360"/>
                          <a:ext cx="128" cy="1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97" name="Freeform 71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115 h 228"/>
                <a:gd name="T2" fmla="*/ 256 w 972"/>
                <a:gd name="T3" fmla="*/ 5 h 228"/>
                <a:gd name="T4" fmla="*/ 577 w 972"/>
                <a:gd name="T5" fmla="*/ 86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98" name="Group 72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1033" name="Object 7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3" name="Clip" r:id="rId17" imgW="826829" imgH="840406" progId="">
                      <p:embed/>
                    </p:oleObj>
                  </mc:Choice>
                  <mc:Fallback>
                    <p:oleObj name="Clip" r:id="rId17" imgW="826829" imgH="840406" progId="">
                      <p:embed/>
                      <p:pic>
                        <p:nvPicPr>
                          <p:cNvPr id="0" name="Picture 30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4" name="Object 7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4" name="Clip" r:id="rId19" imgW="1268295" imgH="1199426" progId="">
                      <p:embed/>
                    </p:oleObj>
                  </mc:Choice>
                  <mc:Fallback>
                    <p:oleObj name="Clip" r:id="rId19" imgW="1268295" imgH="1199426" progId="">
                      <p:embed/>
                      <p:pic>
                        <p:nvPicPr>
                          <p:cNvPr id="0" name="Picture 30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099" name="Group 75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1031" name="Object 7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5" name="Clip" r:id="rId21" imgW="826829" imgH="840406" progId="">
                      <p:embed/>
                    </p:oleObj>
                  </mc:Choice>
                  <mc:Fallback>
                    <p:oleObj name="Clip" r:id="rId21" imgW="826829" imgH="840406" progId="">
                      <p:embed/>
                      <p:pic>
                        <p:nvPicPr>
                          <p:cNvPr id="0" name="Picture 3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2" name="Object 7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6" name="Clip" r:id="rId22" imgW="1268295" imgH="1199426" progId="">
                      <p:embed/>
                    </p:oleObj>
                  </mc:Choice>
                  <mc:Fallback>
                    <p:oleObj name="Clip" r:id="rId22" imgW="1268295" imgH="1199426" progId="">
                      <p:embed/>
                      <p:pic>
                        <p:nvPicPr>
                          <p:cNvPr id="0" name="Picture 3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100" name="Group 78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1030" name="Object 79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7" name="Clip" r:id="rId23" imgW="826829" imgH="840406" progId="">
                      <p:embed/>
                    </p:oleObj>
                  </mc:Choice>
                  <mc:Fallback>
                    <p:oleObj name="Clip" r:id="rId23" imgW="826829" imgH="840406" progId="">
                      <p:embed/>
                      <p:pic>
                        <p:nvPicPr>
                          <p:cNvPr id="0" name="Picture 3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45" name="Rectangle 80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101" name="Line 81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2" name="Group 82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1237" name="AutoShape 8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8" name="Rectangle 8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9" name="Rectangle 8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40" name="AutoShape 8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41" name="Line 8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" name="Line 8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3" name="Rectangle 8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44" name="Rectangle 9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03" name="Group 91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1229" name="AutoShape 9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0" name="Rectangle 9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1" name="Rectangle 9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" name="AutoShape 9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3" name="Line 9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" name="Line 9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5" name="Rectangle 9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6" name="Rectangle 9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104" name="Line 100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Line 101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Line 102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Line 103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Line 104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Line 105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Line 106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Line 107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Line 108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Line 109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Line 110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Line 111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16" name="Group 112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1216" name="Oval 11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17" name="Line 11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8" name="Line 11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" name="Rectangle 11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220" name="Oval 11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221" name="Group 11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26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7" name="Line 1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8" name="Line 1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22" name="Group 12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23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4" name="Line 1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" name="Line 1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17" name="Group 126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1203" name="Oval 12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04" name="Line 12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5" name="Line 12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6" name="Rectangle 13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207" name="Oval 13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208" name="Group 13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3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4" name="Line 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5" name="Line 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09" name="Group 13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0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1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2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18" name="Group 140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1190" name="Oval 14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91" name="Line 14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2" name="Line 14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3" name="Rectangle 14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194" name="Oval 14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195" name="Group 14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0" name="Line 1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1" name="Line 1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2" name="Line 1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96" name="Group 15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97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9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19" name="Group 154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1177" name="Oval 15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78" name="Line 15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" name="Line 15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" name="Rectangle 15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181" name="Oval 15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182" name="Group 16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87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8" name="Line 1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9" name="Line 1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83" name="Group 16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84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5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6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0" name="Group 168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1164" name="Oval 16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65" name="Line 17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6" name="Line 17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" name="Rectangle 17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168" name="Oval 17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169" name="Group 17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74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5" name="Line 1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6" name="Line 1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70" name="Group 17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71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2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3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1" name="Group 182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1151" name="Oval 18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52" name="Line 18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Line 18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Rectangle 18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155" name="Oval 18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156" name="Group 18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61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2" name="Line 1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3" name="Line 1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57" name="Group 19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58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9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0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2" name="Group 196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1138" name="Oval 19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9" name="Line 19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Line 19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20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142" name="Oval 20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143" name="Group 20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48" name="Line 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9" name="Line 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0" name="Line 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44" name="Group 20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45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6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3" name="Group 210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1125" name="Oval 21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6" name="Line 21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21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21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129" name="Oval 21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130" name="Group 21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35" name="Line 2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" name="Line 2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" name="Line 2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31" name="Group 22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32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3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4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24" name="Line 224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" name="Group 225"/>
          <p:cNvGrpSpPr>
            <a:grpSpLocks/>
          </p:cNvGrpSpPr>
          <p:nvPr/>
        </p:nvGrpSpPr>
        <p:grpSpPr bwMode="auto">
          <a:xfrm>
            <a:off x="4740275" y="1500188"/>
            <a:ext cx="3738563" cy="3830637"/>
            <a:chOff x="2986" y="945"/>
            <a:chExt cx="2355" cy="2413"/>
          </a:xfrm>
        </p:grpSpPr>
        <p:grpSp>
          <p:nvGrpSpPr>
            <p:cNvPr id="1046" name="Group 226"/>
            <p:cNvGrpSpPr>
              <a:grpSpLocks/>
            </p:cNvGrpSpPr>
            <p:nvPr/>
          </p:nvGrpSpPr>
          <p:grpSpPr bwMode="auto">
            <a:xfrm>
              <a:off x="2986" y="945"/>
              <a:ext cx="513" cy="541"/>
              <a:chOff x="2938" y="2925"/>
              <a:chExt cx="513" cy="541"/>
            </a:xfrm>
          </p:grpSpPr>
          <p:sp>
            <p:nvSpPr>
              <p:cNvPr id="1065" name="Rectangle 227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6" name="Rectangle 228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7" name="Rectangle 229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8" name="Text Box 230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1000">
                    <a:solidFill>
                      <a:schemeClr val="bg1"/>
                    </a:solidFill>
                  </a:rPr>
                  <a:t>application</a:t>
                </a:r>
                <a:endParaRPr lang="en-US" altLang="en-US" sz="1000"/>
              </a:p>
              <a:p>
                <a:pPr algn="ctr"/>
                <a:r>
                  <a:rPr lang="en-US" altLang="en-US" sz="1000"/>
                  <a:t>transport</a:t>
                </a:r>
              </a:p>
              <a:p>
                <a:pPr algn="ctr"/>
                <a:r>
                  <a:rPr lang="en-US" altLang="en-US" sz="1000"/>
                  <a:t>network</a:t>
                </a:r>
              </a:p>
              <a:p>
                <a:pPr algn="ctr"/>
                <a:r>
                  <a:rPr lang="en-US" altLang="en-US" sz="1000"/>
                  <a:t>data link</a:t>
                </a:r>
              </a:p>
              <a:p>
                <a:pPr algn="ctr"/>
                <a:r>
                  <a:rPr lang="en-US" altLang="en-US" sz="1000"/>
                  <a:t>physical</a:t>
                </a:r>
                <a:endParaRPr lang="en-US" altLang="en-US"/>
              </a:p>
            </p:txBody>
          </p:sp>
          <p:sp>
            <p:nvSpPr>
              <p:cNvPr id="1069" name="Line 231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232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233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47" name="Group 234"/>
            <p:cNvGrpSpPr>
              <a:grpSpLocks/>
            </p:cNvGrpSpPr>
            <p:nvPr/>
          </p:nvGrpSpPr>
          <p:grpSpPr bwMode="auto">
            <a:xfrm>
              <a:off x="4828" y="2751"/>
              <a:ext cx="513" cy="541"/>
              <a:chOff x="2938" y="2925"/>
              <a:chExt cx="513" cy="541"/>
            </a:xfrm>
          </p:grpSpPr>
          <p:sp>
            <p:nvSpPr>
              <p:cNvPr id="1058" name="Rectangle 235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59" name="Rectangle 236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0" name="Rectangle 237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1" name="Text Box 238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1000">
                    <a:solidFill>
                      <a:schemeClr val="bg1"/>
                    </a:solidFill>
                  </a:rPr>
                  <a:t>application</a:t>
                </a:r>
                <a:endParaRPr lang="en-US" altLang="en-US" sz="1000"/>
              </a:p>
              <a:p>
                <a:pPr algn="ctr"/>
                <a:r>
                  <a:rPr lang="en-US" altLang="en-US" sz="1000"/>
                  <a:t>transport</a:t>
                </a:r>
              </a:p>
              <a:p>
                <a:pPr algn="ctr"/>
                <a:r>
                  <a:rPr lang="en-US" altLang="en-US" sz="1000"/>
                  <a:t>network</a:t>
                </a:r>
              </a:p>
              <a:p>
                <a:pPr algn="ctr"/>
                <a:r>
                  <a:rPr lang="en-US" altLang="en-US" sz="1000"/>
                  <a:t>data link</a:t>
                </a:r>
              </a:p>
              <a:p>
                <a:pPr algn="ctr"/>
                <a:r>
                  <a:rPr lang="en-US" altLang="en-US" sz="1000"/>
                  <a:t>physical</a:t>
                </a:r>
                <a:endParaRPr lang="en-US" altLang="en-US"/>
              </a:p>
            </p:txBody>
          </p:sp>
          <p:sp>
            <p:nvSpPr>
              <p:cNvPr id="1062" name="Line 239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40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241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48" name="Group 242"/>
            <p:cNvGrpSpPr>
              <a:grpSpLocks/>
            </p:cNvGrpSpPr>
            <p:nvPr/>
          </p:nvGrpSpPr>
          <p:grpSpPr bwMode="auto">
            <a:xfrm>
              <a:off x="3352" y="2817"/>
              <a:ext cx="513" cy="541"/>
              <a:chOff x="2938" y="2925"/>
              <a:chExt cx="513" cy="541"/>
            </a:xfrm>
          </p:grpSpPr>
          <p:sp>
            <p:nvSpPr>
              <p:cNvPr id="1051" name="Rectangle 243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52" name="Rectangle 244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53" name="Rectangle 245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54" name="Text Box 246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1000">
                    <a:solidFill>
                      <a:schemeClr val="bg1"/>
                    </a:solidFill>
                  </a:rPr>
                  <a:t>application</a:t>
                </a:r>
                <a:endParaRPr lang="en-US" altLang="en-US" sz="1000"/>
              </a:p>
              <a:p>
                <a:pPr algn="ctr"/>
                <a:r>
                  <a:rPr lang="en-US" altLang="en-US" sz="1000"/>
                  <a:t>transport</a:t>
                </a:r>
              </a:p>
              <a:p>
                <a:pPr algn="ctr"/>
                <a:r>
                  <a:rPr lang="en-US" altLang="en-US" sz="1000"/>
                  <a:t>network</a:t>
                </a:r>
              </a:p>
              <a:p>
                <a:pPr algn="ctr"/>
                <a:r>
                  <a:rPr lang="en-US" altLang="en-US" sz="1000"/>
                  <a:t>data link</a:t>
                </a:r>
              </a:p>
              <a:p>
                <a:pPr algn="ctr"/>
                <a:r>
                  <a:rPr lang="en-US" altLang="en-US" sz="1000"/>
                  <a:t>physical</a:t>
                </a:r>
                <a:endParaRPr lang="en-US" altLang="en-US"/>
              </a:p>
            </p:txBody>
          </p:sp>
          <p:sp>
            <p:nvSpPr>
              <p:cNvPr id="1055" name="Line 247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48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49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9" name="Line 250"/>
            <p:cNvSpPr>
              <a:spLocks noChangeShapeType="1"/>
            </p:cNvSpPr>
            <p:nvPr/>
          </p:nvSpPr>
          <p:spPr bwMode="auto">
            <a:xfrm>
              <a:off x="3480" y="1020"/>
              <a:ext cx="1380" cy="179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Line 251"/>
            <p:cNvSpPr>
              <a:spLocks noChangeShapeType="1"/>
            </p:cNvSpPr>
            <p:nvPr/>
          </p:nvSpPr>
          <p:spPr bwMode="auto">
            <a:xfrm flipV="1">
              <a:off x="3846" y="2850"/>
              <a:ext cx="1002" cy="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HTTP example (version 1.0)</a:t>
            </a:r>
            <a:endParaRPr lang="en-US" alt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23875" y="1114425"/>
            <a:ext cx="8343900" cy="466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/>
              <a:t>Suppose user enters URL </a:t>
            </a:r>
            <a:r>
              <a:rPr lang="en-US" altLang="en-US" sz="1800" smtClean="0"/>
              <a:t>www.someSchool.edu/someDepartment/home.index</a:t>
            </a:r>
            <a:endParaRPr lang="en-US" altLang="en-US" sz="200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809625" y="1874838"/>
            <a:ext cx="3810000" cy="1936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smtClean="0"/>
              <a:t>1a</a:t>
            </a:r>
            <a:r>
              <a:rPr lang="en-US" altLang="en-US" sz="1600" smtClean="0"/>
              <a:t>. http client initiates TCP connection to http server (process) at www.someSchool.edu. Port 80 is default for http server.</a:t>
            </a:r>
            <a:endParaRPr lang="en-US" altLang="en-US" sz="1800" smtClean="0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73E89-4CF1-4C7A-9195-46279AE2D13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3798" name="Line 11"/>
          <p:cNvSpPr>
            <a:spLocks noChangeShapeType="1"/>
          </p:cNvSpPr>
          <p:nvPr/>
        </p:nvSpPr>
        <p:spPr bwMode="auto">
          <a:xfrm>
            <a:off x="484188" y="1774825"/>
            <a:ext cx="9525" cy="3860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5"/>
          <p:cNvSpPr>
            <a:spLocks noChangeArrowheads="1"/>
          </p:cNvSpPr>
          <p:nvPr/>
        </p:nvSpPr>
        <p:spPr bwMode="auto">
          <a:xfrm>
            <a:off x="704850" y="3829050"/>
            <a:ext cx="3810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charset="0"/>
              </a:rPr>
              <a:t>2.</a:t>
            </a:r>
            <a:r>
              <a:rPr lang="en-US" altLang="en-US" sz="2000">
                <a:latin typeface="Arial" charset="0"/>
              </a:rPr>
              <a:t> </a:t>
            </a:r>
            <a:r>
              <a:rPr lang="en-US" altLang="en-US" sz="1800">
                <a:latin typeface="Arial" charset="0"/>
              </a:rPr>
              <a:t>http client sends http </a:t>
            </a:r>
            <a:r>
              <a:rPr lang="en-US" altLang="en-US" sz="1800" i="1">
                <a:solidFill>
                  <a:schemeClr val="accent2"/>
                </a:solidFill>
                <a:latin typeface="Arial" charset="0"/>
              </a:rPr>
              <a:t>request message</a:t>
            </a:r>
            <a:r>
              <a:rPr lang="en-US" altLang="en-US" sz="1800">
                <a:latin typeface="Arial" charset="0"/>
              </a:rPr>
              <a:t> (containing URL) into TCP connection socket</a:t>
            </a:r>
          </a:p>
        </p:txBody>
      </p:sp>
      <p:sp>
        <p:nvSpPr>
          <p:cNvPr id="33801" name="Rectangle 6"/>
          <p:cNvSpPr>
            <a:spLocks noChangeArrowheads="1"/>
          </p:cNvSpPr>
          <p:nvPr/>
        </p:nvSpPr>
        <p:spPr bwMode="auto">
          <a:xfrm>
            <a:off x="4781550" y="2524125"/>
            <a:ext cx="3810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charset="0"/>
              </a:rPr>
              <a:t>1b.</a:t>
            </a:r>
            <a:r>
              <a:rPr lang="en-US" altLang="en-US" sz="2000">
                <a:latin typeface="Arial" charset="0"/>
              </a:rPr>
              <a:t> </a:t>
            </a:r>
            <a:r>
              <a:rPr lang="en-US" altLang="en-US" sz="1800">
                <a:latin typeface="Arial" charset="0"/>
              </a:rPr>
              <a:t>http server at host www.someSchool.edu waiting for TCP connection at port 80.  “accepts” connection, notifying client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3802" name="Rectangle 7"/>
          <p:cNvSpPr>
            <a:spLocks noChangeArrowheads="1"/>
          </p:cNvSpPr>
          <p:nvPr/>
        </p:nvSpPr>
        <p:spPr bwMode="auto">
          <a:xfrm>
            <a:off x="4724400" y="4381500"/>
            <a:ext cx="3810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charset="0"/>
              </a:rPr>
              <a:t>3.</a:t>
            </a:r>
            <a:r>
              <a:rPr lang="en-US" altLang="en-US" sz="2000">
                <a:latin typeface="Arial" charset="0"/>
              </a:rPr>
              <a:t> </a:t>
            </a:r>
            <a:r>
              <a:rPr lang="en-US" altLang="en-US" sz="1800">
                <a:latin typeface="Arial" charset="0"/>
              </a:rPr>
              <a:t>http server receives request message, forms </a:t>
            </a:r>
            <a:r>
              <a:rPr lang="en-US" altLang="en-US" sz="1800" i="1">
                <a:solidFill>
                  <a:schemeClr val="accent2"/>
                </a:solidFill>
                <a:latin typeface="Arial" charset="0"/>
              </a:rPr>
              <a:t>response message</a:t>
            </a:r>
            <a:r>
              <a:rPr lang="en-US" altLang="en-US" sz="1800">
                <a:latin typeface="Arial" charset="0"/>
              </a:rPr>
              <a:t> containing requested object (someDepartment/home.index), sends message into socket</a:t>
            </a:r>
          </a:p>
        </p:txBody>
      </p:sp>
      <p:sp>
        <p:nvSpPr>
          <p:cNvPr id="33803" name="Line 8"/>
          <p:cNvSpPr>
            <a:spLocks noChangeShapeType="1"/>
          </p:cNvSpPr>
          <p:nvPr/>
        </p:nvSpPr>
        <p:spPr bwMode="auto">
          <a:xfrm>
            <a:off x="3997325" y="2692400"/>
            <a:ext cx="877888" cy="4191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9"/>
          <p:cNvSpPr>
            <a:spLocks noChangeShapeType="1"/>
          </p:cNvSpPr>
          <p:nvPr/>
        </p:nvSpPr>
        <p:spPr bwMode="auto">
          <a:xfrm>
            <a:off x="3895725" y="4591050"/>
            <a:ext cx="808038" cy="436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0"/>
          <p:cNvSpPr>
            <a:spLocks noChangeShapeType="1"/>
          </p:cNvSpPr>
          <p:nvPr/>
        </p:nvSpPr>
        <p:spPr bwMode="auto">
          <a:xfrm flipH="1">
            <a:off x="3933825" y="5037138"/>
            <a:ext cx="747713" cy="6111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12"/>
          <p:cNvSpPr txBox="1">
            <a:spLocks noChangeArrowheads="1"/>
          </p:cNvSpPr>
          <p:nvPr/>
        </p:nvSpPr>
        <p:spPr bwMode="auto">
          <a:xfrm>
            <a:off x="222250" y="5575300"/>
            <a:ext cx="72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accent2"/>
                </a:solidFill>
              </a:rPr>
              <a:t>time</a:t>
            </a:r>
            <a:endParaRPr lang="en-US" altLang="en-US"/>
          </a:p>
        </p:txBody>
      </p:sp>
      <p:sp>
        <p:nvSpPr>
          <p:cNvPr id="33807" name="Line 14"/>
          <p:cNvSpPr>
            <a:spLocks noChangeShapeType="1"/>
          </p:cNvSpPr>
          <p:nvPr/>
        </p:nvSpPr>
        <p:spPr bwMode="auto">
          <a:xfrm flipH="1">
            <a:off x="4019550" y="3100388"/>
            <a:ext cx="850900" cy="585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Text Box 15"/>
          <p:cNvSpPr txBox="1">
            <a:spLocks noChangeArrowheads="1"/>
          </p:cNvSpPr>
          <p:nvPr/>
        </p:nvSpPr>
        <p:spPr bwMode="auto">
          <a:xfrm>
            <a:off x="7042150" y="1236663"/>
            <a:ext cx="1898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latin typeface="Arial" charset="0"/>
              </a:rPr>
              <a:t>(contains text, </a:t>
            </a:r>
          </a:p>
          <a:p>
            <a:pPr algn="ctr"/>
            <a:r>
              <a:rPr lang="en-US" altLang="en-US" sz="1800">
                <a:latin typeface="Arial" charset="0"/>
              </a:rPr>
              <a:t>references to 10 </a:t>
            </a:r>
          </a:p>
          <a:p>
            <a:pPr algn="ctr"/>
            <a:r>
              <a:rPr lang="en-US" altLang="en-US" sz="1800">
                <a:latin typeface="Arial" charset="0"/>
              </a:rPr>
              <a:t>jpeg images)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http example (cont.)</a:t>
            </a:r>
            <a:endParaRPr lang="en-US" altLang="en-US" smtClean="0"/>
          </a:p>
        </p:txBody>
      </p:sp>
      <p:sp>
        <p:nvSpPr>
          <p:cNvPr id="34819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838200" y="1400175"/>
            <a:ext cx="3810000" cy="1558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5</a:t>
            </a:r>
            <a:r>
              <a:rPr lang="en-US" altLang="en-US" sz="2000" smtClean="0"/>
              <a:t>. http client receives response message containing html file, displays html.  Parsing html file, finds 10 referenced jpeg  objects</a:t>
            </a:r>
            <a:endParaRPr lang="en-US" altLang="en-US" sz="2400" smtClean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20DF0-2344-44BB-BF27-9184DCFDACF4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4821" name="Rectangle 7"/>
          <p:cNvSpPr>
            <a:spLocks noChangeArrowheads="1"/>
          </p:cNvSpPr>
          <p:nvPr/>
        </p:nvSpPr>
        <p:spPr bwMode="auto">
          <a:xfrm>
            <a:off x="714375" y="3124200"/>
            <a:ext cx="3810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charset="0"/>
              </a:rPr>
              <a:t>6.</a:t>
            </a:r>
            <a:r>
              <a:rPr lang="en-US" altLang="en-US" sz="2000">
                <a:latin typeface="Arial" charset="0"/>
              </a:rPr>
              <a:t> </a:t>
            </a:r>
            <a:r>
              <a:rPr lang="en-US" altLang="en-US" sz="1800">
                <a:latin typeface="Arial" charset="0"/>
              </a:rPr>
              <a:t>Steps 1-5 repeated for each of 10 jpeg objects</a:t>
            </a:r>
          </a:p>
        </p:txBody>
      </p:sp>
      <p:sp>
        <p:nvSpPr>
          <p:cNvPr id="34822" name="Rectangle 8"/>
          <p:cNvSpPr>
            <a:spLocks noChangeArrowheads="1"/>
          </p:cNvSpPr>
          <p:nvPr/>
        </p:nvSpPr>
        <p:spPr bwMode="auto">
          <a:xfrm>
            <a:off x="4724400" y="1123950"/>
            <a:ext cx="3810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charset="0"/>
              </a:rPr>
              <a:t>4.</a:t>
            </a:r>
            <a:r>
              <a:rPr lang="en-US" altLang="en-US" sz="2000">
                <a:latin typeface="Arial" charset="0"/>
              </a:rPr>
              <a:t> </a:t>
            </a:r>
            <a:r>
              <a:rPr lang="en-US" altLang="en-US" sz="1800">
                <a:latin typeface="Arial" charset="0"/>
              </a:rPr>
              <a:t>http server closes TCP connection. 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4823" name="Line 2"/>
          <p:cNvSpPr>
            <a:spLocks noChangeShapeType="1"/>
          </p:cNvSpPr>
          <p:nvPr/>
        </p:nvSpPr>
        <p:spPr bwMode="auto">
          <a:xfrm>
            <a:off x="542925" y="1162050"/>
            <a:ext cx="0" cy="25717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3"/>
          <p:cNvSpPr>
            <a:spLocks noChangeArrowheads="1"/>
          </p:cNvSpPr>
          <p:nvPr/>
        </p:nvSpPr>
        <p:spPr bwMode="auto">
          <a:xfrm>
            <a:off x="304800" y="3162300"/>
            <a:ext cx="342900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5" name="Text Box 13"/>
          <p:cNvSpPr txBox="1">
            <a:spLocks noChangeArrowheads="1"/>
          </p:cNvSpPr>
          <p:nvPr/>
        </p:nvSpPr>
        <p:spPr bwMode="auto">
          <a:xfrm>
            <a:off x="184150" y="3746500"/>
            <a:ext cx="72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accent2"/>
                </a:solidFill>
              </a:rPr>
              <a:t>time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22238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Non-persistent and persistent connections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5300" y="981075"/>
            <a:ext cx="38100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/>
              <a:t>Non-persistent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HTTP/1.0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server parses request, responds, and closes TCP connection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2 RTTs to fetch each object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Each object transfer suffers from slow start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29125" y="971550"/>
            <a:ext cx="38100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/>
              <a:t>Persistent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default for HTTP/1.1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on same TCP connection: server, parses request, responds, parses new request,..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Client sends requests for all referenced objects as soon as it receives base HTML.</a:t>
            </a:r>
          </a:p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Fewer RTTs and less slow start.</a:t>
            </a:r>
          </a:p>
          <a:p>
            <a:pPr eaLnBrk="1" hangingPunct="1"/>
            <a:endParaRPr lang="en-US" altLang="en-US" sz="2000" smtClean="0">
              <a:solidFill>
                <a:schemeClr val="tx1"/>
              </a:solidFill>
            </a:endParaRPr>
          </a:p>
          <a:p>
            <a:pPr eaLnBrk="1" hangingPunct="1"/>
            <a:endParaRPr lang="en-US" altLang="en-US" sz="2000" smtClean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52618-3F0C-4E7E-BC18-F33974F00C30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449263" y="5041900"/>
            <a:ext cx="33513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FF0000"/>
                </a:solidFill>
              </a:rPr>
              <a:t>Some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browsers use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parallel TCP connections.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message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See HTTP message </a:t>
            </a:r>
            <a:r>
              <a:rPr lang="en-US" dirty="0" smtClean="0"/>
              <a:t>examples using telnet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telnet </a:t>
            </a:r>
            <a:r>
              <a:rPr lang="en-US" dirty="0" smtClean="0">
                <a:hlinkClick r:id="rId2"/>
              </a:rPr>
              <a:t>www.cs.fsu.edu</a:t>
            </a:r>
            <a:r>
              <a:rPr lang="en-US" dirty="0" smtClean="0"/>
              <a:t> 80 </a:t>
            </a:r>
          </a:p>
          <a:p>
            <a:pPr marL="457200" lvl="1" indent="0">
              <a:buNone/>
            </a:pPr>
            <a:r>
              <a:rPr lang="en-US" dirty="0" smtClean="0"/>
              <a:t>GET /</a:t>
            </a:r>
            <a:r>
              <a:rPr lang="en-US" dirty="0" err="1" smtClean="0"/>
              <a:t>index.html</a:t>
            </a:r>
            <a:r>
              <a:rPr lang="en-US" dirty="0" smtClean="0"/>
              <a:t> HTTP/1.0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3ACAC-FFDD-4155-8572-13D4FDA7B3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0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293"/>
          <p:cNvSpPr>
            <a:spLocks noChangeArrowheads="1"/>
          </p:cNvSpPr>
          <p:nvPr/>
        </p:nvSpPr>
        <p:spPr bwMode="auto">
          <a:xfrm>
            <a:off x="612775" y="1243013"/>
            <a:ext cx="3781425" cy="7239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6" name="Rectangle 292"/>
          <p:cNvSpPr>
            <a:spLocks noChangeArrowheads="1"/>
          </p:cNvSpPr>
          <p:nvPr/>
        </p:nvSpPr>
        <p:spPr bwMode="auto">
          <a:xfrm>
            <a:off x="571500" y="2095500"/>
            <a:ext cx="4295775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  <a:latin typeface="Arial" charset="0"/>
              </a:rPr>
              <a:t>Client:</a:t>
            </a:r>
          </a:p>
          <a:p>
            <a:r>
              <a:rPr lang="en-US" altLang="en-US" sz="1800" dirty="0">
                <a:latin typeface="Arial" charset="0"/>
              </a:rPr>
              <a:t>initiates contact with server (“speaks first”)</a:t>
            </a:r>
          </a:p>
          <a:p>
            <a:r>
              <a:rPr lang="en-US" altLang="en-US" sz="1800" dirty="0">
                <a:latin typeface="Arial" charset="0"/>
              </a:rPr>
              <a:t>typically requests service from server, </a:t>
            </a:r>
          </a:p>
          <a:p>
            <a:r>
              <a:rPr lang="en-US" altLang="en-US" sz="1800" dirty="0">
                <a:latin typeface="Arial" charset="0"/>
              </a:rPr>
              <a:t>for Web, client is implemented in browser; for e-mail, in mail reader</a:t>
            </a:r>
          </a:p>
          <a:p>
            <a:r>
              <a:rPr lang="en-US" altLang="en-US" sz="2000" dirty="0">
                <a:solidFill>
                  <a:srgbClr val="FF0000"/>
                </a:solidFill>
                <a:latin typeface="Arial" charset="0"/>
              </a:rPr>
              <a:t>Server:</a:t>
            </a:r>
          </a:p>
          <a:p>
            <a:r>
              <a:rPr lang="en-US" altLang="en-US" sz="1800" dirty="0">
                <a:latin typeface="Arial" charset="0"/>
              </a:rPr>
              <a:t>provides requested service to client</a:t>
            </a:r>
          </a:p>
          <a:p>
            <a:r>
              <a:rPr lang="en-US" altLang="en-US" sz="1800" dirty="0">
                <a:latin typeface="Arial" charset="0"/>
              </a:rPr>
              <a:t>e.g., Web server sends requested Web page, mail server delivers </a:t>
            </a:r>
            <a:r>
              <a:rPr lang="en-US" altLang="en-US" sz="1800" dirty="0" smtClean="0">
                <a:latin typeface="Arial" charset="0"/>
              </a:rPr>
              <a:t>e-mail</a:t>
            </a:r>
          </a:p>
          <a:p>
            <a:endParaRPr lang="en-US" altLang="en-US" sz="1800" dirty="0">
              <a:latin typeface="Arial" charset="0"/>
            </a:endParaRPr>
          </a:p>
          <a:p>
            <a:r>
              <a:rPr lang="en-US" altLang="en-US" sz="1800" dirty="0" smtClean="0">
                <a:solidFill>
                  <a:srgbClr val="FF0000"/>
                </a:solidFill>
                <a:latin typeface="Arial" charset="0"/>
              </a:rPr>
              <a:t>Another common paradigm for network apps is peer-to-peer.</a:t>
            </a:r>
            <a:endParaRPr lang="en-US" alt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6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238125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Client-Server Paradigm</a:t>
            </a:r>
          </a:p>
        </p:txBody>
      </p:sp>
      <p:sp>
        <p:nvSpPr>
          <p:cNvPr id="206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0525" y="1304925"/>
            <a:ext cx="4191000" cy="7810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smtClean="0"/>
              <a:t>Typical network app has two pieces: </a:t>
            </a:r>
            <a:r>
              <a:rPr lang="en-US" altLang="en-US" sz="1800" i="1" smtClean="0">
                <a:solidFill>
                  <a:schemeClr val="accent2"/>
                </a:solidFill>
              </a:rPr>
              <a:t>client</a:t>
            </a:r>
            <a:r>
              <a:rPr lang="en-US" altLang="en-US" sz="1800" smtClean="0"/>
              <a:t> and </a:t>
            </a:r>
            <a:r>
              <a:rPr lang="en-US" altLang="en-US" sz="1800" i="1" smtClean="0">
                <a:solidFill>
                  <a:schemeClr val="accent2"/>
                </a:solidFill>
              </a:rPr>
              <a:t>server</a:t>
            </a:r>
          </a:p>
        </p:txBody>
      </p:sp>
      <p:sp>
        <p:nvSpPr>
          <p:cNvPr id="2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8BA1EB-F589-458C-A111-AA9004DD6D80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2070" name="Group 262"/>
          <p:cNvGrpSpPr>
            <a:grpSpLocks/>
          </p:cNvGrpSpPr>
          <p:nvPr/>
        </p:nvGrpSpPr>
        <p:grpSpPr bwMode="auto">
          <a:xfrm>
            <a:off x="4899025" y="1847850"/>
            <a:ext cx="3678238" cy="3670300"/>
            <a:chOff x="3092" y="1182"/>
            <a:chExt cx="2317" cy="2312"/>
          </a:xfrm>
        </p:grpSpPr>
        <p:sp>
          <p:nvSpPr>
            <p:cNvPr id="2098" name="Freeform 7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141 w 1292"/>
                <a:gd name="T1" fmla="*/ 3 h 1255"/>
                <a:gd name="T2" fmla="*/ 21 w 1292"/>
                <a:gd name="T3" fmla="*/ 78 h 1255"/>
                <a:gd name="T4" fmla="*/ 17 w 1292"/>
                <a:gd name="T5" fmla="*/ 261 h 1255"/>
                <a:gd name="T6" fmla="*/ 31 w 1292"/>
                <a:gd name="T7" fmla="*/ 414 h 1255"/>
                <a:gd name="T8" fmla="*/ 146 w 1292"/>
                <a:gd name="T9" fmla="*/ 435 h 1255"/>
                <a:gd name="T10" fmla="*/ 382 w 1292"/>
                <a:gd name="T11" fmla="*/ 564 h 1255"/>
                <a:gd name="T12" fmla="*/ 589 w 1292"/>
                <a:gd name="T13" fmla="*/ 618 h 1255"/>
                <a:gd name="T14" fmla="*/ 709 w 1292"/>
                <a:gd name="T15" fmla="*/ 509 h 1255"/>
                <a:gd name="T16" fmla="*/ 752 w 1292"/>
                <a:gd name="T17" fmla="*/ 222 h 1255"/>
                <a:gd name="T18" fmla="*/ 713 w 1292"/>
                <a:gd name="T19" fmla="*/ 105 h 1255"/>
                <a:gd name="T20" fmla="*/ 443 w 1292"/>
                <a:gd name="T21" fmla="*/ 58 h 1255"/>
                <a:gd name="T22" fmla="*/ 141 w 1292"/>
                <a:gd name="T23" fmla="*/ 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99" name="Freeform 8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326 w 1340"/>
                <a:gd name="T1" fmla="*/ 20 h 1191"/>
                <a:gd name="T2" fmla="*/ 48 w 1340"/>
                <a:gd name="T3" fmla="*/ 29 h 1191"/>
                <a:gd name="T4" fmla="*/ 34 w 1340"/>
                <a:gd name="T5" fmla="*/ 201 h 1191"/>
                <a:gd name="T6" fmla="*/ 17 w 1340"/>
                <a:gd name="T7" fmla="*/ 359 h 1191"/>
                <a:gd name="T8" fmla="*/ 66 w 1340"/>
                <a:gd name="T9" fmla="*/ 434 h 1191"/>
                <a:gd name="T10" fmla="*/ 319 w 1340"/>
                <a:gd name="T11" fmla="*/ 437 h 1191"/>
                <a:gd name="T12" fmla="*/ 380 w 1340"/>
                <a:gd name="T13" fmla="*/ 563 h 1191"/>
                <a:gd name="T14" fmla="*/ 732 w 1340"/>
                <a:gd name="T15" fmla="*/ 548 h 1191"/>
                <a:gd name="T16" fmla="*/ 757 w 1340"/>
                <a:gd name="T17" fmla="*/ 285 h 1191"/>
                <a:gd name="T18" fmla="*/ 714 w 1340"/>
                <a:gd name="T19" fmla="*/ 171 h 1191"/>
                <a:gd name="T20" fmla="*/ 450 w 1340"/>
                <a:gd name="T21" fmla="*/ 144 h 1191"/>
                <a:gd name="T22" fmla="*/ 326 w 1340"/>
                <a:gd name="T23" fmla="*/ 20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00" name="Freeform 9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16 w 2135"/>
                <a:gd name="T1" fmla="*/ 326 h 1662"/>
                <a:gd name="T2" fmla="*/ 62 w 2135"/>
                <a:gd name="T3" fmla="*/ 38 h 1662"/>
                <a:gd name="T4" fmla="*/ 390 w 2135"/>
                <a:gd name="T5" fmla="*/ 98 h 1662"/>
                <a:gd name="T6" fmla="*/ 717 w 2135"/>
                <a:gd name="T7" fmla="*/ 50 h 1662"/>
                <a:gd name="T8" fmla="*/ 1188 w 2135"/>
                <a:gd name="T9" fmla="*/ 204 h 1662"/>
                <a:gd name="T10" fmla="*/ 1195 w 2135"/>
                <a:gd name="T11" fmla="*/ 572 h 1662"/>
                <a:gd name="T12" fmla="*/ 938 w 2135"/>
                <a:gd name="T13" fmla="*/ 801 h 1662"/>
                <a:gd name="T14" fmla="*/ 483 w 2135"/>
                <a:gd name="T15" fmla="*/ 759 h 1662"/>
                <a:gd name="T16" fmla="*/ 298 w 2135"/>
                <a:gd name="T17" fmla="*/ 635 h 1662"/>
                <a:gd name="T18" fmla="*/ 109 w 2135"/>
                <a:gd name="T19" fmla="*/ 534 h 1662"/>
                <a:gd name="T20" fmla="*/ 16 w 2135"/>
                <a:gd name="T21" fmla="*/ 326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101" name="Group 10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2063" name="Object 11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79" name="Clip" r:id="rId4" imgW="1307263" imgH="1084139" progId="">
                      <p:embed/>
                    </p:oleObj>
                  </mc:Choice>
                  <mc:Fallback>
                    <p:oleObj name="Clip" r:id="rId4" imgW="1307263" imgH="1084139" progId="">
                      <p:embed/>
                      <p:pic>
                        <p:nvPicPr>
                          <p:cNvPr id="0" name="Picture 30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64" name="Object 12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0" name="Clip" r:id="rId6" imgW="681706" imgH="480401" progId="">
                      <p:embed/>
                    </p:oleObj>
                  </mc:Choice>
                  <mc:Fallback>
                    <p:oleObj name="Clip" r:id="rId6" imgW="681706" imgH="480401" progId="">
                      <p:embed/>
                      <p:pic>
                        <p:nvPicPr>
                          <p:cNvPr id="0" name="Picture 30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02" name="Line 13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02" name="Group 14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2061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1" name="Clip" r:id="rId8" imgW="1307263" imgH="1084139" progId="">
                      <p:embed/>
                    </p:oleObj>
                  </mc:Choice>
                  <mc:Fallback>
                    <p:oleObj name="Clip" r:id="rId8" imgW="1307263" imgH="1084139" progId="">
                      <p:embed/>
                      <p:pic>
                        <p:nvPicPr>
                          <p:cNvPr id="0" name="Picture 3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62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2" name="Clip" r:id="rId9" imgW="681706" imgH="480401" progId="">
                      <p:embed/>
                    </p:oleObj>
                  </mc:Choice>
                  <mc:Fallback>
                    <p:oleObj name="Clip" r:id="rId9" imgW="681706" imgH="480401" progId="">
                      <p:embed/>
                      <p:pic>
                        <p:nvPicPr>
                          <p:cNvPr id="0" name="Picture 3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01" name="Line 17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03" name="Group 18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2298" name="Oval 19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9" name="Oval 20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00" name="Oval 21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104" name="Group 22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2290" name="AutoShape 2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1" name="Rectangle 2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2" name="Rectangle 2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3" name="AutoShape 2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4" name="Line 2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5" name="Line 2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6" name="Rectangle 2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7" name="Rectangle 3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105" name="Group 31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2287" name="Oval 32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8" name="Oval 33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9" name="Oval 34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106" name="Line 35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7" name="Line 36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8" name="Line 37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" name="Line 38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" name="Line 39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1" name="Line 40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12" name="Group 41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2279" name="AutoShape 4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0" name="Rectangle 4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1" name="Rectangle 4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2" name="AutoShape 4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3" name="Line 4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4" name="Line 4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5" name="Rectangle 4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6" name="Rectangle 4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113" name="Group 50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2059" name="Object 5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3" name="Clip" r:id="rId10" imgW="1307263" imgH="1084139" progId="">
                      <p:embed/>
                    </p:oleObj>
                  </mc:Choice>
                  <mc:Fallback>
                    <p:oleObj name="Clip" r:id="rId10" imgW="1307263" imgH="1084139" progId="">
                      <p:embed/>
                      <p:pic>
                        <p:nvPicPr>
                          <p:cNvPr id="0" name="Picture 30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72" name="Line 52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60" name="Object 53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4" name="Clip" r:id="rId11" imgW="1307263" imgH="1084139" progId="">
                      <p:embed/>
                    </p:oleObj>
                  </mc:Choice>
                  <mc:Fallback>
                    <p:oleObj name="Clip" r:id="rId11" imgW="1307263" imgH="1084139" progId="">
                      <p:embed/>
                      <p:pic>
                        <p:nvPicPr>
                          <p:cNvPr id="0" name="Picture 30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73" name="Line 54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74" name="Group 55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2276" name="Oval 56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7" name="Oval 57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8" name="Oval 58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2275" name="Line 59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050" name="Object 60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5" name="Clip" r:id="rId12" imgW="1307263" imgH="1084139" progId="">
                    <p:embed/>
                  </p:oleObj>
                </mc:Choice>
                <mc:Fallback>
                  <p:oleObj name="Clip" r:id="rId12" imgW="1307263" imgH="1084139" progId="">
                    <p:embed/>
                    <p:pic>
                      <p:nvPicPr>
                        <p:cNvPr id="0" name="Picture 3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" y="2837"/>
                          <a:ext cx="263" cy="2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61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6" name="Clip" r:id="rId13" imgW="1307263" imgH="1084139" progId="">
                    <p:embed/>
                  </p:oleObj>
                </mc:Choice>
                <mc:Fallback>
                  <p:oleObj name="Clip" r:id="rId13" imgW="1307263" imgH="1084139" progId="">
                    <p:embed/>
                    <p:pic>
                      <p:nvPicPr>
                        <p:cNvPr id="0" name="Picture 3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8" y="2830"/>
                          <a:ext cx="262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14" name="Oval 62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15" name="Oval 63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16" name="Oval 64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17" name="Line 65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" name="Line 66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" name="Line 67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" name="Line 68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" name="Line 69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" name="Line 70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2" name="Object 71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7" name="Clip" r:id="rId14" imgW="982811" imgH="1208363" progId="">
                    <p:embed/>
                  </p:oleObj>
                </mc:Choice>
                <mc:Fallback>
                  <p:oleObj name="Clip" r:id="rId14" imgW="982811" imgH="1208363" progId="">
                    <p:embed/>
                    <p:pic>
                      <p:nvPicPr>
                        <p:cNvPr id="0" name="Picture 3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2" y="2309"/>
                          <a:ext cx="128" cy="1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72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" name="Clip" r:id="rId16" imgW="982811" imgH="1208363" progId="">
                    <p:embed/>
                  </p:oleObj>
                </mc:Choice>
                <mc:Fallback>
                  <p:oleObj name="Clip" r:id="rId16" imgW="982811" imgH="1208363" progId="">
                    <p:embed/>
                    <p:pic>
                      <p:nvPicPr>
                        <p:cNvPr id="0" name="Picture 3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" y="2360"/>
                          <a:ext cx="128" cy="1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23" name="Freeform 73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115 h 228"/>
                <a:gd name="T2" fmla="*/ 256 w 972"/>
                <a:gd name="T3" fmla="*/ 5 h 228"/>
                <a:gd name="T4" fmla="*/ 577 w 972"/>
                <a:gd name="T5" fmla="*/ 86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124" name="Group 74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2057" name="Object 7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9" name="Clip" r:id="rId17" imgW="826829" imgH="840406" progId="">
                      <p:embed/>
                    </p:oleObj>
                  </mc:Choice>
                  <mc:Fallback>
                    <p:oleObj name="Clip" r:id="rId17" imgW="826829" imgH="840406" progId="">
                      <p:embed/>
                      <p:pic>
                        <p:nvPicPr>
                          <p:cNvPr id="0" name="Picture 3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8" name="Object 7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90" name="Clip" r:id="rId19" imgW="1268295" imgH="1199426" progId="">
                      <p:embed/>
                    </p:oleObj>
                  </mc:Choice>
                  <mc:Fallback>
                    <p:oleObj name="Clip" r:id="rId19" imgW="1268295" imgH="1199426" progId="">
                      <p:embed/>
                      <p:pic>
                        <p:nvPicPr>
                          <p:cNvPr id="0" name="Picture 3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125" name="Group 77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2055" name="Object 78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91" name="Clip" r:id="rId21" imgW="826829" imgH="840406" progId="">
                      <p:embed/>
                    </p:oleObj>
                  </mc:Choice>
                  <mc:Fallback>
                    <p:oleObj name="Clip" r:id="rId21" imgW="826829" imgH="840406" progId="">
                      <p:embed/>
                      <p:pic>
                        <p:nvPicPr>
                          <p:cNvPr id="0" name="Picture 3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6" name="Object 79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92" name="Clip" r:id="rId22" imgW="1268295" imgH="1199426" progId="">
                      <p:embed/>
                    </p:oleObj>
                  </mc:Choice>
                  <mc:Fallback>
                    <p:oleObj name="Clip" r:id="rId22" imgW="1268295" imgH="1199426" progId="">
                      <p:embed/>
                      <p:pic>
                        <p:nvPicPr>
                          <p:cNvPr id="0" name="Picture 3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126" name="Group 80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2054" name="Object 81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93" name="Clip" r:id="rId23" imgW="826829" imgH="840406" progId="">
                      <p:embed/>
                    </p:oleObj>
                  </mc:Choice>
                  <mc:Fallback>
                    <p:oleObj name="Clip" r:id="rId23" imgW="826829" imgH="840406" progId="">
                      <p:embed/>
                      <p:pic>
                        <p:nvPicPr>
                          <p:cNvPr id="0" name="Picture 3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71" name="Rectangle 82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127" name="Line 83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8" name="Group 84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2263" name="AutoShape 8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4" name="Rectangle 8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5" name="Rectangle 8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6" name="AutoShape 8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7" name="Line 8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8" name="Line 9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9" name="Rectangle 9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70" name="Rectangle 9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129" name="Group 93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2255" name="AutoShape 9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6" name="Rectangle 9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7" name="Rectangle 9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8" name="AutoShape 9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9" name="Line 9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" name="Line 9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" name="Rectangle 10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2" name="Rectangle 10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130" name="Line 102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1" name="Line 103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2" name="Line 104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3" name="Line 105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4" name="Line 106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5" name="Line 107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" name="Line 108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" name="Line 109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" name="Line 110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" name="Line 111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" name="Line 112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" name="Line 113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2" name="Group 144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2242" name="Oval 14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43" name="Line 14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4" name="Line 14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5" name="Rectangle 14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246" name="Oval 14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47" name="Group 15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52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48" name="Group 15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49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0" name="Line 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1" name="Line 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3" name="Group 158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2229" name="Oval 1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30" name="Line 1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1" name="Line 1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2" name="Rectangle 1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233" name="Oval 1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34" name="Group 1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39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0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1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35" name="Group 1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36" name="Line 1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7" name="Line 1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8" name="Line 1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4" name="Group 172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2216" name="Oval 17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17" name="Line 17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8" name="Line 17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9" name="Rectangle 17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220" name="Oval 17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21" name="Group 17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26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7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8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22" name="Group 18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23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4" name="Line 1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5" name="Line 1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5" name="Group 186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2203" name="Oval 18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04" name="Line 18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5" name="Line 18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6" name="Rectangle 19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207" name="Oval 19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08" name="Group 19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13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4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5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09" name="Group 19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10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1" name="Line 19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" name="Line 1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6" name="Group 200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2190" name="Oval 20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91" name="Line 20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2" name="Line 20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3" name="Rectangle 20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194" name="Oval 20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195" name="Group 20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00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1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2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96" name="Group 21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97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8" name="Line 2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9" name="Line 2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7" name="Group 214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2177" name="Oval 21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78" name="Line 21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9" name="Line 21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0" name="Rectangle 21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181" name="Oval 21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182" name="Group 22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87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8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9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83" name="Group 22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84" name="Line 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5" name="Line 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6" name="Line 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8" name="Group 228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2164" name="Oval 22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65" name="Line 23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" name="Line 23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" name="Rectangle 23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168" name="Oval 23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169" name="Group 23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74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5" name="Line 23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6" name="Line 23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70" name="Group 23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71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2" name="Line 2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3" name="Line 2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9" name="Group 242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2151" name="Oval 24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" name="Line 24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" name="Line 24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" name="Rectangle 24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2155" name="Oval 24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156" name="Group 24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1" name="Line 2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" name="Line 2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" name="Line 2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7" name="Group 25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58" name="Line 2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" name="Line 2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" name="Line 2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150" name="Line 261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0" name="Group 302"/>
          <p:cNvGrpSpPr>
            <a:grpSpLocks/>
          </p:cNvGrpSpPr>
          <p:nvPr/>
        </p:nvGrpSpPr>
        <p:grpSpPr bwMode="auto">
          <a:xfrm>
            <a:off x="4740275" y="1500188"/>
            <a:ext cx="3738563" cy="3725862"/>
            <a:chOff x="2986" y="945"/>
            <a:chExt cx="2355" cy="2347"/>
          </a:xfrm>
        </p:grpSpPr>
        <p:grpSp>
          <p:nvGrpSpPr>
            <p:cNvPr id="2082" name="Group 272"/>
            <p:cNvGrpSpPr>
              <a:grpSpLocks/>
            </p:cNvGrpSpPr>
            <p:nvPr/>
          </p:nvGrpSpPr>
          <p:grpSpPr bwMode="auto">
            <a:xfrm>
              <a:off x="2986" y="945"/>
              <a:ext cx="513" cy="541"/>
              <a:chOff x="2938" y="2925"/>
              <a:chExt cx="513" cy="541"/>
            </a:xfrm>
          </p:grpSpPr>
          <p:sp>
            <p:nvSpPr>
              <p:cNvPr id="2091" name="Rectangle 266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92" name="Rectangle 264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93" name="Rectangle 265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94" name="Text Box 263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1000">
                    <a:solidFill>
                      <a:schemeClr val="bg1"/>
                    </a:solidFill>
                  </a:rPr>
                  <a:t>application</a:t>
                </a:r>
                <a:endParaRPr lang="en-US" altLang="en-US" sz="1000"/>
              </a:p>
              <a:p>
                <a:pPr algn="ctr"/>
                <a:r>
                  <a:rPr lang="en-US" altLang="en-US" sz="1000"/>
                  <a:t>transport</a:t>
                </a:r>
              </a:p>
              <a:p>
                <a:pPr algn="ctr"/>
                <a:r>
                  <a:rPr lang="en-US" altLang="en-US" sz="1000"/>
                  <a:t>network</a:t>
                </a:r>
              </a:p>
              <a:p>
                <a:pPr algn="ctr"/>
                <a:r>
                  <a:rPr lang="en-US" altLang="en-US" sz="1000"/>
                  <a:t>data link</a:t>
                </a:r>
              </a:p>
              <a:p>
                <a:pPr algn="ctr"/>
                <a:r>
                  <a:rPr lang="en-US" altLang="en-US" sz="1000"/>
                  <a:t>physical</a:t>
                </a:r>
                <a:endParaRPr lang="en-US" altLang="en-US"/>
              </a:p>
            </p:txBody>
          </p:sp>
          <p:sp>
            <p:nvSpPr>
              <p:cNvPr id="2095" name="Line 269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" name="Line 270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" name="Line 271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3" name="Group 273"/>
            <p:cNvGrpSpPr>
              <a:grpSpLocks/>
            </p:cNvGrpSpPr>
            <p:nvPr/>
          </p:nvGrpSpPr>
          <p:grpSpPr bwMode="auto">
            <a:xfrm>
              <a:off x="4828" y="2751"/>
              <a:ext cx="513" cy="541"/>
              <a:chOff x="2938" y="2925"/>
              <a:chExt cx="513" cy="541"/>
            </a:xfrm>
          </p:grpSpPr>
          <p:sp>
            <p:nvSpPr>
              <p:cNvPr id="2084" name="Rectangle 274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85" name="Rectangle 275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86" name="Rectangle 276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87" name="Text Box 277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1000">
                    <a:solidFill>
                      <a:schemeClr val="bg1"/>
                    </a:solidFill>
                  </a:rPr>
                  <a:t>application</a:t>
                </a:r>
                <a:endParaRPr lang="en-US" altLang="en-US" sz="1000"/>
              </a:p>
              <a:p>
                <a:pPr algn="ctr"/>
                <a:r>
                  <a:rPr lang="en-US" altLang="en-US" sz="1000"/>
                  <a:t>transport</a:t>
                </a:r>
              </a:p>
              <a:p>
                <a:pPr algn="ctr"/>
                <a:r>
                  <a:rPr lang="en-US" altLang="en-US" sz="1000"/>
                  <a:t>network</a:t>
                </a:r>
              </a:p>
              <a:p>
                <a:pPr algn="ctr"/>
                <a:r>
                  <a:rPr lang="en-US" altLang="en-US" sz="1000"/>
                  <a:t>data link</a:t>
                </a:r>
              </a:p>
              <a:p>
                <a:pPr algn="ctr"/>
                <a:r>
                  <a:rPr lang="en-US" altLang="en-US" sz="1000"/>
                  <a:t>physical</a:t>
                </a:r>
                <a:endParaRPr lang="en-US" altLang="en-US"/>
              </a:p>
            </p:txBody>
          </p:sp>
          <p:sp>
            <p:nvSpPr>
              <p:cNvPr id="2088" name="Line 278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" name="Line 279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" name="Line 280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3" name="Group 303"/>
          <p:cNvGrpSpPr>
            <a:grpSpLocks/>
          </p:cNvGrpSpPr>
          <p:nvPr/>
        </p:nvGrpSpPr>
        <p:grpSpPr bwMode="auto">
          <a:xfrm>
            <a:off x="5476875" y="1724025"/>
            <a:ext cx="2238375" cy="2743200"/>
            <a:chOff x="3450" y="1086"/>
            <a:chExt cx="1410" cy="1728"/>
          </a:xfrm>
        </p:grpSpPr>
        <p:sp>
          <p:nvSpPr>
            <p:cNvPr id="2078" name="Line 289"/>
            <p:cNvSpPr>
              <a:spLocks noChangeShapeType="1"/>
            </p:cNvSpPr>
            <p:nvPr/>
          </p:nvSpPr>
          <p:spPr bwMode="auto">
            <a:xfrm>
              <a:off x="3462" y="1086"/>
              <a:ext cx="1398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9" name="Group 296"/>
            <p:cNvGrpSpPr>
              <a:grpSpLocks/>
            </p:cNvGrpSpPr>
            <p:nvPr/>
          </p:nvGrpSpPr>
          <p:grpSpPr bwMode="auto">
            <a:xfrm>
              <a:off x="3450" y="1481"/>
              <a:ext cx="688" cy="250"/>
              <a:chOff x="4032" y="2303"/>
              <a:chExt cx="688" cy="250"/>
            </a:xfrm>
          </p:grpSpPr>
          <p:sp>
            <p:nvSpPr>
              <p:cNvPr id="2080" name="Rectangle 295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81" name="Text Box 294"/>
              <p:cNvSpPr txBox="1">
                <a:spLocks noChangeArrowheads="1"/>
              </p:cNvSpPr>
              <p:nvPr/>
            </p:nvSpPr>
            <p:spPr bwMode="auto">
              <a:xfrm>
                <a:off x="4032" y="2303"/>
                <a:ext cx="6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2000">
                    <a:solidFill>
                      <a:srgbClr val="FF0000"/>
                    </a:solidFill>
                  </a:rPr>
                  <a:t>request</a:t>
                </a:r>
                <a:endParaRPr lang="en-US" altLang="en-US"/>
              </a:p>
            </p:txBody>
          </p:sp>
        </p:grpSp>
      </p:grpSp>
      <p:grpSp>
        <p:nvGrpSpPr>
          <p:cNvPr id="235" name="Group 305"/>
          <p:cNvGrpSpPr>
            <a:grpSpLocks/>
          </p:cNvGrpSpPr>
          <p:nvPr/>
        </p:nvGrpSpPr>
        <p:grpSpPr bwMode="auto">
          <a:xfrm>
            <a:off x="5572125" y="1609725"/>
            <a:ext cx="2914650" cy="2743200"/>
            <a:chOff x="3510" y="1014"/>
            <a:chExt cx="1836" cy="1728"/>
          </a:xfrm>
        </p:grpSpPr>
        <p:sp>
          <p:nvSpPr>
            <p:cNvPr id="2074" name="Line 297"/>
            <p:cNvSpPr>
              <a:spLocks noChangeShapeType="1"/>
            </p:cNvSpPr>
            <p:nvPr/>
          </p:nvSpPr>
          <p:spPr bwMode="auto">
            <a:xfrm>
              <a:off x="3510" y="1014"/>
              <a:ext cx="1440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5" name="Group 298"/>
            <p:cNvGrpSpPr>
              <a:grpSpLocks/>
            </p:cNvGrpSpPr>
            <p:nvPr/>
          </p:nvGrpSpPr>
          <p:grpSpPr bwMode="auto">
            <a:xfrm>
              <a:off x="4752" y="2387"/>
              <a:ext cx="594" cy="250"/>
              <a:chOff x="4086" y="2303"/>
              <a:chExt cx="594" cy="250"/>
            </a:xfrm>
          </p:grpSpPr>
          <p:sp>
            <p:nvSpPr>
              <p:cNvPr id="2076" name="Rectangle 299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77" name="Text Box 300"/>
              <p:cNvSpPr txBox="1">
                <a:spLocks noChangeArrowheads="1"/>
              </p:cNvSpPr>
              <p:nvPr/>
            </p:nvSpPr>
            <p:spPr bwMode="auto">
              <a:xfrm>
                <a:off x="4129" y="2303"/>
                <a:ext cx="4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n-US" sz="2000">
                    <a:solidFill>
                      <a:srgbClr val="FF0000"/>
                    </a:solidFill>
                  </a:rPr>
                  <a:t>reply</a:t>
                </a:r>
                <a:endParaRPr lang="en-US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Transport Service does an App Need?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76250" y="1390650"/>
            <a:ext cx="3886200" cy="2228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/>
              <a:t>Data loss</a:t>
            </a:r>
          </a:p>
          <a:p>
            <a:pPr eaLnBrk="1" hangingPunct="1"/>
            <a:r>
              <a:rPr lang="en-US" altLang="en-US" sz="1800" smtClean="0">
                <a:solidFill>
                  <a:schemeClr val="tx1"/>
                </a:solidFill>
              </a:rPr>
              <a:t>some apps (e.g., audio) can tolerate some loss</a:t>
            </a:r>
          </a:p>
          <a:p>
            <a:pPr eaLnBrk="1" hangingPunct="1"/>
            <a:r>
              <a:rPr lang="en-US" altLang="en-US" sz="1800" smtClean="0">
                <a:solidFill>
                  <a:schemeClr val="tx1"/>
                </a:solidFill>
              </a:rPr>
              <a:t>other apps (e.g., file transfer, telnet) require 100% reliable data transfer 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00575" y="2838450"/>
            <a:ext cx="3810000" cy="1847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/>
              <a:t>Delay</a:t>
            </a:r>
          </a:p>
          <a:p>
            <a:pPr eaLnBrk="1" hangingPunct="1"/>
            <a:r>
              <a:rPr lang="en-US" altLang="en-US" sz="1800" smtClean="0">
                <a:solidFill>
                  <a:schemeClr val="tx1"/>
                </a:solidFill>
              </a:rPr>
              <a:t>some apps (e.g., Internet telephony, interactive games) require low delay to be “effective”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71284-00A3-4733-AF46-9BA1789112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523875" y="3724275"/>
            <a:ext cx="38862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Arial" charset="0"/>
              </a:rPr>
              <a:t>Bandwidth</a:t>
            </a:r>
            <a:endParaRPr lang="en-US" altLang="en-US">
              <a:latin typeface="Arial" charset="0"/>
            </a:endParaRPr>
          </a:p>
          <a:p>
            <a:pPr>
              <a:buFontTx/>
              <a:buChar char="•"/>
            </a:pPr>
            <a:r>
              <a:rPr lang="en-US" altLang="en-US" sz="1800">
                <a:latin typeface="Arial" charset="0"/>
              </a:rPr>
              <a:t>  some apps (e.g., multimedia) require minimum amount of bandwidth to be “effective”</a:t>
            </a:r>
          </a:p>
          <a:p>
            <a:pPr>
              <a:buFontTx/>
              <a:buChar char="•"/>
            </a:pPr>
            <a:r>
              <a:rPr lang="en-US" altLang="en-US" sz="1800">
                <a:latin typeface="Arial" charset="0"/>
              </a:rPr>
              <a:t>  other apps (“elastic apps”) make use of whatever bandwidth they get</a:t>
            </a:r>
            <a:r>
              <a:rPr lang="en-US" altLang="en-US" sz="2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1025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Transport Service Requirements of </a:t>
            </a:r>
            <a:br>
              <a:rPr lang="en-US" altLang="en-US" smtClean="0"/>
            </a:br>
            <a:r>
              <a:rPr lang="en-US" altLang="en-US" smtClean="0"/>
              <a:t>Common Apps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F9AA0-E042-46F4-ACFA-616910D075F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04800" y="1763713"/>
            <a:ext cx="254158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2000" b="1">
                <a:latin typeface="Arial" charset="0"/>
              </a:rPr>
              <a:t>Application</a:t>
            </a:r>
            <a:endParaRPr lang="en-US" altLang="en-US" sz="2000">
              <a:latin typeface="Arial" charset="0"/>
            </a:endParaRPr>
          </a:p>
          <a:p>
            <a:pPr algn="r"/>
            <a:endParaRPr lang="en-US" altLang="en-US" sz="2000">
              <a:latin typeface="Arial" charset="0"/>
            </a:endParaRPr>
          </a:p>
          <a:p>
            <a:pPr algn="r"/>
            <a:r>
              <a:rPr lang="en-US" altLang="en-US" sz="2000">
                <a:latin typeface="Arial" charset="0"/>
              </a:rPr>
              <a:t>file transfer</a:t>
            </a:r>
          </a:p>
          <a:p>
            <a:pPr algn="r"/>
            <a:r>
              <a:rPr lang="en-US" altLang="en-US" sz="2000">
                <a:latin typeface="Arial" charset="0"/>
              </a:rPr>
              <a:t>e-mail</a:t>
            </a:r>
          </a:p>
          <a:p>
            <a:pPr algn="r"/>
            <a:r>
              <a:rPr lang="en-US" altLang="en-US" sz="2000">
                <a:latin typeface="Arial" charset="0"/>
              </a:rPr>
              <a:t>Web documents</a:t>
            </a:r>
          </a:p>
          <a:p>
            <a:pPr algn="r"/>
            <a:r>
              <a:rPr lang="en-US" altLang="en-US" sz="2000">
                <a:latin typeface="Arial" charset="0"/>
              </a:rPr>
              <a:t>real-time audio/video</a:t>
            </a:r>
          </a:p>
          <a:p>
            <a:pPr algn="r"/>
            <a:endParaRPr lang="en-US" altLang="en-US" sz="2000">
              <a:latin typeface="Arial" charset="0"/>
            </a:endParaRPr>
          </a:p>
          <a:p>
            <a:pPr algn="r"/>
            <a:r>
              <a:rPr lang="en-US" altLang="en-US" sz="2000">
                <a:latin typeface="Arial" charset="0"/>
              </a:rPr>
              <a:t>stored audio/video</a:t>
            </a:r>
          </a:p>
          <a:p>
            <a:pPr algn="r"/>
            <a:r>
              <a:rPr lang="en-US" altLang="en-US" sz="2000">
                <a:latin typeface="Arial" charset="0"/>
              </a:rPr>
              <a:t>interactive games</a:t>
            </a:r>
          </a:p>
          <a:p>
            <a:pPr algn="r"/>
            <a:r>
              <a:rPr lang="en-US" altLang="en-US" sz="2000">
                <a:latin typeface="Arial" charset="0"/>
              </a:rPr>
              <a:t>financial apps</a:t>
            </a:r>
            <a:endParaRPr lang="en-US" altLang="en-US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2949575" y="1763713"/>
            <a:ext cx="15668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1">
                <a:latin typeface="Arial" charset="0"/>
              </a:rPr>
              <a:t>Data loss</a:t>
            </a:r>
            <a:endParaRPr lang="en-US" altLang="en-US" sz="2000">
              <a:latin typeface="Arial" charset="0"/>
            </a:endParaRP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no loss</a:t>
            </a:r>
          </a:p>
          <a:p>
            <a:r>
              <a:rPr lang="en-US" altLang="en-US" sz="2000">
                <a:latin typeface="Arial" charset="0"/>
              </a:rPr>
              <a:t>no loss</a:t>
            </a:r>
          </a:p>
          <a:p>
            <a:r>
              <a:rPr lang="en-US" altLang="en-US" sz="2000">
                <a:latin typeface="Arial" charset="0"/>
              </a:rPr>
              <a:t>loss-tolerant</a:t>
            </a:r>
          </a:p>
          <a:p>
            <a:r>
              <a:rPr lang="en-US" altLang="en-US" sz="2000">
                <a:latin typeface="Arial" charset="0"/>
              </a:rPr>
              <a:t>loss-tolerant</a:t>
            </a: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loss-tolerant</a:t>
            </a:r>
          </a:p>
          <a:p>
            <a:r>
              <a:rPr lang="en-US" altLang="en-US" sz="2000">
                <a:latin typeface="Arial" charset="0"/>
              </a:rPr>
              <a:t>loss-tolerant</a:t>
            </a:r>
          </a:p>
          <a:p>
            <a:r>
              <a:rPr lang="en-US" altLang="en-US" sz="2000">
                <a:latin typeface="Arial" charset="0"/>
              </a:rPr>
              <a:t>no loss</a:t>
            </a:r>
            <a:endParaRPr lang="en-US" altLang="en-US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673600" y="1763713"/>
            <a:ext cx="20621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1">
                <a:latin typeface="Arial" charset="0"/>
              </a:rPr>
              <a:t>Bandwidth</a:t>
            </a:r>
            <a:endParaRPr lang="en-US" altLang="en-US" sz="2000">
              <a:latin typeface="Arial" charset="0"/>
            </a:endParaRP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elastic</a:t>
            </a:r>
          </a:p>
          <a:p>
            <a:r>
              <a:rPr lang="en-US" altLang="en-US" sz="2000">
                <a:latin typeface="Arial" charset="0"/>
              </a:rPr>
              <a:t>elastic</a:t>
            </a:r>
          </a:p>
          <a:p>
            <a:r>
              <a:rPr lang="en-US" altLang="en-US" sz="2000">
                <a:latin typeface="Arial" charset="0"/>
              </a:rPr>
              <a:t>elastic</a:t>
            </a:r>
          </a:p>
          <a:p>
            <a:r>
              <a:rPr lang="en-US" altLang="en-US" sz="2000">
                <a:latin typeface="Arial" charset="0"/>
              </a:rPr>
              <a:t>audio: 5Kb-1Mb</a:t>
            </a:r>
          </a:p>
          <a:p>
            <a:r>
              <a:rPr lang="en-US" altLang="en-US" sz="2000">
                <a:latin typeface="Arial" charset="0"/>
              </a:rPr>
              <a:t>video:10Kb-5Mb</a:t>
            </a:r>
          </a:p>
          <a:p>
            <a:r>
              <a:rPr lang="en-US" altLang="en-US" sz="2000">
                <a:latin typeface="Arial" charset="0"/>
              </a:rPr>
              <a:t>same as above </a:t>
            </a:r>
          </a:p>
          <a:p>
            <a:r>
              <a:rPr lang="en-US" altLang="en-US" sz="2000">
                <a:latin typeface="Arial" charset="0"/>
              </a:rPr>
              <a:t>few Kbps up</a:t>
            </a:r>
          </a:p>
          <a:p>
            <a:r>
              <a:rPr lang="en-US" altLang="en-US" sz="2000">
                <a:latin typeface="Arial" charset="0"/>
              </a:rPr>
              <a:t>elastic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6616700" y="1744663"/>
            <a:ext cx="20621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1">
                <a:latin typeface="Arial" charset="0"/>
              </a:rPr>
              <a:t>Time Sensitive</a:t>
            </a:r>
            <a:endParaRPr lang="en-US" altLang="en-US" sz="2000">
              <a:latin typeface="Arial" charset="0"/>
            </a:endParaRP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no</a:t>
            </a:r>
          </a:p>
          <a:p>
            <a:r>
              <a:rPr lang="en-US" altLang="en-US" sz="2000">
                <a:latin typeface="Arial" charset="0"/>
              </a:rPr>
              <a:t>no</a:t>
            </a:r>
          </a:p>
          <a:p>
            <a:r>
              <a:rPr lang="en-US" altLang="en-US" sz="2000">
                <a:latin typeface="Arial" charset="0"/>
              </a:rPr>
              <a:t>no</a:t>
            </a:r>
          </a:p>
          <a:p>
            <a:r>
              <a:rPr lang="en-US" altLang="en-US" sz="2000">
                <a:latin typeface="Arial" charset="0"/>
              </a:rPr>
              <a:t>yes, 100’s msec</a:t>
            </a: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yes, few secs</a:t>
            </a:r>
          </a:p>
          <a:p>
            <a:r>
              <a:rPr lang="en-US" altLang="en-US" sz="2000">
                <a:latin typeface="Arial" charset="0"/>
              </a:rPr>
              <a:t>yes, 100’s msec</a:t>
            </a:r>
          </a:p>
          <a:p>
            <a:r>
              <a:rPr lang="en-US" altLang="en-US" sz="2000">
                <a:latin typeface="Arial" charset="0"/>
              </a:rPr>
              <a:t>yes and no</a:t>
            </a:r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 flipV="1">
            <a:off x="895350" y="2133600"/>
            <a:ext cx="75628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 flipV="1">
            <a:off x="847725" y="27336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 flipV="1">
            <a:off x="857250" y="30289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 flipV="1">
            <a:off x="866775" y="33242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 flipV="1">
            <a:off x="885825" y="39338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 flipV="1">
            <a:off x="838200" y="42481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3"/>
          <p:cNvSpPr>
            <a:spLocks noChangeShapeType="1"/>
          </p:cNvSpPr>
          <p:nvPr/>
        </p:nvSpPr>
        <p:spPr bwMode="auto">
          <a:xfrm flipV="1">
            <a:off x="838200" y="457200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4"/>
          <p:cNvSpPr>
            <a:spLocks noChangeShapeType="1"/>
          </p:cNvSpPr>
          <p:nvPr/>
        </p:nvSpPr>
        <p:spPr bwMode="auto">
          <a:xfrm flipV="1">
            <a:off x="800100" y="49053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1025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Internet Apps: </a:t>
            </a:r>
            <a:br>
              <a:rPr lang="en-US" altLang="en-US" sz="2800" smtClean="0"/>
            </a:br>
            <a:r>
              <a:rPr lang="en-US" altLang="en-US" sz="2800" smtClean="0"/>
              <a:t>Their Protocols and Transport Protocols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AAF5F-F0FE-4394-8153-E71181005AE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15913" y="1773238"/>
            <a:ext cx="28067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2000" b="1">
                <a:latin typeface="Arial" charset="0"/>
              </a:rPr>
              <a:t>Application</a:t>
            </a:r>
            <a:endParaRPr lang="en-US" altLang="en-US" sz="2000">
              <a:latin typeface="Arial" charset="0"/>
            </a:endParaRPr>
          </a:p>
          <a:p>
            <a:pPr algn="r"/>
            <a:endParaRPr lang="en-US" altLang="en-US" sz="2000">
              <a:latin typeface="Arial" charset="0"/>
            </a:endParaRPr>
          </a:p>
          <a:p>
            <a:pPr algn="r"/>
            <a:r>
              <a:rPr lang="en-US" altLang="en-US" sz="2000">
                <a:latin typeface="Arial" charset="0"/>
              </a:rPr>
              <a:t>e-mail</a:t>
            </a:r>
          </a:p>
          <a:p>
            <a:pPr algn="r"/>
            <a:r>
              <a:rPr lang="en-US" altLang="en-US" sz="2000">
                <a:latin typeface="Arial" charset="0"/>
              </a:rPr>
              <a:t>remote terminal access</a:t>
            </a:r>
          </a:p>
          <a:p>
            <a:pPr algn="r"/>
            <a:r>
              <a:rPr lang="en-US" altLang="en-US" sz="2000">
                <a:latin typeface="Arial" charset="0"/>
              </a:rPr>
              <a:t>Web </a:t>
            </a:r>
          </a:p>
          <a:p>
            <a:pPr algn="r"/>
            <a:r>
              <a:rPr lang="en-US" altLang="en-US" sz="2000">
                <a:latin typeface="Arial" charset="0"/>
              </a:rPr>
              <a:t>file transfer</a:t>
            </a:r>
          </a:p>
          <a:p>
            <a:pPr algn="r"/>
            <a:r>
              <a:rPr lang="en-US" altLang="en-US" sz="2000">
                <a:latin typeface="Arial" charset="0"/>
              </a:rPr>
              <a:t>streaming multimedia</a:t>
            </a:r>
          </a:p>
          <a:p>
            <a:pPr algn="r"/>
            <a:endParaRPr lang="en-US" altLang="en-US" sz="2000">
              <a:latin typeface="Arial" charset="0"/>
            </a:endParaRPr>
          </a:p>
          <a:p>
            <a:pPr algn="r"/>
            <a:r>
              <a:rPr lang="en-US" altLang="en-US" sz="2000">
                <a:latin typeface="Arial" charset="0"/>
              </a:rPr>
              <a:t>remote file server</a:t>
            </a:r>
          </a:p>
          <a:p>
            <a:pPr algn="r"/>
            <a:r>
              <a:rPr lang="en-US" altLang="en-US" sz="2000">
                <a:latin typeface="Arial" charset="0"/>
              </a:rPr>
              <a:t>Internet telephony</a:t>
            </a:r>
          </a:p>
          <a:p>
            <a:pPr algn="r"/>
            <a:endParaRPr lang="en-US" altLang="en-US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3302000" y="1458913"/>
            <a:ext cx="2427288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1">
                <a:latin typeface="Arial" charset="0"/>
              </a:rPr>
              <a:t>Application</a:t>
            </a:r>
          </a:p>
          <a:p>
            <a:r>
              <a:rPr lang="en-US" altLang="en-US" sz="2000" b="1">
                <a:latin typeface="Arial" charset="0"/>
              </a:rPr>
              <a:t>layer protocol</a:t>
            </a:r>
            <a:endParaRPr lang="en-US" altLang="en-US" sz="2000">
              <a:latin typeface="Arial" charset="0"/>
            </a:endParaRP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smtp [RFC 821]</a:t>
            </a:r>
          </a:p>
          <a:p>
            <a:r>
              <a:rPr lang="en-US" altLang="en-US" sz="2000">
                <a:latin typeface="Arial" charset="0"/>
              </a:rPr>
              <a:t>telnet [RFC 854]</a:t>
            </a:r>
          </a:p>
          <a:p>
            <a:r>
              <a:rPr lang="en-US" altLang="en-US" sz="2000">
                <a:latin typeface="Arial" charset="0"/>
              </a:rPr>
              <a:t>http [RFC 2068]</a:t>
            </a:r>
          </a:p>
          <a:p>
            <a:r>
              <a:rPr lang="en-US" altLang="en-US" sz="2000">
                <a:latin typeface="Arial" charset="0"/>
              </a:rPr>
              <a:t>ftp [RFC 959]</a:t>
            </a:r>
          </a:p>
          <a:p>
            <a:r>
              <a:rPr lang="en-US" altLang="en-US" sz="2000">
                <a:latin typeface="Arial" charset="0"/>
              </a:rPr>
              <a:t>proprietary</a:t>
            </a:r>
          </a:p>
          <a:p>
            <a:r>
              <a:rPr lang="en-US" altLang="en-US" sz="2000">
                <a:latin typeface="Arial" charset="0"/>
              </a:rPr>
              <a:t>(e.g. RealNetworks)</a:t>
            </a:r>
          </a:p>
          <a:p>
            <a:r>
              <a:rPr lang="en-US" altLang="en-US" sz="2000">
                <a:latin typeface="Arial" charset="0"/>
              </a:rPr>
              <a:t>NFS</a:t>
            </a:r>
          </a:p>
          <a:p>
            <a:r>
              <a:rPr lang="en-US" altLang="en-US" sz="2000">
                <a:latin typeface="Arial" charset="0"/>
              </a:rPr>
              <a:t>proprietary</a:t>
            </a:r>
          </a:p>
          <a:p>
            <a:r>
              <a:rPr lang="en-US" altLang="en-US" sz="2000">
                <a:latin typeface="Arial" charset="0"/>
              </a:rPr>
              <a:t>(e.g., Vocaltec)</a:t>
            </a:r>
            <a:endParaRPr lang="en-US" altLang="en-US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6130925" y="1477963"/>
            <a:ext cx="2624138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1">
                <a:latin typeface="Arial" charset="0"/>
              </a:rPr>
              <a:t>Underlying</a:t>
            </a:r>
          </a:p>
          <a:p>
            <a:r>
              <a:rPr lang="en-US" altLang="en-US" sz="2000" b="1">
                <a:latin typeface="Arial" charset="0"/>
              </a:rPr>
              <a:t>transport protocol</a:t>
            </a:r>
            <a:endParaRPr lang="en-US" altLang="en-US" sz="2000">
              <a:latin typeface="Arial" charset="0"/>
            </a:endParaRP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TCP</a:t>
            </a:r>
          </a:p>
          <a:p>
            <a:r>
              <a:rPr lang="en-US" altLang="en-US" sz="2000">
                <a:latin typeface="Arial" charset="0"/>
              </a:rPr>
              <a:t>TCP</a:t>
            </a:r>
          </a:p>
          <a:p>
            <a:r>
              <a:rPr lang="en-US" altLang="en-US" sz="2000">
                <a:latin typeface="Arial" charset="0"/>
              </a:rPr>
              <a:t>TCP</a:t>
            </a:r>
          </a:p>
          <a:p>
            <a:r>
              <a:rPr lang="en-US" altLang="en-US" sz="2000">
                <a:latin typeface="Arial" charset="0"/>
              </a:rPr>
              <a:t>TCP</a:t>
            </a:r>
          </a:p>
          <a:p>
            <a:r>
              <a:rPr lang="en-US" altLang="en-US" sz="2000">
                <a:latin typeface="Arial" charset="0"/>
              </a:rPr>
              <a:t>TCP or UDP</a:t>
            </a:r>
          </a:p>
          <a:p>
            <a:endParaRPr lang="en-US" altLang="en-US" sz="2000">
              <a:latin typeface="Arial" charset="0"/>
            </a:endParaRPr>
          </a:p>
          <a:p>
            <a:r>
              <a:rPr lang="en-US" altLang="en-US" sz="2000">
                <a:latin typeface="Arial" charset="0"/>
              </a:rPr>
              <a:t>TCP or UDP</a:t>
            </a:r>
          </a:p>
          <a:p>
            <a:r>
              <a:rPr lang="en-US" altLang="en-US" sz="2000">
                <a:latin typeface="Arial" charset="0"/>
              </a:rPr>
              <a:t>typically UDP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171575" y="2152650"/>
            <a:ext cx="73342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1123950" y="2743200"/>
            <a:ext cx="7324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1133475" y="3038475"/>
            <a:ext cx="7296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1143000" y="3333750"/>
            <a:ext cx="727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1162050" y="3657600"/>
            <a:ext cx="7258050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1114425" y="425767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1114425" y="458152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962025" y="5181600"/>
            <a:ext cx="7343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DNS: Domain Name System 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5125" y="1500188"/>
            <a:ext cx="7864475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u="sng" dirty="0" smtClean="0"/>
              <a:t>DNS services</a:t>
            </a:r>
          </a:p>
          <a:p>
            <a:pPr eaLnBrk="1" hangingPunct="1"/>
            <a:r>
              <a:rPr lang="en-US" altLang="en-US" sz="2000" dirty="0" smtClean="0"/>
              <a:t>Hostname to IP address translation</a:t>
            </a:r>
          </a:p>
          <a:p>
            <a:pPr eaLnBrk="1" hangingPunct="1"/>
            <a:r>
              <a:rPr lang="en-US" altLang="en-US" sz="2000" dirty="0" smtClean="0"/>
              <a:t>Host aliasing</a:t>
            </a:r>
          </a:p>
          <a:p>
            <a:pPr lvl="1" eaLnBrk="1" hangingPunct="1"/>
            <a:r>
              <a:rPr lang="en-US" altLang="en-US" sz="1800" dirty="0" smtClean="0"/>
              <a:t>Canonical and alias names</a:t>
            </a:r>
          </a:p>
          <a:p>
            <a:pPr eaLnBrk="1" hangingPunct="1"/>
            <a:r>
              <a:rPr lang="en-US" altLang="en-US" sz="2000" dirty="0" smtClean="0"/>
              <a:t>Mail server aliasing</a:t>
            </a:r>
          </a:p>
          <a:p>
            <a:pPr eaLnBrk="1" hangingPunct="1"/>
            <a:r>
              <a:rPr lang="en-US" altLang="en-US" sz="2000" dirty="0" smtClean="0"/>
              <a:t>Load distribution</a:t>
            </a:r>
          </a:p>
          <a:p>
            <a:pPr lvl="1" eaLnBrk="1" hangingPunct="1"/>
            <a:r>
              <a:rPr lang="en-US" altLang="en-US" sz="1800" dirty="0" smtClean="0"/>
              <a:t>Replicated Web servers: set of IP addresses for one canonical name</a:t>
            </a:r>
          </a:p>
          <a:p>
            <a:pPr eaLnBrk="1" hangingPunct="1"/>
            <a:endParaRPr lang="en-US" altLang="en-US" sz="2000" dirty="0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E6ACC-DCED-49EC-AC48-0F83E9ABBE4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1333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Distributed, Hierarchical Database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61DF8-3DB7-4B3F-940F-E5BF85FDC4B2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15364" name="Group 2"/>
          <p:cNvGrpSpPr>
            <a:grpSpLocks/>
          </p:cNvGrpSpPr>
          <p:nvPr/>
        </p:nvGrpSpPr>
        <p:grpSpPr bwMode="auto">
          <a:xfrm>
            <a:off x="438150" y="1784350"/>
            <a:ext cx="8205788" cy="2444750"/>
            <a:chOff x="230" y="576"/>
            <a:chExt cx="5504" cy="1757"/>
          </a:xfrm>
        </p:grpSpPr>
        <p:sp>
          <p:nvSpPr>
            <p:cNvPr id="15365" name="Text Box 3"/>
            <p:cNvSpPr txBox="1">
              <a:spLocks noChangeArrowheads="1"/>
            </p:cNvSpPr>
            <p:nvPr/>
          </p:nvSpPr>
          <p:spPr bwMode="auto">
            <a:xfrm>
              <a:off x="2256" y="576"/>
              <a:ext cx="13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Root</a:t>
              </a:r>
              <a:r>
                <a:rPr lang="en-US" altLang="en-US" sz="1800">
                  <a:latin typeface="Arial" charset="0"/>
                </a:rPr>
                <a:t> DNS Servers</a:t>
              </a:r>
            </a:p>
          </p:txBody>
        </p:sp>
        <p:sp>
          <p:nvSpPr>
            <p:cNvPr id="15366" name="Text Box 4"/>
            <p:cNvSpPr txBox="1">
              <a:spLocks noChangeArrowheads="1"/>
            </p:cNvSpPr>
            <p:nvPr/>
          </p:nvSpPr>
          <p:spPr bwMode="auto">
            <a:xfrm>
              <a:off x="528" y="1344"/>
              <a:ext cx="132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com</a:t>
              </a:r>
              <a:r>
                <a:rPr lang="en-US" altLang="en-US" sz="1800">
                  <a:latin typeface="Arial" charset="0"/>
                </a:rPr>
                <a:t> DNS servers</a:t>
              </a:r>
            </a:p>
          </p:txBody>
        </p:sp>
        <p:sp>
          <p:nvSpPr>
            <p:cNvPr id="15367" name="Text Box 5"/>
            <p:cNvSpPr txBox="1">
              <a:spLocks noChangeArrowheads="1"/>
            </p:cNvSpPr>
            <p:nvPr/>
          </p:nvSpPr>
          <p:spPr bwMode="auto">
            <a:xfrm>
              <a:off x="2304" y="1296"/>
              <a:ext cx="125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org</a:t>
              </a:r>
              <a:r>
                <a:rPr lang="en-US" altLang="en-US" sz="1800">
                  <a:latin typeface="Arial" charset="0"/>
                </a:rPr>
                <a:t> DNS servers</a:t>
              </a:r>
            </a:p>
          </p:txBody>
        </p:sp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4032" y="1296"/>
              <a:ext cx="129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  <a:latin typeface="Arial" charset="0"/>
                </a:rPr>
                <a:t>edu</a:t>
              </a:r>
              <a:r>
                <a:rPr lang="en-US" altLang="en-US" sz="1800">
                  <a:latin typeface="Arial" charset="0"/>
                </a:rPr>
                <a:t> DNS servers</a:t>
              </a:r>
            </a:p>
          </p:txBody>
        </p:sp>
        <p:sp>
          <p:nvSpPr>
            <p:cNvPr id="15369" name="Line 7"/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9"/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Text Box 10"/>
            <p:cNvSpPr txBox="1">
              <a:spLocks noChangeArrowheads="1"/>
            </p:cNvSpPr>
            <p:nvPr/>
          </p:nvSpPr>
          <p:spPr bwMode="auto">
            <a:xfrm>
              <a:off x="3878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charset="0"/>
                </a:rPr>
                <a:t>poly.edu</a:t>
              </a:r>
            </a:p>
            <a:p>
              <a:pPr eaLnBrk="1" hangingPunct="1"/>
              <a:r>
                <a:rPr lang="en-US" alt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15373" name="Text Box 11"/>
            <p:cNvSpPr txBox="1">
              <a:spLocks noChangeArrowheads="1"/>
            </p:cNvSpPr>
            <p:nvPr/>
          </p:nvSpPr>
          <p:spPr bwMode="auto">
            <a:xfrm>
              <a:off x="4742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charset="0"/>
                </a:rPr>
                <a:t>umass.edu</a:t>
              </a:r>
            </a:p>
            <a:p>
              <a:pPr eaLnBrk="1" hangingPunct="1"/>
              <a:r>
                <a:rPr lang="en-US" alt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15374" name="Line 12"/>
            <p:cNvSpPr>
              <a:spLocks noChangeShapeType="1"/>
            </p:cNvSpPr>
            <p:nvPr/>
          </p:nvSpPr>
          <p:spPr bwMode="auto">
            <a:xfrm flipH="1">
              <a:off x="4224" y="1536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3"/>
            <p:cNvSpPr>
              <a:spLocks noChangeShapeType="1"/>
            </p:cNvSpPr>
            <p:nvPr/>
          </p:nvSpPr>
          <p:spPr bwMode="auto">
            <a:xfrm>
              <a:off x="4848" y="1536"/>
              <a:ext cx="28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Text Box 14"/>
            <p:cNvSpPr txBox="1">
              <a:spLocks noChangeArrowheads="1"/>
            </p:cNvSpPr>
            <p:nvPr/>
          </p:nvSpPr>
          <p:spPr bwMode="auto">
            <a:xfrm>
              <a:off x="230" y="1848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charset="0"/>
                </a:rPr>
                <a:t>yahoo.com</a:t>
              </a:r>
            </a:p>
            <a:p>
              <a:pPr eaLnBrk="1" hangingPunct="1"/>
              <a:r>
                <a:rPr lang="en-US" alt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15377" name="Text Box 15"/>
            <p:cNvSpPr txBox="1">
              <a:spLocks noChangeArrowheads="1"/>
            </p:cNvSpPr>
            <p:nvPr/>
          </p:nvSpPr>
          <p:spPr bwMode="auto">
            <a:xfrm>
              <a:off x="1248" y="1872"/>
              <a:ext cx="1001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charset="0"/>
                </a:rPr>
                <a:t>amazon.com</a:t>
              </a:r>
            </a:p>
            <a:p>
              <a:pPr eaLnBrk="1" hangingPunct="1"/>
              <a:r>
                <a:rPr lang="en-US" alt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15378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Text Box 18"/>
            <p:cNvSpPr txBox="1">
              <a:spLocks noChangeArrowheads="1"/>
            </p:cNvSpPr>
            <p:nvPr/>
          </p:nvSpPr>
          <p:spPr bwMode="auto">
            <a:xfrm>
              <a:off x="2534" y="1799"/>
              <a:ext cx="993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charset="0"/>
                </a:rPr>
                <a:t>pbs.org</a:t>
              </a:r>
            </a:p>
            <a:p>
              <a:pPr eaLnBrk="1" hangingPunct="1"/>
              <a:r>
                <a:rPr lang="en-US" alt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15381" name="Line 19"/>
            <p:cNvSpPr>
              <a:spLocks noChangeShapeType="1"/>
            </p:cNvSpPr>
            <p:nvPr/>
          </p:nvSpPr>
          <p:spPr bwMode="auto">
            <a:xfrm>
              <a:off x="2928" y="15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DNS </a:t>
            </a:r>
            <a:r>
              <a:rPr lang="en-US" altLang="en-US" sz="2800" dirty="0" smtClean="0"/>
              <a:t>Records – items in the distributed DNS database</a:t>
            </a:r>
            <a:endParaRPr lang="en-US" alt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42925" y="1343025"/>
            <a:ext cx="7820025" cy="514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u="sng" smtClean="0">
                <a:solidFill>
                  <a:schemeClr val="accent2"/>
                </a:solidFill>
              </a:rPr>
              <a:t>DNS:</a:t>
            </a:r>
            <a:r>
              <a:rPr lang="en-US" altLang="en-US" sz="2000" smtClean="0"/>
              <a:t> distributed db storing resource records (RR)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5925" y="4052888"/>
            <a:ext cx="3352800" cy="196215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Type=NS</a:t>
            </a:r>
          </a:p>
          <a:p>
            <a:pPr lvl="1" eaLnBrk="1" hangingPunct="1"/>
            <a:r>
              <a:rPr lang="en-US" altLang="en-US" sz="1800" b="1" smtClean="0">
                <a:latin typeface="Courier New" pitchFamily="49" charset="0"/>
              </a:rPr>
              <a:t>name</a:t>
            </a:r>
            <a:r>
              <a:rPr lang="en-US" altLang="en-US" sz="1800" smtClean="0"/>
              <a:t> is domain (e.g. foo.com)</a:t>
            </a:r>
          </a:p>
          <a:p>
            <a:pPr lvl="1" eaLnBrk="1" hangingPunct="1"/>
            <a:r>
              <a:rPr lang="en-US" altLang="en-US" sz="1800" b="1" smtClean="0">
                <a:latin typeface="Courier New" pitchFamily="49" charset="0"/>
              </a:rPr>
              <a:t>value</a:t>
            </a:r>
            <a:r>
              <a:rPr lang="en-US" altLang="en-US" sz="1800" smtClean="0"/>
              <a:t> is IP address of authoritative name server for this domain</a:t>
            </a:r>
          </a:p>
          <a:p>
            <a:pPr eaLnBrk="1" hangingPunct="1"/>
            <a:endParaRPr lang="en-US" altLang="en-US" sz="2000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FA91-FC1A-464D-9C10-4CAA0EFB8921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pSp>
        <p:nvGrpSpPr>
          <p:cNvPr id="20486" name="Group 5"/>
          <p:cNvGrpSpPr>
            <a:grpSpLocks/>
          </p:cNvGrpSpPr>
          <p:nvPr/>
        </p:nvGrpSpPr>
        <p:grpSpPr bwMode="auto">
          <a:xfrm>
            <a:off x="1795463" y="1895475"/>
            <a:ext cx="5364162" cy="571500"/>
            <a:chOff x="1407" y="1206"/>
            <a:chExt cx="3379" cy="360"/>
          </a:xfrm>
        </p:grpSpPr>
        <p:sp>
          <p:nvSpPr>
            <p:cNvPr id="20490" name="Text Box 6"/>
            <p:cNvSpPr txBox="1">
              <a:spLocks noChangeArrowheads="1"/>
            </p:cNvSpPr>
            <p:nvPr/>
          </p:nvSpPr>
          <p:spPr bwMode="auto">
            <a:xfrm>
              <a:off x="1407" y="1214"/>
              <a:ext cx="3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latin typeface="Comic Sans MS" pitchFamily="66" charset="0"/>
                </a:rPr>
                <a:t>RR format: </a:t>
              </a:r>
              <a:r>
                <a:rPr lang="en-US" altLang="en-US" sz="1800" b="1">
                  <a:latin typeface="Courier New" pitchFamily="49" charset="0"/>
                </a:rPr>
                <a:t>(name, value, type, ttl)</a:t>
              </a:r>
              <a:endParaRPr lang="en-US" altLang="en-US"/>
            </a:p>
          </p:txBody>
        </p:sp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1458" y="1206"/>
              <a:ext cx="3318" cy="360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523875" y="2657475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>
                <a:solidFill>
                  <a:srgbClr val="FF0000"/>
                </a:solidFill>
              </a:rPr>
              <a:t> Type=A</a:t>
            </a:r>
          </a:p>
          <a:p>
            <a:pPr lvl="1"/>
            <a:r>
              <a:rPr lang="en-US" altLang="en-US" b="1">
                <a:latin typeface="Courier New" pitchFamily="49" charset="0"/>
              </a:rPr>
              <a:t>name</a:t>
            </a:r>
            <a:r>
              <a:rPr lang="en-US" altLang="en-US"/>
              <a:t> is hostname</a:t>
            </a:r>
          </a:p>
          <a:p>
            <a:pPr lvl="1"/>
            <a:r>
              <a:rPr lang="en-US" altLang="en-US" b="1">
                <a:latin typeface="Courier New" pitchFamily="49" charset="0"/>
              </a:rPr>
              <a:t>value</a:t>
            </a:r>
            <a:r>
              <a:rPr lang="en-US" altLang="en-US"/>
              <a:t> is IP address</a:t>
            </a:r>
          </a:p>
          <a:p>
            <a:endParaRPr lang="en-US" alt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4217988" y="2697163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>
                <a:solidFill>
                  <a:srgbClr val="FF0000"/>
                </a:solidFill>
              </a:rPr>
              <a:t> Type=CNAME</a:t>
            </a:r>
          </a:p>
          <a:p>
            <a:pPr lvl="1"/>
            <a:r>
              <a:rPr lang="en-US" altLang="en-US" b="1">
                <a:latin typeface="Courier New" pitchFamily="49" charset="0"/>
              </a:rPr>
              <a:t>name</a:t>
            </a:r>
            <a:r>
              <a:rPr lang="en-US" altLang="en-US"/>
              <a:t> is alias name for some “canonical” (the real) name</a:t>
            </a:r>
          </a:p>
          <a:p>
            <a:pPr lvl="1"/>
            <a:r>
              <a:rPr lang="en-US" altLang="en-US" sz="1600">
                <a:latin typeface="Courier New" pitchFamily="49" charset="0"/>
              </a:rPr>
              <a:t>  www.ibm.com </a:t>
            </a:r>
            <a:r>
              <a:rPr lang="en-US" altLang="en-US"/>
              <a:t>is really</a:t>
            </a:r>
            <a:endParaRPr lang="en-US" altLang="en-US" sz="1600">
              <a:latin typeface="Courier New" pitchFamily="49" charset="0"/>
            </a:endParaRPr>
          </a:p>
          <a:p>
            <a:pPr lvl="1"/>
            <a:r>
              <a:rPr lang="en-US" altLang="en-US" sz="1600">
                <a:latin typeface="Courier New" pitchFamily="49" charset="0"/>
              </a:rPr>
              <a:t>  </a:t>
            </a:r>
            <a:r>
              <a:rPr lang="en-US" altLang="en-US" sz="1400">
                <a:latin typeface="Courier New" pitchFamily="49" charset="0"/>
              </a:rPr>
              <a:t>servereast.backup2.ibm.com</a:t>
            </a:r>
          </a:p>
          <a:p>
            <a:pPr lvl="1"/>
            <a:r>
              <a:rPr lang="en-US" altLang="en-US" b="1">
                <a:latin typeface="Courier New" pitchFamily="49" charset="0"/>
              </a:rPr>
              <a:t>value</a:t>
            </a:r>
            <a:r>
              <a:rPr lang="en-US" altLang="en-US"/>
              <a:t> is canonical name</a:t>
            </a:r>
          </a:p>
          <a:p>
            <a:endParaRPr lang="en-US" altLang="en-US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4225925" y="4946650"/>
            <a:ext cx="440848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>
                <a:solidFill>
                  <a:srgbClr val="FF0000"/>
                </a:solidFill>
              </a:rPr>
              <a:t> Type=MX</a:t>
            </a:r>
          </a:p>
          <a:p>
            <a:pPr lvl="1"/>
            <a:r>
              <a:rPr lang="en-US" altLang="en-US" sz="1600" b="1">
                <a:latin typeface="Courier New" pitchFamily="49" charset="0"/>
              </a:rPr>
              <a:t>value</a:t>
            </a:r>
            <a:r>
              <a:rPr lang="en-US" altLang="en-US" sz="1600"/>
              <a:t> is name of mail server associated with </a:t>
            </a:r>
            <a:r>
              <a:rPr lang="en-US" altLang="en-US" sz="1600" b="1">
                <a:latin typeface="Courier New" pitchFamily="49" charset="0"/>
              </a:rPr>
              <a:t>name</a:t>
            </a:r>
            <a:endParaRPr lang="en-US" altLang="en-US" sz="1600"/>
          </a:p>
          <a:p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5508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ch1_intro_2</Template>
  <TotalTime>0</TotalTime>
  <Words>1466</Words>
  <Application>Microsoft Macintosh PowerPoint</Application>
  <PresentationFormat>On-screen Show (4:3)</PresentationFormat>
  <Paragraphs>371</Paragraphs>
  <Slides>23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Comic Sans MS</vt:lpstr>
      <vt:lpstr>Courier New</vt:lpstr>
      <vt:lpstr>Times New Roman</vt:lpstr>
      <vt:lpstr>Arial</vt:lpstr>
      <vt:lpstr>class_simple</vt:lpstr>
      <vt:lpstr>Clip</vt:lpstr>
      <vt:lpstr>Chapter 7: Application layer</vt:lpstr>
      <vt:lpstr>Applications and Application-Layer Protocols</vt:lpstr>
      <vt:lpstr>Client-Server Paradigm</vt:lpstr>
      <vt:lpstr>What Transport Service does an App Need?</vt:lpstr>
      <vt:lpstr>Transport Service Requirements of  Common Apps</vt:lpstr>
      <vt:lpstr>Internet Apps:  Their Protocols and Transport Protocols</vt:lpstr>
      <vt:lpstr>DNS: Domain Name System </vt:lpstr>
      <vt:lpstr>Distributed, Hierarchical Database</vt:lpstr>
      <vt:lpstr>DNS Records – items in the distributed DNS database</vt:lpstr>
      <vt:lpstr>PowerPoint Presentation</vt:lpstr>
      <vt:lpstr>DNS: Root Name Servers</vt:lpstr>
      <vt:lpstr>TLD and Authoritative Servers</vt:lpstr>
      <vt:lpstr>Local Name Server</vt:lpstr>
      <vt:lpstr>Iterative Queries</vt:lpstr>
      <vt:lpstr>Recursive Queries</vt:lpstr>
      <vt:lpstr>DNS: Caching and Updating Records</vt:lpstr>
      <vt:lpstr>The Web: some Jargon</vt:lpstr>
      <vt:lpstr>The Web: the HTTP protocol</vt:lpstr>
      <vt:lpstr>The HTTP protocol</vt:lpstr>
      <vt:lpstr>HTTP example (version 1.0)</vt:lpstr>
      <vt:lpstr>http example (cont.)</vt:lpstr>
      <vt:lpstr>Non-persistent and persistent connections</vt:lpstr>
      <vt:lpstr>HTTP message examples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2016-04-19T15:36:39Z</dcterms:created>
  <dcterms:modified xsi:type="dcterms:W3CDTF">2017-12-03T21:49:52Z</dcterms:modified>
</cp:coreProperties>
</file>