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3" r:id="rId1"/>
  </p:sldMasterIdLst>
  <p:notesMasterIdLst>
    <p:notesMasterId r:id="rId25"/>
  </p:notesMasterIdLst>
  <p:handoutMasterIdLst>
    <p:handoutMasterId r:id="rId26"/>
  </p:handoutMasterIdLst>
  <p:sldIdLst>
    <p:sldId id="296" r:id="rId2"/>
    <p:sldId id="258" r:id="rId3"/>
    <p:sldId id="257" r:id="rId4"/>
    <p:sldId id="260" r:id="rId5"/>
    <p:sldId id="261" r:id="rId6"/>
    <p:sldId id="277" r:id="rId7"/>
    <p:sldId id="297" r:id="rId8"/>
    <p:sldId id="298" r:id="rId9"/>
    <p:sldId id="310" r:id="rId10"/>
    <p:sldId id="311" r:id="rId11"/>
    <p:sldId id="299" r:id="rId12"/>
    <p:sldId id="300" r:id="rId13"/>
    <p:sldId id="301" r:id="rId14"/>
    <p:sldId id="302" r:id="rId15"/>
    <p:sldId id="303" r:id="rId16"/>
    <p:sldId id="304" r:id="rId17"/>
    <p:sldId id="292" r:id="rId18"/>
    <p:sldId id="263" r:id="rId19"/>
    <p:sldId id="264" r:id="rId20"/>
    <p:sldId id="265" r:id="rId21"/>
    <p:sldId id="266" r:id="rId22"/>
    <p:sldId id="293" r:id="rId23"/>
    <p:sldId id="312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DDDDD"/>
    <a:srgbClr val="FFCCFF"/>
    <a:srgbClr val="FF99CC"/>
    <a:srgbClr val="CCFFFF"/>
    <a:srgbClr val="33CCCC"/>
    <a:srgbClr val="3333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2" autoAdjust="0"/>
    <p:restoredTop sz="68068" autoAdjust="0"/>
  </p:normalViewPr>
  <p:slideViewPr>
    <p:cSldViewPr snapToGrid="0">
      <p:cViewPr varScale="1">
        <p:scale>
          <a:sx n="128" d="100"/>
          <a:sy n="128" d="100"/>
        </p:scale>
        <p:origin x="7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4" Type="http://schemas.openxmlformats.org/officeDocument/2006/relationships/slide" Target="slides/slide4.xml"/><Relationship Id="rId5" Type="http://schemas.openxmlformats.org/officeDocument/2006/relationships/slide" Target="slides/slide17.xml"/><Relationship Id="rId6" Type="http://schemas.openxmlformats.org/officeDocument/2006/relationships/slide" Target="slides/slide18.xml"/><Relationship Id="rId7" Type="http://schemas.openxmlformats.org/officeDocument/2006/relationships/slide" Target="slides/slide19.xml"/><Relationship Id="rId8" Type="http://schemas.openxmlformats.org/officeDocument/2006/relationships/slide" Target="slides/slide20.xml"/><Relationship Id="rId9" Type="http://schemas.openxmlformats.org/officeDocument/2006/relationships/slide" Target="slides/slide21.xml"/><Relationship Id="rId10" Type="http://schemas.openxmlformats.org/officeDocument/2006/relationships/slide" Target="slides/slide22.xml"/><Relationship Id="rId1" Type="http://schemas.openxmlformats.org/officeDocument/2006/relationships/slide" Target="slides/slide1.xml"/><Relationship Id="rId2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fld id="{20FF4A3E-7651-4B87-8F41-365F51FB7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12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fld id="{95242DEE-E0C6-4DF7-A865-F1C421E7B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C9A912-7C83-4FDC-9127-28336260EC64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221974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507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834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301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571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900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90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Zhenhai Duan</a:t>
            </a:r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Science, FSU</a:t>
            </a:r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14C83-B912-4A2A-BEA4-7893F1F1E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0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Zhenhai Duan</a:t>
            </a:r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Science, FSU</a:t>
            </a:r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42A48-3CB2-4C1B-8E5D-BA317E9DD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91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Zhenhai Duan</a:t>
            </a:r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Science, FSU</a:t>
            </a:r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64564-DBB0-428E-B565-BA4A5D182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55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Zhenhai Duan</a:t>
            </a:r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Science, FSU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7E1EB-2AAD-498E-BA77-97590DD31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2226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100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Zhenhai Duan</a:t>
            </a:r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Science, FSU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6BEE9-202C-4582-ACAB-E808CCB19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55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100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Zhenhai Duan</a:t>
            </a:r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Science, FSU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EA8DC-B923-4381-B30A-BD1108D2A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4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Zhenhai Duan</a:t>
            </a:r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Science, FSU</a:t>
            </a:r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3ACAC-FFDD-4155-8572-13D4FDA7B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3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Zhenhai Duan</a:t>
            </a:r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Science, FSU</a:t>
            </a:r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B98C1-343A-4E21-AC5A-E17A25AE3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7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Zhenhai Duan</a:t>
            </a:r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Science, FSU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1CEEF-4BBA-4EB4-B963-5FF56AADE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8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Zhenhai Duan</a:t>
            </a:r>
          </a:p>
        </p:txBody>
      </p:sp>
      <p:sp>
        <p:nvSpPr>
          <p:cNvPr id="8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Science, FSU</a:t>
            </a:r>
          </a:p>
        </p:txBody>
      </p:sp>
      <p:sp>
        <p:nvSpPr>
          <p:cNvPr id="9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DF781-E893-48F2-9C7B-D0005FEF2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Zhenhai Duan</a:t>
            </a:r>
          </a:p>
        </p:txBody>
      </p:sp>
      <p:sp>
        <p:nvSpPr>
          <p:cNvPr id="4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Science, FSU</a:t>
            </a:r>
          </a:p>
        </p:txBody>
      </p:sp>
      <p:sp>
        <p:nvSpPr>
          <p:cNvPr id="5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D5BA7-6B9D-45F8-B599-7ED0BC9D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0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Zhenhai Duan</a:t>
            </a:r>
          </a:p>
        </p:txBody>
      </p:sp>
      <p:sp>
        <p:nvSpPr>
          <p:cNvPr id="3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Science, FSU</a:t>
            </a:r>
          </a:p>
        </p:txBody>
      </p:sp>
      <p:sp>
        <p:nvSpPr>
          <p:cNvPr id="4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46041-2374-43CE-BB95-F82E28454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7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Zhenhai Duan</a:t>
            </a:r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Science, FSU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C936F-7961-46A9-86E6-715BD6684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7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Zhenhai Duan</a:t>
            </a:r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Science, FSU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132CB-7BEA-4964-93F2-629897187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3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5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219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7940" name="Rectangle 20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Zhenhai Duan</a:t>
            </a:r>
          </a:p>
        </p:txBody>
      </p:sp>
      <p:sp>
        <p:nvSpPr>
          <p:cNvPr id="167941" name="Rectangle 20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Computer Science, FSU</a:t>
            </a:r>
          </a:p>
        </p:txBody>
      </p:sp>
      <p:sp>
        <p:nvSpPr>
          <p:cNvPr id="167942" name="Rectangle 20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237238A-5151-4126-AFC9-E063B8A14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32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3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36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.bin"/><Relationship Id="rId20" Type="http://schemas.openxmlformats.org/officeDocument/2006/relationships/image" Target="../media/image5.wmf"/><Relationship Id="rId21" Type="http://schemas.openxmlformats.org/officeDocument/2006/relationships/oleObject" Target="../embeddings/oleObject13.bin"/><Relationship Id="rId22" Type="http://schemas.openxmlformats.org/officeDocument/2006/relationships/oleObject" Target="../embeddings/oleObject14.bin"/><Relationship Id="rId23" Type="http://schemas.openxmlformats.org/officeDocument/2006/relationships/oleObject" Target="../embeddings/oleObject15.bin"/><Relationship Id="rId10" Type="http://schemas.openxmlformats.org/officeDocument/2006/relationships/oleObject" Target="../embeddings/oleObject5.bin"/><Relationship Id="rId11" Type="http://schemas.openxmlformats.org/officeDocument/2006/relationships/oleObject" Target="../embeddings/oleObject6.bin"/><Relationship Id="rId12" Type="http://schemas.openxmlformats.org/officeDocument/2006/relationships/oleObject" Target="../embeddings/oleObject7.bin"/><Relationship Id="rId13" Type="http://schemas.openxmlformats.org/officeDocument/2006/relationships/oleObject" Target="../embeddings/oleObject8.bin"/><Relationship Id="rId14" Type="http://schemas.openxmlformats.org/officeDocument/2006/relationships/oleObject" Target="../embeddings/oleObject9.bin"/><Relationship Id="rId15" Type="http://schemas.openxmlformats.org/officeDocument/2006/relationships/image" Target="../media/image3.wmf"/><Relationship Id="rId16" Type="http://schemas.openxmlformats.org/officeDocument/2006/relationships/oleObject" Target="../embeddings/oleObject10.bin"/><Relationship Id="rId17" Type="http://schemas.openxmlformats.org/officeDocument/2006/relationships/oleObject" Target="../embeddings/oleObject11.bin"/><Relationship Id="rId18" Type="http://schemas.openxmlformats.org/officeDocument/2006/relationships/image" Target="../media/image4.wmf"/><Relationship Id="rId19" Type="http://schemas.openxmlformats.org/officeDocument/2006/relationships/oleObject" Target="../embeddings/oleObject1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fsu.edu/" TargetMode="Externa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9.bin"/><Relationship Id="rId20" Type="http://schemas.openxmlformats.org/officeDocument/2006/relationships/image" Target="../media/image5.wmf"/><Relationship Id="rId21" Type="http://schemas.openxmlformats.org/officeDocument/2006/relationships/oleObject" Target="../embeddings/oleObject28.bin"/><Relationship Id="rId22" Type="http://schemas.openxmlformats.org/officeDocument/2006/relationships/oleObject" Target="../embeddings/oleObject29.bin"/><Relationship Id="rId23" Type="http://schemas.openxmlformats.org/officeDocument/2006/relationships/oleObject" Target="../embeddings/oleObject30.bin"/><Relationship Id="rId10" Type="http://schemas.openxmlformats.org/officeDocument/2006/relationships/oleObject" Target="../embeddings/oleObject20.bin"/><Relationship Id="rId11" Type="http://schemas.openxmlformats.org/officeDocument/2006/relationships/oleObject" Target="../embeddings/oleObject21.bin"/><Relationship Id="rId12" Type="http://schemas.openxmlformats.org/officeDocument/2006/relationships/oleObject" Target="../embeddings/oleObject22.bin"/><Relationship Id="rId13" Type="http://schemas.openxmlformats.org/officeDocument/2006/relationships/oleObject" Target="../embeddings/oleObject23.bin"/><Relationship Id="rId14" Type="http://schemas.openxmlformats.org/officeDocument/2006/relationships/oleObject" Target="../embeddings/oleObject24.bin"/><Relationship Id="rId15" Type="http://schemas.openxmlformats.org/officeDocument/2006/relationships/image" Target="../media/image3.wmf"/><Relationship Id="rId16" Type="http://schemas.openxmlformats.org/officeDocument/2006/relationships/oleObject" Target="../embeddings/oleObject25.bin"/><Relationship Id="rId17" Type="http://schemas.openxmlformats.org/officeDocument/2006/relationships/oleObject" Target="../embeddings/oleObject26.bin"/><Relationship Id="rId18" Type="http://schemas.openxmlformats.org/officeDocument/2006/relationships/image" Target="../media/image4.wmf"/><Relationship Id="rId19" Type="http://schemas.openxmlformats.org/officeDocument/2006/relationships/oleObject" Target="../embeddings/oleObject27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17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1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7: Application layer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Application Layer</a:t>
            </a:r>
          </a:p>
          <a:p>
            <a:pPr lvl="1" eaLnBrk="1" hangingPunct="1"/>
            <a:r>
              <a:rPr lang="en-US" altLang="en-US" dirty="0" smtClean="0"/>
              <a:t>Domain name system (DNS)</a:t>
            </a:r>
          </a:p>
          <a:p>
            <a:pPr lvl="1" eaLnBrk="1" hangingPunct="1"/>
            <a:r>
              <a:rPr lang="en-US" altLang="en-US" dirty="0" smtClean="0"/>
              <a:t>World Wide Web (WWW)</a:t>
            </a:r>
          </a:p>
          <a:p>
            <a:pPr eaLnBrk="1" hangingPunct="1"/>
            <a:endParaRPr lang="en-US" altLang="en-US" dirty="0" smtClean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 smtClean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 smtClean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 smtClean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chemeClr val="accent2"/>
                </a:solidFill>
              </a:rPr>
              <a:t>Readings</a:t>
            </a:r>
          </a:p>
          <a:p>
            <a:pPr lvl="1" eaLnBrk="1" hangingPunct="1"/>
            <a:r>
              <a:rPr lang="en-US" altLang="en-US" dirty="0" smtClean="0"/>
              <a:t>Sections 7.1-7.3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BE422B-D3E8-4E74-A1E8-8A6C5A9D1840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4775"/>
            <a:ext cx="7772400" cy="4086225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Example:</a:t>
            </a:r>
          </a:p>
          <a:p>
            <a:pPr eaLnBrk="1" hangingPunct="1"/>
            <a:endParaRPr lang="en-US" altLang="en-US" smtClean="0"/>
          </a:p>
          <a:p>
            <a:pPr lvl="1" eaLnBrk="1" hangingPunct="1">
              <a:buFontTx/>
              <a:buNone/>
            </a:pPr>
            <a:r>
              <a:rPr lang="en-US" altLang="en-US" sz="1600" smtClean="0"/>
              <a:t>Aix        IN    A   192.168.42.2</a:t>
            </a:r>
          </a:p>
          <a:p>
            <a:pPr lvl="1" eaLnBrk="1" hangingPunct="1">
              <a:buFontTx/>
              <a:buNone/>
            </a:pPr>
            <a:r>
              <a:rPr lang="en-US" altLang="en-US" sz="1600" smtClean="0"/>
              <a:t>		     IN    MX    5   aix.unpbook.com.</a:t>
            </a:r>
          </a:p>
          <a:p>
            <a:pPr lvl="1" eaLnBrk="1" hangingPunct="1">
              <a:buFontTx/>
              <a:buNone/>
            </a:pPr>
            <a:r>
              <a:rPr lang="en-US" altLang="en-US" sz="1600" smtClean="0"/>
              <a:t>              IN    MX    10  mailhost.unpbook.com.</a:t>
            </a:r>
          </a:p>
          <a:p>
            <a:pPr lvl="1" eaLnBrk="1" hangingPunct="1">
              <a:buFontTx/>
              <a:buNone/>
            </a:pPr>
            <a:r>
              <a:rPr lang="en-US" altLang="en-US" sz="1600" smtClean="0"/>
              <a:t>Aix-4     IN   A 192.168.42.2</a:t>
            </a:r>
          </a:p>
          <a:p>
            <a:pPr lvl="1" eaLnBrk="1" hangingPunct="1">
              <a:buFontTx/>
              <a:buNone/>
            </a:pPr>
            <a:r>
              <a:rPr lang="en-US" altLang="en-US" sz="1600" smtClean="0"/>
              <a:t>ftp          IN   CNAME  linux.unpbook.com</a:t>
            </a:r>
          </a:p>
          <a:p>
            <a:pPr lvl="1" eaLnBrk="1" hangingPunct="1">
              <a:buFontTx/>
              <a:buNone/>
            </a:pPr>
            <a:r>
              <a:rPr lang="en-US" altLang="en-US" sz="1600" smtClean="0"/>
              <a:t>www      IN   CNAME  linux.unpbook.com</a:t>
            </a:r>
          </a:p>
          <a:p>
            <a:pPr lvl="1" eaLnBrk="1" hangingPunct="1">
              <a:buFontTx/>
              <a:buNone/>
            </a:pPr>
            <a:endParaRPr lang="en-US" altLang="en-US" sz="1600" smtClean="0"/>
          </a:p>
          <a:p>
            <a:pPr eaLnBrk="1" hangingPunct="1"/>
            <a:r>
              <a:rPr lang="en-US" altLang="en-US" sz="1800" smtClean="0"/>
              <a:t>DNS uses UDP to exchange information</a:t>
            </a:r>
          </a:p>
          <a:p>
            <a:pPr eaLnBrk="1" hangingPunct="1"/>
            <a:r>
              <a:rPr lang="en-US" altLang="en-US" sz="1800" smtClean="0"/>
              <a:t>Query is initiated from a system call: </a:t>
            </a:r>
            <a:r>
              <a:rPr lang="en-US" altLang="en-US" sz="1800" smtClean="0">
                <a:solidFill>
                  <a:schemeClr val="accent2"/>
                </a:solidFill>
              </a:rPr>
              <a:t>gethostbyname</a:t>
            </a:r>
            <a:r>
              <a:rPr lang="en-US" altLang="en-US" sz="1800" smtClean="0"/>
              <a:t>, </a:t>
            </a:r>
            <a:r>
              <a:rPr lang="en-US" altLang="en-US" sz="1800" smtClean="0">
                <a:solidFill>
                  <a:schemeClr val="accent2"/>
                </a:solidFill>
              </a:rPr>
              <a:t>gethostbyaddr</a:t>
            </a:r>
            <a:r>
              <a:rPr lang="en-US" altLang="en-US" sz="1800" smtClean="0"/>
              <a:t>.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3FE357-BA36-43B5-8A79-B5425EA3D154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1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DNS: Root Name Servers</a:t>
            </a:r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92125" y="1189038"/>
            <a:ext cx="8478838" cy="1687512"/>
          </a:xfrm>
        </p:spPr>
        <p:txBody>
          <a:bodyPr/>
          <a:lstStyle/>
          <a:p>
            <a:pPr eaLnBrk="1" hangingPunct="1"/>
            <a:r>
              <a:rPr lang="en-US" altLang="en-US" sz="1800" smtClean="0"/>
              <a:t>Contacted by local name server that cannot resolve name</a:t>
            </a:r>
          </a:p>
          <a:p>
            <a:pPr eaLnBrk="1" hangingPunct="1"/>
            <a:r>
              <a:rPr lang="en-US" altLang="en-US" sz="1800" smtClean="0"/>
              <a:t>Root name server:</a:t>
            </a:r>
          </a:p>
          <a:p>
            <a:pPr lvl="1" eaLnBrk="1" hangingPunct="1"/>
            <a:r>
              <a:rPr lang="en-US" altLang="en-US" sz="1600" smtClean="0"/>
              <a:t>Contacts authoritative name server if name mapping not known</a:t>
            </a:r>
          </a:p>
          <a:p>
            <a:pPr lvl="1" eaLnBrk="1" hangingPunct="1"/>
            <a:r>
              <a:rPr lang="en-US" altLang="en-US" sz="1600" smtClean="0"/>
              <a:t>Gets mapping</a:t>
            </a:r>
          </a:p>
          <a:p>
            <a:pPr lvl="1" eaLnBrk="1" hangingPunct="1"/>
            <a:r>
              <a:rPr lang="en-US" altLang="en-US" sz="1600" smtClean="0"/>
              <a:t>Returns mapping to local name server</a:t>
            </a:r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888EE0-0219-47BF-9498-4C71398220F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6316663" y="2611438"/>
            <a:ext cx="2681287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/>
              <a:t>    13 root name servers worldwide</a:t>
            </a:r>
            <a:endParaRPr lang="en-US" altLang="en-US"/>
          </a:p>
        </p:txBody>
      </p:sp>
      <p:grpSp>
        <p:nvGrpSpPr>
          <p:cNvPr id="16390" name="Group 5"/>
          <p:cNvGrpSpPr>
            <a:grpSpLocks/>
          </p:cNvGrpSpPr>
          <p:nvPr/>
        </p:nvGrpSpPr>
        <p:grpSpPr bwMode="auto">
          <a:xfrm>
            <a:off x="481013" y="2963863"/>
            <a:ext cx="6359525" cy="3189287"/>
            <a:chOff x="960" y="480"/>
            <a:chExt cx="4176" cy="2147"/>
          </a:xfrm>
        </p:grpSpPr>
        <p:sp>
          <p:nvSpPr>
            <p:cNvPr id="16391" name="AutoShape 6"/>
            <p:cNvSpPr>
              <a:spLocks noChangeAspect="1" noChangeArrowheads="1"/>
            </p:cNvSpPr>
            <p:nvPr/>
          </p:nvSpPr>
          <p:spPr bwMode="auto">
            <a:xfrm>
              <a:off x="960" y="624"/>
              <a:ext cx="3799" cy="2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16392" name="Picture 7" descr="world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" y="1161"/>
              <a:ext cx="2837" cy="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3" name="Freeform 8"/>
            <p:cNvSpPr>
              <a:spLocks/>
            </p:cNvSpPr>
            <p:nvPr/>
          </p:nvSpPr>
          <p:spPr bwMode="auto">
            <a:xfrm>
              <a:off x="2075" y="721"/>
              <a:ext cx="423" cy="832"/>
            </a:xfrm>
            <a:custGeom>
              <a:avLst/>
              <a:gdLst>
                <a:gd name="T0" fmla="*/ 0 w 963"/>
                <a:gd name="T1" fmla="*/ 0 h 1893"/>
                <a:gd name="T2" fmla="*/ 0 w 963"/>
                <a:gd name="T3" fmla="*/ 35 h 1893"/>
                <a:gd name="T4" fmla="*/ 36 w 963"/>
                <a:gd name="T5" fmla="*/ 71 h 1893"/>
                <a:gd name="T6" fmla="*/ 0 60000 65536"/>
                <a:gd name="T7" fmla="*/ 0 60000 65536"/>
                <a:gd name="T8" fmla="*/ 0 60000 65536"/>
                <a:gd name="T9" fmla="*/ 0 w 963"/>
                <a:gd name="T10" fmla="*/ 0 h 1893"/>
                <a:gd name="T11" fmla="*/ 963 w 963"/>
                <a:gd name="T12" fmla="*/ 1893 h 18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3" h="1893">
                  <a:moveTo>
                    <a:pt x="0" y="0"/>
                  </a:moveTo>
                  <a:lnTo>
                    <a:pt x="0" y="930"/>
                  </a:lnTo>
                  <a:lnTo>
                    <a:pt x="963" y="189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94" name="Text Box 9"/>
            <p:cNvSpPr txBox="1">
              <a:spLocks noChangeArrowheads="1"/>
            </p:cNvSpPr>
            <p:nvPr/>
          </p:nvSpPr>
          <p:spPr bwMode="auto">
            <a:xfrm>
              <a:off x="1105" y="2020"/>
              <a:ext cx="1329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1323" tIns="35662" rIns="71323" bIns="35662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charset="0"/>
                </a:rPr>
                <a:t>b USC-ISI Marina del Rey, CA</a:t>
              </a:r>
            </a:p>
            <a:p>
              <a:r>
                <a:rPr lang="en-US" altLang="en-US" sz="1000">
                  <a:solidFill>
                    <a:srgbClr val="000000"/>
                  </a:solidFill>
                  <a:latin typeface="Arial" charset="0"/>
                </a:rPr>
                <a:t>l  ICANN Los Angeles, CA</a:t>
              </a:r>
            </a:p>
            <a:p>
              <a:pPr algn="ctr"/>
              <a:endParaRPr lang="en-US" altLang="en-US"/>
            </a:p>
          </p:txBody>
        </p:sp>
        <p:sp>
          <p:nvSpPr>
            <p:cNvPr id="16395" name="Freeform 10"/>
            <p:cNvSpPr>
              <a:spLocks/>
            </p:cNvSpPr>
            <p:nvPr/>
          </p:nvSpPr>
          <p:spPr bwMode="auto">
            <a:xfrm>
              <a:off x="1647" y="1656"/>
              <a:ext cx="500" cy="367"/>
            </a:xfrm>
            <a:custGeom>
              <a:avLst/>
              <a:gdLst>
                <a:gd name="T0" fmla="*/ 0 w 582"/>
                <a:gd name="T1" fmla="*/ 234 h 426"/>
                <a:gd name="T2" fmla="*/ 317 w 582"/>
                <a:gd name="T3" fmla="*/ 0 h 426"/>
                <a:gd name="T4" fmla="*/ 0 60000 65536"/>
                <a:gd name="T5" fmla="*/ 0 60000 65536"/>
                <a:gd name="T6" fmla="*/ 0 w 582"/>
                <a:gd name="T7" fmla="*/ 0 h 426"/>
                <a:gd name="T8" fmla="*/ 582 w 582"/>
                <a:gd name="T9" fmla="*/ 426 h 4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82" h="426">
                  <a:moveTo>
                    <a:pt x="0" y="426"/>
                  </a:moveTo>
                  <a:lnTo>
                    <a:pt x="58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96" name="Text Box 11"/>
            <p:cNvSpPr txBox="1">
              <a:spLocks noChangeArrowheads="1"/>
            </p:cNvSpPr>
            <p:nvPr/>
          </p:nvSpPr>
          <p:spPr bwMode="auto">
            <a:xfrm>
              <a:off x="960" y="1265"/>
              <a:ext cx="128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1323" tIns="35662" rIns="71323" bIns="35662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charset="0"/>
                </a:rPr>
                <a:t>e NASA Mt View, CA</a:t>
              </a:r>
            </a:p>
            <a:p>
              <a:r>
                <a:rPr lang="en-US" altLang="en-US" sz="1000">
                  <a:solidFill>
                    <a:srgbClr val="000000"/>
                  </a:solidFill>
                  <a:latin typeface="Arial" charset="0"/>
                </a:rPr>
                <a:t>f  Internet Software C. Palo</a:t>
              </a:r>
              <a:r>
                <a:rPr lang="en-US" altLang="en-US" sz="900">
                  <a:solidFill>
                    <a:srgbClr val="000000"/>
                  </a:solidFill>
                  <a:latin typeface="Arial" charset="0"/>
                </a:rPr>
                <a:t> Alto, CA (and 17 other locations)</a:t>
              </a:r>
            </a:p>
            <a:p>
              <a:pPr algn="ctr"/>
              <a:endParaRPr lang="en-US" altLang="en-US"/>
            </a:p>
          </p:txBody>
        </p:sp>
        <p:sp>
          <p:nvSpPr>
            <p:cNvPr id="16397" name="Freeform 12"/>
            <p:cNvSpPr>
              <a:spLocks/>
            </p:cNvSpPr>
            <p:nvPr/>
          </p:nvSpPr>
          <p:spPr bwMode="auto">
            <a:xfrm flipV="1">
              <a:off x="1579" y="1491"/>
              <a:ext cx="537" cy="124"/>
            </a:xfrm>
            <a:custGeom>
              <a:avLst/>
              <a:gdLst>
                <a:gd name="T0" fmla="*/ 0 w 582"/>
                <a:gd name="T1" fmla="*/ 3 h 426"/>
                <a:gd name="T2" fmla="*/ 422 w 582"/>
                <a:gd name="T3" fmla="*/ 0 h 426"/>
                <a:gd name="T4" fmla="*/ 0 60000 65536"/>
                <a:gd name="T5" fmla="*/ 0 60000 65536"/>
                <a:gd name="T6" fmla="*/ 0 w 582"/>
                <a:gd name="T7" fmla="*/ 0 h 426"/>
                <a:gd name="T8" fmla="*/ 582 w 582"/>
                <a:gd name="T9" fmla="*/ 426 h 4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82" h="426">
                  <a:moveTo>
                    <a:pt x="0" y="426"/>
                  </a:moveTo>
                  <a:lnTo>
                    <a:pt x="58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98" name="Text Box 13"/>
            <p:cNvSpPr txBox="1">
              <a:spLocks noChangeArrowheads="1"/>
            </p:cNvSpPr>
            <p:nvPr/>
          </p:nvSpPr>
          <p:spPr bwMode="auto">
            <a:xfrm>
              <a:off x="3408" y="864"/>
              <a:ext cx="1311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1323" tIns="35662" rIns="71323" bIns="35662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Arial" charset="0"/>
                </a:rPr>
                <a:t>i </a:t>
              </a:r>
              <a:r>
                <a:rPr lang="en-US" altLang="en-US" sz="1000">
                  <a:latin typeface="Arial" charset="0"/>
                </a:rPr>
                <a:t>Autonomica,</a:t>
              </a:r>
              <a:r>
                <a:rPr lang="en-US" altLang="en-US" sz="1000">
                  <a:solidFill>
                    <a:srgbClr val="000000"/>
                  </a:solidFill>
                  <a:latin typeface="Arial" charset="0"/>
                </a:rPr>
                <a:t> Stockholm (plus 3 other locations)</a:t>
              </a:r>
            </a:p>
          </p:txBody>
        </p:sp>
        <p:sp>
          <p:nvSpPr>
            <p:cNvPr id="16399" name="Freeform 14"/>
            <p:cNvSpPr>
              <a:spLocks/>
            </p:cNvSpPr>
            <p:nvPr/>
          </p:nvSpPr>
          <p:spPr bwMode="auto">
            <a:xfrm>
              <a:off x="3226" y="952"/>
              <a:ext cx="293" cy="441"/>
            </a:xfrm>
            <a:custGeom>
              <a:avLst/>
              <a:gdLst>
                <a:gd name="T0" fmla="*/ 25 w 666"/>
                <a:gd name="T1" fmla="*/ 0 h 1005"/>
                <a:gd name="T2" fmla="*/ 0 w 666"/>
                <a:gd name="T3" fmla="*/ 37 h 1005"/>
                <a:gd name="T4" fmla="*/ 0 60000 65536"/>
                <a:gd name="T5" fmla="*/ 0 60000 65536"/>
                <a:gd name="T6" fmla="*/ 0 w 666"/>
                <a:gd name="T7" fmla="*/ 0 h 1005"/>
                <a:gd name="T8" fmla="*/ 666 w 666"/>
                <a:gd name="T9" fmla="*/ 1005 h 10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66" h="1005">
                  <a:moveTo>
                    <a:pt x="666" y="0"/>
                  </a:moveTo>
                  <a:lnTo>
                    <a:pt x="0" y="1005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0" name="Text Box 15"/>
            <p:cNvSpPr txBox="1">
              <a:spLocks noChangeArrowheads="1"/>
            </p:cNvSpPr>
            <p:nvPr/>
          </p:nvSpPr>
          <p:spPr bwMode="auto">
            <a:xfrm>
              <a:off x="3482" y="728"/>
              <a:ext cx="165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1323" tIns="35662" rIns="71323" bIns="35662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charset="0"/>
                </a:rPr>
                <a:t>k RIPE London (also Amsterdam, Frankfurt)</a:t>
              </a:r>
              <a:endParaRPr lang="en-US" altLang="en-US"/>
            </a:p>
          </p:txBody>
        </p:sp>
        <p:sp>
          <p:nvSpPr>
            <p:cNvPr id="16401" name="Freeform 16"/>
            <p:cNvSpPr>
              <a:spLocks/>
            </p:cNvSpPr>
            <p:nvPr/>
          </p:nvSpPr>
          <p:spPr bwMode="auto">
            <a:xfrm>
              <a:off x="3107" y="813"/>
              <a:ext cx="405" cy="637"/>
            </a:xfrm>
            <a:custGeom>
              <a:avLst/>
              <a:gdLst>
                <a:gd name="T0" fmla="*/ 34 w 922"/>
                <a:gd name="T1" fmla="*/ 0 h 1448"/>
                <a:gd name="T2" fmla="*/ 0 w 922"/>
                <a:gd name="T3" fmla="*/ 54 h 1448"/>
                <a:gd name="T4" fmla="*/ 0 60000 65536"/>
                <a:gd name="T5" fmla="*/ 0 60000 65536"/>
                <a:gd name="T6" fmla="*/ 0 w 922"/>
                <a:gd name="T7" fmla="*/ 0 h 1448"/>
                <a:gd name="T8" fmla="*/ 922 w 922"/>
                <a:gd name="T9" fmla="*/ 1448 h 144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2" h="1448">
                  <a:moveTo>
                    <a:pt x="922" y="0"/>
                  </a:moveTo>
                  <a:lnTo>
                    <a:pt x="0" y="1448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2" name="Text Box 17"/>
            <p:cNvSpPr txBox="1">
              <a:spLocks noChangeArrowheads="1"/>
            </p:cNvSpPr>
            <p:nvPr/>
          </p:nvSpPr>
          <p:spPr bwMode="auto">
            <a:xfrm>
              <a:off x="4224" y="1152"/>
              <a:ext cx="822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1323" tIns="35662" rIns="71323" bIns="35662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charset="0"/>
                </a:rPr>
                <a:t>m WIDE Tokyo</a:t>
              </a:r>
              <a:endParaRPr lang="en-US" altLang="en-US"/>
            </a:p>
          </p:txBody>
        </p:sp>
        <p:sp>
          <p:nvSpPr>
            <p:cNvPr id="16403" name="Freeform 18"/>
            <p:cNvSpPr>
              <a:spLocks/>
            </p:cNvSpPr>
            <p:nvPr/>
          </p:nvSpPr>
          <p:spPr bwMode="auto">
            <a:xfrm>
              <a:off x="4305" y="1296"/>
              <a:ext cx="207" cy="304"/>
            </a:xfrm>
            <a:custGeom>
              <a:avLst/>
              <a:gdLst>
                <a:gd name="T0" fmla="*/ 115 w 252"/>
                <a:gd name="T1" fmla="*/ 0 h 462"/>
                <a:gd name="T2" fmla="*/ 0 w 252"/>
                <a:gd name="T3" fmla="*/ 87 h 462"/>
                <a:gd name="T4" fmla="*/ 0 60000 65536"/>
                <a:gd name="T5" fmla="*/ 0 60000 65536"/>
                <a:gd name="T6" fmla="*/ 0 w 252"/>
                <a:gd name="T7" fmla="*/ 0 h 462"/>
                <a:gd name="T8" fmla="*/ 252 w 252"/>
                <a:gd name="T9" fmla="*/ 462 h 4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2" h="462">
                  <a:moveTo>
                    <a:pt x="252" y="0"/>
                  </a:moveTo>
                  <a:lnTo>
                    <a:pt x="0" y="462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4" name="Text Box 19"/>
            <p:cNvSpPr txBox="1">
              <a:spLocks noChangeArrowheads="1"/>
            </p:cNvSpPr>
            <p:nvPr/>
          </p:nvSpPr>
          <p:spPr bwMode="auto">
            <a:xfrm>
              <a:off x="2064" y="480"/>
              <a:ext cx="1706" cy="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1323" tIns="35662" rIns="71323" bIns="35662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charset="0"/>
                </a:rPr>
                <a:t>a Verisign, Dulles, VA</a:t>
              </a:r>
            </a:p>
            <a:p>
              <a:r>
                <a:rPr lang="en-US" altLang="en-US" sz="1000">
                  <a:solidFill>
                    <a:srgbClr val="000000"/>
                  </a:solidFill>
                  <a:latin typeface="Arial" charset="0"/>
                </a:rPr>
                <a:t>c Cogent, Herndon, VA (also Los Angeles)</a:t>
              </a:r>
            </a:p>
            <a:p>
              <a:r>
                <a:rPr lang="en-US" altLang="en-US" sz="1000">
                  <a:solidFill>
                    <a:srgbClr val="000000"/>
                  </a:solidFill>
                  <a:latin typeface="Arial" charset="0"/>
                </a:rPr>
                <a:t>d U Maryland College Park, MD</a:t>
              </a:r>
            </a:p>
            <a:p>
              <a:r>
                <a:rPr lang="en-US" altLang="en-US" sz="1000">
                  <a:solidFill>
                    <a:srgbClr val="000000"/>
                  </a:solidFill>
                  <a:latin typeface="Arial" charset="0"/>
                </a:rPr>
                <a:t>g US DoD Vienna, VA</a:t>
              </a:r>
            </a:p>
            <a:p>
              <a:r>
                <a:rPr lang="en-US" altLang="en-US" sz="1000">
                  <a:solidFill>
                    <a:srgbClr val="000000"/>
                  </a:solidFill>
                  <a:latin typeface="Arial" charset="0"/>
                </a:rPr>
                <a:t>h ARL Aberdeen, MD</a:t>
              </a:r>
            </a:p>
            <a:p>
              <a:r>
                <a:rPr lang="en-US" altLang="en-US" sz="900">
                  <a:solidFill>
                    <a:srgbClr val="000000"/>
                  </a:solidFill>
                  <a:latin typeface="Arial" charset="0"/>
                </a:rPr>
                <a:t>j  Verisign, ( 11 locations)</a:t>
              </a:r>
            </a:p>
            <a:p>
              <a:pPr algn="ctr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TLD and Authoritative Servers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15975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Top-level domain (TLD) servers: responsible for com, org, net, edu, etc, and all top-level country domains cn, ca, fr, jp, uk etc.</a:t>
            </a:r>
          </a:p>
          <a:p>
            <a:pPr lvl="1" eaLnBrk="1" hangingPunct="1"/>
            <a:r>
              <a:rPr lang="en-US" altLang="en-US" smtClean="0">
                <a:solidFill>
                  <a:schemeClr val="accent2"/>
                </a:solidFill>
              </a:rPr>
              <a:t>Network solutions</a:t>
            </a:r>
            <a:r>
              <a:rPr lang="en-US" altLang="en-US" smtClean="0"/>
              <a:t> maintains servers for </a:t>
            </a:r>
            <a:r>
              <a:rPr lang="en-US" altLang="en-US" smtClean="0">
                <a:solidFill>
                  <a:schemeClr val="accent2"/>
                </a:solidFill>
              </a:rPr>
              <a:t>com</a:t>
            </a:r>
            <a:r>
              <a:rPr lang="en-US" altLang="en-US" smtClean="0"/>
              <a:t> TLD</a:t>
            </a:r>
          </a:p>
          <a:p>
            <a:pPr lvl="1" eaLnBrk="1" hangingPunct="1"/>
            <a:r>
              <a:rPr lang="en-US" altLang="en-US" smtClean="0">
                <a:solidFill>
                  <a:schemeClr val="accent2"/>
                </a:solidFill>
              </a:rPr>
              <a:t>Educause</a:t>
            </a:r>
            <a:r>
              <a:rPr lang="en-US" altLang="en-US" smtClean="0"/>
              <a:t> for </a:t>
            </a:r>
            <a:r>
              <a:rPr lang="en-US" altLang="en-US" smtClean="0">
                <a:solidFill>
                  <a:schemeClr val="accent2"/>
                </a:solidFill>
              </a:rPr>
              <a:t>edu</a:t>
            </a:r>
            <a:r>
              <a:rPr lang="en-US" altLang="en-US" smtClean="0"/>
              <a:t> TLD</a:t>
            </a:r>
          </a:p>
          <a:p>
            <a:pPr eaLnBrk="1" hangingPunct="1"/>
            <a:r>
              <a:rPr lang="en-US" altLang="en-US" smtClean="0"/>
              <a:t>Authoritative DNS servers: organization’s DNS servers, providing authoritative hostname to IP mappings for organization’s servers (e.g., Web and mail).</a:t>
            </a:r>
          </a:p>
          <a:p>
            <a:pPr lvl="1" eaLnBrk="1" hangingPunct="1"/>
            <a:r>
              <a:rPr lang="en-US" altLang="en-US" smtClean="0"/>
              <a:t>Can be maintained by organization or service provider</a:t>
            </a:r>
          </a:p>
          <a:p>
            <a:pPr lvl="1" eaLnBrk="1" hangingPunct="1"/>
            <a:endParaRPr lang="en-US" altLang="en-US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C836A3-9134-4610-AA67-A9D138A44626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Local Name Server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Each ISP (residential ISP, company, university) has one.</a:t>
            </a:r>
          </a:p>
          <a:p>
            <a:pPr lvl="1" eaLnBrk="1" hangingPunct="1"/>
            <a:r>
              <a:rPr lang="en-US" altLang="en-US" smtClean="0"/>
              <a:t>Also called “default name server”</a:t>
            </a:r>
          </a:p>
          <a:p>
            <a:pPr eaLnBrk="1" hangingPunct="1"/>
            <a:r>
              <a:rPr lang="en-US" altLang="en-US" smtClean="0"/>
              <a:t>When a host makes a DNS query, query is sent to its local DNS server</a:t>
            </a:r>
          </a:p>
          <a:p>
            <a:pPr lvl="1" eaLnBrk="1" hangingPunct="1"/>
            <a:r>
              <a:rPr lang="en-US" altLang="en-US" smtClean="0"/>
              <a:t>Acts as a proxy, forwards query into hierarchy.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28B179-C3C0-4524-920F-D26198BA6A7D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Iterative Queries</a:t>
            </a:r>
          </a:p>
        </p:txBody>
      </p:sp>
      <p:sp>
        <p:nvSpPr>
          <p:cNvPr id="3077" name="Rectangle 65"/>
          <p:cNvSpPr>
            <a:spLocks noGrp="1" noChangeArrowheads="1"/>
          </p:cNvSpPr>
          <p:nvPr>
            <p:ph sz="half" idx="1"/>
          </p:nvPr>
        </p:nvSpPr>
        <p:spPr>
          <a:xfrm>
            <a:off x="444500" y="2209800"/>
            <a:ext cx="3565525" cy="40259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 smtClean="0"/>
              <a:t>iterated query:</a:t>
            </a:r>
            <a:endParaRPr lang="en-US" altLang="en-US" sz="1800" smtClean="0"/>
          </a:p>
          <a:p>
            <a:pPr eaLnBrk="1" hangingPunct="1"/>
            <a:r>
              <a:rPr lang="en-US" altLang="en-US" sz="1800" smtClean="0"/>
              <a:t>contacted server replies with name of server to contact</a:t>
            </a:r>
          </a:p>
          <a:p>
            <a:pPr eaLnBrk="1" hangingPunct="1"/>
            <a:r>
              <a:rPr lang="en-US" altLang="en-US" sz="1800" smtClean="0"/>
              <a:t>“I don’t know this name, but ask this server”</a:t>
            </a:r>
          </a:p>
        </p:txBody>
      </p:sp>
      <p:sp>
        <p:nvSpPr>
          <p:cNvPr id="6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CBDC7-BF9B-4CC3-8B4B-319BAB4F146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989513" y="4303713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Clip" r:id="rId3" imgW="1307263" imgH="1084139" progId="">
                  <p:embed/>
                </p:oleObj>
              </mc:Choice>
              <mc:Fallback>
                <p:oleObj name="Clip" r:id="rId3" imgW="1307263" imgH="1084139" progId="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4303713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3"/>
          <p:cNvSpPr txBox="1">
            <a:spLocks noChangeArrowheads="1"/>
          </p:cNvSpPr>
          <p:nvPr/>
        </p:nvSpPr>
        <p:spPr bwMode="auto">
          <a:xfrm>
            <a:off x="4157663" y="4881563"/>
            <a:ext cx="1844675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>
                <a:latin typeface="Comic Sans MS" pitchFamily="66" charset="0"/>
              </a:rPr>
              <a:t>requesting host</a:t>
            </a:r>
            <a:endParaRPr lang="en-US" altLang="en-US"/>
          </a:p>
          <a:p>
            <a:pPr algn="ctr"/>
            <a:r>
              <a:rPr lang="en-US" altLang="en-US" sz="1600" b="1">
                <a:latin typeface="Courier New" pitchFamily="49" charset="0"/>
              </a:rPr>
              <a:t>cis.poly.edu</a:t>
            </a:r>
            <a:endParaRPr lang="en-US" altLang="en-US" sz="1600"/>
          </a:p>
        </p:txBody>
      </p:sp>
      <p:sp>
        <p:nvSpPr>
          <p:cNvPr id="3080" name="Text Box 4"/>
          <p:cNvSpPr txBox="1">
            <a:spLocks noChangeArrowheads="1"/>
          </p:cNvSpPr>
          <p:nvPr/>
        </p:nvSpPr>
        <p:spPr bwMode="auto">
          <a:xfrm>
            <a:off x="6483350" y="5670550"/>
            <a:ext cx="2262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 b="1">
                <a:latin typeface="Courier New" pitchFamily="49" charset="0"/>
              </a:rPr>
              <a:t>gaia.cs.umass.edu</a:t>
            </a:r>
            <a:endParaRPr lang="en-US" altLang="en-US" sz="1600"/>
          </a:p>
        </p:txBody>
      </p:sp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7113588" y="5103813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Clip" r:id="rId5" imgW="1307263" imgH="1084139" progId="">
                  <p:embed/>
                </p:oleObj>
              </mc:Choice>
              <mc:Fallback>
                <p:oleObj name="Clip" r:id="rId5" imgW="1307263" imgH="1084139" progId="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3588" y="5103813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81" name="Group 6"/>
          <p:cNvGrpSpPr>
            <a:grpSpLocks/>
          </p:cNvGrpSpPr>
          <p:nvPr/>
        </p:nvGrpSpPr>
        <p:grpSpPr bwMode="auto">
          <a:xfrm>
            <a:off x="5237163" y="2228850"/>
            <a:ext cx="369887" cy="657225"/>
            <a:chOff x="4180" y="783"/>
            <a:chExt cx="150" cy="307"/>
          </a:xfrm>
        </p:grpSpPr>
        <p:sp>
          <p:nvSpPr>
            <p:cNvPr id="3131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32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33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34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35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38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082" name="Text Box 15"/>
          <p:cNvSpPr txBox="1">
            <a:spLocks noChangeArrowheads="1"/>
          </p:cNvSpPr>
          <p:nvPr/>
        </p:nvSpPr>
        <p:spPr bwMode="auto">
          <a:xfrm>
            <a:off x="5791200" y="481013"/>
            <a:ext cx="201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>
                <a:latin typeface="Comic Sans MS" pitchFamily="66" charset="0"/>
              </a:rPr>
              <a:t>root DNS server</a:t>
            </a:r>
            <a:endParaRPr lang="en-US" altLang="en-US" sz="1600"/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 flipH="1" flipV="1">
            <a:off x="5286375" y="2916238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 flipV="1">
            <a:off x="5400675" y="1220788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 flipV="1">
            <a:off x="5686425" y="2382838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 flipH="1" flipV="1">
            <a:off x="5686425" y="2554288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 flipH="1">
            <a:off x="5610225" y="1449388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>
            <a:off x="5476875" y="2944813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89" name="Group 22"/>
          <p:cNvGrpSpPr>
            <a:grpSpLocks/>
          </p:cNvGrpSpPr>
          <p:nvPr/>
        </p:nvGrpSpPr>
        <p:grpSpPr bwMode="auto">
          <a:xfrm>
            <a:off x="4130675" y="3062288"/>
            <a:ext cx="1998663" cy="611187"/>
            <a:chOff x="2800" y="2132"/>
            <a:chExt cx="1259" cy="385"/>
          </a:xfrm>
        </p:grpSpPr>
        <p:sp>
          <p:nvSpPr>
            <p:cNvPr id="3129" name="Rectangle 23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30" name="Text Box 24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local DNS server</a:t>
              </a:r>
              <a:endParaRPr lang="en-US" altLang="en-US"/>
            </a:p>
            <a:p>
              <a:pPr algn="ctr"/>
              <a:r>
                <a:rPr lang="en-US" altLang="en-US" sz="1600" b="1">
                  <a:latin typeface="Courier New" pitchFamily="49" charset="0"/>
                </a:rPr>
                <a:t>dns.poly.edu</a:t>
              </a:r>
              <a:endParaRPr lang="en-US" altLang="en-US" sz="1600"/>
            </a:p>
          </p:txBody>
        </p:sp>
      </p:grpSp>
      <p:sp>
        <p:nvSpPr>
          <p:cNvPr id="85017" name="Text Box 25"/>
          <p:cNvSpPr txBox="1">
            <a:spLocks noChangeArrowheads="1"/>
          </p:cNvSpPr>
          <p:nvPr/>
        </p:nvSpPr>
        <p:spPr bwMode="auto">
          <a:xfrm>
            <a:off x="4997450" y="37719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0000"/>
                </a:solidFill>
                <a:latin typeface="Arial" charset="0"/>
              </a:rPr>
              <a:t>1</a:t>
            </a:r>
            <a:endParaRPr lang="en-US" altLang="en-US"/>
          </a:p>
        </p:txBody>
      </p:sp>
      <p:sp>
        <p:nvSpPr>
          <p:cNvPr id="85018" name="Text Box 26"/>
          <p:cNvSpPr txBox="1">
            <a:spLocks noChangeArrowheads="1"/>
          </p:cNvSpPr>
          <p:nvPr/>
        </p:nvSpPr>
        <p:spPr bwMode="auto">
          <a:xfrm>
            <a:off x="5540375" y="14382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0000"/>
                </a:solidFill>
                <a:latin typeface="Arial" charset="0"/>
              </a:rPr>
              <a:t>2</a:t>
            </a:r>
            <a:endParaRPr lang="en-US" altLang="en-US"/>
          </a:p>
        </p:txBody>
      </p:sp>
      <p:sp>
        <p:nvSpPr>
          <p:cNvPr id="85019" name="Text Box 27"/>
          <p:cNvSpPr txBox="1">
            <a:spLocks noChangeArrowheads="1"/>
          </p:cNvSpPr>
          <p:nvPr/>
        </p:nvSpPr>
        <p:spPr bwMode="auto">
          <a:xfrm>
            <a:off x="5978525" y="167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0000"/>
                </a:solidFill>
                <a:latin typeface="Arial" charset="0"/>
              </a:rPr>
              <a:t>3</a:t>
            </a:r>
            <a:endParaRPr lang="en-US" altLang="en-US"/>
          </a:p>
        </p:txBody>
      </p:sp>
      <p:sp>
        <p:nvSpPr>
          <p:cNvPr id="85020" name="Text Box 28"/>
          <p:cNvSpPr txBox="1">
            <a:spLocks noChangeArrowheads="1"/>
          </p:cNvSpPr>
          <p:nvPr/>
        </p:nvSpPr>
        <p:spPr bwMode="auto">
          <a:xfrm>
            <a:off x="6292850" y="20859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0000"/>
                </a:solidFill>
                <a:latin typeface="Arial" charset="0"/>
              </a:rPr>
              <a:t>4</a:t>
            </a:r>
            <a:endParaRPr lang="en-US" altLang="en-US"/>
          </a:p>
        </p:txBody>
      </p:sp>
      <p:sp>
        <p:nvSpPr>
          <p:cNvPr id="85021" name="Text Box 29"/>
          <p:cNvSpPr txBox="1">
            <a:spLocks noChangeArrowheads="1"/>
          </p:cNvSpPr>
          <p:nvPr/>
        </p:nvSpPr>
        <p:spPr bwMode="auto">
          <a:xfrm>
            <a:off x="6323013" y="2573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0000"/>
                </a:solidFill>
                <a:latin typeface="Arial" charset="0"/>
              </a:rPr>
              <a:t>5</a:t>
            </a:r>
            <a:endParaRPr lang="en-US" altLang="en-US"/>
          </a:p>
        </p:txBody>
      </p:sp>
      <p:sp>
        <p:nvSpPr>
          <p:cNvPr id="85022" name="Text Box 30"/>
          <p:cNvSpPr txBox="1">
            <a:spLocks noChangeArrowheads="1"/>
          </p:cNvSpPr>
          <p:nvPr/>
        </p:nvSpPr>
        <p:spPr bwMode="auto">
          <a:xfrm>
            <a:off x="6919913" y="36131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/>
          </a:p>
        </p:txBody>
      </p:sp>
      <p:grpSp>
        <p:nvGrpSpPr>
          <p:cNvPr id="3096" name="Group 31"/>
          <p:cNvGrpSpPr>
            <a:grpSpLocks/>
          </p:cNvGrpSpPr>
          <p:nvPr/>
        </p:nvGrpSpPr>
        <p:grpSpPr bwMode="auto">
          <a:xfrm>
            <a:off x="6351588" y="809625"/>
            <a:ext cx="369887" cy="657225"/>
            <a:chOff x="4180" y="783"/>
            <a:chExt cx="150" cy="307"/>
          </a:xfrm>
        </p:grpSpPr>
        <p:sp>
          <p:nvSpPr>
            <p:cNvPr id="3121" name="AutoShape 3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22" name="Rectangle 3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23" name="Rectangle 3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24" name="AutoShape 3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25" name="Line 3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" name="Line 3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" name="Rectangle 3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28" name="Rectangle 3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097" name="Group 40"/>
          <p:cNvGrpSpPr>
            <a:grpSpLocks/>
          </p:cNvGrpSpPr>
          <p:nvPr/>
        </p:nvGrpSpPr>
        <p:grpSpPr bwMode="auto">
          <a:xfrm>
            <a:off x="7180263" y="2238375"/>
            <a:ext cx="369887" cy="657225"/>
            <a:chOff x="4180" y="783"/>
            <a:chExt cx="150" cy="307"/>
          </a:xfrm>
        </p:grpSpPr>
        <p:sp>
          <p:nvSpPr>
            <p:cNvPr id="3113" name="AutoShape 4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14" name="Rectangle 4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15" name="Rectangle 4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16" name="AutoShape 4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17" name="Line 4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" name="Line 4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" name="Rectangle 4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20" name="Rectangle 4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098" name="Group 49"/>
          <p:cNvGrpSpPr>
            <a:grpSpLocks/>
          </p:cNvGrpSpPr>
          <p:nvPr/>
        </p:nvGrpSpPr>
        <p:grpSpPr bwMode="auto">
          <a:xfrm>
            <a:off x="7161213" y="3857625"/>
            <a:ext cx="369887" cy="657225"/>
            <a:chOff x="4180" y="783"/>
            <a:chExt cx="150" cy="307"/>
          </a:xfrm>
        </p:grpSpPr>
        <p:sp>
          <p:nvSpPr>
            <p:cNvPr id="3105" name="AutoShape 5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6" name="Rectangle 5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7" name="Rectangle 5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8" name="AutoShape 5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9" name="Line 5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Line 5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1" name="Rectangle 5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12" name="Rectangle 5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099" name="Text Box 58"/>
          <p:cNvSpPr txBox="1">
            <a:spLocks noChangeArrowheads="1"/>
          </p:cNvSpPr>
          <p:nvPr/>
        </p:nvSpPr>
        <p:spPr bwMode="auto">
          <a:xfrm>
            <a:off x="6243638" y="4429125"/>
            <a:ext cx="26177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>
                <a:latin typeface="Comic Sans MS" pitchFamily="66" charset="0"/>
              </a:rPr>
              <a:t>authoritative DNS server</a:t>
            </a:r>
            <a:endParaRPr lang="en-US" altLang="en-US"/>
          </a:p>
          <a:p>
            <a:pPr algn="ctr"/>
            <a:r>
              <a:rPr lang="en-US" altLang="en-US" sz="1600" b="1">
                <a:latin typeface="Courier New" pitchFamily="49" charset="0"/>
              </a:rPr>
              <a:t>dns.cs.umass.edu</a:t>
            </a:r>
            <a:endParaRPr lang="en-US" altLang="en-US" sz="1600"/>
          </a:p>
        </p:txBody>
      </p:sp>
      <p:sp>
        <p:nvSpPr>
          <p:cNvPr id="85051" name="Text Box 59"/>
          <p:cNvSpPr txBox="1">
            <a:spLocks noChangeArrowheads="1"/>
          </p:cNvSpPr>
          <p:nvPr/>
        </p:nvSpPr>
        <p:spPr bwMode="auto">
          <a:xfrm>
            <a:off x="6292850" y="364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0000"/>
                </a:solidFill>
                <a:latin typeface="Arial" charset="0"/>
              </a:rPr>
              <a:t>7</a:t>
            </a:r>
            <a:endParaRPr lang="en-US" altLang="en-US"/>
          </a:p>
        </p:txBody>
      </p:sp>
      <p:sp>
        <p:nvSpPr>
          <p:cNvPr id="85052" name="Text Box 60"/>
          <p:cNvSpPr txBox="1">
            <a:spLocks noChangeArrowheads="1"/>
          </p:cNvSpPr>
          <p:nvPr/>
        </p:nvSpPr>
        <p:spPr bwMode="auto">
          <a:xfrm>
            <a:off x="5549900" y="37909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0000"/>
                </a:solidFill>
                <a:latin typeface="Arial" charset="0"/>
              </a:rPr>
              <a:t>8</a:t>
            </a:r>
            <a:endParaRPr lang="en-US" altLang="en-US"/>
          </a:p>
        </p:txBody>
      </p:sp>
      <p:sp>
        <p:nvSpPr>
          <p:cNvPr id="85053" name="Line 61"/>
          <p:cNvSpPr>
            <a:spLocks noChangeShapeType="1"/>
          </p:cNvSpPr>
          <p:nvPr/>
        </p:nvSpPr>
        <p:spPr bwMode="auto">
          <a:xfrm>
            <a:off x="5619750" y="2714625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54" name="Line 62"/>
          <p:cNvSpPr>
            <a:spLocks noChangeShapeType="1"/>
          </p:cNvSpPr>
          <p:nvPr/>
        </p:nvSpPr>
        <p:spPr bwMode="auto">
          <a:xfrm flipH="1" flipV="1">
            <a:off x="5580063" y="2830513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" name="Text Box 63"/>
          <p:cNvSpPr txBox="1">
            <a:spLocks noChangeArrowheads="1"/>
          </p:cNvSpPr>
          <p:nvPr/>
        </p:nvSpPr>
        <p:spPr bwMode="auto">
          <a:xfrm>
            <a:off x="6551613" y="1852613"/>
            <a:ext cx="2011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>
                <a:latin typeface="Comic Sans MS" pitchFamily="66" charset="0"/>
              </a:rPr>
              <a:t>TLD DNS server</a:t>
            </a:r>
            <a:endParaRPr lang="en-US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8" grpId="0" animBg="1"/>
      <p:bldP spid="85009" grpId="0" animBg="1"/>
      <p:bldP spid="85010" grpId="0" animBg="1"/>
      <p:bldP spid="85011" grpId="0" animBg="1"/>
      <p:bldP spid="85012" grpId="0" animBg="1"/>
      <p:bldP spid="85013" grpId="0" animBg="1"/>
      <p:bldP spid="85017" grpId="0" autoUpdateAnimBg="0"/>
      <p:bldP spid="85018" grpId="0" autoUpdateAnimBg="0"/>
      <p:bldP spid="85019" grpId="0" autoUpdateAnimBg="0"/>
      <p:bldP spid="85020" grpId="0" autoUpdateAnimBg="0"/>
      <p:bldP spid="85021" grpId="0" autoUpdateAnimBg="0"/>
      <p:bldP spid="85022" grpId="0" autoUpdateAnimBg="0"/>
      <p:bldP spid="85051" grpId="0" autoUpdateAnimBg="0"/>
      <p:bldP spid="85052" grpId="0" autoUpdateAnimBg="0"/>
      <p:bldP spid="85053" grpId="0" animBg="1"/>
      <p:bldP spid="850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Recursive Queries</a:t>
            </a:r>
          </a:p>
        </p:txBody>
      </p:sp>
      <p:sp>
        <p:nvSpPr>
          <p:cNvPr id="6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D299F-84D9-47D2-BEC9-C3B5CE0191F9}" type="slidenum">
              <a:rPr lang="en-US"/>
              <a:pPr>
                <a:defRPr/>
              </a:pPr>
              <a:t>15</a:t>
            </a:fld>
            <a:endParaRPr lang="en-US"/>
          </a:p>
        </p:txBody>
      </p:sp>
      <p:grpSp>
        <p:nvGrpSpPr>
          <p:cNvPr id="4102" name="Group 2"/>
          <p:cNvGrpSpPr>
            <a:grpSpLocks/>
          </p:cNvGrpSpPr>
          <p:nvPr/>
        </p:nvGrpSpPr>
        <p:grpSpPr bwMode="auto">
          <a:xfrm>
            <a:off x="3360738" y="615950"/>
            <a:ext cx="5727700" cy="5526088"/>
            <a:chOff x="1499" y="384"/>
            <a:chExt cx="3608" cy="3481"/>
          </a:xfrm>
        </p:grpSpPr>
        <p:graphicFrame>
          <p:nvGraphicFramePr>
            <p:cNvPr id="4098" name="Object 3"/>
            <p:cNvGraphicFramePr>
              <a:graphicFrameLocks noChangeAspect="1"/>
            </p:cNvGraphicFramePr>
            <p:nvPr/>
          </p:nvGraphicFramePr>
          <p:xfrm>
            <a:off x="2040" y="2792"/>
            <a:ext cx="525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5" name="Clip" r:id="rId3" imgW="1307263" imgH="1084139" progId="">
                    <p:embed/>
                  </p:oleObj>
                </mc:Choice>
                <mc:Fallback>
                  <p:oleObj name="Clip" r:id="rId3" imgW="1307263" imgH="1084139" progId="">
                    <p:embed/>
                    <p:pic>
                      <p:nvPicPr>
                        <p:cNvPr id="0" name="Picture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0" y="2792"/>
                          <a:ext cx="525" cy="4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4" name="Text Box 4"/>
            <p:cNvSpPr txBox="1">
              <a:spLocks noChangeArrowheads="1"/>
            </p:cNvSpPr>
            <p:nvPr/>
          </p:nvSpPr>
          <p:spPr bwMode="auto">
            <a:xfrm>
              <a:off x="1516" y="3156"/>
              <a:ext cx="1162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requesting host</a:t>
              </a:r>
              <a:endParaRPr lang="en-US" altLang="en-US"/>
            </a:p>
            <a:p>
              <a:pPr algn="ctr"/>
              <a:r>
                <a:rPr lang="en-US" altLang="en-US" sz="1600" b="1">
                  <a:latin typeface="Courier New" pitchFamily="49" charset="0"/>
                </a:rPr>
                <a:t>cis.poly.edu</a:t>
              </a:r>
              <a:endParaRPr lang="en-US" altLang="en-US" sz="1600"/>
            </a:p>
          </p:txBody>
        </p:sp>
        <p:sp>
          <p:nvSpPr>
            <p:cNvPr id="4105" name="Text Box 5"/>
            <p:cNvSpPr txBox="1">
              <a:spLocks noChangeArrowheads="1"/>
            </p:cNvSpPr>
            <p:nvPr/>
          </p:nvSpPr>
          <p:spPr bwMode="auto">
            <a:xfrm>
              <a:off x="2981" y="3653"/>
              <a:ext cx="142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600" b="1">
                  <a:latin typeface="Courier New" pitchFamily="49" charset="0"/>
                </a:rPr>
                <a:t>gaia.cs.umass.edu</a:t>
              </a:r>
              <a:endParaRPr lang="en-US" altLang="en-US" sz="1600"/>
            </a:p>
          </p:txBody>
        </p:sp>
        <p:graphicFrame>
          <p:nvGraphicFramePr>
            <p:cNvPr id="4099" name="Object 6"/>
            <p:cNvGraphicFramePr>
              <a:graphicFrameLocks noChangeAspect="1"/>
            </p:cNvGraphicFramePr>
            <p:nvPr/>
          </p:nvGraphicFramePr>
          <p:xfrm>
            <a:off x="3378" y="3296"/>
            <a:ext cx="525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6" name="Clip" r:id="rId5" imgW="1307263" imgH="1084139" progId="">
                    <p:embed/>
                  </p:oleObj>
                </mc:Choice>
                <mc:Fallback>
                  <p:oleObj name="Clip" r:id="rId5" imgW="1307263" imgH="1084139" progId="">
                    <p:embed/>
                    <p:pic>
                      <p:nvPicPr>
                        <p:cNvPr id="0" name="Picture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8" y="3296"/>
                          <a:ext cx="525" cy="4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106" name="Group 7"/>
            <p:cNvGrpSpPr>
              <a:grpSpLocks/>
            </p:cNvGrpSpPr>
            <p:nvPr/>
          </p:nvGrpSpPr>
          <p:grpSpPr bwMode="auto">
            <a:xfrm>
              <a:off x="2196" y="1485"/>
              <a:ext cx="233" cy="414"/>
              <a:chOff x="4180" y="783"/>
              <a:chExt cx="150" cy="307"/>
            </a:xfrm>
          </p:grpSpPr>
          <p:sp>
            <p:nvSpPr>
              <p:cNvPr id="4156" name="AutoShape 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57" name="Rectangle 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58" name="Rectangle 1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59" name="AutoShape 1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60" name="Line 1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1" name="Line 1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2" name="Rectangle 1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63" name="Rectangle 1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107" name="Text Box 16"/>
            <p:cNvSpPr txBox="1">
              <a:spLocks noChangeArrowheads="1"/>
            </p:cNvSpPr>
            <p:nvPr/>
          </p:nvSpPr>
          <p:spPr bwMode="auto">
            <a:xfrm>
              <a:off x="2545" y="384"/>
              <a:ext cx="12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root DNS server</a:t>
              </a:r>
              <a:endParaRPr lang="en-US" altLang="en-US" sz="1600"/>
            </a:p>
          </p:txBody>
        </p:sp>
        <p:sp>
          <p:nvSpPr>
            <p:cNvPr id="4108" name="Line 17"/>
            <p:cNvSpPr>
              <a:spLocks noChangeShapeType="1"/>
            </p:cNvSpPr>
            <p:nvPr/>
          </p:nvSpPr>
          <p:spPr bwMode="auto">
            <a:xfrm flipH="1" flipV="1">
              <a:off x="2227" y="1918"/>
              <a:ext cx="0" cy="8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18"/>
            <p:cNvSpPr>
              <a:spLocks noChangeShapeType="1"/>
            </p:cNvSpPr>
            <p:nvPr/>
          </p:nvSpPr>
          <p:spPr bwMode="auto">
            <a:xfrm flipV="1">
              <a:off x="2299" y="850"/>
              <a:ext cx="576" cy="6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Line 19"/>
            <p:cNvSpPr>
              <a:spLocks noChangeShapeType="1"/>
            </p:cNvSpPr>
            <p:nvPr/>
          </p:nvSpPr>
          <p:spPr bwMode="auto">
            <a:xfrm>
              <a:off x="2347" y="1936"/>
              <a:ext cx="6" cy="83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11" name="Group 20"/>
            <p:cNvGrpSpPr>
              <a:grpSpLocks/>
            </p:cNvGrpSpPr>
            <p:nvPr/>
          </p:nvGrpSpPr>
          <p:grpSpPr bwMode="auto">
            <a:xfrm>
              <a:off x="1499" y="2010"/>
              <a:ext cx="1259" cy="385"/>
              <a:chOff x="2800" y="2132"/>
              <a:chExt cx="1259" cy="385"/>
            </a:xfrm>
          </p:grpSpPr>
          <p:sp>
            <p:nvSpPr>
              <p:cNvPr id="4154" name="Rectangle 21"/>
              <p:cNvSpPr>
                <a:spLocks noChangeArrowheads="1"/>
              </p:cNvSpPr>
              <p:nvPr/>
            </p:nvSpPr>
            <p:spPr bwMode="auto">
              <a:xfrm>
                <a:off x="2838" y="2178"/>
                <a:ext cx="1182" cy="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55" name="Text Box 22"/>
              <p:cNvSpPr txBox="1">
                <a:spLocks noChangeArrowheads="1"/>
              </p:cNvSpPr>
              <p:nvPr/>
            </p:nvSpPr>
            <p:spPr bwMode="auto">
              <a:xfrm>
                <a:off x="2800" y="2132"/>
                <a:ext cx="1259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1800">
                    <a:latin typeface="Comic Sans MS" pitchFamily="66" charset="0"/>
                  </a:rPr>
                  <a:t>local DNS server</a:t>
                </a:r>
                <a:endParaRPr lang="en-US" altLang="en-US"/>
              </a:p>
              <a:p>
                <a:pPr algn="ctr"/>
                <a:r>
                  <a:rPr lang="en-US" altLang="en-US" sz="1600" b="1">
                    <a:latin typeface="Courier New" pitchFamily="49" charset="0"/>
                  </a:rPr>
                  <a:t>dns.poly.edu</a:t>
                </a:r>
                <a:endParaRPr lang="en-US" altLang="en-US" sz="1600"/>
              </a:p>
            </p:txBody>
          </p:sp>
        </p:grpSp>
        <p:sp>
          <p:nvSpPr>
            <p:cNvPr id="4112" name="Text Box 23"/>
            <p:cNvSpPr txBox="1">
              <a:spLocks noChangeArrowheads="1"/>
            </p:cNvSpPr>
            <p:nvPr/>
          </p:nvSpPr>
          <p:spPr bwMode="auto">
            <a:xfrm>
              <a:off x="2045" y="245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 altLang="en-US"/>
            </a:p>
          </p:txBody>
        </p:sp>
        <p:sp>
          <p:nvSpPr>
            <p:cNvPr id="4113" name="Text Box 24"/>
            <p:cNvSpPr txBox="1">
              <a:spLocks noChangeArrowheads="1"/>
            </p:cNvSpPr>
            <p:nvPr/>
          </p:nvSpPr>
          <p:spPr bwMode="auto">
            <a:xfrm>
              <a:off x="2387" y="98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en-US" altLang="en-US"/>
            </a:p>
          </p:txBody>
        </p:sp>
        <p:sp>
          <p:nvSpPr>
            <p:cNvPr id="4114" name="Text Box 25"/>
            <p:cNvSpPr txBox="1">
              <a:spLocks noChangeArrowheads="1"/>
            </p:cNvSpPr>
            <p:nvPr/>
          </p:nvSpPr>
          <p:spPr bwMode="auto">
            <a:xfrm>
              <a:off x="3600" y="211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FF0000"/>
                  </a:solidFill>
                  <a:latin typeface="Arial" charset="0"/>
                </a:rPr>
                <a:t>4</a:t>
              </a:r>
              <a:endParaRPr lang="en-US" altLang="en-US"/>
            </a:p>
          </p:txBody>
        </p:sp>
        <p:sp>
          <p:nvSpPr>
            <p:cNvPr id="4115" name="Text Box 26"/>
            <p:cNvSpPr txBox="1">
              <a:spLocks noChangeArrowheads="1"/>
            </p:cNvSpPr>
            <p:nvPr/>
          </p:nvSpPr>
          <p:spPr bwMode="auto">
            <a:xfrm>
              <a:off x="3312" y="216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FF0000"/>
                  </a:solidFill>
                  <a:latin typeface="Arial" charset="0"/>
                </a:rPr>
                <a:t>5</a:t>
              </a:r>
              <a:endParaRPr lang="en-US" altLang="en-US"/>
            </a:p>
          </p:txBody>
        </p:sp>
        <p:sp>
          <p:nvSpPr>
            <p:cNvPr id="4116" name="Text Box 27"/>
            <p:cNvSpPr txBox="1">
              <a:spLocks noChangeArrowheads="1"/>
            </p:cNvSpPr>
            <p:nvPr/>
          </p:nvSpPr>
          <p:spPr bwMode="auto">
            <a:xfrm>
              <a:off x="3120" y="129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FF0000"/>
                  </a:solidFill>
                  <a:latin typeface="Arial" charset="0"/>
                </a:rPr>
                <a:t>6</a:t>
              </a:r>
              <a:endParaRPr lang="en-US" altLang="en-US"/>
            </a:p>
          </p:txBody>
        </p:sp>
        <p:grpSp>
          <p:nvGrpSpPr>
            <p:cNvPr id="4117" name="Group 28"/>
            <p:cNvGrpSpPr>
              <a:grpSpLocks/>
            </p:cNvGrpSpPr>
            <p:nvPr/>
          </p:nvGrpSpPr>
          <p:grpSpPr bwMode="auto">
            <a:xfrm>
              <a:off x="2898" y="591"/>
              <a:ext cx="233" cy="414"/>
              <a:chOff x="4180" y="783"/>
              <a:chExt cx="150" cy="307"/>
            </a:xfrm>
          </p:grpSpPr>
          <p:sp>
            <p:nvSpPr>
              <p:cNvPr id="4146" name="AutoShape 2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47" name="Rectangle 3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48" name="Rectangle 3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49" name="AutoShape 3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50" name="Line 3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1" name="Line 3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2" name="Rectangle 3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53" name="Rectangle 3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118" name="Group 37"/>
            <p:cNvGrpSpPr>
              <a:grpSpLocks/>
            </p:cNvGrpSpPr>
            <p:nvPr/>
          </p:nvGrpSpPr>
          <p:grpSpPr bwMode="auto">
            <a:xfrm>
              <a:off x="3420" y="1491"/>
              <a:ext cx="233" cy="414"/>
              <a:chOff x="4180" y="783"/>
              <a:chExt cx="150" cy="307"/>
            </a:xfrm>
          </p:grpSpPr>
          <p:sp>
            <p:nvSpPr>
              <p:cNvPr id="4138" name="AutoShape 3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9" name="Rectangle 3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40" name="Rectangle 4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41" name="AutoShape 4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42" name="Line 4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3" name="Line 4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4" name="Rectangle 4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45" name="Rectangle 4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119" name="Group 46"/>
            <p:cNvGrpSpPr>
              <a:grpSpLocks/>
            </p:cNvGrpSpPr>
            <p:nvPr/>
          </p:nvGrpSpPr>
          <p:grpSpPr bwMode="auto">
            <a:xfrm>
              <a:off x="3408" y="2511"/>
              <a:ext cx="233" cy="414"/>
              <a:chOff x="4180" y="783"/>
              <a:chExt cx="150" cy="307"/>
            </a:xfrm>
          </p:grpSpPr>
          <p:sp>
            <p:nvSpPr>
              <p:cNvPr id="4130" name="AutoShape 4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1" name="Rectangle 4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2" name="Rectangle 4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3" name="AutoShape 5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4" name="Line 5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5" name="Line 5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6" name="Rectangle 5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7" name="Rectangle 5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120" name="Text Box 55"/>
            <p:cNvSpPr txBox="1">
              <a:spLocks noChangeArrowheads="1"/>
            </p:cNvSpPr>
            <p:nvPr/>
          </p:nvSpPr>
          <p:spPr bwMode="auto">
            <a:xfrm>
              <a:off x="2830" y="2871"/>
              <a:ext cx="1649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600">
                  <a:latin typeface="Comic Sans MS" pitchFamily="66" charset="0"/>
                </a:rPr>
                <a:t>authoritative DNS server</a:t>
              </a:r>
              <a:endParaRPr lang="en-US" altLang="en-US"/>
            </a:p>
            <a:p>
              <a:pPr algn="ctr"/>
              <a:r>
                <a:rPr lang="en-US" altLang="en-US" sz="1600" b="1">
                  <a:latin typeface="Courier New" pitchFamily="49" charset="0"/>
                </a:rPr>
                <a:t>dns.cs.umass.edu</a:t>
              </a:r>
              <a:endParaRPr lang="en-US" altLang="en-US" sz="1600"/>
            </a:p>
          </p:txBody>
        </p:sp>
        <p:sp>
          <p:nvSpPr>
            <p:cNvPr id="4121" name="Text Box 56"/>
            <p:cNvSpPr txBox="1">
              <a:spLocks noChangeArrowheads="1"/>
            </p:cNvSpPr>
            <p:nvPr/>
          </p:nvSpPr>
          <p:spPr bwMode="auto">
            <a:xfrm>
              <a:off x="2592" y="134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FF0000"/>
                  </a:solidFill>
                  <a:latin typeface="Arial" charset="0"/>
                </a:rPr>
                <a:t>7</a:t>
              </a:r>
              <a:endParaRPr lang="en-US" altLang="en-US"/>
            </a:p>
          </p:txBody>
        </p:sp>
        <p:sp>
          <p:nvSpPr>
            <p:cNvPr id="4122" name="Text Box 57"/>
            <p:cNvSpPr txBox="1">
              <a:spLocks noChangeArrowheads="1"/>
            </p:cNvSpPr>
            <p:nvPr/>
          </p:nvSpPr>
          <p:spPr bwMode="auto">
            <a:xfrm>
              <a:off x="2393" y="246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FF0000"/>
                  </a:solidFill>
                  <a:latin typeface="Arial" charset="0"/>
                </a:rPr>
                <a:t>8</a:t>
              </a:r>
              <a:endParaRPr lang="en-US" altLang="en-US"/>
            </a:p>
          </p:txBody>
        </p:sp>
        <p:sp>
          <p:nvSpPr>
            <p:cNvPr id="4123" name="Line 58"/>
            <p:cNvSpPr>
              <a:spLocks noChangeShapeType="1"/>
            </p:cNvSpPr>
            <p:nvPr/>
          </p:nvSpPr>
          <p:spPr bwMode="auto">
            <a:xfrm>
              <a:off x="3120" y="768"/>
              <a:ext cx="432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Text Box 59"/>
            <p:cNvSpPr txBox="1">
              <a:spLocks noChangeArrowheads="1"/>
            </p:cNvSpPr>
            <p:nvPr/>
          </p:nvSpPr>
          <p:spPr bwMode="auto">
            <a:xfrm>
              <a:off x="3840" y="1536"/>
              <a:ext cx="12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TLD DNS server</a:t>
              </a:r>
              <a:endParaRPr lang="en-US" altLang="en-US" sz="1600"/>
            </a:p>
          </p:txBody>
        </p:sp>
        <p:sp>
          <p:nvSpPr>
            <p:cNvPr id="4125" name="Line 60"/>
            <p:cNvSpPr>
              <a:spLocks noChangeShapeType="1"/>
            </p:cNvSpPr>
            <p:nvPr/>
          </p:nvSpPr>
          <p:spPr bwMode="auto">
            <a:xfrm>
              <a:off x="3600" y="1872"/>
              <a:ext cx="0" cy="6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Line 61"/>
            <p:cNvSpPr>
              <a:spLocks noChangeShapeType="1"/>
            </p:cNvSpPr>
            <p:nvPr/>
          </p:nvSpPr>
          <p:spPr bwMode="auto">
            <a:xfrm flipH="1" flipV="1">
              <a:off x="3504" y="1920"/>
              <a:ext cx="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Line 62"/>
            <p:cNvSpPr>
              <a:spLocks noChangeShapeType="1"/>
            </p:cNvSpPr>
            <p:nvPr/>
          </p:nvSpPr>
          <p:spPr bwMode="auto">
            <a:xfrm flipH="1" flipV="1">
              <a:off x="3072" y="1008"/>
              <a:ext cx="336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Text Box 63"/>
            <p:cNvSpPr txBox="1">
              <a:spLocks noChangeArrowheads="1"/>
            </p:cNvSpPr>
            <p:nvPr/>
          </p:nvSpPr>
          <p:spPr bwMode="auto">
            <a:xfrm>
              <a:off x="3408" y="100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FF0000"/>
                  </a:solidFill>
                  <a:latin typeface="Arial" charset="0"/>
                </a:rPr>
                <a:t>3</a:t>
              </a:r>
              <a:endParaRPr lang="en-US" altLang="en-US"/>
            </a:p>
          </p:txBody>
        </p:sp>
        <p:sp>
          <p:nvSpPr>
            <p:cNvPr id="4129" name="Line 64"/>
            <p:cNvSpPr>
              <a:spLocks noChangeShapeType="1"/>
            </p:cNvSpPr>
            <p:nvPr/>
          </p:nvSpPr>
          <p:spPr bwMode="auto">
            <a:xfrm flipH="1">
              <a:off x="2448" y="1008"/>
              <a:ext cx="480" cy="5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3" name="Rectangle 66"/>
          <p:cNvSpPr>
            <a:spLocks noChangeArrowheads="1"/>
          </p:cNvSpPr>
          <p:nvPr/>
        </p:nvSpPr>
        <p:spPr bwMode="auto">
          <a:xfrm>
            <a:off x="619125" y="2209800"/>
            <a:ext cx="31623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</a:rPr>
              <a:t>recursive query:</a:t>
            </a:r>
            <a:endParaRPr lang="en-US" altLang="en-US" sz="1800"/>
          </a:p>
          <a:p>
            <a:r>
              <a:rPr lang="en-US" altLang="en-US" sz="1800"/>
              <a:t>puts burden of name resolution on contacted name server</a:t>
            </a:r>
          </a:p>
          <a:p>
            <a:r>
              <a:rPr lang="en-US" altLang="en-US" sz="1800"/>
              <a:t>heavy load?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DNS: Caching and Updating Records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19125" y="1438275"/>
            <a:ext cx="7515225" cy="1538288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once (any) name server learns mapping, it </a:t>
            </a:r>
            <a:r>
              <a:rPr lang="en-US" altLang="en-US" sz="2000" i="1" smtClean="0">
                <a:solidFill>
                  <a:schemeClr val="accent2"/>
                </a:solidFill>
              </a:rPr>
              <a:t>caches</a:t>
            </a:r>
            <a:r>
              <a:rPr lang="en-US" altLang="en-US" sz="2000" smtClean="0"/>
              <a:t> mapping</a:t>
            </a:r>
          </a:p>
          <a:p>
            <a:pPr lvl="1" eaLnBrk="1" hangingPunct="1"/>
            <a:r>
              <a:rPr lang="en-US" altLang="en-US" sz="2000" smtClean="0"/>
              <a:t>cache entries timeout (disappear) after some time</a:t>
            </a:r>
          </a:p>
          <a:p>
            <a:pPr lvl="1" eaLnBrk="1" hangingPunct="1"/>
            <a:r>
              <a:rPr lang="en-US" altLang="en-US" sz="2000" smtClean="0"/>
              <a:t>TLD servers typically cached in local name servers</a:t>
            </a:r>
          </a:p>
          <a:p>
            <a:pPr lvl="2" eaLnBrk="1" hangingPunct="1"/>
            <a:r>
              <a:rPr lang="en-US" altLang="en-US" sz="1800" smtClean="0"/>
              <a:t>Thus root name servers not often visited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7F086-8C2E-4C1C-A424-0F7878F8129F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Web: some Jargon</a:t>
            </a:r>
            <a:endParaRPr lang="en-US" alt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371600"/>
            <a:ext cx="3810000" cy="429895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Web page:</a:t>
            </a:r>
          </a:p>
          <a:p>
            <a:pPr lvl="1" eaLnBrk="1" hangingPunct="1"/>
            <a:r>
              <a:rPr lang="en-US" altLang="en-US" sz="1800" smtClean="0"/>
              <a:t>consists of “objects”</a:t>
            </a:r>
          </a:p>
          <a:p>
            <a:pPr lvl="1" eaLnBrk="1" hangingPunct="1"/>
            <a:r>
              <a:rPr lang="en-US" altLang="en-US" sz="1800" smtClean="0"/>
              <a:t>addressed by a URL</a:t>
            </a:r>
          </a:p>
          <a:p>
            <a:pPr eaLnBrk="1" hangingPunct="1"/>
            <a:r>
              <a:rPr lang="en-US" altLang="en-US" sz="2000" smtClean="0"/>
              <a:t>Most Web pages consist of:</a:t>
            </a:r>
          </a:p>
          <a:p>
            <a:pPr lvl="1" eaLnBrk="1" hangingPunct="1"/>
            <a:r>
              <a:rPr lang="en-US" altLang="en-US" sz="1800" smtClean="0"/>
              <a:t>base HTML page, and</a:t>
            </a:r>
          </a:p>
          <a:p>
            <a:pPr lvl="1" eaLnBrk="1" hangingPunct="1"/>
            <a:r>
              <a:rPr lang="en-US" altLang="en-US" sz="1800" smtClean="0"/>
              <a:t>several referenced objects.</a:t>
            </a:r>
          </a:p>
          <a:p>
            <a:pPr eaLnBrk="1" hangingPunct="1"/>
            <a:r>
              <a:rPr lang="en-US" altLang="en-US" sz="2000" smtClean="0"/>
              <a:t>URL has two components: </a:t>
            </a:r>
            <a:r>
              <a:rPr lang="en-US" altLang="en-US" sz="2000" smtClean="0">
                <a:solidFill>
                  <a:schemeClr val="accent2"/>
                </a:solidFill>
              </a:rPr>
              <a:t>host name</a:t>
            </a:r>
            <a:r>
              <a:rPr lang="en-US" altLang="en-US" sz="2000" smtClean="0"/>
              <a:t> and </a:t>
            </a:r>
            <a:r>
              <a:rPr lang="en-US" altLang="en-US" sz="2000" smtClean="0">
                <a:solidFill>
                  <a:schemeClr val="accent2"/>
                </a:solidFill>
              </a:rPr>
              <a:t>path name</a:t>
            </a:r>
            <a:r>
              <a:rPr lang="en-US" altLang="en-US" sz="2000" smtClean="0"/>
              <a:t>:</a:t>
            </a:r>
          </a:p>
          <a:p>
            <a:pPr eaLnBrk="1" hangingPunct="1">
              <a:buFontTx/>
              <a:buNone/>
            </a:pPr>
            <a:endParaRPr lang="en-US" altLang="en-US" sz="2000" smtClean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48225" y="1419225"/>
            <a:ext cx="3810000" cy="32385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User agent for Web is called a browser:</a:t>
            </a:r>
          </a:p>
          <a:p>
            <a:pPr lvl="1" eaLnBrk="1" hangingPunct="1"/>
            <a:r>
              <a:rPr lang="en-US" altLang="en-US" sz="1800" dirty="0" smtClean="0"/>
              <a:t>MS Internet Explorer</a:t>
            </a:r>
          </a:p>
          <a:p>
            <a:pPr lvl="1" eaLnBrk="1" hangingPunct="1"/>
            <a:r>
              <a:rPr lang="en-US" altLang="en-US" sz="1800" dirty="0" smtClean="0"/>
              <a:t>Mozilla Firefox</a:t>
            </a:r>
          </a:p>
          <a:p>
            <a:pPr lvl="1" eaLnBrk="1" hangingPunct="1"/>
            <a:r>
              <a:rPr lang="en-US" altLang="en-US" sz="1800" dirty="0" smtClean="0"/>
              <a:t>Google Chrome</a:t>
            </a:r>
          </a:p>
          <a:p>
            <a:pPr eaLnBrk="1" hangingPunct="1"/>
            <a:r>
              <a:rPr lang="en-US" altLang="en-US" sz="2000" dirty="0" smtClean="0"/>
              <a:t>Server for Web is called Web server:</a:t>
            </a:r>
          </a:p>
          <a:p>
            <a:pPr lvl="1" eaLnBrk="1" hangingPunct="1"/>
            <a:r>
              <a:rPr lang="en-US" altLang="en-US" sz="1800" dirty="0" smtClean="0"/>
              <a:t>Apache (public domain)</a:t>
            </a:r>
          </a:p>
          <a:p>
            <a:pPr lvl="1" eaLnBrk="1" hangingPunct="1"/>
            <a:r>
              <a:rPr lang="en-US" altLang="en-US" sz="1800" dirty="0" smtClean="0"/>
              <a:t>MS Internet Information Server (IIS)</a:t>
            </a:r>
          </a:p>
          <a:p>
            <a:pPr lvl="1" eaLnBrk="1" hangingPunct="1"/>
            <a:endParaRPr lang="en-US" altLang="en-US" sz="1800" dirty="0" smtClean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727DF-E7D3-4D95-911A-44F8802BCB2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319088" y="4624388"/>
            <a:ext cx="551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www.someSchool.edu</a:t>
            </a:r>
            <a:r>
              <a:rPr lang="en-US" altLang="en-US" sz="2000" b="1">
                <a:solidFill>
                  <a:schemeClr val="accent2"/>
                </a:solidFill>
                <a:latin typeface="Courier New" pitchFamily="49" charset="0"/>
              </a:rPr>
              <a:t>/someDept/pic.gif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Web: the HTTP protocol</a:t>
            </a:r>
            <a:endParaRPr lang="en-US" altLang="en-US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1813" y="1371600"/>
            <a:ext cx="3963987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/>
              <a:t>HTTP: hypertext transfer protocol</a:t>
            </a:r>
          </a:p>
          <a:p>
            <a:pPr eaLnBrk="1" hangingPunct="1"/>
            <a:r>
              <a:rPr lang="en-US" altLang="en-US" sz="1800" smtClean="0"/>
              <a:t>Web’s application layer protocol</a:t>
            </a:r>
          </a:p>
          <a:p>
            <a:pPr eaLnBrk="1" hangingPunct="1"/>
            <a:r>
              <a:rPr lang="en-US" altLang="en-US" sz="1800" smtClean="0"/>
              <a:t>client/server model</a:t>
            </a:r>
          </a:p>
          <a:p>
            <a:pPr lvl="1" eaLnBrk="1" hangingPunct="1"/>
            <a:r>
              <a:rPr lang="en-US" altLang="en-US" sz="1800" i="1" smtClean="0">
                <a:solidFill>
                  <a:schemeClr val="accent2"/>
                </a:solidFill>
              </a:rPr>
              <a:t>client:</a:t>
            </a:r>
            <a:r>
              <a:rPr lang="en-US" altLang="en-US" sz="1800" smtClean="0"/>
              <a:t> browser that requests, receives, “displays” Web objects</a:t>
            </a:r>
          </a:p>
          <a:p>
            <a:pPr lvl="1" eaLnBrk="1" hangingPunct="1"/>
            <a:r>
              <a:rPr lang="en-US" altLang="en-US" sz="1800" i="1" smtClean="0">
                <a:solidFill>
                  <a:schemeClr val="accent2"/>
                </a:solidFill>
              </a:rPr>
              <a:t>server:</a:t>
            </a:r>
            <a:r>
              <a:rPr lang="en-US" altLang="en-US" sz="1800" smtClean="0"/>
              <a:t> Web server sends objects in response to requests</a:t>
            </a:r>
          </a:p>
          <a:p>
            <a:pPr eaLnBrk="1" hangingPunct="1"/>
            <a:r>
              <a:rPr lang="en-US" altLang="en-US" sz="1800" smtClean="0"/>
              <a:t>http1.0: RFC 1945</a:t>
            </a:r>
          </a:p>
          <a:p>
            <a:pPr eaLnBrk="1" hangingPunct="1"/>
            <a:r>
              <a:rPr lang="en-US" altLang="en-US" sz="1800" smtClean="0"/>
              <a:t>http1.1: RFC 2068</a:t>
            </a:r>
          </a:p>
        </p:txBody>
      </p:sp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6E063-4F6A-4AFC-BBED-4674B8AAC15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4924425" y="1860550"/>
          <a:ext cx="7524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Clip" r:id="rId3" imgW="1307263" imgH="1084139" progId="">
                  <p:embed/>
                </p:oleObj>
              </mc:Choice>
              <mc:Fallback>
                <p:oleObj name="Clip" r:id="rId3" imgW="1307263" imgH="1084139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1860550"/>
                        <a:ext cx="75247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773613" y="2455863"/>
            <a:ext cx="1162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/>
              <a:t>PC running</a:t>
            </a:r>
          </a:p>
          <a:p>
            <a:pPr algn="ctr"/>
            <a:r>
              <a:rPr lang="en-US" altLang="en-US" sz="1600"/>
              <a:t>Explorer</a:t>
            </a:r>
            <a:endParaRPr lang="en-US" altLang="en-US"/>
          </a:p>
        </p:txBody>
      </p:sp>
      <p:graphicFrame>
        <p:nvGraphicFramePr>
          <p:cNvPr id="8195" name="Object 8"/>
          <p:cNvGraphicFramePr>
            <a:graphicFrameLocks noChangeAspect="1"/>
          </p:cNvGraphicFramePr>
          <p:nvPr/>
        </p:nvGraphicFramePr>
        <p:xfrm>
          <a:off x="5019675" y="4556125"/>
          <a:ext cx="7524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Clip" r:id="rId5" imgW="1307263" imgH="1084139" progId="">
                  <p:embed/>
                </p:oleObj>
              </mc:Choice>
              <mc:Fallback>
                <p:oleObj name="Clip" r:id="rId5" imgW="1307263" imgH="1084139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675" y="4556125"/>
                        <a:ext cx="75247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7551738" y="3836988"/>
            <a:ext cx="1262062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/>
              <a:t>Server </a:t>
            </a:r>
          </a:p>
          <a:p>
            <a:pPr algn="ctr"/>
            <a:r>
              <a:rPr lang="en-US" altLang="en-US" sz="1600"/>
              <a:t>running</a:t>
            </a:r>
          </a:p>
          <a:p>
            <a:pPr algn="ctr"/>
            <a:r>
              <a:rPr lang="en-US" altLang="en-US" sz="1600"/>
              <a:t>NCSA Web</a:t>
            </a:r>
          </a:p>
          <a:p>
            <a:pPr algn="ctr"/>
            <a:r>
              <a:rPr lang="en-US" altLang="en-US" sz="1600"/>
              <a:t>server</a:t>
            </a:r>
            <a:endParaRPr lang="en-US" altLang="en-US"/>
          </a:p>
        </p:txBody>
      </p:sp>
      <p:grpSp>
        <p:nvGrpSpPr>
          <p:cNvPr id="8201" name="Group 10"/>
          <p:cNvGrpSpPr>
            <a:grpSpLocks/>
          </p:cNvGrpSpPr>
          <p:nvPr/>
        </p:nvGrpSpPr>
        <p:grpSpPr bwMode="auto">
          <a:xfrm>
            <a:off x="7910513" y="2725738"/>
            <a:ext cx="504825" cy="1071562"/>
            <a:chOff x="4180" y="783"/>
            <a:chExt cx="150" cy="307"/>
          </a:xfrm>
        </p:grpSpPr>
        <p:sp>
          <p:nvSpPr>
            <p:cNvPr id="8211" name="AutoShape 1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2" name="Rectangle 1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3" name="Rectangle 1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4" name="AutoShape 1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5" name="Line 1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Line 1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Rectangle 1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8" name="Rectangle 1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8202" name="Line 19"/>
          <p:cNvSpPr>
            <a:spLocks noChangeShapeType="1"/>
          </p:cNvSpPr>
          <p:nvPr/>
        </p:nvSpPr>
        <p:spPr bwMode="auto">
          <a:xfrm>
            <a:off x="5743575" y="2133600"/>
            <a:ext cx="2085975" cy="962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20"/>
          <p:cNvSpPr>
            <a:spLocks noChangeShapeType="1"/>
          </p:cNvSpPr>
          <p:nvPr/>
        </p:nvSpPr>
        <p:spPr bwMode="auto">
          <a:xfrm flipH="1" flipV="1">
            <a:off x="5800725" y="2333625"/>
            <a:ext cx="1971675" cy="904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21"/>
          <p:cNvSpPr>
            <a:spLocks noChangeShapeType="1"/>
          </p:cNvSpPr>
          <p:nvPr/>
        </p:nvSpPr>
        <p:spPr bwMode="auto">
          <a:xfrm flipV="1">
            <a:off x="5734050" y="3505200"/>
            <a:ext cx="2047875" cy="1095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22"/>
          <p:cNvSpPr>
            <a:spLocks noChangeShapeType="1"/>
          </p:cNvSpPr>
          <p:nvPr/>
        </p:nvSpPr>
        <p:spPr bwMode="auto">
          <a:xfrm flipH="1">
            <a:off x="5810250" y="3629025"/>
            <a:ext cx="2047875" cy="1133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Text Box 23"/>
          <p:cNvSpPr txBox="1">
            <a:spLocks noChangeArrowheads="1"/>
          </p:cNvSpPr>
          <p:nvPr/>
        </p:nvSpPr>
        <p:spPr bwMode="auto">
          <a:xfrm>
            <a:off x="4921250" y="5218113"/>
            <a:ext cx="13223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/>
              <a:t>Mac running</a:t>
            </a:r>
          </a:p>
          <a:p>
            <a:pPr algn="ctr"/>
            <a:r>
              <a:rPr lang="en-US" altLang="en-US" sz="1600"/>
              <a:t>Navigator</a:t>
            </a:r>
            <a:endParaRPr lang="en-US" altLang="en-US"/>
          </a:p>
        </p:txBody>
      </p:sp>
      <p:sp>
        <p:nvSpPr>
          <p:cNvPr id="8207" name="Text Box 24"/>
          <p:cNvSpPr txBox="1">
            <a:spLocks noChangeArrowheads="1"/>
          </p:cNvSpPr>
          <p:nvPr/>
        </p:nvSpPr>
        <p:spPr bwMode="auto">
          <a:xfrm rot="1422049">
            <a:off x="6156325" y="2293938"/>
            <a:ext cx="1387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rgbClr val="FF0000"/>
                </a:solidFill>
              </a:rPr>
              <a:t>http request</a:t>
            </a:r>
            <a:endParaRPr lang="en-US" altLang="en-US"/>
          </a:p>
        </p:txBody>
      </p:sp>
      <p:sp>
        <p:nvSpPr>
          <p:cNvPr id="8208" name="Text Box 25"/>
          <p:cNvSpPr txBox="1">
            <a:spLocks noChangeArrowheads="1"/>
          </p:cNvSpPr>
          <p:nvPr/>
        </p:nvSpPr>
        <p:spPr bwMode="auto">
          <a:xfrm rot="-1692639">
            <a:off x="5946775" y="3789363"/>
            <a:ext cx="1387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rgbClr val="FF0000"/>
                </a:solidFill>
              </a:rPr>
              <a:t>http request</a:t>
            </a:r>
            <a:endParaRPr lang="en-US" altLang="en-US"/>
          </a:p>
        </p:txBody>
      </p:sp>
      <p:sp>
        <p:nvSpPr>
          <p:cNvPr id="8209" name="Text Box 26"/>
          <p:cNvSpPr txBox="1">
            <a:spLocks noChangeArrowheads="1"/>
          </p:cNvSpPr>
          <p:nvPr/>
        </p:nvSpPr>
        <p:spPr bwMode="auto">
          <a:xfrm rot="1411598">
            <a:off x="5969000" y="2741613"/>
            <a:ext cx="149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rgbClr val="FF0000"/>
                </a:solidFill>
              </a:rPr>
              <a:t>http response</a:t>
            </a:r>
            <a:endParaRPr lang="en-US" altLang="en-US"/>
          </a:p>
        </p:txBody>
      </p:sp>
      <p:sp>
        <p:nvSpPr>
          <p:cNvPr id="8210" name="Text Box 28"/>
          <p:cNvSpPr txBox="1">
            <a:spLocks noChangeArrowheads="1"/>
          </p:cNvSpPr>
          <p:nvPr/>
        </p:nvSpPr>
        <p:spPr bwMode="auto">
          <a:xfrm rot="-1737783">
            <a:off x="6149975" y="4122738"/>
            <a:ext cx="149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rgbClr val="FF0000"/>
                </a:solidFill>
              </a:rPr>
              <a:t>http response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HTTP </a:t>
            </a:r>
            <a:r>
              <a:rPr lang="en-US" altLang="en-US" dirty="0" smtClean="0"/>
              <a:t>protocol</a:t>
            </a:r>
            <a:endParaRPr lang="en-US" altLang="en-US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371600"/>
            <a:ext cx="4173538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HTTP: TCP transport service:</a:t>
            </a:r>
          </a:p>
          <a:p>
            <a:pPr eaLnBrk="1" hangingPunct="1"/>
            <a:r>
              <a:rPr lang="en-US" altLang="en-US" sz="2000" smtClean="0">
                <a:solidFill>
                  <a:schemeClr val="tx1"/>
                </a:solidFill>
              </a:rPr>
              <a:t>client initiates TCP connection (creates socket) to server, port 80</a:t>
            </a:r>
          </a:p>
          <a:p>
            <a:pPr eaLnBrk="1" hangingPunct="1"/>
            <a:r>
              <a:rPr lang="en-US" altLang="en-US" sz="2000" smtClean="0">
                <a:solidFill>
                  <a:schemeClr val="tx1"/>
                </a:solidFill>
              </a:rPr>
              <a:t>server accepts TCP connection from client</a:t>
            </a:r>
          </a:p>
          <a:p>
            <a:pPr eaLnBrk="1" hangingPunct="1"/>
            <a:r>
              <a:rPr lang="en-US" altLang="en-US" sz="2000" smtClean="0">
                <a:solidFill>
                  <a:schemeClr val="tx1"/>
                </a:solidFill>
              </a:rPr>
              <a:t>HTTP messages (application-layer protocol messages) exchanged between browser (http client) and Web server (http server)</a:t>
            </a:r>
          </a:p>
          <a:p>
            <a:pPr eaLnBrk="1" hangingPunct="1"/>
            <a:r>
              <a:rPr lang="en-US" altLang="en-US" sz="2000" smtClean="0">
                <a:solidFill>
                  <a:schemeClr val="tx1"/>
                </a:solidFill>
              </a:rPr>
              <a:t>TCP connection closed</a:t>
            </a:r>
            <a:endParaRPr lang="en-US" altLang="en-US" sz="2400" smtClean="0">
              <a:solidFill>
                <a:schemeClr val="tx1"/>
              </a:solidFill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181600" y="1371600"/>
            <a:ext cx="3200400" cy="14716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HTTP is “stateless”</a:t>
            </a:r>
          </a:p>
          <a:p>
            <a:pPr eaLnBrk="1" hangingPunct="1"/>
            <a:r>
              <a:rPr lang="en-US" altLang="en-US" sz="2000" smtClean="0">
                <a:solidFill>
                  <a:schemeClr val="tx1"/>
                </a:solidFill>
              </a:rPr>
              <a:t>server maintains no information about past client requests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7440A-6D1D-4730-B560-34C9B32E1EC8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2774" name="Rectangle 9"/>
          <p:cNvSpPr>
            <a:spLocks noChangeArrowheads="1"/>
          </p:cNvSpPr>
          <p:nvPr/>
        </p:nvSpPr>
        <p:spPr bwMode="auto">
          <a:xfrm>
            <a:off x="7667625" y="3238500"/>
            <a:ext cx="828675" cy="295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Applications and Application-Layer Protocols</a:t>
            </a:r>
          </a:p>
        </p:txBody>
      </p:sp>
      <p:sp>
        <p:nvSpPr>
          <p:cNvPr id="104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38150" y="1400175"/>
            <a:ext cx="4191000" cy="5114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 dirty="0" smtClean="0"/>
              <a:t>Application: communicating, distributed processes</a:t>
            </a:r>
            <a:endParaRPr lang="en-US" altLang="en-US" sz="2000" dirty="0" smtClean="0"/>
          </a:p>
          <a:p>
            <a:pPr lvl="1" eaLnBrk="1" hangingPunct="1"/>
            <a:r>
              <a:rPr lang="en-US" altLang="en-US" sz="1800" dirty="0" smtClean="0"/>
              <a:t>running in network hosts in “user space”</a:t>
            </a:r>
            <a:endParaRPr lang="en-US" altLang="en-US" sz="18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 sz="1800" dirty="0" smtClean="0"/>
              <a:t>exchange messages to implement app</a:t>
            </a:r>
          </a:p>
          <a:p>
            <a:pPr lvl="1" eaLnBrk="1" hangingPunct="1"/>
            <a:r>
              <a:rPr lang="en-US" altLang="en-US" sz="1800" dirty="0" smtClean="0"/>
              <a:t>e.g., email, file transfer, the Web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/>
              <a:t>Application-layer protocols</a:t>
            </a:r>
            <a:endParaRPr lang="en-US" altLang="en-US" sz="2000" dirty="0" smtClean="0"/>
          </a:p>
          <a:p>
            <a:pPr lvl="1" eaLnBrk="1" hangingPunct="1"/>
            <a:r>
              <a:rPr lang="en-US" altLang="en-US" sz="1800" dirty="0" smtClean="0"/>
              <a:t>one “piece” of an app</a:t>
            </a:r>
          </a:p>
          <a:p>
            <a:pPr lvl="1" eaLnBrk="1" hangingPunct="1"/>
            <a:r>
              <a:rPr lang="en-US" altLang="en-US" sz="1800" dirty="0" smtClean="0"/>
              <a:t>define messages exchanged by apps and actions taken</a:t>
            </a:r>
          </a:p>
          <a:p>
            <a:pPr lvl="1" eaLnBrk="1" hangingPunct="1"/>
            <a:r>
              <a:rPr lang="en-US" altLang="en-US" sz="1800" dirty="0" smtClean="0"/>
              <a:t>use services provided by lower layer protocols</a:t>
            </a:r>
          </a:p>
        </p:txBody>
      </p:sp>
      <p:sp>
        <p:nvSpPr>
          <p:cNvPr id="2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50BCE-C8E4-4A90-89D5-F31AF05576AC}" type="slidenum">
              <a:rPr lang="en-US"/>
              <a:pPr>
                <a:defRPr/>
              </a:pPr>
              <a:t>2</a:t>
            </a:fld>
            <a:endParaRPr lang="en-US"/>
          </a:p>
        </p:txBody>
      </p:sp>
      <p:grpSp>
        <p:nvGrpSpPr>
          <p:cNvPr id="1044" name="Group 4"/>
          <p:cNvGrpSpPr>
            <a:grpSpLocks/>
          </p:cNvGrpSpPr>
          <p:nvPr/>
        </p:nvGrpSpPr>
        <p:grpSpPr bwMode="auto">
          <a:xfrm>
            <a:off x="4908550" y="1876425"/>
            <a:ext cx="3678238" cy="3670300"/>
            <a:chOff x="3092" y="1182"/>
            <a:chExt cx="2317" cy="2312"/>
          </a:xfrm>
        </p:grpSpPr>
        <p:sp>
          <p:nvSpPr>
            <p:cNvPr id="1072" name="Freeform 5"/>
            <p:cNvSpPr>
              <a:spLocks/>
            </p:cNvSpPr>
            <p:nvPr/>
          </p:nvSpPr>
          <p:spPr bwMode="auto">
            <a:xfrm>
              <a:off x="4276" y="1272"/>
              <a:ext cx="1133" cy="1055"/>
            </a:xfrm>
            <a:custGeom>
              <a:avLst/>
              <a:gdLst>
                <a:gd name="T0" fmla="*/ 141 w 1292"/>
                <a:gd name="T1" fmla="*/ 3 h 1255"/>
                <a:gd name="T2" fmla="*/ 21 w 1292"/>
                <a:gd name="T3" fmla="*/ 78 h 1255"/>
                <a:gd name="T4" fmla="*/ 17 w 1292"/>
                <a:gd name="T5" fmla="*/ 261 h 1255"/>
                <a:gd name="T6" fmla="*/ 31 w 1292"/>
                <a:gd name="T7" fmla="*/ 414 h 1255"/>
                <a:gd name="T8" fmla="*/ 146 w 1292"/>
                <a:gd name="T9" fmla="*/ 435 h 1255"/>
                <a:gd name="T10" fmla="*/ 382 w 1292"/>
                <a:gd name="T11" fmla="*/ 564 h 1255"/>
                <a:gd name="T12" fmla="*/ 589 w 1292"/>
                <a:gd name="T13" fmla="*/ 618 h 1255"/>
                <a:gd name="T14" fmla="*/ 709 w 1292"/>
                <a:gd name="T15" fmla="*/ 509 h 1255"/>
                <a:gd name="T16" fmla="*/ 752 w 1292"/>
                <a:gd name="T17" fmla="*/ 222 h 1255"/>
                <a:gd name="T18" fmla="*/ 713 w 1292"/>
                <a:gd name="T19" fmla="*/ 105 h 1255"/>
                <a:gd name="T20" fmla="*/ 443 w 1292"/>
                <a:gd name="T21" fmla="*/ 58 h 1255"/>
                <a:gd name="T22" fmla="*/ 141 w 1292"/>
                <a:gd name="T23" fmla="*/ 3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3" name="Freeform 6"/>
            <p:cNvSpPr>
              <a:spLocks/>
            </p:cNvSpPr>
            <p:nvPr/>
          </p:nvSpPr>
          <p:spPr bwMode="auto">
            <a:xfrm>
              <a:off x="3092" y="1182"/>
              <a:ext cx="1176" cy="1001"/>
            </a:xfrm>
            <a:custGeom>
              <a:avLst/>
              <a:gdLst>
                <a:gd name="T0" fmla="*/ 326 w 1340"/>
                <a:gd name="T1" fmla="*/ 20 h 1191"/>
                <a:gd name="T2" fmla="*/ 48 w 1340"/>
                <a:gd name="T3" fmla="*/ 29 h 1191"/>
                <a:gd name="T4" fmla="*/ 34 w 1340"/>
                <a:gd name="T5" fmla="*/ 201 h 1191"/>
                <a:gd name="T6" fmla="*/ 17 w 1340"/>
                <a:gd name="T7" fmla="*/ 359 h 1191"/>
                <a:gd name="T8" fmla="*/ 66 w 1340"/>
                <a:gd name="T9" fmla="*/ 434 h 1191"/>
                <a:gd name="T10" fmla="*/ 319 w 1340"/>
                <a:gd name="T11" fmla="*/ 437 h 1191"/>
                <a:gd name="T12" fmla="*/ 380 w 1340"/>
                <a:gd name="T13" fmla="*/ 563 h 1191"/>
                <a:gd name="T14" fmla="*/ 732 w 1340"/>
                <a:gd name="T15" fmla="*/ 548 h 1191"/>
                <a:gd name="T16" fmla="*/ 757 w 1340"/>
                <a:gd name="T17" fmla="*/ 285 h 1191"/>
                <a:gd name="T18" fmla="*/ 714 w 1340"/>
                <a:gd name="T19" fmla="*/ 171 h 1191"/>
                <a:gd name="T20" fmla="*/ 450 w 1340"/>
                <a:gd name="T21" fmla="*/ 144 h 1191"/>
                <a:gd name="T22" fmla="*/ 326 w 1340"/>
                <a:gd name="T23" fmla="*/ 20 h 11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40"/>
                <a:gd name="T37" fmla="*/ 0 h 1191"/>
                <a:gd name="T38" fmla="*/ 1340 w 1340"/>
                <a:gd name="T39" fmla="*/ 1191 h 11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4" name="Freeform 7"/>
            <p:cNvSpPr>
              <a:spLocks/>
            </p:cNvSpPr>
            <p:nvPr/>
          </p:nvSpPr>
          <p:spPr bwMode="auto">
            <a:xfrm>
              <a:off x="3324" y="2096"/>
              <a:ext cx="1874" cy="1398"/>
            </a:xfrm>
            <a:custGeom>
              <a:avLst/>
              <a:gdLst>
                <a:gd name="T0" fmla="*/ 16 w 2135"/>
                <a:gd name="T1" fmla="*/ 326 h 1662"/>
                <a:gd name="T2" fmla="*/ 62 w 2135"/>
                <a:gd name="T3" fmla="*/ 38 h 1662"/>
                <a:gd name="T4" fmla="*/ 390 w 2135"/>
                <a:gd name="T5" fmla="*/ 98 h 1662"/>
                <a:gd name="T6" fmla="*/ 717 w 2135"/>
                <a:gd name="T7" fmla="*/ 50 h 1662"/>
                <a:gd name="T8" fmla="*/ 1188 w 2135"/>
                <a:gd name="T9" fmla="*/ 204 h 1662"/>
                <a:gd name="T10" fmla="*/ 1195 w 2135"/>
                <a:gd name="T11" fmla="*/ 572 h 1662"/>
                <a:gd name="T12" fmla="*/ 938 w 2135"/>
                <a:gd name="T13" fmla="*/ 801 h 1662"/>
                <a:gd name="T14" fmla="*/ 483 w 2135"/>
                <a:gd name="T15" fmla="*/ 759 h 1662"/>
                <a:gd name="T16" fmla="*/ 298 w 2135"/>
                <a:gd name="T17" fmla="*/ 635 h 1662"/>
                <a:gd name="T18" fmla="*/ 109 w 2135"/>
                <a:gd name="T19" fmla="*/ 534 h 1662"/>
                <a:gd name="T20" fmla="*/ 16 w 2135"/>
                <a:gd name="T21" fmla="*/ 326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075" name="Group 8"/>
            <p:cNvGrpSpPr>
              <a:grpSpLocks/>
            </p:cNvGrpSpPr>
            <p:nvPr/>
          </p:nvGrpSpPr>
          <p:grpSpPr bwMode="auto">
            <a:xfrm>
              <a:off x="3166" y="1267"/>
              <a:ext cx="462" cy="201"/>
              <a:chOff x="3552" y="246"/>
              <a:chExt cx="527" cy="248"/>
            </a:xfrm>
          </p:grpSpPr>
          <p:graphicFrame>
            <p:nvGraphicFramePr>
              <p:cNvPr id="1039" name="Object 9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3" name="Clip" r:id="rId4" imgW="1307263" imgH="1084139" progId="">
                      <p:embed/>
                    </p:oleObj>
                  </mc:Choice>
                  <mc:Fallback>
                    <p:oleObj name="Clip" r:id="rId4" imgW="1307263" imgH="1084139" progId="">
                      <p:embed/>
                      <p:pic>
                        <p:nvPicPr>
                          <p:cNvPr id="0" name="Picture 29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40" name="Object 10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4" name="Clip" r:id="rId6" imgW="681706" imgH="480401" progId="">
                      <p:embed/>
                    </p:oleObj>
                  </mc:Choice>
                  <mc:Fallback>
                    <p:oleObj name="Clip" r:id="rId6" imgW="681706" imgH="480401" progId="">
                      <p:embed/>
                      <p:pic>
                        <p:nvPicPr>
                          <p:cNvPr id="0" name="Picture 29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76" name="Line 11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76" name="Group 12"/>
            <p:cNvGrpSpPr>
              <a:grpSpLocks/>
            </p:cNvGrpSpPr>
            <p:nvPr/>
          </p:nvGrpSpPr>
          <p:grpSpPr bwMode="auto">
            <a:xfrm>
              <a:off x="3166" y="1642"/>
              <a:ext cx="462" cy="201"/>
              <a:chOff x="3552" y="246"/>
              <a:chExt cx="527" cy="248"/>
            </a:xfrm>
          </p:grpSpPr>
          <p:graphicFrame>
            <p:nvGraphicFramePr>
              <p:cNvPr id="1037" name="Object 13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5" name="Clip" r:id="rId8" imgW="1307263" imgH="1084139" progId="">
                      <p:embed/>
                    </p:oleObj>
                  </mc:Choice>
                  <mc:Fallback>
                    <p:oleObj name="Clip" r:id="rId8" imgW="1307263" imgH="1084139" progId="">
                      <p:embed/>
                      <p:pic>
                        <p:nvPicPr>
                          <p:cNvPr id="0" name="Picture 30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8" name="Object 14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6" name="Clip" r:id="rId9" imgW="681706" imgH="480401" progId="">
                      <p:embed/>
                    </p:oleObj>
                  </mc:Choice>
                  <mc:Fallback>
                    <p:oleObj name="Clip" r:id="rId9" imgW="681706" imgH="480401" progId="">
                      <p:embed/>
                      <p:pic>
                        <p:nvPicPr>
                          <p:cNvPr id="0" name="Picture 30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75" name="Line 15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77" name="Group 16"/>
            <p:cNvGrpSpPr>
              <a:grpSpLocks/>
            </p:cNvGrpSpPr>
            <p:nvPr/>
          </p:nvGrpSpPr>
          <p:grpSpPr bwMode="auto">
            <a:xfrm>
              <a:off x="3403" y="1508"/>
              <a:ext cx="44" cy="135"/>
              <a:chOff x="3842" y="406"/>
              <a:chExt cx="51" cy="167"/>
            </a:xfrm>
          </p:grpSpPr>
          <p:sp>
            <p:nvSpPr>
              <p:cNvPr id="1272" name="Oval 17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73" name="Oval 18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74" name="Oval 19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078" name="Group 20"/>
            <p:cNvGrpSpPr>
              <a:grpSpLocks/>
            </p:cNvGrpSpPr>
            <p:nvPr/>
          </p:nvGrpSpPr>
          <p:grpSpPr bwMode="auto">
            <a:xfrm>
              <a:off x="3699" y="1825"/>
              <a:ext cx="132" cy="249"/>
              <a:chOff x="4180" y="783"/>
              <a:chExt cx="150" cy="307"/>
            </a:xfrm>
          </p:grpSpPr>
          <p:sp>
            <p:nvSpPr>
              <p:cNvPr id="1264" name="AutoShape 21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65" name="Rectangle 22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66" name="Rectangle 23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67" name="AutoShape 24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68" name="Line 25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9" name="Line 26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" name="Rectangle 27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71" name="Rectangle 28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079" name="Group 29"/>
            <p:cNvGrpSpPr>
              <a:grpSpLocks/>
            </p:cNvGrpSpPr>
            <p:nvPr/>
          </p:nvGrpSpPr>
          <p:grpSpPr bwMode="auto">
            <a:xfrm rot="-5400000">
              <a:off x="3896" y="1874"/>
              <a:ext cx="51" cy="147"/>
              <a:chOff x="3842" y="406"/>
              <a:chExt cx="51" cy="167"/>
            </a:xfrm>
          </p:grpSpPr>
          <p:sp>
            <p:nvSpPr>
              <p:cNvPr id="1261" name="Oval 30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62" name="Oval 31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63" name="Oval 32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080" name="Line 33"/>
            <p:cNvSpPr>
              <a:spLocks noChangeShapeType="1"/>
            </p:cNvSpPr>
            <p:nvPr/>
          </p:nvSpPr>
          <p:spPr bwMode="auto">
            <a:xfrm>
              <a:off x="3785" y="1767"/>
              <a:ext cx="31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1" name="Line 34"/>
            <p:cNvSpPr>
              <a:spLocks noChangeShapeType="1"/>
            </p:cNvSpPr>
            <p:nvPr/>
          </p:nvSpPr>
          <p:spPr bwMode="auto">
            <a:xfrm>
              <a:off x="3787" y="1765"/>
              <a:ext cx="1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" name="Line 35"/>
            <p:cNvSpPr>
              <a:spLocks noChangeShapeType="1"/>
            </p:cNvSpPr>
            <p:nvPr/>
          </p:nvSpPr>
          <p:spPr bwMode="auto">
            <a:xfrm>
              <a:off x="4099" y="1764"/>
              <a:ext cx="1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3" name="Line 36"/>
            <p:cNvSpPr>
              <a:spLocks noChangeShapeType="1"/>
            </p:cNvSpPr>
            <p:nvPr/>
          </p:nvSpPr>
          <p:spPr bwMode="auto">
            <a:xfrm>
              <a:off x="3596" y="1427"/>
              <a:ext cx="182" cy="1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" name="Line 37"/>
            <p:cNvSpPr>
              <a:spLocks noChangeShapeType="1"/>
            </p:cNvSpPr>
            <p:nvPr/>
          </p:nvSpPr>
          <p:spPr bwMode="auto">
            <a:xfrm flipV="1">
              <a:off x="3604" y="1607"/>
              <a:ext cx="174" cy="2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" name="Line 38"/>
            <p:cNvSpPr>
              <a:spLocks noChangeShapeType="1"/>
            </p:cNvSpPr>
            <p:nvPr/>
          </p:nvSpPr>
          <p:spPr bwMode="auto">
            <a:xfrm flipV="1">
              <a:off x="3936" y="1661"/>
              <a:ext cx="1" cy="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6" name="Group 39"/>
            <p:cNvGrpSpPr>
              <a:grpSpLocks/>
            </p:cNvGrpSpPr>
            <p:nvPr/>
          </p:nvGrpSpPr>
          <p:grpSpPr bwMode="auto">
            <a:xfrm>
              <a:off x="4011" y="1811"/>
              <a:ext cx="132" cy="249"/>
              <a:chOff x="4180" y="783"/>
              <a:chExt cx="150" cy="307"/>
            </a:xfrm>
          </p:grpSpPr>
          <p:sp>
            <p:nvSpPr>
              <p:cNvPr id="1253" name="AutoShape 4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54" name="Rectangle 4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55" name="Rectangle 4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56" name="AutoShape 4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57" name="Line 4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8" name="Line 4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" name="Rectangle 4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60" name="Rectangle 4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087" name="Group 48"/>
            <p:cNvGrpSpPr>
              <a:grpSpLocks/>
            </p:cNvGrpSpPr>
            <p:nvPr/>
          </p:nvGrpSpPr>
          <p:grpSpPr bwMode="auto">
            <a:xfrm>
              <a:off x="3408" y="2201"/>
              <a:ext cx="302" cy="583"/>
              <a:chOff x="3314" y="1248"/>
              <a:chExt cx="344" cy="694"/>
            </a:xfrm>
          </p:grpSpPr>
          <p:graphicFrame>
            <p:nvGraphicFramePr>
              <p:cNvPr id="1035" name="Object 49"/>
              <p:cNvGraphicFramePr>
                <a:graphicFrameLocks noChangeAspect="1"/>
              </p:cNvGraphicFramePr>
              <p:nvPr/>
            </p:nvGraphicFramePr>
            <p:xfrm>
              <a:off x="3314" y="1248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7" name="Clip" r:id="rId10" imgW="1307263" imgH="1084139" progId="">
                      <p:embed/>
                    </p:oleObj>
                  </mc:Choice>
                  <mc:Fallback>
                    <p:oleObj name="Clip" r:id="rId10" imgW="1307263" imgH="1084139" progId="">
                      <p:embed/>
                      <p:pic>
                        <p:nvPicPr>
                          <p:cNvPr id="0" name="Picture 30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4" y="1248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46" name="Line 50"/>
              <p:cNvSpPr>
                <a:spLocks noChangeShapeType="1"/>
              </p:cNvSpPr>
              <p:nvPr/>
            </p:nvSpPr>
            <p:spPr bwMode="auto">
              <a:xfrm flipV="1">
                <a:off x="3606" y="1433"/>
                <a:ext cx="5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036" name="Object 51"/>
              <p:cNvGraphicFramePr>
                <a:graphicFrameLocks noChangeAspect="1"/>
              </p:cNvGraphicFramePr>
              <p:nvPr/>
            </p:nvGraphicFramePr>
            <p:xfrm>
              <a:off x="3314" y="1694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8" name="Clip" r:id="rId11" imgW="1307263" imgH="1084139" progId="">
                      <p:embed/>
                    </p:oleObj>
                  </mc:Choice>
                  <mc:Fallback>
                    <p:oleObj name="Clip" r:id="rId11" imgW="1307263" imgH="1084139" progId="">
                      <p:embed/>
                      <p:pic>
                        <p:nvPicPr>
                          <p:cNvPr id="0" name="Picture 30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4" y="1694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47" name="Line 52"/>
              <p:cNvSpPr>
                <a:spLocks noChangeShapeType="1"/>
              </p:cNvSpPr>
              <p:nvPr/>
            </p:nvSpPr>
            <p:spPr bwMode="auto">
              <a:xfrm flipV="1">
                <a:off x="3606" y="1882"/>
                <a:ext cx="5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48" name="Group 53"/>
              <p:cNvGrpSpPr>
                <a:grpSpLocks/>
              </p:cNvGrpSpPr>
              <p:nvPr/>
            </p:nvGrpSpPr>
            <p:grpSpPr bwMode="auto">
              <a:xfrm>
                <a:off x="3404" y="1504"/>
                <a:ext cx="51" cy="167"/>
                <a:chOff x="3842" y="406"/>
                <a:chExt cx="51" cy="167"/>
              </a:xfrm>
            </p:grpSpPr>
            <p:sp>
              <p:nvSpPr>
                <p:cNvPr id="1250" name="Oval 54"/>
                <p:cNvSpPr>
                  <a:spLocks noChangeArrowheads="1"/>
                </p:cNvSpPr>
                <p:nvPr/>
              </p:nvSpPr>
              <p:spPr bwMode="auto">
                <a:xfrm>
                  <a:off x="3842" y="40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51" name="Oval 55"/>
                <p:cNvSpPr>
                  <a:spLocks noChangeArrowheads="1"/>
                </p:cNvSpPr>
                <p:nvPr/>
              </p:nvSpPr>
              <p:spPr bwMode="auto">
                <a:xfrm>
                  <a:off x="3844" y="46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52" name="Oval 56"/>
                <p:cNvSpPr>
                  <a:spLocks noChangeArrowheads="1"/>
                </p:cNvSpPr>
                <p:nvPr/>
              </p:nvSpPr>
              <p:spPr bwMode="auto">
                <a:xfrm>
                  <a:off x="3846" y="52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1249" name="Line 57"/>
              <p:cNvSpPr>
                <a:spLocks noChangeShapeType="1"/>
              </p:cNvSpPr>
              <p:nvPr/>
            </p:nvSpPr>
            <p:spPr bwMode="auto">
              <a:xfrm>
                <a:off x="3654" y="1431"/>
                <a:ext cx="0" cy="4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026" name="Object 58"/>
            <p:cNvGraphicFramePr>
              <a:graphicFrameLocks noChangeAspect="1"/>
            </p:cNvGraphicFramePr>
            <p:nvPr/>
          </p:nvGraphicFramePr>
          <p:xfrm>
            <a:off x="3955" y="2837"/>
            <a:ext cx="263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9" name="Clip" r:id="rId12" imgW="1307263" imgH="1084139" progId="">
                    <p:embed/>
                  </p:oleObj>
                </mc:Choice>
                <mc:Fallback>
                  <p:oleObj name="Clip" r:id="rId12" imgW="1307263" imgH="1084139" progId="">
                    <p:embed/>
                    <p:pic>
                      <p:nvPicPr>
                        <p:cNvPr id="0" name="Picture 3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5" y="2837"/>
                          <a:ext cx="263" cy="2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59"/>
            <p:cNvGraphicFramePr>
              <a:graphicFrameLocks noChangeAspect="1"/>
            </p:cNvGraphicFramePr>
            <p:nvPr/>
          </p:nvGraphicFramePr>
          <p:xfrm>
            <a:off x="3568" y="2830"/>
            <a:ext cx="262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0" name="Clip" r:id="rId13" imgW="1307263" imgH="1084139" progId="">
                    <p:embed/>
                  </p:oleObj>
                </mc:Choice>
                <mc:Fallback>
                  <p:oleObj name="Clip" r:id="rId13" imgW="1307263" imgH="1084139" progId="">
                    <p:embed/>
                    <p:pic>
                      <p:nvPicPr>
                        <p:cNvPr id="0" name="Picture 3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8" y="2830"/>
                          <a:ext cx="262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88" name="Oval 60"/>
            <p:cNvSpPr>
              <a:spLocks noChangeArrowheads="1"/>
            </p:cNvSpPr>
            <p:nvPr/>
          </p:nvSpPr>
          <p:spPr bwMode="auto">
            <a:xfrm rot="-5400000">
              <a:off x="3831" y="2895"/>
              <a:ext cx="40" cy="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9" name="Oval 61"/>
            <p:cNvSpPr>
              <a:spLocks noChangeArrowheads="1"/>
            </p:cNvSpPr>
            <p:nvPr/>
          </p:nvSpPr>
          <p:spPr bwMode="auto">
            <a:xfrm rot="-5400000">
              <a:off x="3884" y="2894"/>
              <a:ext cx="40" cy="4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90" name="Oval 62"/>
            <p:cNvSpPr>
              <a:spLocks noChangeArrowheads="1"/>
            </p:cNvSpPr>
            <p:nvPr/>
          </p:nvSpPr>
          <p:spPr bwMode="auto">
            <a:xfrm rot="-5400000">
              <a:off x="3933" y="2897"/>
              <a:ext cx="39" cy="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91" name="Line 63"/>
            <p:cNvSpPr>
              <a:spLocks noChangeShapeType="1"/>
            </p:cNvSpPr>
            <p:nvPr/>
          </p:nvSpPr>
          <p:spPr bwMode="auto">
            <a:xfrm rot="-5400000">
              <a:off x="4097" y="2821"/>
              <a:ext cx="3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" name="Line 64"/>
            <p:cNvSpPr>
              <a:spLocks noChangeShapeType="1"/>
            </p:cNvSpPr>
            <p:nvPr/>
          </p:nvSpPr>
          <p:spPr bwMode="auto">
            <a:xfrm rot="5400000" flipH="1">
              <a:off x="3702" y="2816"/>
              <a:ext cx="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3" name="Line 65"/>
            <p:cNvSpPr>
              <a:spLocks noChangeShapeType="1"/>
            </p:cNvSpPr>
            <p:nvPr/>
          </p:nvSpPr>
          <p:spPr bwMode="auto">
            <a:xfrm rot="16200000" flipV="1">
              <a:off x="3921" y="2602"/>
              <a:ext cx="0" cy="3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" name="Line 66"/>
            <p:cNvSpPr>
              <a:spLocks noChangeShapeType="1"/>
            </p:cNvSpPr>
            <p:nvPr/>
          </p:nvSpPr>
          <p:spPr bwMode="auto">
            <a:xfrm flipV="1">
              <a:off x="3710" y="2564"/>
              <a:ext cx="59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" name="Line 67"/>
            <p:cNvSpPr>
              <a:spLocks noChangeShapeType="1"/>
            </p:cNvSpPr>
            <p:nvPr/>
          </p:nvSpPr>
          <p:spPr bwMode="auto">
            <a:xfrm>
              <a:off x="4089" y="2593"/>
              <a:ext cx="191" cy="2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" name="Line 68"/>
            <p:cNvSpPr>
              <a:spLocks noChangeShapeType="1"/>
            </p:cNvSpPr>
            <p:nvPr/>
          </p:nvSpPr>
          <p:spPr bwMode="auto">
            <a:xfrm flipH="1">
              <a:off x="4590" y="2591"/>
              <a:ext cx="176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8" name="Object 69"/>
            <p:cNvGraphicFramePr>
              <a:graphicFrameLocks noChangeAspect="1"/>
            </p:cNvGraphicFramePr>
            <p:nvPr/>
          </p:nvGraphicFramePr>
          <p:xfrm>
            <a:off x="4702" y="2309"/>
            <a:ext cx="128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1" name="Clip" r:id="rId14" imgW="982811" imgH="1208363" progId="">
                    <p:embed/>
                  </p:oleObj>
                </mc:Choice>
                <mc:Fallback>
                  <p:oleObj name="Clip" r:id="rId14" imgW="982811" imgH="1208363" progId="">
                    <p:embed/>
                    <p:pic>
                      <p:nvPicPr>
                        <p:cNvPr id="0" name="Picture 3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2" y="2309"/>
                          <a:ext cx="128" cy="1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70"/>
            <p:cNvGraphicFramePr>
              <a:graphicFrameLocks noChangeAspect="1"/>
            </p:cNvGraphicFramePr>
            <p:nvPr/>
          </p:nvGraphicFramePr>
          <p:xfrm>
            <a:off x="3860" y="2360"/>
            <a:ext cx="128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2" name="Clip" r:id="rId16" imgW="982811" imgH="1208363" progId="">
                    <p:embed/>
                  </p:oleObj>
                </mc:Choice>
                <mc:Fallback>
                  <p:oleObj name="Clip" r:id="rId16" imgW="982811" imgH="1208363" progId="">
                    <p:embed/>
                    <p:pic>
                      <p:nvPicPr>
                        <p:cNvPr id="0" name="Picture 3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0" y="2360"/>
                          <a:ext cx="128" cy="1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97" name="Freeform 71"/>
            <p:cNvSpPr>
              <a:spLocks/>
            </p:cNvSpPr>
            <p:nvPr/>
          </p:nvSpPr>
          <p:spPr bwMode="auto">
            <a:xfrm>
              <a:off x="3911" y="2218"/>
              <a:ext cx="853" cy="192"/>
            </a:xfrm>
            <a:custGeom>
              <a:avLst/>
              <a:gdLst>
                <a:gd name="T0" fmla="*/ 0 w 972"/>
                <a:gd name="T1" fmla="*/ 115 h 228"/>
                <a:gd name="T2" fmla="*/ 256 w 972"/>
                <a:gd name="T3" fmla="*/ 5 h 228"/>
                <a:gd name="T4" fmla="*/ 577 w 972"/>
                <a:gd name="T5" fmla="*/ 86 h 228"/>
                <a:gd name="T6" fmla="*/ 0 60000 65536"/>
                <a:gd name="T7" fmla="*/ 0 60000 65536"/>
                <a:gd name="T8" fmla="*/ 0 60000 65536"/>
                <a:gd name="T9" fmla="*/ 0 w 972"/>
                <a:gd name="T10" fmla="*/ 0 h 228"/>
                <a:gd name="T11" fmla="*/ 972 w 972"/>
                <a:gd name="T12" fmla="*/ 228 h 2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2" h="228">
                  <a:moveTo>
                    <a:pt x="0" y="228"/>
                  </a:moveTo>
                  <a:cubicBezTo>
                    <a:pt x="135" y="123"/>
                    <a:pt x="270" y="18"/>
                    <a:pt x="432" y="9"/>
                  </a:cubicBezTo>
                  <a:cubicBezTo>
                    <a:pt x="594" y="0"/>
                    <a:pt x="783" y="85"/>
                    <a:pt x="972" y="17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098" name="Group 72"/>
            <p:cNvGrpSpPr>
              <a:grpSpLocks/>
            </p:cNvGrpSpPr>
            <p:nvPr/>
          </p:nvGrpSpPr>
          <p:grpSpPr bwMode="auto">
            <a:xfrm>
              <a:off x="4079" y="3114"/>
              <a:ext cx="256" cy="269"/>
              <a:chOff x="2870" y="1518"/>
              <a:chExt cx="292" cy="320"/>
            </a:xfrm>
          </p:grpSpPr>
          <p:graphicFrame>
            <p:nvGraphicFramePr>
              <p:cNvPr id="1033" name="Object 7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63" name="Clip" r:id="rId17" imgW="826829" imgH="840406" progId="">
                      <p:embed/>
                    </p:oleObj>
                  </mc:Choice>
                  <mc:Fallback>
                    <p:oleObj name="Clip" r:id="rId17" imgW="826829" imgH="840406" progId="">
                      <p:embed/>
                      <p:pic>
                        <p:nvPicPr>
                          <p:cNvPr id="0" name="Picture 30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4" name="Object 7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64" name="Clip" r:id="rId19" imgW="1268295" imgH="1199426" progId="">
                      <p:embed/>
                    </p:oleObj>
                  </mc:Choice>
                  <mc:Fallback>
                    <p:oleObj name="Clip" r:id="rId19" imgW="1268295" imgH="1199426" progId="">
                      <p:embed/>
                      <p:pic>
                        <p:nvPicPr>
                          <p:cNvPr id="0" name="Picture 30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99" name="Group 75"/>
            <p:cNvGrpSpPr>
              <a:grpSpLocks/>
            </p:cNvGrpSpPr>
            <p:nvPr/>
          </p:nvGrpSpPr>
          <p:grpSpPr bwMode="auto">
            <a:xfrm>
              <a:off x="4569" y="3134"/>
              <a:ext cx="256" cy="269"/>
              <a:chOff x="2870" y="1518"/>
              <a:chExt cx="292" cy="320"/>
            </a:xfrm>
          </p:grpSpPr>
          <p:graphicFrame>
            <p:nvGraphicFramePr>
              <p:cNvPr id="1031" name="Object 76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65" name="Clip" r:id="rId21" imgW="826829" imgH="840406" progId="">
                      <p:embed/>
                    </p:oleObj>
                  </mc:Choice>
                  <mc:Fallback>
                    <p:oleObj name="Clip" r:id="rId21" imgW="826829" imgH="840406" progId="">
                      <p:embed/>
                      <p:pic>
                        <p:nvPicPr>
                          <p:cNvPr id="0" name="Picture 3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2" name="Object 77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66" name="Clip" r:id="rId22" imgW="1268295" imgH="1199426" progId="">
                      <p:embed/>
                    </p:oleObj>
                  </mc:Choice>
                  <mc:Fallback>
                    <p:oleObj name="Clip" r:id="rId22" imgW="1268295" imgH="1199426" progId="">
                      <p:embed/>
                      <p:pic>
                        <p:nvPicPr>
                          <p:cNvPr id="0" name="Picture 3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100" name="Group 78"/>
            <p:cNvGrpSpPr>
              <a:grpSpLocks/>
            </p:cNvGrpSpPr>
            <p:nvPr/>
          </p:nvGrpSpPr>
          <p:grpSpPr bwMode="auto">
            <a:xfrm>
              <a:off x="4308" y="2955"/>
              <a:ext cx="239" cy="237"/>
              <a:chOff x="4733" y="2082"/>
              <a:chExt cx="272" cy="282"/>
            </a:xfrm>
          </p:grpSpPr>
          <p:graphicFrame>
            <p:nvGraphicFramePr>
              <p:cNvPr id="1030" name="Object 79"/>
              <p:cNvGraphicFramePr>
                <a:graphicFrameLocks noChangeAspect="1"/>
              </p:cNvGraphicFramePr>
              <p:nvPr/>
            </p:nvGraphicFramePr>
            <p:xfrm>
              <a:off x="4733" y="2082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67" name="Clip" r:id="rId23" imgW="826829" imgH="840406" progId="">
                      <p:embed/>
                    </p:oleObj>
                  </mc:Choice>
                  <mc:Fallback>
                    <p:oleObj name="Clip" r:id="rId23" imgW="826829" imgH="840406" progId="">
                      <p:embed/>
                      <p:pic>
                        <p:nvPicPr>
                          <p:cNvPr id="0" name="Picture 3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33" y="2082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45" name="Rectangle 80"/>
              <p:cNvSpPr>
                <a:spLocks noChangeArrowheads="1"/>
              </p:cNvSpPr>
              <p:nvPr/>
            </p:nvSpPr>
            <p:spPr bwMode="auto">
              <a:xfrm>
                <a:off x="4812" y="2181"/>
                <a:ext cx="192" cy="183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101" name="Line 81"/>
            <p:cNvSpPr>
              <a:spLocks noChangeShapeType="1"/>
            </p:cNvSpPr>
            <p:nvPr/>
          </p:nvSpPr>
          <p:spPr bwMode="auto">
            <a:xfrm>
              <a:off x="4501" y="289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2" name="Group 82"/>
            <p:cNvGrpSpPr>
              <a:grpSpLocks/>
            </p:cNvGrpSpPr>
            <p:nvPr/>
          </p:nvGrpSpPr>
          <p:grpSpPr bwMode="auto">
            <a:xfrm>
              <a:off x="4955" y="2531"/>
              <a:ext cx="131" cy="258"/>
              <a:chOff x="4180" y="783"/>
              <a:chExt cx="150" cy="307"/>
            </a:xfrm>
          </p:grpSpPr>
          <p:sp>
            <p:nvSpPr>
              <p:cNvPr id="1237" name="AutoShape 83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8" name="Rectangle 84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9" name="Rectangle 85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40" name="AutoShape 86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41" name="Line 87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" name="Line 88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3" name="Rectangle 89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44" name="Rectangle 90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103" name="Group 91"/>
            <p:cNvGrpSpPr>
              <a:grpSpLocks/>
            </p:cNvGrpSpPr>
            <p:nvPr/>
          </p:nvGrpSpPr>
          <p:grpSpPr bwMode="auto">
            <a:xfrm>
              <a:off x="4947" y="2811"/>
              <a:ext cx="131" cy="258"/>
              <a:chOff x="4180" y="783"/>
              <a:chExt cx="150" cy="307"/>
            </a:xfrm>
          </p:grpSpPr>
          <p:sp>
            <p:nvSpPr>
              <p:cNvPr id="1229" name="AutoShape 92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0" name="Rectangle 93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1" name="Rectangle 94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2" name="AutoShape 95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3" name="Line 96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" name="Line 97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" name="Rectangle 98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6" name="Rectangle 99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104" name="Line 100"/>
            <p:cNvSpPr>
              <a:spLocks noChangeShapeType="1"/>
            </p:cNvSpPr>
            <p:nvPr/>
          </p:nvSpPr>
          <p:spPr bwMode="auto">
            <a:xfrm rot="5400000" flipH="1">
              <a:off x="4711" y="2767"/>
              <a:ext cx="3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" name="Line 101"/>
            <p:cNvSpPr>
              <a:spLocks noChangeShapeType="1"/>
            </p:cNvSpPr>
            <p:nvPr/>
          </p:nvSpPr>
          <p:spPr bwMode="auto">
            <a:xfrm rot="-5400000">
              <a:off x="4935" y="2925"/>
              <a:ext cx="0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" name="Line 102"/>
            <p:cNvSpPr>
              <a:spLocks noChangeShapeType="1"/>
            </p:cNvSpPr>
            <p:nvPr/>
          </p:nvSpPr>
          <p:spPr bwMode="auto">
            <a:xfrm rot="-5400000">
              <a:off x="4928" y="2630"/>
              <a:ext cx="0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" name="Line 103"/>
            <p:cNvSpPr>
              <a:spLocks noChangeShapeType="1"/>
            </p:cNvSpPr>
            <p:nvPr/>
          </p:nvSpPr>
          <p:spPr bwMode="auto">
            <a:xfrm flipV="1">
              <a:off x="4096" y="1459"/>
              <a:ext cx="289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" name="Line 104"/>
            <p:cNvSpPr>
              <a:spLocks noChangeShapeType="1"/>
            </p:cNvSpPr>
            <p:nvPr/>
          </p:nvSpPr>
          <p:spPr bwMode="auto">
            <a:xfrm>
              <a:off x="4685" y="1449"/>
              <a:ext cx="306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9" name="Line 105"/>
            <p:cNvSpPr>
              <a:spLocks noChangeShapeType="1"/>
            </p:cNvSpPr>
            <p:nvPr/>
          </p:nvSpPr>
          <p:spPr bwMode="auto">
            <a:xfrm flipH="1">
              <a:off x="5012" y="1661"/>
              <a:ext cx="152" cy="4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0" name="Line 106"/>
            <p:cNvSpPr>
              <a:spLocks noChangeShapeType="1"/>
            </p:cNvSpPr>
            <p:nvPr/>
          </p:nvSpPr>
          <p:spPr bwMode="auto">
            <a:xfrm>
              <a:off x="4527" y="1520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1" name="Line 107"/>
            <p:cNvSpPr>
              <a:spLocks noChangeShapeType="1"/>
            </p:cNvSpPr>
            <p:nvPr/>
          </p:nvSpPr>
          <p:spPr bwMode="auto">
            <a:xfrm>
              <a:off x="4543" y="1928"/>
              <a:ext cx="337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2" name="Line 108"/>
            <p:cNvSpPr>
              <a:spLocks noChangeShapeType="1"/>
            </p:cNvSpPr>
            <p:nvPr/>
          </p:nvSpPr>
          <p:spPr bwMode="auto">
            <a:xfrm flipH="1">
              <a:off x="4833" y="2221"/>
              <a:ext cx="168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" name="Line 109"/>
            <p:cNvSpPr>
              <a:spLocks noChangeShapeType="1"/>
            </p:cNvSpPr>
            <p:nvPr/>
          </p:nvSpPr>
          <p:spPr bwMode="auto">
            <a:xfrm flipH="1">
              <a:off x="4690" y="1641"/>
              <a:ext cx="353" cy="2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4" name="Line 110"/>
            <p:cNvSpPr>
              <a:spLocks noChangeShapeType="1"/>
            </p:cNvSpPr>
            <p:nvPr/>
          </p:nvSpPr>
          <p:spPr bwMode="auto">
            <a:xfrm flipH="1">
              <a:off x="4696" y="1288"/>
              <a:ext cx="221" cy="1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" name="Line 111"/>
            <p:cNvSpPr>
              <a:spLocks noChangeShapeType="1"/>
            </p:cNvSpPr>
            <p:nvPr/>
          </p:nvSpPr>
          <p:spPr bwMode="auto">
            <a:xfrm flipH="1">
              <a:off x="5148" y="1399"/>
              <a:ext cx="127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16" name="Group 112"/>
            <p:cNvGrpSpPr>
              <a:grpSpLocks/>
            </p:cNvGrpSpPr>
            <p:nvPr/>
          </p:nvGrpSpPr>
          <p:grpSpPr bwMode="auto">
            <a:xfrm>
              <a:off x="3769" y="1520"/>
              <a:ext cx="316" cy="147"/>
              <a:chOff x="3600" y="219"/>
              <a:chExt cx="360" cy="175"/>
            </a:xfrm>
          </p:grpSpPr>
          <p:sp>
            <p:nvSpPr>
              <p:cNvPr id="1216" name="Oval 11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17" name="Line 11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8" name="Line 11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" name="Rectangle 11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220" name="Oval 11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221" name="Group 11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26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7" name="Line 12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8" name="Line 12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22" name="Group 12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23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4" name="Line 12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5" name="Line 12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7" name="Group 126"/>
            <p:cNvGrpSpPr>
              <a:grpSpLocks/>
            </p:cNvGrpSpPr>
            <p:nvPr/>
          </p:nvGrpSpPr>
          <p:grpSpPr bwMode="auto">
            <a:xfrm>
              <a:off x="4369" y="1376"/>
              <a:ext cx="316" cy="147"/>
              <a:chOff x="3600" y="219"/>
              <a:chExt cx="360" cy="175"/>
            </a:xfrm>
          </p:grpSpPr>
          <p:sp>
            <p:nvSpPr>
              <p:cNvPr id="1203" name="Oval 12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04" name="Line 12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5" name="Line 12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6" name="Rectangle 13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207" name="Oval 13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208" name="Group 13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13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4" name="Line 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5" name="Line 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09" name="Group 13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10" name="Line 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1" name="Line 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2" name="Line 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8" name="Group 140"/>
            <p:cNvGrpSpPr>
              <a:grpSpLocks/>
            </p:cNvGrpSpPr>
            <p:nvPr/>
          </p:nvGrpSpPr>
          <p:grpSpPr bwMode="auto">
            <a:xfrm>
              <a:off x="4380" y="1790"/>
              <a:ext cx="316" cy="147"/>
              <a:chOff x="3600" y="219"/>
              <a:chExt cx="360" cy="175"/>
            </a:xfrm>
          </p:grpSpPr>
          <p:sp>
            <p:nvSpPr>
              <p:cNvPr id="1190" name="Oval 14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91" name="Line 14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" name="Line 14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3" name="Rectangle 14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194" name="Oval 14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195" name="Group 14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00" name="Line 1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1" name="Line 1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2" name="Line 1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96" name="Group 15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97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" name="Line 15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9" name="Line 15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9" name="Group 154"/>
            <p:cNvGrpSpPr>
              <a:grpSpLocks/>
            </p:cNvGrpSpPr>
            <p:nvPr/>
          </p:nvGrpSpPr>
          <p:grpSpPr bwMode="auto">
            <a:xfrm>
              <a:off x="4991" y="1507"/>
              <a:ext cx="315" cy="147"/>
              <a:chOff x="3600" y="219"/>
              <a:chExt cx="360" cy="175"/>
            </a:xfrm>
          </p:grpSpPr>
          <p:sp>
            <p:nvSpPr>
              <p:cNvPr id="1177" name="Oval 15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78" name="Line 15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" name="Line 15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" name="Rectangle 15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181" name="Oval 15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182" name="Group 16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87" name="Line 16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8" name="Line 16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9" name="Line 16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83" name="Group 16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84" name="Line 1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5" name="Line 1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6" name="Line 1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20" name="Group 168"/>
            <p:cNvGrpSpPr>
              <a:grpSpLocks/>
            </p:cNvGrpSpPr>
            <p:nvPr/>
          </p:nvGrpSpPr>
          <p:grpSpPr bwMode="auto">
            <a:xfrm>
              <a:off x="4869" y="2072"/>
              <a:ext cx="316" cy="147"/>
              <a:chOff x="3600" y="219"/>
              <a:chExt cx="360" cy="175"/>
            </a:xfrm>
          </p:grpSpPr>
          <p:sp>
            <p:nvSpPr>
              <p:cNvPr id="1164" name="Oval 16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65" name="Line 17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6" name="Line 17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" name="Rectangle 17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168" name="Oval 17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169" name="Group 17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74" name="Line 17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5" name="Line 17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6" name="Line 17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70" name="Group 17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71" name="Line 17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2" name="Line 18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3" name="Line 18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21" name="Group 182"/>
            <p:cNvGrpSpPr>
              <a:grpSpLocks/>
            </p:cNvGrpSpPr>
            <p:nvPr/>
          </p:nvGrpSpPr>
          <p:grpSpPr bwMode="auto">
            <a:xfrm>
              <a:off x="4659" y="2440"/>
              <a:ext cx="316" cy="148"/>
              <a:chOff x="3600" y="219"/>
              <a:chExt cx="360" cy="175"/>
            </a:xfrm>
          </p:grpSpPr>
          <p:sp>
            <p:nvSpPr>
              <p:cNvPr id="1151" name="Oval 18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52" name="Line 18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Line 18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Rectangle 18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155" name="Oval 18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156" name="Group 18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61" name="Line 1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2" name="Line 1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3" name="Line 1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7" name="Group 19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58" name="Line 1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9" name="Line 1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0" name="Line 1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22" name="Group 196"/>
            <p:cNvGrpSpPr>
              <a:grpSpLocks/>
            </p:cNvGrpSpPr>
            <p:nvPr/>
          </p:nvGrpSpPr>
          <p:grpSpPr bwMode="auto">
            <a:xfrm>
              <a:off x="4275" y="2748"/>
              <a:ext cx="315" cy="147"/>
              <a:chOff x="3600" y="219"/>
              <a:chExt cx="360" cy="175"/>
            </a:xfrm>
          </p:grpSpPr>
          <p:sp>
            <p:nvSpPr>
              <p:cNvPr id="1138" name="Oval 1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9" name="Line 1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Line 1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Rectangle 20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142" name="Oval 2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143" name="Group 2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48" name="Line 2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9" name="Line 2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" name="Line 2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44" name="Group 2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45" name="Line 2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6" name="Line 2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" name="Line 2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23" name="Group 210"/>
            <p:cNvGrpSpPr>
              <a:grpSpLocks/>
            </p:cNvGrpSpPr>
            <p:nvPr/>
          </p:nvGrpSpPr>
          <p:grpSpPr bwMode="auto">
            <a:xfrm>
              <a:off x="3769" y="2511"/>
              <a:ext cx="316" cy="147"/>
              <a:chOff x="3600" y="219"/>
              <a:chExt cx="360" cy="175"/>
            </a:xfrm>
          </p:grpSpPr>
          <p:sp>
            <p:nvSpPr>
              <p:cNvPr id="1125" name="Oval 21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6" name="Line 21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Line 21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Rectangle 21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129" name="Oval 21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130" name="Group 21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35" name="Line 2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" name="Line 2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" name="Line 2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31" name="Group 22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32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3" name="Line 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" name="Line 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24" name="Line 224"/>
            <p:cNvSpPr>
              <a:spLocks noChangeShapeType="1"/>
            </p:cNvSpPr>
            <p:nvPr/>
          </p:nvSpPr>
          <p:spPr bwMode="auto">
            <a:xfrm flipV="1">
              <a:off x="3930" y="2645"/>
              <a:ext cx="1" cy="1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4" name="Group 225"/>
          <p:cNvGrpSpPr>
            <a:grpSpLocks/>
          </p:cNvGrpSpPr>
          <p:nvPr/>
        </p:nvGrpSpPr>
        <p:grpSpPr bwMode="auto">
          <a:xfrm>
            <a:off x="4740275" y="1500188"/>
            <a:ext cx="3738563" cy="3830637"/>
            <a:chOff x="2986" y="945"/>
            <a:chExt cx="2355" cy="2413"/>
          </a:xfrm>
        </p:grpSpPr>
        <p:grpSp>
          <p:nvGrpSpPr>
            <p:cNvPr id="1046" name="Group 226"/>
            <p:cNvGrpSpPr>
              <a:grpSpLocks/>
            </p:cNvGrpSpPr>
            <p:nvPr/>
          </p:nvGrpSpPr>
          <p:grpSpPr bwMode="auto">
            <a:xfrm>
              <a:off x="2986" y="945"/>
              <a:ext cx="513" cy="541"/>
              <a:chOff x="2938" y="2925"/>
              <a:chExt cx="513" cy="541"/>
            </a:xfrm>
          </p:grpSpPr>
          <p:sp>
            <p:nvSpPr>
              <p:cNvPr id="1065" name="Rectangle 227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6" name="Rectangle 228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7" name="Rectangle 229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8" name="Text Box 230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1000">
                    <a:solidFill>
                      <a:schemeClr val="bg1"/>
                    </a:solidFill>
                  </a:rPr>
                  <a:t>application</a:t>
                </a:r>
                <a:endParaRPr lang="en-US" altLang="en-US" sz="1000"/>
              </a:p>
              <a:p>
                <a:pPr algn="ctr"/>
                <a:r>
                  <a:rPr lang="en-US" altLang="en-US" sz="1000"/>
                  <a:t>transport</a:t>
                </a:r>
              </a:p>
              <a:p>
                <a:pPr algn="ctr"/>
                <a:r>
                  <a:rPr lang="en-US" altLang="en-US" sz="1000"/>
                  <a:t>network</a:t>
                </a:r>
              </a:p>
              <a:p>
                <a:pPr algn="ctr"/>
                <a:r>
                  <a:rPr lang="en-US" altLang="en-US" sz="1000"/>
                  <a:t>data link</a:t>
                </a:r>
              </a:p>
              <a:p>
                <a:pPr algn="ctr"/>
                <a:r>
                  <a:rPr lang="en-US" altLang="en-US" sz="1000"/>
                  <a:t>physical</a:t>
                </a:r>
                <a:endParaRPr lang="en-US" altLang="en-US"/>
              </a:p>
            </p:txBody>
          </p:sp>
          <p:sp>
            <p:nvSpPr>
              <p:cNvPr id="1069" name="Line 231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Line 232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Line 233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7" name="Group 234"/>
            <p:cNvGrpSpPr>
              <a:grpSpLocks/>
            </p:cNvGrpSpPr>
            <p:nvPr/>
          </p:nvGrpSpPr>
          <p:grpSpPr bwMode="auto">
            <a:xfrm>
              <a:off x="4828" y="2751"/>
              <a:ext cx="513" cy="541"/>
              <a:chOff x="2938" y="2925"/>
              <a:chExt cx="513" cy="541"/>
            </a:xfrm>
          </p:grpSpPr>
          <p:sp>
            <p:nvSpPr>
              <p:cNvPr id="1058" name="Rectangle 235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9" name="Rectangle 236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0" name="Rectangle 237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1" name="Text Box 238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1000">
                    <a:solidFill>
                      <a:schemeClr val="bg1"/>
                    </a:solidFill>
                  </a:rPr>
                  <a:t>application</a:t>
                </a:r>
                <a:endParaRPr lang="en-US" altLang="en-US" sz="1000"/>
              </a:p>
              <a:p>
                <a:pPr algn="ctr"/>
                <a:r>
                  <a:rPr lang="en-US" altLang="en-US" sz="1000"/>
                  <a:t>transport</a:t>
                </a:r>
              </a:p>
              <a:p>
                <a:pPr algn="ctr"/>
                <a:r>
                  <a:rPr lang="en-US" altLang="en-US" sz="1000"/>
                  <a:t>network</a:t>
                </a:r>
              </a:p>
              <a:p>
                <a:pPr algn="ctr"/>
                <a:r>
                  <a:rPr lang="en-US" altLang="en-US" sz="1000"/>
                  <a:t>data link</a:t>
                </a:r>
              </a:p>
              <a:p>
                <a:pPr algn="ctr"/>
                <a:r>
                  <a:rPr lang="en-US" altLang="en-US" sz="1000"/>
                  <a:t>physical</a:t>
                </a:r>
                <a:endParaRPr lang="en-US" altLang="en-US"/>
              </a:p>
            </p:txBody>
          </p:sp>
          <p:sp>
            <p:nvSpPr>
              <p:cNvPr id="1062" name="Line 239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240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241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8" name="Group 242"/>
            <p:cNvGrpSpPr>
              <a:grpSpLocks/>
            </p:cNvGrpSpPr>
            <p:nvPr/>
          </p:nvGrpSpPr>
          <p:grpSpPr bwMode="auto">
            <a:xfrm>
              <a:off x="3352" y="2817"/>
              <a:ext cx="513" cy="541"/>
              <a:chOff x="2938" y="2925"/>
              <a:chExt cx="513" cy="541"/>
            </a:xfrm>
          </p:grpSpPr>
          <p:sp>
            <p:nvSpPr>
              <p:cNvPr id="1051" name="Rectangle 243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2" name="Rectangle 244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3" name="Rectangle 245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4" name="Text Box 246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1000">
                    <a:solidFill>
                      <a:schemeClr val="bg1"/>
                    </a:solidFill>
                  </a:rPr>
                  <a:t>application</a:t>
                </a:r>
                <a:endParaRPr lang="en-US" altLang="en-US" sz="1000"/>
              </a:p>
              <a:p>
                <a:pPr algn="ctr"/>
                <a:r>
                  <a:rPr lang="en-US" altLang="en-US" sz="1000"/>
                  <a:t>transport</a:t>
                </a:r>
              </a:p>
              <a:p>
                <a:pPr algn="ctr"/>
                <a:r>
                  <a:rPr lang="en-US" altLang="en-US" sz="1000"/>
                  <a:t>network</a:t>
                </a:r>
              </a:p>
              <a:p>
                <a:pPr algn="ctr"/>
                <a:r>
                  <a:rPr lang="en-US" altLang="en-US" sz="1000"/>
                  <a:t>data link</a:t>
                </a:r>
              </a:p>
              <a:p>
                <a:pPr algn="ctr"/>
                <a:r>
                  <a:rPr lang="en-US" altLang="en-US" sz="1000"/>
                  <a:t>physical</a:t>
                </a:r>
                <a:endParaRPr lang="en-US" altLang="en-US"/>
              </a:p>
            </p:txBody>
          </p:sp>
          <p:sp>
            <p:nvSpPr>
              <p:cNvPr id="1055" name="Line 247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248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249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9" name="Line 250"/>
            <p:cNvSpPr>
              <a:spLocks noChangeShapeType="1"/>
            </p:cNvSpPr>
            <p:nvPr/>
          </p:nvSpPr>
          <p:spPr bwMode="auto">
            <a:xfrm>
              <a:off x="3480" y="1020"/>
              <a:ext cx="1380" cy="179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Line 251"/>
            <p:cNvSpPr>
              <a:spLocks noChangeShapeType="1"/>
            </p:cNvSpPr>
            <p:nvPr/>
          </p:nvSpPr>
          <p:spPr bwMode="auto">
            <a:xfrm flipV="1">
              <a:off x="3846" y="2850"/>
              <a:ext cx="1002" cy="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HTTP example (version 1.0)</a:t>
            </a:r>
            <a:endParaRPr lang="en-US" alt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23875" y="1114425"/>
            <a:ext cx="8343900" cy="466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Suppose user enters URL </a:t>
            </a:r>
            <a:r>
              <a:rPr lang="en-US" altLang="en-US" sz="1800" smtClean="0"/>
              <a:t>www.someSchool.edu/someDepartment/home.index</a:t>
            </a:r>
            <a:endParaRPr lang="en-US" altLang="en-US" sz="200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809625" y="1874838"/>
            <a:ext cx="3810000" cy="1936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 smtClean="0"/>
              <a:t>1a</a:t>
            </a:r>
            <a:r>
              <a:rPr lang="en-US" altLang="en-US" sz="1600" smtClean="0"/>
              <a:t>. http client initiates TCP connection to http server (process) at www.someSchool.edu. Port 80 is default for http server.</a:t>
            </a:r>
            <a:endParaRPr lang="en-US" altLang="en-US" sz="1800" smtClean="0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73E89-4CF1-4C7A-9195-46279AE2D131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3798" name="Line 11"/>
          <p:cNvSpPr>
            <a:spLocks noChangeShapeType="1"/>
          </p:cNvSpPr>
          <p:nvPr/>
        </p:nvSpPr>
        <p:spPr bwMode="auto">
          <a:xfrm>
            <a:off x="484188" y="1774825"/>
            <a:ext cx="9525" cy="3860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13"/>
          <p:cNvSpPr>
            <a:spLocks noChangeArrowheads="1"/>
          </p:cNvSpPr>
          <p:nvPr/>
        </p:nvSpPr>
        <p:spPr bwMode="auto">
          <a:xfrm>
            <a:off x="238125" y="6019800"/>
            <a:ext cx="657225" cy="295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Rectangle 5"/>
          <p:cNvSpPr>
            <a:spLocks noChangeArrowheads="1"/>
          </p:cNvSpPr>
          <p:nvPr/>
        </p:nvSpPr>
        <p:spPr bwMode="auto">
          <a:xfrm>
            <a:off x="704850" y="3829050"/>
            <a:ext cx="3810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  <a:latin typeface="Arial" charset="0"/>
              </a:rPr>
              <a:t>2.</a:t>
            </a:r>
            <a:r>
              <a:rPr lang="en-US" altLang="en-US" sz="2000">
                <a:latin typeface="Arial" charset="0"/>
              </a:rPr>
              <a:t> </a:t>
            </a:r>
            <a:r>
              <a:rPr lang="en-US" altLang="en-US" sz="1800">
                <a:latin typeface="Arial" charset="0"/>
              </a:rPr>
              <a:t>http client sends http </a:t>
            </a:r>
            <a:r>
              <a:rPr lang="en-US" altLang="en-US" sz="1800" i="1">
                <a:solidFill>
                  <a:schemeClr val="accent2"/>
                </a:solidFill>
                <a:latin typeface="Arial" charset="0"/>
              </a:rPr>
              <a:t>request message</a:t>
            </a:r>
            <a:r>
              <a:rPr lang="en-US" altLang="en-US" sz="1800">
                <a:latin typeface="Arial" charset="0"/>
              </a:rPr>
              <a:t> (containing URL) into TCP connection socket</a:t>
            </a:r>
          </a:p>
        </p:txBody>
      </p:sp>
      <p:sp>
        <p:nvSpPr>
          <p:cNvPr id="33801" name="Rectangle 6"/>
          <p:cNvSpPr>
            <a:spLocks noChangeArrowheads="1"/>
          </p:cNvSpPr>
          <p:nvPr/>
        </p:nvSpPr>
        <p:spPr bwMode="auto">
          <a:xfrm>
            <a:off x="4781550" y="2524125"/>
            <a:ext cx="3810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  <a:latin typeface="Arial" charset="0"/>
              </a:rPr>
              <a:t>1b.</a:t>
            </a:r>
            <a:r>
              <a:rPr lang="en-US" altLang="en-US" sz="2000">
                <a:latin typeface="Arial" charset="0"/>
              </a:rPr>
              <a:t> </a:t>
            </a:r>
            <a:r>
              <a:rPr lang="en-US" altLang="en-US" sz="1800">
                <a:latin typeface="Arial" charset="0"/>
              </a:rPr>
              <a:t>http server at host www.someSchool.edu waiting for TCP connection at port 80.  “accepts” connection, notifying client</a:t>
            </a:r>
            <a:endParaRPr lang="en-US" altLang="en-US" sz="2000">
              <a:latin typeface="Arial" charset="0"/>
            </a:endParaRPr>
          </a:p>
        </p:txBody>
      </p:sp>
      <p:sp>
        <p:nvSpPr>
          <p:cNvPr id="33802" name="Rectangle 7"/>
          <p:cNvSpPr>
            <a:spLocks noChangeArrowheads="1"/>
          </p:cNvSpPr>
          <p:nvPr/>
        </p:nvSpPr>
        <p:spPr bwMode="auto">
          <a:xfrm>
            <a:off x="4724400" y="4381500"/>
            <a:ext cx="3810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  <a:latin typeface="Arial" charset="0"/>
              </a:rPr>
              <a:t>3.</a:t>
            </a:r>
            <a:r>
              <a:rPr lang="en-US" altLang="en-US" sz="2000">
                <a:latin typeface="Arial" charset="0"/>
              </a:rPr>
              <a:t> </a:t>
            </a:r>
            <a:r>
              <a:rPr lang="en-US" altLang="en-US" sz="1800">
                <a:latin typeface="Arial" charset="0"/>
              </a:rPr>
              <a:t>http server receives request message, forms </a:t>
            </a:r>
            <a:r>
              <a:rPr lang="en-US" altLang="en-US" sz="1800" i="1">
                <a:solidFill>
                  <a:schemeClr val="accent2"/>
                </a:solidFill>
                <a:latin typeface="Arial" charset="0"/>
              </a:rPr>
              <a:t>response message</a:t>
            </a:r>
            <a:r>
              <a:rPr lang="en-US" altLang="en-US" sz="1800">
                <a:latin typeface="Arial" charset="0"/>
              </a:rPr>
              <a:t> containing requested object (someDepartment/home.index), sends message into socket</a:t>
            </a:r>
          </a:p>
        </p:txBody>
      </p:sp>
      <p:sp>
        <p:nvSpPr>
          <p:cNvPr id="33803" name="Line 8"/>
          <p:cNvSpPr>
            <a:spLocks noChangeShapeType="1"/>
          </p:cNvSpPr>
          <p:nvPr/>
        </p:nvSpPr>
        <p:spPr bwMode="auto">
          <a:xfrm>
            <a:off x="3997325" y="2692400"/>
            <a:ext cx="877888" cy="4191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9"/>
          <p:cNvSpPr>
            <a:spLocks noChangeShapeType="1"/>
          </p:cNvSpPr>
          <p:nvPr/>
        </p:nvSpPr>
        <p:spPr bwMode="auto">
          <a:xfrm>
            <a:off x="3895725" y="4591050"/>
            <a:ext cx="808038" cy="436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0"/>
          <p:cNvSpPr>
            <a:spLocks noChangeShapeType="1"/>
          </p:cNvSpPr>
          <p:nvPr/>
        </p:nvSpPr>
        <p:spPr bwMode="auto">
          <a:xfrm flipH="1">
            <a:off x="3933825" y="5037138"/>
            <a:ext cx="747713" cy="6111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Text Box 12"/>
          <p:cNvSpPr txBox="1">
            <a:spLocks noChangeArrowheads="1"/>
          </p:cNvSpPr>
          <p:nvPr/>
        </p:nvSpPr>
        <p:spPr bwMode="auto">
          <a:xfrm>
            <a:off x="222250" y="5575300"/>
            <a:ext cx="72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accent2"/>
                </a:solidFill>
              </a:rPr>
              <a:t>time</a:t>
            </a:r>
            <a:endParaRPr lang="en-US" altLang="en-US"/>
          </a:p>
        </p:txBody>
      </p:sp>
      <p:sp>
        <p:nvSpPr>
          <p:cNvPr id="33807" name="Line 14"/>
          <p:cNvSpPr>
            <a:spLocks noChangeShapeType="1"/>
          </p:cNvSpPr>
          <p:nvPr/>
        </p:nvSpPr>
        <p:spPr bwMode="auto">
          <a:xfrm flipH="1">
            <a:off x="4019550" y="3100388"/>
            <a:ext cx="850900" cy="5857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Text Box 15"/>
          <p:cNvSpPr txBox="1">
            <a:spLocks noChangeArrowheads="1"/>
          </p:cNvSpPr>
          <p:nvPr/>
        </p:nvSpPr>
        <p:spPr bwMode="auto">
          <a:xfrm>
            <a:off x="7042150" y="1236663"/>
            <a:ext cx="18986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>
                <a:latin typeface="Arial" charset="0"/>
              </a:rPr>
              <a:t>(contains text, </a:t>
            </a:r>
          </a:p>
          <a:p>
            <a:pPr algn="ctr"/>
            <a:r>
              <a:rPr lang="en-US" altLang="en-US" sz="1800">
                <a:latin typeface="Arial" charset="0"/>
              </a:rPr>
              <a:t>references to 10 </a:t>
            </a:r>
          </a:p>
          <a:p>
            <a:pPr algn="ctr"/>
            <a:r>
              <a:rPr lang="en-US" altLang="en-US" sz="1800">
                <a:latin typeface="Arial" charset="0"/>
              </a:rPr>
              <a:t>jpeg images)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http example (cont.)</a:t>
            </a:r>
            <a:endParaRPr lang="en-US" altLang="en-US" smtClean="0"/>
          </a:p>
        </p:txBody>
      </p:sp>
      <p:sp>
        <p:nvSpPr>
          <p:cNvPr id="34819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838200" y="1400175"/>
            <a:ext cx="3810000" cy="1558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5</a:t>
            </a:r>
            <a:r>
              <a:rPr lang="en-US" altLang="en-US" sz="2000" smtClean="0"/>
              <a:t>. http client receives response message containing html file, displays html.  Parsing html file, finds 10 referenced jpeg  objects</a:t>
            </a:r>
            <a:endParaRPr lang="en-US" altLang="en-US" sz="2400" smtClean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20DF0-2344-44BB-BF27-9184DCFDACF4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4821" name="Rectangle 7"/>
          <p:cNvSpPr>
            <a:spLocks noChangeArrowheads="1"/>
          </p:cNvSpPr>
          <p:nvPr/>
        </p:nvSpPr>
        <p:spPr bwMode="auto">
          <a:xfrm>
            <a:off x="714375" y="3124200"/>
            <a:ext cx="38100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  <a:latin typeface="Arial" charset="0"/>
              </a:rPr>
              <a:t>6.</a:t>
            </a:r>
            <a:r>
              <a:rPr lang="en-US" altLang="en-US" sz="2000">
                <a:latin typeface="Arial" charset="0"/>
              </a:rPr>
              <a:t> </a:t>
            </a:r>
            <a:r>
              <a:rPr lang="en-US" altLang="en-US" sz="1800">
                <a:latin typeface="Arial" charset="0"/>
              </a:rPr>
              <a:t>Steps 1-5 repeated for each of 10 jpeg objects</a:t>
            </a:r>
          </a:p>
        </p:txBody>
      </p:sp>
      <p:sp>
        <p:nvSpPr>
          <p:cNvPr id="34822" name="Rectangle 8"/>
          <p:cNvSpPr>
            <a:spLocks noChangeArrowheads="1"/>
          </p:cNvSpPr>
          <p:nvPr/>
        </p:nvSpPr>
        <p:spPr bwMode="auto">
          <a:xfrm>
            <a:off x="4724400" y="1123950"/>
            <a:ext cx="3810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  <a:latin typeface="Arial" charset="0"/>
              </a:rPr>
              <a:t>4.</a:t>
            </a:r>
            <a:r>
              <a:rPr lang="en-US" altLang="en-US" sz="2000">
                <a:latin typeface="Arial" charset="0"/>
              </a:rPr>
              <a:t> </a:t>
            </a:r>
            <a:r>
              <a:rPr lang="en-US" altLang="en-US" sz="1800">
                <a:latin typeface="Arial" charset="0"/>
              </a:rPr>
              <a:t>http server closes TCP connection. </a:t>
            </a:r>
            <a:endParaRPr lang="en-US" altLang="en-US" sz="2000">
              <a:latin typeface="Arial" charset="0"/>
            </a:endParaRPr>
          </a:p>
        </p:txBody>
      </p:sp>
      <p:sp>
        <p:nvSpPr>
          <p:cNvPr id="34823" name="Line 2"/>
          <p:cNvSpPr>
            <a:spLocks noChangeShapeType="1"/>
          </p:cNvSpPr>
          <p:nvPr/>
        </p:nvSpPr>
        <p:spPr bwMode="auto">
          <a:xfrm>
            <a:off x="542925" y="1162050"/>
            <a:ext cx="0" cy="25717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Rectangle 3"/>
          <p:cNvSpPr>
            <a:spLocks noChangeArrowheads="1"/>
          </p:cNvSpPr>
          <p:nvPr/>
        </p:nvSpPr>
        <p:spPr bwMode="auto">
          <a:xfrm>
            <a:off x="304800" y="3162300"/>
            <a:ext cx="342900" cy="295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5" name="Text Box 13"/>
          <p:cNvSpPr txBox="1">
            <a:spLocks noChangeArrowheads="1"/>
          </p:cNvSpPr>
          <p:nvPr/>
        </p:nvSpPr>
        <p:spPr bwMode="auto">
          <a:xfrm>
            <a:off x="184150" y="3746500"/>
            <a:ext cx="72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accent2"/>
                </a:solidFill>
              </a:rPr>
              <a:t>time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22238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Non-persistent and persistent connections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95300" y="981075"/>
            <a:ext cx="38100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/>
              <a:t>Non-persistent</a:t>
            </a:r>
          </a:p>
          <a:p>
            <a:pPr eaLnBrk="1" hangingPunct="1"/>
            <a:r>
              <a:rPr lang="en-US" altLang="en-US" sz="2000" smtClean="0">
                <a:solidFill>
                  <a:schemeClr val="tx1"/>
                </a:solidFill>
              </a:rPr>
              <a:t>HTTP/1.0</a:t>
            </a:r>
          </a:p>
          <a:p>
            <a:pPr eaLnBrk="1" hangingPunct="1"/>
            <a:r>
              <a:rPr lang="en-US" altLang="en-US" sz="2000" smtClean="0">
                <a:solidFill>
                  <a:schemeClr val="tx1"/>
                </a:solidFill>
              </a:rPr>
              <a:t>server parses request, responds, and closes TCP connection</a:t>
            </a:r>
          </a:p>
          <a:p>
            <a:pPr eaLnBrk="1" hangingPunct="1"/>
            <a:r>
              <a:rPr lang="en-US" altLang="en-US" sz="2000" smtClean="0">
                <a:solidFill>
                  <a:schemeClr val="tx1"/>
                </a:solidFill>
              </a:rPr>
              <a:t>2 RTTs to fetch each object</a:t>
            </a:r>
          </a:p>
          <a:p>
            <a:pPr eaLnBrk="1" hangingPunct="1"/>
            <a:r>
              <a:rPr lang="en-US" altLang="en-US" sz="2000" smtClean="0">
                <a:solidFill>
                  <a:schemeClr val="tx1"/>
                </a:solidFill>
              </a:rPr>
              <a:t>Each object transfer suffers from slow start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29125" y="971550"/>
            <a:ext cx="38100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/>
              <a:t>Persistent</a:t>
            </a:r>
          </a:p>
          <a:p>
            <a:pPr eaLnBrk="1" hangingPunct="1"/>
            <a:r>
              <a:rPr lang="en-US" altLang="en-US" sz="2000" smtClean="0">
                <a:solidFill>
                  <a:schemeClr val="tx1"/>
                </a:solidFill>
              </a:rPr>
              <a:t>default for HTTP/1.1</a:t>
            </a:r>
          </a:p>
          <a:p>
            <a:pPr eaLnBrk="1" hangingPunct="1"/>
            <a:r>
              <a:rPr lang="en-US" altLang="en-US" sz="2000" smtClean="0">
                <a:solidFill>
                  <a:schemeClr val="tx1"/>
                </a:solidFill>
              </a:rPr>
              <a:t>on same TCP connection: server, parses request, responds, parses new request,..</a:t>
            </a:r>
          </a:p>
          <a:p>
            <a:pPr eaLnBrk="1" hangingPunct="1"/>
            <a:r>
              <a:rPr lang="en-US" altLang="en-US" sz="2000" smtClean="0">
                <a:solidFill>
                  <a:schemeClr val="tx1"/>
                </a:solidFill>
              </a:rPr>
              <a:t>Client sends requests for all referenced objects as soon as it receives base HTML.</a:t>
            </a:r>
          </a:p>
          <a:p>
            <a:pPr eaLnBrk="1" hangingPunct="1"/>
            <a:r>
              <a:rPr lang="en-US" altLang="en-US" sz="2000" smtClean="0">
                <a:solidFill>
                  <a:schemeClr val="tx1"/>
                </a:solidFill>
              </a:rPr>
              <a:t>Fewer RTTs and less slow start.</a:t>
            </a:r>
          </a:p>
          <a:p>
            <a:pPr eaLnBrk="1" hangingPunct="1"/>
            <a:endParaRPr lang="en-US" altLang="en-US" sz="2000" smtClean="0">
              <a:solidFill>
                <a:schemeClr val="tx1"/>
              </a:solidFill>
            </a:endParaRPr>
          </a:p>
          <a:p>
            <a:pPr eaLnBrk="1" hangingPunct="1"/>
            <a:endParaRPr lang="en-US" altLang="en-US" sz="2000" smtClean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52618-3F0C-4E7E-BC18-F33974F00C30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449263" y="5041900"/>
            <a:ext cx="33513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>
                <a:solidFill>
                  <a:srgbClr val="FF0000"/>
                </a:solidFill>
              </a:rPr>
              <a:t>Some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browsers use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parallel TCP connections.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message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See HTTP message </a:t>
            </a:r>
            <a:r>
              <a:rPr lang="en-US" dirty="0" smtClean="0"/>
              <a:t>examples using telnet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telnet </a:t>
            </a:r>
            <a:r>
              <a:rPr lang="en-US" dirty="0" smtClean="0">
                <a:hlinkClick r:id="rId2"/>
              </a:rPr>
              <a:t>www.cs.fsu.edu</a:t>
            </a:r>
            <a:r>
              <a:rPr lang="en-US" dirty="0" smtClean="0"/>
              <a:t> 80 </a:t>
            </a:r>
          </a:p>
          <a:p>
            <a:pPr marL="457200" lvl="1" indent="0">
              <a:buNone/>
            </a:pPr>
            <a:r>
              <a:rPr lang="en-US" dirty="0" smtClean="0"/>
              <a:t>GET /</a:t>
            </a:r>
            <a:r>
              <a:rPr lang="en-US" dirty="0" err="1" smtClean="0"/>
              <a:t>index.html</a:t>
            </a:r>
            <a:r>
              <a:rPr lang="en-US" dirty="0" smtClean="0"/>
              <a:t> HTTP/1.0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3ACAC-FFDD-4155-8572-13D4FDA7B31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00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293"/>
          <p:cNvSpPr>
            <a:spLocks noChangeArrowheads="1"/>
          </p:cNvSpPr>
          <p:nvPr/>
        </p:nvSpPr>
        <p:spPr bwMode="auto">
          <a:xfrm>
            <a:off x="612775" y="1243013"/>
            <a:ext cx="3781425" cy="7239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6" name="Rectangle 292"/>
          <p:cNvSpPr>
            <a:spLocks noChangeArrowheads="1"/>
          </p:cNvSpPr>
          <p:nvPr/>
        </p:nvSpPr>
        <p:spPr bwMode="auto">
          <a:xfrm>
            <a:off x="571500" y="2095500"/>
            <a:ext cx="4295775" cy="383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>
                <a:solidFill>
                  <a:srgbClr val="FF0000"/>
                </a:solidFill>
                <a:latin typeface="Arial" charset="0"/>
              </a:rPr>
              <a:t>Client:</a:t>
            </a:r>
          </a:p>
          <a:p>
            <a:r>
              <a:rPr lang="en-US" altLang="en-US" sz="1800" dirty="0">
                <a:latin typeface="Arial" charset="0"/>
              </a:rPr>
              <a:t>initiates contact with server (“speaks first”)</a:t>
            </a:r>
          </a:p>
          <a:p>
            <a:r>
              <a:rPr lang="en-US" altLang="en-US" sz="1800" dirty="0">
                <a:latin typeface="Arial" charset="0"/>
              </a:rPr>
              <a:t>typically requests service from server, </a:t>
            </a:r>
          </a:p>
          <a:p>
            <a:r>
              <a:rPr lang="en-US" altLang="en-US" sz="1800" dirty="0">
                <a:latin typeface="Arial" charset="0"/>
              </a:rPr>
              <a:t>for Web, client is implemented in browser; for e-mail, in mail reader</a:t>
            </a:r>
          </a:p>
          <a:p>
            <a:r>
              <a:rPr lang="en-US" altLang="en-US" sz="2000" dirty="0">
                <a:solidFill>
                  <a:srgbClr val="FF0000"/>
                </a:solidFill>
                <a:latin typeface="Arial" charset="0"/>
              </a:rPr>
              <a:t>Server:</a:t>
            </a:r>
          </a:p>
          <a:p>
            <a:r>
              <a:rPr lang="en-US" altLang="en-US" sz="1800" dirty="0">
                <a:latin typeface="Arial" charset="0"/>
              </a:rPr>
              <a:t>provides requested service to client</a:t>
            </a:r>
          </a:p>
          <a:p>
            <a:r>
              <a:rPr lang="en-US" altLang="en-US" sz="1800" dirty="0">
                <a:latin typeface="Arial" charset="0"/>
              </a:rPr>
              <a:t>e.g., Web server sends requested Web page, mail server delivers </a:t>
            </a:r>
            <a:r>
              <a:rPr lang="en-US" altLang="en-US" sz="1800" dirty="0" smtClean="0">
                <a:latin typeface="Arial" charset="0"/>
              </a:rPr>
              <a:t>e-mail</a:t>
            </a:r>
          </a:p>
          <a:p>
            <a:endParaRPr lang="en-US" altLang="en-US" sz="1800" dirty="0">
              <a:latin typeface="Arial" charset="0"/>
            </a:endParaRPr>
          </a:p>
          <a:p>
            <a:r>
              <a:rPr lang="en-US" altLang="en-US" sz="1800" dirty="0" smtClean="0">
                <a:solidFill>
                  <a:srgbClr val="FF0000"/>
                </a:solidFill>
                <a:latin typeface="Arial" charset="0"/>
              </a:rPr>
              <a:t>Another common paradigm for network apps is peer-to-peer.</a:t>
            </a:r>
            <a:endParaRPr lang="en-US" alt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67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238125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Client-Server Paradigm</a:t>
            </a:r>
          </a:p>
        </p:txBody>
      </p:sp>
      <p:sp>
        <p:nvSpPr>
          <p:cNvPr id="206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90525" y="1304925"/>
            <a:ext cx="4191000" cy="781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1800" smtClean="0"/>
              <a:t>Typical network app has two pieces: </a:t>
            </a:r>
            <a:r>
              <a:rPr lang="en-US" altLang="en-US" sz="1800" i="1" smtClean="0">
                <a:solidFill>
                  <a:schemeClr val="accent2"/>
                </a:solidFill>
              </a:rPr>
              <a:t>client</a:t>
            </a:r>
            <a:r>
              <a:rPr lang="en-US" altLang="en-US" sz="1800" smtClean="0"/>
              <a:t> and </a:t>
            </a:r>
            <a:r>
              <a:rPr lang="en-US" altLang="en-US" sz="1800" i="1" smtClean="0">
                <a:solidFill>
                  <a:schemeClr val="accent2"/>
                </a:solidFill>
              </a:rPr>
              <a:t>server</a:t>
            </a:r>
          </a:p>
        </p:txBody>
      </p:sp>
      <p:sp>
        <p:nvSpPr>
          <p:cNvPr id="2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BA1EB-F589-458C-A111-AA9004DD6D80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pSp>
        <p:nvGrpSpPr>
          <p:cNvPr id="2070" name="Group 262"/>
          <p:cNvGrpSpPr>
            <a:grpSpLocks/>
          </p:cNvGrpSpPr>
          <p:nvPr/>
        </p:nvGrpSpPr>
        <p:grpSpPr bwMode="auto">
          <a:xfrm>
            <a:off x="4899025" y="1847850"/>
            <a:ext cx="3678238" cy="3670300"/>
            <a:chOff x="3092" y="1182"/>
            <a:chExt cx="2317" cy="2312"/>
          </a:xfrm>
        </p:grpSpPr>
        <p:sp>
          <p:nvSpPr>
            <p:cNvPr id="2098" name="Freeform 7"/>
            <p:cNvSpPr>
              <a:spLocks/>
            </p:cNvSpPr>
            <p:nvPr/>
          </p:nvSpPr>
          <p:spPr bwMode="auto">
            <a:xfrm>
              <a:off x="4276" y="1272"/>
              <a:ext cx="1133" cy="1055"/>
            </a:xfrm>
            <a:custGeom>
              <a:avLst/>
              <a:gdLst>
                <a:gd name="T0" fmla="*/ 141 w 1292"/>
                <a:gd name="T1" fmla="*/ 3 h 1255"/>
                <a:gd name="T2" fmla="*/ 21 w 1292"/>
                <a:gd name="T3" fmla="*/ 78 h 1255"/>
                <a:gd name="T4" fmla="*/ 17 w 1292"/>
                <a:gd name="T5" fmla="*/ 261 h 1255"/>
                <a:gd name="T6" fmla="*/ 31 w 1292"/>
                <a:gd name="T7" fmla="*/ 414 h 1255"/>
                <a:gd name="T8" fmla="*/ 146 w 1292"/>
                <a:gd name="T9" fmla="*/ 435 h 1255"/>
                <a:gd name="T10" fmla="*/ 382 w 1292"/>
                <a:gd name="T11" fmla="*/ 564 h 1255"/>
                <a:gd name="T12" fmla="*/ 589 w 1292"/>
                <a:gd name="T13" fmla="*/ 618 h 1255"/>
                <a:gd name="T14" fmla="*/ 709 w 1292"/>
                <a:gd name="T15" fmla="*/ 509 h 1255"/>
                <a:gd name="T16" fmla="*/ 752 w 1292"/>
                <a:gd name="T17" fmla="*/ 222 h 1255"/>
                <a:gd name="T18" fmla="*/ 713 w 1292"/>
                <a:gd name="T19" fmla="*/ 105 h 1255"/>
                <a:gd name="T20" fmla="*/ 443 w 1292"/>
                <a:gd name="T21" fmla="*/ 58 h 1255"/>
                <a:gd name="T22" fmla="*/ 141 w 1292"/>
                <a:gd name="T23" fmla="*/ 3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99" name="Freeform 8"/>
            <p:cNvSpPr>
              <a:spLocks/>
            </p:cNvSpPr>
            <p:nvPr/>
          </p:nvSpPr>
          <p:spPr bwMode="auto">
            <a:xfrm>
              <a:off x="3092" y="1182"/>
              <a:ext cx="1176" cy="1001"/>
            </a:xfrm>
            <a:custGeom>
              <a:avLst/>
              <a:gdLst>
                <a:gd name="T0" fmla="*/ 326 w 1340"/>
                <a:gd name="T1" fmla="*/ 20 h 1191"/>
                <a:gd name="T2" fmla="*/ 48 w 1340"/>
                <a:gd name="T3" fmla="*/ 29 h 1191"/>
                <a:gd name="T4" fmla="*/ 34 w 1340"/>
                <a:gd name="T5" fmla="*/ 201 h 1191"/>
                <a:gd name="T6" fmla="*/ 17 w 1340"/>
                <a:gd name="T7" fmla="*/ 359 h 1191"/>
                <a:gd name="T8" fmla="*/ 66 w 1340"/>
                <a:gd name="T9" fmla="*/ 434 h 1191"/>
                <a:gd name="T10" fmla="*/ 319 w 1340"/>
                <a:gd name="T11" fmla="*/ 437 h 1191"/>
                <a:gd name="T12" fmla="*/ 380 w 1340"/>
                <a:gd name="T13" fmla="*/ 563 h 1191"/>
                <a:gd name="T14" fmla="*/ 732 w 1340"/>
                <a:gd name="T15" fmla="*/ 548 h 1191"/>
                <a:gd name="T16" fmla="*/ 757 w 1340"/>
                <a:gd name="T17" fmla="*/ 285 h 1191"/>
                <a:gd name="T18" fmla="*/ 714 w 1340"/>
                <a:gd name="T19" fmla="*/ 171 h 1191"/>
                <a:gd name="T20" fmla="*/ 450 w 1340"/>
                <a:gd name="T21" fmla="*/ 144 h 1191"/>
                <a:gd name="T22" fmla="*/ 326 w 1340"/>
                <a:gd name="T23" fmla="*/ 20 h 11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40"/>
                <a:gd name="T37" fmla="*/ 0 h 1191"/>
                <a:gd name="T38" fmla="*/ 1340 w 1340"/>
                <a:gd name="T39" fmla="*/ 1191 h 11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00" name="Freeform 9"/>
            <p:cNvSpPr>
              <a:spLocks/>
            </p:cNvSpPr>
            <p:nvPr/>
          </p:nvSpPr>
          <p:spPr bwMode="auto">
            <a:xfrm>
              <a:off x="3324" y="2096"/>
              <a:ext cx="1874" cy="1398"/>
            </a:xfrm>
            <a:custGeom>
              <a:avLst/>
              <a:gdLst>
                <a:gd name="T0" fmla="*/ 16 w 2135"/>
                <a:gd name="T1" fmla="*/ 326 h 1662"/>
                <a:gd name="T2" fmla="*/ 62 w 2135"/>
                <a:gd name="T3" fmla="*/ 38 h 1662"/>
                <a:gd name="T4" fmla="*/ 390 w 2135"/>
                <a:gd name="T5" fmla="*/ 98 h 1662"/>
                <a:gd name="T6" fmla="*/ 717 w 2135"/>
                <a:gd name="T7" fmla="*/ 50 h 1662"/>
                <a:gd name="T8" fmla="*/ 1188 w 2135"/>
                <a:gd name="T9" fmla="*/ 204 h 1662"/>
                <a:gd name="T10" fmla="*/ 1195 w 2135"/>
                <a:gd name="T11" fmla="*/ 572 h 1662"/>
                <a:gd name="T12" fmla="*/ 938 w 2135"/>
                <a:gd name="T13" fmla="*/ 801 h 1662"/>
                <a:gd name="T14" fmla="*/ 483 w 2135"/>
                <a:gd name="T15" fmla="*/ 759 h 1662"/>
                <a:gd name="T16" fmla="*/ 298 w 2135"/>
                <a:gd name="T17" fmla="*/ 635 h 1662"/>
                <a:gd name="T18" fmla="*/ 109 w 2135"/>
                <a:gd name="T19" fmla="*/ 534 h 1662"/>
                <a:gd name="T20" fmla="*/ 16 w 2135"/>
                <a:gd name="T21" fmla="*/ 326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2101" name="Group 10"/>
            <p:cNvGrpSpPr>
              <a:grpSpLocks/>
            </p:cNvGrpSpPr>
            <p:nvPr/>
          </p:nvGrpSpPr>
          <p:grpSpPr bwMode="auto">
            <a:xfrm>
              <a:off x="3166" y="1267"/>
              <a:ext cx="462" cy="201"/>
              <a:chOff x="3552" y="246"/>
              <a:chExt cx="527" cy="248"/>
            </a:xfrm>
          </p:grpSpPr>
          <p:graphicFrame>
            <p:nvGraphicFramePr>
              <p:cNvPr id="2063" name="Object 11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79" name="Clip" r:id="rId4" imgW="1307263" imgH="1084139" progId="">
                      <p:embed/>
                    </p:oleObj>
                  </mc:Choice>
                  <mc:Fallback>
                    <p:oleObj name="Clip" r:id="rId4" imgW="1307263" imgH="1084139" progId="">
                      <p:embed/>
                      <p:pic>
                        <p:nvPicPr>
                          <p:cNvPr id="0" name="Picture 30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64" name="Object 12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80" name="Clip" r:id="rId6" imgW="681706" imgH="480401" progId="">
                      <p:embed/>
                    </p:oleObj>
                  </mc:Choice>
                  <mc:Fallback>
                    <p:oleObj name="Clip" r:id="rId6" imgW="681706" imgH="480401" progId="">
                      <p:embed/>
                      <p:pic>
                        <p:nvPicPr>
                          <p:cNvPr id="0" name="Picture 30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02" name="Line 13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02" name="Group 14"/>
            <p:cNvGrpSpPr>
              <a:grpSpLocks/>
            </p:cNvGrpSpPr>
            <p:nvPr/>
          </p:nvGrpSpPr>
          <p:grpSpPr bwMode="auto">
            <a:xfrm>
              <a:off x="3166" y="1642"/>
              <a:ext cx="462" cy="201"/>
              <a:chOff x="3552" y="246"/>
              <a:chExt cx="527" cy="248"/>
            </a:xfrm>
          </p:grpSpPr>
          <p:graphicFrame>
            <p:nvGraphicFramePr>
              <p:cNvPr id="2061" name="Object 15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81" name="Clip" r:id="rId8" imgW="1307263" imgH="1084139" progId="">
                      <p:embed/>
                    </p:oleObj>
                  </mc:Choice>
                  <mc:Fallback>
                    <p:oleObj name="Clip" r:id="rId8" imgW="1307263" imgH="1084139" progId="">
                      <p:embed/>
                      <p:pic>
                        <p:nvPicPr>
                          <p:cNvPr id="0" name="Picture 30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62" name="Object 16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82" name="Clip" r:id="rId9" imgW="681706" imgH="480401" progId="">
                      <p:embed/>
                    </p:oleObj>
                  </mc:Choice>
                  <mc:Fallback>
                    <p:oleObj name="Clip" r:id="rId9" imgW="681706" imgH="480401" progId="">
                      <p:embed/>
                      <p:pic>
                        <p:nvPicPr>
                          <p:cNvPr id="0" name="Picture 30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01" name="Line 17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03" name="Group 18"/>
            <p:cNvGrpSpPr>
              <a:grpSpLocks/>
            </p:cNvGrpSpPr>
            <p:nvPr/>
          </p:nvGrpSpPr>
          <p:grpSpPr bwMode="auto">
            <a:xfrm>
              <a:off x="3403" y="1508"/>
              <a:ext cx="44" cy="135"/>
              <a:chOff x="3842" y="406"/>
              <a:chExt cx="51" cy="167"/>
            </a:xfrm>
          </p:grpSpPr>
          <p:sp>
            <p:nvSpPr>
              <p:cNvPr id="2298" name="Oval 19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99" name="Oval 20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00" name="Oval 21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104" name="Group 22"/>
            <p:cNvGrpSpPr>
              <a:grpSpLocks/>
            </p:cNvGrpSpPr>
            <p:nvPr/>
          </p:nvGrpSpPr>
          <p:grpSpPr bwMode="auto">
            <a:xfrm>
              <a:off x="3699" y="1825"/>
              <a:ext cx="132" cy="249"/>
              <a:chOff x="4180" y="783"/>
              <a:chExt cx="150" cy="307"/>
            </a:xfrm>
          </p:grpSpPr>
          <p:sp>
            <p:nvSpPr>
              <p:cNvPr id="2290" name="AutoShape 23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91" name="Rectangle 24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92" name="Rectangle 25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93" name="AutoShape 26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94" name="Line 27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5" name="Line 28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6" name="Rectangle 29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97" name="Rectangle 30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105" name="Group 31"/>
            <p:cNvGrpSpPr>
              <a:grpSpLocks/>
            </p:cNvGrpSpPr>
            <p:nvPr/>
          </p:nvGrpSpPr>
          <p:grpSpPr bwMode="auto">
            <a:xfrm rot="-5400000">
              <a:off x="3896" y="1874"/>
              <a:ext cx="51" cy="147"/>
              <a:chOff x="3842" y="406"/>
              <a:chExt cx="51" cy="167"/>
            </a:xfrm>
          </p:grpSpPr>
          <p:sp>
            <p:nvSpPr>
              <p:cNvPr id="2287" name="Oval 32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88" name="Oval 33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89" name="Oval 34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106" name="Line 35"/>
            <p:cNvSpPr>
              <a:spLocks noChangeShapeType="1"/>
            </p:cNvSpPr>
            <p:nvPr/>
          </p:nvSpPr>
          <p:spPr bwMode="auto">
            <a:xfrm>
              <a:off x="3785" y="1767"/>
              <a:ext cx="31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7" name="Line 36"/>
            <p:cNvSpPr>
              <a:spLocks noChangeShapeType="1"/>
            </p:cNvSpPr>
            <p:nvPr/>
          </p:nvSpPr>
          <p:spPr bwMode="auto">
            <a:xfrm>
              <a:off x="3787" y="1765"/>
              <a:ext cx="1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8" name="Line 37"/>
            <p:cNvSpPr>
              <a:spLocks noChangeShapeType="1"/>
            </p:cNvSpPr>
            <p:nvPr/>
          </p:nvSpPr>
          <p:spPr bwMode="auto">
            <a:xfrm>
              <a:off x="4099" y="1764"/>
              <a:ext cx="1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" name="Line 38"/>
            <p:cNvSpPr>
              <a:spLocks noChangeShapeType="1"/>
            </p:cNvSpPr>
            <p:nvPr/>
          </p:nvSpPr>
          <p:spPr bwMode="auto">
            <a:xfrm>
              <a:off x="3596" y="1427"/>
              <a:ext cx="182" cy="1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" name="Line 39"/>
            <p:cNvSpPr>
              <a:spLocks noChangeShapeType="1"/>
            </p:cNvSpPr>
            <p:nvPr/>
          </p:nvSpPr>
          <p:spPr bwMode="auto">
            <a:xfrm flipV="1">
              <a:off x="3604" y="1607"/>
              <a:ext cx="174" cy="2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1" name="Line 40"/>
            <p:cNvSpPr>
              <a:spLocks noChangeShapeType="1"/>
            </p:cNvSpPr>
            <p:nvPr/>
          </p:nvSpPr>
          <p:spPr bwMode="auto">
            <a:xfrm flipV="1">
              <a:off x="3936" y="1661"/>
              <a:ext cx="1" cy="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12" name="Group 41"/>
            <p:cNvGrpSpPr>
              <a:grpSpLocks/>
            </p:cNvGrpSpPr>
            <p:nvPr/>
          </p:nvGrpSpPr>
          <p:grpSpPr bwMode="auto">
            <a:xfrm>
              <a:off x="4011" y="1811"/>
              <a:ext cx="132" cy="249"/>
              <a:chOff x="4180" y="783"/>
              <a:chExt cx="150" cy="307"/>
            </a:xfrm>
          </p:grpSpPr>
          <p:sp>
            <p:nvSpPr>
              <p:cNvPr id="2279" name="AutoShape 42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80" name="Rectangle 43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81" name="Rectangle 44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82" name="AutoShape 45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83" name="Line 46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4" name="Line 47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5" name="Rectangle 48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86" name="Rectangle 49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113" name="Group 50"/>
            <p:cNvGrpSpPr>
              <a:grpSpLocks/>
            </p:cNvGrpSpPr>
            <p:nvPr/>
          </p:nvGrpSpPr>
          <p:grpSpPr bwMode="auto">
            <a:xfrm>
              <a:off x="3408" y="2201"/>
              <a:ext cx="302" cy="583"/>
              <a:chOff x="3314" y="1248"/>
              <a:chExt cx="344" cy="694"/>
            </a:xfrm>
          </p:grpSpPr>
          <p:graphicFrame>
            <p:nvGraphicFramePr>
              <p:cNvPr id="2059" name="Object 51"/>
              <p:cNvGraphicFramePr>
                <a:graphicFrameLocks noChangeAspect="1"/>
              </p:cNvGraphicFramePr>
              <p:nvPr/>
            </p:nvGraphicFramePr>
            <p:xfrm>
              <a:off x="3314" y="1248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83" name="Clip" r:id="rId10" imgW="1307263" imgH="1084139" progId="">
                      <p:embed/>
                    </p:oleObj>
                  </mc:Choice>
                  <mc:Fallback>
                    <p:oleObj name="Clip" r:id="rId10" imgW="1307263" imgH="1084139" progId="">
                      <p:embed/>
                      <p:pic>
                        <p:nvPicPr>
                          <p:cNvPr id="0" name="Picture 30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4" y="1248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72" name="Line 52"/>
              <p:cNvSpPr>
                <a:spLocks noChangeShapeType="1"/>
              </p:cNvSpPr>
              <p:nvPr/>
            </p:nvSpPr>
            <p:spPr bwMode="auto">
              <a:xfrm flipV="1">
                <a:off x="3606" y="1433"/>
                <a:ext cx="5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060" name="Object 53"/>
              <p:cNvGraphicFramePr>
                <a:graphicFrameLocks noChangeAspect="1"/>
              </p:cNvGraphicFramePr>
              <p:nvPr/>
            </p:nvGraphicFramePr>
            <p:xfrm>
              <a:off x="3314" y="1694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84" name="Clip" r:id="rId11" imgW="1307263" imgH="1084139" progId="">
                      <p:embed/>
                    </p:oleObj>
                  </mc:Choice>
                  <mc:Fallback>
                    <p:oleObj name="Clip" r:id="rId11" imgW="1307263" imgH="1084139" progId="">
                      <p:embed/>
                      <p:pic>
                        <p:nvPicPr>
                          <p:cNvPr id="0" name="Picture 30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4" y="1694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73" name="Line 54"/>
              <p:cNvSpPr>
                <a:spLocks noChangeShapeType="1"/>
              </p:cNvSpPr>
              <p:nvPr/>
            </p:nvSpPr>
            <p:spPr bwMode="auto">
              <a:xfrm flipV="1">
                <a:off x="3606" y="1882"/>
                <a:ext cx="5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74" name="Group 55"/>
              <p:cNvGrpSpPr>
                <a:grpSpLocks/>
              </p:cNvGrpSpPr>
              <p:nvPr/>
            </p:nvGrpSpPr>
            <p:grpSpPr bwMode="auto">
              <a:xfrm>
                <a:off x="3404" y="1504"/>
                <a:ext cx="51" cy="167"/>
                <a:chOff x="3842" y="406"/>
                <a:chExt cx="51" cy="167"/>
              </a:xfrm>
            </p:grpSpPr>
            <p:sp>
              <p:nvSpPr>
                <p:cNvPr id="2276" name="Oval 56"/>
                <p:cNvSpPr>
                  <a:spLocks noChangeArrowheads="1"/>
                </p:cNvSpPr>
                <p:nvPr/>
              </p:nvSpPr>
              <p:spPr bwMode="auto">
                <a:xfrm>
                  <a:off x="3842" y="40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7" name="Oval 57"/>
                <p:cNvSpPr>
                  <a:spLocks noChangeArrowheads="1"/>
                </p:cNvSpPr>
                <p:nvPr/>
              </p:nvSpPr>
              <p:spPr bwMode="auto">
                <a:xfrm>
                  <a:off x="3844" y="46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8" name="Oval 58"/>
                <p:cNvSpPr>
                  <a:spLocks noChangeArrowheads="1"/>
                </p:cNvSpPr>
                <p:nvPr/>
              </p:nvSpPr>
              <p:spPr bwMode="auto">
                <a:xfrm>
                  <a:off x="3846" y="52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2275" name="Line 59"/>
              <p:cNvSpPr>
                <a:spLocks noChangeShapeType="1"/>
              </p:cNvSpPr>
              <p:nvPr/>
            </p:nvSpPr>
            <p:spPr bwMode="auto">
              <a:xfrm>
                <a:off x="3654" y="1431"/>
                <a:ext cx="0" cy="4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050" name="Object 60"/>
            <p:cNvGraphicFramePr>
              <a:graphicFrameLocks noChangeAspect="1"/>
            </p:cNvGraphicFramePr>
            <p:nvPr/>
          </p:nvGraphicFramePr>
          <p:xfrm>
            <a:off x="3955" y="2837"/>
            <a:ext cx="263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5" name="Clip" r:id="rId12" imgW="1307263" imgH="1084139" progId="">
                    <p:embed/>
                  </p:oleObj>
                </mc:Choice>
                <mc:Fallback>
                  <p:oleObj name="Clip" r:id="rId12" imgW="1307263" imgH="1084139" progId="">
                    <p:embed/>
                    <p:pic>
                      <p:nvPicPr>
                        <p:cNvPr id="0" name="Picture 3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5" y="2837"/>
                          <a:ext cx="263" cy="2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61"/>
            <p:cNvGraphicFramePr>
              <a:graphicFrameLocks noChangeAspect="1"/>
            </p:cNvGraphicFramePr>
            <p:nvPr/>
          </p:nvGraphicFramePr>
          <p:xfrm>
            <a:off x="3568" y="2830"/>
            <a:ext cx="262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6" name="Clip" r:id="rId13" imgW="1307263" imgH="1084139" progId="">
                    <p:embed/>
                  </p:oleObj>
                </mc:Choice>
                <mc:Fallback>
                  <p:oleObj name="Clip" r:id="rId13" imgW="1307263" imgH="1084139" progId="">
                    <p:embed/>
                    <p:pic>
                      <p:nvPicPr>
                        <p:cNvPr id="0" name="Picture 3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8" y="2830"/>
                          <a:ext cx="262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14" name="Oval 62"/>
            <p:cNvSpPr>
              <a:spLocks noChangeArrowheads="1"/>
            </p:cNvSpPr>
            <p:nvPr/>
          </p:nvSpPr>
          <p:spPr bwMode="auto">
            <a:xfrm rot="-5400000">
              <a:off x="3831" y="2895"/>
              <a:ext cx="40" cy="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15" name="Oval 63"/>
            <p:cNvSpPr>
              <a:spLocks noChangeArrowheads="1"/>
            </p:cNvSpPr>
            <p:nvPr/>
          </p:nvSpPr>
          <p:spPr bwMode="auto">
            <a:xfrm rot="-5400000">
              <a:off x="3884" y="2894"/>
              <a:ext cx="40" cy="4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16" name="Oval 64"/>
            <p:cNvSpPr>
              <a:spLocks noChangeArrowheads="1"/>
            </p:cNvSpPr>
            <p:nvPr/>
          </p:nvSpPr>
          <p:spPr bwMode="auto">
            <a:xfrm rot="-5400000">
              <a:off x="3933" y="2897"/>
              <a:ext cx="39" cy="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17" name="Line 65"/>
            <p:cNvSpPr>
              <a:spLocks noChangeShapeType="1"/>
            </p:cNvSpPr>
            <p:nvPr/>
          </p:nvSpPr>
          <p:spPr bwMode="auto">
            <a:xfrm rot="-5400000">
              <a:off x="4097" y="2821"/>
              <a:ext cx="3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" name="Line 66"/>
            <p:cNvSpPr>
              <a:spLocks noChangeShapeType="1"/>
            </p:cNvSpPr>
            <p:nvPr/>
          </p:nvSpPr>
          <p:spPr bwMode="auto">
            <a:xfrm rot="5400000" flipH="1">
              <a:off x="3702" y="2816"/>
              <a:ext cx="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" name="Line 67"/>
            <p:cNvSpPr>
              <a:spLocks noChangeShapeType="1"/>
            </p:cNvSpPr>
            <p:nvPr/>
          </p:nvSpPr>
          <p:spPr bwMode="auto">
            <a:xfrm rot="16200000" flipV="1">
              <a:off x="3921" y="2602"/>
              <a:ext cx="0" cy="3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" name="Line 68"/>
            <p:cNvSpPr>
              <a:spLocks noChangeShapeType="1"/>
            </p:cNvSpPr>
            <p:nvPr/>
          </p:nvSpPr>
          <p:spPr bwMode="auto">
            <a:xfrm flipV="1">
              <a:off x="3710" y="2564"/>
              <a:ext cx="59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" name="Line 69"/>
            <p:cNvSpPr>
              <a:spLocks noChangeShapeType="1"/>
            </p:cNvSpPr>
            <p:nvPr/>
          </p:nvSpPr>
          <p:spPr bwMode="auto">
            <a:xfrm>
              <a:off x="4089" y="2593"/>
              <a:ext cx="191" cy="2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" name="Line 70"/>
            <p:cNvSpPr>
              <a:spLocks noChangeShapeType="1"/>
            </p:cNvSpPr>
            <p:nvPr/>
          </p:nvSpPr>
          <p:spPr bwMode="auto">
            <a:xfrm flipH="1">
              <a:off x="4590" y="2591"/>
              <a:ext cx="176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2" name="Object 71"/>
            <p:cNvGraphicFramePr>
              <a:graphicFrameLocks noChangeAspect="1"/>
            </p:cNvGraphicFramePr>
            <p:nvPr/>
          </p:nvGraphicFramePr>
          <p:xfrm>
            <a:off x="4702" y="2309"/>
            <a:ext cx="128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" name="Clip" r:id="rId14" imgW="982811" imgH="1208363" progId="">
                    <p:embed/>
                  </p:oleObj>
                </mc:Choice>
                <mc:Fallback>
                  <p:oleObj name="Clip" r:id="rId14" imgW="982811" imgH="1208363" progId="">
                    <p:embed/>
                    <p:pic>
                      <p:nvPicPr>
                        <p:cNvPr id="0" name="Picture 3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2" y="2309"/>
                          <a:ext cx="128" cy="1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72"/>
            <p:cNvGraphicFramePr>
              <a:graphicFrameLocks noChangeAspect="1"/>
            </p:cNvGraphicFramePr>
            <p:nvPr/>
          </p:nvGraphicFramePr>
          <p:xfrm>
            <a:off x="3860" y="2360"/>
            <a:ext cx="128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8" name="Clip" r:id="rId16" imgW="982811" imgH="1208363" progId="">
                    <p:embed/>
                  </p:oleObj>
                </mc:Choice>
                <mc:Fallback>
                  <p:oleObj name="Clip" r:id="rId16" imgW="982811" imgH="1208363" progId="">
                    <p:embed/>
                    <p:pic>
                      <p:nvPicPr>
                        <p:cNvPr id="0" name="Picture 3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0" y="2360"/>
                          <a:ext cx="128" cy="1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23" name="Freeform 73"/>
            <p:cNvSpPr>
              <a:spLocks/>
            </p:cNvSpPr>
            <p:nvPr/>
          </p:nvSpPr>
          <p:spPr bwMode="auto">
            <a:xfrm>
              <a:off x="3911" y="2218"/>
              <a:ext cx="853" cy="192"/>
            </a:xfrm>
            <a:custGeom>
              <a:avLst/>
              <a:gdLst>
                <a:gd name="T0" fmla="*/ 0 w 972"/>
                <a:gd name="T1" fmla="*/ 115 h 228"/>
                <a:gd name="T2" fmla="*/ 256 w 972"/>
                <a:gd name="T3" fmla="*/ 5 h 228"/>
                <a:gd name="T4" fmla="*/ 577 w 972"/>
                <a:gd name="T5" fmla="*/ 86 h 228"/>
                <a:gd name="T6" fmla="*/ 0 60000 65536"/>
                <a:gd name="T7" fmla="*/ 0 60000 65536"/>
                <a:gd name="T8" fmla="*/ 0 60000 65536"/>
                <a:gd name="T9" fmla="*/ 0 w 972"/>
                <a:gd name="T10" fmla="*/ 0 h 228"/>
                <a:gd name="T11" fmla="*/ 972 w 972"/>
                <a:gd name="T12" fmla="*/ 228 h 2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2" h="228">
                  <a:moveTo>
                    <a:pt x="0" y="228"/>
                  </a:moveTo>
                  <a:cubicBezTo>
                    <a:pt x="135" y="123"/>
                    <a:pt x="270" y="18"/>
                    <a:pt x="432" y="9"/>
                  </a:cubicBezTo>
                  <a:cubicBezTo>
                    <a:pt x="594" y="0"/>
                    <a:pt x="783" y="85"/>
                    <a:pt x="972" y="17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2124" name="Group 74"/>
            <p:cNvGrpSpPr>
              <a:grpSpLocks/>
            </p:cNvGrpSpPr>
            <p:nvPr/>
          </p:nvGrpSpPr>
          <p:grpSpPr bwMode="auto">
            <a:xfrm>
              <a:off x="4079" y="3114"/>
              <a:ext cx="256" cy="269"/>
              <a:chOff x="2870" y="1518"/>
              <a:chExt cx="292" cy="320"/>
            </a:xfrm>
          </p:grpSpPr>
          <p:graphicFrame>
            <p:nvGraphicFramePr>
              <p:cNvPr id="2057" name="Object 7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89" name="Clip" r:id="rId17" imgW="826829" imgH="840406" progId="">
                      <p:embed/>
                    </p:oleObj>
                  </mc:Choice>
                  <mc:Fallback>
                    <p:oleObj name="Clip" r:id="rId17" imgW="826829" imgH="840406" progId="">
                      <p:embed/>
                      <p:pic>
                        <p:nvPicPr>
                          <p:cNvPr id="0" name="Picture 3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8" name="Object 7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90" name="Clip" r:id="rId19" imgW="1268295" imgH="1199426" progId="">
                      <p:embed/>
                    </p:oleObj>
                  </mc:Choice>
                  <mc:Fallback>
                    <p:oleObj name="Clip" r:id="rId19" imgW="1268295" imgH="1199426" progId="">
                      <p:embed/>
                      <p:pic>
                        <p:nvPicPr>
                          <p:cNvPr id="0" name="Picture 3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125" name="Group 77"/>
            <p:cNvGrpSpPr>
              <a:grpSpLocks/>
            </p:cNvGrpSpPr>
            <p:nvPr/>
          </p:nvGrpSpPr>
          <p:grpSpPr bwMode="auto">
            <a:xfrm>
              <a:off x="4569" y="3134"/>
              <a:ext cx="256" cy="269"/>
              <a:chOff x="2870" y="1518"/>
              <a:chExt cx="292" cy="320"/>
            </a:xfrm>
          </p:grpSpPr>
          <p:graphicFrame>
            <p:nvGraphicFramePr>
              <p:cNvPr id="2055" name="Object 78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91" name="Clip" r:id="rId21" imgW="826829" imgH="840406" progId="">
                      <p:embed/>
                    </p:oleObj>
                  </mc:Choice>
                  <mc:Fallback>
                    <p:oleObj name="Clip" r:id="rId21" imgW="826829" imgH="840406" progId="">
                      <p:embed/>
                      <p:pic>
                        <p:nvPicPr>
                          <p:cNvPr id="0" name="Picture 3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6" name="Object 79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92" name="Clip" r:id="rId22" imgW="1268295" imgH="1199426" progId="">
                      <p:embed/>
                    </p:oleObj>
                  </mc:Choice>
                  <mc:Fallback>
                    <p:oleObj name="Clip" r:id="rId22" imgW="1268295" imgH="1199426" progId="">
                      <p:embed/>
                      <p:pic>
                        <p:nvPicPr>
                          <p:cNvPr id="0" name="Picture 3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126" name="Group 80"/>
            <p:cNvGrpSpPr>
              <a:grpSpLocks/>
            </p:cNvGrpSpPr>
            <p:nvPr/>
          </p:nvGrpSpPr>
          <p:grpSpPr bwMode="auto">
            <a:xfrm>
              <a:off x="4308" y="2955"/>
              <a:ext cx="239" cy="237"/>
              <a:chOff x="4733" y="2082"/>
              <a:chExt cx="272" cy="282"/>
            </a:xfrm>
          </p:grpSpPr>
          <p:graphicFrame>
            <p:nvGraphicFramePr>
              <p:cNvPr id="2054" name="Object 81"/>
              <p:cNvGraphicFramePr>
                <a:graphicFrameLocks noChangeAspect="1"/>
              </p:cNvGraphicFramePr>
              <p:nvPr/>
            </p:nvGraphicFramePr>
            <p:xfrm>
              <a:off x="4733" y="2082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93" name="Clip" r:id="rId23" imgW="826829" imgH="840406" progId="">
                      <p:embed/>
                    </p:oleObj>
                  </mc:Choice>
                  <mc:Fallback>
                    <p:oleObj name="Clip" r:id="rId23" imgW="826829" imgH="840406" progId="">
                      <p:embed/>
                      <p:pic>
                        <p:nvPicPr>
                          <p:cNvPr id="0" name="Picture 3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33" y="2082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71" name="Rectangle 82"/>
              <p:cNvSpPr>
                <a:spLocks noChangeArrowheads="1"/>
              </p:cNvSpPr>
              <p:nvPr/>
            </p:nvSpPr>
            <p:spPr bwMode="auto">
              <a:xfrm>
                <a:off x="4812" y="2181"/>
                <a:ext cx="192" cy="183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127" name="Line 83"/>
            <p:cNvSpPr>
              <a:spLocks noChangeShapeType="1"/>
            </p:cNvSpPr>
            <p:nvPr/>
          </p:nvSpPr>
          <p:spPr bwMode="auto">
            <a:xfrm>
              <a:off x="4501" y="289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28" name="Group 84"/>
            <p:cNvGrpSpPr>
              <a:grpSpLocks/>
            </p:cNvGrpSpPr>
            <p:nvPr/>
          </p:nvGrpSpPr>
          <p:grpSpPr bwMode="auto">
            <a:xfrm>
              <a:off x="4955" y="2531"/>
              <a:ext cx="131" cy="258"/>
              <a:chOff x="4180" y="783"/>
              <a:chExt cx="150" cy="307"/>
            </a:xfrm>
          </p:grpSpPr>
          <p:sp>
            <p:nvSpPr>
              <p:cNvPr id="2263" name="AutoShape 8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64" name="Rectangle 8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65" name="Rectangle 8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66" name="AutoShape 8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67" name="Line 8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" name="Line 9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9" name="Rectangle 9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70" name="Rectangle 9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129" name="Group 93"/>
            <p:cNvGrpSpPr>
              <a:grpSpLocks/>
            </p:cNvGrpSpPr>
            <p:nvPr/>
          </p:nvGrpSpPr>
          <p:grpSpPr bwMode="auto">
            <a:xfrm>
              <a:off x="4947" y="2811"/>
              <a:ext cx="131" cy="258"/>
              <a:chOff x="4180" y="783"/>
              <a:chExt cx="150" cy="307"/>
            </a:xfrm>
          </p:grpSpPr>
          <p:sp>
            <p:nvSpPr>
              <p:cNvPr id="2255" name="AutoShape 9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6" name="Rectangle 9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7" name="Rectangle 9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8" name="AutoShape 9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9" name="Line 9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" name="Line 9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" name="Rectangle 10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62" name="Rectangle 10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130" name="Line 102"/>
            <p:cNvSpPr>
              <a:spLocks noChangeShapeType="1"/>
            </p:cNvSpPr>
            <p:nvPr/>
          </p:nvSpPr>
          <p:spPr bwMode="auto">
            <a:xfrm rot="5400000" flipH="1">
              <a:off x="4711" y="2767"/>
              <a:ext cx="3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1" name="Line 103"/>
            <p:cNvSpPr>
              <a:spLocks noChangeShapeType="1"/>
            </p:cNvSpPr>
            <p:nvPr/>
          </p:nvSpPr>
          <p:spPr bwMode="auto">
            <a:xfrm rot="-5400000">
              <a:off x="4935" y="2925"/>
              <a:ext cx="0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2" name="Line 104"/>
            <p:cNvSpPr>
              <a:spLocks noChangeShapeType="1"/>
            </p:cNvSpPr>
            <p:nvPr/>
          </p:nvSpPr>
          <p:spPr bwMode="auto">
            <a:xfrm rot="-5400000">
              <a:off x="4928" y="2630"/>
              <a:ext cx="0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3" name="Line 105"/>
            <p:cNvSpPr>
              <a:spLocks noChangeShapeType="1"/>
            </p:cNvSpPr>
            <p:nvPr/>
          </p:nvSpPr>
          <p:spPr bwMode="auto">
            <a:xfrm flipV="1">
              <a:off x="4096" y="1459"/>
              <a:ext cx="289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4" name="Line 106"/>
            <p:cNvSpPr>
              <a:spLocks noChangeShapeType="1"/>
            </p:cNvSpPr>
            <p:nvPr/>
          </p:nvSpPr>
          <p:spPr bwMode="auto">
            <a:xfrm>
              <a:off x="4685" y="1449"/>
              <a:ext cx="306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5" name="Line 107"/>
            <p:cNvSpPr>
              <a:spLocks noChangeShapeType="1"/>
            </p:cNvSpPr>
            <p:nvPr/>
          </p:nvSpPr>
          <p:spPr bwMode="auto">
            <a:xfrm flipH="1">
              <a:off x="5012" y="1661"/>
              <a:ext cx="152" cy="4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6" name="Line 108"/>
            <p:cNvSpPr>
              <a:spLocks noChangeShapeType="1"/>
            </p:cNvSpPr>
            <p:nvPr/>
          </p:nvSpPr>
          <p:spPr bwMode="auto">
            <a:xfrm>
              <a:off x="4527" y="1520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" name="Line 109"/>
            <p:cNvSpPr>
              <a:spLocks noChangeShapeType="1"/>
            </p:cNvSpPr>
            <p:nvPr/>
          </p:nvSpPr>
          <p:spPr bwMode="auto">
            <a:xfrm>
              <a:off x="4543" y="1928"/>
              <a:ext cx="337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" name="Line 110"/>
            <p:cNvSpPr>
              <a:spLocks noChangeShapeType="1"/>
            </p:cNvSpPr>
            <p:nvPr/>
          </p:nvSpPr>
          <p:spPr bwMode="auto">
            <a:xfrm flipH="1">
              <a:off x="4833" y="2221"/>
              <a:ext cx="168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" name="Line 111"/>
            <p:cNvSpPr>
              <a:spLocks noChangeShapeType="1"/>
            </p:cNvSpPr>
            <p:nvPr/>
          </p:nvSpPr>
          <p:spPr bwMode="auto">
            <a:xfrm flipH="1">
              <a:off x="4690" y="1641"/>
              <a:ext cx="353" cy="2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" name="Line 112"/>
            <p:cNvSpPr>
              <a:spLocks noChangeShapeType="1"/>
            </p:cNvSpPr>
            <p:nvPr/>
          </p:nvSpPr>
          <p:spPr bwMode="auto">
            <a:xfrm flipH="1">
              <a:off x="4696" y="1288"/>
              <a:ext cx="221" cy="1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" name="Line 113"/>
            <p:cNvSpPr>
              <a:spLocks noChangeShapeType="1"/>
            </p:cNvSpPr>
            <p:nvPr/>
          </p:nvSpPr>
          <p:spPr bwMode="auto">
            <a:xfrm flipH="1">
              <a:off x="5148" y="1399"/>
              <a:ext cx="127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42" name="Group 144"/>
            <p:cNvGrpSpPr>
              <a:grpSpLocks/>
            </p:cNvGrpSpPr>
            <p:nvPr/>
          </p:nvGrpSpPr>
          <p:grpSpPr bwMode="auto">
            <a:xfrm>
              <a:off x="3769" y="1520"/>
              <a:ext cx="316" cy="147"/>
              <a:chOff x="3600" y="219"/>
              <a:chExt cx="360" cy="175"/>
            </a:xfrm>
          </p:grpSpPr>
          <p:sp>
            <p:nvSpPr>
              <p:cNvPr id="2242" name="Oval 14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43" name="Line 14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4" name="Line 14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5" name="Rectangle 14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2246" name="Oval 14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2247" name="Group 15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252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3" name="Line 15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4" name="Line 15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48" name="Group 15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249" name="Line 15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0" name="Line 15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1" name="Line 15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43" name="Group 158"/>
            <p:cNvGrpSpPr>
              <a:grpSpLocks/>
            </p:cNvGrpSpPr>
            <p:nvPr/>
          </p:nvGrpSpPr>
          <p:grpSpPr bwMode="auto">
            <a:xfrm>
              <a:off x="4369" y="1376"/>
              <a:ext cx="316" cy="147"/>
              <a:chOff x="3600" y="219"/>
              <a:chExt cx="360" cy="175"/>
            </a:xfrm>
          </p:grpSpPr>
          <p:sp>
            <p:nvSpPr>
              <p:cNvPr id="2229" name="Oval 15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30" name="Line 16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1" name="Line 16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2" name="Rectangle 16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2233" name="Oval 16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2234" name="Group 16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239" name="Line 1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0" name="Line 1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1" name="Line 1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35" name="Group 16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236" name="Line 1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7" name="Line 1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8" name="Line 1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44" name="Group 172"/>
            <p:cNvGrpSpPr>
              <a:grpSpLocks/>
            </p:cNvGrpSpPr>
            <p:nvPr/>
          </p:nvGrpSpPr>
          <p:grpSpPr bwMode="auto">
            <a:xfrm>
              <a:off x="4380" y="1790"/>
              <a:ext cx="316" cy="147"/>
              <a:chOff x="3600" y="219"/>
              <a:chExt cx="360" cy="175"/>
            </a:xfrm>
          </p:grpSpPr>
          <p:sp>
            <p:nvSpPr>
              <p:cNvPr id="2216" name="Oval 17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17" name="Line 17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8" name="Line 17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9" name="Rectangle 17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2220" name="Oval 17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2221" name="Group 17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226" name="Line 17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7" name="Line 18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8" name="Line 18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22" name="Group 18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223" name="Line 18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4" name="Line 18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5" name="Line 18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45" name="Group 186"/>
            <p:cNvGrpSpPr>
              <a:grpSpLocks/>
            </p:cNvGrpSpPr>
            <p:nvPr/>
          </p:nvGrpSpPr>
          <p:grpSpPr bwMode="auto">
            <a:xfrm>
              <a:off x="4991" y="1507"/>
              <a:ext cx="315" cy="147"/>
              <a:chOff x="3600" y="219"/>
              <a:chExt cx="360" cy="175"/>
            </a:xfrm>
          </p:grpSpPr>
          <p:sp>
            <p:nvSpPr>
              <p:cNvPr id="2203" name="Oval 18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04" name="Line 18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5" name="Line 18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6" name="Rectangle 19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2207" name="Oval 19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2208" name="Group 19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213" name="Line 1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4" name="Line 1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5" name="Line 1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09" name="Group 19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210" name="Line 19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1" name="Line 19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2" name="Line 19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46" name="Group 200"/>
            <p:cNvGrpSpPr>
              <a:grpSpLocks/>
            </p:cNvGrpSpPr>
            <p:nvPr/>
          </p:nvGrpSpPr>
          <p:grpSpPr bwMode="auto">
            <a:xfrm>
              <a:off x="4869" y="2072"/>
              <a:ext cx="316" cy="147"/>
              <a:chOff x="3600" y="219"/>
              <a:chExt cx="360" cy="175"/>
            </a:xfrm>
          </p:grpSpPr>
          <p:sp>
            <p:nvSpPr>
              <p:cNvPr id="2190" name="Oval 20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91" name="Line 20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2" name="Line 20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" name="Rectangle 20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2194" name="Oval 20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2195" name="Group 20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200" name="Line 2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1" name="Line 2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2" name="Line 2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96" name="Group 21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97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8" name="Line 2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9" name="Line 2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47" name="Group 214"/>
            <p:cNvGrpSpPr>
              <a:grpSpLocks/>
            </p:cNvGrpSpPr>
            <p:nvPr/>
          </p:nvGrpSpPr>
          <p:grpSpPr bwMode="auto">
            <a:xfrm>
              <a:off x="4659" y="2440"/>
              <a:ext cx="316" cy="148"/>
              <a:chOff x="3600" y="219"/>
              <a:chExt cx="360" cy="175"/>
            </a:xfrm>
          </p:grpSpPr>
          <p:sp>
            <p:nvSpPr>
              <p:cNvPr id="2177" name="Oval 21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78" name="Line 21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9" name="Line 21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0" name="Rectangle 21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2181" name="Oval 21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2182" name="Group 22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7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8" name="Line 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9" name="Line 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3" name="Group 22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4" name="Line 22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5" name="Line 22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6" name="Line 22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48" name="Group 228"/>
            <p:cNvGrpSpPr>
              <a:grpSpLocks/>
            </p:cNvGrpSpPr>
            <p:nvPr/>
          </p:nvGrpSpPr>
          <p:grpSpPr bwMode="auto">
            <a:xfrm>
              <a:off x="4275" y="2748"/>
              <a:ext cx="315" cy="147"/>
              <a:chOff x="3600" y="219"/>
              <a:chExt cx="360" cy="175"/>
            </a:xfrm>
          </p:grpSpPr>
          <p:sp>
            <p:nvSpPr>
              <p:cNvPr id="2164" name="Oval 22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65" name="Line 23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6" name="Line 23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7" name="Rectangle 23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2168" name="Oval 23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2169" name="Group 23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74" name="Line 23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5" name="Line 23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6" name="Line 23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70" name="Group 23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71" name="Line 23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2" name="Line 24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3" name="Line 24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49" name="Group 242"/>
            <p:cNvGrpSpPr>
              <a:grpSpLocks/>
            </p:cNvGrpSpPr>
            <p:nvPr/>
          </p:nvGrpSpPr>
          <p:grpSpPr bwMode="auto">
            <a:xfrm>
              <a:off x="3769" y="2511"/>
              <a:ext cx="316" cy="147"/>
              <a:chOff x="3600" y="219"/>
              <a:chExt cx="360" cy="175"/>
            </a:xfrm>
          </p:grpSpPr>
          <p:sp>
            <p:nvSpPr>
              <p:cNvPr id="2151" name="Oval 24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2" name="Line 24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" name="Line 24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" name="Rectangle 24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2155" name="Oval 24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2156" name="Group 24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61" name="Line 24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2" name="Line 25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3" name="Line 25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57" name="Group 25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58" name="Line 25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9" name="Line 25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0" name="Line 25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150" name="Line 261"/>
            <p:cNvSpPr>
              <a:spLocks noChangeShapeType="1"/>
            </p:cNvSpPr>
            <p:nvPr/>
          </p:nvSpPr>
          <p:spPr bwMode="auto">
            <a:xfrm flipV="1">
              <a:off x="3930" y="2645"/>
              <a:ext cx="1" cy="1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0" name="Group 302"/>
          <p:cNvGrpSpPr>
            <a:grpSpLocks/>
          </p:cNvGrpSpPr>
          <p:nvPr/>
        </p:nvGrpSpPr>
        <p:grpSpPr bwMode="auto">
          <a:xfrm>
            <a:off x="4740275" y="1500188"/>
            <a:ext cx="3738563" cy="3725862"/>
            <a:chOff x="2986" y="945"/>
            <a:chExt cx="2355" cy="2347"/>
          </a:xfrm>
        </p:grpSpPr>
        <p:grpSp>
          <p:nvGrpSpPr>
            <p:cNvPr id="2082" name="Group 272"/>
            <p:cNvGrpSpPr>
              <a:grpSpLocks/>
            </p:cNvGrpSpPr>
            <p:nvPr/>
          </p:nvGrpSpPr>
          <p:grpSpPr bwMode="auto">
            <a:xfrm>
              <a:off x="2986" y="945"/>
              <a:ext cx="513" cy="541"/>
              <a:chOff x="2938" y="2925"/>
              <a:chExt cx="513" cy="541"/>
            </a:xfrm>
          </p:grpSpPr>
          <p:sp>
            <p:nvSpPr>
              <p:cNvPr id="2091" name="Rectangle 266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2" name="Rectangle 264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3" name="Rectangle 265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4" name="Text Box 263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1000">
                    <a:solidFill>
                      <a:schemeClr val="bg1"/>
                    </a:solidFill>
                  </a:rPr>
                  <a:t>application</a:t>
                </a:r>
                <a:endParaRPr lang="en-US" altLang="en-US" sz="1000"/>
              </a:p>
              <a:p>
                <a:pPr algn="ctr"/>
                <a:r>
                  <a:rPr lang="en-US" altLang="en-US" sz="1000"/>
                  <a:t>transport</a:t>
                </a:r>
              </a:p>
              <a:p>
                <a:pPr algn="ctr"/>
                <a:r>
                  <a:rPr lang="en-US" altLang="en-US" sz="1000"/>
                  <a:t>network</a:t>
                </a:r>
              </a:p>
              <a:p>
                <a:pPr algn="ctr"/>
                <a:r>
                  <a:rPr lang="en-US" altLang="en-US" sz="1000"/>
                  <a:t>data link</a:t>
                </a:r>
              </a:p>
              <a:p>
                <a:pPr algn="ctr"/>
                <a:r>
                  <a:rPr lang="en-US" altLang="en-US" sz="1000"/>
                  <a:t>physical</a:t>
                </a:r>
                <a:endParaRPr lang="en-US" altLang="en-US"/>
              </a:p>
            </p:txBody>
          </p:sp>
          <p:sp>
            <p:nvSpPr>
              <p:cNvPr id="2095" name="Line 269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6" name="Line 270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7" name="Line 271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3" name="Group 273"/>
            <p:cNvGrpSpPr>
              <a:grpSpLocks/>
            </p:cNvGrpSpPr>
            <p:nvPr/>
          </p:nvGrpSpPr>
          <p:grpSpPr bwMode="auto">
            <a:xfrm>
              <a:off x="4828" y="2751"/>
              <a:ext cx="513" cy="541"/>
              <a:chOff x="2938" y="2925"/>
              <a:chExt cx="513" cy="541"/>
            </a:xfrm>
          </p:grpSpPr>
          <p:sp>
            <p:nvSpPr>
              <p:cNvPr id="2084" name="Rectangle 274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5" name="Rectangle 275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6" name="Rectangle 276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7" name="Text Box 277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1000">
                    <a:solidFill>
                      <a:schemeClr val="bg1"/>
                    </a:solidFill>
                  </a:rPr>
                  <a:t>application</a:t>
                </a:r>
                <a:endParaRPr lang="en-US" altLang="en-US" sz="1000"/>
              </a:p>
              <a:p>
                <a:pPr algn="ctr"/>
                <a:r>
                  <a:rPr lang="en-US" altLang="en-US" sz="1000"/>
                  <a:t>transport</a:t>
                </a:r>
              </a:p>
              <a:p>
                <a:pPr algn="ctr"/>
                <a:r>
                  <a:rPr lang="en-US" altLang="en-US" sz="1000"/>
                  <a:t>network</a:t>
                </a:r>
              </a:p>
              <a:p>
                <a:pPr algn="ctr"/>
                <a:r>
                  <a:rPr lang="en-US" altLang="en-US" sz="1000"/>
                  <a:t>data link</a:t>
                </a:r>
              </a:p>
              <a:p>
                <a:pPr algn="ctr"/>
                <a:r>
                  <a:rPr lang="en-US" altLang="en-US" sz="1000"/>
                  <a:t>physical</a:t>
                </a:r>
                <a:endParaRPr lang="en-US" altLang="en-US"/>
              </a:p>
            </p:txBody>
          </p:sp>
          <p:sp>
            <p:nvSpPr>
              <p:cNvPr id="2088" name="Line 278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" name="Line 279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" name="Line 280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3" name="Group 303"/>
          <p:cNvGrpSpPr>
            <a:grpSpLocks/>
          </p:cNvGrpSpPr>
          <p:nvPr/>
        </p:nvGrpSpPr>
        <p:grpSpPr bwMode="auto">
          <a:xfrm>
            <a:off x="5476875" y="1724025"/>
            <a:ext cx="2238375" cy="2743200"/>
            <a:chOff x="3450" y="1086"/>
            <a:chExt cx="1410" cy="1728"/>
          </a:xfrm>
        </p:grpSpPr>
        <p:sp>
          <p:nvSpPr>
            <p:cNvPr id="2078" name="Line 289"/>
            <p:cNvSpPr>
              <a:spLocks noChangeShapeType="1"/>
            </p:cNvSpPr>
            <p:nvPr/>
          </p:nvSpPr>
          <p:spPr bwMode="auto">
            <a:xfrm>
              <a:off x="3462" y="1086"/>
              <a:ext cx="1398" cy="17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79" name="Group 296"/>
            <p:cNvGrpSpPr>
              <a:grpSpLocks/>
            </p:cNvGrpSpPr>
            <p:nvPr/>
          </p:nvGrpSpPr>
          <p:grpSpPr bwMode="auto">
            <a:xfrm>
              <a:off x="3450" y="1481"/>
              <a:ext cx="688" cy="250"/>
              <a:chOff x="4032" y="2303"/>
              <a:chExt cx="688" cy="250"/>
            </a:xfrm>
          </p:grpSpPr>
          <p:sp>
            <p:nvSpPr>
              <p:cNvPr id="2080" name="Rectangle 295"/>
              <p:cNvSpPr>
                <a:spLocks noChangeArrowheads="1"/>
              </p:cNvSpPr>
              <p:nvPr/>
            </p:nvSpPr>
            <p:spPr bwMode="auto">
              <a:xfrm>
                <a:off x="4086" y="2358"/>
                <a:ext cx="594" cy="1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1" name="Text Box 294"/>
              <p:cNvSpPr txBox="1">
                <a:spLocks noChangeArrowheads="1"/>
              </p:cNvSpPr>
              <p:nvPr/>
            </p:nvSpPr>
            <p:spPr bwMode="auto">
              <a:xfrm>
                <a:off x="4032" y="2303"/>
                <a:ext cx="6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solidFill>
                      <a:srgbClr val="FF0000"/>
                    </a:solidFill>
                  </a:rPr>
                  <a:t>request</a:t>
                </a:r>
                <a:endParaRPr lang="en-US" altLang="en-US"/>
              </a:p>
            </p:txBody>
          </p:sp>
        </p:grpSp>
      </p:grpSp>
      <p:grpSp>
        <p:nvGrpSpPr>
          <p:cNvPr id="235" name="Group 305"/>
          <p:cNvGrpSpPr>
            <a:grpSpLocks/>
          </p:cNvGrpSpPr>
          <p:nvPr/>
        </p:nvGrpSpPr>
        <p:grpSpPr bwMode="auto">
          <a:xfrm>
            <a:off x="5572125" y="1609725"/>
            <a:ext cx="2914650" cy="2743200"/>
            <a:chOff x="3510" y="1014"/>
            <a:chExt cx="1836" cy="1728"/>
          </a:xfrm>
        </p:grpSpPr>
        <p:sp>
          <p:nvSpPr>
            <p:cNvPr id="2074" name="Line 297"/>
            <p:cNvSpPr>
              <a:spLocks noChangeShapeType="1"/>
            </p:cNvSpPr>
            <p:nvPr/>
          </p:nvSpPr>
          <p:spPr bwMode="auto">
            <a:xfrm>
              <a:off x="3510" y="1014"/>
              <a:ext cx="1440" cy="17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75" name="Group 298"/>
            <p:cNvGrpSpPr>
              <a:grpSpLocks/>
            </p:cNvGrpSpPr>
            <p:nvPr/>
          </p:nvGrpSpPr>
          <p:grpSpPr bwMode="auto">
            <a:xfrm>
              <a:off x="4752" y="2387"/>
              <a:ext cx="594" cy="250"/>
              <a:chOff x="4086" y="2303"/>
              <a:chExt cx="594" cy="250"/>
            </a:xfrm>
          </p:grpSpPr>
          <p:sp>
            <p:nvSpPr>
              <p:cNvPr id="2076" name="Rectangle 299"/>
              <p:cNvSpPr>
                <a:spLocks noChangeArrowheads="1"/>
              </p:cNvSpPr>
              <p:nvPr/>
            </p:nvSpPr>
            <p:spPr bwMode="auto">
              <a:xfrm>
                <a:off x="4086" y="2358"/>
                <a:ext cx="594" cy="1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77" name="Text Box 300"/>
              <p:cNvSpPr txBox="1">
                <a:spLocks noChangeArrowheads="1"/>
              </p:cNvSpPr>
              <p:nvPr/>
            </p:nvSpPr>
            <p:spPr bwMode="auto">
              <a:xfrm>
                <a:off x="4129" y="2303"/>
                <a:ext cx="49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solidFill>
                      <a:srgbClr val="FF0000"/>
                    </a:solidFill>
                  </a:rPr>
                  <a:t>reply</a:t>
                </a:r>
                <a:endParaRPr lang="en-US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Transport Service does an App Need?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76250" y="1390650"/>
            <a:ext cx="3886200" cy="2228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Data loss</a:t>
            </a:r>
          </a:p>
          <a:p>
            <a:pPr eaLnBrk="1" hangingPunct="1"/>
            <a:r>
              <a:rPr lang="en-US" altLang="en-US" sz="1800" smtClean="0">
                <a:solidFill>
                  <a:schemeClr val="tx1"/>
                </a:solidFill>
              </a:rPr>
              <a:t>some apps (e.g., audio) can tolerate some loss</a:t>
            </a:r>
          </a:p>
          <a:p>
            <a:pPr eaLnBrk="1" hangingPunct="1"/>
            <a:r>
              <a:rPr lang="en-US" altLang="en-US" sz="1800" smtClean="0">
                <a:solidFill>
                  <a:schemeClr val="tx1"/>
                </a:solidFill>
              </a:rPr>
              <a:t>other apps (e.g., file transfer, telnet) require 100% reliable data transfer 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00575" y="2838450"/>
            <a:ext cx="3810000" cy="1847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Delay</a:t>
            </a:r>
          </a:p>
          <a:p>
            <a:pPr eaLnBrk="1" hangingPunct="1"/>
            <a:r>
              <a:rPr lang="en-US" altLang="en-US" sz="1800" smtClean="0">
                <a:solidFill>
                  <a:schemeClr val="tx1"/>
                </a:solidFill>
              </a:rPr>
              <a:t>some apps (e.g., Internet telephony, interactive games) require low delay to be “effective”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71284-00A3-4733-AF46-9BA1789112B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523875" y="3724275"/>
            <a:ext cx="38862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latin typeface="Arial" charset="0"/>
              </a:rPr>
              <a:t>Bandwidth</a:t>
            </a:r>
            <a:endParaRPr lang="en-US" altLang="en-US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 sz="1800">
                <a:latin typeface="Arial" charset="0"/>
              </a:rPr>
              <a:t>  some apps (e.g., multimedia) require minimum amount of bandwidth to be “effective”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charset="0"/>
              </a:rPr>
              <a:t>  other apps (“elastic apps”) make use of whatever bandwidth they get</a:t>
            </a:r>
            <a:r>
              <a:rPr lang="en-US" altLang="en-US" sz="2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01025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Transport Service Requirements of </a:t>
            </a:r>
            <a:br>
              <a:rPr lang="en-US" altLang="en-US" smtClean="0"/>
            </a:br>
            <a:r>
              <a:rPr lang="en-US" altLang="en-US" smtClean="0"/>
              <a:t>Common Apps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F9AA0-E042-46F4-ACFA-616910D075F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04800" y="1763713"/>
            <a:ext cx="2541588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2000" b="1">
                <a:latin typeface="Arial" charset="0"/>
              </a:rPr>
              <a:t>Application</a:t>
            </a:r>
            <a:endParaRPr lang="en-US" altLang="en-US" sz="2000">
              <a:latin typeface="Arial" charset="0"/>
            </a:endParaRPr>
          </a:p>
          <a:p>
            <a:pPr algn="r"/>
            <a:endParaRPr lang="en-US" altLang="en-US" sz="2000">
              <a:latin typeface="Arial" charset="0"/>
            </a:endParaRPr>
          </a:p>
          <a:p>
            <a:pPr algn="r"/>
            <a:r>
              <a:rPr lang="en-US" altLang="en-US" sz="2000">
                <a:latin typeface="Arial" charset="0"/>
              </a:rPr>
              <a:t>file transfer</a:t>
            </a:r>
          </a:p>
          <a:p>
            <a:pPr algn="r"/>
            <a:r>
              <a:rPr lang="en-US" altLang="en-US" sz="2000">
                <a:latin typeface="Arial" charset="0"/>
              </a:rPr>
              <a:t>e-mail</a:t>
            </a:r>
          </a:p>
          <a:p>
            <a:pPr algn="r"/>
            <a:r>
              <a:rPr lang="en-US" altLang="en-US" sz="2000">
                <a:latin typeface="Arial" charset="0"/>
              </a:rPr>
              <a:t>Web documents</a:t>
            </a:r>
          </a:p>
          <a:p>
            <a:pPr algn="r"/>
            <a:r>
              <a:rPr lang="en-US" altLang="en-US" sz="2000">
                <a:latin typeface="Arial" charset="0"/>
              </a:rPr>
              <a:t>real-time audio/video</a:t>
            </a:r>
          </a:p>
          <a:p>
            <a:pPr algn="r"/>
            <a:endParaRPr lang="en-US" altLang="en-US" sz="2000">
              <a:latin typeface="Arial" charset="0"/>
            </a:endParaRPr>
          </a:p>
          <a:p>
            <a:pPr algn="r"/>
            <a:r>
              <a:rPr lang="en-US" altLang="en-US" sz="2000">
                <a:latin typeface="Arial" charset="0"/>
              </a:rPr>
              <a:t>stored audio/video</a:t>
            </a:r>
          </a:p>
          <a:p>
            <a:pPr algn="r"/>
            <a:r>
              <a:rPr lang="en-US" altLang="en-US" sz="2000">
                <a:latin typeface="Arial" charset="0"/>
              </a:rPr>
              <a:t>interactive games</a:t>
            </a:r>
          </a:p>
          <a:p>
            <a:pPr algn="r"/>
            <a:r>
              <a:rPr lang="en-US" altLang="en-US" sz="2000">
                <a:latin typeface="Arial" charset="0"/>
              </a:rPr>
              <a:t>financial apps</a:t>
            </a:r>
            <a:endParaRPr lang="en-US" altLang="en-US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2949575" y="1763713"/>
            <a:ext cx="1566863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b="1">
                <a:latin typeface="Arial" charset="0"/>
              </a:rPr>
              <a:t>Data loss</a:t>
            </a:r>
            <a:endParaRPr lang="en-US" altLang="en-US" sz="2000">
              <a:latin typeface="Arial" charset="0"/>
            </a:endParaRPr>
          </a:p>
          <a:p>
            <a:endParaRPr lang="en-US" altLang="en-US" sz="2000">
              <a:latin typeface="Arial" charset="0"/>
            </a:endParaRPr>
          </a:p>
          <a:p>
            <a:r>
              <a:rPr lang="en-US" altLang="en-US" sz="2000">
                <a:latin typeface="Arial" charset="0"/>
              </a:rPr>
              <a:t>no loss</a:t>
            </a:r>
          </a:p>
          <a:p>
            <a:r>
              <a:rPr lang="en-US" altLang="en-US" sz="2000">
                <a:latin typeface="Arial" charset="0"/>
              </a:rPr>
              <a:t>no loss</a:t>
            </a:r>
          </a:p>
          <a:p>
            <a:r>
              <a:rPr lang="en-US" altLang="en-US" sz="2000">
                <a:latin typeface="Arial" charset="0"/>
              </a:rPr>
              <a:t>loss-tolerant</a:t>
            </a:r>
          </a:p>
          <a:p>
            <a:r>
              <a:rPr lang="en-US" altLang="en-US" sz="2000">
                <a:latin typeface="Arial" charset="0"/>
              </a:rPr>
              <a:t>loss-tolerant</a:t>
            </a:r>
          </a:p>
          <a:p>
            <a:endParaRPr lang="en-US" altLang="en-US" sz="2000">
              <a:latin typeface="Arial" charset="0"/>
            </a:endParaRPr>
          </a:p>
          <a:p>
            <a:r>
              <a:rPr lang="en-US" altLang="en-US" sz="2000">
                <a:latin typeface="Arial" charset="0"/>
              </a:rPr>
              <a:t>loss-tolerant</a:t>
            </a:r>
          </a:p>
          <a:p>
            <a:r>
              <a:rPr lang="en-US" altLang="en-US" sz="2000">
                <a:latin typeface="Arial" charset="0"/>
              </a:rPr>
              <a:t>loss-tolerant</a:t>
            </a:r>
          </a:p>
          <a:p>
            <a:r>
              <a:rPr lang="en-US" altLang="en-US" sz="2000">
                <a:latin typeface="Arial" charset="0"/>
              </a:rPr>
              <a:t>no loss</a:t>
            </a:r>
            <a:endParaRPr lang="en-US" altLang="en-US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673600" y="1763713"/>
            <a:ext cx="2062163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b="1">
                <a:latin typeface="Arial" charset="0"/>
              </a:rPr>
              <a:t>Bandwidth</a:t>
            </a:r>
            <a:endParaRPr lang="en-US" altLang="en-US" sz="2000">
              <a:latin typeface="Arial" charset="0"/>
            </a:endParaRPr>
          </a:p>
          <a:p>
            <a:endParaRPr lang="en-US" altLang="en-US" sz="2000">
              <a:latin typeface="Arial" charset="0"/>
            </a:endParaRPr>
          </a:p>
          <a:p>
            <a:r>
              <a:rPr lang="en-US" altLang="en-US" sz="2000">
                <a:latin typeface="Arial" charset="0"/>
              </a:rPr>
              <a:t>elastic</a:t>
            </a:r>
          </a:p>
          <a:p>
            <a:r>
              <a:rPr lang="en-US" altLang="en-US" sz="2000">
                <a:latin typeface="Arial" charset="0"/>
              </a:rPr>
              <a:t>elastic</a:t>
            </a:r>
          </a:p>
          <a:p>
            <a:r>
              <a:rPr lang="en-US" altLang="en-US" sz="2000">
                <a:latin typeface="Arial" charset="0"/>
              </a:rPr>
              <a:t>elastic</a:t>
            </a:r>
          </a:p>
          <a:p>
            <a:r>
              <a:rPr lang="en-US" altLang="en-US" sz="2000">
                <a:latin typeface="Arial" charset="0"/>
              </a:rPr>
              <a:t>audio: 5Kb-1Mb</a:t>
            </a:r>
          </a:p>
          <a:p>
            <a:r>
              <a:rPr lang="en-US" altLang="en-US" sz="2000">
                <a:latin typeface="Arial" charset="0"/>
              </a:rPr>
              <a:t>video:10Kb-5Mb</a:t>
            </a:r>
          </a:p>
          <a:p>
            <a:r>
              <a:rPr lang="en-US" altLang="en-US" sz="2000">
                <a:latin typeface="Arial" charset="0"/>
              </a:rPr>
              <a:t>same as above </a:t>
            </a:r>
          </a:p>
          <a:p>
            <a:r>
              <a:rPr lang="en-US" altLang="en-US" sz="2000">
                <a:latin typeface="Arial" charset="0"/>
              </a:rPr>
              <a:t>few Kbps up</a:t>
            </a:r>
          </a:p>
          <a:p>
            <a:r>
              <a:rPr lang="en-US" altLang="en-US" sz="2000">
                <a:latin typeface="Arial" charset="0"/>
              </a:rPr>
              <a:t>elastic</a:t>
            </a: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6616700" y="1744663"/>
            <a:ext cx="2062163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b="1">
                <a:latin typeface="Arial" charset="0"/>
              </a:rPr>
              <a:t>Time Sensitive</a:t>
            </a:r>
            <a:endParaRPr lang="en-US" altLang="en-US" sz="2000">
              <a:latin typeface="Arial" charset="0"/>
            </a:endParaRPr>
          </a:p>
          <a:p>
            <a:endParaRPr lang="en-US" altLang="en-US" sz="2000">
              <a:latin typeface="Arial" charset="0"/>
            </a:endParaRPr>
          </a:p>
          <a:p>
            <a:r>
              <a:rPr lang="en-US" altLang="en-US" sz="2000">
                <a:latin typeface="Arial" charset="0"/>
              </a:rPr>
              <a:t>no</a:t>
            </a:r>
          </a:p>
          <a:p>
            <a:r>
              <a:rPr lang="en-US" altLang="en-US" sz="2000">
                <a:latin typeface="Arial" charset="0"/>
              </a:rPr>
              <a:t>no</a:t>
            </a:r>
          </a:p>
          <a:p>
            <a:r>
              <a:rPr lang="en-US" altLang="en-US" sz="2000">
                <a:latin typeface="Arial" charset="0"/>
              </a:rPr>
              <a:t>no</a:t>
            </a:r>
          </a:p>
          <a:p>
            <a:r>
              <a:rPr lang="en-US" altLang="en-US" sz="2000">
                <a:latin typeface="Arial" charset="0"/>
              </a:rPr>
              <a:t>yes, 100’s msec</a:t>
            </a:r>
          </a:p>
          <a:p>
            <a:endParaRPr lang="en-US" altLang="en-US" sz="2000">
              <a:latin typeface="Arial" charset="0"/>
            </a:endParaRPr>
          </a:p>
          <a:p>
            <a:r>
              <a:rPr lang="en-US" altLang="en-US" sz="2000">
                <a:latin typeface="Arial" charset="0"/>
              </a:rPr>
              <a:t>yes, few secs</a:t>
            </a:r>
          </a:p>
          <a:p>
            <a:r>
              <a:rPr lang="en-US" altLang="en-US" sz="2000">
                <a:latin typeface="Arial" charset="0"/>
              </a:rPr>
              <a:t>yes, 100’s msec</a:t>
            </a:r>
          </a:p>
          <a:p>
            <a:r>
              <a:rPr lang="en-US" altLang="en-US" sz="2000">
                <a:latin typeface="Arial" charset="0"/>
              </a:rPr>
              <a:t>yes and no</a:t>
            </a:r>
          </a:p>
        </p:txBody>
      </p:sp>
      <p:sp>
        <p:nvSpPr>
          <p:cNvPr id="12296" name="Line 7"/>
          <p:cNvSpPr>
            <a:spLocks noChangeShapeType="1"/>
          </p:cNvSpPr>
          <p:nvPr/>
        </p:nvSpPr>
        <p:spPr bwMode="auto">
          <a:xfrm flipV="1">
            <a:off x="895350" y="2133600"/>
            <a:ext cx="75628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8"/>
          <p:cNvSpPr>
            <a:spLocks noChangeShapeType="1"/>
          </p:cNvSpPr>
          <p:nvPr/>
        </p:nvSpPr>
        <p:spPr bwMode="auto">
          <a:xfrm flipV="1">
            <a:off x="847725" y="273367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 flipV="1">
            <a:off x="857250" y="302895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0"/>
          <p:cNvSpPr>
            <a:spLocks noChangeShapeType="1"/>
          </p:cNvSpPr>
          <p:nvPr/>
        </p:nvSpPr>
        <p:spPr bwMode="auto">
          <a:xfrm flipV="1">
            <a:off x="866775" y="332422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1"/>
          <p:cNvSpPr>
            <a:spLocks noChangeShapeType="1"/>
          </p:cNvSpPr>
          <p:nvPr/>
        </p:nvSpPr>
        <p:spPr bwMode="auto">
          <a:xfrm flipV="1">
            <a:off x="885825" y="393382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2"/>
          <p:cNvSpPr>
            <a:spLocks noChangeShapeType="1"/>
          </p:cNvSpPr>
          <p:nvPr/>
        </p:nvSpPr>
        <p:spPr bwMode="auto">
          <a:xfrm flipV="1">
            <a:off x="838200" y="424815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3"/>
          <p:cNvSpPr>
            <a:spLocks noChangeShapeType="1"/>
          </p:cNvSpPr>
          <p:nvPr/>
        </p:nvSpPr>
        <p:spPr bwMode="auto">
          <a:xfrm flipV="1">
            <a:off x="838200" y="457200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4"/>
          <p:cNvSpPr>
            <a:spLocks noChangeShapeType="1"/>
          </p:cNvSpPr>
          <p:nvPr/>
        </p:nvSpPr>
        <p:spPr bwMode="auto">
          <a:xfrm flipV="1">
            <a:off x="800100" y="490537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01025" cy="1143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Internet Apps: </a:t>
            </a:r>
            <a:br>
              <a:rPr lang="en-US" altLang="en-US" sz="2800" smtClean="0"/>
            </a:br>
            <a:r>
              <a:rPr lang="en-US" altLang="en-US" sz="2800" smtClean="0"/>
              <a:t>Their Protocols and Transport Protocols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AAF5F-F0FE-4394-8153-E71181005AE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15913" y="1773238"/>
            <a:ext cx="28067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2000" b="1">
                <a:latin typeface="Arial" charset="0"/>
              </a:rPr>
              <a:t>Application</a:t>
            </a:r>
            <a:endParaRPr lang="en-US" altLang="en-US" sz="2000">
              <a:latin typeface="Arial" charset="0"/>
            </a:endParaRPr>
          </a:p>
          <a:p>
            <a:pPr algn="r"/>
            <a:endParaRPr lang="en-US" altLang="en-US" sz="2000">
              <a:latin typeface="Arial" charset="0"/>
            </a:endParaRPr>
          </a:p>
          <a:p>
            <a:pPr algn="r"/>
            <a:r>
              <a:rPr lang="en-US" altLang="en-US" sz="2000">
                <a:latin typeface="Arial" charset="0"/>
              </a:rPr>
              <a:t>e-mail</a:t>
            </a:r>
          </a:p>
          <a:p>
            <a:pPr algn="r"/>
            <a:r>
              <a:rPr lang="en-US" altLang="en-US" sz="2000">
                <a:latin typeface="Arial" charset="0"/>
              </a:rPr>
              <a:t>remote terminal access</a:t>
            </a:r>
          </a:p>
          <a:p>
            <a:pPr algn="r"/>
            <a:r>
              <a:rPr lang="en-US" altLang="en-US" sz="2000">
                <a:latin typeface="Arial" charset="0"/>
              </a:rPr>
              <a:t>Web </a:t>
            </a:r>
          </a:p>
          <a:p>
            <a:pPr algn="r"/>
            <a:r>
              <a:rPr lang="en-US" altLang="en-US" sz="2000">
                <a:latin typeface="Arial" charset="0"/>
              </a:rPr>
              <a:t>file transfer</a:t>
            </a:r>
          </a:p>
          <a:p>
            <a:pPr algn="r"/>
            <a:r>
              <a:rPr lang="en-US" altLang="en-US" sz="2000">
                <a:latin typeface="Arial" charset="0"/>
              </a:rPr>
              <a:t>streaming multimedia</a:t>
            </a:r>
          </a:p>
          <a:p>
            <a:pPr algn="r"/>
            <a:endParaRPr lang="en-US" altLang="en-US" sz="2000">
              <a:latin typeface="Arial" charset="0"/>
            </a:endParaRPr>
          </a:p>
          <a:p>
            <a:pPr algn="r"/>
            <a:r>
              <a:rPr lang="en-US" altLang="en-US" sz="2000">
                <a:latin typeface="Arial" charset="0"/>
              </a:rPr>
              <a:t>remote file server</a:t>
            </a:r>
          </a:p>
          <a:p>
            <a:pPr algn="r"/>
            <a:r>
              <a:rPr lang="en-US" altLang="en-US" sz="2000">
                <a:latin typeface="Arial" charset="0"/>
              </a:rPr>
              <a:t>Internet telephony</a:t>
            </a:r>
          </a:p>
          <a:p>
            <a:pPr algn="r"/>
            <a:endParaRPr lang="en-US" altLang="en-US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3302000" y="1458913"/>
            <a:ext cx="2427288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b="1">
                <a:latin typeface="Arial" charset="0"/>
              </a:rPr>
              <a:t>Application</a:t>
            </a:r>
          </a:p>
          <a:p>
            <a:r>
              <a:rPr lang="en-US" altLang="en-US" sz="2000" b="1">
                <a:latin typeface="Arial" charset="0"/>
              </a:rPr>
              <a:t>layer protocol</a:t>
            </a:r>
            <a:endParaRPr lang="en-US" altLang="en-US" sz="2000">
              <a:latin typeface="Arial" charset="0"/>
            </a:endParaRPr>
          </a:p>
          <a:p>
            <a:endParaRPr lang="en-US" altLang="en-US" sz="2000">
              <a:latin typeface="Arial" charset="0"/>
            </a:endParaRPr>
          </a:p>
          <a:p>
            <a:r>
              <a:rPr lang="en-US" altLang="en-US" sz="2000">
                <a:latin typeface="Arial" charset="0"/>
              </a:rPr>
              <a:t>smtp [RFC 821]</a:t>
            </a:r>
          </a:p>
          <a:p>
            <a:r>
              <a:rPr lang="en-US" altLang="en-US" sz="2000">
                <a:latin typeface="Arial" charset="0"/>
              </a:rPr>
              <a:t>telnet [RFC 854]</a:t>
            </a:r>
          </a:p>
          <a:p>
            <a:r>
              <a:rPr lang="en-US" altLang="en-US" sz="2000">
                <a:latin typeface="Arial" charset="0"/>
              </a:rPr>
              <a:t>http [RFC 2068]</a:t>
            </a:r>
          </a:p>
          <a:p>
            <a:r>
              <a:rPr lang="en-US" altLang="en-US" sz="2000">
                <a:latin typeface="Arial" charset="0"/>
              </a:rPr>
              <a:t>ftp [RFC 959]</a:t>
            </a:r>
          </a:p>
          <a:p>
            <a:r>
              <a:rPr lang="en-US" altLang="en-US" sz="2000">
                <a:latin typeface="Arial" charset="0"/>
              </a:rPr>
              <a:t>proprietary</a:t>
            </a:r>
          </a:p>
          <a:p>
            <a:r>
              <a:rPr lang="en-US" altLang="en-US" sz="2000">
                <a:latin typeface="Arial" charset="0"/>
              </a:rPr>
              <a:t>(e.g. RealNetworks)</a:t>
            </a:r>
          </a:p>
          <a:p>
            <a:r>
              <a:rPr lang="en-US" altLang="en-US" sz="2000">
                <a:latin typeface="Arial" charset="0"/>
              </a:rPr>
              <a:t>NFS</a:t>
            </a:r>
          </a:p>
          <a:p>
            <a:r>
              <a:rPr lang="en-US" altLang="en-US" sz="2000">
                <a:latin typeface="Arial" charset="0"/>
              </a:rPr>
              <a:t>proprietary</a:t>
            </a:r>
          </a:p>
          <a:p>
            <a:r>
              <a:rPr lang="en-US" altLang="en-US" sz="2000">
                <a:latin typeface="Arial" charset="0"/>
              </a:rPr>
              <a:t>(e.g., Vocaltec)</a:t>
            </a:r>
            <a:endParaRPr lang="en-US" altLang="en-US"/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6130925" y="1477963"/>
            <a:ext cx="2624138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b="1">
                <a:latin typeface="Arial" charset="0"/>
              </a:rPr>
              <a:t>Underlying</a:t>
            </a:r>
          </a:p>
          <a:p>
            <a:r>
              <a:rPr lang="en-US" altLang="en-US" sz="2000" b="1">
                <a:latin typeface="Arial" charset="0"/>
              </a:rPr>
              <a:t>transport protocol</a:t>
            </a:r>
            <a:endParaRPr lang="en-US" altLang="en-US" sz="2000">
              <a:latin typeface="Arial" charset="0"/>
            </a:endParaRPr>
          </a:p>
          <a:p>
            <a:endParaRPr lang="en-US" altLang="en-US" sz="2000">
              <a:latin typeface="Arial" charset="0"/>
            </a:endParaRPr>
          </a:p>
          <a:p>
            <a:r>
              <a:rPr lang="en-US" altLang="en-US" sz="2000">
                <a:latin typeface="Arial" charset="0"/>
              </a:rPr>
              <a:t>TCP</a:t>
            </a:r>
          </a:p>
          <a:p>
            <a:r>
              <a:rPr lang="en-US" altLang="en-US" sz="2000">
                <a:latin typeface="Arial" charset="0"/>
              </a:rPr>
              <a:t>TCP</a:t>
            </a:r>
          </a:p>
          <a:p>
            <a:r>
              <a:rPr lang="en-US" altLang="en-US" sz="2000">
                <a:latin typeface="Arial" charset="0"/>
              </a:rPr>
              <a:t>TCP</a:t>
            </a:r>
          </a:p>
          <a:p>
            <a:r>
              <a:rPr lang="en-US" altLang="en-US" sz="2000">
                <a:latin typeface="Arial" charset="0"/>
              </a:rPr>
              <a:t>TCP</a:t>
            </a:r>
          </a:p>
          <a:p>
            <a:r>
              <a:rPr lang="en-US" altLang="en-US" sz="2000">
                <a:latin typeface="Arial" charset="0"/>
              </a:rPr>
              <a:t>TCP or UDP</a:t>
            </a:r>
          </a:p>
          <a:p>
            <a:endParaRPr lang="en-US" altLang="en-US" sz="2000">
              <a:latin typeface="Arial" charset="0"/>
            </a:endParaRPr>
          </a:p>
          <a:p>
            <a:r>
              <a:rPr lang="en-US" altLang="en-US" sz="2000">
                <a:latin typeface="Arial" charset="0"/>
              </a:rPr>
              <a:t>TCP or UDP</a:t>
            </a:r>
          </a:p>
          <a:p>
            <a:r>
              <a:rPr lang="en-US" altLang="en-US" sz="2000">
                <a:latin typeface="Arial" charset="0"/>
              </a:rPr>
              <a:t>typically UDP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171575" y="2152650"/>
            <a:ext cx="73342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1123950" y="2743200"/>
            <a:ext cx="7324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1133475" y="3038475"/>
            <a:ext cx="7296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V="1">
            <a:off x="1143000" y="3333750"/>
            <a:ext cx="727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1162050" y="3657600"/>
            <a:ext cx="7258050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1114425" y="4257675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V="1">
            <a:off x="1114425" y="4581525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962025" y="5181600"/>
            <a:ext cx="7343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DNS: Domain Name System </a:t>
            </a:r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65125" y="1500188"/>
            <a:ext cx="7864475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u="sng" dirty="0" smtClean="0"/>
              <a:t>DNS services</a:t>
            </a:r>
          </a:p>
          <a:p>
            <a:pPr eaLnBrk="1" hangingPunct="1"/>
            <a:r>
              <a:rPr lang="en-US" altLang="en-US" sz="2000" dirty="0" smtClean="0"/>
              <a:t>Hostname to IP address translation</a:t>
            </a:r>
          </a:p>
          <a:p>
            <a:pPr eaLnBrk="1" hangingPunct="1"/>
            <a:r>
              <a:rPr lang="en-US" altLang="en-US" sz="2000" dirty="0" smtClean="0"/>
              <a:t>Host aliasing</a:t>
            </a:r>
          </a:p>
          <a:p>
            <a:pPr lvl="1" eaLnBrk="1" hangingPunct="1"/>
            <a:r>
              <a:rPr lang="en-US" altLang="en-US" sz="1800" dirty="0" smtClean="0"/>
              <a:t>Canonical and alias names</a:t>
            </a:r>
          </a:p>
          <a:p>
            <a:pPr eaLnBrk="1" hangingPunct="1"/>
            <a:r>
              <a:rPr lang="en-US" altLang="en-US" sz="2000" dirty="0" smtClean="0"/>
              <a:t>Mail server aliasing</a:t>
            </a:r>
          </a:p>
          <a:p>
            <a:pPr eaLnBrk="1" hangingPunct="1"/>
            <a:r>
              <a:rPr lang="en-US" altLang="en-US" sz="2000" dirty="0" smtClean="0"/>
              <a:t>Load distribution</a:t>
            </a:r>
          </a:p>
          <a:p>
            <a:pPr lvl="1" eaLnBrk="1" hangingPunct="1"/>
            <a:r>
              <a:rPr lang="en-US" altLang="en-US" sz="1800" dirty="0" smtClean="0"/>
              <a:t>Replicated Web servers: set of IP addresses for one canonical name</a:t>
            </a:r>
          </a:p>
          <a:p>
            <a:pPr eaLnBrk="1" hangingPunct="1"/>
            <a:endParaRPr lang="en-US" altLang="en-US" sz="2000" dirty="0" smtClean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E6ACC-DCED-49EC-AC48-0F83E9ABBE4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"/>
          <p:cNvSpPr>
            <a:spLocks noGrp="1" noChangeArrowheads="1"/>
          </p:cNvSpPr>
          <p:nvPr>
            <p:ph type="title"/>
          </p:nvPr>
        </p:nvSpPr>
        <p:spPr>
          <a:xfrm>
            <a:off x="468313" y="13335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Distributed, Hierarchical Database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61DF8-3DB7-4B3F-940F-E5BF85FDC4B2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pSp>
        <p:nvGrpSpPr>
          <p:cNvPr id="15364" name="Group 2"/>
          <p:cNvGrpSpPr>
            <a:grpSpLocks/>
          </p:cNvGrpSpPr>
          <p:nvPr/>
        </p:nvGrpSpPr>
        <p:grpSpPr bwMode="auto">
          <a:xfrm>
            <a:off x="438150" y="1784350"/>
            <a:ext cx="8205788" cy="2444750"/>
            <a:chOff x="230" y="576"/>
            <a:chExt cx="5504" cy="1757"/>
          </a:xfrm>
        </p:grpSpPr>
        <p:sp>
          <p:nvSpPr>
            <p:cNvPr id="15365" name="Text Box 3"/>
            <p:cNvSpPr txBox="1">
              <a:spLocks noChangeArrowheads="1"/>
            </p:cNvSpPr>
            <p:nvPr/>
          </p:nvSpPr>
          <p:spPr bwMode="auto">
            <a:xfrm>
              <a:off x="2256" y="576"/>
              <a:ext cx="138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0000"/>
                  </a:solidFill>
                  <a:latin typeface="Arial" charset="0"/>
                </a:rPr>
                <a:t>Root</a:t>
              </a:r>
              <a:r>
                <a:rPr lang="en-US" altLang="en-US" sz="1800">
                  <a:latin typeface="Arial" charset="0"/>
                </a:rPr>
                <a:t> DNS Servers</a:t>
              </a:r>
            </a:p>
          </p:txBody>
        </p:sp>
        <p:sp>
          <p:nvSpPr>
            <p:cNvPr id="15366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325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0000"/>
                  </a:solidFill>
                  <a:latin typeface="Arial" charset="0"/>
                </a:rPr>
                <a:t>com</a:t>
              </a:r>
              <a:r>
                <a:rPr lang="en-US" altLang="en-US" sz="1800">
                  <a:latin typeface="Arial" charset="0"/>
                </a:rPr>
                <a:t> DNS servers</a:t>
              </a:r>
            </a:p>
          </p:txBody>
        </p:sp>
        <p:sp>
          <p:nvSpPr>
            <p:cNvPr id="15367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25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0000"/>
                  </a:solidFill>
                  <a:latin typeface="Arial" charset="0"/>
                </a:rPr>
                <a:t>org</a:t>
              </a:r>
              <a:r>
                <a:rPr lang="en-US" altLang="en-US" sz="1800">
                  <a:latin typeface="Arial" charset="0"/>
                </a:rPr>
                <a:t> DNS servers</a:t>
              </a:r>
            </a:p>
          </p:txBody>
        </p:sp>
        <p:sp>
          <p:nvSpPr>
            <p:cNvPr id="15368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291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0000"/>
                  </a:solidFill>
                  <a:latin typeface="Arial" charset="0"/>
                </a:rPr>
                <a:t>edu</a:t>
              </a:r>
              <a:r>
                <a:rPr lang="en-US" altLang="en-US" sz="1800">
                  <a:latin typeface="Arial" charset="0"/>
                </a:rPr>
                <a:t> DNS servers</a:t>
              </a:r>
            </a:p>
          </p:txBody>
        </p:sp>
        <p:sp>
          <p:nvSpPr>
            <p:cNvPr id="15369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Text Box 10"/>
            <p:cNvSpPr txBox="1">
              <a:spLocks noChangeArrowheads="1"/>
            </p:cNvSpPr>
            <p:nvPr/>
          </p:nvSpPr>
          <p:spPr bwMode="auto">
            <a:xfrm>
              <a:off x="3878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800">
                  <a:latin typeface="Arial" charset="0"/>
                </a:rPr>
                <a:t>poly.edu</a:t>
              </a:r>
            </a:p>
            <a:p>
              <a:pPr eaLnBrk="1" hangingPunct="1"/>
              <a:r>
                <a:rPr lang="en-US" alt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15373" name="Text Box 11"/>
            <p:cNvSpPr txBox="1">
              <a:spLocks noChangeArrowheads="1"/>
            </p:cNvSpPr>
            <p:nvPr/>
          </p:nvSpPr>
          <p:spPr bwMode="auto">
            <a:xfrm>
              <a:off x="4742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800">
                  <a:latin typeface="Arial" charset="0"/>
                </a:rPr>
                <a:t>umass.edu</a:t>
              </a:r>
            </a:p>
            <a:p>
              <a:pPr eaLnBrk="1" hangingPunct="1"/>
              <a:r>
                <a:rPr lang="en-US" alt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15374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800">
                  <a:latin typeface="Arial" charset="0"/>
                </a:rPr>
                <a:t>yahoo.com</a:t>
              </a:r>
            </a:p>
            <a:p>
              <a:pPr eaLnBrk="1" hangingPunct="1"/>
              <a:r>
                <a:rPr lang="en-US" alt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15377" name="Text Box 15"/>
            <p:cNvSpPr txBox="1">
              <a:spLocks noChangeArrowheads="1"/>
            </p:cNvSpPr>
            <p:nvPr/>
          </p:nvSpPr>
          <p:spPr bwMode="auto">
            <a:xfrm>
              <a:off x="1248" y="1872"/>
              <a:ext cx="1001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800">
                  <a:latin typeface="Arial" charset="0"/>
                </a:rPr>
                <a:t>amazon.com</a:t>
              </a:r>
            </a:p>
            <a:p>
              <a:pPr eaLnBrk="1" hangingPunct="1"/>
              <a:r>
                <a:rPr lang="en-US" alt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15378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993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800">
                  <a:latin typeface="Arial" charset="0"/>
                </a:rPr>
                <a:t>pbs.org</a:t>
              </a:r>
            </a:p>
            <a:p>
              <a:pPr eaLnBrk="1" hangingPunct="1"/>
              <a:r>
                <a:rPr lang="en-US" alt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15381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DNS </a:t>
            </a:r>
            <a:r>
              <a:rPr lang="en-US" altLang="en-US" sz="2800" dirty="0" smtClean="0"/>
              <a:t>Records – items in the distributed DNS database</a:t>
            </a:r>
            <a:endParaRPr lang="en-US" alt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42925" y="1343025"/>
            <a:ext cx="7820025" cy="514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u="sng" smtClean="0">
                <a:solidFill>
                  <a:schemeClr val="accent2"/>
                </a:solidFill>
              </a:rPr>
              <a:t>DNS:</a:t>
            </a:r>
            <a:r>
              <a:rPr lang="en-US" altLang="en-US" sz="2000" smtClean="0"/>
              <a:t> distributed db storing resource records (RR)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15925" y="4052888"/>
            <a:ext cx="3352800" cy="196215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Type=NS</a:t>
            </a:r>
          </a:p>
          <a:p>
            <a:pPr lvl="1" eaLnBrk="1" hangingPunct="1"/>
            <a:r>
              <a:rPr lang="en-US" altLang="en-US" sz="1800" b="1" smtClean="0">
                <a:latin typeface="Courier New" pitchFamily="49" charset="0"/>
              </a:rPr>
              <a:t>name</a:t>
            </a:r>
            <a:r>
              <a:rPr lang="en-US" altLang="en-US" sz="1800" smtClean="0"/>
              <a:t> is domain (e.g. foo.com)</a:t>
            </a:r>
          </a:p>
          <a:p>
            <a:pPr lvl="1" eaLnBrk="1" hangingPunct="1"/>
            <a:r>
              <a:rPr lang="en-US" altLang="en-US" sz="1800" b="1" smtClean="0">
                <a:latin typeface="Courier New" pitchFamily="49" charset="0"/>
              </a:rPr>
              <a:t>value</a:t>
            </a:r>
            <a:r>
              <a:rPr lang="en-US" altLang="en-US" sz="1800" smtClean="0"/>
              <a:t> is IP address of authoritative name server for this domain</a:t>
            </a:r>
          </a:p>
          <a:p>
            <a:pPr eaLnBrk="1" hangingPunct="1"/>
            <a:endParaRPr lang="en-US" altLang="en-US" sz="2000" smtClean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EFA91-FC1A-464D-9C10-4CAA0EFB8921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pSp>
        <p:nvGrpSpPr>
          <p:cNvPr id="20486" name="Group 5"/>
          <p:cNvGrpSpPr>
            <a:grpSpLocks/>
          </p:cNvGrpSpPr>
          <p:nvPr/>
        </p:nvGrpSpPr>
        <p:grpSpPr bwMode="auto">
          <a:xfrm>
            <a:off x="1795463" y="1895475"/>
            <a:ext cx="5364162" cy="571500"/>
            <a:chOff x="1407" y="1206"/>
            <a:chExt cx="3379" cy="360"/>
          </a:xfrm>
        </p:grpSpPr>
        <p:sp>
          <p:nvSpPr>
            <p:cNvPr id="20490" name="Text Box 6"/>
            <p:cNvSpPr txBox="1">
              <a:spLocks noChangeArrowheads="1"/>
            </p:cNvSpPr>
            <p:nvPr/>
          </p:nvSpPr>
          <p:spPr bwMode="auto">
            <a:xfrm>
              <a:off x="1407" y="1214"/>
              <a:ext cx="33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latin typeface="Comic Sans MS" pitchFamily="66" charset="0"/>
                </a:rPr>
                <a:t>RR format: </a:t>
              </a:r>
              <a:r>
                <a:rPr lang="en-US" altLang="en-US" sz="1800" b="1">
                  <a:latin typeface="Courier New" pitchFamily="49" charset="0"/>
                </a:rPr>
                <a:t>(name, value, type, ttl)</a:t>
              </a:r>
              <a:endParaRPr lang="en-US" altLang="en-US"/>
            </a:p>
          </p:txBody>
        </p:sp>
        <p:sp>
          <p:nvSpPr>
            <p:cNvPr id="20491" name="Rectangle 7"/>
            <p:cNvSpPr>
              <a:spLocks noChangeArrowheads="1"/>
            </p:cNvSpPr>
            <p:nvPr/>
          </p:nvSpPr>
          <p:spPr bwMode="auto">
            <a:xfrm>
              <a:off x="1458" y="1206"/>
              <a:ext cx="3318" cy="360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523875" y="2657475"/>
            <a:ext cx="38100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>
                <a:solidFill>
                  <a:srgbClr val="FF0000"/>
                </a:solidFill>
              </a:rPr>
              <a:t> Type=A</a:t>
            </a:r>
          </a:p>
          <a:p>
            <a:pPr lvl="1"/>
            <a:r>
              <a:rPr lang="en-US" altLang="en-US" b="1">
                <a:latin typeface="Courier New" pitchFamily="49" charset="0"/>
              </a:rPr>
              <a:t>name</a:t>
            </a:r>
            <a:r>
              <a:rPr lang="en-US" altLang="en-US"/>
              <a:t> is hostname</a:t>
            </a:r>
          </a:p>
          <a:p>
            <a:pPr lvl="1"/>
            <a:r>
              <a:rPr lang="en-US" altLang="en-US" b="1">
                <a:latin typeface="Courier New" pitchFamily="49" charset="0"/>
              </a:rPr>
              <a:t>value</a:t>
            </a:r>
            <a:r>
              <a:rPr lang="en-US" altLang="en-US"/>
              <a:t> is IP address</a:t>
            </a:r>
          </a:p>
          <a:p>
            <a:endParaRPr lang="en-US" altLang="en-US"/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4217988" y="2697163"/>
            <a:ext cx="45148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>
                <a:solidFill>
                  <a:srgbClr val="FF0000"/>
                </a:solidFill>
              </a:rPr>
              <a:t> Type=CNAME</a:t>
            </a:r>
          </a:p>
          <a:p>
            <a:pPr lvl="1"/>
            <a:r>
              <a:rPr lang="en-US" altLang="en-US" b="1">
                <a:latin typeface="Courier New" pitchFamily="49" charset="0"/>
              </a:rPr>
              <a:t>name</a:t>
            </a:r>
            <a:r>
              <a:rPr lang="en-US" altLang="en-US"/>
              <a:t> is alias name for some “canonical” (the real) name</a:t>
            </a:r>
          </a:p>
          <a:p>
            <a:pPr lvl="1"/>
            <a:r>
              <a:rPr lang="en-US" altLang="en-US" sz="1600">
                <a:latin typeface="Courier New" pitchFamily="49" charset="0"/>
              </a:rPr>
              <a:t>  www.ibm.com </a:t>
            </a:r>
            <a:r>
              <a:rPr lang="en-US" altLang="en-US"/>
              <a:t>is really</a:t>
            </a:r>
            <a:endParaRPr lang="en-US" altLang="en-US" sz="1600">
              <a:latin typeface="Courier New" pitchFamily="49" charset="0"/>
            </a:endParaRPr>
          </a:p>
          <a:p>
            <a:pPr lvl="1"/>
            <a:r>
              <a:rPr lang="en-US" altLang="en-US" sz="1600">
                <a:latin typeface="Courier New" pitchFamily="49" charset="0"/>
              </a:rPr>
              <a:t>  </a:t>
            </a:r>
            <a:r>
              <a:rPr lang="en-US" altLang="en-US" sz="1400">
                <a:latin typeface="Courier New" pitchFamily="49" charset="0"/>
              </a:rPr>
              <a:t>servereast.backup2.ibm.com</a:t>
            </a:r>
          </a:p>
          <a:p>
            <a:pPr lvl="1"/>
            <a:r>
              <a:rPr lang="en-US" altLang="en-US" b="1">
                <a:latin typeface="Courier New" pitchFamily="49" charset="0"/>
              </a:rPr>
              <a:t>value</a:t>
            </a:r>
            <a:r>
              <a:rPr lang="en-US" altLang="en-US"/>
              <a:t> is canonical name</a:t>
            </a:r>
          </a:p>
          <a:p>
            <a:endParaRPr lang="en-US" altLang="en-US"/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4225925" y="4946650"/>
            <a:ext cx="4408488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>
                <a:solidFill>
                  <a:srgbClr val="FF0000"/>
                </a:solidFill>
              </a:rPr>
              <a:t> Type=MX</a:t>
            </a:r>
          </a:p>
          <a:p>
            <a:pPr lvl="1"/>
            <a:r>
              <a:rPr lang="en-US" altLang="en-US" sz="1600" b="1">
                <a:latin typeface="Courier New" pitchFamily="49" charset="0"/>
              </a:rPr>
              <a:t>value</a:t>
            </a:r>
            <a:r>
              <a:rPr lang="en-US" altLang="en-US" sz="1600"/>
              <a:t> is name of mail server associated with </a:t>
            </a:r>
            <a:r>
              <a:rPr lang="en-US" altLang="en-US" sz="1600" b="1">
                <a:latin typeface="Courier New" pitchFamily="49" charset="0"/>
              </a:rPr>
              <a:t>name</a:t>
            </a:r>
            <a:endParaRPr lang="en-US" altLang="en-US" sz="1600"/>
          </a:p>
          <a:p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55089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ch1_intro_2</Template>
  <TotalTime>0</TotalTime>
  <Words>1466</Words>
  <Application>Microsoft Macintosh PowerPoint</Application>
  <PresentationFormat>On-screen Show (4:3)</PresentationFormat>
  <Paragraphs>371</Paragraphs>
  <Slides>23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Comic Sans MS</vt:lpstr>
      <vt:lpstr>Courier New</vt:lpstr>
      <vt:lpstr>Times New Roman</vt:lpstr>
      <vt:lpstr>Arial</vt:lpstr>
      <vt:lpstr>class_simple</vt:lpstr>
      <vt:lpstr>Clip</vt:lpstr>
      <vt:lpstr>Chapter 7: Application layer</vt:lpstr>
      <vt:lpstr>Applications and Application-Layer Protocols</vt:lpstr>
      <vt:lpstr>Client-Server Paradigm</vt:lpstr>
      <vt:lpstr>What Transport Service does an App Need?</vt:lpstr>
      <vt:lpstr>Transport Service Requirements of  Common Apps</vt:lpstr>
      <vt:lpstr>Internet Apps:  Their Protocols and Transport Protocols</vt:lpstr>
      <vt:lpstr>DNS: Domain Name System </vt:lpstr>
      <vt:lpstr>Distributed, Hierarchical Database</vt:lpstr>
      <vt:lpstr>DNS Records – items in the distributed DNS database</vt:lpstr>
      <vt:lpstr>PowerPoint Presentation</vt:lpstr>
      <vt:lpstr>DNS: Root Name Servers</vt:lpstr>
      <vt:lpstr>TLD and Authoritative Servers</vt:lpstr>
      <vt:lpstr>Local Name Server</vt:lpstr>
      <vt:lpstr>Iterative Queries</vt:lpstr>
      <vt:lpstr>Recursive Queries</vt:lpstr>
      <vt:lpstr>DNS: Caching and Updating Records</vt:lpstr>
      <vt:lpstr>The Web: some Jargon</vt:lpstr>
      <vt:lpstr>The Web: the HTTP protocol</vt:lpstr>
      <vt:lpstr>The HTTP protocol</vt:lpstr>
      <vt:lpstr>HTTP example (version 1.0)</vt:lpstr>
      <vt:lpstr>http example (cont.)</vt:lpstr>
      <vt:lpstr>Non-persistent and persistent connections</vt:lpstr>
      <vt:lpstr>HTTP message examples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2016-04-19T15:36:39Z</dcterms:created>
  <dcterms:modified xsi:type="dcterms:W3CDTF">2017-12-03T21:49:52Z</dcterms:modified>
</cp:coreProperties>
</file>