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2.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2" r:id="rId1"/>
  </p:sldMasterIdLst>
  <p:notesMasterIdLst>
    <p:notesMasterId r:id="rId94"/>
  </p:notesMasterIdLst>
  <p:handoutMasterIdLst>
    <p:handoutMasterId r:id="rId95"/>
  </p:handoutMasterIdLst>
  <p:sldIdLst>
    <p:sldId id="258" r:id="rId2"/>
    <p:sldId id="923" r:id="rId3"/>
    <p:sldId id="930" r:id="rId4"/>
    <p:sldId id="926" r:id="rId5"/>
    <p:sldId id="922" r:id="rId6"/>
    <p:sldId id="611" r:id="rId7"/>
    <p:sldId id="920" r:id="rId8"/>
    <p:sldId id="921" r:id="rId9"/>
    <p:sldId id="927" r:id="rId10"/>
    <p:sldId id="928" r:id="rId11"/>
    <p:sldId id="929" r:id="rId12"/>
    <p:sldId id="895" r:id="rId13"/>
    <p:sldId id="901" r:id="rId14"/>
    <p:sldId id="896" r:id="rId15"/>
    <p:sldId id="910" r:id="rId16"/>
    <p:sldId id="915" r:id="rId17"/>
    <p:sldId id="916" r:id="rId18"/>
    <p:sldId id="917" r:id="rId19"/>
    <p:sldId id="918" r:id="rId20"/>
    <p:sldId id="919" r:id="rId21"/>
    <p:sldId id="905" r:id="rId22"/>
    <p:sldId id="726" r:id="rId23"/>
    <p:sldId id="739" r:id="rId24"/>
    <p:sldId id="740" r:id="rId25"/>
    <p:sldId id="781" r:id="rId26"/>
    <p:sldId id="658" r:id="rId27"/>
    <p:sldId id="608" r:id="rId28"/>
    <p:sldId id="605" r:id="rId29"/>
    <p:sldId id="728" r:id="rId30"/>
    <p:sldId id="743" r:id="rId31"/>
    <p:sldId id="831" r:id="rId32"/>
    <p:sldId id="833" r:id="rId33"/>
    <p:sldId id="834" r:id="rId34"/>
    <p:sldId id="835" r:id="rId35"/>
    <p:sldId id="836" r:id="rId36"/>
    <p:sldId id="837" r:id="rId37"/>
    <p:sldId id="709" r:id="rId38"/>
    <p:sldId id="742" r:id="rId39"/>
    <p:sldId id="745" r:id="rId40"/>
    <p:sldId id="749" r:id="rId41"/>
    <p:sldId id="786" r:id="rId42"/>
    <p:sldId id="787" r:id="rId43"/>
    <p:sldId id="792" r:id="rId44"/>
    <p:sldId id="795" r:id="rId45"/>
    <p:sldId id="796" r:id="rId46"/>
    <p:sldId id="797" r:id="rId47"/>
    <p:sldId id="807" r:id="rId48"/>
    <p:sldId id="830" r:id="rId49"/>
    <p:sldId id="808" r:id="rId50"/>
    <p:sldId id="814" r:id="rId51"/>
    <p:sldId id="815" r:id="rId52"/>
    <p:sldId id="822" r:id="rId53"/>
    <p:sldId id="908" r:id="rId54"/>
    <p:sldId id="909" r:id="rId55"/>
    <p:sldId id="756" r:id="rId56"/>
    <p:sldId id="755" r:id="rId57"/>
    <p:sldId id="757" r:id="rId58"/>
    <p:sldId id="758" r:id="rId59"/>
    <p:sldId id="759" r:id="rId60"/>
    <p:sldId id="760" r:id="rId61"/>
    <p:sldId id="761" r:id="rId62"/>
    <p:sldId id="763" r:id="rId63"/>
    <p:sldId id="764" r:id="rId64"/>
    <p:sldId id="766" r:id="rId65"/>
    <p:sldId id="767" r:id="rId66"/>
    <p:sldId id="768" r:id="rId67"/>
    <p:sldId id="769" r:id="rId68"/>
    <p:sldId id="770" r:id="rId69"/>
    <p:sldId id="897" r:id="rId70"/>
    <p:sldId id="906" r:id="rId71"/>
    <p:sldId id="907" r:id="rId72"/>
    <p:sldId id="900" r:id="rId73"/>
    <p:sldId id="912" r:id="rId74"/>
    <p:sldId id="913" r:id="rId75"/>
    <p:sldId id="914" r:id="rId76"/>
    <p:sldId id="899" r:id="rId77"/>
    <p:sldId id="839" r:id="rId78"/>
    <p:sldId id="840" r:id="rId79"/>
    <p:sldId id="841" r:id="rId80"/>
    <p:sldId id="842" r:id="rId81"/>
    <p:sldId id="843" r:id="rId82"/>
    <p:sldId id="844" r:id="rId83"/>
    <p:sldId id="845" r:id="rId84"/>
    <p:sldId id="847" r:id="rId85"/>
    <p:sldId id="846" r:id="rId86"/>
    <p:sldId id="849" r:id="rId87"/>
    <p:sldId id="539" r:id="rId88"/>
    <p:sldId id="337" r:id="rId89"/>
    <p:sldId id="311" r:id="rId90"/>
    <p:sldId id="591" r:id="rId91"/>
    <p:sldId id="924" r:id="rId92"/>
    <p:sldId id="925" r:id="rId93"/>
  </p:sldIdLst>
  <p:sldSz cx="9144000" cy="6858000" type="screen4x3"/>
  <p:notesSz cx="6985000" cy="92837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33CCFF"/>
    <a:srgbClr val="000000"/>
    <a:srgbClr val="0000FF"/>
    <a:srgbClr val="9933FF"/>
    <a:srgbClr val="FF3300"/>
    <a:srgbClr val="DDDDD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75111" autoAdjust="0"/>
  </p:normalViewPr>
  <p:slideViewPr>
    <p:cSldViewPr showGuides="1">
      <p:cViewPr varScale="1">
        <p:scale>
          <a:sx n="64" d="100"/>
          <a:sy n="64" d="100"/>
        </p:scale>
        <p:origin x="127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4" d="100"/>
          <a:sy n="64" d="100"/>
        </p:scale>
        <p:origin x="3154" y="29"/>
      </p:cViewPr>
      <p:guideLst>
        <p:guide orient="horz" pos="2924"/>
        <p:guide pos="220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0"/>
            <a:ext cx="3027639"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en-US" altLang="en-US" smtClean="0"/>
              <a:t>Dr. Xiuwen Liu</a:t>
            </a:r>
            <a:endParaRPr lang="en-US" altLang="en-US"/>
          </a:p>
        </p:txBody>
      </p:sp>
      <p:sp>
        <p:nvSpPr>
          <p:cNvPr id="35843" name="Rectangle 3"/>
          <p:cNvSpPr>
            <a:spLocks noGrp="1" noChangeArrowheads="1"/>
          </p:cNvSpPr>
          <p:nvPr>
            <p:ph type="dt" sz="quarter" idx="1"/>
          </p:nvPr>
        </p:nvSpPr>
        <p:spPr bwMode="auto">
          <a:xfrm>
            <a:off x="3958973" y="0"/>
            <a:ext cx="3026027"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1EDAE01E-EC3E-4059-BE63-F5A36468A68A}" type="datetime1">
              <a:rPr lang="en-US" altLang="en-US" smtClean="0"/>
              <a:t>9/21/2017</a:t>
            </a:fld>
            <a:endParaRPr lang="en-US" altLang="en-US"/>
          </a:p>
        </p:txBody>
      </p:sp>
      <p:sp>
        <p:nvSpPr>
          <p:cNvPr id="35844" name="Rectangle 4"/>
          <p:cNvSpPr>
            <a:spLocks noGrp="1" noChangeArrowheads="1"/>
          </p:cNvSpPr>
          <p:nvPr>
            <p:ph type="ftr" sz="quarter" idx="2"/>
          </p:nvPr>
        </p:nvSpPr>
        <p:spPr bwMode="auto">
          <a:xfrm>
            <a:off x="1" y="8819199"/>
            <a:ext cx="3027639"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r>
              <a:rPr lang="en-US" altLang="en-US" smtClean="0"/>
              <a:t>intro-seminar-17.ppt</a:t>
            </a:r>
            <a:endParaRPr lang="en-US" altLang="en-US"/>
          </a:p>
        </p:txBody>
      </p:sp>
      <p:sp>
        <p:nvSpPr>
          <p:cNvPr id="35845" name="Rectangle 5"/>
          <p:cNvSpPr>
            <a:spLocks noGrp="1" noChangeArrowheads="1"/>
          </p:cNvSpPr>
          <p:nvPr>
            <p:ph type="sldNum" sz="quarter" idx="3"/>
          </p:nvPr>
        </p:nvSpPr>
        <p:spPr bwMode="auto">
          <a:xfrm>
            <a:off x="3958973" y="8819199"/>
            <a:ext cx="3026027"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242B07-3F64-4AC2-8A08-AB2000F0DADF}" type="slidenum">
              <a:rPr lang="en-US" altLang="en-US"/>
              <a:pPr/>
              <a:t>‹#›</a:t>
            </a:fld>
            <a:endParaRPr lang="en-US" altLang="en-US"/>
          </a:p>
        </p:txBody>
      </p:sp>
    </p:spTree>
    <p:extLst>
      <p:ext uri="{BB962C8B-B14F-4D97-AF65-F5344CB8AC3E}">
        <p14:creationId xmlns:p14="http://schemas.microsoft.com/office/powerpoint/2010/main" val="3293449156"/>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4T02:30:02.968"/>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323 279,'12'0,"12"0,23 0,1 0,0 0,11 0,13 0,-1-12,12 12,-23 0,-1-11,-11 11,12 0,-25 0,13 0,-12 0,-1 0,1-12,12 12,-1 0,13 0,-1 0,-11 0,11 0,1 0,-1 0,-11 0,0 0,-13-12,1 12,0 0,0 0,-1 0,1 0,0 0,-1 0,13 0,0-11,-1 11,14-12,-14 0,1 0,-12 12,-1-12,-11 12,0 0,0-12,12 12,-13 0,1 0,0 0,24 0,-13 0,13-12,0 12,-1 0,1 0,-1-12,1 12,0-12,-1 12,-11-12,12 12,-13 0,1-12,12 0,11 12,1-11,-1 11,1 0,11-12,-11 12,-1-12,1 12,-1 0,1 0,-13 0,13-12,-12 12,11-12,1 12,-1 0,13 0,-13-12,13 12,-1 0,0 0,1-12,-1 12,-11 0,-1 0,1 0,-1-12,1 12,-12 0,-1 0,13 0,-13 0,1 0,0 0,-1 0,13 0,-13 0,1 0,0 12,-1-12,1 0,-1 0,-11 12,0-12,0 0,11 12,-11-12,23 0,-11 12,12-12,-1 12,1 0,11-12,0 12,-11-1,11 1,1 0,-24 0,12-12,-12 12,-13 12,13-12,0 0,-1 0,-11 12,12-13,-1 13,1-13,-1 13,13-12,-24 12,11-12,-11 12,12-13,-13 1,1 0,0 12,-1-12,1 0,0 12,11-12,-11 11,12 1,-1 0,-11 0,0 0,11 0,1-2,-12 14,0-12,11 12,-11-12,11 11,-11 0,12-11,11 24,-23-13,0 1,-1-12,1 0,-12 11,-12 1,12 0,0-12,-13 11,13 1,0 12,-12-12,0-1,0 0,12 13,-13 11,25 13,-12-13,-12 1,12-12,-12 11,0 1,-1-13,-11-1,12 2,-12-1,12-11,-12 12,0-12,0 11,0-11,0 12,-12-13,12 13,-12-12,1-1,11 0,-12 13,0-24,12 11,-12 1,0 0,0 0,0-13,0 13,0-12,0 0,0 0,12 0,-11-13,-1 13,12 0,-12-12,12 12,0 0,-12-12,12 10,0 2,-12 0,12 12,0-12,0-1,0 1,-12-1,0 1,12 0,0-12,-12 12,12-13,0 1,0 12,0-12,-12-12,12 12,0 0,0 0,0 0,-12 0,12 0,-11 0,-1-1,12 1,-12 0,12 0,-12 0,12 12,-12-24,0 12,0 0,0 0,0-12,0 12,0-2,1-10,11 12,-12-12,0 0,0 12,0-12,0 12,0-12,0 12,0-12,0 12,1-12,-13 0,24 12,-12-12,0 0,0 0,-12 0,12 12,0-12,-11 0,11 0,-12 0,12 0,-12 0,0 0,1 0,-1 0,0 0,0 0,0 0,0 0,1 0,-1 0,12 0,-12 0,12 0,0 0,0 0,-11 0,11 0,0 0,0 0,-12 0,12 0,0 0,0 12,-11-12,11 0,-12 0,0 0,12 0,0 0,-12 0,1 0,-1 0,12 0,-12-12,0 12,0 0,1 0,11 0,-24 0,24 0,-12 0,1 0,-13-12,12 12,0 0,-12-12,13 12,-1 0,0 0,-12-12,13 12,11 0,-12-12,0 12,0 0,0 0,-11 0,11 0,-12 0,0 0,13-12,-13 12,0 0,12 0,-24 0,24 0,0 0,-12 0,1 0,-1 0,12 0,-12 0,1 0,11 0,-12 0,1 0,-1 0,-12 0,1 0,23 12,-24-12,12 0,-11 0,11 0,-12 0,1 0,-1 0,13 12,-25-12,0 12,13 0,-13-12,13 0,-13 12,1 0,-1-12,-11 0,-1 12,1-12,-1 12,1-12,0 0,-1 0,1 0,-1 0,1 0,-1 0,1 0,0 0,-13 0,13 0,-13 0,13 0,0 0,-13 0,13 12,-1-12,1 11,11-11,13 0,-1 12,-11-12,-1 0,1 24,11-24,-12 12,1 0,-1-12,1 12,-1-12,1 12,11-12,-11 0,-1 0,13 12,-13-12,1 0,-1 0,-11 12,11-12,-11 0,11 0,-24 0,12 0,1 0,-1 0,1 0,-12 0,23 12,-11-12,-1 0,13 0,-1 0,1 0,-1 0,1-12,-1 12,1-12,23 12,-12-12,1 0,11 0,0 0,12 0,1 0,-13-12,12 1,0-1,-11 0,-1-12,0 12,0-10,1-2,-1 0,0-11,13 11,-1 0,0 0,0-11,12-1,0 1,0 0,0-1,1 0,-1 2,0-2,0 0,0 1,0 11,0 0,0-11,-12-1,12 24,1-35,-1 11,12 0,-12-10,0 10,0 0,0 1,12-1,-12 0,0 1,12 11,-12-12,12 1,-12-1,1-10,-1 23,0-13,0 0,0 13,0-13,0 12,0 12,0-11,12-1,-12 12,0 0,12 0,0 13,0-13,0 12,0-12,0 12,0 0,0-12,-11 13,11-12,0 11,0-12,0 0,0 0,0 0,0 0,0 1,0-13,0 12,0-12,0 1,0-1,0 0,0 0,0 13,11-1,-11 0,0 12,0-35,12 35,-12 0,0 1,0-1,0 0,0 0,0-12,0 12,0-12,0 0,0 2,12 10,-12-12,0 12,0 0,0-12,0 12,12 0,-12 0,12 1,-12-1,0 0,12 0,-12 0,12 0,-12 0,12 0,-12-12,12 12,-12-11,12 11,-12 0,0 0,12 0,-1 12,-11-12,12 0,0 12,0 0,-12-12,12 12,0 0,0 0,-12-11,12 11,0 0,0 0,-12-12,11 12,1 0,0-12,0 12,0 0,0 0,0 12,0-12,-12 12,12-12,0 0,0 11,-1-11,-11 12,12-12</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4T03:48:06.250"/>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214 591,'12'0,"0"0,0 0,11-16,-11 16,12 0,-2-16,-10 16,0-16,11 16,-11-16,12 16,-1-16,-11 16,12-16,-13 16,1 0,12-16,-13 16,1-16,0 16,0 0,0 0,-1-16,1 16,0-16,0 0,-12 0,11 0,-11 0,0 0,0-16,-11 16,11 0,-12-16,0 16,12-16,-12 16,12 0,-11 0,-1 0,12 0,-12 0,12 0,-12 0,0 0,12 0,-11 16,11-16,-12 16,12-16,-12 16,0 0,1 0,-1 0,0 0,0 0,0 0,1 0,-1 0,0 0,0 0,0 0,1 0,-1 0,0 0,1 0,0 0,-1 0,0 0,0 0,0 0,-11 0,11 0,0 0,1 0,-1 16,0-16,0 0,0 0,1 16,-1-16,0 0,0 16,0-16,1 16,-1 0,12 0,-12 0,12 0,-12 16,1-16,11 0,0 0,0 0,-12 0,12 0,0 0,-12-16,12 16,0 0,0 0,0 0,0 0,-12-16,12 16,0 0,0 0,0 0,12 0,0-16,0 0,-12 16,11 0,13-16,-12 16,-1-16,1 0,-12 16,12-16,0 0,0 0,-1-16,1 16,0 0,0 0,0 0,-1 16,1-16,0 16</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3T04:00:08.60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183 8096,'0'-12,"12"-12,0 0,0 0,-12 0,12 0,-12-11,12 11,0-12,0 12,-12-12,0 12,0 0,0-11,12 11,-12-12,0 12,0-12,0 12,0 1,0-13,-12 12,12 0,0 0,-12 12,12 0,0-12,-12 12,12-11,-12 11,12 0,-12 0,12 0,-12 0,12 0,0 0,-12-12,0 12,12 0,-12-12,0 12,1-11,11 11,0 0,-12 0,12 0,-12 0,12 0,0 0,-12 12,12-12,0 0,-12 0,12 0,-12 0,12 0,-12 1,12-1,0 0,-12 0,12 0,0 0,0-12,-12 12,12-12,0 12,-12-12,12 0,0 1,-12-1,12 12,0-12,-11 0,11 0,0 12,-12-12,12 1,0-1,0 12,0-12,0 0,0 0,0-12,0 12,0 12,0-11,0-1,0 0,0 0,0-12,0 12,0 0,0 1,0-1,0 0,0-12,0 12,12 0,-12 0,0 1,0-1,0 0,0 0,0 0,11 12,-11-12,0 0,0 12,0-11,0-1,0 12,0-12,0 0,0 0,0 0,0 0,12 1,-12-1,0 12,0-12,12 0,-12 0,12 0,-12 0,12 1,-12-1,12 0,-12 0,0 0,12 12,0-12,-12 0,12 12,-12-11,12-1,0 0,-12 0,11-12,1 12,0 0,0-11,-12-1,12 24,0-24,-12 12,12 12,-12-12,12 0,0 1,-12-1,12 12,0-12,0-12,-1 0,1 12,0 1,0-1,0 0,0-12,0 24,-12-12,12 0,0-11,0 11,0 0,-1 0,-11 0,24 0,-24 0,12 12,0-11,0 11,-12 0,12 0,-12 0,12 0,-12 0,12 0,0 0,-12 0,12 0,-12 0,12 12,-12-12,0 0,11 0,1 0,-12 1,12 11,0 0,0 0,0-12,0 12,0 0,-12-12,12 12,0-12,0 1,11-1,-11 0,24-12,-24 12,12 0,-12 0,0 0,11 0,-11 0,12 1,-12 11,-12-12,24 0,-24 0,24 0,-24 0,12 0,0 0,0 0,-1 0,1 0,0 0,0 0,-12-12,24 12,-24 1,12-1,-12 0,12 12,-12-12,12 0,-12 0,12 0,-12 0,12 0,-1-12,-11 12,12 0,-12-12,12 13,-12-13,12 0,-12 0,12 0,-12 0,0 0,12 0,-12-11,12 11,-12-12,0 0,12 0,-12 12,12-11,-12 11,0-12,0 12,12-12,0 0,-12 13,0-25,0 24,12-12,-12 0,0 13,11-13,-11 0,0 0,0 0,0-11,0 23,12-12,-12 0,0 12,0 0,0 0,0 1,0-1,0 0,0-12,0 12,0 0,0-12,0 13,0-13,0 0,0 12,0 0,0-12,0 25,0-13,0 0,12 0,-12 12,0-12,0 12,0-24,0 24,0-23,0 11,0 0,12 0,-12 0,0 12,0 0,0-12,0 12,0 1,12-1,-12 0,0 0,0 0,0 0,12 12,-12-12,12 0,-12 0,12-12,-12 12,12 0,0-12,0 1,-1-1,1 12,12-12,-12 0,0 12,0-12,0 12,12-12,0 12,-13 1,13-13,0 12,12-12,-12 12,11 0,1-12,-12 12,12-12,-12 12,-1 0,1 0,-12 12,12-11,0-1,0 0,-12 12,23-12,-11 0,12 0,0 0,-1-12,1 0,0 24,-12-12,-1 0,1 0,0 0,0 12,0-11,-12-1,23 12,-11-12,0 0,0 0,12 0,-1 0,1 0,0 0,0 0,-13 0,13 0,0-12,-12 24,0-24,11 13,-11-1,12 0,-12 0,11 0,1 0,0 0,-12 0,11 0,-11-12,12 12,-12 0,0 0,0 0,-1 1,1-1,0 12,0-12,0 0,11 0,-11 12,0-12,0 12,12-12,-13 12,13-12,0 0,-12-12,11 12,1 0,0 0,0 0,-1 0,1 1,-12-1,12 0,-12 0,11 12,1-12,-12 0,12 0,-1 0,-11 0,12 0,0 0,-12 0,-1 0,13 0,0 0,-12 1,-1-1,-11 0,12 0,0 0,0 0,-12 12,12-12,-1 0,-11 12,0 0,0-12,0 0,0 12,0-12,0 12,12-12,-12 12,-1-12,1 12,0-12,0 12,0 0,0-12,12 0,-12 1,12-1,-12 12,-1-12,1 12,0 0,0-12,0 0,0 12,0 0,-12-12,12 12,0 0,0 0,-12-12,12 12,-1-12,13 12,-12 0,0 0,-12-12,12 12,0 0,0 0,0-12,0 12,0 0,-12-12,12 12,-1 0,1-12,0 12,0 0,0 0,-12-12,12 12,0 0,0 0,0-12,0 12,0 0,-12-12,12 12,-1 0,-11-11,12 11,0 0,12 11,0 1,0 0,11-12,-11 24,24-24,-12 12,-24 12,11-24,1 12,0 0,-12-12,0 12,0 0,0-12,0 12,0-12,11 12,-11 0,12-12,0 11,12 1,-12 0,11 0,-11 0,12 0,0 12,-1-12,-11 0,12 0,-12 0,11 0,-11 0,0 0,-12 0,12-12,-12 11,12 1,-1 0,1 0,0 12,12-12,0 12,-1-12,1 12,0 0,11-1,1-11,0 0,-13 12,1-12,0 12,0-12,11 0,-11 0,0 0,0 0,-13 0,25 0,-24 0,24-1,-25 1,13 12,0-12,0 0,-1 0,1 0,0 12,0-12,-1 12,1-12,12 11,-13-11,1 12,12-12,-1 0,-11 12,0-12,-12 0,12 0,-13 12,1-24,12 24,-12-12,0-1,11 1,1 0,-12 0,12-12,-13 24,1-12,0-12,0 12,-12 0,0-12,0 0,0 12,0 0,11 0,1-12,-12 12,24 12,-12-13,11 1,-11 0,12 12,0 0,-12-24,11 24,-11-24,0 12,0 0,-12-12,11 12,-11 0,0-12,0 12,12-12,-12 12,12 0,-12-1,12-11,-13 12,13 0,0 12,0-24,0 24,0-24,-1 24,-11-24,12 12,0 0,-12 0,0-12,0 12,0-12,0 0,-1 12,13 0,-12-12,12 11,-12 1,0-12,12 24,-12-24,-1 12,13 0,-12 0,12-12,-24 12,12-12,0 12,0-12,0 12,0 0,0-12,-1 12,1 0,0-12,0 12,12 0,-12 0,0-1,0 1,0 12,12-12,-13 0,1 12,12-12,-12 12,12-12,-12 12,0-1,12 1,-13-12,1 12,0-12,-12 0,12 0,0 0,-12 0,12 0,-12 0,12 0,-12 0,0 0,12-1,-12 1,12 0,-12 0,12 0,-12 12,0-12,0 0,12 0,-12 0,0 0,12 12,-12-12,0 11,0 1,11 0,-11 0,12 0,-12 0,0 0,0 0,12-1,-12 1,0 0,0 0,0 0,0 0,0 0,0-1,0 1,0 0,0 12,0-12,12 0,-12 0,0 11,0-11,0 0,0 0,0 12,0-12,0 0,0-1,0 1,0 12,0-12,0 0,0 0,0 0,0-12,0 11,0-11,0 12,12-12,-12 12,0-12,0 12,0-12,0 0,12 12,-12-12,0-1,0 1,0 0,0 12,12-12,-12 0,0 0,12 12,-12-12,0 12,12-12,-12 0,12 11,-12-11,12 12,-12-12,11 12,-11-12,0 0,12 12,-12-12,12 0,-12 12,12-13,-12 13,12-12,-12 12,12 0,-12 0,12 0,0 0,-12 0,12-13,-12 13,12 0,0-12,-12 0,12 12,-12-12,11 11,-11-11,12 12,-12-13,12 13,-12 0,12 0,0-12,-12 12,12-12,-12 0,12 12,-12-12,12-12,-12 12,0-1,12 1,-12 0,0 12,12-24,0 24,-12-12,11 12,1 0,0-12,0 12,-12-1,12-11,0 0,0 0,-12 12,12-12,0 12,0-12,0 12,0-12,-1 12,1-1,0 1,0 0,0 0,0 0,0 0,0 0,0-1,0-11,0 0,0 12,-1-12,1 0,-12 12,12-12,-12 0,12 12,0 0,0-12,0 11,0-11,0 12,-12-12,12 0,0 12,-1-12,-11 0,12 12,0-12,-12 0,12 11,0-11,0 12,0 0,0-12,-12 12,24 0,-12 0,-12-12,12 11,-1-11,1 0,-12 0,12 0,-12 0,0 0,12-12,-12 24,12-12,0 0,-12 0,0 0,12 0,0-12,-12 12,0-1,12-11,-12 12,0 0,0 0,12-12,-12 12,0 0,0 0,0 12,12-24,-12 24,0-12,0 0,0 0,-12-12,0 12,0-12,0 12,0-1,12 1,-12 12,12 12,0-12,-12 12,12-12,0-1,0 1,0 0,0 0,0 0,0 0,-12-12,12 12,0-12,0 11,0 1,0 0,0 0,0 0,-12 12,12-12,0-1,-12 1,12 12,0-12,0 0,0 12,-11 0,11-13,0 1,0 12,-12-12,12 0,0 0,0 0,0-1,0 13,0-12,0-12,0 24,-12-12,0 12,12-13,-12 13,12-12,-12 12,12 0,0-12,-12 11,12-11,0 12,-12-12,12 0,0 0,-12 11,12-11,0 0,0 0,0 0,0 0,0 0,-12-12,12 11,0-11,0 12,0-12,0 0,0 12,0-12,0 12,0-12,0 0,0 12,-12-12,12 11,0-11,0 0,-12 0,12 12,0-12,0 0,0 12,0-12,-11 0,11 12,0-1,0 1,0 0,-12 0,12 0,0 0,0 12,0-13,0 1,0 12,-12-12,12 12,0-12,0 0,0-1,0-11,0 0,0 0,0 0</inkml:trace>
  <inkml:trace contextRef="#ctx0" brushRef="#br0" timeOffset="20203">231 7463,'0'12,"0"0,0 0,0 0,0 0,0 0,0 0,0 0,0-1,-12-11,12 12,0 0,0 0,0 0,0 0,0 0,-12-12,12 12,0 0,0 0,0-24,0 0,12 0</inkml:trace>
  <inkml:trace contextRef="#ctx0" brushRef="#br0" timeOffset="22344">279 7511,'0'12,"0"0,12 0,-12 0,11-1,1 1,0 0,-12 0,0 0,12-12,-12 12,0 0,12-12,-12 12,0 0,12-12,-12 12,0 0,12-12,-12 12,0 0,0 0,12-12,-12-12,12 0,0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3T04:00:33.0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0,'12'0,"0"0,0 0,12 0,-12 12,11-12,-11 0,0 12,12-12,-12 12,0-12,0 0,-12 12,12-12,-1 0,-11 12,12-12,-12 12,-12-12,12 12,-11-12,11 12,-12-12,12 12,-12 0,0-12,12 12,0-1,-12-11,0 0,12 12,-12 0,0 0,0 0,12 0,-11-12,11 12,-12-12,12 12,-12 0,0-12,12 12,-12-12,12 12</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3T04:00:35.96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84 0,'12'12,"0"0,-1 0,1-12,0 12,-1 0,1-1,0 1,0-12,-12 12,12-12,-12 12,12-12,0 0,-12 12,0 0,12-12,-12 12,0-1,0 1,12 0,0 0,-12 0,12 0,0-1,-12 1,-12-12,0 0,0 12,0-12,0 0,0 0,0 0,0 0,0 12,0-12,0 0,1 0,-1 0,0 0,1 0,-1 12,-12-12,12 0,0 0,0 12,0-12,0 0,0 12</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200" units="cm"/>
        </inkml:traceFormat>
        <inkml:channelProperties>
          <inkml:channelProperty channel="X" name="resolution" value="60" units="1/cm"/>
          <inkml:channelProperty channel="Y" name="resolution" value="60" units="1/cm"/>
        </inkml:channelProperties>
      </inkml:inkSource>
      <inkml:timestamp xml:id="ts0" timeString="2011-08-03T04:00:39.250"/>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24,'12'12,"-12"-1,12 13,0-12,0 11,0 1,-12 0,12-1,0-11,0 12,0-13,-12 13,11-12,1-1,-12 1,12 12,-12-12,12-12,-12 11,0 1,0-24,12 1,-12-1,12-12,0 1,-12 11,12-23,0 11,0-11,0-1,0 13,0-1,-12 0,0 13,12-1,0 12,-12-12,0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639"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r>
              <a:rPr lang="en-US" altLang="en-US" smtClean="0"/>
              <a:t>Dr. Xiuwen Liu</a:t>
            </a:r>
            <a:endParaRPr lang="en-US" altLang="en-US"/>
          </a:p>
        </p:txBody>
      </p:sp>
      <p:sp>
        <p:nvSpPr>
          <p:cNvPr id="4099" name="Rectangle 3"/>
          <p:cNvSpPr>
            <a:spLocks noGrp="1" noChangeArrowheads="1"/>
          </p:cNvSpPr>
          <p:nvPr>
            <p:ph type="dt" idx="1"/>
          </p:nvPr>
        </p:nvSpPr>
        <p:spPr bwMode="auto">
          <a:xfrm>
            <a:off x="3958973" y="0"/>
            <a:ext cx="3026027"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D6977C2F-6174-4E6C-B789-5A5D6D160832}" type="datetime1">
              <a:rPr lang="en-US" altLang="en-US" smtClean="0"/>
              <a:t>9/21/2017</a:t>
            </a:fld>
            <a:endParaRPr lang="en-US" altLang="en-US"/>
          </a:p>
        </p:txBody>
      </p:sp>
      <p:sp>
        <p:nvSpPr>
          <p:cNvPr id="4100" name="Rectangle 4"/>
          <p:cNvSpPr>
            <a:spLocks noGrp="1" noRot="1" noChangeAspect="1" noChangeArrowheads="1" noTextEdit="1"/>
          </p:cNvSpPr>
          <p:nvPr>
            <p:ph type="sldImg" idx="2"/>
          </p:nvPr>
        </p:nvSpPr>
        <p:spPr bwMode="auto">
          <a:xfrm>
            <a:off x="1171575" y="695325"/>
            <a:ext cx="4643438" cy="34813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1334" y="4410392"/>
            <a:ext cx="5122333" cy="417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2" name="Rectangle 6"/>
          <p:cNvSpPr>
            <a:spLocks noGrp="1" noChangeArrowheads="1"/>
          </p:cNvSpPr>
          <p:nvPr>
            <p:ph type="ftr" sz="quarter" idx="4"/>
          </p:nvPr>
        </p:nvSpPr>
        <p:spPr bwMode="auto">
          <a:xfrm>
            <a:off x="1" y="8819199"/>
            <a:ext cx="3027639"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r>
              <a:rPr lang="en-US" altLang="en-US" smtClean="0"/>
              <a:t>intro-seminar-17.ppt</a:t>
            </a:r>
            <a:endParaRPr lang="en-US" altLang="en-US"/>
          </a:p>
        </p:txBody>
      </p:sp>
      <p:sp>
        <p:nvSpPr>
          <p:cNvPr id="4103" name="Rectangle 7"/>
          <p:cNvSpPr>
            <a:spLocks noGrp="1" noChangeArrowheads="1"/>
          </p:cNvSpPr>
          <p:nvPr>
            <p:ph type="sldNum" sz="quarter" idx="5"/>
          </p:nvPr>
        </p:nvSpPr>
        <p:spPr bwMode="auto">
          <a:xfrm>
            <a:off x="3958973" y="8819199"/>
            <a:ext cx="3026027" cy="46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49831AC-B11C-4C88-8EC7-647363BEA739}" type="slidenum">
              <a:rPr lang="en-US" altLang="en-US"/>
              <a:pPr/>
              <a:t>‹#›</a:t>
            </a:fld>
            <a:endParaRPr lang="en-US" altLang="en-US"/>
          </a:p>
        </p:txBody>
      </p:sp>
    </p:spTree>
    <p:extLst>
      <p:ext uri="{BB962C8B-B14F-4D97-AF65-F5344CB8AC3E}">
        <p14:creationId xmlns:p14="http://schemas.microsoft.com/office/powerpoint/2010/main" val="650685834"/>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en.wikipedia.org/wiki/2010_Flash_Crash#cite_note-phillips-5-11-10-1"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en.wikipedia.org/wiki/List_of_largest_daily_changes_in_the_Dow_Jones_Industrial_Average" TargetMode="External"/><Relationship Id="rId5" Type="http://schemas.openxmlformats.org/officeDocument/2006/relationships/hyperlink" Target="http://en.wikipedia.org/wiki/Dow_Jones_Industrial_Average" TargetMode="External"/><Relationship Id="rId4" Type="http://schemas.openxmlformats.org/officeDocument/2006/relationships/hyperlink" Target="http://en.wikipedia.org/wiki/Stock_market_crash"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D3693532-9F69-49BB-AA92-6E7D762752F2}" type="slidenum">
              <a:rPr lang="en-US" altLang="en-US"/>
              <a:pPr/>
              <a:t>1</a:t>
            </a:fld>
            <a:endParaRPr lang="en-US" altLang="en-US"/>
          </a:p>
        </p:txBody>
      </p:sp>
      <p:sp>
        <p:nvSpPr>
          <p:cNvPr id="658434" name="Rectangle 2"/>
          <p:cNvSpPr>
            <a:spLocks noGrp="1" noRot="1" noChangeAspect="1" noChangeArrowheads="1" noTextEdit="1"/>
          </p:cNvSpPr>
          <p:nvPr>
            <p:ph type="sldImg"/>
          </p:nvPr>
        </p:nvSpPr>
        <p:spPr>
          <a:xfrm>
            <a:off x="1171575" y="695325"/>
            <a:ext cx="4643438" cy="3481388"/>
          </a:xfrm>
          <a:ln/>
        </p:spPr>
      </p:sp>
      <p:sp>
        <p:nvSpPr>
          <p:cNvPr id="65843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4BDDA2D5-D71A-4076-A679-F4D7973ED63F}"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6409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65C5E2CA-9859-4633-ACDB-EFF781BB936D}" type="slidenum">
              <a:rPr lang="en-US" altLang="en-US"/>
              <a:pPr/>
              <a:t>26</a:t>
            </a:fld>
            <a:endParaRPr lang="en-US" altLang="en-US"/>
          </a:p>
        </p:txBody>
      </p:sp>
      <p:sp>
        <p:nvSpPr>
          <p:cNvPr id="770050" name="Rectangle 2"/>
          <p:cNvSpPr>
            <a:spLocks noGrp="1" noRot="1" noChangeAspect="1" noChangeArrowheads="1" noTextEdit="1"/>
          </p:cNvSpPr>
          <p:nvPr>
            <p:ph type="sldImg"/>
          </p:nvPr>
        </p:nvSpPr>
        <p:spPr>
          <a:xfrm>
            <a:off x="1171575" y="695325"/>
            <a:ext cx="4643438" cy="3481388"/>
          </a:xfrm>
          <a:ln/>
        </p:spPr>
      </p:sp>
      <p:sp>
        <p:nvSpPr>
          <p:cNvPr id="77005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30528D18-664A-4E79-A12E-B26143FBC1CE}"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47970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0A1FD820-B0B3-4791-B55F-78E4160E3193}" type="slidenum">
              <a:rPr lang="en-US" altLang="en-US"/>
              <a:pPr/>
              <a:t>27</a:t>
            </a:fld>
            <a:endParaRPr lang="en-US" altLang="en-US"/>
          </a:p>
        </p:txBody>
      </p:sp>
      <p:sp>
        <p:nvSpPr>
          <p:cNvPr id="779266" name="Rectangle 2"/>
          <p:cNvSpPr>
            <a:spLocks noGrp="1" noRot="1" noChangeAspect="1" noChangeArrowheads="1" noTextEdit="1"/>
          </p:cNvSpPr>
          <p:nvPr>
            <p:ph type="sldImg"/>
          </p:nvPr>
        </p:nvSpPr>
        <p:spPr>
          <a:xfrm>
            <a:off x="1171575" y="695325"/>
            <a:ext cx="4643438" cy="3481388"/>
          </a:xfrm>
          <a:ln/>
        </p:spPr>
      </p:sp>
      <p:sp>
        <p:nvSpPr>
          <p:cNvPr id="77926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5B872761-01C0-49F5-8A25-73344AE18715}"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525111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E5A2D39B-B85E-43AD-B7E3-6E37AB519C2F}" type="slidenum">
              <a:rPr lang="en-US" altLang="en-US"/>
              <a:pPr/>
              <a:t>28</a:t>
            </a:fld>
            <a:endParaRPr lang="en-US" altLang="en-US"/>
          </a:p>
        </p:txBody>
      </p:sp>
      <p:sp>
        <p:nvSpPr>
          <p:cNvPr id="780290" name="Rectangle 2"/>
          <p:cNvSpPr>
            <a:spLocks noGrp="1" noRot="1" noChangeAspect="1" noChangeArrowheads="1" noTextEdit="1"/>
          </p:cNvSpPr>
          <p:nvPr>
            <p:ph type="sldImg"/>
          </p:nvPr>
        </p:nvSpPr>
        <p:spPr>
          <a:xfrm>
            <a:off x="1171575" y="695325"/>
            <a:ext cx="4643438" cy="3481388"/>
          </a:xfrm>
          <a:ln/>
        </p:spPr>
      </p:sp>
      <p:sp>
        <p:nvSpPr>
          <p:cNvPr id="78029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BDCBCCC6-2434-486F-B853-BC42F5D8C511}"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796602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13AB3335-4227-42CD-AEBC-E635F7F53AE3}" type="slidenum">
              <a:rPr lang="en-US" altLang="en-US"/>
              <a:pPr/>
              <a:t>29</a:t>
            </a:fld>
            <a:endParaRPr lang="en-US" altLang="en-US"/>
          </a:p>
        </p:txBody>
      </p:sp>
      <p:sp>
        <p:nvSpPr>
          <p:cNvPr id="781314" name="Rectangle 2"/>
          <p:cNvSpPr>
            <a:spLocks noGrp="1" noRot="1" noChangeAspect="1" noChangeArrowheads="1" noTextEdit="1"/>
          </p:cNvSpPr>
          <p:nvPr>
            <p:ph type="sldImg"/>
          </p:nvPr>
        </p:nvSpPr>
        <p:spPr>
          <a:xfrm>
            <a:off x="1171575" y="695325"/>
            <a:ext cx="4643438" cy="3481388"/>
          </a:xfrm>
          <a:ln/>
        </p:spPr>
      </p:sp>
      <p:sp>
        <p:nvSpPr>
          <p:cNvPr id="78131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D1888414-FDF3-4DC6-91C8-519D0898BEB8}"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966456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4A19129C-E813-4E24-91DE-F3C3CDD887B4}" type="slidenum">
              <a:rPr lang="en-US" altLang="en-US"/>
              <a:pPr/>
              <a:t>30</a:t>
            </a:fld>
            <a:endParaRPr lang="en-US" altLang="en-US"/>
          </a:p>
        </p:txBody>
      </p:sp>
      <p:sp>
        <p:nvSpPr>
          <p:cNvPr id="825346" name="Rectangle 2"/>
          <p:cNvSpPr>
            <a:spLocks noGrp="1" noRot="1" noChangeAspect="1" noChangeArrowheads="1" noTextEdit="1"/>
          </p:cNvSpPr>
          <p:nvPr>
            <p:ph type="sldImg"/>
          </p:nvPr>
        </p:nvSpPr>
        <p:spPr>
          <a:xfrm>
            <a:off x="1171575" y="695325"/>
            <a:ext cx="4643438" cy="3481388"/>
          </a:xfrm>
          <a:ln/>
        </p:spPr>
      </p:sp>
      <p:sp>
        <p:nvSpPr>
          <p:cNvPr id="82534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9D43F47B-DC04-4F04-8062-5564BE5DFB34}"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740311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1DDF3D67-0B12-4639-AFDE-5A2C4A7F1184}" type="slidenum">
              <a:rPr lang="en-US" altLang="en-US"/>
              <a:pPr/>
              <a:t>31</a:t>
            </a:fld>
            <a:endParaRPr lang="en-US" altLang="en-US"/>
          </a:p>
        </p:txBody>
      </p:sp>
      <p:sp>
        <p:nvSpPr>
          <p:cNvPr id="1016834" name="Rectangle 2"/>
          <p:cNvSpPr>
            <a:spLocks noGrp="1" noRot="1" noChangeAspect="1" noChangeArrowheads="1" noTextEdit="1"/>
          </p:cNvSpPr>
          <p:nvPr>
            <p:ph type="sldImg"/>
          </p:nvPr>
        </p:nvSpPr>
        <p:spPr>
          <a:xfrm>
            <a:off x="1171575" y="695325"/>
            <a:ext cx="4643438" cy="3481388"/>
          </a:xfrm>
          <a:ln/>
        </p:spPr>
      </p:sp>
      <p:sp>
        <p:nvSpPr>
          <p:cNvPr id="101683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8AE751FE-7BB1-4DF0-BD64-C5600AC4F839}"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764847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B62CCAE8-9C31-4AD1-852C-BF6C1FD3B8BA}" type="slidenum">
              <a:rPr lang="en-US" altLang="en-US"/>
              <a:pPr/>
              <a:t>32</a:t>
            </a:fld>
            <a:endParaRPr lang="en-US" altLang="en-US"/>
          </a:p>
        </p:txBody>
      </p:sp>
      <p:sp>
        <p:nvSpPr>
          <p:cNvPr id="1020930" name="Rectangle 2"/>
          <p:cNvSpPr>
            <a:spLocks noGrp="1" noRot="1" noChangeAspect="1" noChangeArrowheads="1" noTextEdit="1"/>
          </p:cNvSpPr>
          <p:nvPr>
            <p:ph type="sldImg"/>
          </p:nvPr>
        </p:nvSpPr>
        <p:spPr>
          <a:xfrm>
            <a:off x="1171575" y="695325"/>
            <a:ext cx="4643438" cy="3481388"/>
          </a:xfrm>
          <a:ln/>
        </p:spPr>
      </p:sp>
      <p:sp>
        <p:nvSpPr>
          <p:cNvPr id="102093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5F13BAA7-14A6-4154-9C3E-2E2C59BCAA4C}"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406187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22F0EA5E-1523-465D-AE7F-934155AAE256}" type="slidenum">
              <a:rPr lang="en-US" altLang="en-US"/>
              <a:pPr/>
              <a:t>33</a:t>
            </a:fld>
            <a:endParaRPr lang="en-US" altLang="en-US"/>
          </a:p>
        </p:txBody>
      </p:sp>
      <p:sp>
        <p:nvSpPr>
          <p:cNvPr id="1022978" name="Rectangle 2"/>
          <p:cNvSpPr>
            <a:spLocks noGrp="1" noRot="1" noChangeAspect="1" noChangeArrowheads="1" noTextEdit="1"/>
          </p:cNvSpPr>
          <p:nvPr>
            <p:ph type="sldImg"/>
          </p:nvPr>
        </p:nvSpPr>
        <p:spPr>
          <a:xfrm>
            <a:off x="1171575" y="695325"/>
            <a:ext cx="4643438" cy="3481388"/>
          </a:xfrm>
          <a:ln/>
        </p:spPr>
      </p:sp>
      <p:sp>
        <p:nvSpPr>
          <p:cNvPr id="102297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77E43211-ADCF-488F-898B-987F96C9C021}"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690402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3D85A5D2-7A70-455B-BFA6-77C2C394483C}" type="slidenum">
              <a:rPr lang="en-US" altLang="en-US"/>
              <a:pPr/>
              <a:t>34</a:t>
            </a:fld>
            <a:endParaRPr lang="en-US" altLang="en-US"/>
          </a:p>
        </p:txBody>
      </p:sp>
      <p:sp>
        <p:nvSpPr>
          <p:cNvPr id="1025026" name="Rectangle 2"/>
          <p:cNvSpPr>
            <a:spLocks noGrp="1" noRot="1" noChangeAspect="1" noChangeArrowheads="1" noTextEdit="1"/>
          </p:cNvSpPr>
          <p:nvPr>
            <p:ph type="sldImg"/>
          </p:nvPr>
        </p:nvSpPr>
        <p:spPr>
          <a:xfrm>
            <a:off x="1171575" y="695325"/>
            <a:ext cx="4643438" cy="3481388"/>
          </a:xfrm>
          <a:ln/>
        </p:spPr>
      </p:sp>
      <p:sp>
        <p:nvSpPr>
          <p:cNvPr id="102502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E357D537-525B-4B54-820F-257E03DDBF0C}"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73702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45719486-FB44-4BAE-A898-C0C5D3F80018}" type="slidenum">
              <a:rPr lang="en-US" altLang="en-US"/>
              <a:pPr/>
              <a:t>35</a:t>
            </a:fld>
            <a:endParaRPr lang="en-US" altLang="en-US"/>
          </a:p>
        </p:txBody>
      </p:sp>
      <p:sp>
        <p:nvSpPr>
          <p:cNvPr id="1027074" name="Rectangle 2"/>
          <p:cNvSpPr>
            <a:spLocks noGrp="1" noRot="1" noChangeAspect="1" noChangeArrowheads="1" noTextEdit="1"/>
          </p:cNvSpPr>
          <p:nvPr>
            <p:ph type="sldImg"/>
          </p:nvPr>
        </p:nvSpPr>
        <p:spPr>
          <a:xfrm>
            <a:off x="1171575" y="695325"/>
            <a:ext cx="4643438" cy="3481388"/>
          </a:xfrm>
          <a:ln/>
        </p:spPr>
      </p:sp>
      <p:sp>
        <p:nvSpPr>
          <p:cNvPr id="102707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37B0A7F9-B4D8-432F-B5EC-5EABAA5186BD}"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9717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C6A4CF05-DCD8-4675-87A8-C015EA86D9D6}" type="slidenum">
              <a:rPr lang="en-US" altLang="en-US"/>
              <a:pPr/>
              <a:t>6</a:t>
            </a:fld>
            <a:endParaRPr lang="en-US" altLang="en-US"/>
          </a:p>
        </p:txBody>
      </p:sp>
      <p:sp>
        <p:nvSpPr>
          <p:cNvPr id="659458" name="Rectangle 2"/>
          <p:cNvSpPr>
            <a:spLocks noGrp="1" noRot="1" noChangeAspect="1" noChangeArrowheads="1" noTextEdit="1"/>
          </p:cNvSpPr>
          <p:nvPr>
            <p:ph type="sldImg"/>
          </p:nvPr>
        </p:nvSpPr>
        <p:spPr>
          <a:xfrm>
            <a:off x="1171575" y="695325"/>
            <a:ext cx="4643438" cy="3481388"/>
          </a:xfrm>
          <a:ln/>
        </p:spPr>
      </p:sp>
      <p:sp>
        <p:nvSpPr>
          <p:cNvPr id="659459"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fld id="{06BF22F4-52FD-4962-ADF0-93345E1692F4}"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933139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27911D6F-BED8-4677-AE2F-A5CCD07C0C87}" type="slidenum">
              <a:rPr lang="en-US" altLang="en-US"/>
              <a:pPr/>
              <a:t>36</a:t>
            </a:fld>
            <a:endParaRPr lang="en-US" altLang="en-US"/>
          </a:p>
        </p:txBody>
      </p:sp>
      <p:sp>
        <p:nvSpPr>
          <p:cNvPr id="1029122" name="Rectangle 2"/>
          <p:cNvSpPr>
            <a:spLocks noGrp="1" noRot="1" noChangeAspect="1" noChangeArrowheads="1" noTextEdit="1"/>
          </p:cNvSpPr>
          <p:nvPr>
            <p:ph type="sldImg"/>
          </p:nvPr>
        </p:nvSpPr>
        <p:spPr>
          <a:xfrm>
            <a:off x="1171575" y="695325"/>
            <a:ext cx="4643438" cy="3481388"/>
          </a:xfrm>
          <a:ln/>
        </p:spPr>
      </p:sp>
      <p:sp>
        <p:nvSpPr>
          <p:cNvPr id="102912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79BEAE35-EC05-4688-91F2-8EEF245A5645}"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421451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50E94F81-B2B7-4C23-98A4-C8C06B9D13FD}" type="slidenum">
              <a:rPr lang="en-US" altLang="en-US"/>
              <a:pPr/>
              <a:t>37</a:t>
            </a:fld>
            <a:endParaRPr lang="en-US" altLang="en-US"/>
          </a:p>
        </p:txBody>
      </p:sp>
      <p:sp>
        <p:nvSpPr>
          <p:cNvPr id="787458" name="Rectangle 2"/>
          <p:cNvSpPr>
            <a:spLocks noGrp="1" noRot="1" noChangeAspect="1" noChangeArrowheads="1" noTextEdit="1"/>
          </p:cNvSpPr>
          <p:nvPr>
            <p:ph type="sldImg"/>
          </p:nvPr>
        </p:nvSpPr>
        <p:spPr>
          <a:xfrm>
            <a:off x="1171575" y="695325"/>
            <a:ext cx="4643438" cy="3481388"/>
          </a:xfrm>
          <a:ln/>
        </p:spPr>
      </p:sp>
      <p:sp>
        <p:nvSpPr>
          <p:cNvPr id="78745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F3FF2329-3A39-4EB0-A316-53F41D152743}"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203750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5F14B72B-ED5D-41BC-8BA5-CBFE26803434}" type="slidenum">
              <a:rPr lang="en-US" altLang="en-US"/>
              <a:pPr/>
              <a:t>38</a:t>
            </a:fld>
            <a:endParaRPr lang="en-US" altLang="en-US"/>
          </a:p>
        </p:txBody>
      </p:sp>
      <p:sp>
        <p:nvSpPr>
          <p:cNvPr id="823298" name="Rectangle 2"/>
          <p:cNvSpPr>
            <a:spLocks noGrp="1" noRot="1" noChangeAspect="1" noChangeArrowheads="1" noTextEdit="1"/>
          </p:cNvSpPr>
          <p:nvPr>
            <p:ph type="sldImg"/>
          </p:nvPr>
        </p:nvSpPr>
        <p:spPr>
          <a:xfrm>
            <a:off x="1171575" y="695325"/>
            <a:ext cx="4643438" cy="3481388"/>
          </a:xfrm>
          <a:ln/>
        </p:spPr>
      </p:sp>
      <p:sp>
        <p:nvSpPr>
          <p:cNvPr id="82329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B723CC85-85E1-4479-96FC-E4CC904DFD42}"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443705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86D1BA81-508C-4198-8D59-58FF1A64D199}" type="slidenum">
              <a:rPr lang="en-US" altLang="en-US"/>
              <a:pPr/>
              <a:t>39</a:t>
            </a:fld>
            <a:endParaRPr lang="en-US" altLang="en-US"/>
          </a:p>
        </p:txBody>
      </p:sp>
      <p:sp>
        <p:nvSpPr>
          <p:cNvPr id="830466" name="Rectangle 2"/>
          <p:cNvSpPr>
            <a:spLocks noGrp="1" noRot="1" noChangeAspect="1" noChangeArrowheads="1" noTextEdit="1"/>
          </p:cNvSpPr>
          <p:nvPr>
            <p:ph type="sldImg"/>
          </p:nvPr>
        </p:nvSpPr>
        <p:spPr>
          <a:xfrm>
            <a:off x="1171575" y="695325"/>
            <a:ext cx="4643438" cy="3481388"/>
          </a:xfrm>
          <a:ln/>
        </p:spPr>
      </p:sp>
      <p:sp>
        <p:nvSpPr>
          <p:cNvPr id="830467"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E0249D80-3FB4-4365-9CB4-7446329E428C}"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573959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83DF28FC-43CA-41D9-9E0D-8A7BAB743D1D}" type="slidenum">
              <a:rPr lang="en-US" altLang="en-US"/>
              <a:pPr/>
              <a:t>40</a:t>
            </a:fld>
            <a:endParaRPr lang="en-US" altLang="en-US"/>
          </a:p>
        </p:txBody>
      </p:sp>
      <p:sp>
        <p:nvSpPr>
          <p:cNvPr id="838658" name="Rectangle 2"/>
          <p:cNvSpPr>
            <a:spLocks noGrp="1" noRot="1" noChangeAspect="1" noChangeArrowheads="1" noTextEdit="1"/>
          </p:cNvSpPr>
          <p:nvPr>
            <p:ph type="sldImg"/>
          </p:nvPr>
        </p:nvSpPr>
        <p:spPr>
          <a:xfrm>
            <a:off x="1171575" y="696913"/>
            <a:ext cx="4643438" cy="3481387"/>
          </a:xfrm>
          <a:ln/>
        </p:spPr>
      </p:sp>
      <p:sp>
        <p:nvSpPr>
          <p:cNvPr id="838659" name="Rectangle 3"/>
          <p:cNvSpPr>
            <a:spLocks noGrp="1" noChangeArrowheads="1"/>
          </p:cNvSpPr>
          <p:nvPr>
            <p:ph type="body" idx="1"/>
          </p:nvPr>
        </p:nvSpPr>
        <p:spPr>
          <a:xfrm>
            <a:off x="932946" y="4410392"/>
            <a:ext cx="5119110" cy="4175763"/>
          </a:xfrm>
        </p:spPr>
        <p:txBody>
          <a:bodyPr/>
          <a:lstStyle/>
          <a:p>
            <a:endParaRPr lang="en-US" altLang="en-US"/>
          </a:p>
        </p:txBody>
      </p:sp>
      <p:sp>
        <p:nvSpPr>
          <p:cNvPr id="2" name="Date Placeholder 1"/>
          <p:cNvSpPr>
            <a:spLocks noGrp="1"/>
          </p:cNvSpPr>
          <p:nvPr>
            <p:ph type="dt" idx="10"/>
          </p:nvPr>
        </p:nvSpPr>
        <p:spPr/>
        <p:txBody>
          <a:bodyPr/>
          <a:lstStyle/>
          <a:p>
            <a:fld id="{9FE9878A-C066-40A8-A3AE-E3D13AE5CC1A}"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643041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69FC27D8-47C2-4377-929C-92E38F2F2C9C}" type="slidenum">
              <a:rPr lang="en-US" altLang="en-US"/>
              <a:pPr/>
              <a:t>41</a:t>
            </a:fld>
            <a:endParaRPr lang="en-US" altLang="en-US"/>
          </a:p>
        </p:txBody>
      </p:sp>
      <p:sp>
        <p:nvSpPr>
          <p:cNvPr id="923650" name="Rectangle 2"/>
          <p:cNvSpPr>
            <a:spLocks noGrp="1" noRot="1" noChangeAspect="1" noChangeArrowheads="1" noTextEdit="1"/>
          </p:cNvSpPr>
          <p:nvPr>
            <p:ph type="sldImg"/>
          </p:nvPr>
        </p:nvSpPr>
        <p:spPr>
          <a:xfrm>
            <a:off x="1176338" y="696913"/>
            <a:ext cx="4638675" cy="3479800"/>
          </a:xfrm>
          <a:ln/>
        </p:spPr>
      </p:sp>
      <p:sp>
        <p:nvSpPr>
          <p:cNvPr id="923651"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2FED8AB7-1B33-48F7-BA4B-17C267E9B53A}"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272995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368A76E1-E49E-41C2-A458-4B3752948611}" type="slidenum">
              <a:rPr lang="en-US" altLang="en-US"/>
              <a:pPr/>
              <a:t>42</a:t>
            </a:fld>
            <a:endParaRPr lang="en-US" altLang="en-US"/>
          </a:p>
        </p:txBody>
      </p:sp>
      <p:sp>
        <p:nvSpPr>
          <p:cNvPr id="925698" name="Rectangle 2"/>
          <p:cNvSpPr>
            <a:spLocks noGrp="1" noRot="1" noChangeAspect="1" noChangeArrowheads="1" noTextEdit="1"/>
          </p:cNvSpPr>
          <p:nvPr>
            <p:ph type="sldImg"/>
          </p:nvPr>
        </p:nvSpPr>
        <p:spPr>
          <a:xfrm>
            <a:off x="1176338" y="696913"/>
            <a:ext cx="4638675" cy="3479800"/>
          </a:xfrm>
          <a:ln/>
        </p:spPr>
      </p:sp>
      <p:sp>
        <p:nvSpPr>
          <p:cNvPr id="92569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40832C15-7682-4181-81EC-005B9975E5DF}"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374241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7E9B9A05-741C-4678-A8DA-31563B43C557}" type="slidenum">
              <a:rPr lang="en-US" altLang="en-US"/>
              <a:pPr/>
              <a:t>43</a:t>
            </a:fld>
            <a:endParaRPr lang="en-US" altLang="en-US"/>
          </a:p>
        </p:txBody>
      </p:sp>
      <p:sp>
        <p:nvSpPr>
          <p:cNvPr id="935938" name="Rectangle 2"/>
          <p:cNvSpPr>
            <a:spLocks noGrp="1" noRot="1" noChangeAspect="1" noChangeArrowheads="1" noTextEdit="1"/>
          </p:cNvSpPr>
          <p:nvPr>
            <p:ph type="sldImg"/>
          </p:nvPr>
        </p:nvSpPr>
        <p:spPr>
          <a:xfrm>
            <a:off x="1176338" y="696913"/>
            <a:ext cx="4638675" cy="3479800"/>
          </a:xfrm>
          <a:ln/>
        </p:spPr>
      </p:sp>
      <p:sp>
        <p:nvSpPr>
          <p:cNvPr id="93593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1D5482C7-E156-41F1-B99E-8060BB4E34F4}"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086765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AD0817B4-B2CB-4ED7-8FA4-B2AB3649CE11}" type="slidenum">
              <a:rPr lang="en-US" altLang="en-US"/>
              <a:pPr/>
              <a:t>44</a:t>
            </a:fld>
            <a:endParaRPr lang="en-US" altLang="en-US"/>
          </a:p>
        </p:txBody>
      </p:sp>
      <p:sp>
        <p:nvSpPr>
          <p:cNvPr id="942082" name="Rectangle 2"/>
          <p:cNvSpPr>
            <a:spLocks noGrp="1" noRot="1" noChangeAspect="1" noChangeArrowheads="1" noTextEdit="1"/>
          </p:cNvSpPr>
          <p:nvPr>
            <p:ph type="sldImg"/>
          </p:nvPr>
        </p:nvSpPr>
        <p:spPr>
          <a:xfrm>
            <a:off x="1176338" y="696913"/>
            <a:ext cx="4638675" cy="3479800"/>
          </a:xfrm>
          <a:ln/>
        </p:spPr>
      </p:sp>
      <p:sp>
        <p:nvSpPr>
          <p:cNvPr id="942083"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15ABD40C-0B3D-4C3B-8A4D-21EE5ACBCECC}"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166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2D9139DD-2A22-415D-A909-C0C52CDE79C6}" type="slidenum">
              <a:rPr lang="en-US" altLang="en-US"/>
              <a:pPr/>
              <a:t>45</a:t>
            </a:fld>
            <a:endParaRPr lang="en-US" altLang="en-US"/>
          </a:p>
        </p:txBody>
      </p:sp>
      <p:sp>
        <p:nvSpPr>
          <p:cNvPr id="944130" name="Rectangle 2"/>
          <p:cNvSpPr>
            <a:spLocks noGrp="1" noRot="1" noChangeAspect="1" noChangeArrowheads="1" noTextEdit="1"/>
          </p:cNvSpPr>
          <p:nvPr>
            <p:ph type="sldImg"/>
          </p:nvPr>
        </p:nvSpPr>
        <p:spPr>
          <a:xfrm>
            <a:off x="1176338" y="696913"/>
            <a:ext cx="4638675" cy="3479800"/>
          </a:xfrm>
          <a:ln/>
        </p:spPr>
      </p:sp>
      <p:sp>
        <p:nvSpPr>
          <p:cNvPr id="944131"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AE3267DA-C65C-4B04-BC80-20078AB149B5}"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29833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0B0B7AF7-5AC2-4EFC-B9C8-E5EE704B4F1F}" type="slidenum">
              <a:rPr lang="en-US" altLang="en-US"/>
              <a:pPr/>
              <a:t>12</a:t>
            </a:fld>
            <a:endParaRPr lang="en-US" altLang="en-US"/>
          </a:p>
        </p:txBody>
      </p:sp>
      <p:sp>
        <p:nvSpPr>
          <p:cNvPr id="1162242" name="Rectangle 2"/>
          <p:cNvSpPr>
            <a:spLocks noGrp="1" noRot="1" noChangeAspect="1" noChangeArrowheads="1" noTextEdit="1"/>
          </p:cNvSpPr>
          <p:nvPr>
            <p:ph type="sldImg"/>
          </p:nvPr>
        </p:nvSpPr>
        <p:spPr>
          <a:xfrm>
            <a:off x="1171575" y="695325"/>
            <a:ext cx="4643438" cy="3481388"/>
          </a:xfrm>
          <a:ln/>
        </p:spPr>
      </p:sp>
      <p:sp>
        <p:nvSpPr>
          <p:cNvPr id="116224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C961548F-60A4-4E2E-A3D3-2957C4288E3A}"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93040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93C49332-7922-4E56-83A9-43CA8F745580}" type="slidenum">
              <a:rPr lang="en-US" altLang="en-US"/>
              <a:pPr/>
              <a:t>46</a:t>
            </a:fld>
            <a:endParaRPr lang="en-US" altLang="en-US"/>
          </a:p>
        </p:txBody>
      </p:sp>
      <p:sp>
        <p:nvSpPr>
          <p:cNvPr id="946178" name="Rectangle 2"/>
          <p:cNvSpPr>
            <a:spLocks noGrp="1" noRot="1" noChangeAspect="1" noChangeArrowheads="1" noTextEdit="1"/>
          </p:cNvSpPr>
          <p:nvPr>
            <p:ph type="sldImg"/>
          </p:nvPr>
        </p:nvSpPr>
        <p:spPr>
          <a:xfrm>
            <a:off x="1176338" y="696913"/>
            <a:ext cx="4638675" cy="3479800"/>
          </a:xfrm>
          <a:ln/>
        </p:spPr>
      </p:sp>
      <p:sp>
        <p:nvSpPr>
          <p:cNvPr id="94617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B33344B7-E9C6-4795-AB77-B6CC26C298E1}"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48239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D4AB92D3-CC8E-44BC-AE12-9BB793A0B7CC}" type="slidenum">
              <a:rPr lang="en-US" altLang="en-US"/>
              <a:pPr/>
              <a:t>47</a:t>
            </a:fld>
            <a:endParaRPr lang="en-US" altLang="en-US"/>
          </a:p>
        </p:txBody>
      </p:sp>
      <p:sp>
        <p:nvSpPr>
          <p:cNvPr id="966658" name="Rectangle 2"/>
          <p:cNvSpPr>
            <a:spLocks noGrp="1" noRot="1" noChangeAspect="1" noChangeArrowheads="1" noTextEdit="1"/>
          </p:cNvSpPr>
          <p:nvPr>
            <p:ph type="sldImg"/>
          </p:nvPr>
        </p:nvSpPr>
        <p:spPr>
          <a:xfrm>
            <a:off x="1176338" y="696913"/>
            <a:ext cx="4638675" cy="3479800"/>
          </a:xfrm>
          <a:ln/>
        </p:spPr>
      </p:sp>
      <p:sp>
        <p:nvSpPr>
          <p:cNvPr id="96665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B6FD8CBE-1F06-4540-B699-BF0F3C95698E}"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395066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961EB4FA-F990-412B-9F85-2EFB1C9AD111}" type="slidenum">
              <a:rPr lang="en-US" altLang="en-US"/>
              <a:pPr/>
              <a:t>48</a:t>
            </a:fld>
            <a:endParaRPr lang="en-US" altLang="en-US"/>
          </a:p>
        </p:txBody>
      </p:sp>
      <p:sp>
        <p:nvSpPr>
          <p:cNvPr id="1013762" name="Rectangle 2"/>
          <p:cNvSpPr>
            <a:spLocks noGrp="1" noRot="1" noChangeAspect="1" noChangeArrowheads="1" noTextEdit="1"/>
          </p:cNvSpPr>
          <p:nvPr>
            <p:ph type="sldImg"/>
          </p:nvPr>
        </p:nvSpPr>
        <p:spPr>
          <a:xfrm>
            <a:off x="1171575" y="695325"/>
            <a:ext cx="4643438" cy="3481388"/>
          </a:xfrm>
          <a:ln/>
        </p:spPr>
      </p:sp>
      <p:sp>
        <p:nvSpPr>
          <p:cNvPr id="101376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A99D84D1-2F46-4864-B864-DB6F86C1F47B}"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436671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91775847-5E98-4304-9956-E5A3A267845A}" type="slidenum">
              <a:rPr lang="en-US" altLang="en-US"/>
              <a:pPr/>
              <a:t>49</a:t>
            </a:fld>
            <a:endParaRPr lang="en-US" altLang="en-US"/>
          </a:p>
        </p:txBody>
      </p:sp>
      <p:sp>
        <p:nvSpPr>
          <p:cNvPr id="968706" name="Rectangle 2"/>
          <p:cNvSpPr>
            <a:spLocks noGrp="1" noRot="1" noChangeAspect="1" noChangeArrowheads="1" noTextEdit="1"/>
          </p:cNvSpPr>
          <p:nvPr>
            <p:ph type="sldImg"/>
          </p:nvPr>
        </p:nvSpPr>
        <p:spPr>
          <a:xfrm>
            <a:off x="1176338" y="696913"/>
            <a:ext cx="4638675" cy="3479800"/>
          </a:xfrm>
          <a:ln/>
        </p:spPr>
      </p:sp>
      <p:sp>
        <p:nvSpPr>
          <p:cNvPr id="968707"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1F365A48-0698-4CC0-B3A5-0B1CC67FBDA6}"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45222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2EF1CEBD-7AD8-40C6-B569-D3A80C218E17}" type="slidenum">
              <a:rPr lang="en-US" altLang="en-US"/>
              <a:pPr/>
              <a:t>50</a:t>
            </a:fld>
            <a:endParaRPr lang="en-US" altLang="en-US"/>
          </a:p>
        </p:txBody>
      </p:sp>
      <p:sp>
        <p:nvSpPr>
          <p:cNvPr id="980994" name="Rectangle 2"/>
          <p:cNvSpPr>
            <a:spLocks noGrp="1" noRot="1" noChangeAspect="1" noChangeArrowheads="1" noTextEdit="1"/>
          </p:cNvSpPr>
          <p:nvPr>
            <p:ph type="sldImg"/>
          </p:nvPr>
        </p:nvSpPr>
        <p:spPr>
          <a:xfrm>
            <a:off x="1176338" y="696913"/>
            <a:ext cx="4638675" cy="3479800"/>
          </a:xfrm>
          <a:ln/>
        </p:spPr>
      </p:sp>
      <p:sp>
        <p:nvSpPr>
          <p:cNvPr id="980995"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F6F447D2-6415-4AE4-BB76-F43F5DCBE4F8}"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093376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64B27E42-158B-46D6-ADDA-431CFFDD9452}" type="slidenum">
              <a:rPr lang="en-US" altLang="en-US"/>
              <a:pPr/>
              <a:t>51</a:t>
            </a:fld>
            <a:endParaRPr lang="en-US" altLang="en-US"/>
          </a:p>
        </p:txBody>
      </p:sp>
      <p:sp>
        <p:nvSpPr>
          <p:cNvPr id="983042" name="Rectangle 2"/>
          <p:cNvSpPr>
            <a:spLocks noGrp="1" noRot="1" noChangeAspect="1" noChangeArrowheads="1" noTextEdit="1"/>
          </p:cNvSpPr>
          <p:nvPr>
            <p:ph type="sldImg"/>
          </p:nvPr>
        </p:nvSpPr>
        <p:spPr>
          <a:xfrm>
            <a:off x="1176338" y="696913"/>
            <a:ext cx="4638675" cy="3479800"/>
          </a:xfrm>
          <a:ln/>
        </p:spPr>
      </p:sp>
      <p:sp>
        <p:nvSpPr>
          <p:cNvPr id="983043"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D3A27784-433C-4F6E-B47B-FF2DA365B54A}"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596358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37FD3158-4970-4BB2-8D11-3E00F5A54F5D}" type="slidenum">
              <a:rPr lang="en-US" altLang="en-US"/>
              <a:pPr/>
              <a:t>52</a:t>
            </a:fld>
            <a:endParaRPr lang="en-US" altLang="en-US"/>
          </a:p>
        </p:txBody>
      </p:sp>
      <p:sp>
        <p:nvSpPr>
          <p:cNvPr id="997378" name="Rectangle 2"/>
          <p:cNvSpPr>
            <a:spLocks noGrp="1" noRot="1" noChangeAspect="1" noChangeArrowheads="1" noTextEdit="1"/>
          </p:cNvSpPr>
          <p:nvPr>
            <p:ph type="sldImg"/>
          </p:nvPr>
        </p:nvSpPr>
        <p:spPr>
          <a:xfrm>
            <a:off x="1176338" y="696913"/>
            <a:ext cx="4638675" cy="3479800"/>
          </a:xfrm>
          <a:ln/>
        </p:spPr>
      </p:sp>
      <p:sp>
        <p:nvSpPr>
          <p:cNvPr id="997379" name="Rectangle 3"/>
          <p:cNvSpPr>
            <a:spLocks noGrp="1" noChangeArrowheads="1"/>
          </p:cNvSpPr>
          <p:nvPr>
            <p:ph type="body" idx="1"/>
          </p:nvPr>
        </p:nvSpPr>
        <p:spPr>
          <a:xfrm>
            <a:off x="931334" y="4408807"/>
            <a:ext cx="5122333" cy="4177347"/>
          </a:xfrm>
        </p:spPr>
        <p:txBody>
          <a:bodyPr/>
          <a:lstStyle/>
          <a:p>
            <a:endParaRPr lang="en-US" altLang="en-US"/>
          </a:p>
        </p:txBody>
      </p:sp>
      <p:sp>
        <p:nvSpPr>
          <p:cNvPr id="2" name="Date Placeholder 1"/>
          <p:cNvSpPr>
            <a:spLocks noGrp="1"/>
          </p:cNvSpPr>
          <p:nvPr>
            <p:ph type="dt" idx="10"/>
          </p:nvPr>
        </p:nvSpPr>
        <p:spPr/>
        <p:txBody>
          <a:bodyPr/>
          <a:lstStyle/>
          <a:p>
            <a:fld id="{FA3980E5-2514-4C35-8D4A-2B1AD4A00C9B}"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677376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9E027FF2-87F9-43C1-BE59-15083AC0DECF}" type="slidenum">
              <a:rPr lang="en-US" altLang="en-US"/>
              <a:pPr/>
              <a:t>55</a:t>
            </a:fld>
            <a:endParaRPr lang="en-US" altLang="en-US"/>
          </a:p>
        </p:txBody>
      </p:sp>
      <p:sp>
        <p:nvSpPr>
          <p:cNvPr id="856066" name="Slide Image Placeholder 1"/>
          <p:cNvSpPr>
            <a:spLocks noGrp="1" noRot="1" noChangeAspect="1" noTextEdit="1"/>
          </p:cNvSpPr>
          <p:nvPr>
            <p:ph type="sldImg"/>
          </p:nvPr>
        </p:nvSpPr>
        <p:spPr>
          <a:xfrm>
            <a:off x="1171575" y="695325"/>
            <a:ext cx="4643438" cy="3481388"/>
          </a:xfrm>
          <a:ln/>
        </p:spPr>
      </p:sp>
      <p:sp>
        <p:nvSpPr>
          <p:cNvPr id="856067" name="Notes Placeholder 2"/>
          <p:cNvSpPr>
            <a:spLocks noGrp="1"/>
          </p:cNvSpPr>
          <p:nvPr>
            <p:ph type="body" idx="1"/>
          </p:nvPr>
        </p:nvSpPr>
        <p:spPr/>
        <p:txBody>
          <a:bodyPr lIns="91432" tIns="45716" rIns="91432" bIns="45716"/>
          <a:lstStyle/>
          <a:p>
            <a:endParaRPr lang="en-US" altLang="en-US"/>
          </a:p>
        </p:txBody>
      </p:sp>
      <p:sp>
        <p:nvSpPr>
          <p:cNvPr id="856068"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56069"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F3270A4-6DD9-4DE4-9CC6-44F166F2D7D7}" type="slidenum">
              <a:rPr lang="en-US" altLang="en-US" sz="1200"/>
              <a:pPr algn="r"/>
              <a:t>55</a:t>
            </a:fld>
            <a:endParaRPr lang="en-US" altLang="en-US" sz="1200"/>
          </a:p>
        </p:txBody>
      </p:sp>
      <p:sp>
        <p:nvSpPr>
          <p:cNvPr id="2" name="Date Placeholder 1"/>
          <p:cNvSpPr>
            <a:spLocks noGrp="1"/>
          </p:cNvSpPr>
          <p:nvPr>
            <p:ph type="dt" idx="10"/>
          </p:nvPr>
        </p:nvSpPr>
        <p:spPr/>
        <p:txBody>
          <a:bodyPr/>
          <a:lstStyle/>
          <a:p>
            <a:fld id="{3ABD5B4A-23A0-4E1F-9F64-90E3368FFD1E}"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414011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FD90DAFD-B4DD-4690-8430-D80EB2202ABE}" type="slidenum">
              <a:rPr lang="en-US" altLang="en-US"/>
              <a:pPr/>
              <a:t>56</a:t>
            </a:fld>
            <a:endParaRPr lang="en-US" altLang="en-US"/>
          </a:p>
        </p:txBody>
      </p:sp>
      <p:sp>
        <p:nvSpPr>
          <p:cNvPr id="854018" name="Slide Image Placeholder 1"/>
          <p:cNvSpPr>
            <a:spLocks noGrp="1" noRot="1" noChangeAspect="1" noTextEdit="1"/>
          </p:cNvSpPr>
          <p:nvPr>
            <p:ph type="sldImg"/>
          </p:nvPr>
        </p:nvSpPr>
        <p:spPr>
          <a:xfrm>
            <a:off x="1171575" y="695325"/>
            <a:ext cx="4643438" cy="3481388"/>
          </a:xfrm>
          <a:ln/>
        </p:spPr>
      </p:sp>
      <p:sp>
        <p:nvSpPr>
          <p:cNvPr id="854019" name="Notes Placeholder 2"/>
          <p:cNvSpPr>
            <a:spLocks noGrp="1"/>
          </p:cNvSpPr>
          <p:nvPr>
            <p:ph type="body" idx="1"/>
          </p:nvPr>
        </p:nvSpPr>
        <p:spPr/>
        <p:txBody>
          <a:bodyPr lIns="91432" tIns="45716" rIns="91432" bIns="45716"/>
          <a:lstStyle/>
          <a:p>
            <a:endParaRPr lang="en-US" altLang="en-US"/>
          </a:p>
        </p:txBody>
      </p:sp>
      <p:sp>
        <p:nvSpPr>
          <p:cNvPr id="854020"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54021"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B5A7742-C7C6-4BC8-A12C-7CBA7E173F4E}" type="slidenum">
              <a:rPr lang="en-US" altLang="en-US" sz="1200"/>
              <a:pPr algn="r"/>
              <a:t>56</a:t>
            </a:fld>
            <a:endParaRPr lang="en-US" altLang="en-US" sz="1200"/>
          </a:p>
        </p:txBody>
      </p:sp>
      <p:sp>
        <p:nvSpPr>
          <p:cNvPr id="2" name="Date Placeholder 1"/>
          <p:cNvSpPr>
            <a:spLocks noGrp="1"/>
          </p:cNvSpPr>
          <p:nvPr>
            <p:ph type="dt" idx="10"/>
          </p:nvPr>
        </p:nvSpPr>
        <p:spPr/>
        <p:txBody>
          <a:bodyPr/>
          <a:lstStyle/>
          <a:p>
            <a:fld id="{86278108-2E5B-443C-88A7-4B1E7094A2B4}"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4301277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0BEAC08B-BEB9-4D1E-9BD6-9C085FB5FC63}" type="slidenum">
              <a:rPr lang="en-US" altLang="en-US"/>
              <a:pPr/>
              <a:t>57</a:t>
            </a:fld>
            <a:endParaRPr lang="en-US" altLang="en-US"/>
          </a:p>
        </p:txBody>
      </p:sp>
      <p:sp>
        <p:nvSpPr>
          <p:cNvPr id="858114" name="Slide Image Placeholder 1"/>
          <p:cNvSpPr>
            <a:spLocks noGrp="1" noRot="1" noChangeAspect="1" noTextEdit="1"/>
          </p:cNvSpPr>
          <p:nvPr>
            <p:ph type="sldImg"/>
          </p:nvPr>
        </p:nvSpPr>
        <p:spPr>
          <a:xfrm>
            <a:off x="1171575" y="695325"/>
            <a:ext cx="4643438" cy="3481388"/>
          </a:xfrm>
          <a:ln/>
        </p:spPr>
      </p:sp>
      <p:sp>
        <p:nvSpPr>
          <p:cNvPr id="858115" name="Notes Placeholder 2"/>
          <p:cNvSpPr>
            <a:spLocks noGrp="1"/>
          </p:cNvSpPr>
          <p:nvPr>
            <p:ph type="body" idx="1"/>
          </p:nvPr>
        </p:nvSpPr>
        <p:spPr/>
        <p:txBody>
          <a:bodyPr lIns="91432" tIns="45716" rIns="91432" bIns="45716"/>
          <a:lstStyle/>
          <a:p>
            <a:r>
              <a:rPr lang="en-US" altLang="en-US"/>
              <a:t>Top left: substation</a:t>
            </a:r>
          </a:p>
          <a:p>
            <a:r>
              <a:rPr lang="en-US" altLang="en-US"/>
              <a:t>Top right: distribution station</a:t>
            </a:r>
          </a:p>
          <a:p>
            <a:r>
              <a:rPr lang="en-US" altLang="en-US"/>
              <a:t>Bottom left: stepping up </a:t>
            </a:r>
          </a:p>
          <a:p>
            <a:r>
              <a:rPr lang="en-US" altLang="en-US"/>
              <a:t>Transmission line in the open field</a:t>
            </a:r>
          </a:p>
        </p:txBody>
      </p:sp>
      <p:sp>
        <p:nvSpPr>
          <p:cNvPr id="858116"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58117"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F6A2EA0-350B-498F-A6EA-EF0A4B09116B}" type="slidenum">
              <a:rPr lang="en-US" altLang="en-US" sz="1200"/>
              <a:pPr algn="r"/>
              <a:t>57</a:t>
            </a:fld>
            <a:endParaRPr lang="en-US" altLang="en-US" sz="1200"/>
          </a:p>
        </p:txBody>
      </p:sp>
      <p:sp>
        <p:nvSpPr>
          <p:cNvPr id="2" name="Date Placeholder 1"/>
          <p:cNvSpPr>
            <a:spLocks noGrp="1"/>
          </p:cNvSpPr>
          <p:nvPr>
            <p:ph type="dt" idx="10"/>
          </p:nvPr>
        </p:nvSpPr>
        <p:spPr/>
        <p:txBody>
          <a:bodyPr/>
          <a:lstStyle/>
          <a:p>
            <a:fld id="{BEB6B7D4-2300-458B-AD2B-B3530A6BF0DF}"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3387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1028ED98-CD7D-4B4D-81EA-E4638A15AE49}" type="slidenum">
              <a:rPr lang="en-US" altLang="en-US"/>
              <a:pPr/>
              <a:t>13</a:t>
            </a:fld>
            <a:endParaRPr lang="en-US" altLang="en-US"/>
          </a:p>
        </p:txBody>
      </p:sp>
      <p:sp>
        <p:nvSpPr>
          <p:cNvPr id="1175554" name="Rectangle 2"/>
          <p:cNvSpPr>
            <a:spLocks noGrp="1" noRot="1" noChangeAspect="1" noChangeArrowheads="1" noTextEdit="1"/>
          </p:cNvSpPr>
          <p:nvPr>
            <p:ph type="sldImg"/>
          </p:nvPr>
        </p:nvSpPr>
        <p:spPr>
          <a:xfrm>
            <a:off x="1171575" y="695325"/>
            <a:ext cx="4643438" cy="3481388"/>
          </a:xfrm>
          <a:ln/>
        </p:spPr>
      </p:sp>
      <p:sp>
        <p:nvSpPr>
          <p:cNvPr id="117555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E3E69672-C085-4C17-8587-F4294A7ACAC2}"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336344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8" name="Rectangle 7"/>
          <p:cNvSpPr>
            <a:spLocks noGrp="1" noChangeArrowheads="1"/>
          </p:cNvSpPr>
          <p:nvPr>
            <p:ph type="sldNum" sz="quarter" idx="5"/>
          </p:nvPr>
        </p:nvSpPr>
        <p:spPr>
          <a:ln/>
        </p:spPr>
        <p:txBody>
          <a:bodyPr/>
          <a:lstStyle/>
          <a:p>
            <a:fld id="{074CEFF6-9393-4CCA-AE30-F9E659893F9F}" type="slidenum">
              <a:rPr lang="en-US" altLang="en-US"/>
              <a:pPr/>
              <a:t>58</a:t>
            </a:fld>
            <a:endParaRPr lang="en-US" altLang="en-US"/>
          </a:p>
        </p:txBody>
      </p:sp>
      <p:sp>
        <p:nvSpPr>
          <p:cNvPr id="860162" name="Slide Image Placeholder 1"/>
          <p:cNvSpPr>
            <a:spLocks noGrp="1" noRot="1" noChangeAspect="1" noTextEdit="1"/>
          </p:cNvSpPr>
          <p:nvPr>
            <p:ph type="sldImg"/>
          </p:nvPr>
        </p:nvSpPr>
        <p:spPr>
          <a:xfrm>
            <a:off x="1171575" y="695325"/>
            <a:ext cx="4643438" cy="3481388"/>
          </a:xfrm>
          <a:ln/>
          <a:extLst>
            <a:ext uri="{909E8E84-426E-40DD-AFC4-6F175D3DCCD1}">
              <a14:hiddenFill xmlns:a14="http://schemas.microsoft.com/office/drawing/2010/main">
                <a:noFill/>
              </a14:hiddenFill>
            </a:ext>
          </a:extLst>
        </p:spPr>
      </p:sp>
      <p:sp>
        <p:nvSpPr>
          <p:cNvPr id="860163" name="Notes Placeholder 2"/>
          <p:cNvSpPr>
            <a:spLocks noGrp="1"/>
          </p:cNvSpPr>
          <p:nvPr>
            <p:ph type="body" idx="1"/>
          </p:nvPr>
        </p:nvSpPr>
        <p:spPr/>
        <p:txBody>
          <a:bodyPr lIns="91432" tIns="45716" rIns="91432" bIns="45716"/>
          <a:lstStyle/>
          <a:p>
            <a:endParaRPr lang="en-US" altLang="en-US">
              <a:ea typeface="MS PGothic" panose="020B0600070205080204" pitchFamily="34" charset="-128"/>
            </a:endParaRPr>
          </a:p>
        </p:txBody>
      </p:sp>
      <p:sp>
        <p:nvSpPr>
          <p:cNvPr id="860164" name="Slide Number Placeholder 3"/>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F7158149-4AC4-43E6-AEA6-34A7366F511B}" type="slidenum">
              <a:rPr lang="en-US" altLang="en-US" sz="1200"/>
              <a:pPr algn="r"/>
              <a:t>58</a:t>
            </a:fld>
            <a:endParaRPr lang="en-US" altLang="en-US" sz="1200"/>
          </a:p>
        </p:txBody>
      </p:sp>
      <p:sp>
        <p:nvSpPr>
          <p:cNvPr id="2" name="Date Placeholder 1"/>
          <p:cNvSpPr>
            <a:spLocks noGrp="1"/>
          </p:cNvSpPr>
          <p:nvPr>
            <p:ph type="dt" idx="10"/>
          </p:nvPr>
        </p:nvSpPr>
        <p:spPr/>
        <p:txBody>
          <a:bodyPr/>
          <a:lstStyle/>
          <a:p>
            <a:fld id="{B3497A40-B5B0-480F-B193-D3507F297B75}"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89145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8" name="Rectangle 7"/>
          <p:cNvSpPr>
            <a:spLocks noGrp="1" noChangeArrowheads="1"/>
          </p:cNvSpPr>
          <p:nvPr>
            <p:ph type="sldNum" sz="quarter" idx="5"/>
          </p:nvPr>
        </p:nvSpPr>
        <p:spPr>
          <a:ln/>
        </p:spPr>
        <p:txBody>
          <a:bodyPr/>
          <a:lstStyle/>
          <a:p>
            <a:fld id="{E9B60BF0-8445-4F08-89E8-6E1B5DF87E54}" type="slidenum">
              <a:rPr lang="en-US" altLang="en-US"/>
              <a:pPr/>
              <a:t>59</a:t>
            </a:fld>
            <a:endParaRPr lang="en-US" altLang="en-US"/>
          </a:p>
        </p:txBody>
      </p:sp>
      <p:sp>
        <p:nvSpPr>
          <p:cNvPr id="862210" name="Slide Image Placeholder 1"/>
          <p:cNvSpPr>
            <a:spLocks noGrp="1" noRot="1" noChangeAspect="1" noTextEdit="1"/>
          </p:cNvSpPr>
          <p:nvPr>
            <p:ph type="sldImg"/>
          </p:nvPr>
        </p:nvSpPr>
        <p:spPr>
          <a:xfrm>
            <a:off x="1171575" y="695325"/>
            <a:ext cx="4643438" cy="3481388"/>
          </a:xfrm>
          <a:ln/>
          <a:extLst>
            <a:ext uri="{909E8E84-426E-40DD-AFC4-6F175D3DCCD1}">
              <a14:hiddenFill xmlns:a14="http://schemas.microsoft.com/office/drawing/2010/main">
                <a:noFill/>
              </a14:hiddenFill>
            </a:ext>
          </a:extLst>
        </p:spPr>
      </p:sp>
      <p:sp>
        <p:nvSpPr>
          <p:cNvPr id="862211" name="Notes Placeholder 2"/>
          <p:cNvSpPr>
            <a:spLocks noGrp="1"/>
          </p:cNvSpPr>
          <p:nvPr>
            <p:ph type="body" idx="1"/>
          </p:nvPr>
        </p:nvSpPr>
        <p:spPr/>
        <p:txBody>
          <a:bodyPr lIns="91432" tIns="45716" rIns="91432" bIns="45716"/>
          <a:lstStyle/>
          <a:p>
            <a:endParaRPr lang="en-US" altLang="en-US">
              <a:ea typeface="MS PGothic" panose="020B0600070205080204" pitchFamily="34" charset="-128"/>
            </a:endParaRPr>
          </a:p>
        </p:txBody>
      </p:sp>
      <p:sp>
        <p:nvSpPr>
          <p:cNvPr id="862212" name="Slide Number Placeholder 3"/>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89E93EC-5888-4797-A6E5-2C33CB851872}" type="slidenum">
              <a:rPr lang="en-US" altLang="en-US" sz="1200"/>
              <a:pPr algn="r"/>
              <a:t>59</a:t>
            </a:fld>
            <a:endParaRPr lang="en-US" altLang="en-US" sz="1200"/>
          </a:p>
        </p:txBody>
      </p:sp>
      <p:sp>
        <p:nvSpPr>
          <p:cNvPr id="2" name="Date Placeholder 1"/>
          <p:cNvSpPr>
            <a:spLocks noGrp="1"/>
          </p:cNvSpPr>
          <p:nvPr>
            <p:ph type="dt" idx="10"/>
          </p:nvPr>
        </p:nvSpPr>
        <p:spPr/>
        <p:txBody>
          <a:bodyPr/>
          <a:lstStyle/>
          <a:p>
            <a:fld id="{3768A382-50CA-4AE1-9655-C8977226E317}"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290985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3A67D6FE-6B29-435F-84E3-9711059C9211}" type="slidenum">
              <a:rPr lang="en-US" altLang="en-US"/>
              <a:pPr/>
              <a:t>60</a:t>
            </a:fld>
            <a:endParaRPr lang="en-US" altLang="en-US"/>
          </a:p>
        </p:txBody>
      </p:sp>
      <p:sp>
        <p:nvSpPr>
          <p:cNvPr id="864258" name="Slide Image Placeholder 1"/>
          <p:cNvSpPr>
            <a:spLocks noGrp="1" noRot="1" noChangeAspect="1" noTextEdit="1"/>
          </p:cNvSpPr>
          <p:nvPr>
            <p:ph type="sldImg"/>
          </p:nvPr>
        </p:nvSpPr>
        <p:spPr>
          <a:xfrm>
            <a:off x="1171575" y="695325"/>
            <a:ext cx="4643438" cy="3481388"/>
          </a:xfrm>
          <a:ln/>
        </p:spPr>
      </p:sp>
      <p:sp>
        <p:nvSpPr>
          <p:cNvPr id="864259" name="Notes Placeholder 2"/>
          <p:cNvSpPr>
            <a:spLocks noGrp="1"/>
          </p:cNvSpPr>
          <p:nvPr>
            <p:ph type="body" idx="1"/>
          </p:nvPr>
        </p:nvSpPr>
        <p:spPr/>
        <p:txBody>
          <a:bodyPr lIns="91432" tIns="45716" rIns="91432" bIns="45716"/>
          <a:lstStyle/>
          <a:p>
            <a:r>
              <a:rPr lang="en-US" altLang="en-US"/>
              <a:t>We are concerns about fast occurring events that happen very quickly; human operators do not have enough time to react and they can cause a lot of problems.</a:t>
            </a:r>
          </a:p>
        </p:txBody>
      </p:sp>
      <p:sp>
        <p:nvSpPr>
          <p:cNvPr id="864260"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64261"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E86184B-0073-4677-A0DB-CEFEF20ACC41}" type="slidenum">
              <a:rPr lang="en-US" altLang="en-US" sz="1200"/>
              <a:pPr algn="r"/>
              <a:t>60</a:t>
            </a:fld>
            <a:endParaRPr lang="en-US" altLang="en-US" sz="1200"/>
          </a:p>
        </p:txBody>
      </p:sp>
      <p:sp>
        <p:nvSpPr>
          <p:cNvPr id="2" name="Date Placeholder 1"/>
          <p:cNvSpPr>
            <a:spLocks noGrp="1"/>
          </p:cNvSpPr>
          <p:nvPr>
            <p:ph type="dt" idx="10"/>
          </p:nvPr>
        </p:nvSpPr>
        <p:spPr/>
        <p:txBody>
          <a:bodyPr/>
          <a:lstStyle/>
          <a:p>
            <a:fld id="{ED36A612-1EEC-442F-9E73-29A42AA73A54}"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095444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2116B689-1731-4D5D-B6C1-B2F62C6934C9}" type="slidenum">
              <a:rPr lang="en-US" altLang="en-US"/>
              <a:pPr/>
              <a:t>61</a:t>
            </a:fld>
            <a:endParaRPr lang="en-US" altLang="en-US"/>
          </a:p>
        </p:txBody>
      </p:sp>
      <p:sp>
        <p:nvSpPr>
          <p:cNvPr id="866306" name="Slide Image Placeholder 1"/>
          <p:cNvSpPr>
            <a:spLocks noGrp="1" noRot="1" noChangeAspect="1" noTextEdit="1"/>
          </p:cNvSpPr>
          <p:nvPr>
            <p:ph type="sldImg"/>
          </p:nvPr>
        </p:nvSpPr>
        <p:spPr>
          <a:xfrm>
            <a:off x="1171575" y="695325"/>
            <a:ext cx="4643438" cy="3481388"/>
          </a:xfrm>
          <a:ln/>
        </p:spPr>
      </p:sp>
      <p:sp>
        <p:nvSpPr>
          <p:cNvPr id="866307" name="Notes Placeholder 2"/>
          <p:cNvSpPr>
            <a:spLocks noGrp="1"/>
          </p:cNvSpPr>
          <p:nvPr>
            <p:ph type="body" idx="1"/>
          </p:nvPr>
        </p:nvSpPr>
        <p:spPr/>
        <p:txBody>
          <a:bodyPr lIns="91432" tIns="45716" rIns="91432" bIns="45716"/>
          <a:lstStyle/>
          <a:p>
            <a:endParaRPr lang="en-US" altLang="en-US"/>
          </a:p>
        </p:txBody>
      </p:sp>
      <p:sp>
        <p:nvSpPr>
          <p:cNvPr id="866308"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66309"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C7C100B-A695-44D2-8922-7DFDC445CCC3}" type="slidenum">
              <a:rPr lang="en-US" altLang="en-US" sz="1200"/>
              <a:pPr algn="r"/>
              <a:t>61</a:t>
            </a:fld>
            <a:endParaRPr lang="en-US" altLang="en-US" sz="1200"/>
          </a:p>
        </p:txBody>
      </p:sp>
      <p:sp>
        <p:nvSpPr>
          <p:cNvPr id="2" name="Date Placeholder 1"/>
          <p:cNvSpPr>
            <a:spLocks noGrp="1"/>
          </p:cNvSpPr>
          <p:nvPr>
            <p:ph type="dt" idx="10"/>
          </p:nvPr>
        </p:nvSpPr>
        <p:spPr/>
        <p:txBody>
          <a:bodyPr/>
          <a:lstStyle/>
          <a:p>
            <a:fld id="{7B0D41A0-5AA3-4EDC-9286-721F796C0416}"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7495689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B274DA52-D428-47FF-B744-9F922AE765F7}" type="slidenum">
              <a:rPr lang="en-US" altLang="en-US"/>
              <a:pPr/>
              <a:t>62</a:t>
            </a:fld>
            <a:endParaRPr lang="en-US" altLang="en-US"/>
          </a:p>
        </p:txBody>
      </p:sp>
      <p:sp>
        <p:nvSpPr>
          <p:cNvPr id="870402" name="Slide Image Placeholder 1"/>
          <p:cNvSpPr>
            <a:spLocks noGrp="1" noRot="1" noChangeAspect="1" noTextEdit="1"/>
          </p:cNvSpPr>
          <p:nvPr>
            <p:ph type="sldImg"/>
          </p:nvPr>
        </p:nvSpPr>
        <p:spPr>
          <a:xfrm>
            <a:off x="1171575" y="695325"/>
            <a:ext cx="4643438" cy="3481388"/>
          </a:xfrm>
          <a:ln/>
        </p:spPr>
      </p:sp>
      <p:sp>
        <p:nvSpPr>
          <p:cNvPr id="870403" name="Notes Placeholder 2"/>
          <p:cNvSpPr>
            <a:spLocks noGrp="1"/>
          </p:cNvSpPr>
          <p:nvPr>
            <p:ph type="body" idx="1"/>
          </p:nvPr>
        </p:nvSpPr>
        <p:spPr/>
        <p:txBody>
          <a:bodyPr lIns="91432" tIns="45716" rIns="91432" bIns="45716"/>
          <a:lstStyle/>
          <a:p>
            <a:endParaRPr lang="en-US" altLang="en-US"/>
          </a:p>
        </p:txBody>
      </p:sp>
      <p:sp>
        <p:nvSpPr>
          <p:cNvPr id="870404"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70405"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D66DA91-51C0-492E-AA66-AF0B60DEFBF7}" type="slidenum">
              <a:rPr lang="en-US" altLang="en-US" sz="1200"/>
              <a:pPr algn="r"/>
              <a:t>62</a:t>
            </a:fld>
            <a:endParaRPr lang="en-US" altLang="en-US" sz="1200"/>
          </a:p>
        </p:txBody>
      </p:sp>
      <p:sp>
        <p:nvSpPr>
          <p:cNvPr id="2" name="Date Placeholder 1"/>
          <p:cNvSpPr>
            <a:spLocks noGrp="1"/>
          </p:cNvSpPr>
          <p:nvPr>
            <p:ph type="dt" idx="10"/>
          </p:nvPr>
        </p:nvSpPr>
        <p:spPr/>
        <p:txBody>
          <a:bodyPr/>
          <a:lstStyle/>
          <a:p>
            <a:fld id="{9E88526B-DCE8-43B2-8A8E-903B7A5794F2}"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948344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F8FDC78C-542C-4165-83A2-D9E4EC495711}" type="slidenum">
              <a:rPr lang="en-US" altLang="en-US"/>
              <a:pPr/>
              <a:t>63</a:t>
            </a:fld>
            <a:endParaRPr lang="en-US" altLang="en-US"/>
          </a:p>
        </p:txBody>
      </p:sp>
      <p:sp>
        <p:nvSpPr>
          <p:cNvPr id="872450" name="Slide Image Placeholder 1"/>
          <p:cNvSpPr>
            <a:spLocks noGrp="1" noRot="1" noChangeAspect="1" noTextEdit="1"/>
          </p:cNvSpPr>
          <p:nvPr>
            <p:ph type="sldImg"/>
          </p:nvPr>
        </p:nvSpPr>
        <p:spPr>
          <a:xfrm>
            <a:off x="1171575" y="695325"/>
            <a:ext cx="4643438" cy="3481388"/>
          </a:xfrm>
          <a:ln/>
        </p:spPr>
      </p:sp>
      <p:sp>
        <p:nvSpPr>
          <p:cNvPr id="872451" name="Notes Placeholder 2"/>
          <p:cNvSpPr>
            <a:spLocks noGrp="1"/>
          </p:cNvSpPr>
          <p:nvPr>
            <p:ph type="body" idx="1"/>
          </p:nvPr>
        </p:nvSpPr>
        <p:spPr/>
        <p:txBody>
          <a:bodyPr lIns="91432" tIns="45716" rIns="91432" bIns="45716"/>
          <a:lstStyle/>
          <a:p>
            <a:endParaRPr lang="en-US" altLang="en-US"/>
          </a:p>
        </p:txBody>
      </p:sp>
      <p:sp>
        <p:nvSpPr>
          <p:cNvPr id="872452"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72453"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1D3C691-EBB3-4FB2-833F-DE654F52A31B}" type="slidenum">
              <a:rPr lang="en-US" altLang="en-US" sz="1200"/>
              <a:pPr algn="r"/>
              <a:t>63</a:t>
            </a:fld>
            <a:endParaRPr lang="en-US" altLang="en-US" sz="1200"/>
          </a:p>
        </p:txBody>
      </p:sp>
      <p:sp>
        <p:nvSpPr>
          <p:cNvPr id="2" name="Date Placeholder 1"/>
          <p:cNvSpPr>
            <a:spLocks noGrp="1"/>
          </p:cNvSpPr>
          <p:nvPr>
            <p:ph type="dt" idx="10"/>
          </p:nvPr>
        </p:nvSpPr>
        <p:spPr/>
        <p:txBody>
          <a:bodyPr/>
          <a:lstStyle/>
          <a:p>
            <a:fld id="{BAE58471-7A0F-4028-A870-106FE0AAD483}"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565705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A4901183-51B5-4089-BDF9-6A3D45693DA4}" type="slidenum">
              <a:rPr lang="en-US" altLang="en-US"/>
              <a:pPr/>
              <a:t>64</a:t>
            </a:fld>
            <a:endParaRPr lang="en-US" altLang="en-US"/>
          </a:p>
        </p:txBody>
      </p:sp>
      <p:sp>
        <p:nvSpPr>
          <p:cNvPr id="876546" name="Slide Image Placeholder 1"/>
          <p:cNvSpPr>
            <a:spLocks noGrp="1" noRot="1" noChangeAspect="1" noTextEdit="1"/>
          </p:cNvSpPr>
          <p:nvPr>
            <p:ph type="sldImg"/>
          </p:nvPr>
        </p:nvSpPr>
        <p:spPr>
          <a:xfrm>
            <a:off x="1171575" y="695325"/>
            <a:ext cx="4643438" cy="3481388"/>
          </a:xfrm>
          <a:ln/>
        </p:spPr>
      </p:sp>
      <p:sp>
        <p:nvSpPr>
          <p:cNvPr id="876547" name="Notes Placeholder 2"/>
          <p:cNvSpPr>
            <a:spLocks noGrp="1"/>
          </p:cNvSpPr>
          <p:nvPr>
            <p:ph type="body" idx="1"/>
          </p:nvPr>
        </p:nvSpPr>
        <p:spPr/>
        <p:txBody>
          <a:bodyPr lIns="91432" tIns="45716" rIns="91432" bIns="45716"/>
          <a:lstStyle/>
          <a:p>
            <a:endParaRPr lang="en-US" altLang="en-US"/>
          </a:p>
        </p:txBody>
      </p:sp>
      <p:sp>
        <p:nvSpPr>
          <p:cNvPr id="876548"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76549"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1C802AE-A87D-41BE-9E13-309C5C0B69D1}" type="slidenum">
              <a:rPr lang="en-US" altLang="en-US" sz="1200"/>
              <a:pPr algn="r"/>
              <a:t>64</a:t>
            </a:fld>
            <a:endParaRPr lang="en-US" altLang="en-US" sz="1200"/>
          </a:p>
        </p:txBody>
      </p:sp>
      <p:sp>
        <p:nvSpPr>
          <p:cNvPr id="2" name="Date Placeholder 1"/>
          <p:cNvSpPr>
            <a:spLocks noGrp="1"/>
          </p:cNvSpPr>
          <p:nvPr>
            <p:ph type="dt" idx="10"/>
          </p:nvPr>
        </p:nvSpPr>
        <p:spPr/>
        <p:txBody>
          <a:bodyPr/>
          <a:lstStyle/>
          <a:p>
            <a:fld id="{C3E92BA7-06FD-4E6F-84C6-6A10B5C0DB14}"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804232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A22190AC-4ADC-40DC-A730-3B101D0391DC}" type="slidenum">
              <a:rPr lang="en-US" altLang="en-US"/>
              <a:pPr/>
              <a:t>65</a:t>
            </a:fld>
            <a:endParaRPr lang="en-US" altLang="en-US"/>
          </a:p>
        </p:txBody>
      </p:sp>
      <p:sp>
        <p:nvSpPr>
          <p:cNvPr id="878594" name="Slide Image Placeholder 1"/>
          <p:cNvSpPr>
            <a:spLocks noGrp="1" noRot="1" noChangeAspect="1" noTextEdit="1"/>
          </p:cNvSpPr>
          <p:nvPr>
            <p:ph type="sldImg"/>
          </p:nvPr>
        </p:nvSpPr>
        <p:spPr>
          <a:xfrm>
            <a:off x="1171575" y="695325"/>
            <a:ext cx="4643438" cy="3481388"/>
          </a:xfrm>
          <a:ln/>
        </p:spPr>
      </p:sp>
      <p:sp>
        <p:nvSpPr>
          <p:cNvPr id="878595" name="Notes Placeholder 2"/>
          <p:cNvSpPr>
            <a:spLocks noGrp="1"/>
          </p:cNvSpPr>
          <p:nvPr>
            <p:ph type="body" idx="1"/>
          </p:nvPr>
        </p:nvSpPr>
        <p:spPr/>
        <p:txBody>
          <a:bodyPr lIns="91432" tIns="45716" rIns="91432" bIns="45716"/>
          <a:lstStyle/>
          <a:p>
            <a:endParaRPr lang="en-US" altLang="en-US"/>
          </a:p>
        </p:txBody>
      </p:sp>
      <p:sp>
        <p:nvSpPr>
          <p:cNvPr id="878596"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78597"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D4543D9-9FBB-4742-8D4A-B16144C3B53B}" type="slidenum">
              <a:rPr lang="en-US" altLang="en-US" sz="1200"/>
              <a:pPr algn="r"/>
              <a:t>65</a:t>
            </a:fld>
            <a:endParaRPr lang="en-US" altLang="en-US" sz="1200"/>
          </a:p>
        </p:txBody>
      </p:sp>
      <p:sp>
        <p:nvSpPr>
          <p:cNvPr id="2" name="Date Placeholder 1"/>
          <p:cNvSpPr>
            <a:spLocks noGrp="1"/>
          </p:cNvSpPr>
          <p:nvPr>
            <p:ph type="dt" idx="10"/>
          </p:nvPr>
        </p:nvSpPr>
        <p:spPr/>
        <p:txBody>
          <a:bodyPr/>
          <a:lstStyle/>
          <a:p>
            <a:fld id="{F9648110-DB59-45DB-B1D5-6CF3CF225256}"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357029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386BFE3C-F984-4E86-9F3F-683DAB2304E3}" type="slidenum">
              <a:rPr lang="en-US" altLang="en-US"/>
              <a:pPr/>
              <a:t>66</a:t>
            </a:fld>
            <a:endParaRPr lang="en-US" altLang="en-US"/>
          </a:p>
        </p:txBody>
      </p:sp>
      <p:sp>
        <p:nvSpPr>
          <p:cNvPr id="880642" name="Slide Image Placeholder 1"/>
          <p:cNvSpPr>
            <a:spLocks noGrp="1" noRot="1" noChangeAspect="1" noTextEdit="1"/>
          </p:cNvSpPr>
          <p:nvPr>
            <p:ph type="sldImg"/>
          </p:nvPr>
        </p:nvSpPr>
        <p:spPr>
          <a:xfrm>
            <a:off x="1171575" y="695325"/>
            <a:ext cx="4643438" cy="3481388"/>
          </a:xfrm>
          <a:ln/>
        </p:spPr>
      </p:sp>
      <p:sp>
        <p:nvSpPr>
          <p:cNvPr id="880643" name="Notes Placeholder 2"/>
          <p:cNvSpPr>
            <a:spLocks noGrp="1"/>
          </p:cNvSpPr>
          <p:nvPr>
            <p:ph type="body" idx="1"/>
          </p:nvPr>
        </p:nvSpPr>
        <p:spPr/>
        <p:txBody>
          <a:bodyPr lIns="91432" tIns="45716" rIns="91432" bIns="45716"/>
          <a:lstStyle/>
          <a:p>
            <a:endParaRPr lang="en-US" altLang="en-US"/>
          </a:p>
        </p:txBody>
      </p:sp>
      <p:sp>
        <p:nvSpPr>
          <p:cNvPr id="880644"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80645"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6C9D5D1-9DFE-4E27-9A92-2FBCA7FCC2B9}" type="slidenum">
              <a:rPr lang="en-US" altLang="en-US" sz="1200"/>
              <a:pPr algn="r"/>
              <a:t>66</a:t>
            </a:fld>
            <a:endParaRPr lang="en-US" altLang="en-US" sz="1200"/>
          </a:p>
        </p:txBody>
      </p:sp>
      <p:sp>
        <p:nvSpPr>
          <p:cNvPr id="2" name="Date Placeholder 1"/>
          <p:cNvSpPr>
            <a:spLocks noGrp="1"/>
          </p:cNvSpPr>
          <p:nvPr>
            <p:ph type="dt" idx="10"/>
          </p:nvPr>
        </p:nvSpPr>
        <p:spPr/>
        <p:txBody>
          <a:bodyPr/>
          <a:lstStyle/>
          <a:p>
            <a:fld id="{96D6D1D5-9BB4-4D9B-A7E0-3279285305BC}"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47371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9" name="Rectangle 7"/>
          <p:cNvSpPr>
            <a:spLocks noGrp="1" noChangeArrowheads="1"/>
          </p:cNvSpPr>
          <p:nvPr>
            <p:ph type="sldNum" sz="quarter" idx="5"/>
          </p:nvPr>
        </p:nvSpPr>
        <p:spPr>
          <a:ln/>
        </p:spPr>
        <p:txBody>
          <a:bodyPr/>
          <a:lstStyle/>
          <a:p>
            <a:fld id="{7A4CE7BF-AB4A-4A30-871E-0194FDA59D23}" type="slidenum">
              <a:rPr lang="en-US" altLang="en-US"/>
              <a:pPr/>
              <a:t>67</a:t>
            </a:fld>
            <a:endParaRPr lang="en-US" altLang="en-US"/>
          </a:p>
        </p:txBody>
      </p:sp>
      <p:sp>
        <p:nvSpPr>
          <p:cNvPr id="882690" name="Slide Image Placeholder 1"/>
          <p:cNvSpPr>
            <a:spLocks noGrp="1" noRot="1" noChangeAspect="1" noTextEdit="1"/>
          </p:cNvSpPr>
          <p:nvPr>
            <p:ph type="sldImg"/>
          </p:nvPr>
        </p:nvSpPr>
        <p:spPr>
          <a:xfrm>
            <a:off x="1171575" y="695325"/>
            <a:ext cx="4643438" cy="3481388"/>
          </a:xfrm>
          <a:ln/>
        </p:spPr>
      </p:sp>
      <p:sp>
        <p:nvSpPr>
          <p:cNvPr id="882691" name="Notes Placeholder 2"/>
          <p:cNvSpPr>
            <a:spLocks noGrp="1"/>
          </p:cNvSpPr>
          <p:nvPr>
            <p:ph type="body" idx="1"/>
          </p:nvPr>
        </p:nvSpPr>
        <p:spPr/>
        <p:txBody>
          <a:bodyPr lIns="91432" tIns="45716" rIns="91432" bIns="45716"/>
          <a:lstStyle/>
          <a:p>
            <a:endParaRPr lang="en-US" altLang="en-US"/>
          </a:p>
        </p:txBody>
      </p:sp>
      <p:sp>
        <p:nvSpPr>
          <p:cNvPr id="882692" name="Footer Placeholder 3"/>
          <p:cNvSpPr txBox="1">
            <a:spLocks noGrp="1"/>
          </p:cNvSpPr>
          <p:nvPr/>
        </p:nvSpPr>
        <p:spPr bwMode="auto">
          <a:xfrm>
            <a:off x="1" y="8819199"/>
            <a:ext cx="3027639"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CAP5415 Harris-06-21-2010.ppt</a:t>
            </a:r>
          </a:p>
        </p:txBody>
      </p:sp>
      <p:sp>
        <p:nvSpPr>
          <p:cNvPr id="882693" name="Slide Number Placeholder 4"/>
          <p:cNvSpPr txBox="1">
            <a:spLocks noGrp="1"/>
          </p:cNvSpPr>
          <p:nvPr/>
        </p:nvSpPr>
        <p:spPr bwMode="auto">
          <a:xfrm>
            <a:off x="3958973" y="8819199"/>
            <a:ext cx="3026027" cy="46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C543D99-4F26-44D3-B25C-71EBB4730927}" type="slidenum">
              <a:rPr lang="en-US" altLang="en-US" sz="1200"/>
              <a:pPr algn="r"/>
              <a:t>67</a:t>
            </a:fld>
            <a:endParaRPr lang="en-US" altLang="en-US" sz="1200"/>
          </a:p>
        </p:txBody>
      </p:sp>
      <p:sp>
        <p:nvSpPr>
          <p:cNvPr id="2" name="Date Placeholder 1"/>
          <p:cNvSpPr>
            <a:spLocks noGrp="1"/>
          </p:cNvSpPr>
          <p:nvPr>
            <p:ph type="dt" idx="10"/>
          </p:nvPr>
        </p:nvSpPr>
        <p:spPr/>
        <p:txBody>
          <a:bodyPr/>
          <a:lstStyle/>
          <a:p>
            <a:fld id="{3E739D2C-E4F6-4E86-AE0C-8711DF7B44CB}"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611021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C3ADC6AD-340D-43B1-9F17-75DB2A208A27}" type="slidenum">
              <a:rPr lang="en-US" altLang="en-US"/>
              <a:pPr/>
              <a:t>14</a:t>
            </a:fld>
            <a:endParaRPr lang="en-US" altLang="en-US"/>
          </a:p>
        </p:txBody>
      </p:sp>
      <p:sp>
        <p:nvSpPr>
          <p:cNvPr id="1164290" name="Rectangle 2"/>
          <p:cNvSpPr>
            <a:spLocks noGrp="1" noRot="1" noChangeAspect="1" noChangeArrowheads="1" noTextEdit="1"/>
          </p:cNvSpPr>
          <p:nvPr>
            <p:ph type="sldImg"/>
          </p:nvPr>
        </p:nvSpPr>
        <p:spPr>
          <a:xfrm>
            <a:off x="1171575" y="695325"/>
            <a:ext cx="4643438" cy="3481388"/>
          </a:xfrm>
          <a:ln/>
        </p:spPr>
      </p:sp>
      <p:sp>
        <p:nvSpPr>
          <p:cNvPr id="1164291" name="Rectangle 3"/>
          <p:cNvSpPr>
            <a:spLocks noGrp="1" noChangeArrowheads="1"/>
          </p:cNvSpPr>
          <p:nvPr>
            <p:ph type="body" idx="1"/>
          </p:nvPr>
        </p:nvSpPr>
        <p:spPr/>
        <p:txBody>
          <a:bodyPr/>
          <a:lstStyle/>
          <a:p>
            <a:r>
              <a:rPr lang="en-US" altLang="en-US"/>
              <a:t>Cloud</a:t>
            </a:r>
          </a:p>
        </p:txBody>
      </p:sp>
      <p:sp>
        <p:nvSpPr>
          <p:cNvPr id="2" name="Date Placeholder 1"/>
          <p:cNvSpPr>
            <a:spLocks noGrp="1"/>
          </p:cNvSpPr>
          <p:nvPr>
            <p:ph type="dt" idx="10"/>
          </p:nvPr>
        </p:nvSpPr>
        <p:spPr/>
        <p:txBody>
          <a:bodyPr/>
          <a:lstStyle/>
          <a:p>
            <a:fld id="{5B228C51-A2BD-472B-A927-0AC76D4E766A}"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8284260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88EAF9E7-11D2-46BF-9384-1F9B882DAC5D}" type="slidenum">
              <a:rPr lang="en-US" altLang="en-US"/>
              <a:pPr/>
              <a:t>68</a:t>
            </a:fld>
            <a:endParaRPr lang="en-US" altLang="en-US"/>
          </a:p>
        </p:txBody>
      </p:sp>
      <p:sp>
        <p:nvSpPr>
          <p:cNvPr id="884738" name="Rectangle 2"/>
          <p:cNvSpPr>
            <a:spLocks noGrp="1" noRot="1" noChangeAspect="1" noChangeArrowheads="1" noTextEdit="1"/>
          </p:cNvSpPr>
          <p:nvPr>
            <p:ph type="sldImg"/>
          </p:nvPr>
        </p:nvSpPr>
        <p:spPr>
          <a:xfrm>
            <a:off x="1171575" y="695325"/>
            <a:ext cx="4643438" cy="3481388"/>
          </a:xfrm>
          <a:ln/>
        </p:spPr>
      </p:sp>
      <p:sp>
        <p:nvSpPr>
          <p:cNvPr id="8847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4E8A87E2-C444-46EC-9AA1-C8E5BA307017}"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85047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FD298548-05C6-4551-90C8-FB64357A2C8F}" type="slidenum">
              <a:rPr lang="en-US" altLang="en-US"/>
              <a:pPr/>
              <a:t>69</a:t>
            </a:fld>
            <a:endParaRPr lang="en-US" altLang="en-US"/>
          </a:p>
        </p:txBody>
      </p:sp>
      <p:sp>
        <p:nvSpPr>
          <p:cNvPr id="1166338" name="Rectangle 2"/>
          <p:cNvSpPr>
            <a:spLocks noGrp="1" noRot="1" noChangeAspect="1" noChangeArrowheads="1" noTextEdit="1"/>
          </p:cNvSpPr>
          <p:nvPr>
            <p:ph type="sldImg"/>
          </p:nvPr>
        </p:nvSpPr>
        <p:spPr>
          <a:xfrm>
            <a:off x="1171575" y="695325"/>
            <a:ext cx="4643438" cy="3481388"/>
          </a:xfrm>
          <a:ln/>
        </p:spPr>
      </p:sp>
      <p:sp>
        <p:nvSpPr>
          <p:cNvPr id="11663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A4806E24-FC84-4ED4-B639-C8BE00FC88DE}"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226824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F9778F2C-F6AE-4DA0-9AF2-2C9419FA5CA2}" type="slidenum">
              <a:rPr lang="en-US" altLang="en-US"/>
              <a:pPr/>
              <a:t>72</a:t>
            </a:fld>
            <a:endParaRPr lang="en-US" altLang="en-US"/>
          </a:p>
        </p:txBody>
      </p:sp>
      <p:sp>
        <p:nvSpPr>
          <p:cNvPr id="1172482" name="Rectangle 2"/>
          <p:cNvSpPr>
            <a:spLocks noGrp="1" noRot="1" noChangeAspect="1" noChangeArrowheads="1" noTextEdit="1"/>
          </p:cNvSpPr>
          <p:nvPr>
            <p:ph type="sldImg"/>
          </p:nvPr>
        </p:nvSpPr>
        <p:spPr>
          <a:xfrm>
            <a:off x="1171575" y="695325"/>
            <a:ext cx="4643438" cy="3481388"/>
          </a:xfrm>
          <a:ln/>
        </p:spPr>
      </p:sp>
      <p:sp>
        <p:nvSpPr>
          <p:cNvPr id="117248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756CB9A0-9A0E-41C3-BF71-5D825A6DB672}"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828678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62514341-966D-4CD0-8713-3CA294B4E2FF}" type="slidenum">
              <a:rPr lang="en-US" altLang="en-US"/>
              <a:pPr/>
              <a:t>76</a:t>
            </a:fld>
            <a:endParaRPr lang="en-US" altLang="en-US"/>
          </a:p>
        </p:txBody>
      </p:sp>
      <p:sp>
        <p:nvSpPr>
          <p:cNvPr id="1170434" name="Rectangle 2"/>
          <p:cNvSpPr>
            <a:spLocks noGrp="1" noRot="1" noChangeAspect="1" noChangeArrowheads="1" noTextEdit="1"/>
          </p:cNvSpPr>
          <p:nvPr>
            <p:ph type="sldImg"/>
          </p:nvPr>
        </p:nvSpPr>
        <p:spPr>
          <a:xfrm>
            <a:off x="1171575" y="695325"/>
            <a:ext cx="4643438" cy="3481388"/>
          </a:xfrm>
          <a:ln/>
        </p:spPr>
      </p:sp>
      <p:sp>
        <p:nvSpPr>
          <p:cNvPr id="117043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B9594B22-1C1C-45F3-9D2D-B33686AB0865}"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586548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27AAFDB7-FA1E-4A5B-B92A-F6FAB87A4AB7}" type="slidenum">
              <a:rPr lang="en-US" altLang="en-US"/>
              <a:pPr/>
              <a:t>77</a:t>
            </a:fld>
            <a:endParaRPr lang="en-US" altLang="en-US"/>
          </a:p>
        </p:txBody>
      </p:sp>
      <p:sp>
        <p:nvSpPr>
          <p:cNvPr id="1034242" name="Rectangle 2"/>
          <p:cNvSpPr>
            <a:spLocks noGrp="1" noRot="1" noChangeAspect="1" noChangeArrowheads="1" noTextEdit="1"/>
          </p:cNvSpPr>
          <p:nvPr>
            <p:ph type="sldImg"/>
          </p:nvPr>
        </p:nvSpPr>
        <p:spPr>
          <a:xfrm>
            <a:off x="1171575" y="695325"/>
            <a:ext cx="4643438" cy="3481388"/>
          </a:xfrm>
          <a:ln/>
        </p:spPr>
      </p:sp>
      <p:sp>
        <p:nvSpPr>
          <p:cNvPr id="103424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A2382C5E-C418-4CD0-A271-CBBD099DF492}"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84075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818F742C-701E-4D44-BF59-20B830580686}" type="slidenum">
              <a:rPr lang="en-US" altLang="en-US"/>
              <a:pPr/>
              <a:t>78</a:t>
            </a:fld>
            <a:endParaRPr lang="en-US" altLang="en-US"/>
          </a:p>
        </p:txBody>
      </p:sp>
      <p:sp>
        <p:nvSpPr>
          <p:cNvPr id="1036290" name="Rectangle 2"/>
          <p:cNvSpPr>
            <a:spLocks noGrp="1" noRot="1" noChangeAspect="1" noChangeArrowheads="1" noTextEdit="1"/>
          </p:cNvSpPr>
          <p:nvPr>
            <p:ph type="sldImg"/>
          </p:nvPr>
        </p:nvSpPr>
        <p:spPr>
          <a:xfrm>
            <a:off x="1171575" y="695325"/>
            <a:ext cx="4643438" cy="3481388"/>
          </a:xfrm>
          <a:ln/>
        </p:spPr>
      </p:sp>
      <p:sp>
        <p:nvSpPr>
          <p:cNvPr id="103629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C6E3A99A-6FAD-4D2E-B1B4-0C2343D09094}"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453535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B25231C5-B205-48F0-92D1-7FDA58C7B622}" type="slidenum">
              <a:rPr lang="en-US" altLang="en-US"/>
              <a:pPr/>
              <a:t>79</a:t>
            </a:fld>
            <a:endParaRPr lang="en-US" altLang="en-US"/>
          </a:p>
        </p:txBody>
      </p:sp>
      <p:sp>
        <p:nvSpPr>
          <p:cNvPr id="1038338" name="Rectangle 2"/>
          <p:cNvSpPr>
            <a:spLocks noGrp="1" noRot="1" noChangeAspect="1" noChangeArrowheads="1" noTextEdit="1"/>
          </p:cNvSpPr>
          <p:nvPr>
            <p:ph type="sldImg"/>
          </p:nvPr>
        </p:nvSpPr>
        <p:spPr>
          <a:xfrm>
            <a:off x="1171575" y="695325"/>
            <a:ext cx="4643438" cy="3481388"/>
          </a:xfrm>
          <a:ln/>
        </p:spPr>
      </p:sp>
      <p:sp>
        <p:nvSpPr>
          <p:cNvPr id="103833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5AA2BB25-2E43-462D-B707-41CF0D018F82}"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827471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DC9ED592-ABD4-40BB-BC12-4D6255DF7A83}" type="slidenum">
              <a:rPr lang="en-US" altLang="en-US"/>
              <a:pPr/>
              <a:t>80</a:t>
            </a:fld>
            <a:endParaRPr lang="en-US" altLang="en-US"/>
          </a:p>
        </p:txBody>
      </p:sp>
      <p:sp>
        <p:nvSpPr>
          <p:cNvPr id="1040386" name="Rectangle 2"/>
          <p:cNvSpPr>
            <a:spLocks noGrp="1" noRot="1" noChangeAspect="1" noChangeArrowheads="1" noTextEdit="1"/>
          </p:cNvSpPr>
          <p:nvPr>
            <p:ph type="sldImg"/>
          </p:nvPr>
        </p:nvSpPr>
        <p:spPr>
          <a:xfrm>
            <a:off x="1174750" y="696913"/>
            <a:ext cx="4640263" cy="3479800"/>
          </a:xfrm>
          <a:ln/>
        </p:spPr>
      </p:sp>
      <p:sp>
        <p:nvSpPr>
          <p:cNvPr id="1040387" name="Rectangle 3"/>
          <p:cNvSpPr>
            <a:spLocks noGrp="1" noChangeArrowheads="1"/>
          </p:cNvSpPr>
          <p:nvPr>
            <p:ph type="body" idx="1"/>
          </p:nvPr>
        </p:nvSpPr>
        <p:spPr>
          <a:xfrm>
            <a:off x="931334" y="4408807"/>
            <a:ext cx="5122333" cy="4177347"/>
          </a:xfrm>
        </p:spPr>
        <p:txBody>
          <a:bodyPr/>
          <a:lstStyle/>
          <a:p>
            <a:r>
              <a:rPr lang="en-US" altLang="en-US"/>
              <a:t>Source: http://www.telegraph.co.uk/finance/markets/10013768/Bogus-AP-tweet-about-explosion-at-the-White-House-wipes-billions-off-US-markets.html </a:t>
            </a:r>
          </a:p>
          <a:p>
            <a:endParaRPr lang="en-US" altLang="en-US"/>
          </a:p>
          <a:p>
            <a:r>
              <a:rPr lang="en-US" altLang="en-US"/>
              <a:t>Dow Jones dropped 145 points, Standard &amp; Poor’s 500 Index lost $136 billion in value, and blue chip</a:t>
            </a:r>
          </a:p>
          <a:p>
            <a:r>
              <a:rPr lang="en-US" altLang="en-US"/>
              <a:t>names like Exxon Mobil, Apple, Johnson &amp; Johnson and Microsoft lost about 1% of their value.</a:t>
            </a:r>
          </a:p>
          <a:p>
            <a:endParaRPr lang="en-US" altLang="en-US"/>
          </a:p>
          <a:p>
            <a:r>
              <a:rPr lang="en-US" altLang="en-US"/>
              <a:t>On April 23, 2013</a:t>
            </a:r>
          </a:p>
          <a:p>
            <a:endParaRPr lang="en-US" altLang="en-US"/>
          </a:p>
          <a:p>
            <a:r>
              <a:rPr lang="en-US" altLang="en-US"/>
              <a:t>“Breaking: Two Explosions in the White House and Barrack Obama is injured,” said the fake “alert” from one of America’s most trusted news sources, briefly fooling some news outlets and sending the Dow Jones plunging 145 points in the space of two minutes — or 1pc. </a:t>
            </a:r>
          </a:p>
          <a:p>
            <a:endParaRPr lang="en-US" altLang="en-US"/>
          </a:p>
          <a:p>
            <a:r>
              <a:rPr lang="en-US" altLang="en-US"/>
              <a:t>The benchmark S&amp;P 500 index also fell nearly 1pc in the space of three minutes as the tweet hit the markets. With the S&amp;P valued at roughly $14.6 trillion at the moment of the false tweet, that three-minute plunge briefly wiped out $136.5bn (£92.2bn) of the index's value, according to Reuters. </a:t>
            </a:r>
          </a:p>
          <a:p>
            <a:endParaRPr lang="en-US" altLang="en-US"/>
          </a:p>
        </p:txBody>
      </p:sp>
      <p:sp>
        <p:nvSpPr>
          <p:cNvPr id="2" name="Date Placeholder 1"/>
          <p:cNvSpPr>
            <a:spLocks noGrp="1"/>
          </p:cNvSpPr>
          <p:nvPr>
            <p:ph type="dt" idx="10"/>
          </p:nvPr>
        </p:nvSpPr>
        <p:spPr/>
        <p:txBody>
          <a:bodyPr/>
          <a:lstStyle/>
          <a:p>
            <a:fld id="{EB7C501A-F8F5-4E50-8ACF-F872F346B0B2}"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81382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C1E68DC2-7932-4868-9F86-05553B2D2C09}" type="slidenum">
              <a:rPr lang="en-US" altLang="en-US"/>
              <a:pPr/>
              <a:t>81</a:t>
            </a:fld>
            <a:endParaRPr lang="en-US" altLang="en-US"/>
          </a:p>
        </p:txBody>
      </p:sp>
      <p:sp>
        <p:nvSpPr>
          <p:cNvPr id="1042434" name="Rectangle 2"/>
          <p:cNvSpPr>
            <a:spLocks noGrp="1" noRot="1" noChangeAspect="1" noChangeArrowheads="1" noTextEdit="1"/>
          </p:cNvSpPr>
          <p:nvPr>
            <p:ph type="sldImg"/>
          </p:nvPr>
        </p:nvSpPr>
        <p:spPr>
          <a:xfrm>
            <a:off x="1171575" y="695325"/>
            <a:ext cx="4643438" cy="3481388"/>
          </a:xfrm>
          <a:ln/>
        </p:spPr>
      </p:sp>
      <p:sp>
        <p:nvSpPr>
          <p:cNvPr id="104243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9FEB01E7-5905-4191-A43A-B5BCBF94D11A}"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9190732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BB27227F-7C85-42F1-AD27-4F916FA631F2}" type="slidenum">
              <a:rPr lang="en-US" altLang="en-US"/>
              <a:pPr/>
              <a:t>82</a:t>
            </a:fld>
            <a:endParaRPr lang="en-US" altLang="en-US"/>
          </a:p>
        </p:txBody>
      </p:sp>
      <p:sp>
        <p:nvSpPr>
          <p:cNvPr id="1044482" name="Rectangle 2"/>
          <p:cNvSpPr>
            <a:spLocks noGrp="1" noRot="1" noChangeAspect="1" noChangeArrowheads="1" noTextEdit="1"/>
          </p:cNvSpPr>
          <p:nvPr>
            <p:ph type="sldImg"/>
          </p:nvPr>
        </p:nvSpPr>
        <p:spPr>
          <a:xfrm>
            <a:off x="1171575" y="695325"/>
            <a:ext cx="4643438" cy="3481388"/>
          </a:xfrm>
          <a:ln/>
        </p:spPr>
      </p:sp>
      <p:sp>
        <p:nvSpPr>
          <p:cNvPr id="104448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AE47F803-04C9-49E2-9732-18E0C9807DF3}"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16957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20EB60AC-FD1E-46F3-ADDB-26A3D7A510DC}" type="slidenum">
              <a:rPr lang="en-US" altLang="en-US"/>
              <a:pPr/>
              <a:t>22</a:t>
            </a:fld>
            <a:endParaRPr lang="en-US" altLang="en-US"/>
          </a:p>
        </p:txBody>
      </p:sp>
      <p:sp>
        <p:nvSpPr>
          <p:cNvPr id="740354" name="Rectangle 2"/>
          <p:cNvSpPr>
            <a:spLocks noGrp="1" noRot="1" noChangeAspect="1" noChangeArrowheads="1" noTextEdit="1"/>
          </p:cNvSpPr>
          <p:nvPr>
            <p:ph type="sldImg"/>
          </p:nvPr>
        </p:nvSpPr>
        <p:spPr>
          <a:xfrm>
            <a:off x="1171575" y="695325"/>
            <a:ext cx="4643438" cy="3481388"/>
          </a:xfrm>
          <a:ln/>
        </p:spPr>
      </p:sp>
      <p:sp>
        <p:nvSpPr>
          <p:cNvPr id="74035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2A2312EF-0D7C-44BE-94B8-A112C3934A1F}"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782125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496C82F4-8F0E-42EA-937A-AAF93F6C1C48}" type="slidenum">
              <a:rPr lang="en-US" altLang="en-US"/>
              <a:pPr/>
              <a:t>83</a:t>
            </a:fld>
            <a:endParaRPr lang="en-US" altLang="en-US"/>
          </a:p>
        </p:txBody>
      </p:sp>
      <p:sp>
        <p:nvSpPr>
          <p:cNvPr id="1046530" name="Rectangle 2"/>
          <p:cNvSpPr>
            <a:spLocks noGrp="1" noRot="1" noChangeAspect="1" noChangeArrowheads="1" noTextEdit="1"/>
          </p:cNvSpPr>
          <p:nvPr>
            <p:ph type="sldImg"/>
          </p:nvPr>
        </p:nvSpPr>
        <p:spPr>
          <a:xfrm>
            <a:off x="1171575" y="695325"/>
            <a:ext cx="4643438" cy="3481388"/>
          </a:xfrm>
          <a:ln/>
        </p:spPr>
      </p:sp>
      <p:sp>
        <p:nvSpPr>
          <p:cNvPr id="104653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6C960D84-804E-4533-95EE-5475A7423AEC}"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913608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2D6E0A1D-CCA1-4CF8-B457-CD072DE7D867}" type="slidenum">
              <a:rPr lang="en-US" altLang="en-US"/>
              <a:pPr/>
              <a:t>84</a:t>
            </a:fld>
            <a:endParaRPr lang="en-US" altLang="en-US"/>
          </a:p>
        </p:txBody>
      </p:sp>
      <p:sp>
        <p:nvSpPr>
          <p:cNvPr id="1051650" name="Rectangle 2"/>
          <p:cNvSpPr>
            <a:spLocks noGrp="1" noRot="1" noChangeAspect="1" noChangeArrowheads="1" noTextEdit="1"/>
          </p:cNvSpPr>
          <p:nvPr>
            <p:ph type="sldImg"/>
          </p:nvPr>
        </p:nvSpPr>
        <p:spPr>
          <a:xfrm>
            <a:off x="1171575" y="695325"/>
            <a:ext cx="4643438" cy="3481388"/>
          </a:xfrm>
          <a:ln/>
        </p:spPr>
      </p:sp>
      <p:sp>
        <p:nvSpPr>
          <p:cNvPr id="105165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836D542B-BD08-44DD-A313-B75EA35D6D15}"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4140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F328F666-08EE-4199-8513-ED9B8C15D7D3}" type="slidenum">
              <a:rPr lang="en-US" altLang="en-US"/>
              <a:pPr/>
              <a:t>85</a:t>
            </a:fld>
            <a:endParaRPr lang="en-US" altLang="en-US"/>
          </a:p>
        </p:txBody>
      </p:sp>
      <p:sp>
        <p:nvSpPr>
          <p:cNvPr id="1048578" name="Rectangle 2"/>
          <p:cNvSpPr>
            <a:spLocks noGrp="1" noRot="1" noChangeAspect="1" noChangeArrowheads="1" noTextEdit="1"/>
          </p:cNvSpPr>
          <p:nvPr>
            <p:ph type="sldImg"/>
          </p:nvPr>
        </p:nvSpPr>
        <p:spPr>
          <a:xfrm>
            <a:off x="1171575" y="695325"/>
            <a:ext cx="4643438" cy="3481388"/>
          </a:xfrm>
          <a:ln/>
        </p:spPr>
      </p:sp>
      <p:sp>
        <p:nvSpPr>
          <p:cNvPr id="104857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9BAEE34C-60DE-41A0-961B-400FC86FE4D2}"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8872615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3EB5ACDC-42E3-4F18-9F4E-9386AA3B8FDC}" type="slidenum">
              <a:rPr lang="en-US" altLang="en-US"/>
              <a:pPr/>
              <a:t>86</a:t>
            </a:fld>
            <a:endParaRPr lang="en-US" altLang="en-US"/>
          </a:p>
        </p:txBody>
      </p:sp>
      <p:sp>
        <p:nvSpPr>
          <p:cNvPr id="1057794" name="Rectangle 2"/>
          <p:cNvSpPr>
            <a:spLocks noGrp="1" noRot="1" noChangeAspect="1" noChangeArrowheads="1" noTextEdit="1"/>
          </p:cNvSpPr>
          <p:nvPr>
            <p:ph type="sldImg"/>
          </p:nvPr>
        </p:nvSpPr>
        <p:spPr>
          <a:xfrm>
            <a:off x="1174750" y="696913"/>
            <a:ext cx="4640263" cy="3479800"/>
          </a:xfrm>
          <a:ln/>
        </p:spPr>
      </p:sp>
      <p:sp>
        <p:nvSpPr>
          <p:cNvPr id="1057795" name="Rectangle 3"/>
          <p:cNvSpPr>
            <a:spLocks noGrp="1" noChangeArrowheads="1"/>
          </p:cNvSpPr>
          <p:nvPr>
            <p:ph type="body" idx="1"/>
          </p:nvPr>
        </p:nvSpPr>
        <p:spPr>
          <a:xfrm>
            <a:off x="931334" y="4408807"/>
            <a:ext cx="5122333" cy="4177347"/>
          </a:xfrm>
        </p:spPr>
        <p:txBody>
          <a:bodyPr/>
          <a:lstStyle/>
          <a:p>
            <a:r>
              <a:rPr lang="en-US" altLang="en-US"/>
              <a:t>Source: from http://www.ritholtz.com/blog/wp-content/uploads/2010/10/flash-crash-dow-popup.png . </a:t>
            </a:r>
          </a:p>
          <a:p>
            <a:endParaRPr lang="en-US" altLang="en-US"/>
          </a:p>
          <a:p>
            <a:r>
              <a:rPr lang="en-US" altLang="en-US"/>
              <a:t>From http://en.wikipedia.org/wiki/2010_Flash_Crash </a:t>
            </a:r>
          </a:p>
          <a:p>
            <a:endParaRPr lang="en-US" altLang="en-US"/>
          </a:p>
          <a:p>
            <a:r>
              <a:rPr lang="en-US" altLang="en-US"/>
              <a:t>The </a:t>
            </a:r>
            <a:r>
              <a:rPr lang="en-US" altLang="en-US" b="1"/>
              <a:t>May 6, 2010 Flash Crash</a:t>
            </a:r>
            <a:r>
              <a:rPr lang="en-US" altLang="en-US">
                <a:hlinkClick r:id="rId3"/>
              </a:rPr>
              <a:t>[1]</a:t>
            </a:r>
            <a:r>
              <a:rPr lang="en-US" altLang="en-US"/>
              <a:t> also known as </a:t>
            </a:r>
            <a:r>
              <a:rPr lang="en-US" altLang="en-US" b="1"/>
              <a:t>The Crash of 2:45</a:t>
            </a:r>
            <a:r>
              <a:rPr lang="en-US" altLang="en-US"/>
              <a:t>, the </a:t>
            </a:r>
            <a:r>
              <a:rPr lang="en-US" altLang="en-US" b="1"/>
              <a:t>2010 Flash Crash</a:t>
            </a:r>
            <a:r>
              <a:rPr lang="en-US" altLang="en-US"/>
              <a:t> or just simply, the </a:t>
            </a:r>
            <a:r>
              <a:rPr lang="en-US" altLang="en-US" b="1"/>
              <a:t>Flash Crash</a:t>
            </a:r>
            <a:r>
              <a:rPr lang="en-US" altLang="en-US"/>
              <a:t>, was a United States </a:t>
            </a:r>
            <a:r>
              <a:rPr lang="en-US" altLang="en-US">
                <a:hlinkClick r:id="rId4" tooltip="Stock market crash"/>
              </a:rPr>
              <a:t>stock market crash</a:t>
            </a:r>
            <a:r>
              <a:rPr lang="en-US" altLang="en-US"/>
              <a:t> on Thursday May 6, 2010 in which the </a:t>
            </a:r>
            <a:r>
              <a:rPr lang="en-US" altLang="en-US">
                <a:hlinkClick r:id="rId5" tooltip="Dow Jones Industrial Average"/>
              </a:rPr>
              <a:t>Dow Jones Industrial Average</a:t>
            </a:r>
            <a:r>
              <a:rPr lang="en-US" altLang="en-US"/>
              <a:t> plunged about 1000 points (about 9%) only to recover those losses within minutes. It was the second largest </a:t>
            </a:r>
            <a:r>
              <a:rPr lang="en-US" altLang="en-US">
                <a:hlinkClick r:id="rId6" tooltip="List of largest daily changes in the Dow Jones Industrial Average"/>
              </a:rPr>
              <a:t>point swing</a:t>
            </a:r>
            <a:r>
              <a:rPr lang="en-US" altLang="en-US"/>
              <a:t>, 1,010.14 points, and the biggest one-day point decline, 998.5 points, on an intraday basis in Dow Jones Industrial Average history .</a:t>
            </a:r>
          </a:p>
        </p:txBody>
      </p:sp>
      <p:sp>
        <p:nvSpPr>
          <p:cNvPr id="2" name="Date Placeholder 1"/>
          <p:cNvSpPr>
            <a:spLocks noGrp="1"/>
          </p:cNvSpPr>
          <p:nvPr>
            <p:ph type="dt" idx="10"/>
          </p:nvPr>
        </p:nvSpPr>
        <p:spPr/>
        <p:txBody>
          <a:bodyPr/>
          <a:lstStyle/>
          <a:p>
            <a:fld id="{C28A5178-39DE-49E1-9DC2-B7AAF2F3D166}"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41406761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46C11E4E-2DA8-42F6-BD00-BD846EDFDB7E}" type="slidenum">
              <a:rPr lang="en-US" altLang="en-US"/>
              <a:pPr/>
              <a:t>87</a:t>
            </a:fld>
            <a:endParaRPr lang="en-US" altLang="en-US"/>
          </a:p>
        </p:txBody>
      </p:sp>
      <p:sp>
        <p:nvSpPr>
          <p:cNvPr id="791554" name="Rectangle 2"/>
          <p:cNvSpPr>
            <a:spLocks noGrp="1" noRot="1" noChangeAspect="1" noChangeArrowheads="1" noTextEdit="1"/>
          </p:cNvSpPr>
          <p:nvPr>
            <p:ph type="sldImg"/>
          </p:nvPr>
        </p:nvSpPr>
        <p:spPr>
          <a:xfrm>
            <a:off x="1171575" y="695325"/>
            <a:ext cx="4643438" cy="3481388"/>
          </a:xfrm>
          <a:ln/>
        </p:spPr>
      </p:sp>
      <p:sp>
        <p:nvSpPr>
          <p:cNvPr id="79155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CB32693E-DD7E-4B9C-9BE0-D2E0995918A6}"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6155947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3E543740-9A3B-409C-A01E-0F2E724D03E6}" type="slidenum">
              <a:rPr lang="en-US" altLang="en-US"/>
              <a:pPr/>
              <a:t>88</a:t>
            </a:fld>
            <a:endParaRPr lang="en-US" altLang="en-US"/>
          </a:p>
        </p:txBody>
      </p:sp>
      <p:sp>
        <p:nvSpPr>
          <p:cNvPr id="793602" name="Rectangle 2"/>
          <p:cNvSpPr>
            <a:spLocks noGrp="1" noRot="1" noChangeAspect="1" noChangeArrowheads="1" noTextEdit="1"/>
          </p:cNvSpPr>
          <p:nvPr>
            <p:ph type="sldImg"/>
          </p:nvPr>
        </p:nvSpPr>
        <p:spPr>
          <a:xfrm>
            <a:off x="1171575" y="695325"/>
            <a:ext cx="4643438" cy="3481388"/>
          </a:xfrm>
          <a:ln/>
        </p:spPr>
      </p:sp>
      <p:sp>
        <p:nvSpPr>
          <p:cNvPr id="79360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F2919C82-D5A8-4D7E-8C60-5D06858B22F1}"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24455360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D28C6A35-4184-4B3B-835D-BCC41AFDAD18}" type="slidenum">
              <a:rPr lang="en-US" altLang="en-US"/>
              <a:pPr/>
              <a:t>89</a:t>
            </a:fld>
            <a:endParaRPr lang="en-US" altLang="en-US"/>
          </a:p>
        </p:txBody>
      </p:sp>
      <p:sp>
        <p:nvSpPr>
          <p:cNvPr id="795650" name="Rectangle 2"/>
          <p:cNvSpPr>
            <a:spLocks noGrp="1" noRot="1" noChangeAspect="1" noChangeArrowheads="1" noTextEdit="1"/>
          </p:cNvSpPr>
          <p:nvPr>
            <p:ph type="sldImg"/>
          </p:nvPr>
        </p:nvSpPr>
        <p:spPr>
          <a:xfrm>
            <a:off x="1171575" y="695325"/>
            <a:ext cx="4643438" cy="3481388"/>
          </a:xfrm>
          <a:ln/>
        </p:spPr>
      </p:sp>
      <p:sp>
        <p:nvSpPr>
          <p:cNvPr id="79565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E442DB62-ABFE-4479-BE80-8B1524AD9766}"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9909679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0A3BCE1B-9F62-4D91-BC3D-772C967A4572}" type="slidenum">
              <a:rPr lang="en-US" altLang="en-US"/>
              <a:pPr/>
              <a:t>90</a:t>
            </a:fld>
            <a:endParaRPr lang="en-US" altLang="en-US"/>
          </a:p>
        </p:txBody>
      </p:sp>
      <p:sp>
        <p:nvSpPr>
          <p:cNvPr id="796674" name="Rectangle 2"/>
          <p:cNvSpPr>
            <a:spLocks noGrp="1" noRot="1" noChangeAspect="1" noChangeArrowheads="1" noTextEdit="1"/>
          </p:cNvSpPr>
          <p:nvPr>
            <p:ph type="sldImg"/>
          </p:nvPr>
        </p:nvSpPr>
        <p:spPr>
          <a:xfrm>
            <a:off x="1171575" y="695325"/>
            <a:ext cx="4643438" cy="3481388"/>
          </a:xfrm>
          <a:ln/>
        </p:spPr>
      </p:sp>
      <p:sp>
        <p:nvSpPr>
          <p:cNvPr id="796675"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685976BF-9474-42E7-8318-EFA11476B00E}"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66317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FB396031-AD9E-4E8C-A9B3-10041F710049}" type="slidenum">
              <a:rPr lang="en-US" altLang="en-US"/>
              <a:pPr/>
              <a:t>23</a:t>
            </a:fld>
            <a:endParaRPr lang="en-US" altLang="en-US"/>
          </a:p>
        </p:txBody>
      </p:sp>
      <p:sp>
        <p:nvSpPr>
          <p:cNvPr id="816130" name="Rectangle 2"/>
          <p:cNvSpPr>
            <a:spLocks noGrp="1" noRot="1" noChangeAspect="1" noChangeArrowheads="1" noTextEdit="1"/>
          </p:cNvSpPr>
          <p:nvPr>
            <p:ph type="sldImg"/>
          </p:nvPr>
        </p:nvSpPr>
        <p:spPr>
          <a:xfrm>
            <a:off x="1171575" y="695325"/>
            <a:ext cx="4643438" cy="3481388"/>
          </a:xfrm>
          <a:ln/>
        </p:spPr>
      </p:sp>
      <p:sp>
        <p:nvSpPr>
          <p:cNvPr id="816131"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4F15D502-D817-421F-BC94-F6130B41838A}"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53101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69D6E533-2DC8-492A-9D65-94476E6639AE}" type="slidenum">
              <a:rPr lang="en-US" altLang="en-US"/>
              <a:pPr/>
              <a:t>24</a:t>
            </a:fld>
            <a:endParaRPr lang="en-US" altLang="en-US"/>
          </a:p>
        </p:txBody>
      </p:sp>
      <p:sp>
        <p:nvSpPr>
          <p:cNvPr id="818178" name="Rectangle 2"/>
          <p:cNvSpPr>
            <a:spLocks noGrp="1" noRot="1" noChangeAspect="1" noChangeArrowheads="1" noTextEdit="1"/>
          </p:cNvSpPr>
          <p:nvPr>
            <p:ph type="sldImg"/>
          </p:nvPr>
        </p:nvSpPr>
        <p:spPr>
          <a:xfrm>
            <a:off x="1171575" y="695325"/>
            <a:ext cx="4643438" cy="3481388"/>
          </a:xfrm>
          <a:ln/>
        </p:spPr>
      </p:sp>
      <p:sp>
        <p:nvSpPr>
          <p:cNvPr id="818179"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41FFA690-961E-40AF-B755-9D32EEB850A5}"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106428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a:ln/>
        </p:spPr>
        <p:txBody>
          <a:bodyPr/>
          <a:lstStyle/>
          <a:p>
            <a:r>
              <a:rPr lang="en-US" altLang="en-US" smtClean="0"/>
              <a:t>intro-seminar-17.ppt</a:t>
            </a:r>
            <a:endParaRPr lang="en-US" altLang="en-US"/>
          </a:p>
        </p:txBody>
      </p:sp>
      <p:sp>
        <p:nvSpPr>
          <p:cNvPr id="7" name="Rectangle 7"/>
          <p:cNvSpPr>
            <a:spLocks noGrp="1" noChangeArrowheads="1"/>
          </p:cNvSpPr>
          <p:nvPr>
            <p:ph type="sldNum" sz="quarter" idx="5"/>
          </p:nvPr>
        </p:nvSpPr>
        <p:spPr>
          <a:ln/>
        </p:spPr>
        <p:txBody>
          <a:bodyPr/>
          <a:lstStyle/>
          <a:p>
            <a:fld id="{92734BB2-6B37-4B1C-A3B1-F923D15EE575}" type="slidenum">
              <a:rPr lang="en-US" altLang="en-US"/>
              <a:pPr/>
              <a:t>25</a:t>
            </a:fld>
            <a:endParaRPr lang="en-US" altLang="en-US"/>
          </a:p>
        </p:txBody>
      </p:sp>
      <p:sp>
        <p:nvSpPr>
          <p:cNvPr id="911362" name="Rectangle 2"/>
          <p:cNvSpPr>
            <a:spLocks noGrp="1" noRot="1" noChangeAspect="1" noChangeArrowheads="1" noTextEdit="1"/>
          </p:cNvSpPr>
          <p:nvPr>
            <p:ph type="sldImg"/>
          </p:nvPr>
        </p:nvSpPr>
        <p:spPr>
          <a:xfrm>
            <a:off x="1171575" y="695325"/>
            <a:ext cx="4643438" cy="3481388"/>
          </a:xfrm>
          <a:ln/>
        </p:spPr>
      </p:sp>
      <p:sp>
        <p:nvSpPr>
          <p:cNvPr id="911363" name="Rectangle 3"/>
          <p:cNvSpPr>
            <a:spLocks noGrp="1" noChangeArrowheads="1"/>
          </p:cNvSpPr>
          <p:nvPr>
            <p:ph type="body" idx="1"/>
          </p:nvPr>
        </p:nvSpPr>
        <p:spPr/>
        <p:txBody>
          <a:bodyPr/>
          <a:lstStyle/>
          <a:p>
            <a:endParaRPr lang="en-US" altLang="en-US"/>
          </a:p>
        </p:txBody>
      </p:sp>
      <p:sp>
        <p:nvSpPr>
          <p:cNvPr id="2" name="Date Placeholder 1"/>
          <p:cNvSpPr>
            <a:spLocks noGrp="1"/>
          </p:cNvSpPr>
          <p:nvPr>
            <p:ph type="dt" idx="10"/>
          </p:nvPr>
        </p:nvSpPr>
        <p:spPr/>
        <p:txBody>
          <a:bodyPr/>
          <a:lstStyle/>
          <a:p>
            <a:fld id="{854CD2A8-2E11-4301-8711-037753B34D5C}" type="datetime1">
              <a:rPr lang="en-US" altLang="en-US" smtClean="0"/>
              <a:t>9/21/2017</a:t>
            </a:fld>
            <a:endParaRPr lang="en-US" altLang="en-US"/>
          </a:p>
        </p:txBody>
      </p:sp>
      <p:sp>
        <p:nvSpPr>
          <p:cNvPr id="3" name="Header Placeholder 2"/>
          <p:cNvSpPr>
            <a:spLocks noGrp="1"/>
          </p:cNvSpPr>
          <p:nvPr>
            <p:ph type="hdr" sz="quarter" idx="11"/>
          </p:nvPr>
        </p:nvSpPr>
        <p:spPr/>
        <p:txBody>
          <a:bodyPr/>
          <a:lstStyle/>
          <a:p>
            <a:r>
              <a:rPr lang="en-US" altLang="en-US" smtClean="0"/>
              <a:t>Dr. Xiuwen Liu</a:t>
            </a:r>
            <a:endParaRPr lang="en-US" altLang="en-US"/>
          </a:p>
        </p:txBody>
      </p:sp>
    </p:spTree>
    <p:extLst>
      <p:ext uri="{BB962C8B-B14F-4D97-AF65-F5344CB8AC3E}">
        <p14:creationId xmlns:p14="http://schemas.microsoft.com/office/powerpoint/2010/main" val="3964616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036302-DF98-4FC5-B562-7B284D085C81}"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9054FFE7-DB63-44C0-93FC-F2BE61EFEC95}" type="slidenum">
              <a:rPr lang="en-US" altLang="en-US" smtClean="0"/>
              <a:pPr/>
              <a:t>‹#›</a:t>
            </a:fld>
            <a:endParaRPr lang="en-US" altLang="en-US"/>
          </a:p>
        </p:txBody>
      </p:sp>
    </p:spTree>
    <p:extLst>
      <p:ext uri="{BB962C8B-B14F-4D97-AF65-F5344CB8AC3E}">
        <p14:creationId xmlns:p14="http://schemas.microsoft.com/office/powerpoint/2010/main" val="350748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A1CF3D-E373-41EC-9771-88125D4A437B}"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127A76FC-4FAC-4945-86E9-3BBCC140F1C9}" type="slidenum">
              <a:rPr lang="en-US" altLang="en-US" smtClean="0"/>
              <a:pPr/>
              <a:t>‹#›</a:t>
            </a:fld>
            <a:endParaRPr lang="en-US" altLang="en-US"/>
          </a:p>
        </p:txBody>
      </p:sp>
    </p:spTree>
    <p:extLst>
      <p:ext uri="{BB962C8B-B14F-4D97-AF65-F5344CB8AC3E}">
        <p14:creationId xmlns:p14="http://schemas.microsoft.com/office/powerpoint/2010/main" val="4166624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C2AF80-377D-4AB6-9227-18985946F24E}"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EB768252-4C6E-4048-B044-F04F52A3E98F}" type="slidenum">
              <a:rPr lang="en-US" altLang="en-US" smtClean="0"/>
              <a:pPr/>
              <a:t>‹#›</a:t>
            </a:fld>
            <a:endParaRPr lang="en-US" altLang="en-US"/>
          </a:p>
        </p:txBody>
      </p:sp>
    </p:spTree>
    <p:extLst>
      <p:ext uri="{BB962C8B-B14F-4D97-AF65-F5344CB8AC3E}">
        <p14:creationId xmlns:p14="http://schemas.microsoft.com/office/powerpoint/2010/main" val="7431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AD2AA95-7765-4E65-94B9-72629D53B602}"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dirty="0" smtClean="0"/>
              <a:t>intro-seminar-17</a:t>
            </a:r>
            <a:endParaRPr lang="en-US" altLang="en-US" dirty="0"/>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a:t>
            </a:fld>
            <a:endParaRPr lang="en-US" altLang="en-US"/>
          </a:p>
        </p:txBody>
      </p:sp>
    </p:spTree>
    <p:extLst>
      <p:ext uri="{BB962C8B-B14F-4D97-AF65-F5344CB8AC3E}">
        <p14:creationId xmlns:p14="http://schemas.microsoft.com/office/powerpoint/2010/main" val="315521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A6AB0-6B52-4F5E-8DAF-386EBB5A4993}"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992AF4E0-064F-453A-8F96-B01540E46DDB}" type="slidenum">
              <a:rPr lang="en-US" altLang="en-US" smtClean="0"/>
              <a:pPr/>
              <a:t>‹#›</a:t>
            </a:fld>
            <a:endParaRPr lang="en-US" altLang="en-US"/>
          </a:p>
        </p:txBody>
      </p:sp>
    </p:spTree>
    <p:extLst>
      <p:ext uri="{BB962C8B-B14F-4D97-AF65-F5344CB8AC3E}">
        <p14:creationId xmlns:p14="http://schemas.microsoft.com/office/powerpoint/2010/main" val="108012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936D69-3349-46E3-BC19-E7D595AC54F4}" type="datetime1">
              <a:rPr lang="en-US" altLang="en-US" smtClean="0"/>
              <a:t>9/20/2017</a:t>
            </a:fld>
            <a:endParaRPr lang="en-US" altLang="en-US"/>
          </a:p>
        </p:txBody>
      </p:sp>
      <p:sp>
        <p:nvSpPr>
          <p:cNvPr id="6" name="Footer Placeholder 5"/>
          <p:cNvSpPr>
            <a:spLocks noGrp="1"/>
          </p:cNvSpPr>
          <p:nvPr>
            <p:ph type="ftr" sz="quarter" idx="11"/>
          </p:nvPr>
        </p:nvSpPr>
        <p:spPr/>
        <p:txBody>
          <a:bodyPr/>
          <a:lstStyle/>
          <a:p>
            <a:r>
              <a:rPr lang="en-US" altLang="en-US" smtClean="0"/>
              <a:t>intro-seminar-17</a:t>
            </a:r>
            <a:endParaRPr lang="en-US" altLang="en-US"/>
          </a:p>
        </p:txBody>
      </p:sp>
      <p:sp>
        <p:nvSpPr>
          <p:cNvPr id="7" name="Slide Number Placeholder 6"/>
          <p:cNvSpPr>
            <a:spLocks noGrp="1"/>
          </p:cNvSpPr>
          <p:nvPr>
            <p:ph type="sldNum" sz="quarter" idx="12"/>
          </p:nvPr>
        </p:nvSpPr>
        <p:spPr/>
        <p:txBody>
          <a:bodyPr/>
          <a:lstStyle/>
          <a:p>
            <a:fld id="{8450E0F2-CEBC-41F8-89B4-DA56ACB41FE8}" type="slidenum">
              <a:rPr lang="en-US" altLang="en-US" smtClean="0"/>
              <a:pPr/>
              <a:t>‹#›</a:t>
            </a:fld>
            <a:endParaRPr lang="en-US" altLang="en-US"/>
          </a:p>
        </p:txBody>
      </p:sp>
    </p:spTree>
    <p:extLst>
      <p:ext uri="{BB962C8B-B14F-4D97-AF65-F5344CB8AC3E}">
        <p14:creationId xmlns:p14="http://schemas.microsoft.com/office/powerpoint/2010/main" val="2332075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EA8572-A2B3-4329-B05A-8BA62EBCCDB4}" type="datetime1">
              <a:rPr lang="en-US" altLang="en-US" smtClean="0"/>
              <a:t>9/20/2017</a:t>
            </a:fld>
            <a:endParaRPr lang="en-US" altLang="en-US"/>
          </a:p>
        </p:txBody>
      </p:sp>
      <p:sp>
        <p:nvSpPr>
          <p:cNvPr id="8" name="Footer Placeholder 7"/>
          <p:cNvSpPr>
            <a:spLocks noGrp="1"/>
          </p:cNvSpPr>
          <p:nvPr>
            <p:ph type="ftr" sz="quarter" idx="11"/>
          </p:nvPr>
        </p:nvSpPr>
        <p:spPr/>
        <p:txBody>
          <a:bodyPr/>
          <a:lstStyle/>
          <a:p>
            <a:r>
              <a:rPr lang="en-US" altLang="en-US" smtClean="0"/>
              <a:t>intro-seminar-17</a:t>
            </a:r>
            <a:endParaRPr lang="en-US" altLang="en-US"/>
          </a:p>
        </p:txBody>
      </p:sp>
      <p:sp>
        <p:nvSpPr>
          <p:cNvPr id="9" name="Slide Number Placeholder 8"/>
          <p:cNvSpPr>
            <a:spLocks noGrp="1"/>
          </p:cNvSpPr>
          <p:nvPr>
            <p:ph type="sldNum" sz="quarter" idx="12"/>
          </p:nvPr>
        </p:nvSpPr>
        <p:spPr/>
        <p:txBody>
          <a:bodyPr/>
          <a:lstStyle/>
          <a:p>
            <a:fld id="{BCD04FF6-819F-4D8F-84AD-2FA4B80E7413}" type="slidenum">
              <a:rPr lang="en-US" altLang="en-US" smtClean="0"/>
              <a:pPr/>
              <a:t>‹#›</a:t>
            </a:fld>
            <a:endParaRPr lang="en-US" altLang="en-US"/>
          </a:p>
        </p:txBody>
      </p:sp>
    </p:spTree>
    <p:extLst>
      <p:ext uri="{BB962C8B-B14F-4D97-AF65-F5344CB8AC3E}">
        <p14:creationId xmlns:p14="http://schemas.microsoft.com/office/powerpoint/2010/main" val="193538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8F80647-84AD-49E8-8CEE-6C03B53CC107}" type="datetime1">
              <a:rPr lang="en-US" altLang="en-US" smtClean="0"/>
              <a:t>9/20/2017</a:t>
            </a:fld>
            <a:endParaRPr lang="en-US" altLang="en-US"/>
          </a:p>
        </p:txBody>
      </p:sp>
      <p:sp>
        <p:nvSpPr>
          <p:cNvPr id="4" name="Footer Placeholder 3"/>
          <p:cNvSpPr>
            <a:spLocks noGrp="1"/>
          </p:cNvSpPr>
          <p:nvPr>
            <p:ph type="ftr" sz="quarter" idx="11"/>
          </p:nvPr>
        </p:nvSpPr>
        <p:spPr/>
        <p:txBody>
          <a:bodyPr/>
          <a:lstStyle/>
          <a:p>
            <a:r>
              <a:rPr lang="en-US" altLang="en-US" smtClean="0"/>
              <a:t>intro-seminar-17</a:t>
            </a:r>
            <a:endParaRPr lang="en-US" altLang="en-US"/>
          </a:p>
        </p:txBody>
      </p:sp>
      <p:sp>
        <p:nvSpPr>
          <p:cNvPr id="5" name="Slide Number Placeholder 4"/>
          <p:cNvSpPr>
            <a:spLocks noGrp="1"/>
          </p:cNvSpPr>
          <p:nvPr>
            <p:ph type="sldNum" sz="quarter" idx="12"/>
          </p:nvPr>
        </p:nvSpPr>
        <p:spPr/>
        <p:txBody>
          <a:bodyPr/>
          <a:lstStyle/>
          <a:p>
            <a:fld id="{2D3E6ACE-F3F0-494A-9DE2-8E044BCB26C6}" type="slidenum">
              <a:rPr lang="en-US" altLang="en-US" smtClean="0"/>
              <a:pPr/>
              <a:t>‹#›</a:t>
            </a:fld>
            <a:endParaRPr lang="en-US" altLang="en-US"/>
          </a:p>
        </p:txBody>
      </p:sp>
    </p:spTree>
    <p:extLst>
      <p:ext uri="{BB962C8B-B14F-4D97-AF65-F5344CB8AC3E}">
        <p14:creationId xmlns:p14="http://schemas.microsoft.com/office/powerpoint/2010/main" val="387817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67381-5A79-4144-B141-B7388560CB3B}" type="datetime1">
              <a:rPr lang="en-US" altLang="en-US" smtClean="0"/>
              <a:t>9/20/2017</a:t>
            </a:fld>
            <a:endParaRPr lang="en-US" altLang="en-US"/>
          </a:p>
        </p:txBody>
      </p:sp>
      <p:sp>
        <p:nvSpPr>
          <p:cNvPr id="3" name="Footer Placeholder 2"/>
          <p:cNvSpPr>
            <a:spLocks noGrp="1"/>
          </p:cNvSpPr>
          <p:nvPr>
            <p:ph type="ftr" sz="quarter" idx="11"/>
          </p:nvPr>
        </p:nvSpPr>
        <p:spPr/>
        <p:txBody>
          <a:bodyPr/>
          <a:lstStyle/>
          <a:p>
            <a:r>
              <a:rPr lang="en-US" altLang="en-US" smtClean="0"/>
              <a:t>intro-seminar-17</a:t>
            </a:r>
            <a:endParaRPr lang="en-US" altLang="en-US"/>
          </a:p>
        </p:txBody>
      </p:sp>
      <p:sp>
        <p:nvSpPr>
          <p:cNvPr id="4" name="Slide Number Placeholder 3"/>
          <p:cNvSpPr>
            <a:spLocks noGrp="1"/>
          </p:cNvSpPr>
          <p:nvPr>
            <p:ph type="sldNum" sz="quarter" idx="12"/>
          </p:nvPr>
        </p:nvSpPr>
        <p:spPr/>
        <p:txBody>
          <a:bodyPr/>
          <a:lstStyle/>
          <a:p>
            <a:fld id="{490462AD-A266-4E4D-96EE-0937CA2B243E}" type="slidenum">
              <a:rPr lang="en-US" altLang="en-US" smtClean="0"/>
              <a:pPr/>
              <a:t>‹#›</a:t>
            </a:fld>
            <a:endParaRPr lang="en-US" altLang="en-US"/>
          </a:p>
        </p:txBody>
      </p:sp>
    </p:spTree>
    <p:extLst>
      <p:ext uri="{BB962C8B-B14F-4D97-AF65-F5344CB8AC3E}">
        <p14:creationId xmlns:p14="http://schemas.microsoft.com/office/powerpoint/2010/main" val="2818663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433CE9-C422-4CA6-BB1F-730D27258916}" type="datetime1">
              <a:rPr lang="en-US" altLang="en-US" smtClean="0"/>
              <a:t>9/20/2017</a:t>
            </a:fld>
            <a:endParaRPr lang="en-US" altLang="en-US"/>
          </a:p>
        </p:txBody>
      </p:sp>
      <p:sp>
        <p:nvSpPr>
          <p:cNvPr id="6" name="Footer Placeholder 5"/>
          <p:cNvSpPr>
            <a:spLocks noGrp="1"/>
          </p:cNvSpPr>
          <p:nvPr>
            <p:ph type="ftr" sz="quarter" idx="11"/>
          </p:nvPr>
        </p:nvSpPr>
        <p:spPr/>
        <p:txBody>
          <a:bodyPr/>
          <a:lstStyle/>
          <a:p>
            <a:r>
              <a:rPr lang="en-US" altLang="en-US" smtClean="0"/>
              <a:t>intro-seminar-17</a:t>
            </a:r>
            <a:endParaRPr lang="en-US" altLang="en-US"/>
          </a:p>
        </p:txBody>
      </p:sp>
      <p:sp>
        <p:nvSpPr>
          <p:cNvPr id="7" name="Slide Number Placeholder 6"/>
          <p:cNvSpPr>
            <a:spLocks noGrp="1"/>
          </p:cNvSpPr>
          <p:nvPr>
            <p:ph type="sldNum" sz="quarter" idx="12"/>
          </p:nvPr>
        </p:nvSpPr>
        <p:spPr/>
        <p:txBody>
          <a:bodyPr/>
          <a:lstStyle/>
          <a:p>
            <a:fld id="{C0E5875E-F821-4310-88EF-5FC692396F81}" type="slidenum">
              <a:rPr lang="en-US" altLang="en-US" smtClean="0"/>
              <a:pPr/>
              <a:t>‹#›</a:t>
            </a:fld>
            <a:endParaRPr lang="en-US" altLang="en-US"/>
          </a:p>
        </p:txBody>
      </p:sp>
    </p:spTree>
    <p:extLst>
      <p:ext uri="{BB962C8B-B14F-4D97-AF65-F5344CB8AC3E}">
        <p14:creationId xmlns:p14="http://schemas.microsoft.com/office/powerpoint/2010/main" val="168519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B05DBE-B425-430E-8791-12DB8B6BF75A}" type="datetime1">
              <a:rPr lang="en-US" altLang="en-US" smtClean="0"/>
              <a:t>9/20/2017</a:t>
            </a:fld>
            <a:endParaRPr lang="en-US" altLang="en-US"/>
          </a:p>
        </p:txBody>
      </p:sp>
      <p:sp>
        <p:nvSpPr>
          <p:cNvPr id="6" name="Footer Placeholder 5"/>
          <p:cNvSpPr>
            <a:spLocks noGrp="1"/>
          </p:cNvSpPr>
          <p:nvPr>
            <p:ph type="ftr" sz="quarter" idx="11"/>
          </p:nvPr>
        </p:nvSpPr>
        <p:spPr/>
        <p:txBody>
          <a:bodyPr/>
          <a:lstStyle/>
          <a:p>
            <a:r>
              <a:rPr lang="en-US" altLang="en-US" smtClean="0"/>
              <a:t>intro-seminar-17</a:t>
            </a:r>
            <a:endParaRPr lang="en-US" altLang="en-US"/>
          </a:p>
        </p:txBody>
      </p:sp>
      <p:sp>
        <p:nvSpPr>
          <p:cNvPr id="7" name="Slide Number Placeholder 6"/>
          <p:cNvSpPr>
            <a:spLocks noGrp="1"/>
          </p:cNvSpPr>
          <p:nvPr>
            <p:ph type="sldNum" sz="quarter" idx="12"/>
          </p:nvPr>
        </p:nvSpPr>
        <p:spPr/>
        <p:txBody>
          <a:bodyPr/>
          <a:lstStyle/>
          <a:p>
            <a:fld id="{AFDBA2C6-4828-4E88-A637-3A32E92C4C86}" type="slidenum">
              <a:rPr lang="en-US" altLang="en-US" smtClean="0"/>
              <a:pPr/>
              <a:t>‹#›</a:t>
            </a:fld>
            <a:endParaRPr lang="en-US" altLang="en-US"/>
          </a:p>
        </p:txBody>
      </p:sp>
    </p:spTree>
    <p:extLst>
      <p:ext uri="{BB962C8B-B14F-4D97-AF65-F5344CB8AC3E}">
        <p14:creationId xmlns:p14="http://schemas.microsoft.com/office/powerpoint/2010/main" val="307722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46022-4A19-427A-95A6-CEF98BFA2F39}" type="datetime1">
              <a:rPr lang="en-US" altLang="en-US" smtClean="0"/>
              <a:t>9/20/2017</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smtClean="0"/>
              <a:t>intro-seminar-17</a:t>
            </a: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B5DA5-A40D-4665-A455-9CEA2D00D0BA}" type="slidenum">
              <a:rPr lang="en-US" altLang="en-US" smtClean="0"/>
              <a:pPr/>
              <a:t>‹#›</a:t>
            </a:fld>
            <a:endParaRPr lang="en-US" altLang="en-US"/>
          </a:p>
        </p:txBody>
      </p:sp>
    </p:spTree>
    <p:extLst>
      <p:ext uri="{BB962C8B-B14F-4D97-AF65-F5344CB8AC3E}">
        <p14:creationId xmlns:p14="http://schemas.microsoft.com/office/powerpoint/2010/main" val="264463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landsat.usgs.gov/tools_acq.ph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customXml" Target="../ink/ink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customXml" Target="../ink/ink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66.png"/><Relationship Id="rId7" Type="http://schemas.openxmlformats.org/officeDocument/2006/relationships/image" Target="../media/image71.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customXml" Target="../ink/ink4.xml"/><Relationship Id="rId11" Type="http://schemas.openxmlformats.org/officeDocument/2006/relationships/image" Target="../media/image73.emf"/><Relationship Id="rId5" Type="http://schemas.openxmlformats.org/officeDocument/2006/relationships/image" Target="../media/image70.emf"/><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72.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DDDDDD"/>
        </a:solidFill>
        <a:effectLst/>
      </p:bgPr>
    </p:bg>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1371600" y="1714500"/>
            <a:ext cx="6400800" cy="1028700"/>
          </a:xfrm>
        </p:spPr>
        <p:txBody>
          <a:bodyPr anchor="ctr">
            <a:noAutofit/>
          </a:bodyPr>
          <a:lstStyle/>
          <a:p>
            <a:r>
              <a:rPr lang="en-US" altLang="en-US" sz="2700" b="1" dirty="0">
                <a:solidFill>
                  <a:srgbClr val="CC0000"/>
                </a:solidFill>
              </a:rPr>
              <a:t>Research Activities at </a:t>
            </a:r>
            <a:br>
              <a:rPr lang="en-US" altLang="en-US" sz="2700" b="1" dirty="0">
                <a:solidFill>
                  <a:srgbClr val="CC0000"/>
                </a:solidFill>
              </a:rPr>
            </a:br>
            <a:r>
              <a:rPr lang="en-US" altLang="en-US" sz="2700" b="1" dirty="0">
                <a:solidFill>
                  <a:srgbClr val="CC0000"/>
                </a:solidFill>
              </a:rPr>
              <a:t>Florida State Vision and Learning Group</a:t>
            </a:r>
            <a:br>
              <a:rPr lang="en-US" altLang="en-US" sz="2700" b="1" dirty="0">
                <a:solidFill>
                  <a:srgbClr val="CC0000"/>
                </a:solidFill>
              </a:rPr>
            </a:br>
            <a:r>
              <a:rPr lang="en-US" altLang="en-US" sz="2700" b="1" dirty="0">
                <a:solidFill>
                  <a:srgbClr val="CC0000"/>
                </a:solidFill>
              </a:rPr>
              <a:t>Laboratory of Cyber Physical Systems</a:t>
            </a:r>
            <a:br>
              <a:rPr lang="en-US" altLang="en-US" sz="2700" b="1" dirty="0">
                <a:solidFill>
                  <a:srgbClr val="CC0000"/>
                </a:solidFill>
              </a:rPr>
            </a:br>
            <a:r>
              <a:rPr lang="en-US" altLang="en-US" sz="2700" b="1" dirty="0">
                <a:solidFill>
                  <a:srgbClr val="CC0000"/>
                </a:solidFill>
              </a:rPr>
              <a:t>Florida State University</a:t>
            </a:r>
          </a:p>
        </p:txBody>
      </p:sp>
      <p:sp>
        <p:nvSpPr>
          <p:cNvPr id="5125" name="Rectangle 5"/>
          <p:cNvSpPr>
            <a:spLocks noGrp="1" noChangeArrowheads="1"/>
          </p:cNvSpPr>
          <p:nvPr>
            <p:ph type="subTitle" idx="1"/>
          </p:nvPr>
        </p:nvSpPr>
        <p:spPr>
          <a:xfrm>
            <a:off x="2057400" y="3657600"/>
            <a:ext cx="5429250" cy="2114550"/>
          </a:xfrm>
        </p:spPr>
        <p:txBody>
          <a:bodyPr/>
          <a:lstStyle/>
          <a:p>
            <a:r>
              <a:rPr lang="en-US" altLang="en-US" sz="2400" dirty="0">
                <a:solidFill>
                  <a:srgbClr val="CC0000"/>
                </a:solidFill>
              </a:rPr>
              <a:t>Xiuwen Liu</a:t>
            </a:r>
          </a:p>
          <a:p>
            <a:endParaRPr lang="en-US" altLang="en-US" sz="225" dirty="0">
              <a:solidFill>
                <a:srgbClr val="CC0000"/>
              </a:solidFill>
            </a:endParaRPr>
          </a:p>
          <a:p>
            <a:r>
              <a:rPr lang="en-US" altLang="en-US" sz="2100" dirty="0">
                <a:solidFill>
                  <a:srgbClr val="CC0000"/>
                </a:solidFill>
              </a:rPr>
              <a:t>Department of Computer  Science</a:t>
            </a:r>
          </a:p>
          <a:p>
            <a:r>
              <a:rPr lang="en-US" altLang="en-US" sz="2100" dirty="0">
                <a:solidFill>
                  <a:srgbClr val="CC0000"/>
                </a:solidFill>
              </a:rPr>
              <a:t>Florida State University</a:t>
            </a:r>
          </a:p>
          <a:p>
            <a:endParaRPr lang="en-US" altLang="en-US" sz="100" dirty="0">
              <a:solidFill>
                <a:srgbClr val="CC0000"/>
              </a:solidFill>
            </a:endParaRPr>
          </a:p>
          <a:p>
            <a:endParaRPr lang="en-US" altLang="en-US" dirty="0">
              <a:solidFill>
                <a:srgbClr val="CC0000"/>
              </a:solidFill>
            </a:endParaRPr>
          </a:p>
          <a:p>
            <a:endParaRPr lang="en-US" altLang="en-US" dirty="0">
              <a:solidFill>
                <a:srgbClr val="CC0000"/>
              </a:solidFill>
            </a:endParaRPr>
          </a:p>
        </p:txBody>
      </p:sp>
      <p:sp>
        <p:nvSpPr>
          <p:cNvPr id="5126" name="Line 6"/>
          <p:cNvSpPr>
            <a:spLocks noChangeShapeType="1"/>
          </p:cNvSpPr>
          <p:nvPr/>
        </p:nvSpPr>
        <p:spPr bwMode="auto">
          <a:xfrm flipV="1">
            <a:off x="57150" y="3200400"/>
            <a:ext cx="9086850" cy="0"/>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35846" name="Text Box 1030"/>
          <p:cNvSpPr txBox="1">
            <a:spLocks noChangeArrowheads="1"/>
          </p:cNvSpPr>
          <p:nvPr/>
        </p:nvSpPr>
        <p:spPr bwMode="auto">
          <a:xfrm>
            <a:off x="304800" y="5448016"/>
            <a:ext cx="853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dirty="0" smtClean="0">
                <a:solidFill>
                  <a:srgbClr val="CC0000"/>
                </a:solidFill>
              </a:rPr>
              <a:t>Slides available at </a:t>
            </a:r>
            <a:r>
              <a:rPr lang="en-US" altLang="en-US" sz="1800" dirty="0" smtClean="0">
                <a:solidFill>
                  <a:srgbClr val="CC0000"/>
                </a:solidFill>
              </a:rPr>
              <a:t>http</a:t>
            </a:r>
            <a:r>
              <a:rPr lang="en-US" altLang="en-US" sz="1800" dirty="0">
                <a:solidFill>
                  <a:srgbClr val="CC0000"/>
                </a:solidFill>
              </a:rPr>
              <a:t>://www.cs.fsu.edu/~</a:t>
            </a:r>
            <a:r>
              <a:rPr lang="en-US" altLang="en-US" sz="1800" dirty="0" smtClean="0">
                <a:solidFill>
                  <a:srgbClr val="CC0000"/>
                </a:solidFill>
              </a:rPr>
              <a:t>liux/courses/intro-seminar-17.pptx</a:t>
            </a:r>
            <a:endParaRPr lang="en-US" altLang="en-US" sz="1800" dirty="0">
              <a:solidFill>
                <a:srgbClr val="CC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763000" cy="854074"/>
          </a:xfrm>
        </p:spPr>
        <p:txBody>
          <a:bodyPr>
            <a:normAutofit/>
          </a:bodyPr>
          <a:lstStyle/>
          <a:p>
            <a:r>
              <a:rPr lang="en-US" sz="3600" dirty="0" smtClean="0">
                <a:sym typeface="Symbol" panose="05050102010706020507" pitchFamily="18" charset="2"/>
              </a:rPr>
              <a:t>-Resource Speech and Language Modeling</a:t>
            </a:r>
            <a:endParaRPr lang="en-US" sz="3600" dirty="0"/>
          </a:p>
        </p:txBody>
      </p:sp>
      <p:sp>
        <p:nvSpPr>
          <p:cNvPr id="3" name="Content Placeholder 2"/>
          <p:cNvSpPr>
            <a:spLocks noGrp="1"/>
          </p:cNvSpPr>
          <p:nvPr>
            <p:ph idx="1"/>
          </p:nvPr>
        </p:nvSpPr>
        <p:spPr>
          <a:xfrm>
            <a:off x="381000" y="1219200"/>
            <a:ext cx="8305800" cy="4953000"/>
          </a:xfrm>
        </p:spPr>
        <p:txBody>
          <a:bodyPr/>
          <a:lstStyle/>
          <a:p>
            <a:r>
              <a:rPr lang="en-US" dirty="0" smtClean="0"/>
              <a:t>One of the fundamental problems in machine learning and artificial intelligence is to model and understand natural languages</a:t>
            </a:r>
          </a:p>
          <a:p>
            <a:pPr lvl="1"/>
            <a:r>
              <a:rPr lang="en-US" dirty="0" smtClean="0"/>
              <a:t>Significant improvements have been achieved recently using deep learning techniques</a:t>
            </a:r>
          </a:p>
          <a:p>
            <a:pPr lvl="1"/>
            <a:r>
              <a:rPr lang="en-US" dirty="0" smtClean="0"/>
              <a:t>However, the performance for challenging problems is still limited</a:t>
            </a:r>
          </a:p>
          <a:p>
            <a:pPr lvl="1"/>
            <a:r>
              <a:rPr lang="en-US" dirty="0" smtClean="0"/>
              <a:t>How can we utilize the huge amount data for speech and texts in natural languages?</a:t>
            </a:r>
          </a:p>
          <a:p>
            <a:pPr lvl="2"/>
            <a:r>
              <a:rPr lang="en-US" dirty="0" smtClean="0"/>
              <a:t>By integrating unsupervised learning and supervised techniques to improve the performance </a:t>
            </a:r>
            <a:endParaRPr lang="en-US" dirty="0"/>
          </a:p>
        </p:txBody>
      </p:sp>
      <p:sp>
        <p:nvSpPr>
          <p:cNvPr id="4" name="Date Placeholder 3"/>
          <p:cNvSpPr>
            <a:spLocks noGrp="1"/>
          </p:cNvSpPr>
          <p:nvPr>
            <p:ph type="dt" sz="half" idx="10"/>
          </p:nvPr>
        </p:nvSpPr>
        <p:spPr/>
        <p:txBody>
          <a:bodyPr/>
          <a:lstStyle/>
          <a:p>
            <a:fld id="{CC077BE5-10E8-4F70-BF83-73062C73BF16}"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10</a:t>
            </a:fld>
            <a:endParaRPr lang="en-US" altLang="en-US"/>
          </a:p>
        </p:txBody>
      </p:sp>
    </p:spTree>
    <p:extLst>
      <p:ext uri="{BB962C8B-B14F-4D97-AF65-F5344CB8AC3E}">
        <p14:creationId xmlns:p14="http://schemas.microsoft.com/office/powerpoint/2010/main" val="3994955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7"/>
            <a:ext cx="8458200" cy="701673"/>
          </a:xfrm>
        </p:spPr>
        <p:txBody>
          <a:bodyPr>
            <a:noAutofit/>
          </a:bodyPr>
          <a:lstStyle/>
          <a:p>
            <a:r>
              <a:rPr lang="en-US" sz="3600" dirty="0" smtClean="0"/>
              <a:t>Word Representations based on Embedding</a:t>
            </a:r>
            <a:endParaRPr lang="en-US" sz="3600" dirty="0"/>
          </a:p>
        </p:txBody>
      </p:sp>
      <p:sp>
        <p:nvSpPr>
          <p:cNvPr id="4" name="Date Placeholder 3"/>
          <p:cNvSpPr>
            <a:spLocks noGrp="1"/>
          </p:cNvSpPr>
          <p:nvPr>
            <p:ph type="dt" sz="half" idx="10"/>
          </p:nvPr>
        </p:nvSpPr>
        <p:spPr/>
        <p:txBody>
          <a:bodyPr/>
          <a:lstStyle/>
          <a:p>
            <a:fld id="{B6C50201-862A-491E-A1B1-3438F8BE9533}"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11</a:t>
            </a:fld>
            <a:endParaRPr lang="en-US" altLang="en-US"/>
          </a:p>
        </p:txBody>
      </p:sp>
      <p:pic>
        <p:nvPicPr>
          <p:cNvPr id="9" name="Picture 8"/>
          <p:cNvPicPr>
            <a:picLocks noChangeAspect="1"/>
          </p:cNvPicPr>
          <p:nvPr/>
        </p:nvPicPr>
        <p:blipFill>
          <a:blip r:embed="rId2"/>
          <a:stretch>
            <a:fillRect/>
          </a:stretch>
        </p:blipFill>
        <p:spPr>
          <a:xfrm>
            <a:off x="228600" y="1143000"/>
            <a:ext cx="8458200" cy="5278341"/>
          </a:xfrm>
          <a:prstGeom prst="rect">
            <a:avLst/>
          </a:prstGeom>
        </p:spPr>
      </p:pic>
    </p:spTree>
    <p:extLst>
      <p:ext uri="{BB962C8B-B14F-4D97-AF65-F5344CB8AC3E}">
        <p14:creationId xmlns:p14="http://schemas.microsoft.com/office/powerpoint/2010/main" val="39788084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ChangeArrowheads="1"/>
          </p:cNvSpPr>
          <p:nvPr>
            <p:ph type="title"/>
          </p:nvPr>
        </p:nvSpPr>
        <p:spPr>
          <a:xfrm>
            <a:off x="228600" y="228600"/>
            <a:ext cx="8210550" cy="777874"/>
          </a:xfrm>
        </p:spPr>
        <p:txBody>
          <a:bodyPr/>
          <a:lstStyle/>
          <a:p>
            <a:r>
              <a:rPr lang="en-US" altLang="en-US" dirty="0"/>
              <a:t>Everglade Ecosystem Modeling</a:t>
            </a:r>
          </a:p>
        </p:txBody>
      </p:sp>
      <p:sp>
        <p:nvSpPr>
          <p:cNvPr id="4" name="Date Placeholder 3"/>
          <p:cNvSpPr>
            <a:spLocks noGrp="1"/>
          </p:cNvSpPr>
          <p:nvPr>
            <p:ph type="dt" sz="half" idx="10"/>
          </p:nvPr>
        </p:nvSpPr>
        <p:spPr/>
        <p:txBody>
          <a:bodyPr/>
          <a:lstStyle/>
          <a:p>
            <a:fld id="{17C70730-AE23-4E9C-8582-349609C09CC5}"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1161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95399"/>
            <a:ext cx="4343400" cy="48688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12</a:t>
            </a:fld>
            <a:endParaRPr lang="en-US" alt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a:xfrm>
            <a:off x="304800" y="228600"/>
            <a:ext cx="7886700" cy="625474"/>
          </a:xfrm>
        </p:spPr>
        <p:txBody>
          <a:bodyPr>
            <a:normAutofit fontScale="90000"/>
          </a:bodyPr>
          <a:lstStyle/>
          <a:p>
            <a:r>
              <a:rPr lang="en-US" altLang="en-US" dirty="0"/>
              <a:t>Everglade Ecosystem Modeling</a:t>
            </a:r>
          </a:p>
        </p:txBody>
      </p:sp>
      <p:sp>
        <p:nvSpPr>
          <p:cNvPr id="2" name="Date Placeholder 1"/>
          <p:cNvSpPr>
            <a:spLocks noGrp="1"/>
          </p:cNvSpPr>
          <p:nvPr>
            <p:ph type="dt" sz="half" idx="10"/>
          </p:nvPr>
        </p:nvSpPr>
        <p:spPr/>
        <p:txBody>
          <a:bodyPr/>
          <a:lstStyle/>
          <a:p>
            <a:fld id="{F7A4E63B-2EF0-425D-8485-FEA9BC72C575}" type="datetime1">
              <a:rPr lang="en-US" altLang="en-US" smtClean="0"/>
              <a:t>9/20/2017</a:t>
            </a:fld>
            <a:endParaRPr lang="en-US" altLang="en-US"/>
          </a:p>
        </p:txBody>
      </p:sp>
      <p:sp>
        <p:nvSpPr>
          <p:cNvPr id="3" name="Footer Placeholder 2"/>
          <p:cNvSpPr>
            <a:spLocks noGrp="1"/>
          </p:cNvSpPr>
          <p:nvPr>
            <p:ph type="ftr" sz="quarter" idx="11"/>
          </p:nvPr>
        </p:nvSpPr>
        <p:spPr/>
        <p:txBody>
          <a:bodyPr/>
          <a:lstStyle/>
          <a:p>
            <a:r>
              <a:rPr lang="en-US" altLang="en-US" smtClean="0"/>
              <a:t>intro-seminar-17</a:t>
            </a:r>
            <a:endParaRPr lang="en-US" altLang="en-US"/>
          </a:p>
        </p:txBody>
      </p:sp>
      <p:pic>
        <p:nvPicPr>
          <p:cNvPr id="1174533" name="Picture 5" descr="https://landsat.usgs.gov/L8_Pend_Acq/y2014/Sep/Sep-03-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219200"/>
            <a:ext cx="7900189" cy="3962400"/>
          </a:xfrm>
          <a:prstGeom prst="rect">
            <a:avLst/>
          </a:prstGeom>
          <a:noFill/>
          <a:extLst>
            <a:ext uri="{909E8E84-426E-40DD-AFC4-6F175D3DCCD1}">
              <a14:hiddenFill xmlns:a14="http://schemas.microsoft.com/office/drawing/2010/main">
                <a:solidFill>
                  <a:srgbClr val="FFFFFF"/>
                </a:solidFill>
              </a14:hiddenFill>
            </a:ext>
          </a:extLst>
        </p:spPr>
      </p:pic>
      <p:sp>
        <p:nvSpPr>
          <p:cNvPr id="1174534" name="Text Box 6"/>
          <p:cNvSpPr txBox="1">
            <a:spLocks noChangeArrowheads="1"/>
          </p:cNvSpPr>
          <p:nvPr/>
        </p:nvSpPr>
        <p:spPr bwMode="auto">
          <a:xfrm>
            <a:off x="1428750" y="5314950"/>
            <a:ext cx="634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800"/>
              <a:t>Source: </a:t>
            </a:r>
            <a:r>
              <a:rPr lang="en-US" altLang="en-US" sz="1800">
                <a:hlinkClick r:id="rId4"/>
              </a:rPr>
              <a:t>https://landsat.usgs.gov/tools_acq.php</a:t>
            </a:r>
            <a:r>
              <a:rPr lang="en-US" altLang="en-US" sz="1800"/>
              <a:t> </a:t>
            </a:r>
          </a:p>
        </p:txBody>
      </p:sp>
      <p:sp>
        <p:nvSpPr>
          <p:cNvPr id="4" name="Slide Number Placeholder 3"/>
          <p:cNvSpPr>
            <a:spLocks noGrp="1"/>
          </p:cNvSpPr>
          <p:nvPr>
            <p:ph type="sldNum" sz="quarter" idx="12"/>
          </p:nvPr>
        </p:nvSpPr>
        <p:spPr/>
        <p:txBody>
          <a:bodyPr/>
          <a:lstStyle/>
          <a:p>
            <a:fld id="{2DFEDD51-0B5B-4B07-9A23-B590288A4C5D}" type="slidenum">
              <a:rPr lang="en-US" altLang="en-US" smtClean="0"/>
              <a:pPr/>
              <a:t>13</a:t>
            </a:fld>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2"/>
          <p:cNvSpPr>
            <a:spLocks noGrp="1" noChangeArrowheads="1"/>
          </p:cNvSpPr>
          <p:nvPr>
            <p:ph type="title"/>
          </p:nvPr>
        </p:nvSpPr>
        <p:spPr>
          <a:xfrm>
            <a:off x="228600" y="289521"/>
            <a:ext cx="8915400" cy="1005880"/>
          </a:xfrm>
        </p:spPr>
        <p:txBody>
          <a:bodyPr>
            <a:normAutofit/>
          </a:bodyPr>
          <a:lstStyle/>
          <a:p>
            <a:r>
              <a:rPr lang="en-US" altLang="en-US" sz="3200" dirty="0"/>
              <a:t>Everglade Ecosystem Modeling via Remote Sensing</a:t>
            </a:r>
          </a:p>
        </p:txBody>
      </p:sp>
      <p:sp>
        <p:nvSpPr>
          <p:cNvPr id="4" name="Date Placeholder 3"/>
          <p:cNvSpPr>
            <a:spLocks noGrp="1"/>
          </p:cNvSpPr>
          <p:nvPr>
            <p:ph type="dt" sz="half" idx="10"/>
          </p:nvPr>
        </p:nvSpPr>
        <p:spPr/>
        <p:txBody>
          <a:bodyPr/>
          <a:lstStyle/>
          <a:p>
            <a:fld id="{08983866-194D-4F09-A0B3-BA746AD06A2E}"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1163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615083"/>
            <a:ext cx="7886700" cy="394930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14</a:t>
            </a:fld>
            <a:endParaRPr lang="en-US"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Spectral-time Curve</a:t>
            </a:r>
          </a:p>
        </p:txBody>
      </p:sp>
      <p:pic>
        <p:nvPicPr>
          <p:cNvPr id="4"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051" y="1828800"/>
            <a:ext cx="5061185" cy="3657600"/>
          </a:xfrm>
        </p:spPr>
      </p:pic>
      <p:sp>
        <p:nvSpPr>
          <p:cNvPr id="6" name="Date Placeholder 5"/>
          <p:cNvSpPr>
            <a:spLocks noGrp="1"/>
          </p:cNvSpPr>
          <p:nvPr>
            <p:ph type="dt" sz="half" idx="10"/>
          </p:nvPr>
        </p:nvSpPr>
        <p:spPr/>
        <p:txBody>
          <a:bodyPr/>
          <a:lstStyle/>
          <a:p>
            <a:fld id="{85CB06DE-136A-46B5-8A81-405344D5478C}" type="datetime1">
              <a:rPr lang="en-US" altLang="en-US" smtClean="0"/>
              <a:t>9/20/2017</a:t>
            </a:fld>
            <a:endParaRPr lang="en-US" altLang="en-US"/>
          </a:p>
        </p:txBody>
      </p:sp>
      <p:sp>
        <p:nvSpPr>
          <p:cNvPr id="7" name="Footer Placeholder 6"/>
          <p:cNvSpPr>
            <a:spLocks noGrp="1"/>
          </p:cNvSpPr>
          <p:nvPr>
            <p:ph type="ftr" sz="quarter" idx="11"/>
          </p:nvPr>
        </p:nvSpPr>
        <p:spPr/>
        <p:txBody>
          <a:bodyPr/>
          <a:lstStyle/>
          <a:p>
            <a:r>
              <a:rPr lang="en-US" altLang="en-US" smtClean="0"/>
              <a:t>intro-seminar-17</a:t>
            </a:r>
            <a:endParaRPr lang="en-US" altLang="en-US"/>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850" y="2057400"/>
            <a:ext cx="3240686" cy="2812024"/>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15</a:t>
            </a:fld>
            <a:endParaRPr lang="en-US" altLang="en-US"/>
          </a:p>
        </p:txBody>
      </p:sp>
    </p:spTree>
    <p:extLst>
      <p:ext uri="{BB962C8B-B14F-4D97-AF65-F5344CB8AC3E}">
        <p14:creationId xmlns:p14="http://schemas.microsoft.com/office/powerpoint/2010/main" val="68895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930274"/>
          </a:xfrm>
        </p:spPr>
        <p:txBody>
          <a:bodyPr>
            <a:normAutofit/>
          </a:bodyPr>
          <a:lstStyle/>
          <a:p>
            <a:r>
              <a:rPr lang="en-US" dirty="0" smtClean="0"/>
              <a:t>Classification Using Deep Networks</a:t>
            </a:r>
            <a:endParaRPr lang="en-US" dirty="0"/>
          </a:p>
        </p:txBody>
      </p:sp>
      <p:sp>
        <p:nvSpPr>
          <p:cNvPr id="4" name="Date Placeholder 3"/>
          <p:cNvSpPr>
            <a:spLocks noGrp="1"/>
          </p:cNvSpPr>
          <p:nvPr>
            <p:ph type="dt" sz="half" idx="10"/>
          </p:nvPr>
        </p:nvSpPr>
        <p:spPr/>
        <p:txBody>
          <a:bodyPr/>
          <a:lstStyle/>
          <a:p>
            <a:fld id="{C01AA9A0-03A3-4988-B597-6DFE84A5ECE6}"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6" name="Picture 5"/>
          <p:cNvPicPr>
            <a:picLocks noChangeAspect="1"/>
          </p:cNvPicPr>
          <p:nvPr/>
        </p:nvPicPr>
        <p:blipFill>
          <a:blip r:embed="rId2"/>
          <a:stretch>
            <a:fillRect/>
          </a:stretch>
        </p:blipFill>
        <p:spPr>
          <a:xfrm>
            <a:off x="2298503" y="1219200"/>
            <a:ext cx="5660879" cy="5502276"/>
          </a:xfrm>
          <a:prstGeom prst="rect">
            <a:avLst/>
          </a:prstGeom>
        </p:spPr>
      </p:pic>
      <p:sp>
        <p:nvSpPr>
          <p:cNvPr id="7" name="Slide Number Placeholder 6"/>
          <p:cNvSpPr>
            <a:spLocks noGrp="1"/>
          </p:cNvSpPr>
          <p:nvPr>
            <p:ph type="sldNum" sz="quarter" idx="12"/>
          </p:nvPr>
        </p:nvSpPr>
        <p:spPr/>
        <p:txBody>
          <a:bodyPr/>
          <a:lstStyle/>
          <a:p>
            <a:fld id="{2DFEDD51-0B5B-4B07-9A23-B590288A4C5D}" type="slidenum">
              <a:rPr lang="en-US" altLang="en-US" smtClean="0"/>
              <a:pPr/>
              <a:t>16</a:t>
            </a:fld>
            <a:endParaRPr lang="en-US" altLang="en-US"/>
          </a:p>
        </p:txBody>
      </p:sp>
    </p:spTree>
    <p:extLst>
      <p:ext uri="{BB962C8B-B14F-4D97-AF65-F5344CB8AC3E}">
        <p14:creationId xmlns:p14="http://schemas.microsoft.com/office/powerpoint/2010/main" val="3864457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4"/>
          </a:xfrm>
        </p:spPr>
        <p:txBody>
          <a:bodyPr/>
          <a:lstStyle/>
          <a:p>
            <a:r>
              <a:rPr lang="en-US" dirty="0" smtClean="0"/>
              <a:t>Comparisons</a:t>
            </a:r>
            <a:endParaRPr lang="en-US" dirty="0"/>
          </a:p>
        </p:txBody>
      </p:sp>
      <p:sp>
        <p:nvSpPr>
          <p:cNvPr id="4" name="Date Placeholder 3"/>
          <p:cNvSpPr>
            <a:spLocks noGrp="1"/>
          </p:cNvSpPr>
          <p:nvPr>
            <p:ph type="dt" sz="half" idx="10"/>
          </p:nvPr>
        </p:nvSpPr>
        <p:spPr/>
        <p:txBody>
          <a:bodyPr/>
          <a:lstStyle/>
          <a:p>
            <a:fld id="{729E7DEE-7232-4BCF-ABEB-30A1BA115633}"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6" name="Picture 5"/>
          <p:cNvPicPr>
            <a:picLocks noChangeAspect="1"/>
          </p:cNvPicPr>
          <p:nvPr/>
        </p:nvPicPr>
        <p:blipFill>
          <a:blip r:embed="rId2"/>
          <a:stretch>
            <a:fillRect/>
          </a:stretch>
        </p:blipFill>
        <p:spPr>
          <a:xfrm>
            <a:off x="281925" y="1295400"/>
            <a:ext cx="8580150" cy="3581400"/>
          </a:xfrm>
          <a:prstGeom prst="rect">
            <a:avLst/>
          </a:prstGeom>
        </p:spPr>
      </p:pic>
      <p:sp>
        <p:nvSpPr>
          <p:cNvPr id="7" name="Slide Number Placeholder 6"/>
          <p:cNvSpPr>
            <a:spLocks noGrp="1"/>
          </p:cNvSpPr>
          <p:nvPr>
            <p:ph type="sldNum" sz="quarter" idx="12"/>
          </p:nvPr>
        </p:nvSpPr>
        <p:spPr/>
        <p:txBody>
          <a:bodyPr/>
          <a:lstStyle/>
          <a:p>
            <a:fld id="{2DFEDD51-0B5B-4B07-9A23-B590288A4C5D}" type="slidenum">
              <a:rPr lang="en-US" altLang="en-US" smtClean="0"/>
              <a:pPr/>
              <a:t>17</a:t>
            </a:fld>
            <a:endParaRPr lang="en-US" altLang="en-US"/>
          </a:p>
        </p:txBody>
      </p:sp>
    </p:spTree>
    <p:extLst>
      <p:ext uri="{BB962C8B-B14F-4D97-AF65-F5344CB8AC3E}">
        <p14:creationId xmlns:p14="http://schemas.microsoft.com/office/powerpoint/2010/main" val="3731877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762000"/>
          </a:xfrm>
        </p:spPr>
        <p:txBody>
          <a:bodyPr/>
          <a:lstStyle/>
          <a:p>
            <a:r>
              <a:rPr lang="en-US" dirty="0" smtClean="0"/>
              <a:t>Comparisons</a:t>
            </a:r>
            <a:endParaRPr lang="en-US" dirty="0"/>
          </a:p>
        </p:txBody>
      </p:sp>
      <p:sp>
        <p:nvSpPr>
          <p:cNvPr id="4" name="Date Placeholder 3"/>
          <p:cNvSpPr>
            <a:spLocks noGrp="1"/>
          </p:cNvSpPr>
          <p:nvPr>
            <p:ph type="dt" sz="half" idx="10"/>
          </p:nvPr>
        </p:nvSpPr>
        <p:spPr/>
        <p:txBody>
          <a:bodyPr/>
          <a:lstStyle/>
          <a:p>
            <a:fld id="{BB097FE7-358B-45E3-AA25-88DE044C5E36}"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6" name="Picture 5"/>
          <p:cNvPicPr>
            <a:picLocks noChangeAspect="1"/>
          </p:cNvPicPr>
          <p:nvPr/>
        </p:nvPicPr>
        <p:blipFill>
          <a:blip r:embed="rId2"/>
          <a:stretch>
            <a:fillRect/>
          </a:stretch>
        </p:blipFill>
        <p:spPr>
          <a:xfrm>
            <a:off x="1752600" y="857246"/>
            <a:ext cx="5257800" cy="5864230"/>
          </a:xfrm>
          <a:prstGeom prst="rect">
            <a:avLst/>
          </a:prstGeom>
        </p:spPr>
      </p:pic>
      <p:sp>
        <p:nvSpPr>
          <p:cNvPr id="7" name="Slide Number Placeholder 6"/>
          <p:cNvSpPr>
            <a:spLocks noGrp="1"/>
          </p:cNvSpPr>
          <p:nvPr>
            <p:ph type="sldNum" sz="quarter" idx="12"/>
          </p:nvPr>
        </p:nvSpPr>
        <p:spPr/>
        <p:txBody>
          <a:bodyPr/>
          <a:lstStyle/>
          <a:p>
            <a:fld id="{2DFEDD51-0B5B-4B07-9A23-B590288A4C5D}" type="slidenum">
              <a:rPr lang="en-US" altLang="en-US" smtClean="0"/>
              <a:pPr/>
              <a:t>18</a:t>
            </a:fld>
            <a:endParaRPr lang="en-US" altLang="en-US"/>
          </a:p>
        </p:txBody>
      </p:sp>
    </p:spTree>
    <p:extLst>
      <p:ext uri="{BB962C8B-B14F-4D97-AF65-F5344CB8AC3E}">
        <p14:creationId xmlns:p14="http://schemas.microsoft.com/office/powerpoint/2010/main" val="3653704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7"/>
            <a:ext cx="8763000" cy="625474"/>
          </a:xfrm>
        </p:spPr>
        <p:txBody>
          <a:bodyPr>
            <a:normAutofit fontScale="90000"/>
          </a:bodyPr>
          <a:lstStyle/>
          <a:p>
            <a:r>
              <a:rPr lang="en-US" dirty="0"/>
              <a:t>Patch-Based Recurrent Neural Networks</a:t>
            </a:r>
          </a:p>
        </p:txBody>
      </p:sp>
      <p:sp>
        <p:nvSpPr>
          <p:cNvPr id="4" name="Date Placeholder 3"/>
          <p:cNvSpPr>
            <a:spLocks noGrp="1"/>
          </p:cNvSpPr>
          <p:nvPr>
            <p:ph type="dt" sz="half" idx="10"/>
          </p:nvPr>
        </p:nvSpPr>
        <p:spPr/>
        <p:txBody>
          <a:bodyPr/>
          <a:lstStyle/>
          <a:p>
            <a:fld id="{4D530AAF-9DF3-48BF-907A-6FB5BB4ABC58}"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19</a:t>
            </a:fld>
            <a:endParaRPr lang="en-US" altLang="en-US"/>
          </a:p>
        </p:txBody>
      </p:sp>
      <p:pic>
        <p:nvPicPr>
          <p:cNvPr id="7" name="Picture 6"/>
          <p:cNvPicPr>
            <a:picLocks noChangeAspect="1"/>
          </p:cNvPicPr>
          <p:nvPr/>
        </p:nvPicPr>
        <p:blipFill>
          <a:blip r:embed="rId2"/>
          <a:stretch>
            <a:fillRect/>
          </a:stretch>
        </p:blipFill>
        <p:spPr>
          <a:xfrm>
            <a:off x="762000" y="1143000"/>
            <a:ext cx="7620000" cy="5074599"/>
          </a:xfrm>
          <a:prstGeom prst="rect">
            <a:avLst/>
          </a:prstGeom>
        </p:spPr>
      </p:pic>
    </p:spTree>
    <p:extLst>
      <p:ext uri="{BB962C8B-B14F-4D97-AF65-F5344CB8AC3E}">
        <p14:creationId xmlns:p14="http://schemas.microsoft.com/office/powerpoint/2010/main" val="2261084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7"/>
            <a:ext cx="8458200" cy="625474"/>
          </a:xfrm>
        </p:spPr>
        <p:txBody>
          <a:bodyPr/>
          <a:lstStyle/>
          <a:p>
            <a:r>
              <a:rPr lang="en-US" sz="2000" dirty="0"/>
              <a:t>Equifax Announces Cybersecurity Incident Involving Consumer Information</a:t>
            </a:r>
          </a:p>
        </p:txBody>
      </p:sp>
      <p:sp>
        <p:nvSpPr>
          <p:cNvPr id="4" name="Date Placeholder 3"/>
          <p:cNvSpPr>
            <a:spLocks noGrp="1"/>
          </p:cNvSpPr>
          <p:nvPr>
            <p:ph type="dt" sz="half" idx="10"/>
          </p:nvPr>
        </p:nvSpPr>
        <p:spPr/>
        <p:txBody>
          <a:bodyPr/>
          <a:lstStyle/>
          <a:p>
            <a:fld id="{9A41A55D-7E7E-46FB-8328-A1DD372178E6}" type="datetime1">
              <a:rPr lang="en-US" altLang="en-US" smtClean="0"/>
              <a:t>9/20/2017</a:t>
            </a:fld>
            <a:endParaRPr lang="en-US" altLang="en-US"/>
          </a:p>
        </p:txBody>
      </p:sp>
      <p:sp>
        <p:nvSpPr>
          <p:cNvPr id="5" name="Slide Number Placeholder 4"/>
          <p:cNvSpPr>
            <a:spLocks noGrp="1"/>
          </p:cNvSpPr>
          <p:nvPr>
            <p:ph type="sldNum" sz="quarter" idx="12"/>
          </p:nvPr>
        </p:nvSpPr>
        <p:spPr/>
        <p:txBody>
          <a:bodyPr/>
          <a:lstStyle/>
          <a:p>
            <a:fld id="{1A3BAF98-FB73-4A3F-B7F5-654283A93EB6}" type="slidenum">
              <a:rPr lang="en-US" altLang="en-US" smtClean="0"/>
              <a:pPr/>
              <a:t>2</a:t>
            </a:fld>
            <a:endParaRPr lang="en-US" altLang="en-US"/>
          </a:p>
        </p:txBody>
      </p:sp>
      <p:pic>
        <p:nvPicPr>
          <p:cNvPr id="6" name="Picture 5"/>
          <p:cNvPicPr>
            <a:picLocks noChangeAspect="1"/>
          </p:cNvPicPr>
          <p:nvPr/>
        </p:nvPicPr>
        <p:blipFill>
          <a:blip r:embed="rId2"/>
          <a:stretch>
            <a:fillRect/>
          </a:stretch>
        </p:blipFill>
        <p:spPr>
          <a:xfrm>
            <a:off x="185131" y="1184563"/>
            <a:ext cx="8773737" cy="4488873"/>
          </a:xfrm>
          <a:prstGeom prst="rect">
            <a:avLst/>
          </a:prstGeom>
        </p:spPr>
      </p:pic>
      <p:sp>
        <p:nvSpPr>
          <p:cNvPr id="3" name="Footer Placeholder 2"/>
          <p:cNvSpPr>
            <a:spLocks noGrp="1"/>
          </p:cNvSpPr>
          <p:nvPr>
            <p:ph type="ftr" sz="quarter" idx="11"/>
          </p:nvPr>
        </p:nvSpPr>
        <p:spPr/>
        <p:txBody>
          <a:bodyPr/>
          <a:lstStyle/>
          <a:p>
            <a:r>
              <a:rPr lang="en-US" altLang="en-US" smtClean="0"/>
              <a:t>intro-seminar-17</a:t>
            </a:r>
            <a:endParaRPr lang="en-US" altLang="en-US" dirty="0"/>
          </a:p>
        </p:txBody>
      </p:sp>
    </p:spTree>
    <p:extLst>
      <p:ext uri="{BB962C8B-B14F-4D97-AF65-F5344CB8AC3E}">
        <p14:creationId xmlns:p14="http://schemas.microsoft.com/office/powerpoint/2010/main" val="931261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7"/>
            <a:ext cx="8610600" cy="777873"/>
          </a:xfrm>
        </p:spPr>
        <p:txBody>
          <a:bodyPr>
            <a:normAutofit fontScale="90000"/>
          </a:bodyPr>
          <a:lstStyle/>
          <a:p>
            <a:r>
              <a:rPr lang="en-US" dirty="0"/>
              <a:t>Patch-Based Recurrent Neural Networks</a:t>
            </a:r>
          </a:p>
        </p:txBody>
      </p:sp>
      <p:sp>
        <p:nvSpPr>
          <p:cNvPr id="4" name="Date Placeholder 3"/>
          <p:cNvSpPr>
            <a:spLocks noGrp="1"/>
          </p:cNvSpPr>
          <p:nvPr>
            <p:ph type="dt" sz="half" idx="10"/>
          </p:nvPr>
        </p:nvSpPr>
        <p:spPr/>
        <p:txBody>
          <a:bodyPr/>
          <a:lstStyle/>
          <a:p>
            <a:fld id="{9D1D9D85-32C7-425C-AFA1-77182B0EC134}"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20</a:t>
            </a:fld>
            <a:endParaRPr lang="en-US" altLang="en-US"/>
          </a:p>
        </p:txBody>
      </p:sp>
      <p:pic>
        <p:nvPicPr>
          <p:cNvPr id="7" name="Picture 6"/>
          <p:cNvPicPr>
            <a:picLocks noChangeAspect="1"/>
          </p:cNvPicPr>
          <p:nvPr/>
        </p:nvPicPr>
        <p:blipFill>
          <a:blip r:embed="rId2"/>
          <a:stretch>
            <a:fillRect/>
          </a:stretch>
        </p:blipFill>
        <p:spPr>
          <a:xfrm>
            <a:off x="228600" y="1524000"/>
            <a:ext cx="8794650" cy="3581400"/>
          </a:xfrm>
          <a:prstGeom prst="rect">
            <a:avLst/>
          </a:prstGeom>
        </p:spPr>
      </p:pic>
    </p:spTree>
    <p:extLst>
      <p:ext uri="{BB962C8B-B14F-4D97-AF65-F5344CB8AC3E}">
        <p14:creationId xmlns:p14="http://schemas.microsoft.com/office/powerpoint/2010/main" val="1263274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86750" cy="1325563"/>
          </a:xfrm>
        </p:spPr>
        <p:txBody>
          <a:bodyPr>
            <a:normAutofit/>
          </a:bodyPr>
          <a:lstStyle/>
          <a:p>
            <a:r>
              <a:rPr lang="en-US" sz="4000" dirty="0" smtClean="0"/>
              <a:t>Informed Trading Strategies from Space</a:t>
            </a:r>
            <a:endParaRPr lang="en-US" sz="4000" dirty="0"/>
          </a:p>
        </p:txBody>
      </p:sp>
      <p:sp>
        <p:nvSpPr>
          <p:cNvPr id="5" name="Date Placeholder 4"/>
          <p:cNvSpPr>
            <a:spLocks noGrp="1"/>
          </p:cNvSpPr>
          <p:nvPr>
            <p:ph type="dt" sz="half" idx="10"/>
          </p:nvPr>
        </p:nvSpPr>
        <p:spPr/>
        <p:txBody>
          <a:bodyPr/>
          <a:lstStyle/>
          <a:p>
            <a:fld id="{792576D6-AC84-44E4-8845-E0E4400B082B}" type="datetime1">
              <a:rPr lang="en-US" altLang="en-US" smtClean="0"/>
              <a:t>9/20/2017</a:t>
            </a:fld>
            <a:endParaRPr lang="en-US" altLang="en-US"/>
          </a:p>
        </p:txBody>
      </p:sp>
      <p:sp>
        <p:nvSpPr>
          <p:cNvPr id="6" name="Footer Placeholder 5"/>
          <p:cNvSpPr>
            <a:spLocks noGrp="1"/>
          </p:cNvSpPr>
          <p:nvPr>
            <p:ph type="ftr" sz="quarter" idx="11"/>
          </p:nvPr>
        </p:nvSpPr>
        <p:spPr/>
        <p:txBody>
          <a:bodyPr/>
          <a:lstStyle/>
          <a:p>
            <a:r>
              <a:rPr lang="en-US" altLang="en-US" smtClean="0"/>
              <a:t>intro-seminar-17</a:t>
            </a:r>
            <a:endParaRPr lang="en-US" altLang="en-US"/>
          </a:p>
        </p:txBody>
      </p:sp>
      <p:pic>
        <p:nvPicPr>
          <p:cNvPr id="4" name="Picture 3"/>
          <p:cNvPicPr>
            <a:picLocks noChangeAspect="1"/>
          </p:cNvPicPr>
          <p:nvPr/>
        </p:nvPicPr>
        <p:blipFill>
          <a:blip r:embed="rId2"/>
          <a:stretch>
            <a:fillRect/>
          </a:stretch>
        </p:blipFill>
        <p:spPr>
          <a:xfrm>
            <a:off x="285750" y="1600200"/>
            <a:ext cx="8478884" cy="3872739"/>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21</a:t>
            </a:fld>
            <a:endParaRPr lang="en-US" altLang="en-US"/>
          </a:p>
        </p:txBody>
      </p:sp>
    </p:spTree>
    <p:extLst>
      <p:ext uri="{BB962C8B-B14F-4D97-AF65-F5344CB8AC3E}">
        <p14:creationId xmlns:p14="http://schemas.microsoft.com/office/powerpoint/2010/main" val="478149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381000" y="438944"/>
            <a:ext cx="8058150" cy="640556"/>
          </a:xfrm>
        </p:spPr>
        <p:txBody>
          <a:bodyPr>
            <a:normAutofit/>
          </a:bodyPr>
          <a:lstStyle/>
          <a:p>
            <a:r>
              <a:rPr lang="en-US" altLang="en-US" sz="2400" dirty="0"/>
              <a:t>Content-based Video Representation, Indexing and Retrieval</a:t>
            </a:r>
          </a:p>
        </p:txBody>
      </p:sp>
      <p:sp>
        <p:nvSpPr>
          <p:cNvPr id="645123" name="Rectangle 3"/>
          <p:cNvSpPr>
            <a:spLocks noGrp="1" noChangeArrowheads="1"/>
          </p:cNvSpPr>
          <p:nvPr>
            <p:ph idx="1"/>
          </p:nvPr>
        </p:nvSpPr>
        <p:spPr>
          <a:xfrm>
            <a:off x="381000" y="1447800"/>
            <a:ext cx="8477250" cy="3962400"/>
          </a:xfrm>
        </p:spPr>
        <p:txBody>
          <a:bodyPr>
            <a:normAutofit/>
          </a:bodyPr>
          <a:lstStyle/>
          <a:p>
            <a:r>
              <a:rPr lang="en-US" altLang="en-US" sz="2400" dirty="0"/>
              <a:t>A video is an extrinsic 3D representation of a 4D volume</a:t>
            </a:r>
          </a:p>
          <a:p>
            <a:pPr lvl="1"/>
            <a:r>
              <a:rPr lang="en-US" altLang="en-US" sz="2100" dirty="0"/>
              <a:t>3D spatial space + 1D temporal space = 4D volume</a:t>
            </a:r>
          </a:p>
          <a:p>
            <a:pPr lvl="1"/>
            <a:r>
              <a:rPr lang="en-US" altLang="en-US" sz="2100" dirty="0"/>
              <a:t>For video, 2D image space + 1D temporal space = 3D volume</a:t>
            </a:r>
          </a:p>
          <a:p>
            <a:endParaRPr lang="en-US" altLang="en-US" sz="1800" dirty="0"/>
          </a:p>
          <a:p>
            <a:r>
              <a:rPr lang="en-US" altLang="en-US" sz="2400" dirty="0"/>
              <a:t>Our group is working an intrinsic 4D representation for video</a:t>
            </a:r>
          </a:p>
          <a:p>
            <a:pPr lvl="1"/>
            <a:r>
              <a:rPr lang="en-US" altLang="en-US" sz="2100" dirty="0"/>
              <a:t>By first reconstructing the scene using SLAM (Simultaneous localization and mapping) and stereopsis </a:t>
            </a:r>
          </a:p>
        </p:txBody>
      </p:sp>
      <p:sp>
        <p:nvSpPr>
          <p:cNvPr id="4" name="Date Placeholder 3"/>
          <p:cNvSpPr>
            <a:spLocks noGrp="1"/>
          </p:cNvSpPr>
          <p:nvPr>
            <p:ph type="dt" sz="half" idx="10"/>
          </p:nvPr>
        </p:nvSpPr>
        <p:spPr/>
        <p:txBody>
          <a:bodyPr/>
          <a:lstStyle/>
          <a:p>
            <a:fld id="{09351AE4-3625-43B6-993A-FCEB77C19A2A}"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22</a:t>
            </a:fld>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p:txBody>
          <a:bodyPr/>
          <a:lstStyle/>
          <a:p>
            <a:r>
              <a:rPr lang="en-US" altLang="en-US"/>
              <a:t>4D Video Representation Example</a:t>
            </a:r>
          </a:p>
        </p:txBody>
      </p:sp>
      <p:sp>
        <p:nvSpPr>
          <p:cNvPr id="4" name="Date Placeholder 3"/>
          <p:cNvSpPr>
            <a:spLocks noGrp="1"/>
          </p:cNvSpPr>
          <p:nvPr>
            <p:ph type="dt" sz="half" idx="10"/>
          </p:nvPr>
        </p:nvSpPr>
        <p:spPr/>
        <p:txBody>
          <a:bodyPr/>
          <a:lstStyle/>
          <a:p>
            <a:fld id="{9FBF0C07-4A79-4379-9507-30D8E7ED837F}"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815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771653"/>
            <a:ext cx="4749404" cy="38123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23</a:t>
            </a:fld>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2"/>
          <p:cNvSpPr>
            <a:spLocks noGrp="1" noChangeArrowheads="1"/>
          </p:cNvSpPr>
          <p:nvPr>
            <p:ph type="title"/>
          </p:nvPr>
        </p:nvSpPr>
        <p:spPr>
          <a:xfrm>
            <a:off x="628650" y="365127"/>
            <a:ext cx="7886700" cy="549274"/>
          </a:xfrm>
        </p:spPr>
        <p:txBody>
          <a:bodyPr>
            <a:normAutofit fontScale="90000"/>
          </a:bodyPr>
          <a:lstStyle/>
          <a:p>
            <a:r>
              <a:rPr lang="en-US" altLang="en-US" dirty="0"/>
              <a:t>VeScene System</a:t>
            </a:r>
          </a:p>
        </p:txBody>
      </p:sp>
      <p:sp>
        <p:nvSpPr>
          <p:cNvPr id="817155" name="Rectangle 3"/>
          <p:cNvSpPr>
            <a:spLocks noGrp="1" noChangeArrowheads="1"/>
          </p:cNvSpPr>
          <p:nvPr>
            <p:ph idx="1"/>
          </p:nvPr>
        </p:nvSpPr>
        <p:spPr>
          <a:xfrm>
            <a:off x="457200" y="1138845"/>
            <a:ext cx="7086600" cy="3543300"/>
          </a:xfrm>
        </p:spPr>
        <p:txBody>
          <a:bodyPr/>
          <a:lstStyle/>
          <a:p>
            <a:r>
              <a:rPr lang="en-US" altLang="en-US" dirty="0"/>
              <a:t>VeScene – Voiced Scene System</a:t>
            </a:r>
          </a:p>
        </p:txBody>
      </p:sp>
      <p:sp>
        <p:nvSpPr>
          <p:cNvPr id="6" name="Date Placeholder 3"/>
          <p:cNvSpPr>
            <a:spLocks noGrp="1"/>
          </p:cNvSpPr>
          <p:nvPr>
            <p:ph type="dt" sz="half" idx="10"/>
          </p:nvPr>
        </p:nvSpPr>
        <p:spPr/>
        <p:txBody>
          <a:bodyPr/>
          <a:lstStyle/>
          <a:p>
            <a:fld id="{E07BB0B4-2F18-49F7-BF9E-315CE19C16A8}" type="datetime1">
              <a:rPr lang="en-US" altLang="en-US" smtClean="0"/>
              <a:t>9/20/2017</a:t>
            </a:fld>
            <a:endParaRPr lang="en-US" altLang="en-US"/>
          </a:p>
        </p:txBody>
      </p:sp>
      <p:sp>
        <p:nvSpPr>
          <p:cNvPr id="7" name="Footer Placeholder 4"/>
          <p:cNvSpPr>
            <a:spLocks noGrp="1"/>
          </p:cNvSpPr>
          <p:nvPr>
            <p:ph type="ftr" sz="quarter" idx="11"/>
          </p:nvPr>
        </p:nvSpPr>
        <p:spPr/>
        <p:txBody>
          <a:bodyPr/>
          <a:lstStyle/>
          <a:p>
            <a:r>
              <a:rPr lang="en-US" altLang="en-US" smtClean="0"/>
              <a:t>intro-seminar-17</a:t>
            </a:r>
            <a:endParaRPr lang="en-US" altLang="en-US"/>
          </a:p>
        </p:txBody>
      </p:sp>
      <p:pic>
        <p:nvPicPr>
          <p:cNvPr id="8171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2228853"/>
            <a:ext cx="4629150" cy="3364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7157" name="Text Box 5"/>
          <p:cNvSpPr txBox="1">
            <a:spLocks noChangeArrowheads="1"/>
          </p:cNvSpPr>
          <p:nvPr/>
        </p:nvSpPr>
        <p:spPr bwMode="auto">
          <a:xfrm>
            <a:off x="5314950" y="5600702"/>
            <a:ext cx="4572000" cy="300082"/>
          </a:xfrm>
          <a:prstGeom prst="rect">
            <a:avLst/>
          </a:prstGeom>
          <a:solidFill>
            <a:schemeClr val="tx1">
              <a:alpha val="0"/>
            </a:schemeClr>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350"/>
              <a:t>Illustration by Nan Zhao</a:t>
            </a:r>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24</a:t>
            </a:fld>
            <a:endParaRPr lang="en-US"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40" name="Rectangle 4"/>
          <p:cNvSpPr>
            <a:spLocks noGrp="1" noChangeArrowheads="1"/>
          </p:cNvSpPr>
          <p:nvPr>
            <p:ph type="title"/>
          </p:nvPr>
        </p:nvSpPr>
        <p:spPr>
          <a:xfrm>
            <a:off x="228600" y="310634"/>
            <a:ext cx="8286750" cy="708261"/>
          </a:xfrm>
        </p:spPr>
        <p:txBody>
          <a:bodyPr>
            <a:normAutofit/>
          </a:bodyPr>
          <a:lstStyle/>
          <a:p>
            <a:r>
              <a:rPr lang="en-US" altLang="en-US" sz="2800" dirty="0"/>
              <a:t>Multiple-view Representation for Painting Appreciation</a:t>
            </a:r>
          </a:p>
        </p:txBody>
      </p:sp>
      <p:sp>
        <p:nvSpPr>
          <p:cNvPr id="5" name="Date Placeholder 2"/>
          <p:cNvSpPr>
            <a:spLocks noGrp="1"/>
          </p:cNvSpPr>
          <p:nvPr>
            <p:ph type="dt" sz="half" idx="10"/>
          </p:nvPr>
        </p:nvSpPr>
        <p:spPr/>
        <p:txBody>
          <a:bodyPr/>
          <a:lstStyle/>
          <a:p>
            <a:fld id="{D227F0D0-BBE6-4E2A-8495-50C0DA224650}" type="datetime1">
              <a:rPr lang="en-US" altLang="en-US" smtClean="0"/>
              <a:t>9/20/2017</a:t>
            </a:fld>
            <a:endParaRPr lang="en-US" altLang="en-US"/>
          </a:p>
        </p:txBody>
      </p:sp>
      <p:sp>
        <p:nvSpPr>
          <p:cNvPr id="6" name="Footer Placeholder 3"/>
          <p:cNvSpPr>
            <a:spLocks noGrp="1"/>
          </p:cNvSpPr>
          <p:nvPr>
            <p:ph type="ftr" sz="quarter" idx="11"/>
          </p:nvPr>
        </p:nvSpPr>
        <p:spPr/>
        <p:txBody>
          <a:bodyPr/>
          <a:lstStyle/>
          <a:p>
            <a:r>
              <a:rPr lang="en-US" altLang="en-US" smtClean="0"/>
              <a:t>intro-seminar-17</a:t>
            </a:r>
            <a:endParaRPr lang="en-US" altLang="en-US"/>
          </a:p>
        </p:txBody>
      </p:sp>
      <p:pic>
        <p:nvPicPr>
          <p:cNvPr id="910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37" y="1143000"/>
            <a:ext cx="7675133" cy="4343400"/>
          </a:xfrm>
          <a:prstGeom prst="rect">
            <a:avLst/>
          </a:prstGeom>
          <a:noFill/>
          <a:extLst>
            <a:ext uri="{909E8E84-426E-40DD-AFC4-6F175D3DCCD1}">
              <a14:hiddenFill xmlns:a14="http://schemas.microsoft.com/office/drawing/2010/main">
                <a:solidFill>
                  <a:srgbClr val="FFFFFF"/>
                </a:solidFill>
              </a14:hiddenFill>
            </a:ext>
          </a:extLst>
        </p:spPr>
      </p:pic>
      <p:sp>
        <p:nvSpPr>
          <p:cNvPr id="910342" name="Text Box 6"/>
          <p:cNvSpPr txBox="1">
            <a:spLocks noChangeArrowheads="1"/>
          </p:cNvSpPr>
          <p:nvPr/>
        </p:nvSpPr>
        <p:spPr bwMode="auto">
          <a:xfrm>
            <a:off x="1828800" y="5612305"/>
            <a:ext cx="21659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dirty="0"/>
              <a:t>Results by Nigel Nye</a:t>
            </a:r>
          </a:p>
        </p:txBody>
      </p:sp>
      <p:sp>
        <p:nvSpPr>
          <p:cNvPr id="2" name="Slide Number Placeholder 1"/>
          <p:cNvSpPr>
            <a:spLocks noGrp="1"/>
          </p:cNvSpPr>
          <p:nvPr>
            <p:ph type="sldNum" sz="quarter" idx="12"/>
          </p:nvPr>
        </p:nvSpPr>
        <p:spPr/>
        <p:txBody>
          <a:bodyPr/>
          <a:lstStyle/>
          <a:p>
            <a:fld id="{2D3E6ACE-F3F0-494A-9DE2-8E044BCB26C6}" type="slidenum">
              <a:rPr lang="en-US" altLang="en-US" smtClean="0"/>
              <a:pPr/>
              <a:t>25</a:t>
            </a:fld>
            <a:endParaRPr lang="en-US"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6" name="Rectangle 4"/>
          <p:cNvSpPr>
            <a:spLocks noGrp="1" noChangeArrowheads="1"/>
          </p:cNvSpPr>
          <p:nvPr>
            <p:ph type="title"/>
          </p:nvPr>
        </p:nvSpPr>
        <p:spPr>
          <a:xfrm>
            <a:off x="628650" y="365127"/>
            <a:ext cx="7886700" cy="701674"/>
          </a:xfrm>
        </p:spPr>
        <p:txBody>
          <a:bodyPr/>
          <a:lstStyle/>
          <a:p>
            <a:r>
              <a:rPr lang="en-US" altLang="en-US" dirty="0"/>
              <a:t>Shape Theory</a:t>
            </a:r>
          </a:p>
        </p:txBody>
      </p:sp>
      <p:sp>
        <p:nvSpPr>
          <p:cNvPr id="566278" name="Rectangle 6"/>
          <p:cNvSpPr>
            <a:spLocks noGrp="1" noChangeArrowheads="1"/>
          </p:cNvSpPr>
          <p:nvPr>
            <p:ph idx="1"/>
          </p:nvPr>
        </p:nvSpPr>
        <p:spPr>
          <a:xfrm>
            <a:off x="571500" y="1219200"/>
            <a:ext cx="8343900" cy="3924300"/>
          </a:xfrm>
        </p:spPr>
        <p:txBody>
          <a:bodyPr>
            <a:normAutofit/>
          </a:bodyPr>
          <a:lstStyle/>
          <a:p>
            <a:r>
              <a:rPr lang="en-US" altLang="en-US" sz="2400" dirty="0"/>
              <a:t>We want to quantify the difference between two shapes in a principled way</a:t>
            </a:r>
          </a:p>
          <a:p>
            <a:pPr lvl="1"/>
            <a:r>
              <a:rPr lang="en-US" altLang="en-US" sz="1800" dirty="0"/>
              <a:t>We do this by constructing a shape space and then use the geodesic distance of two shapes on the shape manifold as the metric</a:t>
            </a:r>
          </a:p>
        </p:txBody>
      </p:sp>
      <p:sp>
        <p:nvSpPr>
          <p:cNvPr id="5" name="Date Placeholder 3"/>
          <p:cNvSpPr>
            <a:spLocks noGrp="1"/>
          </p:cNvSpPr>
          <p:nvPr>
            <p:ph type="dt" sz="half" idx="10"/>
          </p:nvPr>
        </p:nvSpPr>
        <p:spPr/>
        <p:txBody>
          <a:bodyPr/>
          <a:lstStyle/>
          <a:p>
            <a:fld id="{06E9C915-89A3-451A-8E05-D7099AFBD432}"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5662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7089416" cy="3181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26</a:t>
            </a:fld>
            <a:endParaRPr lang="en-US"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a:xfrm>
            <a:off x="381000" y="228600"/>
            <a:ext cx="7886700" cy="777874"/>
          </a:xfrm>
        </p:spPr>
        <p:txBody>
          <a:bodyPr/>
          <a:lstStyle/>
          <a:p>
            <a:r>
              <a:rPr lang="en-US" altLang="en-US"/>
              <a:t>Surface Parametrization</a:t>
            </a:r>
          </a:p>
        </p:txBody>
      </p:sp>
      <p:sp>
        <p:nvSpPr>
          <p:cNvPr id="9" name="Date Placeholder 2"/>
          <p:cNvSpPr>
            <a:spLocks noGrp="1"/>
          </p:cNvSpPr>
          <p:nvPr>
            <p:ph type="dt" sz="half" idx="10"/>
          </p:nvPr>
        </p:nvSpPr>
        <p:spPr/>
        <p:txBody>
          <a:bodyPr/>
          <a:lstStyle/>
          <a:p>
            <a:fld id="{7E7D735E-41F1-47B2-AB18-D452D067649A}" type="datetime1">
              <a:rPr lang="en-US" altLang="en-US" smtClean="0"/>
              <a:t>9/20/2017</a:t>
            </a:fld>
            <a:endParaRPr lang="en-US" altLang="en-US"/>
          </a:p>
        </p:txBody>
      </p:sp>
      <p:sp>
        <p:nvSpPr>
          <p:cNvPr id="10" name="Footer Placeholder 3"/>
          <p:cNvSpPr>
            <a:spLocks noGrp="1"/>
          </p:cNvSpPr>
          <p:nvPr>
            <p:ph type="ftr" sz="quarter" idx="11"/>
          </p:nvPr>
        </p:nvSpPr>
        <p:spPr/>
        <p:txBody>
          <a:bodyPr/>
          <a:lstStyle/>
          <a:p>
            <a:r>
              <a:rPr lang="en-US" altLang="en-US" smtClean="0"/>
              <a:t>intro-seminar-17</a:t>
            </a:r>
            <a:endParaRPr lang="en-US" altLang="en-US"/>
          </a:p>
        </p:txBody>
      </p:sp>
      <p:pic>
        <p:nvPicPr>
          <p:cNvPr id="438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943103"/>
            <a:ext cx="6343650" cy="167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8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229103"/>
            <a:ext cx="1590675" cy="159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78" name="Line 6"/>
          <p:cNvSpPr>
            <a:spLocks noChangeShapeType="1"/>
          </p:cNvSpPr>
          <p:nvPr/>
        </p:nvSpPr>
        <p:spPr bwMode="auto">
          <a:xfrm flipH="1">
            <a:off x="4800600" y="3600450"/>
            <a:ext cx="400050" cy="571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38279" name="Line 7"/>
          <p:cNvSpPr>
            <a:spLocks noChangeShapeType="1"/>
          </p:cNvSpPr>
          <p:nvPr/>
        </p:nvSpPr>
        <p:spPr bwMode="auto">
          <a:xfrm>
            <a:off x="3886200" y="3600450"/>
            <a:ext cx="628650" cy="571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38280" name="Line 8"/>
          <p:cNvSpPr>
            <a:spLocks noChangeShapeType="1"/>
          </p:cNvSpPr>
          <p:nvPr/>
        </p:nvSpPr>
        <p:spPr bwMode="auto">
          <a:xfrm>
            <a:off x="2343150" y="3657600"/>
            <a:ext cx="1828800" cy="5143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438281" name="Line 9"/>
          <p:cNvSpPr>
            <a:spLocks noChangeShapeType="1"/>
          </p:cNvSpPr>
          <p:nvPr/>
        </p:nvSpPr>
        <p:spPr bwMode="auto">
          <a:xfrm flipH="1">
            <a:off x="5143500" y="3600450"/>
            <a:ext cx="2228850" cy="571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 name="Slide Number Placeholder 1"/>
          <p:cNvSpPr>
            <a:spLocks noGrp="1"/>
          </p:cNvSpPr>
          <p:nvPr>
            <p:ph type="sldNum" sz="quarter" idx="12"/>
          </p:nvPr>
        </p:nvSpPr>
        <p:spPr/>
        <p:txBody>
          <a:bodyPr/>
          <a:lstStyle/>
          <a:p>
            <a:fld id="{2D3E6ACE-F3F0-494A-9DE2-8E044BCB26C6}" type="slidenum">
              <a:rPr lang="en-US" altLang="en-US" smtClean="0"/>
              <a:pPr/>
              <a:t>27</a:t>
            </a:fld>
            <a:endParaRPr lang="en-US"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200025" y="76201"/>
            <a:ext cx="8686800" cy="914400"/>
          </a:xfrm>
        </p:spPr>
        <p:txBody>
          <a:bodyPr>
            <a:normAutofit/>
          </a:bodyPr>
          <a:lstStyle/>
          <a:p>
            <a:r>
              <a:rPr lang="en-US" altLang="en-US" sz="4000" dirty="0"/>
              <a:t>Geodesic Interpolation Between Surfaces</a:t>
            </a:r>
          </a:p>
        </p:txBody>
      </p:sp>
      <p:sp>
        <p:nvSpPr>
          <p:cNvPr id="4" name="Date Placeholder 2"/>
          <p:cNvSpPr>
            <a:spLocks noGrp="1"/>
          </p:cNvSpPr>
          <p:nvPr>
            <p:ph type="dt" sz="half" idx="10"/>
          </p:nvPr>
        </p:nvSpPr>
        <p:spPr/>
        <p:txBody>
          <a:bodyPr/>
          <a:lstStyle/>
          <a:p>
            <a:fld id="{F6DB1DB4-2926-4D50-885F-C5CE7F863746}"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429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153" y="1295400"/>
            <a:ext cx="6945694" cy="462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28</a:t>
            </a:fld>
            <a:endParaRPr lang="en-US"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a:xfrm>
            <a:off x="628650" y="365127"/>
            <a:ext cx="7886700" cy="854074"/>
          </a:xfrm>
        </p:spPr>
        <p:txBody>
          <a:bodyPr/>
          <a:lstStyle/>
          <a:p>
            <a:r>
              <a:rPr lang="en-US" altLang="en-US" dirty="0"/>
              <a:t>Atlas for Hippocampus</a:t>
            </a:r>
          </a:p>
        </p:txBody>
      </p:sp>
      <p:sp>
        <p:nvSpPr>
          <p:cNvPr id="4" name="Date Placeholder 3"/>
          <p:cNvSpPr>
            <a:spLocks noGrp="1"/>
          </p:cNvSpPr>
          <p:nvPr>
            <p:ph type="dt" sz="half" idx="10"/>
          </p:nvPr>
        </p:nvSpPr>
        <p:spPr/>
        <p:txBody>
          <a:bodyPr/>
          <a:lstStyle/>
          <a:p>
            <a:fld id="{CCF5964D-72F4-4DEF-85AB-7F6F9F9079FE}"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647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49" y="1828800"/>
            <a:ext cx="7726085" cy="2971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29</a:t>
            </a:fld>
            <a:endParaRPr lang="en-US"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7"/>
            <a:ext cx="8458200" cy="625474"/>
          </a:xfrm>
        </p:spPr>
        <p:txBody>
          <a:bodyPr/>
          <a:lstStyle/>
          <a:p>
            <a:r>
              <a:rPr lang="en-US" sz="2000" dirty="0"/>
              <a:t>Equifax Announces Cybersecurity Incident Involving Consumer Information</a:t>
            </a:r>
          </a:p>
        </p:txBody>
      </p:sp>
      <p:sp>
        <p:nvSpPr>
          <p:cNvPr id="4" name="Date Placeholder 3"/>
          <p:cNvSpPr>
            <a:spLocks noGrp="1"/>
          </p:cNvSpPr>
          <p:nvPr>
            <p:ph type="dt" sz="half" idx="10"/>
          </p:nvPr>
        </p:nvSpPr>
        <p:spPr/>
        <p:txBody>
          <a:bodyPr/>
          <a:lstStyle/>
          <a:p>
            <a:fld id="{9A41A55D-7E7E-46FB-8328-A1DD372178E6}" type="datetime1">
              <a:rPr lang="en-US" altLang="en-US" smtClean="0"/>
              <a:t>9/21/2017</a:t>
            </a:fld>
            <a:endParaRPr lang="en-US" altLang="en-US"/>
          </a:p>
        </p:txBody>
      </p:sp>
      <p:sp>
        <p:nvSpPr>
          <p:cNvPr id="5" name="Slide Number Placeholder 4"/>
          <p:cNvSpPr>
            <a:spLocks noGrp="1"/>
          </p:cNvSpPr>
          <p:nvPr>
            <p:ph type="sldNum" sz="quarter" idx="12"/>
          </p:nvPr>
        </p:nvSpPr>
        <p:spPr/>
        <p:txBody>
          <a:bodyPr/>
          <a:lstStyle/>
          <a:p>
            <a:fld id="{1A3BAF98-FB73-4A3F-B7F5-654283A93EB6}" type="slidenum">
              <a:rPr lang="en-US" altLang="en-US" smtClean="0"/>
              <a:pPr/>
              <a:t>3</a:t>
            </a:fld>
            <a:endParaRPr lang="en-US" altLang="en-US"/>
          </a:p>
        </p:txBody>
      </p:sp>
      <p:pic>
        <p:nvPicPr>
          <p:cNvPr id="6" name="Picture 5"/>
          <p:cNvPicPr>
            <a:picLocks noChangeAspect="1"/>
          </p:cNvPicPr>
          <p:nvPr/>
        </p:nvPicPr>
        <p:blipFill>
          <a:blip r:embed="rId2"/>
          <a:stretch>
            <a:fillRect/>
          </a:stretch>
        </p:blipFill>
        <p:spPr>
          <a:xfrm>
            <a:off x="185131" y="1184563"/>
            <a:ext cx="8773737" cy="4488873"/>
          </a:xfrm>
          <a:prstGeom prst="rect">
            <a:avLst/>
          </a:prstGeom>
        </p:spPr>
      </p:pic>
      <p:sp>
        <p:nvSpPr>
          <p:cNvPr id="3" name="Footer Placeholder 2"/>
          <p:cNvSpPr>
            <a:spLocks noGrp="1"/>
          </p:cNvSpPr>
          <p:nvPr>
            <p:ph type="ftr" sz="quarter" idx="11"/>
          </p:nvPr>
        </p:nvSpPr>
        <p:spPr/>
        <p:txBody>
          <a:bodyPr/>
          <a:lstStyle/>
          <a:p>
            <a:r>
              <a:rPr lang="en-US" altLang="en-US" smtClean="0"/>
              <a:t>intro-seminar-17</a:t>
            </a:r>
            <a:endParaRPr lang="en-US" altLang="en-US" dirty="0"/>
          </a:p>
        </p:txBody>
      </p:sp>
      <p:sp>
        <p:nvSpPr>
          <p:cNvPr id="7" name="TextBox 6"/>
          <p:cNvSpPr txBox="1"/>
          <p:nvPr/>
        </p:nvSpPr>
        <p:spPr>
          <a:xfrm>
            <a:off x="1524000" y="2057400"/>
            <a:ext cx="6553200" cy="2062103"/>
          </a:xfrm>
          <a:prstGeom prst="rect">
            <a:avLst/>
          </a:prstGeom>
          <a:solidFill>
            <a:schemeClr val="bg1"/>
          </a:solidFill>
        </p:spPr>
        <p:txBody>
          <a:bodyPr wrap="square" rtlCol="0">
            <a:spAutoFit/>
          </a:bodyPr>
          <a:lstStyle/>
          <a:p>
            <a:r>
              <a:rPr lang="en-US" sz="3200" dirty="0" smtClean="0">
                <a:solidFill>
                  <a:srgbClr val="FF0000"/>
                </a:solidFill>
              </a:rPr>
              <a:t>Why would this and many other examples illustrate the dominance of computer science now and in the (near) future?</a:t>
            </a:r>
            <a:endParaRPr lang="en-US" sz="3200" dirty="0">
              <a:solidFill>
                <a:srgbClr val="FF0000"/>
              </a:solidFill>
            </a:endParaRPr>
          </a:p>
        </p:txBody>
      </p:sp>
    </p:spTree>
    <p:extLst>
      <p:ext uri="{BB962C8B-B14F-4D97-AF65-F5344CB8AC3E}">
        <p14:creationId xmlns:p14="http://schemas.microsoft.com/office/powerpoint/2010/main" val="26925192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304800" y="365126"/>
            <a:ext cx="8686800" cy="1325563"/>
          </a:xfrm>
        </p:spPr>
        <p:txBody>
          <a:bodyPr>
            <a:normAutofit/>
          </a:bodyPr>
          <a:lstStyle/>
          <a:p>
            <a:r>
              <a:rPr lang="en-US" altLang="en-US" sz="3600" dirty="0"/>
              <a:t>Characterizing Alzheimer’s via Shape Change</a:t>
            </a:r>
          </a:p>
        </p:txBody>
      </p:sp>
      <p:sp>
        <p:nvSpPr>
          <p:cNvPr id="4" name="Date Placeholder 3"/>
          <p:cNvSpPr>
            <a:spLocks noGrp="1"/>
          </p:cNvSpPr>
          <p:nvPr>
            <p:ph type="dt" sz="half" idx="10"/>
          </p:nvPr>
        </p:nvSpPr>
        <p:spPr/>
        <p:txBody>
          <a:bodyPr/>
          <a:lstStyle/>
          <a:p>
            <a:fld id="{B9D37B20-A741-4D1D-8F83-A8D1521AAA2E}"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824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690689"/>
            <a:ext cx="4762500" cy="4421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30</a:t>
            </a:fld>
            <a:endParaRPr lang="en-US"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xfrm>
            <a:off x="304800" y="365127"/>
            <a:ext cx="8610600" cy="930274"/>
          </a:xfrm>
        </p:spPr>
        <p:txBody>
          <a:bodyPr/>
          <a:lstStyle/>
          <a:p>
            <a:r>
              <a:rPr lang="en-US" altLang="en-US" dirty="0"/>
              <a:t>Computer Vision for Gerotechnology</a:t>
            </a:r>
          </a:p>
        </p:txBody>
      </p:sp>
      <p:sp>
        <p:nvSpPr>
          <p:cNvPr id="1015811" name="Rectangle 3"/>
          <p:cNvSpPr>
            <a:spLocks noGrp="1" noChangeArrowheads="1"/>
          </p:cNvSpPr>
          <p:nvPr>
            <p:ph idx="1"/>
          </p:nvPr>
        </p:nvSpPr>
        <p:spPr>
          <a:xfrm>
            <a:off x="628650" y="1295400"/>
            <a:ext cx="7829550" cy="3867150"/>
          </a:xfrm>
        </p:spPr>
        <p:txBody>
          <a:bodyPr/>
          <a:lstStyle/>
          <a:p>
            <a:r>
              <a:rPr lang="en-US" altLang="en-US" sz="1800" dirty="0"/>
              <a:t>As mobile devices become more powerful, they may serve as an efficient interface to make up visual, memory, and other deficiencies due to aging</a:t>
            </a:r>
          </a:p>
          <a:p>
            <a:pPr lvl="1"/>
            <a:r>
              <a:rPr lang="en-US" altLang="en-US" sz="1500" dirty="0"/>
              <a:t>The society is aging</a:t>
            </a:r>
          </a:p>
          <a:p>
            <a:pPr lvl="2"/>
            <a:r>
              <a:rPr lang="en-US" altLang="en-US" sz="1350" dirty="0"/>
              <a:t>For example, people of 65 and older are 16.8% of Florida’s population (US Census Bureau, 2005)</a:t>
            </a:r>
          </a:p>
          <a:p>
            <a:pPr lvl="1"/>
            <a:r>
              <a:rPr lang="en-US" altLang="en-US" sz="1500" dirty="0"/>
              <a:t>By modifying and enhancing environments, vision technology can be critical for helping people stay active and be independent</a:t>
            </a:r>
          </a:p>
        </p:txBody>
      </p:sp>
      <p:sp>
        <p:nvSpPr>
          <p:cNvPr id="6" name="Date Placeholder 3"/>
          <p:cNvSpPr>
            <a:spLocks noGrp="1"/>
          </p:cNvSpPr>
          <p:nvPr>
            <p:ph type="dt" sz="half" idx="10"/>
          </p:nvPr>
        </p:nvSpPr>
        <p:spPr/>
        <p:txBody>
          <a:bodyPr/>
          <a:lstStyle/>
          <a:p>
            <a:fld id="{E6461F4D-B6B5-49D7-9C51-9661826F7DB5}" type="datetime1">
              <a:rPr lang="en-US" altLang="en-US" smtClean="0"/>
              <a:t>9/20/2017</a:t>
            </a:fld>
            <a:endParaRPr lang="en-US" altLang="en-US"/>
          </a:p>
        </p:txBody>
      </p:sp>
      <p:sp>
        <p:nvSpPr>
          <p:cNvPr id="7" name="Footer Placeholder 4"/>
          <p:cNvSpPr>
            <a:spLocks noGrp="1"/>
          </p:cNvSpPr>
          <p:nvPr>
            <p:ph type="ftr" sz="quarter" idx="11"/>
          </p:nvPr>
        </p:nvSpPr>
        <p:spPr/>
        <p:txBody>
          <a:bodyPr/>
          <a:lstStyle/>
          <a:p>
            <a:r>
              <a:rPr lang="en-US" altLang="en-US" smtClean="0"/>
              <a:t>intro-seminar-17</a:t>
            </a:r>
            <a:endParaRPr lang="en-US" altLang="en-US"/>
          </a:p>
        </p:txBody>
      </p:sp>
      <p:pic>
        <p:nvPicPr>
          <p:cNvPr id="1015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00500"/>
            <a:ext cx="24003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58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1950" y="4000503"/>
            <a:ext cx="3486150" cy="16025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31</a:t>
            </a:fld>
            <a:endParaRPr lang="en-US"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p:txBody>
          <a:bodyPr>
            <a:normAutofit/>
          </a:bodyPr>
          <a:lstStyle/>
          <a:p>
            <a:r>
              <a:rPr lang="en-US" altLang="en-US" sz="2800" dirty="0"/>
              <a:t>Early Detection of Alzheimer’s Using Smartphones</a:t>
            </a:r>
          </a:p>
        </p:txBody>
      </p:sp>
      <p:sp>
        <p:nvSpPr>
          <p:cNvPr id="4" name="Date Placeholder 2"/>
          <p:cNvSpPr>
            <a:spLocks noGrp="1"/>
          </p:cNvSpPr>
          <p:nvPr>
            <p:ph type="dt" sz="half" idx="10"/>
          </p:nvPr>
        </p:nvSpPr>
        <p:spPr/>
        <p:txBody>
          <a:bodyPr/>
          <a:lstStyle/>
          <a:p>
            <a:fld id="{1749A566-5B0D-4E56-B48E-B6F49C6A2CF2}"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1019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94" y="1690689"/>
            <a:ext cx="8364612" cy="41148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32</a:t>
            </a:fld>
            <a:endParaRPr lang="en-US"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628650" y="365127"/>
            <a:ext cx="7886700" cy="777874"/>
          </a:xfrm>
        </p:spPr>
        <p:txBody>
          <a:bodyPr>
            <a:normAutofit/>
          </a:bodyPr>
          <a:lstStyle/>
          <a:p>
            <a:r>
              <a:rPr lang="en-US" altLang="en-US" sz="2800" dirty="0"/>
              <a:t>Early Detection of Alzheimer’s Using Smartphones</a:t>
            </a:r>
          </a:p>
        </p:txBody>
      </p:sp>
      <p:sp>
        <p:nvSpPr>
          <p:cNvPr id="4" name="Date Placeholder 3"/>
          <p:cNvSpPr>
            <a:spLocks noGrp="1"/>
          </p:cNvSpPr>
          <p:nvPr>
            <p:ph type="dt" sz="half" idx="10"/>
          </p:nvPr>
        </p:nvSpPr>
        <p:spPr/>
        <p:txBody>
          <a:bodyPr/>
          <a:lstStyle/>
          <a:p>
            <a:fld id="{19E9388A-46E3-4409-9C37-CB8D11A81BAF}"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1021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5071"/>
            <a:ext cx="7867650" cy="3807858"/>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33</a:t>
            </a:fld>
            <a:endParaRPr lang="en-US"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p:cNvSpPr>
            <a:spLocks noGrp="1" noChangeArrowheads="1"/>
          </p:cNvSpPr>
          <p:nvPr>
            <p:ph type="title"/>
          </p:nvPr>
        </p:nvSpPr>
        <p:spPr>
          <a:xfrm>
            <a:off x="381000" y="286549"/>
            <a:ext cx="8610600" cy="1006474"/>
          </a:xfrm>
        </p:spPr>
        <p:txBody>
          <a:bodyPr>
            <a:normAutofit/>
          </a:bodyPr>
          <a:lstStyle/>
          <a:p>
            <a:r>
              <a:rPr lang="en-US" altLang="en-US" sz="3200" dirty="0"/>
              <a:t>Early Detection of Alzheimer’s Using Smartphones</a:t>
            </a:r>
          </a:p>
        </p:txBody>
      </p:sp>
      <p:sp>
        <p:nvSpPr>
          <p:cNvPr id="4" name="Date Placeholder 2"/>
          <p:cNvSpPr>
            <a:spLocks noGrp="1"/>
          </p:cNvSpPr>
          <p:nvPr>
            <p:ph type="dt" sz="half" idx="10"/>
          </p:nvPr>
        </p:nvSpPr>
        <p:spPr/>
        <p:txBody>
          <a:bodyPr/>
          <a:lstStyle/>
          <a:p>
            <a:fld id="{C2E3E51E-F5F6-4290-ACFD-79634ACC179F}"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1024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67" y="1447801"/>
            <a:ext cx="7859933" cy="403913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34</a:t>
            </a:fld>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a:xfrm>
            <a:off x="228600" y="365127"/>
            <a:ext cx="8915400" cy="930274"/>
          </a:xfrm>
        </p:spPr>
        <p:txBody>
          <a:bodyPr>
            <a:normAutofit/>
          </a:bodyPr>
          <a:lstStyle/>
          <a:p>
            <a:r>
              <a:rPr lang="en-US" altLang="en-US" sz="4000" dirty="0"/>
              <a:t>Activity Recognition Using Accelerometers</a:t>
            </a:r>
          </a:p>
        </p:txBody>
      </p:sp>
      <p:sp>
        <p:nvSpPr>
          <p:cNvPr id="4" name="Date Placeholder 3"/>
          <p:cNvSpPr>
            <a:spLocks noGrp="1"/>
          </p:cNvSpPr>
          <p:nvPr>
            <p:ph type="dt" sz="half" idx="10"/>
          </p:nvPr>
        </p:nvSpPr>
        <p:spPr/>
        <p:txBody>
          <a:bodyPr/>
          <a:lstStyle/>
          <a:p>
            <a:fld id="{C268C8DA-C751-4E44-AC25-A37BC667152B}"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1026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771650"/>
            <a:ext cx="8480033"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35</a:t>
            </a:fld>
            <a:endParaRPr lang="en-US"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title"/>
          </p:nvPr>
        </p:nvSpPr>
        <p:spPr>
          <a:xfrm>
            <a:off x="114300" y="304800"/>
            <a:ext cx="8915400" cy="777874"/>
          </a:xfrm>
        </p:spPr>
        <p:txBody>
          <a:bodyPr>
            <a:normAutofit/>
          </a:bodyPr>
          <a:lstStyle/>
          <a:p>
            <a:r>
              <a:rPr lang="en-US" altLang="en-US" sz="4000" dirty="0"/>
              <a:t>Activity Recognition Using Accelerometers</a:t>
            </a:r>
          </a:p>
        </p:txBody>
      </p:sp>
      <p:sp>
        <p:nvSpPr>
          <p:cNvPr id="4" name="Date Placeholder 2"/>
          <p:cNvSpPr>
            <a:spLocks noGrp="1"/>
          </p:cNvSpPr>
          <p:nvPr>
            <p:ph type="dt" sz="half" idx="10"/>
          </p:nvPr>
        </p:nvSpPr>
        <p:spPr/>
        <p:txBody>
          <a:bodyPr/>
          <a:lstStyle/>
          <a:p>
            <a:fld id="{DE8E4F92-AFA0-48DC-9DD6-69B49E019D85}"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1028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26863"/>
            <a:ext cx="7886700" cy="39719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36</a:t>
            </a:fld>
            <a:endParaRPr lang="en-US"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381000" y="228600"/>
            <a:ext cx="8134350" cy="845343"/>
          </a:xfrm>
        </p:spPr>
        <p:txBody>
          <a:bodyPr>
            <a:normAutofit/>
          </a:bodyPr>
          <a:lstStyle/>
          <a:p>
            <a:r>
              <a:rPr lang="en-US" altLang="en-US" sz="2800" dirty="0"/>
              <a:t>Computer Vision for Computational Systems Biology</a:t>
            </a:r>
          </a:p>
        </p:txBody>
      </p:sp>
      <p:sp>
        <p:nvSpPr>
          <p:cNvPr id="624643" name="Rectangle 3"/>
          <p:cNvSpPr>
            <a:spLocks noGrp="1" noChangeArrowheads="1"/>
          </p:cNvSpPr>
          <p:nvPr>
            <p:ph idx="1"/>
          </p:nvPr>
        </p:nvSpPr>
        <p:spPr>
          <a:xfrm>
            <a:off x="685800" y="1219200"/>
            <a:ext cx="8115300" cy="3924300"/>
          </a:xfrm>
        </p:spPr>
        <p:txBody>
          <a:bodyPr>
            <a:normAutofit/>
          </a:bodyPr>
          <a:lstStyle/>
          <a:p>
            <a:r>
              <a:rPr lang="en-US" altLang="en-US" sz="1800" dirty="0"/>
              <a:t>The goal of systems biology is to link the molecular and cellular events and properties to physiological functions</a:t>
            </a:r>
          </a:p>
        </p:txBody>
      </p:sp>
      <p:sp>
        <p:nvSpPr>
          <p:cNvPr id="6" name="Date Placeholder 3"/>
          <p:cNvSpPr>
            <a:spLocks noGrp="1"/>
          </p:cNvSpPr>
          <p:nvPr>
            <p:ph type="dt" sz="half" idx="10"/>
          </p:nvPr>
        </p:nvSpPr>
        <p:spPr/>
        <p:txBody>
          <a:bodyPr/>
          <a:lstStyle/>
          <a:p>
            <a:fld id="{1446C78B-227C-46BF-AFF7-A21F8E48B83E}" type="datetime1">
              <a:rPr lang="en-US" altLang="en-US" smtClean="0"/>
              <a:t>9/20/2017</a:t>
            </a:fld>
            <a:endParaRPr lang="en-US" altLang="en-US"/>
          </a:p>
        </p:txBody>
      </p:sp>
      <p:sp>
        <p:nvSpPr>
          <p:cNvPr id="7" name="Footer Placeholder 4"/>
          <p:cNvSpPr>
            <a:spLocks noGrp="1"/>
          </p:cNvSpPr>
          <p:nvPr>
            <p:ph type="ftr" sz="quarter" idx="11"/>
          </p:nvPr>
        </p:nvSpPr>
        <p:spPr/>
        <p:txBody>
          <a:bodyPr/>
          <a:lstStyle/>
          <a:p>
            <a:r>
              <a:rPr lang="en-US" altLang="en-US" smtClean="0"/>
              <a:t>intro-seminar-17</a:t>
            </a:r>
            <a:endParaRPr lang="en-US" altLang="en-US"/>
          </a:p>
        </p:txBody>
      </p:sp>
      <p:pic>
        <p:nvPicPr>
          <p:cNvPr id="6246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2177653"/>
            <a:ext cx="6372225" cy="3492104"/>
          </a:xfrm>
          <a:prstGeom prst="rect">
            <a:avLst/>
          </a:prstGeom>
          <a:noFill/>
          <a:extLst>
            <a:ext uri="{909E8E84-426E-40DD-AFC4-6F175D3DCCD1}">
              <a14:hiddenFill xmlns:a14="http://schemas.microsoft.com/office/drawing/2010/main">
                <a:solidFill>
                  <a:srgbClr val="FFFFFF"/>
                </a:solidFill>
              </a14:hiddenFill>
            </a:ext>
          </a:extLst>
        </p:spPr>
      </p:pic>
      <p:sp>
        <p:nvSpPr>
          <p:cNvPr id="624646" name="Text Box 6"/>
          <p:cNvSpPr txBox="1">
            <a:spLocks noChangeArrowheads="1"/>
          </p:cNvSpPr>
          <p:nvPr/>
        </p:nvSpPr>
        <p:spPr bwMode="auto">
          <a:xfrm>
            <a:off x="1371602" y="5715000"/>
            <a:ext cx="4769254" cy="230832"/>
          </a:xfrm>
          <a:prstGeom prst="rect">
            <a:avLst/>
          </a:prstGeom>
          <a:solidFill>
            <a:srgbClr val="9933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a:t>Source: “Integration from proteins to organs: The Physiome Project”, </a:t>
            </a:r>
            <a:r>
              <a:rPr lang="en-US" altLang="en-US" sz="900" i="1"/>
              <a:t>Nature Review</a:t>
            </a:r>
            <a:r>
              <a:rPr lang="en-US" altLang="en-US" sz="900"/>
              <a:t>, Vol. 4, 2007.</a:t>
            </a:r>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37</a:t>
            </a:fld>
            <a:endParaRPr lang="en-US"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28650" y="160700"/>
            <a:ext cx="7886700" cy="849406"/>
          </a:xfrm>
        </p:spPr>
        <p:txBody>
          <a:bodyPr/>
          <a:lstStyle/>
          <a:p>
            <a:r>
              <a:rPr lang="en-US" altLang="en-US" dirty="0"/>
              <a:t>QUEST Project</a:t>
            </a:r>
          </a:p>
        </p:txBody>
      </p:sp>
      <p:sp>
        <p:nvSpPr>
          <p:cNvPr id="822275" name="Rectangle 3"/>
          <p:cNvSpPr>
            <a:spLocks noGrp="1" noChangeArrowheads="1"/>
          </p:cNvSpPr>
          <p:nvPr>
            <p:ph idx="1"/>
          </p:nvPr>
        </p:nvSpPr>
        <p:spPr>
          <a:xfrm>
            <a:off x="381000" y="1143000"/>
            <a:ext cx="8229600" cy="3600450"/>
          </a:xfrm>
        </p:spPr>
        <p:txBody>
          <a:bodyPr/>
          <a:lstStyle/>
          <a:p>
            <a:r>
              <a:rPr lang="en-US" altLang="en-US" u="sng" dirty="0"/>
              <a:t>Qu</a:t>
            </a:r>
            <a:r>
              <a:rPr lang="en-US" altLang="en-US" dirty="0"/>
              <a:t>antitative </a:t>
            </a:r>
            <a:r>
              <a:rPr lang="en-US" altLang="en-US" u="sng" dirty="0"/>
              <a:t>E</a:t>
            </a:r>
            <a:r>
              <a:rPr lang="en-US" altLang="en-US" dirty="0"/>
              <a:t>lastic </a:t>
            </a:r>
            <a:r>
              <a:rPr lang="en-US" altLang="en-US" u="sng" dirty="0"/>
              <a:t>S</a:t>
            </a:r>
            <a:r>
              <a:rPr lang="en-US" altLang="en-US" dirty="0"/>
              <a:t>patial-</a:t>
            </a:r>
            <a:r>
              <a:rPr lang="en-US" altLang="en-US" u="sng" dirty="0"/>
              <a:t>T</a:t>
            </a:r>
            <a:r>
              <a:rPr lang="en-US" altLang="en-US" dirty="0"/>
              <a:t>emporal Atlases for Subcellular Structures</a:t>
            </a:r>
          </a:p>
        </p:txBody>
      </p:sp>
      <p:sp>
        <p:nvSpPr>
          <p:cNvPr id="5" name="Date Placeholder 3"/>
          <p:cNvSpPr>
            <a:spLocks noGrp="1"/>
          </p:cNvSpPr>
          <p:nvPr>
            <p:ph type="dt" sz="half" idx="10"/>
          </p:nvPr>
        </p:nvSpPr>
        <p:spPr/>
        <p:txBody>
          <a:bodyPr/>
          <a:lstStyle/>
          <a:p>
            <a:fld id="{7F37BBFF-91EF-4FED-9CD2-42BD7322AC68}"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822276"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6050" y="2269331"/>
            <a:ext cx="3600450" cy="36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38</a:t>
            </a:fld>
            <a:endParaRPr lang="en-US"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2"/>
          <p:cNvSpPr>
            <a:spLocks noGrp="1" noChangeArrowheads="1"/>
          </p:cNvSpPr>
          <p:nvPr>
            <p:ph type="title"/>
          </p:nvPr>
        </p:nvSpPr>
        <p:spPr>
          <a:xfrm>
            <a:off x="228600" y="436568"/>
            <a:ext cx="8477250" cy="640556"/>
          </a:xfrm>
        </p:spPr>
        <p:txBody>
          <a:bodyPr>
            <a:noAutofit/>
          </a:bodyPr>
          <a:lstStyle/>
          <a:p>
            <a:r>
              <a:rPr lang="en-US" altLang="en-US" sz="3600" dirty="0"/>
              <a:t>Atomic Tomography for Electron Microscopy</a:t>
            </a:r>
          </a:p>
        </p:txBody>
      </p:sp>
      <p:sp>
        <p:nvSpPr>
          <p:cNvPr id="829443" name="Rectangle 3"/>
          <p:cNvSpPr>
            <a:spLocks noGrp="1" noChangeArrowheads="1"/>
          </p:cNvSpPr>
          <p:nvPr>
            <p:ph idx="1"/>
          </p:nvPr>
        </p:nvSpPr>
        <p:spPr>
          <a:xfrm>
            <a:off x="171450" y="1883399"/>
            <a:ext cx="4572000" cy="3886200"/>
          </a:xfrm>
        </p:spPr>
        <p:txBody>
          <a:bodyPr>
            <a:noAutofit/>
          </a:bodyPr>
          <a:lstStyle/>
          <a:p>
            <a:r>
              <a:rPr lang="en-US" altLang="en-US" dirty="0"/>
              <a:t>As life is digital, the ultimate necessary resolution for modeling biological processes is atomic resolution</a:t>
            </a:r>
          </a:p>
          <a:p>
            <a:pPr lvl="1"/>
            <a:r>
              <a:rPr lang="en-US" altLang="en-US" dirty="0"/>
              <a:t>T</a:t>
            </a:r>
            <a:r>
              <a:rPr lang="en-US" altLang="en-US" dirty="0" smtClean="0"/>
              <a:t>he </a:t>
            </a:r>
            <a:r>
              <a:rPr lang="en-US" altLang="en-US" dirty="0"/>
              <a:t>ultimate models will be discrete rather continuous </a:t>
            </a:r>
          </a:p>
          <a:p>
            <a:pPr lvl="1"/>
            <a:r>
              <a:rPr lang="en-US" altLang="en-US" dirty="0"/>
              <a:t>It appears that atomic reconstruction is almost within reach using a two-stage tomography algorithm – to be named ATomo</a:t>
            </a:r>
          </a:p>
        </p:txBody>
      </p:sp>
      <p:sp>
        <p:nvSpPr>
          <p:cNvPr id="5" name="Date Placeholder 3"/>
          <p:cNvSpPr>
            <a:spLocks noGrp="1"/>
          </p:cNvSpPr>
          <p:nvPr>
            <p:ph type="dt" sz="half" idx="10"/>
          </p:nvPr>
        </p:nvSpPr>
        <p:spPr/>
        <p:txBody>
          <a:bodyPr/>
          <a:lstStyle/>
          <a:p>
            <a:fld id="{852640BF-BAFB-4D33-B1E9-0F1F38A261CA}"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829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705178"/>
            <a:ext cx="2343150" cy="40644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39</a:t>
            </a:fld>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625473"/>
          </a:xfrm>
        </p:spPr>
        <p:txBody>
          <a:bodyPr>
            <a:noAutofit/>
          </a:bodyPr>
          <a:lstStyle/>
          <a:p>
            <a:r>
              <a:rPr lang="en-US" sz="2400" dirty="0"/>
              <a:t>Labor Force Statistics from the Current Population Survey</a:t>
            </a:r>
          </a:p>
        </p:txBody>
      </p:sp>
      <p:sp>
        <p:nvSpPr>
          <p:cNvPr id="4" name="Date Placeholder 3"/>
          <p:cNvSpPr>
            <a:spLocks noGrp="1"/>
          </p:cNvSpPr>
          <p:nvPr>
            <p:ph type="dt" sz="half" idx="10"/>
          </p:nvPr>
        </p:nvSpPr>
        <p:spPr/>
        <p:txBody>
          <a:bodyPr/>
          <a:lstStyle/>
          <a:p>
            <a:fld id="{9E193512-D696-4F9A-B815-C0A1CB424E8E}"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4</a:t>
            </a:fld>
            <a:endParaRPr lang="en-US" altLang="en-US"/>
          </a:p>
        </p:txBody>
      </p:sp>
      <p:pic>
        <p:nvPicPr>
          <p:cNvPr id="8" name="Picture 7"/>
          <p:cNvPicPr>
            <a:picLocks noChangeAspect="1"/>
          </p:cNvPicPr>
          <p:nvPr/>
        </p:nvPicPr>
        <p:blipFill>
          <a:blip r:embed="rId2"/>
          <a:stretch>
            <a:fillRect/>
          </a:stretch>
        </p:blipFill>
        <p:spPr>
          <a:xfrm>
            <a:off x="-228600" y="1295400"/>
            <a:ext cx="9134252" cy="4572000"/>
          </a:xfrm>
          <a:prstGeom prst="rect">
            <a:avLst/>
          </a:prstGeom>
        </p:spPr>
      </p:pic>
    </p:spTree>
    <p:extLst>
      <p:ext uri="{BB962C8B-B14F-4D97-AF65-F5344CB8AC3E}">
        <p14:creationId xmlns:p14="http://schemas.microsoft.com/office/powerpoint/2010/main" val="10813626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a:xfrm>
            <a:off x="628650" y="365127"/>
            <a:ext cx="7886700" cy="777874"/>
          </a:xfrm>
        </p:spPr>
        <p:txBody>
          <a:bodyPr>
            <a:normAutofit/>
          </a:bodyPr>
          <a:lstStyle/>
          <a:p>
            <a:r>
              <a:rPr lang="en-US" altLang="en-US" sz="3200" dirty="0"/>
              <a:t>Analysis for Computational Biology</a:t>
            </a:r>
          </a:p>
        </p:txBody>
      </p:sp>
      <p:sp>
        <p:nvSpPr>
          <p:cNvPr id="837635" name="Rectangle 3"/>
          <p:cNvSpPr>
            <a:spLocks noGrp="1" noChangeArrowheads="1"/>
          </p:cNvSpPr>
          <p:nvPr>
            <p:ph idx="1"/>
          </p:nvPr>
        </p:nvSpPr>
        <p:spPr>
          <a:xfrm>
            <a:off x="571500" y="1447800"/>
            <a:ext cx="6972300" cy="3867150"/>
          </a:xfrm>
        </p:spPr>
        <p:txBody>
          <a:bodyPr>
            <a:normAutofit/>
          </a:bodyPr>
          <a:lstStyle/>
          <a:p>
            <a:r>
              <a:rPr lang="en-US" altLang="en-US" sz="2400" dirty="0"/>
              <a:t>Computational biology – analysis for gene regulation</a:t>
            </a:r>
          </a:p>
        </p:txBody>
      </p:sp>
      <p:sp>
        <p:nvSpPr>
          <p:cNvPr id="6" name="Date Placeholder 3"/>
          <p:cNvSpPr>
            <a:spLocks noGrp="1"/>
          </p:cNvSpPr>
          <p:nvPr>
            <p:ph type="dt" sz="half" idx="10"/>
          </p:nvPr>
        </p:nvSpPr>
        <p:spPr/>
        <p:txBody>
          <a:bodyPr/>
          <a:lstStyle/>
          <a:p>
            <a:fld id="{345DEF1A-AA6C-4D6B-99C3-A5CAEBB56830}" type="datetime1">
              <a:rPr lang="en-US" altLang="en-US" smtClean="0"/>
              <a:t>9/20/2017</a:t>
            </a:fld>
            <a:endParaRPr lang="en-US" altLang="en-US"/>
          </a:p>
        </p:txBody>
      </p:sp>
      <p:sp>
        <p:nvSpPr>
          <p:cNvPr id="7" name="Footer Placeholder 4"/>
          <p:cNvSpPr>
            <a:spLocks noGrp="1"/>
          </p:cNvSpPr>
          <p:nvPr>
            <p:ph type="ftr" sz="quarter" idx="11"/>
          </p:nvPr>
        </p:nvSpPr>
        <p:spPr/>
        <p:txBody>
          <a:bodyPr/>
          <a:lstStyle/>
          <a:p>
            <a:r>
              <a:rPr lang="en-US" altLang="en-US" smtClean="0"/>
              <a:t>intro-seminar-17</a:t>
            </a:r>
            <a:endParaRPr lang="en-US" altLang="en-US" dirty="0"/>
          </a:p>
        </p:txBody>
      </p:sp>
      <p:pic>
        <p:nvPicPr>
          <p:cNvPr id="837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28828"/>
            <a:ext cx="4663679" cy="3131344"/>
          </a:xfrm>
          <a:prstGeom prst="rect">
            <a:avLst/>
          </a:prstGeom>
          <a:noFill/>
          <a:extLst>
            <a:ext uri="{909E8E84-426E-40DD-AFC4-6F175D3DCCD1}">
              <a14:hiddenFill xmlns:a14="http://schemas.microsoft.com/office/drawing/2010/main">
                <a:solidFill>
                  <a:srgbClr val="FFFFFF"/>
                </a:solidFill>
              </a14:hiddenFill>
            </a:ext>
          </a:extLst>
        </p:spPr>
      </p:pic>
      <p:pic>
        <p:nvPicPr>
          <p:cNvPr id="8376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5295708"/>
            <a:ext cx="8121005" cy="53359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40</a:t>
            </a:fld>
            <a:endParaRPr lang="en-US"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title"/>
          </p:nvPr>
        </p:nvSpPr>
        <p:spPr>
          <a:xfrm>
            <a:off x="628650" y="365127"/>
            <a:ext cx="7886700" cy="549274"/>
          </a:xfrm>
        </p:spPr>
        <p:txBody>
          <a:bodyPr>
            <a:normAutofit fontScale="90000"/>
          </a:bodyPr>
          <a:lstStyle/>
          <a:p>
            <a:r>
              <a:rPr lang="en-US" altLang="en-US" sz="3600" dirty="0"/>
              <a:t>Background</a:t>
            </a:r>
          </a:p>
        </p:txBody>
      </p:sp>
      <p:sp>
        <p:nvSpPr>
          <p:cNvPr id="6" name="Date Placeholder 2"/>
          <p:cNvSpPr>
            <a:spLocks noGrp="1"/>
          </p:cNvSpPr>
          <p:nvPr>
            <p:ph type="dt" sz="half" idx="10"/>
          </p:nvPr>
        </p:nvSpPr>
        <p:spPr/>
        <p:txBody>
          <a:bodyPr/>
          <a:lstStyle/>
          <a:p>
            <a:fld id="{D8B78DC8-F16E-413D-9E96-7F06ED4EC5A7}" type="datetime1">
              <a:rPr lang="en-US" altLang="en-US" smtClean="0"/>
              <a:t>9/20/2017</a:t>
            </a:fld>
            <a:endParaRPr lang="en-US" altLang="en-US"/>
          </a:p>
        </p:txBody>
      </p:sp>
      <p:sp>
        <p:nvSpPr>
          <p:cNvPr id="7" name="Footer Placeholder 3"/>
          <p:cNvSpPr>
            <a:spLocks noGrp="1"/>
          </p:cNvSpPr>
          <p:nvPr>
            <p:ph type="ftr" sz="quarter" idx="11"/>
          </p:nvPr>
        </p:nvSpPr>
        <p:spPr/>
        <p:txBody>
          <a:bodyPr/>
          <a:lstStyle/>
          <a:p>
            <a:r>
              <a:rPr lang="en-US" altLang="en-US" smtClean="0"/>
              <a:t>intro-seminar-17</a:t>
            </a:r>
            <a:endParaRPr lang="en-US" altLang="en-US"/>
          </a:p>
        </p:txBody>
      </p:sp>
      <p:sp>
        <p:nvSpPr>
          <p:cNvPr id="922627" name="Rectangle 3"/>
          <p:cNvSpPr>
            <a:spLocks noChangeArrowheads="1"/>
          </p:cNvSpPr>
          <p:nvPr/>
        </p:nvSpPr>
        <p:spPr bwMode="auto">
          <a:xfrm>
            <a:off x="1435894" y="5406628"/>
            <a:ext cx="6353175" cy="5941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pic>
        <p:nvPicPr>
          <p:cNvPr id="922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922" y="1143000"/>
            <a:ext cx="6351068"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6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6045993"/>
            <a:ext cx="2382440" cy="278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41</a:t>
            </a:fld>
            <a:endParaRPr lang="en-US"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628650" y="365127"/>
            <a:ext cx="7886700" cy="701674"/>
          </a:xfrm>
        </p:spPr>
        <p:txBody>
          <a:bodyPr>
            <a:normAutofit/>
          </a:bodyPr>
          <a:lstStyle/>
          <a:p>
            <a:r>
              <a:rPr lang="en-US" altLang="en-US" sz="3600" dirty="0"/>
              <a:t>Background</a:t>
            </a:r>
          </a:p>
        </p:txBody>
      </p:sp>
      <p:sp>
        <p:nvSpPr>
          <p:cNvPr id="4" name="Date Placeholder 3"/>
          <p:cNvSpPr>
            <a:spLocks noGrp="1"/>
          </p:cNvSpPr>
          <p:nvPr>
            <p:ph type="dt" sz="half" idx="10"/>
          </p:nvPr>
        </p:nvSpPr>
        <p:spPr/>
        <p:txBody>
          <a:bodyPr/>
          <a:lstStyle/>
          <a:p>
            <a:fld id="{97766CBF-99F9-4EE4-AD9E-532D1223DAE3}"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924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6672263" cy="43303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42</a:t>
            </a:fld>
            <a:endParaRPr lang="en-US"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628650" y="365126"/>
            <a:ext cx="7886700" cy="708027"/>
          </a:xfrm>
        </p:spPr>
        <p:txBody>
          <a:bodyPr>
            <a:normAutofit/>
          </a:bodyPr>
          <a:lstStyle/>
          <a:p>
            <a:r>
              <a:rPr lang="en-US" altLang="en-US" sz="3600" dirty="0"/>
              <a:t>Classification-based Models</a:t>
            </a:r>
          </a:p>
        </p:txBody>
      </p:sp>
      <p:sp>
        <p:nvSpPr>
          <p:cNvPr id="934915" name="Rectangle 3"/>
          <p:cNvSpPr>
            <a:spLocks noGrp="1" noChangeArrowheads="1"/>
          </p:cNvSpPr>
          <p:nvPr>
            <p:ph idx="1"/>
          </p:nvPr>
        </p:nvSpPr>
        <p:spPr>
          <a:xfrm>
            <a:off x="628650" y="1073153"/>
            <a:ext cx="7620000" cy="3657600"/>
          </a:xfrm>
        </p:spPr>
        <p:txBody>
          <a:bodyPr>
            <a:normAutofit/>
          </a:bodyPr>
          <a:lstStyle/>
          <a:p>
            <a:r>
              <a:rPr lang="en-US" altLang="en-US" sz="1800" dirty="0"/>
              <a:t>Most of the earlier computational models are based on classification</a:t>
            </a:r>
            <a:r>
              <a:rPr lang="en-US" altLang="en-US" sz="4000" dirty="0"/>
              <a:t> </a:t>
            </a:r>
          </a:p>
        </p:txBody>
      </p:sp>
      <p:sp>
        <p:nvSpPr>
          <p:cNvPr id="5" name="Date Placeholder 3"/>
          <p:cNvSpPr>
            <a:spLocks noGrp="1"/>
          </p:cNvSpPr>
          <p:nvPr>
            <p:ph type="dt" sz="half" idx="10"/>
          </p:nvPr>
        </p:nvSpPr>
        <p:spPr/>
        <p:txBody>
          <a:bodyPr/>
          <a:lstStyle/>
          <a:p>
            <a:fld id="{AF4CE7AD-501A-48AC-9041-6B7B4696F0D3}"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934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81200"/>
            <a:ext cx="6460680" cy="40385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43</a:t>
            </a:fld>
            <a:endParaRPr lang="en-US"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628650" y="267491"/>
            <a:ext cx="7886700" cy="623889"/>
          </a:xfrm>
        </p:spPr>
        <p:txBody>
          <a:bodyPr>
            <a:noAutofit/>
          </a:bodyPr>
          <a:lstStyle/>
          <a:p>
            <a:r>
              <a:rPr lang="en-US" altLang="en-US" sz="4000" dirty="0"/>
              <a:t>AdaBoost to Select Features </a:t>
            </a:r>
          </a:p>
        </p:txBody>
      </p:sp>
      <p:sp>
        <p:nvSpPr>
          <p:cNvPr id="4" name="Date Placeholder 2"/>
          <p:cNvSpPr>
            <a:spLocks noGrp="1"/>
          </p:cNvSpPr>
          <p:nvPr>
            <p:ph type="dt" sz="half" idx="10"/>
          </p:nvPr>
        </p:nvSpPr>
        <p:spPr/>
        <p:txBody>
          <a:bodyPr/>
          <a:lstStyle/>
          <a:p>
            <a:fld id="{4ED2662D-C274-48EB-B1F6-F1D51969D277}"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941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18" y="1447800"/>
            <a:ext cx="7793057"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44</a:t>
            </a:fld>
            <a:endParaRPr lang="en-US"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628650" y="365127"/>
            <a:ext cx="7886700" cy="701674"/>
          </a:xfrm>
        </p:spPr>
        <p:txBody>
          <a:bodyPr>
            <a:normAutofit/>
          </a:bodyPr>
          <a:lstStyle/>
          <a:p>
            <a:r>
              <a:rPr lang="en-US" altLang="en-US" sz="4000" dirty="0"/>
              <a:t>Median ROC Score </a:t>
            </a:r>
          </a:p>
        </p:txBody>
      </p:sp>
      <p:sp>
        <p:nvSpPr>
          <p:cNvPr id="4" name="Date Placeholder 2"/>
          <p:cNvSpPr>
            <a:spLocks noGrp="1"/>
          </p:cNvSpPr>
          <p:nvPr>
            <p:ph type="dt" sz="half" idx="10"/>
          </p:nvPr>
        </p:nvSpPr>
        <p:spPr/>
        <p:txBody>
          <a:bodyPr/>
          <a:lstStyle/>
          <a:p>
            <a:fld id="{FEEF7338-F23D-43A8-B61A-3D6DC68AD293}"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943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018" y="1219200"/>
            <a:ext cx="6294781" cy="49286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45</a:t>
            </a:fld>
            <a:endParaRPr lang="en-US"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628650" y="447276"/>
            <a:ext cx="7772400" cy="514350"/>
          </a:xfrm>
        </p:spPr>
        <p:txBody>
          <a:bodyPr>
            <a:noAutofit/>
          </a:bodyPr>
          <a:lstStyle/>
          <a:p>
            <a:r>
              <a:rPr lang="en-US" altLang="en-US" sz="2800" dirty="0"/>
              <a:t>Computational Models for Nucleosome Occupancy</a:t>
            </a:r>
            <a:r>
              <a:rPr lang="en-US" altLang="en-US" sz="4000" dirty="0"/>
              <a:t> </a:t>
            </a:r>
          </a:p>
        </p:txBody>
      </p:sp>
      <p:sp>
        <p:nvSpPr>
          <p:cNvPr id="945155" name="Rectangle 3"/>
          <p:cNvSpPr>
            <a:spLocks noGrp="1" noChangeArrowheads="1"/>
          </p:cNvSpPr>
          <p:nvPr>
            <p:ph idx="1"/>
          </p:nvPr>
        </p:nvSpPr>
        <p:spPr>
          <a:xfrm>
            <a:off x="990600" y="1088627"/>
            <a:ext cx="7239000" cy="3543300"/>
          </a:xfrm>
        </p:spPr>
        <p:txBody>
          <a:bodyPr/>
          <a:lstStyle/>
          <a:p>
            <a:r>
              <a:rPr lang="en-US" altLang="en-US" sz="1800"/>
              <a:t>Chemistry and Physics Based Models</a:t>
            </a:r>
          </a:p>
          <a:p>
            <a:pPr lvl="1"/>
            <a:r>
              <a:rPr lang="en-US" altLang="en-US" sz="1500"/>
              <a:t>As DNA needs to bend and wrap around nucleosomes, it is known that some sequences are more bendable, leading to curvature and bendability models</a:t>
            </a:r>
          </a:p>
          <a:p>
            <a:pPr lvl="2"/>
            <a:r>
              <a:rPr lang="en-US" altLang="en-US" sz="1350"/>
              <a:t>One example is the bendability model by Trifonov’s group</a:t>
            </a:r>
          </a:p>
        </p:txBody>
      </p:sp>
      <p:sp>
        <p:nvSpPr>
          <p:cNvPr id="5" name="Date Placeholder 3"/>
          <p:cNvSpPr>
            <a:spLocks noGrp="1"/>
          </p:cNvSpPr>
          <p:nvPr>
            <p:ph type="dt" sz="half" idx="10"/>
          </p:nvPr>
        </p:nvSpPr>
        <p:spPr/>
        <p:txBody>
          <a:bodyPr/>
          <a:lstStyle/>
          <a:p>
            <a:fld id="{8001DF03-3785-4EAA-9CC1-F6DE704B328F}"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9451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199" y="2362200"/>
            <a:ext cx="4138797" cy="334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46</a:t>
            </a:fld>
            <a:endParaRPr lang="en-US"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628650" y="365126"/>
            <a:ext cx="7886700" cy="765173"/>
          </a:xfrm>
        </p:spPr>
        <p:txBody>
          <a:bodyPr>
            <a:normAutofit/>
          </a:bodyPr>
          <a:lstStyle/>
          <a:p>
            <a:r>
              <a:rPr lang="en-US" altLang="en-US" sz="3600" dirty="0"/>
              <a:t>Dinucleotide Matching Model</a:t>
            </a:r>
          </a:p>
        </p:txBody>
      </p:sp>
      <p:sp>
        <p:nvSpPr>
          <p:cNvPr id="965635" name="Rectangle 3"/>
          <p:cNvSpPr>
            <a:spLocks noGrp="1" noChangeArrowheads="1"/>
          </p:cNvSpPr>
          <p:nvPr>
            <p:ph idx="1"/>
          </p:nvPr>
        </p:nvSpPr>
        <p:spPr>
          <a:xfrm>
            <a:off x="838200" y="1219200"/>
            <a:ext cx="7239000" cy="3543300"/>
          </a:xfrm>
        </p:spPr>
        <p:txBody>
          <a:bodyPr/>
          <a:lstStyle/>
          <a:p>
            <a:r>
              <a:rPr lang="en-US" altLang="en-US" sz="1800" dirty="0"/>
              <a:t>Here are the comparisons with the bendability model on several chromosomes</a:t>
            </a:r>
          </a:p>
          <a:p>
            <a:pPr lvl="1"/>
            <a:r>
              <a:rPr lang="en-US" altLang="en-US" sz="1500" dirty="0"/>
              <a:t>Cross correlation between our model and the ground truth is 0.5005 while it is -0.1104 for the Trifonov model</a:t>
            </a:r>
          </a:p>
        </p:txBody>
      </p:sp>
      <p:sp>
        <p:nvSpPr>
          <p:cNvPr id="5" name="Date Placeholder 3"/>
          <p:cNvSpPr>
            <a:spLocks noGrp="1"/>
          </p:cNvSpPr>
          <p:nvPr>
            <p:ph type="dt" sz="half" idx="10"/>
          </p:nvPr>
        </p:nvSpPr>
        <p:spPr/>
        <p:txBody>
          <a:bodyPr/>
          <a:lstStyle/>
          <a:p>
            <a:fld id="{D713D6B2-48AD-40B0-B646-B0B236074774}"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965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90800"/>
            <a:ext cx="7105581"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47</a:t>
            </a:fld>
            <a:endParaRPr lang="en-US"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r>
              <a:rPr lang="en-US" altLang="en-US"/>
              <a:t>Dinucleotide Matching Model</a:t>
            </a:r>
          </a:p>
        </p:txBody>
      </p:sp>
      <p:sp>
        <p:nvSpPr>
          <p:cNvPr id="4" name="Date Placeholder 2"/>
          <p:cNvSpPr>
            <a:spLocks noGrp="1"/>
          </p:cNvSpPr>
          <p:nvPr>
            <p:ph type="dt" sz="half" idx="10"/>
          </p:nvPr>
        </p:nvSpPr>
        <p:spPr/>
        <p:txBody>
          <a:bodyPr/>
          <a:lstStyle/>
          <a:p>
            <a:fld id="{31972554-9F47-4FE8-92DB-B683835CABFD}"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10127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828803"/>
            <a:ext cx="4914900" cy="39647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48</a:t>
            </a:fld>
            <a:endParaRPr lang="en-US"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628650" y="266700"/>
            <a:ext cx="7886700" cy="975517"/>
          </a:xfrm>
        </p:spPr>
        <p:txBody>
          <a:bodyPr>
            <a:normAutofit/>
          </a:bodyPr>
          <a:lstStyle/>
          <a:p>
            <a:r>
              <a:rPr lang="en-US" altLang="en-US" sz="3600" dirty="0"/>
              <a:t>Dinucleotide Matching Model</a:t>
            </a:r>
          </a:p>
        </p:txBody>
      </p:sp>
      <p:sp>
        <p:nvSpPr>
          <p:cNvPr id="967683" name="Rectangle 3"/>
          <p:cNvSpPr>
            <a:spLocks noGrp="1" noChangeArrowheads="1"/>
          </p:cNvSpPr>
          <p:nvPr>
            <p:ph idx="1"/>
          </p:nvPr>
        </p:nvSpPr>
        <p:spPr>
          <a:xfrm>
            <a:off x="512230" y="1295400"/>
            <a:ext cx="7096125" cy="3543300"/>
          </a:xfrm>
        </p:spPr>
        <p:txBody>
          <a:bodyPr>
            <a:normAutofit/>
          </a:bodyPr>
          <a:lstStyle/>
          <a:p>
            <a:r>
              <a:rPr lang="en-US" altLang="en-US" sz="2000" dirty="0"/>
              <a:t>Here are comparisons of the weights for dinucleotides</a:t>
            </a:r>
            <a:r>
              <a:rPr lang="en-US" altLang="en-US" sz="3200" dirty="0"/>
              <a:t> </a:t>
            </a:r>
          </a:p>
        </p:txBody>
      </p:sp>
      <p:sp>
        <p:nvSpPr>
          <p:cNvPr id="5" name="Date Placeholder 3"/>
          <p:cNvSpPr>
            <a:spLocks noGrp="1"/>
          </p:cNvSpPr>
          <p:nvPr>
            <p:ph type="dt" sz="half" idx="10"/>
          </p:nvPr>
        </p:nvSpPr>
        <p:spPr/>
        <p:txBody>
          <a:bodyPr/>
          <a:lstStyle/>
          <a:p>
            <a:fld id="{B0E4915C-5B18-4A37-8C5E-017CD655FA62}"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967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981200"/>
            <a:ext cx="5425749" cy="405884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49</a:t>
            </a:fld>
            <a:endParaRPr lang="en-US"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45CFE8-F860-4D9A-85AA-CEFCA27DB5D3}"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5</a:t>
            </a:fld>
            <a:endParaRPr lang="en-US" altLang="en-US"/>
          </a:p>
        </p:txBody>
      </p:sp>
      <p:pic>
        <p:nvPicPr>
          <p:cNvPr id="7" name="Picture 6"/>
          <p:cNvPicPr>
            <a:picLocks noChangeAspect="1"/>
          </p:cNvPicPr>
          <p:nvPr/>
        </p:nvPicPr>
        <p:blipFill>
          <a:blip r:embed="rId2"/>
          <a:stretch>
            <a:fillRect/>
          </a:stretch>
        </p:blipFill>
        <p:spPr>
          <a:xfrm>
            <a:off x="1676400" y="76200"/>
            <a:ext cx="6308064" cy="6705600"/>
          </a:xfrm>
          <a:prstGeom prst="rect">
            <a:avLst/>
          </a:prstGeom>
        </p:spPr>
      </p:pic>
    </p:spTree>
    <p:extLst>
      <p:ext uri="{BB962C8B-B14F-4D97-AF65-F5344CB8AC3E}">
        <p14:creationId xmlns:p14="http://schemas.microsoft.com/office/powerpoint/2010/main" val="32822989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p:nvPr>
        </p:nvSpPr>
        <p:spPr>
          <a:xfrm>
            <a:off x="628650" y="365127"/>
            <a:ext cx="7886700" cy="854074"/>
          </a:xfrm>
        </p:spPr>
        <p:txBody>
          <a:bodyPr>
            <a:normAutofit/>
          </a:bodyPr>
          <a:lstStyle/>
          <a:p>
            <a:r>
              <a:rPr lang="en-US" altLang="en-US" sz="3200" dirty="0"/>
              <a:t>Comparisons of the Models</a:t>
            </a:r>
          </a:p>
        </p:txBody>
      </p:sp>
      <p:sp>
        <p:nvSpPr>
          <p:cNvPr id="5" name="Date Placeholder 3"/>
          <p:cNvSpPr>
            <a:spLocks noGrp="1"/>
          </p:cNvSpPr>
          <p:nvPr>
            <p:ph type="dt" sz="half" idx="10"/>
          </p:nvPr>
        </p:nvSpPr>
        <p:spPr/>
        <p:txBody>
          <a:bodyPr/>
          <a:lstStyle/>
          <a:p>
            <a:fld id="{7750C4FE-2680-4895-B5AA-F448BED3D888}"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979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808685"/>
            <a:ext cx="6257925" cy="2794397"/>
          </a:xfrm>
          <a:prstGeom prst="rect">
            <a:avLst/>
          </a:prstGeom>
          <a:noFill/>
          <a:extLst>
            <a:ext uri="{909E8E84-426E-40DD-AFC4-6F175D3DCCD1}">
              <a14:hiddenFill xmlns:a14="http://schemas.microsoft.com/office/drawing/2010/main">
                <a:solidFill>
                  <a:srgbClr val="FFFFFF"/>
                </a:solidFill>
              </a14:hiddenFill>
            </a:ext>
          </a:extLst>
        </p:spPr>
      </p:pic>
      <p:pic>
        <p:nvPicPr>
          <p:cNvPr id="9799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2562" y="1880000"/>
            <a:ext cx="6405563" cy="8346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50</a:t>
            </a:fld>
            <a:endParaRPr lang="en-US"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514350" y="519113"/>
            <a:ext cx="7943850" cy="514350"/>
          </a:xfrm>
        </p:spPr>
        <p:txBody>
          <a:bodyPr>
            <a:noAutofit/>
          </a:bodyPr>
          <a:lstStyle/>
          <a:p>
            <a:r>
              <a:rPr lang="en-US" altLang="en-US" sz="3200" dirty="0"/>
              <a:t>Ultimate Nucleosome Positioning Problem</a:t>
            </a:r>
          </a:p>
        </p:txBody>
      </p:sp>
      <p:sp>
        <p:nvSpPr>
          <p:cNvPr id="982019" name="Rectangle 3"/>
          <p:cNvSpPr>
            <a:spLocks noGrp="1" noChangeArrowheads="1"/>
          </p:cNvSpPr>
          <p:nvPr>
            <p:ph idx="1"/>
          </p:nvPr>
        </p:nvSpPr>
        <p:spPr>
          <a:xfrm>
            <a:off x="477750" y="1371600"/>
            <a:ext cx="8058150" cy="3543300"/>
          </a:xfrm>
        </p:spPr>
        <p:txBody>
          <a:bodyPr/>
          <a:lstStyle/>
          <a:p>
            <a:r>
              <a:rPr lang="en-US" altLang="en-US" dirty="0"/>
              <a:t>In order to study the dynamics of nucleosomes, one needs to estimate their position accurately with the ultimate single-</a:t>
            </a:r>
            <a:r>
              <a:rPr lang="en-US" altLang="en-US" dirty="0" err="1"/>
              <a:t>basepair</a:t>
            </a:r>
            <a:r>
              <a:rPr lang="en-US" altLang="en-US" dirty="0"/>
              <a:t> resolution</a:t>
            </a:r>
          </a:p>
          <a:p>
            <a:pPr>
              <a:buFont typeface="Wingdings 2" panose="05020102010507070707" pitchFamily="18" charset="2"/>
              <a:buNone/>
            </a:pPr>
            <a:endParaRPr lang="en-US" altLang="en-US" dirty="0"/>
          </a:p>
        </p:txBody>
      </p:sp>
      <p:sp>
        <p:nvSpPr>
          <p:cNvPr id="5" name="Date Placeholder 3"/>
          <p:cNvSpPr>
            <a:spLocks noGrp="1"/>
          </p:cNvSpPr>
          <p:nvPr>
            <p:ph type="dt" sz="half" idx="10"/>
          </p:nvPr>
        </p:nvSpPr>
        <p:spPr/>
        <p:txBody>
          <a:bodyPr/>
          <a:lstStyle/>
          <a:p>
            <a:fld id="{AF73D700-1D77-40F9-BA45-5C8E1499A872}"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982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10" y="2743200"/>
            <a:ext cx="7687290" cy="29194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51</a:t>
            </a:fld>
            <a:endParaRPr lang="en-US"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Grp="1" noChangeArrowheads="1"/>
          </p:cNvSpPr>
          <p:nvPr>
            <p:ph type="title"/>
          </p:nvPr>
        </p:nvSpPr>
        <p:spPr>
          <a:xfrm>
            <a:off x="628650" y="365127"/>
            <a:ext cx="7886700" cy="854074"/>
          </a:xfrm>
        </p:spPr>
        <p:txBody>
          <a:bodyPr>
            <a:normAutofit/>
          </a:bodyPr>
          <a:lstStyle/>
          <a:p>
            <a:r>
              <a:rPr lang="en-US" altLang="en-US" sz="3600" dirty="0"/>
              <a:t>Classification Tree</a:t>
            </a:r>
          </a:p>
        </p:txBody>
      </p:sp>
      <p:sp>
        <p:nvSpPr>
          <p:cNvPr id="4" name="Date Placeholder 3"/>
          <p:cNvSpPr>
            <a:spLocks noGrp="1"/>
          </p:cNvSpPr>
          <p:nvPr>
            <p:ph type="dt" sz="half" idx="10"/>
          </p:nvPr>
        </p:nvSpPr>
        <p:spPr/>
        <p:txBody>
          <a:bodyPr/>
          <a:lstStyle/>
          <a:p>
            <a:fld id="{D7226624-FF8B-4CA6-9A8E-7E5C827ABA15}"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996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1733553"/>
            <a:ext cx="5562600" cy="36325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52</a:t>
            </a:fld>
            <a:endParaRPr lang="en-US"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381000"/>
            <a:ext cx="8820150" cy="640556"/>
          </a:xfrm>
        </p:spPr>
        <p:txBody>
          <a:bodyPr>
            <a:noAutofit/>
          </a:bodyPr>
          <a:lstStyle/>
          <a:p>
            <a:r>
              <a:rPr lang="en-US" sz="3200" b="1" dirty="0"/>
              <a:t>Two-Stage Context-Sensitive </a:t>
            </a:r>
            <a:r>
              <a:rPr lang="en-US" sz="3200" b="1" dirty="0" smtClean="0"/>
              <a:t>Semantic Segmentation</a:t>
            </a:r>
            <a:endParaRPr lang="en-US" sz="3200" dirty="0"/>
          </a:p>
        </p:txBody>
      </p:sp>
      <p:sp>
        <p:nvSpPr>
          <p:cNvPr id="6" name="Date Placeholder 5"/>
          <p:cNvSpPr>
            <a:spLocks noGrp="1"/>
          </p:cNvSpPr>
          <p:nvPr>
            <p:ph type="dt" sz="half" idx="10"/>
          </p:nvPr>
        </p:nvSpPr>
        <p:spPr/>
        <p:txBody>
          <a:bodyPr/>
          <a:lstStyle/>
          <a:p>
            <a:fld id="{4021FBCD-DD30-4A90-9B15-42F0083C4BCE}" type="datetime1">
              <a:rPr lang="en-US" altLang="en-US" smtClean="0"/>
              <a:t>9/20/2017</a:t>
            </a:fld>
            <a:endParaRPr lang="en-US" altLang="en-US"/>
          </a:p>
        </p:txBody>
      </p:sp>
      <p:sp>
        <p:nvSpPr>
          <p:cNvPr id="7" name="Footer Placeholder 6"/>
          <p:cNvSpPr>
            <a:spLocks noGrp="1"/>
          </p:cNvSpPr>
          <p:nvPr>
            <p:ph type="ftr" sz="quarter" idx="11"/>
          </p:nvPr>
        </p:nvSpPr>
        <p:spPr/>
        <p:txBody>
          <a:bodyPr/>
          <a:lstStyle/>
          <a:p>
            <a:r>
              <a:rPr lang="en-US" altLang="en-US" smtClean="0"/>
              <a:t>intro-seminar-17</a:t>
            </a:r>
            <a:endParaRPr lang="en-US" altLang="en-US"/>
          </a:p>
        </p:txBody>
      </p:sp>
      <p:pic>
        <p:nvPicPr>
          <p:cNvPr id="5" name="Picture 4"/>
          <p:cNvPicPr>
            <a:picLocks noChangeAspect="1"/>
          </p:cNvPicPr>
          <p:nvPr/>
        </p:nvPicPr>
        <p:blipFill>
          <a:blip r:embed="rId2"/>
          <a:stretch>
            <a:fillRect/>
          </a:stretch>
        </p:blipFill>
        <p:spPr>
          <a:xfrm>
            <a:off x="712957" y="1295400"/>
            <a:ext cx="7718086" cy="4786530"/>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53</a:t>
            </a:fld>
            <a:endParaRPr lang="en-US" altLang="en-US"/>
          </a:p>
        </p:txBody>
      </p:sp>
    </p:spTree>
    <p:extLst>
      <p:ext uri="{BB962C8B-B14F-4D97-AF65-F5344CB8AC3E}">
        <p14:creationId xmlns:p14="http://schemas.microsoft.com/office/powerpoint/2010/main" val="9418002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6"/>
            <a:ext cx="7886700" cy="857018"/>
          </a:xfrm>
        </p:spPr>
        <p:txBody>
          <a:bodyPr/>
          <a:lstStyle/>
          <a:p>
            <a:r>
              <a:rPr lang="en-US" dirty="0"/>
              <a:t>Microvillus spike segmentation</a:t>
            </a:r>
          </a:p>
        </p:txBody>
      </p:sp>
      <p:sp>
        <p:nvSpPr>
          <p:cNvPr id="5" name="Date Placeholder 4"/>
          <p:cNvSpPr>
            <a:spLocks noGrp="1"/>
          </p:cNvSpPr>
          <p:nvPr>
            <p:ph type="dt" sz="half" idx="10"/>
          </p:nvPr>
        </p:nvSpPr>
        <p:spPr/>
        <p:txBody>
          <a:bodyPr/>
          <a:lstStyle/>
          <a:p>
            <a:fld id="{B2686699-6A66-4CA4-9B82-50100B7CFE35}" type="datetime1">
              <a:rPr lang="en-US" altLang="en-US" smtClean="0"/>
              <a:t>9/20/2017</a:t>
            </a:fld>
            <a:endParaRPr lang="en-US" altLang="en-US"/>
          </a:p>
        </p:txBody>
      </p:sp>
      <p:sp>
        <p:nvSpPr>
          <p:cNvPr id="6" name="Footer Placeholder 5"/>
          <p:cNvSpPr>
            <a:spLocks noGrp="1"/>
          </p:cNvSpPr>
          <p:nvPr>
            <p:ph type="ftr" sz="quarter" idx="11"/>
          </p:nvPr>
        </p:nvSpPr>
        <p:spPr/>
        <p:txBody>
          <a:bodyPr/>
          <a:lstStyle/>
          <a:p>
            <a:r>
              <a:rPr lang="en-US" altLang="en-US" smtClean="0"/>
              <a:t>intro-seminar-17</a:t>
            </a:r>
            <a:endParaRPr lang="en-US" altLang="en-US"/>
          </a:p>
        </p:txBody>
      </p:sp>
      <p:pic>
        <p:nvPicPr>
          <p:cNvPr id="4" name="Picture 3"/>
          <p:cNvPicPr>
            <a:picLocks noChangeAspect="1"/>
          </p:cNvPicPr>
          <p:nvPr/>
        </p:nvPicPr>
        <p:blipFill>
          <a:blip r:embed="rId2"/>
          <a:stretch>
            <a:fillRect/>
          </a:stretch>
        </p:blipFill>
        <p:spPr>
          <a:xfrm>
            <a:off x="1428750" y="1547420"/>
            <a:ext cx="4743450" cy="4483655"/>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54</a:t>
            </a:fld>
            <a:endParaRPr lang="en-US" altLang="en-US"/>
          </a:p>
        </p:txBody>
      </p:sp>
    </p:spTree>
    <p:extLst>
      <p:ext uri="{BB962C8B-B14F-4D97-AF65-F5344CB8AC3E}">
        <p14:creationId xmlns:p14="http://schemas.microsoft.com/office/powerpoint/2010/main" val="3919159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CC2D37A-6D3E-4A4A-BF43-69C589884B4F}" type="datetime1">
              <a:rPr lang="en-US" altLang="en-US" smtClean="0"/>
              <a:t>9/20/2017</a:t>
            </a:fld>
            <a:endParaRPr lang="en-US" altLang="en-US"/>
          </a:p>
        </p:txBody>
      </p:sp>
      <p:sp>
        <p:nvSpPr>
          <p:cNvPr id="8" name="Footer Placeholder 2"/>
          <p:cNvSpPr>
            <a:spLocks noGrp="1"/>
          </p:cNvSpPr>
          <p:nvPr>
            <p:ph type="ftr" sz="quarter" idx="11"/>
          </p:nvPr>
        </p:nvSpPr>
        <p:spPr/>
        <p:txBody>
          <a:bodyPr/>
          <a:lstStyle/>
          <a:p>
            <a:r>
              <a:rPr lang="en-US" altLang="en-US" smtClean="0"/>
              <a:t>intro-seminar-17</a:t>
            </a:r>
            <a:endParaRPr lang="en-US" altLang="en-US"/>
          </a:p>
        </p:txBody>
      </p:sp>
      <p:sp>
        <p:nvSpPr>
          <p:cNvPr id="855042" name="Title 1"/>
          <p:cNvSpPr>
            <a:spLocks noGrp="1"/>
          </p:cNvSpPr>
          <p:nvPr>
            <p:ph type="title" idx="4294967295"/>
          </p:nvPr>
        </p:nvSpPr>
        <p:spPr>
          <a:xfrm>
            <a:off x="76200" y="568424"/>
            <a:ext cx="8839200" cy="457200"/>
          </a:xfrm>
        </p:spPr>
        <p:txBody>
          <a:bodyPr>
            <a:noAutofit/>
          </a:bodyPr>
          <a:lstStyle/>
          <a:p>
            <a:r>
              <a:rPr lang="en-US" altLang="en-US" sz="3600" dirty="0"/>
              <a:t>Events/Contingencies Led to 2003 Blackout</a:t>
            </a:r>
          </a:p>
        </p:txBody>
      </p:sp>
      <p:sp>
        <p:nvSpPr>
          <p:cNvPr id="855043" name="Content Placeholder 2"/>
          <p:cNvSpPr>
            <a:spLocks noGrp="1"/>
          </p:cNvSpPr>
          <p:nvPr>
            <p:ph idx="4294967295"/>
          </p:nvPr>
        </p:nvSpPr>
        <p:spPr>
          <a:xfrm>
            <a:off x="342900" y="1495525"/>
            <a:ext cx="8801100" cy="3876575"/>
          </a:xfrm>
        </p:spPr>
        <p:txBody>
          <a:bodyPr/>
          <a:lstStyle/>
          <a:p>
            <a:r>
              <a:rPr lang="en-US" altLang="en-US" sz="1800" dirty="0"/>
              <a:t>Several events contributed to the blackout</a:t>
            </a:r>
          </a:p>
          <a:p>
            <a:pPr lvl="1"/>
            <a:r>
              <a:rPr lang="en-US" altLang="en-US" sz="1500" dirty="0"/>
              <a:t>Including heavy load (but still expected), erroneous state estimator, and several faults due to tree contacts</a:t>
            </a:r>
          </a:p>
          <a:p>
            <a:pPr lvl="1"/>
            <a:r>
              <a:rPr lang="en-US" altLang="en-US" sz="1500" dirty="0"/>
              <a:t>Keep in mind that the number of contingencies that triggered the cascading event was small even though the 2003 blackout covered a large area</a:t>
            </a:r>
          </a:p>
        </p:txBody>
      </p:sp>
      <p:sp>
        <p:nvSpPr>
          <p:cNvPr id="855044"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DAC8CEB-FB52-44B3-B3DD-A4D8E2E64A1F}" type="slidenum">
              <a:rPr lang="en-US" altLang="en-US" sz="750"/>
              <a:pPr algn="r"/>
              <a:t>55</a:t>
            </a:fld>
            <a:endParaRPr lang="en-US" altLang="en-US" sz="750"/>
          </a:p>
        </p:txBody>
      </p:sp>
      <p:pic>
        <p:nvPicPr>
          <p:cNvPr id="8550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3086103"/>
            <a:ext cx="4629150" cy="2441972"/>
          </a:xfrm>
          <a:prstGeom prst="rect">
            <a:avLst/>
          </a:prstGeom>
          <a:noFill/>
          <a:extLst>
            <a:ext uri="{909E8E84-426E-40DD-AFC4-6F175D3DCCD1}">
              <a14:hiddenFill xmlns:a14="http://schemas.microsoft.com/office/drawing/2010/main">
                <a:solidFill>
                  <a:srgbClr val="FFFFFF"/>
                </a:solidFill>
              </a14:hiddenFill>
            </a:ext>
          </a:extLst>
        </p:spPr>
      </p:pic>
      <p:sp>
        <p:nvSpPr>
          <p:cNvPr id="855046" name="Text Box 6"/>
          <p:cNvSpPr txBox="1">
            <a:spLocks noChangeArrowheads="1"/>
          </p:cNvSpPr>
          <p:nvPr/>
        </p:nvSpPr>
        <p:spPr bwMode="auto">
          <a:xfrm>
            <a:off x="2171700" y="5486400"/>
            <a:ext cx="485775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50"/>
              <a:t>Source: http://en.wikipedia.org/wiki/File:Map_of_North_America,_blackout_2003.svg</a:t>
            </a:r>
          </a:p>
        </p:txBody>
      </p:sp>
      <p:sp>
        <p:nvSpPr>
          <p:cNvPr id="2" name="Slide Number Placeholder 1"/>
          <p:cNvSpPr>
            <a:spLocks noGrp="1"/>
          </p:cNvSpPr>
          <p:nvPr>
            <p:ph type="sldNum" sz="quarter" idx="12"/>
          </p:nvPr>
        </p:nvSpPr>
        <p:spPr/>
        <p:txBody>
          <a:bodyPr/>
          <a:lstStyle/>
          <a:p>
            <a:fld id="{490462AD-A266-4E4D-96EE-0937CA2B243E}" type="slidenum">
              <a:rPr lang="en-US" altLang="en-US" smtClean="0"/>
              <a:pPr/>
              <a:t>55</a:t>
            </a:fld>
            <a:endParaRPr lang="en-US"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129A9B77-B8FE-411F-90B1-38E0A228980F}" type="datetime1">
              <a:rPr lang="en-US" altLang="en-US" smtClean="0"/>
              <a:t>9/20/2017</a:t>
            </a:fld>
            <a:endParaRPr lang="en-US" altLang="en-US"/>
          </a:p>
        </p:txBody>
      </p:sp>
      <p:sp>
        <p:nvSpPr>
          <p:cNvPr id="6" name="Footer Placeholder 2"/>
          <p:cNvSpPr>
            <a:spLocks noGrp="1"/>
          </p:cNvSpPr>
          <p:nvPr>
            <p:ph type="ftr" sz="quarter" idx="11"/>
          </p:nvPr>
        </p:nvSpPr>
        <p:spPr/>
        <p:txBody>
          <a:bodyPr/>
          <a:lstStyle/>
          <a:p>
            <a:r>
              <a:rPr lang="en-US" altLang="en-US" smtClean="0"/>
              <a:t>intro-seminar-17</a:t>
            </a:r>
            <a:endParaRPr lang="en-US" altLang="en-US"/>
          </a:p>
        </p:txBody>
      </p:sp>
      <p:sp>
        <p:nvSpPr>
          <p:cNvPr id="852994" name="Title 1"/>
          <p:cNvSpPr>
            <a:spLocks noGrp="1"/>
          </p:cNvSpPr>
          <p:nvPr>
            <p:ph type="title" idx="4294967295"/>
          </p:nvPr>
        </p:nvSpPr>
        <p:spPr>
          <a:xfrm>
            <a:off x="12150" y="457200"/>
            <a:ext cx="8001000" cy="457200"/>
          </a:xfrm>
        </p:spPr>
        <p:txBody>
          <a:bodyPr>
            <a:normAutofit fontScale="90000"/>
          </a:bodyPr>
          <a:lstStyle/>
          <a:p>
            <a:r>
              <a:rPr lang="en-US" altLang="en-US" dirty="0"/>
              <a:t>2003 Blackout – cont.</a:t>
            </a:r>
          </a:p>
        </p:txBody>
      </p:sp>
      <p:sp>
        <p:nvSpPr>
          <p:cNvPr id="852995" name="Slide Number Placeholder 3"/>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F2CCCCA-7946-442B-A194-AFCE6C5F3329}" type="slidenum">
              <a:rPr lang="en-US" altLang="en-US" sz="750"/>
              <a:pPr algn="r"/>
              <a:t>56</a:t>
            </a:fld>
            <a:endParaRPr lang="en-US" altLang="en-US" sz="750"/>
          </a:p>
        </p:txBody>
      </p:sp>
      <p:pic>
        <p:nvPicPr>
          <p:cNvPr id="8529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980" y="1324248"/>
            <a:ext cx="6338951" cy="43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56</a:t>
            </a:fld>
            <a:endParaRPr lang="en-US"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half" idx="10"/>
          </p:nvPr>
        </p:nvSpPr>
        <p:spPr/>
        <p:txBody>
          <a:bodyPr/>
          <a:lstStyle/>
          <a:p>
            <a:fld id="{566DBA5A-0E0E-42FC-B41E-A97E9E3E39FA}" type="datetime1">
              <a:rPr lang="en-US" altLang="en-US" smtClean="0"/>
              <a:t>9/20/2017</a:t>
            </a:fld>
            <a:endParaRPr lang="en-US" altLang="en-US"/>
          </a:p>
        </p:txBody>
      </p:sp>
      <p:sp>
        <p:nvSpPr>
          <p:cNvPr id="9" name="Footer Placeholder 2"/>
          <p:cNvSpPr>
            <a:spLocks noGrp="1"/>
          </p:cNvSpPr>
          <p:nvPr>
            <p:ph type="ftr" sz="quarter" idx="11"/>
          </p:nvPr>
        </p:nvSpPr>
        <p:spPr/>
        <p:txBody>
          <a:bodyPr/>
          <a:lstStyle/>
          <a:p>
            <a:r>
              <a:rPr lang="en-US" altLang="en-US" smtClean="0"/>
              <a:t>intro-seminar-17</a:t>
            </a:r>
            <a:endParaRPr lang="en-US" altLang="en-US"/>
          </a:p>
        </p:txBody>
      </p:sp>
      <p:sp>
        <p:nvSpPr>
          <p:cNvPr id="857090" name="Title 1"/>
          <p:cNvSpPr>
            <a:spLocks noGrp="1"/>
          </p:cNvSpPr>
          <p:nvPr>
            <p:ph type="title" idx="4294967295"/>
          </p:nvPr>
        </p:nvSpPr>
        <p:spPr>
          <a:xfrm>
            <a:off x="0" y="457200"/>
            <a:ext cx="8001000" cy="457200"/>
          </a:xfrm>
        </p:spPr>
        <p:txBody>
          <a:bodyPr>
            <a:normAutofit fontScale="90000"/>
          </a:bodyPr>
          <a:lstStyle/>
          <a:p>
            <a:r>
              <a:rPr lang="en-US" altLang="en-US" dirty="0"/>
              <a:t>Intrinsic Vulnerabilities of the Grid</a:t>
            </a:r>
          </a:p>
        </p:txBody>
      </p:sp>
      <p:sp>
        <p:nvSpPr>
          <p:cNvPr id="857091"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AF561C8-39E8-4C34-B491-54376D709EDD}" type="slidenum">
              <a:rPr lang="en-US" altLang="en-US" sz="750"/>
              <a:pPr algn="r"/>
              <a:t>57</a:t>
            </a:fld>
            <a:endParaRPr lang="en-US" altLang="en-US" sz="750"/>
          </a:p>
        </p:txBody>
      </p:sp>
      <p:pic>
        <p:nvPicPr>
          <p:cNvPr id="8570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714500"/>
            <a:ext cx="3801666"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0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997" y="1714500"/>
            <a:ext cx="2576513"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0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3" y="4114800"/>
            <a:ext cx="311229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570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0" y="4343403"/>
            <a:ext cx="3314700" cy="129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57</a:t>
            </a:fld>
            <a:endParaRPr lang="en-US"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CC7AF7BC-F017-4BFD-A483-E92C121A9F57}" type="datetime1">
              <a:rPr lang="en-US" altLang="en-US" smtClean="0"/>
              <a:t>9/20/2017</a:t>
            </a:fld>
            <a:endParaRPr lang="en-US" altLang="en-US"/>
          </a:p>
        </p:txBody>
      </p:sp>
      <p:sp>
        <p:nvSpPr>
          <p:cNvPr id="4" name="Footer Placeholder 2"/>
          <p:cNvSpPr>
            <a:spLocks noGrp="1"/>
          </p:cNvSpPr>
          <p:nvPr>
            <p:ph type="ftr" sz="quarter" idx="11"/>
          </p:nvPr>
        </p:nvSpPr>
        <p:spPr/>
        <p:txBody>
          <a:bodyPr/>
          <a:lstStyle/>
          <a:p>
            <a:r>
              <a:rPr lang="en-US" altLang="en-US" smtClean="0"/>
              <a:t>intro-seminar-17</a:t>
            </a:r>
            <a:endParaRPr lang="en-US" altLang="en-US"/>
          </a:p>
        </p:txBody>
      </p:sp>
      <p:pic>
        <p:nvPicPr>
          <p:cNvPr id="859138" name="Picture 2" descr="cascading_event_cropped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36427"/>
            <a:ext cx="7134525" cy="500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58</a:t>
            </a:fld>
            <a:endParaRPr lang="en-US" altLang="en-US"/>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p:cNvSpPr>
            <a:spLocks noGrp="1"/>
          </p:cNvSpPr>
          <p:nvPr>
            <p:ph type="dt" sz="half" idx="10"/>
          </p:nvPr>
        </p:nvSpPr>
        <p:spPr/>
        <p:txBody>
          <a:bodyPr/>
          <a:lstStyle/>
          <a:p>
            <a:fld id="{A90D7FBD-CD02-48B6-AFDE-1F0C010B1D02}" type="datetime1">
              <a:rPr lang="en-US" altLang="en-US" smtClean="0"/>
              <a:t>9/20/2017</a:t>
            </a:fld>
            <a:endParaRPr lang="en-US" altLang="en-US"/>
          </a:p>
        </p:txBody>
      </p:sp>
      <p:sp>
        <p:nvSpPr>
          <p:cNvPr id="16" name="Footer Placeholder 2"/>
          <p:cNvSpPr>
            <a:spLocks noGrp="1"/>
          </p:cNvSpPr>
          <p:nvPr>
            <p:ph type="ftr" sz="quarter" idx="11"/>
          </p:nvPr>
        </p:nvSpPr>
        <p:spPr/>
        <p:txBody>
          <a:bodyPr/>
          <a:lstStyle/>
          <a:p>
            <a:r>
              <a:rPr lang="en-US" altLang="en-US" smtClean="0"/>
              <a:t>intro-seminar-17</a:t>
            </a:r>
            <a:endParaRPr lang="en-US" altLang="en-US"/>
          </a:p>
        </p:txBody>
      </p:sp>
      <p:grpSp>
        <p:nvGrpSpPr>
          <p:cNvPr id="861186" name="Group 23"/>
          <p:cNvGrpSpPr>
            <a:grpSpLocks/>
          </p:cNvGrpSpPr>
          <p:nvPr/>
        </p:nvGrpSpPr>
        <p:grpSpPr bwMode="auto">
          <a:xfrm>
            <a:off x="1143000" y="895350"/>
            <a:ext cx="6858000" cy="5067300"/>
            <a:chOff x="0" y="51486"/>
            <a:chExt cx="9144000" cy="6755027"/>
          </a:xfrm>
        </p:grpSpPr>
        <p:grpSp>
          <p:nvGrpSpPr>
            <p:cNvPr id="861187" name="Group 19"/>
            <p:cNvGrpSpPr>
              <a:grpSpLocks/>
            </p:cNvGrpSpPr>
            <p:nvPr/>
          </p:nvGrpSpPr>
          <p:grpSpPr bwMode="auto">
            <a:xfrm>
              <a:off x="0" y="51486"/>
              <a:ext cx="9144000" cy="6755027"/>
              <a:chOff x="0" y="51486"/>
              <a:chExt cx="9144000" cy="6755027"/>
            </a:xfrm>
          </p:grpSpPr>
          <p:pic>
            <p:nvPicPr>
              <p:cNvPr id="8611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486"/>
                <a:ext cx="9144000" cy="675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cxnSpLocks noChangeShapeType="1"/>
              </p:cNvCxnSpPr>
              <p:nvPr/>
            </p:nvCxnSpPr>
            <p:spPr bwMode="auto">
              <a:xfrm>
                <a:off x="1004888" y="3238538"/>
                <a:ext cx="323850" cy="503136"/>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861190" name="TextBox 3"/>
              <p:cNvSpPr txBox="1">
                <a:spLocks noChangeArrowheads="1"/>
              </p:cNvSpPr>
              <p:nvPr/>
            </p:nvSpPr>
            <p:spPr bwMode="auto">
              <a:xfrm>
                <a:off x="651115" y="2592980"/>
                <a:ext cx="727424" cy="6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900" b="1"/>
                  <a:t>Sync Attack Started</a:t>
                </a:r>
              </a:p>
            </p:txBody>
          </p:sp>
          <p:cxnSp>
            <p:nvCxnSpPr>
              <p:cNvPr id="10" name="Straight Arrow Connector 9"/>
              <p:cNvCxnSpPr>
                <a:cxnSpLocks noChangeShapeType="1"/>
              </p:cNvCxnSpPr>
              <p:nvPr/>
            </p:nvCxnSpPr>
            <p:spPr bwMode="auto">
              <a:xfrm>
                <a:off x="2830513" y="1437092"/>
                <a:ext cx="323850" cy="503135"/>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861192" name="TextBox 10"/>
              <p:cNvSpPr txBox="1">
                <a:spLocks noChangeArrowheads="1"/>
              </p:cNvSpPr>
              <p:nvPr/>
            </p:nvSpPr>
            <p:spPr bwMode="auto">
              <a:xfrm>
                <a:off x="2421112" y="1061029"/>
                <a:ext cx="727424" cy="30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900" b="1"/>
                  <a:t>1</a:t>
                </a:r>
                <a:r>
                  <a:rPr lang="en-US" altLang="en-US" sz="900" b="1" baseline="30000"/>
                  <a:t>st</a:t>
                </a:r>
                <a:r>
                  <a:rPr lang="en-US" altLang="en-US" sz="900" b="1"/>
                  <a:t> trip</a:t>
                </a:r>
              </a:p>
            </p:txBody>
          </p:sp>
          <p:cxnSp>
            <p:nvCxnSpPr>
              <p:cNvPr id="12" name="Straight Arrow Connector 11"/>
              <p:cNvCxnSpPr>
                <a:cxnSpLocks noChangeShapeType="1"/>
              </p:cNvCxnSpPr>
              <p:nvPr/>
            </p:nvCxnSpPr>
            <p:spPr bwMode="auto">
              <a:xfrm>
                <a:off x="4859338" y="1829125"/>
                <a:ext cx="230187" cy="534879"/>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861194" name="TextBox 12"/>
              <p:cNvSpPr txBox="1">
                <a:spLocks noChangeArrowheads="1"/>
              </p:cNvSpPr>
              <p:nvPr/>
            </p:nvSpPr>
            <p:spPr bwMode="auto">
              <a:xfrm>
                <a:off x="4401652" y="1468638"/>
                <a:ext cx="727424" cy="30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900" b="1"/>
                  <a:t>2</a:t>
                </a:r>
                <a:r>
                  <a:rPr lang="en-US" altLang="en-US" sz="900" b="1" baseline="30000"/>
                  <a:t>nd</a:t>
                </a:r>
                <a:r>
                  <a:rPr lang="en-US" altLang="en-US" sz="900" b="1"/>
                  <a:t> trip</a:t>
                </a:r>
              </a:p>
            </p:txBody>
          </p:sp>
          <p:cxnSp>
            <p:nvCxnSpPr>
              <p:cNvPr id="15" name="Straight Arrow Connector 14"/>
              <p:cNvCxnSpPr>
                <a:cxnSpLocks noChangeShapeType="1"/>
              </p:cNvCxnSpPr>
              <p:nvPr/>
            </p:nvCxnSpPr>
            <p:spPr bwMode="auto">
              <a:xfrm flipH="1" flipV="1">
                <a:off x="6545263" y="665724"/>
                <a:ext cx="574675" cy="114277"/>
              </a:xfrm>
              <a:prstGeom prst="straightConnector1">
                <a:avLst/>
              </a:prstGeom>
              <a:noFill/>
              <a:ln w="38100">
                <a:solidFill>
                  <a:schemeClr val="accent2"/>
                </a:solidFill>
                <a:round/>
                <a:headEnd/>
                <a:tailEnd type="arrow" w="med" len="med"/>
              </a:ln>
              <a:effectLst>
                <a:outerShdw dist="23000" dir="5400000" rotWithShape="0">
                  <a:srgbClr val="808080">
                    <a:alpha val="34998"/>
                  </a:srgbClr>
                </a:outerShdw>
              </a:effectLst>
            </p:spPr>
          </p:cxnSp>
          <p:sp>
            <p:nvSpPr>
              <p:cNvPr id="861196" name="TextBox 15"/>
              <p:cNvSpPr txBox="1">
                <a:spLocks noChangeArrowheads="1"/>
              </p:cNvSpPr>
              <p:nvPr/>
            </p:nvSpPr>
            <p:spPr bwMode="auto">
              <a:xfrm>
                <a:off x="7145512" y="456404"/>
                <a:ext cx="727424" cy="6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900" b="1"/>
                  <a:t>3</a:t>
                </a:r>
                <a:r>
                  <a:rPr lang="en-US" altLang="en-US" sz="900" b="1" baseline="30000"/>
                  <a:t>rd</a:t>
                </a:r>
                <a:r>
                  <a:rPr lang="en-US" altLang="en-US" sz="900" b="1"/>
                  <a:t> &amp; 4</a:t>
                </a:r>
                <a:r>
                  <a:rPr lang="en-US" altLang="en-US" sz="900" b="1" baseline="30000"/>
                  <a:t>th</a:t>
                </a:r>
                <a:r>
                  <a:rPr lang="en-US" altLang="en-US" sz="900" b="1"/>
                  <a:t> trips</a:t>
                </a:r>
              </a:p>
            </p:txBody>
          </p:sp>
        </p:grpSp>
        <p:cxnSp>
          <p:nvCxnSpPr>
            <p:cNvPr id="22" name="Straight Connector 21"/>
            <p:cNvCxnSpPr>
              <a:cxnSpLocks noChangeShapeType="1"/>
            </p:cNvCxnSpPr>
            <p:nvPr/>
          </p:nvCxnSpPr>
          <p:spPr bwMode="auto">
            <a:xfrm>
              <a:off x="612775" y="2381462"/>
              <a:ext cx="8305800" cy="0"/>
            </a:xfrm>
            <a:prstGeom prst="line">
              <a:avLst/>
            </a:prstGeom>
            <a:noFill/>
            <a:ln w="25400">
              <a:solidFill>
                <a:srgbClr val="8064A2"/>
              </a:solidFill>
              <a:prstDash val="sysDash"/>
              <a:round/>
              <a:headEnd/>
              <a:tailEnd/>
            </a:ln>
            <a:effectLst>
              <a:outerShdw dist="20000" dir="5400000" rotWithShape="0">
                <a:srgbClr val="808080">
                  <a:alpha val="37999"/>
                </a:srgbClr>
              </a:outerShdw>
            </a:effectLst>
          </p:spPr>
        </p:cxnSp>
      </p:grpSp>
      <p:sp>
        <p:nvSpPr>
          <p:cNvPr id="2" name="Slide Number Placeholder 1"/>
          <p:cNvSpPr>
            <a:spLocks noGrp="1"/>
          </p:cNvSpPr>
          <p:nvPr>
            <p:ph type="sldNum" sz="quarter" idx="12"/>
          </p:nvPr>
        </p:nvSpPr>
        <p:spPr/>
        <p:txBody>
          <a:bodyPr/>
          <a:lstStyle/>
          <a:p>
            <a:fld id="{490462AD-A266-4E4D-96EE-0937CA2B243E}" type="slidenum">
              <a:rPr lang="en-US" altLang="en-US" smtClean="0"/>
              <a:pPr/>
              <a:t>59</a:t>
            </a:fld>
            <a:endParaRPr lang="en-US" altLang="en-US"/>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533400" y="304800"/>
            <a:ext cx="7886700" cy="930274"/>
          </a:xfrm>
        </p:spPr>
        <p:txBody>
          <a:bodyPr/>
          <a:lstStyle/>
          <a:p>
            <a:r>
              <a:rPr lang="en-US" altLang="en-US" dirty="0"/>
              <a:t>My Research Goals</a:t>
            </a:r>
          </a:p>
        </p:txBody>
      </p:sp>
      <p:sp>
        <p:nvSpPr>
          <p:cNvPr id="444419" name="Rectangle 3"/>
          <p:cNvSpPr>
            <a:spLocks noGrp="1" noChangeArrowheads="1"/>
          </p:cNvSpPr>
          <p:nvPr>
            <p:ph idx="1"/>
          </p:nvPr>
        </p:nvSpPr>
        <p:spPr>
          <a:xfrm>
            <a:off x="400050" y="1295400"/>
            <a:ext cx="8343900" cy="4953000"/>
          </a:xfrm>
        </p:spPr>
        <p:txBody>
          <a:bodyPr>
            <a:normAutofit lnSpcReduction="10000"/>
          </a:bodyPr>
          <a:lstStyle/>
          <a:p>
            <a:pPr>
              <a:lnSpc>
                <a:spcPct val="90000"/>
              </a:lnSpc>
            </a:pPr>
            <a:r>
              <a:rPr lang="en-US" altLang="en-US" dirty="0" smtClean="0"/>
              <a:t>Creating Computational Models for Predicting Spatiotemporal Processes</a:t>
            </a:r>
          </a:p>
          <a:p>
            <a:pPr lvl="1">
              <a:lnSpc>
                <a:spcPct val="90000"/>
              </a:lnSpc>
            </a:pPr>
            <a:r>
              <a:rPr lang="en-US" altLang="en-US" dirty="0" smtClean="0"/>
              <a:t>In </a:t>
            </a:r>
            <a:r>
              <a:rPr lang="en-US" altLang="en-US" dirty="0"/>
              <a:t>computer vision to create machines that can “see” with similar and super human performance and their applications</a:t>
            </a:r>
          </a:p>
          <a:p>
            <a:pPr lvl="2">
              <a:lnSpc>
                <a:spcPct val="90000"/>
              </a:lnSpc>
            </a:pPr>
            <a:endParaRPr lang="en-US" altLang="en-US" sz="150" dirty="0"/>
          </a:p>
          <a:p>
            <a:pPr lvl="1">
              <a:lnSpc>
                <a:spcPct val="90000"/>
              </a:lnSpc>
            </a:pPr>
            <a:r>
              <a:rPr lang="en-US" altLang="en-US" dirty="0"/>
              <a:t>In computer security to create original solutions to secure cyber-physical </a:t>
            </a:r>
            <a:r>
              <a:rPr lang="en-US" altLang="en-US" dirty="0" smtClean="0"/>
              <a:t>and other systems</a:t>
            </a:r>
            <a:endParaRPr lang="en-US" altLang="en-US" dirty="0"/>
          </a:p>
          <a:p>
            <a:pPr lvl="2">
              <a:lnSpc>
                <a:spcPct val="90000"/>
              </a:lnSpc>
            </a:pPr>
            <a:endParaRPr lang="en-US" altLang="en-US" sz="150" dirty="0"/>
          </a:p>
          <a:p>
            <a:pPr lvl="1">
              <a:lnSpc>
                <a:spcPct val="90000"/>
              </a:lnSpc>
            </a:pPr>
            <a:r>
              <a:rPr lang="en-US" altLang="en-US" dirty="0"/>
              <a:t>In computational biology to understand chromatin organization and its roles in cell functions </a:t>
            </a:r>
          </a:p>
          <a:p>
            <a:pPr lvl="1">
              <a:lnSpc>
                <a:spcPct val="90000"/>
              </a:lnSpc>
            </a:pPr>
            <a:endParaRPr lang="en-US" altLang="en-US" sz="150" dirty="0"/>
          </a:p>
          <a:p>
            <a:pPr lvl="1">
              <a:lnSpc>
                <a:spcPct val="90000"/>
              </a:lnSpc>
            </a:pPr>
            <a:r>
              <a:rPr lang="en-US" altLang="en-US" dirty="0"/>
              <a:t>In high frequency finance to create models that can capture and use high-dimensional </a:t>
            </a:r>
            <a:r>
              <a:rPr lang="en-US" altLang="en-US" dirty="0" smtClean="0"/>
              <a:t>features</a:t>
            </a:r>
          </a:p>
          <a:p>
            <a:pPr lvl="1">
              <a:lnSpc>
                <a:spcPct val="90000"/>
              </a:lnSpc>
            </a:pPr>
            <a:r>
              <a:rPr lang="en-US" altLang="en-US" dirty="0" smtClean="0"/>
              <a:t>In machine learning to develop better and more effective representations and approximation algorithms</a:t>
            </a:r>
            <a:endParaRPr lang="en-US" altLang="en-US" dirty="0"/>
          </a:p>
        </p:txBody>
      </p:sp>
      <p:sp>
        <p:nvSpPr>
          <p:cNvPr id="4" name="Date Placeholder 3"/>
          <p:cNvSpPr>
            <a:spLocks noGrp="1"/>
          </p:cNvSpPr>
          <p:nvPr>
            <p:ph type="dt" sz="half" idx="10"/>
          </p:nvPr>
        </p:nvSpPr>
        <p:spPr/>
        <p:txBody>
          <a:bodyPr/>
          <a:lstStyle/>
          <a:p>
            <a:fld id="{1A4D67F5-AB51-4DAC-ACB8-4D01BA22DD51}"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6</a:t>
            </a:fld>
            <a:endParaRPr lang="en-US"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FB56D070-CDED-4DA8-8763-E37C995F049B}" type="datetime1">
              <a:rPr lang="en-US" altLang="en-US" smtClean="0"/>
              <a:t>9/20/2017</a:t>
            </a:fld>
            <a:endParaRPr lang="en-US" altLang="en-US"/>
          </a:p>
        </p:txBody>
      </p:sp>
      <p:sp>
        <p:nvSpPr>
          <p:cNvPr id="7" name="Footer Placeholder 2"/>
          <p:cNvSpPr>
            <a:spLocks noGrp="1"/>
          </p:cNvSpPr>
          <p:nvPr>
            <p:ph type="ftr" sz="quarter" idx="11"/>
          </p:nvPr>
        </p:nvSpPr>
        <p:spPr/>
        <p:txBody>
          <a:bodyPr/>
          <a:lstStyle/>
          <a:p>
            <a:r>
              <a:rPr lang="en-US" altLang="en-US" smtClean="0"/>
              <a:t>intro-seminar-17</a:t>
            </a:r>
            <a:endParaRPr lang="en-US" altLang="en-US"/>
          </a:p>
        </p:txBody>
      </p:sp>
      <p:sp>
        <p:nvSpPr>
          <p:cNvPr id="863234" name="Title 1"/>
          <p:cNvSpPr>
            <a:spLocks noGrp="1"/>
          </p:cNvSpPr>
          <p:nvPr>
            <p:ph type="title" idx="4294967295"/>
          </p:nvPr>
        </p:nvSpPr>
        <p:spPr>
          <a:xfrm>
            <a:off x="0" y="239101"/>
            <a:ext cx="9144000" cy="914400"/>
          </a:xfrm>
        </p:spPr>
        <p:txBody>
          <a:bodyPr>
            <a:normAutofit/>
          </a:bodyPr>
          <a:lstStyle/>
          <a:p>
            <a:r>
              <a:rPr lang="en-US" altLang="en-US" sz="3200" dirty="0">
                <a:ea typeface="MS PGothic" panose="020B0600070205080204" pitchFamily="34" charset="-128"/>
              </a:rPr>
              <a:t>Timescale of Dynamic Phenomena in Power Systems</a:t>
            </a:r>
            <a:endParaRPr lang="en-US" altLang="en-US" sz="3200" dirty="0"/>
          </a:p>
        </p:txBody>
      </p:sp>
      <p:sp>
        <p:nvSpPr>
          <p:cNvPr id="863235"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579E8B5-2971-45D9-8C17-9BC12E347598}" type="slidenum">
              <a:rPr lang="en-US" altLang="en-US" sz="750"/>
              <a:pPr algn="r"/>
              <a:t>60</a:t>
            </a:fld>
            <a:endParaRPr lang="en-US" altLang="en-US" sz="750"/>
          </a:p>
        </p:txBody>
      </p:sp>
      <p:pic>
        <p:nvPicPr>
          <p:cNvPr id="8632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428750"/>
            <a:ext cx="7258050" cy="409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63237" name="Ink 5"/>
              <p14:cNvContentPartPr>
                <a14:cpLocks xmlns:a14="http://schemas.microsoft.com/office/drawing/2010/main" noRot="1" noChangeAspect="1" noEditPoints="1" noChangeArrowheads="1" noChangeShapeType="1"/>
              </p14:cNvContentPartPr>
              <p14:nvPr/>
            </p14:nvContentPartPr>
            <p14:xfrm>
              <a:off x="3230169" y="2185987"/>
              <a:ext cx="3125390" cy="1376363"/>
            </p14:xfrm>
          </p:contentPart>
        </mc:Choice>
        <mc:Fallback xmlns="">
          <p:pic>
            <p:nvPicPr>
              <p:cNvPr id="863237" name="Ink 5"/>
              <p:cNvPicPr>
                <a:picLocks noRot="1" noChangeAspect="1" noEditPoints="1" noChangeArrowheads="1" noChangeShapeType="1"/>
              </p:cNvPicPr>
              <p:nvPr/>
            </p:nvPicPr>
            <p:blipFill>
              <a:blip r:embed="rId5"/>
              <a:stretch>
                <a:fillRect/>
              </a:stretch>
            </p:blipFill>
            <p:spPr>
              <a:xfrm>
                <a:off x="3212526" y="2168392"/>
                <a:ext cx="3160677" cy="1411553"/>
              </a:xfrm>
              <a:prstGeom prst="rect">
                <a:avLst/>
              </a:prstGeom>
            </p:spPr>
          </p:pic>
        </mc:Fallback>
      </mc:AlternateContent>
      <p:sp>
        <p:nvSpPr>
          <p:cNvPr id="2" name="Slide Number Placeholder 1"/>
          <p:cNvSpPr>
            <a:spLocks noGrp="1"/>
          </p:cNvSpPr>
          <p:nvPr>
            <p:ph type="sldNum" sz="quarter" idx="12"/>
          </p:nvPr>
        </p:nvSpPr>
        <p:spPr/>
        <p:txBody>
          <a:bodyPr/>
          <a:lstStyle/>
          <a:p>
            <a:fld id="{490462AD-A266-4E4D-96EE-0937CA2B243E}" type="slidenum">
              <a:rPr lang="en-US" altLang="en-US" smtClean="0"/>
              <a:pPr/>
              <a:t>60</a:t>
            </a:fld>
            <a:endParaRPr lang="en-US" alt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EA8EFA2A-DBE7-445B-B7FF-9458E8FB4C31}" type="datetime1">
              <a:rPr lang="en-US" altLang="en-US" smtClean="0"/>
              <a:t>9/20/2017</a:t>
            </a:fld>
            <a:endParaRPr lang="en-US" altLang="en-US"/>
          </a:p>
        </p:txBody>
      </p:sp>
      <p:sp>
        <p:nvSpPr>
          <p:cNvPr id="7" name="Footer Placeholder 2"/>
          <p:cNvSpPr>
            <a:spLocks noGrp="1"/>
          </p:cNvSpPr>
          <p:nvPr>
            <p:ph type="ftr" sz="quarter" idx="11"/>
          </p:nvPr>
        </p:nvSpPr>
        <p:spPr/>
        <p:txBody>
          <a:bodyPr/>
          <a:lstStyle/>
          <a:p>
            <a:r>
              <a:rPr lang="en-US" altLang="en-US" smtClean="0"/>
              <a:t>intro-seminar-17</a:t>
            </a:r>
            <a:endParaRPr lang="en-US" altLang="en-US"/>
          </a:p>
        </p:txBody>
      </p:sp>
      <p:sp>
        <p:nvSpPr>
          <p:cNvPr id="865282" name="Title 1"/>
          <p:cNvSpPr>
            <a:spLocks noGrp="1"/>
          </p:cNvSpPr>
          <p:nvPr>
            <p:ph type="title" idx="4294967295"/>
          </p:nvPr>
        </p:nvSpPr>
        <p:spPr>
          <a:xfrm>
            <a:off x="0" y="533400"/>
            <a:ext cx="8001000" cy="457200"/>
          </a:xfrm>
        </p:spPr>
        <p:txBody>
          <a:bodyPr>
            <a:normAutofit fontScale="90000"/>
          </a:bodyPr>
          <a:lstStyle/>
          <a:p>
            <a:r>
              <a:rPr lang="en-US" altLang="en-US" dirty="0"/>
              <a:t>Cyber-Physical Modeling is the Key</a:t>
            </a:r>
          </a:p>
        </p:txBody>
      </p:sp>
      <p:sp>
        <p:nvSpPr>
          <p:cNvPr id="865283" name="Content Placeholder 2"/>
          <p:cNvSpPr>
            <a:spLocks noGrp="1"/>
          </p:cNvSpPr>
          <p:nvPr>
            <p:ph idx="4294967295"/>
          </p:nvPr>
        </p:nvSpPr>
        <p:spPr>
          <a:xfrm>
            <a:off x="142875" y="1346201"/>
            <a:ext cx="8858250" cy="3657600"/>
          </a:xfrm>
        </p:spPr>
        <p:txBody>
          <a:bodyPr/>
          <a:lstStyle/>
          <a:p>
            <a:r>
              <a:rPr lang="en-US" altLang="en-US" dirty="0"/>
              <a:t>The key requirement to defend against cascading events is fast detection and then control computation</a:t>
            </a:r>
          </a:p>
          <a:p>
            <a:pPr lvl="1"/>
            <a:r>
              <a:rPr lang="en-US" altLang="en-US" dirty="0"/>
              <a:t>The method must be </a:t>
            </a:r>
          </a:p>
          <a:p>
            <a:pPr lvl="2"/>
            <a:r>
              <a:rPr lang="en-US" altLang="en-US" dirty="0"/>
              <a:t>Robust to achieve high accuracy</a:t>
            </a:r>
          </a:p>
          <a:p>
            <a:pPr lvl="2"/>
            <a:r>
              <a:rPr lang="en-US" altLang="en-US" dirty="0"/>
              <a:t>Fast enough so that the system can react before it is too late</a:t>
            </a:r>
          </a:p>
          <a:p>
            <a:pPr lvl="2"/>
            <a:r>
              <a:rPr lang="en-US" altLang="en-US" dirty="0"/>
              <a:t>Able to handle all instability types</a:t>
            </a:r>
          </a:p>
          <a:p>
            <a:pPr lvl="2"/>
            <a:r>
              <a:rPr lang="en-US" altLang="en-US" dirty="0"/>
              <a:t>Scalable to handle an entire interconnection</a:t>
            </a:r>
          </a:p>
        </p:txBody>
      </p:sp>
      <p:sp>
        <p:nvSpPr>
          <p:cNvPr id="865284"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BCEB618-E4FC-42E3-8CD7-724ED37CFE75}" type="slidenum">
              <a:rPr lang="en-US" altLang="en-US" sz="750"/>
              <a:pPr algn="r"/>
              <a:t>61</a:t>
            </a:fld>
            <a:endParaRPr lang="en-US" altLang="en-US" sz="750"/>
          </a:p>
        </p:txBody>
      </p:sp>
      <p:pic>
        <p:nvPicPr>
          <p:cNvPr id="86528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8949" y="4006850"/>
            <a:ext cx="373566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61</a:t>
            </a:fld>
            <a:endParaRPr lang="en-US"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92B9D0C-30C9-4DD1-AF4F-E74DD63C90E5}" type="datetime1">
              <a:rPr lang="en-US" altLang="en-US" smtClean="0"/>
              <a:t>9/20/2017</a:t>
            </a:fld>
            <a:endParaRPr lang="en-US" altLang="en-US"/>
          </a:p>
        </p:txBody>
      </p:sp>
      <p:sp>
        <p:nvSpPr>
          <p:cNvPr id="8" name="Footer Placeholder 2"/>
          <p:cNvSpPr>
            <a:spLocks noGrp="1"/>
          </p:cNvSpPr>
          <p:nvPr>
            <p:ph type="ftr" sz="quarter" idx="11"/>
          </p:nvPr>
        </p:nvSpPr>
        <p:spPr/>
        <p:txBody>
          <a:bodyPr/>
          <a:lstStyle/>
          <a:p>
            <a:r>
              <a:rPr lang="en-US" altLang="en-US" smtClean="0"/>
              <a:t>intro-seminar-17</a:t>
            </a:r>
            <a:endParaRPr lang="en-US" altLang="en-US"/>
          </a:p>
        </p:txBody>
      </p:sp>
      <p:sp>
        <p:nvSpPr>
          <p:cNvPr id="869378" name="Title 1"/>
          <p:cNvSpPr>
            <a:spLocks noGrp="1"/>
          </p:cNvSpPr>
          <p:nvPr>
            <p:ph type="title" idx="4294967295"/>
          </p:nvPr>
        </p:nvSpPr>
        <p:spPr>
          <a:xfrm>
            <a:off x="0" y="381000"/>
            <a:ext cx="8610600" cy="457200"/>
          </a:xfrm>
        </p:spPr>
        <p:txBody>
          <a:bodyPr>
            <a:noAutofit/>
          </a:bodyPr>
          <a:lstStyle/>
          <a:p>
            <a:r>
              <a:rPr lang="en-US" altLang="en-US" sz="3200" dirty="0"/>
              <a:t>Scalability Is the Bottleneck to Deployable Solutions</a:t>
            </a:r>
          </a:p>
        </p:txBody>
      </p:sp>
      <p:sp>
        <p:nvSpPr>
          <p:cNvPr id="869379" name="Date Placeholder 3"/>
          <p:cNvSpPr txBox="1">
            <a:spLocks noGrp="1"/>
          </p:cNvSpPr>
          <p:nvPr/>
        </p:nvSpPr>
        <p:spPr bwMode="auto">
          <a:xfrm>
            <a:off x="165735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750"/>
              <a:t>6/20/2010 10:20:08 AM</a:t>
            </a:r>
          </a:p>
        </p:txBody>
      </p:sp>
      <p:sp>
        <p:nvSpPr>
          <p:cNvPr id="869380" name="Footer Placeholder 4"/>
          <p:cNvSpPr txBox="1">
            <a:spLocks noGrp="1"/>
          </p:cNvSpPr>
          <p:nvPr/>
        </p:nvSpPr>
        <p:spPr bwMode="auto">
          <a:xfrm>
            <a:off x="3486150" y="5715000"/>
            <a:ext cx="21717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750"/>
              <a:t>Harris-06-21-2010.ppt</a:t>
            </a:r>
          </a:p>
        </p:txBody>
      </p:sp>
      <p:sp>
        <p:nvSpPr>
          <p:cNvPr id="869381"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AFD28A1-5A58-4284-BFB0-74D0C279CE37}" type="slidenum">
              <a:rPr lang="en-US" altLang="en-US" sz="750"/>
              <a:pPr algn="r"/>
              <a:t>62</a:t>
            </a:fld>
            <a:endParaRPr lang="en-US" altLang="en-US" sz="750"/>
          </a:p>
        </p:txBody>
      </p:sp>
      <p:pic>
        <p:nvPicPr>
          <p:cNvPr id="8693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906" y="1219200"/>
            <a:ext cx="650137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62</a:t>
            </a:fld>
            <a:endParaRPr lang="en-US"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DCD146D-C01C-4E39-AFDF-A1F2C1F6615A}" type="datetime1">
              <a:rPr lang="en-US" altLang="en-US" smtClean="0"/>
              <a:t>9/20/2017</a:t>
            </a:fld>
            <a:endParaRPr lang="en-US" altLang="en-US"/>
          </a:p>
        </p:txBody>
      </p:sp>
      <p:sp>
        <p:nvSpPr>
          <p:cNvPr id="8" name="Footer Placeholder 2"/>
          <p:cNvSpPr>
            <a:spLocks noGrp="1"/>
          </p:cNvSpPr>
          <p:nvPr>
            <p:ph type="ftr" sz="quarter" idx="11"/>
          </p:nvPr>
        </p:nvSpPr>
        <p:spPr/>
        <p:txBody>
          <a:bodyPr/>
          <a:lstStyle/>
          <a:p>
            <a:r>
              <a:rPr lang="en-US" altLang="en-US" smtClean="0"/>
              <a:t>intro-seminar-17</a:t>
            </a:r>
            <a:endParaRPr lang="en-US" altLang="en-US" dirty="0"/>
          </a:p>
        </p:txBody>
      </p:sp>
      <p:sp>
        <p:nvSpPr>
          <p:cNvPr id="871426" name="Title 1"/>
          <p:cNvSpPr>
            <a:spLocks noGrp="1"/>
          </p:cNvSpPr>
          <p:nvPr>
            <p:ph type="title" idx="4294967295"/>
          </p:nvPr>
        </p:nvSpPr>
        <p:spPr>
          <a:xfrm>
            <a:off x="0" y="501649"/>
            <a:ext cx="8001000" cy="457200"/>
          </a:xfrm>
        </p:spPr>
        <p:txBody>
          <a:bodyPr>
            <a:normAutofit fontScale="90000"/>
          </a:bodyPr>
          <a:lstStyle/>
          <a:p>
            <a:r>
              <a:rPr lang="en-US" altLang="en-US" dirty="0"/>
              <a:t>Our Approach: Overview</a:t>
            </a:r>
          </a:p>
        </p:txBody>
      </p:sp>
      <p:sp>
        <p:nvSpPr>
          <p:cNvPr id="871427" name="Content Placeholder 2"/>
          <p:cNvSpPr>
            <a:spLocks noGrp="1"/>
          </p:cNvSpPr>
          <p:nvPr>
            <p:ph sz="half" idx="4294967295"/>
          </p:nvPr>
        </p:nvSpPr>
        <p:spPr>
          <a:xfrm>
            <a:off x="58350" y="1468148"/>
            <a:ext cx="6057900" cy="3543300"/>
          </a:xfrm>
        </p:spPr>
        <p:txBody>
          <a:bodyPr/>
          <a:lstStyle/>
          <a:p>
            <a:r>
              <a:rPr lang="en-US" altLang="en-US" dirty="0"/>
              <a:t>We divide the grid into resilient zones</a:t>
            </a:r>
          </a:p>
        </p:txBody>
      </p:sp>
      <p:sp>
        <p:nvSpPr>
          <p:cNvPr id="871428" name="Content Placeholder 12"/>
          <p:cNvSpPr>
            <a:spLocks noGrp="1"/>
          </p:cNvSpPr>
          <p:nvPr>
            <p:ph sz="half" idx="4294967295"/>
          </p:nvPr>
        </p:nvSpPr>
        <p:spPr>
          <a:xfrm>
            <a:off x="0" y="2171700"/>
            <a:ext cx="2743200" cy="3429000"/>
          </a:xfrm>
        </p:spPr>
        <p:txBody>
          <a:bodyPr/>
          <a:lstStyle/>
          <a:p>
            <a:pPr lvl="1"/>
            <a:r>
              <a:rPr lang="en-US" altLang="en-US" sz="1500" dirty="0"/>
              <a:t>Each zone will have several resilient nodes</a:t>
            </a:r>
          </a:p>
          <a:p>
            <a:pPr lvl="2"/>
            <a:r>
              <a:rPr lang="en-US" altLang="en-US" sz="1350" dirty="0"/>
              <a:t>There will be resilient node connected to each neighboring zone</a:t>
            </a:r>
          </a:p>
          <a:p>
            <a:pPr lvl="1"/>
            <a:r>
              <a:rPr lang="en-US" altLang="en-US" sz="1500" dirty="0"/>
              <a:t>The nodes inside one zone are identical in that they have all the measurements in the zone</a:t>
            </a:r>
          </a:p>
          <a:p>
            <a:pPr lvl="1"/>
            <a:r>
              <a:rPr lang="en-US" altLang="en-US" sz="1500" dirty="0"/>
              <a:t>We assume that class A data from NASPInet are available within each zone</a:t>
            </a:r>
          </a:p>
          <a:p>
            <a:pPr lvl="2"/>
            <a:endParaRPr lang="en-US" altLang="en-US" dirty="0"/>
          </a:p>
        </p:txBody>
      </p:sp>
      <p:sp>
        <p:nvSpPr>
          <p:cNvPr id="871429" name="Slide Number Placeholder 5"/>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2247836-A3AC-40F1-92D6-4A2E5694BE21}" type="slidenum">
              <a:rPr lang="en-US" altLang="en-US" sz="750"/>
              <a:pPr algn="r"/>
              <a:t>63</a:t>
            </a:fld>
            <a:endParaRPr lang="en-US" altLang="en-US" sz="750"/>
          </a:p>
        </p:txBody>
      </p:sp>
      <p:pic>
        <p:nvPicPr>
          <p:cNvPr id="8714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228850"/>
            <a:ext cx="38862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63</a:t>
            </a:fld>
            <a:endParaRPr lang="en-US" alt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40C4089-28D9-4D3A-BA37-0FB022329821}" type="datetime1">
              <a:rPr lang="en-US" altLang="en-US" smtClean="0"/>
              <a:t>9/20/2017</a:t>
            </a:fld>
            <a:endParaRPr lang="en-US" altLang="en-US"/>
          </a:p>
        </p:txBody>
      </p:sp>
      <p:sp>
        <p:nvSpPr>
          <p:cNvPr id="8" name="Footer Placeholder 2"/>
          <p:cNvSpPr>
            <a:spLocks noGrp="1"/>
          </p:cNvSpPr>
          <p:nvPr>
            <p:ph type="ftr" sz="quarter" idx="11"/>
          </p:nvPr>
        </p:nvSpPr>
        <p:spPr/>
        <p:txBody>
          <a:bodyPr/>
          <a:lstStyle/>
          <a:p>
            <a:r>
              <a:rPr lang="en-US" altLang="en-US" smtClean="0"/>
              <a:t>intro-seminar-17</a:t>
            </a:r>
            <a:endParaRPr lang="en-US" altLang="en-US"/>
          </a:p>
        </p:txBody>
      </p:sp>
      <p:sp>
        <p:nvSpPr>
          <p:cNvPr id="875522" name="Title 1"/>
          <p:cNvSpPr>
            <a:spLocks noGrp="1"/>
          </p:cNvSpPr>
          <p:nvPr>
            <p:ph type="title" idx="4294967295"/>
          </p:nvPr>
        </p:nvSpPr>
        <p:spPr>
          <a:xfrm>
            <a:off x="25800" y="342900"/>
            <a:ext cx="8001000" cy="457200"/>
          </a:xfrm>
        </p:spPr>
        <p:txBody>
          <a:bodyPr>
            <a:normAutofit fontScale="90000"/>
          </a:bodyPr>
          <a:lstStyle/>
          <a:p>
            <a:r>
              <a:rPr lang="en-US" altLang="en-US" dirty="0"/>
              <a:t>Generating Resilience Zones</a:t>
            </a:r>
          </a:p>
        </p:txBody>
      </p:sp>
      <p:sp>
        <p:nvSpPr>
          <p:cNvPr id="875523" name="Content Placeholder 7"/>
          <p:cNvSpPr>
            <a:spLocks noGrp="1"/>
          </p:cNvSpPr>
          <p:nvPr>
            <p:ph idx="4294967295"/>
          </p:nvPr>
        </p:nvSpPr>
        <p:spPr>
          <a:xfrm>
            <a:off x="76200" y="1047518"/>
            <a:ext cx="8763000" cy="3600450"/>
          </a:xfrm>
        </p:spPr>
        <p:txBody>
          <a:bodyPr/>
          <a:lstStyle/>
          <a:p>
            <a:r>
              <a:rPr lang="en-US" altLang="en-US" dirty="0"/>
              <a:t>We can compute resilience zones using a graphics cut algorithm to minimize the power flow</a:t>
            </a:r>
          </a:p>
          <a:p>
            <a:pPr lvl="1"/>
            <a:r>
              <a:rPr lang="en-US" altLang="en-US" dirty="0"/>
              <a:t>There are also defined control zones that can be candidates</a:t>
            </a:r>
          </a:p>
        </p:txBody>
      </p:sp>
      <p:sp>
        <p:nvSpPr>
          <p:cNvPr id="875524" name="Slide Number Placeholder 6"/>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C79C105-8724-4525-A7EE-AD728E241A24}" type="slidenum">
              <a:rPr lang="en-US" altLang="en-US" sz="750"/>
              <a:pPr algn="r"/>
              <a:t>64</a:t>
            </a:fld>
            <a:endParaRPr lang="en-US" altLang="en-US" sz="750"/>
          </a:p>
        </p:txBody>
      </p:sp>
      <p:pic>
        <p:nvPicPr>
          <p:cNvPr id="8755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508483"/>
            <a:ext cx="6231770" cy="37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75526" name="Ink 6"/>
              <p14:cNvContentPartPr>
                <a14:cpLocks xmlns:a14="http://schemas.microsoft.com/office/drawing/2010/main" noRot="1" noChangeAspect="1" noEditPoints="1" noChangeArrowheads="1" noChangeShapeType="1"/>
              </p14:cNvContentPartPr>
              <p14:nvPr/>
            </p14:nvContentPartPr>
            <p14:xfrm>
              <a:off x="5715003" y="4572003"/>
              <a:ext cx="230981" cy="211931"/>
            </p14:xfrm>
          </p:contentPart>
        </mc:Choice>
        <mc:Fallback xmlns="">
          <p:pic>
            <p:nvPicPr>
              <p:cNvPr id="875526" name="Ink 6"/>
              <p:cNvPicPr>
                <a:picLocks noRot="1" noChangeAspect="1" noEditPoints="1" noChangeArrowheads="1" noChangeShapeType="1"/>
              </p:cNvPicPr>
              <p:nvPr/>
            </p:nvPicPr>
            <p:blipFill>
              <a:blip r:embed="rId5"/>
              <a:stretch>
                <a:fillRect/>
              </a:stretch>
            </p:blipFill>
            <p:spPr>
              <a:xfrm>
                <a:off x="5697401" y="4554372"/>
                <a:ext cx="266185" cy="247193"/>
              </a:xfrm>
              <a:prstGeom prst="rect">
                <a:avLst/>
              </a:prstGeom>
            </p:spPr>
          </p:pic>
        </mc:Fallback>
      </mc:AlternateContent>
      <p:sp>
        <p:nvSpPr>
          <p:cNvPr id="2" name="Slide Number Placeholder 1"/>
          <p:cNvSpPr>
            <a:spLocks noGrp="1"/>
          </p:cNvSpPr>
          <p:nvPr>
            <p:ph type="sldNum" sz="quarter" idx="12"/>
          </p:nvPr>
        </p:nvSpPr>
        <p:spPr/>
        <p:txBody>
          <a:bodyPr/>
          <a:lstStyle/>
          <a:p>
            <a:fld id="{490462AD-A266-4E4D-96EE-0937CA2B243E}" type="slidenum">
              <a:rPr lang="en-US" altLang="en-US" smtClean="0"/>
              <a:pPr/>
              <a:t>64</a:t>
            </a:fld>
            <a:endParaRPr lang="en-US" alt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35215038-4DE6-4C15-BDD2-ED84616445DF}" type="datetime1">
              <a:rPr lang="en-US" altLang="en-US" smtClean="0"/>
              <a:t>9/20/2017</a:t>
            </a:fld>
            <a:endParaRPr lang="en-US" altLang="en-US"/>
          </a:p>
        </p:txBody>
      </p:sp>
      <p:sp>
        <p:nvSpPr>
          <p:cNvPr id="6" name="Footer Placeholder 2"/>
          <p:cNvSpPr>
            <a:spLocks noGrp="1"/>
          </p:cNvSpPr>
          <p:nvPr>
            <p:ph type="ftr" sz="quarter" idx="11"/>
          </p:nvPr>
        </p:nvSpPr>
        <p:spPr/>
        <p:txBody>
          <a:bodyPr/>
          <a:lstStyle/>
          <a:p>
            <a:r>
              <a:rPr lang="en-US" altLang="en-US" smtClean="0"/>
              <a:t>intro-seminar-17</a:t>
            </a:r>
            <a:endParaRPr lang="en-US" altLang="en-US"/>
          </a:p>
        </p:txBody>
      </p:sp>
      <p:sp>
        <p:nvSpPr>
          <p:cNvPr id="877570" name="Title 1"/>
          <p:cNvSpPr>
            <a:spLocks noGrp="1"/>
          </p:cNvSpPr>
          <p:nvPr>
            <p:ph type="title" idx="4294967295"/>
          </p:nvPr>
        </p:nvSpPr>
        <p:spPr>
          <a:xfrm>
            <a:off x="228600" y="507049"/>
            <a:ext cx="8001000" cy="457200"/>
          </a:xfrm>
        </p:spPr>
        <p:txBody>
          <a:bodyPr>
            <a:normAutofit fontScale="90000"/>
          </a:bodyPr>
          <a:lstStyle/>
          <a:p>
            <a:r>
              <a:rPr lang="en-US" altLang="en-US" dirty="0"/>
              <a:t>K-hop Tree for Each Resilient Zone</a:t>
            </a:r>
          </a:p>
        </p:txBody>
      </p:sp>
      <p:sp>
        <p:nvSpPr>
          <p:cNvPr id="877571" name="Slide Number Placeholder 3"/>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50883A8-6D76-4595-9613-6C712959EC90}" type="slidenum">
              <a:rPr lang="en-US" altLang="en-US" sz="750"/>
              <a:pPr algn="r"/>
              <a:t>65</a:t>
            </a:fld>
            <a:endParaRPr lang="en-US" altLang="en-US" sz="750"/>
          </a:p>
        </p:txBody>
      </p:sp>
      <p:pic>
        <p:nvPicPr>
          <p:cNvPr id="877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85950"/>
            <a:ext cx="56578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490462AD-A266-4E4D-96EE-0937CA2B243E}" type="slidenum">
              <a:rPr lang="en-US" altLang="en-US" smtClean="0"/>
              <a:pPr/>
              <a:t>65</a:t>
            </a:fld>
            <a:endParaRPr lang="en-US" alt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B92F5F36-6537-4942-93DB-9C70F13F672E}" type="datetime1">
              <a:rPr lang="en-US" altLang="en-US" smtClean="0"/>
              <a:t>9/20/2017</a:t>
            </a:fld>
            <a:endParaRPr lang="en-US" altLang="en-US"/>
          </a:p>
        </p:txBody>
      </p:sp>
      <p:sp>
        <p:nvSpPr>
          <p:cNvPr id="6" name="Footer Placeholder 2"/>
          <p:cNvSpPr>
            <a:spLocks noGrp="1"/>
          </p:cNvSpPr>
          <p:nvPr>
            <p:ph type="ftr" sz="quarter" idx="11"/>
          </p:nvPr>
        </p:nvSpPr>
        <p:spPr/>
        <p:txBody>
          <a:bodyPr/>
          <a:lstStyle/>
          <a:p>
            <a:r>
              <a:rPr lang="en-US" altLang="en-US" smtClean="0"/>
              <a:t>intro-seminar-17</a:t>
            </a:r>
            <a:endParaRPr lang="en-US" altLang="en-US"/>
          </a:p>
        </p:txBody>
      </p:sp>
      <p:sp>
        <p:nvSpPr>
          <p:cNvPr id="879618" name="Title 1"/>
          <p:cNvSpPr>
            <a:spLocks noGrp="1"/>
          </p:cNvSpPr>
          <p:nvPr>
            <p:ph type="title" idx="4294967295"/>
          </p:nvPr>
        </p:nvSpPr>
        <p:spPr>
          <a:xfrm>
            <a:off x="76200" y="457200"/>
            <a:ext cx="8001000" cy="457200"/>
          </a:xfrm>
        </p:spPr>
        <p:txBody>
          <a:bodyPr>
            <a:normAutofit fontScale="90000"/>
          </a:bodyPr>
          <a:lstStyle/>
          <a:p>
            <a:r>
              <a:rPr lang="en-US" altLang="en-US" dirty="0"/>
              <a:t>Cascading Events Detection Method</a:t>
            </a:r>
          </a:p>
        </p:txBody>
      </p:sp>
      <p:sp>
        <p:nvSpPr>
          <p:cNvPr id="879619" name="Content Placeholder 2"/>
          <p:cNvSpPr>
            <a:spLocks noGrp="1"/>
          </p:cNvSpPr>
          <p:nvPr>
            <p:ph idx="4294967295"/>
          </p:nvPr>
        </p:nvSpPr>
        <p:spPr>
          <a:xfrm>
            <a:off x="304800" y="1438275"/>
            <a:ext cx="8001000" cy="3981450"/>
          </a:xfrm>
        </p:spPr>
        <p:txBody>
          <a:bodyPr/>
          <a:lstStyle/>
          <a:p>
            <a:r>
              <a:rPr lang="en-US" altLang="en-US" dirty="0"/>
              <a:t>Note that while cascading events can happen under practically infinite number of scenarios, it always involves (dramatic) power transfer increases along certain transmission lines</a:t>
            </a:r>
          </a:p>
          <a:p>
            <a:pPr lvl="1"/>
            <a:r>
              <a:rPr lang="en-US" altLang="en-US" dirty="0"/>
              <a:t>With the Class A data from NASPInet we can detect the propagation trend </a:t>
            </a:r>
          </a:p>
          <a:p>
            <a:pPr lvl="1"/>
            <a:r>
              <a:rPr lang="en-US" altLang="en-US" dirty="0"/>
              <a:t>One algorithm is to estimate the power flow increase along paths that go through the current resilient zone</a:t>
            </a:r>
          </a:p>
        </p:txBody>
      </p:sp>
      <p:sp>
        <p:nvSpPr>
          <p:cNvPr id="879620" name="Slide Number Placeholder 3"/>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AF903CD-2342-4034-93B2-48D2496BF5B3}" type="slidenum">
              <a:rPr lang="en-US" altLang="en-US" sz="750"/>
              <a:pPr algn="r"/>
              <a:t>66</a:t>
            </a:fld>
            <a:endParaRPr lang="en-US" altLang="en-US" sz="750"/>
          </a:p>
        </p:txBody>
      </p:sp>
      <p:sp>
        <p:nvSpPr>
          <p:cNvPr id="2" name="Slide Number Placeholder 1"/>
          <p:cNvSpPr>
            <a:spLocks noGrp="1"/>
          </p:cNvSpPr>
          <p:nvPr>
            <p:ph type="sldNum" sz="quarter" idx="12"/>
          </p:nvPr>
        </p:nvSpPr>
        <p:spPr/>
        <p:txBody>
          <a:bodyPr/>
          <a:lstStyle/>
          <a:p>
            <a:fld id="{490462AD-A266-4E4D-96EE-0937CA2B243E}" type="slidenum">
              <a:rPr lang="en-US" altLang="en-US" smtClean="0"/>
              <a:pPr/>
              <a:t>66</a:t>
            </a:fld>
            <a:endParaRPr lang="en-US" alt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01FF700D-47E0-447C-A092-CBE22BFD5F62}" type="datetime1">
              <a:rPr lang="en-US" altLang="en-US" smtClean="0"/>
              <a:t>9/20/2017</a:t>
            </a:fld>
            <a:endParaRPr lang="en-US" altLang="en-US"/>
          </a:p>
        </p:txBody>
      </p:sp>
      <p:sp>
        <p:nvSpPr>
          <p:cNvPr id="10" name="Footer Placeholder 2"/>
          <p:cNvSpPr>
            <a:spLocks noGrp="1"/>
          </p:cNvSpPr>
          <p:nvPr>
            <p:ph type="ftr" sz="quarter" idx="11"/>
          </p:nvPr>
        </p:nvSpPr>
        <p:spPr/>
        <p:txBody>
          <a:bodyPr/>
          <a:lstStyle/>
          <a:p>
            <a:r>
              <a:rPr lang="en-US" altLang="en-US" smtClean="0"/>
              <a:t>intro-seminar-17</a:t>
            </a:r>
            <a:endParaRPr lang="en-US" altLang="en-US"/>
          </a:p>
        </p:txBody>
      </p:sp>
      <p:sp>
        <p:nvSpPr>
          <p:cNvPr id="881666" name="Title 1"/>
          <p:cNvSpPr>
            <a:spLocks noGrp="1"/>
          </p:cNvSpPr>
          <p:nvPr>
            <p:ph type="title" idx="4294967295"/>
          </p:nvPr>
        </p:nvSpPr>
        <p:spPr>
          <a:xfrm>
            <a:off x="76200" y="609600"/>
            <a:ext cx="8001000" cy="457200"/>
          </a:xfrm>
        </p:spPr>
        <p:txBody>
          <a:bodyPr>
            <a:normAutofit fontScale="90000"/>
          </a:bodyPr>
          <a:lstStyle/>
          <a:p>
            <a:r>
              <a:rPr lang="en-US" altLang="en-US" dirty="0"/>
              <a:t>Detecting Cascading Events  – cont.</a:t>
            </a:r>
          </a:p>
        </p:txBody>
      </p:sp>
      <p:sp>
        <p:nvSpPr>
          <p:cNvPr id="881667" name="Slide Number Placeholder 3"/>
          <p:cNvSpPr txBox="1">
            <a:spLocks noGrp="1"/>
          </p:cNvSpPr>
          <p:nvPr/>
        </p:nvSpPr>
        <p:spPr bwMode="auto">
          <a:xfrm>
            <a:off x="6057900" y="5715000"/>
            <a:ext cx="14287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1A0C76C-7726-488B-B1A7-E58E2D1AC1FE}" type="slidenum">
              <a:rPr lang="en-US" altLang="en-US" sz="750"/>
              <a:pPr algn="r"/>
              <a:t>67</a:t>
            </a:fld>
            <a:endParaRPr lang="en-US" altLang="en-US" sz="750"/>
          </a:p>
        </p:txBody>
      </p:sp>
      <p:pic>
        <p:nvPicPr>
          <p:cNvPr id="8816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128" y="1536701"/>
            <a:ext cx="6215522" cy="389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81669" name="Ink 2"/>
              <p14:cNvContentPartPr>
                <a14:cpLocks xmlns:a14="http://schemas.microsoft.com/office/drawing/2010/main" noRot="1" noChangeAspect="1" noEditPoints="1" noChangeArrowheads="1" noChangeShapeType="1"/>
              </p14:cNvContentPartPr>
              <p14:nvPr/>
            </p14:nvContentPartPr>
            <p14:xfrm>
              <a:off x="2750344" y="2271715"/>
              <a:ext cx="3819525" cy="3013472"/>
            </p14:xfrm>
          </p:contentPart>
        </mc:Choice>
        <mc:Fallback xmlns="">
          <p:pic>
            <p:nvPicPr>
              <p:cNvPr id="881669" name="Ink 2"/>
              <p:cNvPicPr>
                <a:picLocks noRot="1" noChangeAspect="1" noEditPoints="1" noChangeArrowheads="1" noChangeShapeType="1"/>
              </p:cNvPicPr>
              <p:nvPr/>
            </p:nvPicPr>
            <p:blipFill>
              <a:blip r:embed="rId5"/>
              <a:stretch>
                <a:fillRect/>
              </a:stretch>
            </p:blipFill>
            <p:spPr>
              <a:xfrm>
                <a:off x="2740984" y="2262356"/>
                <a:ext cx="3838245" cy="303218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81670" name="Ink 3"/>
              <p14:cNvContentPartPr>
                <a14:cpLocks xmlns:a14="http://schemas.microsoft.com/office/drawing/2010/main" noRot="1" noChangeAspect="1" noEditPoints="1" noChangeArrowheads="1" noChangeShapeType="1"/>
              </p14:cNvContentPartPr>
              <p14:nvPr/>
            </p14:nvContentPartPr>
            <p14:xfrm>
              <a:off x="3873106" y="2494360"/>
              <a:ext cx="77390" cy="95250"/>
            </p14:xfrm>
          </p:contentPart>
        </mc:Choice>
        <mc:Fallback xmlns="">
          <p:pic>
            <p:nvPicPr>
              <p:cNvPr id="881670" name="Ink 3"/>
              <p:cNvPicPr>
                <a:picLocks noRot="1" noChangeAspect="1" noEditPoints="1" noChangeArrowheads="1" noChangeShapeType="1"/>
              </p:cNvPicPr>
              <p:nvPr/>
            </p:nvPicPr>
            <p:blipFill>
              <a:blip r:embed="rId7"/>
              <a:stretch>
                <a:fillRect/>
              </a:stretch>
            </p:blipFill>
            <p:spPr>
              <a:xfrm>
                <a:off x="3863747" y="2484979"/>
                <a:ext cx="96108" cy="11401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81671" name="Ink 4"/>
              <p14:cNvContentPartPr>
                <a14:cpLocks xmlns:a14="http://schemas.microsoft.com/office/drawing/2010/main" noRot="1" noChangeAspect="1" noEditPoints="1" noChangeArrowheads="1" noChangeShapeType="1"/>
              </p14:cNvContentPartPr>
              <p14:nvPr/>
            </p14:nvContentPartPr>
            <p14:xfrm>
              <a:off x="5630466" y="2692006"/>
              <a:ext cx="103584" cy="107156"/>
            </p14:xfrm>
          </p:contentPart>
        </mc:Choice>
        <mc:Fallback xmlns="">
          <p:pic>
            <p:nvPicPr>
              <p:cNvPr id="881671" name="Ink 4"/>
              <p:cNvPicPr>
                <a:picLocks noRot="1" noChangeAspect="1" noEditPoints="1" noChangeArrowheads="1" noChangeShapeType="1"/>
              </p:cNvPicPr>
              <p:nvPr/>
            </p:nvPicPr>
            <p:blipFill>
              <a:blip r:embed="rId9"/>
              <a:stretch>
                <a:fillRect/>
              </a:stretch>
            </p:blipFill>
            <p:spPr>
              <a:xfrm>
                <a:off x="5621147" y="2682657"/>
                <a:ext cx="122222" cy="12585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81672" name="Ink 5"/>
              <p14:cNvContentPartPr>
                <a14:cpLocks xmlns:a14="http://schemas.microsoft.com/office/drawing/2010/main" noRot="1" noChangeAspect="1" noEditPoints="1" noChangeArrowheads="1" noChangeShapeType="1"/>
              </p14:cNvContentPartPr>
              <p14:nvPr/>
            </p14:nvContentPartPr>
            <p14:xfrm>
              <a:off x="6431759" y="4929188"/>
              <a:ext cx="103585" cy="125016"/>
            </p14:xfrm>
          </p:contentPart>
        </mc:Choice>
        <mc:Fallback xmlns="">
          <p:pic>
            <p:nvPicPr>
              <p:cNvPr id="881672" name="Ink 5"/>
              <p:cNvPicPr>
                <a:picLocks noRot="1" noChangeAspect="1" noEditPoints="1" noChangeArrowheads="1" noChangeShapeType="1"/>
              </p:cNvPicPr>
              <p:nvPr/>
            </p:nvPicPr>
            <p:blipFill>
              <a:blip r:embed="rId11"/>
              <a:stretch>
                <a:fillRect/>
              </a:stretch>
            </p:blipFill>
            <p:spPr>
              <a:xfrm>
                <a:off x="6422408" y="4919821"/>
                <a:ext cx="122288" cy="143750"/>
              </a:xfrm>
              <a:prstGeom prst="rect">
                <a:avLst/>
              </a:prstGeom>
            </p:spPr>
          </p:pic>
        </mc:Fallback>
      </mc:AlternateContent>
      <p:sp>
        <p:nvSpPr>
          <p:cNvPr id="2" name="Slide Number Placeholder 1"/>
          <p:cNvSpPr>
            <a:spLocks noGrp="1"/>
          </p:cNvSpPr>
          <p:nvPr>
            <p:ph type="sldNum" sz="quarter" idx="12"/>
          </p:nvPr>
        </p:nvSpPr>
        <p:spPr/>
        <p:txBody>
          <a:bodyPr/>
          <a:lstStyle/>
          <a:p>
            <a:fld id="{490462AD-A266-4E4D-96EE-0937CA2B243E}" type="slidenum">
              <a:rPr lang="en-US" altLang="en-US" smtClean="0"/>
              <a:pPr/>
              <a:t>67</a:t>
            </a:fld>
            <a:endParaRPr lang="en-US"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628650" y="76201"/>
            <a:ext cx="7886700" cy="1066800"/>
          </a:xfrm>
        </p:spPr>
        <p:txBody>
          <a:bodyPr>
            <a:normAutofit/>
          </a:bodyPr>
          <a:lstStyle/>
          <a:p>
            <a:r>
              <a:rPr lang="en-US" altLang="en-US" sz="4000" dirty="0"/>
              <a:t>Detecting Cascading Events  – cont.</a:t>
            </a:r>
          </a:p>
        </p:txBody>
      </p:sp>
      <p:sp>
        <p:nvSpPr>
          <p:cNvPr id="883715" name="Rectangle 3"/>
          <p:cNvSpPr>
            <a:spLocks noGrp="1" noChangeArrowheads="1"/>
          </p:cNvSpPr>
          <p:nvPr>
            <p:ph idx="1"/>
          </p:nvPr>
        </p:nvSpPr>
        <p:spPr>
          <a:xfrm>
            <a:off x="628650" y="1371600"/>
            <a:ext cx="7886700" cy="4351338"/>
          </a:xfrm>
        </p:spPr>
        <p:txBody>
          <a:bodyPr>
            <a:normAutofit lnSpcReduction="10000"/>
          </a:bodyPr>
          <a:lstStyle/>
          <a:p>
            <a:pPr>
              <a:lnSpc>
                <a:spcPct val="90000"/>
              </a:lnSpc>
            </a:pPr>
            <a:r>
              <a:rPr lang="en-US" altLang="en-US" dirty="0"/>
              <a:t>It can be done by modeling the power flow along each path and evaluating the thermal limits along the path</a:t>
            </a:r>
          </a:p>
          <a:p>
            <a:pPr>
              <a:lnSpc>
                <a:spcPct val="90000"/>
              </a:lnSpc>
            </a:pPr>
            <a:r>
              <a:rPr lang="en-US" altLang="en-US" dirty="0"/>
              <a:t>This can also be posed as a machine learning problem</a:t>
            </a:r>
          </a:p>
          <a:p>
            <a:pPr lvl="1">
              <a:lnSpc>
                <a:spcPct val="90000"/>
              </a:lnSpc>
            </a:pPr>
            <a:r>
              <a:rPr lang="en-US" altLang="en-US" dirty="0"/>
              <a:t>We can train decision trees, support vector machines, or other classifiers </a:t>
            </a:r>
          </a:p>
          <a:p>
            <a:pPr lvl="1">
              <a:lnSpc>
                <a:spcPct val="90000"/>
              </a:lnSpc>
            </a:pPr>
            <a:r>
              <a:rPr lang="en-US" altLang="en-US" dirty="0"/>
              <a:t>A key problem is to ensure generalization of the classifiers</a:t>
            </a:r>
          </a:p>
          <a:p>
            <a:pPr lvl="1">
              <a:lnSpc>
                <a:spcPct val="90000"/>
              </a:lnSpc>
            </a:pPr>
            <a:r>
              <a:rPr lang="en-US" altLang="en-US" dirty="0"/>
              <a:t>My group proposed optimal component analysis algorithm to maximize “generalization” (in the leave-one-out sense)</a:t>
            </a:r>
          </a:p>
        </p:txBody>
      </p:sp>
      <p:sp>
        <p:nvSpPr>
          <p:cNvPr id="4" name="Date Placeholder 3"/>
          <p:cNvSpPr>
            <a:spLocks noGrp="1"/>
          </p:cNvSpPr>
          <p:nvPr>
            <p:ph type="dt" sz="half" idx="10"/>
          </p:nvPr>
        </p:nvSpPr>
        <p:spPr/>
        <p:txBody>
          <a:bodyPr/>
          <a:lstStyle/>
          <a:p>
            <a:fld id="{5FBC567A-9E82-4C3B-B341-902511F03059}"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68</a:t>
            </a:fld>
            <a:endParaRPr lang="en-US"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a:xfrm>
            <a:off x="304800" y="365127"/>
            <a:ext cx="8763000" cy="1006474"/>
          </a:xfrm>
        </p:spPr>
        <p:txBody>
          <a:bodyPr>
            <a:normAutofit/>
          </a:bodyPr>
          <a:lstStyle/>
          <a:p>
            <a:r>
              <a:rPr lang="en-US" altLang="en-US" sz="3200" dirty="0"/>
              <a:t>Can We Prevent Cyber-Induced Physical Damages?</a:t>
            </a:r>
          </a:p>
        </p:txBody>
      </p:sp>
      <p:sp>
        <p:nvSpPr>
          <p:cNvPr id="1165315" name="Rectangle 3"/>
          <p:cNvSpPr>
            <a:spLocks noGrp="1" noChangeArrowheads="1"/>
          </p:cNvSpPr>
          <p:nvPr>
            <p:ph idx="1"/>
          </p:nvPr>
        </p:nvSpPr>
        <p:spPr>
          <a:xfrm>
            <a:off x="533400" y="1447800"/>
            <a:ext cx="7981950" cy="4351338"/>
          </a:xfrm>
        </p:spPr>
        <p:txBody>
          <a:bodyPr/>
          <a:lstStyle/>
          <a:p>
            <a:r>
              <a:rPr lang="en-US" altLang="en-US" dirty="0"/>
              <a:t>Why could Stuxnet happen?</a:t>
            </a:r>
          </a:p>
          <a:p>
            <a:r>
              <a:rPr lang="en-US" altLang="en-US" dirty="0"/>
              <a:t>Trusted security modules</a:t>
            </a:r>
          </a:p>
          <a:p>
            <a:pPr lvl="1"/>
            <a:r>
              <a:rPr lang="en-US" altLang="en-US" dirty="0"/>
              <a:t>The idea is to place a trusted security module at the interface between cyber and physical components to make sure that no cyber commands that could lead to physical damages are allowed</a:t>
            </a:r>
          </a:p>
        </p:txBody>
      </p:sp>
      <p:sp>
        <p:nvSpPr>
          <p:cNvPr id="4" name="Date Placeholder 3"/>
          <p:cNvSpPr>
            <a:spLocks noGrp="1"/>
          </p:cNvSpPr>
          <p:nvPr>
            <p:ph type="dt" sz="half" idx="10"/>
          </p:nvPr>
        </p:nvSpPr>
        <p:spPr/>
        <p:txBody>
          <a:bodyPr/>
          <a:lstStyle/>
          <a:p>
            <a:fld id="{FB9E6286-CAEC-4190-911A-F70411E6EEEE}"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69</a:t>
            </a:fld>
            <a:endParaRPr lang="en-US"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r>
              <a:rPr lang="en-US" dirty="0" smtClean="0"/>
              <a:t>Deep Cyber Warriors </a:t>
            </a:r>
            <a:endParaRPr lang="en-US" dirty="0"/>
          </a:p>
        </p:txBody>
      </p:sp>
      <p:sp>
        <p:nvSpPr>
          <p:cNvPr id="3" name="Content Placeholder 2"/>
          <p:cNvSpPr>
            <a:spLocks noGrp="1"/>
          </p:cNvSpPr>
          <p:nvPr>
            <p:ph idx="1"/>
          </p:nvPr>
        </p:nvSpPr>
        <p:spPr>
          <a:xfrm>
            <a:off x="628650" y="1295400"/>
            <a:ext cx="7886700" cy="4881563"/>
          </a:xfrm>
        </p:spPr>
        <p:txBody>
          <a:bodyPr>
            <a:normAutofit/>
          </a:bodyPr>
          <a:lstStyle/>
          <a:p>
            <a:r>
              <a:rPr lang="en-US" dirty="0" smtClean="0"/>
              <a:t>Remember DeepBlue?</a:t>
            </a:r>
          </a:p>
          <a:p>
            <a:r>
              <a:rPr lang="en-US" sz="3600" dirty="0" smtClean="0"/>
              <a:t>Remember </a:t>
            </a:r>
            <a:r>
              <a:rPr lang="en-US" sz="3600" dirty="0"/>
              <a:t>AlphaGo? </a:t>
            </a:r>
            <a:endParaRPr lang="en-US" sz="3600" dirty="0" smtClean="0"/>
          </a:p>
          <a:p>
            <a:r>
              <a:rPr lang="en-US" dirty="0" smtClean="0"/>
              <a:t>A reinforcement learning approach to analyzing malware and binary programs</a:t>
            </a:r>
          </a:p>
          <a:p>
            <a:pPr lvl="1"/>
            <a:r>
              <a:rPr lang="en-US" dirty="0" smtClean="0"/>
              <a:t>Why analysts can analyze malicious and binary programs, they often spend a long time to analyze them</a:t>
            </a:r>
          </a:p>
          <a:p>
            <a:pPr lvl="2"/>
            <a:r>
              <a:rPr lang="en-US" dirty="0" smtClean="0"/>
              <a:t>Some of them require multiple-year efforts</a:t>
            </a:r>
          </a:p>
          <a:p>
            <a:pPr lvl="1"/>
            <a:r>
              <a:rPr lang="en-US" dirty="0" smtClean="0"/>
              <a:t>Using reinforcement learning techniques, we want to learn effective heuristics so that we can create the most capable cyber warriors </a:t>
            </a:r>
          </a:p>
          <a:p>
            <a:pPr lvl="2"/>
            <a:r>
              <a:rPr lang="en-US" dirty="0" smtClean="0"/>
              <a:t>Without hard work </a:t>
            </a:r>
          </a:p>
          <a:p>
            <a:pPr lvl="2"/>
            <a:r>
              <a:rPr lang="en-US" dirty="0" smtClean="0"/>
              <a:t>Why?</a:t>
            </a:r>
            <a:endParaRPr lang="en-US" dirty="0"/>
          </a:p>
        </p:txBody>
      </p:sp>
      <p:sp>
        <p:nvSpPr>
          <p:cNvPr id="4" name="Date Placeholder 3"/>
          <p:cNvSpPr>
            <a:spLocks noGrp="1"/>
          </p:cNvSpPr>
          <p:nvPr>
            <p:ph type="dt" sz="half" idx="10"/>
          </p:nvPr>
        </p:nvSpPr>
        <p:spPr/>
        <p:txBody>
          <a:bodyPr/>
          <a:lstStyle/>
          <a:p>
            <a:fld id="{D87A24AB-B9C6-44C4-9109-DD89F1A6FDD0}"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7</a:t>
            </a:fld>
            <a:endParaRPr lang="en-US" altLang="en-US"/>
          </a:p>
        </p:txBody>
      </p:sp>
    </p:spTree>
    <p:extLst>
      <p:ext uri="{BB962C8B-B14F-4D97-AF65-F5344CB8AC3E}">
        <p14:creationId xmlns:p14="http://schemas.microsoft.com/office/powerpoint/2010/main" val="39952492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Approach</a:t>
            </a:r>
            <a:endParaRPr lang="en-US" dirty="0"/>
          </a:p>
        </p:txBody>
      </p:sp>
      <p:sp>
        <p:nvSpPr>
          <p:cNvPr id="5" name="Date Placeholder 4"/>
          <p:cNvSpPr>
            <a:spLocks noGrp="1"/>
          </p:cNvSpPr>
          <p:nvPr>
            <p:ph type="dt" sz="half" idx="10"/>
          </p:nvPr>
        </p:nvSpPr>
        <p:spPr/>
        <p:txBody>
          <a:bodyPr/>
          <a:lstStyle/>
          <a:p>
            <a:fld id="{8913C1F7-89C6-4F54-A41A-3B2F46C6113A}" type="datetime1">
              <a:rPr lang="en-US" altLang="en-US" smtClean="0"/>
              <a:t>9/20/2017</a:t>
            </a:fld>
            <a:endParaRPr lang="en-US" altLang="en-US"/>
          </a:p>
        </p:txBody>
      </p:sp>
      <p:sp>
        <p:nvSpPr>
          <p:cNvPr id="6" name="Footer Placeholder 5"/>
          <p:cNvSpPr>
            <a:spLocks noGrp="1"/>
          </p:cNvSpPr>
          <p:nvPr>
            <p:ph type="ftr" sz="quarter" idx="11"/>
          </p:nvPr>
        </p:nvSpPr>
        <p:spPr/>
        <p:txBody>
          <a:bodyPr/>
          <a:lstStyle/>
          <a:p>
            <a:r>
              <a:rPr lang="en-US" altLang="en-US" smtClean="0"/>
              <a:t>intro-seminar-17</a:t>
            </a:r>
            <a:endParaRPr lang="en-US" altLang="en-US"/>
          </a:p>
        </p:txBody>
      </p:sp>
      <p:pic>
        <p:nvPicPr>
          <p:cNvPr id="4" name="Picture 3"/>
          <p:cNvPicPr>
            <a:picLocks noChangeAspect="1"/>
          </p:cNvPicPr>
          <p:nvPr/>
        </p:nvPicPr>
        <p:blipFill>
          <a:blip r:embed="rId2"/>
          <a:stretch>
            <a:fillRect/>
          </a:stretch>
        </p:blipFill>
        <p:spPr>
          <a:xfrm>
            <a:off x="457200" y="1591713"/>
            <a:ext cx="8480273" cy="3894687"/>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70</a:t>
            </a:fld>
            <a:endParaRPr lang="en-US" altLang="en-US"/>
          </a:p>
        </p:txBody>
      </p:sp>
    </p:spTree>
    <p:extLst>
      <p:ext uri="{BB962C8B-B14F-4D97-AF65-F5344CB8AC3E}">
        <p14:creationId xmlns:p14="http://schemas.microsoft.com/office/powerpoint/2010/main" val="25477245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7870"/>
            <a:ext cx="7886700" cy="1325563"/>
          </a:xfrm>
        </p:spPr>
        <p:txBody>
          <a:bodyPr/>
          <a:lstStyle/>
          <a:p>
            <a:r>
              <a:rPr lang="en-US" dirty="0" smtClean="0"/>
              <a:t>A Prototype System</a:t>
            </a:r>
            <a:endParaRPr lang="en-US" dirty="0"/>
          </a:p>
        </p:txBody>
      </p:sp>
      <p:sp>
        <p:nvSpPr>
          <p:cNvPr id="5" name="Date Placeholder 4"/>
          <p:cNvSpPr>
            <a:spLocks noGrp="1"/>
          </p:cNvSpPr>
          <p:nvPr>
            <p:ph type="dt" sz="half" idx="10"/>
          </p:nvPr>
        </p:nvSpPr>
        <p:spPr/>
        <p:txBody>
          <a:bodyPr/>
          <a:lstStyle/>
          <a:p>
            <a:fld id="{BD15081D-8FDD-4F87-BBCA-C352FC860A7F}" type="datetime1">
              <a:rPr lang="en-US" altLang="en-US" smtClean="0"/>
              <a:t>9/20/2017</a:t>
            </a:fld>
            <a:endParaRPr lang="en-US" altLang="en-US"/>
          </a:p>
        </p:txBody>
      </p:sp>
      <p:sp>
        <p:nvSpPr>
          <p:cNvPr id="6" name="Footer Placeholder 5"/>
          <p:cNvSpPr>
            <a:spLocks noGrp="1"/>
          </p:cNvSpPr>
          <p:nvPr>
            <p:ph type="ftr" sz="quarter" idx="11"/>
          </p:nvPr>
        </p:nvSpPr>
        <p:spPr/>
        <p:txBody>
          <a:bodyPr/>
          <a:lstStyle/>
          <a:p>
            <a:r>
              <a:rPr lang="en-US" altLang="en-US" smtClean="0"/>
              <a:t>intro-seminar-17</a:t>
            </a:r>
            <a:endParaRPr lang="en-US" altLang="en-US"/>
          </a:p>
        </p:txBody>
      </p:sp>
      <p:pic>
        <p:nvPicPr>
          <p:cNvPr id="4" name="Picture 3"/>
          <p:cNvPicPr>
            <a:picLocks noChangeAspect="1"/>
          </p:cNvPicPr>
          <p:nvPr/>
        </p:nvPicPr>
        <p:blipFill>
          <a:blip r:embed="rId2"/>
          <a:stretch>
            <a:fillRect/>
          </a:stretch>
        </p:blipFill>
        <p:spPr>
          <a:xfrm>
            <a:off x="1371600" y="1579449"/>
            <a:ext cx="5867400" cy="4564870"/>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71</a:t>
            </a:fld>
            <a:endParaRPr lang="en-US" altLang="en-US"/>
          </a:p>
        </p:txBody>
      </p:sp>
    </p:spTree>
    <p:extLst>
      <p:ext uri="{BB962C8B-B14F-4D97-AF65-F5344CB8AC3E}">
        <p14:creationId xmlns:p14="http://schemas.microsoft.com/office/powerpoint/2010/main" val="18853465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a:xfrm>
            <a:off x="628650" y="152400"/>
            <a:ext cx="7886700" cy="1325563"/>
          </a:xfrm>
        </p:spPr>
        <p:txBody>
          <a:bodyPr/>
          <a:lstStyle/>
          <a:p>
            <a:r>
              <a:rPr lang="en-US" altLang="en-US"/>
              <a:t>Zero-day Vulnerabilities for CPS </a:t>
            </a:r>
          </a:p>
        </p:txBody>
      </p:sp>
      <p:sp>
        <p:nvSpPr>
          <p:cNvPr id="1171459" name="Rectangle 3"/>
          <p:cNvSpPr>
            <a:spLocks noGrp="1" noChangeArrowheads="1"/>
          </p:cNvSpPr>
          <p:nvPr>
            <p:ph idx="1"/>
          </p:nvPr>
        </p:nvSpPr>
        <p:spPr>
          <a:xfrm>
            <a:off x="628650" y="1600200"/>
            <a:ext cx="7886700" cy="4351338"/>
          </a:xfrm>
        </p:spPr>
        <p:txBody>
          <a:bodyPr/>
          <a:lstStyle/>
          <a:p>
            <a:r>
              <a:rPr lang="en-US" altLang="en-US" dirty="0"/>
              <a:t>How to detect zero-day vulnerabilities in cyber-physical systems?</a:t>
            </a:r>
          </a:p>
          <a:p>
            <a:pPr lvl="1"/>
            <a:r>
              <a:rPr lang="en-US" altLang="en-US" dirty="0"/>
              <a:t>Content-based approaches</a:t>
            </a:r>
          </a:p>
          <a:p>
            <a:pPr lvl="1"/>
            <a:r>
              <a:rPr lang="en-US" altLang="en-US" dirty="0"/>
              <a:t>Network-based approaches</a:t>
            </a:r>
          </a:p>
          <a:p>
            <a:pPr lvl="1"/>
            <a:r>
              <a:rPr lang="en-US" altLang="en-US" dirty="0"/>
              <a:t>Host-based </a:t>
            </a:r>
            <a:r>
              <a:rPr lang="en-US" altLang="en-US" dirty="0" smtClean="0"/>
              <a:t>approaches</a:t>
            </a:r>
            <a:endParaRPr lang="en-US" altLang="en-US" dirty="0"/>
          </a:p>
          <a:p>
            <a:r>
              <a:rPr lang="en-US" altLang="en-US" dirty="0"/>
              <a:t>We are building a comprehensive system to secure cyber-physical </a:t>
            </a:r>
            <a:r>
              <a:rPr lang="en-US" altLang="en-US" dirty="0" smtClean="0"/>
              <a:t>systems</a:t>
            </a:r>
          </a:p>
          <a:p>
            <a:pPr lvl="1"/>
            <a:r>
              <a:rPr lang="en-US" altLang="en-US" dirty="0" smtClean="0"/>
              <a:t>Using a style-based model via topic modeling</a:t>
            </a:r>
          </a:p>
          <a:p>
            <a:pPr lvl="1"/>
            <a:r>
              <a:rPr lang="en-US" altLang="en-US" dirty="0" smtClean="0"/>
              <a:t>While malware instances change substantially, malware styles do not change quickly</a:t>
            </a:r>
            <a:endParaRPr lang="en-US" altLang="en-US" dirty="0"/>
          </a:p>
        </p:txBody>
      </p:sp>
      <p:sp>
        <p:nvSpPr>
          <p:cNvPr id="4" name="Date Placeholder 3"/>
          <p:cNvSpPr>
            <a:spLocks noGrp="1"/>
          </p:cNvSpPr>
          <p:nvPr>
            <p:ph type="dt" sz="half" idx="10"/>
          </p:nvPr>
        </p:nvSpPr>
        <p:spPr/>
        <p:txBody>
          <a:bodyPr/>
          <a:lstStyle/>
          <a:p>
            <a:fld id="{190A2555-10D5-41CF-A7B1-8588254F6913}"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72</a:t>
            </a:fld>
            <a:endParaRPr lang="en-US"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lstStyle/>
          <a:p>
            <a:r>
              <a:rPr lang="en-US" dirty="0" smtClean="0"/>
              <a:t>Instrusieve System</a:t>
            </a:r>
            <a:endParaRPr lang="en-US" dirty="0"/>
          </a:p>
        </p:txBody>
      </p:sp>
      <p:sp>
        <p:nvSpPr>
          <p:cNvPr id="4" name="Date Placeholder 3"/>
          <p:cNvSpPr>
            <a:spLocks noGrp="1"/>
          </p:cNvSpPr>
          <p:nvPr>
            <p:ph type="dt" sz="half" idx="10"/>
          </p:nvPr>
        </p:nvSpPr>
        <p:spPr/>
        <p:txBody>
          <a:bodyPr/>
          <a:lstStyle/>
          <a:p>
            <a:fld id="{52053E61-9B19-4561-B027-646A2E7160EC}"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6" name="Picture 5"/>
          <p:cNvPicPr>
            <a:picLocks noChangeAspect="1"/>
          </p:cNvPicPr>
          <p:nvPr/>
        </p:nvPicPr>
        <p:blipFill>
          <a:blip r:embed="rId2"/>
          <a:stretch>
            <a:fillRect/>
          </a:stretch>
        </p:blipFill>
        <p:spPr>
          <a:xfrm>
            <a:off x="533400" y="1272001"/>
            <a:ext cx="8251682" cy="2895600"/>
          </a:xfrm>
          <a:prstGeom prst="rect">
            <a:avLst/>
          </a:prstGeom>
        </p:spPr>
      </p:pic>
      <p:sp>
        <p:nvSpPr>
          <p:cNvPr id="8" name="Slide Number Placeholder 7"/>
          <p:cNvSpPr>
            <a:spLocks noGrp="1"/>
          </p:cNvSpPr>
          <p:nvPr>
            <p:ph type="sldNum" sz="quarter" idx="12"/>
          </p:nvPr>
        </p:nvSpPr>
        <p:spPr/>
        <p:txBody>
          <a:bodyPr/>
          <a:lstStyle/>
          <a:p>
            <a:fld id="{2DFEDD51-0B5B-4B07-9A23-B590288A4C5D}" type="slidenum">
              <a:rPr lang="en-US" altLang="en-US" smtClean="0"/>
              <a:pPr/>
              <a:t>73</a:t>
            </a:fld>
            <a:endParaRPr lang="en-US" altLang="en-US"/>
          </a:p>
        </p:txBody>
      </p:sp>
    </p:spTree>
    <p:extLst>
      <p:ext uri="{BB962C8B-B14F-4D97-AF65-F5344CB8AC3E}">
        <p14:creationId xmlns:p14="http://schemas.microsoft.com/office/powerpoint/2010/main" val="942189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lstStyle/>
          <a:p>
            <a:r>
              <a:rPr lang="en-US" dirty="0" smtClean="0"/>
              <a:t>Instrusieve System</a:t>
            </a:r>
            <a:endParaRPr lang="en-US" dirty="0"/>
          </a:p>
        </p:txBody>
      </p:sp>
      <p:sp>
        <p:nvSpPr>
          <p:cNvPr id="4" name="Date Placeholder 3"/>
          <p:cNvSpPr>
            <a:spLocks noGrp="1"/>
          </p:cNvSpPr>
          <p:nvPr>
            <p:ph type="dt" sz="half" idx="10"/>
          </p:nvPr>
        </p:nvSpPr>
        <p:spPr/>
        <p:txBody>
          <a:bodyPr/>
          <a:lstStyle/>
          <a:p>
            <a:fld id="{63582A5B-C9A8-4E41-AA88-ACF372409A41}"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6" name="Picture 5"/>
          <p:cNvPicPr>
            <a:picLocks noChangeAspect="1"/>
          </p:cNvPicPr>
          <p:nvPr/>
        </p:nvPicPr>
        <p:blipFill>
          <a:blip r:embed="rId2"/>
          <a:stretch>
            <a:fillRect/>
          </a:stretch>
        </p:blipFill>
        <p:spPr>
          <a:xfrm>
            <a:off x="533400" y="1272001"/>
            <a:ext cx="8251682" cy="2895600"/>
          </a:xfrm>
          <a:prstGeom prst="rect">
            <a:avLst/>
          </a:prstGeom>
        </p:spPr>
      </p:pic>
      <p:pic>
        <p:nvPicPr>
          <p:cNvPr id="7" name="Picture 6"/>
          <p:cNvPicPr>
            <a:picLocks noChangeAspect="1"/>
          </p:cNvPicPr>
          <p:nvPr/>
        </p:nvPicPr>
        <p:blipFill>
          <a:blip r:embed="rId3"/>
          <a:stretch>
            <a:fillRect/>
          </a:stretch>
        </p:blipFill>
        <p:spPr>
          <a:xfrm>
            <a:off x="1066800" y="4324800"/>
            <a:ext cx="7621057" cy="1936751"/>
          </a:xfrm>
          <a:prstGeom prst="rect">
            <a:avLst/>
          </a:prstGeom>
        </p:spPr>
      </p:pic>
      <p:sp>
        <p:nvSpPr>
          <p:cNvPr id="3" name="Slide Number Placeholder 2"/>
          <p:cNvSpPr>
            <a:spLocks noGrp="1"/>
          </p:cNvSpPr>
          <p:nvPr>
            <p:ph type="sldNum" sz="quarter" idx="12"/>
          </p:nvPr>
        </p:nvSpPr>
        <p:spPr/>
        <p:txBody>
          <a:bodyPr/>
          <a:lstStyle/>
          <a:p>
            <a:fld id="{2DFEDD51-0B5B-4B07-9A23-B590288A4C5D}" type="slidenum">
              <a:rPr lang="en-US" altLang="en-US" smtClean="0"/>
              <a:pPr/>
              <a:t>74</a:t>
            </a:fld>
            <a:endParaRPr lang="en-US" altLang="en-US"/>
          </a:p>
        </p:txBody>
      </p:sp>
    </p:spTree>
    <p:extLst>
      <p:ext uri="{BB962C8B-B14F-4D97-AF65-F5344CB8AC3E}">
        <p14:creationId xmlns:p14="http://schemas.microsoft.com/office/powerpoint/2010/main" val="22380225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7886700" cy="914400"/>
          </a:xfrm>
        </p:spPr>
        <p:txBody>
          <a:bodyPr/>
          <a:lstStyle/>
          <a:p>
            <a:r>
              <a:rPr lang="en-US" dirty="0" smtClean="0"/>
              <a:t>Datasets</a:t>
            </a:r>
            <a:endParaRPr lang="en-US" dirty="0"/>
          </a:p>
        </p:txBody>
      </p:sp>
      <p:sp>
        <p:nvSpPr>
          <p:cNvPr id="4" name="Date Placeholder 3"/>
          <p:cNvSpPr>
            <a:spLocks noGrp="1"/>
          </p:cNvSpPr>
          <p:nvPr>
            <p:ph type="dt" sz="half" idx="10"/>
          </p:nvPr>
        </p:nvSpPr>
        <p:spPr/>
        <p:txBody>
          <a:bodyPr/>
          <a:lstStyle/>
          <a:p>
            <a:fld id="{46E7C958-891D-4BCE-80C8-31653E920D5C}"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pic>
        <p:nvPicPr>
          <p:cNvPr id="6" name="Picture 5"/>
          <p:cNvPicPr>
            <a:picLocks noChangeAspect="1"/>
          </p:cNvPicPr>
          <p:nvPr/>
        </p:nvPicPr>
        <p:blipFill>
          <a:blip r:embed="rId2"/>
          <a:stretch>
            <a:fillRect/>
          </a:stretch>
        </p:blipFill>
        <p:spPr>
          <a:xfrm>
            <a:off x="628650" y="1084201"/>
            <a:ext cx="7999457" cy="4959295"/>
          </a:xfrm>
          <a:prstGeom prst="rect">
            <a:avLst/>
          </a:prstGeom>
        </p:spPr>
      </p:pic>
      <p:sp>
        <p:nvSpPr>
          <p:cNvPr id="7" name="Slide Number Placeholder 6"/>
          <p:cNvSpPr>
            <a:spLocks noGrp="1"/>
          </p:cNvSpPr>
          <p:nvPr>
            <p:ph type="sldNum" sz="quarter" idx="12"/>
          </p:nvPr>
        </p:nvSpPr>
        <p:spPr/>
        <p:txBody>
          <a:bodyPr/>
          <a:lstStyle/>
          <a:p>
            <a:fld id="{2DFEDD51-0B5B-4B07-9A23-B590288A4C5D}" type="slidenum">
              <a:rPr lang="en-US" altLang="en-US" smtClean="0"/>
              <a:pPr/>
              <a:t>75</a:t>
            </a:fld>
            <a:endParaRPr lang="en-US" altLang="en-US"/>
          </a:p>
        </p:txBody>
      </p:sp>
    </p:spTree>
    <p:extLst>
      <p:ext uri="{BB962C8B-B14F-4D97-AF65-F5344CB8AC3E}">
        <p14:creationId xmlns:p14="http://schemas.microsoft.com/office/powerpoint/2010/main" val="20649475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a:xfrm>
            <a:off x="456450" y="147785"/>
            <a:ext cx="8458950" cy="1014218"/>
          </a:xfrm>
        </p:spPr>
        <p:txBody>
          <a:bodyPr>
            <a:normAutofit/>
          </a:bodyPr>
          <a:lstStyle/>
          <a:p>
            <a:r>
              <a:rPr lang="en-US" altLang="en-US" sz="2800" dirty="0"/>
              <a:t>Cyber-Physical System Approach to Active Flow Control</a:t>
            </a:r>
          </a:p>
        </p:txBody>
      </p:sp>
      <p:sp>
        <p:nvSpPr>
          <p:cNvPr id="1169411" name="Rectangle 3"/>
          <p:cNvSpPr>
            <a:spLocks noGrp="1" noChangeArrowheads="1"/>
          </p:cNvSpPr>
          <p:nvPr>
            <p:ph idx="1"/>
          </p:nvPr>
        </p:nvSpPr>
        <p:spPr>
          <a:xfrm>
            <a:off x="431250" y="990600"/>
            <a:ext cx="7086600" cy="4024118"/>
          </a:xfrm>
        </p:spPr>
        <p:txBody>
          <a:bodyPr/>
          <a:lstStyle/>
          <a:p>
            <a:r>
              <a:rPr lang="en-US" altLang="en-US" dirty="0"/>
              <a:t>How can an airplane lift itself up</a:t>
            </a:r>
            <a:r>
              <a:rPr lang="en-US" altLang="en-US" dirty="0" smtClean="0"/>
              <a:t>?</a:t>
            </a:r>
          </a:p>
          <a:p>
            <a:pPr lvl="1"/>
            <a:r>
              <a:rPr lang="en-US" altLang="en-US" dirty="0" smtClean="0"/>
              <a:t>Newton got it wrong</a:t>
            </a:r>
            <a:endParaRPr lang="en-US" altLang="en-US" dirty="0"/>
          </a:p>
          <a:p>
            <a:r>
              <a:rPr lang="en-US" altLang="en-US" dirty="0"/>
              <a:t>80% of the hurricane damages are initiated by single point failures</a:t>
            </a:r>
          </a:p>
          <a:p>
            <a:pPr lvl="1"/>
            <a:r>
              <a:rPr lang="en-US" altLang="en-US" dirty="0"/>
              <a:t>What kind of </a:t>
            </a:r>
            <a:r>
              <a:rPr lang="en-US" altLang="en-US" dirty="0" smtClean="0"/>
              <a:t>point </a:t>
            </a:r>
            <a:r>
              <a:rPr lang="en-US" altLang="en-US" dirty="0"/>
              <a:t>and why?</a:t>
            </a:r>
          </a:p>
          <a:p>
            <a:pPr lvl="1"/>
            <a:endParaRPr lang="en-US" altLang="en-US" dirty="0"/>
          </a:p>
        </p:txBody>
      </p:sp>
      <p:sp>
        <p:nvSpPr>
          <p:cNvPr id="8" name="Date Placeholder 3"/>
          <p:cNvSpPr>
            <a:spLocks noGrp="1"/>
          </p:cNvSpPr>
          <p:nvPr>
            <p:ph type="dt" sz="half" idx="10"/>
          </p:nvPr>
        </p:nvSpPr>
        <p:spPr/>
        <p:txBody>
          <a:bodyPr/>
          <a:lstStyle/>
          <a:p>
            <a:fld id="{6602F248-4CD3-450A-BA93-FA41B79C7A31}" type="datetime1">
              <a:rPr lang="en-US" altLang="en-US" smtClean="0"/>
              <a:t>9/20/2017</a:t>
            </a:fld>
            <a:endParaRPr lang="en-US" altLang="en-US"/>
          </a:p>
        </p:txBody>
      </p:sp>
      <p:sp>
        <p:nvSpPr>
          <p:cNvPr id="9" name="Footer Placeholder 4"/>
          <p:cNvSpPr>
            <a:spLocks noGrp="1"/>
          </p:cNvSpPr>
          <p:nvPr>
            <p:ph type="ftr" sz="quarter" idx="11"/>
          </p:nvPr>
        </p:nvSpPr>
        <p:spPr/>
        <p:txBody>
          <a:bodyPr/>
          <a:lstStyle/>
          <a:p>
            <a:r>
              <a:rPr lang="en-US" altLang="en-US" smtClean="0"/>
              <a:t>intro-seminar-17</a:t>
            </a:r>
            <a:endParaRPr lang="en-US" altLang="en-US"/>
          </a:p>
        </p:txBody>
      </p:sp>
      <p:sp>
        <p:nvSpPr>
          <p:cNvPr id="1169413" name="AutoShape 5" descr="9k="/>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169415" name="AutoShape 7" descr="9k="/>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169417" name="AutoShape 9" descr="9k="/>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sz="1800"/>
          </a:p>
        </p:txBody>
      </p:sp>
      <p:pic>
        <p:nvPicPr>
          <p:cNvPr id="11694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49" y="3314702"/>
            <a:ext cx="3813649" cy="285749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76</a:t>
            </a:fld>
            <a:endParaRPr lang="en-US"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ChangeArrowheads="1"/>
          </p:cNvSpPr>
          <p:nvPr>
            <p:ph type="title"/>
          </p:nvPr>
        </p:nvSpPr>
        <p:spPr>
          <a:xfrm>
            <a:off x="602654" y="76200"/>
            <a:ext cx="8362950" cy="1325563"/>
          </a:xfrm>
        </p:spPr>
        <p:txBody>
          <a:bodyPr>
            <a:normAutofit/>
          </a:bodyPr>
          <a:lstStyle/>
          <a:p>
            <a:r>
              <a:rPr lang="en-US" altLang="en-US" sz="4000" dirty="0"/>
              <a:t>High Frequency Finance Data Modeling</a:t>
            </a:r>
          </a:p>
        </p:txBody>
      </p:sp>
      <p:sp>
        <p:nvSpPr>
          <p:cNvPr id="1033219" name="Rectangle 3"/>
          <p:cNvSpPr>
            <a:spLocks noGrp="1" noChangeArrowheads="1"/>
          </p:cNvSpPr>
          <p:nvPr>
            <p:ph idx="1"/>
          </p:nvPr>
        </p:nvSpPr>
        <p:spPr>
          <a:xfrm>
            <a:off x="381000" y="1401763"/>
            <a:ext cx="8534400" cy="3798887"/>
          </a:xfrm>
        </p:spPr>
        <p:txBody>
          <a:bodyPr/>
          <a:lstStyle/>
          <a:p>
            <a:r>
              <a:rPr lang="en-US" altLang="en-US" dirty="0"/>
              <a:t>As computers and storage become inexpensive, saving trading data is being done at a much higher resolution</a:t>
            </a:r>
          </a:p>
          <a:p>
            <a:pPr lvl="1"/>
            <a:r>
              <a:rPr lang="en-US" altLang="en-US" dirty="0"/>
              <a:t>For example, working with Prof. Ramo Gencay in the Department of Economics at Simon Fraser University, we have 40 gigabytes of foreign exchange data</a:t>
            </a:r>
          </a:p>
          <a:p>
            <a:pPr lvl="2"/>
            <a:r>
              <a:rPr lang="en-US" altLang="en-US" dirty="0"/>
              <a:t>With order books of depth 10, sampled every 0.1 second</a:t>
            </a:r>
          </a:p>
        </p:txBody>
      </p:sp>
      <p:sp>
        <p:nvSpPr>
          <p:cNvPr id="4" name="Date Placeholder 3"/>
          <p:cNvSpPr>
            <a:spLocks noGrp="1"/>
          </p:cNvSpPr>
          <p:nvPr>
            <p:ph type="dt" sz="half" idx="10"/>
          </p:nvPr>
        </p:nvSpPr>
        <p:spPr/>
        <p:txBody>
          <a:bodyPr/>
          <a:lstStyle/>
          <a:p>
            <a:fld id="{ED4AD737-429C-46A8-B4C1-07F5E9FA9A7D}"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77</a:t>
            </a:fld>
            <a:endParaRPr lang="en-US"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428625" y="153195"/>
            <a:ext cx="8458200" cy="1142205"/>
          </a:xfrm>
        </p:spPr>
        <p:txBody>
          <a:bodyPr>
            <a:normAutofit/>
          </a:bodyPr>
          <a:lstStyle/>
          <a:p>
            <a:r>
              <a:rPr lang="en-US" altLang="en-US" sz="4000" dirty="0"/>
              <a:t>High Frequency Finance Data Modeling</a:t>
            </a:r>
          </a:p>
        </p:txBody>
      </p:sp>
      <p:sp>
        <p:nvSpPr>
          <p:cNvPr id="1035267" name="Rectangle 3"/>
          <p:cNvSpPr>
            <a:spLocks noGrp="1" noChangeArrowheads="1"/>
          </p:cNvSpPr>
          <p:nvPr>
            <p:ph idx="1"/>
          </p:nvPr>
        </p:nvSpPr>
        <p:spPr>
          <a:xfrm>
            <a:off x="628650" y="1524000"/>
            <a:ext cx="7886700" cy="4652963"/>
          </a:xfrm>
        </p:spPr>
        <p:txBody>
          <a:bodyPr/>
          <a:lstStyle/>
          <a:p>
            <a:r>
              <a:rPr lang="en-US" altLang="en-US" dirty="0"/>
              <a:t>As computers and storage become inexpensive, saving trading data is being done at a much higher resolution</a:t>
            </a:r>
          </a:p>
          <a:p>
            <a:pPr lvl="1"/>
            <a:r>
              <a:rPr lang="en-US" altLang="en-US" dirty="0"/>
              <a:t>For example, working with Prof. Ramo Gencay in the Department of Economics at Simon Fraser University, we have 40 gigabytes of foreign exchange data</a:t>
            </a:r>
          </a:p>
          <a:p>
            <a:pPr lvl="2"/>
            <a:r>
              <a:rPr lang="en-US" altLang="en-US" dirty="0"/>
              <a:t>With order books of depth 10, sampled every 0.1 second</a:t>
            </a:r>
          </a:p>
        </p:txBody>
      </p:sp>
      <p:sp>
        <p:nvSpPr>
          <p:cNvPr id="5" name="Date Placeholder 3"/>
          <p:cNvSpPr>
            <a:spLocks noGrp="1"/>
          </p:cNvSpPr>
          <p:nvPr>
            <p:ph type="dt" sz="half" idx="10"/>
          </p:nvPr>
        </p:nvSpPr>
        <p:spPr/>
        <p:txBody>
          <a:bodyPr/>
          <a:lstStyle/>
          <a:p>
            <a:fld id="{3DD16D37-D86A-445B-A98E-1CBD3669161C}"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1035268" name="Picture 4" descr="market_dep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457453"/>
            <a:ext cx="3600450" cy="32754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78</a:t>
            </a:fld>
            <a:endParaRPr lang="en-US" alt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a:xfrm>
            <a:off x="228600" y="125832"/>
            <a:ext cx="8362950" cy="1325563"/>
          </a:xfrm>
        </p:spPr>
        <p:txBody>
          <a:bodyPr>
            <a:normAutofit/>
          </a:bodyPr>
          <a:lstStyle/>
          <a:p>
            <a:r>
              <a:rPr lang="en-US" altLang="en-US" sz="4000" dirty="0"/>
              <a:t>High Frequency Finance Data Modeling</a:t>
            </a:r>
          </a:p>
        </p:txBody>
      </p:sp>
      <p:sp>
        <p:nvSpPr>
          <p:cNvPr id="1037315" name="Rectangle 3"/>
          <p:cNvSpPr>
            <a:spLocks noGrp="1" noChangeArrowheads="1"/>
          </p:cNvSpPr>
          <p:nvPr>
            <p:ph idx="1"/>
          </p:nvPr>
        </p:nvSpPr>
        <p:spPr>
          <a:xfrm>
            <a:off x="762000" y="1524000"/>
            <a:ext cx="7315200" cy="4038600"/>
          </a:xfrm>
        </p:spPr>
        <p:txBody>
          <a:bodyPr>
            <a:normAutofit lnSpcReduction="10000"/>
          </a:bodyPr>
          <a:lstStyle/>
          <a:p>
            <a:r>
              <a:rPr lang="en-US" altLang="en-US" dirty="0"/>
              <a:t>Order book flow representation</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pPr lvl="1"/>
            <a:r>
              <a:rPr lang="en-US" altLang="en-US" dirty="0"/>
              <a:t>Financial market can change very quickly in reaction to news and other items</a:t>
            </a:r>
          </a:p>
        </p:txBody>
      </p:sp>
      <p:sp>
        <p:nvSpPr>
          <p:cNvPr id="5" name="Date Placeholder 3"/>
          <p:cNvSpPr>
            <a:spLocks noGrp="1"/>
          </p:cNvSpPr>
          <p:nvPr>
            <p:ph type="dt" sz="half" idx="10"/>
          </p:nvPr>
        </p:nvSpPr>
        <p:spPr/>
        <p:txBody>
          <a:bodyPr/>
          <a:lstStyle/>
          <a:p>
            <a:fld id="{77F005E0-862D-47BE-BBA9-9BF365399034}"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1037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9" y="2245146"/>
            <a:ext cx="7384081" cy="209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79</a:t>
            </a:fld>
            <a:endParaRPr lang="en-US"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1674"/>
          </a:xfrm>
        </p:spPr>
        <p:txBody>
          <a:bodyPr/>
          <a:lstStyle/>
          <a:p>
            <a:r>
              <a:rPr lang="en-US" dirty="0" smtClean="0"/>
              <a:t>Deep Cyber Warriors </a:t>
            </a:r>
            <a:endParaRPr lang="en-US" dirty="0"/>
          </a:p>
        </p:txBody>
      </p:sp>
      <p:sp>
        <p:nvSpPr>
          <p:cNvPr id="3" name="Content Placeholder 2"/>
          <p:cNvSpPr>
            <a:spLocks noGrp="1"/>
          </p:cNvSpPr>
          <p:nvPr>
            <p:ph idx="1"/>
          </p:nvPr>
        </p:nvSpPr>
        <p:spPr>
          <a:xfrm>
            <a:off x="628650" y="1143000"/>
            <a:ext cx="7886700" cy="5033963"/>
          </a:xfrm>
        </p:spPr>
        <p:txBody>
          <a:bodyPr/>
          <a:lstStyle/>
          <a:p>
            <a:r>
              <a:rPr lang="en-US" dirty="0" smtClean="0"/>
              <a:t>A reinforcement learning approach to analyzing malware and binary programs</a:t>
            </a:r>
          </a:p>
          <a:p>
            <a:pPr lvl="1"/>
            <a:r>
              <a:rPr lang="en-US" dirty="0" smtClean="0"/>
              <a:t>Why analysts can analyze malicious and binary programs, they often spend a long time to analyze them</a:t>
            </a:r>
          </a:p>
          <a:p>
            <a:pPr lvl="2"/>
            <a:r>
              <a:rPr lang="en-US" dirty="0" smtClean="0"/>
              <a:t>Some of them require multiple-year efforts</a:t>
            </a:r>
          </a:p>
          <a:p>
            <a:pPr lvl="1"/>
            <a:r>
              <a:rPr lang="en-US" dirty="0" smtClean="0"/>
              <a:t>Using reinforcement learning techniques, we want to learn effective heuristics so that we can create the most capable cyber warriors </a:t>
            </a:r>
          </a:p>
          <a:p>
            <a:pPr lvl="2"/>
            <a:r>
              <a:rPr lang="en-US" dirty="0" smtClean="0"/>
              <a:t>Without hard work</a:t>
            </a:r>
          </a:p>
          <a:p>
            <a:pPr lvl="2"/>
            <a:r>
              <a:rPr lang="en-US" dirty="0" smtClean="0"/>
              <a:t>Why? Because our algorithms will figure out by learning through their experience</a:t>
            </a:r>
          </a:p>
        </p:txBody>
      </p:sp>
      <p:sp>
        <p:nvSpPr>
          <p:cNvPr id="4" name="Date Placeholder 3"/>
          <p:cNvSpPr>
            <a:spLocks noGrp="1"/>
          </p:cNvSpPr>
          <p:nvPr>
            <p:ph type="dt" sz="half" idx="10"/>
          </p:nvPr>
        </p:nvSpPr>
        <p:spPr/>
        <p:txBody>
          <a:bodyPr/>
          <a:lstStyle/>
          <a:p>
            <a:fld id="{972D2258-A064-4BD4-B232-7ED231E551BC}"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8</a:t>
            </a:fld>
            <a:endParaRPr lang="en-US" altLang="en-US"/>
          </a:p>
        </p:txBody>
      </p:sp>
    </p:spTree>
    <p:extLst>
      <p:ext uri="{BB962C8B-B14F-4D97-AF65-F5344CB8AC3E}">
        <p14:creationId xmlns:p14="http://schemas.microsoft.com/office/powerpoint/2010/main" val="38270919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2" name="Rectangle 2"/>
          <p:cNvSpPr>
            <a:spLocks noGrp="1" noChangeArrowheads="1"/>
          </p:cNvSpPr>
          <p:nvPr>
            <p:ph type="title"/>
          </p:nvPr>
        </p:nvSpPr>
        <p:spPr>
          <a:xfrm>
            <a:off x="628650" y="365127"/>
            <a:ext cx="7886700" cy="701674"/>
          </a:xfrm>
        </p:spPr>
        <p:txBody>
          <a:bodyPr>
            <a:normAutofit/>
          </a:bodyPr>
          <a:lstStyle/>
          <a:p>
            <a:r>
              <a:rPr lang="en-US" altLang="en-US" sz="3600" dirty="0"/>
              <a:t>Instance on April 23, 2013</a:t>
            </a:r>
          </a:p>
        </p:txBody>
      </p:sp>
      <p:sp>
        <p:nvSpPr>
          <p:cNvPr id="5" name="Date Placeholder 3"/>
          <p:cNvSpPr>
            <a:spLocks noGrp="1"/>
          </p:cNvSpPr>
          <p:nvPr>
            <p:ph type="dt" sz="half" idx="10"/>
          </p:nvPr>
        </p:nvSpPr>
        <p:spPr/>
        <p:txBody>
          <a:bodyPr/>
          <a:lstStyle/>
          <a:p>
            <a:fld id="{6A8C2B34-561A-4996-A305-F0FE5B10F811}"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1039363" name="Picture 3" descr="http://i.telegraph.co.uk/multimedia/archive/02544/Graph_254431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246" y="1485900"/>
            <a:ext cx="6340210" cy="3957640"/>
          </a:xfrm>
          <a:prstGeom prst="rect">
            <a:avLst/>
          </a:prstGeom>
          <a:noFill/>
          <a:extLst>
            <a:ext uri="{909E8E84-426E-40DD-AFC4-6F175D3DCCD1}">
              <a14:hiddenFill xmlns:a14="http://schemas.microsoft.com/office/drawing/2010/main">
                <a:solidFill>
                  <a:srgbClr val="FFFFFF"/>
                </a:solidFill>
              </a14:hiddenFill>
            </a:ext>
          </a:extLst>
        </p:spPr>
      </p:pic>
      <p:pic>
        <p:nvPicPr>
          <p:cNvPr id="1039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912" y="5532838"/>
            <a:ext cx="5092304" cy="24050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80</a:t>
            </a:fld>
            <a:endParaRPr lang="en-US" alt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a:xfrm>
            <a:off x="457200" y="365127"/>
            <a:ext cx="8382000" cy="1006474"/>
          </a:xfrm>
        </p:spPr>
        <p:txBody>
          <a:bodyPr>
            <a:normAutofit/>
          </a:bodyPr>
          <a:lstStyle/>
          <a:p>
            <a:r>
              <a:rPr lang="en-US" altLang="en-US" sz="4000" dirty="0"/>
              <a:t>High Frequency Finance Data Modeling</a:t>
            </a:r>
          </a:p>
        </p:txBody>
      </p:sp>
      <p:sp>
        <p:nvSpPr>
          <p:cNvPr id="1041411" name="Rectangle 3"/>
          <p:cNvSpPr>
            <a:spLocks noGrp="1" noChangeArrowheads="1"/>
          </p:cNvSpPr>
          <p:nvPr>
            <p:ph idx="1"/>
          </p:nvPr>
        </p:nvSpPr>
        <p:spPr/>
        <p:txBody>
          <a:bodyPr/>
          <a:lstStyle/>
          <a:p>
            <a:r>
              <a:rPr lang="en-US" altLang="en-US" dirty="0"/>
              <a:t>With high frequency trading data, low dimensional models such as mean and variance are no longer sufficient</a:t>
            </a:r>
          </a:p>
          <a:p>
            <a:pPr lvl="1"/>
            <a:r>
              <a:rPr lang="en-US" altLang="en-US" dirty="0"/>
              <a:t>However, how to take advantage of such huge high dimensional datasets under real time constraints is not a trivial problem</a:t>
            </a:r>
          </a:p>
          <a:p>
            <a:pPr lvl="1"/>
            <a:r>
              <a:rPr lang="en-US" altLang="en-US" dirty="0"/>
              <a:t>For example, how to find the clusters such datasets?</a:t>
            </a:r>
          </a:p>
        </p:txBody>
      </p:sp>
      <p:sp>
        <p:nvSpPr>
          <p:cNvPr id="4" name="Date Placeholder 3"/>
          <p:cNvSpPr>
            <a:spLocks noGrp="1"/>
          </p:cNvSpPr>
          <p:nvPr>
            <p:ph type="dt" sz="half" idx="10"/>
          </p:nvPr>
        </p:nvSpPr>
        <p:spPr/>
        <p:txBody>
          <a:bodyPr/>
          <a:lstStyle/>
          <a:p>
            <a:fld id="{1A53E46F-FC5C-4415-B7D1-FF8EABB20C7E}"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81</a:t>
            </a:fld>
            <a:endParaRPr lang="en-US" alt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342900" y="152400"/>
            <a:ext cx="8458200" cy="1325563"/>
          </a:xfrm>
        </p:spPr>
        <p:txBody>
          <a:bodyPr>
            <a:normAutofit/>
          </a:bodyPr>
          <a:lstStyle/>
          <a:p>
            <a:r>
              <a:rPr lang="en-US" altLang="en-US" sz="4000" dirty="0"/>
              <a:t>High Frequency Finance Data Modeling</a:t>
            </a:r>
          </a:p>
        </p:txBody>
      </p:sp>
      <p:sp>
        <p:nvSpPr>
          <p:cNvPr id="1043459" name="Rectangle 3"/>
          <p:cNvSpPr>
            <a:spLocks noGrp="1" noChangeArrowheads="1"/>
          </p:cNvSpPr>
          <p:nvPr>
            <p:ph idx="1"/>
          </p:nvPr>
        </p:nvSpPr>
        <p:spPr>
          <a:xfrm>
            <a:off x="628650" y="1600200"/>
            <a:ext cx="7886700" cy="4576763"/>
          </a:xfrm>
        </p:spPr>
        <p:txBody>
          <a:bodyPr/>
          <a:lstStyle/>
          <a:p>
            <a:r>
              <a:rPr lang="en-US" altLang="en-US" dirty="0"/>
              <a:t>There are generally two approaches</a:t>
            </a:r>
          </a:p>
          <a:p>
            <a:pPr lvl="1"/>
            <a:r>
              <a:rPr lang="en-US" altLang="en-US" dirty="0"/>
              <a:t>Product quantization</a:t>
            </a:r>
          </a:p>
          <a:p>
            <a:pPr lvl="2"/>
            <a:r>
              <a:rPr lang="en-US" altLang="en-US" dirty="0"/>
              <a:t>Divide the high dimensional vector into subgroups </a:t>
            </a:r>
          </a:p>
          <a:p>
            <a:pPr lvl="2"/>
            <a:r>
              <a:rPr lang="en-US" altLang="en-US" dirty="0"/>
              <a:t>We can cluster each subgroup</a:t>
            </a:r>
          </a:p>
          <a:p>
            <a:pPr lvl="2"/>
            <a:r>
              <a:rPr lang="en-US" altLang="en-US" dirty="0"/>
              <a:t>The clusters in the high dimensional space can be generated as the Cartesian product of the clusters in subgroups</a:t>
            </a:r>
          </a:p>
          <a:p>
            <a:pPr lvl="1"/>
            <a:r>
              <a:rPr lang="en-US" altLang="en-US" dirty="0"/>
              <a:t>Residual vector quantization</a:t>
            </a:r>
          </a:p>
          <a:p>
            <a:pPr lvl="2"/>
            <a:r>
              <a:rPr lang="en-US" altLang="en-US" dirty="0"/>
              <a:t>We cluster the data into small clusters and then recursively cluster the residual vectors</a:t>
            </a:r>
          </a:p>
          <a:p>
            <a:pPr lvl="2"/>
            <a:r>
              <a:rPr lang="en-US" altLang="en-US" dirty="0"/>
              <a:t>The clusters in the high dimensional space can be generated as the Cartesian product of the clusters in the stages</a:t>
            </a:r>
          </a:p>
          <a:p>
            <a:pPr lvl="1"/>
            <a:endParaRPr lang="en-US" altLang="en-US" dirty="0"/>
          </a:p>
        </p:txBody>
      </p:sp>
      <p:sp>
        <p:nvSpPr>
          <p:cNvPr id="4" name="Date Placeholder 3"/>
          <p:cNvSpPr>
            <a:spLocks noGrp="1"/>
          </p:cNvSpPr>
          <p:nvPr>
            <p:ph type="dt" sz="half" idx="10"/>
          </p:nvPr>
        </p:nvSpPr>
        <p:spPr/>
        <p:txBody>
          <a:bodyPr/>
          <a:lstStyle/>
          <a:p>
            <a:fld id="{6895DD40-A1FA-4AA6-8EA0-58438260C34B}"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82</a:t>
            </a:fld>
            <a:endParaRPr lang="en-US" alt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a:xfrm>
            <a:off x="342900" y="205977"/>
            <a:ext cx="8458200" cy="1325563"/>
          </a:xfrm>
        </p:spPr>
        <p:txBody>
          <a:bodyPr>
            <a:normAutofit/>
          </a:bodyPr>
          <a:lstStyle/>
          <a:p>
            <a:r>
              <a:rPr lang="en-US" altLang="en-US" sz="4000" dirty="0"/>
              <a:t>High Frequency Finance Data Modeling</a:t>
            </a:r>
          </a:p>
        </p:txBody>
      </p:sp>
      <p:sp>
        <p:nvSpPr>
          <p:cNvPr id="1045507" name="Rectangle 3"/>
          <p:cNvSpPr>
            <a:spLocks noGrp="1" noChangeArrowheads="1"/>
          </p:cNvSpPr>
          <p:nvPr>
            <p:ph idx="1"/>
          </p:nvPr>
        </p:nvSpPr>
        <p:spPr>
          <a:xfrm>
            <a:off x="1314450" y="1771650"/>
            <a:ext cx="6343650" cy="3543300"/>
          </a:xfrm>
        </p:spPr>
        <p:txBody>
          <a:bodyPr/>
          <a:lstStyle/>
          <a:p>
            <a:r>
              <a:rPr lang="en-US" altLang="en-US" sz="1800"/>
              <a:t>Transform Residual K-means Trees for Scalable Clustering</a:t>
            </a:r>
          </a:p>
        </p:txBody>
      </p:sp>
      <p:sp>
        <p:nvSpPr>
          <p:cNvPr id="5" name="Date Placeholder 3"/>
          <p:cNvSpPr>
            <a:spLocks noGrp="1"/>
          </p:cNvSpPr>
          <p:nvPr>
            <p:ph type="dt" sz="half" idx="10"/>
          </p:nvPr>
        </p:nvSpPr>
        <p:spPr/>
        <p:txBody>
          <a:bodyPr/>
          <a:lstStyle/>
          <a:p>
            <a:fld id="{BD93F4F4-8A77-4D7A-B9C0-17ED4D57F080}" type="datetime1">
              <a:rPr lang="en-US" altLang="en-US" smtClean="0"/>
              <a:t>9/20/2017</a:t>
            </a:fld>
            <a:endParaRPr lang="en-US" altLang="en-US"/>
          </a:p>
        </p:txBody>
      </p:sp>
      <p:sp>
        <p:nvSpPr>
          <p:cNvPr id="6" name="Footer Placeholder 4"/>
          <p:cNvSpPr>
            <a:spLocks noGrp="1"/>
          </p:cNvSpPr>
          <p:nvPr>
            <p:ph type="ftr" sz="quarter" idx="11"/>
          </p:nvPr>
        </p:nvSpPr>
        <p:spPr/>
        <p:txBody>
          <a:bodyPr/>
          <a:lstStyle/>
          <a:p>
            <a:r>
              <a:rPr lang="en-US" altLang="en-US" smtClean="0"/>
              <a:t>intro-seminar-17</a:t>
            </a:r>
            <a:endParaRPr lang="en-US" altLang="en-US"/>
          </a:p>
        </p:txBody>
      </p:sp>
      <p:pic>
        <p:nvPicPr>
          <p:cNvPr id="1045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228850"/>
            <a:ext cx="5600700" cy="343019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FEDD51-0B5B-4B07-9A23-B590288A4C5D}" type="slidenum">
              <a:rPr lang="en-US" altLang="en-US" smtClean="0"/>
              <a:pPr/>
              <a:t>83</a:t>
            </a:fld>
            <a:endParaRPr lang="en-US" alt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a:xfrm>
            <a:off x="514350" y="147245"/>
            <a:ext cx="8286750" cy="1325563"/>
          </a:xfrm>
        </p:spPr>
        <p:txBody>
          <a:bodyPr>
            <a:normAutofit/>
          </a:bodyPr>
          <a:lstStyle/>
          <a:p>
            <a:r>
              <a:rPr lang="en-US" altLang="en-US" sz="4000" dirty="0"/>
              <a:t>High Frequency Finance Data Modeling</a:t>
            </a:r>
          </a:p>
        </p:txBody>
      </p:sp>
      <p:sp>
        <p:nvSpPr>
          <p:cNvPr id="4" name="Date Placeholder 2"/>
          <p:cNvSpPr>
            <a:spLocks noGrp="1"/>
          </p:cNvSpPr>
          <p:nvPr>
            <p:ph type="dt" sz="half" idx="10"/>
          </p:nvPr>
        </p:nvSpPr>
        <p:spPr/>
        <p:txBody>
          <a:bodyPr/>
          <a:lstStyle/>
          <a:p>
            <a:fld id="{F93C10BB-9189-4475-AA3F-D90E496AFA27}"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1050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1885953"/>
            <a:ext cx="5429250" cy="339447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84</a:t>
            </a:fld>
            <a:endParaRPr lang="en-US" alt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Grp="1" noChangeArrowheads="1"/>
          </p:cNvSpPr>
          <p:nvPr>
            <p:ph type="title"/>
          </p:nvPr>
        </p:nvSpPr>
        <p:spPr>
          <a:xfrm>
            <a:off x="304800" y="152400"/>
            <a:ext cx="8286750" cy="1325563"/>
          </a:xfrm>
        </p:spPr>
        <p:txBody>
          <a:bodyPr>
            <a:normAutofit/>
          </a:bodyPr>
          <a:lstStyle/>
          <a:p>
            <a:r>
              <a:rPr lang="en-US" altLang="en-US" sz="4000" dirty="0"/>
              <a:t>High Frequency Finance Data Modeling</a:t>
            </a:r>
          </a:p>
        </p:txBody>
      </p:sp>
      <p:sp>
        <p:nvSpPr>
          <p:cNvPr id="4" name="Date Placeholder 2"/>
          <p:cNvSpPr>
            <a:spLocks noGrp="1"/>
          </p:cNvSpPr>
          <p:nvPr>
            <p:ph type="dt" sz="half" idx="10"/>
          </p:nvPr>
        </p:nvSpPr>
        <p:spPr/>
        <p:txBody>
          <a:bodyPr/>
          <a:lstStyle/>
          <a:p>
            <a:fld id="{6C833F25-6978-40D4-97EA-063A3F422974}"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1047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565453"/>
            <a:ext cx="6978966" cy="41719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85</a:t>
            </a:fld>
            <a:endParaRPr lang="en-US"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a:xfrm>
            <a:off x="628650" y="365126"/>
            <a:ext cx="7886700" cy="592539"/>
          </a:xfrm>
        </p:spPr>
        <p:txBody>
          <a:bodyPr>
            <a:normAutofit/>
          </a:bodyPr>
          <a:lstStyle/>
          <a:p>
            <a:r>
              <a:rPr lang="en-US" altLang="en-US" sz="3600" dirty="0"/>
              <a:t>What Is the Potential?</a:t>
            </a:r>
          </a:p>
        </p:txBody>
      </p:sp>
      <p:sp>
        <p:nvSpPr>
          <p:cNvPr id="4" name="Date Placeholder 2"/>
          <p:cNvSpPr>
            <a:spLocks noGrp="1"/>
          </p:cNvSpPr>
          <p:nvPr>
            <p:ph type="dt" sz="half" idx="10"/>
          </p:nvPr>
        </p:nvSpPr>
        <p:spPr/>
        <p:txBody>
          <a:bodyPr/>
          <a:lstStyle/>
          <a:p>
            <a:fld id="{89AF66C8-313C-4A3F-8E94-38FEAA285974}" type="datetime1">
              <a:rPr lang="en-US" altLang="en-US" smtClean="0"/>
              <a:t>9/20/2017</a:t>
            </a:fld>
            <a:endParaRPr lang="en-US" altLang="en-US"/>
          </a:p>
        </p:txBody>
      </p:sp>
      <p:sp>
        <p:nvSpPr>
          <p:cNvPr id="5" name="Footer Placeholder 3"/>
          <p:cNvSpPr>
            <a:spLocks noGrp="1"/>
          </p:cNvSpPr>
          <p:nvPr>
            <p:ph type="ftr" sz="quarter" idx="11"/>
          </p:nvPr>
        </p:nvSpPr>
        <p:spPr/>
        <p:txBody>
          <a:bodyPr/>
          <a:lstStyle/>
          <a:p>
            <a:r>
              <a:rPr lang="en-US" altLang="en-US" smtClean="0"/>
              <a:t>intro-seminar-17</a:t>
            </a:r>
            <a:endParaRPr lang="en-US" altLang="en-US"/>
          </a:p>
        </p:txBody>
      </p:sp>
      <p:pic>
        <p:nvPicPr>
          <p:cNvPr id="1056771" name="Picture 3" descr="flash-crash-dow-pop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572" y="1295400"/>
            <a:ext cx="7124428" cy="46889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D3E6ACE-F3F0-494A-9DE2-8E044BCB26C6}" type="slidenum">
              <a:rPr lang="en-US" altLang="en-US" smtClean="0"/>
              <a:pPr/>
              <a:t>86</a:t>
            </a:fld>
            <a:endParaRPr lang="en-US"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0" name="Rectangle 4"/>
          <p:cNvSpPr>
            <a:spLocks noGrp="1" noChangeArrowheads="1"/>
          </p:cNvSpPr>
          <p:nvPr>
            <p:ph type="title"/>
          </p:nvPr>
        </p:nvSpPr>
        <p:spPr>
          <a:xfrm>
            <a:off x="457200" y="200025"/>
            <a:ext cx="7886700" cy="701674"/>
          </a:xfrm>
        </p:spPr>
        <p:txBody>
          <a:bodyPr/>
          <a:lstStyle/>
          <a:p>
            <a:r>
              <a:rPr lang="en-US" altLang="en-US" dirty="0"/>
              <a:t>Courses</a:t>
            </a:r>
          </a:p>
        </p:txBody>
      </p:sp>
      <p:sp>
        <p:nvSpPr>
          <p:cNvPr id="331781" name="Rectangle 5"/>
          <p:cNvSpPr>
            <a:spLocks noGrp="1" noChangeArrowheads="1"/>
          </p:cNvSpPr>
          <p:nvPr>
            <p:ph idx="1"/>
          </p:nvPr>
        </p:nvSpPr>
        <p:spPr>
          <a:xfrm>
            <a:off x="628650" y="901699"/>
            <a:ext cx="8134350" cy="4563551"/>
          </a:xfrm>
        </p:spPr>
        <p:txBody>
          <a:bodyPr>
            <a:normAutofit fontScale="92500" lnSpcReduction="10000"/>
          </a:bodyPr>
          <a:lstStyle/>
          <a:p>
            <a:r>
              <a:rPr lang="en-US" altLang="en-US" dirty="0"/>
              <a:t>Most Relevant Courses            </a:t>
            </a:r>
          </a:p>
          <a:p>
            <a:pPr lvl="1"/>
            <a:r>
              <a:rPr lang="en-US" altLang="en-US" dirty="0"/>
              <a:t>CAP 5638 Pattern Recognition </a:t>
            </a:r>
          </a:p>
          <a:p>
            <a:pPr lvl="1"/>
            <a:r>
              <a:rPr lang="en-US" altLang="en-US" dirty="0"/>
              <a:t>CAP 5415 Principles and Algorithms of Computer Vision</a:t>
            </a:r>
            <a:endParaRPr lang="en-US" altLang="en-US" sz="1500" dirty="0"/>
          </a:p>
          <a:p>
            <a:pPr lvl="1"/>
            <a:r>
              <a:rPr lang="en-US" altLang="en-US" dirty="0"/>
              <a:t>CAP 6417 Theoretical Foundations of Computer Vision</a:t>
            </a:r>
          </a:p>
          <a:p>
            <a:pPr lvl="1"/>
            <a:r>
              <a:rPr lang="en-US" altLang="en-US" dirty="0"/>
              <a:t>CAP 5726 Computer Graphics</a:t>
            </a:r>
          </a:p>
          <a:p>
            <a:pPr lvl="1"/>
            <a:r>
              <a:rPr lang="en-US" altLang="en-US" dirty="0"/>
              <a:t>CIS </a:t>
            </a:r>
            <a:r>
              <a:rPr lang="en-US" altLang="en-US" dirty="0" smtClean="0"/>
              <a:t>5XXX  Offensive Computer Security</a:t>
            </a:r>
          </a:p>
          <a:p>
            <a:pPr lvl="1"/>
            <a:r>
              <a:rPr lang="en-US" altLang="en-US" dirty="0" smtClean="0"/>
              <a:t>CIS 5XXX Offensive Network Security</a:t>
            </a:r>
          </a:p>
          <a:p>
            <a:pPr lvl="1"/>
            <a:r>
              <a:rPr lang="en-US" altLang="en-US" dirty="0" smtClean="0"/>
              <a:t>CIS 5XXX Software Reverse </a:t>
            </a:r>
            <a:r>
              <a:rPr lang="en-US" altLang="en-US" dirty="0" smtClean="0"/>
              <a:t>Engineering and Malware Analysis</a:t>
            </a:r>
          </a:p>
          <a:p>
            <a:pPr lvl="1"/>
            <a:r>
              <a:rPr lang="en-US" altLang="en-US" dirty="0" smtClean="0"/>
              <a:t>CIS 4XXX/CIS 5XXX Practical Cyber SecuriTy Fundamentals</a:t>
            </a:r>
            <a:endParaRPr lang="en-US" altLang="en-US" dirty="0"/>
          </a:p>
          <a:p>
            <a:pPr lvl="1"/>
            <a:r>
              <a:rPr lang="en-US" altLang="en-US" dirty="0"/>
              <a:t>Cyber-Physical Systems and Security</a:t>
            </a:r>
          </a:p>
          <a:p>
            <a:pPr lvl="1"/>
            <a:r>
              <a:rPr lang="en-US" altLang="en-US" dirty="0"/>
              <a:t>Seminars and advanced studies</a:t>
            </a:r>
          </a:p>
          <a:p>
            <a:r>
              <a:rPr lang="en-US" altLang="en-US" dirty="0"/>
              <a:t>Related Courses</a:t>
            </a:r>
          </a:p>
          <a:p>
            <a:pPr lvl="1"/>
            <a:r>
              <a:rPr lang="en-US" altLang="en-US" dirty="0"/>
              <a:t>CAP 5600 Artificial Intelligence</a:t>
            </a:r>
          </a:p>
        </p:txBody>
      </p:sp>
      <p:sp>
        <p:nvSpPr>
          <p:cNvPr id="4" name="Date Placeholder 3"/>
          <p:cNvSpPr>
            <a:spLocks noGrp="1"/>
          </p:cNvSpPr>
          <p:nvPr>
            <p:ph type="dt" sz="half" idx="10"/>
          </p:nvPr>
        </p:nvSpPr>
        <p:spPr/>
        <p:txBody>
          <a:bodyPr/>
          <a:lstStyle/>
          <a:p>
            <a:fld id="{C7BE09D9-C024-4AA9-9B95-98CA9C1ACC65}"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87</a:t>
            </a:fld>
            <a:endParaRPr lang="en-US" alt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050"/>
          <p:cNvSpPr>
            <a:spLocks noGrp="1" noChangeArrowheads="1"/>
          </p:cNvSpPr>
          <p:nvPr>
            <p:ph type="title"/>
          </p:nvPr>
        </p:nvSpPr>
        <p:spPr>
          <a:xfrm>
            <a:off x="628650" y="122237"/>
            <a:ext cx="7886700" cy="868363"/>
          </a:xfrm>
        </p:spPr>
        <p:txBody>
          <a:bodyPr/>
          <a:lstStyle/>
          <a:p>
            <a:r>
              <a:rPr lang="en-US" altLang="en-US" dirty="0"/>
              <a:t>Summary</a:t>
            </a:r>
          </a:p>
        </p:txBody>
      </p:sp>
      <p:sp>
        <p:nvSpPr>
          <p:cNvPr id="101379" name="Rectangle 2051"/>
          <p:cNvSpPr>
            <a:spLocks noGrp="1" noChangeArrowheads="1"/>
          </p:cNvSpPr>
          <p:nvPr>
            <p:ph idx="1"/>
          </p:nvPr>
        </p:nvSpPr>
        <p:spPr>
          <a:xfrm>
            <a:off x="381000" y="1143000"/>
            <a:ext cx="8134350" cy="4371975"/>
          </a:xfrm>
        </p:spPr>
        <p:txBody>
          <a:bodyPr>
            <a:normAutofit/>
          </a:bodyPr>
          <a:lstStyle/>
          <a:p>
            <a:r>
              <a:rPr lang="en-US" altLang="en-US" dirty="0"/>
              <a:t>My group offers interesting research topics/projects</a:t>
            </a:r>
          </a:p>
          <a:p>
            <a:pPr lvl="1"/>
            <a:r>
              <a:rPr lang="en-US" altLang="en-US" dirty="0"/>
              <a:t>Effective and intrinsic represents for images and videos</a:t>
            </a:r>
          </a:p>
          <a:p>
            <a:pPr lvl="1"/>
            <a:r>
              <a:rPr lang="en-US" altLang="en-US" dirty="0"/>
              <a:t>Real-time detection and recognition of objects</a:t>
            </a:r>
          </a:p>
          <a:p>
            <a:pPr lvl="1"/>
            <a:r>
              <a:rPr lang="en-US" altLang="en-US" dirty="0"/>
              <a:t>Computational models for object recognition and image classification</a:t>
            </a:r>
          </a:p>
          <a:p>
            <a:pPr lvl="1"/>
            <a:r>
              <a:rPr lang="en-US" altLang="en-US" dirty="0"/>
              <a:t>Medical/biological image analysis</a:t>
            </a:r>
          </a:p>
          <a:p>
            <a:pPr lvl="1"/>
            <a:r>
              <a:rPr lang="en-US" altLang="en-US" dirty="0"/>
              <a:t>Motion/video sequence analysis and </a:t>
            </a:r>
            <a:r>
              <a:rPr lang="en-US" altLang="en-US" dirty="0" smtClean="0"/>
              <a:t>modeling</a:t>
            </a:r>
          </a:p>
          <a:p>
            <a:pPr lvl="1"/>
            <a:r>
              <a:rPr lang="en-US" altLang="en-US" dirty="0" smtClean="0"/>
              <a:t>Program analysis and cyber-physical security solutions</a:t>
            </a:r>
            <a:endParaRPr lang="en-US" altLang="en-US" dirty="0"/>
          </a:p>
          <a:p>
            <a:pPr lvl="1"/>
            <a:endParaRPr lang="en-US" altLang="en-US" sz="750" dirty="0"/>
          </a:p>
          <a:p>
            <a:pPr lvl="1"/>
            <a:r>
              <a:rPr lang="en-US" altLang="en-US" dirty="0"/>
              <a:t>They are challenging, interesting, and exciting</a:t>
            </a:r>
          </a:p>
          <a:p>
            <a:pPr lvl="1"/>
            <a:endParaRPr lang="en-US" altLang="en-US" sz="1200" dirty="0"/>
          </a:p>
          <a:p>
            <a:pPr lvl="1"/>
            <a:r>
              <a:rPr lang="en-US" altLang="en-US" dirty="0"/>
              <a:t>Now it is a productive and fruitful area to be in</a:t>
            </a:r>
          </a:p>
        </p:txBody>
      </p:sp>
      <p:sp>
        <p:nvSpPr>
          <p:cNvPr id="4" name="Date Placeholder 3"/>
          <p:cNvSpPr>
            <a:spLocks noGrp="1"/>
          </p:cNvSpPr>
          <p:nvPr>
            <p:ph type="dt" sz="half" idx="10"/>
          </p:nvPr>
        </p:nvSpPr>
        <p:spPr/>
        <p:txBody>
          <a:bodyPr/>
          <a:lstStyle/>
          <a:p>
            <a:fld id="{7F656AC5-9FD5-4FD9-89B4-2A895C907136}"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88</a:t>
            </a:fld>
            <a:endParaRPr lang="en-US"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Contact Information</a:t>
            </a:r>
          </a:p>
        </p:txBody>
      </p:sp>
      <p:sp>
        <p:nvSpPr>
          <p:cNvPr id="71683" name="Rectangle 3"/>
          <p:cNvSpPr>
            <a:spLocks noGrp="1" noChangeArrowheads="1"/>
          </p:cNvSpPr>
          <p:nvPr>
            <p:ph idx="1"/>
          </p:nvPr>
        </p:nvSpPr>
        <p:spPr>
          <a:xfrm>
            <a:off x="685800" y="1657350"/>
            <a:ext cx="7315200" cy="4114800"/>
          </a:xfrm>
        </p:spPr>
        <p:txBody>
          <a:bodyPr/>
          <a:lstStyle/>
          <a:p>
            <a:pPr marL="342900" indent="-342900">
              <a:buFontTx/>
              <a:buChar char="•"/>
            </a:pPr>
            <a:endParaRPr lang="en-US" altLang="en-US" sz="1350" dirty="0"/>
          </a:p>
          <a:p>
            <a:pPr marL="342900" indent="-342900">
              <a:buFontTx/>
              <a:buChar char="•"/>
            </a:pPr>
            <a:r>
              <a:rPr lang="en-US" altLang="en-US" sz="2700" dirty="0"/>
              <a:t>Name               Xiuwen Liu</a:t>
            </a:r>
          </a:p>
          <a:p>
            <a:pPr marL="342900" indent="-342900">
              <a:buFontTx/>
              <a:buChar char="•"/>
            </a:pPr>
            <a:r>
              <a:rPr lang="en-US" altLang="en-US" sz="2700" dirty="0"/>
              <a:t>Web sites         http://cavis.fsu.edu</a:t>
            </a:r>
          </a:p>
          <a:p>
            <a:pPr marL="342900" indent="-342900">
              <a:buNone/>
            </a:pPr>
            <a:r>
              <a:rPr lang="en-US" altLang="en-US" sz="2700" dirty="0"/>
              <a:t>            	          http://www.cs.fsu.edu/~liux</a:t>
            </a:r>
          </a:p>
          <a:p>
            <a:pPr marL="342900" indent="-342900">
              <a:buFontTx/>
              <a:buChar char="•"/>
            </a:pPr>
            <a:r>
              <a:rPr lang="en-US" altLang="en-US" sz="2700" dirty="0"/>
              <a:t>Email               liux@cs.fsu.edu</a:t>
            </a:r>
          </a:p>
          <a:p>
            <a:pPr marL="342900" indent="-342900">
              <a:buFontTx/>
              <a:buChar char="•"/>
            </a:pPr>
            <a:r>
              <a:rPr lang="en-US" altLang="en-US" sz="2700" dirty="0"/>
              <a:t>Offices             LOV </a:t>
            </a:r>
            <a:r>
              <a:rPr lang="en-US" altLang="en-US" sz="2700" dirty="0" smtClean="0"/>
              <a:t>166</a:t>
            </a:r>
            <a:endParaRPr lang="en-US" altLang="en-US" sz="2400" dirty="0"/>
          </a:p>
          <a:p>
            <a:pPr marL="342900" indent="-342900">
              <a:buFontTx/>
              <a:buChar char="•"/>
            </a:pPr>
            <a:r>
              <a:rPr lang="en-US" altLang="en-US" sz="2700" dirty="0"/>
              <a:t>Phone              </a:t>
            </a:r>
            <a:r>
              <a:rPr lang="en-US" altLang="en-US" sz="2700" dirty="0" smtClean="0"/>
              <a:t>850-644-0050 </a:t>
            </a:r>
            <a:endParaRPr lang="en-US" altLang="en-US" sz="2700" dirty="0"/>
          </a:p>
        </p:txBody>
      </p:sp>
      <p:sp>
        <p:nvSpPr>
          <p:cNvPr id="4" name="Date Placeholder 3"/>
          <p:cNvSpPr>
            <a:spLocks noGrp="1"/>
          </p:cNvSpPr>
          <p:nvPr>
            <p:ph type="dt" sz="half" idx="10"/>
          </p:nvPr>
        </p:nvSpPr>
        <p:spPr/>
        <p:txBody>
          <a:bodyPr/>
          <a:lstStyle/>
          <a:p>
            <a:fld id="{5BFC724C-8EE6-4E9E-9429-7AFC350DB91B}"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2" name="Slide Number Placeholder 1"/>
          <p:cNvSpPr>
            <a:spLocks noGrp="1"/>
          </p:cNvSpPr>
          <p:nvPr>
            <p:ph type="sldNum" sz="quarter" idx="12"/>
          </p:nvPr>
        </p:nvSpPr>
        <p:spPr/>
        <p:txBody>
          <a:bodyPr/>
          <a:lstStyle/>
          <a:p>
            <a:fld id="{2DFEDD51-0B5B-4B07-9A23-B590288A4C5D}" type="slidenum">
              <a:rPr lang="en-US" altLang="en-US" smtClean="0"/>
              <a:pPr/>
              <a:t>89</a:t>
            </a:fld>
            <a:endParaRPr lang="en-US"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763000" cy="854074"/>
          </a:xfrm>
        </p:spPr>
        <p:txBody>
          <a:bodyPr>
            <a:normAutofit/>
          </a:bodyPr>
          <a:lstStyle/>
          <a:p>
            <a:r>
              <a:rPr lang="en-US" sz="3600" dirty="0" smtClean="0">
                <a:sym typeface="Symbol" panose="05050102010706020507" pitchFamily="18" charset="2"/>
              </a:rPr>
              <a:t>-Resource Speech and Language Modeling</a:t>
            </a:r>
            <a:endParaRPr lang="en-US" sz="3600" dirty="0"/>
          </a:p>
        </p:txBody>
      </p:sp>
      <p:sp>
        <p:nvSpPr>
          <p:cNvPr id="3" name="Content Placeholder 2"/>
          <p:cNvSpPr>
            <a:spLocks noGrp="1"/>
          </p:cNvSpPr>
          <p:nvPr>
            <p:ph idx="1"/>
          </p:nvPr>
        </p:nvSpPr>
        <p:spPr>
          <a:xfrm>
            <a:off x="381000" y="1219200"/>
            <a:ext cx="8305800" cy="4953000"/>
          </a:xfrm>
        </p:spPr>
        <p:txBody>
          <a:bodyPr/>
          <a:lstStyle/>
          <a:p>
            <a:r>
              <a:rPr lang="en-US" dirty="0" smtClean="0"/>
              <a:t>One of the fundamental problems in machine learning and artificial intelligence is to model and understand natural languages</a:t>
            </a:r>
          </a:p>
          <a:p>
            <a:pPr lvl="1"/>
            <a:r>
              <a:rPr lang="en-US" dirty="0" smtClean="0"/>
              <a:t>Significant improvements have been achieved recently using deep learning techniques</a:t>
            </a:r>
          </a:p>
          <a:p>
            <a:pPr lvl="1"/>
            <a:r>
              <a:rPr lang="en-US" dirty="0" smtClean="0"/>
              <a:t>However, the performance for challenging problems is still limited</a:t>
            </a:r>
          </a:p>
          <a:p>
            <a:pPr lvl="1"/>
            <a:r>
              <a:rPr lang="en-US" dirty="0" smtClean="0"/>
              <a:t>How can we utilize the huge amount data for speech and texts in natural languages?</a:t>
            </a:r>
            <a:endParaRPr lang="en-US" dirty="0"/>
          </a:p>
        </p:txBody>
      </p:sp>
      <p:sp>
        <p:nvSpPr>
          <p:cNvPr id="4" name="Date Placeholder 3"/>
          <p:cNvSpPr>
            <a:spLocks noGrp="1"/>
          </p:cNvSpPr>
          <p:nvPr>
            <p:ph type="dt" sz="half" idx="10"/>
          </p:nvPr>
        </p:nvSpPr>
        <p:spPr/>
        <p:txBody>
          <a:bodyPr/>
          <a:lstStyle/>
          <a:p>
            <a:fld id="{0D53DD58-D21B-4C15-AA8A-9EA40004D62B}" type="datetime1">
              <a:rPr lang="en-US" altLang="en-US" smtClean="0"/>
              <a:t>9/20/2017</a:t>
            </a:fld>
            <a:endParaRPr lang="en-US" altLang="en-US"/>
          </a:p>
        </p:txBody>
      </p:sp>
      <p:sp>
        <p:nvSpPr>
          <p:cNvPr id="5" name="Footer Placeholder 4"/>
          <p:cNvSpPr>
            <a:spLocks noGrp="1"/>
          </p:cNvSpPr>
          <p:nvPr>
            <p:ph type="ftr" sz="quarter" idx="11"/>
          </p:nvPr>
        </p:nvSpPr>
        <p:spPr/>
        <p:txBody>
          <a:bodyPr/>
          <a:lstStyle/>
          <a:p>
            <a:r>
              <a:rPr lang="en-US" altLang="en-US" smtClean="0"/>
              <a:t>intro-seminar-17</a:t>
            </a:r>
            <a:endParaRPr lang="en-US" altLang="en-US"/>
          </a:p>
        </p:txBody>
      </p:sp>
      <p:sp>
        <p:nvSpPr>
          <p:cNvPr id="6" name="Slide Number Placeholder 5"/>
          <p:cNvSpPr>
            <a:spLocks noGrp="1"/>
          </p:cNvSpPr>
          <p:nvPr>
            <p:ph type="sldNum" sz="quarter" idx="12"/>
          </p:nvPr>
        </p:nvSpPr>
        <p:spPr/>
        <p:txBody>
          <a:bodyPr/>
          <a:lstStyle/>
          <a:p>
            <a:fld id="{2DFEDD51-0B5B-4B07-9A23-B590288A4C5D}" type="slidenum">
              <a:rPr lang="en-US" altLang="en-US" smtClean="0"/>
              <a:pPr/>
              <a:t>9</a:t>
            </a:fld>
            <a:endParaRPr lang="en-US" altLang="en-US"/>
          </a:p>
        </p:txBody>
      </p:sp>
    </p:spTree>
    <p:extLst>
      <p:ext uri="{BB962C8B-B14F-4D97-AF65-F5344CB8AC3E}">
        <p14:creationId xmlns:p14="http://schemas.microsoft.com/office/powerpoint/2010/main" val="40193524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5506" name="Text Box 2"/>
          <p:cNvSpPr txBox="1">
            <a:spLocks noChangeArrowheads="1"/>
          </p:cNvSpPr>
          <p:nvPr/>
        </p:nvSpPr>
        <p:spPr bwMode="auto">
          <a:xfrm>
            <a:off x="1943100" y="1657352"/>
            <a:ext cx="5086350" cy="260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6000">
                <a:solidFill>
                  <a:srgbClr val="0033CC"/>
                </a:solidFill>
              </a:rPr>
              <a:t>Thank you!</a:t>
            </a:r>
          </a:p>
          <a:p>
            <a:pPr>
              <a:spcBef>
                <a:spcPct val="50000"/>
              </a:spcBef>
            </a:pPr>
            <a:endParaRPr lang="en-US" altLang="en-US" sz="900">
              <a:solidFill>
                <a:srgbClr val="0033CC"/>
              </a:solidFill>
            </a:endParaRPr>
          </a:p>
          <a:p>
            <a:pPr>
              <a:spcBef>
                <a:spcPct val="50000"/>
              </a:spcBef>
            </a:pPr>
            <a:r>
              <a:rPr lang="en-US" altLang="en-US" sz="6000">
                <a:solidFill>
                  <a:srgbClr val="0033CC"/>
                </a:solidFill>
              </a:rPr>
              <a:t>Any questions?</a:t>
            </a:r>
          </a:p>
        </p:txBody>
      </p:sp>
      <p:sp>
        <p:nvSpPr>
          <p:cNvPr id="2" name="Date Placeholder 1"/>
          <p:cNvSpPr>
            <a:spLocks noGrp="1"/>
          </p:cNvSpPr>
          <p:nvPr>
            <p:ph type="dt" sz="half" idx="10"/>
          </p:nvPr>
        </p:nvSpPr>
        <p:spPr/>
        <p:txBody>
          <a:bodyPr/>
          <a:lstStyle/>
          <a:p>
            <a:fld id="{82F044CB-A6B6-40A6-B6A0-740F4BE5CE28}" type="datetime1">
              <a:rPr lang="en-US" altLang="en-US" smtClean="0"/>
              <a:t>9/20/2017</a:t>
            </a:fld>
            <a:endParaRPr lang="en-US" altLang="en-US"/>
          </a:p>
        </p:txBody>
      </p:sp>
      <p:sp>
        <p:nvSpPr>
          <p:cNvPr id="3" name="Footer Placeholder 2"/>
          <p:cNvSpPr>
            <a:spLocks noGrp="1"/>
          </p:cNvSpPr>
          <p:nvPr>
            <p:ph type="ftr" sz="quarter" idx="11"/>
          </p:nvPr>
        </p:nvSpPr>
        <p:spPr/>
        <p:txBody>
          <a:bodyPr/>
          <a:lstStyle/>
          <a:p>
            <a:r>
              <a:rPr lang="en-US" altLang="en-US" smtClean="0"/>
              <a:t>intro-seminar-17</a:t>
            </a:r>
            <a:endParaRPr lang="en-US" altLang="en-US"/>
          </a:p>
        </p:txBody>
      </p:sp>
      <p:sp>
        <p:nvSpPr>
          <p:cNvPr id="4" name="Slide Number Placeholder 3"/>
          <p:cNvSpPr>
            <a:spLocks noGrp="1"/>
          </p:cNvSpPr>
          <p:nvPr>
            <p:ph type="sldNum" sz="quarter" idx="12"/>
          </p:nvPr>
        </p:nvSpPr>
        <p:spPr/>
        <p:txBody>
          <a:bodyPr/>
          <a:lstStyle/>
          <a:p>
            <a:fld id="{490462AD-A266-4E4D-96EE-0937CA2B243E}" type="slidenum">
              <a:rPr lang="en-US" altLang="en-US" smtClean="0"/>
              <a:pPr/>
              <a:t>90</a:t>
            </a:fld>
            <a:endParaRPr lang="en-US" altLang="en-US"/>
          </a:p>
        </p:txBody>
      </p:sp>
      <p:sp>
        <p:nvSpPr>
          <p:cNvPr id="6" name="Text Box 1030"/>
          <p:cNvSpPr txBox="1">
            <a:spLocks noChangeArrowheads="1"/>
          </p:cNvSpPr>
          <p:nvPr/>
        </p:nvSpPr>
        <p:spPr bwMode="auto">
          <a:xfrm>
            <a:off x="381000" y="5638800"/>
            <a:ext cx="830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dirty="0" smtClean="0">
                <a:solidFill>
                  <a:srgbClr val="CC0000"/>
                </a:solidFill>
              </a:rPr>
              <a:t>Slides are available from http</a:t>
            </a:r>
            <a:r>
              <a:rPr lang="en-US" altLang="en-US" sz="1800" dirty="0">
                <a:solidFill>
                  <a:srgbClr val="CC0000"/>
                </a:solidFill>
              </a:rPr>
              <a:t>://www.cs.fsu.edu/~</a:t>
            </a:r>
            <a:r>
              <a:rPr lang="en-US" altLang="en-US" sz="1800" dirty="0" smtClean="0">
                <a:solidFill>
                  <a:srgbClr val="CC0000"/>
                </a:solidFill>
              </a:rPr>
              <a:t>liux/courses/intro-seminar-17.pptx</a:t>
            </a:r>
            <a:endParaRPr lang="en-US" altLang="en-US" sz="1800" dirty="0">
              <a:solidFill>
                <a:srgbClr val="CC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886700" cy="640556"/>
          </a:xfrm>
        </p:spPr>
        <p:txBody>
          <a:bodyPr>
            <a:normAutofit fontScale="90000"/>
          </a:bodyPr>
          <a:lstStyle/>
          <a:p>
            <a:r>
              <a:rPr lang="en-US" dirty="0" smtClean="0"/>
              <a:t>Here Is a Question for You </a:t>
            </a:r>
            <a:endParaRPr lang="en-US" dirty="0"/>
          </a:p>
        </p:txBody>
      </p:sp>
      <p:sp>
        <p:nvSpPr>
          <p:cNvPr id="6" name="Content Placeholder 5"/>
          <p:cNvSpPr>
            <a:spLocks noGrp="1"/>
          </p:cNvSpPr>
          <p:nvPr>
            <p:ph idx="1"/>
          </p:nvPr>
        </p:nvSpPr>
        <p:spPr>
          <a:xfrm>
            <a:off x="381000" y="1295400"/>
            <a:ext cx="8319408" cy="1775057"/>
          </a:xfrm>
        </p:spPr>
        <p:txBody>
          <a:bodyPr/>
          <a:lstStyle/>
          <a:p>
            <a:r>
              <a:rPr lang="en-US" dirty="0" smtClean="0"/>
              <a:t>After I compile and run the following program on a Linux machine, what would happen and why?</a:t>
            </a:r>
            <a:endParaRPr lang="en-US" dirty="0"/>
          </a:p>
        </p:txBody>
      </p:sp>
      <p:sp>
        <p:nvSpPr>
          <p:cNvPr id="7" name="Date Placeholder 6"/>
          <p:cNvSpPr>
            <a:spLocks noGrp="1"/>
          </p:cNvSpPr>
          <p:nvPr>
            <p:ph type="dt" sz="half" idx="10"/>
          </p:nvPr>
        </p:nvSpPr>
        <p:spPr/>
        <p:txBody>
          <a:bodyPr/>
          <a:lstStyle/>
          <a:p>
            <a:fld id="{8732A1C6-1182-4D0D-BD25-95DD3A485782}" type="datetime1">
              <a:rPr lang="en-US" altLang="en-US" smtClean="0"/>
              <a:t>9/20/2017</a:t>
            </a:fld>
            <a:endParaRPr lang="en-US" altLang="en-US"/>
          </a:p>
        </p:txBody>
      </p:sp>
      <p:sp>
        <p:nvSpPr>
          <p:cNvPr id="8" name="Footer Placeholder 7"/>
          <p:cNvSpPr>
            <a:spLocks noGrp="1"/>
          </p:cNvSpPr>
          <p:nvPr>
            <p:ph type="ftr" sz="quarter" idx="11"/>
          </p:nvPr>
        </p:nvSpPr>
        <p:spPr/>
        <p:txBody>
          <a:bodyPr/>
          <a:lstStyle/>
          <a:p>
            <a:r>
              <a:rPr lang="en-US" altLang="en-US" smtClean="0"/>
              <a:t>intro-seminar-17</a:t>
            </a:r>
            <a:endParaRPr lang="en-US" altLang="en-US" dirty="0"/>
          </a:p>
        </p:txBody>
      </p:sp>
      <p:pic>
        <p:nvPicPr>
          <p:cNvPr id="3" name="Picture 2"/>
          <p:cNvPicPr>
            <a:picLocks noChangeAspect="1"/>
          </p:cNvPicPr>
          <p:nvPr/>
        </p:nvPicPr>
        <p:blipFill>
          <a:blip r:embed="rId2"/>
          <a:stretch>
            <a:fillRect/>
          </a:stretch>
        </p:blipFill>
        <p:spPr>
          <a:xfrm>
            <a:off x="685800" y="2209800"/>
            <a:ext cx="8100567" cy="2625061"/>
          </a:xfrm>
          <a:prstGeom prst="rect">
            <a:avLst/>
          </a:prstGeom>
        </p:spPr>
      </p:pic>
      <p:sp>
        <p:nvSpPr>
          <p:cNvPr id="5" name="Slide Number Placeholder 4"/>
          <p:cNvSpPr>
            <a:spLocks noGrp="1"/>
          </p:cNvSpPr>
          <p:nvPr>
            <p:ph type="sldNum" sz="quarter" idx="12"/>
          </p:nvPr>
        </p:nvSpPr>
        <p:spPr/>
        <p:txBody>
          <a:bodyPr/>
          <a:lstStyle/>
          <a:p>
            <a:fld id="{2DFEDD51-0B5B-4B07-9A23-B590288A4C5D}" type="slidenum">
              <a:rPr lang="en-US" altLang="en-US" smtClean="0"/>
              <a:pPr/>
              <a:t>91</a:t>
            </a:fld>
            <a:endParaRPr lang="en-US" altLang="en-US"/>
          </a:p>
        </p:txBody>
      </p:sp>
    </p:spTree>
    <p:extLst>
      <p:ext uri="{BB962C8B-B14F-4D97-AF65-F5344CB8AC3E}">
        <p14:creationId xmlns:p14="http://schemas.microsoft.com/office/powerpoint/2010/main" val="4990872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7886700" cy="640556"/>
          </a:xfrm>
        </p:spPr>
        <p:txBody>
          <a:bodyPr>
            <a:normAutofit fontScale="90000"/>
          </a:bodyPr>
          <a:lstStyle/>
          <a:p>
            <a:r>
              <a:rPr lang="en-US" dirty="0" smtClean="0"/>
              <a:t>Here Is a Question for </a:t>
            </a:r>
            <a:r>
              <a:rPr lang="en-US" dirty="0" smtClean="0"/>
              <a:t>You</a:t>
            </a:r>
            <a:endParaRPr lang="en-US" dirty="0"/>
          </a:p>
        </p:txBody>
      </p:sp>
      <p:sp>
        <p:nvSpPr>
          <p:cNvPr id="6" name="Content Placeholder 5"/>
          <p:cNvSpPr>
            <a:spLocks noGrp="1"/>
          </p:cNvSpPr>
          <p:nvPr>
            <p:ph idx="1"/>
          </p:nvPr>
        </p:nvSpPr>
        <p:spPr>
          <a:xfrm>
            <a:off x="381000" y="1295400"/>
            <a:ext cx="8319408" cy="1775057"/>
          </a:xfrm>
        </p:spPr>
        <p:txBody>
          <a:bodyPr/>
          <a:lstStyle/>
          <a:p>
            <a:r>
              <a:rPr lang="en-US" dirty="0" smtClean="0"/>
              <a:t>After I compile and run the following program on a Linux machine, what would happen and why?</a:t>
            </a:r>
            <a:endParaRPr lang="en-US" dirty="0"/>
          </a:p>
        </p:txBody>
      </p:sp>
      <p:sp>
        <p:nvSpPr>
          <p:cNvPr id="7" name="Date Placeholder 6"/>
          <p:cNvSpPr>
            <a:spLocks noGrp="1"/>
          </p:cNvSpPr>
          <p:nvPr>
            <p:ph type="dt" sz="half" idx="10"/>
          </p:nvPr>
        </p:nvSpPr>
        <p:spPr/>
        <p:txBody>
          <a:bodyPr/>
          <a:lstStyle/>
          <a:p>
            <a:fld id="{80687F64-314F-4101-B34B-5851CB4824BD}" type="datetime1">
              <a:rPr lang="en-US" altLang="en-US" smtClean="0"/>
              <a:t>9/20/2017</a:t>
            </a:fld>
            <a:endParaRPr lang="en-US" altLang="en-US"/>
          </a:p>
        </p:txBody>
      </p:sp>
      <p:sp>
        <p:nvSpPr>
          <p:cNvPr id="8" name="Footer Placeholder 7"/>
          <p:cNvSpPr>
            <a:spLocks noGrp="1"/>
          </p:cNvSpPr>
          <p:nvPr>
            <p:ph type="ftr" sz="quarter" idx="11"/>
          </p:nvPr>
        </p:nvSpPr>
        <p:spPr/>
        <p:txBody>
          <a:bodyPr/>
          <a:lstStyle/>
          <a:p>
            <a:r>
              <a:rPr lang="en-US" altLang="en-US" smtClean="0"/>
              <a:t>intro-seminar-17</a:t>
            </a:r>
            <a:endParaRPr lang="en-US" altLang="en-US"/>
          </a:p>
        </p:txBody>
      </p:sp>
      <p:pic>
        <p:nvPicPr>
          <p:cNvPr id="3" name="Picture 2"/>
          <p:cNvPicPr>
            <a:picLocks noChangeAspect="1"/>
          </p:cNvPicPr>
          <p:nvPr/>
        </p:nvPicPr>
        <p:blipFill>
          <a:blip r:embed="rId2"/>
          <a:stretch>
            <a:fillRect/>
          </a:stretch>
        </p:blipFill>
        <p:spPr>
          <a:xfrm>
            <a:off x="685800" y="2209800"/>
            <a:ext cx="8100567" cy="2625061"/>
          </a:xfrm>
          <a:prstGeom prst="rect">
            <a:avLst/>
          </a:prstGeom>
        </p:spPr>
      </p:pic>
      <p:pic>
        <p:nvPicPr>
          <p:cNvPr id="4" name="Picture 3"/>
          <p:cNvPicPr>
            <a:picLocks noChangeAspect="1"/>
          </p:cNvPicPr>
          <p:nvPr/>
        </p:nvPicPr>
        <p:blipFill>
          <a:blip r:embed="rId3"/>
          <a:stretch>
            <a:fillRect/>
          </a:stretch>
        </p:blipFill>
        <p:spPr>
          <a:xfrm>
            <a:off x="533400" y="4883827"/>
            <a:ext cx="6493973" cy="1837649"/>
          </a:xfrm>
          <a:prstGeom prst="rect">
            <a:avLst/>
          </a:prstGeom>
        </p:spPr>
      </p:pic>
      <p:sp>
        <p:nvSpPr>
          <p:cNvPr id="5" name="Slide Number Placeholder 4"/>
          <p:cNvSpPr>
            <a:spLocks noGrp="1"/>
          </p:cNvSpPr>
          <p:nvPr>
            <p:ph type="sldNum" sz="quarter" idx="12"/>
          </p:nvPr>
        </p:nvSpPr>
        <p:spPr/>
        <p:txBody>
          <a:bodyPr/>
          <a:lstStyle/>
          <a:p>
            <a:fld id="{2DFEDD51-0B5B-4B07-9A23-B590288A4C5D}" type="slidenum">
              <a:rPr lang="en-US" altLang="en-US" smtClean="0"/>
              <a:pPr/>
              <a:t>92</a:t>
            </a:fld>
            <a:endParaRPr lang="en-US" altLang="en-US"/>
          </a:p>
        </p:txBody>
      </p:sp>
    </p:spTree>
    <p:extLst>
      <p:ext uri="{BB962C8B-B14F-4D97-AF65-F5344CB8AC3E}">
        <p14:creationId xmlns:p14="http://schemas.microsoft.com/office/powerpoint/2010/main" val="1069589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29983</TotalTime>
  <Words>3135</Words>
  <Application>Microsoft Office PowerPoint</Application>
  <PresentationFormat>On-screen Show (4:3)</PresentationFormat>
  <Paragraphs>863</Paragraphs>
  <Slides>92</Slides>
  <Notes>67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MS PGothic</vt:lpstr>
      <vt:lpstr>Arial</vt:lpstr>
      <vt:lpstr>Calibri</vt:lpstr>
      <vt:lpstr>Calibri Light</vt:lpstr>
      <vt:lpstr>Symbol</vt:lpstr>
      <vt:lpstr>Times New Roman</vt:lpstr>
      <vt:lpstr>Wingdings 2</vt:lpstr>
      <vt:lpstr>Default Design</vt:lpstr>
      <vt:lpstr>Research Activities at  Florida State Vision and Learning Group Laboratory of Cyber Physical Systems Florida State University</vt:lpstr>
      <vt:lpstr>Equifax Announces Cybersecurity Incident Involving Consumer Information</vt:lpstr>
      <vt:lpstr>Equifax Announces Cybersecurity Incident Involving Consumer Information</vt:lpstr>
      <vt:lpstr>Labor Force Statistics from the Current Population Survey</vt:lpstr>
      <vt:lpstr>PowerPoint Presentation</vt:lpstr>
      <vt:lpstr>My Research Goals</vt:lpstr>
      <vt:lpstr>Deep Cyber Warriors </vt:lpstr>
      <vt:lpstr>Deep Cyber Warriors </vt:lpstr>
      <vt:lpstr>-Resource Speech and Language Modeling</vt:lpstr>
      <vt:lpstr>-Resource Speech and Language Modeling</vt:lpstr>
      <vt:lpstr>Word Representations based on Embedding</vt:lpstr>
      <vt:lpstr>Everglade Ecosystem Modeling</vt:lpstr>
      <vt:lpstr>Everglade Ecosystem Modeling</vt:lpstr>
      <vt:lpstr>Everglade Ecosystem Modeling via Remote Sensing</vt:lpstr>
      <vt:lpstr>Spectral-time Curve</vt:lpstr>
      <vt:lpstr>Classification Using Deep Networks</vt:lpstr>
      <vt:lpstr>Comparisons</vt:lpstr>
      <vt:lpstr>Comparisons</vt:lpstr>
      <vt:lpstr>Patch-Based Recurrent Neural Networks</vt:lpstr>
      <vt:lpstr>Patch-Based Recurrent Neural Networks</vt:lpstr>
      <vt:lpstr>Informed Trading Strategies from Space</vt:lpstr>
      <vt:lpstr>Content-based Video Representation, Indexing and Retrieval</vt:lpstr>
      <vt:lpstr>4D Video Representation Example</vt:lpstr>
      <vt:lpstr>VeScene System</vt:lpstr>
      <vt:lpstr>Multiple-view Representation for Painting Appreciation</vt:lpstr>
      <vt:lpstr>Shape Theory</vt:lpstr>
      <vt:lpstr>Surface Parametrization</vt:lpstr>
      <vt:lpstr>Geodesic Interpolation Between Surfaces</vt:lpstr>
      <vt:lpstr>Atlas for Hippocampus</vt:lpstr>
      <vt:lpstr>Characterizing Alzheimer’s via Shape Change</vt:lpstr>
      <vt:lpstr>Computer Vision for Gerotechnology</vt:lpstr>
      <vt:lpstr>Early Detection of Alzheimer’s Using Smartphones</vt:lpstr>
      <vt:lpstr>Early Detection of Alzheimer’s Using Smartphones</vt:lpstr>
      <vt:lpstr>Early Detection of Alzheimer’s Using Smartphones</vt:lpstr>
      <vt:lpstr>Activity Recognition Using Accelerometers</vt:lpstr>
      <vt:lpstr>Activity Recognition Using Accelerometers</vt:lpstr>
      <vt:lpstr>Computer Vision for Computational Systems Biology</vt:lpstr>
      <vt:lpstr>QUEST Project</vt:lpstr>
      <vt:lpstr>Atomic Tomography for Electron Microscopy</vt:lpstr>
      <vt:lpstr>Analysis for Computational Biology</vt:lpstr>
      <vt:lpstr>Background</vt:lpstr>
      <vt:lpstr>Background</vt:lpstr>
      <vt:lpstr>Classification-based Models</vt:lpstr>
      <vt:lpstr>AdaBoost to Select Features </vt:lpstr>
      <vt:lpstr>Median ROC Score </vt:lpstr>
      <vt:lpstr>Computational Models for Nucleosome Occupancy </vt:lpstr>
      <vt:lpstr>Dinucleotide Matching Model</vt:lpstr>
      <vt:lpstr>Dinucleotide Matching Model</vt:lpstr>
      <vt:lpstr>Dinucleotide Matching Model</vt:lpstr>
      <vt:lpstr>Comparisons of the Models</vt:lpstr>
      <vt:lpstr>Ultimate Nucleosome Positioning Problem</vt:lpstr>
      <vt:lpstr>Classification Tree</vt:lpstr>
      <vt:lpstr>Two-Stage Context-Sensitive Semantic Segmentation</vt:lpstr>
      <vt:lpstr>Microvillus spike segmentation</vt:lpstr>
      <vt:lpstr>Events/Contingencies Led to 2003 Blackout</vt:lpstr>
      <vt:lpstr>2003 Blackout – cont.</vt:lpstr>
      <vt:lpstr>Intrinsic Vulnerabilities of the Grid</vt:lpstr>
      <vt:lpstr>PowerPoint Presentation</vt:lpstr>
      <vt:lpstr>PowerPoint Presentation</vt:lpstr>
      <vt:lpstr>Timescale of Dynamic Phenomena in Power Systems</vt:lpstr>
      <vt:lpstr>Cyber-Physical Modeling is the Key</vt:lpstr>
      <vt:lpstr>Scalability Is the Bottleneck to Deployable Solutions</vt:lpstr>
      <vt:lpstr>Our Approach: Overview</vt:lpstr>
      <vt:lpstr>Generating Resilience Zones</vt:lpstr>
      <vt:lpstr>K-hop Tree for Each Resilient Zone</vt:lpstr>
      <vt:lpstr>Cascading Events Detection Method</vt:lpstr>
      <vt:lpstr>Detecting Cascading Events  – cont.</vt:lpstr>
      <vt:lpstr>Detecting Cascading Events  – cont.</vt:lpstr>
      <vt:lpstr>Can We Prevent Cyber-Induced Physical Damages?</vt:lpstr>
      <vt:lpstr>Our Approach</vt:lpstr>
      <vt:lpstr>A Prototype System</vt:lpstr>
      <vt:lpstr>Zero-day Vulnerabilities for CPS </vt:lpstr>
      <vt:lpstr>Instrusieve System</vt:lpstr>
      <vt:lpstr>Instrusieve System</vt:lpstr>
      <vt:lpstr>Datasets</vt:lpstr>
      <vt:lpstr>Cyber-Physical System Approach to Active Flow Control</vt:lpstr>
      <vt:lpstr>High Frequency Finance Data Modeling</vt:lpstr>
      <vt:lpstr>High Frequency Finance Data Modeling</vt:lpstr>
      <vt:lpstr>High Frequency Finance Data Modeling</vt:lpstr>
      <vt:lpstr>Instance on April 23, 2013</vt:lpstr>
      <vt:lpstr>High Frequency Finance Data Modeling</vt:lpstr>
      <vt:lpstr>High Frequency Finance Data Modeling</vt:lpstr>
      <vt:lpstr>High Frequency Finance Data Modeling</vt:lpstr>
      <vt:lpstr>High Frequency Finance Data Modeling</vt:lpstr>
      <vt:lpstr>High Frequency Finance Data Modeling</vt:lpstr>
      <vt:lpstr>What Is the Potential?</vt:lpstr>
      <vt:lpstr>Courses</vt:lpstr>
      <vt:lpstr>Summary</vt:lpstr>
      <vt:lpstr>Contact Information</vt:lpstr>
      <vt:lpstr>PowerPoint Presentation</vt:lpstr>
      <vt:lpstr>Here Is a Question for You </vt:lpstr>
      <vt:lpstr>Here Is a Question for You</vt:lpstr>
    </vt:vector>
  </TitlesOfParts>
  <Company>Ohio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Shzu</dc:creator>
  <cp:lastModifiedBy>liux</cp:lastModifiedBy>
  <cp:revision>331</cp:revision>
  <cp:lastPrinted>2017-09-21T11:59:33Z</cp:lastPrinted>
  <dcterms:created xsi:type="dcterms:W3CDTF">2000-02-23T21:56:57Z</dcterms:created>
  <dcterms:modified xsi:type="dcterms:W3CDTF">2017-09-21T12:58:45Z</dcterms:modified>
</cp:coreProperties>
</file>