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102" autoAdjust="0"/>
  </p:normalViewPr>
  <p:slideViewPr>
    <p:cSldViewPr>
      <p:cViewPr varScale="1">
        <p:scale>
          <a:sx n="92" d="100"/>
          <a:sy n="92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5E494-A00B-43E3-8D7F-7D6D1E83DE83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A260D-1D3D-473E-B9D0-BE35DB71C1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6EF99-B02C-49F5-AEE2-CEFE9BEF23F7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E2FA6-A0BF-48D6-BD82-C3E2C4458C7C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A00B7-DCD9-41C2-B51E-F6E78BE50FCB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471ED-E4D6-46B1-A48B-FD970FD6031A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8DFA4-F938-4E5E-B31F-E0ABA645C358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F8CD3-8985-44CA-8A8A-152579DB80F7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E8C562-DDDC-4AF2-9797-1C7B5334A3EC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E2B40-83B6-4957-A0E7-F62FA9091B4E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5DE58-0F49-4349-BC3E-4B3C260AFEB4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A3A8EB-4C91-43D3-8FC8-2BECD351F806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ADE10-876F-4EB4-A1AD-E7CAE21B78C2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9B32F338-F6C4-4BFF-91E7-73388EFFBC1D}" type="datetime1">
              <a:rPr lang="en-US" smtClean="0"/>
              <a:pPr/>
              <a:t>9/25/2009</a:t>
            </a:fld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dirty="0" smtClean="0"/>
              <a:t>Detecting Spam Zombies by Monitoring Outgoing Messages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Zhenhai Duan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Florida State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SPRT Test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838200"/>
          </a:xfrm>
        </p:spPr>
        <p:txBody>
          <a:bodyPr/>
          <a:lstStyle/>
          <a:p>
            <a:r>
              <a:rPr lang="en-US" dirty="0" smtClean="0"/>
              <a:t>Given two constant A and B, where A &lt; B, at each step n, compute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to determine A and B</a:t>
            </a:r>
          </a:p>
          <a:p>
            <a:pPr lvl="1"/>
            <a:r>
              <a:rPr lang="en-US" altLang="zh-CN" dirty="0" smtClean="0"/>
              <a:t>Let </a:t>
            </a:r>
            <a:r>
              <a:rPr lang="el-GR" altLang="zh-CN" dirty="0" smtClean="0"/>
              <a:t>α</a:t>
            </a:r>
            <a:r>
              <a:rPr lang="en-US" altLang="zh-CN" dirty="0" smtClean="0"/>
              <a:t> </a:t>
            </a:r>
            <a:r>
              <a:rPr lang="en-US" dirty="0" smtClean="0"/>
              <a:t>and </a:t>
            </a:r>
            <a:r>
              <a:rPr lang="el-GR" dirty="0" smtClean="0"/>
              <a:t>β</a:t>
            </a:r>
            <a:r>
              <a:rPr lang="en-US" dirty="0" smtClean="0"/>
              <a:t> be user-desired false positive and negative rates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29000" y="1752600"/>
          <a:ext cx="431800" cy="457200"/>
        </p:xfrm>
        <a:graphic>
          <a:graphicData uri="http://schemas.openxmlformats.org/presentationml/2006/ole">
            <p:oleObj spid="_x0000_s4098" name="Equation" r:id="rId3" imgW="215640" imgH="228600" progId="Equation.3">
              <p:embed/>
            </p:oleObj>
          </a:graphicData>
        </a:graphic>
      </p:graphicFrame>
      <p:pic>
        <p:nvPicPr>
          <p:cNvPr id="6" name="图片 6" descr="sq_condition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2286000"/>
            <a:ext cx="6172200" cy="163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14600" y="4953000"/>
          <a:ext cx="2514600" cy="644237"/>
        </p:xfrm>
        <a:graphic>
          <a:graphicData uri="http://schemas.openxmlformats.org/presentationml/2006/ole">
            <p:oleObj spid="_x0000_s4099" name="Equation" r:id="rId5" imgW="15364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SPRT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 between actual false positive </a:t>
            </a:r>
            <a:r>
              <a:rPr lang="el-GR" dirty="0" smtClean="0"/>
              <a:t>α</a:t>
            </a:r>
            <a:r>
              <a:rPr lang="en-US" dirty="0" smtClean="0"/>
              <a:t>’ and false negative </a:t>
            </a:r>
            <a:r>
              <a:rPr lang="el-GR" dirty="0" smtClean="0"/>
              <a:t>β</a:t>
            </a:r>
            <a:r>
              <a:rPr lang="en-US" dirty="0" smtClean="0"/>
              <a:t>’ and desired ones </a:t>
            </a:r>
            <a:r>
              <a:rPr lang="el-GR" dirty="0" smtClean="0"/>
              <a:t>α</a:t>
            </a:r>
            <a:r>
              <a:rPr lang="en-US" dirty="0" smtClean="0"/>
              <a:t> and </a:t>
            </a:r>
            <a:r>
              <a:rPr lang="el-GR" dirty="0" smtClean="0"/>
              <a:t>β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Average number of observation to reach decision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19400" y="2197100"/>
          <a:ext cx="2463800" cy="1231900"/>
        </p:xfrm>
        <a:graphic>
          <a:graphicData uri="http://schemas.openxmlformats.org/presentationml/2006/ole">
            <p:oleObj spid="_x0000_s5123" name="Equation" r:id="rId3" imgW="1320480" imgH="6602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14600" y="4114800"/>
          <a:ext cx="3733800" cy="2209800"/>
        </p:xfrm>
        <a:graphic>
          <a:graphicData uri="http://schemas.openxmlformats.org/presentationml/2006/ole">
            <p:oleObj spid="_x0000_s5124" name="Equation" r:id="rId4" imgW="238752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 Detection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3962400" cy="4724400"/>
          </a:xfrm>
        </p:spPr>
        <p:txBody>
          <a:bodyPr/>
          <a:lstStyle/>
          <a:p>
            <a:r>
              <a:rPr lang="en-US" altLang="zh-CN" sz="1600" dirty="0" smtClean="0"/>
              <a:t>Based on SPRT</a:t>
            </a:r>
          </a:p>
          <a:p>
            <a:pPr lvl="1"/>
            <a:r>
              <a:rPr lang="en-US" altLang="zh-CN" sz="1600" dirty="0" smtClean="0"/>
              <a:t>H</a:t>
            </a:r>
            <a:r>
              <a:rPr lang="en-US" altLang="zh-CN" sz="1600" baseline="-25000" dirty="0" smtClean="0"/>
              <a:t>1</a:t>
            </a:r>
            <a:r>
              <a:rPr lang="en-US" altLang="zh-CN" sz="1600" dirty="0" smtClean="0"/>
              <a:t>: machine is compromised </a:t>
            </a:r>
          </a:p>
          <a:p>
            <a:pPr lvl="1"/>
            <a:r>
              <a:rPr lang="en-US" altLang="zh-CN" sz="1600" dirty="0" smtClean="0"/>
              <a:t>H</a:t>
            </a:r>
            <a:r>
              <a:rPr lang="en-US" altLang="zh-CN" sz="1600" baseline="-25000" dirty="0" smtClean="0"/>
              <a:t>0</a:t>
            </a:r>
            <a:r>
              <a:rPr lang="en-US" altLang="zh-CN" sz="1600" dirty="0" smtClean="0"/>
              <a:t>: machine is normal</a:t>
            </a:r>
          </a:p>
          <a:p>
            <a:r>
              <a:rPr lang="en-US" altLang="zh-CN" sz="1600" dirty="0" smtClean="0"/>
              <a:t>Maintain </a:t>
            </a:r>
            <a:r>
              <a:rPr lang="el-GR" altLang="zh-CN" sz="1600" dirty="0" smtClean="0"/>
              <a:t>Λ</a:t>
            </a:r>
            <a:r>
              <a:rPr lang="en-US" altLang="zh-CN" sz="1600" baseline="-25000" dirty="0" smtClean="0"/>
              <a:t>n </a:t>
            </a:r>
            <a:r>
              <a:rPr lang="en-US" altLang="zh-CN" sz="1600" dirty="0" smtClean="0"/>
              <a:t>for each IP observed</a:t>
            </a:r>
          </a:p>
          <a:p>
            <a:r>
              <a:rPr lang="en-US" altLang="zh-CN" sz="1600" dirty="0" smtClean="0"/>
              <a:t>Update </a:t>
            </a:r>
            <a:r>
              <a:rPr lang="el-GR" altLang="zh-CN" sz="1600" dirty="0" smtClean="0"/>
              <a:t>Λ</a:t>
            </a:r>
            <a:r>
              <a:rPr lang="en-US" altLang="zh-CN" sz="1600" baseline="-25000" dirty="0" smtClean="0"/>
              <a:t>n </a:t>
            </a:r>
            <a:r>
              <a:rPr lang="en-US" altLang="zh-CN" sz="1600" dirty="0" smtClean="0"/>
              <a:t>in each step </a:t>
            </a:r>
          </a:p>
          <a:p>
            <a:r>
              <a:rPr lang="en-US" altLang="zh-CN" sz="1600" dirty="0" smtClean="0"/>
              <a:t>Compare </a:t>
            </a:r>
            <a:r>
              <a:rPr lang="el-GR" altLang="zh-CN" sz="1600" dirty="0" smtClean="0"/>
              <a:t>Λ</a:t>
            </a:r>
            <a:r>
              <a:rPr lang="en-US" altLang="zh-CN" sz="1600" baseline="-25000" dirty="0" smtClean="0"/>
              <a:t>n</a:t>
            </a:r>
            <a:r>
              <a:rPr lang="en-US" altLang="zh-CN" sz="1600" dirty="0" smtClean="0"/>
              <a:t> to A and B</a:t>
            </a:r>
          </a:p>
          <a:p>
            <a:r>
              <a:rPr lang="en-US" altLang="zh-CN" sz="1600" dirty="0" smtClean="0"/>
              <a:t>Terminate when B is approached</a:t>
            </a:r>
          </a:p>
          <a:p>
            <a:r>
              <a:rPr lang="en-US" altLang="zh-CN" sz="1600" dirty="0" smtClean="0"/>
              <a:t>Restart when A is approached</a:t>
            </a:r>
          </a:p>
          <a:p>
            <a:pPr lvl="1"/>
            <a:r>
              <a:rPr lang="en-US" altLang="zh-CN" sz="1600" dirty="0" smtClean="0"/>
              <a:t> after resetting </a:t>
            </a:r>
            <a:r>
              <a:rPr lang="el-GR" altLang="zh-CN" sz="1600" dirty="0" smtClean="0"/>
              <a:t>Λ</a:t>
            </a:r>
            <a:r>
              <a:rPr lang="en-US" altLang="zh-CN" sz="1600" baseline="-25000" dirty="0" smtClean="0"/>
              <a:t>n</a:t>
            </a:r>
            <a:endParaRPr lang="zh-CN" alt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285875"/>
            <a:ext cx="4143375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SPOT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724400"/>
          </a:xfrm>
        </p:spPr>
        <p:txBody>
          <a:bodyPr/>
          <a:lstStyle/>
          <a:p>
            <a:r>
              <a:rPr lang="en-US" dirty="0" smtClean="0"/>
              <a:t>Four parameters: 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, </a:t>
            </a:r>
            <a:r>
              <a:rPr lang="el-GR" dirty="0" smtClean="0"/>
              <a:t>θ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l-GR" dirty="0" smtClean="0"/>
              <a:t>θ</a:t>
            </a:r>
            <a:r>
              <a:rPr lang="en-US" baseline="-25000" dirty="0" smtClean="0"/>
              <a:t>1</a:t>
            </a:r>
          </a:p>
          <a:p>
            <a:pPr lvl="1"/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 are user desired error rates, normally in range 0.01 to 0.05</a:t>
            </a:r>
          </a:p>
          <a:p>
            <a:pPr lvl="1"/>
            <a:r>
              <a:rPr lang="en-US" dirty="0" smtClean="0"/>
              <a:t>Ideally, </a:t>
            </a:r>
            <a:r>
              <a:rPr lang="el-GR" dirty="0" smtClean="0"/>
              <a:t>θ</a:t>
            </a:r>
            <a:r>
              <a:rPr lang="en-US" baseline="-25000" dirty="0" smtClean="0"/>
              <a:t>0</a:t>
            </a:r>
            <a:r>
              <a:rPr lang="en-US" dirty="0" smtClean="0"/>
              <a:t> and </a:t>
            </a:r>
            <a:r>
              <a:rPr lang="el-GR" dirty="0" smtClean="0"/>
              <a:t>θ</a:t>
            </a:r>
            <a:r>
              <a:rPr lang="en-US" baseline="-25000" dirty="0" smtClean="0"/>
              <a:t>1 </a:t>
            </a:r>
            <a:r>
              <a:rPr lang="en-US" dirty="0" smtClean="0"/>
              <a:t>should be probability a normal and compromised machine send spam</a:t>
            </a:r>
          </a:p>
          <a:p>
            <a:pPr lvl="1"/>
            <a:r>
              <a:rPr lang="en-US" dirty="0" smtClean="0"/>
              <a:t>SPOT does not require precise knowledge of </a:t>
            </a:r>
            <a:r>
              <a:rPr lang="el-GR" dirty="0" smtClean="0"/>
              <a:t>θ</a:t>
            </a:r>
            <a:r>
              <a:rPr lang="en-US" baseline="-25000" dirty="0" smtClean="0"/>
              <a:t>0</a:t>
            </a:r>
            <a:r>
              <a:rPr lang="en-US" dirty="0" smtClean="0"/>
              <a:t> and </a:t>
            </a:r>
            <a:r>
              <a:rPr lang="el-GR" dirty="0" smtClean="0"/>
              <a:t>θ</a:t>
            </a:r>
            <a:r>
              <a:rPr lang="en-US" baseline="-25000" dirty="0" smtClean="0"/>
              <a:t>1</a:t>
            </a:r>
          </a:p>
          <a:p>
            <a:pPr lvl="2"/>
            <a:r>
              <a:rPr lang="en-US" sz="1800" dirty="0" smtClean="0"/>
              <a:t>An imprecise (but reasonably) knowledge of </a:t>
            </a:r>
            <a:r>
              <a:rPr lang="el-GR" sz="1800" dirty="0" smtClean="0"/>
              <a:t>θ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and </a:t>
            </a:r>
            <a:r>
              <a:rPr lang="el-GR" sz="1800" dirty="0" smtClean="0"/>
              <a:t>θ</a:t>
            </a:r>
            <a:r>
              <a:rPr lang="en-US" sz="1800" baseline="-25000" dirty="0" smtClean="0"/>
              <a:t>1 </a:t>
            </a:r>
            <a:r>
              <a:rPr lang="en-US" sz="1800" dirty="0" smtClean="0"/>
              <a:t>will only affect N</a:t>
            </a:r>
          </a:p>
          <a:p>
            <a:pPr lvl="2"/>
            <a:r>
              <a:rPr lang="en-US" sz="1800" dirty="0" smtClean="0"/>
              <a:t>In practice, they can model the false positive and detection rate of spam filter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762000"/>
          </a:xfrm>
        </p:spPr>
        <p:txBody>
          <a:bodyPr/>
          <a:lstStyle/>
          <a:p>
            <a:r>
              <a:rPr lang="en-US" dirty="0" smtClean="0"/>
              <a:t>Averaged Number of Observations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81000"/>
          </a:xfrm>
        </p:spPr>
        <p:txBody>
          <a:bodyPr/>
          <a:lstStyle/>
          <a:p>
            <a:r>
              <a:rPr lang="el-GR" dirty="0" smtClean="0"/>
              <a:t>β</a:t>
            </a:r>
            <a:r>
              <a:rPr lang="en-US" dirty="0" smtClean="0"/>
              <a:t> = 0.01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图片 6" descr="figure5.1.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1" y="2286000"/>
            <a:ext cx="4038600" cy="309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7" descr="figure5.1.b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199" y="2286000"/>
            <a:ext cx="422025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Trace-based 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month email trace received on FSU campus net</a:t>
            </a:r>
          </a:p>
          <a:p>
            <a:r>
              <a:rPr lang="en-US" dirty="0" err="1" smtClean="0"/>
              <a:t>SpamAssassin</a:t>
            </a:r>
            <a:r>
              <a:rPr lang="en-US" dirty="0" smtClean="0"/>
              <a:t> and anti-virus software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About 73% of all emails are spam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90800"/>
            <a:ext cx="71818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IP Addresses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3124200"/>
            <a:ext cx="7772400" cy="533400"/>
          </a:xfrm>
        </p:spPr>
        <p:txBody>
          <a:bodyPr/>
          <a:lstStyle/>
          <a:p>
            <a:pPr lvl="1"/>
            <a:r>
              <a:rPr lang="en-US" dirty="0" smtClean="0"/>
              <a:t>FSU has higher percentage of mixed IP addresses</a:t>
            </a:r>
            <a:endParaRPr lang="en-US" dirty="0"/>
          </a:p>
        </p:txBody>
      </p:sp>
      <p:pic>
        <p:nvPicPr>
          <p:cNvPr id="7" name="图片 7" descr="table6.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447800"/>
            <a:ext cx="661511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6" descr="table6.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733800"/>
            <a:ext cx="724535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5"/>
          <p:cNvSpPr txBox="1">
            <a:spLocks/>
          </p:cNvSpPr>
          <p:nvPr/>
        </p:nvSpPr>
        <p:spPr bwMode="auto">
          <a:xfrm>
            <a:off x="838200" y="54102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FSU has higher percentage of IP addresses sending virus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SPOT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7772400" cy="3276600"/>
          </a:xfrm>
        </p:spPr>
        <p:txBody>
          <a:bodyPr/>
          <a:lstStyle/>
          <a:p>
            <a:pPr lvl="1"/>
            <a:r>
              <a:rPr lang="el-GR" dirty="0" smtClean="0"/>
              <a:t>Α</a:t>
            </a:r>
            <a:r>
              <a:rPr lang="en-US" dirty="0" smtClean="0"/>
              <a:t> = 0.01, </a:t>
            </a:r>
            <a:r>
              <a:rPr lang="el-GR" dirty="0" smtClean="0"/>
              <a:t>β</a:t>
            </a:r>
            <a:r>
              <a:rPr lang="en-US" dirty="0" smtClean="0"/>
              <a:t> = 0.01, </a:t>
            </a:r>
            <a:r>
              <a:rPr lang="el-GR" dirty="0" smtClean="0"/>
              <a:t>θ</a:t>
            </a:r>
            <a:r>
              <a:rPr lang="en-US" baseline="-25000" dirty="0" smtClean="0"/>
              <a:t>0 </a:t>
            </a:r>
            <a:r>
              <a:rPr lang="en-US" dirty="0" smtClean="0"/>
              <a:t>= 0.2, </a:t>
            </a:r>
            <a:r>
              <a:rPr lang="el-GR" dirty="0" smtClean="0"/>
              <a:t>θ</a:t>
            </a:r>
            <a:r>
              <a:rPr lang="en-US" baseline="-25000" dirty="0" smtClean="0"/>
              <a:t>1 </a:t>
            </a:r>
            <a:r>
              <a:rPr lang="en-US" dirty="0" smtClean="0"/>
              <a:t>= 0.9</a:t>
            </a:r>
          </a:p>
          <a:p>
            <a:pPr lvl="1"/>
            <a:r>
              <a:rPr lang="en-US" dirty="0" smtClean="0"/>
              <a:t>110 confirmed by virus information</a:t>
            </a:r>
          </a:p>
          <a:p>
            <a:pPr lvl="1"/>
            <a:r>
              <a:rPr lang="en-US" dirty="0" smtClean="0"/>
              <a:t>16 confirmed by high spam sending percentage (&gt; 98%)</a:t>
            </a:r>
          </a:p>
          <a:p>
            <a:pPr lvl="2"/>
            <a:r>
              <a:rPr lang="en-US" sz="1800" dirty="0" smtClean="0"/>
              <a:t>62.5% of these are dynamic IP</a:t>
            </a:r>
          </a:p>
          <a:p>
            <a:pPr lvl="1"/>
            <a:r>
              <a:rPr lang="en-US" dirty="0" smtClean="0"/>
              <a:t>6 cannot be confirmed by either way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7 machines SPOT identified as normal carried virus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447800"/>
            <a:ext cx="64674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Actual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3340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of Dynamic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SPOT assumes one-to-one mapping between IP address and machine</a:t>
            </a:r>
          </a:p>
          <a:p>
            <a:r>
              <a:rPr lang="en-US" dirty="0" smtClean="0"/>
              <a:t>Intuitively, dynamic IP will not have any major impacts, given fast detection of SPOT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505200"/>
            <a:ext cx="49244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and background</a:t>
            </a:r>
          </a:p>
          <a:p>
            <a:endParaRPr lang="en-US" dirty="0" smtClean="0"/>
          </a:p>
          <a:p>
            <a:r>
              <a:rPr lang="en-US" dirty="0" smtClean="0"/>
              <a:t>SPOT algorithm on detecting compromised machines</a:t>
            </a:r>
          </a:p>
          <a:p>
            <a:endParaRPr lang="en-US" dirty="0" smtClean="0"/>
          </a:p>
          <a:p>
            <a:r>
              <a:rPr lang="en-US" dirty="0" smtClean="0"/>
              <a:t>Performance evaluation </a:t>
            </a:r>
          </a:p>
          <a:p>
            <a:endParaRPr lang="en-US" dirty="0" smtClean="0"/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Spam in Each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pPr lvl="1"/>
            <a:r>
              <a:rPr lang="en-US" dirty="0" smtClean="0"/>
              <a:t>T = 30 minutes</a:t>
            </a:r>
          </a:p>
          <a:p>
            <a:pPr lvl="1"/>
            <a:r>
              <a:rPr lang="en-US" dirty="0" smtClean="0"/>
              <a:t>90% of clusters &gt;= 10 spam</a:t>
            </a:r>
          </a:p>
          <a:p>
            <a:pPr lvl="1"/>
            <a:r>
              <a:rPr lang="en-US" dirty="0" smtClean="0"/>
              <a:t>96% of clusters &gt;= 3 spam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219200"/>
            <a:ext cx="5181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deployment issues</a:t>
            </a:r>
          </a:p>
          <a:p>
            <a:pPr lvl="1"/>
            <a:r>
              <a:rPr lang="en-US" dirty="0" err="1" smtClean="0"/>
              <a:t>Msgs</a:t>
            </a:r>
            <a:r>
              <a:rPr lang="en-US" dirty="0" smtClean="0"/>
              <a:t> may pass a few relay servers before leaving network</a:t>
            </a:r>
          </a:p>
          <a:p>
            <a:pPr lvl="1"/>
            <a:r>
              <a:rPr lang="en-US" dirty="0" smtClean="0"/>
              <a:t>Method 1: deploy SPOT at each relay server</a:t>
            </a:r>
          </a:p>
          <a:p>
            <a:pPr lvl="1"/>
            <a:r>
              <a:rPr lang="en-US" dirty="0" smtClean="0"/>
              <a:t>Method 2: identify originating machine by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Received</a:t>
            </a:r>
            <a:r>
              <a:rPr lang="en-US" dirty="0" smtClean="0"/>
              <a:t> header</a:t>
            </a:r>
          </a:p>
          <a:p>
            <a:r>
              <a:rPr lang="en-US" dirty="0" smtClean="0"/>
              <a:t>Limitation </a:t>
            </a:r>
          </a:p>
          <a:p>
            <a:pPr lvl="1"/>
            <a:r>
              <a:rPr lang="en-US" dirty="0" smtClean="0"/>
              <a:t>IID assumption of message arrivals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SPOT</a:t>
            </a:r>
          </a:p>
          <a:p>
            <a:pPr lvl="1"/>
            <a:r>
              <a:rPr lang="en-US" dirty="0" smtClean="0"/>
              <a:t>Effective and efficient spam zombie detection system</a:t>
            </a:r>
          </a:p>
          <a:p>
            <a:pPr lvl="1"/>
            <a:r>
              <a:rPr lang="en-US" dirty="0" smtClean="0"/>
              <a:t>Based Sequential Probability Ratio Test </a:t>
            </a:r>
          </a:p>
          <a:p>
            <a:endParaRPr lang="en-US" dirty="0" smtClean="0"/>
          </a:p>
          <a:p>
            <a:r>
              <a:rPr lang="en-US" dirty="0" smtClean="0"/>
              <a:t>A utility-based detection scheme</a:t>
            </a:r>
          </a:p>
          <a:p>
            <a:pPr lvl="1"/>
            <a:r>
              <a:rPr lang="en-US" dirty="0" smtClean="0"/>
              <a:t>How to generalize the idea to detect compromised machines used for other purposes?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876800"/>
          </a:xfrm>
        </p:spPr>
        <p:txBody>
          <a:bodyPr/>
          <a:lstStyle/>
          <a:p>
            <a:r>
              <a:rPr lang="en-US" dirty="0" smtClean="0"/>
              <a:t>Botnet becoming a major security issue</a:t>
            </a:r>
          </a:p>
          <a:p>
            <a:pPr lvl="1"/>
            <a:r>
              <a:rPr lang="en-US" dirty="0" smtClean="0"/>
              <a:t>Spamming, DDoS, and identity theft</a:t>
            </a:r>
          </a:p>
          <a:p>
            <a:r>
              <a:rPr lang="en-US" dirty="0" smtClean="0"/>
              <a:t>Hard to defend botnet based attacks</a:t>
            </a:r>
          </a:p>
          <a:p>
            <a:pPr lvl="1"/>
            <a:r>
              <a:rPr lang="en-US" dirty="0" smtClean="0"/>
              <a:t>Sheer volume, wide spread</a:t>
            </a:r>
          </a:p>
          <a:p>
            <a:r>
              <a:rPr lang="en-US" dirty="0" smtClean="0"/>
              <a:t>Lack of effective method to detect bots in local networks</a:t>
            </a:r>
            <a:endParaRPr lang="en-US" dirty="0"/>
          </a:p>
        </p:txBody>
      </p:sp>
      <p:pic>
        <p:nvPicPr>
          <p:cNvPr id="4" name="Picture 3" descr="gang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505200"/>
            <a:ext cx="3962400" cy="2205351"/>
          </a:xfrm>
          <a:prstGeom prst="rect">
            <a:avLst/>
          </a:prstGeom>
        </p:spPr>
      </p:pic>
      <p:pic>
        <p:nvPicPr>
          <p:cNvPr id="5" name="Picture 4" descr="botnetscam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05200"/>
            <a:ext cx="3276600" cy="2311611"/>
          </a:xfrm>
          <a:prstGeom prst="rect">
            <a:avLst/>
          </a:prstGeom>
        </p:spPr>
      </p:pic>
      <p:pic>
        <p:nvPicPr>
          <p:cNvPr id="6" name="Picture 5" descr="botnet_2009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3505200"/>
            <a:ext cx="3962400" cy="239182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Utility-based online detection method</a:t>
            </a:r>
          </a:p>
          <a:p>
            <a:endParaRPr lang="en-US" dirty="0" smtClean="0"/>
          </a:p>
          <a:p>
            <a:r>
              <a:rPr lang="en-US" dirty="0" smtClean="0"/>
              <a:t>SPOT</a:t>
            </a:r>
          </a:p>
          <a:p>
            <a:pPr lvl="1"/>
            <a:r>
              <a:rPr lang="en-US" dirty="0" smtClean="0"/>
              <a:t>Detecting subset of compromised machines involved in spamming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Bots increasingly used in sending spam</a:t>
            </a:r>
          </a:p>
          <a:p>
            <a:pPr lvl="1"/>
            <a:r>
              <a:rPr lang="en-US" dirty="0" smtClean="0"/>
              <a:t>70% - 80% of all spam from bots in recent years</a:t>
            </a:r>
          </a:p>
          <a:p>
            <a:pPr lvl="1"/>
            <a:r>
              <a:rPr lang="en-US" dirty="0" smtClean="0"/>
              <a:t>In response to blacklisting</a:t>
            </a:r>
          </a:p>
          <a:p>
            <a:pPr lvl="1"/>
            <a:r>
              <a:rPr lang="en-US" dirty="0" smtClean="0"/>
              <a:t>Spamming provides key economic incentive for controller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2362200"/>
          </a:xfrm>
        </p:spPr>
        <p:txBody>
          <a:bodyPr/>
          <a:lstStyle/>
          <a:p>
            <a:r>
              <a:rPr lang="en-US" dirty="0" smtClean="0"/>
              <a:t>Machines in a network</a:t>
            </a:r>
          </a:p>
          <a:p>
            <a:pPr lvl="1"/>
            <a:r>
              <a:rPr lang="en-US" dirty="0" smtClean="0"/>
              <a:t>Either compromised H</a:t>
            </a:r>
            <a:r>
              <a:rPr lang="en-US" baseline="-25000" dirty="0" smtClean="0"/>
              <a:t>1</a:t>
            </a:r>
            <a:r>
              <a:rPr lang="en-US" dirty="0" smtClean="0"/>
              <a:t> or normal H</a:t>
            </a:r>
            <a:r>
              <a:rPr lang="en-US" baseline="-25000" dirty="0" smtClean="0"/>
              <a:t>0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How to detect if a machine compromised as </a:t>
            </a:r>
            <a:r>
              <a:rPr lang="en-US" dirty="0" err="1" smtClean="0"/>
              <a:t>msgs</a:t>
            </a:r>
            <a:r>
              <a:rPr lang="en-US" dirty="0" smtClean="0"/>
              <a:t> pass SPOT sequentially?</a:t>
            </a:r>
          </a:p>
          <a:p>
            <a:pPr lvl="1"/>
            <a:r>
              <a:rPr lang="en-US" dirty="0" smtClean="0"/>
              <a:t>Sequential Probability Ratio Test (SPRT)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143000"/>
            <a:ext cx="329878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4419600"/>
          <a:ext cx="3280833" cy="381000"/>
        </p:xfrm>
        <a:graphic>
          <a:graphicData uri="http://schemas.openxmlformats.org/presentationml/2006/ole">
            <p:oleObj spid="_x0000_s1026" name="Equation" r:id="rId4" imgW="1968480" imgH="22860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Probability Ratio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752600"/>
          </a:xfrm>
        </p:spPr>
        <p:txBody>
          <a:bodyPr/>
          <a:lstStyle/>
          <a:p>
            <a:r>
              <a:rPr lang="en-US" dirty="0" smtClean="0"/>
              <a:t>Statistical method for testing</a:t>
            </a:r>
          </a:p>
          <a:p>
            <a:pPr lvl="1"/>
            <a:r>
              <a:rPr lang="en-US" dirty="0" smtClean="0"/>
              <a:t>Null hypothesis against alternative hypothesis</a:t>
            </a:r>
          </a:p>
          <a:p>
            <a:r>
              <a:rPr lang="en-US" dirty="0" smtClean="0"/>
              <a:t>One-dimensional random walk </a:t>
            </a:r>
          </a:p>
          <a:p>
            <a:pPr lvl="1"/>
            <a:r>
              <a:rPr lang="en-US" dirty="0" smtClean="0"/>
              <a:t>With two boundaries corresponding to hypotheses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905000" y="3962400"/>
            <a:ext cx="5105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 bwMode="auto">
          <a:xfrm rot="5400000">
            <a:off x="2286000" y="3962400"/>
            <a:ext cx="3048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 rot="5400000">
            <a:off x="6095206" y="3961606"/>
            <a:ext cx="3048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79678" y="438302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86856" y="436473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Smiley Face 12"/>
          <p:cNvSpPr/>
          <p:nvPr/>
        </p:nvSpPr>
        <p:spPr bwMode="auto">
          <a:xfrm>
            <a:off x="4038600" y="3581400"/>
            <a:ext cx="304800" cy="3048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175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2 -4.44444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886200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Online algorithm </a:t>
            </a:r>
          </a:p>
          <a:p>
            <a:pPr lvl="2"/>
            <a:r>
              <a:rPr lang="en-US" sz="1800" dirty="0" smtClean="0"/>
              <a:t>Applying to observations arriving sequentially</a:t>
            </a:r>
          </a:p>
          <a:p>
            <a:pPr lvl="1"/>
            <a:r>
              <a:rPr lang="en-US" dirty="0" smtClean="0"/>
              <a:t>Fast detection</a:t>
            </a:r>
          </a:p>
          <a:p>
            <a:pPr lvl="2"/>
            <a:r>
              <a:rPr lang="en-US" sz="1800" dirty="0" smtClean="0"/>
              <a:t>Minimizing average number of observation required</a:t>
            </a:r>
          </a:p>
          <a:p>
            <a:pPr lvl="1"/>
            <a:r>
              <a:rPr lang="en-US" dirty="0" smtClean="0"/>
              <a:t>Controlled results</a:t>
            </a:r>
          </a:p>
          <a:p>
            <a:pPr lvl="2"/>
            <a:r>
              <a:rPr lang="en-US" sz="1800" dirty="0" smtClean="0"/>
              <a:t>False positive and false negative errors can be bounded by user-specified thresholds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denote a Bernoulli random variable with unknown parameter </a:t>
            </a:r>
            <a:r>
              <a:rPr lang="el-GR" dirty="0" smtClean="0">
                <a:solidFill>
                  <a:schemeClr val="accent2"/>
                </a:solidFill>
              </a:rPr>
              <a:t>θ</a:t>
            </a:r>
            <a:r>
              <a:rPr lang="en-US" dirty="0" smtClean="0"/>
              <a:t> </a:t>
            </a:r>
          </a:p>
          <a:p>
            <a:r>
              <a:rPr lang="en-US" dirty="0" smtClean="0"/>
              <a:t>SPRT tests null hypothesis H</a:t>
            </a:r>
            <a:r>
              <a:rPr lang="en-US" baseline="-25000" dirty="0" smtClean="0"/>
              <a:t>0</a:t>
            </a:r>
            <a:r>
              <a:rPr lang="en-US" dirty="0" smtClean="0"/>
              <a:t>  </a:t>
            </a:r>
            <a:r>
              <a:rPr lang="el-GR" dirty="0" smtClean="0">
                <a:solidFill>
                  <a:schemeClr val="accent2"/>
                </a:solidFill>
              </a:rPr>
              <a:t>θ</a:t>
            </a:r>
            <a:r>
              <a:rPr lang="en-US" dirty="0" smtClean="0">
                <a:solidFill>
                  <a:schemeClr val="accent2"/>
                </a:solidFill>
              </a:rPr>
              <a:t> = </a:t>
            </a:r>
            <a:r>
              <a:rPr lang="el-GR" dirty="0" smtClean="0">
                <a:solidFill>
                  <a:schemeClr val="accent2"/>
                </a:solidFill>
              </a:rPr>
              <a:t>θ</a:t>
            </a:r>
            <a:r>
              <a:rPr lang="en-US" baseline="-25000" dirty="0" smtClean="0">
                <a:solidFill>
                  <a:schemeClr val="accent2"/>
                </a:solidFill>
              </a:rPr>
              <a:t>0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against alternative hypothesis H</a:t>
            </a:r>
            <a:r>
              <a:rPr lang="en-US" baseline="-25000" dirty="0" smtClean="0"/>
              <a:t>1  </a:t>
            </a:r>
            <a:r>
              <a:rPr lang="en-US" dirty="0" smtClean="0">
                <a:solidFill>
                  <a:schemeClr val="accent2"/>
                </a:solidFill>
              </a:rPr>
              <a:t>θ = </a:t>
            </a:r>
            <a:r>
              <a:rPr lang="el-GR" dirty="0" smtClean="0">
                <a:solidFill>
                  <a:schemeClr val="accent2"/>
                </a:solidFill>
              </a:rPr>
              <a:t>θ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92275" y="3276600"/>
          <a:ext cx="5283200" cy="990600"/>
        </p:xfrm>
        <a:graphic>
          <a:graphicData uri="http://schemas.openxmlformats.org/presentationml/2006/ole">
            <p:oleObj spid="_x0000_s2053" name="Equation" r:id="rId3" imgW="24382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dirty="0" smtClean="0"/>
              <a:t>SPRT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1219200"/>
          </a:xfrm>
        </p:spPr>
        <p:txBody>
          <a:bodyPr/>
          <a:lstStyle/>
          <a:p>
            <a:r>
              <a:rPr lang="en-US" dirty="0" smtClean="0"/>
              <a:t>How likely to have sequence of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…, X</a:t>
            </a:r>
            <a:r>
              <a:rPr lang="en-US" baseline="-25000" dirty="0" smtClean="0"/>
              <a:t>n</a:t>
            </a:r>
            <a:r>
              <a:rPr lang="en-US" dirty="0" smtClean="0"/>
              <a:t>, under H</a:t>
            </a:r>
            <a:r>
              <a:rPr lang="en-US" baseline="-25000" dirty="0" smtClean="0"/>
              <a:t>1</a:t>
            </a:r>
            <a:r>
              <a:rPr lang="en-US" dirty="0" smtClean="0"/>
              <a:t> and H</a:t>
            </a:r>
            <a:r>
              <a:rPr lang="en-US" baseline="-25000" dirty="0" smtClean="0"/>
              <a:t>0</a:t>
            </a:r>
            <a:r>
              <a:rPr lang="en-US" dirty="0" smtClean="0"/>
              <a:t>, respectively?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2209800"/>
          <a:ext cx="3953436" cy="914400"/>
        </p:xfrm>
        <a:graphic>
          <a:graphicData uri="http://schemas.openxmlformats.org/presentationml/2006/ole">
            <p:oleObj spid="_x0000_s3074" name="Equation" r:id="rId3" imgW="1866600" imgH="431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66800" y="3429000"/>
          <a:ext cx="6534150" cy="968375"/>
        </p:xfrm>
        <a:graphic>
          <a:graphicData uri="http://schemas.openxmlformats.org/presentationml/2006/ole">
            <p:oleObj spid="_x0000_s3075" name="Equation" r:id="rId4" imgW="3085920" imgH="457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90600" y="4648200"/>
          <a:ext cx="2416630" cy="1371600"/>
        </p:xfrm>
        <a:graphic>
          <a:graphicData uri="http://schemas.openxmlformats.org/presentationml/2006/ole">
            <p:oleObj spid="_x0000_s3076" name="Equation" r:id="rId5" imgW="93960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392</TotalTime>
  <Words>710</Words>
  <Application>Microsoft Office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class_simple</vt:lpstr>
      <vt:lpstr>Equation</vt:lpstr>
      <vt:lpstr>Detecting Spam Zombies by Monitoring Outgoing Messages</vt:lpstr>
      <vt:lpstr>Outline</vt:lpstr>
      <vt:lpstr>Motivation</vt:lpstr>
      <vt:lpstr>Motivation</vt:lpstr>
      <vt:lpstr>Network Model</vt:lpstr>
      <vt:lpstr>Sequential Probability Ratio Test</vt:lpstr>
      <vt:lpstr>SPRT</vt:lpstr>
      <vt:lpstr>SPRT</vt:lpstr>
      <vt:lpstr>SPRT</vt:lpstr>
      <vt:lpstr>SPRT Test Process</vt:lpstr>
      <vt:lpstr>SPRT Bounds</vt:lpstr>
      <vt:lpstr>SPOT Detection Algorithm</vt:lpstr>
      <vt:lpstr>Determining SPOT Parameters</vt:lpstr>
      <vt:lpstr>Averaged Number of Observations Required</vt:lpstr>
      <vt:lpstr>Trace-based Performance Evaluation</vt:lpstr>
      <vt:lpstr>Sending IP Addresses</vt:lpstr>
      <vt:lpstr>Performance of SPOT</vt:lpstr>
      <vt:lpstr>Number of Actual Observations</vt:lpstr>
      <vt:lpstr>Impacts of Dynamic IP Addresses</vt:lpstr>
      <vt:lpstr>Distribution of Spam in Each Cluster</vt:lpstr>
      <vt:lpstr>Discussions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Spam Zombies by Monitoring Outgoing Messages</dc:title>
  <dc:creator/>
  <cp:lastModifiedBy>duan</cp:lastModifiedBy>
  <cp:revision>32</cp:revision>
  <dcterms:created xsi:type="dcterms:W3CDTF">2006-08-16T00:00:00Z</dcterms:created>
  <dcterms:modified xsi:type="dcterms:W3CDTF">2009-09-25T14:59:36Z</dcterms:modified>
</cp:coreProperties>
</file>