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8" r:id="rId1"/>
  </p:sldMasterIdLst>
  <p:notesMasterIdLst>
    <p:notesMasterId r:id="rId19"/>
  </p:notesMasterIdLst>
  <p:sldIdLst>
    <p:sldId id="256" r:id="rId2"/>
    <p:sldId id="274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5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8189" autoAdjust="0"/>
  </p:normalViewPr>
  <p:slideViewPr>
    <p:cSldViewPr>
      <p:cViewPr varScale="1">
        <p:scale>
          <a:sx n="81" d="100"/>
          <a:sy n="81" d="100"/>
        </p:scale>
        <p:origin x="-6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9989A-0CF2-4573-A105-8711ED61D18B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C5074-25A0-49D2-A734-978BD5235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90.5% of messages in spam archive contain the delivered-to field, which was</a:t>
            </a:r>
            <a:r>
              <a:rPr lang="en-US" baseline="0" dirty="0" smtClean="0"/>
              <a:t> used to extract the bait addresses and domains.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C5074-25A0-49D2-A734-978BD52350D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Data: 2008.</a:t>
            </a:r>
          </a:p>
          <a:p>
            <a:r>
              <a:rPr lang="en-US" dirty="0" err="1" smtClean="0"/>
              <a:t>Mx</a:t>
            </a:r>
            <a:r>
              <a:rPr lang="en-US" dirty="0" smtClean="0"/>
              <a:t> lookup: </a:t>
            </a:r>
            <a:r>
              <a:rPr lang="en-US" dirty="0" err="1" smtClean="0"/>
              <a:t>july</a:t>
            </a:r>
            <a:r>
              <a:rPr lang="en-US" dirty="0" smtClean="0"/>
              <a:t> 2009.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C5074-25A0-49D2-A734-978BD52350D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D: recipient’s network domain.</a:t>
            </a:r>
          </a:p>
          <a:p>
            <a:r>
              <a:rPr lang="en-US" dirty="0" smtClean="0"/>
              <a:t>Take from delivered-to:</a:t>
            </a:r>
            <a:r>
              <a:rPr lang="en-US" baseline="0" dirty="0" smtClean="0"/>
              <a:t> field, if the field exists.</a:t>
            </a:r>
          </a:p>
          <a:p>
            <a:r>
              <a:rPr lang="en-US" baseline="0" dirty="0" smtClean="0"/>
              <a:t>Otherwise, take the domain of the last MTA.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C5074-25A0-49D2-A734-978BD52350D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Raw path: 45%, 68%, 66% of spam</a:t>
            </a:r>
            <a:r>
              <a:rPr lang="en-US" baseline="0" dirty="0" smtClean="0"/>
              <a:t> emails with two hops</a:t>
            </a:r>
            <a:r>
              <a:rPr lang="en-US" dirty="0" smtClean="0"/>
              <a:t>,</a:t>
            </a:r>
            <a:r>
              <a:rPr lang="en-US" baseline="0" dirty="0" smtClean="0"/>
              <a:t> for 2007, 2008, and 2009, respectively.</a:t>
            </a:r>
          </a:p>
          <a:p>
            <a:r>
              <a:rPr lang="en-US" baseline="0" dirty="0" smtClean="0"/>
              <a:t>NLC path: 91%, 97.1%, 96.7%.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C5074-25A0-49D2-A734-978BD52350D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C5074-25A0-49D2-A734-978BD52350D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1D70EA2-3798-459D-A0C4-4D6773C341B2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41993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endParaRPr lang="en-US" sz="2400"/>
            </a:p>
          </p:txBody>
        </p:sp>
        <p:sp>
          <p:nvSpPr>
            <p:cNvPr id="41994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endParaRPr lang="en-US" sz="2400"/>
            </a:p>
          </p:txBody>
        </p:sp>
        <p:sp>
          <p:nvSpPr>
            <p:cNvPr id="41996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A42CC5-DAFA-4B5D-9E97-E231FEB499E4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8D1702-ED5D-4B09-B201-A6C42C8D61B2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8830B5-1EE6-4488-AB8F-4FDE4ACA5372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3705AD-54D9-477D-A3BB-8B1EABF3943C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0F529E-B91D-4981-998B-DF316A016CA6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B25CFA-FFB6-4555-BCE3-205A9014635A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985AEB-0810-45DD-9874-792A63F791A5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2EC85E-75A8-4F52-A432-E9620CB27F86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A9DDB-8C47-44BE-B87E-CE5B15BF0230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0F7C1C-B8EF-4BE4-ABC8-79451CB8D162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fld id="{9D84672A-4773-40AC-9901-D87E2AF508DF}" type="datetime1">
              <a:rPr lang="en-US" smtClean="0"/>
              <a:pPr/>
              <a:t>7/11/2010</a:t>
            </a:fld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9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40970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40971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40972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  <a:cs typeface="+mn-cs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Understanding Forgery Properties of Spam Delivery Paths</a:t>
            </a:r>
            <a:endParaRPr lang="en-US" sz="4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4267200"/>
          <a:ext cx="71628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58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Fernando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Sanchez, 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</a:rPr>
                        <a:t>Zhenhai Duan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Florida State University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Yingfei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Dong</a:t>
                      </a:r>
                    </a:p>
                    <a:p>
                      <a:pPr algn="ctr"/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University of Hawaii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Spam Delivery Paths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1905001"/>
            <a:ext cx="2819399" cy="2365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114800"/>
            <a:ext cx="275444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200400" y="1981200"/>
            <a:ext cx="5562600" cy="4114800"/>
          </a:xfrm>
        </p:spPr>
        <p:txBody>
          <a:bodyPr/>
          <a:lstStyle/>
          <a:p>
            <a:r>
              <a:rPr lang="en-US" sz="2400" dirty="0" smtClean="0"/>
              <a:t>Average length of raw paths</a:t>
            </a:r>
          </a:p>
          <a:p>
            <a:pPr lvl="1"/>
            <a:r>
              <a:rPr lang="en-US" sz="2000" dirty="0" smtClean="0"/>
              <a:t>2007: 2.57, 2008, 2009: 2.34</a:t>
            </a:r>
          </a:p>
          <a:p>
            <a:r>
              <a:rPr lang="en-US" sz="2400" dirty="0" smtClean="0"/>
              <a:t>Pattern of inconsistency</a:t>
            </a:r>
          </a:p>
          <a:p>
            <a:pPr lvl="1"/>
            <a:r>
              <a:rPr lang="en-US" sz="2000" dirty="0" smtClean="0"/>
              <a:t>Confused from-domain and by-domain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Pretending to be already received by recipient’s domain D</a:t>
            </a:r>
          </a:p>
          <a:p>
            <a:pPr lvl="1"/>
            <a:endParaRPr lang="en-US" sz="2000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4114800" y="3733800"/>
            <a:ext cx="2819400" cy="838200"/>
            <a:chOff x="5410200" y="4953000"/>
            <a:chExt cx="2819400" cy="838200"/>
          </a:xfrm>
        </p:grpSpPr>
        <p:sp>
          <p:nvSpPr>
            <p:cNvPr id="8" name="Rectangle 7"/>
            <p:cNvSpPr/>
            <p:nvPr/>
          </p:nvSpPr>
          <p:spPr>
            <a:xfrm>
              <a:off x="5410200" y="4953000"/>
              <a:ext cx="28194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0200" y="4953000"/>
              <a:ext cx="2667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R: from A by B</a:t>
              </a:r>
              <a:endParaRPr lang="en-US" sz="2400" baseline="-25000" dirty="0" smtClean="0"/>
            </a:p>
            <a:p>
              <a:r>
                <a:rPr lang="en-US" sz="2400" dirty="0" smtClean="0"/>
                <a:t>R: from A by C</a:t>
              </a:r>
              <a:endParaRPr lang="en-US" sz="2400" baseline="-25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114800" y="5486400"/>
            <a:ext cx="2819400" cy="838200"/>
            <a:chOff x="5410200" y="4953000"/>
            <a:chExt cx="2819400" cy="838200"/>
          </a:xfrm>
        </p:grpSpPr>
        <p:sp>
          <p:nvSpPr>
            <p:cNvPr id="11" name="Rectangle 10"/>
            <p:cNvSpPr/>
            <p:nvPr/>
          </p:nvSpPr>
          <p:spPr>
            <a:xfrm>
              <a:off x="5410200" y="4953000"/>
              <a:ext cx="28194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10200" y="4953000"/>
              <a:ext cx="2667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R: from A by B</a:t>
              </a:r>
              <a:endParaRPr lang="en-US" sz="2400" baseline="-25000" dirty="0" smtClean="0"/>
            </a:p>
            <a:p>
              <a:r>
                <a:rPr lang="en-US" sz="2400" dirty="0" smtClean="0"/>
                <a:t>R: from C by D</a:t>
              </a:r>
              <a:endParaRPr lang="en-US" sz="2400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Spam Source Network-Level Distribution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81200"/>
            <a:ext cx="3505200" cy="245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984917"/>
            <a:ext cx="3657600" cy="258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04800" y="4876800"/>
            <a:ext cx="8229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Consistent with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400" kern="0" dirty="0" smtClean="0"/>
              <a:t>previous study based on FSU email trace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08050" marR="0" lvl="1" indent="-4365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lang="en-US" sz="2000" kern="0" dirty="0" smtClean="0"/>
              <a:t>To a degree, indicating representativeness of spam archive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MX Records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1981200"/>
            <a:ext cx="2971800" cy="204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28600" y="4343400"/>
            <a:ext cx="3141905" cy="208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200400" y="1981200"/>
            <a:ext cx="5562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57% of domains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have one mail server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90% of domains have one mail server cluster</a:t>
            </a:r>
          </a:p>
          <a:p>
            <a:pPr marL="908050" marR="0" lvl="1" indent="-4365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Emails should be directly delivered to recipient mail servers</a:t>
            </a:r>
          </a:p>
          <a:p>
            <a:pPr marL="908050" marR="0" lvl="1" indent="-43656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lang="en-US" sz="2000" kern="0" dirty="0" smtClean="0"/>
              <a:t>Helps shorten email delivery path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Delivery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495800"/>
            <a:ext cx="8458200" cy="1600200"/>
          </a:xfrm>
        </p:spPr>
        <p:txBody>
          <a:bodyPr/>
          <a:lstStyle/>
          <a:p>
            <a:r>
              <a:rPr lang="en-US" sz="2000" dirty="0" smtClean="0"/>
              <a:t>A mail server on email delivery path must be a provider of either sender domain or receiver domain (ignoring open-relays)</a:t>
            </a:r>
          </a:p>
          <a:p>
            <a:pPr lvl="1"/>
            <a:r>
              <a:rPr lang="en-US" sz="2000" dirty="0" smtClean="0"/>
              <a:t>Forged mail server</a:t>
            </a:r>
          </a:p>
          <a:p>
            <a:r>
              <a:rPr lang="en-US" sz="2000" dirty="0" smtClean="0"/>
              <a:t>Email delivery path of normal messages should be of 3 hops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33400" y="1905001"/>
            <a:ext cx="8458200" cy="45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Borrowing idea of AS relationship in BGP routing</a:t>
            </a:r>
          </a:p>
        </p:txBody>
      </p:sp>
      <p:pic>
        <p:nvPicPr>
          <p:cNvPr id="6" name="Picture 5" descr="mod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1" y="2514600"/>
            <a:ext cx="4343399" cy="1564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Structure of Mail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Extracting local name from domain name of mail servers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590800"/>
            <a:ext cx="52959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Naming Structure of First External MTA Servers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371600"/>
          </a:xfrm>
        </p:spPr>
        <p:txBody>
          <a:bodyPr/>
          <a:lstStyle/>
          <a:p>
            <a:r>
              <a:rPr lang="en-US" sz="2000" dirty="0" smtClean="0"/>
              <a:t>a-b-c-d: e.g. 83-131-12-156.adsl.net.t-com.hr</a:t>
            </a:r>
          </a:p>
          <a:p>
            <a:r>
              <a:rPr lang="en-US" sz="2000" dirty="0" smtClean="0"/>
              <a:t>xyz-a-b-c-d: e.g. oh-71-50-221-149.dyn.embarqhsd.net</a:t>
            </a:r>
          </a:p>
          <a:p>
            <a:r>
              <a:rPr lang="en-US" sz="2000" dirty="0" err="1" smtClean="0"/>
              <a:t>a.b.c.d</a:t>
            </a:r>
            <a:r>
              <a:rPr lang="en-US" sz="2000" dirty="0" smtClean="0"/>
              <a:t>: e.g. 154.88.218.87.dynamic.jazztel.es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1" y="1905000"/>
            <a:ext cx="5334000" cy="287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sz="2400" dirty="0" smtClean="0"/>
              <a:t>Sender authentication schemes</a:t>
            </a:r>
          </a:p>
          <a:p>
            <a:pPr lvl="1"/>
            <a:r>
              <a:rPr lang="en-US" sz="2000" dirty="0" smtClean="0"/>
              <a:t>Many spam traversed two hops, likely sent from spamming </a:t>
            </a:r>
            <a:r>
              <a:rPr lang="en-US" sz="2000" dirty="0" err="1" smtClean="0"/>
              <a:t>bot</a:t>
            </a:r>
            <a:endParaRPr lang="en-US" sz="2000" dirty="0" smtClean="0"/>
          </a:p>
          <a:p>
            <a:pPr lvl="2"/>
            <a:r>
              <a:rPr lang="en-US" sz="2000" dirty="0" smtClean="0"/>
              <a:t>SPF-like can be of great help</a:t>
            </a:r>
          </a:p>
          <a:p>
            <a:pPr lvl="2"/>
            <a:r>
              <a:rPr lang="en-US" sz="2000" dirty="0" smtClean="0"/>
              <a:t>Hard to fake a compromised machine as a legitimate server</a:t>
            </a:r>
          </a:p>
          <a:p>
            <a:pPr lvl="1"/>
            <a:r>
              <a:rPr lang="en-US" sz="2000" dirty="0" smtClean="0"/>
              <a:t>Majority emails sent directly from sender to receiver domain</a:t>
            </a:r>
          </a:p>
          <a:p>
            <a:pPr lvl="2"/>
            <a:r>
              <a:rPr lang="en-US" sz="2000" dirty="0" smtClean="0"/>
              <a:t>DKIM-like really needed?</a:t>
            </a:r>
          </a:p>
          <a:p>
            <a:r>
              <a:rPr lang="en-US" sz="2400" dirty="0" smtClean="0"/>
              <a:t>Spam control</a:t>
            </a:r>
          </a:p>
          <a:p>
            <a:pPr lvl="1"/>
            <a:r>
              <a:rPr lang="en-US" sz="2000" dirty="0" smtClean="0"/>
              <a:t>Detecting forged trace records</a:t>
            </a:r>
          </a:p>
          <a:p>
            <a:pPr lvl="1"/>
            <a:r>
              <a:rPr lang="en-US" sz="2000" dirty="0" smtClean="0"/>
              <a:t>Email delivery path length</a:t>
            </a:r>
          </a:p>
          <a:p>
            <a:pPr lvl="1"/>
            <a:r>
              <a:rPr lang="en-US" sz="2000" dirty="0" smtClean="0"/>
              <a:t>Mail servers vs. end-user machines</a:t>
            </a:r>
          </a:p>
          <a:p>
            <a:pPr lvl="2"/>
            <a:r>
              <a:rPr lang="en-US" sz="2000" dirty="0" smtClean="0"/>
              <a:t>Helps detect forged Received: </a:t>
            </a:r>
            <a:r>
              <a:rPr lang="en-US" sz="2000" dirty="0" smtClean="0"/>
              <a:t>(if end-user machine appears in middle of delivery path)</a:t>
            </a:r>
            <a:endParaRPr lang="en-US" sz="2000" dirty="0" smtClean="0"/>
          </a:p>
          <a:p>
            <a:pPr lvl="2"/>
            <a:r>
              <a:rPr lang="en-US" sz="2000" dirty="0" smtClean="0"/>
              <a:t>Common naming structure of mail servers?</a:t>
            </a:r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sz="2400" dirty="0" smtClean="0"/>
              <a:t>Empirical study on trace record structure of spam messages</a:t>
            </a:r>
          </a:p>
          <a:p>
            <a:pPr lvl="1"/>
            <a:r>
              <a:rPr lang="en-US" sz="2000" dirty="0" smtClean="0"/>
              <a:t>Based on two complementary data sets</a:t>
            </a:r>
          </a:p>
          <a:p>
            <a:pPr lvl="1"/>
            <a:r>
              <a:rPr lang="en-US" sz="2000" dirty="0" smtClean="0"/>
              <a:t>Majority spam delivery paths are short, without any attempts to fake</a:t>
            </a:r>
          </a:p>
          <a:p>
            <a:pPr lvl="1"/>
            <a:r>
              <a:rPr lang="en-US" sz="2000" dirty="0" smtClean="0"/>
              <a:t>We can detect a large part of forged trace records, even if they do so </a:t>
            </a:r>
            <a:endParaRPr lang="en-US" sz="2400" dirty="0" smtClean="0"/>
          </a:p>
          <a:p>
            <a:r>
              <a:rPr lang="en-US" sz="2400" dirty="0" smtClean="0"/>
              <a:t>Implications on various spam control efforts</a:t>
            </a:r>
          </a:p>
          <a:p>
            <a:pPr lvl="1"/>
            <a:r>
              <a:rPr lang="en-US" sz="2000" dirty="0" smtClean="0"/>
              <a:t>Sender authentication schemes</a:t>
            </a:r>
          </a:p>
          <a:p>
            <a:pPr lvl="1"/>
            <a:r>
              <a:rPr lang="en-US" sz="2000" dirty="0" smtClean="0"/>
              <a:t>Spam </a:t>
            </a:r>
            <a:r>
              <a:rPr lang="en-US" sz="2000" dirty="0" smtClean="0"/>
              <a:t>control</a:t>
            </a:r>
          </a:p>
          <a:p>
            <a:pPr lvl="2"/>
            <a:r>
              <a:rPr lang="en-US" sz="2000" dirty="0" smtClean="0"/>
              <a:t>Value of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Received: </a:t>
            </a:r>
            <a:r>
              <a:rPr lang="en-US" sz="2000" dirty="0" smtClean="0"/>
              <a:t>header fields in detecting spam</a:t>
            </a:r>
            <a:endParaRPr lang="en-US" sz="2000" dirty="0" smtClean="0"/>
          </a:p>
          <a:p>
            <a:r>
              <a:rPr lang="en-US" sz="2400" dirty="0" smtClean="0"/>
              <a:t>Future </a:t>
            </a:r>
            <a:r>
              <a:rPr lang="en-US" sz="2400" dirty="0" smtClean="0"/>
              <a:t>Work</a:t>
            </a:r>
          </a:p>
          <a:p>
            <a:pPr lvl="1"/>
            <a:r>
              <a:rPr lang="en-US" sz="2000" dirty="0" smtClean="0"/>
              <a:t>Detailed study on patterns of inconsistent spam delivery paths</a:t>
            </a:r>
            <a:endParaRPr lang="en-US" sz="2000" dirty="0" smtClean="0"/>
          </a:p>
          <a:p>
            <a:pPr lvl="1"/>
            <a:r>
              <a:rPr lang="en-US" sz="2000" dirty="0" smtClean="0"/>
              <a:t>Larger and more diverse spam archives</a:t>
            </a:r>
          </a:p>
          <a:p>
            <a:pPr lvl="1"/>
            <a:r>
              <a:rPr lang="en-US" sz="2000" dirty="0" smtClean="0"/>
              <a:t>Non-spam email traces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Email header forgery</a:t>
            </a:r>
          </a:p>
          <a:p>
            <a:r>
              <a:rPr lang="en-US" sz="2400" dirty="0" smtClean="0"/>
              <a:t>But to what degree and how well they do it?</a:t>
            </a:r>
          </a:p>
          <a:p>
            <a:r>
              <a:rPr lang="en-US" sz="2400" dirty="0" smtClean="0"/>
              <a:t>Why this is important?</a:t>
            </a:r>
          </a:p>
          <a:p>
            <a:pPr lvl="1"/>
            <a:r>
              <a:rPr lang="en-US" sz="2000" dirty="0" smtClean="0"/>
              <a:t>Investigating email-based </a:t>
            </a:r>
            <a:r>
              <a:rPr lang="en-US" sz="2000" dirty="0" smtClean="0"/>
              <a:t>crimes such as phishing and threats</a:t>
            </a:r>
            <a:endParaRPr lang="en-US" sz="2000" dirty="0" smtClean="0"/>
          </a:p>
          <a:p>
            <a:pPr lvl="1"/>
            <a:r>
              <a:rPr lang="en-US" sz="2000" dirty="0" smtClean="0"/>
              <a:t>Email sender accountability</a:t>
            </a:r>
          </a:p>
          <a:p>
            <a:pPr lvl="1"/>
            <a:r>
              <a:rPr lang="en-US" sz="2000" dirty="0" smtClean="0"/>
              <a:t>Spam control</a:t>
            </a:r>
          </a:p>
          <a:p>
            <a:r>
              <a:rPr lang="en-US" sz="2400" dirty="0" smtClean="0"/>
              <a:t>Focus of this study</a:t>
            </a:r>
          </a:p>
          <a:p>
            <a:pPr lvl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Received:</a:t>
            </a:r>
            <a:r>
              <a:rPr lang="en-US" sz="2000" dirty="0" smtClean="0"/>
              <a:t> header fields</a:t>
            </a:r>
          </a:p>
          <a:p>
            <a:pPr lvl="1"/>
            <a:r>
              <a:rPr lang="en-US" sz="2000" dirty="0" smtClean="0"/>
              <a:t>Sequence of servers in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Received:</a:t>
            </a:r>
            <a:r>
              <a:rPr lang="en-US" sz="2000" dirty="0" smtClean="0"/>
              <a:t> fields shows (claimed) </a:t>
            </a:r>
            <a:r>
              <a:rPr lang="en-US" sz="2000" dirty="0" smtClean="0">
                <a:solidFill>
                  <a:srgbClr val="0033CC"/>
                </a:solidFill>
              </a:rPr>
              <a:t>spam </a:t>
            </a:r>
            <a:r>
              <a:rPr lang="en-US" sz="2000" dirty="0" smtClean="0">
                <a:solidFill>
                  <a:srgbClr val="0033CC"/>
                </a:solidFill>
              </a:rPr>
              <a:t>delivery path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Received:</a:t>
            </a:r>
            <a:r>
              <a:rPr lang="en-US" dirty="0" smtClean="0"/>
              <a:t> header fields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Data set and methodology</a:t>
            </a:r>
          </a:p>
          <a:p>
            <a:endParaRPr lang="en-US" dirty="0" smtClean="0"/>
          </a:p>
          <a:p>
            <a:r>
              <a:rPr lang="en-US" dirty="0" smtClean="0"/>
              <a:t>Results and implications of this study</a:t>
            </a:r>
          </a:p>
          <a:p>
            <a:endParaRPr lang="en-US" dirty="0" smtClean="0"/>
          </a:p>
          <a:p>
            <a:r>
              <a:rPr lang="en-US" dirty="0" smtClean="0"/>
              <a:t>Summary and future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Received:</a:t>
            </a:r>
            <a:r>
              <a:rPr lang="en-US" dirty="0" smtClean="0"/>
              <a:t> Header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828800"/>
          </a:xfrm>
        </p:spPr>
        <p:txBody>
          <a:bodyPr/>
          <a:lstStyle/>
          <a:p>
            <a:r>
              <a:rPr lang="en-US" sz="2400" dirty="0" smtClean="0"/>
              <a:t>From-from: xhtuah.vsahd.com</a:t>
            </a:r>
          </a:p>
          <a:p>
            <a:r>
              <a:rPr lang="en-US" sz="2400" dirty="0" smtClean="0"/>
              <a:t>From-address: 89.110.22.1</a:t>
            </a:r>
          </a:p>
          <a:p>
            <a:r>
              <a:rPr lang="en-US" sz="2400" dirty="0" smtClean="0"/>
              <a:t>From-domain: ppp89-110-22-1.pppoe.avangarddsl.ru</a:t>
            </a:r>
          </a:p>
          <a:p>
            <a:r>
              <a:rPr lang="en-US" sz="2400" dirty="0" smtClean="0"/>
              <a:t>By-domain: mail.cs.umn.edu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66800" y="2895600"/>
            <a:ext cx="647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Received: </a:t>
            </a:r>
            <a:r>
              <a:rPr lang="en-US" sz="2000" dirty="0" smtClean="0">
                <a:solidFill>
                  <a:srgbClr val="0000FF"/>
                </a:solidFill>
              </a:rPr>
              <a:t>from</a:t>
            </a:r>
            <a:r>
              <a:rPr lang="en-US" sz="2000" dirty="0" smtClean="0"/>
              <a:t> xhtuah.vsahd.com </a:t>
            </a:r>
          </a:p>
          <a:p>
            <a:r>
              <a:rPr lang="en-US" sz="2000" dirty="0" smtClean="0"/>
              <a:t>     (ppp89-110-22-1.pppoe.avangarddsl.ru [89.110.22.1])</a:t>
            </a:r>
          </a:p>
          <a:p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0033CC"/>
                </a:solidFill>
              </a:rPr>
              <a:t>by</a:t>
            </a:r>
            <a:r>
              <a:rPr lang="en-US" sz="2000" dirty="0" smtClean="0"/>
              <a:t> mail.cs.umn.edu (Postfix) </a:t>
            </a:r>
            <a:r>
              <a:rPr lang="en-US" sz="2000" dirty="0" smtClean="0">
                <a:solidFill>
                  <a:srgbClr val="0033CC"/>
                </a:solidFill>
              </a:rPr>
              <a:t>with</a:t>
            </a:r>
            <a:r>
              <a:rPr lang="en-US" sz="2000" dirty="0" smtClean="0"/>
              <a:t> SMTP </a:t>
            </a:r>
            <a:r>
              <a:rPr lang="en-US" sz="2000" dirty="0" smtClean="0">
                <a:solidFill>
                  <a:srgbClr val="0033CC"/>
                </a:solidFill>
              </a:rPr>
              <a:t>id</a:t>
            </a:r>
            <a:r>
              <a:rPr lang="en-US" sz="2000" dirty="0" smtClean="0"/>
              <a:t> 9C6714DE89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905001"/>
            <a:ext cx="8229600" cy="68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Prepended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 each mail server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into email header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 complementary data sets</a:t>
            </a:r>
          </a:p>
          <a:p>
            <a:pPr lvl="1"/>
            <a:r>
              <a:rPr lang="en-US" sz="2000" dirty="0" smtClean="0"/>
              <a:t>3 year spam archive </a:t>
            </a:r>
          </a:p>
          <a:p>
            <a:pPr lvl="1"/>
            <a:r>
              <a:rPr lang="en-US" sz="2000" dirty="0" smtClean="0"/>
              <a:t>MX records of about 1.2M network domains</a:t>
            </a:r>
          </a:p>
          <a:p>
            <a:pPr lvl="2"/>
            <a:r>
              <a:rPr lang="en-US" sz="2000" dirty="0" smtClean="0"/>
              <a:t>Interpret and confirm findings from first data set</a:t>
            </a:r>
          </a:p>
          <a:p>
            <a:r>
              <a:rPr lang="en-US" sz="2400" dirty="0" smtClean="0"/>
              <a:t>Spam archive</a:t>
            </a:r>
          </a:p>
          <a:p>
            <a:pPr lvl="1"/>
            <a:r>
              <a:rPr lang="en-US" sz="2000" dirty="0" smtClean="0"/>
              <a:t>Untroubled.org spam archive</a:t>
            </a:r>
          </a:p>
          <a:p>
            <a:pPr lvl="1"/>
            <a:r>
              <a:rPr lang="en-US" sz="2000" dirty="0" smtClean="0"/>
              <a:t>2007 – 2009, totaling about </a:t>
            </a:r>
            <a:r>
              <a:rPr lang="en-US" sz="2000" dirty="0" smtClean="0"/>
              <a:t>1.84M spam messages</a:t>
            </a:r>
          </a:p>
          <a:p>
            <a:pPr lvl="1"/>
            <a:r>
              <a:rPr lang="en-US" sz="2000" dirty="0" smtClean="0"/>
              <a:t>Bait addresses and domains obtained from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Delivered-To:</a:t>
            </a:r>
            <a:r>
              <a:rPr lang="en-US" sz="2000" dirty="0" smtClean="0"/>
              <a:t> field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5029200"/>
            <a:ext cx="584995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Set: MX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MX records of about 1.2M network domains</a:t>
            </a:r>
          </a:p>
          <a:p>
            <a:r>
              <a:rPr lang="en-US" sz="2400" dirty="0" smtClean="0"/>
              <a:t>Domains extracted from </a:t>
            </a:r>
            <a:r>
              <a:rPr lang="en-US" sz="2400" dirty="0" smtClean="0"/>
              <a:t>15 </a:t>
            </a:r>
            <a:r>
              <a:rPr lang="en-US" sz="2400" dirty="0" smtClean="0"/>
              <a:t>day email trace </a:t>
            </a:r>
            <a:endParaRPr lang="en-US" sz="2400" dirty="0" smtClean="0"/>
          </a:p>
          <a:p>
            <a:pPr lvl="1"/>
            <a:r>
              <a:rPr lang="en-US" sz="2000" dirty="0" smtClean="0"/>
              <a:t>C</a:t>
            </a:r>
            <a:r>
              <a:rPr lang="en-US" sz="2000" dirty="0" smtClean="0"/>
              <a:t>ollected </a:t>
            </a:r>
            <a:r>
              <a:rPr lang="en-US" sz="2000" dirty="0" smtClean="0"/>
              <a:t>on FSU campus </a:t>
            </a:r>
            <a:r>
              <a:rPr lang="en-US" sz="2000" dirty="0" smtClean="0"/>
              <a:t>network in 2008</a:t>
            </a:r>
          </a:p>
          <a:p>
            <a:pPr lvl="1"/>
            <a:r>
              <a:rPr lang="en-US" sz="2000" dirty="0" smtClean="0"/>
              <a:t>Sender’s envelope email addresses (MAIL FROM)</a:t>
            </a:r>
            <a:endParaRPr lang="en-US" sz="2000" dirty="0" smtClean="0"/>
          </a:p>
          <a:p>
            <a:pPr lvl="1"/>
            <a:r>
              <a:rPr lang="en-US" sz="2000" dirty="0" smtClean="0"/>
              <a:t>About 53M </a:t>
            </a:r>
            <a:r>
              <a:rPr lang="en-US" sz="2000" dirty="0" err="1" smtClean="0"/>
              <a:t>msgs</a:t>
            </a:r>
            <a:r>
              <a:rPr lang="en-US" sz="2000" dirty="0" smtClean="0"/>
              <a:t>, about 47M or 88.7% are spam</a:t>
            </a:r>
          </a:p>
          <a:p>
            <a:r>
              <a:rPr lang="en-US" sz="2400" dirty="0" smtClean="0"/>
              <a:t>Representative of the domains</a:t>
            </a:r>
          </a:p>
          <a:p>
            <a:pPr lvl="1"/>
            <a:r>
              <a:rPr lang="en-US" sz="2000" dirty="0" smtClean="0"/>
              <a:t>247 top-level domain (TLD)</a:t>
            </a:r>
          </a:p>
          <a:p>
            <a:pPr lvl="1"/>
            <a:r>
              <a:rPr lang="en-US" sz="2000" dirty="0" smtClean="0"/>
              <a:t>Containing all major email service providers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5080289"/>
            <a:ext cx="6858000" cy="55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Length of spam delivery paths</a:t>
            </a:r>
          </a:p>
          <a:p>
            <a:pPr lvl="1"/>
            <a:r>
              <a:rPr lang="en-US" sz="2000" dirty="0" smtClean="0"/>
              <a:t>Different internal mail server structures of recipient’s domain</a:t>
            </a:r>
          </a:p>
          <a:p>
            <a:r>
              <a:rPr lang="en-US" sz="2400" dirty="0" smtClean="0"/>
              <a:t>First external and internal MTA servers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MX of untroubled.org</a:t>
            </a:r>
          </a:p>
          <a:p>
            <a:pPr lvl="1"/>
            <a:r>
              <a:rPr lang="en-US" sz="2000" dirty="0" smtClean="0"/>
              <a:t>mx.futureequest.net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505200"/>
            <a:ext cx="317957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3276600"/>
            <a:ext cx="3962400" cy="303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Delivery 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302125"/>
          </a:xfrm>
        </p:spPr>
        <p:txBody>
          <a:bodyPr/>
          <a:lstStyle/>
          <a:p>
            <a:r>
              <a:rPr lang="en-US" sz="2400" dirty="0" smtClean="0"/>
              <a:t>Raw path</a:t>
            </a:r>
          </a:p>
          <a:p>
            <a:pPr lvl="1"/>
            <a:r>
              <a:rPr lang="en-US" sz="2000" dirty="0" smtClean="0"/>
              <a:t>From (claimed) origin to first internal MTA </a:t>
            </a:r>
            <a:r>
              <a:rPr lang="en-US" sz="2000" dirty="0" smtClean="0"/>
              <a:t>server (inclusive)</a:t>
            </a:r>
            <a:endParaRPr lang="en-US" sz="2000" dirty="0" smtClean="0"/>
          </a:p>
          <a:p>
            <a:r>
              <a:rPr lang="en-US" sz="2400" dirty="0" smtClean="0"/>
              <a:t>Network-level consistent (NLC) path</a:t>
            </a:r>
          </a:p>
          <a:p>
            <a:endParaRPr lang="en-US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2000" dirty="0" err="1" smtClean="0"/>
              <a:t>f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and b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 belong to the same network</a:t>
            </a:r>
          </a:p>
          <a:p>
            <a:pPr lvl="2"/>
            <a:r>
              <a:rPr lang="en-US" sz="2000" dirty="0" smtClean="0"/>
              <a:t>Same /16 network prefix</a:t>
            </a:r>
          </a:p>
          <a:p>
            <a:pPr lvl="2"/>
            <a:r>
              <a:rPr lang="en-US" sz="2000" dirty="0" smtClean="0"/>
              <a:t>Same domain name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133600" y="3352800"/>
            <a:ext cx="2819400" cy="838200"/>
            <a:chOff x="5410200" y="4953000"/>
            <a:chExt cx="2819400" cy="838200"/>
          </a:xfrm>
        </p:grpSpPr>
        <p:sp>
          <p:nvSpPr>
            <p:cNvPr id="6" name="Rectangle 5"/>
            <p:cNvSpPr/>
            <p:nvPr/>
          </p:nvSpPr>
          <p:spPr>
            <a:xfrm>
              <a:off x="5410200" y="4953000"/>
              <a:ext cx="2819400" cy="838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410200" y="4953000"/>
              <a:ext cx="2667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R: from </a:t>
              </a:r>
              <a:r>
                <a:rPr lang="en-US" sz="2400" dirty="0" err="1" smtClean="0">
                  <a:solidFill>
                    <a:srgbClr val="0033CC"/>
                  </a:solidFill>
                </a:rPr>
                <a:t>f</a:t>
              </a:r>
              <a:r>
                <a:rPr lang="en-US" sz="2400" baseline="-25000" dirty="0" err="1" smtClean="0">
                  <a:solidFill>
                    <a:srgbClr val="0033CC"/>
                  </a:solidFill>
                </a:rPr>
                <a:t>i</a:t>
              </a:r>
              <a:r>
                <a:rPr lang="en-US" sz="2400" dirty="0" smtClean="0"/>
                <a:t> by b</a:t>
              </a:r>
              <a:r>
                <a:rPr lang="en-US" sz="2400" baseline="-25000" dirty="0" smtClean="0"/>
                <a:t>i</a:t>
              </a:r>
            </a:p>
            <a:p>
              <a:r>
                <a:rPr lang="en-US" sz="2400" dirty="0" smtClean="0"/>
                <a:t>R: from f</a:t>
              </a:r>
              <a:r>
                <a:rPr lang="en-US" sz="2400" baseline="-25000" dirty="0" smtClean="0"/>
                <a:t>i-1</a:t>
              </a:r>
              <a:r>
                <a:rPr lang="en-US" sz="2400" dirty="0" smtClean="0"/>
                <a:t> by </a:t>
              </a:r>
              <a:r>
                <a:rPr lang="en-US" sz="2400" dirty="0" smtClean="0">
                  <a:solidFill>
                    <a:srgbClr val="0033CC"/>
                  </a:solidFill>
                </a:rPr>
                <a:t>b</a:t>
              </a:r>
              <a:r>
                <a:rPr lang="en-US" sz="2400" baseline="-25000" dirty="0" smtClean="0">
                  <a:solidFill>
                    <a:srgbClr val="0033CC"/>
                  </a:solidFill>
                </a:rPr>
                <a:t>i-1</a:t>
              </a:r>
              <a:endParaRPr lang="en-US" sz="2400" baseline="-25000" dirty="0">
                <a:solidFill>
                  <a:srgbClr val="0033CC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MX Dataset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 types of mail servers</a:t>
            </a:r>
          </a:p>
          <a:p>
            <a:pPr lvl="1"/>
            <a:r>
              <a:rPr lang="en-US" sz="2000" dirty="0" smtClean="0"/>
              <a:t>Load balancing servers: servers within same domain</a:t>
            </a:r>
          </a:p>
          <a:p>
            <a:pPr lvl="2"/>
            <a:r>
              <a:rPr lang="en-US" sz="2000" dirty="0" smtClean="0"/>
              <a:t>fsu.edu has 11 mail servers all in fsu.edu</a:t>
            </a:r>
          </a:p>
          <a:p>
            <a:pPr lvl="1"/>
            <a:r>
              <a:rPr lang="en-US" sz="2000" dirty="0" smtClean="0"/>
              <a:t>Backup servers: servers in different domains</a:t>
            </a:r>
          </a:p>
          <a:p>
            <a:pPr lvl="2"/>
            <a:r>
              <a:rPr lang="en-US" sz="2000" dirty="0" smtClean="0"/>
              <a:t>Bemac.com mail servers in two domains: bemac.com and psi.net </a:t>
            </a:r>
          </a:p>
          <a:p>
            <a:r>
              <a:rPr lang="en-US" sz="2400" dirty="0" smtClean="0"/>
              <a:t>Total </a:t>
            </a:r>
            <a:r>
              <a:rPr lang="en-US" sz="2400" dirty="0" smtClean="0"/>
              <a:t>number of mail servers in each domain</a:t>
            </a:r>
          </a:p>
          <a:p>
            <a:r>
              <a:rPr lang="en-US" sz="2400" dirty="0" smtClean="0"/>
              <a:t>Total </a:t>
            </a:r>
            <a:r>
              <a:rPr lang="en-US" sz="2400" dirty="0" smtClean="0"/>
              <a:t>number of mail server clusters in each domain</a:t>
            </a:r>
          </a:p>
          <a:p>
            <a:pPr lvl="1"/>
            <a:r>
              <a:rPr lang="en-US" sz="2000" dirty="0" smtClean="0"/>
              <a:t>Group all mail servers in one domain into a cluster</a:t>
            </a:r>
          </a:p>
          <a:p>
            <a:pPr lvl="1"/>
            <a:r>
              <a:rPr lang="en-US" sz="2000" dirty="0" smtClean="0"/>
              <a:t>fsu.edu only has one mail server cluster</a:t>
            </a:r>
          </a:p>
          <a:p>
            <a:pPr lvl="1"/>
            <a:r>
              <a:rPr lang="en-US" sz="2000" dirty="0" smtClean="0"/>
              <a:t>bemac.com has two mail server </a:t>
            </a:r>
            <a:r>
              <a:rPr lang="en-US" sz="2000" dirty="0" smtClean="0"/>
              <a:t>clusters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MDMap</Template>
  <TotalTime>369</TotalTime>
  <Words>891</Words>
  <Application>Microsoft Office PowerPoint</Application>
  <PresentationFormat>On-screen Show (4:3)</PresentationFormat>
  <Paragraphs>172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Quadrant</vt:lpstr>
      <vt:lpstr>Understanding Forgery Properties of Spam Delivery Paths</vt:lpstr>
      <vt:lpstr>Problem Statement</vt:lpstr>
      <vt:lpstr>Outline</vt:lpstr>
      <vt:lpstr>Received: Header Fields</vt:lpstr>
      <vt:lpstr>Data Sets</vt:lpstr>
      <vt:lpstr>Data Set: MX Records</vt:lpstr>
      <vt:lpstr>Methodology </vt:lpstr>
      <vt:lpstr>Spam Delivery Paths</vt:lpstr>
      <vt:lpstr>MX Dataset Analyses</vt:lpstr>
      <vt:lpstr>Results: Spam Delivery Paths</vt:lpstr>
      <vt:lpstr>Spam Source Network-Level Distribution</vt:lpstr>
      <vt:lpstr>MX Records</vt:lpstr>
      <vt:lpstr>Email Delivery Model</vt:lpstr>
      <vt:lpstr>Name Structure of Mail Servers</vt:lpstr>
      <vt:lpstr>Naming Structure of First External MTA Servers</vt:lpstr>
      <vt:lpstr>Implications</vt:lpstr>
      <vt:lpstr>Summary and Future 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Forgery Properties of Spam Delivery Paths</dc:title>
  <dc:creator/>
  <cp:lastModifiedBy>duan</cp:lastModifiedBy>
  <cp:revision>47</cp:revision>
  <dcterms:created xsi:type="dcterms:W3CDTF">2006-08-16T00:00:00Z</dcterms:created>
  <dcterms:modified xsi:type="dcterms:W3CDTF">2010-07-11T20:31:24Z</dcterms:modified>
</cp:coreProperties>
</file>