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28"/>
  </p:notesMasterIdLst>
  <p:sldIdLst>
    <p:sldId id="256" r:id="rId2"/>
    <p:sldId id="257" r:id="rId3"/>
    <p:sldId id="283" r:id="rId4"/>
    <p:sldId id="264" r:id="rId5"/>
    <p:sldId id="284" r:id="rId6"/>
    <p:sldId id="267" r:id="rId7"/>
    <p:sldId id="269" r:id="rId8"/>
    <p:sldId id="270" r:id="rId9"/>
    <p:sldId id="273" r:id="rId10"/>
    <p:sldId id="274" r:id="rId11"/>
    <p:sldId id="276" r:id="rId12"/>
    <p:sldId id="275" r:id="rId13"/>
    <p:sldId id="277" r:id="rId14"/>
    <p:sldId id="278" r:id="rId15"/>
    <p:sldId id="279" r:id="rId16"/>
    <p:sldId id="300" r:id="rId17"/>
    <p:sldId id="301" r:id="rId18"/>
    <p:sldId id="302" r:id="rId19"/>
    <p:sldId id="280" r:id="rId20"/>
    <p:sldId id="293" r:id="rId21"/>
    <p:sldId id="295" r:id="rId22"/>
    <p:sldId id="296" r:id="rId23"/>
    <p:sldId id="297" r:id="rId24"/>
    <p:sldId id="298" r:id="rId25"/>
    <p:sldId id="299" r:id="rId26"/>
    <p:sldId id="282"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885" autoAdjust="0"/>
  </p:normalViewPr>
  <p:slideViewPr>
    <p:cSldViewPr>
      <p:cViewPr>
        <p:scale>
          <a:sx n="81" d="100"/>
          <a:sy n="81" d="100"/>
        </p:scale>
        <p:origin x="-1128" y="-3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42A6C4-C325-4036-A6E0-FE49E8FCF265}" type="datetimeFigureOut">
              <a:rPr lang="en-US" smtClean="0"/>
              <a:t>8/27/2018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FA6A30-F0AB-450F-94E6-AC5FFD842DDB}" type="slidenum">
              <a:rPr lang="en-US" smtClean="0"/>
              <a:t>‹#›</a:t>
            </a:fld>
            <a:endParaRPr lang="en-US"/>
          </a:p>
        </p:txBody>
      </p:sp>
    </p:spTree>
    <p:extLst>
      <p:ext uri="{BB962C8B-B14F-4D97-AF65-F5344CB8AC3E}">
        <p14:creationId xmlns:p14="http://schemas.microsoft.com/office/powerpoint/2010/main" val="1594919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topics.nytimes.com/top/reference/timestopics/organizations/n/new_york_stock_exchange/index.html?inline=nyt-org"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topics.nytimes.com/top/news/business/companies/yahoo_inc/index.html?inline=nyt-org" TargetMode="Externa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1</a:t>
            </a:fld>
            <a:endParaRPr lang="en-US"/>
          </a:p>
        </p:txBody>
      </p:sp>
    </p:spTree>
    <p:extLst>
      <p:ext uri="{BB962C8B-B14F-4D97-AF65-F5344CB8AC3E}">
        <p14:creationId xmlns:p14="http://schemas.microsoft.com/office/powerpoint/2010/main" val="545884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EC55AFA-B61D-4382-B208-1C60CB7BBEC1}" type="slidenum">
              <a:rPr lang="en-US" smtClean="0"/>
              <a:pPr>
                <a:defRPr/>
              </a:pPr>
              <a:t>10</a:t>
            </a:fld>
            <a:endParaRPr lang="en-US" smtClean="0"/>
          </a:p>
        </p:txBody>
      </p:sp>
      <p:sp>
        <p:nvSpPr>
          <p:cNvPr id="3174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One promising technique is route-based packet filtering. It is based on the following observation, although attackers can fake the source address of attack traffic, they cannot control the route that the attack packets take from the source to the destination. Based on this observation, route-based packet filters only allows packets to be forwarded along the best route from the source to the destination. If a packet appears at a router that is not on the best route from source to destination, the packet is believed to have a faked source address and is dropped by the filter. </a:t>
            </a:r>
          </a:p>
          <a:p>
            <a:pPr eaLnBrk="1" hangingPunct="1"/>
            <a:endParaRPr lang="en-US" smtClean="0"/>
          </a:p>
          <a:p>
            <a:pPr eaLnBrk="1" hangingPunct="1"/>
            <a:r>
              <a:rPr lang="en-US" smtClean="0"/>
              <a:t>However, in order for a route-based packet filter to work correctly, it must knows the best routes from any source to any destination, in principle, it needs to know the global topology information. Routing systems that employ link-state routing protocol like can satisfy this requirement. However, in the routing systems that use distance vector or path vector, this requirement can not be satisfied. The current Internet uses a path vector routing protocol, border gateway protocol (BGP), therefore, route-based packet filtering cannot be supported in the current Internet. </a:t>
            </a:r>
          </a:p>
          <a:p>
            <a:pPr eaLnBrk="1" hangingPunct="1"/>
            <a:endParaRPr lang="en-US" smtClean="0"/>
          </a:p>
          <a:p>
            <a:pPr eaLnBrk="1" hangingPunct="1"/>
            <a:r>
              <a:rPr lang="en-US" smtClean="0"/>
              <a:t>In this work, we tried to answer a basic question: can we use the similar idea to construct packet filters but without the requirement of global topology information? And if so, what is the performance of the packet filter?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FF18A5-398E-4E7C-A6F4-3ACBB635ED45}" type="slidenum">
              <a:rPr lang="en-US" smtClean="0"/>
              <a:pPr>
                <a:defRPr/>
              </a:pPr>
              <a:t>11</a:t>
            </a:fld>
            <a:endParaRPr lang="en-US" smtClean="0"/>
          </a:p>
        </p:txBody>
      </p:sp>
      <p:sp>
        <p:nvSpPr>
          <p:cNvPr id="32771"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2"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First we need to introduce some basic background on Internet inter-domain routing. The Internet consists of a large number of network domains, or autonomous systems (ASes).Ases provides Internet access server to one another based on the relationships between the ASes. Currently there are three major relationships on the Internet. The first one is a provider-customer relationship, where a customer pays a provider for carrying traffic to and from the customer. Normally providers are much larger than the customers. The second is a peering relationship, where two networks (two peers) agree to carry traffic from each other and their customers. Normally two peers are of similar size, they do not pay each other. In sibling relationship, two Ases provides transit services to each others. Normally two sibling Ases are under the same administration domain, for example, resulting from company merging.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D3C7D6D-6CE3-49F2-B432-1F65305F50DF}" type="slidenum">
              <a:rPr lang="en-US" smtClean="0"/>
              <a:pPr>
                <a:defRPr/>
              </a:pPr>
              <a:t>12</a:t>
            </a:fld>
            <a:endParaRPr lang="en-US" smtClean="0"/>
          </a:p>
        </p:txBody>
      </p:sp>
      <p:sp>
        <p:nvSpPr>
          <p:cNvPr id="33795"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6"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t>To see this more clearly, we compare the topological routes and feasible routes between source and destination on the Internet. In the figure, each node represents a single AS. </a:t>
            </a:r>
          </a:p>
          <a:p>
            <a:pPr eaLnBrk="1" hangingPunct="1"/>
            <a:r>
              <a:rPr lang="en-US" smtClean="0"/>
              <a:t>We say a loop-free path between each pair of nodes a topological routes. Topological routes are determined by the network topology. We call a topological route a feasible route, if the construction of the route does not violate the routing policies imposed by the AS relationship. </a:t>
            </a:r>
          </a:p>
          <a:p>
            <a:pPr eaLnBrk="1" hangingPunct="1"/>
            <a:endParaRPr lang="en-US" smtClean="0"/>
          </a:p>
          <a:p>
            <a:pPr eaLnBrk="1" hangingPunct="1"/>
            <a:r>
              <a:rPr lang="en-US" smtClean="0"/>
              <a:t>Consider the example network. It is easy to check that there are 10 topological routes from source s to destination node d. However, there are only two routes are feasibly, assuming a, b, c, d, have a mutual peering relationship, and a and b are providers of s. To see this, simply note that c is not a provider of either s or d, so that c should not forward any packets from s to d.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The Web sites of the Treasury Department, Secret Service, Federal Trade Commission and Transportation Department were all affected at some point over the weekend and into this week, The Associated Press reported Tuesday, citing American officials.</a:t>
            </a:r>
          </a:p>
          <a:p>
            <a:endParaRPr lang="en-US" smtClean="0"/>
          </a:p>
          <a:p>
            <a:r>
              <a:rPr lang="en-US" smtClean="0"/>
              <a:t>The Web site of the </a:t>
            </a:r>
            <a:r>
              <a:rPr lang="en-US" smtClean="0">
                <a:hlinkClick r:id="rId3" tooltip="More articles about the New York Stock Exchange."/>
              </a:rPr>
              <a:t>New York Stock Exchange</a:t>
            </a:r>
            <a:r>
              <a:rPr lang="en-US" smtClean="0"/>
              <a:t> also came under attack, as well as the sites of Nasdaq, </a:t>
            </a:r>
            <a:r>
              <a:rPr lang="en-US" smtClean="0">
                <a:hlinkClick r:id="rId4" tooltip="More information about Yahoo Inc"/>
              </a:rPr>
              <a:t>Yahoo</a:t>
            </a:r>
            <a:r>
              <a:rPr lang="en-US" smtClean="0"/>
              <a:t>’s finance section and The Washington Post. </a:t>
            </a:r>
          </a:p>
        </p:txBody>
      </p:sp>
      <p:sp>
        <p:nvSpPr>
          <p:cNvPr id="4" name="Slide Number Placeholder 3"/>
          <p:cNvSpPr>
            <a:spLocks noGrp="1"/>
          </p:cNvSpPr>
          <p:nvPr>
            <p:ph type="sldNum" sz="quarter" idx="5"/>
          </p:nvPr>
        </p:nvSpPr>
        <p:spPr/>
        <p:txBody>
          <a:bodyPr/>
          <a:lstStyle/>
          <a:p>
            <a:pPr>
              <a:defRPr/>
            </a:pPr>
            <a:fld id="{A400DD84-4630-48F2-B41F-57650326C7AD}" type="slidenum">
              <a:rPr lang="en-US" smtClean="0"/>
              <a:pPr>
                <a:defRPr/>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mtClean="0"/>
              <a:t>First, let us see what is exactly the problem that we try to tackle or what motivate our project. Botnet, or the network of compromised machines, is becoming a critical security problem on the Internet. It has attracted the attention of not only security professionals, but also average users, as evidenced by news coverage of popular news papers. For example, USA Today reported a botnet was used to send out phishing emails. NYTimes reported thousands of PC were controlled by criminals to steal the identity information of users. Wired reported that 12 million new IP addresses were controlled by botnet. So why botnet has attracted so much attention?</a:t>
            </a:r>
          </a:p>
          <a:p>
            <a:endParaRPr lang="en-US" smtClean="0"/>
          </a:p>
          <a:p>
            <a:r>
              <a:rPr lang="en-US" smtClean="0"/>
              <a:t>Well, nowadays, botnet is essentially behind of almost all security attacks on the Internet. The combined power of compromised computers, when they work together, is simply enormous. They are frequently used for sending spam or phishing messages, launching distributed denial of services attacks, and stealing user identity information. Two properties of botnet make it extremely hard to deal with attacks involving botnet. First, there are a lot of them, and second, they are wide spread. If we only have a small number of compromised machines, or if they are only located within a small number of networks, we can simply block the traffic from such machines or such networks. But when they are a lot of them and wide spread, we simply cannot take that approach.</a:t>
            </a:r>
          </a:p>
          <a:p>
            <a:endParaRPr lang="en-US" smtClean="0"/>
          </a:p>
          <a:p>
            <a:r>
              <a:rPr lang="en-US" smtClean="0"/>
              <a:t>Dealing with botnet costs billions to the US economy. A study shows that the average cost to large US companies is about 2 million per year. On the other hand, we do not have an effective means to detect and clean the compromised machines.</a:t>
            </a:r>
          </a:p>
        </p:txBody>
      </p:sp>
      <p:sp>
        <p:nvSpPr>
          <p:cNvPr id="4" name="Slide Number Placeholder 3"/>
          <p:cNvSpPr>
            <a:spLocks noGrp="1"/>
          </p:cNvSpPr>
          <p:nvPr>
            <p:ph type="sldNum" sz="quarter" idx="5"/>
          </p:nvPr>
        </p:nvSpPr>
        <p:spPr/>
        <p:txBody>
          <a:bodyPr/>
          <a:lstStyle/>
          <a:p>
            <a:pPr>
              <a:defRPr/>
            </a:pPr>
            <a:fld id="{3ABA209D-7B96-47DC-8591-D6C66F853C57}" type="slidenum">
              <a:rPr lang="en-US" smtClean="0"/>
              <a:pPr>
                <a:defRPr/>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figure shows the system model. All outgoing messages will go through the SPOT system. As</a:t>
            </a:r>
            <a:r>
              <a:rPr lang="en-US" baseline="0" dirty="0" smtClean="0"/>
              <a:t> messages pass through, they are classified as either spam or non-spam. As the messages pass through the SPOT system sequentially, the key question is how to determine if a sending machine is compromised. The underlying math model we used in the system is sequential probability ratio test SPRT. SPRT is statistical tool used to test a null hypothesis against an alternative hypothesis. As in our case, a machine is compromised or it is normal non-compromised. At the high level, SPRT can be considered as a random walk with two used defined boundaries A and B, corresponding to the two hypotheses. As messages come, depending it is a spam or non-spam, the random walk moves to the left or right. And when the random walk go across either of the boundary points A or B, the test stops and one of the hypotheses is concluded.</a:t>
            </a:r>
          </a:p>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18</a:t>
            </a:fld>
            <a:endParaRPr lang="en-US"/>
          </a:p>
        </p:txBody>
      </p:sp>
    </p:spTree>
    <p:extLst>
      <p:ext uri="{BB962C8B-B14F-4D97-AF65-F5344CB8AC3E}">
        <p14:creationId xmlns:p14="http://schemas.microsoft.com/office/powerpoint/2010/main" val="11864030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endParaRPr lang="en-US" baseline="0" dirty="0" smtClean="0"/>
          </a:p>
          <a:p>
            <a:r>
              <a:rPr lang="en-US" baseline="0" dirty="0" smtClean="0"/>
              <a:t>SPRT has a number of important properties. One is that it has proven false positive and false negative error rates. Second, it can minimize the number of observations in reaching a conclusion, which means that it detect compromised machines fast. </a:t>
            </a:r>
          </a:p>
          <a:p>
            <a:endParaRPr lang="en-US" baseline="0" dirty="0" smtClean="0"/>
          </a:p>
          <a:p>
            <a:r>
              <a:rPr lang="en-US" baseline="0" dirty="0" smtClean="0"/>
              <a:t>We used an FSU email trace to study the performance of the SPOT system. We collected two month worth emails destined to FSU campus network and extracted the messages generated inside FSU, because we want to use the outgoing messages. As a result, we observed 440 FSU IP addresses, of which, 132 were identified as being compromised, and we can confirmed 126 of them, that is 94.7% detection rate. Among the 440 IP addresses, we missed 7 compromised machines, that is, about 5%. </a:t>
            </a:r>
          </a:p>
          <a:p>
            <a:endParaRPr lang="en-US" baseline="0" dirty="0" smtClean="0"/>
          </a:p>
          <a:p>
            <a:r>
              <a:rPr lang="en-US" baseline="0" dirty="0" smtClean="0"/>
              <a:t>Overall, SPOT showed pretty good performance. Currently we are expanding the efforts to identify the compromised machines involved in other types of malicious activities, such as port scanning.</a:t>
            </a:r>
            <a:endParaRPr lang="en-US" dirty="0"/>
          </a:p>
        </p:txBody>
      </p:sp>
      <p:sp>
        <p:nvSpPr>
          <p:cNvPr id="4" name="Slide Number Placeholder 3"/>
          <p:cNvSpPr>
            <a:spLocks noGrp="1"/>
          </p:cNvSpPr>
          <p:nvPr>
            <p:ph type="sldNum" sz="quarter" idx="10"/>
          </p:nvPr>
        </p:nvSpPr>
        <p:spPr/>
        <p:txBody>
          <a:bodyPr/>
          <a:lstStyle/>
          <a:p>
            <a:fld id="{C395D7D8-1022-484D-A98E-F3693331B240}" type="slidenum">
              <a:rPr lang="en-US" smtClean="0"/>
              <a:pPr/>
              <a:t>19</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20</a:t>
            </a:fld>
            <a:endParaRPr lang="en-US"/>
          </a:p>
        </p:txBody>
      </p:sp>
    </p:spTree>
    <p:extLst>
      <p:ext uri="{BB962C8B-B14F-4D97-AF65-F5344CB8AC3E}">
        <p14:creationId xmlns:p14="http://schemas.microsoft.com/office/powerpoint/2010/main" val="1887633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Emulab</a:t>
            </a:r>
            <a:r>
              <a:rPr lang="en-US" baseline="0" dirty="0" smtClean="0"/>
              <a:t> result shows that o</a:t>
            </a:r>
            <a:r>
              <a:rPr lang="en-US" dirty="0" smtClean="0"/>
              <a:t>ur success</a:t>
            </a:r>
            <a:r>
              <a:rPr lang="en-US" baseline="0" dirty="0" smtClean="0"/>
              <a:t> rate is between 24% and 43%. This shows that our attack is effective and feasible.</a:t>
            </a:r>
          </a:p>
          <a:p>
            <a:r>
              <a:rPr lang="en-US" baseline="0" dirty="0" smtClean="0"/>
              <a:t>Simulation result shows that our success rate is between 42.9% to 49.2%.  Even with large network sizes and node degree, our </a:t>
            </a:r>
            <a:r>
              <a:rPr lang="en-US" baseline="0" dirty="0" err="1" smtClean="0"/>
              <a:t>traceback</a:t>
            </a:r>
            <a:r>
              <a:rPr lang="en-US" baseline="0" dirty="0" smtClean="0"/>
              <a:t> attack is still effective and feasible.</a:t>
            </a:r>
            <a:endParaRPr lang="en-US" dirty="0"/>
          </a:p>
        </p:txBody>
      </p:sp>
      <p:sp>
        <p:nvSpPr>
          <p:cNvPr id="4" name="Slide Number Placeholder 3"/>
          <p:cNvSpPr>
            <a:spLocks noGrp="1"/>
          </p:cNvSpPr>
          <p:nvPr>
            <p:ph type="sldNum" sz="quarter" idx="10"/>
          </p:nvPr>
        </p:nvSpPr>
        <p:spPr/>
        <p:txBody>
          <a:bodyPr/>
          <a:lstStyle/>
          <a:p>
            <a:fld id="{2221FE4C-7061-4828-BE30-1FBBB8C34FCE}" type="slidenum">
              <a:rPr lang="en-US" smtClean="0"/>
              <a:t>25</a:t>
            </a:fld>
            <a:endParaRPr lang="en-US"/>
          </a:p>
        </p:txBody>
      </p:sp>
    </p:spTree>
    <p:extLst>
      <p:ext uri="{BB962C8B-B14F-4D97-AF65-F5344CB8AC3E}">
        <p14:creationId xmlns:p14="http://schemas.microsoft.com/office/powerpoint/2010/main" val="754663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26</a:t>
            </a:fld>
            <a:endParaRPr lang="en-US"/>
          </a:p>
        </p:txBody>
      </p:sp>
    </p:spTree>
    <p:extLst>
      <p:ext uri="{BB962C8B-B14F-4D97-AF65-F5344CB8AC3E}">
        <p14:creationId xmlns:p14="http://schemas.microsoft.com/office/powerpoint/2010/main" val="2113586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research area</a:t>
            </a:r>
            <a:r>
              <a:rPr lang="en-US" baseline="0" dirty="0" smtClean="0"/>
              <a:t> is computer networks, in particular, anything related to the Internet, such as Internet protocols, architectures, and systems. In the past I have worked on a number of research projects in the topics ranging from … Given the time constraint, I will present a few research projects on the first two topics, namely Internet inter-domain routing and Internet systems security. All the details can be found on my homepage.</a:t>
            </a:r>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2</a:t>
            </a:fld>
            <a:endParaRPr lang="en-US"/>
          </a:p>
        </p:txBody>
      </p:sp>
    </p:spTree>
    <p:extLst>
      <p:ext uri="{BB962C8B-B14F-4D97-AF65-F5344CB8AC3E}">
        <p14:creationId xmlns:p14="http://schemas.microsoft.com/office/powerpoint/2010/main" val="26001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will briefly present four specific research projects.</a:t>
            </a:r>
            <a:r>
              <a:rPr lang="en-US" baseline="0" dirty="0" smtClean="0"/>
              <a:t> The first one is on … The second is on,</a:t>
            </a:r>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3</a:t>
            </a:fld>
            <a:endParaRPr lang="en-US"/>
          </a:p>
        </p:txBody>
      </p:sp>
    </p:spTree>
    <p:extLst>
      <p:ext uri="{BB962C8B-B14F-4D97-AF65-F5344CB8AC3E}">
        <p14:creationId xmlns:p14="http://schemas.microsoft.com/office/powerpoint/2010/main" val="402426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4</a:t>
            </a:fld>
            <a:endParaRPr lang="en-US"/>
          </a:p>
        </p:txBody>
      </p:sp>
    </p:spTree>
    <p:extLst>
      <p:ext uri="{BB962C8B-B14F-4D97-AF65-F5344CB8AC3E}">
        <p14:creationId xmlns:p14="http://schemas.microsoft.com/office/powerpoint/2010/main" val="4113158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9F1A4E-04DF-47FB-9766-2DDE00A879AF}" type="slidenum">
              <a:rPr lang="en-US"/>
              <a:pPr/>
              <a:t>5</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t>ellipse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http://www.cidr-report.org/as2.0/</a:t>
            </a:r>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6</a:t>
            </a:fld>
            <a:endParaRPr lang="en-US"/>
          </a:p>
        </p:txBody>
      </p:sp>
    </p:spTree>
    <p:extLst>
      <p:ext uri="{BB962C8B-B14F-4D97-AF65-F5344CB8AC3E}">
        <p14:creationId xmlns:p14="http://schemas.microsoft.com/office/powerpoint/2010/main" val="3573679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7</a:t>
            </a:fld>
            <a:endParaRPr lang="en-US"/>
          </a:p>
        </p:txBody>
      </p:sp>
    </p:spTree>
    <p:extLst>
      <p:ext uri="{BB962C8B-B14F-4D97-AF65-F5344CB8AC3E}">
        <p14:creationId xmlns:p14="http://schemas.microsoft.com/office/powerpoint/2010/main" val="666909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CFA6A30-F0AB-450F-94E6-AC5FFD842DDB}" type="slidenum">
              <a:rPr lang="en-US" smtClean="0"/>
              <a:t>8</a:t>
            </a:fld>
            <a:endParaRPr lang="en-US"/>
          </a:p>
        </p:txBody>
      </p:sp>
    </p:spTree>
    <p:extLst>
      <p:ext uri="{BB962C8B-B14F-4D97-AF65-F5344CB8AC3E}">
        <p14:creationId xmlns:p14="http://schemas.microsoft.com/office/powerpoint/2010/main" val="4861766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B9D8669-3BC7-4731-9279-245B11349AC5}" type="slidenum">
              <a:rPr lang="en-US" smtClean="0"/>
              <a:pPr>
                <a:defRPr/>
              </a:pPr>
              <a:t>9</a:t>
            </a:fld>
            <a:endParaRPr lang="en-US" smtClean="0"/>
          </a:p>
        </p:txBody>
      </p:sp>
      <p:sp>
        <p:nvSpPr>
          <p:cNvPr id="30723" name="Rectangle 1026"/>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4" name="Rectangle 1027"/>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dirty="0" smtClean="0"/>
              <a:t>Many </a:t>
            </a:r>
            <a:r>
              <a:rPr lang="en-US" dirty="0" err="1" smtClean="0"/>
              <a:t>DDoS</a:t>
            </a:r>
            <a:r>
              <a:rPr lang="en-US" dirty="0" smtClean="0"/>
              <a:t> attacks fake the source addresses of the attack traffic, this is called IP spoofing. For example, most recently, a high-profile </a:t>
            </a:r>
            <a:r>
              <a:rPr lang="en-US" dirty="0" err="1" smtClean="0"/>
              <a:t>DDoS</a:t>
            </a:r>
            <a:r>
              <a:rPr lang="en-US" dirty="0" smtClean="0"/>
              <a:t> attack on root DNS servers in early February 2006 used IP spoofing. The figure shows an example. An attacker in node c trying to attack node d, but claims the traffic is from node s by faking the source address of the attack traffic.</a:t>
            </a:r>
          </a:p>
          <a:p>
            <a:pPr eaLnBrk="1" hangingPunct="1"/>
            <a:endParaRPr lang="en-US" dirty="0" smtClean="0"/>
          </a:p>
          <a:p>
            <a:pPr eaLnBrk="1" hangingPunct="1"/>
            <a:r>
              <a:rPr lang="en-US" dirty="0" smtClean="0"/>
              <a:t>Although there are many advanced techniques available to attackers, but IP spoofing remains popular for a number of reasons. First, IP spoofing makes it very hard for victim to distinguish attack traffic from legitimate traffic, attack traffic may appear to come from all around the world. Second, IP spoofing makes it hard to pinpoint the true origin of the attackers. Many complicated </a:t>
            </a:r>
            <a:r>
              <a:rPr lang="en-US" dirty="0" err="1" smtClean="0"/>
              <a:t>traceback</a:t>
            </a:r>
            <a:r>
              <a:rPr lang="en-US" dirty="0" smtClean="0"/>
              <a:t> techniques were proposed over the years. Third, and possibly most importantly, many </a:t>
            </a:r>
            <a:r>
              <a:rPr lang="en-US" dirty="0" err="1" smtClean="0"/>
              <a:t>ddos</a:t>
            </a:r>
            <a:r>
              <a:rPr lang="en-US" dirty="0" smtClean="0"/>
              <a:t> attacks rely on IP spoofing. For example, the man-in-the-middle attacks such as TCP hijacking and DNS poisoning requires to fake the source address, the reflector based </a:t>
            </a:r>
            <a:r>
              <a:rPr lang="en-US" dirty="0" err="1" smtClean="0"/>
              <a:t>ddos</a:t>
            </a:r>
            <a:r>
              <a:rPr lang="en-US" dirty="0" smtClean="0"/>
              <a:t> attacks also requires faking the source address.</a:t>
            </a:r>
          </a:p>
          <a:p>
            <a:pPr eaLnBrk="1" hangingPunct="1"/>
            <a:endParaRPr lang="en-US" dirty="0" smtClean="0"/>
          </a:p>
          <a:p>
            <a:pPr eaLnBrk="1" hangingPunct="1"/>
            <a:r>
              <a:rPr lang="en-US" dirty="0" smtClean="0"/>
              <a:t>So how we should control the IP spoofing problem? </a:t>
            </a:r>
          </a:p>
          <a:p>
            <a:pPr eaLnBrk="1" hangingPunct="1"/>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C5374C8B-D8F0-4C2D-954A-C055C8E97076}" type="datetime1">
              <a:rPr lang="en-US" smtClean="0"/>
              <a:t>8/27/2018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0455875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40D45B7E-D794-4DA3-A82C-EDC383717ACF}" type="datetime1">
              <a:rPr lang="en-US" smtClean="0"/>
              <a:t>8/27/2018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1339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81000"/>
            <a:ext cx="19431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81000"/>
            <a:ext cx="56769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C188D772-A4CA-40DF-8614-55AD82518520}" type="datetime1">
              <a:rPr lang="en-US" smtClean="0"/>
              <a:t>8/27/2018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655352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7627E555-7D62-48D0-8C6D-FADA2304FB00}" type="datetime1">
              <a:rPr lang="en-US" smtClean="0"/>
              <a:t>8/27/2018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580567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0E28E043-C832-4776-BC3B-76BAA4DA7320}" type="datetime1">
              <a:rPr lang="en-US" smtClean="0"/>
              <a:t>8/27/2018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327400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C7567C93-4627-4238-93B4-0FEC200EFAD0}" type="datetime1">
              <a:rPr lang="en-US" smtClean="0"/>
              <a:t>8/27/2018</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855857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71600"/>
            <a:ext cx="38100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CD8BB4F6-822E-4A58-A92B-F89F3CCCD161}" type="datetime1">
              <a:rPr lang="en-US" smtClean="0"/>
              <a:t>8/27/2018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3456203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7648F26C-B3CE-425B-A6A0-3036F1124206}" type="datetime1">
              <a:rPr lang="en-US" smtClean="0"/>
              <a:t>8/27/2018</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033488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C7CDDCCD-24B5-4610-AFC1-575AF6ED9638}" type="datetime1">
              <a:rPr lang="en-US" smtClean="0"/>
              <a:t>8/27/2018</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504108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266D7A3A-97CC-4B78-BF3A-BAB11B1B3A25}" type="datetime1">
              <a:rPr lang="en-US" smtClean="0"/>
              <a:t>8/27/2018</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14055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681EA43-BB2F-44C3-A0B5-E7676DF71740}" type="datetime1">
              <a:rPr lang="en-US" smtClean="0"/>
              <a:t>8/27/2018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2212847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086477F9-3DEB-4F3A-8958-2D8A84453F91}" type="datetime1">
              <a:rPr lang="en-US" smtClean="0"/>
              <a:t>8/27/2018</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226034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810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3716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0420"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fld id="{1F6142F3-702A-4F96-80EC-23B35A7F7C9E}" type="datetime1">
              <a:rPr lang="en-US" smtClean="0"/>
              <a:t>8/27/2018</a:t>
            </a:fld>
            <a:endParaRPr lang="en-US"/>
          </a:p>
        </p:txBody>
      </p:sp>
      <p:sp>
        <p:nvSpPr>
          <p:cNvPr id="60421"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60422"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rtl="0" eaLnBrk="1" fontAlgn="base" hangingPunct="1">
        <a:spcBef>
          <a:spcPct val="0"/>
        </a:spcBef>
        <a:spcAft>
          <a:spcPct val="0"/>
        </a:spcAft>
        <a:defRPr sz="3200">
          <a:solidFill>
            <a:schemeClr val="tx2"/>
          </a:solidFill>
          <a:latin typeface="+mj-lt"/>
          <a:ea typeface="+mj-ea"/>
          <a:cs typeface="+mj-cs"/>
        </a:defRPr>
      </a:lvl1pPr>
      <a:lvl2pPr algn="ctr" rtl="0" eaLnBrk="1" fontAlgn="base" hangingPunct="1">
        <a:spcBef>
          <a:spcPct val="0"/>
        </a:spcBef>
        <a:spcAft>
          <a:spcPct val="0"/>
        </a:spcAft>
        <a:defRPr sz="3200">
          <a:solidFill>
            <a:schemeClr val="tx2"/>
          </a:solidFill>
          <a:latin typeface="Arial" charset="0"/>
        </a:defRPr>
      </a:lvl2pPr>
      <a:lvl3pPr algn="ctr" rtl="0" eaLnBrk="1" fontAlgn="base" hangingPunct="1">
        <a:spcBef>
          <a:spcPct val="0"/>
        </a:spcBef>
        <a:spcAft>
          <a:spcPct val="0"/>
        </a:spcAft>
        <a:defRPr sz="3200">
          <a:solidFill>
            <a:schemeClr val="tx2"/>
          </a:solidFill>
          <a:latin typeface="Arial" charset="0"/>
        </a:defRPr>
      </a:lvl3pPr>
      <a:lvl4pPr algn="ctr" rtl="0" eaLnBrk="1" fontAlgn="base" hangingPunct="1">
        <a:spcBef>
          <a:spcPct val="0"/>
        </a:spcBef>
        <a:spcAft>
          <a:spcPct val="0"/>
        </a:spcAft>
        <a:defRPr sz="3200">
          <a:solidFill>
            <a:schemeClr val="tx2"/>
          </a:solidFill>
          <a:latin typeface="Arial" charset="0"/>
        </a:defRPr>
      </a:lvl4pPr>
      <a:lvl5pPr algn="ctr" rtl="0" eaLnBrk="1" fontAlgn="base" hangingPunct="1">
        <a:spcBef>
          <a:spcPct val="0"/>
        </a:spcBef>
        <a:spcAft>
          <a:spcPct val="0"/>
        </a:spcAft>
        <a:defRPr sz="3200">
          <a:solidFill>
            <a:schemeClr val="tx2"/>
          </a:solidFill>
          <a:latin typeface="Arial" charset="0"/>
        </a:defRPr>
      </a:lvl5pPr>
      <a:lvl6pPr marL="457200" algn="ctr" rtl="0" eaLnBrk="1" fontAlgn="base" hangingPunct="1">
        <a:spcBef>
          <a:spcPct val="0"/>
        </a:spcBef>
        <a:spcAft>
          <a:spcPct val="0"/>
        </a:spcAft>
        <a:defRPr sz="3200">
          <a:solidFill>
            <a:schemeClr val="tx2"/>
          </a:solidFill>
          <a:latin typeface="Arial" charset="0"/>
        </a:defRPr>
      </a:lvl6pPr>
      <a:lvl7pPr marL="914400" algn="ctr" rtl="0" eaLnBrk="1" fontAlgn="base" hangingPunct="1">
        <a:spcBef>
          <a:spcPct val="0"/>
        </a:spcBef>
        <a:spcAft>
          <a:spcPct val="0"/>
        </a:spcAft>
        <a:defRPr sz="3200">
          <a:solidFill>
            <a:schemeClr val="tx2"/>
          </a:solidFill>
          <a:latin typeface="Arial" charset="0"/>
        </a:defRPr>
      </a:lvl7pPr>
      <a:lvl8pPr marL="1371600" algn="ctr" rtl="0" eaLnBrk="1" fontAlgn="base" hangingPunct="1">
        <a:spcBef>
          <a:spcPct val="0"/>
        </a:spcBef>
        <a:spcAft>
          <a:spcPct val="0"/>
        </a:spcAft>
        <a:defRPr sz="3200">
          <a:solidFill>
            <a:schemeClr val="tx2"/>
          </a:solidFill>
          <a:latin typeface="Arial" charset="0"/>
        </a:defRPr>
      </a:lvl8pPr>
      <a:lvl9pPr marL="1828800" algn="ctr"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har char="•"/>
        <a:defRPr sz="2400">
          <a:solidFill>
            <a:srgbClr val="FF0000"/>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1600">
          <a:solidFill>
            <a:schemeClr val="tx1"/>
          </a:solidFill>
          <a:latin typeface="+mn-lt"/>
        </a:defRPr>
      </a:lvl4pPr>
      <a:lvl5pPr marL="2057400" indent="-228600" algn="l" rtl="0" eaLnBrk="1" fontAlgn="base" hangingPunct="1">
        <a:spcBef>
          <a:spcPct val="20000"/>
        </a:spcBef>
        <a:spcAft>
          <a:spcPct val="0"/>
        </a:spcAft>
        <a:buChar char="»"/>
        <a:defRPr sz="1400">
          <a:solidFill>
            <a:schemeClr val="tx1"/>
          </a:solidFill>
          <a:latin typeface="+mn-lt"/>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8.wmf"/><Relationship Id="rId4" Type="http://schemas.openxmlformats.org/officeDocument/2006/relationships/oleObject" Target="../embeddings/oleObject1.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google.com/url?sa=t&amp;rct=j&amp;q=&amp;esrc=s&amp;source=web&amp;cd=3&amp;cad=rja&amp;uact=8&amp;ved=0ahUKEwir96L7v4rPAhVBRiYKHXsFCGsQFggqMAI&amp;url=http://www.sigcomm.org/node/2599&amp;usg=AFQjCNGCWKKk1g6VUqUpqn8RyFsz_C1v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url?sa=t&amp;rct=j&amp;q=&amp;esrc=s&amp;source=web&amp;cd=1&amp;cad=rja&amp;uact=8&amp;ved=0ahUKEwjdnMa7wYrPAhXEbiYKHSfUAjYQFggcMAA&amp;url=http://blog.cloudflare.com/the-ddos-that-knocked-spamhaus-offline-and-ho/&amp;usg=AFQjCNHKNp9PZaMfCwmKyqY5PKJxIWWO8Q"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828800"/>
          </a:xfrm>
        </p:spPr>
        <p:txBody>
          <a:bodyPr/>
          <a:lstStyle/>
          <a:p>
            <a:r>
              <a:rPr lang="en-US" sz="4000" dirty="0" smtClean="0"/>
              <a:t>Computer Networks and Network Security</a:t>
            </a:r>
            <a:endParaRPr lang="en-US" sz="4000" dirty="0"/>
          </a:p>
        </p:txBody>
      </p:sp>
      <p:sp>
        <p:nvSpPr>
          <p:cNvPr id="3" name="Subtitle 2"/>
          <p:cNvSpPr>
            <a:spLocks noGrp="1"/>
          </p:cNvSpPr>
          <p:nvPr>
            <p:ph type="subTitle" idx="1"/>
          </p:nvPr>
        </p:nvSpPr>
        <p:spPr>
          <a:xfrm>
            <a:off x="1371600" y="3505200"/>
            <a:ext cx="6400800" cy="1752600"/>
          </a:xfrm>
        </p:spPr>
        <p:txBody>
          <a:bodyPr/>
          <a:lstStyle/>
          <a:p>
            <a:r>
              <a:rPr lang="en-US" dirty="0" err="1" smtClean="0"/>
              <a:t>Zhenhai</a:t>
            </a:r>
            <a:r>
              <a:rPr lang="en-US" dirty="0" smtClean="0"/>
              <a:t> </a:t>
            </a:r>
            <a:r>
              <a:rPr lang="en-US" dirty="0" err="1" smtClean="0"/>
              <a:t>Duan</a:t>
            </a:r>
            <a:endParaRPr lang="en-US" dirty="0" smtClean="0"/>
          </a:p>
          <a:p>
            <a:r>
              <a:rPr lang="en-US" dirty="0" smtClean="0"/>
              <a:t>Department of Computer Science</a:t>
            </a:r>
          </a:p>
          <a:p>
            <a:r>
              <a:rPr lang="en-US" dirty="0" smtClean="0"/>
              <a:t>08/30</a:t>
            </a:r>
            <a:r>
              <a:rPr lang="en-US" dirty="0" smtClean="0"/>
              <a:t>/2018</a:t>
            </a:r>
            <a:endParaRPr lang="en-US" dirty="0"/>
          </a:p>
        </p:txBody>
      </p:sp>
    </p:spTree>
    <p:extLst>
      <p:ext uri="{BB962C8B-B14F-4D97-AF65-F5344CB8AC3E}">
        <p14:creationId xmlns:p14="http://schemas.microsoft.com/office/powerpoint/2010/main" val="16358418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6294" y="533400"/>
            <a:ext cx="7772400" cy="609600"/>
          </a:xfrm>
        </p:spPr>
        <p:txBody>
          <a:bodyPr/>
          <a:lstStyle/>
          <a:p>
            <a:pPr eaLnBrk="1" hangingPunct="1"/>
            <a:r>
              <a:rPr lang="en-US" sz="3600" dirty="0" smtClean="0"/>
              <a:t>Filtering based on Route</a:t>
            </a:r>
          </a:p>
        </p:txBody>
      </p:sp>
      <p:sp>
        <p:nvSpPr>
          <p:cNvPr id="6147" name="Rectangle 3"/>
          <p:cNvSpPr>
            <a:spLocks noGrp="1" noChangeArrowheads="1"/>
          </p:cNvSpPr>
          <p:nvPr>
            <p:ph idx="1"/>
          </p:nvPr>
        </p:nvSpPr>
        <p:spPr>
          <a:xfrm>
            <a:off x="533400" y="1447800"/>
            <a:ext cx="7924800" cy="4648200"/>
          </a:xfrm>
        </p:spPr>
        <p:txBody>
          <a:bodyPr/>
          <a:lstStyle/>
          <a:p>
            <a:pPr eaLnBrk="1" hangingPunct="1"/>
            <a:r>
              <a:rPr lang="en-US" sz="2800" dirty="0" smtClean="0">
                <a:solidFill>
                  <a:srgbClr val="FF0000"/>
                </a:solidFill>
              </a:rPr>
              <a:t>A key observation</a:t>
            </a:r>
          </a:p>
          <a:p>
            <a:pPr lvl="1" eaLnBrk="1" hangingPunct="1"/>
            <a:r>
              <a:rPr lang="en-US" sz="1800" dirty="0" smtClean="0"/>
              <a:t>Attackers can spoof source address, </a:t>
            </a:r>
          </a:p>
          <a:p>
            <a:pPr lvl="1" eaLnBrk="1" hangingPunct="1"/>
            <a:r>
              <a:rPr lang="en-US" sz="1800" dirty="0" smtClean="0"/>
              <a:t>But they cannot control route packets take</a:t>
            </a:r>
          </a:p>
          <a:p>
            <a:pPr eaLnBrk="1" hangingPunct="1"/>
            <a:endParaRPr lang="en-US" sz="2000" dirty="0" smtClean="0"/>
          </a:p>
          <a:p>
            <a:pPr eaLnBrk="1" hangingPunct="1"/>
            <a:endParaRPr lang="en-US" sz="2000" dirty="0" smtClean="0"/>
          </a:p>
          <a:p>
            <a:pPr eaLnBrk="1" hangingPunct="1"/>
            <a:endParaRPr lang="en-US" sz="2000" dirty="0" smtClean="0"/>
          </a:p>
          <a:p>
            <a:pPr eaLnBrk="1" hangingPunct="1"/>
            <a:r>
              <a:rPr lang="en-US" sz="2800" dirty="0" smtClean="0">
                <a:solidFill>
                  <a:srgbClr val="FF0000"/>
                </a:solidFill>
              </a:rPr>
              <a:t>Requirement</a:t>
            </a:r>
          </a:p>
          <a:p>
            <a:pPr lvl="1" eaLnBrk="1" hangingPunct="1"/>
            <a:r>
              <a:rPr lang="en-US" sz="1800" dirty="0" smtClean="0"/>
              <a:t>Filters need to compute </a:t>
            </a:r>
            <a:r>
              <a:rPr lang="en-US" sz="1800" dirty="0" smtClean="0">
                <a:solidFill>
                  <a:srgbClr val="0033CC"/>
                </a:solidFill>
              </a:rPr>
              <a:t>best path </a:t>
            </a:r>
            <a:r>
              <a:rPr lang="en-US" sz="1800" dirty="0" smtClean="0"/>
              <a:t>from </a:t>
            </a:r>
            <a:r>
              <a:rPr lang="en-US" sz="1800" dirty="0" err="1" smtClean="0"/>
              <a:t>src</a:t>
            </a:r>
            <a:r>
              <a:rPr lang="en-US" sz="1800" dirty="0" smtClean="0"/>
              <a:t> to </a:t>
            </a:r>
            <a:r>
              <a:rPr lang="en-US" sz="1800" dirty="0" err="1" smtClean="0"/>
              <a:t>dst</a:t>
            </a:r>
            <a:endParaRPr lang="en-US" sz="1800" dirty="0" smtClean="0"/>
          </a:p>
          <a:p>
            <a:pPr lvl="1" eaLnBrk="1" hangingPunct="1"/>
            <a:r>
              <a:rPr lang="en-US" sz="1800" dirty="0" smtClean="0"/>
              <a:t>Filters need to know </a:t>
            </a:r>
            <a:r>
              <a:rPr lang="en-US" sz="1800" dirty="0" smtClean="0">
                <a:solidFill>
                  <a:srgbClr val="0033CC"/>
                </a:solidFill>
              </a:rPr>
              <a:t>global topology </a:t>
            </a:r>
            <a:r>
              <a:rPr lang="en-US" sz="1800" dirty="0" smtClean="0"/>
              <a:t>info</a:t>
            </a:r>
          </a:p>
          <a:p>
            <a:pPr lvl="1" eaLnBrk="1" hangingPunct="1"/>
            <a:r>
              <a:rPr lang="en-US" sz="1800" dirty="0" smtClean="0"/>
              <a:t>Not available in </a:t>
            </a:r>
            <a:r>
              <a:rPr lang="en-US" sz="1800" dirty="0" smtClean="0">
                <a:solidFill>
                  <a:srgbClr val="0000FF"/>
                </a:solidFill>
              </a:rPr>
              <a:t>path-vector</a:t>
            </a:r>
            <a:r>
              <a:rPr lang="en-US" sz="1800" dirty="0" smtClean="0"/>
              <a:t> based Internet routing system</a:t>
            </a:r>
          </a:p>
          <a:p>
            <a:pPr eaLnBrk="1" hangingPunct="1"/>
            <a:endParaRPr lang="en-US" sz="2000" dirty="0" smtClean="0"/>
          </a:p>
        </p:txBody>
      </p:sp>
      <p:sp>
        <p:nvSpPr>
          <p:cNvPr id="6148" name="Oval 4"/>
          <p:cNvSpPr>
            <a:spLocks noChangeArrowheads="1"/>
          </p:cNvSpPr>
          <p:nvPr/>
        </p:nvSpPr>
        <p:spPr bwMode="auto">
          <a:xfrm>
            <a:off x="6553200" y="18288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c</a:t>
            </a:r>
          </a:p>
        </p:txBody>
      </p:sp>
      <p:sp>
        <p:nvSpPr>
          <p:cNvPr id="6149" name="Oval 5"/>
          <p:cNvSpPr>
            <a:spLocks noChangeArrowheads="1"/>
          </p:cNvSpPr>
          <p:nvPr/>
        </p:nvSpPr>
        <p:spPr bwMode="auto">
          <a:xfrm>
            <a:off x="8153400" y="18288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d</a:t>
            </a:r>
          </a:p>
        </p:txBody>
      </p:sp>
      <p:sp>
        <p:nvSpPr>
          <p:cNvPr id="6150" name="Oval 6"/>
          <p:cNvSpPr>
            <a:spLocks noChangeArrowheads="1"/>
          </p:cNvSpPr>
          <p:nvPr/>
        </p:nvSpPr>
        <p:spPr bwMode="auto">
          <a:xfrm>
            <a:off x="6553200" y="30480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b</a:t>
            </a:r>
          </a:p>
        </p:txBody>
      </p:sp>
      <p:sp>
        <p:nvSpPr>
          <p:cNvPr id="6151" name="Oval 7"/>
          <p:cNvSpPr>
            <a:spLocks noChangeArrowheads="1"/>
          </p:cNvSpPr>
          <p:nvPr/>
        </p:nvSpPr>
        <p:spPr bwMode="auto">
          <a:xfrm>
            <a:off x="8153400" y="30480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a</a:t>
            </a:r>
          </a:p>
        </p:txBody>
      </p:sp>
      <p:sp>
        <p:nvSpPr>
          <p:cNvPr id="6152" name="Oval 8"/>
          <p:cNvSpPr>
            <a:spLocks noChangeArrowheads="1"/>
          </p:cNvSpPr>
          <p:nvPr/>
        </p:nvSpPr>
        <p:spPr bwMode="auto">
          <a:xfrm>
            <a:off x="7315200" y="43434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s</a:t>
            </a:r>
          </a:p>
        </p:txBody>
      </p:sp>
      <p:sp>
        <p:nvSpPr>
          <p:cNvPr id="6153" name="Line 9"/>
          <p:cNvSpPr>
            <a:spLocks noChangeShapeType="1"/>
          </p:cNvSpPr>
          <p:nvPr/>
        </p:nvSpPr>
        <p:spPr bwMode="auto">
          <a:xfrm>
            <a:off x="7010400" y="2057400"/>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781800" y="22860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7010400" y="3276600"/>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8382000" y="22860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a:off x="6858000" y="3505200"/>
            <a:ext cx="533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7696200" y="3505200"/>
            <a:ext cx="6096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Line 15"/>
          <p:cNvSpPr>
            <a:spLocks noChangeShapeType="1"/>
          </p:cNvSpPr>
          <p:nvPr/>
        </p:nvSpPr>
        <p:spPr bwMode="auto">
          <a:xfrm>
            <a:off x="6934200" y="2209800"/>
            <a:ext cx="1295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0" name="Line 16"/>
          <p:cNvSpPr>
            <a:spLocks noChangeShapeType="1"/>
          </p:cNvSpPr>
          <p:nvPr/>
        </p:nvSpPr>
        <p:spPr bwMode="auto">
          <a:xfrm flipH="1">
            <a:off x="6934200" y="2209800"/>
            <a:ext cx="1295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57" name="Line 33"/>
          <p:cNvSpPr>
            <a:spLocks noChangeShapeType="1"/>
          </p:cNvSpPr>
          <p:nvPr/>
        </p:nvSpPr>
        <p:spPr bwMode="auto">
          <a:xfrm flipH="1">
            <a:off x="7696200" y="3505200"/>
            <a:ext cx="609600" cy="914400"/>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sp>
        <p:nvSpPr>
          <p:cNvPr id="1058" name="Line 34"/>
          <p:cNvSpPr>
            <a:spLocks noChangeShapeType="1"/>
          </p:cNvSpPr>
          <p:nvPr/>
        </p:nvSpPr>
        <p:spPr bwMode="auto">
          <a:xfrm>
            <a:off x="8391525" y="2276475"/>
            <a:ext cx="0" cy="762000"/>
          </a:xfrm>
          <a:prstGeom prst="line">
            <a:avLst/>
          </a:prstGeom>
          <a:noFill/>
          <a:ln w="57150">
            <a:solidFill>
              <a:schemeClr val="tx1"/>
            </a:solidFill>
            <a:round/>
            <a:headEnd type="triangle" w="med" len="med"/>
            <a:tailEnd/>
          </a:ln>
          <a:extLst>
            <a:ext uri="{909E8E84-426E-40DD-AFC4-6F175D3DCCD1}">
              <a14:hiddenFill xmlns:a14="http://schemas.microsoft.com/office/drawing/2010/main">
                <a:noFill/>
              </a14:hiddenFill>
            </a:ext>
          </a:extLst>
        </p:spPr>
        <p:txBody>
          <a:bodyPr/>
          <a:lstStyle/>
          <a:p>
            <a:endParaRPr lang="en-US"/>
          </a:p>
        </p:txBody>
      </p:sp>
      <p:grpSp>
        <p:nvGrpSpPr>
          <p:cNvPr id="6163" name="Group 35"/>
          <p:cNvGrpSpPr>
            <a:grpSpLocks/>
          </p:cNvGrpSpPr>
          <p:nvPr/>
        </p:nvGrpSpPr>
        <p:grpSpPr bwMode="auto">
          <a:xfrm>
            <a:off x="6324600" y="1524000"/>
            <a:ext cx="685800" cy="365125"/>
            <a:chOff x="432" y="2112"/>
            <a:chExt cx="432" cy="230"/>
          </a:xfrm>
        </p:grpSpPr>
        <p:grpSp>
          <p:nvGrpSpPr>
            <p:cNvPr id="6174" name="Group 36"/>
            <p:cNvGrpSpPr>
              <a:grpSpLocks/>
            </p:cNvGrpSpPr>
            <p:nvPr/>
          </p:nvGrpSpPr>
          <p:grpSpPr bwMode="auto">
            <a:xfrm>
              <a:off x="432" y="2112"/>
              <a:ext cx="432" cy="230"/>
              <a:chOff x="1074" y="2214"/>
              <a:chExt cx="414" cy="182"/>
            </a:xfrm>
          </p:grpSpPr>
          <p:sp>
            <p:nvSpPr>
              <p:cNvPr id="6176" name="Rectangle 37"/>
              <p:cNvSpPr>
                <a:spLocks noChangeArrowheads="1"/>
              </p:cNvSpPr>
              <p:nvPr/>
            </p:nvSpPr>
            <p:spPr bwMode="auto">
              <a:xfrm>
                <a:off x="1104" y="2256"/>
                <a:ext cx="384" cy="96"/>
              </a:xfrm>
              <a:prstGeom prst="rect">
                <a:avLst/>
              </a:prstGeom>
              <a:solidFill>
                <a:schemeClr val="accent2"/>
              </a:solidFill>
              <a:ln w="9525">
                <a:solidFill>
                  <a:schemeClr val="tx1"/>
                </a:solidFill>
                <a:miter lim="800000"/>
                <a:headEnd/>
                <a:tailEnd/>
              </a:ln>
            </p:spPr>
            <p:txBody>
              <a:bodyPr wrap="none" anchor="ctr"/>
              <a:lstStyle/>
              <a:p>
                <a:pPr algn="ctr"/>
                <a:endParaRPr lang="en-US">
                  <a:solidFill>
                    <a:schemeClr val="accent2"/>
                  </a:solidFill>
                </a:endParaRPr>
              </a:p>
            </p:txBody>
          </p:sp>
          <p:sp>
            <p:nvSpPr>
              <p:cNvPr id="6177" name="Line 38"/>
              <p:cNvSpPr>
                <a:spLocks noChangeShapeType="1"/>
              </p:cNvSpPr>
              <p:nvPr/>
            </p:nvSpPr>
            <p:spPr bwMode="auto">
              <a:xfrm>
                <a:off x="1200"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8" name="Line 39"/>
              <p:cNvSpPr>
                <a:spLocks noChangeShapeType="1"/>
              </p:cNvSpPr>
              <p:nvPr/>
            </p:nvSpPr>
            <p:spPr bwMode="auto">
              <a:xfrm>
                <a:off x="1296"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9" name="Text Box 40"/>
              <p:cNvSpPr txBox="1">
                <a:spLocks noChangeArrowheads="1"/>
              </p:cNvSpPr>
              <p:nvPr/>
            </p:nvSpPr>
            <p:spPr bwMode="auto">
              <a:xfrm>
                <a:off x="1074" y="2214"/>
                <a:ext cx="14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d</a:t>
                </a:r>
              </a:p>
            </p:txBody>
          </p:sp>
          <p:sp>
            <p:nvSpPr>
              <p:cNvPr id="6180" name="Text Box 41"/>
              <p:cNvSpPr txBox="1">
                <a:spLocks noChangeArrowheads="1"/>
              </p:cNvSpPr>
              <p:nvPr/>
            </p:nvSpPr>
            <p:spPr bwMode="auto">
              <a:xfrm flipV="1">
                <a:off x="1188" y="2259"/>
                <a:ext cx="14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sz="1200" b="1"/>
              </a:p>
            </p:txBody>
          </p:sp>
        </p:grpSp>
        <p:sp>
          <p:nvSpPr>
            <p:cNvPr id="6175" name="Text Box 42"/>
            <p:cNvSpPr txBox="1">
              <a:spLocks noChangeArrowheads="1"/>
            </p:cNvSpPr>
            <p:nvPr/>
          </p:nvSpPr>
          <p:spPr bwMode="auto">
            <a:xfrm>
              <a:off x="518" y="2119"/>
              <a:ext cx="1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s</a:t>
              </a:r>
            </a:p>
          </p:txBody>
        </p:sp>
      </p:grpSp>
      <p:grpSp>
        <p:nvGrpSpPr>
          <p:cNvPr id="6164" name="Group 43"/>
          <p:cNvGrpSpPr>
            <a:grpSpLocks/>
          </p:cNvGrpSpPr>
          <p:nvPr/>
        </p:nvGrpSpPr>
        <p:grpSpPr bwMode="auto">
          <a:xfrm>
            <a:off x="7239000" y="1692275"/>
            <a:ext cx="685800" cy="365125"/>
            <a:chOff x="432" y="2112"/>
            <a:chExt cx="432" cy="230"/>
          </a:xfrm>
        </p:grpSpPr>
        <p:grpSp>
          <p:nvGrpSpPr>
            <p:cNvPr id="6167" name="Group 44"/>
            <p:cNvGrpSpPr>
              <a:grpSpLocks/>
            </p:cNvGrpSpPr>
            <p:nvPr/>
          </p:nvGrpSpPr>
          <p:grpSpPr bwMode="auto">
            <a:xfrm>
              <a:off x="432" y="2112"/>
              <a:ext cx="432" cy="230"/>
              <a:chOff x="1074" y="2214"/>
              <a:chExt cx="414" cy="182"/>
            </a:xfrm>
          </p:grpSpPr>
          <p:sp>
            <p:nvSpPr>
              <p:cNvPr id="6169" name="Rectangle 45"/>
              <p:cNvSpPr>
                <a:spLocks noChangeArrowheads="1"/>
              </p:cNvSpPr>
              <p:nvPr/>
            </p:nvSpPr>
            <p:spPr bwMode="auto">
              <a:xfrm>
                <a:off x="1104" y="2256"/>
                <a:ext cx="384" cy="96"/>
              </a:xfrm>
              <a:prstGeom prst="rect">
                <a:avLst/>
              </a:prstGeom>
              <a:solidFill>
                <a:schemeClr val="accent2"/>
              </a:solidFill>
              <a:ln w="9525">
                <a:solidFill>
                  <a:schemeClr val="tx1"/>
                </a:solidFill>
                <a:miter lim="800000"/>
                <a:headEnd/>
                <a:tailEnd/>
              </a:ln>
            </p:spPr>
            <p:txBody>
              <a:bodyPr wrap="none" anchor="ctr"/>
              <a:lstStyle/>
              <a:p>
                <a:pPr algn="ctr"/>
                <a:endParaRPr lang="en-US">
                  <a:solidFill>
                    <a:schemeClr val="accent2"/>
                  </a:solidFill>
                </a:endParaRPr>
              </a:p>
            </p:txBody>
          </p:sp>
          <p:sp>
            <p:nvSpPr>
              <p:cNvPr id="6170" name="Line 46"/>
              <p:cNvSpPr>
                <a:spLocks noChangeShapeType="1"/>
              </p:cNvSpPr>
              <p:nvPr/>
            </p:nvSpPr>
            <p:spPr bwMode="auto">
              <a:xfrm>
                <a:off x="1200"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1" name="Line 47"/>
              <p:cNvSpPr>
                <a:spLocks noChangeShapeType="1"/>
              </p:cNvSpPr>
              <p:nvPr/>
            </p:nvSpPr>
            <p:spPr bwMode="auto">
              <a:xfrm>
                <a:off x="1296"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72" name="Text Box 48"/>
              <p:cNvSpPr txBox="1">
                <a:spLocks noChangeArrowheads="1"/>
              </p:cNvSpPr>
              <p:nvPr/>
            </p:nvSpPr>
            <p:spPr bwMode="auto">
              <a:xfrm>
                <a:off x="1074" y="2214"/>
                <a:ext cx="14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d</a:t>
                </a:r>
              </a:p>
            </p:txBody>
          </p:sp>
          <p:sp>
            <p:nvSpPr>
              <p:cNvPr id="6173" name="Text Box 49"/>
              <p:cNvSpPr txBox="1">
                <a:spLocks noChangeArrowheads="1"/>
              </p:cNvSpPr>
              <p:nvPr/>
            </p:nvSpPr>
            <p:spPr bwMode="auto">
              <a:xfrm flipV="1">
                <a:off x="1188" y="2259"/>
                <a:ext cx="14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sz="1200" b="1"/>
              </a:p>
            </p:txBody>
          </p:sp>
        </p:grpSp>
        <p:sp>
          <p:nvSpPr>
            <p:cNvPr id="6168" name="Text Box 50"/>
            <p:cNvSpPr txBox="1">
              <a:spLocks noChangeArrowheads="1"/>
            </p:cNvSpPr>
            <p:nvPr/>
          </p:nvSpPr>
          <p:spPr bwMode="auto">
            <a:xfrm>
              <a:off x="518" y="2119"/>
              <a:ext cx="1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s</a:t>
              </a:r>
            </a:p>
          </p:txBody>
        </p:sp>
      </p:grpSp>
      <p:sp>
        <p:nvSpPr>
          <p:cNvPr id="2" name="Slide Number Placeholder 1"/>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57"/>
                                        </p:tgtEl>
                                        <p:attrNameLst>
                                          <p:attrName>style.visibility</p:attrName>
                                        </p:attrNameLst>
                                      </p:cBhvr>
                                      <p:to>
                                        <p:strVal val="visible"/>
                                      </p:to>
                                    </p:set>
                                    <p:animEffect transition="in" filter="blinds(horizontal)">
                                      <p:cBhvr>
                                        <p:cTn id="7" dur="500"/>
                                        <p:tgtEl>
                                          <p:spTgt spid="10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58"/>
                                        </p:tgtEl>
                                        <p:attrNameLst>
                                          <p:attrName>style.visibility</p:attrName>
                                        </p:attrNameLst>
                                      </p:cBhvr>
                                      <p:to>
                                        <p:strVal val="visible"/>
                                      </p:to>
                                    </p:set>
                                    <p:animEffect transition="in" filter="blinds(horizontal)">
                                      <p:cBhvr>
                                        <p:cTn id="12" dur="500"/>
                                        <p:tgtEl>
                                          <p:spTgt spid="1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57" grpId="0" animBg="1"/>
      <p:bldP spid="105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96775" y="533400"/>
            <a:ext cx="7772400" cy="609600"/>
          </a:xfrm>
        </p:spPr>
        <p:txBody>
          <a:bodyPr/>
          <a:lstStyle/>
          <a:p>
            <a:pPr eaLnBrk="1" hangingPunct="1"/>
            <a:r>
              <a:rPr lang="en-US" sz="3600" dirty="0" smtClean="0"/>
              <a:t>Internet AS Relationship</a:t>
            </a:r>
          </a:p>
        </p:txBody>
      </p:sp>
      <p:sp>
        <p:nvSpPr>
          <p:cNvPr id="7171" name="Rectangle 3"/>
          <p:cNvSpPr>
            <a:spLocks noGrp="1" noChangeArrowheads="1"/>
          </p:cNvSpPr>
          <p:nvPr>
            <p:ph idx="1"/>
          </p:nvPr>
        </p:nvSpPr>
        <p:spPr>
          <a:xfrm>
            <a:off x="381000" y="1447800"/>
            <a:ext cx="8382000" cy="4648200"/>
          </a:xfrm>
        </p:spPr>
        <p:txBody>
          <a:bodyPr/>
          <a:lstStyle/>
          <a:p>
            <a:pPr eaLnBrk="1" hangingPunct="1"/>
            <a:r>
              <a:rPr lang="en-US" sz="2000" dirty="0" smtClean="0"/>
              <a:t>Consists of large number of network domains, </a:t>
            </a:r>
          </a:p>
          <a:p>
            <a:pPr eaLnBrk="1" hangingPunct="1"/>
            <a:r>
              <a:rPr lang="en-US" sz="2000" dirty="0" smtClean="0"/>
              <a:t>Two common AS relationships</a:t>
            </a:r>
          </a:p>
          <a:p>
            <a:pPr lvl="1" eaLnBrk="1" hangingPunct="1"/>
            <a:r>
              <a:rPr lang="en-US" sz="1800" dirty="0" smtClean="0"/>
              <a:t>Provider-customer</a:t>
            </a:r>
          </a:p>
          <a:p>
            <a:pPr lvl="1" eaLnBrk="1" hangingPunct="1"/>
            <a:r>
              <a:rPr lang="en-US" sz="1800" dirty="0" smtClean="0"/>
              <a:t>Peering</a:t>
            </a:r>
          </a:p>
          <a:p>
            <a:pPr lvl="1" eaLnBrk="1" hangingPunct="1">
              <a:buFont typeface="Wingdings" pitchFamily="2" charset="2"/>
              <a:buNone/>
            </a:pPr>
            <a:endParaRPr lang="en-US" sz="1800" dirty="0" smtClean="0"/>
          </a:p>
          <a:p>
            <a:pPr eaLnBrk="1" hangingPunct="1"/>
            <a:endParaRPr lang="en-US" sz="2000" dirty="0" smtClean="0"/>
          </a:p>
          <a:p>
            <a:pPr eaLnBrk="1" hangingPunct="1"/>
            <a:endParaRPr lang="en-US" sz="2000" dirty="0" smtClean="0"/>
          </a:p>
          <a:p>
            <a:pPr eaLnBrk="1" hangingPunct="1"/>
            <a:endParaRPr lang="en-US" sz="2000" dirty="0" smtClean="0"/>
          </a:p>
          <a:p>
            <a:pPr eaLnBrk="1" hangingPunct="1"/>
            <a:endParaRPr lang="en-US" sz="2000" dirty="0"/>
          </a:p>
          <a:p>
            <a:pPr eaLnBrk="1" hangingPunct="1"/>
            <a:r>
              <a:rPr lang="en-US" sz="2000" dirty="0" smtClean="0"/>
              <a:t>AS relationships determine routing policies</a:t>
            </a:r>
          </a:p>
          <a:p>
            <a:pPr eaLnBrk="1" hangingPunct="1"/>
            <a:r>
              <a:rPr lang="en-US" sz="2000" dirty="0" smtClean="0"/>
              <a:t>A net effect of routing policies limit the number of routes between a pair of source and destination</a:t>
            </a:r>
          </a:p>
          <a:p>
            <a:pPr eaLnBrk="1" hangingPunct="1"/>
            <a:endParaRPr lang="en-US" sz="2000" dirty="0" smtClean="0"/>
          </a:p>
          <a:p>
            <a:pPr eaLnBrk="1" hangingPunct="1"/>
            <a:endParaRPr lang="en-US" sz="1600" dirty="0" smtClean="0">
              <a:solidFill>
                <a:srgbClr val="FF0000"/>
              </a:solidFill>
            </a:endParaRPr>
          </a:p>
          <a:p>
            <a:pPr lvl="1" eaLnBrk="1" hangingPunct="1"/>
            <a:endParaRPr lang="en-US" sz="1400" dirty="0" smtClean="0"/>
          </a:p>
        </p:txBody>
      </p:sp>
      <p:grpSp>
        <p:nvGrpSpPr>
          <p:cNvPr id="7172" name="Group 45"/>
          <p:cNvGrpSpPr>
            <a:grpSpLocks/>
          </p:cNvGrpSpPr>
          <p:nvPr/>
        </p:nvGrpSpPr>
        <p:grpSpPr bwMode="auto">
          <a:xfrm>
            <a:off x="3810000" y="2362200"/>
            <a:ext cx="4953000" cy="2133600"/>
            <a:chOff x="2971800" y="3581400"/>
            <a:chExt cx="5867400" cy="2362200"/>
          </a:xfrm>
        </p:grpSpPr>
        <p:pic>
          <p:nvPicPr>
            <p:cNvPr id="7175" name="Picture 5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64438" y="3775075"/>
              <a:ext cx="127476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Line 37"/>
            <p:cNvSpPr>
              <a:spLocks noChangeShapeType="1"/>
            </p:cNvSpPr>
            <p:nvPr/>
          </p:nvSpPr>
          <p:spPr bwMode="auto">
            <a:xfrm flipV="1">
              <a:off x="6033052" y="5108575"/>
              <a:ext cx="0" cy="198437"/>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7177" name="Picture 38"/>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081380" y="4511675"/>
              <a:ext cx="1631950" cy="636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8" name="Picture 3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182704" y="5307012"/>
              <a:ext cx="1631950" cy="636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9" name="Text Box 41"/>
            <p:cNvSpPr txBox="1">
              <a:spLocks noChangeArrowheads="1"/>
            </p:cNvSpPr>
            <p:nvPr/>
          </p:nvSpPr>
          <p:spPr bwMode="auto">
            <a:xfrm>
              <a:off x="5678073" y="5356225"/>
              <a:ext cx="865188"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a:t>AS 2553</a:t>
              </a:r>
            </a:p>
            <a:p>
              <a:pPr eaLnBrk="1" hangingPunct="1"/>
              <a:r>
                <a:rPr lang="en-US" sz="1400"/>
                <a:t>   FSU</a:t>
              </a:r>
            </a:p>
          </p:txBody>
        </p:sp>
        <p:sp>
          <p:nvSpPr>
            <p:cNvPr id="7180" name="Text Box 42"/>
            <p:cNvSpPr txBox="1">
              <a:spLocks noChangeArrowheads="1"/>
            </p:cNvSpPr>
            <p:nvPr/>
          </p:nvSpPr>
          <p:spPr bwMode="auto">
            <a:xfrm>
              <a:off x="5437809" y="4509407"/>
              <a:ext cx="1123761" cy="579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a:t>AS 11096</a:t>
              </a:r>
            </a:p>
            <a:p>
              <a:pPr eaLnBrk="1" hangingPunct="1"/>
              <a:r>
                <a:rPr lang="en-US" sz="1400"/>
                <a:t> FloridaNet</a:t>
              </a:r>
            </a:p>
          </p:txBody>
        </p:sp>
        <p:pic>
          <p:nvPicPr>
            <p:cNvPr id="7181" name="Picture 43"/>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71800" y="3795712"/>
              <a:ext cx="1274763"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2" name="Text Box 44"/>
            <p:cNvSpPr txBox="1">
              <a:spLocks noChangeArrowheads="1"/>
            </p:cNvSpPr>
            <p:nvPr/>
          </p:nvSpPr>
          <p:spPr bwMode="auto">
            <a:xfrm>
              <a:off x="3124200" y="3581400"/>
              <a:ext cx="935038" cy="66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a:t>  </a:t>
              </a:r>
              <a:r>
                <a:rPr lang="en-US" sz="1400"/>
                <a:t>AS 174</a:t>
              </a:r>
            </a:p>
            <a:p>
              <a:pPr eaLnBrk="1" hangingPunct="1"/>
              <a:r>
                <a:rPr lang="en-US" sz="1400"/>
                <a:t>  Cogent</a:t>
              </a:r>
            </a:p>
          </p:txBody>
        </p:sp>
        <p:pic>
          <p:nvPicPr>
            <p:cNvPr id="7183" name="Picture 45"/>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451350" y="3795712"/>
              <a:ext cx="1325563"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4" name="Text Box 46"/>
            <p:cNvSpPr txBox="1">
              <a:spLocks noChangeArrowheads="1"/>
            </p:cNvSpPr>
            <p:nvPr/>
          </p:nvSpPr>
          <p:spPr bwMode="auto">
            <a:xfrm>
              <a:off x="4648200" y="3733800"/>
              <a:ext cx="12192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dirty="0"/>
                <a:t>AS 3356 Level 3 </a:t>
              </a:r>
            </a:p>
          </p:txBody>
        </p:sp>
        <p:pic>
          <p:nvPicPr>
            <p:cNvPr id="7185" name="Picture 47"/>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980113" y="3795712"/>
              <a:ext cx="1274762"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6" name="Text Box 48"/>
            <p:cNvSpPr txBox="1">
              <a:spLocks noChangeArrowheads="1"/>
            </p:cNvSpPr>
            <p:nvPr/>
          </p:nvSpPr>
          <p:spPr bwMode="auto">
            <a:xfrm>
              <a:off x="6248400" y="3756025"/>
              <a:ext cx="1091562" cy="579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a:t>AS2828</a:t>
              </a:r>
            </a:p>
            <a:p>
              <a:pPr eaLnBrk="1" hangingPunct="1"/>
              <a:r>
                <a:rPr lang="en-US" sz="1400"/>
                <a:t>XO Comm</a:t>
              </a:r>
            </a:p>
          </p:txBody>
        </p:sp>
        <p:sp>
          <p:nvSpPr>
            <p:cNvPr id="7187" name="Text Box 51"/>
            <p:cNvSpPr txBox="1">
              <a:spLocks noChangeArrowheads="1"/>
            </p:cNvSpPr>
            <p:nvPr/>
          </p:nvSpPr>
          <p:spPr bwMode="auto">
            <a:xfrm>
              <a:off x="7772400" y="3756025"/>
              <a:ext cx="963613"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a:t>AS 11537</a:t>
              </a:r>
            </a:p>
            <a:p>
              <a:pPr eaLnBrk="1" hangingPunct="1"/>
              <a:r>
                <a:rPr lang="en-US" sz="1400"/>
                <a:t>Internet2</a:t>
              </a:r>
            </a:p>
          </p:txBody>
        </p:sp>
        <p:sp>
          <p:nvSpPr>
            <p:cNvPr id="7188" name="Line 52"/>
            <p:cNvSpPr>
              <a:spLocks noChangeShapeType="1"/>
            </p:cNvSpPr>
            <p:nvPr/>
          </p:nvSpPr>
          <p:spPr bwMode="auto">
            <a:xfrm>
              <a:off x="4043363" y="4194175"/>
              <a:ext cx="1139341" cy="483961"/>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89" name="Line 53"/>
            <p:cNvSpPr>
              <a:spLocks noChangeShapeType="1"/>
            </p:cNvSpPr>
            <p:nvPr/>
          </p:nvSpPr>
          <p:spPr bwMode="auto">
            <a:xfrm>
              <a:off x="5318124" y="4194175"/>
              <a:ext cx="374788" cy="399597"/>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0" name="Line 54"/>
            <p:cNvSpPr>
              <a:spLocks noChangeShapeType="1"/>
            </p:cNvSpPr>
            <p:nvPr/>
          </p:nvSpPr>
          <p:spPr bwMode="auto">
            <a:xfrm flipH="1">
              <a:off x="6203121" y="4278539"/>
              <a:ext cx="491366" cy="315232"/>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91" name="Line 55"/>
            <p:cNvSpPr>
              <a:spLocks noChangeShapeType="1"/>
            </p:cNvSpPr>
            <p:nvPr/>
          </p:nvSpPr>
          <p:spPr bwMode="auto">
            <a:xfrm flipV="1">
              <a:off x="6628296" y="4171950"/>
              <a:ext cx="1105451" cy="506186"/>
            </a:xfrm>
            <a:prstGeom prst="line">
              <a:avLst/>
            </a:prstGeom>
            <a:noFill/>
            <a:ln w="7620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 name="Slide Number Placeholder 1"/>
          <p:cNvSpPr>
            <a:spLocks noGrp="1"/>
          </p:cNvSpPr>
          <p:nvPr>
            <p:ph type="sldNum" sz="quarter" idx="12"/>
          </p:nvPr>
        </p:nvSpPr>
        <p:spPr/>
        <p:txBody>
          <a:bodyPr/>
          <a:lstStyle/>
          <a:p>
            <a:fld id="{B6F15528-21DE-4FAA-801E-634DDDAF4B2B}"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501650" y="381000"/>
            <a:ext cx="8001000" cy="838200"/>
          </a:xfrm>
        </p:spPr>
        <p:txBody>
          <a:bodyPr/>
          <a:lstStyle/>
          <a:p>
            <a:pPr eaLnBrk="1" hangingPunct="1"/>
            <a:r>
              <a:rPr lang="en-US" sz="3400" dirty="0" smtClean="0"/>
              <a:t>Topological Routes vs. Feasible Routes</a:t>
            </a:r>
          </a:p>
        </p:txBody>
      </p:sp>
      <p:sp>
        <p:nvSpPr>
          <p:cNvPr id="8195" name="Rectangle 3"/>
          <p:cNvSpPr>
            <a:spLocks noGrp="1" noChangeArrowheads="1"/>
          </p:cNvSpPr>
          <p:nvPr>
            <p:ph idx="1"/>
          </p:nvPr>
        </p:nvSpPr>
        <p:spPr>
          <a:xfrm>
            <a:off x="685800" y="1524000"/>
            <a:ext cx="7772400" cy="4572000"/>
          </a:xfrm>
        </p:spPr>
        <p:txBody>
          <a:bodyPr/>
          <a:lstStyle/>
          <a:p>
            <a:pPr eaLnBrk="1" hangingPunct="1"/>
            <a:r>
              <a:rPr lang="en-US" sz="2000" dirty="0" smtClean="0"/>
              <a:t>Topological routes</a:t>
            </a:r>
          </a:p>
          <a:p>
            <a:pPr lvl="1" eaLnBrk="1" hangingPunct="1"/>
            <a:r>
              <a:rPr lang="en-US" sz="1600" dirty="0" smtClean="0"/>
              <a:t>Loop-free paths between a pair of nodes</a:t>
            </a:r>
          </a:p>
          <a:p>
            <a:pPr eaLnBrk="1" hangingPunct="1"/>
            <a:r>
              <a:rPr lang="en-US" sz="2000" dirty="0" smtClean="0"/>
              <a:t>Feasible routes</a:t>
            </a:r>
          </a:p>
          <a:p>
            <a:pPr lvl="1" eaLnBrk="1" hangingPunct="1"/>
            <a:r>
              <a:rPr lang="en-US" sz="1600" dirty="0" smtClean="0"/>
              <a:t>Loop-free paths between a pair of nodes that </a:t>
            </a:r>
            <a:r>
              <a:rPr lang="en-US" sz="1600" dirty="0" smtClean="0">
                <a:solidFill>
                  <a:srgbClr val="0033CC"/>
                </a:solidFill>
              </a:rPr>
              <a:t>not violate routing policies</a:t>
            </a:r>
          </a:p>
        </p:txBody>
      </p:sp>
      <p:grpSp>
        <p:nvGrpSpPr>
          <p:cNvPr id="8196" name="Group 4"/>
          <p:cNvGrpSpPr>
            <a:grpSpLocks/>
          </p:cNvGrpSpPr>
          <p:nvPr/>
        </p:nvGrpSpPr>
        <p:grpSpPr bwMode="auto">
          <a:xfrm>
            <a:off x="838200" y="3276600"/>
            <a:ext cx="1454150" cy="2209800"/>
            <a:chOff x="716" y="2496"/>
            <a:chExt cx="916" cy="1392"/>
          </a:xfrm>
        </p:grpSpPr>
        <p:sp>
          <p:nvSpPr>
            <p:cNvPr id="8219" name="Oval 5"/>
            <p:cNvSpPr>
              <a:spLocks noChangeArrowheads="1"/>
            </p:cNvSpPr>
            <p:nvPr/>
          </p:nvSpPr>
          <p:spPr bwMode="auto">
            <a:xfrm>
              <a:off x="716" y="2496"/>
              <a:ext cx="204" cy="214"/>
            </a:xfrm>
            <a:prstGeom prst="ellipse">
              <a:avLst/>
            </a:prstGeom>
            <a:solidFill>
              <a:schemeClr val="accent1"/>
            </a:solidFill>
            <a:ln w="9525">
              <a:solidFill>
                <a:schemeClr val="tx1"/>
              </a:solidFill>
              <a:round/>
              <a:headEnd/>
              <a:tailEnd/>
            </a:ln>
          </p:spPr>
          <p:txBody>
            <a:bodyPr wrap="none" anchor="ctr"/>
            <a:lstStyle/>
            <a:p>
              <a:pPr algn="ctr"/>
              <a:r>
                <a:rPr lang="en-US"/>
                <a:t>c</a:t>
              </a:r>
            </a:p>
          </p:txBody>
        </p:sp>
        <p:sp>
          <p:nvSpPr>
            <p:cNvPr id="8220" name="Oval 6"/>
            <p:cNvSpPr>
              <a:spLocks noChangeArrowheads="1"/>
            </p:cNvSpPr>
            <p:nvPr/>
          </p:nvSpPr>
          <p:spPr bwMode="auto">
            <a:xfrm>
              <a:off x="1428" y="2496"/>
              <a:ext cx="204" cy="214"/>
            </a:xfrm>
            <a:prstGeom prst="ellipse">
              <a:avLst/>
            </a:prstGeom>
            <a:solidFill>
              <a:schemeClr val="accent1"/>
            </a:solidFill>
            <a:ln w="9525">
              <a:solidFill>
                <a:schemeClr val="tx1"/>
              </a:solidFill>
              <a:round/>
              <a:headEnd/>
              <a:tailEnd/>
            </a:ln>
          </p:spPr>
          <p:txBody>
            <a:bodyPr wrap="none" anchor="ctr"/>
            <a:lstStyle/>
            <a:p>
              <a:pPr algn="ctr"/>
              <a:r>
                <a:rPr lang="en-US"/>
                <a:t>d</a:t>
              </a:r>
            </a:p>
          </p:txBody>
        </p:sp>
        <p:sp>
          <p:nvSpPr>
            <p:cNvPr id="8221" name="Oval 7"/>
            <p:cNvSpPr>
              <a:spLocks noChangeArrowheads="1"/>
            </p:cNvSpPr>
            <p:nvPr/>
          </p:nvSpPr>
          <p:spPr bwMode="auto">
            <a:xfrm>
              <a:off x="716" y="3067"/>
              <a:ext cx="204" cy="214"/>
            </a:xfrm>
            <a:prstGeom prst="ellipse">
              <a:avLst/>
            </a:prstGeom>
            <a:solidFill>
              <a:schemeClr val="accent1"/>
            </a:solidFill>
            <a:ln w="9525">
              <a:solidFill>
                <a:schemeClr val="tx1"/>
              </a:solidFill>
              <a:round/>
              <a:headEnd/>
              <a:tailEnd/>
            </a:ln>
          </p:spPr>
          <p:txBody>
            <a:bodyPr wrap="none" anchor="ctr"/>
            <a:lstStyle/>
            <a:p>
              <a:pPr algn="ctr"/>
              <a:r>
                <a:rPr lang="en-US"/>
                <a:t>b</a:t>
              </a:r>
            </a:p>
          </p:txBody>
        </p:sp>
        <p:sp>
          <p:nvSpPr>
            <p:cNvPr id="8222" name="Oval 8"/>
            <p:cNvSpPr>
              <a:spLocks noChangeArrowheads="1"/>
            </p:cNvSpPr>
            <p:nvPr/>
          </p:nvSpPr>
          <p:spPr bwMode="auto">
            <a:xfrm>
              <a:off x="1428" y="3067"/>
              <a:ext cx="204" cy="214"/>
            </a:xfrm>
            <a:prstGeom prst="ellipse">
              <a:avLst/>
            </a:prstGeom>
            <a:solidFill>
              <a:schemeClr val="accent1"/>
            </a:solidFill>
            <a:ln w="9525">
              <a:solidFill>
                <a:schemeClr val="tx1"/>
              </a:solidFill>
              <a:round/>
              <a:headEnd/>
              <a:tailEnd/>
            </a:ln>
          </p:spPr>
          <p:txBody>
            <a:bodyPr wrap="none" anchor="ctr"/>
            <a:lstStyle/>
            <a:p>
              <a:pPr algn="ctr"/>
              <a:r>
                <a:rPr lang="en-US"/>
                <a:t>a</a:t>
              </a:r>
            </a:p>
          </p:txBody>
        </p:sp>
        <p:sp>
          <p:nvSpPr>
            <p:cNvPr id="8223" name="Oval 9"/>
            <p:cNvSpPr>
              <a:spLocks noChangeArrowheads="1"/>
            </p:cNvSpPr>
            <p:nvPr/>
          </p:nvSpPr>
          <p:spPr bwMode="auto">
            <a:xfrm>
              <a:off x="1055" y="3674"/>
              <a:ext cx="204" cy="214"/>
            </a:xfrm>
            <a:prstGeom prst="ellipse">
              <a:avLst/>
            </a:prstGeom>
            <a:solidFill>
              <a:schemeClr val="accent1"/>
            </a:solidFill>
            <a:ln w="9525">
              <a:solidFill>
                <a:schemeClr val="tx1"/>
              </a:solidFill>
              <a:round/>
              <a:headEnd/>
              <a:tailEnd/>
            </a:ln>
          </p:spPr>
          <p:txBody>
            <a:bodyPr wrap="none" anchor="ctr"/>
            <a:lstStyle/>
            <a:p>
              <a:pPr algn="ctr"/>
              <a:r>
                <a:rPr lang="en-US"/>
                <a:t>s</a:t>
              </a:r>
            </a:p>
          </p:txBody>
        </p:sp>
        <p:sp>
          <p:nvSpPr>
            <p:cNvPr id="8224" name="Line 10"/>
            <p:cNvSpPr>
              <a:spLocks noChangeShapeType="1"/>
            </p:cNvSpPr>
            <p:nvPr/>
          </p:nvSpPr>
          <p:spPr bwMode="auto">
            <a:xfrm>
              <a:off x="920" y="2603"/>
              <a:ext cx="5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5" name="Line 11"/>
            <p:cNvSpPr>
              <a:spLocks noChangeShapeType="1"/>
            </p:cNvSpPr>
            <p:nvPr/>
          </p:nvSpPr>
          <p:spPr bwMode="auto">
            <a:xfrm>
              <a:off x="818" y="2710"/>
              <a:ext cx="0" cy="3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6" name="Line 12"/>
            <p:cNvSpPr>
              <a:spLocks noChangeShapeType="1"/>
            </p:cNvSpPr>
            <p:nvPr/>
          </p:nvSpPr>
          <p:spPr bwMode="auto">
            <a:xfrm>
              <a:off x="920" y="3174"/>
              <a:ext cx="50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7" name="Line 13"/>
            <p:cNvSpPr>
              <a:spLocks noChangeShapeType="1"/>
            </p:cNvSpPr>
            <p:nvPr/>
          </p:nvSpPr>
          <p:spPr bwMode="auto">
            <a:xfrm>
              <a:off x="1530" y="2710"/>
              <a:ext cx="0" cy="35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8" name="Line 14"/>
            <p:cNvSpPr>
              <a:spLocks noChangeShapeType="1"/>
            </p:cNvSpPr>
            <p:nvPr/>
          </p:nvSpPr>
          <p:spPr bwMode="auto">
            <a:xfrm>
              <a:off x="852" y="3281"/>
              <a:ext cx="237" cy="4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9" name="Line 15"/>
            <p:cNvSpPr>
              <a:spLocks noChangeShapeType="1"/>
            </p:cNvSpPr>
            <p:nvPr/>
          </p:nvSpPr>
          <p:spPr bwMode="auto">
            <a:xfrm flipH="1">
              <a:off x="1225" y="3281"/>
              <a:ext cx="271" cy="4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0" name="Line 16"/>
            <p:cNvSpPr>
              <a:spLocks noChangeShapeType="1"/>
            </p:cNvSpPr>
            <p:nvPr/>
          </p:nvSpPr>
          <p:spPr bwMode="auto">
            <a:xfrm>
              <a:off x="886" y="2674"/>
              <a:ext cx="576" cy="4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31" name="Line 17"/>
            <p:cNvSpPr>
              <a:spLocks noChangeShapeType="1"/>
            </p:cNvSpPr>
            <p:nvPr/>
          </p:nvSpPr>
          <p:spPr bwMode="auto">
            <a:xfrm flipH="1">
              <a:off x="886" y="2674"/>
              <a:ext cx="576" cy="42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197" name="Text Box 18"/>
          <p:cNvSpPr txBox="1">
            <a:spLocks noChangeArrowheads="1"/>
          </p:cNvSpPr>
          <p:nvPr/>
        </p:nvSpPr>
        <p:spPr bwMode="auto">
          <a:xfrm>
            <a:off x="3054350" y="2895600"/>
            <a:ext cx="21923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r>
              <a:rPr lang="en-US" sz="2000" b="1"/>
              <a:t>Topological routes</a:t>
            </a:r>
          </a:p>
          <a:p>
            <a:pPr algn="ctr" eaLnBrk="1" hangingPunct="1"/>
            <a:endParaRPr lang="en-US" sz="1400"/>
          </a:p>
        </p:txBody>
      </p:sp>
      <p:sp>
        <p:nvSpPr>
          <p:cNvPr id="8198" name="Text Box 19"/>
          <p:cNvSpPr txBox="1">
            <a:spLocks noChangeArrowheads="1"/>
          </p:cNvSpPr>
          <p:nvPr/>
        </p:nvSpPr>
        <p:spPr bwMode="auto">
          <a:xfrm>
            <a:off x="3587750" y="3352800"/>
            <a:ext cx="914400" cy="221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a:t>s a d</a:t>
            </a:r>
          </a:p>
          <a:p>
            <a:pPr eaLnBrk="1" hangingPunct="1"/>
            <a:r>
              <a:rPr lang="en-US" sz="1400"/>
              <a:t>s b d</a:t>
            </a:r>
          </a:p>
          <a:p>
            <a:pPr eaLnBrk="1" hangingPunct="1"/>
            <a:r>
              <a:rPr lang="en-US" sz="1400"/>
              <a:t>s a b d</a:t>
            </a:r>
          </a:p>
          <a:p>
            <a:pPr eaLnBrk="1" hangingPunct="1"/>
            <a:r>
              <a:rPr lang="en-US" sz="1400"/>
              <a:t>s a c d</a:t>
            </a:r>
          </a:p>
          <a:p>
            <a:pPr eaLnBrk="1" hangingPunct="1"/>
            <a:r>
              <a:rPr lang="en-US" sz="1400"/>
              <a:t>s b a d</a:t>
            </a:r>
          </a:p>
          <a:p>
            <a:pPr eaLnBrk="1" hangingPunct="1"/>
            <a:r>
              <a:rPr lang="en-US" sz="1400"/>
              <a:t>s b c d</a:t>
            </a:r>
          </a:p>
          <a:p>
            <a:pPr eaLnBrk="1" hangingPunct="1"/>
            <a:r>
              <a:rPr lang="en-US" sz="1400"/>
              <a:t>s a b c d</a:t>
            </a:r>
          </a:p>
          <a:p>
            <a:pPr eaLnBrk="1" hangingPunct="1"/>
            <a:r>
              <a:rPr lang="en-US" sz="1400"/>
              <a:t>s a c b d</a:t>
            </a:r>
          </a:p>
          <a:p>
            <a:pPr eaLnBrk="1" hangingPunct="1"/>
            <a:r>
              <a:rPr lang="en-US" sz="1400"/>
              <a:t>s b a c d</a:t>
            </a:r>
          </a:p>
          <a:p>
            <a:pPr eaLnBrk="1" hangingPunct="1"/>
            <a:r>
              <a:rPr lang="en-US" sz="1400"/>
              <a:t>s b c a d</a:t>
            </a:r>
          </a:p>
        </p:txBody>
      </p:sp>
      <p:sp>
        <p:nvSpPr>
          <p:cNvPr id="8199" name="Text Box 20"/>
          <p:cNvSpPr txBox="1">
            <a:spLocks noChangeArrowheads="1"/>
          </p:cNvSpPr>
          <p:nvPr/>
        </p:nvSpPr>
        <p:spPr bwMode="auto">
          <a:xfrm>
            <a:off x="5340350" y="2895600"/>
            <a:ext cx="21923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algn="ctr" eaLnBrk="1" hangingPunct="1"/>
            <a:r>
              <a:rPr lang="en-US" sz="2000" b="1"/>
              <a:t>Feasible routes</a:t>
            </a:r>
          </a:p>
          <a:p>
            <a:pPr algn="ctr" eaLnBrk="1" hangingPunct="1"/>
            <a:endParaRPr lang="en-US" sz="1400"/>
          </a:p>
        </p:txBody>
      </p:sp>
      <p:sp>
        <p:nvSpPr>
          <p:cNvPr id="8200" name="Text Box 21"/>
          <p:cNvSpPr txBox="1">
            <a:spLocks noChangeArrowheads="1"/>
          </p:cNvSpPr>
          <p:nvPr/>
        </p:nvSpPr>
        <p:spPr bwMode="auto">
          <a:xfrm>
            <a:off x="5721350" y="3505200"/>
            <a:ext cx="914400"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a:t>s a d</a:t>
            </a:r>
          </a:p>
          <a:p>
            <a:pPr eaLnBrk="1" hangingPunct="1"/>
            <a:r>
              <a:rPr lang="en-US" sz="1400"/>
              <a:t>s b d</a:t>
            </a:r>
          </a:p>
        </p:txBody>
      </p:sp>
      <p:sp>
        <p:nvSpPr>
          <p:cNvPr id="8201" name="Oval 22"/>
          <p:cNvSpPr>
            <a:spLocks noChangeArrowheads="1"/>
          </p:cNvSpPr>
          <p:nvPr/>
        </p:nvSpPr>
        <p:spPr bwMode="auto">
          <a:xfrm>
            <a:off x="6635750" y="3429000"/>
            <a:ext cx="323850" cy="339725"/>
          </a:xfrm>
          <a:prstGeom prst="ellipse">
            <a:avLst/>
          </a:prstGeom>
          <a:solidFill>
            <a:schemeClr val="accent1"/>
          </a:solidFill>
          <a:ln w="9525">
            <a:solidFill>
              <a:schemeClr val="tx1"/>
            </a:solidFill>
            <a:round/>
            <a:headEnd/>
            <a:tailEnd/>
          </a:ln>
        </p:spPr>
        <p:txBody>
          <a:bodyPr wrap="none" anchor="ctr"/>
          <a:lstStyle/>
          <a:p>
            <a:pPr algn="ctr"/>
            <a:r>
              <a:rPr lang="en-US"/>
              <a:t>c</a:t>
            </a:r>
          </a:p>
        </p:txBody>
      </p:sp>
      <p:sp>
        <p:nvSpPr>
          <p:cNvPr id="8202" name="Oval 23"/>
          <p:cNvSpPr>
            <a:spLocks noChangeArrowheads="1"/>
          </p:cNvSpPr>
          <p:nvPr/>
        </p:nvSpPr>
        <p:spPr bwMode="auto">
          <a:xfrm>
            <a:off x="7766050" y="3429000"/>
            <a:ext cx="323850" cy="339725"/>
          </a:xfrm>
          <a:prstGeom prst="ellipse">
            <a:avLst/>
          </a:prstGeom>
          <a:solidFill>
            <a:schemeClr val="accent1"/>
          </a:solidFill>
          <a:ln w="9525">
            <a:solidFill>
              <a:schemeClr val="tx1"/>
            </a:solidFill>
            <a:round/>
            <a:headEnd/>
            <a:tailEnd/>
          </a:ln>
        </p:spPr>
        <p:txBody>
          <a:bodyPr wrap="none" anchor="ctr"/>
          <a:lstStyle/>
          <a:p>
            <a:pPr algn="ctr"/>
            <a:r>
              <a:rPr lang="en-US"/>
              <a:t>d</a:t>
            </a:r>
          </a:p>
        </p:txBody>
      </p:sp>
      <p:sp>
        <p:nvSpPr>
          <p:cNvPr id="8203" name="Oval 24"/>
          <p:cNvSpPr>
            <a:spLocks noChangeArrowheads="1"/>
          </p:cNvSpPr>
          <p:nvPr/>
        </p:nvSpPr>
        <p:spPr bwMode="auto">
          <a:xfrm>
            <a:off x="6635750" y="4335463"/>
            <a:ext cx="323850" cy="339725"/>
          </a:xfrm>
          <a:prstGeom prst="ellipse">
            <a:avLst/>
          </a:prstGeom>
          <a:solidFill>
            <a:schemeClr val="accent1"/>
          </a:solidFill>
          <a:ln w="9525">
            <a:solidFill>
              <a:schemeClr val="tx1"/>
            </a:solidFill>
            <a:round/>
            <a:headEnd/>
            <a:tailEnd/>
          </a:ln>
        </p:spPr>
        <p:txBody>
          <a:bodyPr wrap="none" anchor="ctr"/>
          <a:lstStyle/>
          <a:p>
            <a:pPr algn="ctr"/>
            <a:r>
              <a:rPr lang="en-US"/>
              <a:t>b</a:t>
            </a:r>
          </a:p>
        </p:txBody>
      </p:sp>
      <p:sp>
        <p:nvSpPr>
          <p:cNvPr id="8204" name="Oval 25"/>
          <p:cNvSpPr>
            <a:spLocks noChangeArrowheads="1"/>
          </p:cNvSpPr>
          <p:nvPr/>
        </p:nvSpPr>
        <p:spPr bwMode="auto">
          <a:xfrm>
            <a:off x="7766050" y="4335463"/>
            <a:ext cx="323850" cy="339725"/>
          </a:xfrm>
          <a:prstGeom prst="ellipse">
            <a:avLst/>
          </a:prstGeom>
          <a:solidFill>
            <a:schemeClr val="accent1"/>
          </a:solidFill>
          <a:ln w="9525">
            <a:solidFill>
              <a:schemeClr val="tx1"/>
            </a:solidFill>
            <a:round/>
            <a:headEnd/>
            <a:tailEnd/>
          </a:ln>
        </p:spPr>
        <p:txBody>
          <a:bodyPr wrap="none" anchor="ctr"/>
          <a:lstStyle/>
          <a:p>
            <a:pPr algn="ctr"/>
            <a:r>
              <a:rPr lang="en-US"/>
              <a:t>a</a:t>
            </a:r>
          </a:p>
        </p:txBody>
      </p:sp>
      <p:sp>
        <p:nvSpPr>
          <p:cNvPr id="8205" name="Oval 26"/>
          <p:cNvSpPr>
            <a:spLocks noChangeArrowheads="1"/>
          </p:cNvSpPr>
          <p:nvPr/>
        </p:nvSpPr>
        <p:spPr bwMode="auto">
          <a:xfrm>
            <a:off x="7173913" y="5299075"/>
            <a:ext cx="323850" cy="339725"/>
          </a:xfrm>
          <a:prstGeom prst="ellipse">
            <a:avLst/>
          </a:prstGeom>
          <a:solidFill>
            <a:schemeClr val="accent1"/>
          </a:solidFill>
          <a:ln w="9525">
            <a:solidFill>
              <a:schemeClr val="tx1"/>
            </a:solidFill>
            <a:round/>
            <a:headEnd/>
            <a:tailEnd/>
          </a:ln>
        </p:spPr>
        <p:txBody>
          <a:bodyPr wrap="none" anchor="ctr"/>
          <a:lstStyle/>
          <a:p>
            <a:pPr algn="ctr"/>
            <a:r>
              <a:rPr lang="en-US"/>
              <a:t>s</a:t>
            </a:r>
          </a:p>
        </p:txBody>
      </p:sp>
      <p:sp>
        <p:nvSpPr>
          <p:cNvPr id="8206" name="Line 27"/>
          <p:cNvSpPr>
            <a:spLocks noChangeShapeType="1"/>
          </p:cNvSpPr>
          <p:nvPr/>
        </p:nvSpPr>
        <p:spPr bwMode="auto">
          <a:xfrm>
            <a:off x="6959600" y="3598863"/>
            <a:ext cx="80645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7" name="Line 28"/>
          <p:cNvSpPr>
            <a:spLocks noChangeShapeType="1"/>
          </p:cNvSpPr>
          <p:nvPr/>
        </p:nvSpPr>
        <p:spPr bwMode="auto">
          <a:xfrm>
            <a:off x="6797675" y="3768725"/>
            <a:ext cx="0" cy="5667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8" name="Line 29"/>
          <p:cNvSpPr>
            <a:spLocks noChangeShapeType="1"/>
          </p:cNvSpPr>
          <p:nvPr/>
        </p:nvSpPr>
        <p:spPr bwMode="auto">
          <a:xfrm>
            <a:off x="6959600" y="4505325"/>
            <a:ext cx="806450"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09" name="Line 30"/>
          <p:cNvSpPr>
            <a:spLocks noChangeShapeType="1"/>
          </p:cNvSpPr>
          <p:nvPr/>
        </p:nvSpPr>
        <p:spPr bwMode="auto">
          <a:xfrm>
            <a:off x="7927975" y="3768725"/>
            <a:ext cx="0" cy="5667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Line 31"/>
          <p:cNvSpPr>
            <a:spLocks noChangeShapeType="1"/>
          </p:cNvSpPr>
          <p:nvPr/>
        </p:nvSpPr>
        <p:spPr bwMode="auto">
          <a:xfrm>
            <a:off x="6851650" y="4675188"/>
            <a:ext cx="376238" cy="6810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1" name="Line 32"/>
          <p:cNvSpPr>
            <a:spLocks noChangeShapeType="1"/>
          </p:cNvSpPr>
          <p:nvPr/>
        </p:nvSpPr>
        <p:spPr bwMode="auto">
          <a:xfrm flipH="1">
            <a:off x="7443788" y="4675188"/>
            <a:ext cx="430212" cy="681037"/>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212" name="Line 33"/>
          <p:cNvSpPr>
            <a:spLocks noChangeShapeType="1"/>
          </p:cNvSpPr>
          <p:nvPr/>
        </p:nvSpPr>
        <p:spPr bwMode="auto">
          <a:xfrm>
            <a:off x="6905625" y="3711575"/>
            <a:ext cx="914400" cy="6810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8213" name="Line 34"/>
          <p:cNvSpPr>
            <a:spLocks noChangeShapeType="1"/>
          </p:cNvSpPr>
          <p:nvPr/>
        </p:nvSpPr>
        <p:spPr bwMode="auto">
          <a:xfrm flipH="1">
            <a:off x="6905625" y="3711575"/>
            <a:ext cx="914400" cy="68103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 name="Group 37"/>
          <p:cNvGrpSpPr>
            <a:grpSpLocks/>
          </p:cNvGrpSpPr>
          <p:nvPr/>
        </p:nvGrpSpPr>
        <p:grpSpPr bwMode="auto">
          <a:xfrm>
            <a:off x="2613025" y="5638800"/>
            <a:ext cx="4016375" cy="457200"/>
            <a:chOff x="1646" y="3792"/>
            <a:chExt cx="2818" cy="306"/>
          </a:xfrm>
        </p:grpSpPr>
        <p:pic>
          <p:nvPicPr>
            <p:cNvPr id="8217" name="Picture 3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6" y="3792"/>
              <a:ext cx="1404" cy="3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18"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24" y="3806"/>
              <a:ext cx="1440" cy="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Slide Number Placeholder 1"/>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3600" dirty="0" smtClean="0"/>
              <a:t>Inter-Domain Packet Filter</a:t>
            </a:r>
          </a:p>
        </p:txBody>
      </p:sp>
      <p:sp>
        <p:nvSpPr>
          <p:cNvPr id="9219" name="Content Placeholder 2"/>
          <p:cNvSpPr>
            <a:spLocks noGrp="1"/>
          </p:cNvSpPr>
          <p:nvPr>
            <p:ph idx="1"/>
          </p:nvPr>
        </p:nvSpPr>
        <p:spPr>
          <a:xfrm>
            <a:off x="457200" y="1295400"/>
            <a:ext cx="8229600" cy="5105400"/>
          </a:xfrm>
        </p:spPr>
        <p:txBody>
          <a:bodyPr/>
          <a:lstStyle/>
          <a:p>
            <a:pPr eaLnBrk="1" hangingPunct="1"/>
            <a:r>
              <a:rPr lang="en-US" sz="2800" dirty="0" smtClean="0"/>
              <a:t>Identifying feasible upstream neighbors</a:t>
            </a:r>
          </a:p>
          <a:p>
            <a:pPr lvl="1" eaLnBrk="1" hangingPunct="1"/>
            <a:r>
              <a:rPr lang="en-US" sz="2000" dirty="0" smtClean="0"/>
              <a:t>Instead of filtering based on best path, based on feasible routes</a:t>
            </a:r>
          </a:p>
          <a:p>
            <a:pPr eaLnBrk="1" hangingPunct="1"/>
            <a:endParaRPr lang="en-US" sz="2000" dirty="0" smtClean="0"/>
          </a:p>
          <a:p>
            <a:pPr eaLnBrk="1" hangingPunct="1"/>
            <a:r>
              <a:rPr lang="en-US" sz="2800" dirty="0" smtClean="0"/>
              <a:t>Findings based on real AS graphs</a:t>
            </a:r>
          </a:p>
          <a:p>
            <a:pPr lvl="1" eaLnBrk="1" hangingPunct="1"/>
            <a:r>
              <a:rPr lang="en-US" sz="2000" dirty="0" smtClean="0"/>
              <a:t>IDPFs can effectively limit the spoofing capability of attackers</a:t>
            </a:r>
          </a:p>
          <a:p>
            <a:pPr lvl="2" eaLnBrk="1" hangingPunct="1"/>
            <a:r>
              <a:rPr lang="en-US" sz="2000" dirty="0" smtClean="0"/>
              <a:t>From 80% networks attackers cannot spoof source addresses</a:t>
            </a:r>
          </a:p>
          <a:p>
            <a:pPr lvl="1" eaLnBrk="1" hangingPunct="1"/>
            <a:r>
              <a:rPr lang="en-US" sz="2000" dirty="0" smtClean="0"/>
              <a:t>IDPFs are effective in helping IP </a:t>
            </a:r>
            <a:r>
              <a:rPr lang="en-US" sz="2000" dirty="0" err="1" smtClean="0"/>
              <a:t>traceback</a:t>
            </a:r>
            <a:endParaRPr lang="en-US" sz="2000" dirty="0" smtClean="0"/>
          </a:p>
          <a:p>
            <a:pPr lvl="2" eaLnBrk="1" hangingPunct="1"/>
            <a:r>
              <a:rPr lang="en-US" sz="2000" dirty="0" smtClean="0"/>
              <a:t>All </a:t>
            </a:r>
            <a:r>
              <a:rPr lang="en-US" sz="2000" dirty="0" err="1" smtClean="0"/>
              <a:t>ASes</a:t>
            </a:r>
            <a:r>
              <a:rPr lang="en-US" sz="2000" dirty="0" smtClean="0"/>
              <a:t> can localize attackers to at most 28 </a:t>
            </a:r>
            <a:r>
              <a:rPr lang="en-US" sz="2000" dirty="0" err="1" smtClean="0"/>
              <a:t>Ases</a:t>
            </a:r>
            <a:endParaRPr lang="en-US" sz="2000" dirty="0" smtClean="0"/>
          </a:p>
          <a:p>
            <a:pPr lvl="2" eaLnBrk="1" hangingPunct="1"/>
            <a:endParaRPr lang="en-US" dirty="0"/>
          </a:p>
          <a:p>
            <a:r>
              <a:rPr lang="en-US" dirty="0" smtClean="0">
                <a:latin typeface="Arial Rounded MT Bold" panose="020F0704030504030204" pitchFamily="34" charset="0"/>
              </a:rPr>
              <a:t>“</a:t>
            </a:r>
            <a:r>
              <a:rPr lang="en-US" dirty="0">
                <a:latin typeface="Arial Rounded MT Bold" panose="020F0704030504030204" pitchFamily="34" charset="0"/>
              </a:rPr>
              <a:t>Controlling IP Spoofing Through Inter-Domain Packet </a:t>
            </a:r>
            <a:r>
              <a:rPr lang="en-US" dirty="0" smtClean="0">
                <a:latin typeface="Arial Rounded MT Bold" panose="020F0704030504030204" pitchFamily="34" charset="0"/>
              </a:rPr>
              <a:t>Filters”</a:t>
            </a:r>
          </a:p>
        </p:txBody>
      </p:sp>
      <p:sp>
        <p:nvSpPr>
          <p:cNvPr id="2" name="Slide Number Placeholder 1"/>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228600" y="155575"/>
            <a:ext cx="8686800" cy="1252538"/>
          </a:xfrm>
        </p:spPr>
        <p:txBody>
          <a:bodyPr/>
          <a:lstStyle/>
          <a:p>
            <a:pPr eaLnBrk="1" hangingPunct="1"/>
            <a:r>
              <a:rPr lang="en-US" sz="2800" dirty="0" smtClean="0"/>
              <a:t>P3: Detecting Compromised Computers in Networks</a:t>
            </a:r>
          </a:p>
        </p:txBody>
      </p:sp>
      <p:sp>
        <p:nvSpPr>
          <p:cNvPr id="3" name="Content Placeholder 2"/>
          <p:cNvSpPr>
            <a:spLocks noGrp="1"/>
          </p:cNvSpPr>
          <p:nvPr>
            <p:ph idx="1"/>
          </p:nvPr>
        </p:nvSpPr>
        <p:spPr>
          <a:xfrm>
            <a:off x="381000" y="1447801"/>
            <a:ext cx="8382000" cy="4953000"/>
          </a:xfrm>
        </p:spPr>
        <p:txBody>
          <a:bodyPr/>
          <a:lstStyle/>
          <a:p>
            <a:pPr eaLnBrk="1" hangingPunct="1"/>
            <a:r>
              <a:rPr lang="en-US" sz="2400" dirty="0" smtClean="0"/>
              <a:t>Botnet</a:t>
            </a:r>
          </a:p>
          <a:p>
            <a:pPr lvl="1" eaLnBrk="1" hangingPunct="1"/>
            <a:r>
              <a:rPr lang="en-US" sz="2000" dirty="0" smtClean="0"/>
              <a:t>Network of compromised machines, with a bot program installed to execute </a:t>
            </a:r>
            <a:r>
              <a:rPr lang="en-US" sz="2000" dirty="0" err="1" smtClean="0"/>
              <a:t>cmds</a:t>
            </a:r>
            <a:r>
              <a:rPr lang="en-US" sz="2000" dirty="0" smtClean="0"/>
              <a:t> from controller, without owners knowledge.</a:t>
            </a:r>
          </a:p>
          <a:p>
            <a:pPr lvl="1" eaLnBrk="1" hangingPunct="1"/>
            <a:endParaRPr lang="en-US" sz="2000" dirty="0" smtClean="0"/>
          </a:p>
          <a:p>
            <a:pPr lvl="1" eaLnBrk="1" hangingPunct="1"/>
            <a:endParaRPr lang="en-US" sz="2000" dirty="0" smtClean="0"/>
          </a:p>
          <a:p>
            <a:pPr lvl="1" eaLnBrk="1" hangingPunct="1"/>
            <a:endParaRPr lang="en-US" sz="2000" dirty="0" smtClean="0"/>
          </a:p>
          <a:p>
            <a:pPr lvl="1" eaLnBrk="1" hangingPunct="1"/>
            <a:endParaRPr lang="en-US" sz="2000" dirty="0" smtClean="0"/>
          </a:p>
          <a:p>
            <a:pPr lvl="1" eaLnBrk="1" hangingPunct="1"/>
            <a:endParaRPr lang="en-US" sz="2000" dirty="0" smtClean="0"/>
          </a:p>
          <a:p>
            <a:pPr lvl="1" eaLnBrk="1" hangingPunct="1"/>
            <a:endParaRPr lang="en-US" sz="2000" dirty="0" smtClean="0"/>
          </a:p>
        </p:txBody>
      </p:sp>
      <p:pic>
        <p:nvPicPr>
          <p:cNvPr id="8" name="Picture 7" descr="botnet.png"/>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42427" y="2819400"/>
            <a:ext cx="4495800" cy="206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sz="3600" dirty="0" smtClean="0"/>
              <a:t>Motivation and Problem</a:t>
            </a:r>
          </a:p>
        </p:txBody>
      </p:sp>
      <p:sp>
        <p:nvSpPr>
          <p:cNvPr id="11267" name="Content Placeholder 2"/>
          <p:cNvSpPr>
            <a:spLocks noGrp="1"/>
          </p:cNvSpPr>
          <p:nvPr>
            <p:ph idx="1"/>
          </p:nvPr>
        </p:nvSpPr>
        <p:spPr>
          <a:xfrm>
            <a:off x="457200" y="1524000"/>
            <a:ext cx="8229600" cy="4876800"/>
          </a:xfrm>
        </p:spPr>
        <p:txBody>
          <a:bodyPr/>
          <a:lstStyle/>
          <a:p>
            <a:pPr eaLnBrk="1" hangingPunct="1"/>
            <a:r>
              <a:rPr lang="en-US" sz="2400" dirty="0" smtClean="0"/>
              <a:t>Botnet becoming a major security issue</a:t>
            </a:r>
          </a:p>
          <a:p>
            <a:pPr lvl="1" eaLnBrk="1" hangingPunct="1"/>
            <a:r>
              <a:rPr lang="en-US" sz="2000" dirty="0" smtClean="0"/>
              <a:t>Spamming, </a:t>
            </a:r>
            <a:r>
              <a:rPr lang="en-US" sz="2000" dirty="0" err="1" smtClean="0"/>
              <a:t>DDoS</a:t>
            </a:r>
            <a:r>
              <a:rPr lang="en-US" sz="2000" dirty="0" smtClean="0"/>
              <a:t>, identity theft</a:t>
            </a:r>
          </a:p>
          <a:p>
            <a:pPr lvl="1" eaLnBrk="1" hangingPunct="1"/>
            <a:r>
              <a:rPr lang="en-US" sz="2000" dirty="0" smtClean="0"/>
              <a:t>sheer volume and wide spread</a:t>
            </a:r>
          </a:p>
          <a:p>
            <a:pPr lvl="1" eaLnBrk="1" hangingPunct="1"/>
            <a:r>
              <a:rPr lang="en-US" dirty="0" smtClean="0"/>
              <a:t>Lack of effective tools to detect bots in local networks</a:t>
            </a:r>
            <a:endParaRPr lang="en-US" sz="2000" dirty="0" smtClean="0"/>
          </a:p>
        </p:txBody>
      </p:sp>
      <p:pic>
        <p:nvPicPr>
          <p:cNvPr id="4" name="Picture 3" descr="botnetscam.bmp"/>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38200" y="3303409"/>
            <a:ext cx="3581400" cy="252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276600"/>
            <a:ext cx="3657600" cy="251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a:t>
            </a:r>
            <a:endParaRPr lang="en-US" dirty="0"/>
          </a:p>
        </p:txBody>
      </p:sp>
      <p:sp>
        <p:nvSpPr>
          <p:cNvPr id="3" name="Content Placeholder 2"/>
          <p:cNvSpPr>
            <a:spLocks noGrp="1"/>
          </p:cNvSpPr>
          <p:nvPr>
            <p:ph idx="1"/>
          </p:nvPr>
        </p:nvSpPr>
        <p:spPr/>
        <p:txBody>
          <a:bodyPr/>
          <a:lstStyle/>
          <a:p>
            <a:r>
              <a:rPr lang="en-US" dirty="0" smtClean="0"/>
              <a:t>Utility-based online detection method</a:t>
            </a:r>
          </a:p>
          <a:p>
            <a:endParaRPr lang="en-US" dirty="0" smtClean="0"/>
          </a:p>
          <a:p>
            <a:r>
              <a:rPr lang="en-US" dirty="0" smtClean="0"/>
              <a:t>SPOT</a:t>
            </a:r>
          </a:p>
          <a:p>
            <a:pPr lvl="1"/>
            <a:r>
              <a:rPr lang="en-US" dirty="0" smtClean="0"/>
              <a:t>Detecting subset of compromised machines involved in spamming</a:t>
            </a:r>
          </a:p>
          <a:p>
            <a:pPr lvl="1"/>
            <a:endParaRPr lang="en-US" dirty="0" smtClean="0"/>
          </a:p>
          <a:p>
            <a:r>
              <a:rPr lang="en-US" dirty="0" smtClean="0"/>
              <a:t>Bots increasingly used in sending spam</a:t>
            </a:r>
          </a:p>
          <a:p>
            <a:pPr lvl="1"/>
            <a:r>
              <a:rPr lang="en-US" dirty="0" smtClean="0"/>
              <a:t>70% - 80% of all spam from bots in recent years</a:t>
            </a:r>
          </a:p>
          <a:p>
            <a:pPr lvl="1"/>
            <a:r>
              <a:rPr lang="en-US" dirty="0" smtClean="0"/>
              <a:t>In response to blacklisting</a:t>
            </a:r>
          </a:p>
          <a:p>
            <a:pPr lvl="1"/>
            <a:r>
              <a:rPr lang="en-US" dirty="0" smtClean="0"/>
              <a:t>Spamming provides key economic incentive for controller</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 Model</a:t>
            </a:r>
            <a:endParaRPr lang="en-US" dirty="0"/>
          </a:p>
        </p:txBody>
      </p:sp>
      <p:sp>
        <p:nvSpPr>
          <p:cNvPr id="3" name="Content Placeholder 2"/>
          <p:cNvSpPr>
            <a:spLocks noGrp="1"/>
          </p:cNvSpPr>
          <p:nvPr>
            <p:ph idx="1"/>
          </p:nvPr>
        </p:nvSpPr>
        <p:spPr>
          <a:xfrm>
            <a:off x="685800" y="3581400"/>
            <a:ext cx="7772400" cy="2362200"/>
          </a:xfrm>
        </p:spPr>
        <p:txBody>
          <a:bodyPr/>
          <a:lstStyle/>
          <a:p>
            <a:r>
              <a:rPr lang="en-US" dirty="0" smtClean="0"/>
              <a:t>Machines in a network</a:t>
            </a:r>
          </a:p>
          <a:p>
            <a:pPr lvl="1"/>
            <a:r>
              <a:rPr lang="en-US" dirty="0" smtClean="0"/>
              <a:t>Either compromised H</a:t>
            </a:r>
            <a:r>
              <a:rPr lang="en-US" baseline="-25000" dirty="0" smtClean="0"/>
              <a:t>1</a:t>
            </a:r>
            <a:r>
              <a:rPr lang="en-US" dirty="0" smtClean="0"/>
              <a:t> or normal H</a:t>
            </a:r>
            <a:r>
              <a:rPr lang="en-US" baseline="-25000" dirty="0" smtClean="0"/>
              <a:t>0</a:t>
            </a:r>
          </a:p>
          <a:p>
            <a:pPr lvl="1"/>
            <a:r>
              <a:rPr lang="en-US" dirty="0" smtClean="0"/>
              <a:t> </a:t>
            </a:r>
          </a:p>
          <a:p>
            <a:r>
              <a:rPr lang="en-US" dirty="0" smtClean="0"/>
              <a:t>How to detect if a machine compromised as </a:t>
            </a:r>
            <a:r>
              <a:rPr lang="en-US" dirty="0" err="1" smtClean="0"/>
              <a:t>msgs</a:t>
            </a:r>
            <a:r>
              <a:rPr lang="en-US" dirty="0" smtClean="0"/>
              <a:t> pass SPOT sequentially?</a:t>
            </a:r>
          </a:p>
          <a:p>
            <a:pPr lvl="1"/>
            <a:r>
              <a:rPr lang="en-US" dirty="0" smtClean="0"/>
              <a:t>Sequential Probability Ratio Test (SPRT)</a:t>
            </a:r>
          </a:p>
          <a:p>
            <a:pPr lvl="1"/>
            <a:endParaRPr lang="en-US" dirty="0"/>
          </a:p>
        </p:txBody>
      </p:sp>
      <p:pic>
        <p:nvPicPr>
          <p:cNvPr id="5" name="Picture 2"/>
          <p:cNvPicPr>
            <a:picLocks noChangeAspect="1" noChangeArrowheads="1"/>
          </p:cNvPicPr>
          <p:nvPr/>
        </p:nvPicPr>
        <p:blipFill>
          <a:blip r:embed="rId3"/>
          <a:srcRect/>
          <a:stretch>
            <a:fillRect/>
          </a:stretch>
        </p:blipFill>
        <p:spPr bwMode="auto">
          <a:xfrm>
            <a:off x="2667000" y="1143000"/>
            <a:ext cx="3298784" cy="2286000"/>
          </a:xfrm>
          <a:prstGeom prst="rect">
            <a:avLst/>
          </a:prstGeom>
          <a:noFill/>
          <a:ln w="9525">
            <a:noFill/>
            <a:miter lim="800000"/>
            <a:headEnd/>
            <a:tailEnd/>
          </a:ln>
          <a:effectLst/>
        </p:spPr>
      </p:pic>
      <p:graphicFrame>
        <p:nvGraphicFramePr>
          <p:cNvPr id="6" name="Object 5"/>
          <p:cNvGraphicFramePr>
            <a:graphicFrameLocks noChangeAspect="1"/>
          </p:cNvGraphicFramePr>
          <p:nvPr/>
        </p:nvGraphicFramePr>
        <p:xfrm>
          <a:off x="1524000" y="4419600"/>
          <a:ext cx="3280833" cy="381000"/>
        </p:xfrm>
        <a:graphic>
          <a:graphicData uri="http://schemas.openxmlformats.org/presentationml/2006/ole">
            <mc:AlternateContent xmlns:mc="http://schemas.openxmlformats.org/markup-compatibility/2006">
              <mc:Choice xmlns:v="urn:schemas-microsoft-com:vml" Requires="v">
                <p:oleObj spid="_x0000_s1038" name="Equation" r:id="rId4" imgW="1968480" imgH="228600" progId="Equation.3">
                  <p:embed/>
                </p:oleObj>
              </mc:Choice>
              <mc:Fallback>
                <p:oleObj name="Equation" r:id="rId4" imgW="196848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4419600"/>
                        <a:ext cx="3280833" cy="381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Slide Number Placeholder 6"/>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Sequential Probability Ratio Test</a:t>
            </a:r>
            <a:endParaRPr lang="en-US" dirty="0"/>
          </a:p>
        </p:txBody>
      </p:sp>
      <p:sp>
        <p:nvSpPr>
          <p:cNvPr id="3" name="Content Placeholder 2"/>
          <p:cNvSpPr>
            <a:spLocks noGrp="1"/>
          </p:cNvSpPr>
          <p:nvPr>
            <p:ph idx="1"/>
          </p:nvPr>
        </p:nvSpPr>
        <p:spPr>
          <a:xfrm>
            <a:off x="685800" y="1371600"/>
            <a:ext cx="7772400" cy="1752600"/>
          </a:xfrm>
        </p:spPr>
        <p:txBody>
          <a:bodyPr/>
          <a:lstStyle/>
          <a:p>
            <a:r>
              <a:rPr lang="en-US" dirty="0" smtClean="0"/>
              <a:t>Statistical method for testing</a:t>
            </a:r>
          </a:p>
          <a:p>
            <a:pPr lvl="1"/>
            <a:r>
              <a:rPr lang="en-US" dirty="0" smtClean="0"/>
              <a:t>Null hypothesis against alternative hypothesis</a:t>
            </a:r>
          </a:p>
          <a:p>
            <a:r>
              <a:rPr lang="en-US" dirty="0" smtClean="0"/>
              <a:t>One-dimensional random walk </a:t>
            </a:r>
          </a:p>
          <a:p>
            <a:pPr lvl="1"/>
            <a:r>
              <a:rPr lang="en-US" dirty="0" smtClean="0"/>
              <a:t>With two boundaries corresponding to hypotheses</a:t>
            </a:r>
            <a:endParaRPr lang="en-US" dirty="0"/>
          </a:p>
        </p:txBody>
      </p:sp>
      <p:cxnSp>
        <p:nvCxnSpPr>
          <p:cNvPr id="6" name="Straight Connector 5"/>
          <p:cNvCxnSpPr/>
          <p:nvPr/>
        </p:nvCxnSpPr>
        <p:spPr bwMode="auto">
          <a:xfrm>
            <a:off x="1905000" y="3962400"/>
            <a:ext cx="5105400" cy="1588"/>
          </a:xfrm>
          <a:prstGeom prst="line">
            <a:avLst/>
          </a:prstGeom>
          <a:ln>
            <a:headEnd type="none" w="med" len="med"/>
            <a:tailEnd type="none" w="med" len="med"/>
          </a:ln>
        </p:spPr>
        <p:style>
          <a:lnRef idx="3">
            <a:schemeClr val="dk1"/>
          </a:lnRef>
          <a:fillRef idx="0">
            <a:schemeClr val="dk1"/>
          </a:fillRef>
          <a:effectRef idx="2">
            <a:schemeClr val="dk1"/>
          </a:effectRef>
          <a:fontRef idx="minor">
            <a:schemeClr val="tx1"/>
          </a:fontRef>
        </p:style>
      </p:cxnSp>
      <p:cxnSp>
        <p:nvCxnSpPr>
          <p:cNvPr id="9" name="Straight Connector 8"/>
          <p:cNvCxnSpPr/>
          <p:nvPr/>
        </p:nvCxnSpPr>
        <p:spPr bwMode="auto">
          <a:xfrm rot="5400000">
            <a:off x="2286000" y="3962400"/>
            <a:ext cx="3048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10" name="Straight Connector 9"/>
          <p:cNvCxnSpPr/>
          <p:nvPr/>
        </p:nvCxnSpPr>
        <p:spPr bwMode="auto">
          <a:xfrm rot="5400000">
            <a:off x="6095206" y="3961606"/>
            <a:ext cx="304800" cy="1588"/>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2279678" y="4383024"/>
            <a:ext cx="338554" cy="369332"/>
          </a:xfrm>
          <a:prstGeom prst="rect">
            <a:avLst/>
          </a:prstGeom>
          <a:noFill/>
        </p:spPr>
        <p:txBody>
          <a:bodyPr wrap="none" rtlCol="0">
            <a:spAutoFit/>
          </a:bodyPr>
          <a:lstStyle/>
          <a:p>
            <a:r>
              <a:rPr lang="en-US" dirty="0" smtClean="0"/>
              <a:t>A</a:t>
            </a:r>
            <a:endParaRPr lang="en-US" dirty="0"/>
          </a:p>
        </p:txBody>
      </p:sp>
      <p:sp>
        <p:nvSpPr>
          <p:cNvPr id="12" name="TextBox 11"/>
          <p:cNvSpPr txBox="1"/>
          <p:nvPr/>
        </p:nvSpPr>
        <p:spPr>
          <a:xfrm>
            <a:off x="6086856" y="4364736"/>
            <a:ext cx="338554" cy="369332"/>
          </a:xfrm>
          <a:prstGeom prst="rect">
            <a:avLst/>
          </a:prstGeom>
          <a:noFill/>
        </p:spPr>
        <p:txBody>
          <a:bodyPr wrap="none" rtlCol="0">
            <a:spAutoFit/>
          </a:bodyPr>
          <a:lstStyle/>
          <a:p>
            <a:r>
              <a:rPr lang="en-US" dirty="0" smtClean="0"/>
              <a:t>B</a:t>
            </a:r>
            <a:endParaRPr lang="en-US" dirty="0"/>
          </a:p>
        </p:txBody>
      </p:sp>
      <p:sp>
        <p:nvSpPr>
          <p:cNvPr id="13" name="Smiley Face 12"/>
          <p:cNvSpPr/>
          <p:nvPr/>
        </p:nvSpPr>
        <p:spPr bwMode="auto">
          <a:xfrm>
            <a:off x="4038600" y="3581400"/>
            <a:ext cx="304800" cy="304800"/>
          </a:xfrm>
          <a:prstGeom prst="smileyFace">
            <a:avLst/>
          </a:prstGeom>
          <a:solidFill>
            <a:schemeClr val="accent1"/>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charset="0"/>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3.33333E-6 -4.44444E-6 L 0.175 -4.44444E-6 " pathEditMode="relative" rAng="0" ptsTypes="AA">
                                      <p:cBhvr>
                                        <p:cTn id="6" dur="2000" fill="hold"/>
                                        <p:tgtEl>
                                          <p:spTgt spid="13"/>
                                        </p:tgtEl>
                                        <p:attrNameLst>
                                          <p:attrName>ppt_x</p:attrName>
                                          <p:attrName>ppt_y</p:attrName>
                                        </p:attrNameLst>
                                      </p:cBhvr>
                                      <p:rCtr x="87" y="0"/>
                                    </p:animMotion>
                                  </p:childTnLst>
                                </p:cTn>
                              </p:par>
                            </p:childTnLst>
                          </p:cTn>
                        </p:par>
                      </p:childTnLst>
                    </p:cTn>
                  </p:par>
                  <p:par>
                    <p:cTn id="7" fill="hold">
                      <p:stCondLst>
                        <p:cond delay="indefinite"/>
                      </p:stCondLst>
                      <p:childTnLst>
                        <p:par>
                          <p:cTn id="8" fill="hold">
                            <p:stCondLst>
                              <p:cond delay="0"/>
                            </p:stCondLst>
                            <p:childTnLst>
                              <p:par>
                                <p:cTn id="9" presetID="35" presetClass="path" presetSubtype="0" accel="50000" decel="50000" fill="hold" grpId="1" nodeType="clickEffect">
                                  <p:stCondLst>
                                    <p:cond delay="0"/>
                                  </p:stCondLst>
                                  <p:childTnLst>
                                    <p:animMotion origin="layout" path="M -3.33333E-6 -4.44444E-6 L -0.2 -4.44444E-6 " pathEditMode="relative" rAng="0" ptsTypes="AA">
                                      <p:cBhvr>
                                        <p:cTn id="10" dur="2000" fill="hold"/>
                                        <p:tgtEl>
                                          <p:spTgt spid="13"/>
                                        </p:tgtEl>
                                        <p:attrNameLst>
                                          <p:attrName>ppt_x</p:attrName>
                                          <p:attrName>ppt_y</p:attrName>
                                        </p:attrNameLst>
                                      </p:cBhvr>
                                      <p:rCtr x="-1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3"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2354" y="381000"/>
            <a:ext cx="8229600" cy="1143000"/>
          </a:xfrm>
        </p:spPr>
        <p:txBody>
          <a:bodyPr/>
          <a:lstStyle/>
          <a:p>
            <a:r>
              <a:rPr lang="en-US" dirty="0" smtClean="0"/>
              <a:t>Performance of SPOT</a:t>
            </a:r>
            <a:endParaRPr lang="en-US" dirty="0"/>
          </a:p>
        </p:txBody>
      </p:sp>
      <p:sp>
        <p:nvSpPr>
          <p:cNvPr id="3" name="Content Placeholder 2"/>
          <p:cNvSpPr>
            <a:spLocks noGrp="1"/>
          </p:cNvSpPr>
          <p:nvPr>
            <p:ph idx="1"/>
          </p:nvPr>
        </p:nvSpPr>
        <p:spPr>
          <a:xfrm>
            <a:off x="609600" y="1828800"/>
            <a:ext cx="7772400" cy="4038600"/>
          </a:xfrm>
        </p:spPr>
        <p:txBody>
          <a:bodyPr/>
          <a:lstStyle/>
          <a:p>
            <a:r>
              <a:rPr lang="en-US" dirty="0"/>
              <a:t>Two month email trace received on FSU campus net</a:t>
            </a:r>
          </a:p>
          <a:p>
            <a:r>
              <a:rPr lang="en-US" dirty="0" err="1"/>
              <a:t>SpamAssassin</a:t>
            </a:r>
            <a:r>
              <a:rPr lang="en-US" dirty="0"/>
              <a:t> and anti-virus software</a:t>
            </a:r>
          </a:p>
          <a:p>
            <a:endParaRPr lang="en-US" dirty="0" smtClean="0"/>
          </a:p>
          <a:p>
            <a:endParaRPr lang="en-US" dirty="0" smtClean="0"/>
          </a:p>
          <a:p>
            <a:endParaRPr lang="en-US" dirty="0"/>
          </a:p>
          <a:p>
            <a:endParaRPr lang="en-US" dirty="0" smtClean="0"/>
          </a:p>
          <a:p>
            <a:r>
              <a:rPr lang="en-US" dirty="0" smtClean="0">
                <a:latin typeface="Arial Rounded MT Bold" panose="020F0704030504030204" pitchFamily="34" charset="0"/>
              </a:rPr>
              <a:t>“</a:t>
            </a:r>
            <a:r>
              <a:rPr lang="en-US" dirty="0">
                <a:latin typeface="Arial Rounded MT Bold" panose="020F0704030504030204" pitchFamily="34" charset="0"/>
              </a:rPr>
              <a:t>Detecting Spam Zombies by Monitoring Outgoing </a:t>
            </a:r>
            <a:r>
              <a:rPr lang="en-US" dirty="0" smtClean="0">
                <a:latin typeface="Arial Rounded MT Bold" panose="020F0704030504030204" pitchFamily="34" charset="0"/>
              </a:rPr>
              <a:t>Messages”</a:t>
            </a:r>
          </a:p>
        </p:txBody>
      </p:sp>
      <p:pic>
        <p:nvPicPr>
          <p:cNvPr id="1027" name="Picture 3"/>
          <p:cNvPicPr>
            <a:picLocks noChangeAspect="1" noChangeArrowheads="1"/>
          </p:cNvPicPr>
          <p:nvPr/>
        </p:nvPicPr>
        <p:blipFill>
          <a:blip r:embed="rId3"/>
          <a:srcRect/>
          <a:stretch>
            <a:fillRect/>
          </a:stretch>
        </p:blipFill>
        <p:spPr bwMode="auto">
          <a:xfrm>
            <a:off x="1162050" y="3352800"/>
            <a:ext cx="6229350" cy="666750"/>
          </a:xfrm>
          <a:prstGeom prst="rect">
            <a:avLst/>
          </a:prstGeom>
          <a:noFill/>
          <a:ln w="9525">
            <a:noFill/>
            <a:miter lim="800000"/>
            <a:headEnd/>
            <a:tailEnd/>
          </a:ln>
          <a:effectLst/>
        </p:spPr>
      </p:pic>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Research Area</a:t>
            </a:r>
            <a:endParaRPr lang="en-US" sz="4000" dirty="0"/>
          </a:p>
        </p:txBody>
      </p:sp>
      <p:sp>
        <p:nvSpPr>
          <p:cNvPr id="3" name="Content Placeholder 2"/>
          <p:cNvSpPr>
            <a:spLocks noGrp="1"/>
          </p:cNvSpPr>
          <p:nvPr>
            <p:ph idx="1"/>
          </p:nvPr>
        </p:nvSpPr>
        <p:spPr/>
        <p:txBody>
          <a:bodyPr/>
          <a:lstStyle/>
          <a:p>
            <a:r>
              <a:rPr lang="en-US" sz="2400" dirty="0" smtClean="0">
                <a:solidFill>
                  <a:srgbClr val="FF0000"/>
                </a:solidFill>
              </a:rPr>
              <a:t>Computer networks, in particular, Internet protocols, architectures, and systems</a:t>
            </a:r>
          </a:p>
          <a:p>
            <a:pPr lvl="1"/>
            <a:r>
              <a:rPr lang="en-US" sz="2000" dirty="0" smtClean="0">
                <a:solidFill>
                  <a:srgbClr val="0000FF"/>
                </a:solidFill>
              </a:rPr>
              <a:t>Internet inter-domain routing</a:t>
            </a:r>
          </a:p>
          <a:p>
            <a:pPr lvl="1"/>
            <a:r>
              <a:rPr lang="en-US" sz="2000" dirty="0" smtClean="0">
                <a:solidFill>
                  <a:srgbClr val="0000FF"/>
                </a:solidFill>
              </a:rPr>
              <a:t>Internet systems </a:t>
            </a:r>
            <a:r>
              <a:rPr lang="en-US" sz="2000" dirty="0" smtClean="0">
                <a:solidFill>
                  <a:srgbClr val="0000FF"/>
                </a:solidFill>
              </a:rPr>
              <a:t>security</a:t>
            </a:r>
          </a:p>
          <a:p>
            <a:pPr lvl="1"/>
            <a:r>
              <a:rPr lang="en-US" dirty="0" smtClean="0"/>
              <a:t>Cyber-physical system</a:t>
            </a:r>
            <a:endParaRPr lang="en-US" sz="2000" dirty="0" smtClean="0"/>
          </a:p>
          <a:p>
            <a:pPr lvl="1"/>
            <a:r>
              <a:rPr lang="en-US" sz="2000" dirty="0" smtClean="0"/>
              <a:t>Network measurement and monitoring</a:t>
            </a:r>
          </a:p>
          <a:p>
            <a:pPr lvl="1"/>
            <a:r>
              <a:rPr lang="en-US" dirty="0" smtClean="0"/>
              <a:t>Overlay and peer-to-peer systems</a:t>
            </a:r>
          </a:p>
          <a:p>
            <a:pPr lvl="1"/>
            <a:r>
              <a:rPr lang="en-US" sz="2000" dirty="0" smtClean="0"/>
              <a:t>Quality of Service (</a:t>
            </a:r>
            <a:r>
              <a:rPr lang="en-US" sz="2000" dirty="0" err="1" smtClean="0"/>
              <a:t>QoS</a:t>
            </a:r>
            <a:r>
              <a:rPr lang="en-US" sz="2000" dirty="0" smtClean="0"/>
              <a:t>) provisioning</a:t>
            </a:r>
          </a:p>
          <a:p>
            <a:r>
              <a:rPr lang="en-US" sz="2400" dirty="0" smtClean="0">
                <a:solidFill>
                  <a:srgbClr val="FF0000"/>
                </a:solidFill>
              </a:rPr>
              <a:t>Details and publications</a:t>
            </a:r>
          </a:p>
          <a:p>
            <a:pPr lvl="1"/>
            <a:r>
              <a:rPr lang="en-US" sz="2000" dirty="0" smtClean="0"/>
              <a:t>http://www.cs.fsu.edu/~duan</a:t>
            </a:r>
            <a:endParaRPr lang="en-US" sz="20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35877140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dirty="0" smtClean="0"/>
              <a:t>P4: A </a:t>
            </a:r>
            <a:r>
              <a:rPr lang="en-US" altLang="en-US" dirty="0" err="1" smtClean="0"/>
              <a:t>Traceback</a:t>
            </a:r>
            <a:r>
              <a:rPr lang="en-US" altLang="en-US" dirty="0" smtClean="0"/>
              <a:t> Attack on Freenet</a:t>
            </a:r>
          </a:p>
        </p:txBody>
      </p:sp>
      <p:sp>
        <p:nvSpPr>
          <p:cNvPr id="6147" name="Content Placeholder 2"/>
          <p:cNvSpPr>
            <a:spLocks noGrp="1"/>
          </p:cNvSpPr>
          <p:nvPr>
            <p:ph idx="1"/>
          </p:nvPr>
        </p:nvSpPr>
        <p:spPr>
          <a:xfrm>
            <a:off x="457200" y="1600200"/>
            <a:ext cx="8229600" cy="4389438"/>
          </a:xfrm>
        </p:spPr>
        <p:txBody>
          <a:bodyPr/>
          <a:lstStyle/>
          <a:p>
            <a:pPr eaLnBrk="1" hangingPunct="1">
              <a:defRPr/>
            </a:pPr>
            <a:r>
              <a:rPr lang="en-US" sz="2400" dirty="0" err="1" smtClean="0"/>
              <a:t>Freenet</a:t>
            </a:r>
            <a:r>
              <a:rPr lang="en-US" sz="2400" dirty="0" smtClean="0"/>
              <a:t> is an anonymous peer to peer content-sharing system</a:t>
            </a:r>
          </a:p>
          <a:p>
            <a:pPr lvl="1" eaLnBrk="1" hangingPunct="1">
              <a:defRPr/>
            </a:pPr>
            <a:r>
              <a:rPr lang="en-US" sz="2000" dirty="0" smtClean="0"/>
              <a:t>Each node contributes a part of storage space.</a:t>
            </a:r>
          </a:p>
          <a:p>
            <a:pPr lvl="1" eaLnBrk="1" hangingPunct="1">
              <a:defRPr/>
            </a:pPr>
            <a:r>
              <a:rPr lang="en-US" sz="2000" dirty="0" smtClean="0"/>
              <a:t>Nodes can join and depart from </a:t>
            </a:r>
            <a:r>
              <a:rPr lang="en-US" sz="2000" dirty="0" err="1" smtClean="0"/>
              <a:t>Freenet</a:t>
            </a:r>
            <a:r>
              <a:rPr lang="en-US" sz="2000" dirty="0"/>
              <a:t> </a:t>
            </a:r>
            <a:r>
              <a:rPr lang="en-US" sz="2000" dirty="0" smtClean="0"/>
              <a:t>at any moment.</a:t>
            </a:r>
          </a:p>
          <a:p>
            <a:pPr eaLnBrk="1" hangingPunct="1">
              <a:defRPr/>
            </a:pPr>
            <a:r>
              <a:rPr lang="en-US" sz="2400" dirty="0" smtClean="0"/>
              <a:t>Aims to support anonymity of content publishers and retrievers.</a:t>
            </a:r>
            <a:endParaRPr lang="en-US" sz="2400" dirty="0"/>
          </a:p>
        </p:txBody>
      </p:sp>
      <p:pic>
        <p:nvPicPr>
          <p:cNvPr id="7172"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90800" y="4495800"/>
            <a:ext cx="3508375" cy="1601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Security Mechanisms Used</a:t>
            </a:r>
            <a:endParaRPr lang="en-US" dirty="0"/>
          </a:p>
        </p:txBody>
      </p:sp>
      <p:sp>
        <p:nvSpPr>
          <p:cNvPr id="3" name="Content Placeholder 2"/>
          <p:cNvSpPr>
            <a:spLocks noGrp="1"/>
          </p:cNvSpPr>
          <p:nvPr>
            <p:ph idx="1"/>
          </p:nvPr>
        </p:nvSpPr>
        <p:spPr/>
        <p:txBody>
          <a:bodyPr/>
          <a:lstStyle/>
          <a:p>
            <a:r>
              <a:rPr lang="en-US" dirty="0" smtClean="0"/>
              <a:t>Per-hop source address rewriting</a:t>
            </a:r>
          </a:p>
          <a:p>
            <a:r>
              <a:rPr lang="en-US" dirty="0" smtClean="0"/>
              <a:t>Per-hop traffic encryption</a:t>
            </a:r>
          </a:p>
          <a:p>
            <a:r>
              <a:rPr lang="en-US" dirty="0" smtClean="0"/>
              <a:t>End-to-end file encryption is also used</a:t>
            </a:r>
          </a:p>
          <a:p>
            <a:r>
              <a:rPr lang="en-US" dirty="0" smtClean="0"/>
              <a:t>HTL is only decreased with a probability</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7906116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Traceback Attack on Freenet</a:t>
            </a:r>
          </a:p>
        </p:txBody>
      </p:sp>
      <p:sp>
        <p:nvSpPr>
          <p:cNvPr id="3" name="Content Placeholder 2"/>
          <p:cNvSpPr>
            <a:spLocks noGrp="1"/>
          </p:cNvSpPr>
          <p:nvPr>
            <p:ph idx="1"/>
          </p:nvPr>
        </p:nvSpPr>
        <p:spPr/>
        <p:txBody>
          <a:bodyPr>
            <a:normAutofit/>
          </a:bodyPr>
          <a:lstStyle/>
          <a:p>
            <a:pPr>
              <a:defRPr/>
            </a:pPr>
            <a:r>
              <a:rPr lang="en-US" dirty="0" smtClean="0"/>
              <a:t>Goal: find which node issued a file request message</a:t>
            </a:r>
          </a:p>
          <a:p>
            <a:pPr marL="0" indent="0">
              <a:buFont typeface="Wingdings 2" pitchFamily="18" charset="2"/>
              <a:buNone/>
              <a:defRPr/>
            </a:pPr>
            <a:endParaRPr lang="en-US" dirty="0" smtClean="0"/>
          </a:p>
          <a:p>
            <a:pPr>
              <a:defRPr/>
            </a:pPr>
            <a:r>
              <a:rPr lang="en-US" dirty="0" smtClean="0"/>
              <a:t>Two critical components of the attack</a:t>
            </a:r>
          </a:p>
          <a:p>
            <a:pPr lvl="1">
              <a:defRPr/>
            </a:pPr>
            <a:r>
              <a:rPr lang="en-US" sz="2000" dirty="0" smtClean="0"/>
              <a:t>Connect an attacking node to a suspect node</a:t>
            </a:r>
          </a:p>
          <a:p>
            <a:pPr lvl="1">
              <a:defRPr/>
            </a:pPr>
            <a:r>
              <a:rPr lang="en-US" sz="2000" dirty="0" smtClean="0">
                <a:solidFill>
                  <a:srgbClr val="0000FF"/>
                </a:solidFill>
              </a:rPr>
              <a:t>Check if a suspect node has seen a particular message before.</a:t>
            </a:r>
          </a:p>
          <a:p>
            <a:pPr marL="393700" lvl="1" indent="0">
              <a:buFont typeface="Wingdings 2" pitchFamily="18" charset="2"/>
              <a:buNone/>
              <a:defRPr/>
            </a:pPr>
            <a:endParaRPr lang="en-US" sz="2000" dirty="0" smtClean="0"/>
          </a:p>
          <a:p>
            <a:pPr>
              <a:defRPr/>
            </a:pPr>
            <a:r>
              <a:rPr lang="en-US" dirty="0" smtClean="0"/>
              <a:t>Identifying all nodes seeing a message</a:t>
            </a:r>
          </a:p>
          <a:p>
            <a:pPr>
              <a:defRPr/>
            </a:pPr>
            <a:r>
              <a:rPr lang="en-US" dirty="0" smtClean="0"/>
              <a:t>Uniquely determining originating machine</a:t>
            </a:r>
          </a:p>
          <a:p>
            <a:pPr>
              <a:defRPr/>
            </a:pPr>
            <a:endParaRPr lang="en-US" dirty="0"/>
          </a:p>
          <a:p>
            <a:pPr>
              <a:defRPr/>
            </a:pPr>
            <a:r>
              <a:rPr lang="en-US" dirty="0" smtClean="0">
                <a:latin typeface="Arial Rounded MT Bold" panose="020F0704030504030204" pitchFamily="34" charset="0"/>
              </a:rPr>
              <a:t>“A </a:t>
            </a:r>
            <a:r>
              <a:rPr lang="en-US" dirty="0" err="1" smtClean="0">
                <a:latin typeface="Arial Rounded MT Bold" panose="020F0704030504030204" pitchFamily="34" charset="0"/>
              </a:rPr>
              <a:t>Traceback</a:t>
            </a:r>
            <a:r>
              <a:rPr lang="en-US" dirty="0" smtClean="0">
                <a:latin typeface="Arial Rounded MT Bold" panose="020F0704030504030204" pitchFamily="34" charset="0"/>
              </a:rPr>
              <a:t> Attack on Freenet”</a:t>
            </a:r>
          </a:p>
          <a:p>
            <a:pPr marL="0" indent="0">
              <a:buFont typeface="Wingdings 2" pitchFamily="18" charset="2"/>
              <a:buNone/>
              <a:defRPr/>
            </a:pPr>
            <a:endParaRPr lang="en-US"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Identifying All </a:t>
            </a:r>
            <a:r>
              <a:rPr lang="en-US" altLang="en-US" dirty="0"/>
              <a:t>N</a:t>
            </a:r>
            <a:r>
              <a:rPr lang="en-US" altLang="en-US" dirty="0" smtClean="0"/>
              <a:t>odes </a:t>
            </a:r>
            <a:r>
              <a:rPr lang="en-US" altLang="en-US" dirty="0"/>
              <a:t>S</a:t>
            </a:r>
            <a:r>
              <a:rPr lang="en-US" altLang="en-US" dirty="0" smtClean="0"/>
              <a:t>eeing </a:t>
            </a:r>
            <a:r>
              <a:rPr lang="en-US" altLang="en-US" dirty="0" err="1"/>
              <a:t>M</a:t>
            </a:r>
            <a:r>
              <a:rPr lang="en-US" altLang="en-US" dirty="0" err="1" smtClean="0"/>
              <a:t>sg</a:t>
            </a:r>
            <a:endParaRPr lang="en-US" altLang="en-US" dirty="0" smtClean="0"/>
          </a:p>
        </p:txBody>
      </p:sp>
      <p:sp>
        <p:nvSpPr>
          <p:cNvPr id="4" name="Content Placeholder 2"/>
          <p:cNvSpPr>
            <a:spLocks noGrp="1"/>
          </p:cNvSpPr>
          <p:nvPr>
            <p:ph idx="1"/>
          </p:nvPr>
        </p:nvSpPr>
        <p:spPr>
          <a:xfrm>
            <a:off x="496758" y="1491859"/>
            <a:ext cx="8229600" cy="4713288"/>
          </a:xfrm>
        </p:spPr>
        <p:txBody>
          <a:bodyPr/>
          <a:lstStyle/>
          <a:p>
            <a:pPr marL="0" indent="0">
              <a:buFont typeface="Wingdings 2" pitchFamily="18" charset="2"/>
              <a:buNone/>
              <a:defRPr/>
            </a:pPr>
            <a:endParaRPr lang="en-US" dirty="0"/>
          </a:p>
          <a:p>
            <a:pPr>
              <a:defRPr/>
            </a:pPr>
            <a:endParaRPr lang="en-US" dirty="0" smtClean="0"/>
          </a:p>
          <a:p>
            <a:pPr>
              <a:defRPr/>
            </a:pPr>
            <a:endParaRPr lang="en-US" dirty="0"/>
          </a:p>
          <a:p>
            <a:pPr marL="0" indent="0">
              <a:buFont typeface="Wingdings 2" pitchFamily="18" charset="2"/>
              <a:buNone/>
              <a:defRPr/>
            </a:pPr>
            <a:endParaRPr lang="en-US" dirty="0" smtClean="0"/>
          </a:p>
        </p:txBody>
      </p:sp>
      <p:sp>
        <p:nvSpPr>
          <p:cNvPr id="5" name="Oval 4"/>
          <p:cNvSpPr/>
          <p:nvPr/>
        </p:nvSpPr>
        <p:spPr>
          <a:xfrm>
            <a:off x="4876800" y="4430712"/>
            <a:ext cx="457200" cy="4572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Oval 5"/>
          <p:cNvSpPr/>
          <p:nvPr/>
        </p:nvSpPr>
        <p:spPr>
          <a:xfrm>
            <a:off x="3249613" y="4240212"/>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Oval 6"/>
          <p:cNvSpPr/>
          <p:nvPr/>
        </p:nvSpPr>
        <p:spPr>
          <a:xfrm>
            <a:off x="5867400" y="4430712"/>
            <a:ext cx="457200" cy="4572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8" name="Straight Connector 7"/>
          <p:cNvCxnSpPr>
            <a:stCxn id="6" idx="6"/>
          </p:cNvCxnSpPr>
          <p:nvPr/>
        </p:nvCxnSpPr>
        <p:spPr>
          <a:xfrm flipV="1">
            <a:off x="3706813" y="3544887"/>
            <a:ext cx="1198562" cy="923925"/>
          </a:xfrm>
          <a:prstGeom prst="line">
            <a:avLst/>
          </a:prstGeom>
        </p:spPr>
        <p:style>
          <a:lnRef idx="1">
            <a:schemeClr val="accent1"/>
          </a:lnRef>
          <a:fillRef idx="0">
            <a:schemeClr val="accent1"/>
          </a:fillRef>
          <a:effectRef idx="0">
            <a:schemeClr val="accent1"/>
          </a:effectRef>
          <a:fontRef idx="minor">
            <a:schemeClr val="tx1"/>
          </a:fontRef>
        </p:style>
      </p:cxnSp>
      <p:sp>
        <p:nvSpPr>
          <p:cNvPr id="12" name="Content Placeholder 2"/>
          <p:cNvSpPr txBox="1">
            <a:spLocks/>
          </p:cNvSpPr>
          <p:nvPr/>
        </p:nvSpPr>
        <p:spPr>
          <a:xfrm>
            <a:off x="487363" y="1985963"/>
            <a:ext cx="8229600" cy="4389437"/>
          </a:xfrm>
          <a:prstGeom prst="rect">
            <a:avLst/>
          </a:prstGeom>
        </p:spPr>
        <p:txBody>
          <a:bodyPr>
            <a:normAutofit/>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Font typeface="Wingdings 2"/>
              <a:buNone/>
              <a:defRPr/>
            </a:pPr>
            <a:endParaRPr lang="en-US" dirty="0" smtClean="0"/>
          </a:p>
          <a:p>
            <a:pPr>
              <a:defRPr/>
            </a:pPr>
            <a:endParaRPr lang="en-US" dirty="0" smtClean="0"/>
          </a:p>
          <a:p>
            <a:pPr>
              <a:defRPr/>
            </a:pPr>
            <a:endParaRPr lang="en-US" dirty="0" smtClean="0"/>
          </a:p>
          <a:p>
            <a:pPr>
              <a:defRPr/>
            </a:pPr>
            <a:endParaRPr lang="en-US" dirty="0" smtClean="0"/>
          </a:p>
        </p:txBody>
      </p:sp>
      <p:sp>
        <p:nvSpPr>
          <p:cNvPr id="13" name="Oval 12"/>
          <p:cNvSpPr/>
          <p:nvPr/>
        </p:nvSpPr>
        <p:spPr>
          <a:xfrm>
            <a:off x="3230563" y="220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4" name="Oval 13"/>
          <p:cNvSpPr/>
          <p:nvPr/>
        </p:nvSpPr>
        <p:spPr>
          <a:xfrm>
            <a:off x="6811304" y="3316201"/>
            <a:ext cx="457200" cy="4572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15" name="Oval 14"/>
          <p:cNvSpPr/>
          <p:nvPr/>
        </p:nvSpPr>
        <p:spPr>
          <a:xfrm>
            <a:off x="1554163" y="2209800"/>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6" name="Oval 15"/>
          <p:cNvSpPr/>
          <p:nvPr/>
        </p:nvSpPr>
        <p:spPr>
          <a:xfrm>
            <a:off x="1554163" y="4313237"/>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7" name="Straight Connector 16"/>
          <p:cNvCxnSpPr>
            <a:stCxn id="15" idx="5"/>
          </p:cNvCxnSpPr>
          <p:nvPr/>
        </p:nvCxnSpPr>
        <p:spPr>
          <a:xfrm>
            <a:off x="1943100" y="2600325"/>
            <a:ext cx="1320800" cy="91122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011363" y="3475037"/>
            <a:ext cx="1252537" cy="36513"/>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6" idx="6"/>
          </p:cNvCxnSpPr>
          <p:nvPr/>
        </p:nvCxnSpPr>
        <p:spPr>
          <a:xfrm flipV="1">
            <a:off x="2011363" y="3511550"/>
            <a:ext cx="1252537" cy="1030287"/>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364163" y="3511550"/>
            <a:ext cx="1447800" cy="333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3721100" y="3511550"/>
            <a:ext cx="11858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a:stCxn id="13" idx="5"/>
          </p:cNvCxnSpPr>
          <p:nvPr/>
        </p:nvCxnSpPr>
        <p:spPr>
          <a:xfrm>
            <a:off x="3619500" y="2600325"/>
            <a:ext cx="1287463" cy="911225"/>
          </a:xfrm>
          <a:prstGeom prst="line">
            <a:avLst/>
          </a:prstGeom>
        </p:spPr>
        <p:style>
          <a:lnRef idx="1">
            <a:schemeClr val="accent1"/>
          </a:lnRef>
          <a:fillRef idx="0">
            <a:schemeClr val="accent1"/>
          </a:fillRef>
          <a:effectRef idx="0">
            <a:schemeClr val="accent1"/>
          </a:effectRef>
          <a:fontRef idx="minor">
            <a:schemeClr val="tx1"/>
          </a:fontRef>
        </p:style>
      </p:cxnSp>
      <p:sp>
        <p:nvSpPr>
          <p:cNvPr id="16405" name="TextBox 22"/>
          <p:cNvSpPr txBox="1">
            <a:spLocks noChangeArrowheads="1"/>
          </p:cNvSpPr>
          <p:nvPr/>
        </p:nvSpPr>
        <p:spPr bwMode="auto">
          <a:xfrm>
            <a:off x="6583363" y="2865437"/>
            <a:ext cx="1600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Monitor Node</a:t>
            </a:r>
          </a:p>
        </p:txBody>
      </p:sp>
      <p:sp>
        <p:nvSpPr>
          <p:cNvPr id="16406" name="TextBox 23"/>
          <p:cNvSpPr txBox="1">
            <a:spLocks noChangeArrowheads="1"/>
          </p:cNvSpPr>
          <p:nvPr/>
        </p:nvSpPr>
        <p:spPr bwMode="auto">
          <a:xfrm>
            <a:off x="4905375" y="2717800"/>
            <a:ext cx="800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N</a:t>
            </a:r>
            <a:r>
              <a:rPr lang="en-US" altLang="en-US" baseline="-25000"/>
              <a:t>k</a:t>
            </a:r>
          </a:p>
        </p:txBody>
      </p:sp>
      <p:sp>
        <p:nvSpPr>
          <p:cNvPr id="16407" name="TextBox 24"/>
          <p:cNvSpPr txBox="1">
            <a:spLocks noChangeArrowheads="1"/>
          </p:cNvSpPr>
          <p:nvPr/>
        </p:nvSpPr>
        <p:spPr bwMode="auto">
          <a:xfrm>
            <a:off x="1211263" y="2870200"/>
            <a:ext cx="800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N</a:t>
            </a:r>
            <a:r>
              <a:rPr lang="en-US" altLang="en-US" baseline="-25000"/>
              <a:t>k-2</a:t>
            </a:r>
          </a:p>
        </p:txBody>
      </p:sp>
      <p:sp>
        <p:nvSpPr>
          <p:cNvPr id="26" name="Oval 25"/>
          <p:cNvSpPr/>
          <p:nvPr/>
        </p:nvSpPr>
        <p:spPr>
          <a:xfrm>
            <a:off x="4913425" y="3266628"/>
            <a:ext cx="457200" cy="4572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27" name="Oval 26"/>
          <p:cNvSpPr/>
          <p:nvPr/>
        </p:nvSpPr>
        <p:spPr>
          <a:xfrm>
            <a:off x="3276935" y="3246222"/>
            <a:ext cx="457200" cy="4572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28" name="Oval 27"/>
          <p:cNvSpPr/>
          <p:nvPr/>
        </p:nvSpPr>
        <p:spPr>
          <a:xfrm>
            <a:off x="1569121" y="3232959"/>
            <a:ext cx="457200" cy="457200"/>
          </a:xfrm>
          <a:prstGeom prst="ellipse">
            <a:avLst/>
          </a:prstGeom>
        </p:spPr>
        <p:style>
          <a:lnRef idx="1">
            <a:schemeClr val="accent4"/>
          </a:lnRef>
          <a:fillRef idx="3">
            <a:schemeClr val="accent4"/>
          </a:fillRef>
          <a:effectRef idx="2">
            <a:schemeClr val="accent4"/>
          </a:effectRef>
          <a:fontRef idx="minor">
            <a:schemeClr val="lt1"/>
          </a:fontRef>
        </p:style>
        <p:txBody>
          <a:bodyPr anchor="ctr"/>
          <a:lstStyle/>
          <a:p>
            <a:pPr algn="ctr">
              <a:defRPr/>
            </a:pPr>
            <a:endParaRPr lang="en-US"/>
          </a:p>
        </p:txBody>
      </p:sp>
      <p:sp>
        <p:nvSpPr>
          <p:cNvPr id="16417" name="TextBox 28"/>
          <p:cNvSpPr txBox="1">
            <a:spLocks noChangeArrowheads="1"/>
          </p:cNvSpPr>
          <p:nvPr/>
        </p:nvSpPr>
        <p:spPr bwMode="auto">
          <a:xfrm>
            <a:off x="3214688" y="2870200"/>
            <a:ext cx="800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a:t>N</a:t>
            </a:r>
            <a:r>
              <a:rPr lang="en-US" altLang="en-US" baseline="-25000"/>
              <a:t>k-1</a:t>
            </a:r>
          </a:p>
        </p:txBody>
      </p:sp>
      <p:sp>
        <p:nvSpPr>
          <p:cNvPr id="30" name="Oval 29"/>
          <p:cNvSpPr/>
          <p:nvPr/>
        </p:nvSpPr>
        <p:spPr>
          <a:xfrm>
            <a:off x="1568450" y="3246437"/>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1" name="Oval 30"/>
          <p:cNvSpPr/>
          <p:nvPr/>
        </p:nvSpPr>
        <p:spPr>
          <a:xfrm>
            <a:off x="3263900" y="3246437"/>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2" name="Oval 31"/>
          <p:cNvSpPr/>
          <p:nvPr/>
        </p:nvSpPr>
        <p:spPr>
          <a:xfrm>
            <a:off x="4913313" y="3265487"/>
            <a:ext cx="457200" cy="457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5" name="Oval 34"/>
          <p:cNvSpPr/>
          <p:nvPr/>
        </p:nvSpPr>
        <p:spPr>
          <a:xfrm>
            <a:off x="6735763" y="4430712"/>
            <a:ext cx="457200" cy="457200"/>
          </a:xfrm>
          <a:prstGeom prst="ellipse">
            <a:avLst/>
          </a:prstGeom>
          <a:solidFill>
            <a:srgbClr val="C00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6422" name="TextBox 35"/>
          <p:cNvSpPr txBox="1">
            <a:spLocks noChangeArrowheads="1"/>
          </p:cNvSpPr>
          <p:nvPr/>
        </p:nvSpPr>
        <p:spPr bwMode="auto">
          <a:xfrm>
            <a:off x="5029200" y="5040312"/>
            <a:ext cx="19177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dirty="0"/>
              <a:t>Attack Nodes</a:t>
            </a:r>
          </a:p>
        </p:txBody>
      </p:sp>
      <p:sp>
        <p:nvSpPr>
          <p:cNvPr id="2" name="Slide Number Placeholder 1"/>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2"/>
                                        </p:tgtEl>
                                        <p:attrNameLst>
                                          <p:attrName>style.visibility</p:attrName>
                                        </p:attrNameLst>
                                      </p:cBhvr>
                                      <p:to>
                                        <p:strVal val="hidden"/>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31"/>
                                        </p:tgtEl>
                                        <p:attrNameLst>
                                          <p:attrName>style.visibility</p:attrName>
                                        </p:attrNameLst>
                                      </p:cBhvr>
                                      <p:to>
                                        <p:strVal val="hidden"/>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r>
              <a:rPr lang="en-US" altLang="en-US" sz="4800" smtClean="0"/>
              <a:t>Uniquely determining originator</a:t>
            </a:r>
          </a:p>
        </p:txBody>
      </p:sp>
      <p:sp>
        <p:nvSpPr>
          <p:cNvPr id="23555" name="Content Placeholder 2"/>
          <p:cNvSpPr>
            <a:spLocks noGrp="1"/>
          </p:cNvSpPr>
          <p:nvPr>
            <p:ph idx="1"/>
          </p:nvPr>
        </p:nvSpPr>
        <p:spPr/>
        <p:txBody>
          <a:bodyPr/>
          <a:lstStyle/>
          <a:p>
            <a:pPr>
              <a:defRPr/>
            </a:pPr>
            <a:r>
              <a:rPr lang="en-US" dirty="0" smtClean="0"/>
              <a:t>We can uniquely determine originating machine if forwarding path of message satisfies certain conditions</a:t>
            </a:r>
          </a:p>
          <a:p>
            <a:pPr lvl="1">
              <a:defRPr/>
            </a:pPr>
            <a:r>
              <a:rPr lang="en-US" dirty="0" smtClean="0"/>
              <a:t>A few lemmas developed to specify conditions</a:t>
            </a:r>
          </a:p>
          <a:p>
            <a:pPr lvl="1">
              <a:defRPr/>
            </a:pPr>
            <a:r>
              <a:rPr lang="en-US" dirty="0" smtClean="0"/>
              <a:t>In essence, relying on routing algorithm of </a:t>
            </a:r>
            <a:r>
              <a:rPr lang="en-US" dirty="0" err="1" smtClean="0"/>
              <a:t>Freenet</a:t>
            </a:r>
            <a:r>
              <a:rPr lang="en-US" dirty="0" smtClean="0"/>
              <a:t> and relationship among neighbors</a:t>
            </a:r>
          </a:p>
          <a:p>
            <a:pPr>
              <a:defRPr/>
            </a:pPr>
            <a:endParaRPr lang="en-US" dirty="0">
              <a:sym typeface="Wingdings" pitchFamily="2" charset="2"/>
            </a:endParaRPr>
          </a:p>
        </p:txBody>
      </p:sp>
      <p:sp>
        <p:nvSpPr>
          <p:cNvPr id="2" name="Slide Number Placeholder 1"/>
          <p:cNvSpPr>
            <a:spLocks noGrp="1"/>
          </p:cNvSpPr>
          <p:nvPr>
            <p:ph type="sldNum" sz="quarter" idx="12"/>
          </p:nvPr>
        </p:nvSpPr>
        <p:spPr/>
        <p:txBody>
          <a:bodyPr/>
          <a:lstStyle/>
          <a:p>
            <a:fld id="{B6F15528-21DE-4FAA-801E-634DDDAF4B2B}" type="slidenum">
              <a:rPr lang="en-US" smtClean="0"/>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latin typeface="Times New Roman" pitchFamily="18" charset="0"/>
                <a:cs typeface="Times New Roman" pitchFamily="18" charset="0"/>
              </a:rPr>
              <a:t>Performance Evaluation</a:t>
            </a:r>
          </a:p>
        </p:txBody>
      </p:sp>
      <p:sp>
        <p:nvSpPr>
          <p:cNvPr id="20483" name="Content Placeholder 2"/>
          <p:cNvSpPr>
            <a:spLocks noGrp="1"/>
          </p:cNvSpPr>
          <p:nvPr>
            <p:ph idx="1"/>
          </p:nvPr>
        </p:nvSpPr>
        <p:spPr>
          <a:xfrm>
            <a:off x="457200" y="1371600"/>
            <a:ext cx="8229600" cy="4693920"/>
          </a:xfrm>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p:txBody>
      </p:sp>
      <p:graphicFrame>
        <p:nvGraphicFramePr>
          <p:cNvPr id="6" name="Table 5"/>
          <p:cNvGraphicFramePr>
            <a:graphicFrameLocks noGrp="1"/>
          </p:cNvGraphicFramePr>
          <p:nvPr>
            <p:extLst>
              <p:ext uri="{D42A27DB-BD31-4B8C-83A1-F6EECF244321}">
                <p14:modId xmlns:p14="http://schemas.microsoft.com/office/powerpoint/2010/main" val="2925735329"/>
              </p:ext>
            </p:extLst>
          </p:nvPr>
        </p:nvGraphicFramePr>
        <p:xfrm>
          <a:off x="609600" y="1493520"/>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rowSpan="2">
                  <a:txBody>
                    <a:bodyPr/>
                    <a:lstStyle/>
                    <a:p>
                      <a:pPr algn="ctr"/>
                      <a:r>
                        <a:rPr lang="en-US" dirty="0" smtClean="0">
                          <a:latin typeface="Times New Roman" pitchFamily="18" charset="0"/>
                          <a:cs typeface="Times New Roman" pitchFamily="18" charset="0"/>
                        </a:rPr>
                        <a:t>Set</a:t>
                      </a:r>
                      <a:endParaRPr lang="en-US" dirty="0">
                        <a:latin typeface="Times New Roman" pitchFamily="18" charset="0"/>
                        <a:cs typeface="Times New Roman" pitchFamily="18" charset="0"/>
                      </a:endParaRPr>
                    </a:p>
                  </a:txBody>
                  <a:tcPr/>
                </a:tc>
                <a:tc rowSpan="2">
                  <a:txBody>
                    <a:bodyPr/>
                    <a:lstStyle/>
                    <a:p>
                      <a:pPr algn="ctr"/>
                      <a:r>
                        <a:rPr lang="en-US" dirty="0" smtClean="0">
                          <a:latin typeface="Times New Roman" pitchFamily="18" charset="0"/>
                          <a:cs typeface="Times New Roman" pitchFamily="18" charset="0"/>
                        </a:rPr>
                        <a:t>Total</a:t>
                      </a:r>
                      <a:endParaRPr lang="en-US" dirty="0">
                        <a:latin typeface="Times New Roman" pitchFamily="18" charset="0"/>
                        <a:cs typeface="Times New Roman" pitchFamily="18" charset="0"/>
                      </a:endParaRPr>
                    </a:p>
                  </a:txBody>
                  <a:tcPr/>
                </a:tc>
                <a:tc gridSpan="2">
                  <a:txBody>
                    <a:bodyPr/>
                    <a:lstStyle/>
                    <a:p>
                      <a:pPr algn="ctr"/>
                      <a:r>
                        <a:rPr lang="en-US" dirty="0" smtClean="0">
                          <a:latin typeface="Times New Roman" pitchFamily="18" charset="0"/>
                          <a:cs typeface="Times New Roman" pitchFamily="18" charset="0"/>
                        </a:rPr>
                        <a:t>Successful</a:t>
                      </a:r>
                      <a:endParaRPr lang="en-US" dirty="0">
                        <a:latin typeface="Times New Roman" pitchFamily="18" charset="0"/>
                        <a:cs typeface="Times New Roman" pitchFamily="18" charset="0"/>
                      </a:endParaRPr>
                    </a:p>
                  </a:txBody>
                  <a:tcPr/>
                </a:tc>
                <a:tc hMerge="1">
                  <a:txBody>
                    <a:bodyPr/>
                    <a:lstStyle/>
                    <a:p>
                      <a:endParaRPr lang="en-US" dirty="0">
                        <a:latin typeface="Times New Roman" pitchFamily="18" charset="0"/>
                        <a:cs typeface="Times New Roman" pitchFamily="18" charset="0"/>
                      </a:endParaRPr>
                    </a:p>
                  </a:txBody>
                  <a:tcPr/>
                </a:tc>
              </a:tr>
              <a:tr h="370840">
                <a:tc vMerge="1">
                  <a:txBody>
                    <a:bodyPr/>
                    <a:lstStyle/>
                    <a:p>
                      <a:endParaRPr lang="en-US" dirty="0">
                        <a:latin typeface="Times New Roman" pitchFamily="18" charset="0"/>
                        <a:cs typeface="Times New Roman" pitchFamily="18" charset="0"/>
                      </a:endParaRPr>
                    </a:p>
                  </a:txBody>
                  <a:tcPr/>
                </a:tc>
                <a:tc vMerge="1">
                  <a:txBody>
                    <a:bodyPr/>
                    <a:lstStyle/>
                    <a:p>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Number</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Percentage</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S1</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43</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43%</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S2</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24</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24%</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S3</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41</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41%</a:t>
                      </a:r>
                      <a:endParaRPr lang="en-US" dirty="0">
                        <a:latin typeface="Times New Roman" pitchFamily="18" charset="0"/>
                        <a:cs typeface="Times New Roman" pitchFamily="18" charset="0"/>
                      </a:endParaRPr>
                    </a:p>
                  </a:txBody>
                  <a:tcPr/>
                </a:tc>
              </a:tr>
            </a:tbl>
          </a:graphicData>
        </a:graphic>
      </p:graphicFrame>
      <p:graphicFrame>
        <p:nvGraphicFramePr>
          <p:cNvPr id="7" name="Table 6"/>
          <p:cNvGraphicFramePr>
            <a:graphicFrameLocks noGrp="1"/>
          </p:cNvGraphicFramePr>
          <p:nvPr>
            <p:extLst>
              <p:ext uri="{D42A27DB-BD31-4B8C-83A1-F6EECF244321}">
                <p14:modId xmlns:p14="http://schemas.microsoft.com/office/powerpoint/2010/main" val="63524832"/>
              </p:ext>
            </p:extLst>
          </p:nvPr>
        </p:nvGraphicFramePr>
        <p:xfrm>
          <a:off x="609600" y="3931920"/>
          <a:ext cx="6096000" cy="222504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pPr algn="ctr"/>
                      <a:r>
                        <a:rPr lang="en-US" b="0" dirty="0" smtClean="0">
                          <a:solidFill>
                            <a:schemeClr val="tx1"/>
                          </a:solidFill>
                          <a:latin typeface="Times New Roman" pitchFamily="18" charset="0"/>
                          <a:cs typeface="Times New Roman" pitchFamily="18" charset="0"/>
                        </a:rPr>
                        <a:t>S1</a:t>
                      </a:r>
                      <a:endParaRPr lang="en-US" b="0" dirty="0">
                        <a:solidFill>
                          <a:schemeClr val="tx1"/>
                        </a:solidFill>
                        <a:latin typeface="Times New Roman" pitchFamily="18" charset="0"/>
                        <a:cs typeface="Times New Roman" pitchFamily="18" charset="0"/>
                      </a:endParaRPr>
                    </a:p>
                  </a:txBody>
                  <a:tcPr>
                    <a:solidFill>
                      <a:srgbClr val="E7EBF5"/>
                    </a:solidFill>
                  </a:tcPr>
                </a:tc>
                <a:tc>
                  <a:txBody>
                    <a:bodyPr/>
                    <a:lstStyle/>
                    <a:p>
                      <a:pPr algn="ctr"/>
                      <a:r>
                        <a:rPr lang="en-US" b="0" dirty="0" smtClean="0">
                          <a:solidFill>
                            <a:schemeClr val="tx1"/>
                          </a:solidFill>
                          <a:latin typeface="Times New Roman" pitchFamily="18" charset="0"/>
                          <a:cs typeface="Times New Roman" pitchFamily="18" charset="0"/>
                        </a:rPr>
                        <a:t>1000</a:t>
                      </a:r>
                      <a:endParaRPr lang="en-US" b="0" dirty="0">
                        <a:solidFill>
                          <a:schemeClr val="tx1"/>
                        </a:solidFill>
                        <a:latin typeface="Times New Roman" pitchFamily="18" charset="0"/>
                        <a:cs typeface="Times New Roman" pitchFamily="18" charset="0"/>
                      </a:endParaRPr>
                    </a:p>
                  </a:txBody>
                  <a:tcPr>
                    <a:solidFill>
                      <a:srgbClr val="E7EBF5"/>
                    </a:solidFill>
                  </a:tcPr>
                </a:tc>
                <a:tc>
                  <a:txBody>
                    <a:bodyPr/>
                    <a:lstStyle/>
                    <a:p>
                      <a:pPr algn="ctr"/>
                      <a:r>
                        <a:rPr lang="en-US" b="0" dirty="0" smtClean="0">
                          <a:solidFill>
                            <a:schemeClr val="tx1"/>
                          </a:solidFill>
                          <a:latin typeface="Times New Roman" pitchFamily="18" charset="0"/>
                          <a:cs typeface="Times New Roman" pitchFamily="18" charset="0"/>
                        </a:rPr>
                        <a:t>432</a:t>
                      </a:r>
                      <a:endParaRPr lang="en-US" b="0" dirty="0">
                        <a:solidFill>
                          <a:schemeClr val="tx1"/>
                        </a:solidFill>
                        <a:latin typeface="Times New Roman" pitchFamily="18" charset="0"/>
                        <a:cs typeface="Times New Roman" pitchFamily="18" charset="0"/>
                      </a:endParaRPr>
                    </a:p>
                  </a:txBody>
                  <a:tcPr>
                    <a:solidFill>
                      <a:srgbClr val="E7EBF5"/>
                    </a:solidFill>
                  </a:tcPr>
                </a:tc>
                <a:tc>
                  <a:txBody>
                    <a:bodyPr/>
                    <a:lstStyle/>
                    <a:p>
                      <a:pPr algn="ctr"/>
                      <a:r>
                        <a:rPr lang="en-US" b="0" dirty="0" smtClean="0">
                          <a:solidFill>
                            <a:schemeClr val="tx1"/>
                          </a:solidFill>
                          <a:latin typeface="Times New Roman" pitchFamily="18" charset="0"/>
                          <a:cs typeface="Times New Roman" pitchFamily="18" charset="0"/>
                        </a:rPr>
                        <a:t>43.2%</a:t>
                      </a:r>
                      <a:endParaRPr lang="en-US" b="0" dirty="0">
                        <a:solidFill>
                          <a:schemeClr val="tx1"/>
                        </a:solidFill>
                        <a:latin typeface="Times New Roman" pitchFamily="18" charset="0"/>
                        <a:cs typeface="Times New Roman" pitchFamily="18" charset="0"/>
                      </a:endParaRPr>
                    </a:p>
                  </a:txBody>
                  <a:tcPr>
                    <a:solidFill>
                      <a:srgbClr val="E7EBF5"/>
                    </a:solidFill>
                  </a:tcPr>
                </a:tc>
              </a:tr>
              <a:tr h="370840">
                <a:tc>
                  <a:txBody>
                    <a:bodyPr/>
                    <a:lstStyle/>
                    <a:p>
                      <a:pPr algn="ctr"/>
                      <a:r>
                        <a:rPr lang="en-US" dirty="0" smtClean="0">
                          <a:latin typeface="Times New Roman" pitchFamily="18" charset="0"/>
                          <a:cs typeface="Times New Roman" pitchFamily="18" charset="0"/>
                        </a:rPr>
                        <a:t>S2</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429</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42.9%</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S3</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441</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44.1%</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S4</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472</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47.2%</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S5</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474</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47.4%</a:t>
                      </a:r>
                      <a:endParaRPr lang="en-US" dirty="0">
                        <a:latin typeface="Times New Roman" pitchFamily="18" charset="0"/>
                        <a:cs typeface="Times New Roman" pitchFamily="18" charset="0"/>
                      </a:endParaRPr>
                    </a:p>
                  </a:txBody>
                  <a:tcPr/>
                </a:tc>
              </a:tr>
              <a:tr h="370840">
                <a:tc>
                  <a:txBody>
                    <a:bodyPr/>
                    <a:lstStyle/>
                    <a:p>
                      <a:pPr algn="ctr"/>
                      <a:r>
                        <a:rPr lang="en-US" dirty="0" smtClean="0">
                          <a:latin typeface="Times New Roman" pitchFamily="18" charset="0"/>
                          <a:cs typeface="Times New Roman" pitchFamily="18" charset="0"/>
                        </a:rPr>
                        <a:t>S6</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1000</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492</a:t>
                      </a:r>
                      <a:endParaRPr lang="en-US" dirty="0">
                        <a:latin typeface="Times New Roman" pitchFamily="18" charset="0"/>
                        <a:cs typeface="Times New Roman" pitchFamily="18" charset="0"/>
                      </a:endParaRPr>
                    </a:p>
                  </a:txBody>
                  <a:tcPr/>
                </a:tc>
                <a:tc>
                  <a:txBody>
                    <a:bodyPr/>
                    <a:lstStyle/>
                    <a:p>
                      <a:pPr algn="ctr"/>
                      <a:r>
                        <a:rPr lang="en-US" dirty="0" smtClean="0">
                          <a:latin typeface="Times New Roman" pitchFamily="18" charset="0"/>
                          <a:cs typeface="Times New Roman" pitchFamily="18" charset="0"/>
                        </a:rPr>
                        <a:t>49.2%</a:t>
                      </a:r>
                      <a:endParaRPr lang="en-US" dirty="0">
                        <a:latin typeface="Times New Roman" pitchFamily="18" charset="0"/>
                        <a:cs typeface="Times New Roman" pitchFamily="18" charset="0"/>
                      </a:endParaRPr>
                    </a:p>
                  </a:txBody>
                  <a:tcPr/>
                </a:tc>
              </a:tr>
            </a:tbl>
          </a:graphicData>
        </a:graphic>
      </p:graphicFrame>
      <p:sp>
        <p:nvSpPr>
          <p:cNvPr id="2" name="TextBox 1"/>
          <p:cNvSpPr txBox="1"/>
          <p:nvPr/>
        </p:nvSpPr>
        <p:spPr>
          <a:xfrm>
            <a:off x="6969760" y="1925320"/>
            <a:ext cx="1905000" cy="369332"/>
          </a:xfrm>
          <a:prstGeom prst="rect">
            <a:avLst/>
          </a:prstGeom>
          <a:noFill/>
        </p:spPr>
        <p:txBody>
          <a:bodyPr wrap="square" rtlCol="0">
            <a:spAutoFit/>
          </a:bodyPr>
          <a:lstStyle/>
          <a:p>
            <a:r>
              <a:rPr lang="en-US" dirty="0" smtClean="0">
                <a:latin typeface="Times New Roman" pitchFamily="18" charset="0"/>
                <a:cs typeface="Times New Roman" pitchFamily="18" charset="0"/>
              </a:rPr>
              <a:t>Experiment results</a:t>
            </a:r>
            <a:endParaRPr lang="en-US" dirty="0">
              <a:latin typeface="Times New Roman" pitchFamily="18" charset="0"/>
              <a:cs typeface="Times New Roman" pitchFamily="18" charset="0"/>
            </a:endParaRPr>
          </a:p>
        </p:txBody>
      </p:sp>
      <p:sp>
        <p:nvSpPr>
          <p:cNvPr id="9" name="TextBox 8"/>
          <p:cNvSpPr txBox="1"/>
          <p:nvPr/>
        </p:nvSpPr>
        <p:spPr>
          <a:xfrm>
            <a:off x="6969760" y="4693920"/>
            <a:ext cx="1905000" cy="369332"/>
          </a:xfrm>
          <a:prstGeom prst="rect">
            <a:avLst/>
          </a:prstGeom>
          <a:noFill/>
        </p:spPr>
        <p:txBody>
          <a:bodyPr wrap="square" rtlCol="0">
            <a:spAutoFit/>
          </a:bodyPr>
          <a:lstStyle/>
          <a:p>
            <a:r>
              <a:rPr lang="en-US" dirty="0">
                <a:latin typeface="Times New Roman" pitchFamily="18" charset="0"/>
                <a:cs typeface="Times New Roman" pitchFamily="18" charset="0"/>
              </a:rPr>
              <a:t>S</a:t>
            </a:r>
            <a:r>
              <a:rPr lang="en-US" dirty="0" smtClean="0">
                <a:latin typeface="Times New Roman" pitchFamily="18" charset="0"/>
                <a:cs typeface="Times New Roman" pitchFamily="18" charset="0"/>
              </a:rPr>
              <a:t>imulation results</a:t>
            </a:r>
            <a:endParaRPr lang="en-US" dirty="0">
              <a:latin typeface="Times New Roman" pitchFamily="18" charset="0"/>
              <a:cs typeface="Times New Roman" pitchFamily="18" charset="0"/>
            </a:endParaRPr>
          </a:p>
        </p:txBody>
      </p:sp>
      <p:sp>
        <p:nvSpPr>
          <p:cNvPr id="3" name="Slide Number Placeholder 2"/>
          <p:cNvSpPr>
            <a:spLocks noGrp="1"/>
          </p:cNvSpPr>
          <p:nvPr>
            <p:ph type="sldNum" sz="quarter" idx="12"/>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7810580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Discussed a number of research projects</a:t>
            </a:r>
          </a:p>
          <a:p>
            <a:pPr lvl="1"/>
            <a:r>
              <a:rPr lang="en-US" dirty="0" smtClean="0"/>
              <a:t>Improving BGP convergence</a:t>
            </a:r>
          </a:p>
          <a:p>
            <a:pPr lvl="1"/>
            <a:r>
              <a:rPr lang="en-US" dirty="0" smtClean="0"/>
              <a:t>Controlling IP spoofing</a:t>
            </a:r>
          </a:p>
          <a:p>
            <a:pPr lvl="1"/>
            <a:r>
              <a:rPr lang="en-US" dirty="0" smtClean="0"/>
              <a:t>Detecting spam zombies</a:t>
            </a:r>
          </a:p>
          <a:p>
            <a:pPr lvl="1"/>
            <a:r>
              <a:rPr lang="en-US" dirty="0" err="1" smtClean="0"/>
              <a:t>Traceback</a:t>
            </a:r>
            <a:r>
              <a:rPr lang="en-US" dirty="0" smtClean="0"/>
              <a:t> attack on </a:t>
            </a:r>
            <a:r>
              <a:rPr lang="en-US" dirty="0" err="1" smtClean="0"/>
              <a:t>Freenet</a:t>
            </a:r>
            <a:endParaRPr lang="en-US" dirty="0" smtClean="0"/>
          </a:p>
          <a:p>
            <a:endParaRPr lang="en-US" dirty="0"/>
          </a:p>
          <a:p>
            <a:endParaRPr lang="en-US" dirty="0" smtClean="0"/>
          </a:p>
          <a:p>
            <a:endParaRPr lang="en-US" dirty="0" smtClean="0"/>
          </a:p>
          <a:p>
            <a:r>
              <a:rPr lang="en-US" dirty="0" smtClean="0"/>
              <a:t>Details and other projects at my homepage</a:t>
            </a:r>
          </a:p>
          <a:p>
            <a:pPr lvl="1"/>
            <a:r>
              <a:rPr lang="en-US" dirty="0" smtClean="0"/>
              <a:t>http://www.cs.fsu.edu/~duan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8192356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A Few Projects that I will Discuss</a:t>
            </a:r>
            <a:endParaRPr lang="en-US" sz="3600" dirty="0"/>
          </a:p>
        </p:txBody>
      </p:sp>
      <p:sp>
        <p:nvSpPr>
          <p:cNvPr id="3" name="Content Placeholder 2"/>
          <p:cNvSpPr>
            <a:spLocks noGrp="1"/>
          </p:cNvSpPr>
          <p:nvPr>
            <p:ph idx="1"/>
          </p:nvPr>
        </p:nvSpPr>
        <p:spPr/>
        <p:txBody>
          <a:bodyPr/>
          <a:lstStyle/>
          <a:p>
            <a:r>
              <a:rPr lang="en-US" dirty="0" smtClean="0"/>
              <a:t>Improving Internet inter-domain routing performance</a:t>
            </a:r>
          </a:p>
          <a:p>
            <a:r>
              <a:rPr lang="en-US" dirty="0" smtClean="0"/>
              <a:t>Controlling IP spoofing</a:t>
            </a:r>
          </a:p>
          <a:p>
            <a:r>
              <a:rPr lang="en-US" dirty="0" smtClean="0"/>
              <a:t>Detecting compromised machines (botnets)</a:t>
            </a:r>
          </a:p>
          <a:p>
            <a:r>
              <a:rPr lang="en-US" dirty="0" err="1" smtClean="0"/>
              <a:t>Traceback</a:t>
            </a:r>
            <a:r>
              <a:rPr lang="en-US" dirty="0" smtClean="0"/>
              <a:t> attack on </a:t>
            </a:r>
            <a:r>
              <a:rPr lang="en-US" dirty="0" err="1" smtClean="0"/>
              <a:t>Freenet</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196100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P1: Internet Inter-Domain Routing</a:t>
            </a:r>
            <a:endParaRPr lang="en-US" sz="3600" dirty="0"/>
          </a:p>
        </p:txBody>
      </p:sp>
      <p:sp>
        <p:nvSpPr>
          <p:cNvPr id="3" name="Content Placeholder 2"/>
          <p:cNvSpPr>
            <a:spLocks noGrp="1"/>
          </p:cNvSpPr>
          <p:nvPr>
            <p:ph idx="1"/>
          </p:nvPr>
        </p:nvSpPr>
        <p:spPr/>
        <p:txBody>
          <a:bodyPr/>
          <a:lstStyle/>
          <a:p>
            <a:r>
              <a:rPr lang="en-US" dirty="0" smtClean="0"/>
              <a:t>Consists of large number of network domains (</a:t>
            </a:r>
            <a:r>
              <a:rPr lang="en-US" dirty="0" err="1" smtClean="0"/>
              <a:t>ASes</a:t>
            </a:r>
            <a:r>
              <a:rPr lang="en-US" dirty="0" smtClean="0"/>
              <a:t>)</a:t>
            </a:r>
          </a:p>
          <a:p>
            <a:pPr lvl="1"/>
            <a:r>
              <a:rPr lang="en-US" dirty="0" smtClean="0"/>
              <a:t>Each owns one or multiple network prefixes</a:t>
            </a:r>
          </a:p>
          <a:p>
            <a:pPr lvl="1"/>
            <a:r>
              <a:rPr lang="en-US" dirty="0" smtClean="0"/>
              <a:t>FSU campus network: 128.186.0.0/16</a:t>
            </a:r>
          </a:p>
          <a:p>
            <a:r>
              <a:rPr lang="en-US" dirty="0" smtClean="0"/>
              <a:t>Intra-domain and inter-domain routing protocols</a:t>
            </a:r>
          </a:p>
          <a:p>
            <a:pPr lvl="1"/>
            <a:r>
              <a:rPr lang="en-US" dirty="0" smtClean="0"/>
              <a:t>Intra-domain: OSPF and IS-IS</a:t>
            </a:r>
          </a:p>
          <a:p>
            <a:pPr lvl="1"/>
            <a:r>
              <a:rPr lang="en-US" dirty="0" smtClean="0"/>
              <a:t>Inter-domain: BGP, a path-vector routing protocol</a:t>
            </a:r>
          </a:p>
          <a:p>
            <a:r>
              <a:rPr lang="en-US" dirty="0" smtClean="0"/>
              <a:t>BGP</a:t>
            </a:r>
          </a:p>
          <a:p>
            <a:pPr lvl="1"/>
            <a:r>
              <a:rPr lang="en-US" dirty="0" smtClean="0"/>
              <a:t>Used to exchange network prefix reachability information</a:t>
            </a:r>
          </a:p>
          <a:p>
            <a:pPr lvl="2"/>
            <a:r>
              <a:rPr lang="en-US" sz="2000" dirty="0" smtClean="0"/>
              <a:t>Network prefix, AS-level path to reach network prefix</a:t>
            </a:r>
          </a:p>
          <a:p>
            <a:pPr lvl="1"/>
            <a:r>
              <a:rPr lang="en-US" dirty="0" smtClean="0"/>
              <a:t>Path selection algorithm</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4093390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3600" dirty="0"/>
              <a:t>BGP: an </a:t>
            </a:r>
            <a:r>
              <a:rPr lang="en-US" sz="3600" dirty="0" smtClean="0"/>
              <a:t>Example</a:t>
            </a:r>
            <a:endParaRPr lang="en-US" sz="3600" dirty="0"/>
          </a:p>
        </p:txBody>
      </p:sp>
      <p:pic>
        <p:nvPicPr>
          <p:cNvPr id="17411" name="Picture 3" descr="D:\Research\sigcomm2004-submit\Figs\epic-big-picture_background.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828800"/>
            <a:ext cx="6934200" cy="3530600"/>
          </a:xfrm>
          <a:prstGeom prst="rect">
            <a:avLst/>
          </a:prstGeom>
          <a:noFill/>
          <a:extLst>
            <a:ext uri="{909E8E84-426E-40DD-AFC4-6F175D3DCCD1}">
              <a14:hiddenFill xmlns:a14="http://schemas.microsoft.com/office/drawing/2010/main">
                <a:solidFill>
                  <a:srgbClr val="FFFFFF"/>
                </a:solidFill>
              </a14:hiddenFill>
            </a:ext>
          </a:extLst>
        </p:spPr>
      </p:pic>
      <p:grpSp>
        <p:nvGrpSpPr>
          <p:cNvPr id="17415" name="Group 7"/>
          <p:cNvGrpSpPr>
            <a:grpSpLocks/>
          </p:cNvGrpSpPr>
          <p:nvPr/>
        </p:nvGrpSpPr>
        <p:grpSpPr bwMode="auto">
          <a:xfrm>
            <a:off x="990600" y="2133600"/>
            <a:ext cx="2035175" cy="517525"/>
            <a:chOff x="624" y="1440"/>
            <a:chExt cx="1282" cy="326"/>
          </a:xfrm>
        </p:grpSpPr>
        <p:sp>
          <p:nvSpPr>
            <p:cNvPr id="17413" name="Rectangle 5"/>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Text Box 4"/>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dirty="0"/>
                <a:t>NLRI=128.186.0.0/16</a:t>
              </a:r>
            </a:p>
            <a:p>
              <a:r>
                <a:rPr lang="en-US" sz="1400" b="1" dirty="0"/>
                <a:t>ASPATH=[0]</a:t>
              </a:r>
            </a:p>
          </p:txBody>
        </p:sp>
      </p:grpSp>
      <p:sp>
        <p:nvSpPr>
          <p:cNvPr id="17414" name="Text Box 6"/>
          <p:cNvSpPr txBox="1">
            <a:spLocks noChangeArrowheads="1"/>
          </p:cNvSpPr>
          <p:nvPr/>
        </p:nvSpPr>
        <p:spPr bwMode="auto">
          <a:xfrm>
            <a:off x="609600" y="3276600"/>
            <a:ext cx="1255713"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400" b="1" dirty="0"/>
              <a:t>128.186.0.0/16</a:t>
            </a:r>
          </a:p>
        </p:txBody>
      </p:sp>
      <p:grpSp>
        <p:nvGrpSpPr>
          <p:cNvPr id="17422" name="Group 14"/>
          <p:cNvGrpSpPr>
            <a:grpSpLocks/>
          </p:cNvGrpSpPr>
          <p:nvPr/>
        </p:nvGrpSpPr>
        <p:grpSpPr bwMode="auto">
          <a:xfrm>
            <a:off x="2133600" y="2073275"/>
            <a:ext cx="2035175" cy="1965325"/>
            <a:chOff x="1344" y="1488"/>
            <a:chExt cx="1282" cy="1238"/>
          </a:xfrm>
        </p:grpSpPr>
        <p:grpSp>
          <p:nvGrpSpPr>
            <p:cNvPr id="17416" name="Group 8"/>
            <p:cNvGrpSpPr>
              <a:grpSpLocks/>
            </p:cNvGrpSpPr>
            <p:nvPr/>
          </p:nvGrpSpPr>
          <p:grpSpPr bwMode="auto">
            <a:xfrm>
              <a:off x="1344" y="1488"/>
              <a:ext cx="1282" cy="326"/>
              <a:chOff x="624" y="1440"/>
              <a:chExt cx="1282" cy="326"/>
            </a:xfrm>
          </p:grpSpPr>
          <p:sp>
            <p:nvSpPr>
              <p:cNvPr id="17417" name="Rectangle 9"/>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8" name="Text Box 10"/>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ASPATH=[10]</a:t>
                </a:r>
              </a:p>
            </p:txBody>
          </p:sp>
        </p:grpSp>
        <p:grpSp>
          <p:nvGrpSpPr>
            <p:cNvPr id="17419" name="Group 11"/>
            <p:cNvGrpSpPr>
              <a:grpSpLocks/>
            </p:cNvGrpSpPr>
            <p:nvPr/>
          </p:nvGrpSpPr>
          <p:grpSpPr bwMode="auto">
            <a:xfrm>
              <a:off x="1344" y="2400"/>
              <a:ext cx="1282" cy="326"/>
              <a:chOff x="624" y="1440"/>
              <a:chExt cx="1282" cy="326"/>
            </a:xfrm>
          </p:grpSpPr>
          <p:sp>
            <p:nvSpPr>
              <p:cNvPr id="17420" name="Rectangle 12"/>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21" name="Text Box 13"/>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ASPATH=[10]</a:t>
                </a:r>
              </a:p>
            </p:txBody>
          </p:sp>
        </p:grpSp>
      </p:grpSp>
      <p:grpSp>
        <p:nvGrpSpPr>
          <p:cNvPr id="17451" name="Group 43"/>
          <p:cNvGrpSpPr>
            <a:grpSpLocks/>
          </p:cNvGrpSpPr>
          <p:nvPr/>
        </p:nvGrpSpPr>
        <p:grpSpPr bwMode="auto">
          <a:xfrm>
            <a:off x="4137025" y="2133600"/>
            <a:ext cx="2263775" cy="3413125"/>
            <a:chOff x="2448" y="1440"/>
            <a:chExt cx="1426" cy="2150"/>
          </a:xfrm>
        </p:grpSpPr>
        <p:grpSp>
          <p:nvGrpSpPr>
            <p:cNvPr id="17430" name="Group 22"/>
            <p:cNvGrpSpPr>
              <a:grpSpLocks/>
            </p:cNvGrpSpPr>
            <p:nvPr/>
          </p:nvGrpSpPr>
          <p:grpSpPr bwMode="auto">
            <a:xfrm>
              <a:off x="2592" y="2112"/>
              <a:ext cx="1282" cy="326"/>
              <a:chOff x="624" y="1440"/>
              <a:chExt cx="1282" cy="326"/>
            </a:xfrm>
          </p:grpSpPr>
          <p:sp>
            <p:nvSpPr>
              <p:cNvPr id="17431" name="Rectangle 23"/>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32" name="Text Box 24"/>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ASPATH=[210]</a:t>
                </a:r>
              </a:p>
            </p:txBody>
          </p:sp>
        </p:grpSp>
        <p:grpSp>
          <p:nvGrpSpPr>
            <p:cNvPr id="17433" name="Group 25"/>
            <p:cNvGrpSpPr>
              <a:grpSpLocks/>
            </p:cNvGrpSpPr>
            <p:nvPr/>
          </p:nvGrpSpPr>
          <p:grpSpPr bwMode="auto">
            <a:xfrm>
              <a:off x="2496" y="3264"/>
              <a:ext cx="1282" cy="326"/>
              <a:chOff x="624" y="1440"/>
              <a:chExt cx="1282" cy="326"/>
            </a:xfrm>
          </p:grpSpPr>
          <p:sp>
            <p:nvSpPr>
              <p:cNvPr id="17434" name="Rectangle 26"/>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35" name="Text Box 27"/>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ASPATH=[610]</a:t>
                </a:r>
              </a:p>
            </p:txBody>
          </p:sp>
        </p:grpSp>
        <p:grpSp>
          <p:nvGrpSpPr>
            <p:cNvPr id="17436" name="Group 28"/>
            <p:cNvGrpSpPr>
              <a:grpSpLocks/>
            </p:cNvGrpSpPr>
            <p:nvPr/>
          </p:nvGrpSpPr>
          <p:grpSpPr bwMode="auto">
            <a:xfrm>
              <a:off x="2592" y="2688"/>
              <a:ext cx="1282" cy="326"/>
              <a:chOff x="624" y="1440"/>
              <a:chExt cx="1282" cy="326"/>
            </a:xfrm>
          </p:grpSpPr>
          <p:sp>
            <p:nvSpPr>
              <p:cNvPr id="17437" name="Rectangle 29"/>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38" name="Text Box 30"/>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ASPATH=[610]</a:t>
                </a:r>
              </a:p>
            </p:txBody>
          </p:sp>
        </p:grpSp>
        <p:grpSp>
          <p:nvGrpSpPr>
            <p:cNvPr id="17439" name="Group 31"/>
            <p:cNvGrpSpPr>
              <a:grpSpLocks/>
            </p:cNvGrpSpPr>
            <p:nvPr/>
          </p:nvGrpSpPr>
          <p:grpSpPr bwMode="auto">
            <a:xfrm>
              <a:off x="2448" y="1440"/>
              <a:ext cx="1282" cy="326"/>
              <a:chOff x="624" y="1440"/>
              <a:chExt cx="1282" cy="326"/>
            </a:xfrm>
          </p:grpSpPr>
          <p:sp>
            <p:nvSpPr>
              <p:cNvPr id="17440" name="Rectangle 32"/>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41" name="Text Box 33"/>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ASPATH=[210]</a:t>
                </a:r>
              </a:p>
            </p:txBody>
          </p:sp>
        </p:grpSp>
      </p:grpSp>
      <p:grpSp>
        <p:nvGrpSpPr>
          <p:cNvPr id="17452" name="Group 44"/>
          <p:cNvGrpSpPr>
            <a:grpSpLocks/>
          </p:cNvGrpSpPr>
          <p:nvPr/>
        </p:nvGrpSpPr>
        <p:grpSpPr bwMode="auto">
          <a:xfrm>
            <a:off x="5280025" y="2362200"/>
            <a:ext cx="2644775" cy="1965325"/>
            <a:chOff x="3264" y="1584"/>
            <a:chExt cx="1666" cy="1238"/>
          </a:xfrm>
        </p:grpSpPr>
        <p:grpSp>
          <p:nvGrpSpPr>
            <p:cNvPr id="17442" name="Group 34"/>
            <p:cNvGrpSpPr>
              <a:grpSpLocks/>
            </p:cNvGrpSpPr>
            <p:nvPr/>
          </p:nvGrpSpPr>
          <p:grpSpPr bwMode="auto">
            <a:xfrm>
              <a:off x="3648" y="2496"/>
              <a:ext cx="1282" cy="326"/>
              <a:chOff x="624" y="1440"/>
              <a:chExt cx="1282" cy="326"/>
            </a:xfrm>
          </p:grpSpPr>
          <p:sp>
            <p:nvSpPr>
              <p:cNvPr id="17443" name="Rectangle 35"/>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44" name="Text Box 36"/>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ASPATH=[7610]</a:t>
                </a:r>
              </a:p>
            </p:txBody>
          </p:sp>
        </p:grpSp>
        <p:grpSp>
          <p:nvGrpSpPr>
            <p:cNvPr id="17445" name="Group 37"/>
            <p:cNvGrpSpPr>
              <a:grpSpLocks/>
            </p:cNvGrpSpPr>
            <p:nvPr/>
          </p:nvGrpSpPr>
          <p:grpSpPr bwMode="auto">
            <a:xfrm>
              <a:off x="3264" y="2064"/>
              <a:ext cx="1282" cy="326"/>
              <a:chOff x="624" y="1440"/>
              <a:chExt cx="1282" cy="326"/>
            </a:xfrm>
          </p:grpSpPr>
          <p:sp>
            <p:nvSpPr>
              <p:cNvPr id="17446" name="Rectangle 38"/>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47" name="Text Box 39"/>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ASPATH=[4210]</a:t>
                </a:r>
              </a:p>
            </p:txBody>
          </p:sp>
        </p:grpSp>
        <p:grpSp>
          <p:nvGrpSpPr>
            <p:cNvPr id="17448" name="Group 40"/>
            <p:cNvGrpSpPr>
              <a:grpSpLocks/>
            </p:cNvGrpSpPr>
            <p:nvPr/>
          </p:nvGrpSpPr>
          <p:grpSpPr bwMode="auto">
            <a:xfrm>
              <a:off x="3312" y="1584"/>
              <a:ext cx="1282" cy="326"/>
              <a:chOff x="624" y="1440"/>
              <a:chExt cx="1282" cy="326"/>
            </a:xfrm>
          </p:grpSpPr>
          <p:sp>
            <p:nvSpPr>
              <p:cNvPr id="17449" name="Rectangle 41"/>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50" name="Text Box 42"/>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ASPATH=[3210]</a:t>
                </a:r>
              </a:p>
            </p:txBody>
          </p:sp>
        </p:grpSp>
      </p:grpSp>
      <p:sp>
        <p:nvSpPr>
          <p:cNvPr id="17453" name="Text Box 45"/>
          <p:cNvSpPr txBox="1">
            <a:spLocks noChangeArrowheads="1"/>
          </p:cNvSpPr>
          <p:nvPr/>
        </p:nvSpPr>
        <p:spPr bwMode="auto">
          <a:xfrm>
            <a:off x="7543800" y="1905000"/>
            <a:ext cx="9080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a:latin typeface="Arial" charset="0"/>
              </a:rPr>
              <a:t>[3210]*</a:t>
            </a:r>
          </a:p>
          <a:p>
            <a:r>
              <a:rPr lang="en-US" sz="1800">
                <a:latin typeface="Arial" charset="0"/>
              </a:rPr>
              <a:t>[4210]</a:t>
            </a:r>
          </a:p>
          <a:p>
            <a:r>
              <a:rPr lang="en-US" sz="1800">
                <a:latin typeface="Arial" charset="0"/>
              </a:rPr>
              <a:t>[7610]</a:t>
            </a:r>
          </a:p>
        </p:txBody>
      </p:sp>
      <p:grpSp>
        <p:nvGrpSpPr>
          <p:cNvPr id="17454" name="Group 46"/>
          <p:cNvGrpSpPr>
            <a:grpSpLocks/>
          </p:cNvGrpSpPr>
          <p:nvPr/>
        </p:nvGrpSpPr>
        <p:grpSpPr bwMode="auto">
          <a:xfrm>
            <a:off x="6934200" y="3521075"/>
            <a:ext cx="2035175" cy="517525"/>
            <a:chOff x="624" y="1440"/>
            <a:chExt cx="1282" cy="326"/>
          </a:xfrm>
        </p:grpSpPr>
        <p:sp>
          <p:nvSpPr>
            <p:cNvPr id="17455" name="Rectangle 47"/>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56" name="Text Box 48"/>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ASPATH=[53210]</a:t>
              </a:r>
            </a:p>
          </p:txBody>
        </p:sp>
      </p:grpSp>
      <p:sp>
        <p:nvSpPr>
          <p:cNvPr id="17457" name="Line 49"/>
          <p:cNvSpPr>
            <a:spLocks noChangeShapeType="1"/>
          </p:cNvSpPr>
          <p:nvPr/>
        </p:nvSpPr>
        <p:spPr bwMode="auto">
          <a:xfrm>
            <a:off x="7620000" y="29718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 name="Slide Number Placeholder 1"/>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17415"/>
                                        </p:tgtEl>
                                        <p:attrNameLst>
                                          <p:attrName>style.visibility</p:attrName>
                                        </p:attrNameLst>
                                      </p:cBhvr>
                                      <p:to>
                                        <p:strVal val="visible"/>
                                      </p:to>
                                    </p:set>
                                  </p:childTnLst>
                                  <p:subTnLst>
                                    <p:set>
                                      <p:cBhvr override="childStyle">
                                        <p:cTn dur="1" fill="hold" display="0" masterRel="nextClick" afterEffect="1"/>
                                        <p:tgtEl>
                                          <p:spTgt spid="17415"/>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17422"/>
                                        </p:tgtEl>
                                        <p:attrNameLst>
                                          <p:attrName>style.visibility</p:attrName>
                                        </p:attrNameLst>
                                      </p:cBhvr>
                                      <p:to>
                                        <p:strVal val="visible"/>
                                      </p:to>
                                    </p:set>
                                  </p:childTnLst>
                                  <p:subTnLst>
                                    <p:set>
                                      <p:cBhvr override="childStyle">
                                        <p:cTn dur="1" fill="hold" display="0" masterRel="nextClick" afterEffect="1"/>
                                        <p:tgtEl>
                                          <p:spTgt spid="17422"/>
                                        </p:tgtEl>
                                        <p:attrNameLst>
                                          <p:attrName>style.visibility</p:attrName>
                                        </p:attrNameLst>
                                      </p:cBhvr>
                                      <p:to>
                                        <p:strVal val="hidden"/>
                                      </p:to>
                                    </p:set>
                                  </p:sub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17451"/>
                                        </p:tgtEl>
                                        <p:attrNameLst>
                                          <p:attrName>style.visibility</p:attrName>
                                        </p:attrNameLst>
                                      </p:cBhvr>
                                      <p:to>
                                        <p:strVal val="visible"/>
                                      </p:to>
                                    </p:set>
                                  </p:childTnLst>
                                  <p:subTnLst>
                                    <p:set>
                                      <p:cBhvr override="childStyle">
                                        <p:cTn dur="1" fill="hold" display="0" masterRel="nextClick" afterEffect="1"/>
                                        <p:tgtEl>
                                          <p:spTgt spid="17451"/>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499"/>
                                          </p:stCondLst>
                                        </p:cTn>
                                        <p:tgtEl>
                                          <p:spTgt spid="17452"/>
                                        </p:tgtEl>
                                        <p:attrNameLst>
                                          <p:attrName>style.visibility</p:attrName>
                                        </p:attrNameLst>
                                      </p:cBhvr>
                                      <p:to>
                                        <p:strVal val="visible"/>
                                      </p:to>
                                    </p:set>
                                  </p:childTnLst>
                                  <p:subTnLst>
                                    <p:set>
                                      <p:cBhvr override="childStyle">
                                        <p:cTn dur="1" fill="hold" display="0" masterRel="nextClick" afterEffect="1"/>
                                        <p:tgtEl>
                                          <p:spTgt spid="17452"/>
                                        </p:tgtEl>
                                        <p:attrNameLst>
                                          <p:attrName>style.visibility</p:attrName>
                                        </p:attrNameLst>
                                      </p:cBhvr>
                                      <p:to>
                                        <p:strVal val="hidden"/>
                                      </p:to>
                                    </p:set>
                                  </p:sub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7453"/>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499"/>
                                          </p:stCondLst>
                                        </p:cTn>
                                        <p:tgtEl>
                                          <p:spTgt spid="174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53"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09600" y="457200"/>
            <a:ext cx="7543800" cy="685800"/>
          </a:xfrm>
        </p:spPr>
        <p:txBody>
          <a:bodyPr/>
          <a:lstStyle/>
          <a:p>
            <a:r>
              <a:rPr lang="en-US" sz="3600" dirty="0"/>
              <a:t>Network </a:t>
            </a:r>
            <a:r>
              <a:rPr lang="en-US" sz="3600" dirty="0" smtClean="0"/>
              <a:t>Dynamics</a:t>
            </a:r>
            <a:endParaRPr lang="en-US" sz="3600" dirty="0"/>
          </a:p>
        </p:txBody>
      </p:sp>
      <p:sp>
        <p:nvSpPr>
          <p:cNvPr id="11267" name="Rectangle 3"/>
          <p:cNvSpPr>
            <a:spLocks noGrp="1" noChangeArrowheads="1"/>
          </p:cNvSpPr>
          <p:nvPr>
            <p:ph idx="1"/>
          </p:nvPr>
        </p:nvSpPr>
        <p:spPr>
          <a:xfrm>
            <a:off x="457200" y="1371600"/>
            <a:ext cx="8229600" cy="4495800"/>
          </a:xfrm>
        </p:spPr>
        <p:txBody>
          <a:bodyPr>
            <a:normAutofit lnSpcReduction="10000"/>
          </a:bodyPr>
          <a:lstStyle/>
          <a:p>
            <a:pPr>
              <a:lnSpc>
                <a:spcPct val="90000"/>
              </a:lnSpc>
            </a:pPr>
            <a:r>
              <a:rPr lang="en-US" sz="2400" dirty="0"/>
              <a:t>Internet has about </a:t>
            </a:r>
            <a:r>
              <a:rPr lang="en-US" dirty="0" smtClean="0"/>
              <a:t>61</a:t>
            </a:r>
            <a:r>
              <a:rPr lang="en-US" sz="2400" dirty="0" smtClean="0"/>
              <a:t>K </a:t>
            </a:r>
            <a:r>
              <a:rPr lang="en-US" sz="2400" dirty="0" err="1" smtClean="0"/>
              <a:t>ASes</a:t>
            </a:r>
            <a:r>
              <a:rPr lang="en-US" sz="2400" dirty="0" smtClean="0"/>
              <a:t> and </a:t>
            </a:r>
            <a:r>
              <a:rPr lang="en-US" dirty="0" smtClean="0"/>
              <a:t>733</a:t>
            </a:r>
            <a:r>
              <a:rPr lang="en-US" sz="2400" dirty="0" smtClean="0"/>
              <a:t>K </a:t>
            </a:r>
            <a:r>
              <a:rPr lang="en-US" sz="2400" dirty="0" smtClean="0"/>
              <a:t>n</a:t>
            </a:r>
            <a:r>
              <a:rPr lang="en-US" dirty="0" smtClean="0"/>
              <a:t>etwork prefixes</a:t>
            </a:r>
            <a:r>
              <a:rPr lang="en-US" sz="2400" dirty="0" smtClean="0"/>
              <a:t> (as of </a:t>
            </a:r>
            <a:r>
              <a:rPr lang="en-US" dirty="0" smtClean="0"/>
              <a:t>08</a:t>
            </a:r>
            <a:r>
              <a:rPr lang="en-US" sz="2400" dirty="0" smtClean="0"/>
              <a:t>/27/2018)</a:t>
            </a:r>
            <a:endParaRPr lang="en-US" sz="2400" dirty="0"/>
          </a:p>
          <a:p>
            <a:pPr>
              <a:lnSpc>
                <a:spcPct val="90000"/>
              </a:lnSpc>
            </a:pPr>
            <a:r>
              <a:rPr lang="en-US" sz="2400" dirty="0" smtClean="0">
                <a:solidFill>
                  <a:srgbClr val="0000FF"/>
                </a:solidFill>
              </a:rPr>
              <a:t>In </a:t>
            </a:r>
            <a:r>
              <a:rPr lang="en-US" sz="2400" dirty="0">
                <a:solidFill>
                  <a:srgbClr val="0000FF"/>
                </a:solidFill>
              </a:rPr>
              <a:t>a system this big, things happen all the time</a:t>
            </a:r>
          </a:p>
          <a:p>
            <a:pPr lvl="1">
              <a:lnSpc>
                <a:spcPct val="90000"/>
              </a:lnSpc>
            </a:pPr>
            <a:r>
              <a:rPr lang="en-US" sz="1800" dirty="0"/>
              <a:t>Fiber cuts, equipment outages, operator errors.</a:t>
            </a:r>
          </a:p>
          <a:p>
            <a:pPr>
              <a:lnSpc>
                <a:spcPct val="90000"/>
              </a:lnSpc>
            </a:pPr>
            <a:r>
              <a:rPr lang="en-US" sz="2400" dirty="0"/>
              <a:t>Direct consequence on routing system</a:t>
            </a:r>
          </a:p>
          <a:p>
            <a:pPr lvl="1">
              <a:lnSpc>
                <a:spcPct val="90000"/>
              </a:lnSpc>
            </a:pPr>
            <a:r>
              <a:rPr lang="en-US" sz="1800" dirty="0" err="1" smtClean="0"/>
              <a:t>Recomputing</a:t>
            </a:r>
            <a:r>
              <a:rPr lang="en-US" sz="1800" dirty="0" smtClean="0"/>
              <a:t>/propagating best routes</a:t>
            </a:r>
          </a:p>
          <a:p>
            <a:pPr lvl="1">
              <a:lnSpc>
                <a:spcPct val="90000"/>
              </a:lnSpc>
            </a:pPr>
            <a:r>
              <a:rPr lang="en-US" sz="1800" dirty="0" smtClean="0"/>
              <a:t>Events </a:t>
            </a:r>
            <a:r>
              <a:rPr lang="en-US" sz="1800" dirty="0"/>
              <a:t>may propagated through entire Internet</a:t>
            </a:r>
          </a:p>
          <a:p>
            <a:pPr lvl="1">
              <a:lnSpc>
                <a:spcPct val="90000"/>
              </a:lnSpc>
            </a:pPr>
            <a:r>
              <a:rPr lang="en-US" sz="1800" dirty="0" smtClean="0"/>
              <a:t>Large </a:t>
            </a:r>
            <a:r>
              <a:rPr lang="en-US" sz="1800" dirty="0"/>
              <a:t>number of BGP updates exchanged between </a:t>
            </a:r>
            <a:r>
              <a:rPr lang="en-US" sz="1800" dirty="0" err="1"/>
              <a:t>ASes</a:t>
            </a:r>
            <a:endParaRPr lang="en-US" sz="1800" dirty="0"/>
          </a:p>
          <a:p>
            <a:pPr>
              <a:lnSpc>
                <a:spcPct val="90000"/>
              </a:lnSpc>
            </a:pPr>
            <a:r>
              <a:rPr lang="en-US" sz="2400" dirty="0"/>
              <a:t>Effects on user-perceived network performance</a:t>
            </a:r>
          </a:p>
          <a:p>
            <a:pPr lvl="1">
              <a:lnSpc>
                <a:spcPct val="90000"/>
              </a:lnSpc>
            </a:pPr>
            <a:r>
              <a:rPr lang="en-US" sz="1800" dirty="0" smtClean="0"/>
              <a:t>Long network delay</a:t>
            </a:r>
          </a:p>
          <a:p>
            <a:pPr lvl="1">
              <a:lnSpc>
                <a:spcPct val="90000"/>
              </a:lnSpc>
            </a:pPr>
            <a:r>
              <a:rPr lang="en-US" sz="1800" dirty="0" smtClean="0"/>
              <a:t>Packet loss and forwarding loops</a:t>
            </a:r>
          </a:p>
          <a:p>
            <a:pPr lvl="1">
              <a:lnSpc>
                <a:spcPct val="90000"/>
              </a:lnSpc>
            </a:pPr>
            <a:r>
              <a:rPr lang="en-US" sz="1800" dirty="0" smtClean="0"/>
              <a:t>Even </a:t>
            </a:r>
            <a:r>
              <a:rPr lang="en-US" sz="1800" dirty="0"/>
              <a:t>loss of network </a:t>
            </a:r>
            <a:r>
              <a:rPr lang="en-US" sz="1800" dirty="0" smtClean="0"/>
              <a:t>connectivity</a:t>
            </a:r>
          </a:p>
          <a:p>
            <a:pPr>
              <a:lnSpc>
                <a:spcPct val="90000"/>
              </a:lnSpc>
            </a:pPr>
            <a:r>
              <a:rPr lang="en-US" sz="2200" dirty="0" smtClean="0"/>
              <a:t>An interesting read</a:t>
            </a:r>
          </a:p>
          <a:p>
            <a:pPr lvl="1">
              <a:lnSpc>
                <a:spcPct val="90000"/>
              </a:lnSpc>
            </a:pPr>
            <a:r>
              <a:rPr lang="en-US" sz="1800" u="sng" dirty="0">
                <a:hlinkClick r:id="rId3"/>
              </a:rPr>
              <a:t>Can You Hear Me Now?!: It Must Be BGP | </a:t>
            </a:r>
            <a:r>
              <a:rPr lang="en-US" sz="1800" u="sng" dirty="0" err="1">
                <a:hlinkClick r:id="rId3"/>
              </a:rPr>
              <a:t>acm</a:t>
            </a:r>
            <a:r>
              <a:rPr lang="en-US" sz="1800" u="sng" dirty="0">
                <a:hlinkClick r:id="rId3"/>
              </a:rPr>
              <a:t> </a:t>
            </a:r>
            <a:r>
              <a:rPr lang="en-US" sz="1800" u="sng" dirty="0" err="1">
                <a:hlinkClick r:id="rId3"/>
              </a:rPr>
              <a:t>sigcomm</a:t>
            </a:r>
            <a:endParaRPr lang="en-US" sz="1800" dirty="0"/>
          </a:p>
          <a:p>
            <a:pPr lvl="1">
              <a:lnSpc>
                <a:spcPct val="90000"/>
              </a:lnSpc>
            </a:pPr>
            <a:endParaRPr lang="en-US" sz="1800" dirty="0"/>
          </a:p>
          <a:p>
            <a:pPr lvl="1">
              <a:lnSpc>
                <a:spcPct val="90000"/>
              </a:lnSpc>
            </a:pPr>
            <a:endParaRPr lang="en-US" sz="1800" dirty="0"/>
          </a:p>
          <a:p>
            <a:pPr>
              <a:lnSpc>
                <a:spcPct val="90000"/>
              </a:lnSpc>
            </a:pPr>
            <a:endParaRPr lang="en-US" sz="3200" dirty="0"/>
          </a:p>
        </p:txBody>
      </p:sp>
      <p:sp>
        <p:nvSpPr>
          <p:cNvPr id="2" name="Slide Number Placeholder 1"/>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914400"/>
          </a:xfrm>
        </p:spPr>
        <p:txBody>
          <a:bodyPr/>
          <a:lstStyle/>
          <a:p>
            <a:r>
              <a:rPr lang="en-US" sz="3600" dirty="0" smtClean="0"/>
              <a:t>Causes of BGP Poor Performance</a:t>
            </a:r>
            <a:endParaRPr lang="en-US" sz="3600" dirty="0"/>
          </a:p>
        </p:txBody>
      </p:sp>
      <p:sp>
        <p:nvSpPr>
          <p:cNvPr id="3" name="Content Placeholder 2"/>
          <p:cNvSpPr>
            <a:spLocks noGrp="1"/>
          </p:cNvSpPr>
          <p:nvPr>
            <p:ph idx="1"/>
          </p:nvPr>
        </p:nvSpPr>
        <p:spPr/>
        <p:txBody>
          <a:bodyPr/>
          <a:lstStyle/>
          <a:p>
            <a:r>
              <a:rPr lang="en-US" sz="2000" dirty="0" smtClean="0"/>
              <a:t>Protocol artifacts of BGP</a:t>
            </a:r>
          </a:p>
          <a:p>
            <a:endParaRPr lang="en-US" dirty="0"/>
          </a:p>
          <a:p>
            <a:endParaRPr lang="en-US" dirty="0" smtClean="0"/>
          </a:p>
          <a:p>
            <a:endParaRPr lang="en-US" dirty="0"/>
          </a:p>
          <a:p>
            <a:endParaRPr lang="en-US" dirty="0" smtClean="0"/>
          </a:p>
          <a:p>
            <a:endParaRPr lang="en-US" dirty="0"/>
          </a:p>
          <a:p>
            <a:endParaRPr lang="en-US" dirty="0" smtClean="0"/>
          </a:p>
          <a:p>
            <a:endParaRPr lang="en-US" sz="2000" dirty="0" smtClean="0"/>
          </a:p>
          <a:p>
            <a:r>
              <a:rPr lang="en-US" sz="2000" dirty="0" smtClean="0"/>
              <a:t>Constraints of physical propagation</a:t>
            </a:r>
          </a:p>
          <a:p>
            <a:pPr lvl="1"/>
            <a:r>
              <a:rPr lang="en-US" dirty="0" smtClean="0"/>
              <a:t>Internet is a GLOBAL network</a:t>
            </a:r>
          </a:p>
          <a:p>
            <a:r>
              <a:rPr lang="en-US" sz="2000" dirty="0" smtClean="0"/>
              <a:t>Complex interplay between components and policies of Internet routing </a:t>
            </a:r>
          </a:p>
        </p:txBody>
      </p:sp>
      <p:sp>
        <p:nvSpPr>
          <p:cNvPr id="5" name="Line 22"/>
          <p:cNvSpPr>
            <a:spLocks noChangeShapeType="1"/>
          </p:cNvSpPr>
          <p:nvPr/>
        </p:nvSpPr>
        <p:spPr bwMode="auto">
          <a:xfrm>
            <a:off x="6934200" y="2897188"/>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pic>
        <p:nvPicPr>
          <p:cNvPr id="6" name="Picture 2" descr="D:\Research\sigcomm2004-submit\Figs\epic-big-picture_background.ep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5925" y="2144713"/>
            <a:ext cx="5257800" cy="2286000"/>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5"/>
          <p:cNvGrpSpPr>
            <a:grpSpLocks/>
          </p:cNvGrpSpPr>
          <p:nvPr/>
        </p:nvGrpSpPr>
        <p:grpSpPr bwMode="auto">
          <a:xfrm>
            <a:off x="2286000" y="2840038"/>
            <a:ext cx="158750" cy="136525"/>
            <a:chOff x="5040" y="3264"/>
            <a:chExt cx="100" cy="86"/>
          </a:xfrm>
        </p:grpSpPr>
        <p:sp>
          <p:nvSpPr>
            <p:cNvPr id="8" name="Line 6"/>
            <p:cNvSpPr>
              <a:spLocks noChangeShapeType="1"/>
            </p:cNvSpPr>
            <p:nvPr/>
          </p:nvSpPr>
          <p:spPr bwMode="auto">
            <a:xfrm>
              <a:off x="5040" y="3264"/>
              <a:ext cx="100" cy="86"/>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7"/>
            <p:cNvSpPr>
              <a:spLocks noChangeShapeType="1"/>
            </p:cNvSpPr>
            <p:nvPr/>
          </p:nvSpPr>
          <p:spPr bwMode="auto">
            <a:xfrm flipH="1">
              <a:off x="5040" y="3264"/>
              <a:ext cx="100" cy="86"/>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0" name="Group 8"/>
          <p:cNvGrpSpPr>
            <a:grpSpLocks/>
          </p:cNvGrpSpPr>
          <p:nvPr/>
        </p:nvGrpSpPr>
        <p:grpSpPr bwMode="auto">
          <a:xfrm>
            <a:off x="6781800" y="2058988"/>
            <a:ext cx="1219200" cy="152400"/>
            <a:chOff x="1056" y="1104"/>
            <a:chExt cx="1296" cy="144"/>
          </a:xfrm>
        </p:grpSpPr>
        <p:sp>
          <p:nvSpPr>
            <p:cNvPr id="11" name="Line 9"/>
            <p:cNvSpPr>
              <a:spLocks noChangeShapeType="1"/>
            </p:cNvSpPr>
            <p:nvPr/>
          </p:nvSpPr>
          <p:spPr bwMode="auto">
            <a:xfrm>
              <a:off x="1056" y="1104"/>
              <a:ext cx="1296" cy="96"/>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0"/>
            <p:cNvSpPr>
              <a:spLocks noChangeShapeType="1"/>
            </p:cNvSpPr>
            <p:nvPr/>
          </p:nvSpPr>
          <p:spPr bwMode="auto">
            <a:xfrm flipV="1">
              <a:off x="1056" y="1104"/>
              <a:ext cx="1248" cy="144"/>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 name="Text Box 12"/>
          <p:cNvSpPr txBox="1">
            <a:spLocks noChangeArrowheads="1"/>
          </p:cNvSpPr>
          <p:nvPr/>
        </p:nvSpPr>
        <p:spPr bwMode="auto">
          <a:xfrm>
            <a:off x="7010400" y="1905000"/>
            <a:ext cx="90805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800" dirty="0">
                <a:latin typeface="Arial" pitchFamily="34" charset="0"/>
              </a:rPr>
              <a:t>[3210]*</a:t>
            </a:r>
          </a:p>
          <a:p>
            <a:r>
              <a:rPr lang="en-US" sz="1800" dirty="0">
                <a:latin typeface="Arial" pitchFamily="34" charset="0"/>
              </a:rPr>
              <a:t>[4210]</a:t>
            </a:r>
          </a:p>
          <a:p>
            <a:r>
              <a:rPr lang="en-US" sz="1800" dirty="0">
                <a:latin typeface="Arial" pitchFamily="34" charset="0"/>
              </a:rPr>
              <a:t>[7610]</a:t>
            </a:r>
          </a:p>
        </p:txBody>
      </p:sp>
      <p:grpSp>
        <p:nvGrpSpPr>
          <p:cNvPr id="14" name="Group 13"/>
          <p:cNvGrpSpPr>
            <a:grpSpLocks/>
          </p:cNvGrpSpPr>
          <p:nvPr/>
        </p:nvGrpSpPr>
        <p:grpSpPr bwMode="auto">
          <a:xfrm>
            <a:off x="6858000" y="2287588"/>
            <a:ext cx="1219200" cy="152400"/>
            <a:chOff x="1056" y="1104"/>
            <a:chExt cx="1296" cy="144"/>
          </a:xfrm>
        </p:grpSpPr>
        <p:sp>
          <p:nvSpPr>
            <p:cNvPr id="15" name="Line 14"/>
            <p:cNvSpPr>
              <a:spLocks noChangeShapeType="1"/>
            </p:cNvSpPr>
            <p:nvPr/>
          </p:nvSpPr>
          <p:spPr bwMode="auto">
            <a:xfrm>
              <a:off x="1056" y="1104"/>
              <a:ext cx="1296" cy="96"/>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15"/>
            <p:cNvSpPr>
              <a:spLocks noChangeShapeType="1"/>
            </p:cNvSpPr>
            <p:nvPr/>
          </p:nvSpPr>
          <p:spPr bwMode="auto">
            <a:xfrm flipV="1">
              <a:off x="1056" y="1104"/>
              <a:ext cx="1248" cy="144"/>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17" name="Group 16"/>
          <p:cNvGrpSpPr>
            <a:grpSpLocks/>
          </p:cNvGrpSpPr>
          <p:nvPr/>
        </p:nvGrpSpPr>
        <p:grpSpPr bwMode="auto">
          <a:xfrm>
            <a:off x="6858000" y="2592388"/>
            <a:ext cx="1219200" cy="152400"/>
            <a:chOff x="1056" y="1104"/>
            <a:chExt cx="1296" cy="144"/>
          </a:xfrm>
        </p:grpSpPr>
        <p:sp>
          <p:nvSpPr>
            <p:cNvPr id="18" name="Line 17"/>
            <p:cNvSpPr>
              <a:spLocks noChangeShapeType="1"/>
            </p:cNvSpPr>
            <p:nvPr/>
          </p:nvSpPr>
          <p:spPr bwMode="auto">
            <a:xfrm>
              <a:off x="1056" y="1104"/>
              <a:ext cx="1296" cy="96"/>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 name="Line 18"/>
            <p:cNvSpPr>
              <a:spLocks noChangeShapeType="1"/>
            </p:cNvSpPr>
            <p:nvPr/>
          </p:nvSpPr>
          <p:spPr bwMode="auto">
            <a:xfrm flipV="1">
              <a:off x="1056" y="1104"/>
              <a:ext cx="1248" cy="144"/>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0" name="Group 23"/>
          <p:cNvGrpSpPr>
            <a:grpSpLocks/>
          </p:cNvGrpSpPr>
          <p:nvPr/>
        </p:nvGrpSpPr>
        <p:grpSpPr bwMode="auto">
          <a:xfrm>
            <a:off x="6553200" y="3125788"/>
            <a:ext cx="2035175" cy="517525"/>
            <a:chOff x="624" y="1440"/>
            <a:chExt cx="1282" cy="326"/>
          </a:xfrm>
        </p:grpSpPr>
        <p:sp>
          <p:nvSpPr>
            <p:cNvPr id="21" name="Rectangle 24"/>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Text Box 25"/>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ASPATH=[57610]</a:t>
              </a:r>
            </a:p>
          </p:txBody>
        </p:sp>
      </p:grpSp>
      <p:grpSp>
        <p:nvGrpSpPr>
          <p:cNvPr id="23" name="Group 26"/>
          <p:cNvGrpSpPr>
            <a:grpSpLocks/>
          </p:cNvGrpSpPr>
          <p:nvPr/>
        </p:nvGrpSpPr>
        <p:grpSpPr bwMode="auto">
          <a:xfrm>
            <a:off x="6553200" y="3049588"/>
            <a:ext cx="2035175" cy="517525"/>
            <a:chOff x="624" y="1440"/>
            <a:chExt cx="1282" cy="326"/>
          </a:xfrm>
        </p:grpSpPr>
        <p:sp>
          <p:nvSpPr>
            <p:cNvPr id="24" name="Rectangle 27"/>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Text Box 28"/>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ASPATH=[54210]</a:t>
              </a:r>
            </a:p>
          </p:txBody>
        </p:sp>
      </p:grpSp>
      <p:grpSp>
        <p:nvGrpSpPr>
          <p:cNvPr id="26" name="Group 29"/>
          <p:cNvGrpSpPr>
            <a:grpSpLocks/>
          </p:cNvGrpSpPr>
          <p:nvPr/>
        </p:nvGrpSpPr>
        <p:grpSpPr bwMode="auto">
          <a:xfrm>
            <a:off x="6553200" y="3201988"/>
            <a:ext cx="2035175" cy="517525"/>
            <a:chOff x="624" y="1440"/>
            <a:chExt cx="1282" cy="326"/>
          </a:xfrm>
        </p:grpSpPr>
        <p:sp>
          <p:nvSpPr>
            <p:cNvPr id="27" name="Rectangle 30"/>
            <p:cNvSpPr>
              <a:spLocks noChangeArrowheads="1"/>
            </p:cNvSpPr>
            <p:nvPr/>
          </p:nvSpPr>
          <p:spPr bwMode="auto">
            <a:xfrm>
              <a:off x="672" y="1488"/>
              <a:ext cx="1056" cy="24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 name="Text Box 31"/>
            <p:cNvSpPr txBox="1">
              <a:spLocks noChangeArrowheads="1"/>
            </p:cNvSpPr>
            <p:nvPr/>
          </p:nvSpPr>
          <p:spPr bwMode="auto">
            <a:xfrm>
              <a:off x="624" y="1440"/>
              <a:ext cx="1282"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1400" b="1"/>
                <a:t>NLRI=128.186.0.0/16</a:t>
              </a:r>
            </a:p>
            <a:p>
              <a:r>
                <a:rPr lang="en-US" sz="1400" b="1"/>
                <a:t>Withdrawal</a:t>
              </a:r>
            </a:p>
          </p:txBody>
        </p:sp>
      </p:grpSp>
      <p:sp>
        <p:nvSpPr>
          <p:cNvPr id="29" name="TextBox 28"/>
          <p:cNvSpPr txBox="1"/>
          <p:nvPr/>
        </p:nvSpPr>
        <p:spPr>
          <a:xfrm>
            <a:off x="1066800" y="3201988"/>
            <a:ext cx="1723549" cy="369332"/>
          </a:xfrm>
          <a:prstGeom prst="rect">
            <a:avLst/>
          </a:prstGeom>
          <a:noFill/>
        </p:spPr>
        <p:txBody>
          <a:bodyPr wrap="none" rtlCol="0">
            <a:spAutoFit/>
          </a:bodyPr>
          <a:lstStyle/>
          <a:p>
            <a:r>
              <a:rPr lang="en-US" dirty="0" smtClean="0"/>
              <a:t>128.186.0.0/16</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432811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3"/>
                                        </p:tgtEl>
                                        <p:attrNameLst>
                                          <p:attrName>style.visibility</p:attrName>
                                        </p:attrNameLst>
                                      </p:cBhvr>
                                      <p:to>
                                        <p:strVal val="visible"/>
                                      </p:to>
                                    </p:set>
                                  </p:childTnLst>
                                  <p:subTnLst>
                                    <p:set>
                                      <p:cBhvr override="childStyle">
                                        <p:cTn dur="1" fill="hold" display="0" masterRel="nextClick" afterEffect="1"/>
                                        <p:tgtEl>
                                          <p:spTgt spid="23"/>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0"/>
                                        </p:tgtEl>
                                        <p:attrNameLst>
                                          <p:attrName>style.visibility</p:attrName>
                                        </p:attrNameLst>
                                      </p:cBhvr>
                                      <p:to>
                                        <p:strVal val="visible"/>
                                      </p:to>
                                    </p:set>
                                  </p:childTnLst>
                                  <p:subTnLst>
                                    <p:set>
                                      <p:cBhvr override="childStyle">
                                        <p:cTn dur="1" fill="hold" display="0" masterRel="nextClick" afterEffect="1"/>
                                        <p:tgtEl>
                                          <p:spTgt spid="20"/>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1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6"/>
                                        </p:tgtEl>
                                        <p:attrNameLst>
                                          <p:attrName>style.visibility</p:attrName>
                                        </p:attrNameLst>
                                      </p:cBhvr>
                                      <p:to>
                                        <p:strVal val="visible"/>
                                      </p:to>
                                    </p:set>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685800"/>
          </a:xfrm>
        </p:spPr>
        <p:txBody>
          <a:bodyPr/>
          <a:lstStyle/>
          <a:p>
            <a:r>
              <a:rPr lang="en-US" dirty="0" smtClean="0"/>
              <a:t>Improving BGP Convergence and Stability</a:t>
            </a:r>
            <a:endParaRPr lang="en-US" dirty="0"/>
          </a:p>
        </p:txBody>
      </p:sp>
      <p:sp>
        <p:nvSpPr>
          <p:cNvPr id="3" name="Content Placeholder 2"/>
          <p:cNvSpPr>
            <a:spLocks noGrp="1"/>
          </p:cNvSpPr>
          <p:nvPr>
            <p:ph sz="half" idx="1"/>
          </p:nvPr>
        </p:nvSpPr>
        <p:spPr>
          <a:xfrm>
            <a:off x="381000" y="1295400"/>
            <a:ext cx="4267200" cy="4302125"/>
          </a:xfrm>
        </p:spPr>
        <p:txBody>
          <a:bodyPr/>
          <a:lstStyle/>
          <a:p>
            <a:r>
              <a:rPr lang="en-US" sz="2400" dirty="0" smtClean="0"/>
              <a:t>BGP protocol artifacts</a:t>
            </a:r>
          </a:p>
          <a:p>
            <a:pPr lvl="1"/>
            <a:r>
              <a:rPr lang="en-US" sz="2000" dirty="0" smtClean="0"/>
              <a:t>EPIC: Carrying event origin in BGP updates</a:t>
            </a:r>
          </a:p>
          <a:p>
            <a:pPr lvl="1"/>
            <a:r>
              <a:rPr lang="en-US" sz="2000" dirty="0" smtClean="0"/>
              <a:t>Propagation delays on different paths</a:t>
            </a:r>
          </a:p>
          <a:p>
            <a:pPr lvl="1"/>
            <a:r>
              <a:rPr lang="en-US" sz="2000" dirty="0" smtClean="0"/>
              <a:t>Inter-domain failure vs. intra-domain failure</a:t>
            </a:r>
          </a:p>
          <a:p>
            <a:pPr lvl="1"/>
            <a:r>
              <a:rPr lang="en-US" sz="2000" dirty="0" smtClean="0"/>
              <a:t>Multi-connectivity between </a:t>
            </a:r>
            <a:r>
              <a:rPr lang="en-US" sz="2000" dirty="0" err="1" smtClean="0"/>
              <a:t>ASes</a:t>
            </a:r>
            <a:endParaRPr lang="en-US" sz="2000" dirty="0" smtClean="0"/>
          </a:p>
          <a:p>
            <a:pPr lvl="1"/>
            <a:r>
              <a:rPr lang="en-US" sz="2000" dirty="0" smtClean="0"/>
              <a:t>Scalability and confidentiality</a:t>
            </a:r>
            <a:endParaRPr lang="en-US" sz="2000" dirty="0"/>
          </a:p>
          <a:p>
            <a:r>
              <a:rPr lang="en-US" sz="2400" dirty="0" smtClean="0">
                <a:latin typeface="Arial Rounded MT Bold" panose="020F0704030504030204" pitchFamily="34" charset="0"/>
              </a:rPr>
              <a:t>“Limiting Path Exploration in BGP”</a:t>
            </a:r>
            <a:endParaRPr lang="en-US" sz="2400" dirty="0">
              <a:latin typeface="Arial Rounded MT Bold" panose="020F0704030504030204" pitchFamily="34" charset="0"/>
            </a:endParaRPr>
          </a:p>
        </p:txBody>
      </p:sp>
      <p:sp>
        <p:nvSpPr>
          <p:cNvPr id="4" name="Content Placeholder 3"/>
          <p:cNvSpPr>
            <a:spLocks noGrp="1"/>
          </p:cNvSpPr>
          <p:nvPr>
            <p:ph sz="half" idx="2"/>
          </p:nvPr>
        </p:nvSpPr>
        <p:spPr>
          <a:xfrm>
            <a:off x="4724400" y="1295400"/>
            <a:ext cx="3810000" cy="4724400"/>
          </a:xfrm>
        </p:spPr>
        <p:txBody>
          <a:bodyPr/>
          <a:lstStyle/>
          <a:p>
            <a:r>
              <a:rPr lang="en-US" sz="2400" dirty="0" smtClean="0"/>
              <a:t>Physical propagation constraints</a:t>
            </a:r>
          </a:p>
          <a:p>
            <a:pPr lvl="1"/>
            <a:r>
              <a:rPr lang="en-US" sz="2000" dirty="0" smtClean="0"/>
              <a:t>Transient failures</a:t>
            </a:r>
          </a:p>
          <a:p>
            <a:pPr lvl="1"/>
            <a:r>
              <a:rPr lang="en-US" sz="2000" dirty="0" smtClean="0"/>
              <a:t>TIDR: Localize failure events </a:t>
            </a:r>
          </a:p>
          <a:p>
            <a:r>
              <a:rPr lang="en-US" sz="2400" dirty="0" smtClean="0">
                <a:latin typeface="Arial Rounded MT Bold" panose="020F0704030504030204" pitchFamily="34" charset="0"/>
              </a:rPr>
              <a:t>“</a:t>
            </a:r>
            <a:r>
              <a:rPr lang="en-US" sz="2400" dirty="0">
                <a:latin typeface="Arial Rounded MT Bold" panose="020F0704030504030204" pitchFamily="34" charset="0"/>
              </a:rPr>
              <a:t>Traffic-Aware Inter-Domain Routing for Improved Internet Routing </a:t>
            </a:r>
            <a:r>
              <a:rPr lang="en-US" sz="2400" dirty="0" smtClean="0">
                <a:latin typeface="Arial Rounded MT Bold" panose="020F0704030504030204" pitchFamily="34" charset="0"/>
              </a:rPr>
              <a:t>Stability”</a:t>
            </a:r>
          </a:p>
        </p:txBody>
      </p:sp>
      <p:sp>
        <p:nvSpPr>
          <p:cNvPr id="6" name="Slide Number Placeholder 5"/>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1997785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81000"/>
            <a:ext cx="8229600" cy="762000"/>
          </a:xfrm>
        </p:spPr>
        <p:txBody>
          <a:bodyPr/>
          <a:lstStyle/>
          <a:p>
            <a:pPr eaLnBrk="1" hangingPunct="1"/>
            <a:r>
              <a:rPr lang="en-US" sz="3600" dirty="0" smtClean="0"/>
              <a:t>P2: Controlling IP Spoofing </a:t>
            </a:r>
          </a:p>
        </p:txBody>
      </p:sp>
      <p:sp>
        <p:nvSpPr>
          <p:cNvPr id="5123" name="Rectangle 3"/>
          <p:cNvSpPr>
            <a:spLocks noGrp="1" noChangeArrowheads="1"/>
          </p:cNvSpPr>
          <p:nvPr>
            <p:ph idx="1"/>
          </p:nvPr>
        </p:nvSpPr>
        <p:spPr>
          <a:xfrm>
            <a:off x="381000" y="1600200"/>
            <a:ext cx="8077200" cy="4724400"/>
          </a:xfrm>
        </p:spPr>
        <p:txBody>
          <a:bodyPr/>
          <a:lstStyle/>
          <a:p>
            <a:pPr eaLnBrk="1" hangingPunct="1"/>
            <a:r>
              <a:rPr lang="en-US" dirty="0" smtClean="0">
                <a:solidFill>
                  <a:srgbClr val="FF0000"/>
                </a:solidFill>
              </a:rPr>
              <a:t>What is IP spoofing?</a:t>
            </a:r>
          </a:p>
          <a:p>
            <a:pPr lvl="1"/>
            <a:r>
              <a:rPr lang="en-US" sz="1800" dirty="0" smtClean="0"/>
              <a:t>Act to fake source IP address</a:t>
            </a:r>
          </a:p>
          <a:p>
            <a:pPr lvl="1"/>
            <a:r>
              <a:rPr lang="en-US" sz="1800" dirty="0" smtClean="0"/>
              <a:t>Used by many DDoS attacks</a:t>
            </a:r>
          </a:p>
          <a:p>
            <a:pPr eaLnBrk="1" hangingPunct="1"/>
            <a:endParaRPr lang="en-US" sz="2000" dirty="0" smtClean="0"/>
          </a:p>
          <a:p>
            <a:pPr eaLnBrk="1" hangingPunct="1"/>
            <a:endParaRPr lang="en-US" sz="2000" dirty="0" smtClean="0"/>
          </a:p>
          <a:p>
            <a:pPr eaLnBrk="1" hangingPunct="1"/>
            <a:endParaRPr lang="en-US" sz="2000" dirty="0" smtClean="0"/>
          </a:p>
          <a:p>
            <a:pPr eaLnBrk="1" hangingPunct="1"/>
            <a:r>
              <a:rPr lang="en-US" dirty="0" smtClean="0">
                <a:solidFill>
                  <a:srgbClr val="FF0000"/>
                </a:solidFill>
              </a:rPr>
              <a:t>Why it remains popular?</a:t>
            </a:r>
          </a:p>
          <a:p>
            <a:pPr lvl="1" eaLnBrk="1" hangingPunct="1"/>
            <a:r>
              <a:rPr lang="en-US" sz="1800" dirty="0" smtClean="0"/>
              <a:t>Hard to isolate attack traffic from legitimate one</a:t>
            </a:r>
          </a:p>
          <a:p>
            <a:pPr lvl="1" eaLnBrk="1" hangingPunct="1"/>
            <a:r>
              <a:rPr lang="en-US" sz="1800" dirty="0" smtClean="0"/>
              <a:t>Hard to pinpoint the true attacker</a:t>
            </a:r>
          </a:p>
          <a:p>
            <a:pPr lvl="1" eaLnBrk="1" hangingPunct="1"/>
            <a:r>
              <a:rPr lang="en-US" sz="1800" dirty="0" smtClean="0"/>
              <a:t>Many attacks rely on IP spoofing</a:t>
            </a:r>
          </a:p>
          <a:p>
            <a:r>
              <a:rPr lang="en-US" sz="2200" dirty="0" smtClean="0"/>
              <a:t>An interesting read</a:t>
            </a:r>
          </a:p>
          <a:p>
            <a:pPr lvl="1"/>
            <a:r>
              <a:rPr lang="en-US" sz="1800" u="sng" dirty="0">
                <a:hlinkClick r:id="rId3"/>
              </a:rPr>
              <a:t>The DDoS That Knocked </a:t>
            </a:r>
            <a:r>
              <a:rPr lang="en-US" sz="1800" u="sng" dirty="0" err="1">
                <a:hlinkClick r:id="rId3"/>
              </a:rPr>
              <a:t>Spamhaus</a:t>
            </a:r>
            <a:r>
              <a:rPr lang="en-US" sz="1800" u="sng" dirty="0">
                <a:hlinkClick r:id="rId3"/>
              </a:rPr>
              <a:t> Offline (And How We Mitigated It)</a:t>
            </a:r>
            <a:endParaRPr lang="en-US" sz="1800" dirty="0"/>
          </a:p>
          <a:p>
            <a:pPr lvl="1"/>
            <a:endParaRPr lang="en-US" sz="1800" dirty="0" smtClean="0"/>
          </a:p>
          <a:p>
            <a:pPr eaLnBrk="1" hangingPunct="1"/>
            <a:endParaRPr lang="en-US" sz="2000" dirty="0" smtClean="0"/>
          </a:p>
        </p:txBody>
      </p:sp>
      <p:sp>
        <p:nvSpPr>
          <p:cNvPr id="5124" name="Oval 4"/>
          <p:cNvSpPr>
            <a:spLocks noChangeArrowheads="1"/>
          </p:cNvSpPr>
          <p:nvPr/>
        </p:nvSpPr>
        <p:spPr bwMode="auto">
          <a:xfrm>
            <a:off x="6096000" y="22098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c</a:t>
            </a:r>
          </a:p>
        </p:txBody>
      </p:sp>
      <p:sp>
        <p:nvSpPr>
          <p:cNvPr id="5125" name="Oval 5"/>
          <p:cNvSpPr>
            <a:spLocks noChangeArrowheads="1"/>
          </p:cNvSpPr>
          <p:nvPr/>
        </p:nvSpPr>
        <p:spPr bwMode="auto">
          <a:xfrm>
            <a:off x="7696200" y="22098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d</a:t>
            </a:r>
          </a:p>
        </p:txBody>
      </p:sp>
      <p:sp>
        <p:nvSpPr>
          <p:cNvPr id="5126" name="Oval 6"/>
          <p:cNvSpPr>
            <a:spLocks noChangeArrowheads="1"/>
          </p:cNvSpPr>
          <p:nvPr/>
        </p:nvSpPr>
        <p:spPr bwMode="auto">
          <a:xfrm>
            <a:off x="6096000" y="34290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b</a:t>
            </a:r>
          </a:p>
        </p:txBody>
      </p:sp>
      <p:sp>
        <p:nvSpPr>
          <p:cNvPr id="5127" name="Oval 7"/>
          <p:cNvSpPr>
            <a:spLocks noChangeArrowheads="1"/>
          </p:cNvSpPr>
          <p:nvPr/>
        </p:nvSpPr>
        <p:spPr bwMode="auto">
          <a:xfrm>
            <a:off x="7696200" y="34290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a</a:t>
            </a:r>
          </a:p>
        </p:txBody>
      </p:sp>
      <p:sp>
        <p:nvSpPr>
          <p:cNvPr id="5128" name="Oval 8"/>
          <p:cNvSpPr>
            <a:spLocks noChangeArrowheads="1"/>
          </p:cNvSpPr>
          <p:nvPr/>
        </p:nvSpPr>
        <p:spPr bwMode="auto">
          <a:xfrm>
            <a:off x="6934200" y="4267200"/>
            <a:ext cx="457200" cy="457200"/>
          </a:xfrm>
          <a:prstGeom prst="ellipse">
            <a:avLst/>
          </a:prstGeom>
          <a:solidFill>
            <a:schemeClr val="accent1"/>
          </a:solidFill>
          <a:ln w="9525">
            <a:solidFill>
              <a:schemeClr val="tx1"/>
            </a:solidFill>
            <a:round/>
            <a:headEnd/>
            <a:tailEnd/>
          </a:ln>
        </p:spPr>
        <p:txBody>
          <a:bodyPr wrap="none" anchor="ctr"/>
          <a:lstStyle/>
          <a:p>
            <a:pPr algn="ctr"/>
            <a:r>
              <a:rPr lang="en-US"/>
              <a:t>s</a:t>
            </a:r>
          </a:p>
        </p:txBody>
      </p:sp>
      <p:sp>
        <p:nvSpPr>
          <p:cNvPr id="5129" name="Line 9"/>
          <p:cNvSpPr>
            <a:spLocks noChangeShapeType="1"/>
          </p:cNvSpPr>
          <p:nvPr/>
        </p:nvSpPr>
        <p:spPr bwMode="auto">
          <a:xfrm>
            <a:off x="6553200" y="2438400"/>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0" name="Line 10"/>
          <p:cNvSpPr>
            <a:spLocks noChangeShapeType="1"/>
          </p:cNvSpPr>
          <p:nvPr/>
        </p:nvSpPr>
        <p:spPr bwMode="auto">
          <a:xfrm>
            <a:off x="6324600" y="26670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1" name="Line 11"/>
          <p:cNvSpPr>
            <a:spLocks noChangeShapeType="1"/>
          </p:cNvSpPr>
          <p:nvPr/>
        </p:nvSpPr>
        <p:spPr bwMode="auto">
          <a:xfrm>
            <a:off x="6553200" y="3657600"/>
            <a:ext cx="11430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2" name="Line 12"/>
          <p:cNvSpPr>
            <a:spLocks noChangeShapeType="1"/>
          </p:cNvSpPr>
          <p:nvPr/>
        </p:nvSpPr>
        <p:spPr bwMode="auto">
          <a:xfrm>
            <a:off x="7924800" y="26670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3" name="Line 13"/>
          <p:cNvSpPr>
            <a:spLocks noChangeShapeType="1"/>
          </p:cNvSpPr>
          <p:nvPr/>
        </p:nvSpPr>
        <p:spPr bwMode="auto">
          <a:xfrm>
            <a:off x="6400800" y="3886200"/>
            <a:ext cx="5334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4" name="Line 14"/>
          <p:cNvSpPr>
            <a:spLocks noChangeShapeType="1"/>
          </p:cNvSpPr>
          <p:nvPr/>
        </p:nvSpPr>
        <p:spPr bwMode="auto">
          <a:xfrm flipH="1">
            <a:off x="7391400" y="3886200"/>
            <a:ext cx="457200" cy="533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5" name="Line 15"/>
          <p:cNvSpPr>
            <a:spLocks noChangeShapeType="1"/>
          </p:cNvSpPr>
          <p:nvPr/>
        </p:nvSpPr>
        <p:spPr bwMode="auto">
          <a:xfrm>
            <a:off x="6477000" y="2590800"/>
            <a:ext cx="1295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6" name="Line 16"/>
          <p:cNvSpPr>
            <a:spLocks noChangeShapeType="1"/>
          </p:cNvSpPr>
          <p:nvPr/>
        </p:nvSpPr>
        <p:spPr bwMode="auto">
          <a:xfrm flipH="1">
            <a:off x="6477000" y="2590800"/>
            <a:ext cx="1295400" cy="914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 name="Group 17"/>
          <p:cNvGrpSpPr>
            <a:grpSpLocks/>
          </p:cNvGrpSpPr>
          <p:nvPr/>
        </p:nvGrpSpPr>
        <p:grpSpPr bwMode="auto">
          <a:xfrm>
            <a:off x="5867400" y="1828800"/>
            <a:ext cx="685800" cy="365125"/>
            <a:chOff x="432" y="2112"/>
            <a:chExt cx="432" cy="230"/>
          </a:xfrm>
        </p:grpSpPr>
        <p:grpSp>
          <p:nvGrpSpPr>
            <p:cNvPr id="5156" name="Group 18"/>
            <p:cNvGrpSpPr>
              <a:grpSpLocks/>
            </p:cNvGrpSpPr>
            <p:nvPr/>
          </p:nvGrpSpPr>
          <p:grpSpPr bwMode="auto">
            <a:xfrm>
              <a:off x="432" y="2112"/>
              <a:ext cx="432" cy="230"/>
              <a:chOff x="1074" y="2214"/>
              <a:chExt cx="414" cy="182"/>
            </a:xfrm>
          </p:grpSpPr>
          <p:sp>
            <p:nvSpPr>
              <p:cNvPr id="5158" name="Rectangle 19"/>
              <p:cNvSpPr>
                <a:spLocks noChangeArrowheads="1"/>
              </p:cNvSpPr>
              <p:nvPr/>
            </p:nvSpPr>
            <p:spPr bwMode="auto">
              <a:xfrm>
                <a:off x="1104" y="2256"/>
                <a:ext cx="384" cy="96"/>
              </a:xfrm>
              <a:prstGeom prst="rect">
                <a:avLst/>
              </a:prstGeom>
              <a:solidFill>
                <a:schemeClr val="accent2"/>
              </a:solidFill>
              <a:ln w="9525">
                <a:solidFill>
                  <a:schemeClr val="tx1"/>
                </a:solidFill>
                <a:miter lim="800000"/>
                <a:headEnd/>
                <a:tailEnd/>
              </a:ln>
            </p:spPr>
            <p:txBody>
              <a:bodyPr wrap="none" anchor="ctr"/>
              <a:lstStyle/>
              <a:p>
                <a:pPr algn="ctr"/>
                <a:endParaRPr lang="en-US">
                  <a:solidFill>
                    <a:schemeClr val="accent2"/>
                  </a:solidFill>
                </a:endParaRPr>
              </a:p>
            </p:txBody>
          </p:sp>
          <p:sp>
            <p:nvSpPr>
              <p:cNvPr id="5159" name="Line 20"/>
              <p:cNvSpPr>
                <a:spLocks noChangeShapeType="1"/>
              </p:cNvSpPr>
              <p:nvPr/>
            </p:nvSpPr>
            <p:spPr bwMode="auto">
              <a:xfrm>
                <a:off x="1200"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0" name="Line 21"/>
              <p:cNvSpPr>
                <a:spLocks noChangeShapeType="1"/>
              </p:cNvSpPr>
              <p:nvPr/>
            </p:nvSpPr>
            <p:spPr bwMode="auto">
              <a:xfrm>
                <a:off x="1296"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61" name="Text Box 22"/>
              <p:cNvSpPr txBox="1">
                <a:spLocks noChangeArrowheads="1"/>
              </p:cNvSpPr>
              <p:nvPr/>
            </p:nvSpPr>
            <p:spPr bwMode="auto">
              <a:xfrm>
                <a:off x="1074" y="2214"/>
                <a:ext cx="14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d</a:t>
                </a:r>
              </a:p>
            </p:txBody>
          </p:sp>
          <p:sp>
            <p:nvSpPr>
              <p:cNvPr id="5162" name="Text Box 23"/>
              <p:cNvSpPr txBox="1">
                <a:spLocks noChangeArrowheads="1"/>
              </p:cNvSpPr>
              <p:nvPr/>
            </p:nvSpPr>
            <p:spPr bwMode="auto">
              <a:xfrm flipV="1">
                <a:off x="1188" y="2259"/>
                <a:ext cx="14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sz="1200" b="1"/>
              </a:p>
            </p:txBody>
          </p:sp>
        </p:grpSp>
        <p:sp>
          <p:nvSpPr>
            <p:cNvPr id="5157" name="Text Box 24"/>
            <p:cNvSpPr txBox="1">
              <a:spLocks noChangeArrowheads="1"/>
            </p:cNvSpPr>
            <p:nvPr/>
          </p:nvSpPr>
          <p:spPr bwMode="auto">
            <a:xfrm>
              <a:off x="518" y="2119"/>
              <a:ext cx="16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c</a:t>
              </a:r>
            </a:p>
          </p:txBody>
        </p:sp>
      </p:grpSp>
      <p:grpSp>
        <p:nvGrpSpPr>
          <p:cNvPr id="4" name="Group 25"/>
          <p:cNvGrpSpPr>
            <a:grpSpLocks/>
          </p:cNvGrpSpPr>
          <p:nvPr/>
        </p:nvGrpSpPr>
        <p:grpSpPr bwMode="auto">
          <a:xfrm>
            <a:off x="5867400" y="1828800"/>
            <a:ext cx="685800" cy="365125"/>
            <a:chOff x="432" y="2112"/>
            <a:chExt cx="432" cy="230"/>
          </a:xfrm>
        </p:grpSpPr>
        <p:grpSp>
          <p:nvGrpSpPr>
            <p:cNvPr id="5149" name="Group 26"/>
            <p:cNvGrpSpPr>
              <a:grpSpLocks/>
            </p:cNvGrpSpPr>
            <p:nvPr/>
          </p:nvGrpSpPr>
          <p:grpSpPr bwMode="auto">
            <a:xfrm>
              <a:off x="432" y="2112"/>
              <a:ext cx="432" cy="230"/>
              <a:chOff x="1074" y="2214"/>
              <a:chExt cx="414" cy="182"/>
            </a:xfrm>
          </p:grpSpPr>
          <p:sp>
            <p:nvSpPr>
              <p:cNvPr id="5151" name="Rectangle 27"/>
              <p:cNvSpPr>
                <a:spLocks noChangeArrowheads="1"/>
              </p:cNvSpPr>
              <p:nvPr/>
            </p:nvSpPr>
            <p:spPr bwMode="auto">
              <a:xfrm>
                <a:off x="1104" y="2256"/>
                <a:ext cx="384" cy="96"/>
              </a:xfrm>
              <a:prstGeom prst="rect">
                <a:avLst/>
              </a:prstGeom>
              <a:solidFill>
                <a:schemeClr val="accent2"/>
              </a:solidFill>
              <a:ln w="9525">
                <a:solidFill>
                  <a:schemeClr val="tx1"/>
                </a:solidFill>
                <a:miter lim="800000"/>
                <a:headEnd/>
                <a:tailEnd/>
              </a:ln>
            </p:spPr>
            <p:txBody>
              <a:bodyPr wrap="none" anchor="ctr"/>
              <a:lstStyle/>
              <a:p>
                <a:pPr algn="ctr"/>
                <a:endParaRPr lang="en-US">
                  <a:solidFill>
                    <a:schemeClr val="accent2"/>
                  </a:solidFill>
                </a:endParaRPr>
              </a:p>
            </p:txBody>
          </p:sp>
          <p:sp>
            <p:nvSpPr>
              <p:cNvPr id="5152" name="Line 28"/>
              <p:cNvSpPr>
                <a:spLocks noChangeShapeType="1"/>
              </p:cNvSpPr>
              <p:nvPr/>
            </p:nvSpPr>
            <p:spPr bwMode="auto">
              <a:xfrm>
                <a:off x="1200"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3" name="Line 29"/>
              <p:cNvSpPr>
                <a:spLocks noChangeShapeType="1"/>
              </p:cNvSpPr>
              <p:nvPr/>
            </p:nvSpPr>
            <p:spPr bwMode="auto">
              <a:xfrm>
                <a:off x="1296"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54" name="Text Box 30"/>
              <p:cNvSpPr txBox="1">
                <a:spLocks noChangeArrowheads="1"/>
              </p:cNvSpPr>
              <p:nvPr/>
            </p:nvSpPr>
            <p:spPr bwMode="auto">
              <a:xfrm>
                <a:off x="1074" y="2214"/>
                <a:ext cx="14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d</a:t>
                </a:r>
              </a:p>
            </p:txBody>
          </p:sp>
          <p:sp>
            <p:nvSpPr>
              <p:cNvPr id="5155" name="Text Box 31"/>
              <p:cNvSpPr txBox="1">
                <a:spLocks noChangeArrowheads="1"/>
              </p:cNvSpPr>
              <p:nvPr/>
            </p:nvSpPr>
            <p:spPr bwMode="auto">
              <a:xfrm flipV="1">
                <a:off x="1188" y="2259"/>
                <a:ext cx="14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sz="1200" b="1"/>
              </a:p>
            </p:txBody>
          </p:sp>
        </p:grpSp>
        <p:sp>
          <p:nvSpPr>
            <p:cNvPr id="5150" name="Text Box 32"/>
            <p:cNvSpPr txBox="1">
              <a:spLocks noChangeArrowheads="1"/>
            </p:cNvSpPr>
            <p:nvPr/>
          </p:nvSpPr>
          <p:spPr bwMode="auto">
            <a:xfrm>
              <a:off x="518" y="2119"/>
              <a:ext cx="1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s</a:t>
              </a:r>
            </a:p>
          </p:txBody>
        </p:sp>
      </p:grpSp>
      <p:grpSp>
        <p:nvGrpSpPr>
          <p:cNvPr id="6" name="Group 41"/>
          <p:cNvGrpSpPr>
            <a:grpSpLocks/>
          </p:cNvGrpSpPr>
          <p:nvPr/>
        </p:nvGrpSpPr>
        <p:grpSpPr bwMode="auto">
          <a:xfrm>
            <a:off x="6781800" y="2057400"/>
            <a:ext cx="685800" cy="365125"/>
            <a:chOff x="432" y="2112"/>
            <a:chExt cx="432" cy="230"/>
          </a:xfrm>
        </p:grpSpPr>
        <p:grpSp>
          <p:nvGrpSpPr>
            <p:cNvPr id="5142" name="Group 42"/>
            <p:cNvGrpSpPr>
              <a:grpSpLocks/>
            </p:cNvGrpSpPr>
            <p:nvPr/>
          </p:nvGrpSpPr>
          <p:grpSpPr bwMode="auto">
            <a:xfrm>
              <a:off x="432" y="2112"/>
              <a:ext cx="432" cy="230"/>
              <a:chOff x="1074" y="2214"/>
              <a:chExt cx="414" cy="182"/>
            </a:xfrm>
          </p:grpSpPr>
          <p:sp>
            <p:nvSpPr>
              <p:cNvPr id="5144" name="Rectangle 43"/>
              <p:cNvSpPr>
                <a:spLocks noChangeArrowheads="1"/>
              </p:cNvSpPr>
              <p:nvPr/>
            </p:nvSpPr>
            <p:spPr bwMode="auto">
              <a:xfrm>
                <a:off x="1104" y="2256"/>
                <a:ext cx="384" cy="96"/>
              </a:xfrm>
              <a:prstGeom prst="rect">
                <a:avLst/>
              </a:prstGeom>
              <a:solidFill>
                <a:schemeClr val="accent2"/>
              </a:solidFill>
              <a:ln w="9525">
                <a:solidFill>
                  <a:schemeClr val="tx1"/>
                </a:solidFill>
                <a:miter lim="800000"/>
                <a:headEnd/>
                <a:tailEnd/>
              </a:ln>
            </p:spPr>
            <p:txBody>
              <a:bodyPr wrap="none" anchor="ctr"/>
              <a:lstStyle/>
              <a:p>
                <a:pPr algn="ctr"/>
                <a:endParaRPr lang="en-US">
                  <a:solidFill>
                    <a:schemeClr val="accent2"/>
                  </a:solidFill>
                </a:endParaRPr>
              </a:p>
            </p:txBody>
          </p:sp>
          <p:sp>
            <p:nvSpPr>
              <p:cNvPr id="5145" name="Line 44"/>
              <p:cNvSpPr>
                <a:spLocks noChangeShapeType="1"/>
              </p:cNvSpPr>
              <p:nvPr/>
            </p:nvSpPr>
            <p:spPr bwMode="auto">
              <a:xfrm>
                <a:off x="1200"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6" name="Line 45"/>
              <p:cNvSpPr>
                <a:spLocks noChangeShapeType="1"/>
              </p:cNvSpPr>
              <p:nvPr/>
            </p:nvSpPr>
            <p:spPr bwMode="auto">
              <a:xfrm>
                <a:off x="1296" y="225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7" name="Text Box 46"/>
              <p:cNvSpPr txBox="1">
                <a:spLocks noChangeArrowheads="1"/>
              </p:cNvSpPr>
              <p:nvPr/>
            </p:nvSpPr>
            <p:spPr bwMode="auto">
              <a:xfrm>
                <a:off x="1074" y="2214"/>
                <a:ext cx="14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d</a:t>
                </a:r>
              </a:p>
            </p:txBody>
          </p:sp>
          <p:sp>
            <p:nvSpPr>
              <p:cNvPr id="5148" name="Text Box 47"/>
              <p:cNvSpPr txBox="1">
                <a:spLocks noChangeArrowheads="1"/>
              </p:cNvSpPr>
              <p:nvPr/>
            </p:nvSpPr>
            <p:spPr bwMode="auto">
              <a:xfrm flipV="1">
                <a:off x="1188" y="2259"/>
                <a:ext cx="144" cy="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endParaRPr lang="en-US" sz="1200" b="1"/>
              </a:p>
            </p:txBody>
          </p:sp>
        </p:grpSp>
        <p:sp>
          <p:nvSpPr>
            <p:cNvPr id="5143" name="Text Box 48"/>
            <p:cNvSpPr txBox="1">
              <a:spLocks noChangeArrowheads="1"/>
            </p:cNvSpPr>
            <p:nvPr/>
          </p:nvSpPr>
          <p:spPr bwMode="auto">
            <a:xfrm>
              <a:off x="518" y="2119"/>
              <a:ext cx="1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cs typeface="Times New Roman" pitchFamily="18" charset="0"/>
                </a:defRPr>
              </a:lvl1pPr>
              <a:lvl2pPr marL="742950" indent="-285750" eaLnBrk="0" hangingPunct="0">
                <a:defRPr sz="2400">
                  <a:solidFill>
                    <a:schemeClr val="tx1"/>
                  </a:solidFill>
                  <a:latin typeface="Times New Roman" pitchFamily="18" charset="0"/>
                  <a:cs typeface="Times New Roman" pitchFamily="18" charset="0"/>
                </a:defRPr>
              </a:lvl2pPr>
              <a:lvl3pPr marL="1143000" indent="-228600" eaLnBrk="0" hangingPunct="0">
                <a:defRPr sz="2400">
                  <a:solidFill>
                    <a:schemeClr val="tx1"/>
                  </a:solidFill>
                  <a:latin typeface="Times New Roman" pitchFamily="18" charset="0"/>
                  <a:cs typeface="Times New Roman" pitchFamily="18" charset="0"/>
                </a:defRPr>
              </a:lvl3pPr>
              <a:lvl4pPr marL="1600200" indent="-228600" eaLnBrk="0" hangingPunct="0">
                <a:defRPr sz="2400">
                  <a:solidFill>
                    <a:schemeClr val="tx1"/>
                  </a:solidFill>
                  <a:latin typeface="Times New Roman" pitchFamily="18" charset="0"/>
                  <a:cs typeface="Times New Roman" pitchFamily="18" charset="0"/>
                </a:defRPr>
              </a:lvl4pPr>
              <a:lvl5pPr marL="2057400" indent="-228600" eaLnBrk="0" hangingPunct="0">
                <a:defRPr sz="2400">
                  <a:solidFill>
                    <a:schemeClr val="tx1"/>
                  </a:solidFill>
                  <a:latin typeface="Times New Roman" pitchFamily="18" charset="0"/>
                  <a:cs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cs typeface="Times New Roman" pitchFamily="18" charset="0"/>
                </a:defRPr>
              </a:lvl9pPr>
            </a:lstStyle>
            <a:p>
              <a:pPr eaLnBrk="1" hangingPunct="1"/>
              <a:r>
                <a:rPr lang="en-US" sz="1400" b="1"/>
                <a:t>s</a:t>
              </a:r>
            </a:p>
          </p:txBody>
        </p:sp>
      </p:grpSp>
      <p:sp>
        <p:nvSpPr>
          <p:cNvPr id="3" name="Slide Number Placeholder 2"/>
          <p:cNvSpPr>
            <a:spLocks noGrp="1"/>
          </p:cNvSpPr>
          <p:nvPr>
            <p:ph type="sldNum" sz="quarter" idx="12"/>
          </p:nvPr>
        </p:nvSpPr>
        <p:spPr/>
        <p:txBody>
          <a:bodyPr/>
          <a:lstStyle/>
          <a:p>
            <a:fld id="{B6F15528-21DE-4FAA-801E-634DDDAF4B2B}"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499"/>
                                          </p:stCondLst>
                                        </p:cTn>
                                        <p:tgtEl>
                                          <p:spTgt spid="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499"/>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lass_simple">
  <a:themeElements>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class_simp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class_simpl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lass_simpl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lass_simpl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lass_simpl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lass_simpl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lass_simpl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lass_simpl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intro</Template>
  <TotalTime>2382</TotalTime>
  <Words>2951</Words>
  <Application>Microsoft Office PowerPoint</Application>
  <PresentationFormat>On-screen Show (4:3)</PresentationFormat>
  <Paragraphs>431</Paragraphs>
  <Slides>26</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28" baseType="lpstr">
      <vt:lpstr>class_simple</vt:lpstr>
      <vt:lpstr>Equation</vt:lpstr>
      <vt:lpstr>Computer Networks and Network Security</vt:lpstr>
      <vt:lpstr>Research Area</vt:lpstr>
      <vt:lpstr>A Few Projects that I will Discuss</vt:lpstr>
      <vt:lpstr>P1: Internet Inter-Domain Routing</vt:lpstr>
      <vt:lpstr>BGP: an Example</vt:lpstr>
      <vt:lpstr>Network Dynamics</vt:lpstr>
      <vt:lpstr>Causes of BGP Poor Performance</vt:lpstr>
      <vt:lpstr>Improving BGP Convergence and Stability</vt:lpstr>
      <vt:lpstr>P2: Controlling IP Spoofing </vt:lpstr>
      <vt:lpstr>Filtering based on Route</vt:lpstr>
      <vt:lpstr>Internet AS Relationship</vt:lpstr>
      <vt:lpstr>Topological Routes vs. Feasible Routes</vt:lpstr>
      <vt:lpstr>Inter-Domain Packet Filter</vt:lpstr>
      <vt:lpstr>P3: Detecting Compromised Computers in Networks</vt:lpstr>
      <vt:lpstr>Motivation and Problem</vt:lpstr>
      <vt:lpstr>Motivation</vt:lpstr>
      <vt:lpstr>Network Model</vt:lpstr>
      <vt:lpstr>Sequential Probability Ratio Test</vt:lpstr>
      <vt:lpstr>Performance of SPOT</vt:lpstr>
      <vt:lpstr>P4: A Traceback Attack on Freenet</vt:lpstr>
      <vt:lpstr>High-Level Security Mechanisms Used</vt:lpstr>
      <vt:lpstr>Traceback Attack on Freenet</vt:lpstr>
      <vt:lpstr>Identifying All Nodes Seeing Msg</vt:lpstr>
      <vt:lpstr>Uniquely determining originator</vt:lpstr>
      <vt:lpstr>Performance Evaluation</vt:lpstr>
      <vt:lpstr>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Networks</dc:title>
  <dc:creator>Zhenhai Duan</dc:creator>
  <cp:lastModifiedBy>Zhenhai Duan</cp:lastModifiedBy>
  <cp:revision>56</cp:revision>
  <dcterms:created xsi:type="dcterms:W3CDTF">2006-08-16T00:00:00Z</dcterms:created>
  <dcterms:modified xsi:type="dcterms:W3CDTF">2018-08-27T15:15:33Z</dcterms:modified>
</cp:coreProperties>
</file>