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0" r:id="rId4"/>
    <p:sldId id="262" r:id="rId5"/>
    <p:sldId id="261" r:id="rId6"/>
    <p:sldId id="263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8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113905-D01E-4A77-AC53-4D8B9E7EAE9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18EB3B-A464-4BAD-9561-8F80EB79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1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5EB96-E040-4716-AF42-477ABDB9D893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9AC4E-8DEC-4F3F-B830-DF31C22D3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C24E-4AAC-4A91-99C9-934379B74E9F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7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7CA6-80D4-4A17-A19B-C065C050F907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6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5C1C-3808-4A07-8BB2-1BE11048FCFA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4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8D7E-7C59-48C8-9487-984A854E9232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5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2C0-510A-483A-99FC-9B9E5DA8DD58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7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24F8-FEA7-45EC-8D4D-3A95CE8C69E0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0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2AFF-94CA-4180-B2C1-1001E832AC0F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1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0E8-D54C-478A-9857-D1AF8B30F9EA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B085-2E87-43FA-B557-FF5D7A5E7CCF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7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4C5-521D-4611-B641-D0C1CD599562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1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AEA6-9B7F-494A-95DD-0CAB7BB4D407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5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3A2D-21CE-4DB7-BE0F-CEEC306E7730}" type="datetime1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CBB48-9BCD-4DF0-BF52-6B33490F8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6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15975"/>
            <a:ext cx="88392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CIS4930/CIS5930   Practical Cyber Security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the need for such a course and other details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Spring </a:t>
            </a:r>
            <a:r>
              <a:rPr lang="en-US" sz="2800" dirty="0" smtClean="0">
                <a:solidFill>
                  <a:schemeClr val="tx1"/>
                </a:solidFill>
              </a:rPr>
              <a:t>2020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3" y="3886200"/>
            <a:ext cx="301545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CIS4930/CIS5930   Practical Cyber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… </a:t>
            </a:r>
            <a:r>
              <a:rPr lang="en-US" dirty="0" smtClean="0">
                <a:solidFill>
                  <a:srgbClr val="0070C0"/>
                </a:solidFill>
              </a:rPr>
              <a:t>do we need such a course?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ts val="3600"/>
              </a:spcBef>
              <a:buNone/>
            </a:pPr>
            <a:r>
              <a:rPr lang="en-US" b="1" dirty="0" smtClean="0"/>
              <a:t>SANS Institute</a:t>
            </a:r>
          </a:p>
          <a:p>
            <a:pPr marL="0" indent="0">
              <a:buNone/>
            </a:pPr>
            <a:r>
              <a:rPr lang="en-US" sz="2600" dirty="0" smtClean="0"/>
              <a:t>“</a:t>
            </a:r>
            <a:r>
              <a:rPr lang="en-US" sz="2600" i="1" dirty="0" smtClean="0"/>
              <a:t>Purely technical skills can be readily acquired via classroom instruction, books, certifications and on-the-job training.    </a:t>
            </a:r>
            <a:r>
              <a:rPr lang="en-US" sz="2600" i="1" dirty="0" smtClean="0">
                <a:solidFill>
                  <a:srgbClr val="FF0000"/>
                </a:solidFill>
              </a:rPr>
              <a:t>Technical skill alone, however, is of limited utility when attempting to detect, assess and respond to live threats to an organization's production systems.                             </a:t>
            </a:r>
            <a:r>
              <a:rPr lang="en-US" sz="2600" i="1" dirty="0" smtClean="0"/>
              <a:t>                                                     IT support personnel - from the warehouse to the server room - need to be trained on how to perceive threats as they manifest. That requires hands-on, mentored, and nuanced instruction</a:t>
            </a:r>
            <a:r>
              <a:rPr lang="en-US" sz="2600" dirty="0" smtClean="0"/>
              <a:t>.”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Burmest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2" y="1604978"/>
            <a:ext cx="2471738" cy="136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CIS4930/CIS5930   Practical Cyber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… </a:t>
            </a:r>
            <a:r>
              <a:rPr lang="en-US" sz="3500" i="1" dirty="0" smtClean="0">
                <a:solidFill>
                  <a:srgbClr val="0070C0"/>
                </a:solidFill>
              </a:rPr>
              <a:t>do we need such a course?</a:t>
            </a:r>
            <a:endParaRPr lang="en-US" sz="3500" i="1" dirty="0">
              <a:solidFill>
                <a:srgbClr val="0070C0"/>
              </a:solidFill>
            </a:endParaRPr>
          </a:p>
          <a:p>
            <a:pPr marL="0" indent="0" fontAlgn="base">
              <a:spcBef>
                <a:spcPts val="4200"/>
              </a:spcBef>
              <a:spcAft>
                <a:spcPts val="600"/>
              </a:spcAft>
              <a:buNone/>
            </a:pPr>
            <a:r>
              <a:rPr lang="en-US" dirty="0" smtClean="0"/>
              <a:t>Major 2019 cyber security threats</a:t>
            </a:r>
            <a:endParaRPr lang="en-US" dirty="0"/>
          </a:p>
          <a:p>
            <a:pPr marL="640080" fontAlgn="base">
              <a:spcBef>
                <a:spcPts val="400"/>
              </a:spcBef>
            </a:pPr>
            <a:r>
              <a:rPr lang="en-US" sz="2800" dirty="0" smtClean="0"/>
              <a:t>Cybercrime, Fraud, </a:t>
            </a:r>
            <a:r>
              <a:rPr lang="en-US" sz="2800" dirty="0" err="1" smtClean="0"/>
              <a:t>DDoS</a:t>
            </a:r>
            <a:endParaRPr lang="en-US" sz="2800" dirty="0"/>
          </a:p>
          <a:p>
            <a:pPr marL="640080" fontAlgn="base">
              <a:spcBef>
                <a:spcPts val="400"/>
              </a:spcBef>
            </a:pPr>
            <a:r>
              <a:rPr lang="en-US" sz="2800" dirty="0" smtClean="0"/>
              <a:t>Ransomware</a:t>
            </a:r>
            <a:endParaRPr lang="en-US" sz="2800" dirty="0"/>
          </a:p>
          <a:p>
            <a:pPr marL="640080" fontAlgn="base">
              <a:spcBef>
                <a:spcPts val="400"/>
              </a:spcBef>
            </a:pPr>
            <a:r>
              <a:rPr lang="en-US" sz="2800" dirty="0" smtClean="0"/>
              <a:t>Business </a:t>
            </a:r>
            <a:r>
              <a:rPr lang="en-US" sz="2800" dirty="0"/>
              <a:t>Email Compromise</a:t>
            </a:r>
          </a:p>
          <a:p>
            <a:pPr marL="640080" fontAlgn="base">
              <a:spcBef>
                <a:spcPts val="400"/>
              </a:spcBef>
            </a:pPr>
            <a:r>
              <a:rPr lang="en-US" sz="2800" dirty="0" smtClean="0"/>
              <a:t>Jihadist </a:t>
            </a:r>
            <a:r>
              <a:rPr lang="en-US" sz="2800" dirty="0"/>
              <a:t>Cyber Threats</a:t>
            </a:r>
          </a:p>
          <a:p>
            <a:pPr marL="640080" fontAlgn="base">
              <a:spcBef>
                <a:spcPts val="400"/>
              </a:spcBef>
            </a:pPr>
            <a:r>
              <a:rPr lang="en-US" sz="2800" dirty="0" smtClean="0"/>
              <a:t>Hacktivism</a:t>
            </a:r>
            <a:endParaRPr lang="en-US" sz="2800" dirty="0"/>
          </a:p>
          <a:p>
            <a:pPr marL="640080" fontAlgn="base">
              <a:spcBef>
                <a:spcPts val="400"/>
              </a:spcBef>
            </a:pPr>
            <a:r>
              <a:rPr lang="en-US" sz="2800" dirty="0" smtClean="0"/>
              <a:t>Nation-State </a:t>
            </a:r>
            <a:r>
              <a:rPr lang="en-US" sz="2800" dirty="0"/>
              <a:t>Threats   </a:t>
            </a:r>
            <a:endParaRPr lang="en-US" sz="2800" dirty="0" smtClean="0"/>
          </a:p>
          <a:p>
            <a:pPr marL="640080" fontAlgn="base">
              <a:spcBef>
                <a:spcPts val="400"/>
              </a:spcBef>
            </a:pPr>
            <a:r>
              <a:rPr lang="en-US" sz="2800" dirty="0" smtClean="0"/>
              <a:t>… and many more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209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403CBB48-9BCD-4DF0-BF52-6B33490F8F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CIS4930/CIS5930   Practical Cyber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4000" dirty="0" smtClean="0"/>
              <a:t>… </a:t>
            </a:r>
            <a:r>
              <a:rPr lang="en-US" sz="4000" i="1" dirty="0" smtClean="0">
                <a:solidFill>
                  <a:srgbClr val="0070C0"/>
                </a:solidFill>
              </a:rPr>
              <a:t>do we need such a course?</a:t>
            </a:r>
            <a:endParaRPr lang="en-US" sz="1600" dirty="0"/>
          </a:p>
          <a:p>
            <a:pPr marL="640080" fontAlgn="base">
              <a:spcBef>
                <a:spcPts val="3000"/>
              </a:spcBef>
            </a:pPr>
            <a:r>
              <a:rPr lang="en-US" sz="3500" dirty="0" smtClean="0"/>
              <a:t>Vulnerabilities . . .</a:t>
            </a:r>
          </a:p>
          <a:p>
            <a:pPr marL="914400" lvl="1" indent="-274320" fontAlgn="base"/>
            <a:r>
              <a:rPr lang="en-US" dirty="0" smtClean="0"/>
              <a:t>a </a:t>
            </a:r>
            <a:r>
              <a:rPr lang="en-US" dirty="0"/>
              <a:t>weakness which allows an attacker to </a:t>
            </a:r>
            <a:r>
              <a:rPr lang="en-US" dirty="0" smtClean="0"/>
              <a:t>                                     reduce </a:t>
            </a:r>
            <a:r>
              <a:rPr lang="en-US" dirty="0" smtClean="0"/>
              <a:t>the functionality of a system.</a:t>
            </a:r>
            <a:r>
              <a:rPr lang="en-US" dirty="0"/>
              <a:t> </a:t>
            </a:r>
            <a:endParaRPr lang="en-US" dirty="0" smtClean="0"/>
          </a:p>
          <a:p>
            <a:pPr marL="914400" lvl="1" indent="-274320" fontAlgn="base"/>
            <a:r>
              <a:rPr lang="en-US" dirty="0" smtClean="0"/>
              <a:t>Involves:</a:t>
            </a:r>
            <a:r>
              <a:rPr lang="en-US" sz="2900" dirty="0" smtClean="0"/>
              <a:t> a </a:t>
            </a:r>
            <a:r>
              <a:rPr lang="en-US" sz="2900" dirty="0"/>
              <a:t>system susceptibility or flaw, </a:t>
            </a:r>
            <a:r>
              <a:rPr lang="en-US" sz="2900" dirty="0" smtClean="0"/>
              <a:t>and an attacker who</a:t>
            </a:r>
          </a:p>
          <a:p>
            <a:pPr marL="640080" lvl="1" indent="0" fontAlgn="base">
              <a:buNone/>
            </a:pPr>
            <a:r>
              <a:rPr lang="en-US" sz="2900" dirty="0"/>
              <a:t> </a:t>
            </a:r>
            <a:r>
              <a:rPr lang="en-US" sz="2900" dirty="0" smtClean="0"/>
              <a:t>   has access </a:t>
            </a:r>
            <a:r>
              <a:rPr lang="en-US" sz="2900" dirty="0"/>
              <a:t>to the flaw, and </a:t>
            </a:r>
            <a:r>
              <a:rPr lang="en-US" sz="2900" dirty="0" smtClean="0"/>
              <a:t>the </a:t>
            </a:r>
            <a:r>
              <a:rPr lang="en-US" sz="2900" dirty="0"/>
              <a:t>capability to exploit the flaw</a:t>
            </a:r>
            <a:r>
              <a:rPr lang="en-US" sz="2900" dirty="0" smtClean="0"/>
              <a:t>.</a:t>
            </a:r>
            <a:endParaRPr lang="en-US" sz="2900" dirty="0"/>
          </a:p>
          <a:p>
            <a:pPr marL="640080" fontAlgn="base"/>
            <a:r>
              <a:rPr lang="en-US" sz="3500" dirty="0" smtClean="0"/>
              <a:t>Why not eliminate vulnerabilities?</a:t>
            </a:r>
            <a:r>
              <a:rPr lang="en-US" sz="4200" dirty="0" smtClean="0"/>
              <a:t>                                                  </a:t>
            </a:r>
          </a:p>
          <a:p>
            <a:pPr marL="297180" indent="0" fontAlgn="base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                                 . . .   a good design by definition should not have vulnerabilities</a:t>
            </a:r>
            <a:endParaRPr lang="en-US" dirty="0" smtClean="0"/>
          </a:p>
          <a:p>
            <a:pPr marL="1040130" lvl="1" fontAlgn="base"/>
            <a:r>
              <a:rPr lang="en-US" dirty="0" smtClean="0"/>
              <a:t>Impossible (humans are not infallible)</a:t>
            </a:r>
          </a:p>
          <a:p>
            <a:pPr marL="1040130" lvl="1" fontAlgn="base"/>
            <a:r>
              <a:rPr lang="en-US" dirty="0" smtClean="0"/>
              <a:t>Cyberwarfare vs. Cybercrime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2209800" cy="10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CIS4930/CIS5930   Practical Cyber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 </a:t>
            </a:r>
            <a:r>
              <a:rPr lang="en-US" i="1" dirty="0" smtClean="0">
                <a:solidFill>
                  <a:srgbClr val="0070C0"/>
                </a:solidFill>
              </a:rPr>
              <a:t>a hands-on lab exercises course</a:t>
            </a:r>
          </a:p>
          <a:p>
            <a:pPr marL="0" indent="0">
              <a:spcBef>
                <a:spcPts val="3000"/>
              </a:spcBef>
              <a:spcAft>
                <a:spcPts val="1200"/>
              </a:spcAft>
              <a:buNone/>
            </a:pPr>
            <a:r>
              <a:rPr lang="en-US" i="1" dirty="0">
                <a:solidFill>
                  <a:srgbClr val="0070C0"/>
                </a:solidFill>
              </a:rPr>
              <a:t>D</a:t>
            </a:r>
            <a:r>
              <a:rPr lang="en-US" i="1" dirty="0" smtClean="0">
                <a:solidFill>
                  <a:srgbClr val="0070C0"/>
                </a:solidFill>
              </a:rPr>
              <a:t>o we need </a:t>
            </a:r>
            <a:r>
              <a:rPr lang="en-US" i="1" dirty="0" smtClean="0">
                <a:solidFill>
                  <a:srgbClr val="FF0000"/>
                </a:solidFill>
              </a:rPr>
              <a:t>such a</a:t>
            </a:r>
            <a:r>
              <a:rPr lang="en-US" i="1" dirty="0" smtClean="0">
                <a:solidFill>
                  <a:srgbClr val="0070C0"/>
                </a:solidFill>
              </a:rPr>
              <a:t> course?</a:t>
            </a:r>
          </a:p>
          <a:p>
            <a:pPr marL="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a good </a:t>
            </a:r>
            <a:r>
              <a:rPr lang="en-US" sz="2800" u="sng" dirty="0" smtClean="0"/>
              <a:t>security analyst </a:t>
            </a:r>
            <a:r>
              <a:rPr lang="en-US" sz="2800" dirty="0" smtClean="0"/>
              <a:t>is a good </a:t>
            </a:r>
            <a:r>
              <a:rPr lang="en-US" sz="2800" u="sng" dirty="0" smtClean="0"/>
              <a:t>hacker</a:t>
            </a:r>
            <a:r>
              <a:rPr lang="en-US" sz="2800" dirty="0" smtClean="0"/>
              <a:t> </a:t>
            </a:r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                                              </a:t>
            </a:r>
            <a:r>
              <a:rPr lang="en-US" sz="2000" i="1" dirty="0" smtClean="0">
                <a:solidFill>
                  <a:srgbClr val="0070C0"/>
                </a:solidFill>
              </a:rPr>
              <a:t>… it takes a thief to catch a thief …  </a:t>
            </a:r>
          </a:p>
          <a:p>
            <a:pPr marL="457200">
              <a:spcBef>
                <a:spcPts val="0"/>
              </a:spcBef>
            </a:pPr>
            <a:r>
              <a:rPr lang="en-US" sz="2800" dirty="0"/>
              <a:t>w</a:t>
            </a:r>
            <a:r>
              <a:rPr lang="en-US" sz="2800" dirty="0" smtClean="0"/>
              <a:t>e need</a:t>
            </a:r>
          </a:p>
          <a:p>
            <a:pPr marL="731520" lvl="1">
              <a:spcBef>
                <a:spcPts val="0"/>
              </a:spcBef>
            </a:pPr>
            <a:r>
              <a:rPr lang="en-US" sz="2200" dirty="0" smtClean="0"/>
              <a:t>an </a:t>
            </a:r>
            <a:r>
              <a:rPr lang="en-US" sz="2200" i="1" dirty="0" smtClean="0"/>
              <a:t>interdisciplinary</a:t>
            </a:r>
            <a:r>
              <a:rPr lang="en-US" sz="2200" dirty="0" smtClean="0"/>
              <a:t> </a:t>
            </a:r>
            <a:r>
              <a:rPr lang="en-US" sz="2200" dirty="0" smtClean="0"/>
              <a:t>approach (across </a:t>
            </a:r>
            <a:r>
              <a:rPr lang="en-US" sz="2200" dirty="0" smtClean="0"/>
              <a:t>different </a:t>
            </a:r>
            <a:endParaRPr lang="en-US" sz="2200" dirty="0" smtClean="0"/>
          </a:p>
          <a:p>
            <a:pPr marL="445770" lvl="1" indent="0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smtClean="0"/>
              <a:t>cyber </a:t>
            </a:r>
            <a:r>
              <a:rPr lang="en-US" sz="2200" dirty="0" smtClean="0"/>
              <a:t>security </a:t>
            </a:r>
            <a:r>
              <a:rPr lang="en-US" sz="2200" dirty="0" smtClean="0"/>
              <a:t>disciplines)</a:t>
            </a:r>
            <a:endParaRPr lang="en-US" sz="2200" dirty="0" smtClean="0"/>
          </a:p>
          <a:p>
            <a:pPr marL="731520" lvl="1">
              <a:spcBef>
                <a:spcPts val="600"/>
              </a:spcBef>
            </a:pPr>
            <a:r>
              <a:rPr lang="en-US" sz="2200" dirty="0" smtClean="0"/>
              <a:t>crypto + forensics + reverse engineering +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 binary exploitation + the supporting theory …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95601"/>
            <a:ext cx="129540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147444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4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CIS4930/CIS5930   Practical Cyber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296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… outline of course</a:t>
            </a:r>
          </a:p>
          <a:p>
            <a:pPr marL="182880" indent="-274320">
              <a:spcBef>
                <a:spcPts val="3000"/>
              </a:spcBef>
            </a:pPr>
            <a:r>
              <a:rPr lang="en-US" sz="2400" dirty="0" smtClean="0"/>
              <a:t>Three experienced instructors, one enthusiastic coordinator</a:t>
            </a:r>
          </a:p>
          <a:p>
            <a:pPr marL="182880" indent="-274320">
              <a:spcBef>
                <a:spcPts val="1800"/>
              </a:spcBef>
            </a:pPr>
            <a:r>
              <a:rPr lang="en-US" sz="2400" dirty="0" smtClean="0"/>
              <a:t>Two versions</a:t>
            </a:r>
          </a:p>
          <a:p>
            <a:pPr marL="822960" indent="-274320">
              <a:spcBef>
                <a:spcPts val="0"/>
              </a:spcBef>
              <a:buFont typeface="Courier New" pitchFamily="49" charset="0"/>
              <a:buChar char="-"/>
            </a:pPr>
            <a:r>
              <a:rPr lang="en-US" sz="2200" dirty="0" smtClean="0"/>
              <a:t>CIS 4930 undergraduate</a:t>
            </a:r>
          </a:p>
          <a:p>
            <a:pPr marL="822960" indent="-274320">
              <a:spcBef>
                <a:spcPts val="300"/>
              </a:spcBef>
              <a:spcAft>
                <a:spcPts val="1200"/>
              </a:spcAft>
              <a:buFont typeface="Courier New" pitchFamily="49" charset="0"/>
              <a:buChar char="-"/>
            </a:pPr>
            <a:r>
              <a:rPr lang="en-US" sz="2200" dirty="0" smtClean="0"/>
              <a:t>CIS 5930 graduate</a:t>
            </a:r>
          </a:p>
          <a:p>
            <a:pPr marL="182880" indent="-274320">
              <a:spcBef>
                <a:spcPts val="0"/>
              </a:spcBef>
            </a:pPr>
            <a:r>
              <a:rPr lang="en-US" sz="2400" dirty="0" smtClean="0"/>
              <a:t>Requirements</a:t>
            </a:r>
          </a:p>
          <a:p>
            <a:pPr marL="731520" lvl="1">
              <a:spcBef>
                <a:spcPts val="0"/>
              </a:spcBef>
            </a:pPr>
            <a:r>
              <a:rPr lang="en-US" sz="2200" dirty="0" smtClean="0"/>
              <a:t>Class attendance and participation</a:t>
            </a:r>
          </a:p>
          <a:p>
            <a:pPr marL="731520"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Homework assignments</a:t>
            </a:r>
          </a:p>
          <a:p>
            <a:pPr marL="731520" lvl="1">
              <a:spcBef>
                <a:spcPts val="0"/>
              </a:spcBef>
            </a:pPr>
            <a:r>
              <a:rPr lang="en-US" sz="2200" dirty="0" smtClean="0"/>
              <a:t>Final CTF competition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30258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BB48-9BCD-4DF0-BF52-6B33490F8FA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267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New</vt:lpstr>
      <vt:lpstr>Office Theme</vt:lpstr>
      <vt:lpstr>CIS4930/CIS5930   Practical Cyber Security the need for such a course and other details </vt:lpstr>
      <vt:lpstr>CIS4930/CIS5930   Practical Cyber Security</vt:lpstr>
      <vt:lpstr>CIS4930/CIS5930   Practical Cyber Security</vt:lpstr>
      <vt:lpstr>CIS4930/CIS5930   Practical Cyber Security</vt:lpstr>
      <vt:lpstr>CIS4930/CIS5930   Practical Cyber Security</vt:lpstr>
      <vt:lpstr>CIS4930/CIS5930   Practical Cyber Security</vt:lpstr>
    </vt:vector>
  </TitlesOfParts>
  <Company>FSU CS Department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CIS4930/CIS5930   Practical Cyber Security the need for such a course and other details</dc:title>
  <dc:creator>Burmester</dc:creator>
  <cp:lastModifiedBy>Mike</cp:lastModifiedBy>
  <cp:revision>19</cp:revision>
  <cp:lastPrinted>2018-01-08T13:41:11Z</cp:lastPrinted>
  <dcterms:created xsi:type="dcterms:W3CDTF">2018-01-08T12:40:53Z</dcterms:created>
  <dcterms:modified xsi:type="dcterms:W3CDTF">2020-01-05T18:15:55Z</dcterms:modified>
</cp:coreProperties>
</file>