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 id="273" r:id="rId19"/>
    <p:sldId id="274" r:id="rId20"/>
    <p:sldId id="275" r:id="rId21"/>
    <p:sldId id="276" r:id="rId22"/>
    <p:sldId id="277" r:id="rId23"/>
    <p:sldId id="278" r:id="rId24"/>
    <p:sldId id="279" r:id="rId25"/>
    <p:sldId id="280" r:id="rId26"/>
    <p:sldId id="286" r:id="rId27"/>
    <p:sldId id="281" r:id="rId28"/>
    <p:sldId id="282" r:id="rId29"/>
    <p:sldId id="283" r:id="rId30"/>
    <p:sldId id="284" r:id="rId31"/>
    <p:sldId id="285" r:id="rId32"/>
    <p:sldId id="287" r:id="rId33"/>
    <p:sldId id="288"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1AE4"/>
    <a:srgbClr val="0F4980"/>
    <a:srgbClr val="0F496F"/>
    <a:srgbClr val="000000"/>
    <a:srgbClr val="0E4468"/>
    <a:srgbClr val="0B3755"/>
    <a:srgbClr val="001B50"/>
    <a:srgbClr val="0C3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94" d="100"/>
          <a:sy n="94" d="100"/>
        </p:scale>
        <p:origin x="-105" y="-51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82F61A4-B8A6-4A3E-9D86-3AFC2DA7F3E3}" type="datetimeFigureOut">
              <a:rPr lang="en-US" smtClean="0"/>
              <a:t>1/14/2020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75173AE-A630-43AC-ABA4-ECD8C99A782D}" type="slidenum">
              <a:rPr lang="en-US" smtClean="0"/>
              <a:t>‹#›</a:t>
            </a:fld>
            <a:endParaRPr lang="en-US"/>
          </a:p>
        </p:txBody>
      </p:sp>
    </p:spTree>
    <p:extLst>
      <p:ext uri="{BB962C8B-B14F-4D97-AF65-F5344CB8AC3E}">
        <p14:creationId xmlns:p14="http://schemas.microsoft.com/office/powerpoint/2010/main" val="2158892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A2676A-44DE-44B7-B9E3-C59BDEB3189A}" type="datetimeFigureOut">
              <a:rPr lang="en-US" smtClean="0"/>
              <a:t>1/14/2020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65663C-1CB0-4DA3-87D9-FF8BB7AD8365}" type="slidenum">
              <a:rPr lang="en-US" smtClean="0"/>
              <a:t>‹#›</a:t>
            </a:fld>
            <a:endParaRPr lang="en-US"/>
          </a:p>
        </p:txBody>
      </p:sp>
    </p:spTree>
    <p:extLst>
      <p:ext uri="{BB962C8B-B14F-4D97-AF65-F5344CB8AC3E}">
        <p14:creationId xmlns:p14="http://schemas.microsoft.com/office/powerpoint/2010/main" val="27178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5663C-1CB0-4DA3-87D9-FF8BB7AD8365}" type="slidenum">
              <a:rPr lang="en-US" smtClean="0"/>
              <a:t>1</a:t>
            </a:fld>
            <a:endParaRPr lang="en-US"/>
          </a:p>
        </p:txBody>
      </p:sp>
    </p:spTree>
    <p:extLst>
      <p:ext uri="{BB962C8B-B14F-4D97-AF65-F5344CB8AC3E}">
        <p14:creationId xmlns:p14="http://schemas.microsoft.com/office/powerpoint/2010/main" val="279977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65663C-1CB0-4DA3-87D9-FF8BB7AD8365}" type="slidenum">
              <a:rPr lang="en-US" smtClean="0"/>
              <a:t>2</a:t>
            </a:fld>
            <a:endParaRPr lang="en-US"/>
          </a:p>
        </p:txBody>
      </p:sp>
    </p:spTree>
    <p:extLst>
      <p:ext uri="{BB962C8B-B14F-4D97-AF65-F5344CB8AC3E}">
        <p14:creationId xmlns:p14="http://schemas.microsoft.com/office/powerpoint/2010/main" val="132229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4/1/2019</a:t>
            </a:r>
            <a:endParaRPr lang="en-US" dirty="0"/>
          </a:p>
        </p:txBody>
      </p:sp>
      <p:sp>
        <p:nvSpPr>
          <p:cNvPr id="4" name="Footer Placeholder 3"/>
          <p:cNvSpPr>
            <a:spLocks noGrp="1"/>
          </p:cNvSpPr>
          <p:nvPr>
            <p:ph type="ftr" sz="quarter" idx="11"/>
          </p:nvPr>
        </p:nvSpPr>
        <p:spPr/>
        <p:txBody>
          <a:bodyPr/>
          <a:lstStyle/>
          <a:p>
            <a:r>
              <a:rPr lang="en-US" smtClean="0"/>
              <a:t>CIS4360 Computer Scurity Fundamentals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4/1/2019</a:t>
            </a:r>
            <a:endParaRPr lang="en-US" dirty="0"/>
          </a:p>
        </p:txBody>
      </p:sp>
      <p:sp>
        <p:nvSpPr>
          <p:cNvPr id="6" name="Footer Placeholder 5"/>
          <p:cNvSpPr>
            <a:spLocks noGrp="1"/>
          </p:cNvSpPr>
          <p:nvPr>
            <p:ph type="ftr" sz="quarter" idx="11"/>
          </p:nvPr>
        </p:nvSpPr>
        <p:spPr/>
        <p:txBody>
          <a:bodyPr/>
          <a:lstStyle/>
          <a:p>
            <a:r>
              <a:rPr lang="en-US" smtClean="0"/>
              <a:t>CIS4360 Computer Scurity Fundamentals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4/1/2019</a:t>
            </a:r>
            <a:endParaRPr lang="en-US" dirty="0"/>
          </a:p>
        </p:txBody>
      </p:sp>
      <p:sp>
        <p:nvSpPr>
          <p:cNvPr id="8" name="Footer Placeholder 7"/>
          <p:cNvSpPr>
            <a:spLocks noGrp="1"/>
          </p:cNvSpPr>
          <p:nvPr>
            <p:ph type="ftr" sz="quarter" idx="11"/>
          </p:nvPr>
        </p:nvSpPr>
        <p:spPr/>
        <p:txBody>
          <a:bodyPr/>
          <a:lstStyle/>
          <a:p>
            <a:r>
              <a:rPr lang="en-US" smtClean="0"/>
              <a:t>CIS4360 Computer Scurity Fundamentals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4/1/2019</a:t>
            </a:r>
            <a:endParaRPr lang="en-US" dirty="0"/>
          </a:p>
        </p:txBody>
      </p:sp>
      <p:sp>
        <p:nvSpPr>
          <p:cNvPr id="4" name="Footer Placeholder 3"/>
          <p:cNvSpPr>
            <a:spLocks noGrp="1"/>
          </p:cNvSpPr>
          <p:nvPr>
            <p:ph type="ftr" sz="quarter" idx="11"/>
          </p:nvPr>
        </p:nvSpPr>
        <p:spPr/>
        <p:txBody>
          <a:bodyPr/>
          <a:lstStyle/>
          <a:p>
            <a:r>
              <a:rPr lang="en-US" smtClean="0"/>
              <a:t>CIS4360 Computer Scurity Fundamentals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4/1/2019</a:t>
            </a:r>
            <a:endParaRPr lang="en-US" dirty="0"/>
          </a:p>
        </p:txBody>
      </p:sp>
      <p:sp>
        <p:nvSpPr>
          <p:cNvPr id="3" name="Footer Placeholder 2"/>
          <p:cNvSpPr>
            <a:spLocks noGrp="1"/>
          </p:cNvSpPr>
          <p:nvPr>
            <p:ph type="ftr" sz="quarter" idx="11"/>
          </p:nvPr>
        </p:nvSpPr>
        <p:spPr/>
        <p:txBody>
          <a:bodyPr/>
          <a:lstStyle/>
          <a:p>
            <a:r>
              <a:rPr lang="en-US" smtClean="0"/>
              <a:t>CIS4360 Computer Scurity Fundamentals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4/1/2019</a:t>
            </a:r>
            <a:endParaRPr lang="en-US" dirty="0"/>
          </a:p>
        </p:txBody>
      </p:sp>
      <p:sp>
        <p:nvSpPr>
          <p:cNvPr id="6" name="Footer Placeholder 5"/>
          <p:cNvSpPr>
            <a:spLocks noGrp="1"/>
          </p:cNvSpPr>
          <p:nvPr>
            <p:ph type="ftr" sz="quarter" idx="11"/>
          </p:nvPr>
        </p:nvSpPr>
        <p:spPr/>
        <p:txBody>
          <a:bodyPr/>
          <a:lstStyle/>
          <a:p>
            <a:r>
              <a:rPr lang="en-US" smtClean="0"/>
              <a:t>CIS4360 Computer Scurity Fundamentals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4/1/2019</a:t>
            </a:r>
            <a:endParaRPr lang="en-US" dirty="0"/>
          </a:p>
        </p:txBody>
      </p:sp>
      <p:sp>
        <p:nvSpPr>
          <p:cNvPr id="6" name="Footer Placeholder 5"/>
          <p:cNvSpPr>
            <a:spLocks noGrp="1"/>
          </p:cNvSpPr>
          <p:nvPr>
            <p:ph type="ftr" sz="quarter" idx="11"/>
          </p:nvPr>
        </p:nvSpPr>
        <p:spPr/>
        <p:txBody>
          <a:bodyPr/>
          <a:lstStyle/>
          <a:p>
            <a:r>
              <a:rPr lang="en-US" smtClean="0"/>
              <a:t>CIS4360 Computer Scurity Fundamentals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r>
              <a:rPr lang="en-US" smtClean="0"/>
              <a:t>4/1/2019</a:t>
            </a:r>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smtClean="0"/>
              <a:t>CIS4360 Computer Scurity Fundamentals</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195" y="401492"/>
            <a:ext cx="10688491" cy="2971798"/>
          </a:xfrm>
        </p:spPr>
        <p:txBody>
          <a:bodyPr>
            <a:normAutofit/>
          </a:bodyPr>
          <a:lstStyle/>
          <a:p>
            <a:pPr>
              <a:lnSpc>
                <a:spcPct val="120000"/>
              </a:lnSpc>
              <a:spcBef>
                <a:spcPts val="600"/>
              </a:spcBef>
            </a:pPr>
            <a:r>
              <a:rPr lang="en-US" sz="4400" b="1" dirty="0" err="1" smtClean="0"/>
              <a:t>Cis</a:t>
            </a:r>
            <a:r>
              <a:rPr lang="en-US" sz="4400" b="1" dirty="0" smtClean="0"/>
              <a:t> 4360  </a:t>
            </a:r>
            <a:br>
              <a:rPr lang="en-US" sz="4400" b="1" dirty="0" smtClean="0"/>
            </a:br>
            <a:r>
              <a:rPr lang="en-US" sz="4400" b="1" dirty="0" smtClean="0"/>
              <a:t>COMPUTER SECURITY FUNDAMENTALS</a:t>
            </a:r>
            <a:endParaRPr lang="en-US" sz="4400" b="1" dirty="0"/>
          </a:p>
        </p:txBody>
      </p:sp>
      <p:sp>
        <p:nvSpPr>
          <p:cNvPr id="3" name="Subtitle 2"/>
          <p:cNvSpPr>
            <a:spLocks noGrp="1"/>
          </p:cNvSpPr>
          <p:nvPr>
            <p:ph type="subTitle" idx="1"/>
          </p:nvPr>
        </p:nvSpPr>
        <p:spPr/>
        <p:txBody>
          <a:bodyPr>
            <a:normAutofit/>
          </a:bodyPr>
          <a:lstStyle/>
          <a:p>
            <a:r>
              <a:rPr lang="en-US" sz="3600" dirty="0" smtClean="0">
                <a:solidFill>
                  <a:schemeClr val="tx1">
                    <a:lumMod val="95000"/>
                  </a:schemeClr>
                </a:solidFill>
              </a:rPr>
              <a:t>In 60 minutes ….</a:t>
            </a:r>
            <a:endParaRPr lang="en-US" sz="3600" dirty="0">
              <a:solidFill>
                <a:schemeClr val="tx1">
                  <a:lumMod val="95000"/>
                </a:schemeClr>
              </a:solidFill>
            </a:endParaRP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2000" smtClean="0"/>
              <a:t>CIS4360 Computer Scurity Fundamentals</a:t>
            </a:r>
            <a:endParaRPr lang="en-US" sz="20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937157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67" y="5150340"/>
            <a:ext cx="8513404" cy="1035421"/>
          </a:xfrm>
        </p:spPr>
        <p:txBody>
          <a:bodyPr>
            <a:normAutofit/>
          </a:bodyPr>
          <a:lstStyle/>
          <a:p>
            <a:r>
              <a:rPr lang="en-US" sz="4000" dirty="0" smtClean="0"/>
              <a:t>Public key cryptography</a:t>
            </a:r>
            <a:endParaRPr lang="en-US" sz="4000"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a:xfrm>
            <a:off x="10287840" y="5568427"/>
            <a:ext cx="1142245" cy="669925"/>
          </a:xfrm>
        </p:spPr>
        <p:txBody>
          <a:bodyPr/>
          <a:lstStyle/>
          <a:p>
            <a:fld id="{D57F1E4F-1CFF-5643-939E-217C01CDF565}" type="slidenum">
              <a:rPr lang="en-US" smtClean="0"/>
              <a:pPr/>
              <a:t>10</a:t>
            </a:fld>
            <a:endParaRPr lang="en-US" dirty="0"/>
          </a:p>
        </p:txBody>
      </p:sp>
      <mc:AlternateContent xmlns:mc="http://schemas.openxmlformats.org/markup-compatibility/2006" xmlns:a14="http://schemas.microsoft.com/office/drawing/2010/main">
        <mc:Choice Requires="a14">
          <p:sp>
            <p:nvSpPr>
              <p:cNvPr id="44" name="TextBox 43"/>
              <p:cNvSpPr txBox="1"/>
              <p:nvPr/>
            </p:nvSpPr>
            <p:spPr>
              <a:xfrm>
                <a:off x="1078060" y="938480"/>
                <a:ext cx="10058400" cy="1361527"/>
              </a:xfrm>
              <a:prstGeom prst="rect">
                <a:avLst/>
              </a:prstGeom>
              <a:noFill/>
            </p:spPr>
            <p:txBody>
              <a:bodyPr wrap="squar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Alice  </a:t>
                </a:r>
                <a:r>
                  <a:rPr lang="en-US" sz="2000" dirty="0">
                    <a:solidFill>
                      <a:schemeClr val="bg1"/>
                    </a:solidFill>
                    <a:latin typeface="Times New Roman" panose="02020603050405020304" pitchFamily="18" charset="0"/>
                    <a:cs typeface="Times New Roman" panose="02020603050405020304" pitchFamily="18" charset="0"/>
                  </a:rPr>
                  <a:t>(private key </a:t>
                </a:r>
                <a:r>
                  <a:rPr lang="en-US" sz="2000" i="1" dirty="0" smtClean="0">
                    <a:solidFill>
                      <a:schemeClr val="bg1"/>
                    </a:solidFill>
                    <a:latin typeface="Times New Roman" panose="02020603050405020304" pitchFamily="18" charset="0"/>
                    <a:cs typeface="Times New Roman" panose="02020603050405020304" pitchFamily="18" charset="0"/>
                  </a:rPr>
                  <a:t>d</a:t>
                </a:r>
                <a:r>
                  <a:rPr lang="en-US" sz="2000" i="1" baseline="-25000" dirty="0">
                    <a:solidFill>
                      <a:schemeClr val="bg1"/>
                    </a:solidFill>
                    <a:latin typeface="Times New Roman" panose="02020603050405020304" pitchFamily="18" charset="0"/>
                    <a:cs typeface="Times New Roman" panose="02020603050405020304" pitchFamily="18" charset="0"/>
                  </a:rPr>
                  <a:t>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public key </a:t>
                </a:r>
                <a:r>
                  <a:rPr lang="en-US" sz="2000" i="1" dirty="0" err="1" smtClean="0">
                    <a:solidFill>
                      <a:schemeClr val="bg1"/>
                    </a:solidFill>
                    <a:latin typeface="Times New Roman" panose="02020603050405020304" pitchFamily="18" charset="0"/>
                    <a:cs typeface="Times New Roman" panose="02020603050405020304" pitchFamily="18" charset="0"/>
                  </a:rPr>
                  <a:t>e</a:t>
                </a:r>
                <a:r>
                  <a:rPr lang="en-US" sz="2000" i="1" baseline="-25000" dirty="0" err="1">
                    <a:solidFill>
                      <a:schemeClr val="bg1"/>
                    </a:solidFill>
                    <a:latin typeface="Times New Roman" panose="02020603050405020304" pitchFamily="18" charset="0"/>
                    <a:cs typeface="Times New Roman" panose="02020603050405020304" pitchFamily="18" charset="0"/>
                  </a:rPr>
                  <a:t>a</a:t>
                </a:r>
                <a:r>
                  <a:rPr lang="en-US" sz="2000" dirty="0" smtClean="0">
                    <a:solidFill>
                      <a:schemeClr val="bg1"/>
                    </a:solidFill>
                    <a:latin typeface="Times New Roman" panose="02020603050405020304" pitchFamily="18" charset="0"/>
                    <a:cs typeface="Times New Roman" panose="02020603050405020304" pitchFamily="18" charset="0"/>
                  </a:rPr>
                  <a:t>)                        Bob (private key </a:t>
                </a:r>
                <a:r>
                  <a:rPr lang="en-US" sz="2000" i="1" dirty="0" err="1" smtClean="0">
                    <a:solidFill>
                      <a:schemeClr val="bg1"/>
                    </a:solidFill>
                    <a:latin typeface="Times New Roman" panose="02020603050405020304" pitchFamily="18" charset="0"/>
                    <a:cs typeface="Times New Roman" panose="02020603050405020304" pitchFamily="18" charset="0"/>
                  </a:rPr>
                  <a:t>d</a:t>
                </a:r>
                <a:r>
                  <a:rPr lang="en-US" sz="2000" i="1" baseline="-25000" dirty="0" err="1">
                    <a:solidFill>
                      <a:schemeClr val="bg1"/>
                    </a:solidFill>
                    <a:latin typeface="Times New Roman" panose="02020603050405020304" pitchFamily="18" charset="0"/>
                    <a:cs typeface="Times New Roman" panose="02020603050405020304" pitchFamily="18" charset="0"/>
                  </a:rPr>
                  <a:t>b</a:t>
                </a:r>
                <a:r>
                  <a:rPr lang="en-US" sz="2000" dirty="0" smtClean="0">
                    <a:solidFill>
                      <a:schemeClr val="bg1"/>
                    </a:solidFill>
                    <a:latin typeface="Times New Roman" panose="02020603050405020304" pitchFamily="18" charset="0"/>
                    <a:cs typeface="Times New Roman" panose="02020603050405020304" pitchFamily="18" charset="0"/>
                  </a:rPr>
                  <a:t>  public key </a:t>
                </a:r>
                <a:r>
                  <a:rPr lang="en-US" sz="2000" i="1" dirty="0" err="1" smtClean="0">
                    <a:solidFill>
                      <a:schemeClr val="bg1"/>
                    </a:solidFill>
                    <a:latin typeface="Times New Roman" panose="02020603050405020304" pitchFamily="18" charset="0"/>
                    <a:cs typeface="Times New Roman" panose="02020603050405020304" pitchFamily="18" charset="0"/>
                  </a:rPr>
                  <a:t>e</a:t>
                </a:r>
                <a:r>
                  <a:rPr lang="en-US" sz="2000" i="1" baseline="-25000" dirty="0" err="1">
                    <a:solidFill>
                      <a:schemeClr val="bg1"/>
                    </a:solidFill>
                    <a:latin typeface="Times New Roman" panose="02020603050405020304" pitchFamily="18" charset="0"/>
                    <a:cs typeface="Times New Roman" panose="02020603050405020304" pitchFamily="18" charset="0"/>
                  </a:rPr>
                  <a:t>b</a:t>
                </a:r>
                <a:r>
                  <a:rPr lang="en-US" sz="2000" dirty="0" smtClean="0">
                    <a:solidFill>
                      <a:schemeClr val="bg1"/>
                    </a:solidFill>
                    <a:latin typeface="Times New Roman" panose="02020603050405020304" pitchFamily="18" charset="0"/>
                    <a:cs typeface="Times New Roman" panose="02020603050405020304" pitchFamily="18" charset="0"/>
                  </a:rPr>
                  <a:t>)</a:t>
                </a:r>
              </a:p>
              <a:p>
                <a:pPr>
                  <a:spcBef>
                    <a:spcPts val="600"/>
                  </a:spcBef>
                  <a:spcAft>
                    <a:spcPts val="1200"/>
                  </a:spcAft>
                </a:pPr>
                <a:r>
                  <a:rPr lang="en-US" dirty="0">
                    <a:solidFill>
                      <a:schemeClr val="bg1"/>
                    </a:solidFill>
                    <a:latin typeface="Times New Roman" panose="02020603050405020304" pitchFamily="18" charset="0"/>
                    <a:cs typeface="Times New Roman" panose="02020603050405020304" pitchFamily="18" charset="0"/>
                  </a:rPr>
                  <a:t>e</a:t>
                </a:r>
                <a:r>
                  <a:rPr lang="en-US" dirty="0" smtClean="0">
                    <a:solidFill>
                      <a:schemeClr val="bg1"/>
                    </a:solidFill>
                    <a:latin typeface="Times New Roman" panose="02020603050405020304" pitchFamily="18" charset="0"/>
                    <a:cs typeface="Times New Roman" panose="02020603050405020304" pitchFamily="18" charset="0"/>
                  </a:rPr>
                  <a:t>ncrypt </a:t>
                </a:r>
                <a:r>
                  <a:rPr lang="en-US" i="1" dirty="0" smtClean="0">
                    <a:solidFill>
                      <a:schemeClr val="bg1"/>
                    </a:solidFill>
                    <a:latin typeface="Times New Roman" panose="02020603050405020304" pitchFamily="18" charset="0"/>
                    <a:cs typeface="Times New Roman" panose="02020603050405020304" pitchFamily="18" charset="0"/>
                  </a:rPr>
                  <a:t>m</a:t>
                </a:r>
                <a:r>
                  <a:rPr lang="en-US" i="1" baseline="-25000" dirty="0">
                    <a:solidFill>
                      <a:schemeClr val="bg1"/>
                    </a:solidFill>
                    <a:latin typeface="Times New Roman" panose="02020603050405020304" pitchFamily="18" charset="0"/>
                    <a:cs typeface="Times New Roman" panose="02020603050405020304" pitchFamily="18" charset="0"/>
                  </a:rPr>
                  <a:t>a</a:t>
                </a:r>
                <a:r>
                  <a:rPr lang="en-US" dirty="0" smtClean="0">
                    <a:solidFill>
                      <a:schemeClr val="bg1"/>
                    </a:solidFill>
                    <a:latin typeface="Times New Roman" panose="02020603050405020304" pitchFamily="18" charset="0"/>
                    <a:cs typeface="Times New Roman" panose="02020603050405020304" pitchFamily="18" charset="0"/>
                  </a:rPr>
                  <a:t> using public key </a:t>
                </a:r>
                <a:r>
                  <a:rPr lang="en-US" i="1" dirty="0" err="1" smtClean="0">
                    <a:solidFill>
                      <a:schemeClr val="bg1"/>
                    </a:solidFill>
                    <a:latin typeface="Times New Roman" panose="02020603050405020304" pitchFamily="18" charset="0"/>
                    <a:cs typeface="Times New Roman" panose="02020603050405020304" pitchFamily="18" charset="0"/>
                  </a:rPr>
                  <a:t>e</a:t>
                </a:r>
                <a:r>
                  <a:rPr lang="en-US" i="1" baseline="-25000" dirty="0" err="1">
                    <a:solidFill>
                      <a:schemeClr val="bg1"/>
                    </a:solidFill>
                    <a:latin typeface="Times New Roman" panose="02020603050405020304" pitchFamily="18" charset="0"/>
                    <a:cs typeface="Times New Roman" panose="02020603050405020304" pitchFamily="18" charset="0"/>
                  </a:rPr>
                  <a:t>b</a:t>
                </a:r>
                <a:r>
                  <a:rPr lang="en-US" dirty="0" smtClean="0">
                    <a:solidFill>
                      <a:schemeClr val="bg1"/>
                    </a:solidFill>
                    <a:latin typeface="Times New Roman" panose="02020603050405020304" pitchFamily="18" charset="0"/>
                    <a:cs typeface="Times New Roman" panose="02020603050405020304" pitchFamily="18" charset="0"/>
                  </a:rPr>
                  <a:t> </a:t>
                </a:r>
                <a:r>
                  <a:rPr lang="en-US" b="1" dirty="0" smtClean="0">
                    <a:solidFill>
                      <a:schemeClr val="bg1"/>
                    </a:solidFill>
                    <a:cs typeface="Times New Roman" panose="02020603050405020304" pitchFamily="18" charset="0"/>
                  </a:rPr>
                  <a:t>                </a:t>
                </a:r>
                <a14:m>
                  <m:oMath xmlns:m="http://schemas.openxmlformats.org/officeDocument/2006/math">
                    <m:groupChr>
                      <m:groupChrPr>
                        <m:chr m:val="→"/>
                        <m:vertJc m:val="bot"/>
                        <m:ctrlPr>
                          <a:rPr lang="en-US" sz="1600" b="1" i="1" smtClean="0">
                            <a:solidFill>
                              <a:srgbClr val="FF0000"/>
                            </a:solidFill>
                            <a:latin typeface="Cambria Math"/>
                            <a:cs typeface="Times New Roman" panose="02020603050405020304" pitchFamily="18" charset="0"/>
                          </a:rPr>
                        </m:ctrlPr>
                      </m:groupChrPr>
                      <m:e>
                        <m:r>
                          <m:rPr>
                            <m:brk m:alnAt="2"/>
                          </m:rPr>
                          <a:rPr lang="en-US" sz="1600" b="1" i="1" smtClean="0">
                            <a:solidFill>
                              <a:srgbClr val="FF0000"/>
                            </a:solidFill>
                            <a:latin typeface="Cambria Math"/>
                            <a:cs typeface="Times New Roman" panose="02020603050405020304" pitchFamily="18" charset="0"/>
                          </a:rPr>
                          <m:t> </m:t>
                        </m:r>
                        <m:r>
                          <a:rPr lang="en-US" sz="1600" b="1" i="1" smtClean="0">
                            <a:solidFill>
                              <a:srgbClr val="FF0000"/>
                            </a:solidFill>
                            <a:latin typeface="Cambria Math"/>
                            <a:cs typeface="Times New Roman" panose="02020603050405020304" pitchFamily="18" charset="0"/>
                          </a:rPr>
                          <m:t>   </m:t>
                        </m:r>
                        <m:sSub>
                          <m:sSubPr>
                            <m:ctrlPr>
                              <a:rPr lang="en-US" sz="1600" b="1" i="1">
                                <a:solidFill>
                                  <a:srgbClr val="FF0000"/>
                                </a:solidFill>
                                <a:latin typeface="Cambria Math"/>
                                <a:cs typeface="Times New Roman" panose="02020603050405020304" pitchFamily="18" charset="0"/>
                              </a:rPr>
                            </m:ctrlPr>
                          </m:sSubPr>
                          <m:e>
                            <m:r>
                              <a:rPr lang="en-US" sz="1600" b="1" i="1">
                                <a:solidFill>
                                  <a:srgbClr val="FF0000"/>
                                </a:solidFill>
                                <a:latin typeface="Cambria Math"/>
                                <a:cs typeface="Times New Roman" panose="02020603050405020304" pitchFamily="18" charset="0"/>
                              </a:rPr>
                              <m:t>𝒆𝒏𝒄</m:t>
                            </m:r>
                          </m:e>
                          <m:sub>
                            <m:sSub>
                              <m:sSubPr>
                                <m:ctrlPr>
                                  <a:rPr lang="en-US" sz="1600" b="1" i="1">
                                    <a:solidFill>
                                      <a:srgbClr val="FF0000"/>
                                    </a:solidFill>
                                    <a:latin typeface="Cambria Math"/>
                                    <a:cs typeface="Times New Roman" panose="02020603050405020304" pitchFamily="18" charset="0"/>
                                  </a:rPr>
                                </m:ctrlPr>
                              </m:sSubPr>
                              <m:e>
                                <m:r>
                                  <a:rPr lang="en-US" sz="1600" b="1" i="1">
                                    <a:solidFill>
                                      <a:srgbClr val="FF0000"/>
                                    </a:solidFill>
                                    <a:latin typeface="Cambria Math"/>
                                    <a:cs typeface="Times New Roman" panose="02020603050405020304" pitchFamily="18" charset="0"/>
                                  </a:rPr>
                                  <m:t>𝒆</m:t>
                                </m:r>
                              </m:e>
                              <m:sub>
                                <m:r>
                                  <a:rPr lang="en-US" sz="1600" b="1" i="1" smtClean="0">
                                    <a:solidFill>
                                      <a:srgbClr val="FF0000"/>
                                    </a:solidFill>
                                    <a:latin typeface="Cambria Math"/>
                                    <a:cs typeface="Times New Roman" panose="02020603050405020304" pitchFamily="18" charset="0"/>
                                  </a:rPr>
                                  <m:t>𝒃</m:t>
                                </m:r>
                              </m:sub>
                            </m:sSub>
                          </m:sub>
                        </m:sSub>
                        <m:d>
                          <m:dPr>
                            <m:ctrlPr>
                              <a:rPr lang="en-US" sz="1600" b="1" i="1">
                                <a:solidFill>
                                  <a:srgbClr val="FF0000"/>
                                </a:solidFill>
                                <a:latin typeface="Cambria Math"/>
                                <a:cs typeface="Times New Roman" panose="02020603050405020304" pitchFamily="18" charset="0"/>
                              </a:rPr>
                            </m:ctrlPr>
                          </m:dPr>
                          <m:e>
                            <m:sSub>
                              <m:sSubPr>
                                <m:ctrlPr>
                                  <a:rPr lang="en-US" sz="1600" b="1" i="1">
                                    <a:solidFill>
                                      <a:srgbClr val="FF0000"/>
                                    </a:solidFill>
                                    <a:latin typeface="Cambria Math"/>
                                    <a:cs typeface="Times New Roman" panose="02020603050405020304" pitchFamily="18" charset="0"/>
                                  </a:rPr>
                                </m:ctrlPr>
                              </m:sSubPr>
                              <m:e>
                                <m:r>
                                  <a:rPr lang="en-US" sz="1600" b="1" i="1">
                                    <a:solidFill>
                                      <a:srgbClr val="FF0000"/>
                                    </a:solidFill>
                                    <a:latin typeface="Cambria Math"/>
                                    <a:cs typeface="Times New Roman" panose="02020603050405020304" pitchFamily="18" charset="0"/>
                                  </a:rPr>
                                  <m:t>𝒎</m:t>
                                </m:r>
                              </m:e>
                              <m:sub>
                                <m:r>
                                  <a:rPr lang="en-US" sz="1600" b="1" i="1" smtClean="0">
                                    <a:solidFill>
                                      <a:srgbClr val="FF0000"/>
                                    </a:solidFill>
                                    <a:latin typeface="Cambria Math"/>
                                    <a:cs typeface="Times New Roman" panose="02020603050405020304" pitchFamily="18" charset="0"/>
                                  </a:rPr>
                                  <m:t>𝒂</m:t>
                                </m:r>
                              </m:sub>
                            </m:sSub>
                          </m:e>
                        </m:d>
                        <m:r>
                          <m:rPr>
                            <m:brk m:alnAt="2"/>
                          </m:rPr>
                          <a:rPr lang="en-US" sz="1600" b="1" i="1" smtClean="0">
                            <a:solidFill>
                              <a:srgbClr val="FF0000"/>
                            </a:solidFill>
                            <a:latin typeface="Cambria Math"/>
                            <a:cs typeface="Times New Roman" panose="02020603050405020304" pitchFamily="18" charset="0"/>
                          </a:rPr>
                          <m:t> </m:t>
                        </m:r>
                        <m:r>
                          <a:rPr lang="en-US" sz="1600" b="1" i="1" smtClean="0">
                            <a:solidFill>
                              <a:srgbClr val="FF0000"/>
                            </a:solidFill>
                            <a:latin typeface="Cambria Math"/>
                            <a:cs typeface="Times New Roman" panose="02020603050405020304" pitchFamily="18" charset="0"/>
                          </a:rPr>
                          <m:t>    </m:t>
                        </m:r>
                      </m:e>
                    </m:groupChr>
                  </m:oMath>
                </a14:m>
                <a:r>
                  <a:rPr lang="en-US" dirty="0" smtClean="0">
                    <a:solidFill>
                      <a:srgbClr val="FF0000"/>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decrypt </a:t>
                </a:r>
                <a14:m>
                  <m:oMath xmlns:m="http://schemas.openxmlformats.org/officeDocument/2006/math">
                    <m:sSub>
                      <m:sSubPr>
                        <m:ctrlPr>
                          <a:rPr lang="en-US" i="1">
                            <a:solidFill>
                              <a:schemeClr val="bg1"/>
                            </a:solidFill>
                            <a:latin typeface="Cambria Math"/>
                            <a:cs typeface="Times New Roman" panose="02020603050405020304" pitchFamily="18" charset="0"/>
                          </a:rPr>
                        </m:ctrlPr>
                      </m:sSubPr>
                      <m:e>
                        <m:r>
                          <a:rPr lang="en-US" i="1">
                            <a:solidFill>
                              <a:schemeClr val="bg1"/>
                            </a:solidFill>
                            <a:latin typeface="Cambria Math"/>
                            <a:cs typeface="Times New Roman" panose="02020603050405020304" pitchFamily="18" charset="0"/>
                          </a:rPr>
                          <m:t>𝑒𝑛𝑐</m:t>
                        </m:r>
                      </m:e>
                      <m:sub>
                        <m:sSub>
                          <m:sSubPr>
                            <m:ctrlPr>
                              <a:rPr lang="en-US" i="1">
                                <a:solidFill>
                                  <a:schemeClr val="bg1"/>
                                </a:solidFill>
                                <a:latin typeface="Cambria Math"/>
                                <a:cs typeface="Times New Roman" panose="02020603050405020304" pitchFamily="18" charset="0"/>
                              </a:rPr>
                            </m:ctrlPr>
                          </m:sSubPr>
                          <m:e>
                            <m:r>
                              <a:rPr lang="en-US" i="1">
                                <a:solidFill>
                                  <a:schemeClr val="bg1"/>
                                </a:solidFill>
                                <a:latin typeface="Cambria Math"/>
                                <a:cs typeface="Times New Roman" panose="02020603050405020304" pitchFamily="18" charset="0"/>
                              </a:rPr>
                              <m:t>𝑒</m:t>
                            </m:r>
                          </m:e>
                          <m:sub>
                            <m:r>
                              <a:rPr lang="en-US" b="0" i="1" smtClean="0">
                                <a:solidFill>
                                  <a:schemeClr val="bg1"/>
                                </a:solidFill>
                                <a:latin typeface="Cambria Math"/>
                                <a:cs typeface="Times New Roman" panose="02020603050405020304" pitchFamily="18" charset="0"/>
                              </a:rPr>
                              <m:t>𝑏</m:t>
                            </m:r>
                          </m:sub>
                        </m:sSub>
                      </m:sub>
                    </m:sSub>
                    <m:d>
                      <m:dPr>
                        <m:ctrlPr>
                          <a:rPr lang="en-US" i="1">
                            <a:solidFill>
                              <a:schemeClr val="bg1"/>
                            </a:solidFill>
                            <a:latin typeface="Cambria Math"/>
                            <a:cs typeface="Times New Roman" panose="02020603050405020304" pitchFamily="18" charset="0"/>
                          </a:rPr>
                        </m:ctrlPr>
                      </m:dPr>
                      <m:e>
                        <m:sSub>
                          <m:sSubPr>
                            <m:ctrlPr>
                              <a:rPr lang="en-US" i="1">
                                <a:solidFill>
                                  <a:schemeClr val="bg1"/>
                                </a:solidFill>
                                <a:latin typeface="Cambria Math"/>
                                <a:cs typeface="Times New Roman" panose="02020603050405020304" pitchFamily="18" charset="0"/>
                              </a:rPr>
                            </m:ctrlPr>
                          </m:sSubPr>
                          <m:e>
                            <m:r>
                              <a:rPr lang="en-US" i="1">
                                <a:solidFill>
                                  <a:schemeClr val="bg1"/>
                                </a:solidFill>
                                <a:latin typeface="Cambria Math"/>
                                <a:cs typeface="Times New Roman" panose="02020603050405020304" pitchFamily="18" charset="0"/>
                              </a:rPr>
                              <m:t>𝑚</m:t>
                            </m:r>
                          </m:e>
                          <m:sub>
                            <m:r>
                              <a:rPr lang="en-US" b="0" i="1" smtClean="0">
                                <a:solidFill>
                                  <a:schemeClr val="bg1"/>
                                </a:solidFill>
                                <a:latin typeface="Cambria Math"/>
                                <a:cs typeface="Times New Roman" panose="02020603050405020304" pitchFamily="18" charset="0"/>
                              </a:rPr>
                              <m:t>𝑎</m:t>
                            </m:r>
                          </m:sub>
                        </m:sSub>
                      </m:e>
                    </m:d>
                  </m:oMath>
                </a14:m>
                <a:r>
                  <a:rPr lang="en-US" dirty="0">
                    <a:solidFill>
                      <a:schemeClr val="bg1"/>
                    </a:solidFill>
                    <a:latin typeface="Times New Roman" panose="02020603050405020304" pitchFamily="18" charset="0"/>
                    <a:cs typeface="Times New Roman" panose="02020603050405020304" pitchFamily="18" charset="0"/>
                  </a:rPr>
                  <a:t> using private key </a:t>
                </a:r>
                <a:r>
                  <a:rPr lang="en-US" i="1" dirty="0" err="1" smtClean="0">
                    <a:solidFill>
                      <a:schemeClr val="bg1"/>
                    </a:solidFill>
                    <a:latin typeface="Times New Roman" panose="02020603050405020304" pitchFamily="18" charset="0"/>
                    <a:cs typeface="Times New Roman" panose="02020603050405020304" pitchFamily="18" charset="0"/>
                  </a:rPr>
                  <a:t>d</a:t>
                </a:r>
                <a:r>
                  <a:rPr lang="en-US" i="1" baseline="-25000" dirty="0" err="1">
                    <a:solidFill>
                      <a:schemeClr val="bg1"/>
                    </a:solidFill>
                    <a:latin typeface="Times New Roman" panose="02020603050405020304" pitchFamily="18" charset="0"/>
                    <a:cs typeface="Times New Roman" panose="02020603050405020304" pitchFamily="18" charset="0"/>
                  </a:rPr>
                  <a:t>b</a:t>
                </a:r>
                <a:r>
                  <a:rPr lang="en-US"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to get </a:t>
                </a:r>
                <a:r>
                  <a:rPr lang="en-US" i="1" dirty="0" smtClean="0">
                    <a:solidFill>
                      <a:schemeClr val="bg1"/>
                    </a:solidFill>
                    <a:latin typeface="Times New Roman" panose="02020603050405020304" pitchFamily="18" charset="0"/>
                    <a:cs typeface="Times New Roman" panose="02020603050405020304" pitchFamily="18" charset="0"/>
                  </a:rPr>
                  <a:t>m</a:t>
                </a:r>
                <a:r>
                  <a:rPr lang="en-US" i="1" baseline="-25000" dirty="0">
                    <a:solidFill>
                      <a:schemeClr val="bg1"/>
                    </a:solidFill>
                    <a:latin typeface="Times New Roman" panose="02020603050405020304" pitchFamily="18" charset="0"/>
                    <a:cs typeface="Times New Roman" panose="02020603050405020304" pitchFamily="18" charset="0"/>
                  </a:rPr>
                  <a:t>a</a:t>
                </a:r>
                <a:r>
                  <a:rPr lang="en-US" dirty="0" smtClean="0">
                    <a:solidFill>
                      <a:schemeClr val="bg1"/>
                    </a:solidFill>
                    <a:latin typeface="Times New Roman" panose="02020603050405020304" pitchFamily="18" charset="0"/>
                    <a:cs typeface="Times New Roman" panose="02020603050405020304" pitchFamily="18" charset="0"/>
                  </a:rPr>
                  <a:t> </a:t>
                </a:r>
              </a:p>
              <a:p>
                <a:pPr>
                  <a:spcAft>
                    <a:spcPts val="600"/>
                  </a:spcAft>
                </a:pPr>
                <a:r>
                  <a:rPr lang="en-US" dirty="0">
                    <a:solidFill>
                      <a:schemeClr val="bg1"/>
                    </a:solidFill>
                    <a:latin typeface="Times New Roman" panose="02020603050405020304" pitchFamily="18" charset="0"/>
                    <a:cs typeface="Times New Roman" panose="02020603050405020304" pitchFamily="18" charset="0"/>
                  </a:rPr>
                  <a:t>d</a:t>
                </a:r>
                <a:r>
                  <a:rPr lang="en-US" dirty="0" smtClean="0">
                    <a:solidFill>
                      <a:schemeClr val="bg1"/>
                    </a:solidFill>
                    <a:latin typeface="Times New Roman" panose="02020603050405020304" pitchFamily="18" charset="0"/>
                    <a:cs typeface="Times New Roman" panose="02020603050405020304" pitchFamily="18" charset="0"/>
                  </a:rPr>
                  <a:t>ecrypt </a:t>
                </a:r>
                <a14:m>
                  <m:oMath xmlns:m="http://schemas.openxmlformats.org/officeDocument/2006/math">
                    <m:sSub>
                      <m:sSubPr>
                        <m:ctrlPr>
                          <a:rPr lang="en-US" i="1">
                            <a:solidFill>
                              <a:schemeClr val="bg1"/>
                            </a:solidFill>
                            <a:latin typeface="Cambria Math"/>
                            <a:cs typeface="Times New Roman" panose="02020603050405020304" pitchFamily="18" charset="0"/>
                          </a:rPr>
                        </m:ctrlPr>
                      </m:sSubPr>
                      <m:e>
                        <m:r>
                          <a:rPr lang="en-US" b="0" i="1">
                            <a:solidFill>
                              <a:schemeClr val="bg1"/>
                            </a:solidFill>
                            <a:latin typeface="Cambria Math"/>
                            <a:cs typeface="Times New Roman" panose="02020603050405020304" pitchFamily="18" charset="0"/>
                          </a:rPr>
                          <m:t>𝑒𝑛𝑐</m:t>
                        </m:r>
                      </m:e>
                      <m:sub>
                        <m:sSub>
                          <m:sSubPr>
                            <m:ctrlPr>
                              <a:rPr lang="en-US" i="1">
                                <a:solidFill>
                                  <a:schemeClr val="bg1"/>
                                </a:solidFill>
                                <a:latin typeface="Cambria Math"/>
                                <a:cs typeface="Times New Roman" panose="02020603050405020304" pitchFamily="18" charset="0"/>
                              </a:rPr>
                            </m:ctrlPr>
                          </m:sSubPr>
                          <m:e>
                            <m:r>
                              <a:rPr lang="en-US" b="0" i="1">
                                <a:solidFill>
                                  <a:schemeClr val="bg1"/>
                                </a:solidFill>
                                <a:latin typeface="Cambria Math"/>
                                <a:cs typeface="Times New Roman" panose="02020603050405020304" pitchFamily="18" charset="0"/>
                              </a:rPr>
                              <m:t>𝑒</m:t>
                            </m:r>
                          </m:e>
                          <m:sub>
                            <m:r>
                              <a:rPr lang="en-US" b="0" i="1" smtClean="0">
                                <a:solidFill>
                                  <a:schemeClr val="bg1"/>
                                </a:solidFill>
                                <a:latin typeface="Cambria Math"/>
                                <a:cs typeface="Times New Roman" panose="02020603050405020304" pitchFamily="18" charset="0"/>
                              </a:rPr>
                              <m:t>𝑎</m:t>
                            </m:r>
                          </m:sub>
                        </m:sSub>
                      </m:sub>
                    </m:sSub>
                    <m:d>
                      <m:dPr>
                        <m:ctrlPr>
                          <a:rPr lang="en-US" i="1">
                            <a:solidFill>
                              <a:schemeClr val="bg1"/>
                            </a:solidFill>
                            <a:latin typeface="Cambria Math"/>
                            <a:cs typeface="Times New Roman" panose="02020603050405020304" pitchFamily="18" charset="0"/>
                          </a:rPr>
                        </m:ctrlPr>
                      </m:dPr>
                      <m:e>
                        <m:sSub>
                          <m:sSubPr>
                            <m:ctrlPr>
                              <a:rPr lang="en-US" i="1">
                                <a:solidFill>
                                  <a:schemeClr val="bg1"/>
                                </a:solidFill>
                                <a:latin typeface="Cambria Math"/>
                                <a:cs typeface="Times New Roman" panose="02020603050405020304" pitchFamily="18" charset="0"/>
                              </a:rPr>
                            </m:ctrlPr>
                          </m:sSubPr>
                          <m:e>
                            <m:r>
                              <a:rPr lang="en-US" b="0" i="1">
                                <a:solidFill>
                                  <a:schemeClr val="bg1"/>
                                </a:solidFill>
                                <a:latin typeface="Cambria Math"/>
                                <a:cs typeface="Times New Roman" panose="02020603050405020304" pitchFamily="18" charset="0"/>
                              </a:rPr>
                              <m:t>𝑚</m:t>
                            </m:r>
                          </m:e>
                          <m:sub>
                            <m:r>
                              <a:rPr lang="en-US" b="0" i="1" smtClean="0">
                                <a:solidFill>
                                  <a:schemeClr val="bg1"/>
                                </a:solidFill>
                                <a:latin typeface="Cambria Math"/>
                                <a:cs typeface="Times New Roman" panose="02020603050405020304" pitchFamily="18" charset="0"/>
                              </a:rPr>
                              <m:t>𝑏</m:t>
                            </m:r>
                          </m:sub>
                        </m:sSub>
                      </m:e>
                    </m:d>
                  </m:oMath>
                </a14:m>
                <a:r>
                  <a:rPr lang="en-US"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using private key </a:t>
                </a:r>
                <a:r>
                  <a:rPr lang="en-US" i="1" dirty="0" smtClean="0">
                    <a:solidFill>
                      <a:schemeClr val="bg1"/>
                    </a:solidFill>
                    <a:latin typeface="Times New Roman" panose="02020603050405020304" pitchFamily="18" charset="0"/>
                    <a:cs typeface="Times New Roman" panose="02020603050405020304" pitchFamily="18" charset="0"/>
                  </a:rPr>
                  <a:t>d</a:t>
                </a:r>
                <a:r>
                  <a:rPr lang="en-US" i="1" baseline="-25000" dirty="0">
                    <a:solidFill>
                      <a:schemeClr val="bg1"/>
                    </a:solidFill>
                    <a:latin typeface="Times New Roman" panose="02020603050405020304" pitchFamily="18" charset="0"/>
                    <a:cs typeface="Times New Roman" panose="02020603050405020304" pitchFamily="18" charset="0"/>
                  </a:rPr>
                  <a:t>a</a:t>
                </a:r>
                <a:r>
                  <a:rPr lang="en-US" dirty="0" smtClean="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1600" i="1" smtClean="0">
                            <a:solidFill>
                              <a:srgbClr val="FF0000"/>
                            </a:solidFill>
                            <a:latin typeface="Cambria Math"/>
                            <a:cs typeface="Times New Roman" panose="02020603050405020304" pitchFamily="18" charset="0"/>
                          </a:rPr>
                        </m:ctrlPr>
                      </m:groupChrPr>
                      <m:e>
                        <m:r>
                          <m:rPr>
                            <m:brk m:alnAt="2"/>
                          </m:rPr>
                          <a:rPr lang="en-US" sz="1600" i="1" smtClean="0">
                            <a:solidFill>
                              <a:srgbClr val="FF0000"/>
                            </a:solidFill>
                            <a:latin typeface="Cambria Math"/>
                            <a:cs typeface="Times New Roman" panose="02020603050405020304" pitchFamily="18" charset="0"/>
                          </a:rPr>
                          <m:t> </m:t>
                        </m:r>
                        <m:r>
                          <m:rPr>
                            <m:brk m:alnAt="2"/>
                          </m:rPr>
                          <a:rPr lang="en-US" sz="1600" b="1" i="1" smtClean="0">
                            <a:solidFill>
                              <a:srgbClr val="FF0000"/>
                            </a:solidFill>
                            <a:latin typeface="Cambria Math"/>
                            <a:cs typeface="Times New Roman" panose="02020603050405020304" pitchFamily="18" charset="0"/>
                          </a:rPr>
                          <m:t> </m:t>
                        </m:r>
                        <m:r>
                          <a:rPr lang="en-US" sz="1600" b="1" i="1" smtClean="0">
                            <a:solidFill>
                              <a:srgbClr val="FF0000"/>
                            </a:solidFill>
                            <a:latin typeface="Cambria Math"/>
                            <a:cs typeface="Times New Roman" panose="02020603050405020304" pitchFamily="18" charset="0"/>
                          </a:rPr>
                          <m:t>   </m:t>
                        </m:r>
                        <m:sSub>
                          <m:sSubPr>
                            <m:ctrlPr>
                              <a:rPr lang="en-US" sz="1600" b="1" i="1">
                                <a:solidFill>
                                  <a:srgbClr val="FF0000"/>
                                </a:solidFill>
                                <a:latin typeface="Cambria Math"/>
                                <a:cs typeface="Times New Roman" panose="02020603050405020304" pitchFamily="18" charset="0"/>
                              </a:rPr>
                            </m:ctrlPr>
                          </m:sSubPr>
                          <m:e>
                            <m:r>
                              <a:rPr lang="en-US" sz="1600" b="1" i="1">
                                <a:solidFill>
                                  <a:srgbClr val="FF0000"/>
                                </a:solidFill>
                                <a:latin typeface="Cambria Math"/>
                                <a:cs typeface="Times New Roman" panose="02020603050405020304" pitchFamily="18" charset="0"/>
                              </a:rPr>
                              <m:t>𝒆𝒏𝒄</m:t>
                            </m:r>
                          </m:e>
                          <m:sub>
                            <m:sSub>
                              <m:sSubPr>
                                <m:ctrlPr>
                                  <a:rPr lang="en-US" sz="1600" b="1" i="1">
                                    <a:solidFill>
                                      <a:srgbClr val="FF0000"/>
                                    </a:solidFill>
                                    <a:latin typeface="Cambria Math"/>
                                    <a:cs typeface="Times New Roman" panose="02020603050405020304" pitchFamily="18" charset="0"/>
                                  </a:rPr>
                                </m:ctrlPr>
                              </m:sSubPr>
                              <m:e>
                                <m:r>
                                  <a:rPr lang="en-US" sz="1600" b="1" i="1">
                                    <a:solidFill>
                                      <a:srgbClr val="FF0000"/>
                                    </a:solidFill>
                                    <a:latin typeface="Cambria Math"/>
                                    <a:cs typeface="Times New Roman" panose="02020603050405020304" pitchFamily="18" charset="0"/>
                                  </a:rPr>
                                  <m:t>𝒆</m:t>
                                </m:r>
                              </m:e>
                              <m:sub>
                                <m:r>
                                  <a:rPr lang="en-US" sz="1600" b="1" i="1" smtClean="0">
                                    <a:solidFill>
                                      <a:srgbClr val="FF0000"/>
                                    </a:solidFill>
                                    <a:latin typeface="Cambria Math"/>
                                    <a:cs typeface="Times New Roman" panose="02020603050405020304" pitchFamily="18" charset="0"/>
                                  </a:rPr>
                                  <m:t>𝒂</m:t>
                                </m:r>
                              </m:sub>
                            </m:sSub>
                          </m:sub>
                        </m:sSub>
                        <m:d>
                          <m:dPr>
                            <m:ctrlPr>
                              <a:rPr lang="en-US" sz="1600" b="1" i="1">
                                <a:solidFill>
                                  <a:srgbClr val="FF0000"/>
                                </a:solidFill>
                                <a:latin typeface="Cambria Math"/>
                                <a:cs typeface="Times New Roman" panose="02020603050405020304" pitchFamily="18" charset="0"/>
                              </a:rPr>
                            </m:ctrlPr>
                          </m:dPr>
                          <m:e>
                            <m:sSub>
                              <m:sSubPr>
                                <m:ctrlPr>
                                  <a:rPr lang="en-US" sz="1600" b="1" i="1">
                                    <a:solidFill>
                                      <a:srgbClr val="FF0000"/>
                                    </a:solidFill>
                                    <a:latin typeface="Cambria Math"/>
                                    <a:cs typeface="Times New Roman" panose="02020603050405020304" pitchFamily="18" charset="0"/>
                                  </a:rPr>
                                </m:ctrlPr>
                              </m:sSubPr>
                              <m:e>
                                <m:r>
                                  <a:rPr lang="en-US" sz="1600" b="1" i="1">
                                    <a:solidFill>
                                      <a:srgbClr val="FF0000"/>
                                    </a:solidFill>
                                    <a:latin typeface="Cambria Math"/>
                                    <a:cs typeface="Times New Roman" panose="02020603050405020304" pitchFamily="18" charset="0"/>
                                  </a:rPr>
                                  <m:t>𝒎</m:t>
                                </m:r>
                              </m:e>
                              <m:sub>
                                <m:r>
                                  <a:rPr lang="en-US" sz="1600" b="1" i="1" smtClean="0">
                                    <a:solidFill>
                                      <a:srgbClr val="FF0000"/>
                                    </a:solidFill>
                                    <a:latin typeface="Cambria Math"/>
                                    <a:cs typeface="Times New Roman" panose="02020603050405020304" pitchFamily="18" charset="0"/>
                                  </a:rPr>
                                  <m:t>𝒃</m:t>
                                </m:r>
                              </m:sub>
                            </m:sSub>
                          </m:e>
                        </m:d>
                        <m:r>
                          <m:rPr>
                            <m:brk m:alnAt="2"/>
                          </m:rPr>
                          <a:rPr lang="en-US" sz="1600" b="0" i="1" smtClean="0">
                            <a:solidFill>
                              <a:srgbClr val="FF0000"/>
                            </a:solidFill>
                            <a:latin typeface="Cambria Math"/>
                            <a:cs typeface="Times New Roman" panose="02020603050405020304" pitchFamily="18" charset="0"/>
                          </a:rPr>
                          <m:t> </m:t>
                        </m:r>
                        <m:r>
                          <a:rPr lang="en-US" sz="1600" b="0" i="1" smtClean="0">
                            <a:solidFill>
                              <a:srgbClr val="FF0000"/>
                            </a:solidFill>
                            <a:latin typeface="Cambria Math"/>
                            <a:cs typeface="Times New Roman" panose="02020603050405020304" pitchFamily="18" charset="0"/>
                          </a:rPr>
                          <m:t>  </m:t>
                        </m:r>
                      </m:e>
                    </m:groupChr>
                  </m:oMath>
                </a14:m>
                <a:r>
                  <a:rPr lang="en-US" dirty="0" smtClean="0">
                    <a:solidFill>
                      <a:srgbClr val="FF0000"/>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encrypt </a:t>
                </a:r>
                <a:r>
                  <a:rPr lang="en-US" i="1" dirty="0" err="1" smtClean="0">
                    <a:solidFill>
                      <a:schemeClr val="bg1"/>
                    </a:solidFill>
                    <a:latin typeface="Times New Roman" panose="02020603050405020304" pitchFamily="18" charset="0"/>
                    <a:cs typeface="Times New Roman" panose="02020603050405020304" pitchFamily="18" charset="0"/>
                  </a:rPr>
                  <a:t>m</a:t>
                </a:r>
                <a:r>
                  <a:rPr lang="en-US" i="1" baseline="-25000" dirty="0" err="1">
                    <a:solidFill>
                      <a:schemeClr val="bg1"/>
                    </a:solidFill>
                    <a:latin typeface="Times New Roman" panose="02020603050405020304" pitchFamily="18" charset="0"/>
                    <a:cs typeface="Times New Roman" panose="02020603050405020304" pitchFamily="18" charset="0"/>
                  </a:rPr>
                  <a:t>b</a:t>
                </a:r>
                <a:r>
                  <a:rPr lang="en-US" dirty="0" smtClean="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using public key </a:t>
                </a:r>
                <a:r>
                  <a:rPr lang="en-US" i="1" dirty="0" err="1" smtClean="0">
                    <a:solidFill>
                      <a:schemeClr val="bg1"/>
                    </a:solidFill>
                    <a:latin typeface="Times New Roman" panose="02020603050405020304" pitchFamily="18" charset="0"/>
                    <a:cs typeface="Times New Roman" panose="02020603050405020304" pitchFamily="18" charset="0"/>
                  </a:rPr>
                  <a:t>e</a:t>
                </a:r>
                <a:r>
                  <a:rPr lang="en-US" i="1" baseline="-25000" dirty="0" err="1">
                    <a:solidFill>
                      <a:schemeClr val="bg1"/>
                    </a:solidFill>
                    <a:latin typeface="Times New Roman" panose="02020603050405020304" pitchFamily="18" charset="0"/>
                    <a:cs typeface="Times New Roman" panose="02020603050405020304" pitchFamily="18" charset="0"/>
                  </a:rPr>
                  <a:t>a</a:t>
                </a:r>
                <a:r>
                  <a:rPr lang="en-US" dirty="0" smtClean="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078060" y="938480"/>
                <a:ext cx="10058400" cy="1361527"/>
              </a:xfrm>
              <a:prstGeom prst="rect">
                <a:avLst/>
              </a:prstGeom>
              <a:blipFill rotWithShape="1">
                <a:blip r:embed="rId2"/>
                <a:stretch>
                  <a:fillRect l="-667" t="-2242" b="-4933"/>
                </a:stretch>
              </a:blipFill>
            </p:spPr>
            <p:txBody>
              <a:bodyPr/>
              <a:lstStyle/>
              <a:p>
                <a:r>
                  <a:rPr lang="en-US">
                    <a:noFill/>
                  </a:rPr>
                  <a:t> </a:t>
                </a:r>
              </a:p>
            </p:txBody>
          </p:sp>
        </mc:Fallback>
      </mc:AlternateContent>
      <p:sp>
        <p:nvSpPr>
          <p:cNvPr id="45" name="TextBox 44"/>
          <p:cNvSpPr txBox="1"/>
          <p:nvPr/>
        </p:nvSpPr>
        <p:spPr>
          <a:xfrm>
            <a:off x="978536" y="430500"/>
            <a:ext cx="8224820" cy="461665"/>
          </a:xfrm>
          <a:prstGeom prst="rect">
            <a:avLst/>
          </a:prstGeom>
          <a:noFill/>
        </p:spPr>
        <p:txBody>
          <a:bodyPr wrap="square" rtlCol="0">
            <a:spAutoFit/>
          </a:bodyPr>
          <a:lstStyle/>
          <a:p>
            <a:r>
              <a:rPr lang="en-US" sz="2400" b="1" dirty="0" smtClean="0">
                <a:solidFill>
                  <a:schemeClr val="bg1"/>
                </a:solidFill>
                <a:cs typeface="Times New Roman" panose="02020603050405020304" pitchFamily="18" charset="0"/>
              </a:rPr>
              <a:t>Privacy</a:t>
            </a:r>
            <a:endParaRPr lang="en-US" sz="2400" b="1" dirty="0">
              <a:solidFill>
                <a:schemeClr val="bg1"/>
              </a:solidFill>
              <a:cs typeface="Times New Roman" panose="02020603050405020304" pitchFamily="18" charset="0"/>
            </a:endParaRPr>
          </a:p>
        </p:txBody>
      </p:sp>
      <p:cxnSp>
        <p:nvCxnSpPr>
          <p:cNvPr id="47" name="Straight Arrow Connector 46"/>
          <p:cNvCxnSpPr/>
          <p:nvPr/>
        </p:nvCxnSpPr>
        <p:spPr>
          <a:xfrm>
            <a:off x="10091057" y="1652954"/>
            <a:ext cx="538843" cy="0"/>
          </a:xfrm>
          <a:prstGeom prst="straightConnector1">
            <a:avLst/>
          </a:prstGeom>
          <a:ln w="25400">
            <a:solidFill>
              <a:schemeClr val="bg1">
                <a:alpha val="0"/>
              </a:schemeClr>
            </a:solidFill>
            <a:headEnd type="arrow"/>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92304" y="2458322"/>
            <a:ext cx="10541977" cy="1738938"/>
          </a:xfrm>
          <a:prstGeom prst="rect">
            <a:avLst/>
          </a:prstGeom>
          <a:noFill/>
        </p:spPr>
        <p:txBody>
          <a:bodyPr wrap="square" rtlCol="0">
            <a:spAutoFit/>
          </a:bodyPr>
          <a:lstStyle/>
          <a:p>
            <a:pPr>
              <a:spcBef>
                <a:spcPts val="2400"/>
              </a:spcBef>
              <a:spcAft>
                <a:spcPts val="600"/>
              </a:spcAft>
            </a:pPr>
            <a:r>
              <a:rPr lang="en-US" sz="2400" b="1" dirty="0">
                <a:solidFill>
                  <a:schemeClr val="bg1"/>
                </a:solidFill>
                <a:cs typeface="Times New Roman" panose="02020603050405020304" pitchFamily="18" charset="0"/>
              </a:rPr>
              <a:t>A</a:t>
            </a:r>
            <a:r>
              <a:rPr lang="en-US" sz="2400" b="1" dirty="0" smtClean="0">
                <a:solidFill>
                  <a:schemeClr val="bg1"/>
                </a:solidFill>
                <a:cs typeface="Times New Roman" panose="02020603050405020304" pitchFamily="18" charset="0"/>
              </a:rPr>
              <a:t>uthentication</a:t>
            </a:r>
          </a:p>
          <a:p>
            <a:pPr marL="731520" indent="-342900">
              <a:buSzPct val="80000"/>
              <a:buFont typeface="Wingdings" panose="05000000000000000000" pitchFamily="2" charset="2"/>
              <a:buChar char="Ø"/>
            </a:pPr>
            <a:r>
              <a:rPr lang="en-US" dirty="0" smtClean="0">
                <a:solidFill>
                  <a:schemeClr val="bg1"/>
                </a:solidFill>
                <a:cs typeface="Times New Roman" panose="02020603050405020304" pitchFamily="18" charset="0"/>
              </a:rPr>
              <a:t>secret keys: no need to share secret </a:t>
            </a:r>
            <a:r>
              <a:rPr lang="en-US" dirty="0">
                <a:solidFill>
                  <a:schemeClr val="bg1"/>
                </a:solidFill>
                <a:cs typeface="Times New Roman" panose="02020603050405020304" pitchFamily="18" charset="0"/>
              </a:rPr>
              <a:t>keys for </a:t>
            </a:r>
            <a:r>
              <a:rPr lang="en-US" dirty="0" smtClean="0">
                <a:solidFill>
                  <a:schemeClr val="bg1"/>
                </a:solidFill>
                <a:cs typeface="Times New Roman" panose="02020603050405020304" pitchFamily="18" charset="0"/>
              </a:rPr>
              <a:t>secure communication</a:t>
            </a:r>
          </a:p>
          <a:p>
            <a:pPr marL="731520" indent="-342900">
              <a:buSzPct val="80000"/>
              <a:buFont typeface="Wingdings" panose="05000000000000000000" pitchFamily="2" charset="2"/>
              <a:buChar char="Ø"/>
            </a:pPr>
            <a:r>
              <a:rPr lang="en-US" dirty="0" smtClean="0">
                <a:solidFill>
                  <a:schemeClr val="bg1"/>
                </a:solidFill>
                <a:cs typeface="Times New Roman" panose="02020603050405020304" pitchFamily="18" charset="0"/>
              </a:rPr>
              <a:t>public key: Alice may share Bob’s </a:t>
            </a:r>
            <a:r>
              <a:rPr lang="en-US" dirty="0">
                <a:solidFill>
                  <a:schemeClr val="bg1"/>
                </a:solidFill>
                <a:cs typeface="Times New Roman" panose="02020603050405020304" pitchFamily="18" charset="0"/>
              </a:rPr>
              <a:t>public key </a:t>
            </a:r>
            <a:r>
              <a:rPr lang="en-US" i="1" dirty="0" err="1">
                <a:solidFill>
                  <a:schemeClr val="bg1"/>
                </a:solidFill>
                <a:cs typeface="Times New Roman" panose="02020603050405020304" pitchFamily="18" charset="0"/>
              </a:rPr>
              <a:t>e</a:t>
            </a:r>
            <a:r>
              <a:rPr lang="en-US" i="1" baseline="-25000" dirty="0" err="1">
                <a:solidFill>
                  <a:schemeClr val="bg1"/>
                </a:solidFill>
                <a:cs typeface="Times New Roman" panose="02020603050405020304" pitchFamily="18" charset="0"/>
              </a:rPr>
              <a:t>B</a:t>
            </a:r>
            <a:r>
              <a:rPr lang="en-US" dirty="0">
                <a:solidFill>
                  <a:schemeClr val="bg1"/>
                </a:solidFill>
                <a:cs typeface="Times New Roman" panose="02020603050405020304" pitchFamily="18" charset="0"/>
              </a:rPr>
              <a:t> with </a:t>
            </a:r>
            <a:r>
              <a:rPr lang="en-US" dirty="0" smtClean="0">
                <a:solidFill>
                  <a:schemeClr val="bg1"/>
                </a:solidFill>
                <a:cs typeface="Times New Roman" panose="02020603050405020304" pitchFamily="18" charset="0"/>
              </a:rPr>
              <a:t>his enemies</a:t>
            </a:r>
          </a:p>
          <a:p>
            <a:pPr marL="731520" indent="-342900">
              <a:buSzPct val="80000"/>
              <a:buFont typeface="Wingdings" panose="05000000000000000000" pitchFamily="2" charset="2"/>
              <a:buChar char="Ø"/>
            </a:pPr>
            <a:r>
              <a:rPr lang="en-US" dirty="0">
                <a:solidFill>
                  <a:schemeClr val="bg1"/>
                </a:solidFill>
                <a:cs typeface="Times New Roman" panose="02020603050405020304" pitchFamily="18" charset="0"/>
              </a:rPr>
              <a:t>n</a:t>
            </a:r>
            <a:r>
              <a:rPr lang="en-US" dirty="0" smtClean="0">
                <a:solidFill>
                  <a:schemeClr val="bg1"/>
                </a:solidFill>
                <a:cs typeface="Times New Roman" panose="02020603050405020304" pitchFamily="18" charset="0"/>
              </a:rPr>
              <a:t>eed to store safely secret keys  </a:t>
            </a:r>
            <a:endParaRPr lang="en-US" dirty="0">
              <a:solidFill>
                <a:schemeClr val="bg1"/>
              </a:solidFill>
              <a:cs typeface="Times New Roman" panose="02020603050405020304" pitchFamily="18" charset="0"/>
            </a:endParaRPr>
          </a:p>
          <a:p>
            <a:pPr algn="ctr"/>
            <a:endParaRPr lang="en-US" sz="2400" dirty="0">
              <a:solidFill>
                <a:schemeClr val="bg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6" name="TextBox 55"/>
              <p:cNvSpPr txBox="1"/>
              <p:nvPr/>
            </p:nvSpPr>
            <p:spPr>
              <a:xfrm>
                <a:off x="1071009" y="3954734"/>
                <a:ext cx="8334247" cy="1223797"/>
              </a:xfrm>
              <a:prstGeom prst="rect">
                <a:avLst/>
              </a:prstGeom>
              <a:noFill/>
            </p:spPr>
            <p:txBody>
              <a:bodyPr wrap="square" rtlCol="0">
                <a:spAutoFit/>
              </a:bodyPr>
              <a:lstStyle/>
              <a:p>
                <a:r>
                  <a:rPr lang="en-US" dirty="0" smtClean="0">
                    <a:solidFill>
                      <a:schemeClr val="bg1"/>
                    </a:solidFill>
                    <a:latin typeface="Times New Roman" panose="02020603050405020304" pitchFamily="18" charset="0"/>
                    <a:cs typeface="Times New Roman" panose="02020603050405020304" pitchFamily="18" charset="0"/>
                  </a:rPr>
                  <a:t>Alice  </a:t>
                </a:r>
                <a:r>
                  <a:rPr lang="en-US" dirty="0">
                    <a:solidFill>
                      <a:schemeClr val="bg1"/>
                    </a:solidFill>
                    <a:latin typeface="Times New Roman" panose="02020603050405020304" pitchFamily="18" charset="0"/>
                    <a:cs typeface="Times New Roman" panose="02020603050405020304" pitchFamily="18" charset="0"/>
                  </a:rPr>
                  <a:t>(select random </a:t>
                </a:r>
                <a:r>
                  <a:rPr lang="en-US" i="1" dirty="0" err="1" smtClean="0">
                    <a:solidFill>
                      <a:schemeClr val="bg1"/>
                    </a:solidFill>
                    <a:latin typeface="Times New Roman" panose="02020603050405020304" pitchFamily="18" charset="0"/>
                    <a:cs typeface="Times New Roman" panose="02020603050405020304" pitchFamily="18" charset="0"/>
                  </a:rPr>
                  <a:t>r</a:t>
                </a:r>
                <a:r>
                  <a:rPr lang="en-US" i="1" baseline="-25000" dirty="0" err="1" smtClean="0">
                    <a:solidFill>
                      <a:schemeClr val="bg1"/>
                    </a:solidFill>
                    <a:latin typeface="Times New Roman" panose="02020603050405020304" pitchFamily="18" charset="0"/>
                    <a:cs typeface="Times New Roman" panose="02020603050405020304" pitchFamily="18" charset="0"/>
                  </a:rPr>
                  <a:t>A</a:t>
                </a:r>
                <a:r>
                  <a:rPr lang="en-US" dirty="0" smtClean="0">
                    <a:solidFill>
                      <a:schemeClr val="bg1"/>
                    </a:solidFill>
                    <a:latin typeface="Times New Roman" panose="02020603050405020304" pitchFamily="18" charset="0"/>
                    <a:cs typeface="Times New Roman" panose="02020603050405020304" pitchFamily="18" charset="0"/>
                  </a:rPr>
                  <a:t>)                                           Bob </a:t>
                </a:r>
                <a:r>
                  <a:rPr lang="en-US" dirty="0">
                    <a:solidFill>
                      <a:schemeClr val="bg1"/>
                    </a:solidFill>
                    <a:latin typeface="Times New Roman" panose="02020603050405020304" pitchFamily="18" charset="0"/>
                    <a:cs typeface="Times New Roman" panose="02020603050405020304" pitchFamily="18" charset="0"/>
                  </a:rPr>
                  <a:t>(private key </a:t>
                </a:r>
                <a:r>
                  <a:rPr lang="en-US" i="1" dirty="0">
                    <a:solidFill>
                      <a:schemeClr val="bg1"/>
                    </a:solidFill>
                    <a:latin typeface="Times New Roman" panose="02020603050405020304" pitchFamily="18" charset="0"/>
                    <a:cs typeface="Times New Roman" panose="02020603050405020304" pitchFamily="18" charset="0"/>
                  </a:rPr>
                  <a:t>d</a:t>
                </a:r>
                <a:r>
                  <a:rPr lang="en-US" i="1" baseline="-25000" dirty="0">
                    <a:solidFill>
                      <a:schemeClr val="bg1"/>
                    </a:solidFill>
                    <a:latin typeface="Times New Roman" panose="02020603050405020304" pitchFamily="18" charset="0"/>
                    <a:cs typeface="Times New Roman" panose="02020603050405020304" pitchFamily="18" charset="0"/>
                  </a:rPr>
                  <a:t>B</a:t>
                </a:r>
                <a:r>
                  <a:rPr lang="en-US" dirty="0">
                    <a:solidFill>
                      <a:schemeClr val="bg1"/>
                    </a:solidFill>
                    <a:latin typeface="Times New Roman" panose="02020603050405020304" pitchFamily="18" charset="0"/>
                    <a:cs typeface="Times New Roman" panose="02020603050405020304" pitchFamily="18" charset="0"/>
                  </a:rPr>
                  <a:t>  public key </a:t>
                </a:r>
                <a:r>
                  <a:rPr lang="en-US" i="1" dirty="0" err="1">
                    <a:solidFill>
                      <a:schemeClr val="bg1"/>
                    </a:solidFill>
                    <a:latin typeface="Times New Roman" panose="02020603050405020304" pitchFamily="18" charset="0"/>
                    <a:cs typeface="Times New Roman" panose="02020603050405020304" pitchFamily="18" charset="0"/>
                  </a:rPr>
                  <a:t>e</a:t>
                </a:r>
                <a:r>
                  <a:rPr lang="en-US" i="1" baseline="-25000" dirty="0" err="1">
                    <a:solidFill>
                      <a:schemeClr val="bg1"/>
                    </a:solidFill>
                    <a:latin typeface="Times New Roman" panose="02020603050405020304" pitchFamily="18" charset="0"/>
                    <a:cs typeface="Times New Roman" panose="02020603050405020304" pitchFamily="18" charset="0"/>
                  </a:rPr>
                  <a:t>B</a:t>
                </a:r>
                <a:r>
                  <a:rPr lang="en-US" dirty="0">
                    <a:solidFill>
                      <a:schemeClr val="bg1"/>
                    </a:solidFill>
                    <a:latin typeface="Times New Roman" panose="02020603050405020304" pitchFamily="18" charset="0"/>
                    <a:cs typeface="Times New Roman" panose="02020603050405020304" pitchFamily="18" charset="0"/>
                  </a:rPr>
                  <a:t>)</a:t>
                </a:r>
                <a:endParaRPr lang="en-US" dirty="0" smtClean="0">
                  <a:solidFill>
                    <a:schemeClr val="bg1"/>
                  </a:solidFill>
                  <a:latin typeface="Times New Roman" panose="02020603050405020304" pitchFamily="18" charset="0"/>
                  <a:cs typeface="Times New Roman" panose="02020603050405020304" pitchFamily="18" charset="0"/>
                </a:endParaRPr>
              </a:p>
              <a:p>
                <a:r>
                  <a:rPr lang="en-US" dirty="0" smtClean="0">
                    <a:solidFill>
                      <a:schemeClr val="bg1"/>
                    </a:solidFill>
                    <a:latin typeface="Times New Roman" panose="02020603050405020304" pitchFamily="18" charset="0"/>
                    <a:cs typeface="Times New Roman" panose="02020603050405020304" pitchFamily="18" charset="0"/>
                  </a:rPr>
                  <a:t>Encrypt </a:t>
                </a:r>
                <a:r>
                  <a:rPr lang="en-US" i="1" dirty="0" err="1" smtClean="0">
                    <a:solidFill>
                      <a:schemeClr val="bg1"/>
                    </a:solidFill>
                    <a:latin typeface="Times New Roman" panose="02020603050405020304" pitchFamily="18" charset="0"/>
                    <a:cs typeface="Times New Roman" panose="02020603050405020304" pitchFamily="18" charset="0"/>
                  </a:rPr>
                  <a:t>r</a:t>
                </a:r>
                <a:r>
                  <a:rPr lang="en-US" i="1" baseline="-25000" dirty="0" err="1">
                    <a:solidFill>
                      <a:schemeClr val="bg1"/>
                    </a:solidFill>
                    <a:latin typeface="Times New Roman" panose="02020603050405020304" pitchFamily="18" charset="0"/>
                    <a:cs typeface="Times New Roman" panose="02020603050405020304" pitchFamily="18" charset="0"/>
                  </a:rPr>
                  <a:t>a</a:t>
                </a:r>
                <a:r>
                  <a:rPr lang="en-US" dirty="0" smtClean="0">
                    <a:solidFill>
                      <a:schemeClr val="bg1"/>
                    </a:solidFill>
                    <a:latin typeface="Times New Roman" panose="02020603050405020304" pitchFamily="18" charset="0"/>
                    <a:cs typeface="Times New Roman" panose="02020603050405020304" pitchFamily="18" charset="0"/>
                  </a:rPr>
                  <a:t> using public key </a:t>
                </a:r>
                <a:r>
                  <a:rPr lang="en-US" i="1" dirty="0" err="1" smtClean="0">
                    <a:solidFill>
                      <a:schemeClr val="bg1"/>
                    </a:solidFill>
                    <a:latin typeface="Times New Roman" panose="02020603050405020304" pitchFamily="18" charset="0"/>
                    <a:cs typeface="Times New Roman" panose="02020603050405020304" pitchFamily="18" charset="0"/>
                  </a:rPr>
                  <a:t>e</a:t>
                </a:r>
                <a:r>
                  <a:rPr lang="en-US" i="1" baseline="-25000" dirty="0" err="1" smtClean="0">
                    <a:solidFill>
                      <a:schemeClr val="bg1"/>
                    </a:solidFill>
                    <a:latin typeface="Times New Roman" panose="02020603050405020304" pitchFamily="18" charset="0"/>
                    <a:cs typeface="Times New Roman" panose="02020603050405020304" pitchFamily="18" charset="0"/>
                  </a:rPr>
                  <a:t>b</a:t>
                </a:r>
                <a:r>
                  <a:rPr lang="en-US" sz="2000" i="1" baseline="-25000" dirty="0" smtClean="0">
                    <a:solidFill>
                      <a:schemeClr val="bg1"/>
                    </a:solidFill>
                    <a:latin typeface="Times New Roman" panose="02020603050405020304" pitchFamily="18" charset="0"/>
                    <a:cs typeface="Times New Roman" panose="02020603050405020304" pitchFamily="18" charset="0"/>
                  </a:rPr>
                  <a:t>          </a:t>
                </a:r>
                <a:r>
                  <a:rPr lang="en-US" sz="2000" dirty="0" smtClean="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groupChr>
                      <m:groupChrPr>
                        <m:chr m:val="→"/>
                        <m:vertJc m:val="bot"/>
                        <m:ctrlPr>
                          <a:rPr lang="en-US" sz="2000" i="1">
                            <a:solidFill>
                              <a:srgbClr val="FF0000"/>
                            </a:solidFill>
                            <a:latin typeface="Cambria Math"/>
                            <a:cs typeface="Times New Roman" panose="02020603050405020304" pitchFamily="18" charset="0"/>
                          </a:rPr>
                        </m:ctrlPr>
                      </m:groupChrPr>
                      <m:e>
                        <m:r>
                          <a:rPr lang="en-US" sz="2000" b="0" i="1">
                            <a:solidFill>
                              <a:srgbClr val="FF0000"/>
                            </a:solidFill>
                            <a:latin typeface="Cambria Math"/>
                            <a:cs typeface="Times New Roman" panose="02020603050405020304" pitchFamily="18" charset="0"/>
                          </a:rPr>
                          <m:t> </m:t>
                        </m:r>
                        <m:sSub>
                          <m:sSubPr>
                            <m:ctrlPr>
                              <a:rPr lang="en-US" sz="2000" i="1">
                                <a:solidFill>
                                  <a:srgbClr val="FF0000"/>
                                </a:solidFill>
                                <a:latin typeface="Cambria Math"/>
                                <a:cs typeface="Times New Roman" panose="02020603050405020304" pitchFamily="18" charset="0"/>
                              </a:rPr>
                            </m:ctrlPr>
                          </m:sSubPr>
                          <m:e>
                            <m:r>
                              <a:rPr lang="en-US" sz="2000" b="0" i="1">
                                <a:solidFill>
                                  <a:srgbClr val="FF0000"/>
                                </a:solidFill>
                                <a:latin typeface="Cambria Math"/>
                                <a:cs typeface="Times New Roman" panose="02020603050405020304" pitchFamily="18" charset="0"/>
                              </a:rPr>
                              <m:t>𝑒𝑛𝑐</m:t>
                            </m:r>
                          </m:e>
                          <m:sub>
                            <m:sSub>
                              <m:sSubPr>
                                <m:ctrlPr>
                                  <a:rPr lang="en-US" sz="2000" i="1">
                                    <a:solidFill>
                                      <a:srgbClr val="FF0000"/>
                                    </a:solidFill>
                                    <a:latin typeface="Cambria Math"/>
                                    <a:cs typeface="Times New Roman" panose="02020603050405020304" pitchFamily="18" charset="0"/>
                                  </a:rPr>
                                </m:ctrlPr>
                              </m:sSubPr>
                              <m:e>
                                <m:r>
                                  <a:rPr lang="en-US" sz="2000" b="0" i="1">
                                    <a:solidFill>
                                      <a:srgbClr val="FF0000"/>
                                    </a:solidFill>
                                    <a:latin typeface="Cambria Math"/>
                                    <a:cs typeface="Times New Roman" panose="02020603050405020304" pitchFamily="18" charset="0"/>
                                  </a:rPr>
                                  <m:t>𝑒</m:t>
                                </m:r>
                              </m:e>
                              <m:sub>
                                <m:r>
                                  <a:rPr lang="en-US" sz="2000" b="0" i="1">
                                    <a:solidFill>
                                      <a:srgbClr val="FF0000"/>
                                    </a:solidFill>
                                    <a:latin typeface="Cambria Math"/>
                                    <a:cs typeface="Times New Roman" panose="02020603050405020304" pitchFamily="18" charset="0"/>
                                  </a:rPr>
                                  <m:t>𝑏</m:t>
                                </m:r>
                              </m:sub>
                            </m:sSub>
                          </m:sub>
                        </m:sSub>
                        <m:d>
                          <m:dPr>
                            <m:ctrlPr>
                              <a:rPr lang="en-US" sz="2000" i="1">
                                <a:solidFill>
                                  <a:srgbClr val="FF0000"/>
                                </a:solidFill>
                                <a:latin typeface="Cambria Math"/>
                                <a:cs typeface="Times New Roman" panose="02020603050405020304" pitchFamily="18" charset="0"/>
                              </a:rPr>
                            </m:ctrlPr>
                          </m:dPr>
                          <m:e>
                            <m:sSub>
                              <m:sSubPr>
                                <m:ctrlPr>
                                  <a:rPr lang="en-US" sz="2000" i="1">
                                    <a:solidFill>
                                      <a:srgbClr val="FF0000"/>
                                    </a:solidFill>
                                    <a:latin typeface="Cambria Math"/>
                                    <a:cs typeface="Times New Roman" panose="02020603050405020304" pitchFamily="18" charset="0"/>
                                  </a:rPr>
                                </m:ctrlPr>
                              </m:sSubPr>
                              <m:e>
                                <m:r>
                                  <a:rPr lang="en-US" sz="2000" b="0" i="1" smtClean="0">
                                    <a:solidFill>
                                      <a:srgbClr val="FF0000"/>
                                    </a:solidFill>
                                    <a:latin typeface="Cambria Math"/>
                                    <a:cs typeface="Times New Roman" panose="02020603050405020304" pitchFamily="18" charset="0"/>
                                  </a:rPr>
                                  <m:t>𝑟</m:t>
                                </m:r>
                              </m:e>
                              <m:sub>
                                <m:r>
                                  <a:rPr lang="en-US" sz="2000" b="0" i="1">
                                    <a:solidFill>
                                      <a:srgbClr val="FF0000"/>
                                    </a:solidFill>
                                    <a:latin typeface="Cambria Math"/>
                                    <a:cs typeface="Times New Roman" panose="02020603050405020304" pitchFamily="18" charset="0"/>
                                  </a:rPr>
                                  <m:t>𝑎</m:t>
                                </m:r>
                              </m:sub>
                            </m:sSub>
                          </m:e>
                        </m:d>
                        <m:r>
                          <a:rPr lang="en-US" sz="2000" b="0" i="1">
                            <a:solidFill>
                              <a:srgbClr val="FF0000"/>
                            </a:solidFill>
                            <a:latin typeface="Cambria Math"/>
                            <a:cs typeface="Times New Roman" panose="02020603050405020304" pitchFamily="18" charset="0"/>
                          </a:rPr>
                          <m:t>  </m:t>
                        </m:r>
                      </m:e>
                    </m:groupChr>
                  </m:oMath>
                </a14:m>
                <a:r>
                  <a:rPr lang="en-US" sz="2000" dirty="0" smtClean="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decrypt to get </a:t>
                </a:r>
                <a:r>
                  <a:rPr lang="en-US" i="1" dirty="0" err="1" smtClean="0">
                    <a:solidFill>
                      <a:schemeClr val="bg1"/>
                    </a:solidFill>
                    <a:latin typeface="Times New Roman" panose="02020603050405020304" pitchFamily="18" charset="0"/>
                    <a:cs typeface="Times New Roman" panose="02020603050405020304" pitchFamily="18" charset="0"/>
                  </a:rPr>
                  <a:t>r</a:t>
                </a:r>
                <a:r>
                  <a:rPr lang="en-US" i="1" baseline="-25000" dirty="0" err="1">
                    <a:solidFill>
                      <a:schemeClr val="bg1"/>
                    </a:solidFill>
                    <a:latin typeface="Times New Roman" panose="02020603050405020304" pitchFamily="18" charset="0"/>
                    <a:cs typeface="Times New Roman" panose="02020603050405020304" pitchFamily="18" charset="0"/>
                  </a:rPr>
                  <a:t>a</a:t>
                </a:r>
                <a:r>
                  <a:rPr lang="en-US" dirty="0" smtClean="0">
                    <a:solidFill>
                      <a:schemeClr val="bg1"/>
                    </a:solidFill>
                    <a:latin typeface="Times New Roman" panose="02020603050405020304" pitchFamily="18" charset="0"/>
                    <a:cs typeface="Times New Roman" panose="02020603050405020304" pitchFamily="18" charset="0"/>
                  </a:rPr>
                  <a:t> using private </a:t>
                </a:r>
                <a:r>
                  <a:rPr lang="en-US" dirty="0">
                    <a:solidFill>
                      <a:schemeClr val="bg1"/>
                    </a:solidFill>
                    <a:latin typeface="Times New Roman" panose="02020603050405020304" pitchFamily="18" charset="0"/>
                    <a:cs typeface="Times New Roman" panose="02020603050405020304" pitchFamily="18" charset="0"/>
                  </a:rPr>
                  <a:t>key </a:t>
                </a:r>
                <a:r>
                  <a:rPr lang="en-US" i="1" dirty="0" err="1" smtClean="0">
                    <a:solidFill>
                      <a:schemeClr val="bg1"/>
                    </a:solidFill>
                    <a:latin typeface="Times New Roman" panose="02020603050405020304" pitchFamily="18" charset="0"/>
                    <a:cs typeface="Times New Roman" panose="02020603050405020304" pitchFamily="18" charset="0"/>
                  </a:rPr>
                  <a:t>d</a:t>
                </a:r>
                <a:r>
                  <a:rPr lang="en-US" i="1" baseline="-25000" dirty="0" err="1">
                    <a:solidFill>
                      <a:schemeClr val="bg1"/>
                    </a:solidFill>
                    <a:latin typeface="Times New Roman" panose="02020603050405020304" pitchFamily="18" charset="0"/>
                    <a:cs typeface="Times New Roman" panose="02020603050405020304" pitchFamily="18" charset="0"/>
                  </a:rPr>
                  <a:t>b</a:t>
                </a:r>
                <a:r>
                  <a:rPr lang="en-US" dirty="0" smtClean="0">
                    <a:solidFill>
                      <a:schemeClr val="bg1"/>
                    </a:solidFill>
                    <a:latin typeface="Times New Roman" panose="02020603050405020304" pitchFamily="18" charset="0"/>
                    <a:cs typeface="Times New Roman" panose="02020603050405020304" pitchFamily="18" charset="0"/>
                  </a:rPr>
                  <a:t> </a:t>
                </a:r>
              </a:p>
              <a:p>
                <a:r>
                  <a:rPr lang="en-US" sz="2000" dirty="0" smtClean="0">
                    <a:solidFill>
                      <a:srgbClr val="FF0000"/>
                    </a:solidFill>
                    <a:cs typeface="Times New Roman" panose="02020603050405020304" pitchFamily="18" charset="0"/>
                  </a:rPr>
                  <a:t>                                                </a:t>
                </a:r>
                <a14:m>
                  <m:oMath xmlns:m="http://schemas.openxmlformats.org/officeDocument/2006/math">
                    <m:groupChr>
                      <m:groupChrPr>
                        <m:chr m:val="←"/>
                        <m:vertJc m:val="bot"/>
                        <m:ctrlPr>
                          <a:rPr lang="en-US" sz="2000" b="1" i="1" smtClean="0">
                            <a:solidFill>
                              <a:srgbClr val="FF0000"/>
                            </a:solidFill>
                            <a:latin typeface="Cambria Math"/>
                            <a:cs typeface="Times New Roman" panose="02020603050405020304" pitchFamily="18" charset="0"/>
                          </a:rPr>
                        </m:ctrlPr>
                      </m:groupChrPr>
                      <m:e>
                        <m:r>
                          <m:rPr>
                            <m:brk m:alnAt="2"/>
                          </m:rPr>
                          <a:rPr lang="en-US" sz="2000" b="1" i="1" smtClean="0">
                            <a:solidFill>
                              <a:srgbClr val="FF0000"/>
                            </a:solidFill>
                            <a:latin typeface="Cambria Math"/>
                            <a:cs typeface="Times New Roman" panose="02020603050405020304" pitchFamily="18" charset="0"/>
                          </a:rPr>
                          <m:t> </m:t>
                        </m:r>
                        <m:r>
                          <a:rPr lang="en-US" sz="2000" b="1" i="1" smtClean="0">
                            <a:solidFill>
                              <a:srgbClr val="FF0000"/>
                            </a:solidFill>
                            <a:latin typeface="Cambria Math"/>
                            <a:cs typeface="Times New Roman" panose="02020603050405020304" pitchFamily="18" charset="0"/>
                          </a:rPr>
                          <m:t>    </m:t>
                        </m:r>
                        <m:sSub>
                          <m:sSubPr>
                            <m:ctrlPr>
                              <a:rPr lang="en-US" sz="2000" b="1" i="1" smtClean="0">
                                <a:solidFill>
                                  <a:srgbClr val="FF0000"/>
                                </a:solidFill>
                                <a:latin typeface="Cambria Math"/>
                                <a:cs typeface="Times New Roman" panose="02020603050405020304" pitchFamily="18" charset="0"/>
                              </a:rPr>
                            </m:ctrlPr>
                          </m:sSubPr>
                          <m:e>
                            <m:r>
                              <a:rPr lang="en-US" sz="2000" b="1" i="1" smtClean="0">
                                <a:solidFill>
                                  <a:srgbClr val="FF0000"/>
                                </a:solidFill>
                                <a:latin typeface="Cambria Math"/>
                                <a:cs typeface="Times New Roman" panose="02020603050405020304" pitchFamily="18" charset="0"/>
                              </a:rPr>
                              <m:t>𝒓</m:t>
                            </m:r>
                          </m:e>
                          <m:sub>
                            <m:r>
                              <a:rPr lang="en-US" sz="2000" b="1" i="1" smtClean="0">
                                <a:solidFill>
                                  <a:srgbClr val="FF0000"/>
                                </a:solidFill>
                                <a:latin typeface="Cambria Math"/>
                                <a:cs typeface="Times New Roman" panose="02020603050405020304" pitchFamily="18" charset="0"/>
                              </a:rPr>
                              <m:t>𝒂</m:t>
                            </m:r>
                          </m:sub>
                        </m:sSub>
                        <m:r>
                          <m:rPr>
                            <m:brk m:alnAt="2"/>
                          </m:rPr>
                          <a:rPr lang="en-US" sz="2000" b="1" i="1" smtClean="0">
                            <a:solidFill>
                              <a:srgbClr val="FF0000"/>
                            </a:solidFill>
                            <a:latin typeface="Cambria Math"/>
                            <a:cs typeface="Times New Roman" panose="02020603050405020304" pitchFamily="18" charset="0"/>
                          </a:rPr>
                          <m:t> </m:t>
                        </m:r>
                        <m:r>
                          <a:rPr lang="en-US" sz="2000" b="1" i="1" smtClean="0">
                            <a:solidFill>
                              <a:srgbClr val="FF0000"/>
                            </a:solidFill>
                            <a:latin typeface="Cambria Math"/>
                            <a:cs typeface="Times New Roman" panose="02020603050405020304" pitchFamily="18" charset="0"/>
                          </a:rPr>
                          <m:t>       </m:t>
                        </m:r>
                      </m:e>
                    </m:groupChr>
                  </m:oMath>
                </a14:m>
                <a:endParaRPr lang="en-US" sz="2000" b="1" dirty="0" smtClean="0">
                  <a:solidFill>
                    <a:schemeClr val="bg1"/>
                  </a:solidFill>
                  <a:latin typeface="Times New Roman" panose="02020603050405020304" pitchFamily="18" charset="0"/>
                  <a:cs typeface="Times New Roman" panose="02020603050405020304" pitchFamily="18"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1071009" y="3954734"/>
                <a:ext cx="8334247" cy="1223797"/>
              </a:xfrm>
              <a:prstGeom prst="rect">
                <a:avLst/>
              </a:prstGeom>
              <a:blipFill rotWithShape="1">
                <a:blip r:embed="rId3"/>
                <a:stretch>
                  <a:fillRect l="-658" t="-2500"/>
                </a:stretch>
              </a:blipFill>
            </p:spPr>
            <p:txBody>
              <a:bodyPr/>
              <a:lstStyle/>
              <a:p>
                <a:r>
                  <a:rPr lang="en-US">
                    <a:noFill/>
                  </a:rPr>
                  <a:t> </a:t>
                </a:r>
              </a:p>
            </p:txBody>
          </p:sp>
        </mc:Fallback>
      </mc:AlternateContent>
      <p:sp>
        <p:nvSpPr>
          <p:cNvPr id="3" name="Rectangle 2"/>
          <p:cNvSpPr/>
          <p:nvPr/>
        </p:nvSpPr>
        <p:spPr>
          <a:xfrm>
            <a:off x="1058302" y="955455"/>
            <a:ext cx="9958041" cy="1376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54310" y="3893694"/>
            <a:ext cx="8149046" cy="1222594"/>
          </a:xfrm>
          <a:prstGeom prst="rect">
            <a:avLst/>
          </a:prstGeom>
          <a:no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458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8534400" cy="1507067"/>
          </a:xfrm>
        </p:spPr>
        <p:txBody>
          <a:bodyPr>
            <a:normAutofit/>
          </a:bodyPr>
          <a:lstStyle/>
          <a:p>
            <a:r>
              <a:rPr lang="en-US" sz="4000" dirty="0" smtClean="0"/>
              <a:t>Digital signatures</a:t>
            </a:r>
            <a:endParaRPr lang="en-US" sz="4000" dirty="0"/>
          </a:p>
        </p:txBody>
      </p:sp>
      <p:sp>
        <p:nvSpPr>
          <p:cNvPr id="3" name="Content Placeholder 2"/>
          <p:cNvSpPr>
            <a:spLocks noGrp="1"/>
          </p:cNvSpPr>
          <p:nvPr>
            <p:ph idx="1"/>
          </p:nvPr>
        </p:nvSpPr>
        <p:spPr>
          <a:xfrm>
            <a:off x="684212" y="828680"/>
            <a:ext cx="11015564" cy="3615267"/>
          </a:xfrm>
        </p:spPr>
        <p:txBody>
          <a:bodyPr/>
          <a:lstStyle/>
          <a:p>
            <a:pPr>
              <a:buClr>
                <a:schemeClr val="bg1"/>
              </a:buClr>
              <a:buFont typeface="Wingdings" panose="05000000000000000000" pitchFamily="2" charset="2"/>
              <a:buChar char="Ø"/>
            </a:pPr>
            <a:r>
              <a:rPr lang="en-US" sz="2200" dirty="0" smtClean="0">
                <a:solidFill>
                  <a:schemeClr val="bg1"/>
                </a:solidFill>
                <a:cs typeface="Times New Roman" panose="02020603050405020304" pitchFamily="18" charset="0"/>
              </a:rPr>
              <a:t>Alice digitally signs the </a:t>
            </a:r>
            <a:r>
              <a:rPr lang="en-US" sz="2200" i="1" dirty="0" smtClean="0">
                <a:solidFill>
                  <a:schemeClr val="bg1"/>
                </a:solidFill>
                <a:cs typeface="Times New Roman" panose="02020603050405020304" pitchFamily="18" charset="0"/>
              </a:rPr>
              <a:t>hash </a:t>
            </a:r>
            <a:r>
              <a:rPr lang="en-US" sz="2200" dirty="0" smtClean="0">
                <a:solidFill>
                  <a:schemeClr val="bg1"/>
                </a:solidFill>
                <a:cs typeface="Times New Roman" panose="02020603050405020304" pitchFamily="18" charset="0"/>
              </a:rPr>
              <a:t>of a message </a:t>
            </a:r>
            <a:r>
              <a:rPr lang="en-US" sz="2200" i="1" dirty="0" smtClean="0">
                <a:solidFill>
                  <a:schemeClr val="bg1"/>
                </a:solidFill>
                <a:cs typeface="Times New Roman" panose="02020603050405020304" pitchFamily="18" charset="0"/>
              </a:rPr>
              <a:t>h</a:t>
            </a:r>
            <a:r>
              <a:rPr lang="en-US" sz="2200" dirty="0" smtClean="0">
                <a:solidFill>
                  <a:schemeClr val="bg1"/>
                </a:solidFill>
                <a:cs typeface="Times New Roman" panose="02020603050405020304" pitchFamily="18" charset="0"/>
              </a:rPr>
              <a:t>(</a:t>
            </a:r>
            <a:r>
              <a:rPr lang="en-US" sz="2200" i="1" dirty="0" smtClean="0">
                <a:solidFill>
                  <a:schemeClr val="bg1"/>
                </a:solidFill>
                <a:cs typeface="Times New Roman" panose="02020603050405020304" pitchFamily="18" charset="0"/>
              </a:rPr>
              <a:t>m</a:t>
            </a:r>
            <a:r>
              <a:rPr lang="en-US" sz="2200" i="1" baseline="-25000" dirty="0" smtClean="0">
                <a:solidFill>
                  <a:schemeClr val="bg1"/>
                </a:solidFill>
                <a:cs typeface="Times New Roman" panose="02020603050405020304" pitchFamily="18" charset="0"/>
              </a:rPr>
              <a:t>A</a:t>
            </a:r>
            <a:r>
              <a:rPr lang="en-US" sz="2200" dirty="0" smtClean="0">
                <a:solidFill>
                  <a:schemeClr val="bg1"/>
                </a:solidFill>
                <a:cs typeface="Times New Roman" panose="02020603050405020304" pitchFamily="18" charset="0"/>
              </a:rPr>
              <a:t>)</a:t>
            </a:r>
            <a:r>
              <a:rPr lang="en-US" sz="2200" i="1" dirty="0" smtClean="0">
                <a:solidFill>
                  <a:schemeClr val="bg1"/>
                </a:solidFill>
                <a:cs typeface="Times New Roman" panose="02020603050405020304" pitchFamily="18" charset="0"/>
              </a:rPr>
              <a:t> </a:t>
            </a:r>
            <a:r>
              <a:rPr lang="en-US" sz="2200" dirty="0">
                <a:solidFill>
                  <a:schemeClr val="bg1"/>
                </a:solidFill>
                <a:cs typeface="Times New Roman" panose="02020603050405020304" pitchFamily="18" charset="0"/>
              </a:rPr>
              <a:t>with private </a:t>
            </a:r>
            <a:r>
              <a:rPr lang="en-US" sz="2200" dirty="0" smtClean="0">
                <a:solidFill>
                  <a:schemeClr val="bg1"/>
                </a:solidFill>
                <a:cs typeface="Times New Roman" panose="02020603050405020304" pitchFamily="18" charset="0"/>
              </a:rPr>
              <a:t>signature key </a:t>
            </a:r>
            <a:r>
              <a:rPr lang="en-US" sz="2200" i="1" dirty="0" err="1">
                <a:solidFill>
                  <a:schemeClr val="bg1"/>
                </a:solidFill>
                <a:cs typeface="Times New Roman" panose="02020603050405020304" pitchFamily="18" charset="0"/>
              </a:rPr>
              <a:t>d</a:t>
            </a:r>
            <a:r>
              <a:rPr lang="en-US" sz="2200" i="1" baseline="-25000" dirty="0" err="1" smtClean="0">
                <a:solidFill>
                  <a:schemeClr val="bg1"/>
                </a:solidFill>
                <a:cs typeface="Times New Roman" panose="02020603050405020304" pitchFamily="18" charset="0"/>
              </a:rPr>
              <a:t>A</a:t>
            </a:r>
            <a:endParaRPr lang="en-US" sz="2200" i="1" baseline="-25000" dirty="0" smtClean="0">
              <a:solidFill>
                <a:schemeClr val="bg1"/>
              </a:solidFill>
              <a:cs typeface="Times New Roman" panose="02020603050405020304" pitchFamily="18" charset="0"/>
            </a:endParaRPr>
          </a:p>
          <a:p>
            <a:pPr lvl="0">
              <a:buClr>
                <a:schemeClr val="bg1"/>
              </a:buClr>
              <a:buFont typeface="Wingdings" panose="05000000000000000000" pitchFamily="2" charset="2"/>
              <a:buChar char="Ø"/>
            </a:pPr>
            <a:r>
              <a:rPr lang="en-US" sz="2200" dirty="0" smtClean="0">
                <a:solidFill>
                  <a:schemeClr val="bg1"/>
                </a:solidFill>
                <a:cs typeface="Times New Roman" panose="02020603050405020304" pitchFamily="18" charset="0"/>
              </a:rPr>
              <a:t>Bob verifies the digital signature by using the public verifying key </a:t>
            </a:r>
            <a:r>
              <a:rPr lang="en-US" sz="2200" i="1" dirty="0" err="1">
                <a:solidFill>
                  <a:schemeClr val="bg1"/>
                </a:solidFill>
                <a:cs typeface="Times New Roman" panose="02020603050405020304" pitchFamily="18" charset="0"/>
              </a:rPr>
              <a:t>e</a:t>
            </a:r>
            <a:r>
              <a:rPr lang="en-US" sz="2200" i="1" baseline="-25000" dirty="0" err="1" smtClean="0">
                <a:solidFill>
                  <a:schemeClr val="bg1"/>
                </a:solidFill>
                <a:cs typeface="Times New Roman" panose="02020603050405020304" pitchFamily="18" charset="0"/>
              </a:rPr>
              <a:t>A</a:t>
            </a:r>
            <a:r>
              <a:rPr lang="en-US" sz="2200" dirty="0" smtClean="0">
                <a:solidFill>
                  <a:schemeClr val="bg1"/>
                </a:solidFill>
                <a:cs typeface="Times New Roman" panose="02020603050405020304" pitchFamily="18" charset="0"/>
              </a:rPr>
              <a:t> of Alice</a:t>
            </a:r>
          </a:p>
          <a:p>
            <a:pPr lvl="0">
              <a:spcAft>
                <a:spcPts val="900"/>
              </a:spcAft>
              <a:buClr>
                <a:schemeClr val="bg1"/>
              </a:buClr>
              <a:buFont typeface="Wingdings" panose="05000000000000000000" pitchFamily="2" charset="2"/>
              <a:buChar char="Ø"/>
            </a:pPr>
            <a:r>
              <a:rPr lang="en-US" sz="2200" dirty="0" smtClean="0">
                <a:solidFill>
                  <a:schemeClr val="bg1"/>
                </a:solidFill>
                <a:cs typeface="Times New Roman" panose="02020603050405020304" pitchFamily="18" charset="0"/>
              </a:rPr>
              <a:t>Digital signatures guarantee,</a:t>
            </a:r>
          </a:p>
          <a:p>
            <a:pPr lvl="1">
              <a:spcBef>
                <a:spcPts val="0"/>
              </a:spcBef>
              <a:spcAft>
                <a:spcPts val="400"/>
              </a:spcAft>
              <a:buClr>
                <a:schemeClr val="bg1"/>
              </a:buClr>
              <a:buFont typeface="Wingdings" panose="05000000000000000000" pitchFamily="2" charset="2"/>
              <a:buChar char="v"/>
            </a:pPr>
            <a:r>
              <a:rPr lang="en-US" sz="2000" dirty="0" smtClean="0">
                <a:solidFill>
                  <a:schemeClr val="bg1"/>
                </a:solidFill>
                <a:cs typeface="Times New Roman" panose="02020603050405020304" pitchFamily="18" charset="0"/>
              </a:rPr>
              <a:t>authorship</a:t>
            </a:r>
            <a:endParaRPr lang="en-US" sz="2000" dirty="0">
              <a:solidFill>
                <a:schemeClr val="bg1"/>
              </a:solidFill>
              <a:cs typeface="Times New Roman" panose="02020603050405020304" pitchFamily="18" charset="0"/>
            </a:endParaRPr>
          </a:p>
          <a:p>
            <a:pPr lvl="1">
              <a:spcBef>
                <a:spcPts val="0"/>
              </a:spcBef>
              <a:spcAft>
                <a:spcPts val="400"/>
              </a:spcAft>
              <a:buClr>
                <a:schemeClr val="bg1"/>
              </a:buClr>
              <a:buFont typeface="Wingdings" panose="05000000000000000000" pitchFamily="2" charset="2"/>
              <a:buChar char="v"/>
            </a:pPr>
            <a:r>
              <a:rPr lang="en-US" sz="2000" dirty="0">
                <a:solidFill>
                  <a:schemeClr val="bg1"/>
                </a:solidFill>
                <a:cs typeface="Times New Roman" panose="02020603050405020304" pitchFamily="18" charset="0"/>
              </a:rPr>
              <a:t>integrity</a:t>
            </a:r>
          </a:p>
          <a:p>
            <a:pPr lvl="1">
              <a:spcBef>
                <a:spcPts val="0"/>
              </a:spcBef>
              <a:spcAft>
                <a:spcPts val="400"/>
              </a:spcAft>
              <a:buClr>
                <a:schemeClr val="bg1"/>
              </a:buClr>
              <a:buFont typeface="Wingdings" panose="05000000000000000000" pitchFamily="2" charset="2"/>
              <a:buChar char="v"/>
            </a:pPr>
            <a:r>
              <a:rPr lang="en-US" sz="2000" i="1" dirty="0">
                <a:solidFill>
                  <a:srgbClr val="FF0000"/>
                </a:solidFill>
                <a:cs typeface="Times New Roman" panose="02020603050405020304" pitchFamily="18" charset="0"/>
              </a:rPr>
              <a:t>non-repudiation</a:t>
            </a:r>
            <a:r>
              <a:rPr lang="en-US" sz="2000" dirty="0">
                <a:solidFill>
                  <a:schemeClr val="bg1"/>
                </a:solidFill>
                <a:cs typeface="Times New Roman" panose="02020603050405020304" pitchFamily="18" charset="0"/>
              </a:rPr>
              <a:t>: can’t do </a:t>
            </a:r>
            <a:r>
              <a:rPr lang="en-US" sz="2000" dirty="0" smtClean="0">
                <a:solidFill>
                  <a:schemeClr val="bg1"/>
                </a:solidFill>
                <a:cs typeface="Times New Roman" panose="02020603050405020304" pitchFamily="18" charset="0"/>
              </a:rPr>
              <a:t>with this with secret key </a:t>
            </a:r>
            <a:r>
              <a:rPr lang="en-US" sz="2000" dirty="0">
                <a:solidFill>
                  <a:schemeClr val="bg1"/>
                </a:solidFill>
                <a:cs typeface="Times New Roman" panose="02020603050405020304" pitchFamily="18" charset="0"/>
              </a:rPr>
              <a:t>cryptography</a:t>
            </a:r>
          </a:p>
          <a:p>
            <a:pPr>
              <a:buFont typeface="Wingdings" panose="05000000000000000000" pitchFamily="2" charset="2"/>
              <a:buChar char="Ø"/>
            </a:pPr>
            <a:endParaRPr lang="en-US"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608195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694" y="5363069"/>
            <a:ext cx="12236521" cy="1056207"/>
          </a:xfrm>
        </p:spPr>
        <p:txBody>
          <a:bodyPr>
            <a:normAutofit/>
          </a:bodyPr>
          <a:lstStyle/>
          <a:p>
            <a:r>
              <a:rPr lang="en-US" sz="2900" dirty="0"/>
              <a:t>A Brief History of </a:t>
            </a:r>
            <a:r>
              <a:rPr lang="en-US" sz="2900" dirty="0" smtClean="0"/>
              <a:t>classical cryptography</a:t>
            </a:r>
            <a:endParaRPr lang="en-US" sz="2900" dirty="0"/>
          </a:p>
        </p:txBody>
      </p:sp>
      <p:sp>
        <p:nvSpPr>
          <p:cNvPr id="3" name="Content Placeholder 2"/>
          <p:cNvSpPr>
            <a:spLocks noGrp="1"/>
          </p:cNvSpPr>
          <p:nvPr>
            <p:ph idx="1"/>
          </p:nvPr>
        </p:nvSpPr>
        <p:spPr>
          <a:xfrm>
            <a:off x="571501" y="99316"/>
            <a:ext cx="11620500" cy="5953133"/>
          </a:xfrm>
        </p:spPr>
        <p:txBody>
          <a:bodyPr>
            <a:normAutofit/>
          </a:bodyPr>
          <a:lstStyle/>
          <a:p>
            <a:pPr marL="0" indent="0">
              <a:spcBef>
                <a:spcPts val="0"/>
              </a:spcBef>
              <a:buNone/>
            </a:pPr>
            <a:r>
              <a:rPr lang="en-US" sz="2400" b="1" dirty="0">
                <a:solidFill>
                  <a:schemeClr val="bg1"/>
                </a:solidFill>
              </a:rPr>
              <a:t>Ancient Ciphers</a:t>
            </a:r>
            <a:endParaRPr lang="en-US" sz="2400" dirty="0">
              <a:solidFill>
                <a:schemeClr val="bg1"/>
              </a:solidFill>
            </a:endParaRPr>
          </a:p>
          <a:p>
            <a:pPr marL="0" lvl="1">
              <a:spcBef>
                <a:spcPts val="0"/>
              </a:spcBef>
              <a:buClrTx/>
              <a:buFont typeface="Wingdings" panose="05000000000000000000" pitchFamily="2" charset="2"/>
              <a:buChar char="Ø"/>
            </a:pPr>
            <a:r>
              <a:rPr lang="en-US" dirty="0" smtClean="0">
                <a:solidFill>
                  <a:schemeClr val="bg1"/>
                </a:solidFill>
              </a:rPr>
              <a:t>history </a:t>
            </a:r>
            <a:r>
              <a:rPr lang="en-US" dirty="0">
                <a:solidFill>
                  <a:schemeClr val="bg1"/>
                </a:solidFill>
              </a:rPr>
              <a:t>of at least 4000 years </a:t>
            </a:r>
          </a:p>
          <a:p>
            <a:pPr lvl="0">
              <a:spcBef>
                <a:spcPts val="0"/>
              </a:spcBef>
              <a:spcAft>
                <a:spcPts val="1800"/>
              </a:spcAft>
              <a:buClrTx/>
              <a:buFont typeface="Wingdings" panose="05000000000000000000" pitchFamily="2" charset="2"/>
              <a:buChar char="Ø"/>
            </a:pPr>
            <a:r>
              <a:rPr lang="en-US" sz="1800" dirty="0">
                <a:solidFill>
                  <a:schemeClr val="bg1"/>
                </a:solidFill>
              </a:rPr>
              <a:t>ancient Egyptians enciphered some of their </a:t>
            </a:r>
            <a:r>
              <a:rPr lang="en-US" sz="1800" dirty="0" smtClean="0">
                <a:solidFill>
                  <a:schemeClr val="bg1"/>
                </a:solidFill>
              </a:rPr>
              <a:t>hieroglyphs </a:t>
            </a:r>
            <a:endParaRPr lang="en-US" sz="1800" dirty="0">
              <a:solidFill>
                <a:schemeClr val="bg1"/>
              </a:solidFill>
            </a:endParaRPr>
          </a:p>
          <a:p>
            <a:pPr lvl="0">
              <a:spcBef>
                <a:spcPts val="16200"/>
              </a:spcBef>
              <a:buClrTx/>
              <a:buFont typeface="Wingdings" panose="05000000000000000000" pitchFamily="2" charset="2"/>
              <a:buChar char="Ø"/>
            </a:pPr>
            <a:r>
              <a:rPr lang="en-US" sz="1800" dirty="0">
                <a:solidFill>
                  <a:schemeClr val="accent1">
                    <a:lumMod val="75000"/>
                  </a:schemeClr>
                </a:solidFill>
              </a:rPr>
              <a:t>2000 years ago </a:t>
            </a:r>
            <a:r>
              <a:rPr lang="en-US" sz="1800">
                <a:solidFill>
                  <a:schemeClr val="accent1">
                    <a:lumMod val="75000"/>
                  </a:schemeClr>
                </a:solidFill>
              </a:rPr>
              <a:t>Julius </a:t>
            </a:r>
            <a:r>
              <a:rPr lang="en-US" sz="1800" smtClean="0">
                <a:solidFill>
                  <a:schemeClr val="accent1">
                    <a:lumMod val="75000"/>
                  </a:schemeClr>
                </a:solidFill>
              </a:rPr>
              <a:t>Caesar </a:t>
            </a:r>
            <a:r>
              <a:rPr lang="en-US" sz="1800" dirty="0">
                <a:solidFill>
                  <a:schemeClr val="accent1">
                    <a:lumMod val="75000"/>
                  </a:schemeClr>
                </a:solidFill>
              </a:rPr>
              <a:t>used a simple substitution </a:t>
            </a:r>
            <a:r>
              <a:rPr lang="en-US" sz="1800" dirty="0" smtClean="0">
                <a:solidFill>
                  <a:schemeClr val="accent1">
                    <a:lumMod val="75000"/>
                  </a:schemeClr>
                </a:solidFill>
              </a:rPr>
              <a:t>cipher </a:t>
            </a:r>
            <a:endParaRPr lang="en-US" sz="1800" dirty="0">
              <a:solidFill>
                <a:schemeClr val="accent1">
                  <a:lumMod val="75000"/>
                </a:schemeClr>
              </a:solidFill>
            </a:endParaRPr>
          </a:p>
          <a:p>
            <a:pPr lvl="0">
              <a:spcBef>
                <a:spcPts val="0"/>
              </a:spcBef>
              <a:buClrTx/>
              <a:buFont typeface="Wingdings" panose="05000000000000000000" pitchFamily="2" charset="2"/>
              <a:buChar char="Ø"/>
            </a:pPr>
            <a:r>
              <a:rPr lang="en-US" sz="1800" dirty="0">
                <a:solidFill>
                  <a:schemeClr val="accent1">
                    <a:lumMod val="75000"/>
                  </a:schemeClr>
                </a:solidFill>
              </a:rPr>
              <a:t>Roger Bacon described several methods in 1200s </a:t>
            </a:r>
          </a:p>
          <a:p>
            <a:pPr lvl="0">
              <a:spcBef>
                <a:spcPts val="0"/>
              </a:spcBef>
              <a:buClrTx/>
              <a:buFont typeface="Wingdings" panose="05000000000000000000" pitchFamily="2" charset="2"/>
              <a:buChar char="Ø"/>
            </a:pPr>
            <a:r>
              <a:rPr lang="en-US" sz="1800" dirty="0">
                <a:solidFill>
                  <a:schemeClr val="accent1">
                    <a:lumMod val="75000"/>
                  </a:schemeClr>
                </a:solidFill>
              </a:rPr>
              <a:t>Geoffrey Chaucer included several ciphers in his works </a:t>
            </a:r>
          </a:p>
          <a:p>
            <a:pPr lvl="0">
              <a:spcBef>
                <a:spcPts val="0"/>
              </a:spcBef>
              <a:buClrTx/>
              <a:buFont typeface="Wingdings" panose="05000000000000000000" pitchFamily="2" charset="2"/>
              <a:buChar char="Ø"/>
            </a:pPr>
            <a:r>
              <a:rPr lang="en-US" sz="1800" dirty="0">
                <a:solidFill>
                  <a:schemeClr val="accent1">
                    <a:lumMod val="75000"/>
                  </a:schemeClr>
                </a:solidFill>
              </a:rPr>
              <a:t>Blaise de </a:t>
            </a:r>
            <a:r>
              <a:rPr lang="en-US" sz="1800" dirty="0" err="1">
                <a:solidFill>
                  <a:schemeClr val="accent1">
                    <a:lumMod val="75000"/>
                  </a:schemeClr>
                </a:solidFill>
              </a:rPr>
              <a:t>Vigenère</a:t>
            </a:r>
            <a:r>
              <a:rPr lang="en-US" sz="1800" dirty="0">
                <a:solidFill>
                  <a:schemeClr val="accent1">
                    <a:lumMod val="75000"/>
                  </a:schemeClr>
                </a:solidFill>
              </a:rPr>
              <a:t> published a book on cryptology in 1585, &amp; described the polyalphabetic substitution cipher </a:t>
            </a:r>
          </a:p>
          <a:p>
            <a:pPr lvl="0">
              <a:spcBef>
                <a:spcPts val="0"/>
              </a:spcBef>
              <a:buClrTx/>
              <a:buFont typeface="Wingdings" panose="05000000000000000000" pitchFamily="2" charset="2"/>
              <a:buChar char="Ø"/>
            </a:pPr>
            <a:r>
              <a:rPr lang="en-US" sz="1800" dirty="0" smtClean="0">
                <a:solidFill>
                  <a:schemeClr val="accent1">
                    <a:lumMod val="75000"/>
                  </a:schemeClr>
                </a:solidFill>
              </a:rPr>
              <a:t>increasingly used, especially </a:t>
            </a:r>
            <a:r>
              <a:rPr lang="en-US" sz="1800" dirty="0">
                <a:solidFill>
                  <a:schemeClr val="accent1">
                    <a:lumMod val="75000"/>
                  </a:schemeClr>
                </a:solidFill>
              </a:rPr>
              <a:t>in diplomacy &amp; war over centuries </a:t>
            </a:r>
          </a:p>
          <a:p>
            <a:endParaRPr lang="en-US" sz="1800" dirty="0">
              <a:solidFill>
                <a:schemeClr val="accent1">
                  <a:lumMod val="75000"/>
                </a:schemeClr>
              </a:solidFill>
            </a:endParaRPr>
          </a:p>
        </p:txBody>
      </p:sp>
      <p:sp>
        <p:nvSpPr>
          <p:cNvPr id="4" name="Date Placeholder 3"/>
          <p:cNvSpPr>
            <a:spLocks noGrp="1"/>
          </p:cNvSpPr>
          <p:nvPr>
            <p:ph type="dt" sz="half" idx="10"/>
          </p:nvPr>
        </p:nvSpPr>
        <p:spPr>
          <a:xfrm>
            <a:off x="9904412" y="6450511"/>
            <a:ext cx="1600200" cy="365125"/>
          </a:xfrm>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a:xfrm>
            <a:off x="10363200" y="5851106"/>
            <a:ext cx="1142245" cy="669925"/>
          </a:xfrm>
        </p:spPr>
        <p:txBody>
          <a:bodyPr/>
          <a:lstStyle/>
          <a:p>
            <a:fld id="{D57F1E4F-1CFF-5643-939E-217C01CDF565}" type="slidenum">
              <a:rPr lang="en-US" smtClean="0"/>
              <a:pPr/>
              <a:t>12</a:t>
            </a:fld>
            <a:endParaRPr lang="en-US" dirty="0"/>
          </a:p>
        </p:txBody>
      </p:sp>
      <p:pic>
        <p:nvPicPr>
          <p:cNvPr id="7" name="Picture 6" descr="http://williamstallings.com/Extras/Security-Notes/lectures/figs/classical3.gif"/>
          <p:cNvPicPr/>
          <p:nvPr/>
        </p:nvPicPr>
        <p:blipFill>
          <a:blip r:embed="rId2">
            <a:extLst>
              <a:ext uri="{28A0092B-C50C-407E-A947-70E740481C1C}">
                <a14:useLocalDpi xmlns:a14="http://schemas.microsoft.com/office/drawing/2010/main" val="0"/>
              </a:ext>
            </a:extLst>
          </a:blip>
          <a:srcRect/>
          <a:stretch>
            <a:fillRect/>
          </a:stretch>
        </p:blipFill>
        <p:spPr bwMode="auto">
          <a:xfrm>
            <a:off x="993916" y="1436914"/>
            <a:ext cx="5417770" cy="2057400"/>
          </a:xfrm>
          <a:prstGeom prst="rect">
            <a:avLst/>
          </a:prstGeom>
          <a:gradFill>
            <a:gsLst>
              <a:gs pos="49000">
                <a:schemeClr val="bg2">
                  <a:tint val="97000"/>
                  <a:hueMod val="92000"/>
                  <a:satMod val="169000"/>
                  <a:lumMod val="164000"/>
                </a:schemeClr>
              </a:gs>
              <a:gs pos="100000">
                <a:schemeClr val="bg2">
                  <a:shade val="96000"/>
                  <a:satMod val="120000"/>
                  <a:lumMod val="90000"/>
                </a:schemeClr>
              </a:gs>
            </a:gsLst>
            <a:lin ang="6120000" scaled="1"/>
          </a:gradFill>
          <a:ln>
            <a:noFill/>
          </a:ln>
        </p:spPr>
      </p:pic>
    </p:spTree>
    <p:extLst>
      <p:ext uri="{BB962C8B-B14F-4D97-AF65-F5344CB8AC3E}">
        <p14:creationId xmlns:p14="http://schemas.microsoft.com/office/powerpoint/2010/main" val="209109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Machine ciphers</a:t>
            </a:r>
            <a:endParaRPr lang="en-US" sz="4000" dirty="0"/>
          </a:p>
        </p:txBody>
      </p:sp>
      <p:sp>
        <p:nvSpPr>
          <p:cNvPr id="3" name="Content Placeholder 2"/>
          <p:cNvSpPr>
            <a:spLocks noGrp="1"/>
          </p:cNvSpPr>
          <p:nvPr>
            <p:ph idx="1"/>
          </p:nvPr>
        </p:nvSpPr>
        <p:spPr>
          <a:xfrm>
            <a:off x="633046" y="-597877"/>
            <a:ext cx="11649808" cy="3615267"/>
          </a:xfrm>
        </p:spPr>
        <p:txBody>
          <a:bodyPr/>
          <a:lstStyle/>
          <a:p>
            <a:pPr lvl="0"/>
            <a:r>
              <a:rPr lang="en-US" b="1" dirty="0">
                <a:solidFill>
                  <a:schemeClr val="bg1"/>
                </a:solidFill>
              </a:rPr>
              <a:t>Jefferson cylinder</a:t>
            </a:r>
            <a:r>
              <a:rPr lang="en-US" dirty="0">
                <a:solidFill>
                  <a:schemeClr val="bg1"/>
                </a:solidFill>
              </a:rPr>
              <a:t>, developed in 1790s, comprised 36 disks, each with a random alphabet, order of disks was key, message was set, then another row became cipher </a:t>
            </a: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7" name="Picture 6" descr="http://williamstallings.com/Extras/Security-Notes/lectures/figs/classical4.gif"/>
          <p:cNvPicPr/>
          <p:nvPr/>
        </p:nvPicPr>
        <p:blipFill>
          <a:blip r:embed="rId2">
            <a:extLst>
              <a:ext uri="{28A0092B-C50C-407E-A947-70E740481C1C}">
                <a14:useLocalDpi xmlns:a14="http://schemas.microsoft.com/office/drawing/2010/main" val="0"/>
              </a:ext>
            </a:extLst>
          </a:blip>
          <a:srcRect/>
          <a:stretch>
            <a:fillRect/>
          </a:stretch>
        </p:blipFill>
        <p:spPr bwMode="auto">
          <a:xfrm>
            <a:off x="2013440" y="2145326"/>
            <a:ext cx="6024660" cy="1758461"/>
          </a:xfrm>
          <a:prstGeom prst="rect">
            <a:avLst/>
          </a:prstGeom>
          <a:noFill/>
          <a:ln>
            <a:noFill/>
          </a:ln>
        </p:spPr>
      </p:pic>
    </p:spTree>
    <p:extLst>
      <p:ext uri="{BB962C8B-B14F-4D97-AF65-F5344CB8AC3E}">
        <p14:creationId xmlns:p14="http://schemas.microsoft.com/office/powerpoint/2010/main" val="225622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667" y="4540084"/>
            <a:ext cx="11459741" cy="1507067"/>
          </a:xfrm>
        </p:spPr>
        <p:txBody>
          <a:bodyPr>
            <a:normAutofit/>
          </a:bodyPr>
          <a:lstStyle/>
          <a:p>
            <a:r>
              <a:rPr lang="en-US" sz="4000" dirty="0"/>
              <a:t>Classical Cryptographic </a:t>
            </a:r>
            <a:r>
              <a:rPr lang="en-US" sz="4000" dirty="0" smtClean="0"/>
              <a:t>Techniques</a:t>
            </a:r>
            <a:endParaRPr lang="en-US" sz="4000" dirty="0"/>
          </a:p>
        </p:txBody>
      </p:sp>
      <p:sp>
        <p:nvSpPr>
          <p:cNvPr id="3" name="Content Placeholder 2"/>
          <p:cNvSpPr>
            <a:spLocks noGrp="1"/>
          </p:cNvSpPr>
          <p:nvPr>
            <p:ph idx="1"/>
          </p:nvPr>
        </p:nvSpPr>
        <p:spPr>
          <a:xfrm>
            <a:off x="684212" y="931982"/>
            <a:ext cx="11071104" cy="3604846"/>
          </a:xfrm>
        </p:spPr>
        <p:txBody>
          <a:bodyPr>
            <a:normAutofit/>
          </a:bodyPr>
          <a:lstStyle/>
          <a:p>
            <a:pPr lvl="0">
              <a:buClrTx/>
              <a:buFont typeface="Wingdings" panose="05000000000000000000" pitchFamily="2" charset="2"/>
              <a:buChar char="Ø"/>
            </a:pPr>
            <a:r>
              <a:rPr lang="en-US" dirty="0">
                <a:solidFill>
                  <a:schemeClr val="bg1"/>
                </a:solidFill>
              </a:rPr>
              <a:t>have two basic </a:t>
            </a:r>
            <a:r>
              <a:rPr lang="en-US" dirty="0" smtClean="0">
                <a:solidFill>
                  <a:schemeClr val="bg1"/>
                </a:solidFill>
              </a:rPr>
              <a:t>components: </a:t>
            </a:r>
            <a:r>
              <a:rPr lang="en-US" b="1" dirty="0">
                <a:solidFill>
                  <a:schemeClr val="bg1"/>
                </a:solidFill>
              </a:rPr>
              <a:t>substitution</a:t>
            </a:r>
            <a:r>
              <a:rPr lang="en-US" dirty="0">
                <a:solidFill>
                  <a:schemeClr val="bg1"/>
                </a:solidFill>
              </a:rPr>
              <a:t> and </a:t>
            </a:r>
            <a:r>
              <a:rPr lang="en-US" b="1" dirty="0">
                <a:solidFill>
                  <a:schemeClr val="bg1"/>
                </a:solidFill>
              </a:rPr>
              <a:t>transposition</a:t>
            </a:r>
            <a:r>
              <a:rPr lang="en-US" dirty="0">
                <a:solidFill>
                  <a:schemeClr val="bg1"/>
                </a:solidFill>
              </a:rPr>
              <a:t> </a:t>
            </a:r>
          </a:p>
          <a:p>
            <a:pPr lvl="1">
              <a:buClrTx/>
              <a:buFont typeface="Wingdings" panose="05000000000000000000" pitchFamily="2" charset="2"/>
              <a:buChar char="Ø"/>
            </a:pPr>
            <a:r>
              <a:rPr lang="en-US" dirty="0">
                <a:solidFill>
                  <a:schemeClr val="bg1"/>
                </a:solidFill>
              </a:rPr>
              <a:t>in substitution </a:t>
            </a:r>
            <a:r>
              <a:rPr lang="en-US" dirty="0" smtClean="0">
                <a:solidFill>
                  <a:schemeClr val="bg1"/>
                </a:solidFill>
              </a:rPr>
              <a:t>cipher’s </a:t>
            </a:r>
            <a:r>
              <a:rPr lang="en-US" dirty="0">
                <a:solidFill>
                  <a:schemeClr val="bg1"/>
                </a:solidFill>
              </a:rPr>
              <a:t>letters are replaced by other letters </a:t>
            </a:r>
          </a:p>
          <a:p>
            <a:pPr lvl="1">
              <a:buClrTx/>
              <a:buFont typeface="Wingdings" panose="05000000000000000000" pitchFamily="2" charset="2"/>
              <a:buChar char="Ø"/>
            </a:pPr>
            <a:r>
              <a:rPr lang="en-US" dirty="0">
                <a:solidFill>
                  <a:schemeClr val="bg1"/>
                </a:solidFill>
              </a:rPr>
              <a:t>in transposition ciphers the letters are arranged in a different order </a:t>
            </a:r>
          </a:p>
          <a:p>
            <a:pPr lvl="0">
              <a:buClrTx/>
              <a:buFont typeface="Wingdings" panose="05000000000000000000" pitchFamily="2" charset="2"/>
              <a:buChar char="Ø"/>
            </a:pPr>
            <a:r>
              <a:rPr lang="en-US" dirty="0" smtClean="0">
                <a:solidFill>
                  <a:schemeClr val="bg1"/>
                </a:solidFill>
              </a:rPr>
              <a:t>Classical cryptographic </a:t>
            </a:r>
            <a:r>
              <a:rPr lang="en-US" dirty="0">
                <a:solidFill>
                  <a:schemeClr val="bg1"/>
                </a:solidFill>
              </a:rPr>
              <a:t>ciphers may be: </a:t>
            </a:r>
          </a:p>
          <a:p>
            <a:pPr lvl="1">
              <a:buClrTx/>
              <a:buFont typeface="Wingdings" panose="05000000000000000000" pitchFamily="2" charset="2"/>
              <a:buChar char="Ø"/>
            </a:pPr>
            <a:r>
              <a:rPr lang="en-US" b="1" dirty="0" err="1">
                <a:solidFill>
                  <a:schemeClr val="bg1"/>
                </a:solidFill>
              </a:rPr>
              <a:t>monoalphabetic</a:t>
            </a:r>
            <a:r>
              <a:rPr lang="en-US" dirty="0">
                <a:solidFill>
                  <a:schemeClr val="bg1"/>
                </a:solidFill>
              </a:rPr>
              <a:t> - only one </a:t>
            </a:r>
            <a:r>
              <a:rPr lang="en-US" dirty="0" smtClean="0">
                <a:solidFill>
                  <a:schemeClr val="bg1"/>
                </a:solidFill>
              </a:rPr>
              <a:t>substitution/transposition </a:t>
            </a:r>
            <a:r>
              <a:rPr lang="en-US" dirty="0">
                <a:solidFill>
                  <a:schemeClr val="bg1"/>
                </a:solidFill>
              </a:rPr>
              <a:t>is </a:t>
            </a:r>
            <a:r>
              <a:rPr lang="en-US" dirty="0" smtClean="0">
                <a:solidFill>
                  <a:schemeClr val="bg1"/>
                </a:solidFill>
              </a:rPr>
              <a:t>used</a:t>
            </a:r>
            <a:endParaRPr lang="en-US" dirty="0">
              <a:solidFill>
                <a:schemeClr val="bg1"/>
              </a:solidFill>
            </a:endParaRPr>
          </a:p>
          <a:p>
            <a:pPr lvl="1">
              <a:buClrTx/>
              <a:buFont typeface="Wingdings" panose="05000000000000000000" pitchFamily="2" charset="2"/>
              <a:buChar char="Ø"/>
            </a:pPr>
            <a:r>
              <a:rPr lang="en-US" b="1" dirty="0">
                <a:solidFill>
                  <a:schemeClr val="bg1"/>
                </a:solidFill>
              </a:rPr>
              <a:t>polyalphabetic</a:t>
            </a:r>
            <a:r>
              <a:rPr lang="en-US" dirty="0">
                <a:solidFill>
                  <a:schemeClr val="bg1"/>
                </a:solidFill>
              </a:rPr>
              <a:t> </a:t>
            </a:r>
            <a:r>
              <a:rPr lang="en-US" dirty="0" smtClean="0">
                <a:solidFill>
                  <a:schemeClr val="bg1"/>
                </a:solidFill>
              </a:rPr>
              <a:t>- </a:t>
            </a:r>
            <a:r>
              <a:rPr lang="en-US" dirty="0">
                <a:solidFill>
                  <a:schemeClr val="bg1"/>
                </a:solidFill>
              </a:rPr>
              <a:t>several </a:t>
            </a:r>
            <a:r>
              <a:rPr lang="en-US" dirty="0" smtClean="0">
                <a:solidFill>
                  <a:schemeClr val="bg1"/>
                </a:solidFill>
              </a:rPr>
              <a:t>substitutions/transpositions </a:t>
            </a:r>
            <a:r>
              <a:rPr lang="en-US" dirty="0">
                <a:solidFill>
                  <a:schemeClr val="bg1"/>
                </a:solidFill>
              </a:rPr>
              <a:t>are used </a:t>
            </a:r>
          </a:p>
          <a:p>
            <a:pPr lvl="0">
              <a:buClrTx/>
              <a:buFont typeface="Wingdings" panose="05000000000000000000" pitchFamily="2" charset="2"/>
              <a:buChar char="Ø"/>
            </a:pPr>
            <a:r>
              <a:rPr lang="en-US" dirty="0">
                <a:solidFill>
                  <a:schemeClr val="bg1"/>
                </a:solidFill>
              </a:rPr>
              <a:t>several such ciphers may be </a:t>
            </a:r>
            <a:r>
              <a:rPr lang="en-US" dirty="0" smtClean="0">
                <a:solidFill>
                  <a:schemeClr val="bg1"/>
                </a:solidFill>
              </a:rPr>
              <a:t>concatenated </a:t>
            </a:r>
            <a:r>
              <a:rPr lang="en-US" dirty="0">
                <a:solidFill>
                  <a:schemeClr val="bg1"/>
                </a:solidFill>
              </a:rPr>
              <a:t>together to form a </a:t>
            </a:r>
            <a:r>
              <a:rPr lang="en-US" b="1" dirty="0">
                <a:solidFill>
                  <a:schemeClr val="bg1"/>
                </a:solidFill>
              </a:rPr>
              <a:t>product cipher</a:t>
            </a:r>
            <a:r>
              <a:rPr lang="en-US" dirty="0">
                <a:solidFill>
                  <a:schemeClr val="bg1"/>
                </a:solidFill>
              </a:rPr>
              <a:t> </a:t>
            </a:r>
          </a:p>
          <a:p>
            <a:endParaRPr lang="en-US" dirty="0">
              <a:solidFill>
                <a:schemeClr val="bg1"/>
              </a:solidFill>
            </a:endParaRP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323418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7" y="4724725"/>
            <a:ext cx="11837022" cy="1507067"/>
          </a:xfrm>
        </p:spPr>
        <p:txBody>
          <a:bodyPr>
            <a:normAutofit/>
          </a:bodyPr>
          <a:lstStyle/>
          <a:p>
            <a:r>
              <a:rPr lang="en-US" sz="4000" dirty="0"/>
              <a:t>Caesar Cipher - a </a:t>
            </a:r>
            <a:r>
              <a:rPr lang="en-US" sz="4000" dirty="0" err="1"/>
              <a:t>monoalphabetic</a:t>
            </a:r>
            <a:r>
              <a:rPr lang="en-US" sz="4000" dirty="0"/>
              <a:t> </a:t>
            </a:r>
            <a:r>
              <a:rPr lang="en-US" sz="4000" dirty="0" smtClean="0"/>
              <a:t>cipher</a:t>
            </a:r>
            <a:endParaRPr lang="en-US" sz="4000" dirty="0"/>
          </a:p>
        </p:txBody>
      </p:sp>
      <p:sp>
        <p:nvSpPr>
          <p:cNvPr id="3" name="Content Placeholder 2"/>
          <p:cNvSpPr>
            <a:spLocks noGrp="1"/>
          </p:cNvSpPr>
          <p:nvPr>
            <p:ph idx="1"/>
          </p:nvPr>
        </p:nvSpPr>
        <p:spPr>
          <a:xfrm>
            <a:off x="668215" y="685800"/>
            <a:ext cx="11438793" cy="3615267"/>
          </a:xfrm>
        </p:spPr>
        <p:txBody>
          <a:bodyPr/>
          <a:lstStyle/>
          <a:p>
            <a:pPr lvl="0"/>
            <a:r>
              <a:rPr lang="en-US" sz="1800" dirty="0">
                <a:solidFill>
                  <a:schemeClr val="bg1"/>
                </a:solidFill>
                <a:cs typeface="Times New Roman" panose="02020603050405020304" pitchFamily="18" charset="0"/>
              </a:rPr>
              <a:t>replace each letter of message by a letter a fixed distance away </a:t>
            </a:r>
            <a:r>
              <a:rPr lang="en-US" sz="1800" dirty="0" smtClean="0">
                <a:solidFill>
                  <a:schemeClr val="bg1"/>
                </a:solidFill>
                <a:cs typeface="Times New Roman" panose="02020603050405020304" pitchFamily="18" charset="0"/>
              </a:rPr>
              <a:t>e.g. </a:t>
            </a:r>
            <a:r>
              <a:rPr lang="en-US" sz="1800" dirty="0">
                <a:solidFill>
                  <a:schemeClr val="bg1"/>
                </a:solidFill>
                <a:cs typeface="Times New Roman" panose="02020603050405020304" pitchFamily="18" charset="0"/>
              </a:rPr>
              <a:t>use the 3rd letter on </a:t>
            </a:r>
          </a:p>
          <a:p>
            <a:pPr lvl="0"/>
            <a:r>
              <a:rPr lang="en-US" sz="1800" dirty="0">
                <a:solidFill>
                  <a:schemeClr val="bg1"/>
                </a:solidFill>
                <a:cs typeface="Times New Roman" panose="02020603050405020304" pitchFamily="18" charset="0"/>
              </a:rPr>
              <a:t>reputedly used by Julius Caesar </a:t>
            </a:r>
          </a:p>
          <a:p>
            <a:r>
              <a:rPr lang="en-US" sz="1800" dirty="0" smtClean="0">
                <a:solidFill>
                  <a:schemeClr val="bg1"/>
                </a:solidFill>
                <a:cs typeface="Times New Roman" panose="02020603050405020304" pitchFamily="18" charset="0"/>
              </a:rPr>
              <a:t>example </a:t>
            </a:r>
            <a:endParaRPr lang="en-US" sz="1800" dirty="0">
              <a:solidFill>
                <a:schemeClr val="bg1"/>
              </a:solidFill>
              <a:cs typeface="Times New Roman" panose="02020603050405020304" pitchFamily="18" charset="0"/>
            </a:endParaRPr>
          </a:p>
          <a:p>
            <a:pPr marL="0" indent="0">
              <a:buNone/>
            </a:pPr>
            <a:r>
              <a:rPr lang="en-US" b="1" dirty="0"/>
              <a:t> </a:t>
            </a:r>
            <a:r>
              <a:rPr lang="en-US" b="1" dirty="0" smtClean="0"/>
              <a:t>     I </a:t>
            </a:r>
            <a:r>
              <a:rPr lang="en-US" b="1" dirty="0"/>
              <a:t>CAME I </a:t>
            </a:r>
            <a:r>
              <a:rPr lang="en-US" b="1" dirty="0" smtClean="0"/>
              <a:t>SAW  </a:t>
            </a:r>
            <a:r>
              <a:rPr lang="en-US" b="1" dirty="0"/>
              <a:t>I</a:t>
            </a:r>
            <a:r>
              <a:rPr lang="en-US" sz="2800" b="1" dirty="0"/>
              <a:t> </a:t>
            </a:r>
            <a:r>
              <a:rPr lang="en-US" b="1" dirty="0" smtClean="0"/>
              <a:t>CONQUE</a:t>
            </a:r>
            <a:r>
              <a:rPr lang="en-US" sz="800" b="1" dirty="0" smtClean="0"/>
              <a:t> </a:t>
            </a:r>
            <a:r>
              <a:rPr lang="en-US" b="1" dirty="0" smtClean="0"/>
              <a:t>R</a:t>
            </a:r>
            <a:r>
              <a:rPr lang="en-US" sz="800" b="1" dirty="0" smtClean="0"/>
              <a:t> </a:t>
            </a:r>
            <a:r>
              <a:rPr lang="en-US" b="1" dirty="0" smtClean="0"/>
              <a:t>E</a:t>
            </a:r>
            <a:r>
              <a:rPr lang="en-US" sz="800" b="1" dirty="0" smtClean="0"/>
              <a:t> </a:t>
            </a:r>
            <a:r>
              <a:rPr lang="en-US" b="1" dirty="0" smtClean="0"/>
              <a:t>D</a:t>
            </a:r>
            <a:endParaRPr lang="en-US" b="1" dirty="0"/>
          </a:p>
          <a:p>
            <a:pPr marL="0" indent="0">
              <a:buNone/>
            </a:pPr>
            <a:r>
              <a:rPr lang="en-US" b="1" dirty="0" smtClean="0"/>
              <a:t>      L </a:t>
            </a:r>
            <a:r>
              <a:rPr lang="en-US" b="1" dirty="0"/>
              <a:t>F</a:t>
            </a:r>
            <a:r>
              <a:rPr lang="en-US" sz="800" b="1" dirty="0"/>
              <a:t> </a:t>
            </a:r>
            <a:r>
              <a:rPr lang="en-US" b="1" dirty="0"/>
              <a:t>D</a:t>
            </a:r>
            <a:r>
              <a:rPr lang="en-US" sz="800" b="1" dirty="0"/>
              <a:t> </a:t>
            </a:r>
            <a:r>
              <a:rPr lang="en-US" b="1" dirty="0"/>
              <a:t>P</a:t>
            </a:r>
            <a:r>
              <a:rPr lang="en-US" sz="800" b="1" dirty="0"/>
              <a:t> </a:t>
            </a:r>
            <a:r>
              <a:rPr lang="en-US" b="1" dirty="0"/>
              <a:t>H L VDZ  L</a:t>
            </a:r>
            <a:r>
              <a:rPr lang="en-US" sz="3200" b="1" dirty="0"/>
              <a:t> </a:t>
            </a:r>
            <a:r>
              <a:rPr lang="en-US" b="1" dirty="0"/>
              <a:t>F</a:t>
            </a:r>
            <a:r>
              <a:rPr lang="en-US" sz="1600" b="1" dirty="0"/>
              <a:t> </a:t>
            </a:r>
            <a:r>
              <a:rPr lang="en-US" b="1" dirty="0"/>
              <a:t>R</a:t>
            </a:r>
            <a:r>
              <a:rPr lang="en-US" sz="800" b="1" dirty="0"/>
              <a:t> </a:t>
            </a:r>
            <a:r>
              <a:rPr lang="en-US" b="1" dirty="0"/>
              <a:t>Q</a:t>
            </a:r>
            <a:r>
              <a:rPr lang="en-US" sz="800" b="1" dirty="0"/>
              <a:t> </a:t>
            </a:r>
            <a:r>
              <a:rPr lang="en-US" b="1" dirty="0"/>
              <a:t>T</a:t>
            </a:r>
            <a:r>
              <a:rPr lang="en-US" sz="800" b="1" dirty="0"/>
              <a:t> </a:t>
            </a:r>
            <a:r>
              <a:rPr lang="en-US" b="1" dirty="0"/>
              <a:t>XHUHG</a:t>
            </a: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7" name="Picture 6" descr="http://williamstallings.com/Extras/Security-Notes/lectures/figs/classical8.gif"/>
          <p:cNvPicPr/>
          <p:nvPr/>
        </p:nvPicPr>
        <p:blipFill>
          <a:blip r:embed="rId2">
            <a:extLst>
              <a:ext uri="{28A0092B-C50C-407E-A947-70E740481C1C}">
                <a14:useLocalDpi xmlns:a14="http://schemas.microsoft.com/office/drawing/2010/main" val="0"/>
              </a:ext>
            </a:extLst>
          </a:blip>
          <a:srcRect/>
          <a:stretch>
            <a:fillRect/>
          </a:stretch>
        </p:blipFill>
        <p:spPr bwMode="auto">
          <a:xfrm>
            <a:off x="5952392" y="2083775"/>
            <a:ext cx="3112477" cy="2720406"/>
          </a:xfrm>
          <a:prstGeom prst="rect">
            <a:avLst/>
          </a:prstGeom>
          <a:noFill/>
          <a:ln>
            <a:noFill/>
          </a:ln>
        </p:spPr>
      </p:pic>
    </p:spTree>
    <p:extLst>
      <p:ext uri="{BB962C8B-B14F-4D97-AF65-F5344CB8AC3E}">
        <p14:creationId xmlns:p14="http://schemas.microsoft.com/office/powerpoint/2010/main" val="3015183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966305"/>
            <a:ext cx="8534400" cy="1507067"/>
          </a:xfrm>
        </p:spPr>
        <p:txBody>
          <a:bodyPr>
            <a:normAutofit/>
          </a:bodyPr>
          <a:lstStyle/>
          <a:p>
            <a:r>
              <a:rPr lang="en-US" sz="4000" dirty="0" smtClean="0"/>
              <a:t>enigma</a:t>
            </a:r>
            <a:endParaRPr lang="en-US" sz="4000" dirty="0"/>
          </a:p>
        </p:txBody>
      </p:sp>
      <p:sp>
        <p:nvSpPr>
          <p:cNvPr id="3" name="Content Placeholder 2"/>
          <p:cNvSpPr>
            <a:spLocks noGrp="1"/>
          </p:cNvSpPr>
          <p:nvPr>
            <p:ph idx="1"/>
          </p:nvPr>
        </p:nvSpPr>
        <p:spPr>
          <a:xfrm>
            <a:off x="684212" y="-509948"/>
            <a:ext cx="11229365" cy="3615267"/>
          </a:xfrm>
        </p:spPr>
        <p:txBody>
          <a:bodyPr/>
          <a:lstStyle/>
          <a:p>
            <a:pPr lvl="0">
              <a:buClrTx/>
              <a:buFont typeface="Wingdings" panose="05000000000000000000" pitchFamily="2" charset="2"/>
              <a:buChar char="Ø"/>
            </a:pPr>
            <a:r>
              <a:rPr lang="en-US" b="1" dirty="0">
                <a:solidFill>
                  <a:schemeClr val="bg1"/>
                </a:solidFill>
              </a:rPr>
              <a:t>Enigma Rotor machine</a:t>
            </a:r>
            <a:r>
              <a:rPr lang="en-US" dirty="0">
                <a:solidFill>
                  <a:schemeClr val="bg1"/>
                </a:solidFill>
              </a:rPr>
              <a:t>, one of </a:t>
            </a:r>
            <a:r>
              <a:rPr lang="en-US" dirty="0" smtClean="0">
                <a:solidFill>
                  <a:schemeClr val="bg1"/>
                </a:solidFill>
              </a:rPr>
              <a:t>a </a:t>
            </a:r>
            <a:r>
              <a:rPr lang="en-US" dirty="0">
                <a:solidFill>
                  <a:schemeClr val="bg1"/>
                </a:solidFill>
              </a:rPr>
              <a:t>class of cipher machines</a:t>
            </a:r>
            <a:r>
              <a:rPr lang="en-US" dirty="0" smtClean="0">
                <a:solidFill>
                  <a:schemeClr val="bg1"/>
                </a:solidFill>
              </a:rPr>
              <a:t>, </a:t>
            </a:r>
            <a:r>
              <a:rPr lang="en-US" dirty="0">
                <a:solidFill>
                  <a:schemeClr val="bg1"/>
                </a:solidFill>
              </a:rPr>
              <a:t>used during </a:t>
            </a:r>
            <a:r>
              <a:rPr lang="en-US" dirty="0" smtClean="0">
                <a:solidFill>
                  <a:schemeClr val="bg1"/>
                </a:solidFill>
              </a:rPr>
              <a:t>WWII, </a:t>
            </a:r>
            <a:r>
              <a:rPr lang="en-US" dirty="0">
                <a:solidFill>
                  <a:schemeClr val="bg1"/>
                </a:solidFill>
              </a:rPr>
              <a:t>comprised a series of rotor wheels with internal cross-connections, providing a substitution using a </a:t>
            </a:r>
            <a:r>
              <a:rPr lang="en-US" dirty="0" smtClean="0">
                <a:solidFill>
                  <a:schemeClr val="bg1"/>
                </a:solidFill>
              </a:rPr>
              <a:t>continuously </a:t>
            </a:r>
            <a:r>
              <a:rPr lang="en-US" dirty="0">
                <a:solidFill>
                  <a:schemeClr val="bg1"/>
                </a:solidFill>
              </a:rPr>
              <a:t>changing alphabet </a:t>
            </a:r>
          </a:p>
          <a:p>
            <a:endParaRPr lang="en-US"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7" name="Picture 6" descr="http://williamstallings.com/Extras/Security-Notes/lectures/figs/classical6.gif"/>
          <p:cNvPicPr/>
          <p:nvPr/>
        </p:nvPicPr>
        <p:blipFill>
          <a:blip r:embed="rId2">
            <a:extLst>
              <a:ext uri="{28A0092B-C50C-407E-A947-70E740481C1C}">
                <a14:useLocalDpi xmlns:a14="http://schemas.microsoft.com/office/drawing/2010/main" val="0"/>
              </a:ext>
            </a:extLst>
          </a:blip>
          <a:srcRect/>
          <a:stretch>
            <a:fillRect/>
          </a:stretch>
        </p:blipFill>
        <p:spPr bwMode="auto">
          <a:xfrm>
            <a:off x="1037492" y="1719943"/>
            <a:ext cx="5374193" cy="3537857"/>
          </a:xfrm>
          <a:prstGeom prst="rect">
            <a:avLst/>
          </a:prstGeom>
          <a:noFill/>
          <a:ln>
            <a:noFill/>
          </a:ln>
        </p:spPr>
      </p:pic>
      <p:pic>
        <p:nvPicPr>
          <p:cNvPr id="8" name="Picture 7" descr="http://williamstallings.com/Extras/Security-Notes/lectures/figs/classical7.gif"/>
          <p:cNvPicPr/>
          <p:nvPr/>
        </p:nvPicPr>
        <p:blipFill>
          <a:blip r:embed="rId3">
            <a:extLst>
              <a:ext uri="{28A0092B-C50C-407E-A947-70E740481C1C}">
                <a14:useLocalDpi xmlns:a14="http://schemas.microsoft.com/office/drawing/2010/main" val="0"/>
              </a:ext>
            </a:extLst>
          </a:blip>
          <a:srcRect/>
          <a:stretch>
            <a:fillRect/>
          </a:stretch>
        </p:blipFill>
        <p:spPr bwMode="auto">
          <a:xfrm>
            <a:off x="6955998" y="1719943"/>
            <a:ext cx="3581400" cy="4517571"/>
          </a:xfrm>
          <a:prstGeom prst="rect">
            <a:avLst/>
          </a:prstGeom>
          <a:noFill/>
          <a:ln>
            <a:noFill/>
          </a:ln>
        </p:spPr>
      </p:pic>
    </p:spTree>
    <p:extLst>
      <p:ext uri="{BB962C8B-B14F-4D97-AF65-F5344CB8AC3E}">
        <p14:creationId xmlns:p14="http://schemas.microsoft.com/office/powerpoint/2010/main" val="1876832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588" y="4809394"/>
            <a:ext cx="10557887" cy="1510197"/>
          </a:xfrm>
        </p:spPr>
        <p:txBody>
          <a:bodyPr>
            <a:normAutofit/>
          </a:bodyPr>
          <a:lstStyle/>
          <a:p>
            <a:r>
              <a:rPr lang="en-US" sz="4000" dirty="0"/>
              <a:t>Cryptanalysis of the Caesar </a:t>
            </a:r>
            <a:r>
              <a:rPr lang="en-US" sz="4000" dirty="0" smtClean="0"/>
              <a:t>Cipher</a:t>
            </a:r>
            <a:endParaRPr lang="en-US" sz="4000" dirty="0"/>
          </a:p>
        </p:txBody>
      </p:sp>
      <p:sp>
        <p:nvSpPr>
          <p:cNvPr id="3" name="Content Placeholder 2"/>
          <p:cNvSpPr>
            <a:spLocks noGrp="1"/>
          </p:cNvSpPr>
          <p:nvPr>
            <p:ph idx="1"/>
          </p:nvPr>
        </p:nvSpPr>
        <p:spPr>
          <a:xfrm>
            <a:off x="684212" y="26378"/>
            <a:ext cx="11132650" cy="3615267"/>
          </a:xfrm>
        </p:spPr>
        <p:txBody>
          <a:bodyPr/>
          <a:lstStyle/>
          <a:p>
            <a:pPr lvl="0">
              <a:buClrTx/>
              <a:buFont typeface="Wingdings" panose="05000000000000000000" pitchFamily="2" charset="2"/>
              <a:buChar char="Ø"/>
            </a:pPr>
            <a:r>
              <a:rPr lang="en-US" dirty="0" smtClean="0">
                <a:solidFill>
                  <a:schemeClr val="bg1"/>
                </a:solidFill>
              </a:rPr>
              <a:t>only </a:t>
            </a:r>
            <a:r>
              <a:rPr lang="en-US" dirty="0">
                <a:solidFill>
                  <a:schemeClr val="bg1"/>
                </a:solidFill>
              </a:rPr>
              <a:t>26 possible ciphers </a:t>
            </a:r>
          </a:p>
          <a:p>
            <a:pPr lvl="0">
              <a:buClrTx/>
              <a:buFont typeface="Wingdings" panose="05000000000000000000" pitchFamily="2" charset="2"/>
              <a:buChar char="Ø"/>
            </a:pPr>
            <a:r>
              <a:rPr lang="en-US" dirty="0">
                <a:solidFill>
                  <a:schemeClr val="bg1"/>
                </a:solidFill>
              </a:rPr>
              <a:t>could simply try each in turn - </a:t>
            </a:r>
            <a:r>
              <a:rPr lang="en-US" i="1" dirty="0">
                <a:solidFill>
                  <a:schemeClr val="bg1"/>
                </a:solidFill>
              </a:rPr>
              <a:t>exhaustive key search </a:t>
            </a:r>
            <a:endParaRPr lang="en-US" i="1" dirty="0" smtClean="0">
              <a:solidFill>
                <a:schemeClr val="bg1"/>
              </a:solidFill>
            </a:endParaRPr>
          </a:p>
          <a:p>
            <a:pPr>
              <a:buClrTx/>
              <a:buFont typeface="Wingdings" panose="05000000000000000000" pitchFamily="2" charset="2"/>
              <a:buChar char="Ø"/>
            </a:pPr>
            <a:r>
              <a:rPr lang="en-US" dirty="0">
                <a:solidFill>
                  <a:schemeClr val="bg1"/>
                </a:solidFill>
              </a:rPr>
              <a:t>also can use letter frequency analysis </a:t>
            </a:r>
          </a:p>
          <a:p>
            <a:pPr marL="0" lvl="0" indent="0">
              <a:buNone/>
            </a:pPr>
            <a:endParaRPr lang="en-US" i="1" dirty="0"/>
          </a:p>
          <a:p>
            <a:endParaRPr lang="en-US" i="1"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800" smtClean="0"/>
              <a:t>CIS4360 Computer Scurity Fundamentals</a:t>
            </a:r>
            <a:endParaRPr lang="en-US" sz="18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7" name="Picture 6" descr="http://williamstallings.com/Extras/Security-Notes/lectures/figs/classical9.gif"/>
          <p:cNvPicPr/>
          <p:nvPr/>
        </p:nvPicPr>
        <p:blipFill>
          <a:blip r:embed="rId2">
            <a:extLst>
              <a:ext uri="{28A0092B-C50C-407E-A947-70E740481C1C}">
                <a14:useLocalDpi xmlns:a14="http://schemas.microsoft.com/office/drawing/2010/main" val="0"/>
              </a:ext>
            </a:extLst>
          </a:blip>
          <a:srcRect/>
          <a:stretch>
            <a:fillRect/>
          </a:stretch>
        </p:blipFill>
        <p:spPr bwMode="auto">
          <a:xfrm>
            <a:off x="1107831" y="2242458"/>
            <a:ext cx="4432998" cy="2531766"/>
          </a:xfrm>
          <a:prstGeom prst="rect">
            <a:avLst/>
          </a:prstGeom>
          <a:noFill/>
          <a:ln>
            <a:noFill/>
          </a:ln>
        </p:spPr>
      </p:pic>
      <p:pic>
        <p:nvPicPr>
          <p:cNvPr id="8" name="Picture 7" descr="http://williamstallings.com/Extras/Security-Notes/lectures/figs/classical10.gif"/>
          <p:cNvPicPr/>
          <p:nvPr/>
        </p:nvPicPr>
        <p:blipFill>
          <a:blip r:embed="rId3">
            <a:extLst>
              <a:ext uri="{28A0092B-C50C-407E-A947-70E740481C1C}">
                <a14:useLocalDpi xmlns:a14="http://schemas.microsoft.com/office/drawing/2010/main" val="0"/>
              </a:ext>
            </a:extLst>
          </a:blip>
          <a:srcRect/>
          <a:stretch>
            <a:fillRect/>
          </a:stretch>
        </p:blipFill>
        <p:spPr bwMode="auto">
          <a:xfrm>
            <a:off x="6030686" y="2242458"/>
            <a:ext cx="3907971" cy="2540562"/>
          </a:xfrm>
          <a:prstGeom prst="rect">
            <a:avLst/>
          </a:prstGeom>
          <a:noFill/>
          <a:ln>
            <a:noFill/>
          </a:ln>
        </p:spPr>
      </p:pic>
    </p:spTree>
    <p:extLst>
      <p:ext uri="{BB962C8B-B14F-4D97-AF65-F5344CB8AC3E}">
        <p14:creationId xmlns:p14="http://schemas.microsoft.com/office/powerpoint/2010/main" val="1052930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4" y="5032449"/>
            <a:ext cx="13144497" cy="1507067"/>
          </a:xfrm>
        </p:spPr>
        <p:txBody>
          <a:bodyPr>
            <a:normAutofit/>
          </a:bodyPr>
          <a:lstStyle/>
          <a:p>
            <a:r>
              <a:rPr lang="en-US" dirty="0"/>
              <a:t>Polyalphabetic </a:t>
            </a:r>
            <a:r>
              <a:rPr lang="en-US" dirty="0" smtClean="0"/>
              <a:t>Substitution, </a:t>
            </a:r>
            <a:r>
              <a:rPr lang="en-US" dirty="0" err="1" smtClean="0"/>
              <a:t>Vigenère</a:t>
            </a:r>
            <a:r>
              <a:rPr lang="en-US" dirty="0" smtClean="0"/>
              <a:t> </a:t>
            </a:r>
            <a:r>
              <a:rPr lang="en-US" dirty="0"/>
              <a:t>Cipher</a:t>
            </a:r>
            <a:br>
              <a:rPr lang="en-US" dirty="0"/>
            </a:br>
            <a:endParaRPr lang="en-US" dirty="0"/>
          </a:p>
        </p:txBody>
      </p:sp>
      <p:sp>
        <p:nvSpPr>
          <p:cNvPr id="3" name="Content Placeholder 2"/>
          <p:cNvSpPr>
            <a:spLocks noGrp="1"/>
          </p:cNvSpPr>
          <p:nvPr>
            <p:ph idx="1"/>
          </p:nvPr>
        </p:nvSpPr>
        <p:spPr>
          <a:xfrm>
            <a:off x="684212" y="975462"/>
            <a:ext cx="12161350" cy="3615267"/>
          </a:xfrm>
        </p:spPr>
        <p:txBody>
          <a:bodyPr>
            <a:normAutofit/>
          </a:bodyPr>
          <a:lstStyle/>
          <a:p>
            <a:pPr lvl="0">
              <a:spcAft>
                <a:spcPts val="300"/>
              </a:spcAft>
              <a:buClrTx/>
              <a:buFont typeface="Wingdings" panose="05000000000000000000" pitchFamily="2" charset="2"/>
              <a:buChar char="Ø"/>
            </a:pPr>
            <a:r>
              <a:rPr lang="en-US" dirty="0">
                <a:solidFill>
                  <a:schemeClr val="bg1"/>
                </a:solidFill>
              </a:rPr>
              <a:t>basically multiple C</a:t>
            </a:r>
            <a:r>
              <a:rPr lang="en-US" dirty="0" smtClean="0">
                <a:solidFill>
                  <a:schemeClr val="bg1"/>
                </a:solidFill>
              </a:rPr>
              <a:t>aesar </a:t>
            </a:r>
            <a:r>
              <a:rPr lang="en-US" dirty="0">
                <a:solidFill>
                  <a:schemeClr val="bg1"/>
                </a:solidFill>
              </a:rPr>
              <a:t>ciphers </a:t>
            </a:r>
          </a:p>
          <a:p>
            <a:pPr lvl="0">
              <a:spcAft>
                <a:spcPts val="300"/>
              </a:spcAft>
              <a:buClrTx/>
              <a:buFont typeface="Wingdings" panose="05000000000000000000" pitchFamily="2" charset="2"/>
              <a:buChar char="Ø"/>
            </a:pPr>
            <a:r>
              <a:rPr lang="en-US" dirty="0" err="1" smtClean="0">
                <a:solidFill>
                  <a:schemeClr val="bg1"/>
                </a:solidFill>
              </a:rPr>
              <a:t>i-th</a:t>
            </a:r>
            <a:r>
              <a:rPr lang="en-US" dirty="0" smtClean="0">
                <a:solidFill>
                  <a:schemeClr val="bg1"/>
                </a:solidFill>
              </a:rPr>
              <a:t> </a:t>
            </a:r>
            <a:r>
              <a:rPr lang="en-US" dirty="0">
                <a:solidFill>
                  <a:schemeClr val="bg1"/>
                </a:solidFill>
              </a:rPr>
              <a:t>letter specifies </a:t>
            </a:r>
            <a:r>
              <a:rPr lang="en-US" dirty="0" err="1" smtClean="0">
                <a:solidFill>
                  <a:schemeClr val="bg1"/>
                </a:solidFill>
              </a:rPr>
              <a:t>i-th</a:t>
            </a:r>
            <a:r>
              <a:rPr lang="en-US" dirty="0" smtClean="0">
                <a:solidFill>
                  <a:schemeClr val="bg1"/>
                </a:solidFill>
              </a:rPr>
              <a:t> </a:t>
            </a:r>
            <a:r>
              <a:rPr lang="en-US" dirty="0">
                <a:solidFill>
                  <a:schemeClr val="bg1"/>
                </a:solidFill>
              </a:rPr>
              <a:t>alphabet to use </a:t>
            </a:r>
          </a:p>
          <a:p>
            <a:pPr lvl="0">
              <a:spcAft>
                <a:spcPts val="1200"/>
              </a:spcAft>
              <a:buClrTx/>
              <a:buFont typeface="Wingdings" panose="05000000000000000000" pitchFamily="2" charset="2"/>
              <a:buChar char="Ø"/>
            </a:pPr>
            <a:r>
              <a:rPr lang="en-US" dirty="0">
                <a:solidFill>
                  <a:schemeClr val="bg1"/>
                </a:solidFill>
              </a:rPr>
              <a:t>use each alphabet in turn, repeating from start after d letters in message </a:t>
            </a:r>
          </a:p>
          <a:p>
            <a:pPr marL="914400" indent="0">
              <a:spcAft>
                <a:spcPts val="0"/>
              </a:spcAft>
              <a:buNone/>
            </a:pPr>
            <a:r>
              <a:rPr lang="en-US" dirty="0" smtClean="0"/>
              <a:t>Plaintext	       T H I S P R O</a:t>
            </a:r>
            <a:r>
              <a:rPr lang="en-US" sz="800" dirty="0" smtClean="0"/>
              <a:t> </a:t>
            </a:r>
            <a:r>
              <a:rPr lang="en-US" dirty="0" smtClean="0"/>
              <a:t>C E S </a:t>
            </a:r>
            <a:r>
              <a:rPr lang="en-US" dirty="0" err="1" smtClean="0"/>
              <a:t>S</a:t>
            </a:r>
            <a:r>
              <a:rPr lang="en-US" dirty="0" smtClean="0"/>
              <a:t> C A N A L S O B E </a:t>
            </a:r>
            <a:r>
              <a:rPr lang="en-US" dirty="0" err="1" smtClean="0"/>
              <a:t>E</a:t>
            </a:r>
            <a:r>
              <a:rPr lang="en-US" dirty="0" smtClean="0"/>
              <a:t> X P R E S </a:t>
            </a:r>
            <a:r>
              <a:rPr lang="en-US" dirty="0" err="1" smtClean="0"/>
              <a:t>S</a:t>
            </a:r>
            <a:r>
              <a:rPr lang="en-US" dirty="0" smtClean="0"/>
              <a:t> E D</a:t>
            </a:r>
          </a:p>
          <a:p>
            <a:pPr marL="914400" indent="0">
              <a:lnSpc>
                <a:spcPct val="80000"/>
              </a:lnSpc>
              <a:spcBef>
                <a:spcPts val="0"/>
              </a:spcBef>
              <a:buNone/>
            </a:pPr>
            <a:r>
              <a:rPr lang="en-US" dirty="0" smtClean="0"/>
              <a:t>Keyword		</a:t>
            </a:r>
            <a:r>
              <a:rPr lang="en-US" dirty="0" smtClean="0">
                <a:solidFill>
                  <a:srgbClr val="FF0000"/>
                </a:solidFill>
              </a:rPr>
              <a:t>C I P</a:t>
            </a:r>
            <a:r>
              <a:rPr lang="en-US" sz="1000" dirty="0" smtClean="0">
                <a:solidFill>
                  <a:srgbClr val="FF0000"/>
                </a:solidFill>
              </a:rPr>
              <a:t> </a:t>
            </a:r>
            <a:r>
              <a:rPr lang="en-US" dirty="0" smtClean="0">
                <a:solidFill>
                  <a:srgbClr val="FF0000"/>
                </a:solidFill>
              </a:rPr>
              <a:t>H</a:t>
            </a:r>
            <a:r>
              <a:rPr lang="en-US" sz="600" dirty="0" smtClean="0">
                <a:solidFill>
                  <a:srgbClr val="FF0000"/>
                </a:solidFill>
              </a:rPr>
              <a:t> </a:t>
            </a:r>
            <a:r>
              <a:rPr lang="en-US" dirty="0" smtClean="0">
                <a:solidFill>
                  <a:srgbClr val="FF0000"/>
                </a:solidFill>
              </a:rPr>
              <a:t>E R </a:t>
            </a:r>
            <a:r>
              <a:rPr lang="en-US" dirty="0" smtClean="0">
                <a:solidFill>
                  <a:srgbClr val="7030A0"/>
                </a:solidFill>
              </a:rPr>
              <a:t>C</a:t>
            </a:r>
            <a:r>
              <a:rPr lang="en-US" sz="3200" dirty="0" smtClean="0">
                <a:solidFill>
                  <a:srgbClr val="7030A0"/>
                </a:solidFill>
              </a:rPr>
              <a:t> </a:t>
            </a:r>
            <a:r>
              <a:rPr lang="en-US" dirty="0" smtClean="0">
                <a:solidFill>
                  <a:srgbClr val="7030A0"/>
                </a:solidFill>
              </a:rPr>
              <a:t>I</a:t>
            </a:r>
            <a:r>
              <a:rPr lang="en-US" sz="4000" dirty="0" smtClean="0">
                <a:solidFill>
                  <a:srgbClr val="7030A0"/>
                </a:solidFill>
              </a:rPr>
              <a:t> </a:t>
            </a:r>
            <a:r>
              <a:rPr lang="en-US" dirty="0" smtClean="0">
                <a:solidFill>
                  <a:srgbClr val="7030A0"/>
                </a:solidFill>
              </a:rPr>
              <a:t>P</a:t>
            </a:r>
            <a:r>
              <a:rPr lang="en-US" sz="1600" dirty="0" smtClean="0">
                <a:solidFill>
                  <a:srgbClr val="7030A0"/>
                </a:solidFill>
              </a:rPr>
              <a:t> </a:t>
            </a:r>
            <a:r>
              <a:rPr lang="en-US" dirty="0" smtClean="0">
                <a:solidFill>
                  <a:srgbClr val="7030A0"/>
                </a:solidFill>
              </a:rPr>
              <a:t>H E R</a:t>
            </a:r>
            <a:r>
              <a:rPr lang="en-US" sz="2800" dirty="0" smtClean="0">
                <a:solidFill>
                  <a:srgbClr val="7030A0"/>
                </a:solidFill>
              </a:rPr>
              <a:t> </a:t>
            </a:r>
            <a:r>
              <a:rPr lang="en-US" dirty="0" smtClean="0">
                <a:solidFill>
                  <a:srgbClr val="FF0000"/>
                </a:solidFill>
              </a:rPr>
              <a:t>C</a:t>
            </a:r>
            <a:r>
              <a:rPr lang="en-US" sz="3200" dirty="0" smtClean="0">
                <a:solidFill>
                  <a:srgbClr val="FF0000"/>
                </a:solidFill>
              </a:rPr>
              <a:t> </a:t>
            </a:r>
            <a:r>
              <a:rPr lang="en-US" dirty="0" smtClean="0">
                <a:solidFill>
                  <a:srgbClr val="FF0000"/>
                </a:solidFill>
              </a:rPr>
              <a:t>I</a:t>
            </a:r>
            <a:r>
              <a:rPr lang="en-US" sz="4000" dirty="0" smtClean="0">
                <a:solidFill>
                  <a:srgbClr val="FF0000"/>
                </a:solidFill>
              </a:rPr>
              <a:t> </a:t>
            </a:r>
            <a:r>
              <a:rPr lang="en-US" dirty="0" smtClean="0">
                <a:solidFill>
                  <a:srgbClr val="FF0000"/>
                </a:solidFill>
              </a:rPr>
              <a:t>P H E R </a:t>
            </a:r>
            <a:r>
              <a:rPr lang="en-US" dirty="0" smtClean="0">
                <a:solidFill>
                  <a:srgbClr val="7030A0"/>
                </a:solidFill>
              </a:rPr>
              <a:t>C I</a:t>
            </a:r>
            <a:r>
              <a:rPr lang="en-US" sz="3600" dirty="0" smtClean="0">
                <a:solidFill>
                  <a:srgbClr val="7030A0"/>
                </a:solidFill>
              </a:rPr>
              <a:t> </a:t>
            </a:r>
            <a:r>
              <a:rPr lang="en-US" dirty="0" smtClean="0">
                <a:solidFill>
                  <a:srgbClr val="7030A0"/>
                </a:solidFill>
              </a:rPr>
              <a:t>P H E R </a:t>
            </a:r>
            <a:r>
              <a:rPr lang="en-US" dirty="0" smtClean="0">
                <a:solidFill>
                  <a:srgbClr val="FF0000"/>
                </a:solidFill>
              </a:rPr>
              <a:t>C I P H E</a:t>
            </a:r>
          </a:p>
          <a:p>
            <a:pPr marL="914400" indent="0">
              <a:lnSpc>
                <a:spcPct val="60000"/>
              </a:lnSpc>
              <a:spcBef>
                <a:spcPts val="0"/>
              </a:spcBef>
              <a:buNone/>
            </a:pPr>
            <a:r>
              <a:rPr lang="en-US" dirty="0" smtClean="0"/>
              <a:t>Plaintext	       V</a:t>
            </a:r>
            <a:r>
              <a:rPr lang="en-US" sz="1600" dirty="0" smtClean="0"/>
              <a:t> </a:t>
            </a:r>
            <a:r>
              <a:rPr lang="en-US" dirty="0" smtClean="0"/>
              <a:t>P</a:t>
            </a:r>
            <a:r>
              <a:rPr lang="en-US" sz="500" dirty="0" smtClean="0"/>
              <a:t> </a:t>
            </a:r>
            <a:r>
              <a:rPr lang="en-US" dirty="0" smtClean="0"/>
              <a:t>X</a:t>
            </a:r>
            <a:r>
              <a:rPr lang="en-US" sz="1400" dirty="0" smtClean="0"/>
              <a:t> </a:t>
            </a:r>
            <a:r>
              <a:rPr lang="en-US" dirty="0" smtClean="0"/>
              <a:t>Z</a:t>
            </a:r>
            <a:r>
              <a:rPr lang="en-US" sz="800" dirty="0" smtClean="0"/>
              <a:t> </a:t>
            </a:r>
            <a:r>
              <a:rPr lang="en-US" dirty="0" smtClean="0"/>
              <a:t>T</a:t>
            </a:r>
            <a:r>
              <a:rPr lang="en-US" sz="3200" dirty="0" smtClean="0"/>
              <a:t> </a:t>
            </a:r>
            <a:r>
              <a:rPr lang="en-US" dirty="0" smtClean="0"/>
              <a:t>I</a:t>
            </a:r>
            <a:r>
              <a:rPr lang="en-US" sz="4000" dirty="0" smtClean="0"/>
              <a:t> </a:t>
            </a:r>
            <a:r>
              <a:rPr lang="en-US" dirty="0" smtClean="0"/>
              <a:t>Q K</a:t>
            </a:r>
            <a:r>
              <a:rPr lang="en-US" sz="2800" dirty="0" smtClean="0"/>
              <a:t> </a:t>
            </a:r>
            <a:r>
              <a:rPr lang="en-US" dirty="0" smtClean="0"/>
              <a:t>T Z W T C V P S W F D</a:t>
            </a:r>
            <a:r>
              <a:rPr lang="en-US" sz="1000" dirty="0" smtClean="0"/>
              <a:t> </a:t>
            </a:r>
            <a:r>
              <a:rPr lang="en-US" dirty="0" smtClean="0"/>
              <a:t>M</a:t>
            </a:r>
            <a:r>
              <a:rPr lang="en-US" sz="800" dirty="0" smtClean="0"/>
              <a:t> </a:t>
            </a:r>
            <a:r>
              <a:rPr lang="en-US" dirty="0" smtClean="0"/>
              <a:t>T</a:t>
            </a:r>
            <a:r>
              <a:rPr lang="en-US" sz="2800" dirty="0" smtClean="0"/>
              <a:t> </a:t>
            </a:r>
            <a:r>
              <a:rPr lang="en-US" dirty="0" smtClean="0"/>
              <a:t>E</a:t>
            </a:r>
            <a:r>
              <a:rPr lang="en-US" sz="3200" dirty="0" smtClean="0"/>
              <a:t> </a:t>
            </a:r>
            <a:r>
              <a:rPr lang="en-US" dirty="0" smtClean="0"/>
              <a:t>T</a:t>
            </a:r>
            <a:r>
              <a:rPr lang="en-US" sz="4000" dirty="0" smtClean="0"/>
              <a:t> </a:t>
            </a:r>
            <a:r>
              <a:rPr lang="en-US" dirty="0" smtClean="0"/>
              <a:t>I G</a:t>
            </a:r>
            <a:r>
              <a:rPr lang="en-US" sz="1000" dirty="0" smtClean="0"/>
              <a:t> </a:t>
            </a:r>
            <a:r>
              <a:rPr lang="en-US" dirty="0" smtClean="0"/>
              <a:t>A</a:t>
            </a:r>
            <a:r>
              <a:rPr lang="en-US" sz="1000" dirty="0" smtClean="0"/>
              <a:t> </a:t>
            </a:r>
            <a:r>
              <a:rPr lang="en-US" dirty="0" smtClean="0"/>
              <a:t>H L H</a:t>
            </a:r>
          </a:p>
          <a:p>
            <a:endParaRPr lang="en-US"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400" smtClean="0"/>
              <a:t>CIS4360 Computer Scurity Fundamentals</a:t>
            </a:r>
            <a:endParaRPr lang="en-US" sz="14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322736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412" y="4751615"/>
            <a:ext cx="8534400" cy="1541979"/>
          </a:xfrm>
        </p:spPr>
        <p:txBody>
          <a:bodyPr/>
          <a:lstStyle/>
          <a:p>
            <a:r>
              <a:rPr lang="en-US" dirty="0"/>
              <a:t>Transposition </a:t>
            </a:r>
            <a:r>
              <a:rPr lang="en-US" dirty="0" smtClean="0"/>
              <a:t>Ciphers</a:t>
            </a:r>
            <a:endParaRPr lang="en-US" dirty="0"/>
          </a:p>
        </p:txBody>
      </p:sp>
      <p:sp>
        <p:nvSpPr>
          <p:cNvPr id="3" name="Content Placeholder 2"/>
          <p:cNvSpPr>
            <a:spLocks noGrp="1"/>
          </p:cNvSpPr>
          <p:nvPr>
            <p:ph idx="1"/>
          </p:nvPr>
        </p:nvSpPr>
        <p:spPr>
          <a:xfrm>
            <a:off x="684212" y="1825193"/>
            <a:ext cx="9124290" cy="3753282"/>
          </a:xfrm>
        </p:spPr>
        <p:txBody>
          <a:bodyPr>
            <a:normAutofit/>
          </a:bodyPr>
          <a:lstStyle/>
          <a:p>
            <a:pPr marL="0" lvl="0" indent="0">
              <a:buNone/>
            </a:pPr>
            <a:r>
              <a:rPr lang="en-US" sz="2400" b="1" dirty="0">
                <a:cs typeface="Times New Roman" panose="02020603050405020304" pitchFamily="18" charset="0"/>
              </a:rPr>
              <a:t>T</a:t>
            </a:r>
            <a:r>
              <a:rPr lang="en-US" sz="2400" b="1" dirty="0" smtClean="0">
                <a:cs typeface="Times New Roman" panose="02020603050405020304" pitchFamily="18" charset="0"/>
              </a:rPr>
              <a:t>ransposition</a:t>
            </a:r>
            <a:r>
              <a:rPr lang="en-US" sz="2400" dirty="0" smtClean="0">
                <a:cs typeface="Times New Roman" panose="02020603050405020304" pitchFamily="18" charset="0"/>
              </a:rPr>
              <a:t> </a:t>
            </a:r>
            <a:r>
              <a:rPr lang="en-US" sz="2400" dirty="0">
                <a:cs typeface="Times New Roman" panose="02020603050405020304" pitchFamily="18" charset="0"/>
              </a:rPr>
              <a:t>or </a:t>
            </a:r>
            <a:r>
              <a:rPr lang="en-US" sz="2400" b="1" dirty="0">
                <a:cs typeface="Times New Roman" panose="02020603050405020304" pitchFamily="18" charset="0"/>
              </a:rPr>
              <a:t>permutation</a:t>
            </a:r>
            <a:r>
              <a:rPr lang="en-US" sz="2400" dirty="0">
                <a:cs typeface="Times New Roman" panose="02020603050405020304" pitchFamily="18" charset="0"/>
              </a:rPr>
              <a:t> ciphers hide the message contents by rearranging the order of the letters </a:t>
            </a:r>
            <a:endParaRPr lang="en-US" sz="2400" dirty="0" smtClean="0">
              <a:cs typeface="Times New Roman" panose="02020603050405020304" pitchFamily="18" charset="0"/>
            </a:endParaRPr>
          </a:p>
          <a:p>
            <a:pPr marL="0" indent="0">
              <a:spcBef>
                <a:spcPts val="1200"/>
              </a:spcBef>
              <a:buNone/>
            </a:pPr>
            <a:r>
              <a:rPr lang="en-US" sz="2400" b="1" dirty="0" err="1"/>
              <a:t>Scytale</a:t>
            </a:r>
            <a:r>
              <a:rPr lang="en-US" sz="2400" b="1" dirty="0"/>
              <a:t> cipher</a:t>
            </a:r>
            <a:endParaRPr lang="en-US" sz="2400" dirty="0"/>
          </a:p>
          <a:p>
            <a:pPr lvl="0">
              <a:spcBef>
                <a:spcPts val="0"/>
              </a:spcBef>
              <a:buClrTx/>
              <a:buFont typeface="Wingdings" panose="05000000000000000000" pitchFamily="2" charset="2"/>
              <a:buChar char="Ø"/>
            </a:pPr>
            <a:r>
              <a:rPr lang="en-US" sz="1900" dirty="0">
                <a:cs typeface="Times New Roman" panose="02020603050405020304" pitchFamily="18" charset="0"/>
              </a:rPr>
              <a:t>an early Greek transposition cipher </a:t>
            </a:r>
          </a:p>
          <a:p>
            <a:pPr lvl="0">
              <a:spcBef>
                <a:spcPts val="0"/>
              </a:spcBef>
              <a:buClrTx/>
              <a:buFont typeface="Wingdings" panose="05000000000000000000" pitchFamily="2" charset="2"/>
              <a:buChar char="Ø"/>
            </a:pPr>
            <a:r>
              <a:rPr lang="en-US" sz="1900" dirty="0">
                <a:cs typeface="Times New Roman" panose="02020603050405020304" pitchFamily="18" charset="0"/>
              </a:rPr>
              <a:t>a strip of paper was wound round a staff </a:t>
            </a:r>
          </a:p>
          <a:p>
            <a:pPr lvl="0">
              <a:spcBef>
                <a:spcPts val="0"/>
              </a:spcBef>
              <a:buClrTx/>
              <a:buFont typeface="Wingdings" panose="05000000000000000000" pitchFamily="2" charset="2"/>
              <a:buChar char="Ø"/>
            </a:pPr>
            <a:r>
              <a:rPr lang="en-US" sz="1900" dirty="0">
                <a:cs typeface="Times New Roman" panose="02020603050405020304" pitchFamily="18" charset="0"/>
              </a:rPr>
              <a:t>message written along staff in rows, then paper </a:t>
            </a:r>
            <a:endParaRPr lang="en-US" sz="1900" dirty="0" smtClean="0">
              <a:cs typeface="Times New Roman" panose="02020603050405020304" pitchFamily="18" charset="0"/>
            </a:endParaRPr>
          </a:p>
          <a:p>
            <a:pPr marL="0" lvl="0" indent="0">
              <a:spcBef>
                <a:spcPts val="0"/>
              </a:spcBef>
              <a:buClrTx/>
              <a:buNone/>
            </a:pPr>
            <a:r>
              <a:rPr lang="en-US" sz="1900" dirty="0">
                <a:cs typeface="Times New Roman" panose="02020603050405020304" pitchFamily="18" charset="0"/>
              </a:rPr>
              <a:t> </a:t>
            </a:r>
            <a:r>
              <a:rPr lang="en-US" sz="1900" dirty="0" smtClean="0">
                <a:cs typeface="Times New Roman" panose="02020603050405020304" pitchFamily="18" charset="0"/>
              </a:rPr>
              <a:t>   removed leaving </a:t>
            </a:r>
            <a:r>
              <a:rPr lang="en-US" sz="1900" dirty="0">
                <a:cs typeface="Times New Roman" panose="02020603050405020304" pitchFamily="18" charset="0"/>
              </a:rPr>
              <a:t>a strip of seemingly random letters </a:t>
            </a:r>
            <a:endParaRPr lang="en-US" sz="1900" dirty="0" smtClean="0">
              <a:cs typeface="Times New Roman" panose="02020603050405020304" pitchFamily="18" charset="0"/>
            </a:endParaRPr>
          </a:p>
          <a:p>
            <a:pPr>
              <a:spcBef>
                <a:spcPts val="0"/>
              </a:spcBef>
              <a:buClrTx/>
              <a:buFont typeface="Wingdings" panose="05000000000000000000" pitchFamily="2" charset="2"/>
              <a:buChar char="Ø"/>
            </a:pPr>
            <a:r>
              <a:rPr lang="en-US" sz="1900" dirty="0">
                <a:cs typeface="Times New Roman" panose="02020603050405020304" pitchFamily="18" charset="0"/>
              </a:rPr>
              <a:t>not very secure as key was width of paper &amp; staff </a:t>
            </a:r>
          </a:p>
          <a:p>
            <a:pPr lvl="0">
              <a:spcBef>
                <a:spcPts val="0"/>
              </a:spcBef>
              <a:buClrTx/>
              <a:buFont typeface="Wingdings" panose="05000000000000000000" pitchFamily="2" charset="2"/>
              <a:buChar char="Ø"/>
            </a:pPr>
            <a:endParaRPr lang="en-US" sz="1800" dirty="0">
              <a:cs typeface="Times New Roman" panose="02020603050405020304" pitchFamily="18" charset="0"/>
            </a:endParaRPr>
          </a:p>
          <a:p>
            <a:pPr marL="0" lvl="0" indent="0">
              <a:buNone/>
            </a:pPr>
            <a:endParaRPr lang="en-US" sz="2400" dirty="0" smtClean="0">
              <a:latin typeface="Times New Roman" panose="02020603050405020304" pitchFamily="18" charset="0"/>
              <a:cs typeface="Times New Roman" panose="02020603050405020304" pitchFamily="18" charset="0"/>
            </a:endParaRPr>
          </a:p>
          <a:p>
            <a:pPr marL="0" lvl="0" indent="0">
              <a:buNone/>
            </a:pPr>
            <a:endParaRPr lang="en-US" sz="2400" dirty="0" smtClean="0">
              <a:latin typeface="Times New Roman" panose="02020603050405020304" pitchFamily="18" charset="0"/>
              <a:cs typeface="Times New Roman" panose="02020603050405020304" pitchFamily="18" charset="0"/>
            </a:endParaRPr>
          </a:p>
          <a:p>
            <a:pPr marL="0" lvl="0" indent="0">
              <a:buNone/>
            </a:pPr>
            <a:endParaRPr lang="en-US" sz="2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8" name="Picture 7"/>
          <p:cNvPicPr>
            <a:picLocks noChangeAspect="1"/>
          </p:cNvPicPr>
          <p:nvPr/>
        </p:nvPicPr>
        <p:blipFill>
          <a:blip r:embed="rId2"/>
          <a:stretch>
            <a:fillRect/>
          </a:stretch>
        </p:blipFill>
        <p:spPr>
          <a:xfrm>
            <a:off x="7003698" y="2354936"/>
            <a:ext cx="4378285" cy="1249909"/>
          </a:xfrm>
          <a:prstGeom prst="rect">
            <a:avLst/>
          </a:prstGeom>
        </p:spPr>
      </p:pic>
    </p:spTree>
    <p:extLst>
      <p:ext uri="{BB962C8B-B14F-4D97-AF65-F5344CB8AC3E}">
        <p14:creationId xmlns:p14="http://schemas.microsoft.com/office/powerpoint/2010/main" val="2710252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012692"/>
            <a:ext cx="8534400" cy="1091143"/>
          </a:xfrm>
        </p:spPr>
        <p:txBody>
          <a:bodyPr>
            <a:normAutofit/>
          </a:bodyPr>
          <a:lstStyle/>
          <a:p>
            <a:r>
              <a:rPr lang="en-US" sz="4000" dirty="0" smtClean="0"/>
              <a:t>Definitions</a:t>
            </a:r>
            <a:endParaRPr lang="en-US" sz="4000" dirty="0"/>
          </a:p>
        </p:txBody>
      </p:sp>
      <p:sp>
        <p:nvSpPr>
          <p:cNvPr id="3" name="Content Placeholder 2"/>
          <p:cNvSpPr>
            <a:spLocks noGrp="1"/>
          </p:cNvSpPr>
          <p:nvPr>
            <p:ph idx="1"/>
          </p:nvPr>
        </p:nvSpPr>
        <p:spPr>
          <a:xfrm>
            <a:off x="745349" y="870216"/>
            <a:ext cx="10854175" cy="4256588"/>
          </a:xfrm>
        </p:spPr>
        <p:txBody>
          <a:bodyPr>
            <a:normAutofit/>
          </a:bodyPr>
          <a:lstStyle/>
          <a:p>
            <a:pPr>
              <a:spcBef>
                <a:spcPts val="600"/>
              </a:spcBef>
              <a:spcAft>
                <a:spcPts val="1200"/>
              </a:spcAft>
              <a:buClrTx/>
              <a:buFont typeface="Wingdings" panose="05000000000000000000" pitchFamily="2" charset="2"/>
              <a:buChar char="Ø"/>
            </a:pPr>
            <a:r>
              <a:rPr lang="en-US" sz="2400" u="sng" dirty="0" smtClean="0">
                <a:solidFill>
                  <a:schemeClr val="bg1"/>
                </a:solidFill>
              </a:rPr>
              <a:t>Cryptography:</a:t>
            </a:r>
            <a:r>
              <a:rPr lang="en-US" sz="2400" dirty="0" smtClean="0">
                <a:solidFill>
                  <a:schemeClr val="bg1"/>
                </a:solidFill>
              </a:rPr>
              <a:t>  the study of secret (</a:t>
            </a:r>
            <a:r>
              <a:rPr lang="en-US" sz="2400" dirty="0" smtClean="0">
                <a:solidFill>
                  <a:schemeClr val="bg1"/>
                </a:solidFill>
                <a:sym typeface="Symbol" panose="05050102010706020507" pitchFamily="18" charset="2"/>
              </a:rPr>
              <a:t></a:t>
            </a:r>
            <a:r>
              <a:rPr lang="en-US" sz="2400" dirty="0" smtClean="0">
                <a:solidFill>
                  <a:schemeClr val="bg1"/>
                </a:solidFill>
              </a:rPr>
              <a:t>) writing (</a:t>
            </a:r>
            <a:r>
              <a:rPr lang="en-US" sz="2400" dirty="0" smtClean="0">
                <a:solidFill>
                  <a:schemeClr val="bg1"/>
                </a:solidFill>
                <a:sym typeface="Symbol" panose="05050102010706020507" pitchFamily="18" charset="2"/>
              </a:rPr>
              <a:t></a:t>
            </a:r>
            <a:r>
              <a:rPr lang="en-US" sz="2400" dirty="0" smtClean="0">
                <a:solidFill>
                  <a:schemeClr val="bg1"/>
                </a:solidFill>
              </a:rPr>
              <a:t>)</a:t>
            </a:r>
          </a:p>
          <a:p>
            <a:pPr lvl="1">
              <a:spcBef>
                <a:spcPts val="600"/>
              </a:spcBef>
              <a:spcAft>
                <a:spcPts val="1200"/>
              </a:spcAft>
              <a:buClrTx/>
              <a:buFont typeface="Wingdings" panose="05000000000000000000" pitchFamily="2" charset="2"/>
              <a:buChar char="Ø"/>
            </a:pPr>
            <a:r>
              <a:rPr lang="en-US" sz="2000" dirty="0" smtClean="0">
                <a:solidFill>
                  <a:schemeClr val="bg1"/>
                </a:solidFill>
              </a:rPr>
              <a:t>Something cryptographers (security analysts) do …</a:t>
            </a:r>
          </a:p>
          <a:p>
            <a:pPr>
              <a:spcBef>
                <a:spcPts val="600"/>
              </a:spcBef>
              <a:spcAft>
                <a:spcPts val="1200"/>
              </a:spcAft>
              <a:buClrTx/>
              <a:buFont typeface="Wingdings" panose="05000000000000000000" pitchFamily="2" charset="2"/>
              <a:buChar char="Ø"/>
            </a:pPr>
            <a:r>
              <a:rPr lang="en-US" sz="2400" u="sng" dirty="0" smtClean="0">
                <a:solidFill>
                  <a:schemeClr val="bg1"/>
                </a:solidFill>
              </a:rPr>
              <a:t>Cryptanalysis:</a:t>
            </a:r>
            <a:r>
              <a:rPr lang="en-US" sz="2400" dirty="0" smtClean="0">
                <a:solidFill>
                  <a:schemeClr val="bg1"/>
                </a:solidFill>
              </a:rPr>
              <a:t> the analysis of secret writing</a:t>
            </a:r>
          </a:p>
          <a:p>
            <a:pPr lvl="1">
              <a:spcBef>
                <a:spcPts val="600"/>
              </a:spcBef>
              <a:spcAft>
                <a:spcPts val="1200"/>
              </a:spcAft>
              <a:buClrTx/>
              <a:buFont typeface="Wingdings" panose="05000000000000000000" pitchFamily="2" charset="2"/>
              <a:buChar char="Ø"/>
            </a:pPr>
            <a:r>
              <a:rPr lang="en-US" sz="2000" dirty="0" smtClean="0">
                <a:solidFill>
                  <a:schemeClr val="bg1"/>
                </a:solidFill>
              </a:rPr>
              <a:t>Something cryptographers must do and hackers love doing</a:t>
            </a:r>
          </a:p>
          <a:p>
            <a:pPr>
              <a:spcBef>
                <a:spcPts val="600"/>
              </a:spcBef>
              <a:spcAft>
                <a:spcPts val="1200"/>
              </a:spcAft>
              <a:buClrTx/>
              <a:buFont typeface="Wingdings" panose="05000000000000000000" pitchFamily="2" charset="2"/>
              <a:buChar char="Ø"/>
            </a:pPr>
            <a:r>
              <a:rPr lang="en-US" sz="2400" u="sng" dirty="0" smtClean="0">
                <a:solidFill>
                  <a:schemeClr val="bg1"/>
                </a:solidFill>
              </a:rPr>
              <a:t>Cryptology:</a:t>
            </a:r>
            <a:r>
              <a:rPr lang="en-US" sz="2400" dirty="0" smtClean="0">
                <a:solidFill>
                  <a:schemeClr val="bg1"/>
                </a:solidFill>
              </a:rPr>
              <a:t> embraces cryptography an cryptanalysis</a:t>
            </a:r>
          </a:p>
          <a:p>
            <a:pPr>
              <a:lnSpc>
                <a:spcPct val="150000"/>
              </a:lnSpc>
              <a:spcBef>
                <a:spcPts val="600"/>
              </a:spcBef>
              <a:spcAft>
                <a:spcPts val="1200"/>
              </a:spcAft>
              <a:buClrTx/>
              <a:buFont typeface="Wingdings" panose="05000000000000000000" pitchFamily="2" charset="2"/>
              <a:buChar char="Ø"/>
            </a:pPr>
            <a:r>
              <a:rPr lang="en-US" sz="2400" u="sng" dirty="0" smtClean="0">
                <a:solidFill>
                  <a:schemeClr val="bg1"/>
                </a:solidFill>
              </a:rPr>
              <a:t>Steganography</a:t>
            </a:r>
            <a:r>
              <a:rPr lang="en-US" sz="2400" dirty="0" smtClean="0">
                <a:solidFill>
                  <a:schemeClr val="bg1"/>
                </a:solidFill>
              </a:rPr>
              <a:t>: the study </a:t>
            </a:r>
            <a:r>
              <a:rPr lang="en-US" sz="2400" dirty="0">
                <a:solidFill>
                  <a:schemeClr val="bg1"/>
                </a:solidFill>
              </a:rPr>
              <a:t>of </a:t>
            </a:r>
            <a:r>
              <a:rPr lang="en-US" sz="2400" dirty="0" smtClean="0">
                <a:solidFill>
                  <a:schemeClr val="bg1"/>
                </a:solidFill>
              </a:rPr>
              <a:t>concealing (covering= </a:t>
            </a:r>
            <a:r>
              <a:rPr lang="en-US" sz="2400" dirty="0" smtClean="0">
                <a:solidFill>
                  <a:schemeClr val="bg1"/>
                </a:solidFill>
                <a:sym typeface="Symbol" panose="05050102010706020507" pitchFamily="18" charset="2"/>
              </a:rPr>
              <a:t></a:t>
            </a:r>
            <a:r>
              <a:rPr lang="en-US" sz="2400" dirty="0" smtClean="0">
                <a:solidFill>
                  <a:schemeClr val="bg1"/>
                </a:solidFill>
              </a:rPr>
              <a:t>) </a:t>
            </a:r>
            <a:r>
              <a:rPr lang="en-US" dirty="0" smtClean="0">
                <a:solidFill>
                  <a:schemeClr val="bg1"/>
                </a:solidFill>
              </a:rPr>
              <a:t>messages/files/images, typically within other messages/files/ images/videos.</a:t>
            </a: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147869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901684"/>
            <a:ext cx="8534400" cy="1556281"/>
          </a:xfrm>
        </p:spPr>
        <p:txBody>
          <a:bodyPr/>
          <a:lstStyle/>
          <a:p>
            <a:r>
              <a:rPr lang="en-US" dirty="0"/>
              <a:t>Row Transposition </a:t>
            </a:r>
            <a:r>
              <a:rPr lang="en-US" dirty="0" smtClean="0"/>
              <a:t>ciphers</a:t>
            </a:r>
            <a:endParaRPr lang="en-US" dirty="0"/>
          </a:p>
        </p:txBody>
      </p:sp>
      <p:sp>
        <p:nvSpPr>
          <p:cNvPr id="3" name="Content Placeholder 2"/>
          <p:cNvSpPr>
            <a:spLocks noGrp="1"/>
          </p:cNvSpPr>
          <p:nvPr>
            <p:ph idx="1"/>
          </p:nvPr>
        </p:nvSpPr>
        <p:spPr>
          <a:xfrm>
            <a:off x="147667" y="-28593"/>
            <a:ext cx="12044333" cy="2328863"/>
          </a:xfrm>
        </p:spPr>
        <p:txBody>
          <a:bodyPr/>
          <a:lstStyle/>
          <a:p>
            <a:pPr lvl="0">
              <a:buClrTx/>
              <a:buFont typeface="Wingdings" panose="05000000000000000000" pitchFamily="2" charset="2"/>
              <a:buChar char="Ø"/>
            </a:pPr>
            <a:r>
              <a:rPr lang="en-US" dirty="0">
                <a:solidFill>
                  <a:srgbClr val="002060"/>
                </a:solidFill>
                <a:cs typeface="Times New Roman" panose="02020603050405020304" pitchFamily="18" charset="0"/>
              </a:rPr>
              <a:t>W</a:t>
            </a:r>
            <a:r>
              <a:rPr lang="en-US" dirty="0" smtClean="0">
                <a:solidFill>
                  <a:srgbClr val="002060"/>
                </a:solidFill>
                <a:cs typeface="Times New Roman" panose="02020603050405020304" pitchFamily="18" charset="0"/>
              </a:rPr>
              <a:t>rite </a:t>
            </a:r>
            <a:r>
              <a:rPr lang="en-US" dirty="0">
                <a:solidFill>
                  <a:srgbClr val="002060"/>
                </a:solidFill>
                <a:cs typeface="Times New Roman" panose="02020603050405020304" pitchFamily="18" charset="0"/>
              </a:rPr>
              <a:t>message in a number of columns </a:t>
            </a:r>
            <a:r>
              <a:rPr lang="en-US" dirty="0" smtClean="0">
                <a:solidFill>
                  <a:srgbClr val="002060"/>
                </a:solidFill>
                <a:cs typeface="Times New Roman" panose="02020603050405020304" pitchFamily="18" charset="0"/>
              </a:rPr>
              <a:t>and </a:t>
            </a:r>
            <a:r>
              <a:rPr lang="en-US" dirty="0">
                <a:solidFill>
                  <a:srgbClr val="002060"/>
                </a:solidFill>
                <a:cs typeface="Times New Roman" panose="02020603050405020304" pitchFamily="18" charset="0"/>
              </a:rPr>
              <a:t>use some rule to read off from these columns </a:t>
            </a:r>
          </a:p>
          <a:p>
            <a:pPr lvl="0">
              <a:lnSpc>
                <a:spcPct val="130000"/>
              </a:lnSpc>
              <a:buClrTx/>
              <a:buFont typeface="Wingdings" panose="05000000000000000000" pitchFamily="2" charset="2"/>
              <a:buChar char="Ø"/>
            </a:pPr>
            <a:r>
              <a:rPr lang="en-US" dirty="0">
                <a:solidFill>
                  <a:srgbClr val="002060"/>
                </a:solidFill>
                <a:cs typeface="Times New Roman" panose="02020603050405020304" pitchFamily="18" charset="0"/>
              </a:rPr>
              <a:t>K</a:t>
            </a:r>
            <a:r>
              <a:rPr lang="en-US" dirty="0" smtClean="0">
                <a:solidFill>
                  <a:srgbClr val="002060"/>
                </a:solidFill>
                <a:cs typeface="Times New Roman" panose="02020603050405020304" pitchFamily="18" charset="0"/>
              </a:rPr>
              <a:t>ey </a:t>
            </a:r>
            <a:r>
              <a:rPr lang="en-US" dirty="0">
                <a:solidFill>
                  <a:srgbClr val="002060"/>
                </a:solidFill>
                <a:cs typeface="Times New Roman" panose="02020603050405020304" pitchFamily="18" charset="0"/>
              </a:rPr>
              <a:t>could be a series of </a:t>
            </a:r>
            <a:r>
              <a:rPr lang="en-US" dirty="0" smtClean="0">
                <a:solidFill>
                  <a:srgbClr val="002060"/>
                </a:solidFill>
                <a:cs typeface="Times New Roman" panose="02020603050405020304" pitchFamily="18" charset="0"/>
              </a:rPr>
              <a:t>numbers </a:t>
            </a:r>
            <a:r>
              <a:rPr lang="en-US" dirty="0">
                <a:solidFill>
                  <a:srgbClr val="002060"/>
                </a:solidFill>
                <a:cs typeface="Times New Roman" panose="02020603050405020304" pitchFamily="18" charset="0"/>
              </a:rPr>
              <a:t>being the order to: read off the </a:t>
            </a:r>
            <a:r>
              <a:rPr lang="en-US" dirty="0" smtClean="0">
                <a:solidFill>
                  <a:srgbClr val="002060"/>
                </a:solidFill>
                <a:cs typeface="Times New Roman" panose="02020603050405020304" pitchFamily="18" charset="0"/>
              </a:rPr>
              <a:t>cipher, </a:t>
            </a:r>
            <a:r>
              <a:rPr lang="en-US" dirty="0">
                <a:solidFill>
                  <a:srgbClr val="002060"/>
                </a:solidFill>
                <a:cs typeface="Times New Roman" panose="02020603050405020304" pitchFamily="18" charset="0"/>
              </a:rPr>
              <a:t>or write in the plaintext </a:t>
            </a:r>
          </a:p>
          <a:p>
            <a:endParaRPr lang="en-US"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sp>
        <p:nvSpPr>
          <p:cNvPr id="7" name="Rectangle 6"/>
          <p:cNvSpPr/>
          <p:nvPr/>
        </p:nvSpPr>
        <p:spPr>
          <a:xfrm>
            <a:off x="3005136" y="1588740"/>
            <a:ext cx="8053388" cy="3725635"/>
          </a:xfrm>
          <a:prstGeom prst="rect">
            <a:avLst/>
          </a:prstGeom>
        </p:spPr>
        <p:txBody>
          <a:bodyPr wrap="square">
            <a:spAutoFit/>
          </a:bodyPr>
          <a:lstStyle/>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Plain:	THESIMPLESTPOSSIBLETRANSPOSITIONSXX</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Key (R):      2 5 4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1</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3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Key (W):                     </a:t>
            </a:r>
            <a:r>
              <a:rPr lang="en-US" dirty="0" smtClean="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4 </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1 5 3 2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T H E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S</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I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S</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T I E H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M P L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E</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S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E</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M S L P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T P O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S</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a:t>
            </a:r>
            <a:r>
              <a:rPr lang="en-US" dirty="0" err="1">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S</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S</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T S O P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I B L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E</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T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E</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I T L B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R A N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S</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P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S</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R P N A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O S I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T</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I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T</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O I </a:t>
            </a:r>
            <a:r>
              <a:rPr lang="en-US" dirty="0" err="1">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I</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S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O N S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X</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a:t>
            </a:r>
            <a:r>
              <a:rPr lang="en-US" dirty="0" err="1">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X</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X</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 O X S N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Cipher: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S</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TIEH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E</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MSLP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S</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TSOP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E</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ITLB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S</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RPNA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T</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OIIS </a:t>
            </a:r>
            <a:r>
              <a:rPr lang="en-US" dirty="0">
                <a:solidFill>
                  <a:srgbClr val="FF0000"/>
                </a:solidFill>
                <a:latin typeface="Courier New" panose="02070309020205020404" pitchFamily="49" charset="0"/>
                <a:ea typeface="Times New Roman" panose="02020603050405020304" pitchFamily="18" charset="0"/>
                <a:cs typeface="Times New Roman" panose="02020603050405020304" pitchFamily="18" charset="0"/>
              </a:rPr>
              <a:t>X</a:t>
            </a:r>
            <a:r>
              <a:rPr lang="en-US" dirty="0">
                <a:solidFill>
                  <a:schemeClr val="bg1"/>
                </a:solidFill>
                <a:latin typeface="Courier New" panose="02070309020205020404" pitchFamily="49" charset="0"/>
                <a:ea typeface="Times New Roman" panose="02020603050405020304" pitchFamily="18" charset="0"/>
                <a:cs typeface="Times New Roman" panose="02020603050405020304" pitchFamily="18" charset="0"/>
              </a:rPr>
              <a:t>OXSN</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7210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12517438" cy="1507067"/>
          </a:xfrm>
        </p:spPr>
        <p:txBody>
          <a:bodyPr>
            <a:normAutofit/>
          </a:bodyPr>
          <a:lstStyle/>
          <a:p>
            <a:r>
              <a:rPr lang="en-US" dirty="0"/>
              <a:t>Cryptanalysis of Row Transposition </a:t>
            </a:r>
            <a:r>
              <a:rPr lang="en-US" dirty="0" smtClean="0"/>
              <a:t>ciphers</a:t>
            </a:r>
            <a:endParaRPr lang="en-US" dirty="0"/>
          </a:p>
        </p:txBody>
      </p:sp>
      <p:sp>
        <p:nvSpPr>
          <p:cNvPr id="3" name="Content Placeholder 2"/>
          <p:cNvSpPr>
            <a:spLocks noGrp="1"/>
          </p:cNvSpPr>
          <p:nvPr>
            <p:ph idx="1"/>
          </p:nvPr>
        </p:nvSpPr>
        <p:spPr>
          <a:xfrm>
            <a:off x="1169993" y="685800"/>
            <a:ext cx="11088689" cy="3615267"/>
          </a:xfrm>
        </p:spPr>
        <p:txBody>
          <a:bodyPr/>
          <a:lstStyle/>
          <a:p>
            <a:pPr lvl="0">
              <a:buClrTx/>
              <a:buFont typeface="Wingdings" panose="05000000000000000000" pitchFamily="2" charset="2"/>
              <a:buChar char="Ø"/>
            </a:pPr>
            <a:r>
              <a:rPr lang="en-US" dirty="0">
                <a:solidFill>
                  <a:srgbClr val="002060"/>
                </a:solidFill>
                <a:cs typeface="Times New Roman" panose="02020603050405020304" pitchFamily="18" charset="0"/>
              </a:rPr>
              <a:t>a frequency count will show a normal language profile </a:t>
            </a:r>
          </a:p>
          <a:p>
            <a:pPr lvl="0">
              <a:buClrTx/>
              <a:buFont typeface="Wingdings" panose="05000000000000000000" pitchFamily="2" charset="2"/>
              <a:buChar char="Ø"/>
            </a:pPr>
            <a:r>
              <a:rPr lang="en-US" dirty="0">
                <a:solidFill>
                  <a:srgbClr val="002060"/>
                </a:solidFill>
                <a:cs typeface="Times New Roman" panose="02020603050405020304" pitchFamily="18" charset="0"/>
              </a:rPr>
              <a:t>hence know have letters rearranged </a:t>
            </a:r>
          </a:p>
          <a:p>
            <a:pPr lvl="0">
              <a:buClrTx/>
              <a:buFont typeface="Wingdings" panose="05000000000000000000" pitchFamily="2" charset="2"/>
              <a:buChar char="Ø"/>
            </a:pPr>
            <a:r>
              <a:rPr lang="en-US" dirty="0">
                <a:solidFill>
                  <a:srgbClr val="002060"/>
                </a:solidFill>
                <a:cs typeface="Times New Roman" panose="02020603050405020304" pitchFamily="18" charset="0"/>
              </a:rPr>
              <a:t>basic idea is to guess period, then look at all possible permutations in period, and search for common </a:t>
            </a:r>
            <a:r>
              <a:rPr lang="en-US" dirty="0" smtClean="0">
                <a:solidFill>
                  <a:srgbClr val="002060"/>
                </a:solidFill>
                <a:cs typeface="Times New Roman" panose="02020603050405020304" pitchFamily="18" charset="0"/>
              </a:rPr>
              <a:t>patterns</a:t>
            </a:r>
            <a:endParaRPr lang="en-US" dirty="0">
              <a:solidFill>
                <a:srgbClr val="002060"/>
              </a:solidFill>
              <a:cs typeface="Times New Roman" panose="02020603050405020304" pitchFamily="18" charset="0"/>
            </a:endParaRPr>
          </a:p>
          <a:p>
            <a:pPr lvl="0">
              <a:buClrTx/>
              <a:buFont typeface="Wingdings" panose="05000000000000000000" pitchFamily="2" charset="2"/>
              <a:buChar char="Ø"/>
            </a:pPr>
            <a:r>
              <a:rPr lang="en-US" dirty="0">
                <a:solidFill>
                  <a:srgbClr val="002060"/>
                </a:solidFill>
                <a:cs typeface="Times New Roman" panose="02020603050405020304" pitchFamily="18" charset="0"/>
              </a:rPr>
              <a:t>use lists of common pairs &amp; triples &amp; other features </a:t>
            </a:r>
          </a:p>
          <a:p>
            <a:endParaRPr lang="en-US"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4200938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959924"/>
            <a:ext cx="8534400" cy="1507067"/>
          </a:xfrm>
        </p:spPr>
        <p:txBody>
          <a:bodyPr>
            <a:normAutofit/>
          </a:bodyPr>
          <a:lstStyle/>
          <a:p>
            <a:r>
              <a:rPr lang="en-US" sz="4000" dirty="0"/>
              <a:t>Product </a:t>
            </a:r>
            <a:r>
              <a:rPr lang="en-US" sz="4000" dirty="0" smtClean="0"/>
              <a:t>ciphers</a:t>
            </a:r>
            <a:endParaRPr lang="en-US" sz="4000" dirty="0"/>
          </a:p>
        </p:txBody>
      </p:sp>
      <p:sp>
        <p:nvSpPr>
          <p:cNvPr id="3" name="Content Placeholder 2"/>
          <p:cNvSpPr>
            <a:spLocks noGrp="1"/>
          </p:cNvSpPr>
          <p:nvPr>
            <p:ph idx="1"/>
          </p:nvPr>
        </p:nvSpPr>
        <p:spPr>
          <a:xfrm>
            <a:off x="684211" y="182441"/>
            <a:ext cx="10754581" cy="5100638"/>
          </a:xfrm>
        </p:spPr>
        <p:txBody>
          <a:bodyPr>
            <a:normAutofit fontScale="92500"/>
          </a:bodyPr>
          <a:lstStyle/>
          <a:p>
            <a:pPr lvl="0">
              <a:buClr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In general </a:t>
            </a:r>
            <a:r>
              <a:rPr lang="en-US" sz="2400" dirty="0">
                <a:solidFill>
                  <a:schemeClr val="bg1"/>
                </a:solidFill>
                <a:latin typeface="Times New Roman" panose="02020603050405020304" pitchFamily="18" charset="0"/>
                <a:cs typeface="Times New Roman" panose="02020603050405020304" pitchFamily="18" charset="0"/>
              </a:rPr>
              <a:t>ciphers </a:t>
            </a:r>
            <a:r>
              <a:rPr lang="en-US" sz="2400" dirty="0" smtClean="0">
                <a:solidFill>
                  <a:schemeClr val="bg1"/>
                </a:solidFill>
                <a:latin typeface="Times New Roman" panose="02020603050405020304" pitchFamily="18" charset="0"/>
                <a:cs typeface="Times New Roman" panose="02020603050405020304" pitchFamily="18" charset="0"/>
              </a:rPr>
              <a:t>based </a:t>
            </a:r>
            <a:r>
              <a:rPr lang="en-US" sz="2400" dirty="0">
                <a:solidFill>
                  <a:schemeClr val="bg1"/>
                </a:solidFill>
                <a:latin typeface="Times New Roman" panose="02020603050405020304" pitchFamily="18" charset="0"/>
                <a:cs typeface="Times New Roman" panose="02020603050405020304" pitchFamily="18" charset="0"/>
              </a:rPr>
              <a:t>on just substitutions or just transpositions are not secure </a:t>
            </a:r>
          </a:p>
          <a:p>
            <a:pPr lvl="0">
              <a:buClrTx/>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W</a:t>
            </a:r>
            <a:r>
              <a:rPr lang="en-US" sz="2400" dirty="0" smtClean="0">
                <a:solidFill>
                  <a:schemeClr val="bg1"/>
                </a:solidFill>
                <a:latin typeface="Times New Roman" panose="02020603050405020304" pitchFamily="18" charset="0"/>
                <a:cs typeface="Times New Roman" panose="02020603050405020304" pitchFamily="18" charset="0"/>
              </a:rPr>
              <a:t>hat </a:t>
            </a:r>
            <a:r>
              <a:rPr lang="en-US" sz="2400" dirty="0">
                <a:solidFill>
                  <a:schemeClr val="bg1"/>
                </a:solidFill>
                <a:latin typeface="Times New Roman" panose="02020603050405020304" pitchFamily="18" charset="0"/>
                <a:cs typeface="Times New Roman" panose="02020603050405020304" pitchFamily="18" charset="0"/>
              </a:rPr>
              <a:t>about </a:t>
            </a:r>
            <a:r>
              <a:rPr lang="en-US" sz="2400" dirty="0" smtClean="0">
                <a:solidFill>
                  <a:schemeClr val="bg1"/>
                </a:solidFill>
                <a:latin typeface="Times New Roman" panose="02020603050405020304" pitchFamily="18" charset="0"/>
                <a:cs typeface="Times New Roman" panose="02020603050405020304" pitchFamily="18" charset="0"/>
              </a:rPr>
              <a:t>combining </a:t>
            </a:r>
            <a:r>
              <a:rPr lang="en-US" sz="2400" dirty="0">
                <a:solidFill>
                  <a:schemeClr val="bg1"/>
                </a:solidFill>
                <a:latin typeface="Times New Roman" panose="02020603050405020304" pitchFamily="18" charset="0"/>
                <a:cs typeface="Times New Roman" panose="02020603050405020304" pitchFamily="18" charset="0"/>
              </a:rPr>
              <a:t>several </a:t>
            </a:r>
            <a:r>
              <a:rPr lang="en-US" sz="2400" dirty="0" smtClean="0">
                <a:solidFill>
                  <a:schemeClr val="bg1"/>
                </a:solidFill>
                <a:latin typeface="Times New Roman" panose="02020603050405020304" pitchFamily="18" charset="0"/>
                <a:cs typeface="Times New Roman" panose="02020603050405020304" pitchFamily="18" charset="0"/>
              </a:rPr>
              <a:t>ciphers? </a:t>
            </a:r>
            <a:endParaRPr lang="en-US" sz="2400" dirty="0">
              <a:solidFill>
                <a:schemeClr val="bg1"/>
              </a:solidFill>
              <a:latin typeface="Times New Roman" panose="02020603050405020304" pitchFamily="18" charset="0"/>
              <a:cs typeface="Times New Roman" panose="02020603050405020304" pitchFamily="18" charset="0"/>
            </a:endParaRPr>
          </a:p>
          <a:p>
            <a:pPr lvl="1">
              <a:buClrTx/>
              <a:buFont typeface="Wingdings" panose="05000000000000000000" pitchFamily="2" charset="2"/>
              <a:buChar char="Ø"/>
            </a:pPr>
            <a:r>
              <a:rPr lang="en-US" sz="2000" dirty="0">
                <a:solidFill>
                  <a:schemeClr val="bg1"/>
                </a:solidFill>
                <a:latin typeface="Times New Roman" panose="02020603050405020304" pitchFamily="18" charset="0"/>
                <a:cs typeface="Times New Roman" panose="02020603050405020304" pitchFamily="18" charset="0"/>
              </a:rPr>
              <a:t>two substitutions are really only one more complex substitution </a:t>
            </a:r>
          </a:p>
          <a:p>
            <a:pPr lvl="1">
              <a:buClrTx/>
              <a:buFont typeface="Wingdings" panose="05000000000000000000" pitchFamily="2" charset="2"/>
              <a:buChar char="Ø"/>
            </a:pPr>
            <a:r>
              <a:rPr lang="en-US" sz="2000" dirty="0">
                <a:solidFill>
                  <a:schemeClr val="bg1"/>
                </a:solidFill>
                <a:latin typeface="Times New Roman" panose="02020603050405020304" pitchFamily="18" charset="0"/>
                <a:cs typeface="Times New Roman" panose="02020603050405020304" pitchFamily="18" charset="0"/>
              </a:rPr>
              <a:t>two transpositions are really only one more complex transposition </a:t>
            </a:r>
          </a:p>
          <a:p>
            <a:pPr lvl="1">
              <a:buClrTx/>
              <a:buFont typeface="Wingdings" panose="05000000000000000000" pitchFamily="2" charset="2"/>
              <a:buChar char="Ø"/>
            </a:pPr>
            <a:r>
              <a:rPr lang="en-US" sz="2000" dirty="0">
                <a:solidFill>
                  <a:schemeClr val="bg1"/>
                </a:solidFill>
                <a:latin typeface="Times New Roman" panose="02020603050405020304" pitchFamily="18" charset="0"/>
                <a:cs typeface="Times New Roman" panose="02020603050405020304" pitchFamily="18" charset="0"/>
              </a:rPr>
              <a:t>but a substitution followed by a transposition makes a new much harder cipher </a:t>
            </a:r>
          </a:p>
          <a:p>
            <a:pPr lvl="0">
              <a:buClr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PRODUCT CIPHERS </a:t>
            </a:r>
            <a:r>
              <a:rPr lang="en-US" sz="2400" dirty="0">
                <a:solidFill>
                  <a:schemeClr val="bg1"/>
                </a:solidFill>
                <a:latin typeface="Times New Roman" panose="02020603050405020304" pitchFamily="18" charset="0"/>
                <a:cs typeface="Times New Roman" panose="02020603050405020304" pitchFamily="18" charset="0"/>
              </a:rPr>
              <a:t>consist </a:t>
            </a:r>
            <a:r>
              <a:rPr lang="en-US" sz="2400" dirty="0" smtClean="0">
                <a:solidFill>
                  <a:schemeClr val="bg1"/>
                </a:solidFill>
                <a:latin typeface="Times New Roman" panose="02020603050405020304" pitchFamily="18" charset="0"/>
                <a:cs typeface="Times New Roman" panose="02020603050405020304" pitchFamily="18" charset="0"/>
              </a:rPr>
              <a:t>of chained substitution-transposition combinations </a:t>
            </a:r>
            <a:endParaRPr lang="en-US" sz="2400" dirty="0">
              <a:solidFill>
                <a:schemeClr val="bg1"/>
              </a:solidFill>
              <a:latin typeface="Times New Roman" panose="02020603050405020304" pitchFamily="18" charset="0"/>
              <a:cs typeface="Times New Roman" panose="02020603050405020304" pitchFamily="18" charset="0"/>
            </a:endParaRPr>
          </a:p>
          <a:p>
            <a:pPr lvl="0">
              <a:buClrTx/>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I</a:t>
            </a:r>
            <a:r>
              <a:rPr lang="en-US" sz="2400" dirty="0" smtClean="0">
                <a:solidFill>
                  <a:schemeClr val="bg1"/>
                </a:solidFill>
                <a:latin typeface="Times New Roman" panose="02020603050405020304" pitchFamily="18" charset="0"/>
                <a:cs typeface="Times New Roman" panose="02020603050405020304" pitchFamily="18" charset="0"/>
              </a:rPr>
              <a:t>n </a:t>
            </a:r>
            <a:r>
              <a:rPr lang="en-US" sz="2400" dirty="0">
                <a:solidFill>
                  <a:schemeClr val="bg1"/>
                </a:solidFill>
                <a:latin typeface="Times New Roman" panose="02020603050405020304" pitchFamily="18" charset="0"/>
                <a:cs typeface="Times New Roman" panose="02020603050405020304" pitchFamily="18" charset="0"/>
              </a:rPr>
              <a:t>general </a:t>
            </a:r>
            <a:r>
              <a:rPr lang="en-US" sz="2400" dirty="0" smtClean="0">
                <a:solidFill>
                  <a:schemeClr val="bg1"/>
                </a:solidFill>
                <a:latin typeface="Times New Roman" panose="02020603050405020304" pitchFamily="18" charset="0"/>
                <a:cs typeface="Times New Roman" panose="02020603050405020304" pitchFamily="18" charset="0"/>
              </a:rPr>
              <a:t>these are </a:t>
            </a:r>
            <a:r>
              <a:rPr lang="en-US" sz="2400" dirty="0">
                <a:solidFill>
                  <a:schemeClr val="bg1"/>
                </a:solidFill>
                <a:latin typeface="Times New Roman" panose="02020603050405020304" pitchFamily="18" charset="0"/>
                <a:cs typeface="Times New Roman" panose="02020603050405020304" pitchFamily="18" charset="0"/>
              </a:rPr>
              <a:t>far too hard to do by </a:t>
            </a:r>
            <a:r>
              <a:rPr lang="en-US" sz="2400" dirty="0" smtClean="0">
                <a:solidFill>
                  <a:schemeClr val="bg1"/>
                </a:solidFill>
                <a:latin typeface="Times New Roman" panose="02020603050405020304" pitchFamily="18" charset="0"/>
                <a:cs typeface="Times New Roman" panose="02020603050405020304" pitchFamily="18" charset="0"/>
              </a:rPr>
              <a:t>hand</a:t>
            </a:r>
          </a:p>
          <a:p>
            <a:pPr lvl="0">
              <a:buClrTx/>
              <a:buFont typeface="Wingdings" panose="05000000000000000000" pitchFamily="2" charset="2"/>
              <a:buChar char="Ø"/>
            </a:pPr>
            <a:r>
              <a:rPr lang="en-US" sz="2400" dirty="0">
                <a:solidFill>
                  <a:schemeClr val="bg1"/>
                </a:solidFill>
                <a:latin typeface="Times New Roman" panose="02020603050405020304" pitchFamily="18" charset="0"/>
                <a:cs typeface="Times New Roman" panose="02020603050405020304" pitchFamily="18" charset="0"/>
              </a:rPr>
              <a:t>O</a:t>
            </a:r>
            <a:r>
              <a:rPr lang="en-US" sz="2400" dirty="0" smtClean="0">
                <a:solidFill>
                  <a:schemeClr val="bg1"/>
                </a:solidFill>
                <a:latin typeface="Times New Roman" panose="02020603050405020304" pitchFamily="18" charset="0"/>
                <a:cs typeface="Times New Roman" panose="02020603050405020304" pitchFamily="18" charset="0"/>
              </a:rPr>
              <a:t>ne </a:t>
            </a:r>
            <a:r>
              <a:rPr lang="en-US" sz="2400" dirty="0">
                <a:solidFill>
                  <a:schemeClr val="bg1"/>
                </a:solidFill>
                <a:latin typeface="Times New Roman" panose="02020603050405020304" pitchFamily="18" charset="0"/>
                <a:cs typeface="Times New Roman" panose="02020603050405020304" pitchFamily="18" charset="0"/>
              </a:rPr>
              <a:t>famous </a:t>
            </a:r>
            <a:r>
              <a:rPr lang="en-US" sz="2400" dirty="0" smtClean="0">
                <a:solidFill>
                  <a:schemeClr val="bg1"/>
                </a:solidFill>
                <a:latin typeface="Times New Roman" panose="02020603050405020304" pitchFamily="18" charset="0"/>
                <a:cs typeface="Times New Roman" panose="02020603050405020304" pitchFamily="18" charset="0"/>
              </a:rPr>
              <a:t>Product </a:t>
            </a:r>
            <a:r>
              <a:rPr lang="en-US" sz="2400" dirty="0">
                <a:solidFill>
                  <a:schemeClr val="bg1"/>
                </a:solidFill>
                <a:latin typeface="Times New Roman" panose="02020603050405020304" pitchFamily="18" charset="0"/>
                <a:cs typeface="Times New Roman" panose="02020603050405020304" pitchFamily="18" charset="0"/>
              </a:rPr>
              <a:t>C</a:t>
            </a:r>
            <a:r>
              <a:rPr lang="en-US" sz="2400" dirty="0" smtClean="0">
                <a:solidFill>
                  <a:schemeClr val="bg1"/>
                </a:solidFill>
                <a:latin typeface="Times New Roman" panose="02020603050405020304" pitchFamily="18" charset="0"/>
                <a:cs typeface="Times New Roman" panose="02020603050405020304" pitchFamily="18" charset="0"/>
              </a:rPr>
              <a:t>ipher</a:t>
            </a:r>
            <a:r>
              <a:rPr lang="en-US" sz="2400" dirty="0">
                <a:solidFill>
                  <a:schemeClr val="bg1"/>
                </a:solidFill>
                <a:latin typeface="Times New Roman" panose="02020603050405020304" pitchFamily="18" charset="0"/>
                <a:cs typeface="Times New Roman" panose="02020603050405020304" pitchFamily="18" charset="0"/>
              </a:rPr>
              <a:t>, the 'ADFGVX' </a:t>
            </a:r>
            <a:r>
              <a:rPr lang="en-US" sz="2400" dirty="0" smtClean="0">
                <a:solidFill>
                  <a:schemeClr val="bg1"/>
                </a:solidFill>
                <a:latin typeface="Times New Roman" panose="02020603050405020304" pitchFamily="18" charset="0"/>
                <a:cs typeface="Times New Roman" panose="02020603050405020304" pitchFamily="18" charset="0"/>
              </a:rPr>
              <a:t>cipher, </a:t>
            </a:r>
            <a:r>
              <a:rPr lang="en-US" sz="2400" dirty="0">
                <a:solidFill>
                  <a:schemeClr val="bg1"/>
                </a:solidFill>
                <a:latin typeface="Times New Roman" panose="02020603050405020304" pitchFamily="18" charset="0"/>
                <a:cs typeface="Times New Roman" panose="02020603050405020304" pitchFamily="18" charset="0"/>
              </a:rPr>
              <a:t>was used in </a:t>
            </a:r>
            <a:r>
              <a:rPr lang="en-US" sz="2400" dirty="0" smtClean="0">
                <a:solidFill>
                  <a:schemeClr val="bg1"/>
                </a:solidFill>
                <a:latin typeface="Times New Roman" panose="02020603050405020304" pitchFamily="18" charset="0"/>
                <a:cs typeface="Times New Roman" panose="02020603050405020304" pitchFamily="18" charset="0"/>
              </a:rPr>
              <a:t>WW1 </a:t>
            </a:r>
            <a:endParaRPr lang="en-US" sz="2400" dirty="0">
              <a:solidFill>
                <a:schemeClr val="bg1"/>
              </a:solidFill>
              <a:latin typeface="Times New Roman" panose="02020603050405020304" pitchFamily="18" charset="0"/>
              <a:cs typeface="Times New Roman" panose="02020603050405020304" pitchFamily="18" charset="0"/>
            </a:endParaRPr>
          </a:p>
          <a:p>
            <a:pPr lvl="0">
              <a:buClr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However this could easily be broken with calculating machines.</a:t>
            </a:r>
          </a:p>
          <a:p>
            <a:pPr lvl="0">
              <a:buClrTx/>
              <a:buFont typeface="Wingdings" panose="05000000000000000000" pitchFamily="2" charset="2"/>
              <a:buChar char="Ø"/>
            </a:pPr>
            <a:r>
              <a:rPr lang="en-US" sz="2400" dirty="0" smtClean="0">
                <a:solidFill>
                  <a:schemeClr val="bg1"/>
                </a:solidFill>
                <a:latin typeface="Times New Roman" panose="02020603050405020304" pitchFamily="18" charset="0"/>
                <a:cs typeface="Times New Roman" panose="02020603050405020304" pitchFamily="18" charset="0"/>
              </a:rPr>
              <a:t>One </a:t>
            </a:r>
            <a:r>
              <a:rPr lang="en-US" sz="2400" dirty="0">
                <a:solidFill>
                  <a:schemeClr val="bg1"/>
                </a:solidFill>
                <a:latin typeface="Times New Roman" panose="02020603050405020304" pitchFamily="18" charset="0"/>
                <a:cs typeface="Times New Roman" panose="02020603050405020304" pitchFamily="18" charset="0"/>
              </a:rPr>
              <a:t>had to wait for the invention of the </a:t>
            </a:r>
            <a:r>
              <a:rPr lang="en-US" sz="2400" dirty="0" smtClean="0">
                <a:solidFill>
                  <a:schemeClr val="bg1"/>
                </a:solidFill>
                <a:latin typeface="Times New Roman" panose="02020603050405020304" pitchFamily="18" charset="0"/>
                <a:cs typeface="Times New Roman" panose="02020603050405020304" pitchFamily="18" charset="0"/>
              </a:rPr>
              <a:t>Cipher </a:t>
            </a:r>
            <a:r>
              <a:rPr lang="en-US" sz="2400" dirty="0">
                <a:solidFill>
                  <a:schemeClr val="bg1"/>
                </a:solidFill>
                <a:latin typeface="Times New Roman" panose="02020603050405020304" pitchFamily="18" charset="0"/>
                <a:cs typeface="Times New Roman" panose="02020603050405020304" pitchFamily="18" charset="0"/>
              </a:rPr>
              <a:t>M</a:t>
            </a:r>
            <a:r>
              <a:rPr lang="en-US" sz="2400" dirty="0" smtClean="0">
                <a:solidFill>
                  <a:schemeClr val="bg1"/>
                </a:solidFill>
                <a:latin typeface="Times New Roman" panose="02020603050405020304" pitchFamily="18" charset="0"/>
                <a:cs typeface="Times New Roman" panose="02020603050405020304" pitchFamily="18" charset="0"/>
              </a:rPr>
              <a:t>achine</a:t>
            </a:r>
            <a:r>
              <a:rPr lang="en-US" sz="2400" dirty="0">
                <a:solidFill>
                  <a:schemeClr val="bg1"/>
                </a:solidFill>
                <a:latin typeface="Times New Roman" panose="02020603050405020304" pitchFamily="18" charset="0"/>
                <a:cs typeface="Times New Roman" panose="02020603050405020304" pitchFamily="18" charset="0"/>
              </a:rPr>
              <a:t>, particularly the rotor machines (</a:t>
            </a:r>
            <a:r>
              <a:rPr lang="en-US" sz="2400" dirty="0" err="1">
                <a:solidFill>
                  <a:schemeClr val="bg1"/>
                </a:solidFill>
                <a:latin typeface="Times New Roman" panose="02020603050405020304" pitchFamily="18" charset="0"/>
                <a:cs typeface="Times New Roman" panose="02020603050405020304" pitchFamily="18" charset="0"/>
              </a:rPr>
              <a:t>eg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the Enigma mentioned earlier</a:t>
            </a:r>
            <a:r>
              <a:rPr lang="en-US" sz="2400" dirty="0">
                <a:solidFill>
                  <a:schemeClr val="bg1"/>
                </a:solidFill>
                <a:latin typeface="Times New Roman" panose="02020603050405020304" pitchFamily="18" charset="0"/>
                <a:cs typeface="Times New Roman" panose="02020603050405020304" pitchFamily="18" charset="0"/>
              </a:rPr>
              <a:t>)</a:t>
            </a:r>
            <a:r>
              <a:rPr lang="en-US" sz="2400" dirty="0" smtClean="0">
                <a:solidFill>
                  <a:schemeClr val="bg1"/>
                </a:solidFill>
                <a:latin typeface="Times New Roman" panose="02020603050405020304" pitchFamily="18" charset="0"/>
                <a:cs typeface="Times New Roman" panose="02020603050405020304" pitchFamily="18" charset="0"/>
              </a:rPr>
              <a:t> to get codes that needed computers to  be broken</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697090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ADFGVX Product </a:t>
            </a:r>
            <a:r>
              <a:rPr lang="en-US" sz="4000" dirty="0" smtClean="0"/>
              <a:t>Cipher</a:t>
            </a:r>
            <a:endParaRPr lang="en-US" sz="4000" dirty="0"/>
          </a:p>
        </p:txBody>
      </p:sp>
      <p:sp>
        <p:nvSpPr>
          <p:cNvPr id="3" name="Content Placeholder 2"/>
          <p:cNvSpPr>
            <a:spLocks noGrp="1"/>
          </p:cNvSpPr>
          <p:nvPr>
            <p:ph idx="1"/>
          </p:nvPr>
        </p:nvSpPr>
        <p:spPr>
          <a:xfrm>
            <a:off x="684212" y="685800"/>
            <a:ext cx="11331576" cy="3615267"/>
          </a:xfrm>
        </p:spPr>
        <p:txBody>
          <a:bodyPr>
            <a:normAutofit/>
          </a:bodyPr>
          <a:lstStyle/>
          <a:p>
            <a:pPr lvl="0">
              <a:buClrTx/>
              <a:buFont typeface="Wingdings" panose="05000000000000000000" pitchFamily="2" charset="2"/>
              <a:buChar char="Ø"/>
            </a:pPr>
            <a:r>
              <a:rPr lang="en-US" sz="2200" dirty="0">
                <a:solidFill>
                  <a:schemeClr val="bg1"/>
                </a:solidFill>
                <a:cs typeface="Times New Roman" panose="02020603050405020304" pitchFamily="18" charset="0"/>
              </a:rPr>
              <a:t>N</a:t>
            </a:r>
            <a:r>
              <a:rPr lang="en-US" sz="2200" dirty="0" smtClean="0">
                <a:solidFill>
                  <a:schemeClr val="bg1"/>
                </a:solidFill>
                <a:cs typeface="Times New Roman" panose="02020603050405020304" pitchFamily="18" charset="0"/>
              </a:rPr>
              <a:t>amed so, because </a:t>
            </a:r>
            <a:r>
              <a:rPr lang="en-US" sz="2200" dirty="0">
                <a:solidFill>
                  <a:schemeClr val="bg1"/>
                </a:solidFill>
                <a:cs typeface="Times New Roman" panose="02020603050405020304" pitchFamily="18" charset="0"/>
              </a:rPr>
              <a:t>only </a:t>
            </a:r>
            <a:r>
              <a:rPr lang="en-US" sz="2200" dirty="0" smtClean="0">
                <a:solidFill>
                  <a:schemeClr val="bg1"/>
                </a:solidFill>
                <a:cs typeface="Times New Roman" panose="02020603050405020304" pitchFamily="18" charset="0"/>
              </a:rPr>
              <a:t>the letters </a:t>
            </a:r>
            <a:r>
              <a:rPr lang="en-US" sz="2200" dirty="0">
                <a:solidFill>
                  <a:schemeClr val="bg1"/>
                </a:solidFill>
                <a:cs typeface="Times New Roman" panose="02020603050405020304" pitchFamily="18" charset="0"/>
              </a:rPr>
              <a:t>ADFGVX are used </a:t>
            </a:r>
          </a:p>
          <a:p>
            <a:pPr lvl="0">
              <a:buClrTx/>
              <a:buFont typeface="Wingdings" panose="05000000000000000000" pitchFamily="2" charset="2"/>
              <a:buChar char="Ø"/>
            </a:pPr>
            <a:r>
              <a:rPr lang="en-US" sz="2200" dirty="0">
                <a:solidFill>
                  <a:schemeClr val="bg1"/>
                </a:solidFill>
                <a:cs typeface="Times New Roman" panose="02020603050405020304" pitchFamily="18" charset="0"/>
              </a:rPr>
              <a:t>C</a:t>
            </a:r>
            <a:r>
              <a:rPr lang="en-US" sz="2200" dirty="0" smtClean="0">
                <a:solidFill>
                  <a:schemeClr val="bg1"/>
                </a:solidFill>
                <a:cs typeface="Times New Roman" panose="02020603050405020304" pitchFamily="18" charset="0"/>
              </a:rPr>
              <a:t>hosen </a:t>
            </a:r>
            <a:r>
              <a:rPr lang="en-US" sz="2200" dirty="0">
                <a:solidFill>
                  <a:schemeClr val="bg1"/>
                </a:solidFill>
                <a:cs typeface="Times New Roman" panose="02020603050405020304" pitchFamily="18" charset="0"/>
              </a:rPr>
              <a:t>since </a:t>
            </a:r>
            <a:r>
              <a:rPr lang="en-US" sz="2200" dirty="0" smtClean="0">
                <a:solidFill>
                  <a:schemeClr val="bg1"/>
                </a:solidFill>
                <a:cs typeface="Times New Roman" panose="02020603050405020304" pitchFamily="18" charset="0"/>
              </a:rPr>
              <a:t>they have </a:t>
            </a:r>
            <a:r>
              <a:rPr lang="en-US" sz="2200" dirty="0">
                <a:solidFill>
                  <a:schemeClr val="bg1"/>
                </a:solidFill>
                <a:cs typeface="Times New Roman" panose="02020603050405020304" pitchFamily="18" charset="0"/>
              </a:rPr>
              <a:t>very distinct M</a:t>
            </a:r>
            <a:r>
              <a:rPr lang="en-US" sz="2200" dirty="0" smtClean="0">
                <a:solidFill>
                  <a:schemeClr val="bg1"/>
                </a:solidFill>
                <a:cs typeface="Times New Roman" panose="02020603050405020304" pitchFamily="18" charset="0"/>
              </a:rPr>
              <a:t>orse </a:t>
            </a:r>
            <a:r>
              <a:rPr lang="en-US" sz="2200" dirty="0">
                <a:solidFill>
                  <a:schemeClr val="bg1"/>
                </a:solidFill>
                <a:cs typeface="Times New Roman" panose="02020603050405020304" pitchFamily="18" charset="0"/>
              </a:rPr>
              <a:t>codes </a:t>
            </a:r>
          </a:p>
          <a:p>
            <a:pPr lvl="0">
              <a:buClrTx/>
              <a:buFont typeface="Wingdings" panose="05000000000000000000" pitchFamily="2" charset="2"/>
              <a:buChar char="Ø"/>
            </a:pPr>
            <a:r>
              <a:rPr lang="en-US" sz="2200" dirty="0" smtClean="0">
                <a:solidFill>
                  <a:schemeClr val="bg1"/>
                </a:solidFill>
                <a:cs typeface="Times New Roman" panose="02020603050405020304" pitchFamily="18" charset="0"/>
              </a:rPr>
              <a:t>Uses</a:t>
            </a:r>
            <a:r>
              <a:rPr lang="en-US" sz="2200" dirty="0">
                <a:solidFill>
                  <a:schemeClr val="bg1"/>
                </a:solidFill>
                <a:cs typeface="Times New Roman" panose="02020603050405020304" pitchFamily="18" charset="0"/>
              </a:rPr>
              <a:t>:</a:t>
            </a:r>
            <a:endParaRPr lang="en-US" sz="2200" dirty="0" smtClean="0">
              <a:solidFill>
                <a:schemeClr val="bg1"/>
              </a:solidFill>
              <a:cs typeface="Times New Roman" panose="02020603050405020304" pitchFamily="18" charset="0"/>
            </a:endParaRPr>
          </a:p>
          <a:p>
            <a:pPr lvl="1">
              <a:buClrTx/>
              <a:buFont typeface="Wingdings" panose="05000000000000000000" pitchFamily="2" charset="2"/>
              <a:buChar char="Ø"/>
            </a:pPr>
            <a:r>
              <a:rPr lang="en-US" sz="2000" dirty="0">
                <a:solidFill>
                  <a:schemeClr val="bg1"/>
                </a:solidFill>
                <a:cs typeface="Times New Roman" panose="02020603050405020304" pitchFamily="18" charset="0"/>
              </a:rPr>
              <a:t>a</a:t>
            </a:r>
            <a:r>
              <a:rPr lang="en-US" sz="2000" dirty="0" smtClean="0">
                <a:solidFill>
                  <a:schemeClr val="bg1"/>
                </a:solidFill>
                <a:cs typeface="Times New Roman" panose="02020603050405020304" pitchFamily="18" charset="0"/>
              </a:rPr>
              <a:t> </a:t>
            </a:r>
            <a:r>
              <a:rPr lang="en-US" sz="2000" b="1" dirty="0" smtClean="0">
                <a:solidFill>
                  <a:schemeClr val="bg1"/>
                </a:solidFill>
                <a:cs typeface="Times New Roman" panose="02020603050405020304" pitchFamily="18" charset="0"/>
              </a:rPr>
              <a:t>fixed </a:t>
            </a:r>
            <a:r>
              <a:rPr lang="en-US" sz="2000" b="1" dirty="0">
                <a:solidFill>
                  <a:schemeClr val="bg1"/>
                </a:solidFill>
                <a:cs typeface="Times New Roman" panose="02020603050405020304" pitchFamily="18" charset="0"/>
              </a:rPr>
              <a:t>substitution table </a:t>
            </a:r>
            <a:r>
              <a:rPr lang="en-US" sz="2000" dirty="0">
                <a:solidFill>
                  <a:schemeClr val="bg1"/>
                </a:solidFill>
                <a:cs typeface="Times New Roman" panose="02020603050405020304" pitchFamily="18" charset="0"/>
              </a:rPr>
              <a:t>to map each plaintext letter to a letter </a:t>
            </a:r>
            <a:r>
              <a:rPr lang="en-US" sz="2000" dirty="0" smtClean="0">
                <a:solidFill>
                  <a:schemeClr val="bg1"/>
                </a:solidFill>
                <a:cs typeface="Times New Roman" panose="02020603050405020304" pitchFamily="18" charset="0"/>
              </a:rPr>
              <a:t>pair, then  </a:t>
            </a:r>
            <a:endParaRPr lang="en-US" sz="2000" dirty="0">
              <a:solidFill>
                <a:schemeClr val="bg1"/>
              </a:solidFill>
              <a:cs typeface="Times New Roman" panose="02020603050405020304" pitchFamily="18" charset="0"/>
            </a:endParaRPr>
          </a:p>
          <a:p>
            <a:pPr lvl="1">
              <a:buClrTx/>
              <a:buFont typeface="Wingdings" panose="05000000000000000000" pitchFamily="2" charset="2"/>
              <a:buChar char="Ø"/>
            </a:pPr>
            <a:r>
              <a:rPr lang="en-US" sz="2000" dirty="0" smtClean="0">
                <a:solidFill>
                  <a:schemeClr val="bg1"/>
                </a:solidFill>
                <a:cs typeface="Times New Roman" panose="02020603050405020304" pitchFamily="18" charset="0"/>
              </a:rPr>
              <a:t>a </a:t>
            </a:r>
            <a:r>
              <a:rPr lang="en-US" sz="2000" b="1" dirty="0">
                <a:solidFill>
                  <a:schemeClr val="bg1"/>
                </a:solidFill>
                <a:cs typeface="Times New Roman" panose="02020603050405020304" pitchFamily="18" charset="0"/>
              </a:rPr>
              <a:t>keyed block transposition </a:t>
            </a: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291518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332" y="4728030"/>
            <a:ext cx="11388726" cy="1514507"/>
          </a:xfrm>
        </p:spPr>
        <p:txBody>
          <a:bodyPr>
            <a:normAutofit/>
          </a:bodyPr>
          <a:lstStyle/>
          <a:p>
            <a:r>
              <a:rPr lang="en-US" dirty="0"/>
              <a:t>ADFGVX Product </a:t>
            </a:r>
            <a:r>
              <a:rPr lang="en-US" dirty="0" smtClean="0"/>
              <a:t>Cipher, substitution table</a:t>
            </a:r>
            <a:endParaRPr lang="en-US" dirty="0"/>
          </a:p>
        </p:txBody>
      </p:sp>
      <p:sp>
        <p:nvSpPr>
          <p:cNvPr id="3" name="Content Placeholder 2"/>
          <p:cNvSpPr>
            <a:spLocks noGrp="1"/>
          </p:cNvSpPr>
          <p:nvPr>
            <p:ph idx="1"/>
          </p:nvPr>
        </p:nvSpPr>
        <p:spPr>
          <a:xfrm>
            <a:off x="684212" y="323120"/>
            <a:ext cx="9678988" cy="4900613"/>
          </a:xfrm>
        </p:spPr>
        <p:txBody>
          <a:bodyPr>
            <a:normAutofit fontScale="40000" lnSpcReduction="20000"/>
          </a:bodyPr>
          <a:lstStyle/>
          <a:p>
            <a:pPr marL="0" indent="0">
              <a:spcBef>
                <a:spcPts val="0"/>
              </a:spcBef>
              <a:spcAft>
                <a:spcPts val="1200"/>
              </a:spcAft>
              <a:buNone/>
            </a:pPr>
            <a:r>
              <a:rPr lang="en-US" sz="4500" b="1" dirty="0"/>
              <a:t> </a:t>
            </a:r>
            <a:r>
              <a:rPr lang="en-US" sz="4500" b="1" dirty="0" smtClean="0"/>
              <a:t>       </a:t>
            </a:r>
            <a:r>
              <a:rPr lang="en-US" sz="4500" b="1" dirty="0"/>
              <a:t>A     D     F     </a:t>
            </a:r>
            <a:r>
              <a:rPr lang="en-US" sz="4500" b="1" dirty="0">
                <a:solidFill>
                  <a:srgbClr val="C00000"/>
                </a:solidFill>
              </a:rPr>
              <a:t>G</a:t>
            </a:r>
            <a:r>
              <a:rPr lang="en-US" sz="4500" b="1" dirty="0"/>
              <a:t>     V     X </a:t>
            </a:r>
            <a:r>
              <a:rPr lang="en-US" sz="4500" b="1" dirty="0" smtClean="0"/>
              <a:t>    </a:t>
            </a:r>
            <a:endParaRPr lang="en-US" sz="4500" b="1" dirty="0"/>
          </a:p>
          <a:p>
            <a:pPr marL="0" indent="0">
              <a:buNone/>
            </a:pPr>
            <a:r>
              <a:rPr lang="en-US" sz="4500" b="1" dirty="0"/>
              <a:t>A   </a:t>
            </a:r>
            <a:r>
              <a:rPr lang="en-US" sz="4500" b="1" dirty="0" smtClean="0"/>
              <a:t>   </a:t>
            </a:r>
            <a:r>
              <a:rPr lang="en-US" sz="4500" b="1" dirty="0"/>
              <a:t>K     Z     W     R     1     F     </a:t>
            </a:r>
          </a:p>
          <a:p>
            <a:pPr marL="0" indent="0">
              <a:buNone/>
            </a:pPr>
            <a:r>
              <a:rPr lang="en-US" sz="4500" b="1" dirty="0"/>
              <a:t>D   </a:t>
            </a:r>
            <a:r>
              <a:rPr lang="en-US" sz="4500" b="1" dirty="0" smtClean="0"/>
              <a:t>   </a:t>
            </a:r>
            <a:r>
              <a:rPr lang="en-US" sz="4500" b="1" dirty="0"/>
              <a:t>9     B     6     C     </a:t>
            </a:r>
            <a:r>
              <a:rPr lang="en-US" sz="4500" b="1" dirty="0" smtClean="0"/>
              <a:t> L     </a:t>
            </a:r>
            <a:r>
              <a:rPr lang="en-US" sz="4500" b="1" dirty="0"/>
              <a:t>5     </a:t>
            </a:r>
            <a:endParaRPr lang="en-US" sz="8000" b="1" dirty="0"/>
          </a:p>
          <a:p>
            <a:pPr marL="0" indent="0">
              <a:buNone/>
            </a:pPr>
            <a:r>
              <a:rPr lang="en-US" sz="4500" b="1" dirty="0">
                <a:solidFill>
                  <a:srgbClr val="401AE4"/>
                </a:solidFill>
              </a:rPr>
              <a:t>F</a:t>
            </a:r>
            <a:r>
              <a:rPr lang="en-US" sz="4500" b="1" dirty="0"/>
              <a:t>    </a:t>
            </a:r>
            <a:r>
              <a:rPr lang="en-US" sz="4500" b="1" dirty="0" smtClean="0"/>
              <a:t>  </a:t>
            </a:r>
            <a:r>
              <a:rPr lang="en-US" sz="4500" b="1" dirty="0"/>
              <a:t>Q     7     J     </a:t>
            </a:r>
            <a:r>
              <a:rPr lang="en-US" sz="4500" b="1" dirty="0">
                <a:solidFill>
                  <a:srgbClr val="FF0000"/>
                </a:solidFill>
              </a:rPr>
              <a:t>P</a:t>
            </a:r>
            <a:r>
              <a:rPr lang="en-US" sz="4500" b="1" dirty="0"/>
              <a:t>     </a:t>
            </a:r>
            <a:r>
              <a:rPr lang="en-US" sz="4500" b="1" dirty="0" smtClean="0"/>
              <a:t> G    </a:t>
            </a:r>
            <a:r>
              <a:rPr lang="en-US" sz="4500" b="1" dirty="0"/>
              <a:t>X     </a:t>
            </a:r>
          </a:p>
          <a:p>
            <a:pPr marL="0" indent="0">
              <a:buNone/>
            </a:pPr>
            <a:r>
              <a:rPr lang="en-US" sz="4500" b="1" dirty="0"/>
              <a:t>G   </a:t>
            </a:r>
            <a:r>
              <a:rPr lang="en-US" sz="4500" b="1" dirty="0" smtClean="0"/>
              <a:t>  </a:t>
            </a:r>
            <a:r>
              <a:rPr lang="en-US" sz="4500" b="1" dirty="0"/>
              <a:t>E     V     Y     3   </a:t>
            </a:r>
            <a:r>
              <a:rPr lang="en-US" sz="4500" b="1" dirty="0" smtClean="0"/>
              <a:t>   </a:t>
            </a:r>
            <a:r>
              <a:rPr lang="en-US" sz="4500" b="1" dirty="0"/>
              <a:t>A     N     </a:t>
            </a:r>
          </a:p>
          <a:p>
            <a:pPr marL="0" indent="0">
              <a:buNone/>
            </a:pPr>
            <a:r>
              <a:rPr lang="en-US" sz="4500" b="1" dirty="0"/>
              <a:t>V  </a:t>
            </a:r>
            <a:r>
              <a:rPr lang="en-US" sz="4500" b="1" dirty="0" smtClean="0"/>
              <a:t>    </a:t>
            </a:r>
            <a:r>
              <a:rPr lang="en-US" sz="4500" b="1" dirty="0"/>
              <a:t>8   </a:t>
            </a:r>
            <a:r>
              <a:rPr lang="en-US" sz="4500" b="1" dirty="0" smtClean="0"/>
              <a:t> </a:t>
            </a:r>
            <a:r>
              <a:rPr lang="en-US" sz="4500" b="1" dirty="0"/>
              <a:t>O     D     H   </a:t>
            </a:r>
            <a:r>
              <a:rPr lang="en-US" sz="4500" b="1" dirty="0" smtClean="0"/>
              <a:t>   </a:t>
            </a:r>
            <a:r>
              <a:rPr lang="en-US" sz="4500" b="1" dirty="0"/>
              <a:t>0     2     </a:t>
            </a:r>
          </a:p>
          <a:p>
            <a:pPr marL="0" indent="0">
              <a:buNone/>
            </a:pPr>
            <a:r>
              <a:rPr lang="en-US" sz="4500" b="1" dirty="0" smtClean="0"/>
              <a:t>X      </a:t>
            </a:r>
            <a:r>
              <a:rPr lang="en-US" sz="4500" b="1" dirty="0"/>
              <a:t>U     4   </a:t>
            </a:r>
            <a:r>
              <a:rPr lang="en-US" sz="4500" b="1" dirty="0" smtClean="0"/>
              <a:t>   I      </a:t>
            </a:r>
            <a:r>
              <a:rPr lang="en-US" sz="4500" b="1" dirty="0"/>
              <a:t>S    </a:t>
            </a:r>
            <a:r>
              <a:rPr lang="en-US" sz="4500" b="1" dirty="0" smtClean="0"/>
              <a:t>  </a:t>
            </a:r>
            <a:r>
              <a:rPr lang="en-US" sz="4500" b="1" dirty="0"/>
              <a:t>T     M     </a:t>
            </a:r>
          </a:p>
          <a:p>
            <a:pPr marL="0" indent="0">
              <a:buNone/>
            </a:pPr>
            <a:r>
              <a:rPr lang="en-US" dirty="0"/>
              <a:t> </a:t>
            </a:r>
          </a:p>
          <a:p>
            <a:pPr marL="0" indent="0">
              <a:spcBef>
                <a:spcPts val="1200"/>
              </a:spcBef>
              <a:buNone/>
            </a:pPr>
            <a:r>
              <a:rPr lang="en-US" dirty="0"/>
              <a:t> </a:t>
            </a:r>
            <a:r>
              <a:rPr lang="en-US" sz="5000" dirty="0"/>
              <a:t>	</a:t>
            </a:r>
            <a:r>
              <a:rPr lang="en-US" sz="6000" b="1" dirty="0"/>
              <a:t>Plaintext:	</a:t>
            </a:r>
            <a:r>
              <a:rPr lang="en-US" sz="6000" b="1" dirty="0" smtClean="0"/>
              <a:t>    </a:t>
            </a:r>
            <a:r>
              <a:rPr lang="en-US" sz="6000" dirty="0" smtClean="0">
                <a:solidFill>
                  <a:srgbClr val="FF0000"/>
                </a:solidFill>
              </a:rPr>
              <a:t>P</a:t>
            </a:r>
            <a:r>
              <a:rPr lang="en-US" sz="6000" dirty="0" smtClean="0"/>
              <a:t>    R   O   D    U   C    T    C    I    P    H     E    R    S</a:t>
            </a:r>
            <a:endParaRPr lang="en-US" sz="5000" dirty="0"/>
          </a:p>
          <a:p>
            <a:pPr marL="0" indent="0">
              <a:lnSpc>
                <a:spcPct val="140000"/>
              </a:lnSpc>
              <a:spcBef>
                <a:spcPts val="1200"/>
              </a:spcBef>
              <a:buNone/>
            </a:pPr>
            <a:r>
              <a:rPr lang="en-US" sz="5000" dirty="0"/>
              <a:t>	</a:t>
            </a:r>
            <a:r>
              <a:rPr lang="en-US" sz="6000" b="1" dirty="0"/>
              <a:t>Intermediate Text:</a:t>
            </a:r>
          </a:p>
          <a:p>
            <a:pPr marL="0" indent="0">
              <a:buNone/>
            </a:pPr>
            <a:r>
              <a:rPr lang="en-US" sz="5000" dirty="0"/>
              <a:t>				</a:t>
            </a:r>
            <a:r>
              <a:rPr lang="en-US" sz="5000" dirty="0" smtClean="0"/>
              <a:t>   </a:t>
            </a:r>
            <a:r>
              <a:rPr lang="en-US" sz="6000" dirty="0" smtClean="0">
                <a:solidFill>
                  <a:srgbClr val="401AE4"/>
                </a:solidFill>
              </a:rPr>
              <a:t>F</a:t>
            </a:r>
            <a:r>
              <a:rPr lang="en-US" sz="6000" dirty="0" smtClean="0">
                <a:solidFill>
                  <a:srgbClr val="C00000"/>
                </a:solidFill>
              </a:rPr>
              <a:t>G</a:t>
            </a:r>
            <a:r>
              <a:rPr lang="en-US" sz="6000" dirty="0" smtClean="0"/>
              <a:t> </a:t>
            </a:r>
            <a:r>
              <a:rPr lang="en-US" sz="6000" dirty="0"/>
              <a:t>AG VD VF XA DG </a:t>
            </a:r>
            <a:r>
              <a:rPr lang="en-US" sz="6000" dirty="0" smtClean="0"/>
              <a:t>XV DG </a:t>
            </a:r>
            <a:r>
              <a:rPr lang="en-US" sz="6000" dirty="0"/>
              <a:t>XF FG VG GA AG XG</a:t>
            </a:r>
          </a:p>
          <a:p>
            <a:pPr marL="0" indent="0">
              <a:buNone/>
            </a:pPr>
            <a:endParaRPr lang="en-US" sz="5000"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24</a:t>
            </a:fld>
            <a:endParaRPr lang="en-US" dirty="0"/>
          </a:p>
        </p:txBody>
      </p:sp>
      <p:cxnSp>
        <p:nvCxnSpPr>
          <p:cNvPr id="8" name="Straight Connector 7"/>
          <p:cNvCxnSpPr/>
          <p:nvPr/>
        </p:nvCxnSpPr>
        <p:spPr>
          <a:xfrm>
            <a:off x="693004" y="729760"/>
            <a:ext cx="3228365" cy="0"/>
          </a:xfrm>
          <a:prstGeom prst="line">
            <a:avLst/>
          </a:prstGeom>
          <a:ln w="15875">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46283" y="448408"/>
            <a:ext cx="52754" cy="2417884"/>
          </a:xfrm>
          <a:prstGeom prst="line">
            <a:avLst/>
          </a:prstGeom>
          <a:ln w="15875">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305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12" y="4561730"/>
            <a:ext cx="11637255" cy="1371202"/>
          </a:xfrm>
        </p:spPr>
        <p:txBody>
          <a:bodyPr>
            <a:normAutofit/>
          </a:bodyPr>
          <a:lstStyle/>
          <a:p>
            <a:r>
              <a:rPr lang="en-US" dirty="0"/>
              <a:t>ADFGVX Product Cipher, </a:t>
            </a:r>
            <a:r>
              <a:rPr lang="en-US" dirty="0" smtClean="0"/>
              <a:t>Keyed Transposition  </a:t>
            </a:r>
            <a:endParaRPr lang="en-US" dirty="0"/>
          </a:p>
        </p:txBody>
      </p:sp>
      <p:sp>
        <p:nvSpPr>
          <p:cNvPr id="3" name="Content Placeholder 2"/>
          <p:cNvSpPr>
            <a:spLocks noGrp="1"/>
          </p:cNvSpPr>
          <p:nvPr>
            <p:ph idx="1"/>
          </p:nvPr>
        </p:nvSpPr>
        <p:spPr>
          <a:xfrm>
            <a:off x="763340" y="114297"/>
            <a:ext cx="8534400" cy="3587261"/>
          </a:xfrm>
        </p:spPr>
        <p:txBody>
          <a:bodyPr>
            <a:normAutofit/>
          </a:bodyPr>
          <a:lstStyle/>
          <a:p>
            <a:pPr marL="0" indent="0">
              <a:spcBef>
                <a:spcPts val="0"/>
              </a:spcBef>
              <a:spcAft>
                <a:spcPts val="1200"/>
              </a:spcAft>
              <a:buNone/>
            </a:pPr>
            <a:r>
              <a:rPr lang="en-US" sz="1800" b="1" dirty="0" smtClean="0">
                <a:solidFill>
                  <a:schemeClr val="bg1"/>
                </a:solidFill>
              </a:rPr>
              <a:t>2     </a:t>
            </a:r>
            <a:r>
              <a:rPr lang="en-US" sz="1800" b="1" dirty="0">
                <a:solidFill>
                  <a:schemeClr val="bg1"/>
                </a:solidFill>
              </a:rPr>
              <a:t>3 </a:t>
            </a:r>
            <a:r>
              <a:rPr lang="en-US" sz="1800" b="1" dirty="0" smtClean="0">
                <a:solidFill>
                  <a:schemeClr val="bg1"/>
                </a:solidFill>
              </a:rPr>
              <a:t>     </a:t>
            </a:r>
            <a:r>
              <a:rPr lang="en-US" sz="1800" b="1" dirty="0">
                <a:solidFill>
                  <a:schemeClr val="bg1"/>
                </a:solidFill>
              </a:rPr>
              <a:t>7     6     5     </a:t>
            </a:r>
            <a:r>
              <a:rPr lang="en-US" sz="1800" b="1" dirty="0" smtClean="0">
                <a:solidFill>
                  <a:schemeClr val="bg1"/>
                </a:solidFill>
              </a:rPr>
              <a:t>1      </a:t>
            </a:r>
            <a:r>
              <a:rPr lang="en-US" sz="1800" b="1" dirty="0">
                <a:solidFill>
                  <a:schemeClr val="bg1"/>
                </a:solidFill>
              </a:rPr>
              <a:t>4       </a:t>
            </a:r>
            <a:r>
              <a:rPr lang="en-US" sz="1800" b="1" dirty="0" smtClean="0">
                <a:solidFill>
                  <a:schemeClr val="bg1"/>
                </a:solidFill>
              </a:rPr>
              <a:t>      </a:t>
            </a:r>
            <a:r>
              <a:rPr lang="en-US" sz="1800" b="1" dirty="0" smtClean="0">
                <a:solidFill>
                  <a:schemeClr val="bg1"/>
                </a:solidFill>
                <a:cs typeface="Times New Roman" panose="02020603050405020304" pitchFamily="18" charset="0"/>
              </a:rPr>
              <a:t>Sorting Order Key            </a:t>
            </a:r>
            <a:endParaRPr lang="en-US" sz="1800" b="1" dirty="0">
              <a:solidFill>
                <a:schemeClr val="bg1"/>
              </a:solidFill>
              <a:cs typeface="Times New Roman" panose="02020603050405020304" pitchFamily="18" charset="0"/>
            </a:endParaRPr>
          </a:p>
          <a:p>
            <a:pPr marL="0" indent="0">
              <a:buNone/>
            </a:pPr>
            <a:r>
              <a:rPr lang="en-US" sz="1800" dirty="0">
                <a:solidFill>
                  <a:schemeClr val="bg1"/>
                </a:solidFill>
              </a:rPr>
              <a:t>F     G     A   </a:t>
            </a:r>
            <a:r>
              <a:rPr lang="en-US" sz="1800" dirty="0" smtClean="0">
                <a:solidFill>
                  <a:schemeClr val="bg1"/>
                </a:solidFill>
              </a:rPr>
              <a:t> G    </a:t>
            </a:r>
            <a:r>
              <a:rPr lang="en-US" sz="1800" dirty="0">
                <a:solidFill>
                  <a:schemeClr val="bg1"/>
                </a:solidFill>
              </a:rPr>
              <a:t>V     </a:t>
            </a:r>
            <a:r>
              <a:rPr lang="en-US" sz="1800" dirty="0">
                <a:solidFill>
                  <a:srgbClr val="FF0000"/>
                </a:solidFill>
              </a:rPr>
              <a:t>D</a:t>
            </a:r>
            <a:r>
              <a:rPr lang="en-US" sz="1800" dirty="0">
                <a:solidFill>
                  <a:schemeClr val="bg1"/>
                </a:solidFill>
              </a:rPr>
              <a:t>     V                                </a:t>
            </a:r>
          </a:p>
          <a:p>
            <a:pPr marL="0" indent="0">
              <a:buNone/>
            </a:pPr>
            <a:r>
              <a:rPr lang="en-US" sz="1800" dirty="0">
                <a:solidFill>
                  <a:schemeClr val="bg1"/>
                </a:solidFill>
              </a:rPr>
              <a:t>F  </a:t>
            </a:r>
            <a:r>
              <a:rPr lang="en-US" sz="1800" dirty="0" smtClean="0">
                <a:solidFill>
                  <a:schemeClr val="bg1"/>
                </a:solidFill>
              </a:rPr>
              <a:t>    </a:t>
            </a:r>
            <a:r>
              <a:rPr lang="en-US" sz="1800" dirty="0">
                <a:solidFill>
                  <a:schemeClr val="bg1"/>
                </a:solidFill>
              </a:rPr>
              <a:t>X     A  </a:t>
            </a:r>
            <a:r>
              <a:rPr lang="en-US" sz="1800" dirty="0" smtClean="0">
                <a:solidFill>
                  <a:schemeClr val="bg1"/>
                </a:solidFill>
              </a:rPr>
              <a:t>  </a:t>
            </a:r>
            <a:r>
              <a:rPr lang="en-US" sz="1800" dirty="0">
                <a:solidFill>
                  <a:schemeClr val="bg1"/>
                </a:solidFill>
              </a:rPr>
              <a:t>D   </a:t>
            </a:r>
            <a:r>
              <a:rPr lang="en-US" sz="1800" dirty="0" smtClean="0">
                <a:solidFill>
                  <a:schemeClr val="bg1"/>
                </a:solidFill>
              </a:rPr>
              <a:t> </a:t>
            </a:r>
            <a:r>
              <a:rPr lang="en-US" sz="1800" dirty="0">
                <a:solidFill>
                  <a:schemeClr val="bg1"/>
                </a:solidFill>
              </a:rPr>
              <a:t>G     </a:t>
            </a:r>
            <a:r>
              <a:rPr lang="en-US" sz="1800" dirty="0">
                <a:solidFill>
                  <a:srgbClr val="FF0000"/>
                </a:solidFill>
              </a:rPr>
              <a:t>X</a:t>
            </a:r>
            <a:r>
              <a:rPr lang="en-US" sz="1800" dirty="0">
                <a:solidFill>
                  <a:schemeClr val="bg1"/>
                </a:solidFill>
              </a:rPr>
              <a:t>     V                                </a:t>
            </a:r>
          </a:p>
          <a:p>
            <a:pPr marL="0" indent="0">
              <a:buNone/>
            </a:pPr>
            <a:r>
              <a:rPr lang="en-US" sz="1800" dirty="0">
                <a:solidFill>
                  <a:schemeClr val="bg1"/>
                </a:solidFill>
              </a:rPr>
              <a:t>D     G    </a:t>
            </a:r>
            <a:r>
              <a:rPr lang="en-US" sz="1800" dirty="0" smtClean="0">
                <a:solidFill>
                  <a:schemeClr val="bg1"/>
                </a:solidFill>
              </a:rPr>
              <a:t>X     </a:t>
            </a:r>
            <a:r>
              <a:rPr lang="en-US" sz="1800" dirty="0">
                <a:solidFill>
                  <a:schemeClr val="bg1"/>
                </a:solidFill>
              </a:rPr>
              <a:t>F     </a:t>
            </a:r>
            <a:r>
              <a:rPr lang="en-US" sz="1800" dirty="0" err="1">
                <a:solidFill>
                  <a:schemeClr val="bg1"/>
                </a:solidFill>
              </a:rPr>
              <a:t>F</a:t>
            </a:r>
            <a:r>
              <a:rPr lang="en-US" sz="1800" dirty="0">
                <a:solidFill>
                  <a:schemeClr val="bg1"/>
                </a:solidFill>
              </a:rPr>
              <a:t>     </a:t>
            </a:r>
            <a:r>
              <a:rPr lang="en-US" sz="1800" dirty="0">
                <a:solidFill>
                  <a:srgbClr val="FF0000"/>
                </a:solidFill>
              </a:rPr>
              <a:t>G</a:t>
            </a:r>
            <a:r>
              <a:rPr lang="en-US" sz="1800" dirty="0">
                <a:solidFill>
                  <a:schemeClr val="bg1"/>
                </a:solidFill>
              </a:rPr>
              <a:t>     V                                </a:t>
            </a:r>
          </a:p>
          <a:p>
            <a:pPr marL="0" indent="0">
              <a:buNone/>
            </a:pPr>
            <a:r>
              <a:rPr lang="en-US" sz="1800" dirty="0">
                <a:solidFill>
                  <a:schemeClr val="bg1"/>
                </a:solidFill>
              </a:rPr>
              <a:t>G     </a:t>
            </a:r>
            <a:r>
              <a:rPr lang="en-US" sz="1800" dirty="0" err="1">
                <a:solidFill>
                  <a:schemeClr val="bg1"/>
                </a:solidFill>
              </a:rPr>
              <a:t>G</a:t>
            </a:r>
            <a:r>
              <a:rPr lang="en-US" sz="1800" dirty="0">
                <a:solidFill>
                  <a:schemeClr val="bg1"/>
                </a:solidFill>
              </a:rPr>
              <a:t>  </a:t>
            </a:r>
            <a:r>
              <a:rPr lang="en-US" sz="1800" dirty="0" smtClean="0">
                <a:solidFill>
                  <a:schemeClr val="bg1"/>
                </a:solidFill>
              </a:rPr>
              <a:t> </a:t>
            </a:r>
            <a:r>
              <a:rPr lang="en-US" sz="1800" dirty="0">
                <a:solidFill>
                  <a:schemeClr val="bg1"/>
                </a:solidFill>
              </a:rPr>
              <a:t>A  </a:t>
            </a:r>
            <a:r>
              <a:rPr lang="en-US" sz="1800" dirty="0" smtClean="0">
                <a:solidFill>
                  <a:schemeClr val="bg1"/>
                </a:solidFill>
              </a:rPr>
              <a:t>  </a:t>
            </a:r>
            <a:r>
              <a:rPr lang="en-US" sz="1800" dirty="0" err="1">
                <a:solidFill>
                  <a:schemeClr val="bg1"/>
                </a:solidFill>
              </a:rPr>
              <a:t>A</a:t>
            </a:r>
            <a:r>
              <a:rPr lang="en-US" sz="1800" dirty="0">
                <a:solidFill>
                  <a:schemeClr val="bg1"/>
                </a:solidFill>
              </a:rPr>
              <a:t>  </a:t>
            </a:r>
            <a:r>
              <a:rPr lang="en-US" sz="1800" dirty="0" smtClean="0">
                <a:solidFill>
                  <a:schemeClr val="bg1"/>
                </a:solidFill>
              </a:rPr>
              <a:t>  </a:t>
            </a:r>
            <a:r>
              <a:rPr lang="en-US" sz="1800" dirty="0">
                <a:solidFill>
                  <a:schemeClr val="bg1"/>
                </a:solidFill>
              </a:rPr>
              <a:t>G     </a:t>
            </a:r>
            <a:r>
              <a:rPr lang="en-US" sz="1800" dirty="0">
                <a:solidFill>
                  <a:srgbClr val="FF0000"/>
                </a:solidFill>
              </a:rPr>
              <a:t>X</a:t>
            </a:r>
            <a:r>
              <a:rPr lang="en-US" sz="1800" dirty="0">
                <a:solidFill>
                  <a:schemeClr val="bg1"/>
                </a:solidFill>
              </a:rPr>
              <a:t>     G                                </a:t>
            </a:r>
            <a:endParaRPr lang="en-US" sz="1800" dirty="0" smtClean="0">
              <a:solidFill>
                <a:schemeClr val="bg1"/>
              </a:solidFill>
            </a:endParaRPr>
          </a:p>
          <a:p>
            <a:pPr marL="0" indent="0">
              <a:buNone/>
            </a:pPr>
            <a:endParaRPr lang="en-US" sz="1800"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solidFill>
                  <a:schemeClr val="bg1"/>
                </a:solidFill>
              </a:rPr>
              <a:t>CIS4360 Computer Scurity Fundamentals</a:t>
            </a:r>
            <a:endParaRPr lang="en-US" sz="1600" dirty="0">
              <a:solidFill>
                <a:schemeClr val="bg1"/>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25</a:t>
            </a:fld>
            <a:endParaRPr lang="en-US" dirty="0"/>
          </a:p>
        </p:txBody>
      </p:sp>
      <p:sp>
        <p:nvSpPr>
          <p:cNvPr id="7" name="Rectangle 6"/>
          <p:cNvSpPr/>
          <p:nvPr/>
        </p:nvSpPr>
        <p:spPr>
          <a:xfrm>
            <a:off x="747354" y="3369141"/>
            <a:ext cx="9689122" cy="975908"/>
          </a:xfrm>
          <a:prstGeom prst="rect">
            <a:avLst/>
          </a:prstGeom>
        </p:spPr>
        <p:txBody>
          <a:bodyPr wrap="square">
            <a:spAutoFit/>
          </a:bodyPr>
          <a:lstStyle/>
          <a:p>
            <a:pPr>
              <a:lnSpc>
                <a:spcPct val="140000"/>
              </a:lnSpc>
              <a:spcBef>
                <a:spcPts val="1200"/>
              </a:spcBef>
            </a:pPr>
            <a:r>
              <a:rPr lang="en-US" b="1" dirty="0" smtClean="0">
                <a:solidFill>
                  <a:schemeClr val="bg1"/>
                </a:solidFill>
              </a:rPr>
              <a:t>Intermediate Text:</a:t>
            </a:r>
            <a:r>
              <a:rPr lang="en-US" sz="1600" dirty="0" smtClean="0">
                <a:solidFill>
                  <a:schemeClr val="bg1"/>
                </a:solidFill>
              </a:rPr>
              <a:t>  </a:t>
            </a:r>
            <a:r>
              <a:rPr lang="en-US" dirty="0" smtClean="0">
                <a:solidFill>
                  <a:schemeClr val="bg1"/>
                </a:solidFill>
              </a:rPr>
              <a:t>FG AG   VD VF   XA DG   XV DG   XF FG   VG GA   AG XG</a:t>
            </a:r>
          </a:p>
          <a:p>
            <a:pPr>
              <a:lnSpc>
                <a:spcPct val="140000"/>
              </a:lnSpc>
              <a:spcBef>
                <a:spcPts val="1200"/>
              </a:spcBef>
            </a:pPr>
            <a:r>
              <a:rPr lang="en-US" b="1" dirty="0" err="1" smtClean="0">
                <a:solidFill>
                  <a:schemeClr val="bg1"/>
                </a:solidFill>
              </a:rPr>
              <a:t>Ciphertext</a:t>
            </a:r>
            <a:r>
              <a:rPr lang="en-US" b="1" dirty="0" smtClean="0">
                <a:solidFill>
                  <a:schemeClr val="bg1"/>
                </a:solidFill>
              </a:rPr>
              <a:t>:         </a:t>
            </a:r>
            <a:r>
              <a:rPr lang="en-US" dirty="0">
                <a:solidFill>
                  <a:schemeClr val="bg1"/>
                </a:solidFill>
              </a:rPr>
              <a:t>	</a:t>
            </a:r>
            <a:r>
              <a:rPr lang="en-US" dirty="0" smtClean="0">
                <a:solidFill>
                  <a:schemeClr val="bg1"/>
                </a:solidFill>
              </a:rPr>
              <a:t>     </a:t>
            </a:r>
            <a:r>
              <a:rPr lang="en-US" dirty="0" smtClean="0">
                <a:solidFill>
                  <a:srgbClr val="FF0000"/>
                </a:solidFill>
              </a:rPr>
              <a:t>DXGX</a:t>
            </a:r>
            <a:r>
              <a:rPr lang="en-US" dirty="0" smtClean="0">
                <a:solidFill>
                  <a:schemeClr val="bg1"/>
                </a:solidFill>
              </a:rPr>
              <a:t>     FFDG   GXGG   VVVG    VGFG    </a:t>
            </a:r>
            <a:r>
              <a:rPr lang="en-US" dirty="0">
                <a:solidFill>
                  <a:schemeClr val="bg1"/>
                </a:solidFill>
              </a:rPr>
              <a:t>CDFA </a:t>
            </a:r>
            <a:r>
              <a:rPr lang="en-US" dirty="0" smtClean="0">
                <a:solidFill>
                  <a:schemeClr val="bg1"/>
                </a:solidFill>
              </a:rPr>
              <a:t>    AAXA</a:t>
            </a:r>
            <a:endParaRPr lang="en-US" dirty="0">
              <a:solidFill>
                <a:schemeClr val="bg1"/>
              </a:solidFill>
            </a:endParaRPr>
          </a:p>
        </p:txBody>
      </p:sp>
    </p:spTree>
    <p:extLst>
      <p:ext uri="{BB962C8B-B14F-4D97-AF65-F5344CB8AC3E}">
        <p14:creationId xmlns:p14="http://schemas.microsoft.com/office/powerpoint/2010/main" val="2769751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4937759"/>
            <a:ext cx="11010831" cy="1828800"/>
          </a:xfrm>
        </p:spPr>
        <p:txBody>
          <a:bodyPr>
            <a:normAutofit/>
          </a:bodyPr>
          <a:lstStyle/>
          <a:p>
            <a:pPr algn="ctr"/>
            <a:r>
              <a:rPr lang="en-US" sz="3200" cap="none" dirty="0" smtClean="0"/>
              <a:t>Wireless &amp; Cellular Communication Networks</a:t>
            </a:r>
            <a:br>
              <a:rPr lang="en-US" sz="3200" cap="none" dirty="0" smtClean="0"/>
            </a:br>
            <a:r>
              <a:rPr lang="en-US" sz="3200" cap="none" dirty="0" smtClean="0"/>
              <a:t>from 1G to 5G</a:t>
            </a:r>
            <a:endParaRPr lang="en-US" sz="3200" cap="none"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11" name="Picture 10"/>
          <p:cNvPicPr>
            <a:picLocks noChangeAspect="1"/>
          </p:cNvPicPr>
          <p:nvPr/>
        </p:nvPicPr>
        <p:blipFill>
          <a:blip r:embed="rId2"/>
          <a:stretch>
            <a:fillRect/>
          </a:stretch>
        </p:blipFill>
        <p:spPr>
          <a:xfrm>
            <a:off x="1737360" y="640080"/>
            <a:ext cx="8187565" cy="4297680"/>
          </a:xfrm>
          <a:prstGeom prst="rect">
            <a:avLst/>
          </a:prstGeom>
        </p:spPr>
      </p:pic>
    </p:spTree>
    <p:extLst>
      <p:ext uri="{BB962C8B-B14F-4D97-AF65-F5344CB8AC3E}">
        <p14:creationId xmlns:p14="http://schemas.microsoft.com/office/powerpoint/2010/main" val="1466385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0" y="5027407"/>
            <a:ext cx="11010831" cy="1833582"/>
          </a:xfrm>
        </p:spPr>
        <p:txBody>
          <a:bodyPr>
            <a:normAutofit/>
          </a:bodyPr>
          <a:lstStyle/>
          <a:p>
            <a:pPr algn="ctr"/>
            <a:r>
              <a:rPr lang="en-US" sz="3200" cap="none" dirty="0" smtClean="0"/>
              <a:t>1G Advanced Mobile Phone Services (AMPS) architecture</a:t>
            </a:r>
            <a:endParaRPr lang="en-US" sz="3200" cap="none"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27</a:t>
            </a:fld>
            <a:endParaRPr lang="en-US" dirty="0"/>
          </a:p>
        </p:txBody>
      </p:sp>
      <p:grpSp>
        <p:nvGrpSpPr>
          <p:cNvPr id="10" name="Group 9"/>
          <p:cNvGrpSpPr/>
          <p:nvPr/>
        </p:nvGrpSpPr>
        <p:grpSpPr>
          <a:xfrm>
            <a:off x="793656" y="640080"/>
            <a:ext cx="9966960" cy="4297680"/>
            <a:chOff x="548640" y="640080"/>
            <a:chExt cx="8503920" cy="3931920"/>
          </a:xfrm>
        </p:grpSpPr>
        <p:pic>
          <p:nvPicPr>
            <p:cNvPr id="7" name="Picture 6"/>
            <p:cNvPicPr>
              <a:picLocks/>
            </p:cNvPicPr>
            <p:nvPr/>
          </p:nvPicPr>
          <p:blipFill>
            <a:blip r:embed="rId2"/>
            <a:stretch>
              <a:fillRect/>
            </a:stretch>
          </p:blipFill>
          <p:spPr>
            <a:xfrm>
              <a:off x="548640" y="640080"/>
              <a:ext cx="8503920" cy="3931920"/>
            </a:xfrm>
            <a:prstGeom prst="rect">
              <a:avLst/>
            </a:prstGeom>
          </p:spPr>
        </p:pic>
        <p:sp>
          <p:nvSpPr>
            <p:cNvPr id="8" name="TextBox 7"/>
            <p:cNvSpPr txBox="1"/>
            <p:nvPr/>
          </p:nvSpPr>
          <p:spPr>
            <a:xfrm>
              <a:off x="1666866" y="3067034"/>
              <a:ext cx="2218749" cy="276999"/>
            </a:xfrm>
            <a:prstGeom prst="rect">
              <a:avLst/>
            </a:prstGeom>
            <a:noFill/>
          </p:spPr>
          <p:txBody>
            <a:bodyPr wrap="none" rtlCol="0">
              <a:spAutoFit/>
            </a:bodyPr>
            <a:lstStyle/>
            <a:p>
              <a:r>
                <a:rPr lang="en-US" sz="1200" dirty="0" smtClean="0">
                  <a:solidFill>
                    <a:schemeClr val="bg1"/>
                  </a:solidFill>
                  <a:latin typeface="Arial Narrow" panose="020B0606020202030204" pitchFamily="34" charset="0"/>
                </a:rPr>
                <a:t>Public Switching Telephone Network</a:t>
              </a:r>
              <a:endParaRPr lang="en-US" sz="1200" dirty="0">
                <a:solidFill>
                  <a:schemeClr val="bg1"/>
                </a:solidFill>
                <a:latin typeface="Arial Narrow" panose="020B0606020202030204" pitchFamily="34" charset="0"/>
              </a:endParaRPr>
            </a:p>
          </p:txBody>
        </p:sp>
        <p:sp>
          <p:nvSpPr>
            <p:cNvPr id="9" name="TextBox 8"/>
            <p:cNvSpPr txBox="1"/>
            <p:nvPr/>
          </p:nvSpPr>
          <p:spPr>
            <a:xfrm>
              <a:off x="3943342" y="3319460"/>
              <a:ext cx="2469972" cy="307777"/>
            </a:xfrm>
            <a:prstGeom prst="rect">
              <a:avLst/>
            </a:prstGeom>
            <a:noFill/>
          </p:spPr>
          <p:txBody>
            <a:bodyPr wrap="none" rtlCol="0">
              <a:spAutoFit/>
            </a:bodyPr>
            <a:lstStyle/>
            <a:p>
              <a:r>
                <a:rPr lang="en-US" sz="1400" dirty="0" smtClean="0">
                  <a:solidFill>
                    <a:schemeClr val="bg1"/>
                  </a:solidFill>
                  <a:latin typeface="Arial Narrow" panose="020B0606020202030204" pitchFamily="34" charset="0"/>
                </a:rPr>
                <a:t>Mobile Telephone Switching Office </a:t>
              </a:r>
              <a:endParaRPr lang="en-US" sz="1400" dirty="0">
                <a:solidFill>
                  <a:schemeClr val="bg1"/>
                </a:solidFill>
                <a:latin typeface="Arial Narrow" panose="020B0606020202030204" pitchFamily="34" charset="0"/>
              </a:endParaRPr>
            </a:p>
          </p:txBody>
        </p:sp>
      </p:grpSp>
    </p:spTree>
    <p:extLst>
      <p:ext uri="{BB962C8B-B14F-4D97-AF65-F5344CB8AC3E}">
        <p14:creationId xmlns:p14="http://schemas.microsoft.com/office/powerpoint/2010/main" val="167119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49" y="5631197"/>
            <a:ext cx="10685820" cy="1507067"/>
          </a:xfrm>
        </p:spPr>
        <p:txBody>
          <a:bodyPr>
            <a:normAutofit fontScale="90000"/>
          </a:bodyPr>
          <a:lstStyle/>
          <a:p>
            <a:pPr algn="ctr"/>
            <a:r>
              <a:rPr lang="en-US" sz="3200" dirty="0" smtClean="0"/>
              <a:t>2G </a:t>
            </a:r>
            <a:r>
              <a:rPr lang="en-US" sz="3200" cap="none" dirty="0" smtClean="0"/>
              <a:t>Global System for Mobile Communication (GSM) architecture</a:t>
            </a:r>
            <a:r>
              <a:rPr lang="en-US" dirty="0"/>
              <a:t/>
            </a:r>
            <a:br>
              <a:rPr lang="en-US" dirty="0"/>
            </a:br>
            <a:endParaRPr lang="en-US" dirty="0"/>
          </a:p>
        </p:txBody>
      </p:sp>
      <p:sp>
        <p:nvSpPr>
          <p:cNvPr id="3" name="Content Placeholder 2"/>
          <p:cNvSpPr>
            <a:spLocks noGrp="1"/>
          </p:cNvSpPr>
          <p:nvPr>
            <p:ph idx="1"/>
          </p:nvPr>
        </p:nvSpPr>
        <p:spPr>
          <a:xfrm>
            <a:off x="2406972" y="685800"/>
            <a:ext cx="8534400" cy="3615267"/>
          </a:xfrm>
        </p:spPr>
        <p:txBody>
          <a:bodyPr/>
          <a:lstStyle/>
          <a:p>
            <a:endParaRPr lang="en-US"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7" name="Picture 6"/>
          <p:cNvPicPr>
            <a:picLocks noChangeAspect="1"/>
          </p:cNvPicPr>
          <p:nvPr/>
        </p:nvPicPr>
        <p:blipFill>
          <a:blip r:embed="rId2"/>
          <a:stretch>
            <a:fillRect/>
          </a:stretch>
        </p:blipFill>
        <p:spPr>
          <a:xfrm>
            <a:off x="2079933" y="457200"/>
            <a:ext cx="8000015" cy="4663440"/>
          </a:xfrm>
          <a:prstGeom prst="rect">
            <a:avLst/>
          </a:prstGeom>
        </p:spPr>
      </p:pic>
      <p:sp>
        <p:nvSpPr>
          <p:cNvPr id="8" name="TextBox 7"/>
          <p:cNvSpPr txBox="1"/>
          <p:nvPr/>
        </p:nvSpPr>
        <p:spPr>
          <a:xfrm>
            <a:off x="1756046" y="5133964"/>
            <a:ext cx="1899879" cy="338554"/>
          </a:xfrm>
          <a:prstGeom prst="rect">
            <a:avLst/>
          </a:prstGeom>
          <a:noFill/>
        </p:spPr>
        <p:txBody>
          <a:bodyPr wrap="none" rtlCol="0">
            <a:spAutoFit/>
          </a:bodyPr>
          <a:lstStyle/>
          <a:p>
            <a:r>
              <a:rPr lang="en-US" sz="1600" dirty="0" smtClean="0">
                <a:latin typeface="Arial Narrow" panose="020B0606020202030204" pitchFamily="34" charset="0"/>
              </a:rPr>
              <a:t>Mobile Stat Subsystem</a:t>
            </a:r>
            <a:endParaRPr lang="en-US" sz="1600" dirty="0">
              <a:latin typeface="Arial Narrow" panose="020B0606020202030204" pitchFamily="34" charset="0"/>
            </a:endParaRPr>
          </a:p>
        </p:txBody>
      </p:sp>
      <p:sp>
        <p:nvSpPr>
          <p:cNvPr id="9" name="TextBox 8"/>
          <p:cNvSpPr txBox="1"/>
          <p:nvPr/>
        </p:nvSpPr>
        <p:spPr>
          <a:xfrm flipH="1">
            <a:off x="3721068" y="5138725"/>
            <a:ext cx="2011682" cy="338554"/>
          </a:xfrm>
          <a:prstGeom prst="rect">
            <a:avLst/>
          </a:prstGeom>
          <a:noFill/>
        </p:spPr>
        <p:txBody>
          <a:bodyPr wrap="square" rtlCol="0">
            <a:spAutoFit/>
          </a:bodyPr>
          <a:lstStyle/>
          <a:p>
            <a:r>
              <a:rPr lang="en-US" sz="1600" dirty="0" smtClean="0">
                <a:latin typeface="Arial Narrow" panose="020B0606020202030204" pitchFamily="34" charset="0"/>
              </a:rPr>
              <a:t>Base Stat Subsystem </a:t>
            </a:r>
            <a:endParaRPr lang="en-US" sz="1600" dirty="0">
              <a:latin typeface="Arial Narrow" panose="020B0606020202030204" pitchFamily="34" charset="0"/>
            </a:endParaRPr>
          </a:p>
        </p:txBody>
      </p:sp>
      <p:sp>
        <p:nvSpPr>
          <p:cNvPr id="10" name="TextBox 9"/>
          <p:cNvSpPr txBox="1"/>
          <p:nvPr/>
        </p:nvSpPr>
        <p:spPr>
          <a:xfrm>
            <a:off x="6204260" y="5138726"/>
            <a:ext cx="2333619" cy="338554"/>
          </a:xfrm>
          <a:prstGeom prst="rect">
            <a:avLst/>
          </a:prstGeom>
          <a:noFill/>
        </p:spPr>
        <p:txBody>
          <a:bodyPr wrap="square" rtlCol="0">
            <a:spAutoFit/>
          </a:bodyPr>
          <a:lstStyle/>
          <a:p>
            <a:r>
              <a:rPr lang="en-US" sz="1600" dirty="0" smtClean="0">
                <a:latin typeface="Arial Narrow" panose="020B0606020202030204" pitchFamily="34" charset="0"/>
              </a:rPr>
              <a:t>Network Switching System</a:t>
            </a:r>
            <a:endParaRPr lang="en-US" sz="1600" dirty="0">
              <a:latin typeface="Arial Narrow" panose="020B0606020202030204" pitchFamily="34" charset="0"/>
            </a:endParaRPr>
          </a:p>
        </p:txBody>
      </p:sp>
      <p:sp>
        <p:nvSpPr>
          <p:cNvPr id="11" name="TextBox 10"/>
          <p:cNvSpPr txBox="1"/>
          <p:nvPr/>
        </p:nvSpPr>
        <p:spPr>
          <a:xfrm>
            <a:off x="2494241" y="2105065"/>
            <a:ext cx="1172116" cy="338554"/>
          </a:xfrm>
          <a:prstGeom prst="rect">
            <a:avLst/>
          </a:prstGeom>
          <a:noFill/>
        </p:spPr>
        <p:txBody>
          <a:bodyPr wrap="none" rtlCol="0">
            <a:spAutoFit/>
          </a:bodyPr>
          <a:lstStyle/>
          <a:p>
            <a:r>
              <a:rPr lang="en-US" sz="1600" dirty="0" smtClean="0">
                <a:solidFill>
                  <a:schemeClr val="bg1"/>
                </a:solidFill>
                <a:latin typeface="Arial Narrow" panose="020B0606020202030204" pitchFamily="34" charset="0"/>
              </a:rPr>
              <a:t>(air interface)</a:t>
            </a:r>
            <a:endParaRPr lang="en-US" sz="1600" dirty="0">
              <a:solidFill>
                <a:schemeClr val="bg1"/>
              </a:solidFill>
              <a:latin typeface="Arial Narrow" panose="020B0606020202030204" pitchFamily="34" charset="0"/>
            </a:endParaRPr>
          </a:p>
        </p:txBody>
      </p:sp>
      <p:sp>
        <p:nvSpPr>
          <p:cNvPr id="12" name="TextBox 11"/>
          <p:cNvSpPr txBox="1"/>
          <p:nvPr/>
        </p:nvSpPr>
        <p:spPr>
          <a:xfrm>
            <a:off x="3908702" y="1266815"/>
            <a:ext cx="4229100" cy="307777"/>
          </a:xfrm>
          <a:prstGeom prst="rect">
            <a:avLst/>
          </a:prstGeom>
          <a:noFill/>
        </p:spPr>
        <p:txBody>
          <a:bodyPr wrap="square" rtlCol="0">
            <a:spAutoFit/>
          </a:bodyPr>
          <a:lstStyle/>
          <a:p>
            <a:r>
              <a:rPr lang="en-US" sz="1400" dirty="0" smtClean="0">
                <a:solidFill>
                  <a:schemeClr val="bg1"/>
                </a:solidFill>
                <a:latin typeface="Arial Narrow" panose="020B0606020202030204" pitchFamily="34" charset="0"/>
              </a:rPr>
              <a:t>(base and switching interface)</a:t>
            </a:r>
            <a:endParaRPr lang="en-US" sz="1400" dirty="0">
              <a:solidFill>
                <a:schemeClr val="bg1"/>
              </a:solidFill>
              <a:latin typeface="Arial Narrow" panose="020B0606020202030204" pitchFamily="34" charset="0"/>
            </a:endParaRPr>
          </a:p>
        </p:txBody>
      </p:sp>
      <p:sp>
        <p:nvSpPr>
          <p:cNvPr id="13" name="TextBox 12"/>
          <p:cNvSpPr txBox="1"/>
          <p:nvPr/>
        </p:nvSpPr>
        <p:spPr>
          <a:xfrm>
            <a:off x="8690256" y="1395417"/>
            <a:ext cx="1252266" cy="523220"/>
          </a:xfrm>
          <a:prstGeom prst="rect">
            <a:avLst/>
          </a:prstGeom>
          <a:noFill/>
        </p:spPr>
        <p:txBody>
          <a:bodyPr wrap="none" rtlCol="0">
            <a:spAutoFit/>
          </a:bodyPr>
          <a:lstStyle/>
          <a:p>
            <a:r>
              <a:rPr lang="en-US" sz="1400" dirty="0" smtClean="0">
                <a:solidFill>
                  <a:schemeClr val="bg1"/>
                </a:solidFill>
                <a:latin typeface="Arial Narrow" panose="020B0606020202030204" pitchFamily="34" charset="0"/>
              </a:rPr>
              <a:t>(B,C,D,H,F,G,H</a:t>
            </a:r>
          </a:p>
          <a:p>
            <a:r>
              <a:rPr lang="en-US" sz="1400" dirty="0" smtClean="0">
                <a:solidFill>
                  <a:schemeClr val="bg1"/>
                </a:solidFill>
                <a:latin typeface="Arial Narrow" panose="020B0606020202030204" pitchFamily="34" charset="0"/>
              </a:rPr>
              <a:t>other interfaces)</a:t>
            </a:r>
            <a:endParaRPr lang="en-US" sz="1400" dirty="0">
              <a:solidFill>
                <a:schemeClr val="bg1"/>
              </a:solidFill>
              <a:latin typeface="Arial Narrow" panose="020B0606020202030204" pitchFamily="34" charset="0"/>
            </a:endParaRPr>
          </a:p>
        </p:txBody>
      </p:sp>
      <p:sp>
        <p:nvSpPr>
          <p:cNvPr id="14" name="TextBox 13"/>
          <p:cNvSpPr txBox="1"/>
          <p:nvPr/>
        </p:nvSpPr>
        <p:spPr>
          <a:xfrm>
            <a:off x="9290366" y="2867024"/>
            <a:ext cx="1638404" cy="393954"/>
          </a:xfrm>
          <a:prstGeom prst="rect">
            <a:avLst/>
          </a:prstGeom>
          <a:noFill/>
        </p:spPr>
        <p:txBody>
          <a:bodyPr wrap="square" rtlCol="0">
            <a:spAutoFit/>
          </a:bodyPr>
          <a:lstStyle/>
          <a:p>
            <a:pPr>
              <a:lnSpc>
                <a:spcPct val="70000"/>
              </a:lnSpc>
            </a:pPr>
            <a:r>
              <a:rPr lang="en-US" sz="1400" dirty="0" smtClean="0">
                <a:solidFill>
                  <a:schemeClr val="bg1"/>
                </a:solidFill>
                <a:latin typeface="Arial Narrow" panose="020B0606020202030204" pitchFamily="34" charset="0"/>
              </a:rPr>
              <a:t>Public </a:t>
            </a:r>
            <a:r>
              <a:rPr lang="en-US" sz="1400" dirty="0" err="1" smtClean="0">
                <a:solidFill>
                  <a:schemeClr val="bg1"/>
                </a:solidFill>
                <a:latin typeface="Arial Narrow" panose="020B0606020202030204" pitchFamily="34" charset="0"/>
              </a:rPr>
              <a:t>Swit</a:t>
            </a:r>
            <a:r>
              <a:rPr lang="en-US" sz="1400" dirty="0" smtClean="0">
                <a:solidFill>
                  <a:schemeClr val="bg1"/>
                </a:solidFill>
                <a:latin typeface="Arial Narrow" panose="020B0606020202030204" pitchFamily="34" charset="0"/>
              </a:rPr>
              <a:t> Tel </a:t>
            </a:r>
            <a:r>
              <a:rPr lang="en-US" sz="1400" dirty="0" err="1" smtClean="0">
                <a:solidFill>
                  <a:schemeClr val="bg1"/>
                </a:solidFill>
                <a:latin typeface="Arial Narrow" panose="020B0606020202030204" pitchFamily="34" charset="0"/>
              </a:rPr>
              <a:t>Netw</a:t>
            </a:r>
            <a:endParaRPr lang="en-US" sz="1400" dirty="0" smtClean="0">
              <a:solidFill>
                <a:schemeClr val="bg1"/>
              </a:solidFill>
              <a:latin typeface="Arial Narrow" panose="020B0606020202030204" pitchFamily="34" charset="0"/>
            </a:endParaRPr>
          </a:p>
          <a:p>
            <a:pPr>
              <a:lnSpc>
                <a:spcPct val="70000"/>
              </a:lnSpc>
            </a:pPr>
            <a:r>
              <a:rPr lang="en-US" sz="1400" dirty="0" err="1" smtClean="0">
                <a:solidFill>
                  <a:schemeClr val="bg1"/>
                </a:solidFill>
                <a:latin typeface="Arial Narrow" panose="020B0606020202030204" pitchFamily="34" charset="0"/>
              </a:rPr>
              <a:t>Integr</a:t>
            </a:r>
            <a:r>
              <a:rPr lang="en-US" sz="1400" dirty="0" smtClean="0">
                <a:solidFill>
                  <a:schemeClr val="bg1"/>
                </a:solidFill>
                <a:latin typeface="Arial Narrow" panose="020B0606020202030204" pitchFamily="34" charset="0"/>
              </a:rPr>
              <a:t> </a:t>
            </a:r>
            <a:r>
              <a:rPr lang="en-US" sz="1400" dirty="0" err="1" smtClean="0">
                <a:solidFill>
                  <a:schemeClr val="bg1"/>
                </a:solidFill>
                <a:latin typeface="Arial Narrow" panose="020B0606020202030204" pitchFamily="34" charset="0"/>
              </a:rPr>
              <a:t>Serv</a:t>
            </a:r>
            <a:r>
              <a:rPr lang="en-US" sz="1400" dirty="0" smtClean="0">
                <a:solidFill>
                  <a:schemeClr val="bg1"/>
                </a:solidFill>
                <a:latin typeface="Arial Narrow" panose="020B0606020202030204" pitchFamily="34" charset="0"/>
              </a:rPr>
              <a:t> Digit </a:t>
            </a:r>
            <a:r>
              <a:rPr lang="en-US" sz="1400" dirty="0" err="1" smtClean="0">
                <a:solidFill>
                  <a:schemeClr val="bg1"/>
                </a:solidFill>
                <a:latin typeface="Arial Narrow" panose="020B0606020202030204" pitchFamily="34" charset="0"/>
              </a:rPr>
              <a:t>Netw</a:t>
            </a:r>
            <a:endParaRPr lang="en-US" sz="1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146137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1" y="5692420"/>
            <a:ext cx="10898189" cy="1013184"/>
          </a:xfrm>
        </p:spPr>
        <p:txBody>
          <a:bodyPr>
            <a:normAutofit fontScale="90000"/>
          </a:bodyPr>
          <a:lstStyle/>
          <a:p>
            <a:pPr algn="ctr"/>
            <a:r>
              <a:rPr lang="en-US" sz="3200" cap="none" dirty="0" smtClean="0"/>
              <a:t>3G Universal Mobile Telecommunications Service (UMTS) architecture</a:t>
            </a:r>
            <a:endParaRPr lang="en-US" sz="3200" cap="none"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29</a:t>
            </a:fld>
            <a:endParaRPr lang="en-US" dirty="0"/>
          </a:p>
        </p:txBody>
      </p:sp>
      <p:grpSp>
        <p:nvGrpSpPr>
          <p:cNvPr id="3" name="Group 2"/>
          <p:cNvGrpSpPr/>
          <p:nvPr/>
        </p:nvGrpSpPr>
        <p:grpSpPr>
          <a:xfrm>
            <a:off x="258042" y="164892"/>
            <a:ext cx="11033208" cy="5413583"/>
            <a:chOff x="-152770" y="260777"/>
            <a:chExt cx="11033208" cy="4937760"/>
          </a:xfrm>
        </p:grpSpPr>
        <p:pic>
          <p:nvPicPr>
            <p:cNvPr id="9" name="Picture 8"/>
            <p:cNvPicPr>
              <a:picLocks noChangeAspect="1"/>
            </p:cNvPicPr>
            <p:nvPr/>
          </p:nvPicPr>
          <p:blipFill>
            <a:blip r:embed="rId2"/>
            <a:stretch>
              <a:fillRect/>
            </a:stretch>
          </p:blipFill>
          <p:spPr>
            <a:xfrm>
              <a:off x="-152770" y="2056552"/>
              <a:ext cx="7091733" cy="3003855"/>
            </a:xfrm>
            <a:prstGeom prst="rect">
              <a:avLst/>
            </a:prstGeom>
          </p:spPr>
        </p:pic>
        <p:pic>
          <p:nvPicPr>
            <p:cNvPr id="22" name="Picture 21"/>
            <p:cNvPicPr>
              <a:picLocks noChangeAspect="1"/>
            </p:cNvPicPr>
            <p:nvPr/>
          </p:nvPicPr>
          <p:blipFill>
            <a:blip r:embed="rId3"/>
            <a:stretch>
              <a:fillRect/>
            </a:stretch>
          </p:blipFill>
          <p:spPr>
            <a:xfrm>
              <a:off x="344577" y="260777"/>
              <a:ext cx="10535861" cy="4937760"/>
            </a:xfrm>
            <a:prstGeom prst="rect">
              <a:avLst/>
            </a:prstGeom>
          </p:spPr>
        </p:pic>
        <p:sp>
          <p:nvSpPr>
            <p:cNvPr id="23" name="TextBox 22"/>
            <p:cNvSpPr txBox="1"/>
            <p:nvPr/>
          </p:nvSpPr>
          <p:spPr>
            <a:xfrm>
              <a:off x="382504" y="4004253"/>
              <a:ext cx="1601683" cy="307777"/>
            </a:xfrm>
            <a:prstGeom prst="rect">
              <a:avLst/>
            </a:prstGeom>
            <a:noFill/>
          </p:spPr>
          <p:txBody>
            <a:bodyPr wrap="square" rtlCol="0">
              <a:spAutoFit/>
            </a:bodyPr>
            <a:lstStyle/>
            <a:p>
              <a:r>
                <a:rPr lang="en-US" sz="1400" dirty="0" smtClean="0">
                  <a:solidFill>
                    <a:schemeClr val="bg1"/>
                  </a:solidFill>
                  <a:latin typeface="Arial Narrow" panose="020B0606020202030204" pitchFamily="34" charset="0"/>
                </a:rPr>
                <a:t>Mob Stat Subsystem</a:t>
              </a:r>
              <a:endParaRPr lang="en-US" sz="1400" dirty="0">
                <a:solidFill>
                  <a:schemeClr val="bg1"/>
                </a:solidFill>
                <a:latin typeface="Arial Narrow" panose="020B0606020202030204" pitchFamily="34" charset="0"/>
              </a:endParaRPr>
            </a:p>
          </p:txBody>
        </p:sp>
        <p:sp>
          <p:nvSpPr>
            <p:cNvPr id="24" name="TextBox 23"/>
            <p:cNvSpPr txBox="1"/>
            <p:nvPr/>
          </p:nvSpPr>
          <p:spPr>
            <a:xfrm>
              <a:off x="3858893" y="4887078"/>
              <a:ext cx="4670612" cy="280725"/>
            </a:xfrm>
            <a:prstGeom prst="rect">
              <a:avLst/>
            </a:prstGeom>
            <a:noFill/>
          </p:spPr>
          <p:txBody>
            <a:bodyPr wrap="square" rtlCol="0">
              <a:spAutoFit/>
            </a:bodyPr>
            <a:lstStyle/>
            <a:p>
              <a:r>
                <a:rPr lang="en-US" sz="1400" dirty="0" smtClean="0">
                  <a:solidFill>
                    <a:schemeClr val="bg1"/>
                  </a:solidFill>
                  <a:latin typeface="Arial Black" panose="020B0A04020102020204" pitchFamily="34" charset="0"/>
                </a:rPr>
                <a:t>(Universal Terrestrial Radio Access Network)</a:t>
              </a:r>
              <a:endParaRPr lang="en-US" sz="1400" dirty="0">
                <a:solidFill>
                  <a:schemeClr val="bg1"/>
                </a:solidFill>
                <a:latin typeface="Arial Black" panose="020B0A04020102020204" pitchFamily="34" charset="0"/>
              </a:endParaRPr>
            </a:p>
          </p:txBody>
        </p:sp>
        <p:sp>
          <p:nvSpPr>
            <p:cNvPr id="25" name="TextBox 24"/>
            <p:cNvSpPr txBox="1"/>
            <p:nvPr/>
          </p:nvSpPr>
          <p:spPr>
            <a:xfrm>
              <a:off x="3316953" y="3830926"/>
              <a:ext cx="1091966" cy="276999"/>
            </a:xfrm>
            <a:prstGeom prst="rect">
              <a:avLst/>
            </a:prstGeom>
            <a:noFill/>
          </p:spPr>
          <p:txBody>
            <a:bodyPr wrap="none" rtlCol="0">
              <a:spAutoFit/>
            </a:bodyPr>
            <a:lstStyle/>
            <a:p>
              <a:r>
                <a:rPr lang="en-US" sz="1200" dirty="0" smtClean="0">
                  <a:solidFill>
                    <a:schemeClr val="bg1"/>
                  </a:solidFill>
                  <a:latin typeface="Arial Narrow" panose="020B0606020202030204" pitchFamily="34" charset="0"/>
                </a:rPr>
                <a:t>Radio Net </a:t>
              </a:r>
              <a:r>
                <a:rPr lang="en-US" sz="1200" dirty="0" err="1" smtClean="0">
                  <a:solidFill>
                    <a:schemeClr val="bg1"/>
                  </a:solidFill>
                  <a:latin typeface="Arial Narrow" panose="020B0606020202030204" pitchFamily="34" charset="0"/>
                </a:rPr>
                <a:t>Contr</a:t>
              </a:r>
              <a:endParaRPr lang="en-US" sz="1200" dirty="0">
                <a:solidFill>
                  <a:schemeClr val="bg1"/>
                </a:solidFill>
                <a:latin typeface="Arial Narrow" panose="020B0606020202030204" pitchFamily="34" charset="0"/>
              </a:endParaRPr>
            </a:p>
          </p:txBody>
        </p:sp>
        <p:sp>
          <p:nvSpPr>
            <p:cNvPr id="26" name="TextBox 25"/>
            <p:cNvSpPr txBox="1"/>
            <p:nvPr/>
          </p:nvSpPr>
          <p:spPr>
            <a:xfrm>
              <a:off x="6627916" y="4100326"/>
              <a:ext cx="1700466" cy="308797"/>
            </a:xfrm>
            <a:prstGeom prst="rect">
              <a:avLst/>
            </a:prstGeom>
            <a:noFill/>
          </p:spPr>
          <p:txBody>
            <a:bodyPr wrap="none" rtlCol="0">
              <a:spAutoFit/>
            </a:bodyPr>
            <a:lstStyle/>
            <a:p>
              <a:r>
                <a:rPr lang="en-US" sz="1600" dirty="0" smtClean="0">
                  <a:solidFill>
                    <a:schemeClr val="bg1"/>
                  </a:solidFill>
                  <a:latin typeface="Arial Black" panose="020B0A04020102020204" pitchFamily="34" charset="0"/>
                </a:rPr>
                <a:t>(</a:t>
              </a:r>
              <a:r>
                <a:rPr lang="en-US" sz="1400" dirty="0" smtClean="0">
                  <a:solidFill>
                    <a:schemeClr val="bg1"/>
                  </a:solidFill>
                  <a:latin typeface="Arial Black" panose="020B0A04020102020204" pitchFamily="34" charset="0"/>
                </a:rPr>
                <a:t>Core Network)</a:t>
              </a:r>
              <a:endParaRPr lang="en-US" sz="1400" dirty="0">
                <a:solidFill>
                  <a:schemeClr val="bg1"/>
                </a:solidFill>
                <a:latin typeface="Arial Black" panose="020B0A04020102020204" pitchFamily="34" charset="0"/>
              </a:endParaRPr>
            </a:p>
          </p:txBody>
        </p:sp>
        <p:sp>
          <p:nvSpPr>
            <p:cNvPr id="27" name="TextBox 26"/>
            <p:cNvSpPr txBox="1"/>
            <p:nvPr/>
          </p:nvSpPr>
          <p:spPr>
            <a:xfrm>
              <a:off x="5163679" y="1733183"/>
              <a:ext cx="1875620" cy="364943"/>
            </a:xfrm>
            <a:prstGeom prst="rect">
              <a:avLst/>
            </a:prstGeom>
            <a:noFill/>
          </p:spPr>
          <p:txBody>
            <a:bodyPr wrap="square" rtlCol="0">
              <a:spAutoFit/>
            </a:bodyPr>
            <a:lstStyle/>
            <a:p>
              <a:r>
                <a:rPr lang="en-US" sz="1000" dirty="0" smtClean="0">
                  <a:solidFill>
                    <a:schemeClr val="bg1"/>
                  </a:solidFill>
                  <a:latin typeface="Arial Black" panose="020B0A04020102020204" pitchFamily="34" charset="0"/>
                </a:rPr>
                <a:t>Mobile </a:t>
              </a:r>
              <a:r>
                <a:rPr lang="en-US" sz="1000" dirty="0" err="1" smtClean="0">
                  <a:solidFill>
                    <a:schemeClr val="bg1"/>
                  </a:solidFill>
                  <a:latin typeface="Arial Black" panose="020B0A04020102020204" pitchFamily="34" charset="0"/>
                </a:rPr>
                <a:t>Serv</a:t>
              </a:r>
              <a:r>
                <a:rPr lang="en-US" sz="1000" dirty="0" smtClean="0">
                  <a:solidFill>
                    <a:schemeClr val="bg1"/>
                  </a:solidFill>
                  <a:latin typeface="Arial Black" panose="020B0A04020102020204" pitchFamily="34" charset="0"/>
                </a:rPr>
                <a:t> Center/</a:t>
              </a:r>
            </a:p>
            <a:p>
              <a:r>
                <a:rPr lang="en-US" sz="1000" dirty="0" smtClean="0">
                  <a:solidFill>
                    <a:schemeClr val="bg1"/>
                  </a:solidFill>
                  <a:latin typeface="Arial Black" panose="020B0A04020102020204" pitchFamily="34" charset="0"/>
                </a:rPr>
                <a:t>Visitor </a:t>
              </a:r>
              <a:r>
                <a:rPr lang="en-US" sz="1000" dirty="0" err="1" smtClean="0">
                  <a:solidFill>
                    <a:schemeClr val="bg1"/>
                  </a:solidFill>
                  <a:latin typeface="Arial Black" panose="020B0A04020102020204" pitchFamily="34" charset="0"/>
                </a:rPr>
                <a:t>Locat</a:t>
              </a:r>
              <a:r>
                <a:rPr lang="en-US" sz="1000" dirty="0" smtClean="0">
                  <a:solidFill>
                    <a:schemeClr val="bg1"/>
                  </a:solidFill>
                  <a:latin typeface="Arial Black" panose="020B0A04020102020204" pitchFamily="34" charset="0"/>
                </a:rPr>
                <a:t> Register</a:t>
              </a:r>
              <a:endParaRPr lang="en-US" sz="1000" dirty="0">
                <a:solidFill>
                  <a:schemeClr val="bg1"/>
                </a:solidFill>
                <a:latin typeface="Arial Black" panose="020B0A04020102020204" pitchFamily="34" charset="0"/>
              </a:endParaRPr>
            </a:p>
          </p:txBody>
        </p:sp>
        <p:sp>
          <p:nvSpPr>
            <p:cNvPr id="28" name="TextBox 27"/>
            <p:cNvSpPr txBox="1"/>
            <p:nvPr/>
          </p:nvSpPr>
          <p:spPr>
            <a:xfrm>
              <a:off x="5181618" y="3819954"/>
              <a:ext cx="1404458" cy="280725"/>
            </a:xfrm>
            <a:prstGeom prst="rect">
              <a:avLst/>
            </a:prstGeom>
            <a:noFill/>
          </p:spPr>
          <p:txBody>
            <a:bodyPr wrap="square" rtlCol="0">
              <a:spAutoFit/>
            </a:bodyPr>
            <a:lstStyle/>
            <a:p>
              <a:pPr>
                <a:lnSpc>
                  <a:spcPct val="70000"/>
                </a:lnSpc>
              </a:pPr>
              <a:r>
                <a:rPr lang="en-US" sz="1000" dirty="0" smtClean="0">
                  <a:solidFill>
                    <a:schemeClr val="bg1"/>
                  </a:solidFill>
                  <a:latin typeface="Arial Black" panose="020B0A04020102020204" pitchFamily="34" charset="0"/>
                </a:rPr>
                <a:t>Serving GPRS</a:t>
              </a:r>
            </a:p>
            <a:p>
              <a:pPr>
                <a:lnSpc>
                  <a:spcPct val="70000"/>
                </a:lnSpc>
              </a:pPr>
              <a:r>
                <a:rPr lang="en-US" sz="1000" dirty="0" smtClean="0">
                  <a:solidFill>
                    <a:schemeClr val="bg1"/>
                  </a:solidFill>
                  <a:latin typeface="Arial Black" panose="020B0A04020102020204" pitchFamily="34" charset="0"/>
                </a:rPr>
                <a:t>Support Network</a:t>
              </a:r>
              <a:endParaRPr lang="en-US" sz="1000" dirty="0">
                <a:solidFill>
                  <a:schemeClr val="bg1"/>
                </a:solidFill>
                <a:latin typeface="Arial Black" panose="020B0A04020102020204" pitchFamily="34" charset="0"/>
              </a:endParaRPr>
            </a:p>
          </p:txBody>
        </p:sp>
        <p:sp>
          <p:nvSpPr>
            <p:cNvPr id="29" name="TextBox 28"/>
            <p:cNvSpPr txBox="1"/>
            <p:nvPr/>
          </p:nvSpPr>
          <p:spPr>
            <a:xfrm>
              <a:off x="6457002" y="3814595"/>
              <a:ext cx="1405102" cy="533377"/>
            </a:xfrm>
            <a:prstGeom prst="rect">
              <a:avLst/>
            </a:prstGeom>
            <a:noFill/>
          </p:spPr>
          <p:txBody>
            <a:bodyPr wrap="square" rtlCol="0">
              <a:spAutoFit/>
            </a:bodyPr>
            <a:lstStyle/>
            <a:p>
              <a:pPr>
                <a:lnSpc>
                  <a:spcPct val="70000"/>
                </a:lnSpc>
              </a:pPr>
              <a:r>
                <a:rPr lang="en-US" sz="1000" dirty="0" smtClean="0">
                  <a:solidFill>
                    <a:schemeClr val="bg1"/>
                  </a:solidFill>
                  <a:latin typeface="Arial Black" panose="020B0A04020102020204" pitchFamily="34" charset="0"/>
                </a:rPr>
                <a:t>Gateway </a:t>
              </a:r>
              <a:r>
                <a:rPr lang="en-US" sz="1000" dirty="0">
                  <a:solidFill>
                    <a:schemeClr val="bg1"/>
                  </a:solidFill>
                  <a:latin typeface="Arial Black" panose="020B0A04020102020204" pitchFamily="34" charset="0"/>
                </a:rPr>
                <a:t>GPRS</a:t>
              </a:r>
            </a:p>
            <a:p>
              <a:pPr>
                <a:lnSpc>
                  <a:spcPct val="70000"/>
                </a:lnSpc>
              </a:pPr>
              <a:r>
                <a:rPr lang="en-US" sz="1000" dirty="0">
                  <a:solidFill>
                    <a:schemeClr val="bg1"/>
                  </a:solidFill>
                  <a:latin typeface="Arial Black" panose="020B0A04020102020204" pitchFamily="34" charset="0"/>
                </a:rPr>
                <a:t>Support Network</a:t>
              </a:r>
            </a:p>
            <a:p>
              <a:endParaRPr lang="en-US" dirty="0"/>
            </a:p>
          </p:txBody>
        </p:sp>
        <p:sp>
          <p:nvSpPr>
            <p:cNvPr id="30" name="TextBox 29"/>
            <p:cNvSpPr txBox="1"/>
            <p:nvPr/>
          </p:nvSpPr>
          <p:spPr>
            <a:xfrm>
              <a:off x="5862123" y="2767113"/>
              <a:ext cx="1814920" cy="224580"/>
            </a:xfrm>
            <a:prstGeom prst="rect">
              <a:avLst/>
            </a:prstGeom>
            <a:noFill/>
          </p:spPr>
          <p:txBody>
            <a:bodyPr wrap="none" rtlCol="0">
              <a:spAutoFit/>
            </a:bodyPr>
            <a:lstStyle/>
            <a:p>
              <a:r>
                <a:rPr lang="en-US" sz="1000" dirty="0" smtClean="0">
                  <a:solidFill>
                    <a:schemeClr val="bg1"/>
                  </a:solidFill>
                  <a:latin typeface="Arial Black" panose="020B0A04020102020204" pitchFamily="34" charset="0"/>
                </a:rPr>
                <a:t>Home Location Service</a:t>
              </a:r>
              <a:endParaRPr lang="en-US" sz="1000" dirty="0">
                <a:solidFill>
                  <a:schemeClr val="bg1"/>
                </a:solidFill>
                <a:latin typeface="Arial Black" panose="020B0A04020102020204" pitchFamily="34" charset="0"/>
              </a:endParaRPr>
            </a:p>
          </p:txBody>
        </p:sp>
      </p:grpSp>
    </p:spTree>
    <p:extLst>
      <p:ext uri="{BB962C8B-B14F-4D97-AF65-F5344CB8AC3E}">
        <p14:creationId xmlns:p14="http://schemas.microsoft.com/office/powerpoint/2010/main" val="2899671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579798"/>
            <a:ext cx="9635445" cy="1507067"/>
          </a:xfrm>
        </p:spPr>
        <p:txBody>
          <a:bodyPr>
            <a:normAutofit/>
          </a:bodyPr>
          <a:lstStyle/>
          <a:p>
            <a:r>
              <a:rPr lang="en-US" sz="4000" dirty="0" err="1" smtClean="0"/>
              <a:t>hOW</a:t>
            </a:r>
            <a:r>
              <a:rPr lang="en-US" sz="4000" dirty="0" smtClean="0"/>
              <a:t> does cryptography WORK?</a:t>
            </a:r>
            <a:endParaRPr lang="en-US" sz="4000" dirty="0"/>
          </a:p>
        </p:txBody>
      </p:sp>
      <p:sp>
        <p:nvSpPr>
          <p:cNvPr id="3" name="Content Placeholder 2"/>
          <p:cNvSpPr>
            <a:spLocks noGrp="1"/>
          </p:cNvSpPr>
          <p:nvPr>
            <p:ph idx="1"/>
          </p:nvPr>
        </p:nvSpPr>
        <p:spPr>
          <a:xfrm>
            <a:off x="684211" y="685800"/>
            <a:ext cx="10865531" cy="3615267"/>
          </a:xfrm>
        </p:spPr>
        <p:txBody>
          <a:bodyPr/>
          <a:lstStyle/>
          <a:p>
            <a:pPr>
              <a:spcBef>
                <a:spcPts val="600"/>
              </a:spcBef>
              <a:spcAft>
                <a:spcPts val="1200"/>
              </a:spcAft>
              <a:buClrTx/>
              <a:buFont typeface="Wingdings" panose="05000000000000000000" pitchFamily="2" charset="2"/>
              <a:buChar char="Ø"/>
            </a:pPr>
            <a:r>
              <a:rPr lang="en-US" sz="3200" dirty="0" smtClean="0">
                <a:solidFill>
                  <a:schemeClr val="bg1"/>
                </a:solidFill>
              </a:rPr>
              <a:t>Develop </a:t>
            </a:r>
            <a:r>
              <a:rPr lang="en-US" sz="3200" dirty="0" smtClean="0">
                <a:solidFill>
                  <a:srgbClr val="FF0000"/>
                </a:solidFill>
              </a:rPr>
              <a:t>algorithms</a:t>
            </a:r>
            <a:r>
              <a:rPr lang="en-US" sz="3200" dirty="0" smtClean="0">
                <a:solidFill>
                  <a:schemeClr val="bg1"/>
                </a:solidFill>
              </a:rPr>
              <a:t> that </a:t>
            </a:r>
          </a:p>
          <a:p>
            <a:pPr lvl="1">
              <a:spcBef>
                <a:spcPts val="600"/>
              </a:spcBef>
              <a:spcAft>
                <a:spcPts val="1200"/>
              </a:spcAft>
              <a:buClrTx/>
              <a:buFont typeface="Wingdings" panose="05000000000000000000" pitchFamily="2" charset="2"/>
              <a:buChar char="Ø"/>
            </a:pPr>
            <a:r>
              <a:rPr lang="en-US" sz="2400" dirty="0">
                <a:solidFill>
                  <a:schemeClr val="bg1"/>
                </a:solidFill>
              </a:rPr>
              <a:t>c</a:t>
            </a:r>
            <a:r>
              <a:rPr lang="en-US" sz="2400" dirty="0" smtClean="0">
                <a:solidFill>
                  <a:schemeClr val="bg1"/>
                </a:solidFill>
              </a:rPr>
              <a:t>onceal the context of messages from all except the sender and recipient (encryption for </a:t>
            </a:r>
            <a:r>
              <a:rPr lang="en-US" sz="2400" dirty="0" smtClean="0">
                <a:solidFill>
                  <a:srgbClr val="FF0000"/>
                </a:solidFill>
              </a:rPr>
              <a:t>confidentiality</a:t>
            </a:r>
            <a:r>
              <a:rPr lang="en-US" sz="2400" dirty="0" smtClean="0">
                <a:solidFill>
                  <a:schemeClr val="bg1"/>
                </a:solidFill>
              </a:rPr>
              <a:t> or privacy),</a:t>
            </a:r>
          </a:p>
          <a:p>
            <a:pPr lvl="1">
              <a:spcBef>
                <a:spcPts val="600"/>
              </a:spcBef>
              <a:spcAft>
                <a:spcPts val="1200"/>
              </a:spcAft>
              <a:buClrTx/>
              <a:buFont typeface="Wingdings" panose="05000000000000000000" pitchFamily="2" charset="2"/>
              <a:buChar char="Ø"/>
            </a:pPr>
            <a:r>
              <a:rPr lang="en-US" sz="2400" dirty="0">
                <a:solidFill>
                  <a:schemeClr val="bg1"/>
                </a:solidFill>
              </a:rPr>
              <a:t>v</a:t>
            </a:r>
            <a:r>
              <a:rPr lang="en-US" sz="2400" dirty="0" smtClean="0">
                <a:solidFill>
                  <a:schemeClr val="bg1"/>
                </a:solidFill>
              </a:rPr>
              <a:t>erify the correctness of the message of the recipient (</a:t>
            </a:r>
            <a:r>
              <a:rPr lang="en-US" sz="2400" dirty="0" smtClean="0">
                <a:solidFill>
                  <a:srgbClr val="FF0000"/>
                </a:solidFill>
              </a:rPr>
              <a:t>integrity</a:t>
            </a:r>
            <a:r>
              <a:rPr lang="en-US" sz="2400" dirty="0" smtClean="0">
                <a:solidFill>
                  <a:schemeClr val="bg1"/>
                </a:solidFill>
              </a:rPr>
              <a:t> and </a:t>
            </a:r>
            <a:r>
              <a:rPr lang="en-US" sz="2400" dirty="0" smtClean="0">
                <a:solidFill>
                  <a:srgbClr val="FF0000"/>
                </a:solidFill>
              </a:rPr>
              <a:t>authentication</a:t>
            </a:r>
            <a:r>
              <a:rPr lang="en-US" sz="2400" dirty="0" smtClean="0">
                <a:solidFill>
                  <a:schemeClr val="bg1"/>
                </a:solidFill>
              </a:rPr>
              <a:t>)</a:t>
            </a:r>
          </a:p>
          <a:p>
            <a:pPr lvl="1">
              <a:spcBef>
                <a:spcPts val="600"/>
              </a:spcBef>
              <a:spcAft>
                <a:spcPts val="1200"/>
              </a:spcAft>
              <a:buClrTx/>
              <a:buFont typeface="Wingdings" panose="05000000000000000000" pitchFamily="2" charset="2"/>
              <a:buChar char="Ø"/>
            </a:pPr>
            <a:r>
              <a:rPr lang="en-US" sz="2400" dirty="0">
                <a:solidFill>
                  <a:schemeClr val="bg1"/>
                </a:solidFill>
              </a:rPr>
              <a:t>a</a:t>
            </a:r>
            <a:r>
              <a:rPr lang="en-US" sz="2400" dirty="0" smtClean="0">
                <a:solidFill>
                  <a:schemeClr val="bg1"/>
                </a:solidFill>
              </a:rPr>
              <a:t>nd much more …</a:t>
            </a:r>
            <a:endParaRPr lang="en-US" sz="2400" dirty="0">
              <a:solidFill>
                <a:schemeClr val="bg1"/>
              </a:solidFill>
            </a:endParaRP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645117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41" y="5084971"/>
            <a:ext cx="12413130" cy="1507067"/>
          </a:xfrm>
        </p:spPr>
        <p:txBody>
          <a:bodyPr>
            <a:normAutofit/>
          </a:bodyPr>
          <a:lstStyle/>
          <a:p>
            <a:r>
              <a:rPr lang="en-US" sz="3200" cap="none" dirty="0" smtClean="0"/>
              <a:t>4G Long Term Evolution (LTE) Network architecture</a:t>
            </a:r>
            <a:endParaRPr lang="en-US" sz="3200" cap="none" dirty="0"/>
          </a:p>
        </p:txBody>
      </p:sp>
      <p:pic>
        <p:nvPicPr>
          <p:cNvPr id="7" name="Content Placeholder 6"/>
          <p:cNvPicPr>
            <a:picLocks noGrp="1" noChangeAspect="1"/>
          </p:cNvPicPr>
          <p:nvPr>
            <p:ph idx="1"/>
          </p:nvPr>
        </p:nvPicPr>
        <p:blipFill>
          <a:blip r:embed="rId2"/>
          <a:stretch>
            <a:fillRect/>
          </a:stretch>
        </p:blipFill>
        <p:spPr>
          <a:xfrm>
            <a:off x="2286000" y="91440"/>
            <a:ext cx="7130746" cy="5295569"/>
          </a:xfrm>
          <a:prstGeom prst="rect">
            <a:avLst/>
          </a:prstGeom>
        </p:spPr>
      </p:pic>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30</a:t>
            </a:fld>
            <a:endParaRPr lang="en-US" dirty="0"/>
          </a:p>
        </p:txBody>
      </p:sp>
      <p:sp>
        <p:nvSpPr>
          <p:cNvPr id="8" name="TextBox 7"/>
          <p:cNvSpPr txBox="1"/>
          <p:nvPr/>
        </p:nvSpPr>
        <p:spPr>
          <a:xfrm>
            <a:off x="3191447" y="3195602"/>
            <a:ext cx="1412566" cy="307777"/>
          </a:xfrm>
          <a:prstGeom prst="rect">
            <a:avLst/>
          </a:prstGeom>
          <a:noFill/>
        </p:spPr>
        <p:txBody>
          <a:bodyPr wrap="none" rtlCol="0">
            <a:spAutoFit/>
          </a:bodyPr>
          <a:lstStyle/>
          <a:p>
            <a:r>
              <a:rPr lang="en-US" sz="1400" dirty="0">
                <a:solidFill>
                  <a:srgbClr val="0070C0"/>
                </a:solidFill>
                <a:latin typeface="Arial Narrow" panose="020B0606020202030204" pitchFamily="34" charset="0"/>
              </a:rPr>
              <a:t>e</a:t>
            </a:r>
            <a:r>
              <a:rPr lang="en-US" sz="1400" dirty="0" smtClean="0">
                <a:solidFill>
                  <a:srgbClr val="0070C0"/>
                </a:solidFill>
                <a:latin typeface="Arial Narrow" panose="020B0606020202030204" pitchFamily="34" charset="0"/>
              </a:rPr>
              <a:t>nhanced</a:t>
            </a:r>
            <a:r>
              <a:rPr lang="en-US" sz="1400" dirty="0" smtClean="0">
                <a:solidFill>
                  <a:srgbClr val="0070C0"/>
                </a:solidFill>
              </a:rPr>
              <a:t> </a:t>
            </a:r>
            <a:r>
              <a:rPr lang="en-US" sz="1400" dirty="0" smtClean="0">
                <a:solidFill>
                  <a:srgbClr val="0070C0"/>
                </a:solidFill>
                <a:latin typeface="Arial Narrow" panose="020B0606020202030204" pitchFamily="34" charset="0"/>
              </a:rPr>
              <a:t>Node B </a:t>
            </a:r>
            <a:endParaRPr lang="en-US" sz="1400" dirty="0">
              <a:solidFill>
                <a:srgbClr val="0070C0"/>
              </a:solidFill>
              <a:latin typeface="Arial Narrow" panose="020B0606020202030204" pitchFamily="34" charset="0"/>
            </a:endParaRPr>
          </a:p>
        </p:txBody>
      </p:sp>
      <p:sp>
        <p:nvSpPr>
          <p:cNvPr id="9" name="TextBox 8"/>
          <p:cNvSpPr txBox="1"/>
          <p:nvPr/>
        </p:nvSpPr>
        <p:spPr>
          <a:xfrm>
            <a:off x="2330826" y="908432"/>
            <a:ext cx="1455848" cy="307777"/>
          </a:xfrm>
          <a:prstGeom prst="rect">
            <a:avLst/>
          </a:prstGeom>
          <a:noFill/>
        </p:spPr>
        <p:txBody>
          <a:bodyPr wrap="none" rtlCol="0">
            <a:spAutoFit/>
          </a:bodyPr>
          <a:lstStyle/>
          <a:p>
            <a:r>
              <a:rPr lang="en-US" sz="1400" dirty="0" smtClean="0">
                <a:solidFill>
                  <a:schemeClr val="bg1"/>
                </a:solidFill>
                <a:latin typeface="Arial Narrow" panose="020B0606020202030204" pitchFamily="34" charset="0"/>
              </a:rPr>
              <a:t>Mob Manage Entity</a:t>
            </a:r>
            <a:endParaRPr lang="en-US" sz="14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022816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138747"/>
            <a:ext cx="10694988" cy="1507067"/>
          </a:xfrm>
        </p:spPr>
        <p:txBody>
          <a:bodyPr/>
          <a:lstStyle/>
          <a:p>
            <a:r>
              <a:rPr lang="en-US" cap="none" dirty="0" smtClean="0"/>
              <a:t>5G Non-standalone architecture (NSA)</a:t>
            </a:r>
            <a:endParaRPr lang="en-US" cap="none" dirty="0"/>
          </a:p>
        </p:txBody>
      </p:sp>
      <p:pic>
        <p:nvPicPr>
          <p:cNvPr id="7" name="Content Placeholder 6"/>
          <p:cNvPicPr>
            <a:picLocks noGrp="1" noChangeAspect="1"/>
          </p:cNvPicPr>
          <p:nvPr>
            <p:ph idx="1"/>
          </p:nvPr>
        </p:nvPicPr>
        <p:blipFill>
          <a:blip r:embed="rId2"/>
          <a:stretch>
            <a:fillRect/>
          </a:stretch>
        </p:blipFill>
        <p:spPr>
          <a:xfrm>
            <a:off x="2242284" y="262368"/>
            <a:ext cx="7565028" cy="5212080"/>
          </a:xfrm>
          <a:prstGeom prst="rect">
            <a:avLst/>
          </a:prstGeom>
        </p:spPr>
      </p:pic>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mtClean="0"/>
              <a:t>CIS4360 Computer Scurity Fundamentals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888299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2846" y="239660"/>
            <a:ext cx="11614149" cy="4739759"/>
          </a:xfrm>
          <a:prstGeom prst="rect">
            <a:avLst/>
          </a:prstGeom>
          <a:noFill/>
        </p:spPr>
        <p:txBody>
          <a:bodyPr wrap="square" rtlCol="0">
            <a:spAutoFit/>
          </a:bodyPr>
          <a:lstStyle/>
          <a:p>
            <a:pPr>
              <a:spcBef>
                <a:spcPts val="0"/>
              </a:spcBef>
              <a:spcAft>
                <a:spcPts val="3000"/>
              </a:spcAft>
            </a:pPr>
            <a:r>
              <a:rPr lang="en-US" sz="3200" b="1" dirty="0">
                <a:solidFill>
                  <a:schemeClr val="bg1"/>
                </a:solidFill>
                <a:latin typeface="+mj-lt"/>
              </a:rPr>
              <a:t>Wave-Particle Duality </a:t>
            </a:r>
            <a:r>
              <a:rPr lang="en-US" sz="3200" b="1" dirty="0" smtClean="0">
                <a:solidFill>
                  <a:schemeClr val="bg1"/>
                </a:solidFill>
                <a:latin typeface="+mj-lt"/>
              </a:rPr>
              <a:t>Principle</a:t>
            </a:r>
            <a:r>
              <a:rPr lang="en-US" sz="3200" dirty="0" smtClean="0">
                <a:solidFill>
                  <a:schemeClr val="bg1"/>
                </a:solidFill>
                <a:latin typeface="+mj-lt"/>
              </a:rPr>
              <a:t>: </a:t>
            </a:r>
            <a:r>
              <a:rPr lang="en-US" sz="3200" dirty="0">
                <a:solidFill>
                  <a:schemeClr val="bg1"/>
                </a:solidFill>
                <a:latin typeface="+mj-lt"/>
              </a:rPr>
              <a:t>l</a:t>
            </a:r>
            <a:r>
              <a:rPr lang="en-US" sz="3200" dirty="0" smtClean="0">
                <a:solidFill>
                  <a:schemeClr val="bg1"/>
                </a:solidFill>
                <a:latin typeface="+mj-lt"/>
              </a:rPr>
              <a:t>ight </a:t>
            </a:r>
            <a:r>
              <a:rPr lang="en-US" sz="3200" dirty="0">
                <a:solidFill>
                  <a:schemeClr val="bg1"/>
                </a:solidFill>
                <a:latin typeface="+mj-lt"/>
              </a:rPr>
              <a:t>behaves both like </a:t>
            </a:r>
          </a:p>
          <a:p>
            <a:pPr marL="640080" lvl="1" indent="-365760">
              <a:spcBef>
                <a:spcPts val="600"/>
              </a:spcBef>
              <a:spcAft>
                <a:spcPts val="9600"/>
              </a:spcAft>
              <a:buFont typeface="Wingdings" pitchFamily="2" charset="2"/>
              <a:buChar char="Ø"/>
            </a:pPr>
            <a:r>
              <a:rPr lang="en-US" sz="2000" dirty="0">
                <a:solidFill>
                  <a:schemeClr val="bg1"/>
                </a:solidFill>
              </a:rPr>
              <a:t>a </a:t>
            </a:r>
            <a:r>
              <a:rPr lang="en-US" sz="2000" b="1" dirty="0">
                <a:solidFill>
                  <a:schemeClr val="bg1"/>
                </a:solidFill>
              </a:rPr>
              <a:t>wave </a:t>
            </a:r>
            <a:r>
              <a:rPr lang="en-US" sz="2000" dirty="0">
                <a:solidFill>
                  <a:schemeClr val="bg1"/>
                </a:solidFill>
              </a:rPr>
              <a:t>(diffraction</a:t>
            </a:r>
            <a:r>
              <a:rPr lang="en-US" sz="2000" dirty="0" smtClean="0">
                <a:solidFill>
                  <a:schemeClr val="bg1"/>
                </a:solidFill>
              </a:rPr>
              <a:t>) and</a:t>
            </a:r>
            <a:endParaRPr lang="en-US" sz="2000" dirty="0">
              <a:solidFill>
                <a:schemeClr val="bg1"/>
              </a:solidFill>
            </a:endParaRPr>
          </a:p>
          <a:p>
            <a:pPr marL="640080" lvl="1" indent="-365760">
              <a:spcBef>
                <a:spcPts val="600"/>
              </a:spcBef>
              <a:spcAft>
                <a:spcPts val="10800"/>
              </a:spcAft>
              <a:buFont typeface="Wingdings" pitchFamily="2" charset="2"/>
              <a:buChar char="Ø"/>
            </a:pPr>
            <a:r>
              <a:rPr lang="en-US" sz="2000" dirty="0">
                <a:solidFill>
                  <a:schemeClr val="bg1"/>
                </a:solidFill>
              </a:rPr>
              <a:t>a </a:t>
            </a:r>
            <a:r>
              <a:rPr lang="en-US" sz="2000" b="1" dirty="0">
                <a:solidFill>
                  <a:schemeClr val="bg1"/>
                </a:solidFill>
              </a:rPr>
              <a:t>particle</a:t>
            </a:r>
            <a:r>
              <a:rPr lang="en-US" sz="2000" dirty="0">
                <a:solidFill>
                  <a:schemeClr val="bg1"/>
                </a:solidFill>
              </a:rPr>
              <a:t> (</a:t>
            </a:r>
            <a:r>
              <a:rPr lang="en-US" sz="2000" i="1" dirty="0">
                <a:solidFill>
                  <a:schemeClr val="bg1"/>
                </a:solidFill>
              </a:rPr>
              <a:t>photon</a:t>
            </a:r>
            <a:r>
              <a:rPr lang="en-US" sz="2000" dirty="0">
                <a:solidFill>
                  <a:schemeClr val="bg1"/>
                </a:solidFill>
              </a:rPr>
              <a:t> = bundle of energy)</a:t>
            </a:r>
          </a:p>
          <a:p>
            <a:pPr marL="640080" lvl="1" indent="-365760">
              <a:spcBef>
                <a:spcPts val="600"/>
              </a:spcBef>
              <a:spcAft>
                <a:spcPts val="7200"/>
              </a:spcAft>
              <a:buFont typeface="Wingdings" pitchFamily="2" charset="2"/>
              <a:buChar char="Ø"/>
            </a:pPr>
            <a:r>
              <a:rPr lang="en-US" sz="2000" dirty="0">
                <a:solidFill>
                  <a:schemeClr val="bg1"/>
                </a:solidFill>
              </a:rPr>
              <a:t>D</a:t>
            </a:r>
            <a:r>
              <a:rPr lang="en-US" sz="2000" dirty="0" smtClean="0">
                <a:solidFill>
                  <a:schemeClr val="bg1"/>
                </a:solidFill>
              </a:rPr>
              <a:t>oes </a:t>
            </a:r>
            <a:r>
              <a:rPr lang="en-US" sz="2000" dirty="0">
                <a:solidFill>
                  <a:schemeClr val="bg1"/>
                </a:solidFill>
              </a:rPr>
              <a:t>not need a medium to </a:t>
            </a:r>
            <a:r>
              <a:rPr lang="en-US" sz="2000" dirty="0" smtClean="0">
                <a:solidFill>
                  <a:schemeClr val="bg1"/>
                </a:solidFill>
              </a:rPr>
              <a:t>travel</a:t>
            </a:r>
            <a:endParaRPr lang="en-US" sz="2000" dirty="0">
              <a:solidFill>
                <a:schemeClr val="bg1"/>
              </a:solidFill>
            </a:endParaRPr>
          </a:p>
        </p:txBody>
      </p:sp>
      <p:sp>
        <p:nvSpPr>
          <p:cNvPr id="2" name="Title 1"/>
          <p:cNvSpPr>
            <a:spLocks noGrp="1"/>
          </p:cNvSpPr>
          <p:nvPr>
            <p:ph type="title"/>
          </p:nvPr>
        </p:nvSpPr>
        <p:spPr>
          <a:xfrm>
            <a:off x="400116" y="5126548"/>
            <a:ext cx="9605007" cy="1371920"/>
          </a:xfrm>
        </p:spPr>
        <p:txBody>
          <a:bodyPr>
            <a:normAutofit/>
          </a:bodyPr>
          <a:lstStyle/>
          <a:p>
            <a:pPr algn="ctr"/>
            <a:r>
              <a:rPr lang="en-US" sz="3300" dirty="0" err="1" smtClean="0"/>
              <a:t>CaBle</a:t>
            </a:r>
            <a:r>
              <a:rPr lang="en-US" sz="3300" dirty="0" smtClean="0"/>
              <a:t> or wireless</a:t>
            </a:r>
            <a:br>
              <a:rPr lang="en-US" sz="3300" dirty="0" smtClean="0"/>
            </a:br>
            <a:r>
              <a:rPr lang="en-US" sz="2400" cap="none" dirty="0" smtClean="0"/>
              <a:t>The Wave-Particle Duality Principle &amp; the Uncertainty Principle</a:t>
            </a:r>
            <a:endParaRPr lang="en-US" sz="2400" cap="none" dirty="0"/>
          </a:p>
        </p:txBody>
      </p:sp>
      <p:sp>
        <p:nvSpPr>
          <p:cNvPr id="4" name="Date Placeholder 3"/>
          <p:cNvSpPr>
            <a:spLocks noGrp="1"/>
          </p:cNvSpPr>
          <p:nvPr>
            <p:ph type="dt" sz="half" idx="10"/>
          </p:nvPr>
        </p:nvSpPr>
        <p:spPr>
          <a:xfrm>
            <a:off x="9904412" y="6320899"/>
            <a:ext cx="1600200" cy="346241"/>
          </a:xfrm>
        </p:spPr>
        <p:txBody>
          <a:bodyPr/>
          <a:lstStyle/>
          <a:p>
            <a:r>
              <a:rPr lang="en-US" dirty="0" smtClean="0"/>
              <a:t>4/1/2019</a:t>
            </a:r>
            <a:endParaRPr lang="en-US" dirty="0"/>
          </a:p>
        </p:txBody>
      </p:sp>
      <p:sp>
        <p:nvSpPr>
          <p:cNvPr id="5" name="Footer Placeholder 4"/>
          <p:cNvSpPr>
            <a:spLocks noGrp="1"/>
          </p:cNvSpPr>
          <p:nvPr>
            <p:ph type="ftr" sz="quarter" idx="11"/>
          </p:nvPr>
        </p:nvSpPr>
        <p:spPr>
          <a:xfrm>
            <a:off x="417872" y="6287614"/>
            <a:ext cx="7543800" cy="365125"/>
          </a:xfrm>
        </p:spPr>
        <p:txBody>
          <a:bodyPr/>
          <a:lstStyle/>
          <a:p>
            <a:r>
              <a:rPr lang="en-US" dirty="0" smtClean="0"/>
              <a:t>CIS4360 Computer </a:t>
            </a:r>
            <a:r>
              <a:rPr lang="en-US" dirty="0" err="1" smtClean="0"/>
              <a:t>Scurity</a:t>
            </a:r>
            <a:r>
              <a:rPr lang="en-US" dirty="0" smtClean="0"/>
              <a:t> Fundamentals</a:t>
            </a:r>
            <a:endParaRPr lang="en-US" dirty="0"/>
          </a:p>
        </p:txBody>
      </p:sp>
      <p:sp>
        <p:nvSpPr>
          <p:cNvPr id="6" name="Slide Number Placeholder 5"/>
          <p:cNvSpPr>
            <a:spLocks noGrp="1"/>
          </p:cNvSpPr>
          <p:nvPr>
            <p:ph type="sldNum" sz="quarter" idx="12"/>
          </p:nvPr>
        </p:nvSpPr>
        <p:spPr>
          <a:xfrm>
            <a:off x="10363200" y="5685011"/>
            <a:ext cx="1142245" cy="680283"/>
          </a:xfrm>
        </p:spPr>
        <p:txBody>
          <a:bodyPr/>
          <a:lstStyle/>
          <a:p>
            <a:fld id="{D57F1E4F-1CFF-5643-939E-217C01CDF565}" type="slidenum">
              <a:rPr lang="en-US" smtClean="0"/>
              <a:pPr/>
              <a:t>32</a:t>
            </a:fld>
            <a:endParaRPr lang="en-US" dirty="0"/>
          </a:p>
        </p:txBody>
      </p:sp>
      <p:pic>
        <p:nvPicPr>
          <p:cNvPr id="1027" name="Picture 3"/>
          <p:cNvPicPr>
            <a:picLocks noChangeArrowheads="1"/>
          </p:cNvPicPr>
          <p:nvPr/>
        </p:nvPicPr>
        <p:blipFill rotWithShape="1">
          <a:blip r:embed="rId2">
            <a:extLst>
              <a:ext uri="{28A0092B-C50C-407E-A947-70E740481C1C}">
                <a14:useLocalDpi xmlns:a14="http://schemas.microsoft.com/office/drawing/2010/main" val="0"/>
              </a:ext>
            </a:extLst>
          </a:blip>
          <a:srcRect t="12604" b="17932"/>
          <a:stretch/>
        </p:blipFill>
        <p:spPr bwMode="auto">
          <a:xfrm>
            <a:off x="2254877" y="1684009"/>
            <a:ext cx="1645920"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a:grpSpLocks/>
          </p:cNvGrpSpPr>
          <p:nvPr/>
        </p:nvGrpSpPr>
        <p:grpSpPr>
          <a:xfrm>
            <a:off x="4361395" y="1710645"/>
            <a:ext cx="1554480" cy="969264"/>
            <a:chOff x="5102721" y="1017793"/>
            <a:chExt cx="1789211" cy="1239538"/>
          </a:xfrm>
        </p:grpSpPr>
        <p:pic>
          <p:nvPicPr>
            <p:cNvPr id="1032"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17135" b="9554"/>
            <a:stretch/>
          </p:blipFill>
          <p:spPr bwMode="auto">
            <a:xfrm>
              <a:off x="5102721" y="1017793"/>
              <a:ext cx="1789211" cy="1239538"/>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831603" y="1594661"/>
              <a:ext cx="0" cy="164592"/>
            </a:xfrm>
            <a:prstGeom prst="line">
              <a:avLst/>
            </a:prstGeom>
            <a:ln w="22098">
              <a:solidFill>
                <a:schemeClr val="bg1">
                  <a:alpha val="60000"/>
                </a:schemeClr>
              </a:solidFill>
            </a:ln>
          </p:spPr>
          <p:style>
            <a:lnRef idx="1">
              <a:schemeClr val="accent1"/>
            </a:lnRef>
            <a:fillRef idx="0">
              <a:schemeClr val="accent1"/>
            </a:fillRef>
            <a:effectRef idx="0">
              <a:schemeClr val="accent1"/>
            </a:effectRef>
            <a:fontRef idx="minor">
              <a:schemeClr val="tx1"/>
            </a:fontRef>
          </p:style>
        </p:cxnSp>
      </p:grpSp>
      <p:sp>
        <p:nvSpPr>
          <p:cNvPr id="11" name="AutoShape 4" descr="Image result for light partic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rrowheads="1"/>
          </p:cNvPicPr>
          <p:nvPr/>
        </p:nvPicPr>
        <p:blipFill rotWithShape="1">
          <a:blip r:embed="rId4">
            <a:extLst>
              <a:ext uri="{28A0092B-C50C-407E-A947-70E740481C1C}">
                <a14:useLocalDpi xmlns:a14="http://schemas.microsoft.com/office/drawing/2010/main" val="0"/>
              </a:ext>
            </a:extLst>
          </a:blip>
          <a:srcRect t="13096" r="38680" b="8587"/>
          <a:stretch/>
        </p:blipFill>
        <p:spPr bwMode="auto">
          <a:xfrm>
            <a:off x="2257143" y="3330396"/>
            <a:ext cx="155448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033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54" y="4998373"/>
            <a:ext cx="9605007" cy="1540590"/>
          </a:xfrm>
        </p:spPr>
        <p:txBody>
          <a:bodyPr>
            <a:normAutofit/>
          </a:bodyPr>
          <a:lstStyle/>
          <a:p>
            <a:pPr algn="ctr"/>
            <a:r>
              <a:rPr lang="en-US" sz="3300" dirty="0" err="1" smtClean="0"/>
              <a:t>CaBle</a:t>
            </a:r>
            <a:r>
              <a:rPr lang="en-US" sz="3300" dirty="0" smtClean="0"/>
              <a:t> or wireless</a:t>
            </a:r>
            <a:br>
              <a:rPr lang="en-US" sz="3300" dirty="0" smtClean="0"/>
            </a:br>
            <a:r>
              <a:rPr lang="en-US" sz="2400" cap="none" dirty="0" smtClean="0"/>
              <a:t>The Wave-Particle Duality Principle &amp; the Uncertainty Principle</a:t>
            </a:r>
            <a:endParaRPr lang="en-US" sz="2400" cap="none" dirty="0"/>
          </a:p>
        </p:txBody>
      </p:sp>
      <p:sp>
        <p:nvSpPr>
          <p:cNvPr id="3" name="Content Placeholder 2"/>
          <p:cNvSpPr>
            <a:spLocks noGrp="1"/>
          </p:cNvSpPr>
          <p:nvPr>
            <p:ph idx="1"/>
          </p:nvPr>
        </p:nvSpPr>
        <p:spPr>
          <a:xfrm>
            <a:off x="355727" y="-703359"/>
            <a:ext cx="11211878" cy="6489578"/>
          </a:xfrm>
        </p:spPr>
        <p:txBody>
          <a:bodyPr>
            <a:normAutofit/>
          </a:bodyPr>
          <a:lstStyle/>
          <a:p>
            <a:r>
              <a:rPr lang="en-US" sz="2400" b="1" dirty="0" smtClean="0"/>
              <a:t>Entanglement between particle and wave state</a:t>
            </a:r>
          </a:p>
          <a:p>
            <a:pPr marL="548640" lvl="1"/>
            <a:r>
              <a:rPr lang="en-US" b="1" dirty="0" smtClean="0"/>
              <a:t>Heisenberg’s  duality principle</a:t>
            </a:r>
          </a:p>
          <a:p>
            <a:pPr marL="891540" lvl="3"/>
            <a:r>
              <a:rPr lang="en-US" dirty="0" smtClean="0"/>
              <a:t>there is a </a:t>
            </a:r>
            <a:r>
              <a:rPr lang="en-US" dirty="0"/>
              <a:t>natural tradeoff between knowing an </a:t>
            </a:r>
            <a:r>
              <a:rPr lang="en-US" dirty="0" smtClean="0"/>
              <a:t>particle's </a:t>
            </a:r>
            <a:r>
              <a:rPr lang="en-US" dirty="0"/>
              <a:t>position and </a:t>
            </a:r>
            <a:r>
              <a:rPr lang="en-US" dirty="0" smtClean="0"/>
              <a:t>its momentum</a:t>
            </a:r>
            <a:r>
              <a:rPr lang="en-US" dirty="0"/>
              <a:t>. The greater the uncertainty in </a:t>
            </a:r>
            <a:r>
              <a:rPr lang="en-US" dirty="0" smtClean="0"/>
              <a:t>it's </a:t>
            </a:r>
            <a:r>
              <a:rPr lang="en-US" dirty="0"/>
              <a:t>position, the smaller the uncertainty in its momentum. </a:t>
            </a:r>
            <a:endParaRPr lang="en-US" dirty="0" smtClean="0"/>
          </a:p>
          <a:p>
            <a:pPr marL="891540" lvl="3">
              <a:spcAft>
                <a:spcPts val="3600"/>
              </a:spcAft>
            </a:pPr>
            <a:r>
              <a:rPr lang="en-US" dirty="0" smtClean="0"/>
              <a:t>It </a:t>
            </a:r>
            <a:r>
              <a:rPr lang="en-US" dirty="0"/>
              <a:t>is impossible to predict, measure, or know both the exact position of </a:t>
            </a:r>
            <a:r>
              <a:rPr lang="en-US" dirty="0" smtClean="0"/>
              <a:t>a particle </a:t>
            </a:r>
            <a:r>
              <a:rPr lang="en-US" dirty="0"/>
              <a:t>and its exact momentum </a:t>
            </a:r>
            <a:r>
              <a:rPr lang="en-US" dirty="0" smtClean="0"/>
              <a:t>(speed) at </a:t>
            </a:r>
            <a:r>
              <a:rPr lang="en-US" dirty="0"/>
              <a:t>the same time. In fact, </a:t>
            </a:r>
            <a:r>
              <a:rPr lang="en-US" u="sng" dirty="0" smtClean="0"/>
              <a:t>a particle</a:t>
            </a:r>
            <a:r>
              <a:rPr lang="en-US" u="sng" dirty="0"/>
              <a:t> does not have an exact position and </a:t>
            </a:r>
            <a:r>
              <a:rPr lang="en-US" u="sng" dirty="0" smtClean="0"/>
              <a:t>momentum at the same time</a:t>
            </a:r>
            <a:r>
              <a:rPr lang="en-US" dirty="0" smtClean="0"/>
              <a:t>!</a:t>
            </a:r>
          </a:p>
          <a:p>
            <a:pPr marL="548640" lvl="1"/>
            <a:r>
              <a:rPr lang="en-US" b="1" dirty="0" smtClean="0"/>
              <a:t>Schrodinger’s Cat (thought experiment)</a:t>
            </a:r>
          </a:p>
          <a:p>
            <a:pPr marL="1005840" lvl="2"/>
            <a:r>
              <a:rPr lang="en-US" dirty="0" smtClean="0"/>
              <a:t>A cat is locked in a steel box along with a Geiger counter a tiny bit of </a:t>
            </a:r>
            <a:r>
              <a:rPr lang="en-US" dirty="0"/>
              <a:t> </a:t>
            </a:r>
            <a:r>
              <a:rPr lang="en-US" dirty="0" smtClean="0"/>
              <a:t>                                         radioactive substance, and some poison. You would not know if the                                                                cat is alive or dead until you open the box. In this sense the cat is                                                                    dead and alive and its state can only be determined until “tested”.</a:t>
            </a:r>
            <a:endParaRPr lang="en-US" dirty="0"/>
          </a:p>
        </p:txBody>
      </p:sp>
      <p:sp>
        <p:nvSpPr>
          <p:cNvPr id="4" name="Date Placeholder 3"/>
          <p:cNvSpPr>
            <a:spLocks noGrp="1"/>
          </p:cNvSpPr>
          <p:nvPr>
            <p:ph type="dt" sz="half" idx="10"/>
          </p:nvPr>
        </p:nvSpPr>
        <p:spPr>
          <a:xfrm>
            <a:off x="9904412" y="6358638"/>
            <a:ext cx="1600200" cy="365125"/>
          </a:xfrm>
        </p:spPr>
        <p:txBody>
          <a:bodyPr/>
          <a:lstStyle/>
          <a:p>
            <a:r>
              <a:rPr lang="en-US" dirty="0" smtClean="0"/>
              <a:t>4/1/2019</a:t>
            </a:r>
            <a:endParaRPr lang="en-US" dirty="0"/>
          </a:p>
        </p:txBody>
      </p:sp>
      <p:sp>
        <p:nvSpPr>
          <p:cNvPr id="5" name="Footer Placeholder 4"/>
          <p:cNvSpPr>
            <a:spLocks noGrp="1"/>
          </p:cNvSpPr>
          <p:nvPr>
            <p:ph type="ftr" sz="quarter" idx="11"/>
          </p:nvPr>
        </p:nvSpPr>
        <p:spPr>
          <a:xfrm>
            <a:off x="622066" y="6367516"/>
            <a:ext cx="7543800" cy="365125"/>
          </a:xfrm>
        </p:spPr>
        <p:txBody>
          <a:bodyPr/>
          <a:lstStyle/>
          <a:p>
            <a:r>
              <a:rPr lang="en-US" dirty="0" smtClean="0"/>
              <a:t>CIS4360 Computer </a:t>
            </a:r>
            <a:r>
              <a:rPr lang="en-US" dirty="0" err="1" smtClean="0"/>
              <a:t>Scurity</a:t>
            </a:r>
            <a:r>
              <a:rPr lang="en-US" dirty="0" smtClean="0"/>
              <a:t> Fundamentals</a:t>
            </a:r>
            <a:endParaRPr lang="en-US" dirty="0"/>
          </a:p>
        </p:txBody>
      </p:sp>
      <p:sp>
        <p:nvSpPr>
          <p:cNvPr id="6" name="Slide Number Placeholder 5"/>
          <p:cNvSpPr>
            <a:spLocks noGrp="1"/>
          </p:cNvSpPr>
          <p:nvPr>
            <p:ph type="sldNum" sz="quarter" idx="12"/>
          </p:nvPr>
        </p:nvSpPr>
        <p:spPr>
          <a:xfrm>
            <a:off x="10363200" y="5764913"/>
            <a:ext cx="1142245" cy="653649"/>
          </a:xfrm>
        </p:spPr>
        <p:txBody>
          <a:bodyPr/>
          <a:lstStyle/>
          <a:p>
            <a:fld id="{D57F1E4F-1CFF-5643-939E-217C01CDF565}" type="slidenum">
              <a:rPr lang="en-US" smtClean="0"/>
              <a:pPr/>
              <a:t>33</a:t>
            </a:fld>
            <a:endParaRPr lang="en-US" dirty="0"/>
          </a:p>
        </p:txBody>
      </p:sp>
      <p:pic>
        <p:nvPicPr>
          <p:cNvPr id="1026" name="Picture 2"/>
          <p:cNvPicPr>
            <a:picLocks noChangeArrowheads="1"/>
          </p:cNvPicPr>
          <p:nvPr/>
        </p:nvPicPr>
        <p:blipFill rotWithShape="1">
          <a:blip r:embed="rId2">
            <a:extLst>
              <a:ext uri="{28A0092B-C50C-407E-A947-70E740481C1C}">
                <a14:useLocalDpi xmlns:a14="http://schemas.microsoft.com/office/drawing/2010/main" val="0"/>
              </a:ext>
            </a:extLst>
          </a:blip>
          <a:srcRect l="2196" t="9752" r="2657" b="3188"/>
          <a:stretch/>
        </p:blipFill>
        <p:spPr bwMode="auto">
          <a:xfrm>
            <a:off x="8691239" y="2814220"/>
            <a:ext cx="3071673" cy="276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5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6" y="971154"/>
            <a:ext cx="4344604" cy="1507067"/>
          </a:xfrm>
        </p:spPr>
        <p:txBody>
          <a:bodyPr>
            <a:normAutofit fontScale="90000"/>
          </a:bodyPr>
          <a:lstStyle/>
          <a:p>
            <a:pPr algn="ctr"/>
            <a:r>
              <a:rPr lang="en-US" sz="4900" dirty="0" smtClean="0"/>
              <a:t>Threat model</a:t>
            </a:r>
            <a:r>
              <a:rPr lang="en-US" sz="4000" b="1" dirty="0" smtClean="0"/>
              <a:t/>
            </a:r>
            <a:br>
              <a:rPr lang="en-US" sz="4000" b="1" dirty="0" smtClean="0"/>
            </a:br>
            <a:r>
              <a:rPr lang="en-US" sz="4000" b="1" dirty="0"/>
              <a:t/>
            </a:r>
            <a:br>
              <a:rPr lang="en-US" sz="4000" b="1" dirty="0"/>
            </a:br>
            <a:r>
              <a:rPr lang="en-US" sz="2700" cap="none" dirty="0" smtClean="0"/>
              <a:t>Alice, Bob: honest</a:t>
            </a:r>
            <a:r>
              <a:rPr lang="en-US" sz="4000" cap="none" dirty="0"/>
              <a:t/>
            </a:r>
            <a:br>
              <a:rPr lang="en-US" sz="4000" cap="none" dirty="0"/>
            </a:br>
            <a:r>
              <a:rPr lang="en-US" sz="2700" cap="none" dirty="0" smtClean="0"/>
              <a:t>Malory: adversary </a:t>
            </a:r>
            <a:endParaRPr lang="en-US" sz="2700" dirty="0"/>
          </a:p>
        </p:txBody>
      </p:sp>
      <p:sp>
        <p:nvSpPr>
          <p:cNvPr id="4" name="Date Placeholder 3"/>
          <p:cNvSpPr>
            <a:spLocks noGrp="1"/>
          </p:cNvSpPr>
          <p:nvPr>
            <p:ph type="dt" sz="half" idx="10"/>
          </p:nvPr>
        </p:nvSpPr>
        <p:spPr>
          <a:xfrm>
            <a:off x="10130440" y="6182474"/>
            <a:ext cx="1600200" cy="365125"/>
          </a:xfrm>
        </p:spPr>
        <p:txBody>
          <a:bodyPr/>
          <a:lstStyle/>
          <a:p>
            <a:r>
              <a:rPr lang="en-US" smtClean="0"/>
              <a:t>4/1/2019</a:t>
            </a:r>
            <a:endParaRPr lang="en-US" dirty="0"/>
          </a:p>
        </p:txBody>
      </p:sp>
      <p:sp>
        <p:nvSpPr>
          <p:cNvPr id="5" name="Footer Placeholder 4"/>
          <p:cNvSpPr>
            <a:spLocks noGrp="1"/>
          </p:cNvSpPr>
          <p:nvPr>
            <p:ph type="ftr" sz="quarter" idx="11"/>
          </p:nvPr>
        </p:nvSpPr>
        <p:spPr>
          <a:xfrm>
            <a:off x="482421" y="6185115"/>
            <a:ext cx="3986837" cy="365125"/>
          </a:xfrm>
        </p:spPr>
        <p:txBody>
          <a:bodyPr/>
          <a:lstStyle/>
          <a:p>
            <a:r>
              <a:rPr lang="en-US" sz="1400" smtClean="0"/>
              <a:t>CIS4360 Computer Scurity Fundamentals</a:t>
            </a:r>
            <a:endParaRPr lang="en-US" sz="14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grpSp>
        <p:nvGrpSpPr>
          <p:cNvPr id="7" name="Group 6"/>
          <p:cNvGrpSpPr/>
          <p:nvPr/>
        </p:nvGrpSpPr>
        <p:grpSpPr>
          <a:xfrm>
            <a:off x="4507892" y="213419"/>
            <a:ext cx="6472719" cy="6277510"/>
            <a:chOff x="4646840" y="433493"/>
            <a:chExt cx="5760720" cy="5669280"/>
          </a:xfrm>
        </p:grpSpPr>
        <p:sp>
          <p:nvSpPr>
            <p:cNvPr id="3" name="Rectangle 2"/>
            <p:cNvSpPr/>
            <p:nvPr/>
          </p:nvSpPr>
          <p:spPr>
            <a:xfrm>
              <a:off x="4646840" y="433493"/>
              <a:ext cx="5760720" cy="5669280"/>
            </a:xfrm>
            <a:prstGeom prst="rect">
              <a:avLst/>
            </a:prstGeom>
            <a:noFill/>
            <a:ln w="44450" cmpd="dbl">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1" name="Group 110"/>
            <p:cNvGrpSpPr/>
            <p:nvPr/>
          </p:nvGrpSpPr>
          <p:grpSpPr>
            <a:xfrm>
              <a:off x="5888170" y="5312232"/>
              <a:ext cx="1114016" cy="583564"/>
              <a:chOff x="-151084" y="734506"/>
              <a:chExt cx="1082379" cy="583564"/>
            </a:xfrm>
          </p:grpSpPr>
          <p:sp>
            <p:nvSpPr>
              <p:cNvPr id="8" name="Oval 7"/>
              <p:cNvSpPr/>
              <p:nvPr/>
            </p:nvSpPr>
            <p:spPr>
              <a:xfrm>
                <a:off x="680680" y="734506"/>
                <a:ext cx="250615" cy="1916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67355" y="944638"/>
                <a:ext cx="256832" cy="373432"/>
                <a:chOff x="2342820" y="1137748"/>
                <a:chExt cx="256832" cy="373432"/>
              </a:xfrm>
            </p:grpSpPr>
            <p:cxnSp>
              <p:nvCxnSpPr>
                <p:cNvPr id="10" name="Straight Connector 9"/>
                <p:cNvCxnSpPr/>
                <p:nvPr/>
              </p:nvCxnSpPr>
              <p:spPr>
                <a:xfrm flipH="1">
                  <a:off x="2474529" y="1137748"/>
                  <a:ext cx="1" cy="2743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46559" y="1239982"/>
                  <a:ext cx="228600" cy="99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342820" y="1386940"/>
                  <a:ext cx="114300" cy="12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85352" y="1386941"/>
                  <a:ext cx="114300" cy="12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151084" y="884698"/>
                <a:ext cx="827817" cy="333548"/>
              </a:xfrm>
              <a:prstGeom prst="rect">
                <a:avLst/>
              </a:prstGeom>
              <a:noFill/>
            </p:spPr>
            <p:txBody>
              <a:bodyPr wrap="none" rtlCol="0">
                <a:spAutoFit/>
              </a:bodyPr>
              <a:lstStyle/>
              <a:p>
                <a:r>
                  <a:rPr lang="en-US" b="1" dirty="0" smtClean="0">
                    <a:solidFill>
                      <a:schemeClr val="bg1"/>
                    </a:solidFill>
                  </a:rPr>
                  <a:t>Malory</a:t>
                </a:r>
                <a:endParaRPr lang="en-US" b="1" dirty="0">
                  <a:solidFill>
                    <a:schemeClr val="bg1"/>
                  </a:solidFill>
                </a:endParaRPr>
              </a:p>
            </p:txBody>
          </p:sp>
        </p:grpSp>
        <p:sp>
          <p:nvSpPr>
            <p:cNvPr id="24" name="Oval 23"/>
            <p:cNvSpPr/>
            <p:nvPr/>
          </p:nvSpPr>
          <p:spPr>
            <a:xfrm>
              <a:off x="8058727" y="4435286"/>
              <a:ext cx="243509" cy="17715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5144679" y="4603656"/>
              <a:ext cx="3034770" cy="459686"/>
              <a:chOff x="2505600" y="873717"/>
              <a:chExt cx="3034770" cy="438433"/>
            </a:xfrm>
          </p:grpSpPr>
          <p:cxnSp>
            <p:nvCxnSpPr>
              <p:cNvPr id="27" name="Straight Connector 26"/>
              <p:cNvCxnSpPr/>
              <p:nvPr/>
            </p:nvCxnSpPr>
            <p:spPr>
              <a:xfrm flipH="1">
                <a:off x="5540369" y="873717"/>
                <a:ext cx="1" cy="2743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05600" y="999467"/>
                <a:ext cx="365760" cy="267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559326" y="1187910"/>
                <a:ext cx="114300" cy="12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73626" y="1187911"/>
                <a:ext cx="114300" cy="12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4978775" y="4114540"/>
              <a:ext cx="679382" cy="333547"/>
            </a:xfrm>
            <a:prstGeom prst="rect">
              <a:avLst/>
            </a:prstGeom>
            <a:noFill/>
          </p:spPr>
          <p:txBody>
            <a:bodyPr wrap="none" rtlCol="0">
              <a:spAutoFit/>
            </a:bodyPr>
            <a:lstStyle/>
            <a:p>
              <a:r>
                <a:rPr lang="en-US" b="1" dirty="0" smtClean="0">
                  <a:solidFill>
                    <a:schemeClr val="bg1"/>
                  </a:solidFill>
                </a:rPr>
                <a:t>Alice</a:t>
              </a:r>
              <a:endParaRPr lang="en-US" b="1" dirty="0">
                <a:solidFill>
                  <a:schemeClr val="bg1"/>
                </a:solidFill>
              </a:endParaRPr>
            </a:p>
          </p:txBody>
        </p:sp>
        <p:sp>
          <p:nvSpPr>
            <p:cNvPr id="40" name="Oval 39"/>
            <p:cNvSpPr/>
            <p:nvPr/>
          </p:nvSpPr>
          <p:spPr>
            <a:xfrm>
              <a:off x="5188706" y="4433567"/>
              <a:ext cx="243509" cy="177156"/>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5309394" y="4626323"/>
              <a:ext cx="3064244" cy="401212"/>
              <a:chOff x="2672208" y="891546"/>
              <a:chExt cx="3064244" cy="382663"/>
            </a:xfrm>
          </p:grpSpPr>
          <p:cxnSp>
            <p:nvCxnSpPr>
              <p:cNvPr id="43" name="Straight Connector 42"/>
              <p:cNvCxnSpPr/>
              <p:nvPr/>
            </p:nvCxnSpPr>
            <p:spPr>
              <a:xfrm flipH="1">
                <a:off x="2672208" y="891546"/>
                <a:ext cx="1" cy="2743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370692" y="992198"/>
                <a:ext cx="365760" cy="99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421822" y="1149970"/>
                <a:ext cx="114300" cy="12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64527" y="1144578"/>
                <a:ext cx="114300" cy="12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7776615" y="4100362"/>
              <a:ext cx="835664" cy="333547"/>
            </a:xfrm>
            <a:prstGeom prst="rect">
              <a:avLst/>
            </a:prstGeom>
            <a:noFill/>
          </p:spPr>
          <p:txBody>
            <a:bodyPr wrap="square" rtlCol="0">
              <a:spAutoFit/>
            </a:bodyPr>
            <a:lstStyle/>
            <a:p>
              <a:r>
                <a:rPr lang="en-US" sz="1200" b="1" dirty="0">
                  <a:solidFill>
                    <a:schemeClr val="bg1"/>
                  </a:solidFill>
                </a:rPr>
                <a:t> </a:t>
              </a:r>
              <a:r>
                <a:rPr lang="en-US" sz="1200" b="1" dirty="0" smtClean="0">
                  <a:solidFill>
                    <a:schemeClr val="bg1"/>
                  </a:solidFill>
                </a:rPr>
                <a:t>   </a:t>
              </a:r>
              <a:r>
                <a:rPr lang="en-US" b="1" dirty="0" smtClean="0">
                  <a:solidFill>
                    <a:schemeClr val="bg1"/>
                  </a:solidFill>
                </a:rPr>
                <a:t>Bob</a:t>
              </a:r>
              <a:endParaRPr lang="en-US" b="1" dirty="0">
                <a:solidFill>
                  <a:schemeClr val="bg1"/>
                </a:solidFill>
              </a:endParaRPr>
            </a:p>
          </p:txBody>
        </p:sp>
        <p:sp>
          <p:nvSpPr>
            <p:cNvPr id="32" name="Oval 31"/>
            <p:cNvSpPr/>
            <p:nvPr/>
          </p:nvSpPr>
          <p:spPr>
            <a:xfrm>
              <a:off x="5230359" y="2254267"/>
              <a:ext cx="243509" cy="16896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5174042" y="2447359"/>
              <a:ext cx="354399" cy="373432"/>
              <a:chOff x="2495203" y="1177072"/>
              <a:chExt cx="354399" cy="373432"/>
            </a:xfrm>
          </p:grpSpPr>
          <p:cxnSp>
            <p:nvCxnSpPr>
              <p:cNvPr id="35" name="Straight Connector 34"/>
              <p:cNvCxnSpPr/>
              <p:nvPr/>
            </p:nvCxnSpPr>
            <p:spPr>
              <a:xfrm flipH="1">
                <a:off x="2672205" y="1177072"/>
                <a:ext cx="1" cy="2743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495203" y="1268447"/>
                <a:ext cx="354399" cy="32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559326" y="1426265"/>
                <a:ext cx="114300" cy="12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673626" y="1426265"/>
                <a:ext cx="114300" cy="12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5028689" y="1915892"/>
              <a:ext cx="679382" cy="333547"/>
            </a:xfrm>
            <a:prstGeom prst="rect">
              <a:avLst/>
            </a:prstGeom>
            <a:noFill/>
          </p:spPr>
          <p:txBody>
            <a:bodyPr wrap="none" rtlCol="0">
              <a:spAutoFit/>
            </a:bodyPr>
            <a:lstStyle/>
            <a:p>
              <a:r>
                <a:rPr lang="en-US" b="1" dirty="0" smtClean="0">
                  <a:solidFill>
                    <a:schemeClr val="bg1"/>
                  </a:solidFill>
                </a:rPr>
                <a:t>Alice</a:t>
              </a:r>
              <a:endParaRPr lang="en-US" b="1" dirty="0">
                <a:solidFill>
                  <a:schemeClr val="bg1"/>
                </a:solidFill>
              </a:endParaRPr>
            </a:p>
          </p:txBody>
        </p:sp>
        <p:sp>
          <p:nvSpPr>
            <p:cNvPr id="64" name="Oval 63"/>
            <p:cNvSpPr/>
            <p:nvPr/>
          </p:nvSpPr>
          <p:spPr>
            <a:xfrm>
              <a:off x="7954673" y="2258045"/>
              <a:ext cx="243509" cy="16896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7917247" y="2451137"/>
              <a:ext cx="312606" cy="373432"/>
              <a:chOff x="2508423" y="1177072"/>
              <a:chExt cx="312606" cy="373432"/>
            </a:xfrm>
          </p:grpSpPr>
          <p:cxnSp>
            <p:nvCxnSpPr>
              <p:cNvPr id="67" name="Straight Connector 66"/>
              <p:cNvCxnSpPr/>
              <p:nvPr/>
            </p:nvCxnSpPr>
            <p:spPr>
              <a:xfrm flipH="1">
                <a:off x="2672205" y="1177072"/>
                <a:ext cx="1" cy="2743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508423" y="1276029"/>
                <a:ext cx="312606" cy="1047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2559326" y="1426265"/>
                <a:ext cx="114300" cy="12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673626" y="1426265"/>
                <a:ext cx="114300" cy="12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7808732" y="1924737"/>
              <a:ext cx="550981" cy="333547"/>
            </a:xfrm>
            <a:prstGeom prst="rect">
              <a:avLst/>
            </a:prstGeom>
            <a:noFill/>
          </p:spPr>
          <p:txBody>
            <a:bodyPr wrap="none" rtlCol="0">
              <a:spAutoFit/>
            </a:bodyPr>
            <a:lstStyle/>
            <a:p>
              <a:r>
                <a:rPr lang="en-US" b="1" dirty="0" smtClean="0">
                  <a:solidFill>
                    <a:schemeClr val="bg1"/>
                  </a:solidFill>
                </a:rPr>
                <a:t>Bob</a:t>
              </a:r>
              <a:endParaRPr lang="en-US" b="1" dirty="0">
                <a:solidFill>
                  <a:schemeClr val="bg1"/>
                </a:solidFill>
              </a:endParaRPr>
            </a:p>
          </p:txBody>
        </p:sp>
        <p:grpSp>
          <p:nvGrpSpPr>
            <p:cNvPr id="9" name="Group 8"/>
            <p:cNvGrpSpPr/>
            <p:nvPr/>
          </p:nvGrpSpPr>
          <p:grpSpPr>
            <a:xfrm>
              <a:off x="4920685" y="561659"/>
              <a:ext cx="3501570" cy="899833"/>
              <a:chOff x="4528779" y="862699"/>
              <a:chExt cx="3501570" cy="899833"/>
            </a:xfrm>
          </p:grpSpPr>
          <p:sp>
            <p:nvSpPr>
              <p:cNvPr id="48" name="Oval 47"/>
              <p:cNvSpPr/>
              <p:nvPr/>
            </p:nvSpPr>
            <p:spPr>
              <a:xfrm>
                <a:off x="4830905" y="1196008"/>
                <a:ext cx="243509" cy="16896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4770551" y="1389100"/>
                <a:ext cx="365760" cy="373432"/>
                <a:chOff x="2502526" y="1177072"/>
                <a:chExt cx="365760" cy="373432"/>
              </a:xfrm>
            </p:grpSpPr>
            <p:cxnSp>
              <p:nvCxnSpPr>
                <p:cNvPr id="51" name="Straight Connector 50"/>
                <p:cNvCxnSpPr/>
                <p:nvPr/>
              </p:nvCxnSpPr>
              <p:spPr>
                <a:xfrm flipH="1">
                  <a:off x="2672205" y="1177072"/>
                  <a:ext cx="1" cy="2743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502526" y="1279306"/>
                  <a:ext cx="365760" cy="99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2559326" y="1426265"/>
                  <a:ext cx="114300" cy="12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673626" y="1426265"/>
                  <a:ext cx="114300" cy="12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7479368" y="862699"/>
                <a:ext cx="550981" cy="333547"/>
              </a:xfrm>
              <a:prstGeom prst="rect">
                <a:avLst/>
              </a:prstGeom>
              <a:noFill/>
            </p:spPr>
            <p:txBody>
              <a:bodyPr wrap="none" rtlCol="0">
                <a:spAutoFit/>
              </a:bodyPr>
              <a:lstStyle/>
              <a:p>
                <a:r>
                  <a:rPr lang="en-US" b="1" dirty="0" smtClean="0">
                    <a:solidFill>
                      <a:schemeClr val="bg1"/>
                    </a:solidFill>
                  </a:rPr>
                  <a:t>Bob</a:t>
                </a:r>
                <a:endParaRPr lang="en-US" b="1" dirty="0">
                  <a:solidFill>
                    <a:schemeClr val="bg1"/>
                  </a:solidFill>
                </a:endParaRPr>
              </a:p>
            </p:txBody>
          </p:sp>
          <p:sp>
            <p:nvSpPr>
              <p:cNvPr id="72" name="Oval 71"/>
              <p:cNvSpPr/>
              <p:nvPr/>
            </p:nvSpPr>
            <p:spPr>
              <a:xfrm>
                <a:off x="7624308" y="1200745"/>
                <a:ext cx="243509" cy="16896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p:cNvGrpSpPr/>
              <p:nvPr/>
            </p:nvGrpSpPr>
            <p:grpSpPr>
              <a:xfrm>
                <a:off x="7637747" y="1388157"/>
                <a:ext cx="234280" cy="373432"/>
                <a:chOff x="2553646" y="1177072"/>
                <a:chExt cx="234280" cy="373432"/>
              </a:xfrm>
            </p:grpSpPr>
            <p:cxnSp>
              <p:nvCxnSpPr>
                <p:cNvPr id="75" name="Straight Connector 74"/>
                <p:cNvCxnSpPr/>
                <p:nvPr/>
              </p:nvCxnSpPr>
              <p:spPr>
                <a:xfrm flipH="1">
                  <a:off x="2672205" y="1177072"/>
                  <a:ext cx="1" cy="2743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553646" y="1279306"/>
                  <a:ext cx="228600" cy="99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559326" y="1426265"/>
                  <a:ext cx="114300" cy="12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673626" y="1426265"/>
                  <a:ext cx="114300" cy="12423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4528779" y="867437"/>
                <a:ext cx="867995" cy="333547"/>
              </a:xfrm>
              <a:prstGeom prst="rect">
                <a:avLst/>
              </a:prstGeom>
              <a:noFill/>
            </p:spPr>
            <p:txBody>
              <a:bodyPr wrap="square" rtlCol="0">
                <a:spAutoFit/>
              </a:bodyPr>
              <a:lstStyle/>
              <a:p>
                <a:pPr algn="ctr"/>
                <a:r>
                  <a:rPr lang="en-US" b="1" dirty="0" smtClean="0">
                    <a:solidFill>
                      <a:schemeClr val="bg1"/>
                    </a:solidFill>
                  </a:rPr>
                  <a:t>Alice</a:t>
                </a:r>
                <a:endParaRPr lang="en-US" b="1" dirty="0">
                  <a:solidFill>
                    <a:schemeClr val="bg1"/>
                  </a:solidFill>
                </a:endParaRPr>
              </a:p>
            </p:txBody>
          </p:sp>
          <p:grpSp>
            <p:nvGrpSpPr>
              <p:cNvPr id="84" name="Group 83"/>
              <p:cNvGrpSpPr/>
              <p:nvPr/>
            </p:nvGrpSpPr>
            <p:grpSpPr>
              <a:xfrm>
                <a:off x="5452322" y="1169879"/>
                <a:ext cx="1920240" cy="321455"/>
                <a:chOff x="5452323" y="1255081"/>
                <a:chExt cx="1868557" cy="321455"/>
              </a:xfrm>
            </p:grpSpPr>
            <p:cxnSp>
              <p:nvCxnSpPr>
                <p:cNvPr id="81" name="Straight Arrow Connector 80"/>
                <p:cNvCxnSpPr/>
                <p:nvPr/>
              </p:nvCxnSpPr>
              <p:spPr>
                <a:xfrm>
                  <a:off x="5452323" y="1576536"/>
                  <a:ext cx="1868557" cy="0"/>
                </a:xfrm>
                <a:prstGeom prst="straightConnector1">
                  <a:avLst/>
                </a:prstGeom>
                <a:ln w="3175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798769" y="1255081"/>
                  <a:ext cx="1124543" cy="307777"/>
                </a:xfrm>
                <a:prstGeom prst="rect">
                  <a:avLst/>
                </a:prstGeom>
                <a:noFill/>
              </p:spPr>
              <p:txBody>
                <a:bodyPr wrap="square" rtlCol="0">
                  <a:spAutoFit/>
                </a:bodyPr>
                <a:lstStyle/>
                <a:p>
                  <a:pPr algn="ctr"/>
                  <a:r>
                    <a:rPr lang="en-US" sz="1600" b="1" dirty="0" smtClean="0">
                      <a:solidFill>
                        <a:schemeClr val="bg1"/>
                      </a:solidFill>
                    </a:rPr>
                    <a:t>message</a:t>
                  </a:r>
                  <a:endParaRPr lang="en-US" sz="1600" b="1" dirty="0">
                    <a:solidFill>
                      <a:schemeClr val="bg1"/>
                    </a:solidFill>
                  </a:endParaRPr>
                </a:p>
              </p:txBody>
            </p:sp>
          </p:grpSp>
        </p:grpSp>
        <p:grpSp>
          <p:nvGrpSpPr>
            <p:cNvPr id="85" name="Group 84"/>
            <p:cNvGrpSpPr/>
            <p:nvPr/>
          </p:nvGrpSpPr>
          <p:grpSpPr>
            <a:xfrm>
              <a:off x="5658157" y="4387031"/>
              <a:ext cx="2296515" cy="340732"/>
              <a:chOff x="5294292" y="1088130"/>
              <a:chExt cx="2234705" cy="340732"/>
            </a:xfrm>
          </p:grpSpPr>
          <p:cxnSp>
            <p:nvCxnSpPr>
              <p:cNvPr id="86" name="Straight Arrow Connector 85"/>
              <p:cNvCxnSpPr/>
              <p:nvPr/>
            </p:nvCxnSpPr>
            <p:spPr>
              <a:xfrm>
                <a:off x="5452323" y="1428862"/>
                <a:ext cx="1868557" cy="0"/>
              </a:xfrm>
              <a:prstGeom prst="straightConnector1">
                <a:avLst/>
              </a:prstGeom>
              <a:ln w="3175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294292" y="1088130"/>
                <a:ext cx="2234705" cy="305751"/>
              </a:xfrm>
              <a:prstGeom prst="rect">
                <a:avLst/>
              </a:prstGeom>
              <a:noFill/>
            </p:spPr>
            <p:txBody>
              <a:bodyPr wrap="square" rtlCol="0">
                <a:spAutoFit/>
              </a:bodyPr>
              <a:lstStyle/>
              <a:p>
                <a:pPr algn="ctr"/>
                <a:r>
                  <a:rPr lang="en-US" sz="1600" b="1" dirty="0">
                    <a:solidFill>
                      <a:schemeClr val="bg1"/>
                    </a:solidFill>
                  </a:rPr>
                  <a:t>m</a:t>
                </a:r>
                <a:r>
                  <a:rPr lang="en-US" sz="1600" b="1" dirty="0" smtClean="0">
                    <a:solidFill>
                      <a:schemeClr val="bg1"/>
                    </a:solidFill>
                  </a:rPr>
                  <a:t>essage </a:t>
                </a:r>
                <a:r>
                  <a:rPr lang="en-US" sz="1600" b="1" dirty="0" smtClean="0">
                    <a:solidFill>
                      <a:srgbClr val="FF0000"/>
                    </a:solidFill>
                    <a:sym typeface="Symbol"/>
                  </a:rPr>
                  <a:t> message’</a:t>
                </a:r>
                <a:endParaRPr lang="en-US" sz="1600" b="1" dirty="0">
                  <a:solidFill>
                    <a:srgbClr val="FF0000"/>
                  </a:solidFill>
                </a:endParaRPr>
              </a:p>
            </p:txBody>
          </p:sp>
        </p:grpSp>
        <p:grpSp>
          <p:nvGrpSpPr>
            <p:cNvPr id="88" name="Group 87"/>
            <p:cNvGrpSpPr/>
            <p:nvPr/>
          </p:nvGrpSpPr>
          <p:grpSpPr>
            <a:xfrm>
              <a:off x="5819600" y="2252791"/>
              <a:ext cx="1920240" cy="321455"/>
              <a:chOff x="5452323" y="1255081"/>
              <a:chExt cx="1868557" cy="321455"/>
            </a:xfrm>
          </p:grpSpPr>
          <p:cxnSp>
            <p:nvCxnSpPr>
              <p:cNvPr id="89" name="Straight Arrow Connector 88"/>
              <p:cNvCxnSpPr/>
              <p:nvPr/>
            </p:nvCxnSpPr>
            <p:spPr>
              <a:xfrm>
                <a:off x="5452323" y="1576536"/>
                <a:ext cx="1868557" cy="0"/>
              </a:xfrm>
              <a:prstGeom prst="straightConnector1">
                <a:avLst/>
              </a:prstGeom>
              <a:ln w="3175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798769" y="1255081"/>
                <a:ext cx="1124543" cy="307777"/>
              </a:xfrm>
              <a:prstGeom prst="rect">
                <a:avLst/>
              </a:prstGeom>
              <a:noFill/>
            </p:spPr>
            <p:txBody>
              <a:bodyPr wrap="square" rtlCol="0">
                <a:spAutoFit/>
              </a:bodyPr>
              <a:lstStyle/>
              <a:p>
                <a:pPr algn="ctr"/>
                <a:r>
                  <a:rPr lang="en-US" sz="1600" b="1" dirty="0" smtClean="0">
                    <a:solidFill>
                      <a:schemeClr val="bg1"/>
                    </a:solidFill>
                  </a:rPr>
                  <a:t>message</a:t>
                </a:r>
                <a:endParaRPr lang="en-US" sz="1600" b="1" dirty="0">
                  <a:solidFill>
                    <a:schemeClr val="bg1"/>
                  </a:solidFill>
                </a:endParaRPr>
              </a:p>
            </p:txBody>
          </p:sp>
        </p:grpSp>
        <p:grpSp>
          <p:nvGrpSpPr>
            <p:cNvPr id="109" name="Group 108"/>
            <p:cNvGrpSpPr/>
            <p:nvPr/>
          </p:nvGrpSpPr>
          <p:grpSpPr>
            <a:xfrm>
              <a:off x="6447424" y="2602538"/>
              <a:ext cx="549009" cy="548640"/>
              <a:chOff x="5542249" y="2909250"/>
              <a:chExt cx="660782" cy="724247"/>
            </a:xfrm>
          </p:grpSpPr>
          <p:cxnSp>
            <p:nvCxnSpPr>
              <p:cNvPr id="95" name="Straight Connector 94"/>
              <p:cNvCxnSpPr/>
              <p:nvPr/>
            </p:nvCxnSpPr>
            <p:spPr>
              <a:xfrm>
                <a:off x="5542249" y="2909250"/>
                <a:ext cx="284387" cy="494844"/>
              </a:xfrm>
              <a:prstGeom prst="line">
                <a:avLst/>
              </a:prstGeom>
              <a:ln w="34925">
                <a:solidFill>
                  <a:srgbClr val="FF0000">
                    <a:alpha val="6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5850329" y="3221912"/>
                <a:ext cx="48693" cy="137160"/>
              </a:xfrm>
              <a:prstGeom prst="line">
                <a:avLst/>
              </a:prstGeom>
              <a:ln w="34925">
                <a:solidFill>
                  <a:srgbClr val="FF0000">
                    <a:alpha val="60000"/>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5928445" y="3190752"/>
                <a:ext cx="274586" cy="442745"/>
              </a:xfrm>
              <a:prstGeom prst="straightConnector1">
                <a:avLst/>
              </a:prstGeom>
              <a:ln w="34925">
                <a:solidFill>
                  <a:srgbClr val="FF0000">
                    <a:alpha val="60000"/>
                  </a:srgbClr>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6878904" y="4718409"/>
              <a:ext cx="487282" cy="542961"/>
              <a:chOff x="5340707" y="5171101"/>
              <a:chExt cx="538186" cy="263191"/>
            </a:xfrm>
          </p:grpSpPr>
          <p:cxnSp>
            <p:nvCxnSpPr>
              <p:cNvPr id="103" name="Straight Connector 102"/>
              <p:cNvCxnSpPr/>
              <p:nvPr/>
            </p:nvCxnSpPr>
            <p:spPr>
              <a:xfrm flipV="1">
                <a:off x="5340707" y="5286853"/>
                <a:ext cx="183461" cy="147439"/>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5541400" y="5289605"/>
                <a:ext cx="58347" cy="76135"/>
              </a:xfrm>
              <a:prstGeom prst="line">
                <a:avLst/>
              </a:prstGeom>
              <a:ln w="28575">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5619398" y="5171101"/>
                <a:ext cx="259495" cy="203892"/>
              </a:xfrm>
              <a:prstGeom prst="straightConnector1">
                <a:avLst/>
              </a:prstGeom>
              <a:ln w="28575">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6872680" y="3203754"/>
              <a:ext cx="243509" cy="577884"/>
              <a:chOff x="7883634" y="3084478"/>
              <a:chExt cx="243509" cy="577884"/>
            </a:xfrm>
            <a:solidFill>
              <a:srgbClr val="FF0000"/>
            </a:solidFill>
          </p:grpSpPr>
          <p:sp>
            <p:nvSpPr>
              <p:cNvPr id="113" name="Oval 112"/>
              <p:cNvSpPr/>
              <p:nvPr/>
            </p:nvSpPr>
            <p:spPr>
              <a:xfrm>
                <a:off x="7883634" y="3084478"/>
                <a:ext cx="243509" cy="16896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p:cNvGrpSpPr/>
              <p:nvPr/>
            </p:nvGrpSpPr>
            <p:grpSpPr>
              <a:xfrm>
                <a:off x="7885760" y="3277570"/>
                <a:ext cx="234280" cy="384792"/>
                <a:chOff x="2553646" y="1177072"/>
                <a:chExt cx="234280" cy="384792"/>
              </a:xfrm>
              <a:grpFill/>
            </p:grpSpPr>
            <p:cxnSp>
              <p:nvCxnSpPr>
                <p:cNvPr id="116" name="Straight Connector 115"/>
                <p:cNvCxnSpPr/>
                <p:nvPr/>
              </p:nvCxnSpPr>
              <p:spPr>
                <a:xfrm flipH="1">
                  <a:off x="2672205" y="1177072"/>
                  <a:ext cx="1" cy="274320"/>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553646" y="1279306"/>
                  <a:ext cx="228600" cy="9939"/>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2559326" y="1426265"/>
                  <a:ext cx="114300" cy="124239"/>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673626" y="1437625"/>
                  <a:ext cx="114300" cy="124239"/>
                </a:xfrm>
                <a:prstGeom prst="line">
                  <a:avLst/>
                </a:prstGeom>
                <a:grpFill/>
                <a:ln w="254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15" name="TextBox 114"/>
            <p:cNvSpPr txBox="1"/>
            <p:nvPr/>
          </p:nvSpPr>
          <p:spPr>
            <a:xfrm>
              <a:off x="6032643" y="3290391"/>
              <a:ext cx="852009" cy="333547"/>
            </a:xfrm>
            <a:prstGeom prst="rect">
              <a:avLst/>
            </a:prstGeom>
            <a:noFill/>
          </p:spPr>
          <p:txBody>
            <a:bodyPr wrap="none" rtlCol="0">
              <a:spAutoFit/>
            </a:bodyPr>
            <a:lstStyle/>
            <a:p>
              <a:r>
                <a:rPr lang="en-US" b="1" dirty="0" smtClean="0">
                  <a:solidFill>
                    <a:schemeClr val="bg1"/>
                  </a:solidFill>
                </a:rPr>
                <a:t>Malory</a:t>
              </a:r>
              <a:endParaRPr lang="en-US" b="1" dirty="0">
                <a:solidFill>
                  <a:schemeClr val="bg1"/>
                </a:solidFill>
              </a:endParaRPr>
            </a:p>
          </p:txBody>
        </p:sp>
        <p:cxnSp>
          <p:nvCxnSpPr>
            <p:cNvPr id="133" name="Straight Connector 132"/>
            <p:cNvCxnSpPr/>
            <p:nvPr/>
          </p:nvCxnSpPr>
          <p:spPr>
            <a:xfrm>
              <a:off x="5003659" y="1745607"/>
              <a:ext cx="5239678" cy="17101"/>
            </a:xfrm>
            <a:prstGeom prst="line">
              <a:avLst/>
            </a:prstGeom>
            <a:ln w="38100" cmpd="dbl">
              <a:solidFill>
                <a:srgbClr val="FF0000">
                  <a:alpha val="60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950643" y="3956762"/>
              <a:ext cx="5212080" cy="17038"/>
            </a:xfrm>
            <a:prstGeom prst="line">
              <a:avLst/>
            </a:prstGeom>
            <a:ln w="38100" cmpd="dbl">
              <a:solidFill>
                <a:srgbClr val="FF0000">
                  <a:alpha val="60000"/>
                </a:srgbClr>
              </a:solidFill>
              <a:prstDash val="dash"/>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8697420" y="2326740"/>
              <a:ext cx="1659471" cy="583708"/>
            </a:xfrm>
            <a:prstGeom prst="rect">
              <a:avLst/>
            </a:prstGeom>
            <a:noFill/>
          </p:spPr>
          <p:txBody>
            <a:bodyPr wrap="square" rtlCol="0">
              <a:spAutoFit/>
            </a:bodyPr>
            <a:lstStyle/>
            <a:p>
              <a:pPr algn="ctr"/>
              <a:r>
                <a:rPr lang="en-US" b="1" u="sng" dirty="0" smtClean="0">
                  <a:solidFill>
                    <a:srgbClr val="FF0000"/>
                  </a:solidFill>
                  <a:latin typeface="Times New Roman" panose="02020603050405020304" pitchFamily="18" charset="0"/>
                  <a:cs typeface="Times New Roman" panose="02020603050405020304" pitchFamily="18" charset="0"/>
                </a:rPr>
                <a:t>Confidentiality </a:t>
              </a:r>
              <a:r>
                <a:rPr lang="en-US" b="1" dirty="0" smtClean="0">
                  <a:solidFill>
                    <a:schemeClr val="bg1"/>
                  </a:solidFill>
                  <a:latin typeface="Times New Roman" panose="02020603050405020304" pitchFamily="18" charset="0"/>
                  <a:cs typeface="Times New Roman" panose="02020603050405020304" pitchFamily="18" charset="0"/>
                </a:rPr>
                <a:t>(privacy)</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144" name="TextBox 143"/>
            <p:cNvSpPr txBox="1"/>
            <p:nvPr/>
          </p:nvSpPr>
          <p:spPr>
            <a:xfrm>
              <a:off x="8699316" y="4432899"/>
              <a:ext cx="1657574" cy="583708"/>
            </a:xfrm>
            <a:prstGeom prst="rect">
              <a:avLst/>
            </a:prstGeom>
            <a:noFill/>
          </p:spPr>
          <p:txBody>
            <a:bodyPr wrap="square" rtlCol="0">
              <a:spAutoFit/>
            </a:bodyPr>
            <a:lstStyle/>
            <a:p>
              <a:pPr algn="ctr"/>
              <a:r>
                <a:rPr lang="en-US" b="1" u="sng" dirty="0" smtClean="0">
                  <a:solidFill>
                    <a:srgbClr val="FF0000"/>
                  </a:solidFill>
                  <a:latin typeface="Times New Roman" panose="02020603050405020304" pitchFamily="18" charset="0"/>
                  <a:cs typeface="Times New Roman" panose="02020603050405020304" pitchFamily="18" charset="0"/>
                </a:rPr>
                <a:t>Integrity</a:t>
              </a:r>
            </a:p>
            <a:p>
              <a:pPr algn="ctr"/>
              <a:r>
                <a:rPr lang="en-US" b="1" dirty="0">
                  <a:solidFill>
                    <a:schemeClr val="bg1"/>
                  </a:solidFill>
                  <a:latin typeface="Times New Roman" panose="02020603050405020304" pitchFamily="18" charset="0"/>
                  <a:cs typeface="Times New Roman" panose="02020603050405020304" pitchFamily="18" charset="0"/>
                </a:rPr>
                <a:t>&amp;</a:t>
              </a:r>
              <a:r>
                <a:rPr lang="en-US" b="1" dirty="0" smtClean="0">
                  <a:solidFill>
                    <a:schemeClr val="bg1"/>
                  </a:solidFill>
                  <a:latin typeface="Times New Roman" panose="02020603050405020304" pitchFamily="18" charset="0"/>
                  <a:cs typeface="Times New Roman" panose="02020603050405020304" pitchFamily="18" charset="0"/>
                </a:rPr>
                <a:t> authentication</a:t>
              </a:r>
            </a:p>
          </p:txBody>
        </p:sp>
        <p:sp>
          <p:nvSpPr>
            <p:cNvPr id="91" name="TextBox 90"/>
            <p:cNvSpPr txBox="1"/>
            <p:nvPr/>
          </p:nvSpPr>
          <p:spPr>
            <a:xfrm>
              <a:off x="8593992" y="519292"/>
              <a:ext cx="1762900" cy="1118773"/>
            </a:xfrm>
            <a:prstGeom prst="rect">
              <a:avLst/>
            </a:prstGeom>
            <a:noFill/>
          </p:spPr>
          <p:txBody>
            <a:bodyPr wrap="square" rtlCol="0">
              <a:spAutoFit/>
            </a:bodyPr>
            <a:lstStyle/>
            <a:p>
              <a:pPr algn="ctr">
                <a:spcAft>
                  <a:spcPts val="300"/>
                </a:spcAft>
              </a:pPr>
              <a:r>
                <a:rPr lang="en-US" b="1" u="sng" dirty="0" smtClean="0">
                  <a:solidFill>
                    <a:srgbClr val="FF0000"/>
                  </a:solidFill>
                  <a:latin typeface="Times New Roman" panose="02020603050405020304" pitchFamily="18" charset="0"/>
                  <a:cs typeface="Times New Roman" panose="02020603050405020304" pitchFamily="18" charset="0"/>
                </a:rPr>
                <a:t>CIA</a:t>
              </a:r>
            </a:p>
            <a:p>
              <a:pPr algn="ctr"/>
              <a:r>
                <a:rPr lang="en-US" b="1" dirty="0" smtClean="0">
                  <a:solidFill>
                    <a:srgbClr val="FF0000"/>
                  </a:solidFill>
                  <a:latin typeface="Times New Roman" panose="02020603050405020304" pitchFamily="18" charset="0"/>
                  <a:cs typeface="Times New Roman" panose="02020603050405020304" pitchFamily="18" charset="0"/>
                </a:rPr>
                <a:t>Confidentiality</a:t>
              </a:r>
              <a:endParaRPr lang="en-US" b="1" dirty="0">
                <a:solidFill>
                  <a:srgbClr val="FF0000"/>
                </a:solidFill>
                <a:latin typeface="Times New Roman" panose="02020603050405020304" pitchFamily="18" charset="0"/>
                <a:cs typeface="Times New Roman" panose="02020603050405020304" pitchFamily="18" charset="0"/>
              </a:endParaRPr>
            </a:p>
            <a:p>
              <a:pPr algn="ctr"/>
              <a:r>
                <a:rPr lang="en-US" b="1" dirty="0" smtClean="0">
                  <a:solidFill>
                    <a:srgbClr val="FF0000"/>
                  </a:solidFill>
                  <a:latin typeface="Times New Roman" panose="02020603050405020304" pitchFamily="18" charset="0"/>
                  <a:cs typeface="Times New Roman" panose="02020603050405020304" pitchFamily="18" charset="0"/>
                </a:rPr>
                <a:t>Integrity</a:t>
              </a:r>
            </a:p>
            <a:p>
              <a:pPr algn="ctr"/>
              <a:r>
                <a:rPr lang="en-US" b="1" dirty="0" smtClean="0">
                  <a:solidFill>
                    <a:srgbClr val="FF0000"/>
                  </a:solidFill>
                  <a:latin typeface="Times New Roman" panose="02020603050405020304" pitchFamily="18" charset="0"/>
                  <a:cs typeface="Times New Roman" panose="02020603050405020304" pitchFamily="18" charset="0"/>
                </a:rPr>
                <a:t>Availability</a:t>
              </a:r>
              <a:endParaRPr lang="en-US"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89581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64" y="4968092"/>
            <a:ext cx="8534400" cy="1507067"/>
          </a:xfrm>
        </p:spPr>
        <p:txBody>
          <a:bodyPr>
            <a:normAutofit/>
          </a:bodyPr>
          <a:lstStyle/>
          <a:p>
            <a:r>
              <a:rPr lang="en-US" sz="4000" dirty="0"/>
              <a:t>Basic </a:t>
            </a:r>
            <a:r>
              <a:rPr lang="en-US" sz="4000" dirty="0" smtClean="0"/>
              <a:t>Concepts,  glossary</a:t>
            </a:r>
            <a:endParaRPr lang="en-US" sz="4000" dirty="0"/>
          </a:p>
        </p:txBody>
      </p:sp>
      <p:sp>
        <p:nvSpPr>
          <p:cNvPr id="3" name="Content Placeholder 2"/>
          <p:cNvSpPr>
            <a:spLocks noGrp="1"/>
          </p:cNvSpPr>
          <p:nvPr>
            <p:ph idx="1"/>
          </p:nvPr>
        </p:nvSpPr>
        <p:spPr>
          <a:xfrm>
            <a:off x="481415" y="223500"/>
            <a:ext cx="11587190" cy="4871677"/>
          </a:xfrm>
        </p:spPr>
        <p:txBody>
          <a:bodyPr>
            <a:noAutofit/>
          </a:bodyPr>
          <a:lstStyle/>
          <a:p>
            <a:pPr marL="457200" indent="-457200">
              <a:spcBef>
                <a:spcPts val="0"/>
              </a:spcBef>
              <a:buClrTx/>
              <a:buFont typeface="+mj-lt"/>
              <a:buAutoNum type="arabicPeriod"/>
            </a:pPr>
            <a:r>
              <a:rPr lang="en-US" sz="1800" b="1" dirty="0">
                <a:solidFill>
                  <a:schemeClr val="bg1"/>
                </a:solidFill>
                <a:latin typeface="Times New Roman" panose="02020603050405020304" pitchFamily="18" charset="0"/>
                <a:cs typeface="Times New Roman" panose="02020603050405020304" pitchFamily="18" charset="0"/>
              </a:rPr>
              <a:t>c</a:t>
            </a:r>
            <a:r>
              <a:rPr lang="en-US" sz="1800" b="1" dirty="0" smtClean="0">
                <a:solidFill>
                  <a:schemeClr val="bg1"/>
                </a:solidFill>
                <a:latin typeface="Times New Roman" panose="02020603050405020304" pitchFamily="18" charset="0"/>
                <a:cs typeface="Times New Roman" panose="02020603050405020304" pitchFamily="18" charset="0"/>
              </a:rPr>
              <a:t>ryptography</a:t>
            </a:r>
            <a:r>
              <a:rPr lang="en-US" sz="1800" dirty="0">
                <a:solidFill>
                  <a:schemeClr val="bg1"/>
                </a:solidFill>
                <a:latin typeface="Times New Roman" panose="02020603050405020304" pitchFamily="18" charset="0"/>
                <a:cs typeface="Times New Roman" panose="02020603050405020304" pitchFamily="18" charset="0"/>
              </a:rPr>
              <a:t>:</a:t>
            </a:r>
            <a:r>
              <a:rPr lang="en-US" sz="1800" dirty="0" smtClean="0">
                <a:solidFill>
                  <a:schemeClr val="bg1"/>
                </a:solidFill>
                <a:latin typeface="Times New Roman" panose="02020603050405020304" pitchFamily="18" charset="0"/>
                <a:cs typeface="Times New Roman" panose="02020603050405020304" pitchFamily="18" charset="0"/>
              </a:rPr>
              <a:t> the </a:t>
            </a:r>
            <a:r>
              <a:rPr lang="en-US" sz="1800" dirty="0">
                <a:solidFill>
                  <a:schemeClr val="bg1"/>
                </a:solidFill>
                <a:latin typeface="Times New Roman" panose="02020603050405020304" pitchFamily="18" charset="0"/>
                <a:cs typeface="Times New Roman" panose="02020603050405020304" pitchFamily="18" charset="0"/>
              </a:rPr>
              <a:t>art or science encompassing the principles and methods of transforming an intelligible message into one that is unintelligible, and then retransforming that message back to its original form </a:t>
            </a:r>
            <a:endParaRPr lang="en-US" sz="1800" dirty="0" smtClean="0">
              <a:solidFill>
                <a:schemeClr val="bg1"/>
              </a:solidFill>
              <a:latin typeface="Times New Roman" panose="02020603050405020304" pitchFamily="18" charset="0"/>
              <a:cs typeface="Times New Roman" panose="02020603050405020304" pitchFamily="18" charset="0"/>
            </a:endParaRPr>
          </a:p>
          <a:p>
            <a:pPr marL="457200" indent="-457200">
              <a:spcBef>
                <a:spcPts val="0"/>
              </a:spcBef>
              <a:buClrTx/>
              <a:buFont typeface="+mj-lt"/>
              <a:buAutoNum type="arabicPeriod"/>
            </a:pPr>
            <a:r>
              <a:rPr lang="en-US" sz="1800" b="1" dirty="0">
                <a:solidFill>
                  <a:schemeClr val="bg1"/>
                </a:solidFill>
                <a:latin typeface="Times New Roman" panose="02020603050405020304" pitchFamily="18" charset="0"/>
                <a:cs typeface="Times New Roman" panose="02020603050405020304" pitchFamily="18" charset="0"/>
              </a:rPr>
              <a:t>c</a:t>
            </a:r>
            <a:r>
              <a:rPr lang="en-US" sz="1800" b="1" dirty="0" smtClean="0">
                <a:solidFill>
                  <a:schemeClr val="bg1"/>
                </a:solidFill>
                <a:latin typeface="Times New Roman" panose="02020603050405020304" pitchFamily="18" charset="0"/>
                <a:cs typeface="Times New Roman" panose="02020603050405020304" pitchFamily="18" charset="0"/>
              </a:rPr>
              <a:t>ryptanalysis</a:t>
            </a:r>
            <a:r>
              <a:rPr lang="en-US" sz="1800" dirty="0" smtClean="0">
                <a:solidFill>
                  <a:schemeClr val="bg1"/>
                </a:solidFill>
                <a:latin typeface="Times New Roman" panose="02020603050405020304" pitchFamily="18" charset="0"/>
                <a:cs typeface="Times New Roman" panose="02020603050405020304" pitchFamily="18" charset="0"/>
              </a:rPr>
              <a:t>: the </a:t>
            </a:r>
            <a:r>
              <a:rPr lang="en-US" sz="1800" dirty="0">
                <a:solidFill>
                  <a:schemeClr val="bg1"/>
                </a:solidFill>
                <a:latin typeface="Times New Roman" panose="02020603050405020304" pitchFamily="18" charset="0"/>
                <a:cs typeface="Times New Roman" panose="02020603050405020304" pitchFamily="18" charset="0"/>
              </a:rPr>
              <a:t>study of principles and methods of transforming an unintelligible message back into an intelligible message </a:t>
            </a:r>
            <a:r>
              <a:rPr lang="en-US" sz="1800" i="1" dirty="0">
                <a:solidFill>
                  <a:schemeClr val="bg1"/>
                </a:solidFill>
                <a:latin typeface="Times New Roman" panose="02020603050405020304" pitchFamily="18" charset="0"/>
                <a:cs typeface="Times New Roman" panose="02020603050405020304" pitchFamily="18" charset="0"/>
              </a:rPr>
              <a:t>without</a:t>
            </a:r>
            <a:r>
              <a:rPr lang="en-US" sz="1800" dirty="0">
                <a:solidFill>
                  <a:schemeClr val="bg1"/>
                </a:solidFill>
                <a:latin typeface="Times New Roman" panose="02020603050405020304" pitchFamily="18" charset="0"/>
                <a:cs typeface="Times New Roman" panose="02020603050405020304" pitchFamily="18" charset="0"/>
              </a:rPr>
              <a:t> knowledge of the key. Also called </a:t>
            </a:r>
            <a:r>
              <a:rPr lang="en-US" sz="1800" i="1" dirty="0">
                <a:solidFill>
                  <a:schemeClr val="bg1"/>
                </a:solidFill>
                <a:latin typeface="Times New Roman" panose="02020603050405020304" pitchFamily="18" charset="0"/>
                <a:cs typeface="Times New Roman" panose="02020603050405020304" pitchFamily="18" charset="0"/>
              </a:rPr>
              <a:t>codebreaking</a:t>
            </a:r>
            <a:r>
              <a:rPr lang="en-US" sz="1800" dirty="0">
                <a:solidFill>
                  <a:schemeClr val="bg1"/>
                </a:solidFill>
                <a:latin typeface="Times New Roman" panose="02020603050405020304" pitchFamily="18" charset="0"/>
                <a:cs typeface="Times New Roman" panose="02020603050405020304" pitchFamily="18" charset="0"/>
              </a:rPr>
              <a:t> </a:t>
            </a:r>
            <a:endParaRPr lang="en-US" sz="1800" dirty="0" smtClean="0">
              <a:solidFill>
                <a:schemeClr val="bg1"/>
              </a:solidFill>
              <a:latin typeface="Times New Roman" panose="02020603050405020304" pitchFamily="18" charset="0"/>
              <a:cs typeface="Times New Roman" panose="02020603050405020304" pitchFamily="18" charset="0"/>
            </a:endParaRPr>
          </a:p>
          <a:p>
            <a:pPr marL="457200" indent="-457200">
              <a:spcBef>
                <a:spcPts val="0"/>
              </a:spcBef>
              <a:buClrTx/>
              <a:buFont typeface="+mj-lt"/>
              <a:buAutoNum type="arabicPeriod"/>
            </a:pPr>
            <a:r>
              <a:rPr lang="en-US" sz="1800" b="1" dirty="0">
                <a:solidFill>
                  <a:schemeClr val="bg1"/>
                </a:solidFill>
                <a:latin typeface="Times New Roman" panose="02020603050405020304" pitchFamily="18" charset="0"/>
                <a:cs typeface="Times New Roman" panose="02020603050405020304" pitchFamily="18" charset="0"/>
              </a:rPr>
              <a:t>c</a:t>
            </a:r>
            <a:r>
              <a:rPr lang="en-US" sz="1800" b="1" dirty="0" smtClean="0">
                <a:solidFill>
                  <a:schemeClr val="bg1"/>
                </a:solidFill>
                <a:latin typeface="Times New Roman" panose="02020603050405020304" pitchFamily="18" charset="0"/>
                <a:cs typeface="Times New Roman" panose="02020603050405020304" pitchFamily="18" charset="0"/>
              </a:rPr>
              <a:t>ryptology</a:t>
            </a:r>
            <a:r>
              <a:rPr lang="en-US" sz="1800" dirty="0">
                <a:solidFill>
                  <a:schemeClr val="bg1"/>
                </a:solidFill>
                <a:latin typeface="Times New Roman" panose="02020603050405020304" pitchFamily="18" charset="0"/>
                <a:cs typeface="Times New Roman" panose="02020603050405020304" pitchFamily="18" charset="0"/>
              </a:rPr>
              <a:t>:</a:t>
            </a:r>
            <a:r>
              <a:rPr lang="en-US" sz="1800" dirty="0" smtClean="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Times New Roman" panose="02020603050405020304" pitchFamily="18" charset="0"/>
                <a:cs typeface="Times New Roman" panose="02020603050405020304" pitchFamily="18" charset="0"/>
              </a:rPr>
              <a:t>both cryptography and cryptanalysis </a:t>
            </a:r>
            <a:endParaRPr lang="en-US" sz="1800" dirty="0" smtClean="0">
              <a:solidFill>
                <a:schemeClr val="bg1"/>
              </a:solidFill>
              <a:latin typeface="Times New Roman" panose="02020603050405020304" pitchFamily="18" charset="0"/>
              <a:cs typeface="Times New Roman" panose="02020603050405020304" pitchFamily="18" charset="0"/>
            </a:endParaRPr>
          </a:p>
          <a:p>
            <a:pPr marL="457200" indent="-457200">
              <a:spcBef>
                <a:spcPts val="0"/>
              </a:spcBef>
              <a:buClrTx/>
              <a:buFont typeface="+mj-lt"/>
              <a:buAutoNum type="arabicPeriod"/>
            </a:pPr>
            <a:r>
              <a:rPr lang="en-US" sz="1800" b="1" dirty="0" smtClean="0">
                <a:solidFill>
                  <a:schemeClr val="bg1"/>
                </a:solidFill>
                <a:latin typeface="Times New Roman" panose="02020603050405020304" pitchFamily="18" charset="0"/>
                <a:cs typeface="Times New Roman" panose="02020603050405020304" pitchFamily="18" charset="0"/>
              </a:rPr>
              <a:t>code</a:t>
            </a:r>
            <a:r>
              <a:rPr lang="en-US" sz="1800" dirty="0" smtClean="0">
                <a:solidFill>
                  <a:schemeClr val="bg1"/>
                </a:solidFill>
                <a:latin typeface="Times New Roman" panose="02020603050405020304" pitchFamily="18" charset="0"/>
                <a:cs typeface="Times New Roman" panose="02020603050405020304" pitchFamily="18" charset="0"/>
              </a:rPr>
              <a:t>: an </a:t>
            </a:r>
            <a:r>
              <a:rPr lang="en-US" sz="1800" dirty="0">
                <a:solidFill>
                  <a:schemeClr val="bg1"/>
                </a:solidFill>
                <a:latin typeface="Times New Roman" panose="02020603050405020304" pitchFamily="18" charset="0"/>
                <a:cs typeface="Times New Roman" panose="02020603050405020304" pitchFamily="18" charset="0"/>
              </a:rPr>
              <a:t>algorithm for transforming an intelligible message into an unintelligible one using a code-book </a:t>
            </a:r>
            <a:endParaRPr lang="en-US" sz="1800" dirty="0" smtClean="0">
              <a:solidFill>
                <a:schemeClr val="bg1"/>
              </a:solidFill>
              <a:latin typeface="Times New Roman" panose="02020603050405020304" pitchFamily="18" charset="0"/>
              <a:cs typeface="Times New Roman" panose="02020603050405020304" pitchFamily="18" charset="0"/>
            </a:endParaRPr>
          </a:p>
          <a:p>
            <a:pPr marL="457200" indent="-457200">
              <a:spcBef>
                <a:spcPts val="0"/>
              </a:spcBef>
              <a:buClrTx/>
              <a:buFont typeface="+mj-lt"/>
              <a:buAutoNum type="arabicPeriod"/>
            </a:pPr>
            <a:r>
              <a:rPr lang="en-US" sz="1800" b="1" dirty="0" smtClean="0">
                <a:solidFill>
                  <a:schemeClr val="bg1"/>
                </a:solidFill>
                <a:latin typeface="Times New Roman" panose="02020603050405020304" pitchFamily="18" charset="0"/>
                <a:cs typeface="Times New Roman" panose="02020603050405020304" pitchFamily="18" charset="0"/>
              </a:rPr>
              <a:t>plaintext</a:t>
            </a:r>
            <a:r>
              <a:rPr lang="en-US" sz="1800" dirty="0" smtClean="0">
                <a:solidFill>
                  <a:schemeClr val="bg1"/>
                </a:solidFill>
                <a:latin typeface="Times New Roman" panose="02020603050405020304" pitchFamily="18" charset="0"/>
                <a:cs typeface="Times New Roman" panose="02020603050405020304" pitchFamily="18" charset="0"/>
              </a:rPr>
              <a:t>: the </a:t>
            </a:r>
            <a:r>
              <a:rPr lang="en-US" sz="1800" dirty="0">
                <a:solidFill>
                  <a:schemeClr val="bg1"/>
                </a:solidFill>
                <a:latin typeface="Times New Roman" panose="02020603050405020304" pitchFamily="18" charset="0"/>
                <a:cs typeface="Times New Roman" panose="02020603050405020304" pitchFamily="18" charset="0"/>
              </a:rPr>
              <a:t>original intelligible message </a:t>
            </a:r>
          </a:p>
          <a:p>
            <a:pPr marL="457200" indent="-457200">
              <a:spcBef>
                <a:spcPts val="0"/>
              </a:spcBef>
              <a:buClrTx/>
              <a:buFont typeface="+mj-lt"/>
              <a:buAutoNum type="arabicPeriod"/>
            </a:pPr>
            <a:r>
              <a:rPr lang="en-US" sz="1800" b="1" dirty="0" err="1" smtClean="0">
                <a:solidFill>
                  <a:schemeClr val="bg1"/>
                </a:solidFill>
                <a:latin typeface="Times New Roman" panose="02020603050405020304" pitchFamily="18" charset="0"/>
                <a:cs typeface="Times New Roman" panose="02020603050405020304" pitchFamily="18" charset="0"/>
              </a:rPr>
              <a:t>ciphertext</a:t>
            </a:r>
            <a:r>
              <a:rPr lang="en-US" sz="1800" dirty="0" smtClean="0">
                <a:solidFill>
                  <a:schemeClr val="bg1"/>
                </a:solidFill>
                <a:latin typeface="Times New Roman" panose="02020603050405020304" pitchFamily="18" charset="0"/>
                <a:cs typeface="Times New Roman" panose="02020603050405020304" pitchFamily="18" charset="0"/>
              </a:rPr>
              <a:t>: the </a:t>
            </a:r>
            <a:r>
              <a:rPr lang="en-US" sz="1800" dirty="0">
                <a:solidFill>
                  <a:schemeClr val="bg1"/>
                </a:solidFill>
                <a:latin typeface="Times New Roman" panose="02020603050405020304" pitchFamily="18" charset="0"/>
                <a:cs typeface="Times New Roman" panose="02020603050405020304" pitchFamily="18" charset="0"/>
              </a:rPr>
              <a:t>transformed message </a:t>
            </a:r>
          </a:p>
          <a:p>
            <a:pPr marL="457200" indent="-457200">
              <a:spcBef>
                <a:spcPts val="0"/>
              </a:spcBef>
              <a:buClrTx/>
              <a:buFont typeface="+mj-lt"/>
              <a:buAutoNum type="arabicPeriod"/>
            </a:pPr>
            <a:r>
              <a:rPr lang="en-US" sz="1800" b="1" dirty="0" smtClean="0">
                <a:solidFill>
                  <a:schemeClr val="bg1"/>
                </a:solidFill>
                <a:latin typeface="Times New Roman" panose="02020603050405020304" pitchFamily="18" charset="0"/>
                <a:cs typeface="Times New Roman" panose="02020603050405020304" pitchFamily="18" charset="0"/>
              </a:rPr>
              <a:t>cipher</a:t>
            </a:r>
            <a:r>
              <a:rPr lang="en-US" sz="1800" dirty="0" smtClean="0">
                <a:solidFill>
                  <a:schemeClr val="bg1"/>
                </a:solidFill>
                <a:latin typeface="Times New Roman" panose="02020603050405020304" pitchFamily="18" charset="0"/>
                <a:cs typeface="Times New Roman" panose="02020603050405020304" pitchFamily="18" charset="0"/>
              </a:rPr>
              <a:t>: an </a:t>
            </a:r>
            <a:r>
              <a:rPr lang="en-US" sz="1800" dirty="0">
                <a:solidFill>
                  <a:schemeClr val="bg1"/>
                </a:solidFill>
                <a:latin typeface="Times New Roman" panose="02020603050405020304" pitchFamily="18" charset="0"/>
                <a:cs typeface="Times New Roman" panose="02020603050405020304" pitchFamily="18" charset="0"/>
              </a:rPr>
              <a:t>algorithm for transforming an intelligible message into one that is unintelligible by </a:t>
            </a:r>
            <a:r>
              <a:rPr lang="en-US" sz="1800" dirty="0" smtClean="0">
                <a:solidFill>
                  <a:schemeClr val="bg1"/>
                </a:solidFill>
                <a:latin typeface="Times New Roman" panose="02020603050405020304" pitchFamily="18" charset="0"/>
                <a:cs typeface="Times New Roman" panose="02020603050405020304" pitchFamily="18" charset="0"/>
              </a:rPr>
              <a:t>transposition and/or </a:t>
            </a:r>
            <a:r>
              <a:rPr lang="en-US" sz="1800" dirty="0">
                <a:solidFill>
                  <a:schemeClr val="bg1"/>
                </a:solidFill>
                <a:latin typeface="Times New Roman" panose="02020603050405020304" pitchFamily="18" charset="0"/>
                <a:cs typeface="Times New Roman" panose="02020603050405020304" pitchFamily="18" charset="0"/>
              </a:rPr>
              <a:t>substitution methods </a:t>
            </a:r>
          </a:p>
          <a:p>
            <a:pPr marL="457200" indent="-457200">
              <a:spcBef>
                <a:spcPts val="0"/>
              </a:spcBef>
              <a:buClrTx/>
              <a:buFont typeface="+mj-lt"/>
              <a:buAutoNum type="arabicPeriod"/>
            </a:pPr>
            <a:r>
              <a:rPr lang="en-US" sz="1800" b="1" dirty="0" smtClean="0">
                <a:solidFill>
                  <a:schemeClr val="bg1"/>
                </a:solidFill>
                <a:latin typeface="Times New Roman" panose="02020603050405020304" pitchFamily="18" charset="0"/>
                <a:cs typeface="Times New Roman" panose="02020603050405020304" pitchFamily="18" charset="0"/>
              </a:rPr>
              <a:t>key</a:t>
            </a:r>
            <a:r>
              <a:rPr lang="en-US" sz="1800" dirty="0" smtClean="0">
                <a:solidFill>
                  <a:schemeClr val="bg1"/>
                </a:solidFill>
                <a:latin typeface="Times New Roman" panose="02020603050405020304" pitchFamily="18" charset="0"/>
                <a:cs typeface="Times New Roman" panose="02020603050405020304" pitchFamily="18" charset="0"/>
              </a:rPr>
              <a:t>: some </a:t>
            </a:r>
            <a:r>
              <a:rPr lang="en-US" sz="1800" dirty="0">
                <a:solidFill>
                  <a:schemeClr val="bg1"/>
                </a:solidFill>
                <a:latin typeface="Times New Roman" panose="02020603050405020304" pitchFamily="18" charset="0"/>
                <a:cs typeface="Times New Roman" panose="02020603050405020304" pitchFamily="18" charset="0"/>
              </a:rPr>
              <a:t>critical information used by the cipher, known only to the sender&amp; receiver </a:t>
            </a:r>
          </a:p>
          <a:p>
            <a:pPr marL="457200" indent="-457200">
              <a:spcBef>
                <a:spcPts val="0"/>
              </a:spcBef>
              <a:buClrTx/>
              <a:buFont typeface="+mj-lt"/>
              <a:buAutoNum type="arabicPeriod"/>
            </a:pPr>
            <a:r>
              <a:rPr lang="en-US" sz="1800" b="1" dirty="0">
                <a:solidFill>
                  <a:schemeClr val="bg1"/>
                </a:solidFill>
                <a:latin typeface="Times New Roman" panose="02020603050405020304" pitchFamily="18" charset="0"/>
                <a:cs typeface="Times New Roman" panose="02020603050405020304" pitchFamily="18" charset="0"/>
              </a:rPr>
              <a:t>encipher</a:t>
            </a:r>
            <a:r>
              <a:rPr lang="en-US" sz="1800" dirty="0">
                <a:solidFill>
                  <a:schemeClr val="bg1"/>
                </a:solidFill>
                <a:latin typeface="Times New Roman" panose="02020603050405020304" pitchFamily="18" charset="0"/>
                <a:cs typeface="Times New Roman" panose="02020603050405020304" pitchFamily="18" charset="0"/>
              </a:rPr>
              <a:t> (encode</a:t>
            </a:r>
            <a:r>
              <a:rPr lang="en-US" sz="1800" dirty="0" smtClean="0">
                <a:solidFill>
                  <a:schemeClr val="bg1"/>
                </a:solidFill>
                <a:latin typeface="Times New Roman" panose="02020603050405020304" pitchFamily="18" charset="0"/>
                <a:cs typeface="Times New Roman" panose="02020603050405020304" pitchFamily="18" charset="0"/>
              </a:rPr>
              <a:t>): the </a:t>
            </a:r>
            <a:r>
              <a:rPr lang="en-US" sz="1800" dirty="0">
                <a:solidFill>
                  <a:schemeClr val="bg1"/>
                </a:solidFill>
                <a:latin typeface="Times New Roman" panose="02020603050405020304" pitchFamily="18" charset="0"/>
                <a:cs typeface="Times New Roman" panose="02020603050405020304" pitchFamily="18" charset="0"/>
              </a:rPr>
              <a:t>process of converting plaintext to </a:t>
            </a:r>
            <a:r>
              <a:rPr lang="en-US" sz="1800" dirty="0" err="1">
                <a:solidFill>
                  <a:schemeClr val="bg1"/>
                </a:solidFill>
                <a:latin typeface="Times New Roman" panose="02020603050405020304" pitchFamily="18" charset="0"/>
                <a:cs typeface="Times New Roman" panose="02020603050405020304" pitchFamily="18" charset="0"/>
              </a:rPr>
              <a:t>ciphertext</a:t>
            </a:r>
            <a:r>
              <a:rPr lang="en-US" sz="1800" dirty="0">
                <a:solidFill>
                  <a:schemeClr val="bg1"/>
                </a:solidFill>
                <a:latin typeface="Times New Roman" panose="02020603050405020304" pitchFamily="18" charset="0"/>
                <a:cs typeface="Times New Roman" panose="02020603050405020304" pitchFamily="18" charset="0"/>
              </a:rPr>
              <a:t> </a:t>
            </a:r>
            <a:r>
              <a:rPr lang="en-US" sz="1800" dirty="0" smtClean="0">
                <a:solidFill>
                  <a:schemeClr val="bg1"/>
                </a:solidFill>
                <a:latin typeface="Times New Roman" panose="02020603050405020304" pitchFamily="18" charset="0"/>
                <a:cs typeface="Times New Roman" panose="02020603050405020304" pitchFamily="18" charset="0"/>
              </a:rPr>
              <a:t>using </a:t>
            </a:r>
            <a:r>
              <a:rPr lang="en-US" sz="1800" dirty="0">
                <a:solidFill>
                  <a:schemeClr val="bg1"/>
                </a:solidFill>
                <a:latin typeface="Times New Roman" panose="02020603050405020304" pitchFamily="18" charset="0"/>
                <a:cs typeface="Times New Roman" panose="02020603050405020304" pitchFamily="18" charset="0"/>
              </a:rPr>
              <a:t>a key </a:t>
            </a:r>
          </a:p>
          <a:p>
            <a:pPr marL="457200" indent="-457200">
              <a:spcBef>
                <a:spcPts val="0"/>
              </a:spcBef>
              <a:buClrTx/>
              <a:buFont typeface="+mj-lt"/>
              <a:buAutoNum type="arabicPeriod"/>
            </a:pPr>
            <a:r>
              <a:rPr lang="en-US" sz="1800" b="1" dirty="0">
                <a:solidFill>
                  <a:schemeClr val="bg1"/>
                </a:solidFill>
                <a:latin typeface="Times New Roman" panose="02020603050405020304" pitchFamily="18" charset="0"/>
                <a:cs typeface="Times New Roman" panose="02020603050405020304" pitchFamily="18" charset="0"/>
              </a:rPr>
              <a:t>decipher</a:t>
            </a:r>
            <a:r>
              <a:rPr lang="en-US" sz="1800" dirty="0">
                <a:solidFill>
                  <a:schemeClr val="bg1"/>
                </a:solidFill>
                <a:latin typeface="Times New Roman" panose="02020603050405020304" pitchFamily="18" charset="0"/>
                <a:cs typeface="Times New Roman" panose="02020603050405020304" pitchFamily="18" charset="0"/>
              </a:rPr>
              <a:t> (decode</a:t>
            </a:r>
            <a:r>
              <a:rPr lang="en-US" sz="1800" dirty="0" smtClean="0">
                <a:solidFill>
                  <a:schemeClr val="bg1"/>
                </a:solidFill>
                <a:latin typeface="Times New Roman" panose="02020603050405020304" pitchFamily="18" charset="0"/>
                <a:cs typeface="Times New Roman" panose="02020603050405020304" pitchFamily="18" charset="0"/>
              </a:rPr>
              <a:t>): the </a:t>
            </a:r>
            <a:r>
              <a:rPr lang="en-US" sz="1800" dirty="0">
                <a:solidFill>
                  <a:schemeClr val="bg1"/>
                </a:solidFill>
                <a:latin typeface="Times New Roman" panose="02020603050405020304" pitchFamily="18" charset="0"/>
                <a:cs typeface="Times New Roman" panose="02020603050405020304" pitchFamily="18" charset="0"/>
              </a:rPr>
              <a:t>process of converting </a:t>
            </a:r>
            <a:r>
              <a:rPr lang="en-US" sz="1800" dirty="0" err="1">
                <a:solidFill>
                  <a:schemeClr val="bg1"/>
                </a:solidFill>
                <a:latin typeface="Times New Roman" panose="02020603050405020304" pitchFamily="18" charset="0"/>
                <a:cs typeface="Times New Roman" panose="02020603050405020304" pitchFamily="18" charset="0"/>
              </a:rPr>
              <a:t>ciphertext</a:t>
            </a:r>
            <a:r>
              <a:rPr lang="en-US" sz="1800" dirty="0">
                <a:solidFill>
                  <a:schemeClr val="bg1"/>
                </a:solidFill>
                <a:latin typeface="Times New Roman" panose="02020603050405020304" pitchFamily="18" charset="0"/>
                <a:cs typeface="Times New Roman" panose="02020603050405020304" pitchFamily="18" charset="0"/>
              </a:rPr>
              <a:t> back into plaintext using </a:t>
            </a:r>
            <a:r>
              <a:rPr lang="en-US" sz="1800" dirty="0" smtClean="0">
                <a:solidFill>
                  <a:schemeClr val="bg1"/>
                </a:solidFill>
                <a:latin typeface="Times New Roman" panose="02020603050405020304" pitchFamily="18" charset="0"/>
                <a:cs typeface="Times New Roman" panose="02020603050405020304" pitchFamily="18" charset="0"/>
              </a:rPr>
              <a:t>a </a:t>
            </a:r>
            <a:r>
              <a:rPr lang="en-US" sz="1800" dirty="0">
                <a:solidFill>
                  <a:schemeClr val="bg1"/>
                </a:solidFill>
                <a:latin typeface="Times New Roman" panose="02020603050405020304" pitchFamily="18" charset="0"/>
                <a:cs typeface="Times New Roman" panose="02020603050405020304" pitchFamily="18" charset="0"/>
              </a:rPr>
              <a:t>key </a:t>
            </a:r>
            <a:endParaRPr lang="en-US" sz="1800" dirty="0" smtClean="0">
              <a:solidFill>
                <a:schemeClr val="bg1"/>
              </a:solidFill>
              <a:latin typeface="Times New Roman" panose="02020603050405020304" pitchFamily="18" charset="0"/>
              <a:cs typeface="Times New Roman" panose="02020603050405020304" pitchFamily="18" charset="0"/>
            </a:endParaRPr>
          </a:p>
          <a:p>
            <a:pPr marL="457200" indent="-457200">
              <a:spcBef>
                <a:spcPts val="0"/>
              </a:spcBef>
              <a:buClrTx/>
              <a:buFont typeface="+mj-lt"/>
              <a:buAutoNum type="arabicPeriod"/>
            </a:pPr>
            <a:r>
              <a:rPr lang="en-US" sz="1800" b="1" dirty="0" smtClean="0">
                <a:solidFill>
                  <a:schemeClr val="bg1"/>
                </a:solidFill>
                <a:latin typeface="Times New Roman" panose="02020603050405020304" pitchFamily="18" charset="0"/>
                <a:cs typeface="Times New Roman" panose="02020603050405020304" pitchFamily="18" charset="0"/>
              </a:rPr>
              <a:t>C</a:t>
            </a:r>
            <a:r>
              <a:rPr lang="en-US" sz="1800" dirty="0" smtClean="0">
                <a:solidFill>
                  <a:schemeClr val="bg1"/>
                </a:solidFill>
                <a:latin typeface="Times New Roman" panose="02020603050405020304" pitchFamily="18" charset="0"/>
                <a:cs typeface="Times New Roman" panose="02020603050405020304" pitchFamily="18" charset="0"/>
              </a:rPr>
              <a:t>onfidentiality, </a:t>
            </a:r>
            <a:r>
              <a:rPr lang="en-US" sz="1800" b="1" dirty="0" smtClean="0">
                <a:solidFill>
                  <a:schemeClr val="bg1"/>
                </a:solidFill>
                <a:latin typeface="Times New Roman" panose="02020603050405020304" pitchFamily="18" charset="0"/>
                <a:cs typeface="Times New Roman" panose="02020603050405020304" pitchFamily="18" charset="0"/>
              </a:rPr>
              <a:t>I</a:t>
            </a:r>
            <a:r>
              <a:rPr lang="en-US" sz="1800" dirty="0" smtClean="0">
                <a:solidFill>
                  <a:schemeClr val="bg1"/>
                </a:solidFill>
                <a:latin typeface="Times New Roman" panose="02020603050405020304" pitchFamily="18" charset="0"/>
                <a:cs typeface="Times New Roman" panose="02020603050405020304" pitchFamily="18" charset="0"/>
              </a:rPr>
              <a:t>ntegrity and</a:t>
            </a:r>
            <a:r>
              <a:rPr lang="en-US" sz="1800" dirty="0">
                <a:solidFill>
                  <a:schemeClr val="bg1"/>
                </a:solidFill>
                <a:latin typeface="Times New Roman" panose="02020603050405020304" pitchFamily="18" charset="0"/>
                <a:cs typeface="Times New Roman" panose="02020603050405020304" pitchFamily="18" charset="0"/>
              </a:rPr>
              <a:t> </a:t>
            </a:r>
            <a:r>
              <a:rPr lang="en-US" sz="1800" b="1" dirty="0" smtClean="0">
                <a:solidFill>
                  <a:schemeClr val="bg1"/>
                </a:solidFill>
                <a:latin typeface="Times New Roman" panose="02020603050405020304" pitchFamily="18" charset="0"/>
                <a:cs typeface="Times New Roman" panose="02020603050405020304" pitchFamily="18" charset="0"/>
              </a:rPr>
              <a:t>A</a:t>
            </a:r>
            <a:r>
              <a:rPr lang="en-US" sz="1800" dirty="0" smtClean="0">
                <a:solidFill>
                  <a:schemeClr val="bg1"/>
                </a:solidFill>
                <a:latin typeface="Times New Roman" panose="02020603050405020304" pitchFamily="18" charset="0"/>
                <a:cs typeface="Times New Roman" panose="02020603050405020304" pitchFamily="18" charset="0"/>
              </a:rPr>
              <a:t>uthentication, abbreviated to: </a:t>
            </a:r>
            <a:r>
              <a:rPr lang="en-US" sz="1800" b="1" dirty="0" smtClean="0">
                <a:solidFill>
                  <a:schemeClr val="bg1"/>
                </a:solidFill>
                <a:latin typeface="Times New Roman" panose="02020603050405020304" pitchFamily="18" charset="0"/>
                <a:cs typeface="Times New Roman" panose="02020603050405020304" pitchFamily="18" charset="0"/>
              </a:rPr>
              <a:t>CIA</a:t>
            </a:r>
            <a:endParaRPr lang="en-US" sz="1800" b="1" dirty="0">
              <a:solidFill>
                <a:schemeClr val="bg1"/>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686014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412" y="5343598"/>
            <a:ext cx="8534400" cy="1108569"/>
          </a:xfrm>
        </p:spPr>
        <p:txBody>
          <a:bodyPr>
            <a:normAutofit/>
          </a:bodyPr>
          <a:lstStyle/>
          <a:p>
            <a:r>
              <a:rPr lang="en-US" sz="4000" dirty="0" smtClean="0"/>
              <a:t>cipher Attacks</a:t>
            </a:r>
            <a:endParaRPr lang="en-US" sz="4000" dirty="0"/>
          </a:p>
        </p:txBody>
      </p:sp>
      <p:sp>
        <p:nvSpPr>
          <p:cNvPr id="3" name="Content Placeholder 2"/>
          <p:cNvSpPr>
            <a:spLocks noGrp="1"/>
          </p:cNvSpPr>
          <p:nvPr>
            <p:ph idx="1"/>
          </p:nvPr>
        </p:nvSpPr>
        <p:spPr>
          <a:xfrm>
            <a:off x="419104" y="-131983"/>
            <a:ext cx="11287845" cy="6031635"/>
          </a:xfrm>
        </p:spPr>
        <p:txBody>
          <a:bodyPr>
            <a:normAutofit fontScale="40000" lnSpcReduction="20000"/>
          </a:bodyPr>
          <a:lstStyle/>
          <a:p>
            <a:pPr marL="0" lvl="0" indent="0">
              <a:spcBef>
                <a:spcPts val="0"/>
              </a:spcBef>
              <a:spcAft>
                <a:spcPts val="1800"/>
              </a:spcAft>
              <a:buNone/>
            </a:pPr>
            <a:r>
              <a:rPr lang="en-US" sz="8000" dirty="0" smtClean="0">
                <a:solidFill>
                  <a:schemeClr val="bg1"/>
                </a:solidFill>
              </a:rPr>
              <a:t>Involve  </a:t>
            </a:r>
            <a:r>
              <a:rPr lang="en-US" sz="8000" dirty="0">
                <a:solidFill>
                  <a:schemeClr val="bg1"/>
                </a:solidFill>
              </a:rPr>
              <a:t>several different types of attacks </a:t>
            </a:r>
          </a:p>
          <a:p>
            <a:pPr>
              <a:spcAft>
                <a:spcPts val="0"/>
              </a:spcAft>
              <a:buClrTx/>
              <a:buFont typeface="Wingdings" panose="05000000000000000000" pitchFamily="2" charset="2"/>
              <a:buChar char="Ø"/>
            </a:pPr>
            <a:r>
              <a:rPr lang="en-US" sz="4400" b="1" dirty="0" err="1">
                <a:solidFill>
                  <a:schemeClr val="bg1"/>
                </a:solidFill>
              </a:rPr>
              <a:t>ciphertext</a:t>
            </a:r>
            <a:r>
              <a:rPr lang="en-US" sz="4400" b="1" dirty="0">
                <a:solidFill>
                  <a:schemeClr val="bg1"/>
                </a:solidFill>
              </a:rPr>
              <a:t> only</a:t>
            </a:r>
            <a:endParaRPr lang="en-US" sz="4400" dirty="0">
              <a:solidFill>
                <a:schemeClr val="bg1"/>
              </a:solidFill>
            </a:endParaRPr>
          </a:p>
          <a:p>
            <a:pPr marL="457200" lvl="1" indent="0">
              <a:spcAft>
                <a:spcPts val="0"/>
              </a:spcAft>
              <a:buNone/>
            </a:pPr>
            <a:r>
              <a:rPr lang="en-US" sz="4000" dirty="0" smtClean="0">
                <a:solidFill>
                  <a:schemeClr val="bg1"/>
                </a:solidFill>
              </a:rPr>
              <a:t>access only to </a:t>
            </a:r>
            <a:r>
              <a:rPr lang="en-US" sz="4000" dirty="0">
                <a:solidFill>
                  <a:schemeClr val="bg1"/>
                </a:solidFill>
              </a:rPr>
              <a:t>some enciphered messages </a:t>
            </a:r>
          </a:p>
          <a:p>
            <a:pPr marL="457200" lvl="1" indent="0">
              <a:buNone/>
            </a:pPr>
            <a:r>
              <a:rPr lang="en-US" sz="4000" dirty="0">
                <a:solidFill>
                  <a:schemeClr val="bg1"/>
                </a:solidFill>
              </a:rPr>
              <a:t>use statistical </a:t>
            </a:r>
            <a:r>
              <a:rPr lang="en-US" sz="4000" dirty="0" smtClean="0">
                <a:solidFill>
                  <a:schemeClr val="bg1"/>
                </a:solidFill>
              </a:rPr>
              <a:t>analysis </a:t>
            </a:r>
            <a:endParaRPr lang="en-US" sz="4000" dirty="0">
              <a:solidFill>
                <a:schemeClr val="bg1"/>
              </a:solidFill>
            </a:endParaRPr>
          </a:p>
          <a:p>
            <a:pPr>
              <a:spcAft>
                <a:spcPts val="0"/>
              </a:spcAft>
              <a:buClrTx/>
              <a:buFont typeface="Wingdings" panose="05000000000000000000" pitchFamily="2" charset="2"/>
              <a:buChar char="Ø"/>
            </a:pPr>
            <a:r>
              <a:rPr lang="en-US" sz="4400" b="1" dirty="0">
                <a:solidFill>
                  <a:schemeClr val="bg1"/>
                </a:solidFill>
              </a:rPr>
              <a:t>known plaintext</a:t>
            </a:r>
            <a:endParaRPr lang="en-US" sz="4400" dirty="0">
              <a:solidFill>
                <a:schemeClr val="bg1"/>
              </a:solidFill>
            </a:endParaRPr>
          </a:p>
          <a:p>
            <a:pPr marL="457200" lvl="1" indent="0">
              <a:spcAft>
                <a:spcPts val="0"/>
              </a:spcAft>
              <a:buClrTx/>
              <a:buNone/>
            </a:pPr>
            <a:r>
              <a:rPr lang="en-US" sz="4000" dirty="0">
                <a:solidFill>
                  <a:schemeClr val="bg1"/>
                </a:solidFill>
              </a:rPr>
              <a:t>know (or strongly suspect) some plaintext-</a:t>
            </a:r>
            <a:r>
              <a:rPr lang="en-US" sz="4000" dirty="0" err="1">
                <a:solidFill>
                  <a:schemeClr val="bg1"/>
                </a:solidFill>
              </a:rPr>
              <a:t>ciphertext</a:t>
            </a:r>
            <a:r>
              <a:rPr lang="en-US" sz="4000" dirty="0">
                <a:solidFill>
                  <a:schemeClr val="bg1"/>
                </a:solidFill>
              </a:rPr>
              <a:t> pairs </a:t>
            </a:r>
          </a:p>
          <a:p>
            <a:pPr marL="457200" lvl="1" indent="0">
              <a:buClrTx/>
              <a:buNone/>
            </a:pPr>
            <a:r>
              <a:rPr lang="en-US" sz="4000" dirty="0">
                <a:solidFill>
                  <a:schemeClr val="bg1"/>
                </a:solidFill>
              </a:rPr>
              <a:t>use this knowledge in attacking cipher </a:t>
            </a:r>
          </a:p>
          <a:p>
            <a:pPr>
              <a:spcAft>
                <a:spcPts val="0"/>
              </a:spcAft>
              <a:buClrTx/>
              <a:buFont typeface="Wingdings" panose="05000000000000000000" pitchFamily="2" charset="2"/>
              <a:buChar char="Ø"/>
            </a:pPr>
            <a:r>
              <a:rPr lang="en-US" sz="4400" b="1" dirty="0">
                <a:solidFill>
                  <a:schemeClr val="bg1"/>
                </a:solidFill>
              </a:rPr>
              <a:t>chosen plaintext</a:t>
            </a:r>
            <a:endParaRPr lang="en-US" sz="4400" dirty="0">
              <a:solidFill>
                <a:schemeClr val="bg1"/>
              </a:solidFill>
            </a:endParaRPr>
          </a:p>
          <a:p>
            <a:pPr marL="457200" lvl="1" indent="0">
              <a:spcAft>
                <a:spcPts val="0"/>
              </a:spcAft>
              <a:buClrTx/>
              <a:buNone/>
            </a:pPr>
            <a:r>
              <a:rPr lang="en-US" sz="4000" dirty="0">
                <a:solidFill>
                  <a:schemeClr val="bg1"/>
                </a:solidFill>
              </a:rPr>
              <a:t>can select plaintext and obtain corresponding </a:t>
            </a:r>
            <a:r>
              <a:rPr lang="en-US" sz="4000" dirty="0" err="1">
                <a:solidFill>
                  <a:schemeClr val="bg1"/>
                </a:solidFill>
              </a:rPr>
              <a:t>ciphertext</a:t>
            </a:r>
            <a:r>
              <a:rPr lang="en-US" sz="4000" dirty="0">
                <a:solidFill>
                  <a:schemeClr val="bg1"/>
                </a:solidFill>
              </a:rPr>
              <a:t> </a:t>
            </a:r>
          </a:p>
          <a:p>
            <a:pPr marL="457200" lvl="1" indent="0">
              <a:buClrTx/>
              <a:buNone/>
            </a:pPr>
            <a:r>
              <a:rPr lang="en-US" sz="4000" dirty="0">
                <a:solidFill>
                  <a:schemeClr val="bg1"/>
                </a:solidFill>
              </a:rPr>
              <a:t>use knowledge of algorithm structure in attack </a:t>
            </a:r>
          </a:p>
          <a:p>
            <a:pPr>
              <a:spcAft>
                <a:spcPts val="0"/>
              </a:spcAft>
              <a:buClrTx/>
              <a:buFont typeface="Wingdings" panose="05000000000000000000" pitchFamily="2" charset="2"/>
              <a:buChar char="Ø"/>
            </a:pPr>
            <a:r>
              <a:rPr lang="en-US" sz="4400" b="1" dirty="0">
                <a:solidFill>
                  <a:schemeClr val="bg1"/>
                </a:solidFill>
              </a:rPr>
              <a:t>chosen plaintext-</a:t>
            </a:r>
            <a:r>
              <a:rPr lang="en-US" sz="4400" b="1" dirty="0" err="1">
                <a:solidFill>
                  <a:schemeClr val="bg1"/>
                </a:solidFill>
              </a:rPr>
              <a:t>ciphertext</a:t>
            </a:r>
            <a:endParaRPr lang="en-US" sz="4400" dirty="0">
              <a:solidFill>
                <a:schemeClr val="bg1"/>
              </a:solidFill>
            </a:endParaRPr>
          </a:p>
          <a:p>
            <a:pPr marL="457200" lvl="1" indent="0">
              <a:spcAft>
                <a:spcPts val="0"/>
              </a:spcAft>
              <a:buNone/>
            </a:pPr>
            <a:r>
              <a:rPr lang="en-US" sz="4000" dirty="0">
                <a:solidFill>
                  <a:schemeClr val="bg1"/>
                </a:solidFill>
              </a:rPr>
              <a:t>can select plaintext and obtain corresponding </a:t>
            </a:r>
            <a:r>
              <a:rPr lang="en-US" sz="4000" dirty="0" err="1">
                <a:solidFill>
                  <a:schemeClr val="bg1"/>
                </a:solidFill>
              </a:rPr>
              <a:t>ciphertext</a:t>
            </a:r>
            <a:r>
              <a:rPr lang="en-US" sz="4000" dirty="0">
                <a:solidFill>
                  <a:schemeClr val="bg1"/>
                </a:solidFill>
              </a:rPr>
              <a:t>, or select </a:t>
            </a:r>
            <a:r>
              <a:rPr lang="en-US" sz="4000" dirty="0" err="1">
                <a:solidFill>
                  <a:schemeClr val="bg1"/>
                </a:solidFill>
              </a:rPr>
              <a:t>ciphertext</a:t>
            </a:r>
            <a:r>
              <a:rPr lang="en-US" sz="4000" dirty="0">
                <a:solidFill>
                  <a:schemeClr val="bg1"/>
                </a:solidFill>
              </a:rPr>
              <a:t> and obtain plaintext </a:t>
            </a:r>
          </a:p>
          <a:p>
            <a:pPr marL="457200" lvl="1" indent="0">
              <a:buNone/>
            </a:pPr>
            <a:r>
              <a:rPr lang="en-US" sz="4000" dirty="0">
                <a:solidFill>
                  <a:schemeClr val="bg1"/>
                </a:solidFill>
              </a:rPr>
              <a:t>allows further knowledge of algorithm structure to be used </a:t>
            </a:r>
          </a:p>
          <a:p>
            <a:pPr>
              <a:buClrTx/>
              <a:buFont typeface="Wingdings" panose="05000000000000000000" pitchFamily="2" charset="2"/>
              <a:buChar char="Ø"/>
            </a:pPr>
            <a:r>
              <a:rPr lang="en-US" sz="4400" b="1" dirty="0" smtClean="0">
                <a:solidFill>
                  <a:schemeClr val="bg1"/>
                </a:solidFill>
              </a:rPr>
              <a:t>Passive vs active attacks</a:t>
            </a:r>
            <a:endParaRPr lang="en-US" sz="4400" dirty="0">
              <a:solidFill>
                <a:schemeClr val="bg1"/>
              </a:solidFill>
            </a:endParaRPr>
          </a:p>
          <a:p>
            <a:pPr marL="457200" lvl="1" indent="0">
              <a:spcAft>
                <a:spcPts val="0"/>
              </a:spcAft>
              <a:buClrTx/>
              <a:buNone/>
            </a:pPr>
            <a:r>
              <a:rPr lang="en-US" sz="4000" dirty="0" err="1" smtClean="0">
                <a:solidFill>
                  <a:schemeClr val="bg1"/>
                </a:solidFill>
              </a:rPr>
              <a:t>Ciphertext</a:t>
            </a:r>
            <a:r>
              <a:rPr lang="en-US" sz="4000" dirty="0" smtClean="0">
                <a:solidFill>
                  <a:schemeClr val="bg1"/>
                </a:solidFill>
              </a:rPr>
              <a:t> only attacks are </a:t>
            </a:r>
            <a:r>
              <a:rPr lang="en-US" sz="4000" b="1" i="1" dirty="0" smtClean="0">
                <a:solidFill>
                  <a:schemeClr val="bg1"/>
                </a:solidFill>
              </a:rPr>
              <a:t>passive attacks</a:t>
            </a:r>
            <a:r>
              <a:rPr lang="en-US" sz="4000" dirty="0" smtClean="0">
                <a:solidFill>
                  <a:schemeClr val="bg1"/>
                </a:solidFill>
              </a:rPr>
              <a:t>: the adversary is an eavesdropper.</a:t>
            </a:r>
          </a:p>
          <a:p>
            <a:pPr marL="457200" lvl="1" indent="0">
              <a:lnSpc>
                <a:spcPct val="120000"/>
              </a:lnSpc>
              <a:buClrTx/>
              <a:buNone/>
            </a:pPr>
            <a:r>
              <a:rPr lang="en-US" sz="4000" dirty="0" smtClean="0">
                <a:solidFill>
                  <a:schemeClr val="bg1"/>
                </a:solidFill>
              </a:rPr>
              <a:t>Chosen plaintext-</a:t>
            </a:r>
            <a:r>
              <a:rPr lang="en-US" sz="4000" dirty="0" err="1" smtClean="0">
                <a:solidFill>
                  <a:schemeClr val="bg1"/>
                </a:solidFill>
              </a:rPr>
              <a:t>ciphertexts</a:t>
            </a:r>
            <a:r>
              <a:rPr lang="en-US" sz="4000" dirty="0" smtClean="0">
                <a:solidFill>
                  <a:schemeClr val="bg1"/>
                </a:solidFill>
              </a:rPr>
              <a:t> attacks are </a:t>
            </a:r>
            <a:r>
              <a:rPr lang="en-US" sz="4000" b="1" i="1" dirty="0" smtClean="0">
                <a:solidFill>
                  <a:schemeClr val="bg1"/>
                </a:solidFill>
              </a:rPr>
              <a:t>active attacks</a:t>
            </a:r>
            <a:r>
              <a:rPr lang="en-US" sz="4000" dirty="0" smtClean="0">
                <a:solidFill>
                  <a:schemeClr val="bg1"/>
                </a:solidFill>
              </a:rPr>
              <a:t>: the adversary sends selected messages or gets </a:t>
            </a:r>
            <a:r>
              <a:rPr lang="en-US" sz="4000" dirty="0" err="1" smtClean="0">
                <a:solidFill>
                  <a:schemeClr val="bg1"/>
                </a:solidFill>
              </a:rPr>
              <a:t>dencrypted</a:t>
            </a:r>
            <a:r>
              <a:rPr lang="en-US" sz="4000" dirty="0" smtClean="0">
                <a:solidFill>
                  <a:schemeClr val="bg1"/>
                </a:solidFill>
              </a:rPr>
              <a:t> selected </a:t>
            </a:r>
            <a:r>
              <a:rPr lang="en-US" sz="4000" dirty="0" err="1" smtClean="0">
                <a:solidFill>
                  <a:schemeClr val="bg1"/>
                </a:solidFill>
              </a:rPr>
              <a:t>ciphertexts</a:t>
            </a:r>
            <a:r>
              <a:rPr lang="en-US" sz="4000" dirty="0" smtClean="0">
                <a:solidFill>
                  <a:schemeClr val="bg1"/>
                </a:solidFill>
              </a:rPr>
              <a:t>.</a:t>
            </a:r>
          </a:p>
          <a:p>
            <a:endParaRPr lang="en-US" dirty="0">
              <a:solidFill>
                <a:schemeClr val="bg1"/>
              </a:solidFill>
            </a:endParaRPr>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a:xfrm>
            <a:off x="684212" y="6257398"/>
            <a:ext cx="7543800" cy="365125"/>
          </a:xfrm>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89514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793" y="4461268"/>
            <a:ext cx="11813553" cy="1507067"/>
          </a:xfrm>
        </p:spPr>
        <p:txBody>
          <a:bodyPr>
            <a:normAutofit/>
          </a:bodyPr>
          <a:lstStyle/>
          <a:p>
            <a:r>
              <a:rPr lang="en-US" sz="4000" dirty="0"/>
              <a:t>Unconditional &amp;</a:t>
            </a:r>
            <a:r>
              <a:rPr lang="en-US" sz="4000" dirty="0" smtClean="0"/>
              <a:t> </a:t>
            </a:r>
            <a:r>
              <a:rPr lang="en-US" sz="4000" dirty="0"/>
              <a:t>Computational </a:t>
            </a:r>
            <a:r>
              <a:rPr lang="en-US" sz="4000" dirty="0" smtClean="0"/>
              <a:t>Security</a:t>
            </a:r>
            <a:endParaRPr lang="en-US" sz="4000" dirty="0"/>
          </a:p>
        </p:txBody>
      </p:sp>
      <p:sp>
        <p:nvSpPr>
          <p:cNvPr id="3" name="Content Placeholder 2"/>
          <p:cNvSpPr>
            <a:spLocks noGrp="1"/>
          </p:cNvSpPr>
          <p:nvPr>
            <p:ph idx="1"/>
          </p:nvPr>
        </p:nvSpPr>
        <p:spPr>
          <a:xfrm>
            <a:off x="297951" y="685800"/>
            <a:ext cx="11894049" cy="3670443"/>
          </a:xfrm>
        </p:spPr>
        <p:txBody>
          <a:bodyPr/>
          <a:lstStyle/>
          <a:p>
            <a:pPr marL="0" lvl="0" indent="0">
              <a:spcBef>
                <a:spcPts val="0"/>
              </a:spcBef>
              <a:spcAft>
                <a:spcPts val="1200"/>
              </a:spcAft>
              <a:buNone/>
            </a:pPr>
            <a:r>
              <a:rPr lang="en-US" sz="2700" b="1" dirty="0" smtClean="0">
                <a:solidFill>
                  <a:schemeClr val="bg1"/>
                </a:solidFill>
              </a:rPr>
              <a:t>There are two </a:t>
            </a:r>
            <a:r>
              <a:rPr lang="en-US" sz="2700" b="1" dirty="0">
                <a:solidFill>
                  <a:schemeClr val="bg1"/>
                </a:solidFill>
              </a:rPr>
              <a:t>fundamentally different ways ciphers may be </a:t>
            </a:r>
            <a:r>
              <a:rPr lang="en-US" sz="2700" b="1" dirty="0" smtClean="0">
                <a:solidFill>
                  <a:schemeClr val="bg1"/>
                </a:solidFill>
              </a:rPr>
              <a:t>secured </a:t>
            </a:r>
            <a:endParaRPr lang="en-US" sz="2700" b="1" dirty="0">
              <a:solidFill>
                <a:schemeClr val="bg1"/>
              </a:solidFill>
            </a:endParaRPr>
          </a:p>
          <a:p>
            <a:pPr>
              <a:lnSpc>
                <a:spcPct val="120000"/>
              </a:lnSpc>
              <a:spcBef>
                <a:spcPts val="1800"/>
              </a:spcBef>
              <a:buClrTx/>
              <a:buFont typeface="Wingdings" panose="05000000000000000000" pitchFamily="2" charset="2"/>
              <a:buChar char="Ø"/>
            </a:pPr>
            <a:r>
              <a:rPr lang="en-US" b="1" dirty="0" smtClean="0">
                <a:solidFill>
                  <a:schemeClr val="bg1"/>
                </a:solidFill>
              </a:rPr>
              <a:t>unconditionally </a:t>
            </a:r>
            <a:endParaRPr lang="en-US" b="1" dirty="0">
              <a:solidFill>
                <a:schemeClr val="bg1"/>
              </a:solidFill>
            </a:endParaRPr>
          </a:p>
          <a:p>
            <a:pPr marL="457200" lvl="1" indent="0">
              <a:lnSpc>
                <a:spcPct val="120000"/>
              </a:lnSpc>
              <a:buClrTx/>
              <a:buNone/>
            </a:pPr>
            <a:r>
              <a:rPr lang="en-US" dirty="0" smtClean="0">
                <a:solidFill>
                  <a:schemeClr val="bg1"/>
                </a:solidFill>
              </a:rPr>
              <a:t>no </a:t>
            </a:r>
            <a:r>
              <a:rPr lang="en-US" dirty="0">
                <a:solidFill>
                  <a:schemeClr val="bg1"/>
                </a:solidFill>
              </a:rPr>
              <a:t>matter how much computer power is available, the cipher cannot be broken </a:t>
            </a:r>
          </a:p>
          <a:p>
            <a:pPr>
              <a:lnSpc>
                <a:spcPct val="120000"/>
              </a:lnSpc>
              <a:buClrTx/>
              <a:buFont typeface="Wingdings" panose="05000000000000000000" pitchFamily="2" charset="2"/>
              <a:buChar char="Ø"/>
            </a:pPr>
            <a:r>
              <a:rPr lang="en-US" b="1" dirty="0" smtClean="0">
                <a:solidFill>
                  <a:schemeClr val="bg1"/>
                </a:solidFill>
              </a:rPr>
              <a:t>computationally</a:t>
            </a:r>
            <a:r>
              <a:rPr lang="en-US" dirty="0" smtClean="0">
                <a:solidFill>
                  <a:schemeClr val="bg1"/>
                </a:solidFill>
              </a:rPr>
              <a:t> </a:t>
            </a:r>
          </a:p>
          <a:p>
            <a:pPr marL="457200" lvl="1" indent="0">
              <a:lnSpc>
                <a:spcPct val="120000"/>
              </a:lnSpc>
              <a:buNone/>
            </a:pPr>
            <a:r>
              <a:rPr lang="en-US" dirty="0" smtClean="0">
                <a:solidFill>
                  <a:schemeClr val="bg1"/>
                </a:solidFill>
              </a:rPr>
              <a:t>given </a:t>
            </a:r>
            <a:r>
              <a:rPr lang="en-US" dirty="0">
                <a:solidFill>
                  <a:schemeClr val="bg1"/>
                </a:solidFill>
              </a:rPr>
              <a:t>limited computing resources (</a:t>
            </a:r>
            <a:r>
              <a:rPr lang="en-US" dirty="0" smtClean="0">
                <a:solidFill>
                  <a:schemeClr val="bg1"/>
                </a:solidFill>
              </a:rPr>
              <a:t>e.g. the time </a:t>
            </a:r>
            <a:r>
              <a:rPr lang="en-US" dirty="0">
                <a:solidFill>
                  <a:schemeClr val="bg1"/>
                </a:solidFill>
              </a:rPr>
              <a:t>needed for calculations is greater than age of universe), the cipher cannot be broken </a:t>
            </a:r>
          </a:p>
          <a:p>
            <a:pPr marL="457200" lvl="1" indent="0">
              <a:buNone/>
            </a:pPr>
            <a:endParaRPr lang="en-US" dirty="0"/>
          </a:p>
          <a:p>
            <a:endParaRPr lang="en-US" dirty="0"/>
          </a:p>
        </p:txBody>
      </p:sp>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130391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772" y="5043948"/>
            <a:ext cx="8534400" cy="1507067"/>
          </a:xfrm>
        </p:spPr>
        <p:txBody>
          <a:bodyPr>
            <a:normAutofit/>
          </a:bodyPr>
          <a:lstStyle/>
          <a:p>
            <a:r>
              <a:rPr lang="en-US" sz="4000" dirty="0"/>
              <a:t>Secret Key </a:t>
            </a:r>
            <a:r>
              <a:rPr lang="en-US" sz="4000" dirty="0" smtClean="0"/>
              <a:t>Cryptography</a:t>
            </a:r>
            <a:endParaRPr lang="en-US" sz="4000" dirty="0"/>
          </a:p>
        </p:txBody>
      </p:sp>
      <p:pic>
        <p:nvPicPr>
          <p:cNvPr id="9" name="Content Placeholder 8"/>
          <p:cNvPicPr>
            <a:picLocks noGrp="1" noChangeAspect="1"/>
          </p:cNvPicPr>
          <p:nvPr>
            <p:ph idx="1"/>
          </p:nvPr>
        </p:nvPicPr>
        <p:blipFill>
          <a:blip r:embed="rId2"/>
          <a:stretch>
            <a:fillRect/>
          </a:stretch>
        </p:blipFill>
        <p:spPr>
          <a:xfrm>
            <a:off x="780021" y="256854"/>
            <a:ext cx="6370787" cy="1705511"/>
          </a:xfrm>
          <a:prstGeom prst="rect">
            <a:avLst/>
          </a:prstGeom>
        </p:spPr>
      </p:pic>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sp>
        <p:nvSpPr>
          <p:cNvPr id="10" name="Rectangle 9"/>
          <p:cNvSpPr/>
          <p:nvPr/>
        </p:nvSpPr>
        <p:spPr>
          <a:xfrm>
            <a:off x="667661" y="2046789"/>
            <a:ext cx="10423716" cy="3108543"/>
          </a:xfrm>
          <a:prstGeom prst="rect">
            <a:avLst/>
          </a:prstGeom>
        </p:spPr>
        <p:txBody>
          <a:bodyPr wrap="square">
            <a:spAutoFit/>
          </a:bodyPr>
          <a:lstStyle/>
          <a:p>
            <a:pPr marR="0" lvl="0">
              <a:spcBef>
                <a:spcPts val="805"/>
              </a:spcBef>
              <a:spcAft>
                <a:spcPts val="0"/>
              </a:spcAft>
              <a:buClr>
                <a:srgbClr val="231F20"/>
              </a:buClr>
              <a:buSzPts val="1150"/>
              <a:tabLst>
                <a:tab pos="422910" algn="l"/>
              </a:tabLst>
            </a:pPr>
            <a:r>
              <a:rPr lang="en-US" sz="2400" b="1" i="1" spc="-5" dirty="0" smtClean="0">
                <a:solidFill>
                  <a:srgbClr val="231F20"/>
                </a:solidFill>
                <a:ea typeface="Times New Roman" panose="02020603050405020304" pitchFamily="18" charset="0"/>
                <a:cs typeface="Times New Roman" panose="02020603050405020304" pitchFamily="18" charset="0"/>
              </a:rPr>
              <a:t>Symmetric</a:t>
            </a:r>
            <a:r>
              <a:rPr lang="en-US" sz="2400" b="1" spc="-5" dirty="0" smtClean="0">
                <a:solidFill>
                  <a:srgbClr val="231F20"/>
                </a:solidFill>
                <a:ea typeface="Times New Roman" panose="02020603050405020304" pitchFamily="18" charset="0"/>
                <a:cs typeface="Times New Roman" panose="02020603050405020304" pitchFamily="18" charset="0"/>
              </a:rPr>
              <a:t> Encryption</a:t>
            </a:r>
            <a:endParaRPr lang="en-US" sz="2400" b="1" dirty="0" smtClean="0">
              <a:solidFill>
                <a:srgbClr val="231F20"/>
              </a:solidFill>
              <a:ea typeface="Times New Roman" panose="02020603050405020304" pitchFamily="18" charset="0"/>
              <a:cs typeface="Times New Roman" panose="02020603050405020304" pitchFamily="18" charset="0"/>
            </a:endParaRPr>
          </a:p>
          <a:p>
            <a:pPr marL="285750" indent="-285750">
              <a:spcBef>
                <a:spcPts val="805"/>
              </a:spcBef>
              <a:buClr>
                <a:srgbClr val="231F20"/>
              </a:buClr>
              <a:buSzPts val="1150"/>
              <a:buFont typeface="Wingdings" panose="05000000000000000000" pitchFamily="2" charset="2"/>
              <a:buChar char="Ø"/>
              <a:tabLst>
                <a:tab pos="422910" algn="l"/>
              </a:tabLst>
            </a:pPr>
            <a:r>
              <a:rPr lang="en-US" sz="2000" spc="-5" dirty="0" smtClean="0">
                <a:solidFill>
                  <a:schemeClr val="bg1"/>
                </a:solidFill>
                <a:ea typeface="Times New Roman" panose="02020603050405020304" pitchFamily="18" charset="0"/>
                <a:cs typeface="Times New Roman" panose="02020603050405020304" pitchFamily="18" charset="0"/>
              </a:rPr>
              <a:t>encryption key </a:t>
            </a:r>
            <a:r>
              <a:rPr lang="en-US" sz="2000" b="1" spc="-5" dirty="0" smtClean="0">
                <a:solidFill>
                  <a:schemeClr val="bg1"/>
                </a:solidFill>
                <a:ea typeface="Times New Roman" panose="02020603050405020304" pitchFamily="18" charset="0"/>
                <a:cs typeface="Times New Roman" panose="02020603050405020304" pitchFamily="18" charset="0"/>
                <a:sym typeface="Symbol"/>
              </a:rPr>
              <a:t></a:t>
            </a:r>
            <a:r>
              <a:rPr lang="en-US" sz="2000" spc="-5" dirty="0" smtClean="0">
                <a:solidFill>
                  <a:schemeClr val="bg1"/>
                </a:solidFill>
                <a:ea typeface="Times New Roman" panose="02020603050405020304" pitchFamily="18" charset="0"/>
                <a:cs typeface="Times New Roman" panose="02020603050405020304" pitchFamily="18" charset="0"/>
              </a:rPr>
              <a:t> decryption key</a:t>
            </a:r>
          </a:p>
          <a:p>
            <a:pPr marL="285750" indent="-285750">
              <a:spcBef>
                <a:spcPts val="805"/>
              </a:spcBef>
              <a:buClr>
                <a:srgbClr val="231F20"/>
              </a:buClr>
              <a:buSzPts val="1150"/>
              <a:buFont typeface="Wingdings" panose="05000000000000000000" pitchFamily="2" charset="2"/>
              <a:buChar char="Ø"/>
              <a:tabLst>
                <a:tab pos="422910" algn="l"/>
              </a:tabLst>
            </a:pPr>
            <a:r>
              <a:rPr lang="en-US" sz="2000" spc="-5" dirty="0" err="1">
                <a:solidFill>
                  <a:schemeClr val="bg1"/>
                </a:solidFill>
                <a:ea typeface="Times New Roman" panose="02020603050405020304" pitchFamily="18" charset="0"/>
                <a:cs typeface="Times New Roman" panose="02020603050405020304" pitchFamily="18" charset="0"/>
              </a:rPr>
              <a:t>c</a:t>
            </a:r>
            <a:r>
              <a:rPr lang="en-US" sz="2000" spc="-5" dirty="0" err="1" smtClean="0">
                <a:solidFill>
                  <a:schemeClr val="bg1"/>
                </a:solidFill>
                <a:ea typeface="Times New Roman" panose="02020603050405020304" pitchFamily="18" charset="0"/>
                <a:cs typeface="Times New Roman" panose="02020603050405020304" pitchFamily="18" charset="0"/>
              </a:rPr>
              <a:t>iphertext</a:t>
            </a:r>
            <a:r>
              <a:rPr lang="en-US" sz="2000" dirty="0" smtClean="0">
                <a:solidFill>
                  <a:schemeClr val="bg1"/>
                </a:solidFill>
                <a:ea typeface="Times New Roman" panose="02020603050405020304" pitchFamily="18" charset="0"/>
                <a:cs typeface="Times New Roman" panose="02020603050405020304" pitchFamily="18" charset="0"/>
              </a:rPr>
              <a:t>  </a:t>
            </a:r>
            <a:r>
              <a:rPr lang="en-US" sz="2000" dirty="0">
                <a:solidFill>
                  <a:schemeClr val="bg1"/>
                </a:solidFill>
                <a:ea typeface="Times New Roman" panose="02020603050405020304" pitchFamily="18" charset="0"/>
                <a:cs typeface="Times New Roman" panose="02020603050405020304" pitchFamily="18" charset="0"/>
              </a:rPr>
              <a:t>=  </a:t>
            </a:r>
            <a:r>
              <a:rPr lang="en-US" sz="2000" spc="-5" dirty="0">
                <a:solidFill>
                  <a:schemeClr val="bg1"/>
                </a:solidFill>
                <a:ea typeface="Times New Roman" panose="02020603050405020304" pitchFamily="18" charset="0"/>
                <a:cs typeface="Times New Roman" panose="02020603050405020304" pitchFamily="18" charset="0"/>
              </a:rPr>
              <a:t>same</a:t>
            </a:r>
            <a:r>
              <a:rPr lang="en-US" sz="2000" spc="-10" dirty="0">
                <a:solidFill>
                  <a:schemeClr val="bg1"/>
                </a:solidFill>
                <a:ea typeface="Times New Roman" panose="02020603050405020304" pitchFamily="18" charset="0"/>
                <a:cs typeface="Times New Roman" panose="02020603050405020304" pitchFamily="18" charset="0"/>
              </a:rPr>
              <a:t> </a:t>
            </a:r>
            <a:r>
              <a:rPr lang="en-US" sz="2000" dirty="0">
                <a:solidFill>
                  <a:schemeClr val="bg1"/>
                </a:solidFill>
                <a:ea typeface="Times New Roman" panose="02020603050405020304" pitchFamily="18" charset="0"/>
                <a:cs typeface="Times New Roman" panose="02020603050405020304" pitchFamily="18" charset="0"/>
              </a:rPr>
              <a:t>length</a:t>
            </a:r>
            <a:r>
              <a:rPr lang="en-US" sz="2000" spc="-30" dirty="0">
                <a:solidFill>
                  <a:schemeClr val="bg1"/>
                </a:solidFill>
                <a:ea typeface="Times New Roman" panose="02020603050405020304" pitchFamily="18" charset="0"/>
                <a:cs typeface="Times New Roman" panose="02020603050405020304" pitchFamily="18" charset="0"/>
              </a:rPr>
              <a:t> </a:t>
            </a:r>
            <a:r>
              <a:rPr lang="en-US" sz="2000" spc="-5" dirty="0">
                <a:solidFill>
                  <a:schemeClr val="bg1"/>
                </a:solidFill>
                <a:ea typeface="Times New Roman" panose="02020603050405020304" pitchFamily="18" charset="0"/>
                <a:cs typeface="Times New Roman" panose="02020603050405020304" pitchFamily="18" charset="0"/>
              </a:rPr>
              <a:t>as</a:t>
            </a:r>
            <a:r>
              <a:rPr lang="en-US" sz="2000" spc="-20" dirty="0">
                <a:solidFill>
                  <a:schemeClr val="bg1"/>
                </a:solidFill>
                <a:ea typeface="Times New Roman" panose="02020603050405020304" pitchFamily="18" charset="0"/>
                <a:cs typeface="Times New Roman" panose="02020603050405020304" pitchFamily="18" charset="0"/>
              </a:rPr>
              <a:t> </a:t>
            </a:r>
            <a:r>
              <a:rPr lang="en-US" sz="2000" spc="-5" dirty="0" smtClean="0">
                <a:solidFill>
                  <a:schemeClr val="bg1"/>
                </a:solidFill>
                <a:ea typeface="Times New Roman" panose="02020603050405020304" pitchFamily="18" charset="0"/>
                <a:cs typeface="Times New Roman" panose="02020603050405020304" pitchFamily="18" charset="0"/>
              </a:rPr>
              <a:t>plaintext</a:t>
            </a:r>
            <a:endParaRPr lang="en-US" sz="2000" dirty="0">
              <a:solidFill>
                <a:schemeClr val="bg1"/>
              </a:solidFill>
              <a:ea typeface="Times New Roman" panose="02020603050405020304" pitchFamily="18" charset="0"/>
              <a:cs typeface="Times New Roman" panose="02020603050405020304" pitchFamily="18" charset="0"/>
            </a:endParaRPr>
          </a:p>
          <a:p>
            <a:pPr marL="285750" marR="0" lvl="0" indent="-285750">
              <a:spcBef>
                <a:spcPts val="825"/>
              </a:spcBef>
              <a:spcAft>
                <a:spcPts val="0"/>
              </a:spcAft>
              <a:buClr>
                <a:srgbClr val="231F20"/>
              </a:buClr>
              <a:buSzPts val="1150"/>
              <a:buFont typeface="Wingdings" panose="05000000000000000000" pitchFamily="2" charset="2"/>
              <a:buChar char="Ø"/>
              <a:tabLst>
                <a:tab pos="422910" algn="l"/>
              </a:tabLst>
            </a:pPr>
            <a:r>
              <a:rPr lang="en-US" sz="2000" spc="-5" dirty="0">
                <a:solidFill>
                  <a:schemeClr val="bg1"/>
                </a:solidFill>
                <a:ea typeface="Times New Roman" panose="02020603050405020304" pitchFamily="18" charset="0"/>
                <a:cs typeface="Times New Roman" panose="02020603050405020304" pitchFamily="18" charset="0"/>
              </a:rPr>
              <a:t>substitution</a:t>
            </a:r>
            <a:r>
              <a:rPr lang="en-US" sz="2000" spc="-60" dirty="0">
                <a:solidFill>
                  <a:schemeClr val="bg1"/>
                </a:solidFill>
                <a:ea typeface="Times New Roman" panose="02020603050405020304" pitchFamily="18" charset="0"/>
                <a:cs typeface="Times New Roman" panose="02020603050405020304" pitchFamily="18" charset="0"/>
              </a:rPr>
              <a:t> </a:t>
            </a:r>
            <a:r>
              <a:rPr lang="en-US" sz="2000" spc="-5" dirty="0" smtClean="0">
                <a:solidFill>
                  <a:schemeClr val="bg1"/>
                </a:solidFill>
                <a:ea typeface="Times New Roman" panose="02020603050405020304" pitchFamily="18" charset="0"/>
                <a:cs typeface="Times New Roman" panose="02020603050405020304" pitchFamily="18" charset="0"/>
              </a:rPr>
              <a:t>ciphers,</a:t>
            </a:r>
            <a:r>
              <a:rPr lang="en-US" sz="2000" spc="-45" dirty="0" smtClean="0">
                <a:solidFill>
                  <a:schemeClr val="bg1"/>
                </a:solidFill>
                <a:ea typeface="Times New Roman" panose="02020603050405020304" pitchFamily="18" charset="0"/>
                <a:cs typeface="Times New Roman" panose="02020603050405020304" pitchFamily="18" charset="0"/>
              </a:rPr>
              <a:t> </a:t>
            </a:r>
            <a:r>
              <a:rPr lang="en-US" sz="2000" spc="-5" dirty="0">
                <a:solidFill>
                  <a:schemeClr val="bg1"/>
                </a:solidFill>
                <a:ea typeface="Times New Roman" panose="02020603050405020304" pitchFamily="18" charset="0"/>
                <a:cs typeface="Times New Roman" panose="02020603050405020304" pitchFamily="18" charset="0"/>
              </a:rPr>
              <a:t>DES,</a:t>
            </a:r>
            <a:r>
              <a:rPr lang="en-US" sz="2000" spc="-50" dirty="0">
                <a:solidFill>
                  <a:schemeClr val="bg1"/>
                </a:solidFill>
                <a:ea typeface="Times New Roman" panose="02020603050405020304" pitchFamily="18" charset="0"/>
                <a:cs typeface="Times New Roman" panose="02020603050405020304" pitchFamily="18" charset="0"/>
              </a:rPr>
              <a:t> </a:t>
            </a:r>
            <a:r>
              <a:rPr lang="en-US" sz="2000" spc="-50" dirty="0" smtClean="0">
                <a:solidFill>
                  <a:schemeClr val="bg1"/>
                </a:solidFill>
                <a:ea typeface="Times New Roman" panose="02020603050405020304" pitchFamily="18" charset="0"/>
                <a:cs typeface="Times New Roman" panose="02020603050405020304" pitchFamily="18" charset="0"/>
              </a:rPr>
              <a:t>AES, </a:t>
            </a:r>
            <a:r>
              <a:rPr lang="en-US" sz="2000" spc="-5" dirty="0" smtClean="0">
                <a:solidFill>
                  <a:schemeClr val="bg1"/>
                </a:solidFill>
                <a:ea typeface="Times New Roman" panose="02020603050405020304" pitchFamily="18" charset="0"/>
                <a:cs typeface="Times New Roman" panose="02020603050405020304" pitchFamily="18" charset="0"/>
              </a:rPr>
              <a:t>IDEA </a:t>
            </a:r>
            <a:endParaRPr lang="en-US" sz="2000" dirty="0">
              <a:solidFill>
                <a:schemeClr val="bg1"/>
              </a:solidFill>
              <a:ea typeface="Times New Roman" panose="02020603050405020304" pitchFamily="18" charset="0"/>
              <a:cs typeface="Times New Roman" panose="02020603050405020304" pitchFamily="18" charset="0"/>
            </a:endParaRPr>
          </a:p>
          <a:p>
            <a:pPr marL="147955" marR="0">
              <a:spcAft>
                <a:spcPts val="0"/>
              </a:spcAft>
            </a:pPr>
            <a:endParaRPr lang="en-US" b="1" spc="-5" dirty="0">
              <a:solidFill>
                <a:srgbClr val="231F20"/>
              </a:solidFill>
              <a:latin typeface="Times New Roman" panose="02020603050405020304" pitchFamily="18" charset="0"/>
              <a:ea typeface="Calibri" panose="020F0502020204030204" pitchFamily="34" charset="0"/>
              <a:cs typeface="Times New Roman" panose="02020603050405020304" pitchFamily="18" charset="0"/>
            </a:endParaRPr>
          </a:p>
          <a:p>
            <a:pPr marL="147955" marR="0">
              <a:spcAft>
                <a:spcPts val="0"/>
              </a:spcAft>
            </a:pPr>
            <a:r>
              <a:rPr lang="en-US" sz="2200" b="1" spc="-5" dirty="0" smtClean="0">
                <a:solidFill>
                  <a:srgbClr val="231F20"/>
                </a:solidFill>
                <a:ea typeface="Calibri" panose="020F0502020204030204" pitchFamily="34" charset="0"/>
                <a:cs typeface="Times New Roman" panose="02020603050405020304" pitchFamily="18" charset="0"/>
              </a:rPr>
              <a:t>Message</a:t>
            </a:r>
            <a:r>
              <a:rPr lang="en-US" sz="2200" b="1" spc="-35" dirty="0" smtClean="0">
                <a:solidFill>
                  <a:srgbClr val="231F20"/>
                </a:solidFill>
                <a:ea typeface="Calibri" panose="020F0502020204030204" pitchFamily="34" charset="0"/>
                <a:cs typeface="Times New Roman" panose="02020603050405020304" pitchFamily="18" charset="0"/>
              </a:rPr>
              <a:t> </a:t>
            </a:r>
            <a:r>
              <a:rPr lang="en-US" sz="2200" b="1" spc="-5" dirty="0" smtClean="0">
                <a:solidFill>
                  <a:srgbClr val="231F20"/>
                </a:solidFill>
                <a:ea typeface="Calibri" panose="020F0502020204030204" pitchFamily="34" charset="0"/>
                <a:cs typeface="Times New Roman" panose="02020603050405020304" pitchFamily="18" charset="0"/>
              </a:rPr>
              <a:t>transmission</a:t>
            </a:r>
            <a:endParaRPr lang="en-US" sz="2200" b="1" spc="230" dirty="0" smtClean="0">
              <a:solidFill>
                <a:srgbClr val="231F20"/>
              </a:solidFill>
              <a:ea typeface="Calibri" panose="020F0502020204030204" pitchFamily="34" charset="0"/>
              <a:cs typeface="Times New Roman" panose="02020603050405020304" pitchFamily="18" charset="0"/>
            </a:endParaRPr>
          </a:p>
          <a:p>
            <a:pPr marL="147955" marR="0">
              <a:spcAft>
                <a:spcPts val="0"/>
              </a:spcAft>
            </a:pPr>
            <a:r>
              <a:rPr lang="en-US" sz="2000" dirty="0" smtClean="0">
                <a:solidFill>
                  <a:srgbClr val="231F20"/>
                </a:solidFill>
                <a:ea typeface="Calibri" panose="020F0502020204030204" pitchFamily="34" charset="0"/>
                <a:cs typeface="Times New Roman" panose="02020603050405020304" pitchFamily="18" charset="0"/>
              </a:rPr>
              <a:t>agree</a:t>
            </a:r>
            <a:r>
              <a:rPr lang="en-US" sz="2000" spc="-50" dirty="0" smtClean="0">
                <a:solidFill>
                  <a:srgbClr val="231F20"/>
                </a:solidFill>
                <a:ea typeface="Calibri" panose="020F0502020204030204" pitchFamily="34" charset="0"/>
                <a:cs typeface="Times New Roman" panose="02020603050405020304" pitchFamily="18" charset="0"/>
              </a:rPr>
              <a:t> </a:t>
            </a:r>
            <a:r>
              <a:rPr lang="en-US" sz="2000" dirty="0">
                <a:solidFill>
                  <a:srgbClr val="231F20"/>
                </a:solidFill>
                <a:ea typeface="Calibri" panose="020F0502020204030204" pitchFamily="34" charset="0"/>
                <a:cs typeface="Times New Roman" panose="02020603050405020304" pitchFamily="18" charset="0"/>
              </a:rPr>
              <a:t>on</a:t>
            </a:r>
            <a:r>
              <a:rPr lang="en-US" sz="2000" spc="-30" dirty="0">
                <a:solidFill>
                  <a:srgbClr val="231F20"/>
                </a:solidFill>
                <a:ea typeface="Calibri" panose="020F0502020204030204" pitchFamily="34" charset="0"/>
                <a:cs typeface="Times New Roman" panose="02020603050405020304" pitchFamily="18" charset="0"/>
              </a:rPr>
              <a:t> </a:t>
            </a:r>
            <a:r>
              <a:rPr lang="en-US" sz="2000" spc="-10" dirty="0">
                <a:solidFill>
                  <a:srgbClr val="231F20"/>
                </a:solidFill>
                <a:ea typeface="Calibri" panose="020F0502020204030204" pitchFamily="34" charset="0"/>
                <a:cs typeface="Times New Roman" panose="02020603050405020304" pitchFamily="18" charset="0"/>
              </a:rPr>
              <a:t>key</a:t>
            </a:r>
            <a:r>
              <a:rPr lang="en-US" sz="2000" spc="-50" dirty="0">
                <a:solidFill>
                  <a:srgbClr val="231F20"/>
                </a:solidFill>
                <a:ea typeface="Calibri" panose="020F0502020204030204" pitchFamily="34" charset="0"/>
                <a:cs typeface="Times New Roman" panose="02020603050405020304" pitchFamily="18" charset="0"/>
              </a:rPr>
              <a:t> </a:t>
            </a:r>
            <a:r>
              <a:rPr lang="en-US" sz="2000" spc="-5" dirty="0">
                <a:solidFill>
                  <a:srgbClr val="231F20"/>
                </a:solidFill>
                <a:ea typeface="Calibri" panose="020F0502020204030204" pitchFamily="34" charset="0"/>
                <a:cs typeface="Times New Roman" panose="02020603050405020304" pitchFamily="18" charset="0"/>
              </a:rPr>
              <a:t>(</a:t>
            </a:r>
            <a:r>
              <a:rPr lang="en-US" sz="2000" spc="-5" dirty="0">
                <a:solidFill>
                  <a:srgbClr val="FF0000"/>
                </a:solidFill>
                <a:ea typeface="Calibri" panose="020F0502020204030204" pitchFamily="34" charset="0"/>
                <a:cs typeface="Times New Roman" panose="02020603050405020304" pitchFamily="18" charset="0"/>
              </a:rPr>
              <a:t>how?</a:t>
            </a:r>
            <a:r>
              <a:rPr lang="en-US" sz="2000" spc="-5" dirty="0">
                <a:solidFill>
                  <a:srgbClr val="231F20"/>
                </a:solidFill>
                <a:ea typeface="Calibri" panose="020F0502020204030204" pitchFamily="34" charset="0"/>
                <a:cs typeface="Times New Roman" panose="02020603050405020304" pitchFamily="18" charset="0"/>
              </a:rPr>
              <a:t>),</a:t>
            </a:r>
            <a:r>
              <a:rPr lang="en-US" sz="2000" spc="-55" dirty="0">
                <a:solidFill>
                  <a:srgbClr val="231F20"/>
                </a:solidFill>
                <a:ea typeface="Calibri" panose="020F0502020204030204" pitchFamily="34" charset="0"/>
                <a:cs typeface="Times New Roman" panose="02020603050405020304" pitchFamily="18" charset="0"/>
              </a:rPr>
              <a:t> </a:t>
            </a:r>
            <a:r>
              <a:rPr lang="en-US" sz="2000" dirty="0">
                <a:solidFill>
                  <a:srgbClr val="231F20"/>
                </a:solidFill>
                <a:ea typeface="Calibri" panose="020F0502020204030204" pitchFamily="34" charset="0"/>
                <a:cs typeface="Times New Roman" panose="02020603050405020304" pitchFamily="18" charset="0"/>
              </a:rPr>
              <a:t>communicate</a:t>
            </a:r>
            <a:r>
              <a:rPr lang="en-US" sz="2000" spc="-75" dirty="0">
                <a:solidFill>
                  <a:srgbClr val="231F20"/>
                </a:solidFill>
                <a:ea typeface="Calibri" panose="020F0502020204030204" pitchFamily="34" charset="0"/>
                <a:cs typeface="Times New Roman" panose="02020603050405020304" pitchFamily="18" charset="0"/>
              </a:rPr>
              <a:t> </a:t>
            </a:r>
            <a:r>
              <a:rPr lang="en-US" sz="2000" spc="-15" dirty="0">
                <a:solidFill>
                  <a:srgbClr val="231F20"/>
                </a:solidFill>
                <a:ea typeface="Calibri" panose="020F0502020204030204" pitchFamily="34" charset="0"/>
                <a:cs typeface="Times New Roman" panose="02020603050405020304" pitchFamily="18" charset="0"/>
              </a:rPr>
              <a:t>over</a:t>
            </a:r>
            <a:r>
              <a:rPr lang="en-US" sz="2000" spc="-20" dirty="0">
                <a:solidFill>
                  <a:srgbClr val="231F20"/>
                </a:solidFill>
                <a:ea typeface="Calibri" panose="020F0502020204030204" pitchFamily="34" charset="0"/>
                <a:cs typeface="Times New Roman" panose="02020603050405020304" pitchFamily="18" charset="0"/>
              </a:rPr>
              <a:t> </a:t>
            </a:r>
            <a:r>
              <a:rPr lang="en-US" sz="2000" spc="-5" dirty="0">
                <a:solidFill>
                  <a:srgbClr val="231F20"/>
                </a:solidFill>
                <a:ea typeface="Calibri" panose="020F0502020204030204" pitchFamily="34" charset="0"/>
                <a:cs typeface="Times New Roman" panose="02020603050405020304" pitchFamily="18" charset="0"/>
              </a:rPr>
              <a:t>insecure</a:t>
            </a:r>
            <a:r>
              <a:rPr lang="en-US" sz="2000" spc="-50" dirty="0">
                <a:solidFill>
                  <a:srgbClr val="231F20"/>
                </a:solidFill>
                <a:ea typeface="Calibri" panose="020F0502020204030204" pitchFamily="34" charset="0"/>
                <a:cs typeface="Times New Roman" panose="02020603050405020304" pitchFamily="18" charset="0"/>
              </a:rPr>
              <a:t> </a:t>
            </a:r>
            <a:r>
              <a:rPr lang="en-US" sz="2000" dirty="0">
                <a:solidFill>
                  <a:srgbClr val="231F20"/>
                </a:solidFill>
                <a:ea typeface="Calibri" panose="020F0502020204030204" pitchFamily="34" charset="0"/>
                <a:cs typeface="Times New Roman" panose="02020603050405020304" pitchFamily="18" charset="0"/>
              </a:rPr>
              <a:t>channel</a:t>
            </a:r>
            <a:endParaRPr lang="en-US" sz="2000" dirty="0">
              <a:ea typeface="Calibri" panose="020F0502020204030204" pitchFamily="34" charset="0"/>
              <a:cs typeface="Times New Roman" panose="02020603050405020304" pitchFamily="18" charset="0"/>
            </a:endParaRPr>
          </a:p>
          <a:p>
            <a:pPr marL="147955" marR="0">
              <a:spcBef>
                <a:spcPts val="1200"/>
              </a:spcBef>
              <a:spcAft>
                <a:spcPts val="0"/>
              </a:spcAft>
            </a:pPr>
            <a:r>
              <a:rPr lang="en-US" sz="2200" b="1" spc="-5" dirty="0">
                <a:solidFill>
                  <a:srgbClr val="231F20"/>
                </a:solidFill>
                <a:ea typeface="Times New Roman" panose="02020603050405020304" pitchFamily="18" charset="0"/>
                <a:cs typeface="Times New Roman" panose="02020603050405020304" pitchFamily="18" charset="0"/>
              </a:rPr>
              <a:t>Secure</a:t>
            </a:r>
            <a:r>
              <a:rPr lang="en-US" sz="2200" b="1" spc="-45" dirty="0">
                <a:solidFill>
                  <a:srgbClr val="231F20"/>
                </a:solidFill>
                <a:ea typeface="Times New Roman" panose="02020603050405020304" pitchFamily="18" charset="0"/>
                <a:cs typeface="Times New Roman" panose="02020603050405020304" pitchFamily="18" charset="0"/>
              </a:rPr>
              <a:t> </a:t>
            </a:r>
            <a:r>
              <a:rPr lang="en-US" sz="2200" b="1" spc="-45" dirty="0" smtClean="0">
                <a:solidFill>
                  <a:srgbClr val="231F20"/>
                </a:solidFill>
                <a:ea typeface="Times New Roman" panose="02020603050405020304" pitchFamily="18" charset="0"/>
                <a:cs typeface="Times New Roman" panose="02020603050405020304" pitchFamily="18" charset="0"/>
              </a:rPr>
              <a:t>key </a:t>
            </a:r>
            <a:r>
              <a:rPr lang="en-US" sz="2200" b="1" spc="-5" dirty="0" smtClean="0">
                <a:solidFill>
                  <a:srgbClr val="231F20"/>
                </a:solidFill>
                <a:ea typeface="Times New Roman" panose="02020603050405020304" pitchFamily="18" charset="0"/>
                <a:cs typeface="Times New Roman" panose="02020603050405020304" pitchFamily="18" charset="0"/>
              </a:rPr>
              <a:t>storage:</a:t>
            </a:r>
            <a:r>
              <a:rPr lang="en-US" sz="2200" b="1" spc="190" dirty="0" smtClean="0">
                <a:solidFill>
                  <a:srgbClr val="231F20"/>
                </a:solidFill>
                <a:ea typeface="Times New Roman" panose="02020603050405020304" pitchFamily="18" charset="0"/>
                <a:cs typeface="Times New Roman" panose="02020603050405020304" pitchFamily="18" charset="0"/>
              </a:rPr>
              <a:t> </a:t>
            </a:r>
            <a:r>
              <a:rPr lang="en-US" sz="2200" dirty="0" smtClean="0">
                <a:solidFill>
                  <a:srgbClr val="231F20"/>
                </a:solidFill>
                <a:ea typeface="Times New Roman" panose="02020603050405020304" pitchFamily="18" charset="0"/>
                <a:cs typeface="Times New Roman" panose="02020603050405020304" pitchFamily="18" charset="0"/>
              </a:rPr>
              <a:t>how?</a:t>
            </a:r>
            <a:endParaRPr lang="en-US"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1470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589572"/>
            <a:ext cx="8534400" cy="1507067"/>
          </a:xfrm>
        </p:spPr>
        <p:txBody>
          <a:bodyPr>
            <a:normAutofit/>
          </a:bodyPr>
          <a:lstStyle/>
          <a:p>
            <a:r>
              <a:rPr lang="en-US" sz="4000" dirty="0"/>
              <a:t>Public Key </a:t>
            </a:r>
            <a:r>
              <a:rPr lang="en-US" sz="4000" dirty="0" smtClean="0"/>
              <a:t>Cryptography</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45683" y="1275597"/>
                <a:ext cx="10510145" cy="3615267"/>
              </a:xfrm>
            </p:spPr>
            <p:txBody>
              <a:bodyPr>
                <a:normAutofit/>
              </a:bodyPr>
              <a:lstStyle/>
              <a:p>
                <a:pPr marL="0" lvl="0" indent="0">
                  <a:buClrTx/>
                  <a:buNone/>
                </a:pPr>
                <a:endParaRPr lang="en-US" sz="2400" b="1" dirty="0" smtClean="0">
                  <a:latin typeface="Times New Roman" panose="02020603050405020304" pitchFamily="18" charset="0"/>
                  <a:cs typeface="Times New Roman" panose="02020603050405020304" pitchFamily="18" charset="0"/>
                </a:endParaRPr>
              </a:p>
              <a:p>
                <a:pPr marL="0" lvl="0" indent="0">
                  <a:buClrTx/>
                  <a:buNone/>
                </a:pPr>
                <a:r>
                  <a:rPr lang="en-US" sz="2400" b="1" dirty="0" smtClean="0">
                    <a:latin typeface="Times New Roman" panose="02020603050405020304" pitchFamily="18" charset="0"/>
                    <a:cs typeface="Times New Roman" panose="02020603050405020304" pitchFamily="18" charset="0"/>
                  </a:rPr>
                  <a:t> </a:t>
                </a:r>
                <a:r>
                  <a:rPr lang="en-US" sz="2400" b="1" i="1" dirty="0" smtClean="0">
                    <a:solidFill>
                      <a:schemeClr val="accent1">
                        <a:lumMod val="75000"/>
                      </a:schemeClr>
                    </a:solidFill>
                    <a:cs typeface="Times New Roman" panose="02020603050405020304" pitchFamily="18" charset="0"/>
                  </a:rPr>
                  <a:t>Asymmetric</a:t>
                </a:r>
                <a:r>
                  <a:rPr lang="en-US" sz="2400" b="1" dirty="0" smtClean="0">
                    <a:solidFill>
                      <a:schemeClr val="accent1">
                        <a:lumMod val="75000"/>
                      </a:schemeClr>
                    </a:solidFill>
                    <a:cs typeface="Times New Roman" panose="02020603050405020304" pitchFamily="18" charset="0"/>
                  </a:rPr>
                  <a:t> encryption</a:t>
                </a:r>
              </a:p>
              <a:p>
                <a:pPr lvl="0">
                  <a:spcBef>
                    <a:spcPts val="600"/>
                  </a:spcBef>
                  <a:spcAft>
                    <a:spcPts val="800"/>
                  </a:spcAft>
                  <a:buClrTx/>
                  <a:buFont typeface="Wingdings" panose="05000000000000000000" pitchFamily="2" charset="2"/>
                  <a:buChar char="Ø"/>
                </a:pPr>
                <a:r>
                  <a:rPr lang="en-US" dirty="0" smtClean="0">
                    <a:solidFill>
                      <a:schemeClr val="bg1"/>
                    </a:solidFill>
                    <a:cs typeface="Times New Roman" panose="02020603050405020304" pitchFamily="18" charset="0"/>
                  </a:rPr>
                  <a:t>publically invented </a:t>
                </a:r>
                <a:r>
                  <a:rPr lang="en-US" dirty="0">
                    <a:solidFill>
                      <a:schemeClr val="bg1"/>
                    </a:solidFill>
                    <a:cs typeface="Times New Roman" panose="02020603050405020304" pitchFamily="18" charset="0"/>
                  </a:rPr>
                  <a:t>in </a:t>
                </a:r>
                <a:r>
                  <a:rPr lang="en-US" dirty="0" smtClean="0">
                    <a:solidFill>
                      <a:schemeClr val="bg1"/>
                    </a:solidFill>
                    <a:cs typeface="Times New Roman" panose="02020603050405020304" pitchFamily="18" charset="0"/>
                  </a:rPr>
                  <a:t>1975 (10 years earlier GCHQ </a:t>
                </a:r>
                <a:r>
                  <a:rPr lang="en-US" dirty="0">
                    <a:solidFill>
                      <a:schemeClr val="bg1"/>
                    </a:solidFill>
                    <a:cs typeface="Times New Roman" panose="02020603050405020304" pitchFamily="18" charset="0"/>
                  </a:rPr>
                  <a:t>+</a:t>
                </a:r>
                <a:r>
                  <a:rPr lang="en-US" dirty="0" smtClean="0">
                    <a:solidFill>
                      <a:schemeClr val="bg1"/>
                    </a:solidFill>
                    <a:cs typeface="Times New Roman" panose="02020603050405020304" pitchFamily="18" charset="0"/>
                  </a:rPr>
                  <a:t> NSA)</a:t>
                </a:r>
                <a:endParaRPr lang="en-US" dirty="0">
                  <a:solidFill>
                    <a:schemeClr val="bg1"/>
                  </a:solidFill>
                  <a:cs typeface="Times New Roman" panose="02020603050405020304" pitchFamily="18" charset="0"/>
                </a:endParaRPr>
              </a:p>
              <a:p>
                <a:pPr lvl="0">
                  <a:spcBef>
                    <a:spcPts val="600"/>
                  </a:spcBef>
                  <a:spcAft>
                    <a:spcPts val="800"/>
                  </a:spcAft>
                  <a:buClrTx/>
                  <a:buFont typeface="Wingdings" panose="05000000000000000000" pitchFamily="2" charset="2"/>
                  <a:buChar char="Ø"/>
                </a:pPr>
                <a:r>
                  <a:rPr lang="en-US" u="sng" dirty="0" smtClean="0">
                    <a:solidFill>
                      <a:schemeClr val="bg1"/>
                    </a:solidFill>
                    <a:cs typeface="Times New Roman" panose="02020603050405020304" pitchFamily="18" charset="0"/>
                  </a:rPr>
                  <a:t>two keys</a:t>
                </a:r>
                <a:r>
                  <a:rPr lang="en-US" dirty="0" smtClean="0">
                    <a:solidFill>
                      <a:schemeClr val="bg1"/>
                    </a:solidFill>
                    <a:cs typeface="Times New Roman" panose="02020603050405020304" pitchFamily="18" charset="0"/>
                  </a:rPr>
                  <a:t>: a private and a public key. </a:t>
                </a:r>
              </a:p>
              <a:p>
                <a:pPr lvl="0">
                  <a:spcBef>
                    <a:spcPts val="600"/>
                  </a:spcBef>
                  <a:spcAft>
                    <a:spcPts val="800"/>
                  </a:spcAft>
                  <a:buClrTx/>
                  <a:buFont typeface="Wingdings" panose="05000000000000000000" pitchFamily="2" charset="2"/>
                  <a:buChar char="Ø"/>
                </a:pPr>
                <a:r>
                  <a:rPr lang="en-US" dirty="0" smtClean="0">
                    <a:solidFill>
                      <a:schemeClr val="bg1"/>
                    </a:solidFill>
                    <a:cs typeface="Times New Roman" panose="02020603050405020304" pitchFamily="18" charset="0"/>
                  </a:rPr>
                  <a:t>private key </a:t>
                </a:r>
                <a:r>
                  <a:rPr lang="en-US" dirty="0" smtClean="0">
                    <a:solidFill>
                      <a:schemeClr val="bg1"/>
                    </a:solidFill>
                    <a:cs typeface="Times New Roman" panose="02020603050405020304" pitchFamily="18" charset="0"/>
                    <a:sym typeface="Symbol" panose="05050102010706020507" pitchFamily="18" charset="2"/>
                  </a:rPr>
                  <a:t></a:t>
                </a:r>
                <a:r>
                  <a:rPr lang="en-US" dirty="0" smtClean="0">
                    <a:solidFill>
                      <a:schemeClr val="bg1"/>
                    </a:solidFill>
                    <a:cs typeface="Times New Roman" panose="02020603050405020304" pitchFamily="18" charset="0"/>
                  </a:rPr>
                  <a:t> public key  (</a:t>
                </a:r>
                <a:r>
                  <a:rPr lang="en-US" dirty="0" smtClean="0">
                    <a:solidFill>
                      <a:schemeClr val="bg1"/>
                    </a:solidFill>
                    <a:latin typeface="Times New Roman" pitchFamily="18" charset="0"/>
                    <a:cs typeface="Times New Roman" pitchFamily="18" charset="0"/>
                  </a:rPr>
                  <a:t>pub key  </a:t>
                </a:r>
                <a14:m>
                  <m:oMath xmlns:m="http://schemas.openxmlformats.org/officeDocument/2006/math">
                    <m:groupChr>
                      <m:groupChrPr>
                        <m:chr m:val="⇒"/>
                        <m:vertJc m:val="bot"/>
                        <m:ctrlPr>
                          <a:rPr lang="en-US" i="1" smtClean="0">
                            <a:solidFill>
                              <a:schemeClr val="bg1"/>
                            </a:solidFill>
                            <a:latin typeface="Cambria Math"/>
                            <a:cs typeface="Times New Roman" panose="02020603050405020304" pitchFamily="18" charset="0"/>
                          </a:rPr>
                        </m:ctrlPr>
                      </m:groupChrPr>
                      <m:e>
                        <m:r>
                          <m:rPr>
                            <m:brk m:alnAt="2"/>
                          </m:rPr>
                          <a:rPr lang="en-US" b="0" i="1" smtClean="0">
                            <a:solidFill>
                              <a:schemeClr val="bg1"/>
                            </a:solidFill>
                            <a:latin typeface="Cambria Math"/>
                            <a:cs typeface="Times New Roman" panose="02020603050405020304" pitchFamily="18" charset="0"/>
                          </a:rPr>
                          <m:t>h</m:t>
                        </m:r>
                        <m:r>
                          <a:rPr lang="en-US" b="0" i="1" smtClean="0">
                            <a:solidFill>
                              <a:schemeClr val="bg1"/>
                            </a:solidFill>
                            <a:latin typeface="Cambria Math"/>
                            <a:cs typeface="Times New Roman" panose="02020603050405020304" pitchFamily="18" charset="0"/>
                          </a:rPr>
                          <m:t>𝑎𝑟𝑑</m:t>
                        </m:r>
                      </m:e>
                    </m:groupChr>
                  </m:oMath>
                </a14:m>
                <a:r>
                  <a:rPr lang="en-US" dirty="0" smtClean="0">
                    <a:solidFill>
                      <a:schemeClr val="bg1"/>
                    </a:solidFill>
                    <a:cs typeface="Times New Roman" panose="02020603050405020304" pitchFamily="18" charset="0"/>
                  </a:rPr>
                  <a:t> </a:t>
                </a:r>
                <a:r>
                  <a:rPr lang="en-US" dirty="0" smtClean="0">
                    <a:solidFill>
                      <a:schemeClr val="bg1"/>
                    </a:solidFill>
                    <a:latin typeface="Times New Roman" pitchFamily="18" charset="0"/>
                    <a:cs typeface="Times New Roman" pitchFamily="18" charset="0"/>
                  </a:rPr>
                  <a:t>pri key</a:t>
                </a:r>
                <a:r>
                  <a:rPr lang="en-US" dirty="0" smtClean="0">
                    <a:solidFill>
                      <a:schemeClr val="bg1"/>
                    </a:solidFill>
                    <a:cs typeface="Times New Roman" panose="02020603050405020304" pitchFamily="18" charset="0"/>
                  </a:rPr>
                  <a:t>, </a:t>
                </a:r>
                <a:r>
                  <a:rPr lang="en-US" dirty="0">
                    <a:solidFill>
                      <a:schemeClr val="bg1"/>
                    </a:solidFill>
                    <a:cs typeface="Times New Roman" panose="02020603050405020304" pitchFamily="18" charset="0"/>
                  </a:rPr>
                  <a:t>while </a:t>
                </a:r>
                <a:r>
                  <a:rPr lang="en-US" dirty="0" err="1" smtClean="0">
                    <a:solidFill>
                      <a:schemeClr val="bg1"/>
                    </a:solidFill>
                    <a:latin typeface="Times New Roman" pitchFamily="18" charset="0"/>
                    <a:cs typeface="Times New Roman" pitchFamily="18" charset="0"/>
                  </a:rPr>
                  <a:t>pri</a:t>
                </a:r>
                <a:r>
                  <a:rPr lang="en-US" dirty="0" smtClean="0">
                    <a:solidFill>
                      <a:schemeClr val="bg1"/>
                    </a:solidFill>
                    <a:latin typeface="Times New Roman" pitchFamily="18" charset="0"/>
                    <a:cs typeface="Times New Roman" pitchFamily="18" charset="0"/>
                  </a:rPr>
                  <a:t> key  </a:t>
                </a:r>
                <a14:m>
                  <m:oMath xmlns:m="http://schemas.openxmlformats.org/officeDocument/2006/math">
                    <m:groupChr>
                      <m:groupChrPr>
                        <m:chr m:val="⇒"/>
                        <m:vertJc m:val="bot"/>
                        <m:ctrlPr>
                          <a:rPr lang="en-US" i="1">
                            <a:solidFill>
                              <a:schemeClr val="bg1"/>
                            </a:solidFill>
                            <a:latin typeface="Cambria Math"/>
                            <a:cs typeface="Times New Roman" panose="02020603050405020304" pitchFamily="18" charset="0"/>
                          </a:rPr>
                        </m:ctrlPr>
                      </m:groupChrPr>
                      <m:e>
                        <m:r>
                          <m:rPr>
                            <m:brk m:alnAt="2"/>
                          </m:rPr>
                          <a:rPr lang="en-US" b="0" i="1" smtClean="0">
                            <a:solidFill>
                              <a:schemeClr val="bg1"/>
                            </a:solidFill>
                            <a:latin typeface="Cambria Math"/>
                            <a:cs typeface="Times New Roman" panose="02020603050405020304" pitchFamily="18" charset="0"/>
                          </a:rPr>
                          <m:t>𝑒</m:t>
                        </m:r>
                        <m:r>
                          <a:rPr lang="en-US" b="0" i="1" smtClean="0">
                            <a:solidFill>
                              <a:schemeClr val="bg1"/>
                            </a:solidFill>
                            <a:latin typeface="Cambria Math"/>
                            <a:cs typeface="Times New Roman" panose="02020603050405020304" pitchFamily="18" charset="0"/>
                          </a:rPr>
                          <m:t>𝑎𝑠𝑦</m:t>
                        </m:r>
                      </m:e>
                    </m:groupChr>
                    <m:r>
                      <m:rPr>
                        <m:sty m:val="p"/>
                      </m:rPr>
                      <a:rPr lang="en-US" b="0" i="0" smtClean="0">
                        <a:solidFill>
                          <a:schemeClr val="bg1"/>
                        </a:solidFill>
                        <a:latin typeface="Cambria Math"/>
                        <a:cs typeface="Times New Roman" panose="02020603050405020304" pitchFamily="18" charset="0"/>
                      </a:rPr>
                      <m:t>pub</m:t>
                    </m:r>
                    <m:r>
                      <a:rPr lang="en-US" b="0" i="0" smtClean="0">
                        <a:solidFill>
                          <a:schemeClr val="bg1"/>
                        </a:solidFill>
                        <a:latin typeface="Cambria Math"/>
                        <a:cs typeface="Times New Roman" panose="02020603050405020304" pitchFamily="18" charset="0"/>
                      </a:rPr>
                      <m:t> </m:t>
                    </m:r>
                  </m:oMath>
                </a14:m>
                <a:r>
                  <a:rPr lang="en-US" dirty="0" smtClean="0">
                    <a:solidFill>
                      <a:schemeClr val="bg1"/>
                    </a:solidFill>
                    <a:latin typeface="Times New Roman" pitchFamily="18" charset="0"/>
                    <a:cs typeface="Times New Roman" pitchFamily="18" charset="0"/>
                  </a:rPr>
                  <a:t>key</a:t>
                </a:r>
                <a:r>
                  <a:rPr lang="en-US" dirty="0" smtClean="0">
                    <a:solidFill>
                      <a:schemeClr val="bg1"/>
                    </a:solidFill>
                    <a:cs typeface="Times New Roman" panose="02020603050405020304" pitchFamily="18" charset="0"/>
                  </a:rPr>
                  <a:t>)</a:t>
                </a:r>
                <a:endParaRPr lang="en-US" dirty="0">
                  <a:solidFill>
                    <a:schemeClr val="bg1"/>
                  </a:solidFill>
                  <a:cs typeface="Times New Roman" panose="02020603050405020304" pitchFamily="18" charset="0"/>
                </a:endParaRPr>
              </a:p>
              <a:p>
                <a:pPr>
                  <a:spcBef>
                    <a:spcPts val="600"/>
                  </a:spcBef>
                  <a:spcAft>
                    <a:spcPts val="800"/>
                  </a:spcAft>
                  <a:buClrTx/>
                  <a:buFont typeface="Wingdings" panose="05000000000000000000" pitchFamily="2" charset="2"/>
                  <a:buChar char="Ø"/>
                </a:pPr>
                <a:r>
                  <a:rPr lang="en-US" u="sng" dirty="0">
                    <a:solidFill>
                      <a:schemeClr val="bg1"/>
                    </a:solidFill>
                    <a:cs typeface="Times New Roman" panose="02020603050405020304" pitchFamily="18" charset="0"/>
                  </a:rPr>
                  <a:t>much </a:t>
                </a:r>
                <a:r>
                  <a:rPr lang="en-US" u="sng" dirty="0" smtClean="0">
                    <a:solidFill>
                      <a:schemeClr val="bg1"/>
                    </a:solidFill>
                    <a:cs typeface="Times New Roman" panose="02020603050405020304" pitchFamily="18" charset="0"/>
                  </a:rPr>
                  <a:t>slower</a:t>
                </a:r>
                <a:r>
                  <a:rPr lang="en-US" dirty="0" smtClean="0">
                    <a:solidFill>
                      <a:schemeClr val="bg1"/>
                    </a:solidFill>
                    <a:cs typeface="Times New Roman" panose="02020603050405020304" pitchFamily="18" charset="0"/>
                  </a:rPr>
                  <a:t> than </a:t>
                </a:r>
                <a:r>
                  <a:rPr lang="en-US" dirty="0">
                    <a:solidFill>
                      <a:schemeClr val="bg1"/>
                    </a:solidFill>
                    <a:cs typeface="Times New Roman" panose="02020603050405020304" pitchFamily="18" charset="0"/>
                  </a:rPr>
                  <a:t>secret key cryptography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45683" y="1275597"/>
                <a:ext cx="10510145" cy="3615267"/>
              </a:xfrm>
              <a:blipFill rotWithShape="1">
                <a:blip r:embed="rId2"/>
                <a:stretch>
                  <a:fillRect l="-17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smtClean="0"/>
              <a:t>4/1/2019</a:t>
            </a:r>
            <a:endParaRPr lang="en-US" dirty="0"/>
          </a:p>
        </p:txBody>
      </p:sp>
      <p:sp>
        <p:nvSpPr>
          <p:cNvPr id="5" name="Footer Placeholder 4"/>
          <p:cNvSpPr>
            <a:spLocks noGrp="1"/>
          </p:cNvSpPr>
          <p:nvPr>
            <p:ph type="ftr" sz="quarter" idx="11"/>
          </p:nvPr>
        </p:nvSpPr>
        <p:spPr/>
        <p:txBody>
          <a:bodyPr/>
          <a:lstStyle/>
          <a:p>
            <a:r>
              <a:rPr lang="en-US" sz="1600" smtClean="0"/>
              <a:t>CIS4360 Computer Scurity Fundamentals</a:t>
            </a:r>
            <a:endParaRPr lang="en-US" sz="1600"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
        <p:nvSpPr>
          <p:cNvPr id="7" name="Rectangle 3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2" name="Picture 41"/>
          <p:cNvPicPr>
            <a:picLocks noChangeAspect="1"/>
          </p:cNvPicPr>
          <p:nvPr/>
        </p:nvPicPr>
        <p:blipFill>
          <a:blip r:embed="rId3"/>
          <a:stretch>
            <a:fillRect/>
          </a:stretch>
        </p:blipFill>
        <p:spPr>
          <a:xfrm>
            <a:off x="872572" y="253146"/>
            <a:ext cx="7469666" cy="1760591"/>
          </a:xfrm>
          <a:prstGeom prst="rect">
            <a:avLst/>
          </a:prstGeom>
        </p:spPr>
      </p:pic>
    </p:spTree>
    <p:extLst>
      <p:ext uri="{BB962C8B-B14F-4D97-AF65-F5344CB8AC3E}">
        <p14:creationId xmlns:p14="http://schemas.microsoft.com/office/powerpoint/2010/main" val="3545848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1743</TotalTime>
  <Words>1964</Words>
  <Application>Microsoft Office PowerPoint</Application>
  <PresentationFormat>Custom</PresentationFormat>
  <Paragraphs>351</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Slice</vt:lpstr>
      <vt:lpstr>Cis 4360   COMPUTER SECURITY FUNDAMENTALS</vt:lpstr>
      <vt:lpstr>Definitions</vt:lpstr>
      <vt:lpstr>hOW does cryptography WORK?</vt:lpstr>
      <vt:lpstr>Threat model  Alice, Bob: honest Malory: adversary </vt:lpstr>
      <vt:lpstr>Basic Concepts,  glossary</vt:lpstr>
      <vt:lpstr>cipher Attacks</vt:lpstr>
      <vt:lpstr>Unconditional &amp; Computational Security</vt:lpstr>
      <vt:lpstr>Secret Key Cryptography</vt:lpstr>
      <vt:lpstr>Public Key Cryptography</vt:lpstr>
      <vt:lpstr>Public key cryptography</vt:lpstr>
      <vt:lpstr>Digital signatures</vt:lpstr>
      <vt:lpstr>A Brief History of classical cryptography</vt:lpstr>
      <vt:lpstr>Machine ciphers</vt:lpstr>
      <vt:lpstr>Classical Cryptographic Techniques</vt:lpstr>
      <vt:lpstr>Caesar Cipher - a monoalphabetic cipher</vt:lpstr>
      <vt:lpstr>enigma</vt:lpstr>
      <vt:lpstr>Cryptanalysis of the Caesar Cipher</vt:lpstr>
      <vt:lpstr>Polyalphabetic Substitution, Vigenère Cipher </vt:lpstr>
      <vt:lpstr>Transposition Ciphers</vt:lpstr>
      <vt:lpstr>Row Transposition ciphers</vt:lpstr>
      <vt:lpstr>Cryptanalysis of Row Transposition ciphers</vt:lpstr>
      <vt:lpstr>Product ciphers</vt:lpstr>
      <vt:lpstr>ADFGVX Product Cipher</vt:lpstr>
      <vt:lpstr>ADFGVX Product Cipher, substitution table</vt:lpstr>
      <vt:lpstr>ADFGVX Product Cipher, Keyed Transposition  </vt:lpstr>
      <vt:lpstr>Wireless &amp; Cellular Communication Networks from 1G to 5G</vt:lpstr>
      <vt:lpstr>1G Advanced Mobile Phone Services (AMPS) architecture</vt:lpstr>
      <vt:lpstr>2G Global System for Mobile Communication (GSM) architecture </vt:lpstr>
      <vt:lpstr>3G Universal Mobile Telecommunications Service (UMTS) architecture</vt:lpstr>
      <vt:lpstr>4G Long Term Evolution (LTE) Network architecture</vt:lpstr>
      <vt:lpstr>5G Non-standalone architecture (NSA)</vt:lpstr>
      <vt:lpstr>CaBle or wireless The Wave-Particle Duality Principle &amp; the Uncertainty Principle</vt:lpstr>
      <vt:lpstr>CaBle or wireless The Wave-Particle Duality Principle &amp; the Uncertainty Principle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 4930   Introduction to cryptography</dc:title>
  <dc:creator>Mike</dc:creator>
  <cp:lastModifiedBy>Burmester</cp:lastModifiedBy>
  <cp:revision>154</cp:revision>
  <cp:lastPrinted>2019-01-04T22:02:35Z</cp:lastPrinted>
  <dcterms:created xsi:type="dcterms:W3CDTF">2015-08-20T13:43:32Z</dcterms:created>
  <dcterms:modified xsi:type="dcterms:W3CDTF">2020-01-14T13:49:12Z</dcterms:modified>
</cp:coreProperties>
</file>