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30"/>
  </p:notesMasterIdLst>
  <p:handoutMasterIdLst>
    <p:handoutMasterId r:id="rId31"/>
  </p:handoutMasterIdLst>
  <p:sldIdLst>
    <p:sldId id="355" r:id="rId2"/>
    <p:sldId id="326" r:id="rId3"/>
    <p:sldId id="315" r:id="rId4"/>
    <p:sldId id="329" r:id="rId5"/>
    <p:sldId id="330" r:id="rId6"/>
    <p:sldId id="331" r:id="rId7"/>
    <p:sldId id="324" r:id="rId8"/>
    <p:sldId id="323" r:id="rId9"/>
    <p:sldId id="333" r:id="rId10"/>
    <p:sldId id="334" r:id="rId11"/>
    <p:sldId id="335" r:id="rId12"/>
    <p:sldId id="336" r:id="rId13"/>
    <p:sldId id="338" r:id="rId14"/>
    <p:sldId id="317" r:id="rId15"/>
    <p:sldId id="320" r:id="rId16"/>
    <p:sldId id="318" r:id="rId17"/>
    <p:sldId id="341" r:id="rId18"/>
    <p:sldId id="344" r:id="rId19"/>
    <p:sldId id="319" r:id="rId20"/>
    <p:sldId id="289" r:id="rId21"/>
    <p:sldId id="290" r:id="rId22"/>
    <p:sldId id="291" r:id="rId23"/>
    <p:sldId id="314" r:id="rId24"/>
    <p:sldId id="294" r:id="rId25"/>
    <p:sldId id="348" r:id="rId26"/>
    <p:sldId id="349" r:id="rId27"/>
    <p:sldId id="351" r:id="rId28"/>
    <p:sldId id="328" r:id="rId29"/>
  </p:sldIdLst>
  <p:sldSz cx="9144000" cy="6858000" type="screen4x3"/>
  <p:notesSz cx="7010400" cy="9296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558" autoAdjust="0"/>
  </p:normalViewPr>
  <p:slideViewPr>
    <p:cSldViewPr>
      <p:cViewPr>
        <p:scale>
          <a:sx n="122" d="100"/>
          <a:sy n="122" d="100"/>
        </p:scale>
        <p:origin x="-63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1592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79B55-D89E-AA4A-8AEA-3A1012FDA6C4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C45142B6-9386-0E45-9A78-F6784D13BAE6}">
      <dgm:prSet phldrT="[Text]"/>
      <dgm:spPr/>
      <dgm:t>
        <a:bodyPr/>
        <a:lstStyle/>
        <a:p>
          <a:r>
            <a:rPr lang="en-AU" b="1" i="0" dirty="0" smtClean="0"/>
            <a:t>Requirements for a sequence of random numbers:</a:t>
          </a:r>
          <a:endParaRPr lang="en-US" b="1" i="0" dirty="0"/>
        </a:p>
      </dgm:t>
    </dgm:pt>
    <dgm:pt modelId="{DA55B218-B0AB-ED46-9A2C-A72594C1E280}" type="parTrans" cxnId="{1D6DFD70-C9FA-7D42-863A-F36685D1BD7A}">
      <dgm:prSet/>
      <dgm:spPr/>
      <dgm:t>
        <a:bodyPr/>
        <a:lstStyle/>
        <a:p>
          <a:endParaRPr lang="en-US"/>
        </a:p>
      </dgm:t>
    </dgm:pt>
    <dgm:pt modelId="{B17C4B1F-0742-3D44-A35D-00DB893A4F2E}" type="sibTrans" cxnId="{1D6DFD70-C9FA-7D42-863A-F36685D1BD7A}">
      <dgm:prSet/>
      <dgm:spPr/>
      <dgm:t>
        <a:bodyPr/>
        <a:lstStyle/>
        <a:p>
          <a:endParaRPr lang="en-US"/>
        </a:p>
      </dgm:t>
    </dgm:pt>
    <dgm:pt modelId="{A37D92F6-2BD7-494C-98A9-70E0D4D55942}">
      <dgm:prSet/>
      <dgm:spPr/>
      <dgm:t>
        <a:bodyPr/>
        <a:lstStyle/>
        <a:p>
          <a:r>
            <a:rPr lang="en-AU" b="1" i="0" dirty="0" smtClean="0"/>
            <a:t>Randomness</a:t>
          </a:r>
        </a:p>
      </dgm:t>
    </dgm:pt>
    <dgm:pt modelId="{B29DACFC-2BDC-DB43-8B86-DCDC6CCF7CEC}" type="parTrans" cxnId="{2CDE1357-A321-874D-9858-0F2B1E2906E7}">
      <dgm:prSet/>
      <dgm:spPr/>
      <dgm:t>
        <a:bodyPr/>
        <a:lstStyle/>
        <a:p>
          <a:endParaRPr lang="en-US"/>
        </a:p>
      </dgm:t>
    </dgm:pt>
    <dgm:pt modelId="{BD9A5390-DA55-B94C-BD4E-EA7968D192FC}" type="sibTrans" cxnId="{2CDE1357-A321-874D-9858-0F2B1E2906E7}">
      <dgm:prSet/>
      <dgm:spPr/>
      <dgm:t>
        <a:bodyPr/>
        <a:lstStyle/>
        <a:p>
          <a:endParaRPr lang="en-US"/>
        </a:p>
      </dgm:t>
    </dgm:pt>
    <dgm:pt modelId="{DF00F966-1688-8448-9384-24EE7BF2C544}">
      <dgm:prSet/>
      <dgm:spPr/>
      <dgm:t>
        <a:bodyPr/>
        <a:lstStyle/>
        <a:p>
          <a:r>
            <a:rPr lang="en-AU" b="1" i="0" dirty="0" smtClean="0"/>
            <a:t>Unpredictability </a:t>
          </a:r>
        </a:p>
      </dgm:t>
    </dgm:pt>
    <dgm:pt modelId="{19536EE3-7471-D84A-BBCC-CBEEF112392E}" type="parTrans" cxnId="{ED14C9C3-1735-394C-A95C-2D4CE0B0FEBE}">
      <dgm:prSet/>
      <dgm:spPr/>
      <dgm:t>
        <a:bodyPr/>
        <a:lstStyle/>
        <a:p>
          <a:endParaRPr lang="en-US"/>
        </a:p>
      </dgm:t>
    </dgm:pt>
    <dgm:pt modelId="{A527BAD3-7E53-734B-85B1-27594380445F}" type="sibTrans" cxnId="{ED14C9C3-1735-394C-A95C-2D4CE0B0FEBE}">
      <dgm:prSet/>
      <dgm:spPr/>
      <dgm:t>
        <a:bodyPr/>
        <a:lstStyle/>
        <a:p>
          <a:endParaRPr lang="en-US"/>
        </a:p>
      </dgm:t>
    </dgm:pt>
    <dgm:pt modelId="{97EAF9DD-5438-A346-BC85-5A2BE82930B4}" type="pres">
      <dgm:prSet presAssocID="{F1179B55-D89E-AA4A-8AEA-3A1012FDA6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51C3A0-A390-7245-BC6F-950A78F1E6A3}" type="pres">
      <dgm:prSet presAssocID="{C45142B6-9386-0E45-9A78-F6784D13BAE6}" presName="root1" presStyleCnt="0"/>
      <dgm:spPr/>
    </dgm:pt>
    <dgm:pt modelId="{6C38144C-E0E7-DF44-A75A-6D79F43B0A57}" type="pres">
      <dgm:prSet presAssocID="{C45142B6-9386-0E45-9A78-F6784D13BA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16F3C-A580-1E4E-B880-F3024C5F741B}" type="pres">
      <dgm:prSet presAssocID="{C45142B6-9386-0E45-9A78-F6784D13BAE6}" presName="level2hierChild" presStyleCnt="0"/>
      <dgm:spPr/>
    </dgm:pt>
    <dgm:pt modelId="{AB9AE1B4-5E5A-CE4D-B264-9C1E1501248F}" type="pres">
      <dgm:prSet presAssocID="{B29DACFC-2BDC-DB43-8B86-DCDC6CCF7CE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30D150-8A53-C54C-A8D2-52C8D62B1EE2}" type="pres">
      <dgm:prSet presAssocID="{B29DACFC-2BDC-DB43-8B86-DCDC6CCF7CE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F470FFA-E361-8E4E-911D-8D2E191359FA}" type="pres">
      <dgm:prSet presAssocID="{A37D92F6-2BD7-494C-98A9-70E0D4D55942}" presName="root2" presStyleCnt="0"/>
      <dgm:spPr/>
    </dgm:pt>
    <dgm:pt modelId="{B263507D-1E7A-5149-A781-2A4F350A5A27}" type="pres">
      <dgm:prSet presAssocID="{A37D92F6-2BD7-494C-98A9-70E0D4D559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1A3355-80D6-4A48-A1CE-C443B3C2CE13}" type="pres">
      <dgm:prSet presAssocID="{A37D92F6-2BD7-494C-98A9-70E0D4D55942}" presName="level3hierChild" presStyleCnt="0"/>
      <dgm:spPr/>
    </dgm:pt>
    <dgm:pt modelId="{BA0BDC50-440E-5945-95B3-A9E109F3DF69}" type="pres">
      <dgm:prSet presAssocID="{19536EE3-7471-D84A-BBCC-CBEEF112392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CC815CE-9E6A-9B43-92AA-198BA1F32758}" type="pres">
      <dgm:prSet presAssocID="{19536EE3-7471-D84A-BBCC-CBEEF112392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A76543B-F2B9-464D-9DF1-8B5B2BDA05A1}" type="pres">
      <dgm:prSet presAssocID="{DF00F966-1688-8448-9384-24EE7BF2C544}" presName="root2" presStyleCnt="0"/>
      <dgm:spPr/>
    </dgm:pt>
    <dgm:pt modelId="{903B1CDD-14EF-844D-B987-4E8D5F77335F}" type="pres">
      <dgm:prSet presAssocID="{DF00F966-1688-8448-9384-24EE7BF2C54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25E021-B097-AE4F-9635-2A6B38BBB2EC}" type="pres">
      <dgm:prSet presAssocID="{DF00F966-1688-8448-9384-24EE7BF2C544}" presName="level3hierChild" presStyleCnt="0"/>
      <dgm:spPr/>
    </dgm:pt>
  </dgm:ptLst>
  <dgm:cxnLst>
    <dgm:cxn modelId="{7DEAC54A-B584-9E47-94FB-0E8255700FE8}" type="presOf" srcId="{19536EE3-7471-D84A-BBCC-CBEEF112392E}" destId="{BA0BDC50-440E-5945-95B3-A9E109F3DF69}" srcOrd="0" destOrd="0" presId="urn:microsoft.com/office/officeart/2005/8/layout/hierarchy2"/>
    <dgm:cxn modelId="{78BB3F82-0072-E541-AF8D-1179B5A688E1}" type="presOf" srcId="{C45142B6-9386-0E45-9A78-F6784D13BAE6}" destId="{6C38144C-E0E7-DF44-A75A-6D79F43B0A57}" srcOrd="0" destOrd="0" presId="urn:microsoft.com/office/officeart/2005/8/layout/hierarchy2"/>
    <dgm:cxn modelId="{89037FE7-3025-FA47-9C6A-75FBD9E0CD9C}" type="presOf" srcId="{A37D92F6-2BD7-494C-98A9-70E0D4D55942}" destId="{B263507D-1E7A-5149-A781-2A4F350A5A27}" srcOrd="0" destOrd="0" presId="urn:microsoft.com/office/officeart/2005/8/layout/hierarchy2"/>
    <dgm:cxn modelId="{496C0186-85EF-1A4A-B7D8-694EDD1244F0}" type="presOf" srcId="{19536EE3-7471-D84A-BBCC-CBEEF112392E}" destId="{BCC815CE-9E6A-9B43-92AA-198BA1F32758}" srcOrd="1" destOrd="0" presId="urn:microsoft.com/office/officeart/2005/8/layout/hierarchy2"/>
    <dgm:cxn modelId="{1D6DFD70-C9FA-7D42-863A-F36685D1BD7A}" srcId="{F1179B55-D89E-AA4A-8AEA-3A1012FDA6C4}" destId="{C45142B6-9386-0E45-9A78-F6784D13BAE6}" srcOrd="0" destOrd="0" parTransId="{DA55B218-B0AB-ED46-9A2C-A72594C1E280}" sibTransId="{B17C4B1F-0742-3D44-A35D-00DB893A4F2E}"/>
    <dgm:cxn modelId="{2CDE1357-A321-874D-9858-0F2B1E2906E7}" srcId="{C45142B6-9386-0E45-9A78-F6784D13BAE6}" destId="{A37D92F6-2BD7-494C-98A9-70E0D4D55942}" srcOrd="0" destOrd="0" parTransId="{B29DACFC-2BDC-DB43-8B86-DCDC6CCF7CEC}" sibTransId="{BD9A5390-DA55-B94C-BD4E-EA7968D192FC}"/>
    <dgm:cxn modelId="{64A18819-49B9-664B-AF86-AC7230604C7E}" type="presOf" srcId="{B29DACFC-2BDC-DB43-8B86-DCDC6CCF7CEC}" destId="{AB9AE1B4-5E5A-CE4D-B264-9C1E1501248F}" srcOrd="0" destOrd="0" presId="urn:microsoft.com/office/officeart/2005/8/layout/hierarchy2"/>
    <dgm:cxn modelId="{3912A30B-0E6B-2B4B-B940-AA3D51DB9FD1}" type="presOf" srcId="{F1179B55-D89E-AA4A-8AEA-3A1012FDA6C4}" destId="{97EAF9DD-5438-A346-BC85-5A2BE82930B4}" srcOrd="0" destOrd="0" presId="urn:microsoft.com/office/officeart/2005/8/layout/hierarchy2"/>
    <dgm:cxn modelId="{6B9FCF97-5046-DD4B-AF6E-1D034DB79039}" type="presOf" srcId="{DF00F966-1688-8448-9384-24EE7BF2C544}" destId="{903B1CDD-14EF-844D-B987-4E8D5F77335F}" srcOrd="0" destOrd="0" presId="urn:microsoft.com/office/officeart/2005/8/layout/hierarchy2"/>
    <dgm:cxn modelId="{01F8E214-EA24-DC4B-9CE0-5A8684028B88}" type="presOf" srcId="{B29DACFC-2BDC-DB43-8B86-DCDC6CCF7CEC}" destId="{5330D150-8A53-C54C-A8D2-52C8D62B1EE2}" srcOrd="1" destOrd="0" presId="urn:microsoft.com/office/officeart/2005/8/layout/hierarchy2"/>
    <dgm:cxn modelId="{ED14C9C3-1735-394C-A95C-2D4CE0B0FEBE}" srcId="{C45142B6-9386-0E45-9A78-F6784D13BAE6}" destId="{DF00F966-1688-8448-9384-24EE7BF2C544}" srcOrd="1" destOrd="0" parTransId="{19536EE3-7471-D84A-BBCC-CBEEF112392E}" sibTransId="{A527BAD3-7E53-734B-85B1-27594380445F}"/>
    <dgm:cxn modelId="{F8FF4740-C119-A943-A077-5BE792A050DB}" type="presParOf" srcId="{97EAF9DD-5438-A346-BC85-5A2BE82930B4}" destId="{0551C3A0-A390-7245-BC6F-950A78F1E6A3}" srcOrd="0" destOrd="0" presId="urn:microsoft.com/office/officeart/2005/8/layout/hierarchy2"/>
    <dgm:cxn modelId="{385A30C0-041D-FE41-81E7-1383CDEBFC57}" type="presParOf" srcId="{0551C3A0-A390-7245-BC6F-950A78F1E6A3}" destId="{6C38144C-E0E7-DF44-A75A-6D79F43B0A57}" srcOrd="0" destOrd="0" presId="urn:microsoft.com/office/officeart/2005/8/layout/hierarchy2"/>
    <dgm:cxn modelId="{947F2D44-ABD7-594D-84CA-9EFEE162124F}" type="presParOf" srcId="{0551C3A0-A390-7245-BC6F-950A78F1E6A3}" destId="{15616F3C-A580-1E4E-B880-F3024C5F741B}" srcOrd="1" destOrd="0" presId="urn:microsoft.com/office/officeart/2005/8/layout/hierarchy2"/>
    <dgm:cxn modelId="{37AED303-28DA-8744-BB83-23FCB58A25C4}" type="presParOf" srcId="{15616F3C-A580-1E4E-B880-F3024C5F741B}" destId="{AB9AE1B4-5E5A-CE4D-B264-9C1E1501248F}" srcOrd="0" destOrd="0" presId="urn:microsoft.com/office/officeart/2005/8/layout/hierarchy2"/>
    <dgm:cxn modelId="{463AF3F5-93AD-DB42-89BC-F69334AF890D}" type="presParOf" srcId="{AB9AE1B4-5E5A-CE4D-B264-9C1E1501248F}" destId="{5330D150-8A53-C54C-A8D2-52C8D62B1EE2}" srcOrd="0" destOrd="0" presId="urn:microsoft.com/office/officeart/2005/8/layout/hierarchy2"/>
    <dgm:cxn modelId="{204214C1-A77C-5144-B4A0-F4CAAA89996C}" type="presParOf" srcId="{15616F3C-A580-1E4E-B880-F3024C5F741B}" destId="{FF470FFA-E361-8E4E-911D-8D2E191359FA}" srcOrd="1" destOrd="0" presId="urn:microsoft.com/office/officeart/2005/8/layout/hierarchy2"/>
    <dgm:cxn modelId="{5ED921AB-9F5A-7144-BFC9-FFB230E4B5B6}" type="presParOf" srcId="{FF470FFA-E361-8E4E-911D-8D2E191359FA}" destId="{B263507D-1E7A-5149-A781-2A4F350A5A27}" srcOrd="0" destOrd="0" presId="urn:microsoft.com/office/officeart/2005/8/layout/hierarchy2"/>
    <dgm:cxn modelId="{5B51E8D6-8C8A-6846-96C4-8B61B45B9E6A}" type="presParOf" srcId="{FF470FFA-E361-8E4E-911D-8D2E191359FA}" destId="{981A3355-80D6-4A48-A1CE-C443B3C2CE13}" srcOrd="1" destOrd="0" presId="urn:microsoft.com/office/officeart/2005/8/layout/hierarchy2"/>
    <dgm:cxn modelId="{1BA21455-2C75-8040-8A1E-F1009E3F04B3}" type="presParOf" srcId="{15616F3C-A580-1E4E-B880-F3024C5F741B}" destId="{BA0BDC50-440E-5945-95B3-A9E109F3DF69}" srcOrd="2" destOrd="0" presId="urn:microsoft.com/office/officeart/2005/8/layout/hierarchy2"/>
    <dgm:cxn modelId="{2E3D9070-78C9-E44B-BAEF-508B00759940}" type="presParOf" srcId="{BA0BDC50-440E-5945-95B3-A9E109F3DF69}" destId="{BCC815CE-9E6A-9B43-92AA-198BA1F32758}" srcOrd="0" destOrd="0" presId="urn:microsoft.com/office/officeart/2005/8/layout/hierarchy2"/>
    <dgm:cxn modelId="{63061125-93BE-4047-8203-FD933C3F1D88}" type="presParOf" srcId="{15616F3C-A580-1E4E-B880-F3024C5F741B}" destId="{3A76543B-F2B9-464D-9DF1-8B5B2BDA05A1}" srcOrd="3" destOrd="0" presId="urn:microsoft.com/office/officeart/2005/8/layout/hierarchy2"/>
    <dgm:cxn modelId="{7AB7008A-9815-5543-8511-A0C58AFF482A}" type="presParOf" srcId="{3A76543B-F2B9-464D-9DF1-8B5B2BDA05A1}" destId="{903B1CDD-14EF-844D-B987-4E8D5F77335F}" srcOrd="0" destOrd="0" presId="urn:microsoft.com/office/officeart/2005/8/layout/hierarchy2"/>
    <dgm:cxn modelId="{557C2B2F-BF2F-3641-AAC2-1C432F05A6BC}" type="presParOf" srcId="{3A76543B-F2B9-464D-9DF1-8B5B2BDA05A1}" destId="{3825E021-B097-AE4F-9635-2A6B38BBB2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CABDC-18D3-6742-9D41-7554DD90BF05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783EF-3287-B74B-8307-4554EEE909DD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dirty="0" smtClean="0"/>
            <a:t>Two criteria are used to validate that a sequence of numbers is random:</a:t>
          </a:r>
          <a:endParaRPr lang="en-US" sz="2200" dirty="0"/>
        </a:p>
      </dgm:t>
    </dgm:pt>
    <dgm:pt modelId="{64B546B7-479E-8448-B89E-628AABA1E011}" type="parTrans" cxnId="{82C6425E-7872-EE43-B889-E6AE387CFFF0}">
      <dgm:prSet/>
      <dgm:spPr/>
      <dgm:t>
        <a:bodyPr/>
        <a:lstStyle/>
        <a:p>
          <a:endParaRPr lang="en-US"/>
        </a:p>
      </dgm:t>
    </dgm:pt>
    <dgm:pt modelId="{C2C095DA-C32E-AC45-803F-4D3ED42E2451}" type="sibTrans" cxnId="{82C6425E-7872-EE43-B889-E6AE387CFFF0}">
      <dgm:prSet/>
      <dgm:spPr/>
      <dgm:t>
        <a:bodyPr/>
        <a:lstStyle/>
        <a:p>
          <a:endParaRPr lang="en-US"/>
        </a:p>
      </dgm:t>
    </dgm:pt>
    <dgm:pt modelId="{73026147-E2EC-B843-B41D-0F749D9F519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Uniform distribution</a:t>
          </a:r>
        </a:p>
      </dgm:t>
    </dgm:pt>
    <dgm:pt modelId="{DA6825E2-7EC6-734E-BCB8-50DB25E38383}" type="parTrans" cxnId="{A5608F25-1EC2-2E4F-BC1A-597943F08E1E}">
      <dgm:prSet/>
      <dgm:spPr/>
      <dgm:t>
        <a:bodyPr/>
        <a:lstStyle/>
        <a:p>
          <a:endParaRPr lang="en-US"/>
        </a:p>
      </dgm:t>
    </dgm:pt>
    <dgm:pt modelId="{896B5EF3-2411-2B41-948F-4AD5105B9075}" type="sibTrans" cxnId="{A5608F25-1EC2-2E4F-BC1A-597943F08E1E}">
      <dgm:prSet/>
      <dgm:spPr/>
      <dgm:t>
        <a:bodyPr/>
        <a:lstStyle/>
        <a:p>
          <a:endParaRPr lang="en-US"/>
        </a:p>
      </dgm:t>
    </dgm:pt>
    <dgm:pt modelId="{9629A499-686F-D441-8042-F6CF5DA0FB4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The frequency of occurrence of ones and zeros is approximately equal</a:t>
          </a:r>
        </a:p>
      </dgm:t>
    </dgm:pt>
    <dgm:pt modelId="{CFBAD56C-D56B-7D45-A682-95E962E65A81}" type="parTrans" cxnId="{1194EF9A-7FF9-1249-8BCE-87F896A59AED}">
      <dgm:prSet/>
      <dgm:spPr/>
      <dgm:t>
        <a:bodyPr/>
        <a:lstStyle/>
        <a:p>
          <a:endParaRPr lang="en-US"/>
        </a:p>
      </dgm:t>
    </dgm:pt>
    <dgm:pt modelId="{7FA4DB43-1734-4C44-AC00-794425F71C8D}" type="sibTrans" cxnId="{1194EF9A-7FF9-1249-8BCE-87F896A59AED}">
      <dgm:prSet/>
      <dgm:spPr/>
      <dgm:t>
        <a:bodyPr/>
        <a:lstStyle/>
        <a:p>
          <a:endParaRPr lang="en-US"/>
        </a:p>
      </dgm:t>
    </dgm:pt>
    <dgm:pt modelId="{88C10996-33E1-8B4A-9153-84AEF719BF6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Independence</a:t>
          </a:r>
        </a:p>
      </dgm:t>
    </dgm:pt>
    <dgm:pt modelId="{209CE791-6980-6545-B281-65413027D829}" type="parTrans" cxnId="{05918A42-2B98-A241-BFBE-D750702380FA}">
      <dgm:prSet/>
      <dgm:spPr/>
      <dgm:t>
        <a:bodyPr/>
        <a:lstStyle/>
        <a:p>
          <a:endParaRPr lang="en-US"/>
        </a:p>
      </dgm:t>
    </dgm:pt>
    <dgm:pt modelId="{31666733-10DE-C748-B69B-BF489F64A6C6}" type="sibTrans" cxnId="{05918A42-2B98-A241-BFBE-D750702380FA}">
      <dgm:prSet/>
      <dgm:spPr/>
      <dgm:t>
        <a:bodyPr/>
        <a:lstStyle/>
        <a:p>
          <a:endParaRPr lang="en-US"/>
        </a:p>
      </dgm:t>
    </dgm:pt>
    <dgm:pt modelId="{E64C7A51-88F0-4347-9F1F-CFAE8E869CB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i="0" dirty="0" smtClean="0"/>
            <a:t>No one subsequence in the sequence can be inferred from the others</a:t>
          </a:r>
        </a:p>
      </dgm:t>
    </dgm:pt>
    <dgm:pt modelId="{EBD93B69-4110-7B4F-BCB6-19A6D3130B30}" type="parTrans" cxnId="{B1735CAC-77BC-A240-9E7F-309B1D591A11}">
      <dgm:prSet/>
      <dgm:spPr/>
      <dgm:t>
        <a:bodyPr/>
        <a:lstStyle/>
        <a:p>
          <a:endParaRPr lang="en-US"/>
        </a:p>
      </dgm:t>
    </dgm:pt>
    <dgm:pt modelId="{E3945E4A-09F3-914D-9653-E556DDA6526E}" type="sibTrans" cxnId="{B1735CAC-77BC-A240-9E7F-309B1D591A11}">
      <dgm:prSet/>
      <dgm:spPr/>
      <dgm:t>
        <a:bodyPr/>
        <a:lstStyle/>
        <a:p>
          <a:endParaRPr lang="en-US"/>
        </a:p>
      </dgm:t>
    </dgm:pt>
    <dgm:pt modelId="{945645CA-3FB5-CA46-9AA6-6F4CACA03AB4}" type="pres">
      <dgm:prSet presAssocID="{6C0CABDC-18D3-6742-9D41-7554DD90BF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FC6B5-4CDF-3844-9A30-CBE6E52CCEC5}" type="pres">
      <dgm:prSet presAssocID="{151783EF-3287-B74B-8307-4554EEE909DD}" presName="compNode" presStyleCnt="0"/>
      <dgm:spPr/>
    </dgm:pt>
    <dgm:pt modelId="{9BF75880-D8F3-C441-8887-72FB85A8F952}" type="pres">
      <dgm:prSet presAssocID="{151783EF-3287-B74B-8307-4554EEE909DD}" presName="aNode" presStyleLbl="bgShp" presStyleIdx="0" presStyleCnt="1" custLinFactNeighborX="-4054" custLinFactNeighborY="-13274"/>
      <dgm:spPr/>
      <dgm:t>
        <a:bodyPr/>
        <a:lstStyle/>
        <a:p>
          <a:endParaRPr lang="en-US"/>
        </a:p>
      </dgm:t>
    </dgm:pt>
    <dgm:pt modelId="{670AE361-5D16-A642-87E9-63F07239C467}" type="pres">
      <dgm:prSet presAssocID="{151783EF-3287-B74B-8307-4554EEE909DD}" presName="textNode" presStyleLbl="bgShp" presStyleIdx="0" presStyleCnt="1"/>
      <dgm:spPr/>
      <dgm:t>
        <a:bodyPr/>
        <a:lstStyle/>
        <a:p>
          <a:endParaRPr lang="en-US"/>
        </a:p>
      </dgm:t>
    </dgm:pt>
    <dgm:pt modelId="{334AAE5A-D07B-DE43-B7A9-49E7C9234A58}" type="pres">
      <dgm:prSet presAssocID="{151783EF-3287-B74B-8307-4554EEE909DD}" presName="compChildNode" presStyleCnt="0"/>
      <dgm:spPr/>
    </dgm:pt>
    <dgm:pt modelId="{D1A67D7E-8E35-934E-80CE-0341A132466F}" type="pres">
      <dgm:prSet presAssocID="{151783EF-3287-B74B-8307-4554EEE909DD}" presName="theInnerList" presStyleCnt="0"/>
      <dgm:spPr/>
    </dgm:pt>
    <dgm:pt modelId="{DA385708-885B-9A4A-AF9E-D8E49D65F369}" type="pres">
      <dgm:prSet presAssocID="{73026147-E2EC-B843-B41D-0F749D9F519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2FC3D-7317-E247-BEC9-FE5D6638F20F}" type="pres">
      <dgm:prSet presAssocID="{73026147-E2EC-B843-B41D-0F749D9F5193}" presName="aSpace2" presStyleCnt="0"/>
      <dgm:spPr/>
    </dgm:pt>
    <dgm:pt modelId="{15FE3627-301D-5E44-803D-42FA482F7C28}" type="pres">
      <dgm:prSet presAssocID="{88C10996-33E1-8B4A-9153-84AEF719BF6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4EF9A-7FF9-1249-8BCE-87F896A59AED}" srcId="{73026147-E2EC-B843-B41D-0F749D9F5193}" destId="{9629A499-686F-D441-8042-F6CF5DA0FB42}" srcOrd="0" destOrd="0" parTransId="{CFBAD56C-D56B-7D45-A682-95E962E65A81}" sibTransId="{7FA4DB43-1734-4C44-AC00-794425F71C8D}"/>
    <dgm:cxn modelId="{40240A33-D16E-2645-9F19-A006DE5BEBC3}" type="presOf" srcId="{E64C7A51-88F0-4347-9F1F-CFAE8E869CBC}" destId="{15FE3627-301D-5E44-803D-42FA482F7C28}" srcOrd="0" destOrd="1" presId="urn:microsoft.com/office/officeart/2005/8/layout/lProcess2"/>
    <dgm:cxn modelId="{AB14D788-BC22-DD42-9103-1669BC0A3B75}" type="presOf" srcId="{151783EF-3287-B74B-8307-4554EEE909DD}" destId="{9BF75880-D8F3-C441-8887-72FB85A8F952}" srcOrd="0" destOrd="0" presId="urn:microsoft.com/office/officeart/2005/8/layout/lProcess2"/>
    <dgm:cxn modelId="{B94ED465-FEC8-A94F-A715-84C44B099716}" type="presOf" srcId="{151783EF-3287-B74B-8307-4554EEE909DD}" destId="{670AE361-5D16-A642-87E9-63F07239C467}" srcOrd="1" destOrd="0" presId="urn:microsoft.com/office/officeart/2005/8/layout/lProcess2"/>
    <dgm:cxn modelId="{82C6425E-7872-EE43-B889-E6AE387CFFF0}" srcId="{6C0CABDC-18D3-6742-9D41-7554DD90BF05}" destId="{151783EF-3287-B74B-8307-4554EEE909DD}" srcOrd="0" destOrd="0" parTransId="{64B546B7-479E-8448-B89E-628AABA1E011}" sibTransId="{C2C095DA-C32E-AC45-803F-4D3ED42E2451}"/>
    <dgm:cxn modelId="{6F8A5760-F230-6848-891B-A1B1DAF10E54}" type="presOf" srcId="{6C0CABDC-18D3-6742-9D41-7554DD90BF05}" destId="{945645CA-3FB5-CA46-9AA6-6F4CACA03AB4}" srcOrd="0" destOrd="0" presId="urn:microsoft.com/office/officeart/2005/8/layout/lProcess2"/>
    <dgm:cxn modelId="{A5608F25-1EC2-2E4F-BC1A-597943F08E1E}" srcId="{151783EF-3287-B74B-8307-4554EEE909DD}" destId="{73026147-E2EC-B843-B41D-0F749D9F5193}" srcOrd="0" destOrd="0" parTransId="{DA6825E2-7EC6-734E-BCB8-50DB25E38383}" sibTransId="{896B5EF3-2411-2B41-948F-4AD5105B9075}"/>
    <dgm:cxn modelId="{B1735CAC-77BC-A240-9E7F-309B1D591A11}" srcId="{88C10996-33E1-8B4A-9153-84AEF719BF6C}" destId="{E64C7A51-88F0-4347-9F1F-CFAE8E869CBC}" srcOrd="0" destOrd="0" parTransId="{EBD93B69-4110-7B4F-BCB6-19A6D3130B30}" sibTransId="{E3945E4A-09F3-914D-9653-E556DDA6526E}"/>
    <dgm:cxn modelId="{3EB6443B-2704-744A-8E5A-55AF5CAB7FC4}" type="presOf" srcId="{9629A499-686F-D441-8042-F6CF5DA0FB42}" destId="{DA385708-885B-9A4A-AF9E-D8E49D65F369}" srcOrd="0" destOrd="1" presId="urn:microsoft.com/office/officeart/2005/8/layout/lProcess2"/>
    <dgm:cxn modelId="{05918A42-2B98-A241-BFBE-D750702380FA}" srcId="{151783EF-3287-B74B-8307-4554EEE909DD}" destId="{88C10996-33E1-8B4A-9153-84AEF719BF6C}" srcOrd="1" destOrd="0" parTransId="{209CE791-6980-6545-B281-65413027D829}" sibTransId="{31666733-10DE-C748-B69B-BF489F64A6C6}"/>
    <dgm:cxn modelId="{8370151B-DDD5-874F-BEC1-9679B8EDE91D}" type="presOf" srcId="{73026147-E2EC-B843-B41D-0F749D9F5193}" destId="{DA385708-885B-9A4A-AF9E-D8E49D65F369}" srcOrd="0" destOrd="0" presId="urn:microsoft.com/office/officeart/2005/8/layout/lProcess2"/>
    <dgm:cxn modelId="{2600462C-9B97-044D-86E2-AB92A78D6336}" type="presOf" srcId="{88C10996-33E1-8B4A-9153-84AEF719BF6C}" destId="{15FE3627-301D-5E44-803D-42FA482F7C28}" srcOrd="0" destOrd="0" presId="urn:microsoft.com/office/officeart/2005/8/layout/lProcess2"/>
    <dgm:cxn modelId="{C322FA9E-96FB-6A49-8A74-91163B54C33C}" type="presParOf" srcId="{945645CA-3FB5-CA46-9AA6-6F4CACA03AB4}" destId="{602FC6B5-4CDF-3844-9A30-CBE6E52CCEC5}" srcOrd="0" destOrd="0" presId="urn:microsoft.com/office/officeart/2005/8/layout/lProcess2"/>
    <dgm:cxn modelId="{0569B194-E809-5146-B19A-5534A0F3D489}" type="presParOf" srcId="{602FC6B5-4CDF-3844-9A30-CBE6E52CCEC5}" destId="{9BF75880-D8F3-C441-8887-72FB85A8F952}" srcOrd="0" destOrd="0" presId="urn:microsoft.com/office/officeart/2005/8/layout/lProcess2"/>
    <dgm:cxn modelId="{3BD07415-A837-1F42-B1DA-63A5CBD1B799}" type="presParOf" srcId="{602FC6B5-4CDF-3844-9A30-CBE6E52CCEC5}" destId="{670AE361-5D16-A642-87E9-63F07239C467}" srcOrd="1" destOrd="0" presId="urn:microsoft.com/office/officeart/2005/8/layout/lProcess2"/>
    <dgm:cxn modelId="{E2DC1376-D115-C04A-98BA-9254362BB6C3}" type="presParOf" srcId="{602FC6B5-4CDF-3844-9A30-CBE6E52CCEC5}" destId="{334AAE5A-D07B-DE43-B7A9-49E7C9234A58}" srcOrd="2" destOrd="0" presId="urn:microsoft.com/office/officeart/2005/8/layout/lProcess2"/>
    <dgm:cxn modelId="{84340AC9-D0BA-3E45-92C1-F797B2766AD8}" type="presParOf" srcId="{334AAE5A-D07B-DE43-B7A9-49E7C9234A58}" destId="{D1A67D7E-8E35-934E-80CE-0341A132466F}" srcOrd="0" destOrd="0" presId="urn:microsoft.com/office/officeart/2005/8/layout/lProcess2"/>
    <dgm:cxn modelId="{9E9C8DC0-578B-DF46-AB95-9CE27E07C69E}" type="presParOf" srcId="{D1A67D7E-8E35-934E-80CE-0341A132466F}" destId="{DA385708-885B-9A4A-AF9E-D8E49D65F369}" srcOrd="0" destOrd="0" presId="urn:microsoft.com/office/officeart/2005/8/layout/lProcess2"/>
    <dgm:cxn modelId="{D029EAA7-204F-9E4B-9CA4-6C05D3A68798}" type="presParOf" srcId="{D1A67D7E-8E35-934E-80CE-0341A132466F}" destId="{BEF2FC3D-7317-E247-BEC9-FE5D6638F20F}" srcOrd="1" destOrd="0" presId="urn:microsoft.com/office/officeart/2005/8/layout/lProcess2"/>
    <dgm:cxn modelId="{961C682A-E82A-584E-A697-4823FDBEA5A1}" type="presParOf" srcId="{D1A67D7E-8E35-934E-80CE-0341A132466F}" destId="{15FE3627-301D-5E44-803D-42FA482F7C2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F690AC-4AC8-1E46-B042-C54C574FC5B4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1E9F7-003D-C142-9BA2-EA769B7B553C}">
      <dgm:prSet phldrT="[Text]"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number generator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05344-DA0B-EE4E-921B-24E2F30AF104}" type="parTrans" cxnId="{B1CBACC1-F152-8A4B-A5D7-669CD8F62859}">
      <dgm:prSet/>
      <dgm:spPr/>
      <dgm:t>
        <a:bodyPr/>
        <a:lstStyle/>
        <a:p>
          <a:endParaRPr lang="en-US"/>
        </a:p>
      </dgm:t>
    </dgm:pt>
    <dgm:pt modelId="{FF3E3260-4AB6-0D4D-9F87-B6B3822CABBB}" type="sibTrans" cxnId="{B1CBACC1-F152-8A4B-A5D7-669CD8F62859}">
      <dgm:prSet/>
      <dgm:spPr/>
      <dgm:t>
        <a:bodyPr/>
        <a:lstStyle/>
        <a:p>
          <a:endParaRPr lang="en-US"/>
        </a:p>
      </dgm:t>
    </dgm:pt>
    <dgm:pt modelId="{7EC9AE6A-0177-1749-AAC3-F7538FACB750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algorithm that is used to produce an open-ended sequence of bits</a:t>
          </a:r>
        </a:p>
      </dgm:t>
    </dgm:pt>
    <dgm:pt modelId="{B8E78A37-322C-8748-9D2B-59D32145FAE2}" type="parTrans" cxnId="{FF7D27C0-F093-0A42-A9E2-77562AFD44EA}">
      <dgm:prSet/>
      <dgm:spPr/>
      <dgm:t>
        <a:bodyPr/>
        <a:lstStyle/>
        <a:p>
          <a:endParaRPr lang="en-US"/>
        </a:p>
      </dgm:t>
    </dgm:pt>
    <dgm:pt modelId="{07E4A36F-C8FB-F842-96E2-4837EA34A33E}" type="sibTrans" cxnId="{FF7D27C0-F093-0A42-A9E2-77562AFD44EA}">
      <dgm:prSet/>
      <dgm:spPr/>
      <dgm:t>
        <a:bodyPr/>
        <a:lstStyle/>
        <a:p>
          <a:endParaRPr lang="en-US"/>
        </a:p>
      </dgm:t>
    </dgm:pt>
    <dgm:pt modelId="{340AE848-91AC-E848-8A1F-ABE668D14F26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to a symmetric stream cipher is a common application</a:t>
          </a:r>
        </a:p>
      </dgm:t>
    </dgm:pt>
    <dgm:pt modelId="{18FDDEE6-F9D6-2D42-8394-CDC4721FA4B7}" type="parTrans" cxnId="{5A9E4DD3-B45C-5D4F-964B-A4BAE209F9B2}">
      <dgm:prSet/>
      <dgm:spPr/>
      <dgm:t>
        <a:bodyPr/>
        <a:lstStyle/>
        <a:p>
          <a:endParaRPr lang="en-US"/>
        </a:p>
      </dgm:t>
    </dgm:pt>
    <dgm:pt modelId="{104F904F-54FE-6B4D-A072-8E0D4D6EE613}" type="sibTrans" cxnId="{5A9E4DD3-B45C-5D4F-964B-A4BAE209F9B2}">
      <dgm:prSet/>
      <dgm:spPr/>
      <dgm:t>
        <a:bodyPr/>
        <a:lstStyle/>
        <a:p>
          <a:endParaRPr lang="en-US"/>
        </a:p>
      </dgm:t>
    </dgm:pt>
    <dgm:pt modelId="{F2D21732-E37A-E14F-8218-F3C13E1EFF30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function (PRF)</a:t>
          </a:r>
        </a:p>
      </dgm:t>
    </dgm:pt>
    <dgm:pt modelId="{36403584-7DC4-A844-B13E-5284BC5B5856}" type="parTrans" cxnId="{0265CAD6-C0AA-3946-8F43-EE98B43A2B10}">
      <dgm:prSet/>
      <dgm:spPr/>
      <dgm:t>
        <a:bodyPr/>
        <a:lstStyle/>
        <a:p>
          <a:endParaRPr lang="en-US"/>
        </a:p>
      </dgm:t>
    </dgm:pt>
    <dgm:pt modelId="{1714E585-91A7-9E4D-A90B-213D1C5089CC}" type="sibTrans" cxnId="{0265CAD6-C0AA-3946-8F43-EE98B43A2B10}">
      <dgm:prSet/>
      <dgm:spPr/>
      <dgm:t>
        <a:bodyPr/>
        <a:lstStyle/>
        <a:p>
          <a:endParaRPr lang="en-US"/>
        </a:p>
      </dgm:t>
    </dgm:pt>
    <dgm:pt modelId="{960315DB-FF20-7645-8EE1-B787B69F30D1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produce a pseudorandom string of bits of some fixed length</a:t>
          </a:r>
        </a:p>
      </dgm:t>
    </dgm:pt>
    <dgm:pt modelId="{3521EEC9-40C5-8B4E-BF5B-63FA19608695}" type="parTrans" cxnId="{F188CBDC-8B4E-6C47-8312-5302C653870B}">
      <dgm:prSet/>
      <dgm:spPr/>
      <dgm:t>
        <a:bodyPr/>
        <a:lstStyle/>
        <a:p>
          <a:endParaRPr lang="en-US"/>
        </a:p>
      </dgm:t>
    </dgm:pt>
    <dgm:pt modelId="{7CCD285C-4E12-534D-937D-8B3C81F95697}" type="sibTrans" cxnId="{F188CBDC-8B4E-6C47-8312-5302C653870B}">
      <dgm:prSet/>
      <dgm:spPr/>
      <dgm:t>
        <a:bodyPr/>
        <a:lstStyle/>
        <a:p>
          <a:endParaRPr lang="en-US"/>
        </a:p>
      </dgm:t>
    </dgm:pt>
    <dgm:pt modelId="{8A34EE7C-F7F8-2D49-B7AD-AA472D069A0D}">
      <dgm:prSet/>
      <dgm:spPr/>
      <dgm:t>
        <a:bodyPr/>
        <a:lstStyle/>
        <a:p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are symmetric encryption keys and </a:t>
          </a:r>
          <a:r>
            <a:rPr lang="en-US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nonces</a:t>
          </a:r>
          <a:endParaRPr lang="en-US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4CDD8-1248-7F4D-A348-3C71F5342CAB}" type="parTrans" cxnId="{100E064E-B921-EE48-84E9-3A4C3FD9D670}">
      <dgm:prSet/>
      <dgm:spPr/>
      <dgm:t>
        <a:bodyPr/>
        <a:lstStyle/>
        <a:p>
          <a:endParaRPr lang="en-US"/>
        </a:p>
      </dgm:t>
    </dgm:pt>
    <dgm:pt modelId="{5DEB0BA6-88BA-3C4D-8E2E-AA0448B55B11}" type="sibTrans" cxnId="{100E064E-B921-EE48-84E9-3A4C3FD9D670}">
      <dgm:prSet/>
      <dgm:spPr/>
      <dgm:t>
        <a:bodyPr/>
        <a:lstStyle/>
        <a:p>
          <a:endParaRPr lang="en-US"/>
        </a:p>
      </dgm:t>
    </dgm:pt>
    <dgm:pt modelId="{F12D0FB5-A1B4-3F4F-B7D9-2524F29D5221}" type="pres">
      <dgm:prSet presAssocID="{93F690AC-4AC8-1E46-B042-C54C574FC5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7DE0A-35D9-A94E-A41C-63488A6987C1}" type="pres">
      <dgm:prSet presAssocID="{2E61E9F7-003D-C142-9BA2-EA769B7B553C}" presName="node" presStyleLbl="node1" presStyleIdx="0" presStyleCnt="2" custLinFactNeighborY="1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05280-E737-2E47-B74F-A15B0043B043}" type="pres">
      <dgm:prSet presAssocID="{FF3E3260-4AB6-0D4D-9F87-B6B3822CABBB}" presName="sibTrans" presStyleCnt="0"/>
      <dgm:spPr/>
    </dgm:pt>
    <dgm:pt modelId="{4DC11B8D-90D6-0849-A4A4-A9312E6E1D3D}" type="pres">
      <dgm:prSet presAssocID="{F2D21732-E37A-E14F-8218-F3C13E1EFF3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5CAD6-C0AA-3946-8F43-EE98B43A2B10}" srcId="{93F690AC-4AC8-1E46-B042-C54C574FC5B4}" destId="{F2D21732-E37A-E14F-8218-F3C13E1EFF30}" srcOrd="1" destOrd="0" parTransId="{36403584-7DC4-A844-B13E-5284BC5B5856}" sibTransId="{1714E585-91A7-9E4D-A90B-213D1C5089CC}"/>
    <dgm:cxn modelId="{F188CBDC-8B4E-6C47-8312-5302C653870B}" srcId="{F2D21732-E37A-E14F-8218-F3C13E1EFF30}" destId="{960315DB-FF20-7645-8EE1-B787B69F30D1}" srcOrd="0" destOrd="0" parTransId="{3521EEC9-40C5-8B4E-BF5B-63FA19608695}" sibTransId="{7CCD285C-4E12-534D-937D-8B3C81F95697}"/>
    <dgm:cxn modelId="{B1CBACC1-F152-8A4B-A5D7-669CD8F62859}" srcId="{93F690AC-4AC8-1E46-B042-C54C574FC5B4}" destId="{2E61E9F7-003D-C142-9BA2-EA769B7B553C}" srcOrd="0" destOrd="0" parTransId="{1A005344-DA0B-EE4E-921B-24E2F30AF104}" sibTransId="{FF3E3260-4AB6-0D4D-9F87-B6B3822CABBB}"/>
    <dgm:cxn modelId="{1C577BCC-3F58-CA4D-8E08-CBC2E03F2E58}" type="presOf" srcId="{340AE848-91AC-E848-8A1F-ABE668D14F26}" destId="{B547DE0A-35D9-A94E-A41C-63488A6987C1}" srcOrd="0" destOrd="2" presId="urn:microsoft.com/office/officeart/2005/8/layout/hList6"/>
    <dgm:cxn modelId="{D68819FE-9EF0-2743-A736-559760255CF0}" type="presOf" srcId="{F2D21732-E37A-E14F-8218-F3C13E1EFF30}" destId="{4DC11B8D-90D6-0849-A4A4-A9312E6E1D3D}" srcOrd="0" destOrd="0" presId="urn:microsoft.com/office/officeart/2005/8/layout/hList6"/>
    <dgm:cxn modelId="{5A9E4DD3-B45C-5D4F-964B-A4BAE209F9B2}" srcId="{2E61E9F7-003D-C142-9BA2-EA769B7B553C}" destId="{340AE848-91AC-E848-8A1F-ABE668D14F26}" srcOrd="1" destOrd="0" parTransId="{18FDDEE6-F9D6-2D42-8394-CDC4721FA4B7}" sibTransId="{104F904F-54FE-6B4D-A072-8E0D4D6EE613}"/>
    <dgm:cxn modelId="{3F94C646-BFDE-EE48-B07A-73D58F4BBBEB}" type="presOf" srcId="{7EC9AE6A-0177-1749-AAC3-F7538FACB750}" destId="{B547DE0A-35D9-A94E-A41C-63488A6987C1}" srcOrd="0" destOrd="1" presId="urn:microsoft.com/office/officeart/2005/8/layout/hList6"/>
    <dgm:cxn modelId="{FF7D27C0-F093-0A42-A9E2-77562AFD44EA}" srcId="{2E61E9F7-003D-C142-9BA2-EA769B7B553C}" destId="{7EC9AE6A-0177-1749-AAC3-F7538FACB750}" srcOrd="0" destOrd="0" parTransId="{B8E78A37-322C-8748-9D2B-59D32145FAE2}" sibTransId="{07E4A36F-C8FB-F842-96E2-4837EA34A33E}"/>
    <dgm:cxn modelId="{9C3B73EA-0C31-5940-BAD7-45360DAC19ED}" type="presOf" srcId="{8A34EE7C-F7F8-2D49-B7AD-AA472D069A0D}" destId="{4DC11B8D-90D6-0849-A4A4-A9312E6E1D3D}" srcOrd="0" destOrd="2" presId="urn:microsoft.com/office/officeart/2005/8/layout/hList6"/>
    <dgm:cxn modelId="{049A5A15-4492-9D41-B368-FE10CA8E89F7}" type="presOf" srcId="{960315DB-FF20-7645-8EE1-B787B69F30D1}" destId="{4DC11B8D-90D6-0849-A4A4-A9312E6E1D3D}" srcOrd="0" destOrd="1" presId="urn:microsoft.com/office/officeart/2005/8/layout/hList6"/>
    <dgm:cxn modelId="{100E064E-B921-EE48-84E9-3A4C3FD9D670}" srcId="{F2D21732-E37A-E14F-8218-F3C13E1EFF30}" destId="{8A34EE7C-F7F8-2D49-B7AD-AA472D069A0D}" srcOrd="1" destOrd="0" parTransId="{92E4CDD8-1248-7F4D-A348-3C71F5342CAB}" sibTransId="{5DEB0BA6-88BA-3C4D-8E2E-AA0448B55B11}"/>
    <dgm:cxn modelId="{DED79C98-E39C-4B43-B8FC-E001F9D14141}" type="presOf" srcId="{2E61E9F7-003D-C142-9BA2-EA769B7B553C}" destId="{B547DE0A-35D9-A94E-A41C-63488A6987C1}" srcOrd="0" destOrd="0" presId="urn:microsoft.com/office/officeart/2005/8/layout/hList6"/>
    <dgm:cxn modelId="{7C3AF342-3954-9042-A799-1CEA427CD4F9}" type="presOf" srcId="{93F690AC-4AC8-1E46-B042-C54C574FC5B4}" destId="{F12D0FB5-A1B4-3F4F-B7D9-2524F29D5221}" srcOrd="0" destOrd="0" presId="urn:microsoft.com/office/officeart/2005/8/layout/hList6"/>
    <dgm:cxn modelId="{DE04E180-AD73-7F47-82F6-3195D0BCD656}" type="presParOf" srcId="{F12D0FB5-A1B4-3F4F-B7D9-2524F29D5221}" destId="{B547DE0A-35D9-A94E-A41C-63488A6987C1}" srcOrd="0" destOrd="0" presId="urn:microsoft.com/office/officeart/2005/8/layout/hList6"/>
    <dgm:cxn modelId="{D52BFF92-D6FC-6949-B0C9-B02C879F0B6B}" type="presParOf" srcId="{F12D0FB5-A1B4-3F4F-B7D9-2524F29D5221}" destId="{48E05280-E737-2E47-B74F-A15B0043B043}" srcOrd="1" destOrd="0" presId="urn:microsoft.com/office/officeart/2005/8/layout/hList6"/>
    <dgm:cxn modelId="{9A7CF7A3-B8C4-8C40-BCA8-A44282A679D6}" type="presParOf" srcId="{F12D0FB5-A1B4-3F4F-B7D9-2524F29D5221}" destId="{4DC11B8D-90D6-0849-A4A4-A9312E6E1D3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98700-417B-2141-BFFF-3526F229FC16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1AE82-1E87-D24A-A2A3-16B0CD9AEC28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tests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07DA8-E6CD-0F48-AC88-A376DAC261AE}" type="parTrans" cxnId="{CF481419-9597-B645-8B41-AD16B6783121}">
      <dgm:prSet/>
      <dgm:spPr/>
      <dgm:t>
        <a:bodyPr/>
        <a:lstStyle/>
        <a:p>
          <a:endParaRPr lang="en-US"/>
        </a:p>
      </dgm:t>
    </dgm:pt>
    <dgm:pt modelId="{543A5519-C82E-3249-A4DF-8F404BBCCE68}" type="sibTrans" cxnId="{CF481419-9597-B645-8B41-AD16B6783121}">
      <dgm:prSet/>
      <dgm:spPr/>
      <dgm:t>
        <a:bodyPr/>
        <a:lstStyle/>
        <a:p>
          <a:endParaRPr lang="en-US"/>
        </a:p>
      </dgm:t>
    </dgm:pt>
    <dgm:pt modelId="{D4389AC4-147F-EF45-9659-945814DF5AD6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Frequency test</a:t>
          </a:r>
        </a:p>
      </dgm:t>
    </dgm:pt>
    <dgm:pt modelId="{85EF3B60-C85E-6940-A934-742E868B7DED}" type="parTrans" cxnId="{64C3A88F-790B-7543-92D3-C093C49164AF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19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245007D3-8296-5549-B759-C7B89833C4B1}" type="sibTrans" cxnId="{64C3A88F-790B-7543-92D3-C093C49164AF}">
      <dgm:prSet/>
      <dgm:spPr/>
      <dgm:t>
        <a:bodyPr/>
        <a:lstStyle/>
        <a:p>
          <a:endParaRPr lang="en-US"/>
        </a:p>
      </dgm:t>
    </dgm:pt>
    <dgm:pt modelId="{C3A7160F-008B-024F-ADB5-BFCD38E7F185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number of ones and zeros in a sequence is approximately the same as would be expected for a truly random sequence</a:t>
          </a:r>
        </a:p>
      </dgm:t>
    </dgm:pt>
    <dgm:pt modelId="{27EB9682-A1E6-DC44-9890-46A795A01786}" type="parTrans" cxnId="{D5168E0A-2595-C54D-8C5A-4714A0BE8689}">
      <dgm:prSet/>
      <dgm:spPr/>
      <dgm:t>
        <a:bodyPr/>
        <a:lstStyle/>
        <a:p>
          <a:endParaRPr lang="en-US"/>
        </a:p>
      </dgm:t>
    </dgm:pt>
    <dgm:pt modelId="{89FACB29-A5D3-5648-A61F-1CB11623491B}" type="sibTrans" cxnId="{D5168E0A-2595-C54D-8C5A-4714A0BE8689}">
      <dgm:prSet/>
      <dgm:spPr/>
      <dgm:t>
        <a:bodyPr/>
        <a:lstStyle/>
        <a:p>
          <a:endParaRPr lang="en-US"/>
        </a:p>
      </dgm:t>
    </dgm:pt>
    <dgm:pt modelId="{F302B261-417A-464F-B34E-DF89F74F4147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Runs test</a:t>
          </a:r>
        </a:p>
      </dgm:t>
    </dgm:pt>
    <dgm:pt modelId="{95DF85FD-1A44-774C-9F71-B3AA3065A8E4}" type="parTrans" cxnId="{422F1189-4476-9D49-A707-2422ADF6A602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16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D334E87F-F167-434B-80FC-F6A0725B26C3}" type="sibTrans" cxnId="{422F1189-4476-9D49-A707-2422ADF6A602}">
      <dgm:prSet/>
      <dgm:spPr/>
      <dgm:t>
        <a:bodyPr/>
        <a:lstStyle/>
        <a:p>
          <a:endParaRPr lang="en-US"/>
        </a:p>
      </dgm:t>
    </dgm:pt>
    <dgm:pt modelId="{44F1BF06-5B5A-494F-9A19-34196CAED9FC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total number of runs in the sequence, where a run is an uninterrupted sequence of identical bits bounded before and after with a bit of the opposite value</a:t>
          </a:r>
        </a:p>
      </dgm:t>
    </dgm:pt>
    <dgm:pt modelId="{AEED730F-F6F6-5341-AAD8-76282DD4E40C}" type="parTrans" cxnId="{1DCF0CC4-0D47-3C4E-9B64-901B0FB53A91}">
      <dgm:prSet/>
      <dgm:spPr/>
      <dgm:t>
        <a:bodyPr/>
        <a:lstStyle/>
        <a:p>
          <a:endParaRPr lang="en-US"/>
        </a:p>
      </dgm:t>
    </dgm:pt>
    <dgm:pt modelId="{98BB1545-63FB-7645-B66C-7FE092DFC3F3}" type="sibTrans" cxnId="{1DCF0CC4-0D47-3C4E-9B64-901B0FB53A91}">
      <dgm:prSet/>
      <dgm:spPr/>
      <dgm:t>
        <a:bodyPr/>
        <a:lstStyle/>
        <a:p>
          <a:endParaRPr lang="en-US"/>
        </a:p>
      </dgm:t>
    </dgm:pt>
    <dgm:pt modelId="{6996DC63-43BD-4442-B873-BE8331128744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number of runs of ones and zeros of various lengths is as expected for a random sequence</a:t>
          </a:r>
        </a:p>
      </dgm:t>
    </dgm:pt>
    <dgm:pt modelId="{F89AEF70-79BE-9242-B156-CEA22FA1470D}" type="parTrans" cxnId="{C83EB562-6800-9746-9F9B-888284EBA158}">
      <dgm:prSet/>
      <dgm:spPr/>
      <dgm:t>
        <a:bodyPr/>
        <a:lstStyle/>
        <a:p>
          <a:endParaRPr lang="en-US"/>
        </a:p>
      </dgm:t>
    </dgm:pt>
    <dgm:pt modelId="{3148ADF6-FE10-5744-9D4B-2B776A47C66A}" type="sibTrans" cxnId="{C83EB562-6800-9746-9F9B-888284EBA158}">
      <dgm:prSet/>
      <dgm:spPr/>
      <dgm:t>
        <a:bodyPr/>
        <a:lstStyle/>
        <a:p>
          <a:endParaRPr lang="en-US"/>
        </a:p>
      </dgm:t>
    </dgm:pt>
    <dgm:pt modelId="{F2D8EB1C-6364-4742-ADBC-E6EE4CF7E930}">
      <dgm:prSet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Maurer’s universal statistical test</a:t>
          </a:r>
        </a:p>
      </dgm:t>
    </dgm:pt>
    <dgm:pt modelId="{AF32F520-6C1C-A240-8ABA-8C2B55354B2E}" type="parTrans" cxnId="{0A8F6849-529F-5544-B14B-E6C46604EAC7}">
      <dgm:prSet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>
            <a:rot lat="0" lon="10799999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C5A9C7AC-9CC3-0B47-8AC1-5663995DF2ED}" type="sibTrans" cxnId="{0A8F6849-529F-5544-B14B-E6C46604EAC7}">
      <dgm:prSet/>
      <dgm:spPr/>
      <dgm:t>
        <a:bodyPr/>
        <a:lstStyle/>
        <a:p>
          <a:endParaRPr lang="en-US"/>
        </a:p>
      </dgm:t>
    </dgm:pt>
    <dgm:pt modelId="{66B4EE0F-9F11-6344-8D7C-A27B68DC63FF}">
      <dgm:prSet custT="1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whether or not the sequence can be significantly compressed without loss of information.  A significantly compressible sequence indicates non-randomness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4132C-44D5-EA4A-B720-625AA621F91F}" type="parTrans" cxnId="{598A7754-C645-134B-95AF-BBEBB64420D1}">
      <dgm:prSet/>
      <dgm:spPr/>
      <dgm:t>
        <a:bodyPr/>
        <a:lstStyle/>
        <a:p>
          <a:endParaRPr lang="en-US"/>
        </a:p>
      </dgm:t>
    </dgm:pt>
    <dgm:pt modelId="{CB0B696D-13B4-9140-BE70-CA2CB38DBC95}" type="sibTrans" cxnId="{598A7754-C645-134B-95AF-BBEBB64420D1}">
      <dgm:prSet/>
      <dgm:spPr/>
      <dgm:t>
        <a:bodyPr/>
        <a:lstStyle/>
        <a:p>
          <a:endParaRPr lang="en-US"/>
        </a:p>
      </dgm:t>
    </dgm:pt>
    <dgm:pt modelId="{A3DFCC93-D7E4-1E48-8F7E-2D7119A876CE}" type="pres">
      <dgm:prSet presAssocID="{10398700-417B-2141-BFFF-3526F229FC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4F974F-999E-C64C-A7AC-D1911D36A5AE}" type="pres">
      <dgm:prSet presAssocID="{7651AE82-1E87-D24A-A2A3-16B0CD9AEC28}" presName="centerShape" presStyleLbl="node0" presStyleIdx="0" presStyleCnt="1" custLinFactNeighborX="-347" custLinFactNeighborY="3095"/>
      <dgm:spPr/>
      <dgm:t>
        <a:bodyPr/>
        <a:lstStyle/>
        <a:p>
          <a:endParaRPr lang="en-US"/>
        </a:p>
      </dgm:t>
    </dgm:pt>
    <dgm:pt modelId="{EC816666-D007-9744-B654-0F381FA367E7}" type="pres">
      <dgm:prSet presAssocID="{85EF3B60-C85E-6940-A934-742E868B7DED}" presName="parTrans" presStyleLbl="bgSibTrans2D1" presStyleIdx="0" presStyleCnt="3" custScaleX="34048" custScaleY="66422" custLinFactNeighborX="33082" custLinFactNeighborY="67752"/>
      <dgm:spPr/>
      <dgm:t>
        <a:bodyPr/>
        <a:lstStyle/>
        <a:p>
          <a:endParaRPr lang="en-US"/>
        </a:p>
      </dgm:t>
    </dgm:pt>
    <dgm:pt modelId="{73695E3A-BB74-AE4B-A8C5-D9253E7FDBB3}" type="pres">
      <dgm:prSet presAssocID="{D4389AC4-147F-EF45-9659-945814DF5AD6}" presName="node" presStyleLbl="node1" presStyleIdx="0" presStyleCnt="3" custScaleX="106140" custScaleY="124703" custRadScaleRad="119637" custRadScaleInc="5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35BB5-6694-E646-92BA-0B693BBD92E3}" type="pres">
      <dgm:prSet presAssocID="{95DF85FD-1A44-774C-9F71-B3AA3065A8E4}" presName="parTrans" presStyleLbl="bgSibTrans2D1" presStyleIdx="1" presStyleCnt="3" custScaleX="28242" custScaleY="59137" custLinFactY="17851" custLinFactNeighborX="1775" custLinFactNeighborY="100000"/>
      <dgm:spPr/>
      <dgm:t>
        <a:bodyPr/>
        <a:lstStyle/>
        <a:p>
          <a:endParaRPr lang="en-US"/>
        </a:p>
      </dgm:t>
    </dgm:pt>
    <dgm:pt modelId="{70769229-F332-FD40-8E55-0BB5EDD7F938}" type="pres">
      <dgm:prSet presAssocID="{F302B261-417A-464F-B34E-DF89F74F4147}" presName="node" presStyleLbl="node1" presStyleIdx="1" presStyleCnt="3" custScaleX="157126" custScaleY="168537" custRadScaleRad="10719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3EB83-07EC-EE41-B777-E6D006E71A17}" type="pres">
      <dgm:prSet presAssocID="{AF32F520-6C1C-A240-8ABA-8C2B55354B2E}" presName="parTrans" presStyleLbl="bgSibTrans2D1" presStyleIdx="2" presStyleCnt="3" custScaleX="30378" custScaleY="91433" custLinFactNeighborX="-33202" custLinFactNeighborY="82076"/>
      <dgm:spPr/>
      <dgm:t>
        <a:bodyPr/>
        <a:lstStyle/>
        <a:p>
          <a:endParaRPr lang="en-US"/>
        </a:p>
      </dgm:t>
    </dgm:pt>
    <dgm:pt modelId="{4227CD39-4A83-5B4E-A0FE-57CD62BEB35B}" type="pres">
      <dgm:prSet presAssocID="{F2D8EB1C-6364-4742-ADBC-E6EE4CF7E930}" presName="node" presStyleLbl="node1" presStyleIdx="2" presStyleCnt="3" custScaleX="100293" custScaleY="200323" custRadScaleRad="119258" custRadScaleInc="-8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C3A88F-790B-7543-92D3-C093C49164AF}" srcId="{7651AE82-1E87-D24A-A2A3-16B0CD9AEC28}" destId="{D4389AC4-147F-EF45-9659-945814DF5AD6}" srcOrd="0" destOrd="0" parTransId="{85EF3B60-C85E-6940-A934-742E868B7DED}" sibTransId="{245007D3-8296-5549-B759-C7B89833C4B1}"/>
    <dgm:cxn modelId="{D5168E0A-2595-C54D-8C5A-4714A0BE8689}" srcId="{D4389AC4-147F-EF45-9659-945814DF5AD6}" destId="{C3A7160F-008B-024F-ADB5-BFCD38E7F185}" srcOrd="0" destOrd="0" parTransId="{27EB9682-A1E6-DC44-9890-46A795A01786}" sibTransId="{89FACB29-A5D3-5648-A61F-1CB11623491B}"/>
    <dgm:cxn modelId="{59E218FB-E4E9-2A41-A486-2FAB653FAD9C}" type="presOf" srcId="{D4389AC4-147F-EF45-9659-945814DF5AD6}" destId="{73695E3A-BB74-AE4B-A8C5-D9253E7FDBB3}" srcOrd="0" destOrd="0" presId="urn:microsoft.com/office/officeart/2005/8/layout/radial4"/>
    <dgm:cxn modelId="{25F74A19-6F6C-7F46-940B-021CDF004AB5}" type="presOf" srcId="{95DF85FD-1A44-774C-9F71-B3AA3065A8E4}" destId="{05835BB5-6694-E646-92BA-0B693BBD92E3}" srcOrd="0" destOrd="0" presId="urn:microsoft.com/office/officeart/2005/8/layout/radial4"/>
    <dgm:cxn modelId="{96617E02-9816-7440-9036-A99543021CD4}" type="presOf" srcId="{F302B261-417A-464F-B34E-DF89F74F4147}" destId="{70769229-F332-FD40-8E55-0BB5EDD7F938}" srcOrd="0" destOrd="0" presId="urn:microsoft.com/office/officeart/2005/8/layout/radial4"/>
    <dgm:cxn modelId="{0A8F6849-529F-5544-B14B-E6C46604EAC7}" srcId="{7651AE82-1E87-D24A-A2A3-16B0CD9AEC28}" destId="{F2D8EB1C-6364-4742-ADBC-E6EE4CF7E930}" srcOrd="2" destOrd="0" parTransId="{AF32F520-6C1C-A240-8ABA-8C2B55354B2E}" sibTransId="{C5A9C7AC-9CC3-0B47-8AC1-5663995DF2ED}"/>
    <dgm:cxn modelId="{8BCC5D6F-05BB-BD4D-83DD-933E90872577}" type="presOf" srcId="{66B4EE0F-9F11-6344-8D7C-A27B68DC63FF}" destId="{4227CD39-4A83-5B4E-A0FE-57CD62BEB35B}" srcOrd="0" destOrd="1" presId="urn:microsoft.com/office/officeart/2005/8/layout/radial4"/>
    <dgm:cxn modelId="{C83EB562-6800-9746-9F9B-888284EBA158}" srcId="{F302B261-417A-464F-B34E-DF89F74F4147}" destId="{6996DC63-43BD-4442-B873-BE8331128744}" srcOrd="1" destOrd="0" parTransId="{F89AEF70-79BE-9242-B156-CEA22FA1470D}" sibTransId="{3148ADF6-FE10-5744-9D4B-2B776A47C66A}"/>
    <dgm:cxn modelId="{D5D16132-0678-4C43-A0DD-D3988FAB1081}" type="presOf" srcId="{7651AE82-1E87-D24A-A2A3-16B0CD9AEC28}" destId="{D34F974F-999E-C64C-A7AC-D1911D36A5AE}" srcOrd="0" destOrd="0" presId="urn:microsoft.com/office/officeart/2005/8/layout/radial4"/>
    <dgm:cxn modelId="{422F1189-4476-9D49-A707-2422ADF6A602}" srcId="{7651AE82-1E87-D24A-A2A3-16B0CD9AEC28}" destId="{F302B261-417A-464F-B34E-DF89F74F4147}" srcOrd="1" destOrd="0" parTransId="{95DF85FD-1A44-774C-9F71-B3AA3065A8E4}" sibTransId="{D334E87F-F167-434B-80FC-F6A0725B26C3}"/>
    <dgm:cxn modelId="{05135720-67E1-2046-BDDC-DBEDFB112CB9}" type="presOf" srcId="{44F1BF06-5B5A-494F-9A19-34196CAED9FC}" destId="{70769229-F332-FD40-8E55-0BB5EDD7F938}" srcOrd="0" destOrd="1" presId="urn:microsoft.com/office/officeart/2005/8/layout/radial4"/>
    <dgm:cxn modelId="{8AF7D762-5356-3641-BEB9-14C92A0C57F2}" type="presOf" srcId="{6996DC63-43BD-4442-B873-BE8331128744}" destId="{70769229-F332-FD40-8E55-0BB5EDD7F938}" srcOrd="0" destOrd="2" presId="urn:microsoft.com/office/officeart/2005/8/layout/radial4"/>
    <dgm:cxn modelId="{EC1A91FB-69DB-6645-8546-B6E358C3AE0A}" type="presOf" srcId="{AF32F520-6C1C-A240-8ABA-8C2B55354B2E}" destId="{5C33EB83-07EC-EE41-B777-E6D006E71A17}" srcOrd="0" destOrd="0" presId="urn:microsoft.com/office/officeart/2005/8/layout/radial4"/>
    <dgm:cxn modelId="{02F29B9F-ACFB-E141-95C2-19C0FCDDDC35}" type="presOf" srcId="{85EF3B60-C85E-6940-A934-742E868B7DED}" destId="{EC816666-D007-9744-B654-0F381FA367E7}" srcOrd="0" destOrd="0" presId="urn:microsoft.com/office/officeart/2005/8/layout/radial4"/>
    <dgm:cxn modelId="{598A7754-C645-134B-95AF-BBEBB64420D1}" srcId="{F2D8EB1C-6364-4742-ADBC-E6EE4CF7E930}" destId="{66B4EE0F-9F11-6344-8D7C-A27B68DC63FF}" srcOrd="0" destOrd="0" parTransId="{54B4132C-44D5-EA4A-B720-625AA621F91F}" sibTransId="{CB0B696D-13B4-9140-BE70-CA2CB38DBC95}"/>
    <dgm:cxn modelId="{645231D6-25E8-8D45-8D62-146009381443}" type="presOf" srcId="{10398700-417B-2141-BFFF-3526F229FC16}" destId="{A3DFCC93-D7E4-1E48-8F7E-2D7119A876CE}" srcOrd="0" destOrd="0" presId="urn:microsoft.com/office/officeart/2005/8/layout/radial4"/>
    <dgm:cxn modelId="{A651EAAD-854C-514B-AEFF-6FAC3F4D3F62}" type="presOf" srcId="{C3A7160F-008B-024F-ADB5-BFCD38E7F185}" destId="{73695E3A-BB74-AE4B-A8C5-D9253E7FDBB3}" srcOrd="0" destOrd="1" presId="urn:microsoft.com/office/officeart/2005/8/layout/radial4"/>
    <dgm:cxn modelId="{CF481419-9597-B645-8B41-AD16B6783121}" srcId="{10398700-417B-2141-BFFF-3526F229FC16}" destId="{7651AE82-1E87-D24A-A2A3-16B0CD9AEC28}" srcOrd="0" destOrd="0" parTransId="{A6907DA8-E6CD-0F48-AC88-A376DAC261AE}" sibTransId="{543A5519-C82E-3249-A4DF-8F404BBCCE68}"/>
    <dgm:cxn modelId="{AFFAA1F3-16D5-6647-AA1D-AA246482426B}" type="presOf" srcId="{F2D8EB1C-6364-4742-ADBC-E6EE4CF7E930}" destId="{4227CD39-4A83-5B4E-A0FE-57CD62BEB35B}" srcOrd="0" destOrd="0" presId="urn:microsoft.com/office/officeart/2005/8/layout/radial4"/>
    <dgm:cxn modelId="{1DCF0CC4-0D47-3C4E-9B64-901B0FB53A91}" srcId="{F302B261-417A-464F-B34E-DF89F74F4147}" destId="{44F1BF06-5B5A-494F-9A19-34196CAED9FC}" srcOrd="0" destOrd="0" parTransId="{AEED730F-F6F6-5341-AAD8-76282DD4E40C}" sibTransId="{98BB1545-63FB-7645-B66C-7FE092DFC3F3}"/>
    <dgm:cxn modelId="{4F5B3607-0FF6-0B44-830B-F4CD03030DCE}" type="presParOf" srcId="{A3DFCC93-D7E4-1E48-8F7E-2D7119A876CE}" destId="{D34F974F-999E-C64C-A7AC-D1911D36A5AE}" srcOrd="0" destOrd="0" presId="urn:microsoft.com/office/officeart/2005/8/layout/radial4"/>
    <dgm:cxn modelId="{ACCF19B6-4C64-884B-92C9-A2EA913EA1C4}" type="presParOf" srcId="{A3DFCC93-D7E4-1E48-8F7E-2D7119A876CE}" destId="{EC816666-D007-9744-B654-0F381FA367E7}" srcOrd="1" destOrd="0" presId="urn:microsoft.com/office/officeart/2005/8/layout/radial4"/>
    <dgm:cxn modelId="{2CDC8B6F-AD1F-F04F-9C5D-0FB6831F4D1B}" type="presParOf" srcId="{A3DFCC93-D7E4-1E48-8F7E-2D7119A876CE}" destId="{73695E3A-BB74-AE4B-A8C5-D9253E7FDBB3}" srcOrd="2" destOrd="0" presId="urn:microsoft.com/office/officeart/2005/8/layout/radial4"/>
    <dgm:cxn modelId="{614E1AF6-D33B-214B-A0ED-42377EDAF986}" type="presParOf" srcId="{A3DFCC93-D7E4-1E48-8F7E-2D7119A876CE}" destId="{05835BB5-6694-E646-92BA-0B693BBD92E3}" srcOrd="3" destOrd="0" presId="urn:microsoft.com/office/officeart/2005/8/layout/radial4"/>
    <dgm:cxn modelId="{438E5A0A-370B-B648-A4E6-2D2799C10B72}" type="presParOf" srcId="{A3DFCC93-D7E4-1E48-8F7E-2D7119A876CE}" destId="{70769229-F332-FD40-8E55-0BB5EDD7F938}" srcOrd="4" destOrd="0" presId="urn:microsoft.com/office/officeart/2005/8/layout/radial4"/>
    <dgm:cxn modelId="{C9223245-0C65-CB44-A6FE-8CABF05DC222}" type="presParOf" srcId="{A3DFCC93-D7E4-1E48-8F7E-2D7119A876CE}" destId="{5C33EB83-07EC-EE41-B777-E6D006E71A17}" srcOrd="5" destOrd="0" presId="urn:microsoft.com/office/officeart/2005/8/layout/radial4"/>
    <dgm:cxn modelId="{1A369A32-704D-AA40-BB5B-BB54DE80C57F}" type="presParOf" srcId="{A3DFCC93-D7E4-1E48-8F7E-2D7119A876CE}" destId="{4227CD39-4A83-5B4E-A0FE-57CD62BEB35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22A1A-F6E0-6B4C-8FAD-514F73C23B5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7C695A-A56F-E84C-BB40-E4D2165FBBD8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broad categories of cryptographic algorithms are commonly used to create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PRNGs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2AE749-0130-944B-ACCE-03B10C1CCA01}" type="parTrans" cxnId="{EB82B1B8-8B3C-2A44-BFBC-A287E06A759C}">
      <dgm:prSet/>
      <dgm:spPr/>
      <dgm:t>
        <a:bodyPr/>
        <a:lstStyle/>
        <a:p>
          <a:endParaRPr lang="en-US"/>
        </a:p>
      </dgm:t>
    </dgm:pt>
    <dgm:pt modelId="{82A56808-0D56-0A43-9683-3A94B3DD589B}" type="sibTrans" cxnId="{EB82B1B8-8B3C-2A44-BFBC-A287E06A759C}">
      <dgm:prSet/>
      <dgm:spPr/>
      <dgm:t>
        <a:bodyPr/>
        <a:lstStyle/>
        <a:p>
          <a:endParaRPr lang="en-US"/>
        </a:p>
      </dgm:t>
    </dgm:pt>
    <dgm:pt modelId="{632E4FAE-BF30-8B40-BE2F-B889663E1FE4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Symmetric block ciphers</a:t>
          </a:r>
        </a:p>
      </dgm:t>
    </dgm:pt>
    <dgm:pt modelId="{F2D292CB-429B-4340-B281-735492988D6C}" type="parTrans" cxnId="{904487DC-AEC9-A64C-85E2-48CD8DE0FBA2}">
      <dgm:prSet/>
      <dgm:spPr/>
      <dgm:t>
        <a:bodyPr/>
        <a:lstStyle/>
        <a:p>
          <a:endParaRPr lang="en-US"/>
        </a:p>
      </dgm:t>
    </dgm:pt>
    <dgm:pt modelId="{FAF37F8E-0CB7-0848-A298-5A652C5F226A}" type="sibTrans" cxnId="{904487DC-AEC9-A64C-85E2-48CD8DE0FBA2}">
      <dgm:prSet/>
      <dgm:spPr/>
      <dgm:t>
        <a:bodyPr/>
        <a:lstStyle/>
        <a:p>
          <a:endParaRPr lang="en-US"/>
        </a:p>
      </dgm:t>
    </dgm:pt>
    <dgm:pt modelId="{0BEC1EE3-1E1F-714B-948D-37D9529684B2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Asymmetric ciphers</a:t>
          </a:r>
        </a:p>
      </dgm:t>
    </dgm:pt>
    <dgm:pt modelId="{D2701C57-CAA3-9E4A-9C3A-4A42F5279E4F}" type="parTrans" cxnId="{0D834ED2-01A5-1447-8149-526980A4DFAF}">
      <dgm:prSet/>
      <dgm:spPr/>
      <dgm:t>
        <a:bodyPr/>
        <a:lstStyle/>
        <a:p>
          <a:endParaRPr lang="en-US"/>
        </a:p>
      </dgm:t>
    </dgm:pt>
    <dgm:pt modelId="{F4A17777-BE37-5B40-80D8-408AF8EDC1AB}" type="sibTrans" cxnId="{0D834ED2-01A5-1447-8149-526980A4DFAF}">
      <dgm:prSet/>
      <dgm:spPr/>
      <dgm:t>
        <a:bodyPr/>
        <a:lstStyle/>
        <a:p>
          <a:endParaRPr lang="en-US"/>
        </a:p>
      </dgm:t>
    </dgm:pt>
    <dgm:pt modelId="{C2ECFB37-480B-E546-9D00-8540C6B05524}">
      <dgm:prSet/>
      <dgm:spPr>
        <a:solidFill>
          <a:schemeClr val="bg1"/>
        </a:solidFill>
        <a:ln w="412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Hash functions and message authentication codes</a:t>
          </a:r>
          <a:endParaRPr lang="en-US" dirty="0"/>
        </a:p>
      </dgm:t>
    </dgm:pt>
    <dgm:pt modelId="{D6186C35-E3E9-9B43-A2D7-954D3780CB91}" type="parTrans" cxnId="{ED8006B2-78DE-0245-8E33-94F2A7201D9D}">
      <dgm:prSet/>
      <dgm:spPr/>
      <dgm:t>
        <a:bodyPr/>
        <a:lstStyle/>
        <a:p>
          <a:endParaRPr lang="en-US"/>
        </a:p>
      </dgm:t>
    </dgm:pt>
    <dgm:pt modelId="{A633C9F2-14C4-A849-8C49-91CE910C173D}" type="sibTrans" cxnId="{ED8006B2-78DE-0245-8E33-94F2A7201D9D}">
      <dgm:prSet/>
      <dgm:spPr/>
      <dgm:t>
        <a:bodyPr/>
        <a:lstStyle/>
        <a:p>
          <a:endParaRPr lang="en-US"/>
        </a:p>
      </dgm:t>
    </dgm:pt>
    <dgm:pt modelId="{1C6FC90A-780B-5948-9C0D-516476B2074F}" type="pres">
      <dgm:prSet presAssocID="{66A22A1A-F6E0-6B4C-8FAD-514F73C23B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56865-5BBB-C849-89AE-DEDF7838FB35}" type="pres">
      <dgm:prSet presAssocID="{017C695A-A56F-E84C-BB40-E4D2165FBBD8}" presName="composite" presStyleCnt="0"/>
      <dgm:spPr/>
    </dgm:pt>
    <dgm:pt modelId="{D62329B7-67B5-1B42-8A0F-233B3F56D7B7}" type="pres">
      <dgm:prSet presAssocID="{017C695A-A56F-E84C-BB40-E4D2165FBBD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2A5B0-C2A6-674A-9001-8537AD5AD575}" type="pres">
      <dgm:prSet presAssocID="{017C695A-A56F-E84C-BB40-E4D2165FBBD8}" presName="desTx" presStyleLbl="alignAccFollowNode1" presStyleIdx="0" presStyleCnt="1" custScaleY="82359" custLinFactNeighborX="-9002" custLinFactNeighborY="-12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C3E2B-D4DB-604D-B96E-F6B186861ABC}" type="presOf" srcId="{0BEC1EE3-1E1F-714B-948D-37D9529684B2}" destId="{97C2A5B0-C2A6-674A-9001-8537AD5AD575}" srcOrd="0" destOrd="1" presId="urn:microsoft.com/office/officeart/2005/8/layout/hList1"/>
    <dgm:cxn modelId="{55BCFD5C-D0D0-E842-87C1-8F684302ACC7}" type="presOf" srcId="{632E4FAE-BF30-8B40-BE2F-B889663E1FE4}" destId="{97C2A5B0-C2A6-674A-9001-8537AD5AD575}" srcOrd="0" destOrd="0" presId="urn:microsoft.com/office/officeart/2005/8/layout/hList1"/>
    <dgm:cxn modelId="{904487DC-AEC9-A64C-85E2-48CD8DE0FBA2}" srcId="{017C695A-A56F-E84C-BB40-E4D2165FBBD8}" destId="{632E4FAE-BF30-8B40-BE2F-B889663E1FE4}" srcOrd="0" destOrd="0" parTransId="{F2D292CB-429B-4340-B281-735492988D6C}" sibTransId="{FAF37F8E-0CB7-0848-A298-5A652C5F226A}"/>
    <dgm:cxn modelId="{8D2748E3-0271-1C46-B1EE-BD3069FABFE1}" type="presOf" srcId="{017C695A-A56F-E84C-BB40-E4D2165FBBD8}" destId="{D62329B7-67B5-1B42-8A0F-233B3F56D7B7}" srcOrd="0" destOrd="0" presId="urn:microsoft.com/office/officeart/2005/8/layout/hList1"/>
    <dgm:cxn modelId="{44AF8C36-4BD5-6046-8A47-D1BA96EC01E8}" type="presOf" srcId="{66A22A1A-F6E0-6B4C-8FAD-514F73C23B5A}" destId="{1C6FC90A-780B-5948-9C0D-516476B2074F}" srcOrd="0" destOrd="0" presId="urn:microsoft.com/office/officeart/2005/8/layout/hList1"/>
    <dgm:cxn modelId="{E6CA4465-D648-2B4B-B78B-D3EB7C54F4CC}" type="presOf" srcId="{C2ECFB37-480B-E546-9D00-8540C6B05524}" destId="{97C2A5B0-C2A6-674A-9001-8537AD5AD575}" srcOrd="0" destOrd="2" presId="urn:microsoft.com/office/officeart/2005/8/layout/hList1"/>
    <dgm:cxn modelId="{0D834ED2-01A5-1447-8149-526980A4DFAF}" srcId="{017C695A-A56F-E84C-BB40-E4D2165FBBD8}" destId="{0BEC1EE3-1E1F-714B-948D-37D9529684B2}" srcOrd="1" destOrd="0" parTransId="{D2701C57-CAA3-9E4A-9C3A-4A42F5279E4F}" sibTransId="{F4A17777-BE37-5B40-80D8-408AF8EDC1AB}"/>
    <dgm:cxn modelId="{ED8006B2-78DE-0245-8E33-94F2A7201D9D}" srcId="{017C695A-A56F-E84C-BB40-E4D2165FBBD8}" destId="{C2ECFB37-480B-E546-9D00-8540C6B05524}" srcOrd="2" destOrd="0" parTransId="{D6186C35-E3E9-9B43-A2D7-954D3780CB91}" sibTransId="{A633C9F2-14C4-A849-8C49-91CE910C173D}"/>
    <dgm:cxn modelId="{EB82B1B8-8B3C-2A44-BFBC-A287E06A759C}" srcId="{66A22A1A-F6E0-6B4C-8FAD-514F73C23B5A}" destId="{017C695A-A56F-E84C-BB40-E4D2165FBBD8}" srcOrd="0" destOrd="0" parTransId="{A12AE749-0130-944B-ACCE-03B10C1CCA01}" sibTransId="{82A56808-0D56-0A43-9683-3A94B3DD589B}"/>
    <dgm:cxn modelId="{39B72F76-4704-044A-8CBB-9BBB69B552A6}" type="presParOf" srcId="{1C6FC90A-780B-5948-9C0D-516476B2074F}" destId="{A4456865-5BBB-C849-89AE-DEDF7838FB35}" srcOrd="0" destOrd="0" presId="urn:microsoft.com/office/officeart/2005/8/layout/hList1"/>
    <dgm:cxn modelId="{346F691C-53A4-1F40-A10B-812CB9523D2A}" type="presParOf" srcId="{A4456865-5BBB-C849-89AE-DEDF7838FB35}" destId="{D62329B7-67B5-1B42-8A0F-233B3F56D7B7}" srcOrd="0" destOrd="0" presId="urn:microsoft.com/office/officeart/2005/8/layout/hList1"/>
    <dgm:cxn modelId="{407587C3-2D2C-1F46-A795-C66BD4486D42}" type="presParOf" srcId="{A4456865-5BBB-C849-89AE-DEDF7838FB35}" destId="{97C2A5B0-C2A6-674A-9001-8537AD5AD5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D9B44-A292-A140-8869-A4903384BD1E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</dgm:pt>
    <dgm:pt modelId="{25AA8E2D-F39C-D54F-A24B-159768F3E3AE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inputs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F5BDC2-55DB-6046-AB79-225F1DED8C7B}" type="parTrans" cxnId="{25DE0C1F-54B7-DF4A-A9B9-1BC16E30D4B1}">
      <dgm:prSet/>
      <dgm:spPr/>
      <dgm:t>
        <a:bodyPr/>
        <a:lstStyle/>
        <a:p>
          <a:endParaRPr lang="en-US"/>
        </a:p>
      </dgm:t>
    </dgm:pt>
    <dgm:pt modelId="{A55DC1FF-E509-0B46-B35C-DAB6F5D348B4}" type="sibTrans" cxnId="{25DE0C1F-54B7-DF4A-A9B9-1BC16E30D4B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18EA638-F4EB-004A-80B8-F524F33E4437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64-bit representation of the current date and time (timestamp)</a:t>
          </a:r>
        </a:p>
      </dgm:t>
    </dgm:pt>
    <dgm:pt modelId="{C17074B8-A52C-ED47-9D12-792CD88F59E8}" type="parTrans" cxnId="{9253E69A-FEDE-F14E-87F7-879A6F27620F}">
      <dgm:prSet/>
      <dgm:spPr/>
      <dgm:t>
        <a:bodyPr/>
        <a:lstStyle/>
        <a:p>
          <a:endParaRPr lang="en-US"/>
        </a:p>
      </dgm:t>
    </dgm:pt>
    <dgm:pt modelId="{BA694DEA-02E0-3846-90E3-6D3DA5551B84}" type="sibTrans" cxnId="{9253E69A-FEDE-F14E-87F7-879A6F27620F}">
      <dgm:prSet/>
      <dgm:spPr/>
      <dgm:t>
        <a:bodyPr/>
        <a:lstStyle/>
        <a:p>
          <a:endParaRPr lang="en-US"/>
        </a:p>
      </dgm:t>
    </dgm:pt>
    <dgm:pt modelId="{C63032D3-F84E-E943-BC72-51FA1A6BFB74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</a:t>
          </a:r>
        </a:p>
      </dgm:t>
    </dgm:pt>
    <dgm:pt modelId="{31BFE598-B7D8-094B-9678-52EB3BA8B8D5}" type="parTrans" cxnId="{4576E4C1-5034-4C4B-A905-3D07EF74CCFB}">
      <dgm:prSet/>
      <dgm:spPr/>
      <dgm:t>
        <a:bodyPr/>
        <a:lstStyle/>
        <a:p>
          <a:endParaRPr lang="en-US"/>
        </a:p>
      </dgm:t>
    </dgm:pt>
    <dgm:pt modelId="{06D883D4-9539-5B4A-971A-27515D772604}" type="sibTrans" cxnId="{4576E4C1-5034-4C4B-A905-3D07EF74CCFB}">
      <dgm:prSet/>
      <dgm:spPr/>
      <dgm:t>
        <a:bodyPr/>
        <a:lstStyle/>
        <a:p>
          <a:endParaRPr lang="en-US"/>
        </a:p>
      </dgm:t>
    </dgm:pt>
    <dgm:pt modelId="{A69C498D-E075-CC4F-B85C-2EA45A530EF1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generator makes use of three 3 DES encryption. </a:t>
          </a:r>
        </a:p>
      </dgm:t>
    </dgm:pt>
    <dgm:pt modelId="{ADA05193-8BF0-0849-9E10-CAC1A334626C}" type="parTrans" cxnId="{67A24157-92BA-C044-8AD0-D84056CD25BE}">
      <dgm:prSet/>
      <dgm:spPr/>
      <dgm:t>
        <a:bodyPr/>
        <a:lstStyle/>
        <a:p>
          <a:endParaRPr lang="en-US"/>
        </a:p>
      </dgm:t>
    </dgm:pt>
    <dgm:pt modelId="{5F7F9556-9260-F248-81BE-8E5C8EE8FA86}" type="sibTrans" cxnId="{67A24157-92BA-C044-8AD0-D84056CD25BE}">
      <dgm:prSet/>
      <dgm:spPr/>
      <dgm:t>
        <a:bodyPr/>
        <a:lstStyle/>
        <a:p>
          <a:endParaRPr lang="en-US"/>
        </a:p>
      </dgm:t>
    </dgm:pt>
    <dgm:pt modelId="{694AECD1-E149-A548-BE38-7702C6CC2DB3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Output</a:t>
          </a:r>
        </a:p>
      </dgm:t>
    </dgm:pt>
    <dgm:pt modelId="{9A86E60D-5F10-C241-AA41-72B9DD04F516}" type="parTrans" cxnId="{706BC246-C401-D547-B0F4-1640677820A9}">
      <dgm:prSet/>
      <dgm:spPr/>
      <dgm:t>
        <a:bodyPr/>
        <a:lstStyle/>
        <a:p>
          <a:endParaRPr lang="en-US"/>
        </a:p>
      </dgm:t>
    </dgm:pt>
    <dgm:pt modelId="{6DCA784C-7314-A04D-949C-14A3A8D19A2C}" type="sibTrans" cxnId="{706BC246-C401-D547-B0F4-1640677820A9}">
      <dgm:prSet/>
      <dgm:spPr/>
      <dgm:t>
        <a:bodyPr/>
        <a:lstStyle/>
        <a:p>
          <a:endParaRPr lang="en-US"/>
        </a:p>
      </dgm:t>
    </dgm:pt>
    <dgm:pt modelId="{12398F35-C137-B145-B9FA-E4BE84F112C5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64-bit pseudorandom number</a:t>
          </a:r>
        </a:p>
      </dgm:t>
    </dgm:pt>
    <dgm:pt modelId="{F3764C98-B448-6848-8038-078AD0FA67E4}" type="parTrans" cxnId="{DDAF4EA0-C9A5-FC40-8456-FEF6F71EDEE0}">
      <dgm:prSet/>
      <dgm:spPr/>
      <dgm:t>
        <a:bodyPr/>
        <a:lstStyle/>
        <a:p>
          <a:endParaRPr lang="en-US"/>
        </a:p>
      </dgm:t>
    </dgm:pt>
    <dgm:pt modelId="{281D26B5-EE85-EF41-A7E4-72F70DE1C07A}" type="sibTrans" cxnId="{DDAF4EA0-C9A5-FC40-8456-FEF6F71EDEE0}">
      <dgm:prSet/>
      <dgm:spPr/>
      <dgm:t>
        <a:bodyPr/>
        <a:lstStyle/>
        <a:p>
          <a:endParaRPr lang="en-US"/>
        </a:p>
      </dgm:t>
    </dgm:pt>
    <dgm:pt modelId="{0C5FDEE1-BD4E-48B2-95D1-8670B9FD2220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64-bit seed value that is initialized to some arbitrary value and is updated during the generation process.</a:t>
          </a:r>
        </a:p>
      </dgm:t>
    </dgm:pt>
    <dgm:pt modelId="{D3055027-4E88-4218-B6E2-A0C5376BE17D}" type="parTrans" cxnId="{282F8247-564A-453C-B4AB-EF09D8759CEC}">
      <dgm:prSet/>
      <dgm:spPr/>
      <dgm:t>
        <a:bodyPr/>
        <a:lstStyle/>
        <a:p>
          <a:endParaRPr lang="en-US"/>
        </a:p>
      </dgm:t>
    </dgm:pt>
    <dgm:pt modelId="{8629078B-3953-45E8-97A8-82D5AE799BED}" type="sibTrans" cxnId="{282F8247-564A-453C-B4AB-EF09D8759CEC}">
      <dgm:prSet/>
      <dgm:spPr/>
      <dgm:t>
        <a:bodyPr/>
        <a:lstStyle/>
        <a:p>
          <a:endParaRPr lang="en-US"/>
        </a:p>
      </dgm:t>
    </dgm:pt>
    <dgm:pt modelId="{39B32D74-4125-48D6-A7F7-EFE920938A97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64-bit seed value.</a:t>
          </a:r>
        </a:p>
      </dgm:t>
    </dgm:pt>
    <dgm:pt modelId="{F92894C5-B502-4148-93A4-CB93E85FC0B1}" type="parTrans" cxnId="{54663418-110C-4CA2-9F82-7A965801447F}">
      <dgm:prSet/>
      <dgm:spPr/>
      <dgm:t>
        <a:bodyPr/>
        <a:lstStyle/>
        <a:p>
          <a:endParaRPr lang="en-US"/>
        </a:p>
      </dgm:t>
    </dgm:pt>
    <dgm:pt modelId="{708FBDE2-8D03-47CA-B558-CB98C1EA99ED}" type="sibTrans" cxnId="{54663418-110C-4CA2-9F82-7A965801447F}">
      <dgm:prSet/>
      <dgm:spPr/>
      <dgm:t>
        <a:bodyPr/>
        <a:lstStyle/>
        <a:p>
          <a:endParaRPr lang="en-US"/>
        </a:p>
      </dgm:t>
    </dgm:pt>
    <dgm:pt modelId="{129D728E-D70E-40B7-8573-F9EBBD9A362A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 three make use of the same pair of 56-bit keys.</a:t>
          </a:r>
        </a:p>
      </dgm:t>
    </dgm:pt>
    <dgm:pt modelId="{432FAFD8-638D-454F-8C8A-79BE9AB1EB4E}" type="parTrans" cxnId="{FD446D1E-D4E7-4A82-B4FF-BB23F7E32C0E}">
      <dgm:prSet/>
      <dgm:spPr/>
      <dgm:t>
        <a:bodyPr/>
        <a:lstStyle/>
        <a:p>
          <a:endParaRPr lang="en-US"/>
        </a:p>
      </dgm:t>
    </dgm:pt>
    <dgm:pt modelId="{98DBACB5-FD36-454D-8730-972E98698A38}" type="sibTrans" cxnId="{FD446D1E-D4E7-4A82-B4FF-BB23F7E32C0E}">
      <dgm:prSet/>
      <dgm:spPr/>
      <dgm:t>
        <a:bodyPr/>
        <a:lstStyle/>
        <a:p>
          <a:endParaRPr lang="en-US"/>
        </a:p>
      </dgm:t>
    </dgm:pt>
    <dgm:pt modelId="{4A41B123-F3C2-1543-AAA2-DF1F527B9B71}" type="pres">
      <dgm:prSet presAssocID="{14FD9B44-A292-A140-8869-A4903384BD1E}" presName="Name0" presStyleCnt="0">
        <dgm:presLayoutVars>
          <dgm:dir/>
          <dgm:resizeHandles val="exact"/>
        </dgm:presLayoutVars>
      </dgm:prSet>
      <dgm:spPr/>
    </dgm:pt>
    <dgm:pt modelId="{A43EB366-F9EF-164F-8F16-666C8C00DA3A}" type="pres">
      <dgm:prSet presAssocID="{14FD9B44-A292-A140-8869-A4903384BD1E}" presName="cycle" presStyleCnt="0"/>
      <dgm:spPr/>
    </dgm:pt>
    <dgm:pt modelId="{B356C3C3-176D-5E4F-96FD-10D88EEF7922}" type="pres">
      <dgm:prSet presAssocID="{25AA8E2D-F39C-D54F-A24B-159768F3E3AE}" presName="nodeFirstNode" presStyleLbl="node1" presStyleIdx="0" presStyleCnt="3" custScaleX="93768" custScaleY="9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FF0D-80C7-B143-B4DC-FA633776886F}" type="pres">
      <dgm:prSet presAssocID="{A55DC1FF-E509-0B46-B35C-DAB6F5D348B4}" presName="sibTransFirstNode" presStyleLbl="bgShp" presStyleIdx="0" presStyleCnt="1" custScaleX="109329" custLinFactNeighborX="15" custLinFactNeighborY="3018"/>
      <dgm:spPr/>
      <dgm:t>
        <a:bodyPr/>
        <a:lstStyle/>
        <a:p>
          <a:endParaRPr lang="en-US"/>
        </a:p>
      </dgm:t>
    </dgm:pt>
    <dgm:pt modelId="{5006A93B-B9AC-A244-BAF9-EA105FE88F8A}" type="pres">
      <dgm:prSet presAssocID="{C63032D3-F84E-E943-BC72-51FA1A6BFB74}" presName="nodeFollowingNodes" presStyleLbl="node1" presStyleIdx="1" presStyleCnt="3" custScaleX="104978" custScaleY="73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E789F-A4A1-1F4A-9A03-B121D4D9510A}" type="pres">
      <dgm:prSet presAssocID="{694AECD1-E149-A548-BE38-7702C6CC2DB3}" presName="nodeFollowingNodes" presStyleLbl="node1" presStyleIdx="2" presStyleCnt="3" custScaleX="87043" custScaleY="63931" custRadScaleRad="89977" custRadScaleInc="-4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905ED-00F8-1F4C-B949-6549C3025BBA}" type="presOf" srcId="{14FD9B44-A292-A140-8869-A4903384BD1E}" destId="{4A41B123-F3C2-1543-AAA2-DF1F527B9B71}" srcOrd="0" destOrd="0" presId="urn:microsoft.com/office/officeart/2005/8/layout/cycle3"/>
    <dgm:cxn modelId="{FD446D1E-D4E7-4A82-B4FF-BB23F7E32C0E}" srcId="{C63032D3-F84E-E943-BC72-51FA1A6BFB74}" destId="{129D728E-D70E-40B7-8573-F9EBBD9A362A}" srcOrd="1" destOrd="0" parTransId="{432FAFD8-638D-454F-8C8A-79BE9AB1EB4E}" sibTransId="{98DBACB5-FD36-454D-8730-972E98698A38}"/>
    <dgm:cxn modelId="{84E61314-95B8-634D-85A1-A610793CBC62}" type="presOf" srcId="{C63032D3-F84E-E943-BC72-51FA1A6BFB74}" destId="{5006A93B-B9AC-A244-BAF9-EA105FE88F8A}" srcOrd="0" destOrd="0" presId="urn:microsoft.com/office/officeart/2005/8/layout/cycle3"/>
    <dgm:cxn modelId="{54663418-110C-4CA2-9F82-7A965801447F}" srcId="{694AECD1-E149-A548-BE38-7702C6CC2DB3}" destId="{39B32D74-4125-48D6-A7F7-EFE920938A97}" srcOrd="1" destOrd="0" parTransId="{F92894C5-B502-4148-93A4-CB93E85FC0B1}" sibTransId="{708FBDE2-8D03-47CA-B558-CB98C1EA99ED}"/>
    <dgm:cxn modelId="{E94A52FF-7647-4145-8026-70FA80424B6F}" type="presOf" srcId="{25AA8E2D-F39C-D54F-A24B-159768F3E3AE}" destId="{B356C3C3-176D-5E4F-96FD-10D88EEF7922}" srcOrd="0" destOrd="0" presId="urn:microsoft.com/office/officeart/2005/8/layout/cycle3"/>
    <dgm:cxn modelId="{93080F81-DA42-1647-9FA9-95BF4D925F1A}" type="presOf" srcId="{12398F35-C137-B145-B9FA-E4BE84F112C5}" destId="{8FFE789F-A4A1-1F4A-9A03-B121D4D9510A}" srcOrd="0" destOrd="1" presId="urn:microsoft.com/office/officeart/2005/8/layout/cycle3"/>
    <dgm:cxn modelId="{4576E4C1-5034-4C4B-A905-3D07EF74CCFB}" srcId="{14FD9B44-A292-A140-8869-A4903384BD1E}" destId="{C63032D3-F84E-E943-BC72-51FA1A6BFB74}" srcOrd="1" destOrd="0" parTransId="{31BFE598-B7D8-094B-9678-52EB3BA8B8D5}" sibTransId="{06D883D4-9539-5B4A-971A-27515D772604}"/>
    <dgm:cxn modelId="{C3A08C29-61FD-E94F-A323-8FDE8D0965E0}" type="presOf" srcId="{A69C498D-E075-CC4F-B85C-2EA45A530EF1}" destId="{5006A93B-B9AC-A244-BAF9-EA105FE88F8A}" srcOrd="0" destOrd="1" presId="urn:microsoft.com/office/officeart/2005/8/layout/cycle3"/>
    <dgm:cxn modelId="{706BC246-C401-D547-B0F4-1640677820A9}" srcId="{14FD9B44-A292-A140-8869-A4903384BD1E}" destId="{694AECD1-E149-A548-BE38-7702C6CC2DB3}" srcOrd="2" destOrd="0" parTransId="{9A86E60D-5F10-C241-AA41-72B9DD04F516}" sibTransId="{6DCA784C-7314-A04D-949C-14A3A8D19A2C}"/>
    <dgm:cxn modelId="{DDAF4EA0-C9A5-FC40-8456-FEF6F71EDEE0}" srcId="{694AECD1-E149-A548-BE38-7702C6CC2DB3}" destId="{12398F35-C137-B145-B9FA-E4BE84F112C5}" srcOrd="0" destOrd="0" parTransId="{F3764C98-B448-6848-8038-078AD0FA67E4}" sibTransId="{281D26B5-EE85-EF41-A7E4-72F70DE1C07A}"/>
    <dgm:cxn modelId="{31854175-37A6-5B45-B9B8-7B5577BED59D}" type="presOf" srcId="{A55DC1FF-E509-0B46-B35C-DAB6F5D348B4}" destId="{A8F1FF0D-80C7-B143-B4DC-FA633776886F}" srcOrd="0" destOrd="0" presId="urn:microsoft.com/office/officeart/2005/8/layout/cycle3"/>
    <dgm:cxn modelId="{67A24157-92BA-C044-8AD0-D84056CD25BE}" srcId="{C63032D3-F84E-E943-BC72-51FA1A6BFB74}" destId="{A69C498D-E075-CC4F-B85C-2EA45A530EF1}" srcOrd="0" destOrd="0" parTransId="{ADA05193-8BF0-0849-9E10-CAC1A334626C}" sibTransId="{5F7F9556-9260-F248-81BE-8E5C8EE8FA86}"/>
    <dgm:cxn modelId="{9253E69A-FEDE-F14E-87F7-879A6F27620F}" srcId="{25AA8E2D-F39C-D54F-A24B-159768F3E3AE}" destId="{218EA638-F4EB-004A-80B8-F524F33E4437}" srcOrd="0" destOrd="0" parTransId="{C17074B8-A52C-ED47-9D12-792CD88F59E8}" sibTransId="{BA694DEA-02E0-3846-90E3-6D3DA5551B84}"/>
    <dgm:cxn modelId="{4BC0588F-668B-4262-A1F3-985EF2D9D79C}" type="presOf" srcId="{39B32D74-4125-48D6-A7F7-EFE920938A97}" destId="{8FFE789F-A4A1-1F4A-9A03-B121D4D9510A}" srcOrd="0" destOrd="2" presId="urn:microsoft.com/office/officeart/2005/8/layout/cycle3"/>
    <dgm:cxn modelId="{35D18918-0837-9F4F-8743-FA347D3F80D5}" type="presOf" srcId="{218EA638-F4EB-004A-80B8-F524F33E4437}" destId="{B356C3C3-176D-5E4F-96FD-10D88EEF7922}" srcOrd="0" destOrd="1" presId="urn:microsoft.com/office/officeart/2005/8/layout/cycle3"/>
    <dgm:cxn modelId="{8C1DB314-C832-41ED-829F-37E226764274}" type="presOf" srcId="{129D728E-D70E-40B7-8573-F9EBBD9A362A}" destId="{5006A93B-B9AC-A244-BAF9-EA105FE88F8A}" srcOrd="0" destOrd="2" presId="urn:microsoft.com/office/officeart/2005/8/layout/cycle3"/>
    <dgm:cxn modelId="{323992A4-BA25-274E-8EAB-0AFE376461CD}" type="presOf" srcId="{694AECD1-E149-A548-BE38-7702C6CC2DB3}" destId="{8FFE789F-A4A1-1F4A-9A03-B121D4D9510A}" srcOrd="0" destOrd="0" presId="urn:microsoft.com/office/officeart/2005/8/layout/cycle3"/>
    <dgm:cxn modelId="{AFA1A3F0-2364-4441-91B7-721F517D2951}" type="presOf" srcId="{0C5FDEE1-BD4E-48B2-95D1-8670B9FD2220}" destId="{B356C3C3-176D-5E4F-96FD-10D88EEF7922}" srcOrd="0" destOrd="2" presId="urn:microsoft.com/office/officeart/2005/8/layout/cycle3"/>
    <dgm:cxn modelId="{282F8247-564A-453C-B4AB-EF09D8759CEC}" srcId="{25AA8E2D-F39C-D54F-A24B-159768F3E3AE}" destId="{0C5FDEE1-BD4E-48B2-95D1-8670B9FD2220}" srcOrd="1" destOrd="0" parTransId="{D3055027-4E88-4218-B6E2-A0C5376BE17D}" sibTransId="{8629078B-3953-45E8-97A8-82D5AE799BED}"/>
    <dgm:cxn modelId="{25DE0C1F-54B7-DF4A-A9B9-1BC16E30D4B1}" srcId="{14FD9B44-A292-A140-8869-A4903384BD1E}" destId="{25AA8E2D-F39C-D54F-A24B-159768F3E3AE}" srcOrd="0" destOrd="0" parTransId="{75F5BDC2-55DB-6046-AB79-225F1DED8C7B}" sibTransId="{A55DC1FF-E509-0B46-B35C-DAB6F5D348B4}"/>
    <dgm:cxn modelId="{3BE0B255-938B-2741-8D57-33378EC8119D}" type="presParOf" srcId="{4A41B123-F3C2-1543-AAA2-DF1F527B9B71}" destId="{A43EB366-F9EF-164F-8F16-666C8C00DA3A}" srcOrd="0" destOrd="0" presId="urn:microsoft.com/office/officeart/2005/8/layout/cycle3"/>
    <dgm:cxn modelId="{AE210067-A388-BC42-83A6-A87392F549E6}" type="presParOf" srcId="{A43EB366-F9EF-164F-8F16-666C8C00DA3A}" destId="{B356C3C3-176D-5E4F-96FD-10D88EEF7922}" srcOrd="0" destOrd="0" presId="urn:microsoft.com/office/officeart/2005/8/layout/cycle3"/>
    <dgm:cxn modelId="{773A77EC-6F60-EC44-862E-9000ABDEF7E3}" type="presParOf" srcId="{A43EB366-F9EF-164F-8F16-666C8C00DA3A}" destId="{A8F1FF0D-80C7-B143-B4DC-FA633776886F}" srcOrd="1" destOrd="0" presId="urn:microsoft.com/office/officeart/2005/8/layout/cycle3"/>
    <dgm:cxn modelId="{A2666F6E-F216-5648-B455-93D88553A823}" type="presParOf" srcId="{A43EB366-F9EF-164F-8F16-666C8C00DA3A}" destId="{5006A93B-B9AC-A244-BAF9-EA105FE88F8A}" srcOrd="2" destOrd="0" presId="urn:microsoft.com/office/officeart/2005/8/layout/cycle3"/>
    <dgm:cxn modelId="{EA8DB671-70C6-FE48-89C8-D16C623B50D5}" type="presParOf" srcId="{A43EB366-F9EF-164F-8F16-666C8C00DA3A}" destId="{8FFE789F-A4A1-1F4A-9A03-B121D4D9510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7C226B-1D9E-284E-ABFB-E2FCB67F1E9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6009B-0BCA-B044-8AAF-6A3F1A073FDB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encryption sequence should have a large period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A73CED-AE7A-E74D-B0D8-DB0B8D8F9094}" type="parTrans" cxnId="{A1C57CAA-4B6F-0240-AD7D-F94207A9A609}">
      <dgm:prSet/>
      <dgm:spPr/>
      <dgm:t>
        <a:bodyPr/>
        <a:lstStyle/>
        <a:p>
          <a:endParaRPr lang="en-US"/>
        </a:p>
      </dgm:t>
    </dgm:pt>
    <dgm:pt modelId="{96921BB6-F564-A946-BB1C-5ECBB7C32FE7}" type="sibTrans" cxnId="{A1C57CAA-4B6F-0240-AD7D-F94207A9A609}">
      <dgm:prSet/>
      <dgm:spPr/>
      <dgm:t>
        <a:bodyPr/>
        <a:lstStyle/>
        <a:p>
          <a:endParaRPr lang="en-US"/>
        </a:p>
      </dgm:t>
    </dgm:pt>
    <dgm:pt modelId="{5CAB22FB-9851-3C4F-A038-20CA627548A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A PRNG produces a deterministic stream of bits that eventually repeats;  the period should be large.</a:t>
          </a:r>
          <a:endParaRPr lang="en-US" dirty="0"/>
        </a:p>
      </dgm:t>
    </dgm:pt>
    <dgm:pt modelId="{C77EC44B-C743-7441-8826-4F2FD46C77BB}" type="parTrans" cxnId="{66505DE4-011D-4945-BF82-8C0B58BF0602}">
      <dgm:prSet/>
      <dgm:spPr/>
      <dgm:t>
        <a:bodyPr/>
        <a:lstStyle/>
        <a:p>
          <a:endParaRPr lang="en-US"/>
        </a:p>
      </dgm:t>
    </dgm:pt>
    <dgm:pt modelId="{A6C4B935-EA6D-9B4D-9C5F-8D0ED0882F93}" type="sibTrans" cxnId="{66505DE4-011D-4945-BF82-8C0B58BF0602}">
      <dgm:prSet/>
      <dgm:spPr/>
      <dgm:t>
        <a:bodyPr/>
        <a:lstStyle/>
        <a:p>
          <a:endParaRPr lang="en-US"/>
        </a:p>
      </dgm:t>
    </dgm:pt>
    <dgm:pt modelId="{FF83F01D-A9F6-3643-AB48-CC295FA77287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keystream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should approximate the properties of a true random number stream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C986A-F851-1543-BA4F-7272A0D4EBE9}" type="parTrans" cxnId="{C35F3613-513F-2748-A327-F6DBFA01CC4E}">
      <dgm:prSet/>
      <dgm:spPr/>
      <dgm:t>
        <a:bodyPr/>
        <a:lstStyle/>
        <a:p>
          <a:endParaRPr lang="en-US"/>
        </a:p>
      </dgm:t>
    </dgm:pt>
    <dgm:pt modelId="{E3F4A284-D537-8845-8E5C-94442DAB92BA}" type="sibTrans" cxnId="{C35F3613-513F-2748-A327-F6DBFA01CC4E}">
      <dgm:prSet/>
      <dgm:spPr/>
      <dgm:t>
        <a:bodyPr/>
        <a:lstStyle/>
        <a:p>
          <a:endParaRPr lang="en-US"/>
        </a:p>
      </dgm:t>
    </dgm:pt>
    <dgm:pt modelId="{12860769-CBB5-6C42-9930-B0FE3D445E2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There should be an approximately equal number of 1s and 0s</a:t>
          </a:r>
          <a:endParaRPr lang="en-US" dirty="0"/>
        </a:p>
      </dgm:t>
    </dgm:pt>
    <dgm:pt modelId="{00019D7B-7AE6-3242-943D-09860589527C}" type="parTrans" cxnId="{E101E2C3-9F93-5745-B591-27BE8E0F5D04}">
      <dgm:prSet/>
      <dgm:spPr/>
      <dgm:t>
        <a:bodyPr/>
        <a:lstStyle/>
        <a:p>
          <a:endParaRPr lang="en-US"/>
        </a:p>
      </dgm:t>
    </dgm:pt>
    <dgm:pt modelId="{60C87F0B-F30A-5749-BB59-E6278A1D1ABB}" type="sibTrans" cxnId="{E101E2C3-9F93-5745-B591-27BE8E0F5D04}">
      <dgm:prSet/>
      <dgm:spPr/>
      <dgm:t>
        <a:bodyPr/>
        <a:lstStyle/>
        <a:p>
          <a:endParaRPr lang="en-US"/>
        </a:p>
      </dgm:t>
    </dgm:pt>
    <dgm:pt modelId="{CFDCEF11-EADE-8945-876F-DA0E223FC7D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If the </a:t>
          </a:r>
          <a:r>
            <a:rPr lang="en-US" dirty="0" err="1" smtClean="0"/>
            <a:t>keystream</a:t>
          </a:r>
          <a:r>
            <a:rPr lang="en-US" dirty="0" smtClean="0"/>
            <a:t> is treated as a stream of bytes, then all of the 256 possible byte values should appear equally often</a:t>
          </a:r>
          <a:endParaRPr lang="en-US" dirty="0"/>
        </a:p>
      </dgm:t>
    </dgm:pt>
    <dgm:pt modelId="{B908A7B6-BCB7-6E40-9BBC-43554892AEC8}" type="parTrans" cxnId="{50670E59-0762-664B-8550-CD2BD08A57F9}">
      <dgm:prSet/>
      <dgm:spPr/>
      <dgm:t>
        <a:bodyPr/>
        <a:lstStyle/>
        <a:p>
          <a:endParaRPr lang="en-US"/>
        </a:p>
      </dgm:t>
    </dgm:pt>
    <dgm:pt modelId="{E3CF9A06-5904-5643-A249-92F316AF3179}" type="sibTrans" cxnId="{50670E59-0762-664B-8550-CD2BD08A57F9}">
      <dgm:prSet/>
      <dgm:spPr/>
      <dgm:t>
        <a:bodyPr/>
        <a:lstStyle/>
        <a:p>
          <a:endParaRPr lang="en-US"/>
        </a:p>
      </dgm:t>
    </dgm:pt>
    <dgm:pt modelId="{E785F470-007E-834B-A97E-A312F7594748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 length of at least 128 bits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15A13E-8CDC-DA47-8255-C50A6A2B4F0A}" type="parTrans" cxnId="{0F457521-C1DA-1548-98EB-E0E1CEAD543D}">
      <dgm:prSet/>
      <dgm:spPr/>
      <dgm:t>
        <a:bodyPr/>
        <a:lstStyle/>
        <a:p>
          <a:endParaRPr lang="en-US"/>
        </a:p>
      </dgm:t>
    </dgm:pt>
    <dgm:pt modelId="{5A21B085-B5EA-FE4E-89FC-8A2699988F2D}" type="sibTrans" cxnId="{0F457521-C1DA-1548-98EB-E0E1CEAD543D}">
      <dgm:prSet/>
      <dgm:spPr/>
      <dgm:t>
        <a:bodyPr/>
        <a:lstStyle/>
        <a:p>
          <a:endParaRPr lang="en-US"/>
        </a:p>
      </dgm:t>
    </dgm:pt>
    <dgm:pt modelId="{D6691194-F350-4846-8856-9895BC15645E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The output of the PRNG depends on the value of the key</a:t>
          </a:r>
          <a:endParaRPr lang="en-US" dirty="0"/>
        </a:p>
      </dgm:t>
    </dgm:pt>
    <dgm:pt modelId="{D16307BC-809D-F54F-ADAC-D7399A84E7AF}" type="parTrans" cxnId="{E4882E99-70AB-A345-A709-F9F420577C2E}">
      <dgm:prSet/>
      <dgm:spPr/>
      <dgm:t>
        <a:bodyPr/>
        <a:lstStyle/>
        <a:p>
          <a:endParaRPr lang="en-US"/>
        </a:p>
      </dgm:t>
    </dgm:pt>
    <dgm:pt modelId="{B0D232E9-CCE7-8640-9F99-AF0A519FF3CB}" type="sibTrans" cxnId="{E4882E99-70AB-A345-A709-F9F420577C2E}">
      <dgm:prSet/>
      <dgm:spPr/>
      <dgm:t>
        <a:bodyPr/>
        <a:lstStyle/>
        <a:p>
          <a:endParaRPr lang="en-US"/>
        </a:p>
      </dgm:t>
    </dgm:pt>
    <dgm:pt modelId="{CC969CCA-2815-6240-98A2-21DE6D8FBE4A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a properly designed PRNG a stream cipher can be as secure as a block cipher of comparable key length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F5A781-FA30-1546-BFAA-8B243277B826}" type="parTrans" cxnId="{BC21047C-F731-A342-BD5A-D07182EFC5A1}">
      <dgm:prSet/>
      <dgm:spPr/>
      <dgm:t>
        <a:bodyPr/>
        <a:lstStyle/>
        <a:p>
          <a:endParaRPr lang="en-US"/>
        </a:p>
      </dgm:t>
    </dgm:pt>
    <dgm:pt modelId="{4925DBD4-83C4-C14C-A299-07F6BA4BF8E7}" type="sibTrans" cxnId="{BC21047C-F731-A342-BD5A-D07182EFC5A1}">
      <dgm:prSet/>
      <dgm:spPr/>
      <dgm:t>
        <a:bodyPr/>
        <a:lstStyle/>
        <a:p>
          <a:endParaRPr lang="en-US"/>
        </a:p>
      </dgm:t>
    </dgm:pt>
    <dgm:pt modelId="{7CE2E1C5-373F-3940-AEF3-7D3B3572E9A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0"/>
          <a:r>
            <a:rPr lang="en-AU" dirty="0" smtClean="0"/>
            <a:t>Stream ciphers that do not use block ciphers as a building block are typically faster and use far less code than block ciphers</a:t>
          </a:r>
          <a:endParaRPr lang="en-AU" dirty="0"/>
        </a:p>
      </dgm:t>
    </dgm:pt>
    <dgm:pt modelId="{B1B20878-674A-714F-B13F-9E593484C31E}" type="parTrans" cxnId="{5ABD712D-7854-B74C-BC9A-F5AB882C05E5}">
      <dgm:prSet/>
      <dgm:spPr/>
      <dgm:t>
        <a:bodyPr/>
        <a:lstStyle/>
        <a:p>
          <a:endParaRPr lang="en-US"/>
        </a:p>
      </dgm:t>
    </dgm:pt>
    <dgm:pt modelId="{8427CDE1-5DD7-1E40-B77F-8AE4B7F22D2B}" type="sibTrans" cxnId="{5ABD712D-7854-B74C-BC9A-F5AB882C05E5}">
      <dgm:prSet/>
      <dgm:spPr/>
      <dgm:t>
        <a:bodyPr/>
        <a:lstStyle/>
        <a:p>
          <a:endParaRPr lang="en-US"/>
        </a:p>
      </dgm:t>
    </dgm:pt>
    <dgm:pt modelId="{53D77C70-2298-CF43-82AD-7BAED5A08B37}" type="pres">
      <dgm:prSet presAssocID="{3B7C226B-1D9E-284E-ABFB-E2FCB67F1E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7D600-01CB-CA41-AB50-C040FFDA7F94}" type="pres">
      <dgm:prSet presAssocID="{4FE6009B-0BCA-B044-8AAF-6A3F1A073FDB}" presName="linNode" presStyleCnt="0"/>
      <dgm:spPr/>
    </dgm:pt>
    <dgm:pt modelId="{DF8243A5-C0B6-FE4F-A1A4-CBEFD28A1F47}" type="pres">
      <dgm:prSet presAssocID="{4FE6009B-0BCA-B044-8AAF-6A3F1A073FD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3FB94-56E6-4343-815A-4C88DE8E4629}" type="pres">
      <dgm:prSet presAssocID="{4FE6009B-0BCA-B044-8AAF-6A3F1A073FD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39046-BC2B-0742-8108-739E25EE09DF}" type="pres">
      <dgm:prSet presAssocID="{96921BB6-F564-A946-BB1C-5ECBB7C32FE7}" presName="sp" presStyleCnt="0"/>
      <dgm:spPr/>
    </dgm:pt>
    <dgm:pt modelId="{A59A3CBD-9545-F344-B04E-A6370A344E4B}" type="pres">
      <dgm:prSet presAssocID="{FF83F01D-A9F6-3643-AB48-CC295FA77287}" presName="linNode" presStyleCnt="0"/>
      <dgm:spPr/>
    </dgm:pt>
    <dgm:pt modelId="{92B1AF1B-DF41-0A49-BDA3-2FD01C54A696}" type="pres">
      <dgm:prSet presAssocID="{FF83F01D-A9F6-3643-AB48-CC295FA7728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7628-7D36-B74C-9F78-063350B6C244}" type="pres">
      <dgm:prSet presAssocID="{FF83F01D-A9F6-3643-AB48-CC295FA7728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83702-C7AE-164F-B2B8-76693071F884}" type="pres">
      <dgm:prSet presAssocID="{E3F4A284-D537-8845-8E5C-94442DAB92BA}" presName="sp" presStyleCnt="0"/>
      <dgm:spPr/>
    </dgm:pt>
    <dgm:pt modelId="{72E6CE48-A16F-3443-96CD-67CEEC82D930}" type="pres">
      <dgm:prSet presAssocID="{E785F470-007E-834B-A97E-A312F7594748}" presName="linNode" presStyleCnt="0"/>
      <dgm:spPr/>
    </dgm:pt>
    <dgm:pt modelId="{C4F89D33-03C4-0649-AC4F-4D7DAC421B0B}" type="pres">
      <dgm:prSet presAssocID="{E785F470-007E-834B-A97E-A312F759474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08EE9-CD81-E344-AF3D-8514986ABB33}" type="pres">
      <dgm:prSet presAssocID="{E785F470-007E-834B-A97E-A312F759474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05F2C-AB9F-D145-B7F7-B082FB6BFD6D}" type="pres">
      <dgm:prSet presAssocID="{5A21B085-B5EA-FE4E-89FC-8A2699988F2D}" presName="sp" presStyleCnt="0"/>
      <dgm:spPr/>
    </dgm:pt>
    <dgm:pt modelId="{1989FDFE-CBB8-7448-AB70-02E3D1A88949}" type="pres">
      <dgm:prSet presAssocID="{CC969CCA-2815-6240-98A2-21DE6D8FBE4A}" presName="linNode" presStyleCnt="0"/>
      <dgm:spPr/>
    </dgm:pt>
    <dgm:pt modelId="{130DEB4F-07F2-074F-9A55-A205477665FB}" type="pres">
      <dgm:prSet presAssocID="{CC969CCA-2815-6240-98A2-21DE6D8FBE4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A4BEF-EB38-4E4C-9C67-7A7D0104F848}" type="pres">
      <dgm:prSet presAssocID="{CC969CCA-2815-6240-98A2-21DE6D8FBE4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8B7F95-58F5-1448-871B-57FB6D0B95AA}" type="presOf" srcId="{3B7C226B-1D9E-284E-ABFB-E2FCB67F1E95}" destId="{53D77C70-2298-CF43-82AD-7BAED5A08B37}" srcOrd="0" destOrd="0" presId="urn:microsoft.com/office/officeart/2005/8/layout/vList5"/>
    <dgm:cxn modelId="{50670E59-0762-664B-8550-CD2BD08A57F9}" srcId="{FF83F01D-A9F6-3643-AB48-CC295FA77287}" destId="{CFDCEF11-EADE-8945-876F-DA0E223FC7DA}" srcOrd="1" destOrd="0" parTransId="{B908A7B6-BCB7-6E40-9BBC-43554892AEC8}" sibTransId="{E3CF9A06-5904-5643-A249-92F316AF3179}"/>
    <dgm:cxn modelId="{2A748510-2463-A54D-8BDB-6CC20B4A282F}" type="presOf" srcId="{12860769-CBB5-6C42-9930-B0FE3D445E2C}" destId="{F5DB7628-7D36-B74C-9F78-063350B6C244}" srcOrd="0" destOrd="0" presId="urn:microsoft.com/office/officeart/2005/8/layout/vList5"/>
    <dgm:cxn modelId="{665E1E4D-D74D-5E46-86CC-2C82540E2DB1}" type="presOf" srcId="{7CE2E1C5-373F-3940-AEF3-7D3B3572E9AF}" destId="{424A4BEF-EB38-4E4C-9C67-7A7D0104F848}" srcOrd="0" destOrd="0" presId="urn:microsoft.com/office/officeart/2005/8/layout/vList5"/>
    <dgm:cxn modelId="{F770BF1C-1984-AD40-A66A-4DE084B991FC}" type="presOf" srcId="{CC969CCA-2815-6240-98A2-21DE6D8FBE4A}" destId="{130DEB4F-07F2-074F-9A55-A205477665FB}" srcOrd="0" destOrd="0" presId="urn:microsoft.com/office/officeart/2005/8/layout/vList5"/>
    <dgm:cxn modelId="{E101E2C3-9F93-5745-B591-27BE8E0F5D04}" srcId="{FF83F01D-A9F6-3643-AB48-CC295FA77287}" destId="{12860769-CBB5-6C42-9930-B0FE3D445E2C}" srcOrd="0" destOrd="0" parTransId="{00019D7B-7AE6-3242-943D-09860589527C}" sibTransId="{60C87F0B-F30A-5749-BB59-E6278A1D1ABB}"/>
    <dgm:cxn modelId="{08B7E96E-AB33-FC42-82AE-609890BD7ECA}" type="presOf" srcId="{D6691194-F350-4846-8856-9895BC15645E}" destId="{8FB08EE9-CD81-E344-AF3D-8514986ABB33}" srcOrd="0" destOrd="0" presId="urn:microsoft.com/office/officeart/2005/8/layout/vList5"/>
    <dgm:cxn modelId="{4A48ACC1-421F-024C-ACAB-7EE658B893D5}" type="presOf" srcId="{CFDCEF11-EADE-8945-876F-DA0E223FC7DA}" destId="{F5DB7628-7D36-B74C-9F78-063350B6C244}" srcOrd="0" destOrd="1" presId="urn:microsoft.com/office/officeart/2005/8/layout/vList5"/>
    <dgm:cxn modelId="{66505DE4-011D-4945-BF82-8C0B58BF0602}" srcId="{4FE6009B-0BCA-B044-8AAF-6A3F1A073FDB}" destId="{5CAB22FB-9851-3C4F-A038-20CA627548AA}" srcOrd="0" destOrd="0" parTransId="{C77EC44B-C743-7441-8826-4F2FD46C77BB}" sibTransId="{A6C4B935-EA6D-9B4D-9C5F-8D0ED0882F93}"/>
    <dgm:cxn modelId="{C35F3613-513F-2748-A327-F6DBFA01CC4E}" srcId="{3B7C226B-1D9E-284E-ABFB-E2FCB67F1E95}" destId="{FF83F01D-A9F6-3643-AB48-CC295FA77287}" srcOrd="1" destOrd="0" parTransId="{2DCC986A-F851-1543-BA4F-7272A0D4EBE9}" sibTransId="{E3F4A284-D537-8845-8E5C-94442DAB92BA}"/>
    <dgm:cxn modelId="{6AF66ABA-4B02-0B45-B7C3-DCB778015553}" type="presOf" srcId="{4FE6009B-0BCA-B044-8AAF-6A3F1A073FDB}" destId="{DF8243A5-C0B6-FE4F-A1A4-CBEFD28A1F47}" srcOrd="0" destOrd="0" presId="urn:microsoft.com/office/officeart/2005/8/layout/vList5"/>
    <dgm:cxn modelId="{A1C57CAA-4B6F-0240-AD7D-F94207A9A609}" srcId="{3B7C226B-1D9E-284E-ABFB-E2FCB67F1E95}" destId="{4FE6009B-0BCA-B044-8AAF-6A3F1A073FDB}" srcOrd="0" destOrd="0" parTransId="{4CA73CED-AE7A-E74D-B0D8-DB0B8D8F9094}" sibTransId="{96921BB6-F564-A946-BB1C-5ECBB7C32FE7}"/>
    <dgm:cxn modelId="{5ABD712D-7854-B74C-BC9A-F5AB882C05E5}" srcId="{CC969CCA-2815-6240-98A2-21DE6D8FBE4A}" destId="{7CE2E1C5-373F-3940-AEF3-7D3B3572E9AF}" srcOrd="0" destOrd="0" parTransId="{B1B20878-674A-714F-B13F-9E593484C31E}" sibTransId="{8427CDE1-5DD7-1E40-B77F-8AE4B7F22D2B}"/>
    <dgm:cxn modelId="{E4882E99-70AB-A345-A709-F9F420577C2E}" srcId="{E785F470-007E-834B-A97E-A312F7594748}" destId="{D6691194-F350-4846-8856-9895BC15645E}" srcOrd="0" destOrd="0" parTransId="{D16307BC-809D-F54F-ADAC-D7399A84E7AF}" sibTransId="{B0D232E9-CCE7-8640-9F99-AF0A519FF3CB}"/>
    <dgm:cxn modelId="{BC21047C-F731-A342-BD5A-D07182EFC5A1}" srcId="{3B7C226B-1D9E-284E-ABFB-E2FCB67F1E95}" destId="{CC969CCA-2815-6240-98A2-21DE6D8FBE4A}" srcOrd="3" destOrd="0" parTransId="{B5F5A781-FA30-1546-BFAA-8B243277B826}" sibTransId="{4925DBD4-83C4-C14C-A299-07F6BA4BF8E7}"/>
    <dgm:cxn modelId="{424B7ED6-AD36-2245-AD8D-27BE9F5267BA}" type="presOf" srcId="{FF83F01D-A9F6-3643-AB48-CC295FA77287}" destId="{92B1AF1B-DF41-0A49-BDA3-2FD01C54A696}" srcOrd="0" destOrd="0" presId="urn:microsoft.com/office/officeart/2005/8/layout/vList5"/>
    <dgm:cxn modelId="{06A9D383-6517-8E45-B88E-4A1A97281421}" type="presOf" srcId="{E785F470-007E-834B-A97E-A312F7594748}" destId="{C4F89D33-03C4-0649-AC4F-4D7DAC421B0B}" srcOrd="0" destOrd="0" presId="urn:microsoft.com/office/officeart/2005/8/layout/vList5"/>
    <dgm:cxn modelId="{B3089DCD-33E0-A64A-AEDC-D9D34CA12AB3}" type="presOf" srcId="{5CAB22FB-9851-3C4F-A038-20CA627548AA}" destId="{EAC3FB94-56E6-4343-815A-4C88DE8E4629}" srcOrd="0" destOrd="0" presId="urn:microsoft.com/office/officeart/2005/8/layout/vList5"/>
    <dgm:cxn modelId="{0F457521-C1DA-1548-98EB-E0E1CEAD543D}" srcId="{3B7C226B-1D9E-284E-ABFB-E2FCB67F1E95}" destId="{E785F470-007E-834B-A97E-A312F7594748}" srcOrd="2" destOrd="0" parTransId="{C415A13E-8CDC-DA47-8255-C50A6A2B4F0A}" sibTransId="{5A21B085-B5EA-FE4E-89FC-8A2699988F2D}"/>
    <dgm:cxn modelId="{6FA5D378-07C4-2343-966B-9D96110B22E8}" type="presParOf" srcId="{53D77C70-2298-CF43-82AD-7BAED5A08B37}" destId="{CA47D600-01CB-CA41-AB50-C040FFDA7F94}" srcOrd="0" destOrd="0" presId="urn:microsoft.com/office/officeart/2005/8/layout/vList5"/>
    <dgm:cxn modelId="{D42AFAE9-9362-8745-900B-009431DC21C4}" type="presParOf" srcId="{CA47D600-01CB-CA41-AB50-C040FFDA7F94}" destId="{DF8243A5-C0B6-FE4F-A1A4-CBEFD28A1F47}" srcOrd="0" destOrd="0" presId="urn:microsoft.com/office/officeart/2005/8/layout/vList5"/>
    <dgm:cxn modelId="{42E7522C-5326-1046-B8CD-14728BD6B0A8}" type="presParOf" srcId="{CA47D600-01CB-CA41-AB50-C040FFDA7F94}" destId="{EAC3FB94-56E6-4343-815A-4C88DE8E4629}" srcOrd="1" destOrd="0" presId="urn:microsoft.com/office/officeart/2005/8/layout/vList5"/>
    <dgm:cxn modelId="{08D388BD-A847-F342-AEA7-A9C3A5A70600}" type="presParOf" srcId="{53D77C70-2298-CF43-82AD-7BAED5A08B37}" destId="{20739046-BC2B-0742-8108-739E25EE09DF}" srcOrd="1" destOrd="0" presId="urn:microsoft.com/office/officeart/2005/8/layout/vList5"/>
    <dgm:cxn modelId="{703123C3-E981-394E-A99E-398EE6515693}" type="presParOf" srcId="{53D77C70-2298-CF43-82AD-7BAED5A08B37}" destId="{A59A3CBD-9545-F344-B04E-A6370A344E4B}" srcOrd="2" destOrd="0" presId="urn:microsoft.com/office/officeart/2005/8/layout/vList5"/>
    <dgm:cxn modelId="{7D080D8C-1348-464A-B23A-8B1E73CC5269}" type="presParOf" srcId="{A59A3CBD-9545-F344-B04E-A6370A344E4B}" destId="{92B1AF1B-DF41-0A49-BDA3-2FD01C54A696}" srcOrd="0" destOrd="0" presId="urn:microsoft.com/office/officeart/2005/8/layout/vList5"/>
    <dgm:cxn modelId="{55A121DB-FEAB-464B-8BDF-30D13A80AFE2}" type="presParOf" srcId="{A59A3CBD-9545-F344-B04E-A6370A344E4B}" destId="{F5DB7628-7D36-B74C-9F78-063350B6C244}" srcOrd="1" destOrd="0" presId="urn:microsoft.com/office/officeart/2005/8/layout/vList5"/>
    <dgm:cxn modelId="{04498526-5534-7F43-BC19-6AFBDB0B08FA}" type="presParOf" srcId="{53D77C70-2298-CF43-82AD-7BAED5A08B37}" destId="{E1783702-C7AE-164F-B2B8-76693071F884}" srcOrd="3" destOrd="0" presId="urn:microsoft.com/office/officeart/2005/8/layout/vList5"/>
    <dgm:cxn modelId="{0A3AC6D1-4B99-7F41-9A08-4EB1E6B9595B}" type="presParOf" srcId="{53D77C70-2298-CF43-82AD-7BAED5A08B37}" destId="{72E6CE48-A16F-3443-96CD-67CEEC82D930}" srcOrd="4" destOrd="0" presId="urn:microsoft.com/office/officeart/2005/8/layout/vList5"/>
    <dgm:cxn modelId="{E2C347BE-19DE-0F44-989F-429A8A19B936}" type="presParOf" srcId="{72E6CE48-A16F-3443-96CD-67CEEC82D930}" destId="{C4F89D33-03C4-0649-AC4F-4D7DAC421B0B}" srcOrd="0" destOrd="0" presId="urn:microsoft.com/office/officeart/2005/8/layout/vList5"/>
    <dgm:cxn modelId="{14837F5D-C66E-9E46-9C67-2B3866F367A8}" type="presParOf" srcId="{72E6CE48-A16F-3443-96CD-67CEEC82D930}" destId="{8FB08EE9-CD81-E344-AF3D-8514986ABB33}" srcOrd="1" destOrd="0" presId="urn:microsoft.com/office/officeart/2005/8/layout/vList5"/>
    <dgm:cxn modelId="{DBDE0050-D084-134C-8A50-A593BB2E4626}" type="presParOf" srcId="{53D77C70-2298-CF43-82AD-7BAED5A08B37}" destId="{B9305F2C-AB9F-D145-B7F7-B082FB6BFD6D}" srcOrd="5" destOrd="0" presId="urn:microsoft.com/office/officeart/2005/8/layout/vList5"/>
    <dgm:cxn modelId="{7AEC189A-0A41-2D47-9F7D-2FA4230119A4}" type="presParOf" srcId="{53D77C70-2298-CF43-82AD-7BAED5A08B37}" destId="{1989FDFE-CBB8-7448-AB70-02E3D1A88949}" srcOrd="6" destOrd="0" presId="urn:microsoft.com/office/officeart/2005/8/layout/vList5"/>
    <dgm:cxn modelId="{3B36D68A-921E-9B41-A2FA-314B23C6353E}" type="presParOf" srcId="{1989FDFE-CBB8-7448-AB70-02E3D1A88949}" destId="{130DEB4F-07F2-074F-9A55-A205477665FB}" srcOrd="0" destOrd="0" presId="urn:microsoft.com/office/officeart/2005/8/layout/vList5"/>
    <dgm:cxn modelId="{B8083757-26B3-114B-87D8-20A11A7DAD43}" type="presParOf" srcId="{1989FDFE-CBB8-7448-AB70-02E3D1A88949}" destId="{424A4BEF-EB38-4E4C-9C67-7A7D0104F8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418C78-ADCD-F845-8C0A-9AE64AD4C79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265E15-F7AA-C346-A61C-2C888F848326}">
      <dgm:prSet/>
      <dgm:spPr/>
      <dgm:t>
        <a:bodyPr/>
        <a:lstStyle/>
        <a:p>
          <a:pPr rtl="0"/>
          <a:r>
            <a:rPr lang="en-US" dirty="0" smtClean="0"/>
            <a:t>A number of papers have been published analyzing methods of attacking RC4</a:t>
          </a:r>
          <a:endParaRPr lang="en-US" dirty="0"/>
        </a:p>
      </dgm:t>
    </dgm:pt>
    <dgm:pt modelId="{4DBE5B92-3B23-9547-87A2-449BA83BB4BF}" type="parTrans" cxnId="{B07ADCD4-FEEC-E348-BF44-6F55CB5EFA14}">
      <dgm:prSet/>
      <dgm:spPr/>
      <dgm:t>
        <a:bodyPr/>
        <a:lstStyle/>
        <a:p>
          <a:endParaRPr lang="en-US"/>
        </a:p>
      </dgm:t>
    </dgm:pt>
    <dgm:pt modelId="{9996F099-554B-6048-9A1C-7F094BB93442}" type="sibTrans" cxnId="{B07ADCD4-FEEC-E348-BF44-6F55CB5EFA14}">
      <dgm:prSet/>
      <dgm:spPr/>
      <dgm:t>
        <a:bodyPr/>
        <a:lstStyle/>
        <a:p>
          <a:endParaRPr lang="en-US"/>
        </a:p>
      </dgm:t>
    </dgm:pt>
    <dgm:pt modelId="{95E33A95-A849-B94C-A9AE-FF103441DC41}">
      <dgm:prSet/>
      <dgm:spPr/>
      <dgm:t>
        <a:bodyPr/>
        <a:lstStyle/>
        <a:p>
          <a:pPr rtl="0"/>
          <a:r>
            <a:rPr lang="en-US" dirty="0" smtClean="0"/>
            <a:t>None of these approaches is practical against RC4 with a reasonable key length</a:t>
          </a:r>
          <a:endParaRPr lang="en-US" dirty="0"/>
        </a:p>
      </dgm:t>
    </dgm:pt>
    <dgm:pt modelId="{5F2A104C-A4AA-F94B-85EA-9C19F395B68F}" type="parTrans" cxnId="{7C3DEB7C-A0EB-A447-A489-8FADC7AFB209}">
      <dgm:prSet/>
      <dgm:spPr/>
      <dgm:t>
        <a:bodyPr/>
        <a:lstStyle/>
        <a:p>
          <a:endParaRPr lang="en-US"/>
        </a:p>
      </dgm:t>
    </dgm:pt>
    <dgm:pt modelId="{221C2CCD-E1A2-924C-8873-61B320C35AB0}" type="sibTrans" cxnId="{7C3DEB7C-A0EB-A447-A489-8FADC7AFB209}">
      <dgm:prSet/>
      <dgm:spPr/>
      <dgm:t>
        <a:bodyPr/>
        <a:lstStyle/>
        <a:p>
          <a:endParaRPr lang="en-US"/>
        </a:p>
      </dgm:t>
    </dgm:pt>
    <dgm:pt modelId="{F80718D0-2C1E-5E46-9636-398BF60DE8FA}">
      <dgm:prSet/>
      <dgm:spPr/>
      <dgm:t>
        <a:bodyPr/>
        <a:lstStyle/>
        <a:p>
          <a:pPr rtl="0"/>
          <a:r>
            <a:rPr lang="en-US" dirty="0" smtClean="0"/>
            <a:t>A more serious problem is that the WEP protocol intended to provide confidentiality on 802.11 wireless LAN networks is vulnerable to a particular attack approach</a:t>
          </a:r>
          <a:endParaRPr lang="en-US" dirty="0"/>
        </a:p>
      </dgm:t>
    </dgm:pt>
    <dgm:pt modelId="{062EDA50-4651-4141-AB6E-94704B510D5D}" type="parTrans" cxnId="{1CFECA2A-6B7D-9341-8EEC-439014422499}">
      <dgm:prSet/>
      <dgm:spPr/>
      <dgm:t>
        <a:bodyPr/>
        <a:lstStyle/>
        <a:p>
          <a:endParaRPr lang="en-US"/>
        </a:p>
      </dgm:t>
    </dgm:pt>
    <dgm:pt modelId="{062FEBAE-D0C0-0D4C-8F62-FC245CF1619F}" type="sibTrans" cxnId="{1CFECA2A-6B7D-9341-8EEC-439014422499}">
      <dgm:prSet/>
      <dgm:spPr/>
      <dgm:t>
        <a:bodyPr/>
        <a:lstStyle/>
        <a:p>
          <a:endParaRPr lang="en-US"/>
        </a:p>
      </dgm:t>
    </dgm:pt>
    <dgm:pt modelId="{87E81351-A855-0D44-9C82-34E421E8019F}">
      <dgm:prSet/>
      <dgm:spPr/>
      <dgm:t>
        <a:bodyPr/>
        <a:lstStyle/>
        <a:p>
          <a:pPr rtl="0"/>
          <a:r>
            <a:rPr lang="en-US" dirty="0" smtClean="0"/>
            <a:t>The problem is not with RC4 itself, but the way in which keys are generated for use as input</a:t>
          </a:r>
          <a:endParaRPr lang="en-US" dirty="0"/>
        </a:p>
      </dgm:t>
    </dgm:pt>
    <dgm:pt modelId="{5969D586-0960-D14A-B8D6-0FD0F0AD86D3}" type="parTrans" cxnId="{B92FB296-E907-594E-969C-C9FFA15BF9AD}">
      <dgm:prSet/>
      <dgm:spPr/>
      <dgm:t>
        <a:bodyPr/>
        <a:lstStyle/>
        <a:p>
          <a:endParaRPr lang="en-US"/>
        </a:p>
      </dgm:t>
    </dgm:pt>
    <dgm:pt modelId="{3F65EAD0-894B-CA4A-9BF8-07CB54CE7668}" type="sibTrans" cxnId="{B92FB296-E907-594E-969C-C9FFA15BF9AD}">
      <dgm:prSet/>
      <dgm:spPr/>
      <dgm:t>
        <a:bodyPr/>
        <a:lstStyle/>
        <a:p>
          <a:endParaRPr lang="en-US"/>
        </a:p>
      </dgm:t>
    </dgm:pt>
    <dgm:pt modelId="{828BF4B4-81C9-6442-B8E3-9054574F0694}">
      <dgm:prSet/>
      <dgm:spPr/>
      <dgm:t>
        <a:bodyPr/>
        <a:lstStyle/>
        <a:p>
          <a:pPr rtl="0"/>
          <a:r>
            <a:rPr lang="en-US" dirty="0" smtClean="0"/>
            <a:t>Problem does not appear to be relevant to other applications and can be remedied in WEP by changing the way in which keys are generated</a:t>
          </a:r>
          <a:endParaRPr lang="en-US" dirty="0"/>
        </a:p>
      </dgm:t>
    </dgm:pt>
    <dgm:pt modelId="{1433EC2C-A2BA-C247-9546-409FFCCAD0AF}" type="parTrans" cxnId="{5D0B647D-F806-C54D-AC72-6B643334818F}">
      <dgm:prSet/>
      <dgm:spPr/>
      <dgm:t>
        <a:bodyPr/>
        <a:lstStyle/>
        <a:p>
          <a:endParaRPr lang="en-US"/>
        </a:p>
      </dgm:t>
    </dgm:pt>
    <dgm:pt modelId="{6CEF2E58-3E46-B04E-B466-786B5986EA11}" type="sibTrans" cxnId="{5D0B647D-F806-C54D-AC72-6B643334818F}">
      <dgm:prSet/>
      <dgm:spPr/>
      <dgm:t>
        <a:bodyPr/>
        <a:lstStyle/>
        <a:p>
          <a:endParaRPr lang="en-US"/>
        </a:p>
      </dgm:t>
    </dgm:pt>
    <dgm:pt modelId="{86DF7888-3AFB-5D40-9402-AD05B0DEDD5A}">
      <dgm:prSet/>
      <dgm:spPr/>
      <dgm:t>
        <a:bodyPr/>
        <a:lstStyle/>
        <a:p>
          <a:pPr rtl="0"/>
          <a:r>
            <a:rPr lang="en-AU" dirty="0" smtClean="0"/>
            <a:t>Problem points out the difficulty in designing a secure system that involves both cryptographic functions and protocols that make use of them</a:t>
          </a:r>
          <a:endParaRPr lang="en-AU" dirty="0"/>
        </a:p>
      </dgm:t>
    </dgm:pt>
    <dgm:pt modelId="{25D4DCD4-560C-FF43-92D0-0A30C356FA9F}" type="parTrans" cxnId="{F46A1813-1CEC-C542-A10B-477214869AD7}">
      <dgm:prSet/>
      <dgm:spPr/>
      <dgm:t>
        <a:bodyPr/>
        <a:lstStyle/>
        <a:p>
          <a:endParaRPr lang="en-US"/>
        </a:p>
      </dgm:t>
    </dgm:pt>
    <dgm:pt modelId="{7CC96C37-0E9D-2D43-B515-F57C1BAE1B84}" type="sibTrans" cxnId="{F46A1813-1CEC-C542-A10B-477214869AD7}">
      <dgm:prSet/>
      <dgm:spPr/>
      <dgm:t>
        <a:bodyPr/>
        <a:lstStyle/>
        <a:p>
          <a:endParaRPr lang="en-US"/>
        </a:p>
      </dgm:t>
    </dgm:pt>
    <dgm:pt modelId="{15746E6B-6C51-9240-B6C5-2DA127587A40}" type="pres">
      <dgm:prSet presAssocID="{47418C78-ADCD-F845-8C0A-9AE64AD4C7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0BDBC-57FC-3D40-BED8-E946A2A506FD}" type="pres">
      <dgm:prSet presAssocID="{6D265E15-F7AA-C346-A61C-2C888F848326}" presName="composite" presStyleCnt="0"/>
      <dgm:spPr/>
    </dgm:pt>
    <dgm:pt modelId="{6F22BD45-7193-A345-9D31-D31A315076FC}" type="pres">
      <dgm:prSet presAssocID="{6D265E15-F7AA-C346-A61C-2C888F84832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2E574-D180-F746-991E-694C914B2EBC}" type="pres">
      <dgm:prSet presAssocID="{6D265E15-F7AA-C346-A61C-2C888F84832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7940A-42C4-2942-BDCD-6DCC4F0A7396}" type="pres">
      <dgm:prSet presAssocID="{9996F099-554B-6048-9A1C-7F094BB93442}" presName="space" presStyleCnt="0"/>
      <dgm:spPr/>
    </dgm:pt>
    <dgm:pt modelId="{950A7932-BA9E-294A-9402-B98B46074D81}" type="pres">
      <dgm:prSet presAssocID="{F80718D0-2C1E-5E46-9636-398BF60DE8FA}" presName="composite" presStyleCnt="0"/>
      <dgm:spPr/>
    </dgm:pt>
    <dgm:pt modelId="{BD59E623-B9B1-824E-ABA5-E5CD4F95CCF8}" type="pres">
      <dgm:prSet presAssocID="{F80718D0-2C1E-5E46-9636-398BF60DE8F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66C4B-979B-7C4A-8125-4D7434486A65}" type="pres">
      <dgm:prSet presAssocID="{F80718D0-2C1E-5E46-9636-398BF60DE8F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ECA2A-6B7D-9341-8EEC-439014422499}" srcId="{47418C78-ADCD-F845-8C0A-9AE64AD4C796}" destId="{F80718D0-2C1E-5E46-9636-398BF60DE8FA}" srcOrd="1" destOrd="0" parTransId="{062EDA50-4651-4141-AB6E-94704B510D5D}" sibTransId="{062FEBAE-D0C0-0D4C-8F62-FC245CF1619F}"/>
    <dgm:cxn modelId="{B92FB296-E907-594E-969C-C9FFA15BF9AD}" srcId="{F80718D0-2C1E-5E46-9636-398BF60DE8FA}" destId="{87E81351-A855-0D44-9C82-34E421E8019F}" srcOrd="0" destOrd="0" parTransId="{5969D586-0960-D14A-B8D6-0FD0F0AD86D3}" sibTransId="{3F65EAD0-894B-CA4A-9BF8-07CB54CE7668}"/>
    <dgm:cxn modelId="{E3AA1774-B897-0344-95D4-E97EF4C2FF36}" type="presOf" srcId="{95E33A95-A849-B94C-A9AE-FF103441DC41}" destId="{2CA2E574-D180-F746-991E-694C914B2EBC}" srcOrd="0" destOrd="0" presId="urn:microsoft.com/office/officeart/2005/8/layout/hList1"/>
    <dgm:cxn modelId="{B07ADCD4-FEEC-E348-BF44-6F55CB5EFA14}" srcId="{47418C78-ADCD-F845-8C0A-9AE64AD4C796}" destId="{6D265E15-F7AA-C346-A61C-2C888F848326}" srcOrd="0" destOrd="0" parTransId="{4DBE5B92-3B23-9547-87A2-449BA83BB4BF}" sibTransId="{9996F099-554B-6048-9A1C-7F094BB93442}"/>
    <dgm:cxn modelId="{A9C9789D-04F6-C44C-A585-F015D53BEA3C}" type="presOf" srcId="{828BF4B4-81C9-6442-B8E3-9054574F0694}" destId="{1BF66C4B-979B-7C4A-8125-4D7434486A65}" srcOrd="0" destOrd="1" presId="urn:microsoft.com/office/officeart/2005/8/layout/hList1"/>
    <dgm:cxn modelId="{088CA94C-B99E-324A-A6CD-49F3A62598A1}" type="presOf" srcId="{87E81351-A855-0D44-9C82-34E421E8019F}" destId="{1BF66C4B-979B-7C4A-8125-4D7434486A65}" srcOrd="0" destOrd="0" presId="urn:microsoft.com/office/officeart/2005/8/layout/hList1"/>
    <dgm:cxn modelId="{8E5742A6-1CF2-524D-A371-D6D14280BC42}" type="presOf" srcId="{86DF7888-3AFB-5D40-9402-AD05B0DEDD5A}" destId="{1BF66C4B-979B-7C4A-8125-4D7434486A65}" srcOrd="0" destOrd="2" presId="urn:microsoft.com/office/officeart/2005/8/layout/hList1"/>
    <dgm:cxn modelId="{7C3DEB7C-A0EB-A447-A489-8FADC7AFB209}" srcId="{6D265E15-F7AA-C346-A61C-2C888F848326}" destId="{95E33A95-A849-B94C-A9AE-FF103441DC41}" srcOrd="0" destOrd="0" parTransId="{5F2A104C-A4AA-F94B-85EA-9C19F395B68F}" sibTransId="{221C2CCD-E1A2-924C-8873-61B320C35AB0}"/>
    <dgm:cxn modelId="{2BCED699-F22D-A047-916D-F0E703769B10}" type="presOf" srcId="{6D265E15-F7AA-C346-A61C-2C888F848326}" destId="{6F22BD45-7193-A345-9D31-D31A315076FC}" srcOrd="0" destOrd="0" presId="urn:microsoft.com/office/officeart/2005/8/layout/hList1"/>
    <dgm:cxn modelId="{F46A1813-1CEC-C542-A10B-477214869AD7}" srcId="{F80718D0-2C1E-5E46-9636-398BF60DE8FA}" destId="{86DF7888-3AFB-5D40-9402-AD05B0DEDD5A}" srcOrd="2" destOrd="0" parTransId="{25D4DCD4-560C-FF43-92D0-0A30C356FA9F}" sibTransId="{7CC96C37-0E9D-2D43-B515-F57C1BAE1B84}"/>
    <dgm:cxn modelId="{DE1A14C6-9FEC-D840-98B3-1F8CB0C71384}" type="presOf" srcId="{47418C78-ADCD-F845-8C0A-9AE64AD4C796}" destId="{15746E6B-6C51-9240-B6C5-2DA127587A40}" srcOrd="0" destOrd="0" presId="urn:microsoft.com/office/officeart/2005/8/layout/hList1"/>
    <dgm:cxn modelId="{1054A5F2-5F0A-C841-B686-F9158ABCB89F}" type="presOf" srcId="{F80718D0-2C1E-5E46-9636-398BF60DE8FA}" destId="{BD59E623-B9B1-824E-ABA5-E5CD4F95CCF8}" srcOrd="0" destOrd="0" presId="urn:microsoft.com/office/officeart/2005/8/layout/hList1"/>
    <dgm:cxn modelId="{5D0B647D-F806-C54D-AC72-6B643334818F}" srcId="{F80718D0-2C1E-5E46-9636-398BF60DE8FA}" destId="{828BF4B4-81C9-6442-B8E3-9054574F0694}" srcOrd="1" destOrd="0" parTransId="{1433EC2C-A2BA-C247-9546-409FFCCAD0AF}" sibTransId="{6CEF2E58-3E46-B04E-B466-786B5986EA11}"/>
    <dgm:cxn modelId="{E1640A55-E0FC-0A4B-93CA-410B44D7A97F}" type="presParOf" srcId="{15746E6B-6C51-9240-B6C5-2DA127587A40}" destId="{1C10BDBC-57FC-3D40-BED8-E946A2A506FD}" srcOrd="0" destOrd="0" presId="urn:microsoft.com/office/officeart/2005/8/layout/hList1"/>
    <dgm:cxn modelId="{A2FEC154-0E47-0445-99C1-A3266888D856}" type="presParOf" srcId="{1C10BDBC-57FC-3D40-BED8-E946A2A506FD}" destId="{6F22BD45-7193-A345-9D31-D31A315076FC}" srcOrd="0" destOrd="0" presId="urn:microsoft.com/office/officeart/2005/8/layout/hList1"/>
    <dgm:cxn modelId="{1571EB2E-A50D-F448-A839-8B545E1D0934}" type="presParOf" srcId="{1C10BDBC-57FC-3D40-BED8-E946A2A506FD}" destId="{2CA2E574-D180-F746-991E-694C914B2EBC}" srcOrd="1" destOrd="0" presId="urn:microsoft.com/office/officeart/2005/8/layout/hList1"/>
    <dgm:cxn modelId="{71682F42-09C8-D841-884B-5FA9AC4CBA2B}" type="presParOf" srcId="{15746E6B-6C51-9240-B6C5-2DA127587A40}" destId="{DEB7940A-42C4-2942-BDCD-6DCC4F0A7396}" srcOrd="1" destOrd="0" presId="urn:microsoft.com/office/officeart/2005/8/layout/hList1"/>
    <dgm:cxn modelId="{491ECE9A-669E-7C40-B39B-3613248EB008}" type="presParOf" srcId="{15746E6B-6C51-9240-B6C5-2DA127587A40}" destId="{950A7932-BA9E-294A-9402-B98B46074D81}" srcOrd="2" destOrd="0" presId="urn:microsoft.com/office/officeart/2005/8/layout/hList1"/>
    <dgm:cxn modelId="{761FD164-9144-5949-8B85-614483CD3F77}" type="presParOf" srcId="{950A7932-BA9E-294A-9402-B98B46074D81}" destId="{BD59E623-B9B1-824E-ABA5-E5CD4F95CCF8}" srcOrd="0" destOrd="0" presId="urn:microsoft.com/office/officeart/2005/8/layout/hList1"/>
    <dgm:cxn modelId="{A7497174-3995-0248-ADD0-BE35C366AA66}" type="presParOf" srcId="{950A7932-BA9E-294A-9402-B98B46074D81}" destId="{1BF66C4B-979B-7C4A-8125-4D7434486A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66B9E7-D807-B447-9C44-E37A5BEF245C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48DBD-073D-C846-9979-DEFB919FFC4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/>
            <a:t>Sound/video input</a:t>
          </a:r>
          <a:endParaRPr lang="en-US" sz="1600" b="1" dirty="0"/>
        </a:p>
      </dgm:t>
    </dgm:pt>
    <dgm:pt modelId="{0A6B4B41-9CD2-DA4C-A3C5-C9AF496B3534}" type="parTrans" cxnId="{8F135AE3-87CF-954F-908A-4C2523DB6D11}">
      <dgm:prSet/>
      <dgm:spPr/>
      <dgm:t>
        <a:bodyPr/>
        <a:lstStyle/>
        <a:p>
          <a:endParaRPr lang="en-US"/>
        </a:p>
      </dgm:t>
    </dgm:pt>
    <dgm:pt modelId="{C161864A-0312-404E-8963-26FBA48BA6FC}" type="sibTrans" cxnId="{8F135AE3-87CF-954F-908A-4C2523DB6D11}">
      <dgm:prSet/>
      <dgm:spPr/>
      <dgm:t>
        <a:bodyPr/>
        <a:lstStyle/>
        <a:p>
          <a:endParaRPr lang="en-US"/>
        </a:p>
      </dgm:t>
    </dgm:pt>
    <dgm:pt modelId="{22436AC2-4462-E545-B157-F4EA280420DA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>
            <a:spcAft>
              <a:spcPts val="300"/>
            </a:spcAft>
          </a:pPr>
          <a:r>
            <a:rPr lang="en-US" sz="1400" b="1" dirty="0" smtClean="0"/>
            <a:t>The input from </a:t>
          </a:r>
        </a:p>
        <a:p>
          <a:pPr algn="l">
            <a:spcAft>
              <a:spcPts val="300"/>
            </a:spcAft>
          </a:pPr>
          <a:r>
            <a:rPr lang="en-US" sz="1400" b="1" dirty="0" smtClean="0"/>
            <a:t>a sound digitizer with no source plugged in, </a:t>
          </a:r>
        </a:p>
        <a:p>
          <a:pPr algn="l">
            <a:spcAft>
              <a:spcPct val="35000"/>
            </a:spcAft>
          </a:pPr>
          <a:r>
            <a:rPr lang="en-US" sz="1400" b="1" dirty="0" smtClean="0"/>
            <a:t>a camera with the lens cap on</a:t>
          </a:r>
        </a:p>
      </dgm:t>
    </dgm:pt>
    <dgm:pt modelId="{9797F238-2D34-4D4A-8460-9AB1EE5768F5}" type="parTrans" cxnId="{6ADCFFBA-8B5A-114F-84D8-E865E029F1D6}">
      <dgm:prSet/>
      <dgm:spPr/>
      <dgm:t>
        <a:bodyPr/>
        <a:lstStyle/>
        <a:p>
          <a:endParaRPr lang="en-US"/>
        </a:p>
      </dgm:t>
    </dgm:pt>
    <dgm:pt modelId="{303C654D-F271-614A-87AA-C7093BAF9D2B}" type="sibTrans" cxnId="{6ADCFFBA-8B5A-114F-84D8-E865E029F1D6}">
      <dgm:prSet/>
      <dgm:spPr/>
      <dgm:t>
        <a:bodyPr/>
        <a:lstStyle/>
        <a:p>
          <a:endParaRPr lang="en-US"/>
        </a:p>
      </dgm:t>
    </dgm:pt>
    <dgm:pt modelId="{31E05760-0675-7B4D-A394-165AC597ABF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If the system has enough gain to detect anything, such input can provide reasonable high quality random bits</a:t>
          </a:r>
        </a:p>
      </dgm:t>
    </dgm:pt>
    <dgm:pt modelId="{31B8A6E1-5C4F-DA44-BC56-685CDB03A401}" type="parTrans" cxnId="{E9C6D842-295A-3244-8F76-460C4103ACFD}">
      <dgm:prSet/>
      <dgm:spPr/>
      <dgm:t>
        <a:bodyPr/>
        <a:lstStyle/>
        <a:p>
          <a:endParaRPr lang="en-US"/>
        </a:p>
      </dgm:t>
    </dgm:pt>
    <dgm:pt modelId="{E7006342-DD26-5B45-8CEF-481CF5FA9A2B}" type="sibTrans" cxnId="{E9C6D842-295A-3244-8F76-460C4103ACFD}">
      <dgm:prSet/>
      <dgm:spPr/>
      <dgm:t>
        <a:bodyPr/>
        <a:lstStyle/>
        <a:p>
          <a:endParaRPr lang="en-US"/>
        </a:p>
      </dgm:t>
    </dgm:pt>
    <dgm:pt modelId="{B01EE417-5435-444E-91E0-C31EC73B0CE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/>
            <a:t>Disk drives</a:t>
          </a:r>
        </a:p>
      </dgm:t>
    </dgm:pt>
    <dgm:pt modelId="{9CAAC1EC-3075-7F4F-9732-FA0BED4EEB63}" type="parTrans" cxnId="{0764EBED-8D9D-3843-9B94-9EA8AAF24A52}">
      <dgm:prSet/>
      <dgm:spPr/>
      <dgm:t>
        <a:bodyPr/>
        <a:lstStyle/>
        <a:p>
          <a:endParaRPr lang="en-US"/>
        </a:p>
      </dgm:t>
    </dgm:pt>
    <dgm:pt modelId="{DF33B6D4-7DBC-D542-94B9-1E4211298007}" type="sibTrans" cxnId="{0764EBED-8D9D-3843-9B94-9EA8AAF24A52}">
      <dgm:prSet/>
      <dgm:spPr/>
      <dgm:t>
        <a:bodyPr/>
        <a:lstStyle/>
        <a:p>
          <a:endParaRPr lang="en-US"/>
        </a:p>
      </dgm:t>
    </dgm:pt>
    <dgm:pt modelId="{F06B65E5-C31D-734D-95F5-179F586DAF5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Have small random fluctuations in their rotational speed due to chaotic air turbulence</a:t>
          </a:r>
        </a:p>
      </dgm:t>
    </dgm:pt>
    <dgm:pt modelId="{81DEC58F-1222-8A4C-A60C-E3CDF45A4E59}" type="parTrans" cxnId="{411807AC-EA35-3D40-BAF1-605AFD24662E}">
      <dgm:prSet/>
      <dgm:spPr/>
      <dgm:t>
        <a:bodyPr/>
        <a:lstStyle/>
        <a:p>
          <a:endParaRPr lang="en-US"/>
        </a:p>
      </dgm:t>
    </dgm:pt>
    <dgm:pt modelId="{BACAE7E6-0B84-D647-AF3E-49BBEB48B660}" type="sibTrans" cxnId="{411807AC-EA35-3D40-BAF1-605AFD24662E}">
      <dgm:prSet/>
      <dgm:spPr/>
      <dgm:t>
        <a:bodyPr/>
        <a:lstStyle/>
        <a:p>
          <a:endParaRPr lang="en-US"/>
        </a:p>
      </dgm:t>
    </dgm:pt>
    <dgm:pt modelId="{84BEBE7E-AB53-DC46-94CA-5CD028A46310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 smtClean="0"/>
            <a:t>The addition of low-level disk seek-time instrumentation produces a series of measurements that contain this randomness</a:t>
          </a:r>
        </a:p>
      </dgm:t>
    </dgm:pt>
    <dgm:pt modelId="{5C759E9C-2DD4-6349-90D6-4EE19518286B}" type="parTrans" cxnId="{1DBF4DCE-2B0E-8548-B874-8E16D182B538}">
      <dgm:prSet/>
      <dgm:spPr/>
      <dgm:t>
        <a:bodyPr/>
        <a:lstStyle/>
        <a:p>
          <a:endParaRPr lang="en-US"/>
        </a:p>
      </dgm:t>
    </dgm:pt>
    <dgm:pt modelId="{F3073DBD-3CBE-7743-A8FA-1AB135F26B04}" type="sibTrans" cxnId="{1DBF4DCE-2B0E-8548-B874-8E16D182B538}">
      <dgm:prSet/>
      <dgm:spPr/>
      <dgm:t>
        <a:bodyPr/>
        <a:lstStyle/>
        <a:p>
          <a:endParaRPr lang="en-US"/>
        </a:p>
      </dgm:t>
    </dgm:pt>
    <dgm:pt modelId="{60A44B51-A046-FC49-B689-9A1ADBE3081A}" type="pres">
      <dgm:prSet presAssocID="{3466B9E7-D807-B447-9C44-E37A5BEF24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071F5-8F93-2F48-91A0-39D315C2F446}" type="pres">
      <dgm:prSet presAssocID="{A9E48DBD-073D-C846-9979-DEFB919FFC4F}" presName="compNode" presStyleCnt="0"/>
      <dgm:spPr/>
    </dgm:pt>
    <dgm:pt modelId="{3647BACD-1F98-A247-9FFB-85F148D93206}" type="pres">
      <dgm:prSet presAssocID="{A9E48DBD-073D-C846-9979-DEFB919FFC4F}" presName="aNode" presStyleLbl="bgShp" presStyleIdx="0" presStyleCnt="2"/>
      <dgm:spPr/>
      <dgm:t>
        <a:bodyPr/>
        <a:lstStyle/>
        <a:p>
          <a:endParaRPr lang="en-US"/>
        </a:p>
      </dgm:t>
    </dgm:pt>
    <dgm:pt modelId="{7AA24A03-AC03-3840-BF8F-BA64927AF1FE}" type="pres">
      <dgm:prSet presAssocID="{A9E48DBD-073D-C846-9979-DEFB919FFC4F}" presName="textNode" presStyleLbl="bgShp" presStyleIdx="0" presStyleCnt="2"/>
      <dgm:spPr/>
      <dgm:t>
        <a:bodyPr/>
        <a:lstStyle/>
        <a:p>
          <a:endParaRPr lang="en-US"/>
        </a:p>
      </dgm:t>
    </dgm:pt>
    <dgm:pt modelId="{9B0950EB-8D1A-1A4E-9E51-4E4700CA65AF}" type="pres">
      <dgm:prSet presAssocID="{A9E48DBD-073D-C846-9979-DEFB919FFC4F}" presName="compChildNode" presStyleCnt="0"/>
      <dgm:spPr/>
    </dgm:pt>
    <dgm:pt modelId="{2409B444-D6D7-1044-A3D0-C577FC864A8D}" type="pres">
      <dgm:prSet presAssocID="{A9E48DBD-073D-C846-9979-DEFB919FFC4F}" presName="theInnerList" presStyleCnt="0"/>
      <dgm:spPr/>
    </dgm:pt>
    <dgm:pt modelId="{A6E376E8-25CE-0043-97C5-EB861FB57237}" type="pres">
      <dgm:prSet presAssocID="{22436AC2-4462-E545-B157-F4EA280420D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D3F7E-482B-1F46-B0DA-6FFE9C252EEA}" type="pres">
      <dgm:prSet presAssocID="{22436AC2-4462-E545-B157-F4EA280420DA}" presName="aSpace2" presStyleCnt="0"/>
      <dgm:spPr/>
    </dgm:pt>
    <dgm:pt modelId="{AF796BFB-3925-0C47-A6CE-13A1100DB9DD}" type="pres">
      <dgm:prSet presAssocID="{31E05760-0675-7B4D-A394-165AC597AB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87C6-AAFB-EE44-B9A6-1FB000398DA3}" type="pres">
      <dgm:prSet presAssocID="{A9E48DBD-073D-C846-9979-DEFB919FFC4F}" presName="aSpace" presStyleCnt="0"/>
      <dgm:spPr/>
    </dgm:pt>
    <dgm:pt modelId="{30B22191-0B64-554C-856F-1B9AB9D15C31}" type="pres">
      <dgm:prSet presAssocID="{B01EE417-5435-444E-91E0-C31EC73B0CED}" presName="compNode" presStyleCnt="0"/>
      <dgm:spPr/>
    </dgm:pt>
    <dgm:pt modelId="{0D2A5CB5-1755-D24A-84F3-543A1BE3078E}" type="pres">
      <dgm:prSet presAssocID="{B01EE417-5435-444E-91E0-C31EC73B0CED}" presName="aNode" presStyleLbl="bgShp" presStyleIdx="1" presStyleCnt="2"/>
      <dgm:spPr/>
      <dgm:t>
        <a:bodyPr/>
        <a:lstStyle/>
        <a:p>
          <a:endParaRPr lang="en-US"/>
        </a:p>
      </dgm:t>
    </dgm:pt>
    <dgm:pt modelId="{7DCF60C1-C547-FE42-8E47-BAD151D0549C}" type="pres">
      <dgm:prSet presAssocID="{B01EE417-5435-444E-91E0-C31EC73B0CED}" presName="textNode" presStyleLbl="bgShp" presStyleIdx="1" presStyleCnt="2"/>
      <dgm:spPr/>
      <dgm:t>
        <a:bodyPr/>
        <a:lstStyle/>
        <a:p>
          <a:endParaRPr lang="en-US"/>
        </a:p>
      </dgm:t>
    </dgm:pt>
    <dgm:pt modelId="{59A16DF5-C535-E34A-AE72-037AFBF0596B}" type="pres">
      <dgm:prSet presAssocID="{B01EE417-5435-444E-91E0-C31EC73B0CED}" presName="compChildNode" presStyleCnt="0"/>
      <dgm:spPr/>
    </dgm:pt>
    <dgm:pt modelId="{21E28DA6-36AE-BD4E-BF08-6B68655D00A1}" type="pres">
      <dgm:prSet presAssocID="{B01EE417-5435-444E-91E0-C31EC73B0CED}" presName="theInnerList" presStyleCnt="0"/>
      <dgm:spPr/>
    </dgm:pt>
    <dgm:pt modelId="{6D884ED3-FD7F-454A-8509-2A46F0170E2E}" type="pres">
      <dgm:prSet presAssocID="{F06B65E5-C31D-734D-95F5-179F586DAF5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EE503-5B01-FA41-80F5-1912595547DB}" type="pres">
      <dgm:prSet presAssocID="{F06B65E5-C31D-734D-95F5-179F586DAF5E}" presName="aSpace2" presStyleCnt="0"/>
      <dgm:spPr/>
    </dgm:pt>
    <dgm:pt modelId="{7C552FF8-E85B-AB41-A161-770BD96CE149}" type="pres">
      <dgm:prSet presAssocID="{84BEBE7E-AB53-DC46-94CA-5CD028A4631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88E07-6BBA-6940-B708-75CAEA5923A0}" type="presOf" srcId="{31E05760-0675-7B4D-A394-165AC597ABF2}" destId="{AF796BFB-3925-0C47-A6CE-13A1100DB9DD}" srcOrd="0" destOrd="0" presId="urn:microsoft.com/office/officeart/2005/8/layout/lProcess2"/>
    <dgm:cxn modelId="{B6F694A7-7DBF-CA4E-AABE-56E2DB06DD6A}" type="presOf" srcId="{B01EE417-5435-444E-91E0-C31EC73B0CED}" destId="{0D2A5CB5-1755-D24A-84F3-543A1BE3078E}" srcOrd="0" destOrd="0" presId="urn:microsoft.com/office/officeart/2005/8/layout/lProcess2"/>
    <dgm:cxn modelId="{EA4DA507-504A-AE48-B5A1-C4C0D0C65A82}" type="presOf" srcId="{A9E48DBD-073D-C846-9979-DEFB919FFC4F}" destId="{7AA24A03-AC03-3840-BF8F-BA64927AF1FE}" srcOrd="1" destOrd="0" presId="urn:microsoft.com/office/officeart/2005/8/layout/lProcess2"/>
    <dgm:cxn modelId="{8D51EA76-A94C-4C45-9DD7-C26B54EDDA17}" type="presOf" srcId="{F06B65E5-C31D-734D-95F5-179F586DAF5E}" destId="{6D884ED3-FD7F-454A-8509-2A46F0170E2E}" srcOrd="0" destOrd="0" presId="urn:microsoft.com/office/officeart/2005/8/layout/lProcess2"/>
    <dgm:cxn modelId="{6ADCFFBA-8B5A-114F-84D8-E865E029F1D6}" srcId="{A9E48DBD-073D-C846-9979-DEFB919FFC4F}" destId="{22436AC2-4462-E545-B157-F4EA280420DA}" srcOrd="0" destOrd="0" parTransId="{9797F238-2D34-4D4A-8460-9AB1EE5768F5}" sibTransId="{303C654D-F271-614A-87AA-C7093BAF9D2B}"/>
    <dgm:cxn modelId="{365345CC-9A86-2448-8D53-81B92F219B50}" type="presOf" srcId="{3466B9E7-D807-B447-9C44-E37A5BEF245C}" destId="{60A44B51-A046-FC49-B689-9A1ADBE3081A}" srcOrd="0" destOrd="0" presId="urn:microsoft.com/office/officeart/2005/8/layout/lProcess2"/>
    <dgm:cxn modelId="{8F135AE3-87CF-954F-908A-4C2523DB6D11}" srcId="{3466B9E7-D807-B447-9C44-E37A5BEF245C}" destId="{A9E48DBD-073D-C846-9979-DEFB919FFC4F}" srcOrd="0" destOrd="0" parTransId="{0A6B4B41-9CD2-DA4C-A3C5-C9AF496B3534}" sibTransId="{C161864A-0312-404E-8963-26FBA48BA6FC}"/>
    <dgm:cxn modelId="{C957D599-08A6-CF43-A404-7C1174B53C02}" type="presOf" srcId="{B01EE417-5435-444E-91E0-C31EC73B0CED}" destId="{7DCF60C1-C547-FE42-8E47-BAD151D0549C}" srcOrd="1" destOrd="0" presId="urn:microsoft.com/office/officeart/2005/8/layout/lProcess2"/>
    <dgm:cxn modelId="{E9C6D842-295A-3244-8F76-460C4103ACFD}" srcId="{A9E48DBD-073D-C846-9979-DEFB919FFC4F}" destId="{31E05760-0675-7B4D-A394-165AC597ABF2}" srcOrd="1" destOrd="0" parTransId="{31B8A6E1-5C4F-DA44-BC56-685CDB03A401}" sibTransId="{E7006342-DD26-5B45-8CEF-481CF5FA9A2B}"/>
    <dgm:cxn modelId="{BA2072ED-BC08-A64E-B5A3-EE36B4E27326}" type="presOf" srcId="{A9E48DBD-073D-C846-9979-DEFB919FFC4F}" destId="{3647BACD-1F98-A247-9FFB-85F148D93206}" srcOrd="0" destOrd="0" presId="urn:microsoft.com/office/officeart/2005/8/layout/lProcess2"/>
    <dgm:cxn modelId="{0764EBED-8D9D-3843-9B94-9EA8AAF24A52}" srcId="{3466B9E7-D807-B447-9C44-E37A5BEF245C}" destId="{B01EE417-5435-444E-91E0-C31EC73B0CED}" srcOrd="1" destOrd="0" parTransId="{9CAAC1EC-3075-7F4F-9732-FA0BED4EEB63}" sibTransId="{DF33B6D4-7DBC-D542-94B9-1E4211298007}"/>
    <dgm:cxn modelId="{1DBF4DCE-2B0E-8548-B874-8E16D182B538}" srcId="{B01EE417-5435-444E-91E0-C31EC73B0CED}" destId="{84BEBE7E-AB53-DC46-94CA-5CD028A46310}" srcOrd="1" destOrd="0" parTransId="{5C759E9C-2DD4-6349-90D6-4EE19518286B}" sibTransId="{F3073DBD-3CBE-7743-A8FA-1AB135F26B04}"/>
    <dgm:cxn modelId="{16AF9FD3-62AE-A64E-9E30-B40131B3808B}" type="presOf" srcId="{84BEBE7E-AB53-DC46-94CA-5CD028A46310}" destId="{7C552FF8-E85B-AB41-A161-770BD96CE149}" srcOrd="0" destOrd="0" presId="urn:microsoft.com/office/officeart/2005/8/layout/lProcess2"/>
    <dgm:cxn modelId="{411807AC-EA35-3D40-BAF1-605AFD24662E}" srcId="{B01EE417-5435-444E-91E0-C31EC73B0CED}" destId="{F06B65E5-C31D-734D-95F5-179F586DAF5E}" srcOrd="0" destOrd="0" parTransId="{81DEC58F-1222-8A4C-A60C-E3CDF45A4E59}" sibTransId="{BACAE7E6-0B84-D647-AF3E-49BBEB48B660}"/>
    <dgm:cxn modelId="{7F69EC4C-3128-AD4A-8E20-F4CA694BDF38}" type="presOf" srcId="{22436AC2-4462-E545-B157-F4EA280420DA}" destId="{A6E376E8-25CE-0043-97C5-EB861FB57237}" srcOrd="0" destOrd="0" presId="urn:microsoft.com/office/officeart/2005/8/layout/lProcess2"/>
    <dgm:cxn modelId="{33EB6006-0C06-BE48-949C-B8C56C56C78A}" type="presParOf" srcId="{60A44B51-A046-FC49-B689-9A1ADBE3081A}" destId="{927071F5-8F93-2F48-91A0-39D315C2F446}" srcOrd="0" destOrd="0" presId="urn:microsoft.com/office/officeart/2005/8/layout/lProcess2"/>
    <dgm:cxn modelId="{2EF6025E-CCCC-DB4E-BB44-F8971C7C5495}" type="presParOf" srcId="{927071F5-8F93-2F48-91A0-39D315C2F446}" destId="{3647BACD-1F98-A247-9FFB-85F148D93206}" srcOrd="0" destOrd="0" presId="urn:microsoft.com/office/officeart/2005/8/layout/lProcess2"/>
    <dgm:cxn modelId="{D88BF84B-70B2-134D-8784-EC4EEB2D3D5B}" type="presParOf" srcId="{927071F5-8F93-2F48-91A0-39D315C2F446}" destId="{7AA24A03-AC03-3840-BF8F-BA64927AF1FE}" srcOrd="1" destOrd="0" presId="urn:microsoft.com/office/officeart/2005/8/layout/lProcess2"/>
    <dgm:cxn modelId="{BEB2EB06-BA41-BF43-9F01-DC585F48CA04}" type="presParOf" srcId="{927071F5-8F93-2F48-91A0-39D315C2F446}" destId="{9B0950EB-8D1A-1A4E-9E51-4E4700CA65AF}" srcOrd="2" destOrd="0" presId="urn:microsoft.com/office/officeart/2005/8/layout/lProcess2"/>
    <dgm:cxn modelId="{EAFC98B3-FB3A-784E-A8BA-995DB3B5DEE8}" type="presParOf" srcId="{9B0950EB-8D1A-1A4E-9E51-4E4700CA65AF}" destId="{2409B444-D6D7-1044-A3D0-C577FC864A8D}" srcOrd="0" destOrd="0" presId="urn:microsoft.com/office/officeart/2005/8/layout/lProcess2"/>
    <dgm:cxn modelId="{229BED45-1CB5-8949-8ABA-8666234BBDEC}" type="presParOf" srcId="{2409B444-D6D7-1044-A3D0-C577FC864A8D}" destId="{A6E376E8-25CE-0043-97C5-EB861FB57237}" srcOrd="0" destOrd="0" presId="urn:microsoft.com/office/officeart/2005/8/layout/lProcess2"/>
    <dgm:cxn modelId="{37F6724A-F2C8-A34F-9FCC-CCC95CFD7BC1}" type="presParOf" srcId="{2409B444-D6D7-1044-A3D0-C577FC864A8D}" destId="{C0BD3F7E-482B-1F46-B0DA-6FFE9C252EEA}" srcOrd="1" destOrd="0" presId="urn:microsoft.com/office/officeart/2005/8/layout/lProcess2"/>
    <dgm:cxn modelId="{C7D0DFB4-2741-4940-8921-051846CD4264}" type="presParOf" srcId="{2409B444-D6D7-1044-A3D0-C577FC864A8D}" destId="{AF796BFB-3925-0C47-A6CE-13A1100DB9DD}" srcOrd="2" destOrd="0" presId="urn:microsoft.com/office/officeart/2005/8/layout/lProcess2"/>
    <dgm:cxn modelId="{E7EFA857-4F27-5840-A0D5-8283A33BCD04}" type="presParOf" srcId="{60A44B51-A046-FC49-B689-9A1ADBE3081A}" destId="{7FB787C6-AAFB-EE44-B9A6-1FB000398DA3}" srcOrd="1" destOrd="0" presId="urn:microsoft.com/office/officeart/2005/8/layout/lProcess2"/>
    <dgm:cxn modelId="{E0C5582E-B708-F64E-BBD5-B99B9A12810E}" type="presParOf" srcId="{60A44B51-A046-FC49-B689-9A1ADBE3081A}" destId="{30B22191-0B64-554C-856F-1B9AB9D15C31}" srcOrd="2" destOrd="0" presId="urn:microsoft.com/office/officeart/2005/8/layout/lProcess2"/>
    <dgm:cxn modelId="{12F8FD8A-D441-C44B-8EC7-4EBD89DCB6EE}" type="presParOf" srcId="{30B22191-0B64-554C-856F-1B9AB9D15C31}" destId="{0D2A5CB5-1755-D24A-84F3-543A1BE3078E}" srcOrd="0" destOrd="0" presId="urn:microsoft.com/office/officeart/2005/8/layout/lProcess2"/>
    <dgm:cxn modelId="{425D779F-38DF-684F-84FA-C0B9EEC2673B}" type="presParOf" srcId="{30B22191-0B64-554C-856F-1B9AB9D15C31}" destId="{7DCF60C1-C547-FE42-8E47-BAD151D0549C}" srcOrd="1" destOrd="0" presId="urn:microsoft.com/office/officeart/2005/8/layout/lProcess2"/>
    <dgm:cxn modelId="{1F4FDA03-793E-2643-92B1-DC929E672DD0}" type="presParOf" srcId="{30B22191-0B64-554C-856F-1B9AB9D15C31}" destId="{59A16DF5-C535-E34A-AE72-037AFBF0596B}" srcOrd="2" destOrd="0" presId="urn:microsoft.com/office/officeart/2005/8/layout/lProcess2"/>
    <dgm:cxn modelId="{3A29C394-E914-5542-A6CA-9B339FF7A0EA}" type="presParOf" srcId="{59A16DF5-C535-E34A-AE72-037AFBF0596B}" destId="{21E28DA6-36AE-BD4E-BF08-6B68655D00A1}" srcOrd="0" destOrd="0" presId="urn:microsoft.com/office/officeart/2005/8/layout/lProcess2"/>
    <dgm:cxn modelId="{B02E71D4-9371-1B4E-BE6D-257DAC2485E0}" type="presParOf" srcId="{21E28DA6-36AE-BD4E-BF08-6B68655D00A1}" destId="{6D884ED3-FD7F-454A-8509-2A46F0170E2E}" srcOrd="0" destOrd="0" presId="urn:microsoft.com/office/officeart/2005/8/layout/lProcess2"/>
    <dgm:cxn modelId="{C6B40FE3-6D70-BB4E-A85C-71C10042B46E}" type="presParOf" srcId="{21E28DA6-36AE-BD4E-BF08-6B68655D00A1}" destId="{347EE503-5B01-FA41-80F5-1912595547DB}" srcOrd="1" destOrd="0" presId="urn:microsoft.com/office/officeart/2005/8/layout/lProcess2"/>
    <dgm:cxn modelId="{3CD84B2D-A3BA-5741-B375-48C7D6BEBF1F}" type="presParOf" srcId="{21E28DA6-36AE-BD4E-BF08-6B68655D00A1}" destId="{7C552FF8-E85B-AB41-A161-770BD96CE14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8144C-E0E7-DF44-A75A-6D79F43B0A57}">
      <dsp:nvSpPr>
        <dsp:cNvPr id="0" name=""/>
        <dsp:cNvSpPr/>
      </dsp:nvSpPr>
      <dsp:spPr>
        <a:xfrm>
          <a:off x="1182528" y="584497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i="0" kern="1200" dirty="0" smtClean="0"/>
            <a:t>Requirements for a sequence of random numbers:</a:t>
          </a:r>
          <a:endParaRPr lang="en-US" sz="2000" b="1" i="0" kern="1200" dirty="0"/>
        </a:p>
      </dsp:txBody>
      <dsp:txXfrm>
        <a:off x="1212268" y="614237"/>
        <a:ext cx="1971329" cy="955924"/>
      </dsp:txXfrm>
    </dsp:sp>
    <dsp:sp modelId="{AB9AE1B4-5E5A-CE4D-B264-9C1E1501248F}">
      <dsp:nvSpPr>
        <dsp:cNvPr id="0" name=""/>
        <dsp:cNvSpPr/>
      </dsp:nvSpPr>
      <dsp:spPr>
        <a:xfrm rot="19457599">
          <a:off x="3119310" y="758435"/>
          <a:ext cx="100037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00379" y="418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4490" y="775261"/>
        <a:ext cx="50018" cy="50018"/>
      </dsp:txXfrm>
    </dsp:sp>
    <dsp:sp modelId="{B263507D-1E7A-5149-A781-2A4F350A5A27}">
      <dsp:nvSpPr>
        <dsp:cNvPr id="0" name=""/>
        <dsp:cNvSpPr/>
      </dsp:nvSpPr>
      <dsp:spPr>
        <a:xfrm>
          <a:off x="4025661" y="639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i="0" kern="1200" dirty="0" smtClean="0"/>
            <a:t>Randomness</a:t>
          </a:r>
        </a:p>
      </dsp:txBody>
      <dsp:txXfrm>
        <a:off x="4055401" y="30379"/>
        <a:ext cx="1971329" cy="955924"/>
      </dsp:txXfrm>
    </dsp:sp>
    <dsp:sp modelId="{BA0BDC50-440E-5945-95B3-A9E109F3DF69}">
      <dsp:nvSpPr>
        <dsp:cNvPr id="0" name=""/>
        <dsp:cNvSpPr/>
      </dsp:nvSpPr>
      <dsp:spPr>
        <a:xfrm rot="2142401">
          <a:off x="3119310" y="1342292"/>
          <a:ext cx="100037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00379" y="418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94490" y="1359119"/>
        <a:ext cx="50018" cy="50018"/>
      </dsp:txXfrm>
    </dsp:sp>
    <dsp:sp modelId="{903B1CDD-14EF-844D-B987-4E8D5F77335F}">
      <dsp:nvSpPr>
        <dsp:cNvPr id="0" name=""/>
        <dsp:cNvSpPr/>
      </dsp:nvSpPr>
      <dsp:spPr>
        <a:xfrm>
          <a:off x="4025661" y="1168355"/>
          <a:ext cx="2030809" cy="10154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i="0" kern="1200" dirty="0" smtClean="0"/>
            <a:t>Unpredictability </a:t>
          </a:r>
        </a:p>
      </dsp:txBody>
      <dsp:txXfrm>
        <a:off x="4055401" y="1198095"/>
        <a:ext cx="1971329" cy="955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5880-D8F3-C441-8887-72FB85A8F952}">
      <dsp:nvSpPr>
        <dsp:cNvPr id="0" name=""/>
        <dsp:cNvSpPr/>
      </dsp:nvSpPr>
      <dsp:spPr>
        <a:xfrm>
          <a:off x="0" y="0"/>
          <a:ext cx="5638800" cy="387831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Two criteria are used to validate that a sequence of numbers is random:</a:t>
          </a:r>
          <a:endParaRPr lang="en-US" sz="2200" kern="1200" dirty="0"/>
        </a:p>
      </dsp:txBody>
      <dsp:txXfrm>
        <a:off x="0" y="0"/>
        <a:ext cx="5638800" cy="1163493"/>
      </dsp:txXfrm>
    </dsp:sp>
    <dsp:sp modelId="{DA385708-885B-9A4A-AF9E-D8E49D65F369}">
      <dsp:nvSpPr>
        <dsp:cNvPr id="0" name=""/>
        <dsp:cNvSpPr/>
      </dsp:nvSpPr>
      <dsp:spPr>
        <a:xfrm>
          <a:off x="563879" y="1164629"/>
          <a:ext cx="4511040" cy="1169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Uniform distribution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i="0" kern="1200" dirty="0" smtClean="0"/>
            <a:t>The frequency of occurrence of ones and zeros is approximately equal</a:t>
          </a:r>
        </a:p>
      </dsp:txBody>
      <dsp:txXfrm>
        <a:off x="598129" y="1198879"/>
        <a:ext cx="4442540" cy="1100864"/>
      </dsp:txXfrm>
    </dsp:sp>
    <dsp:sp modelId="{15FE3627-301D-5E44-803D-42FA482F7C28}">
      <dsp:nvSpPr>
        <dsp:cNvPr id="0" name=""/>
        <dsp:cNvSpPr/>
      </dsp:nvSpPr>
      <dsp:spPr>
        <a:xfrm>
          <a:off x="563879" y="2513896"/>
          <a:ext cx="4511040" cy="1169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Independence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i="0" kern="1200" dirty="0" smtClean="0"/>
            <a:t>No one subsequence in the sequence can be inferred from the others</a:t>
          </a:r>
        </a:p>
      </dsp:txBody>
      <dsp:txXfrm>
        <a:off x="598129" y="2548146"/>
        <a:ext cx="4442540" cy="1100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7DE0A-35D9-A94E-A41C-63488A6987C1}">
      <dsp:nvSpPr>
        <dsp:cNvPr id="0" name=""/>
        <dsp:cNvSpPr/>
      </dsp:nvSpPr>
      <dsp:spPr>
        <a:xfrm rot="16200000">
          <a:off x="-1387223" y="1389223"/>
          <a:ext cx="4702174" cy="192372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number generator</a:t>
          </a:r>
          <a:endParaRPr lang="en-US" sz="19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algorithm that is used to produce an open-ended sequence of bits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Input to a symmetric stream cipher is a common application</a:t>
          </a:r>
        </a:p>
      </dsp:txBody>
      <dsp:txXfrm rot="5400000">
        <a:off x="2000" y="940435"/>
        <a:ext cx="1923728" cy="2821304"/>
      </dsp:txXfrm>
    </dsp:sp>
    <dsp:sp modelId="{4DC11B8D-90D6-0849-A4A4-A9312E6E1D3D}">
      <dsp:nvSpPr>
        <dsp:cNvPr id="0" name=""/>
        <dsp:cNvSpPr/>
      </dsp:nvSpPr>
      <dsp:spPr>
        <a:xfrm rot="16200000">
          <a:off x="680785" y="1389223"/>
          <a:ext cx="4702174" cy="1923728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Pseudorandom function (PRF)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produce a pseudorandom string of bits of some fixed length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are symmetric encryption keys and </a:t>
          </a:r>
          <a:r>
            <a:rPr lang="en-US" sz="15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nonces</a:t>
          </a:r>
          <a:endParaRPr lang="en-US" sz="15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070008" y="940435"/>
        <a:ext cx="1923728" cy="2821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F974F-999E-C64C-A7AC-D1911D36A5AE}">
      <dsp:nvSpPr>
        <dsp:cNvPr id="0" name=""/>
        <dsp:cNvSpPr/>
      </dsp:nvSpPr>
      <dsp:spPr>
        <a:xfrm>
          <a:off x="2650130" y="2794514"/>
          <a:ext cx="1954530" cy="1954530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tests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6364" y="3080748"/>
        <a:ext cx="1382062" cy="1382062"/>
      </dsp:txXfrm>
    </dsp:sp>
    <dsp:sp modelId="{EC816666-D007-9744-B654-0F381FA367E7}">
      <dsp:nvSpPr>
        <dsp:cNvPr id="0" name=""/>
        <dsp:cNvSpPr/>
      </dsp:nvSpPr>
      <dsp:spPr>
        <a:xfrm rot="13102098">
          <a:off x="2252301" y="2596162"/>
          <a:ext cx="748229" cy="36999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19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95E3A-BB74-AE4B-A8C5-D9253E7FDBB3}">
      <dsp:nvSpPr>
        <dsp:cNvPr id="0" name=""/>
        <dsp:cNvSpPr/>
      </dsp:nvSpPr>
      <dsp:spPr>
        <a:xfrm>
          <a:off x="52521" y="795527"/>
          <a:ext cx="1970811" cy="18523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Frequency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number of ones and zeros in a sequence is approximately the same as would be expected for a truly random sequence</a:t>
          </a:r>
        </a:p>
      </dsp:txBody>
      <dsp:txXfrm>
        <a:off x="106776" y="849782"/>
        <a:ext cx="1862301" cy="1743881"/>
      </dsp:txXfrm>
    </dsp:sp>
    <dsp:sp modelId="{05835BB5-6694-E646-92BA-0B693BBD92E3}">
      <dsp:nvSpPr>
        <dsp:cNvPr id="0" name=""/>
        <dsp:cNvSpPr/>
      </dsp:nvSpPr>
      <dsp:spPr>
        <a:xfrm rot="16223858">
          <a:off x="3431206" y="2338906"/>
          <a:ext cx="479346" cy="329417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16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69229-F332-FD40-8E55-0BB5EDD7F938}">
      <dsp:nvSpPr>
        <dsp:cNvPr id="0" name=""/>
        <dsp:cNvSpPr/>
      </dsp:nvSpPr>
      <dsp:spPr>
        <a:xfrm>
          <a:off x="2187881" y="-253244"/>
          <a:ext cx="2917521" cy="250352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Runs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total number of runs in the sequence, where a run is an uninterrupted sequence of identical bits bounded before and after with a bit of the opposite value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number of runs of ones and zeros of various lengths is as expected for a random sequence</a:t>
          </a:r>
        </a:p>
      </dsp:txBody>
      <dsp:txXfrm>
        <a:off x="2261207" y="-179918"/>
        <a:ext cx="2770869" cy="2356868"/>
      </dsp:txXfrm>
    </dsp:sp>
    <dsp:sp modelId="{5C33EB83-07EC-EE41-B777-E6D006E71A17}">
      <dsp:nvSpPr>
        <dsp:cNvPr id="0" name=""/>
        <dsp:cNvSpPr/>
      </dsp:nvSpPr>
      <dsp:spPr>
        <a:xfrm rot="19198514">
          <a:off x="4250650" y="2550361"/>
          <a:ext cx="673123" cy="509319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10799999" rev="0"/>
          </a:camera>
          <a:lightRig rig="threePt" dir="t"/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7CD39-4A83-5B4E-A0FE-57CD62BEB35B}">
      <dsp:nvSpPr>
        <dsp:cNvPr id="0" name=""/>
        <dsp:cNvSpPr/>
      </dsp:nvSpPr>
      <dsp:spPr>
        <a:xfrm>
          <a:off x="5240190" y="147462"/>
          <a:ext cx="1862243" cy="297568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Maurer’s universal statistical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whether or not the sequence can be significantly compressed without loss of information.  A significantly compressible sequence indicates non-randomness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4733" y="202005"/>
        <a:ext cx="1753157" cy="2866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329B7-67B5-1B42-8A0F-233B3F56D7B7}">
      <dsp:nvSpPr>
        <dsp:cNvPr id="0" name=""/>
        <dsp:cNvSpPr/>
      </dsp:nvSpPr>
      <dsp:spPr>
        <a:xfrm>
          <a:off x="0" y="65353"/>
          <a:ext cx="7211888" cy="896845"/>
        </a:xfrm>
        <a:prstGeom prst="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Three broad categories of cryptographic algorithms are commonly used to create </a:t>
          </a:r>
          <a:r>
            <a:rPr lang="en-US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PRNGs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5353"/>
        <a:ext cx="7211888" cy="896845"/>
      </dsp:txXfrm>
    </dsp:sp>
    <dsp:sp modelId="{97C2A5B0-C2A6-674A-9001-8537AD5AD575}">
      <dsp:nvSpPr>
        <dsp:cNvPr id="0" name=""/>
        <dsp:cNvSpPr/>
      </dsp:nvSpPr>
      <dsp:spPr>
        <a:xfrm>
          <a:off x="0" y="913438"/>
          <a:ext cx="7211888" cy="1218239"/>
        </a:xfrm>
        <a:prstGeom prst="rect">
          <a:avLst/>
        </a:prstGeom>
        <a:solidFill>
          <a:schemeClr val="bg1"/>
        </a:solidFill>
        <a:ln w="41275" cap="flat" cmpd="sng" algn="ctr">
          <a:solidFill>
            <a:schemeClr val="accent1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Symmetric block ciphers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Asymmetric ciphers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Hash functions and message authentication codes</a:t>
          </a:r>
          <a:endParaRPr lang="en-US" sz="2000" kern="1200" dirty="0"/>
        </a:p>
      </dsp:txBody>
      <dsp:txXfrm>
        <a:off x="0" y="913438"/>
        <a:ext cx="7211888" cy="1218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1FF0D-80C7-B143-B4DC-FA633776886F}">
      <dsp:nvSpPr>
        <dsp:cNvPr id="0" name=""/>
        <dsp:cNvSpPr/>
      </dsp:nvSpPr>
      <dsp:spPr>
        <a:xfrm>
          <a:off x="801361" y="75822"/>
          <a:ext cx="5473330" cy="5006293"/>
        </a:xfrm>
        <a:prstGeom prst="circularArrow">
          <a:avLst>
            <a:gd name="adj1" fmla="val 5689"/>
            <a:gd name="adj2" fmla="val 340510"/>
            <a:gd name="adj3" fmla="val 12693959"/>
            <a:gd name="adj4" fmla="val 18078774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56C3C3-176D-5E4F-96FD-10D88EEF7922}">
      <dsp:nvSpPr>
        <dsp:cNvPr id="0" name=""/>
        <dsp:cNvSpPr/>
      </dsp:nvSpPr>
      <dsp:spPr>
        <a:xfrm>
          <a:off x="1880727" y="154233"/>
          <a:ext cx="3313096" cy="1612982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inputs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64-bit representation of the current date and time (timestamp)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64-bit seed value that is initialized to some arbitrary value and is updated during the generation process.</a:t>
          </a:r>
        </a:p>
      </dsp:txBody>
      <dsp:txXfrm>
        <a:off x="1959466" y="232972"/>
        <a:ext cx="3155618" cy="1455504"/>
      </dsp:txXfrm>
    </dsp:sp>
    <dsp:sp modelId="{5006A93B-B9AC-A244-BAF9-EA105FE88F8A}">
      <dsp:nvSpPr>
        <dsp:cNvPr id="0" name=""/>
        <dsp:cNvSpPr/>
      </dsp:nvSpPr>
      <dsp:spPr>
        <a:xfrm>
          <a:off x="3580094" y="3593897"/>
          <a:ext cx="3709178" cy="1306469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generator makes use of three 3 DES encryption.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 three make use of the same pair of 56-bit keys.</a:t>
          </a:r>
        </a:p>
      </dsp:txBody>
      <dsp:txXfrm>
        <a:off x="3643871" y="3657674"/>
        <a:ext cx="3581624" cy="1178915"/>
      </dsp:txXfrm>
    </dsp:sp>
    <dsp:sp modelId="{8FFE789F-A4A1-1F4A-9A03-B121D4D9510A}">
      <dsp:nvSpPr>
        <dsp:cNvPr id="0" name=""/>
        <dsp:cNvSpPr/>
      </dsp:nvSpPr>
      <dsp:spPr>
        <a:xfrm>
          <a:off x="360585" y="3682404"/>
          <a:ext cx="3075482" cy="1129434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Output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64-bit pseudorandom number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64-bit seed value.</a:t>
          </a:r>
        </a:p>
      </dsp:txBody>
      <dsp:txXfrm>
        <a:off x="415719" y="3737538"/>
        <a:ext cx="2965214" cy="1019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3FB94-56E6-4343-815A-4C88DE8E4629}">
      <dsp:nvSpPr>
        <dsp:cNvPr id="0" name=""/>
        <dsp:cNvSpPr/>
      </dsp:nvSpPr>
      <dsp:spPr>
        <a:xfrm rot="5400000">
          <a:off x="4679469" y="-1834384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PRNG produces a deterministic stream of bits that eventually repeats;  the period should be large.</a:t>
          </a:r>
          <a:endParaRPr lang="en-US" sz="1400" kern="1200" dirty="0"/>
        </a:p>
      </dsp:txBody>
      <dsp:txXfrm rot="-5400000">
        <a:off x="2725483" y="165359"/>
        <a:ext cx="4799546" cy="845816"/>
      </dsp:txXfrm>
    </dsp:sp>
    <dsp:sp modelId="{DF8243A5-C0B6-FE4F-A1A4-CBEFD28A1F47}">
      <dsp:nvSpPr>
        <dsp:cNvPr id="0" name=""/>
        <dsp:cNvSpPr/>
      </dsp:nvSpPr>
      <dsp:spPr>
        <a:xfrm>
          <a:off x="0" y="2436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encryption sequence should have a large period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6" y="59632"/>
        <a:ext cx="2611091" cy="1057271"/>
      </dsp:txXfrm>
    </dsp:sp>
    <dsp:sp modelId="{F5DB7628-7D36-B74C-9F78-063350B6C244}">
      <dsp:nvSpPr>
        <dsp:cNvPr id="0" name=""/>
        <dsp:cNvSpPr/>
      </dsp:nvSpPr>
      <dsp:spPr>
        <a:xfrm rot="5400000">
          <a:off x="4679469" y="-604137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There should be an approximately equal number of 1s and 0s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If the </a:t>
          </a:r>
          <a:r>
            <a:rPr lang="en-US" sz="1400" kern="1200" dirty="0" err="1" smtClean="0"/>
            <a:t>keystream</a:t>
          </a:r>
          <a:r>
            <a:rPr lang="en-US" sz="1400" kern="1200" dirty="0" smtClean="0"/>
            <a:t> is treated as a stream of bytes, then all of the 256 possible byte values should appear equally often</a:t>
          </a:r>
          <a:endParaRPr lang="en-US" sz="1400" kern="1200" dirty="0"/>
        </a:p>
      </dsp:txBody>
      <dsp:txXfrm rot="-5400000">
        <a:off x="2725483" y="1395606"/>
        <a:ext cx="4799546" cy="845816"/>
      </dsp:txXfrm>
    </dsp:sp>
    <dsp:sp modelId="{92B1AF1B-DF41-0A49-BDA3-2FD01C54A696}">
      <dsp:nvSpPr>
        <dsp:cNvPr id="0" name=""/>
        <dsp:cNvSpPr/>
      </dsp:nvSpPr>
      <dsp:spPr>
        <a:xfrm>
          <a:off x="0" y="1232682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</a:t>
          </a:r>
          <a:r>
            <a:rPr lang="en-US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keystream</a:t>
          </a: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should approximate the properties of a true random number stream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6" y="1289878"/>
        <a:ext cx="2611091" cy="1057271"/>
      </dsp:txXfrm>
    </dsp:sp>
    <dsp:sp modelId="{8FB08EE9-CD81-E344-AF3D-8514986ABB33}">
      <dsp:nvSpPr>
        <dsp:cNvPr id="0" name=""/>
        <dsp:cNvSpPr/>
      </dsp:nvSpPr>
      <dsp:spPr>
        <a:xfrm rot="5400000">
          <a:off x="4679469" y="626108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output of the PRNG depends on the value of the key</a:t>
          </a:r>
          <a:endParaRPr lang="en-US" sz="1400" kern="1200" dirty="0"/>
        </a:p>
      </dsp:txBody>
      <dsp:txXfrm rot="-5400000">
        <a:off x="2725483" y="2625852"/>
        <a:ext cx="4799546" cy="845816"/>
      </dsp:txXfrm>
    </dsp:sp>
    <dsp:sp modelId="{C4F89D33-03C4-0649-AC4F-4D7DAC421B0B}">
      <dsp:nvSpPr>
        <dsp:cNvPr id="0" name=""/>
        <dsp:cNvSpPr/>
      </dsp:nvSpPr>
      <dsp:spPr>
        <a:xfrm>
          <a:off x="0" y="2462929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 length of at least 128 bits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6" y="2520125"/>
        <a:ext cx="2611091" cy="1057271"/>
      </dsp:txXfrm>
    </dsp:sp>
    <dsp:sp modelId="{424A4BEF-EB38-4E4C-9C67-7A7D0104F848}">
      <dsp:nvSpPr>
        <dsp:cNvPr id="0" name=""/>
        <dsp:cNvSpPr/>
      </dsp:nvSpPr>
      <dsp:spPr>
        <a:xfrm rot="5400000">
          <a:off x="4679469" y="1856355"/>
          <a:ext cx="937330" cy="4845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Stream ciphers that do not use block ciphers as a building block are typically faster and use far less code than block ciphers</a:t>
          </a:r>
          <a:endParaRPr lang="en-AU" sz="1400" kern="1200" dirty="0"/>
        </a:p>
      </dsp:txBody>
      <dsp:txXfrm rot="-5400000">
        <a:off x="2725483" y="3856099"/>
        <a:ext cx="4799546" cy="845816"/>
      </dsp:txXfrm>
    </dsp:sp>
    <dsp:sp modelId="{130DEB4F-07F2-074F-9A55-A205477665FB}">
      <dsp:nvSpPr>
        <dsp:cNvPr id="0" name=""/>
        <dsp:cNvSpPr/>
      </dsp:nvSpPr>
      <dsp:spPr>
        <a:xfrm>
          <a:off x="0" y="3693175"/>
          <a:ext cx="2725483" cy="11716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a properly designed PRNG a stream cipher can be as secure as a block cipher of comparable key length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6" y="3750371"/>
        <a:ext cx="2611091" cy="10572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2BD45-7193-A345-9D31-D31A315076FC}">
      <dsp:nvSpPr>
        <dsp:cNvPr id="0" name=""/>
        <dsp:cNvSpPr/>
      </dsp:nvSpPr>
      <dsp:spPr>
        <a:xfrm>
          <a:off x="36" y="26922"/>
          <a:ext cx="3537716" cy="132922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number of papers have been published analyzing methods of attacking RC4</a:t>
          </a:r>
          <a:endParaRPr lang="en-US" sz="1700" kern="1200" dirty="0"/>
        </a:p>
      </dsp:txBody>
      <dsp:txXfrm>
        <a:off x="36" y="26922"/>
        <a:ext cx="3537716" cy="1329225"/>
      </dsp:txXfrm>
    </dsp:sp>
    <dsp:sp modelId="{2CA2E574-D180-F746-991E-694C914B2EBC}">
      <dsp:nvSpPr>
        <dsp:cNvPr id="0" name=""/>
        <dsp:cNvSpPr/>
      </dsp:nvSpPr>
      <dsp:spPr>
        <a:xfrm>
          <a:off x="36" y="1356148"/>
          <a:ext cx="3537716" cy="3408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None of these approaches is practical against RC4 with a reasonable key length</a:t>
          </a:r>
          <a:endParaRPr lang="en-US" sz="1700" kern="1200" dirty="0"/>
        </a:p>
      </dsp:txBody>
      <dsp:txXfrm>
        <a:off x="36" y="1356148"/>
        <a:ext cx="3537716" cy="3408003"/>
      </dsp:txXfrm>
    </dsp:sp>
    <dsp:sp modelId="{BD59E623-B9B1-824E-ABA5-E5CD4F95CCF8}">
      <dsp:nvSpPr>
        <dsp:cNvPr id="0" name=""/>
        <dsp:cNvSpPr/>
      </dsp:nvSpPr>
      <dsp:spPr>
        <a:xfrm>
          <a:off x="4033033" y="26922"/>
          <a:ext cx="3537716" cy="132922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more serious problem is that the WEP protocol intended to provide confidentiality on 802.11 wireless LAN networks is vulnerable to a particular attack approach</a:t>
          </a:r>
          <a:endParaRPr lang="en-US" sz="1700" kern="1200" dirty="0"/>
        </a:p>
      </dsp:txBody>
      <dsp:txXfrm>
        <a:off x="4033033" y="26922"/>
        <a:ext cx="3537716" cy="1329225"/>
      </dsp:txXfrm>
    </dsp:sp>
    <dsp:sp modelId="{1BF66C4B-979B-7C4A-8125-4D7434486A65}">
      <dsp:nvSpPr>
        <dsp:cNvPr id="0" name=""/>
        <dsp:cNvSpPr/>
      </dsp:nvSpPr>
      <dsp:spPr>
        <a:xfrm>
          <a:off x="4033033" y="1356148"/>
          <a:ext cx="3537716" cy="3408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problem is not with RC4 itself, but the way in which keys are generated for use as input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Problem does not appear to be relevant to other applications and can be remedied in WEP by changing the way in which keys are generated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Problem points out the difficulty in designing a secure system that involves both cryptographic functions and protocols that make use of them</a:t>
          </a:r>
          <a:endParaRPr lang="en-AU" sz="1700" kern="1200" dirty="0"/>
        </a:p>
      </dsp:txBody>
      <dsp:txXfrm>
        <a:off x="4033033" y="1356148"/>
        <a:ext cx="3537716" cy="3408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BACD-1F98-A247-9FFB-85F148D93206}">
      <dsp:nvSpPr>
        <dsp:cNvPr id="0" name=""/>
        <dsp:cNvSpPr/>
      </dsp:nvSpPr>
      <dsp:spPr>
        <a:xfrm>
          <a:off x="3699" y="0"/>
          <a:ext cx="3558554" cy="32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Sound/video input</a:t>
          </a:r>
          <a:endParaRPr lang="en-US" sz="3300" b="1" kern="1200" dirty="0"/>
        </a:p>
      </dsp:txBody>
      <dsp:txXfrm>
        <a:off x="3699" y="0"/>
        <a:ext cx="3558554" cy="960120"/>
      </dsp:txXfrm>
    </dsp:sp>
    <dsp:sp modelId="{A6E376E8-25CE-0043-97C5-EB861FB57237}">
      <dsp:nvSpPr>
        <dsp:cNvPr id="0" name=""/>
        <dsp:cNvSpPr/>
      </dsp:nvSpPr>
      <dsp:spPr>
        <a:xfrm>
          <a:off x="359554" y="961057"/>
          <a:ext cx="2846843" cy="964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/>
            <a:t>The input from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/>
            <a:t>a sound digitizer with no source plugged in,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 camera with the lens cap on</a:t>
          </a:r>
        </a:p>
      </dsp:txBody>
      <dsp:txXfrm>
        <a:off x="387817" y="989320"/>
        <a:ext cx="2790317" cy="908438"/>
      </dsp:txXfrm>
    </dsp:sp>
    <dsp:sp modelId="{AF796BFB-3925-0C47-A6CE-13A1100DB9DD}">
      <dsp:nvSpPr>
        <dsp:cNvPr id="0" name=""/>
        <dsp:cNvSpPr/>
      </dsp:nvSpPr>
      <dsp:spPr>
        <a:xfrm>
          <a:off x="359554" y="2074478"/>
          <a:ext cx="2846843" cy="964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If the system has enough gain to detect anything, such input can provide reasonable high quality random bits</a:t>
          </a:r>
        </a:p>
      </dsp:txBody>
      <dsp:txXfrm>
        <a:off x="387817" y="2102741"/>
        <a:ext cx="2790317" cy="908438"/>
      </dsp:txXfrm>
    </dsp:sp>
    <dsp:sp modelId="{0D2A5CB5-1755-D24A-84F3-543A1BE3078E}">
      <dsp:nvSpPr>
        <dsp:cNvPr id="0" name=""/>
        <dsp:cNvSpPr/>
      </dsp:nvSpPr>
      <dsp:spPr>
        <a:xfrm>
          <a:off x="3829145" y="0"/>
          <a:ext cx="3558554" cy="32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Disk drives</a:t>
          </a:r>
        </a:p>
      </dsp:txBody>
      <dsp:txXfrm>
        <a:off x="3829145" y="0"/>
        <a:ext cx="3558554" cy="960120"/>
      </dsp:txXfrm>
    </dsp:sp>
    <dsp:sp modelId="{6D884ED3-FD7F-454A-8509-2A46F0170E2E}">
      <dsp:nvSpPr>
        <dsp:cNvPr id="0" name=""/>
        <dsp:cNvSpPr/>
      </dsp:nvSpPr>
      <dsp:spPr>
        <a:xfrm>
          <a:off x="4185001" y="961057"/>
          <a:ext cx="2846843" cy="964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Have small random fluctuations in their rotational speed due to chaotic air turbulence</a:t>
          </a:r>
        </a:p>
      </dsp:txBody>
      <dsp:txXfrm>
        <a:off x="4213264" y="989320"/>
        <a:ext cx="2790317" cy="908438"/>
      </dsp:txXfrm>
    </dsp:sp>
    <dsp:sp modelId="{7C552FF8-E85B-AB41-A161-770BD96CE149}">
      <dsp:nvSpPr>
        <dsp:cNvPr id="0" name=""/>
        <dsp:cNvSpPr/>
      </dsp:nvSpPr>
      <dsp:spPr>
        <a:xfrm>
          <a:off x="4185001" y="2074478"/>
          <a:ext cx="2846843" cy="964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addition of low-level disk seek-time instrumentation produces a series of measurements that contain this randomness</a:t>
          </a:r>
        </a:p>
      </dsp:txBody>
      <dsp:txXfrm>
        <a:off x="4213264" y="2102741"/>
        <a:ext cx="2790317" cy="908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F4FC6B-F26E-4F99-B540-EF7EA477352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E1508B-CB80-4450-B415-FC108536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DE16DA7F-D295-D64F-8BDF-D26BF015965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5833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 800-22 lists 15 separate tests of randomness. An understanding of these</a:t>
            </a:r>
          </a:p>
          <a:p>
            <a:r>
              <a:rPr lang="en-US" dirty="0"/>
              <a:t>tests requires a basic knowledge of statistical analysis, so we don’t attempt a</a:t>
            </a:r>
          </a:p>
          <a:p>
            <a:r>
              <a:rPr lang="en-US" dirty="0"/>
              <a:t> technical description here. Instead, to give some flavor for the tests, we list three of</a:t>
            </a:r>
          </a:p>
          <a:p>
            <a:r>
              <a:rPr lang="en-US" dirty="0"/>
              <a:t>the tests and the purpose of each test, as follows.</a:t>
            </a:r>
          </a:p>
          <a:p>
            <a:endParaRPr lang="en-US" dirty="0"/>
          </a:p>
          <a:p>
            <a:r>
              <a:rPr lang="en-US" dirty="0"/>
              <a:t>• Frequency test:  This is the most basic test and must be included in any test</a:t>
            </a:r>
          </a:p>
          <a:p>
            <a:r>
              <a:rPr lang="en-US" dirty="0"/>
              <a:t>suite. The purpose of this test is to determine whether the number of ones and</a:t>
            </a:r>
          </a:p>
          <a:p>
            <a:r>
              <a:rPr lang="en-US" dirty="0"/>
              <a:t>zeros in a sequence is approximately the same as would be expected for a truly</a:t>
            </a:r>
          </a:p>
          <a:p>
            <a:r>
              <a:rPr lang="en-US" dirty="0"/>
              <a:t>random sequence.</a:t>
            </a:r>
          </a:p>
          <a:p>
            <a:endParaRPr lang="en-US" dirty="0"/>
          </a:p>
          <a:p>
            <a:r>
              <a:rPr lang="en-US" dirty="0"/>
              <a:t>• Runs test:  The focus of this test is the total number of runs in the sequence,</a:t>
            </a:r>
          </a:p>
          <a:p>
            <a:r>
              <a:rPr lang="en-US" dirty="0"/>
              <a:t>where a run is an uninterrupted sequence of identical bits bounded before</a:t>
            </a:r>
          </a:p>
          <a:p>
            <a:r>
              <a:rPr lang="en-US" dirty="0"/>
              <a:t>and after with a bit of the opposite value. The purpose of the runs test is to</a:t>
            </a:r>
          </a:p>
          <a:p>
            <a:r>
              <a:rPr lang="en-US" dirty="0"/>
              <a:t>determine whether the number of runs of ones and zeros of various lengths is</a:t>
            </a:r>
          </a:p>
          <a:p>
            <a:r>
              <a:rPr lang="en-US" dirty="0"/>
              <a:t>as expected for a random sequence.</a:t>
            </a:r>
          </a:p>
          <a:p>
            <a:endParaRPr lang="en-US" dirty="0"/>
          </a:p>
          <a:p>
            <a:r>
              <a:rPr lang="en-US" dirty="0"/>
              <a:t>• Maurer’s universal statistical test:  The focus of this test is the number of bits</a:t>
            </a:r>
          </a:p>
          <a:p>
            <a:r>
              <a:rPr lang="en-US" dirty="0"/>
              <a:t>between matching patterns (a measure that is related to the length of a compressed</a:t>
            </a:r>
          </a:p>
          <a:p>
            <a:r>
              <a:rPr lang="en-US" dirty="0"/>
              <a:t>sequence). The purpose of the test is to detect whether or not the</a:t>
            </a:r>
          </a:p>
          <a:p>
            <a:r>
              <a:rPr lang="en-US" dirty="0"/>
              <a:t>sequence can be significantly compressed without loss of information. A significantly</a:t>
            </a:r>
          </a:p>
          <a:p>
            <a:r>
              <a:rPr lang="en-US" dirty="0"/>
              <a:t>compressible sequence is considered to be non-random.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stream of pseudorandom numbers should exhibit two forms</a:t>
            </a:r>
          </a:p>
          <a:p>
            <a:r>
              <a:rPr lang="en-US" dirty="0"/>
              <a:t>of unpredictability:</a:t>
            </a:r>
          </a:p>
          <a:p>
            <a:endParaRPr lang="en-US" dirty="0"/>
          </a:p>
          <a:p>
            <a:r>
              <a:rPr lang="en-US" dirty="0"/>
              <a:t>• Forward unpredictability : If the seed is unknown, the next output bit in the</a:t>
            </a:r>
          </a:p>
          <a:p>
            <a:r>
              <a:rPr lang="en-US" dirty="0"/>
              <a:t>sequence should be unpredictable in spite of any knowledge of previous bits in</a:t>
            </a:r>
          </a:p>
          <a:p>
            <a:r>
              <a:rPr lang="en-US" dirty="0"/>
              <a:t>the sequence.</a:t>
            </a:r>
          </a:p>
          <a:p>
            <a:endParaRPr lang="en-US" dirty="0"/>
          </a:p>
          <a:p>
            <a:r>
              <a:rPr lang="en-US" dirty="0"/>
              <a:t>• Backward unpredictability : It should also not be feasible to determine the</a:t>
            </a:r>
          </a:p>
          <a:p>
            <a:r>
              <a:rPr lang="en-US" dirty="0"/>
              <a:t>seed from knowledge of any generated values. No correlation between a seed</a:t>
            </a:r>
          </a:p>
          <a:p>
            <a:r>
              <a:rPr lang="en-US" dirty="0"/>
              <a:t>and any value generated from that seed should be evident; each element of the</a:t>
            </a:r>
          </a:p>
          <a:p>
            <a:r>
              <a:rPr lang="en-US" dirty="0"/>
              <a:t>sequence should appear to be the outcome of an independent random event</a:t>
            </a:r>
          </a:p>
          <a:p>
            <a:r>
              <a:rPr lang="en-US" dirty="0"/>
              <a:t>whose probability is 1/2.</a:t>
            </a:r>
          </a:p>
          <a:p>
            <a:endParaRPr lang="en-US" dirty="0"/>
          </a:p>
          <a:p>
            <a:r>
              <a:rPr lang="en-US" dirty="0"/>
              <a:t>The same set of tests for randomness also provide a test of unpredictability. If the</a:t>
            </a:r>
          </a:p>
          <a:p>
            <a:r>
              <a:rPr lang="en-US" dirty="0"/>
              <a:t>generated bit stream appears random, then it is not possible to predict some bit or bit</a:t>
            </a:r>
          </a:p>
          <a:p>
            <a:r>
              <a:rPr lang="en-US" dirty="0"/>
              <a:t>sequence from knowledge of any previous bits. Similarly, if the bit sequence appears</a:t>
            </a:r>
          </a:p>
          <a:p>
            <a:r>
              <a:rPr lang="en-US" dirty="0"/>
              <a:t>random, then there is no feasible way to deduce the seed based on the bit sequence.</a:t>
            </a:r>
          </a:p>
          <a:p>
            <a:r>
              <a:rPr lang="en-US" dirty="0"/>
              <a:t>That is, a random sequence will have no correlation with a fixed value (the seed).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For cryptographic applications, the seed that serves as input to</a:t>
            </a:r>
          </a:p>
          <a:p>
            <a:r>
              <a:rPr lang="en-US" dirty="0"/>
              <a:t>the PRNG must be secure. Because the PRNG is a deterministic algorithm, if the</a:t>
            </a:r>
          </a:p>
          <a:p>
            <a:r>
              <a:rPr lang="en-US" dirty="0"/>
              <a:t>adversary can deduce the seed, then the output can also be determined. Therefore,</a:t>
            </a:r>
          </a:p>
          <a:p>
            <a:r>
              <a:rPr lang="en-US" dirty="0"/>
              <a:t>the seed must be unpredictable. In fact, the seed itself must be a random or pseudorandom</a:t>
            </a:r>
          </a:p>
          <a:p>
            <a:r>
              <a:rPr lang="en-US" dirty="0"/>
              <a:t>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Cryptographic PRNGs have been the subject of much research over the years,</a:t>
            </a:r>
          </a:p>
          <a:p>
            <a:r>
              <a:rPr lang="en-US" dirty="0"/>
              <a:t>and a wide variety of algorithms have been developed. These fall roughly into two</a:t>
            </a:r>
          </a:p>
          <a:p>
            <a:r>
              <a:rPr lang="en-US" dirty="0"/>
              <a:t>categories.</a:t>
            </a:r>
          </a:p>
          <a:p>
            <a:endParaRPr lang="en-US" dirty="0"/>
          </a:p>
          <a:p>
            <a:r>
              <a:rPr lang="en-US" dirty="0"/>
              <a:t>• Purpose-built algorithms:  These are algorithms designed specifically and</a:t>
            </a:r>
          </a:p>
          <a:p>
            <a:r>
              <a:rPr lang="en-US" dirty="0"/>
              <a:t>solely for the purpose of generating pseudorandom bit streams. Some of these</a:t>
            </a:r>
          </a:p>
          <a:p>
            <a:r>
              <a:rPr lang="en-US" dirty="0"/>
              <a:t>algorithms are used for a variety of PRNG applications; several of these are</a:t>
            </a:r>
          </a:p>
          <a:p>
            <a:r>
              <a:rPr lang="en-US" dirty="0"/>
              <a:t>described in the next section. Others are designed specifically for use in a</a:t>
            </a:r>
          </a:p>
          <a:p>
            <a:r>
              <a:rPr lang="en-US" dirty="0"/>
              <a:t>stream cipher. The most important example of the latter is RC4, described in</a:t>
            </a:r>
          </a:p>
          <a:p>
            <a:r>
              <a:rPr lang="en-US" dirty="0"/>
              <a:t>Section 7.5.</a:t>
            </a:r>
          </a:p>
          <a:p>
            <a:endParaRPr lang="en-US" dirty="0"/>
          </a:p>
          <a:p>
            <a:r>
              <a:rPr lang="en-US" dirty="0"/>
              <a:t>• Algorithms based on existing cryptographic algorithms:  Cryptographic algorithms</a:t>
            </a:r>
          </a:p>
          <a:p>
            <a:r>
              <a:rPr lang="en-US" dirty="0"/>
              <a:t>have the effect of randomizing input data. Indeed, this is a requirement</a:t>
            </a:r>
          </a:p>
          <a:p>
            <a:r>
              <a:rPr lang="en-US" dirty="0"/>
              <a:t>of such algorithms. For example, if a symmetric block cipher produced</a:t>
            </a:r>
          </a:p>
          <a:p>
            <a:r>
              <a:rPr lang="en-US" dirty="0"/>
              <a:t>ciphertext that had certain regular patterns in it, it would aid in the process of</a:t>
            </a:r>
          </a:p>
          <a:p>
            <a:r>
              <a:rPr lang="en-US" dirty="0"/>
              <a:t>cryptanalysis. Thus, cryptographic algorithms can serve as the core of PRNGs.</a:t>
            </a:r>
          </a:p>
          <a:p>
            <a:endParaRPr lang="en-US" dirty="0"/>
          </a:p>
          <a:p>
            <a:r>
              <a:rPr lang="en-US" dirty="0"/>
              <a:t> Three broad categories of cryptographic algorithms are commonly used to</a:t>
            </a:r>
          </a:p>
          <a:p>
            <a:r>
              <a:rPr lang="en-US" dirty="0"/>
              <a:t>create PRNGs:</a:t>
            </a:r>
          </a:p>
          <a:p>
            <a:endParaRPr lang="en-US" dirty="0"/>
          </a:p>
          <a:p>
            <a:r>
              <a:rPr lang="en-US" dirty="0"/>
              <a:t>—Symmetric block ciphers:  This approach is discussed in Section 7.3.</a:t>
            </a:r>
          </a:p>
          <a:p>
            <a:endParaRPr lang="en-US" dirty="0"/>
          </a:p>
          <a:p>
            <a:r>
              <a:rPr lang="en-US" dirty="0"/>
              <a:t>—Asymmetric ciphers:  The number theoretic concepts used for an asymmetric</a:t>
            </a:r>
          </a:p>
          <a:p>
            <a:r>
              <a:rPr lang="en-US" dirty="0"/>
              <a:t>cipher can also be adapted for a PRNG; this approach is examined in</a:t>
            </a:r>
          </a:p>
          <a:p>
            <a:r>
              <a:rPr lang="en-US" dirty="0"/>
              <a:t>Chapter 10.</a:t>
            </a:r>
          </a:p>
          <a:p>
            <a:endParaRPr lang="en-US" dirty="0"/>
          </a:p>
          <a:p>
            <a:r>
              <a:rPr lang="en-US" dirty="0"/>
              <a:t>—Hash functions and message authentication codes:  This approach is examined</a:t>
            </a:r>
          </a:p>
          <a:p>
            <a:r>
              <a:rPr lang="en-US" dirty="0"/>
              <a:t>in Chapter 12.</a:t>
            </a:r>
          </a:p>
          <a:p>
            <a:endParaRPr lang="en-US" dirty="0"/>
          </a:p>
          <a:p>
            <a:r>
              <a:rPr lang="en-US" dirty="0"/>
              <a:t>Any of these approaches can yield a cryptographically strong PRNG.</a:t>
            </a:r>
          </a:p>
          <a:p>
            <a:r>
              <a:rPr lang="en-US" dirty="0"/>
              <a:t>A purpose-built algorithm may be provided by an operating system for general use.</a:t>
            </a:r>
          </a:p>
          <a:p>
            <a:r>
              <a:rPr lang="en-US" dirty="0"/>
              <a:t>For applications that already use certain cryptographic algorithms for encryption</a:t>
            </a:r>
          </a:p>
          <a:p>
            <a:r>
              <a:rPr lang="en-US" dirty="0"/>
              <a:t>or authentication, it makes sense to reuse the same code for the PRNG. Thus, all of</a:t>
            </a:r>
          </a:p>
          <a:p>
            <a:r>
              <a:rPr lang="en-US" dirty="0"/>
              <a:t>these approaches are in common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A2CE6-D78D-C04F-9E2F-E1C2CC77EAD3}" type="slidenum">
              <a:rPr lang="en-AU">
                <a:latin typeface="Arial" pitchFamily="-84" charset="0"/>
              </a:rPr>
              <a:pPr/>
              <a:t>14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A widely used technique for pseudorandom number generation is an algorithm first</a:t>
            </a:r>
          </a:p>
          <a:p>
            <a:r>
              <a:rPr lang="en-US" dirty="0"/>
              <a:t>proposed by Lehmer [LEHM51], which is known as the linear congruential method.</a:t>
            </a:r>
          </a:p>
          <a:p>
            <a:endParaRPr lang="en-US" dirty="0"/>
          </a:p>
          <a:p>
            <a:r>
              <a:rPr lang="en-US" dirty="0"/>
              <a:t> The algorithm is parameterized with four numbers, as follows:</a:t>
            </a:r>
          </a:p>
          <a:p>
            <a:endParaRPr lang="en-US" dirty="0"/>
          </a:p>
          <a:p>
            <a:r>
              <a:rPr lang="en-US" i="1" dirty="0"/>
              <a:t> m</a:t>
            </a:r>
            <a:r>
              <a:rPr lang="en-US" dirty="0"/>
              <a:t> 	the modulus  	</a:t>
            </a:r>
            <a:r>
              <a:rPr lang="en-US" i="1" dirty="0"/>
              <a:t>m</a:t>
            </a:r>
            <a:r>
              <a:rPr lang="en-US" dirty="0"/>
              <a:t> &gt; 0</a:t>
            </a:r>
          </a:p>
          <a:p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	the multiplier 		0 &lt;</a:t>
            </a:r>
            <a:r>
              <a:rPr lang="en-US" i="1" dirty="0"/>
              <a:t> a&lt; m</a:t>
            </a:r>
          </a:p>
          <a:p>
            <a:r>
              <a:rPr lang="en-US" i="1" dirty="0"/>
              <a:t>c </a:t>
            </a:r>
            <a:r>
              <a:rPr lang="en-US" dirty="0"/>
              <a:t>	the increment 	0≤ c &lt; </a:t>
            </a:r>
            <a:r>
              <a:rPr lang="en-US" i="1" dirty="0"/>
              <a:t>m</a:t>
            </a:r>
          </a:p>
          <a:p>
            <a:r>
              <a:rPr lang="en-US" dirty="0"/>
              <a:t>X</a:t>
            </a:r>
            <a:r>
              <a:rPr lang="en-US" baseline="-25000" dirty="0"/>
              <a:t>0 </a:t>
            </a:r>
            <a:r>
              <a:rPr lang="en-US" dirty="0"/>
              <a:t>	the starting value, or seed 	0 ≤ X</a:t>
            </a:r>
            <a:r>
              <a:rPr lang="en-US" baseline="-25000" dirty="0"/>
              <a:t>0</a:t>
            </a:r>
            <a:r>
              <a:rPr lang="en-US" dirty="0"/>
              <a:t> &lt; </a:t>
            </a:r>
            <a:r>
              <a:rPr lang="en-US" i="1" dirty="0"/>
              <a:t>m</a:t>
            </a:r>
          </a:p>
          <a:p>
            <a:endParaRPr lang="en-US" i="1" dirty="0"/>
          </a:p>
          <a:p>
            <a:pPr>
              <a:spcBef>
                <a:spcPts val="611"/>
              </a:spcBef>
            </a:pPr>
            <a:r>
              <a:rPr lang="en-US" sz="2800" dirty="0"/>
              <a:t>The sequence of random numbers {X</a:t>
            </a:r>
            <a:r>
              <a:rPr lang="en-US" sz="2800" baseline="-25000" dirty="0"/>
              <a:t>n</a:t>
            </a:r>
            <a:r>
              <a:rPr lang="en-US" sz="2800" dirty="0"/>
              <a:t>} is obtained via the following iterative equation:</a:t>
            </a:r>
          </a:p>
          <a:p>
            <a:pPr lvl="1">
              <a:buNone/>
            </a:pPr>
            <a:r>
              <a:rPr lang="en-AU" b="0" dirty="0" smtClean="0"/>
              <a:t>			</a:t>
            </a:r>
            <a:r>
              <a:rPr lang="en-AU" sz="2800" dirty="0">
                <a:cs typeface="ＭＳ Ｐゴシック" charset="-128"/>
              </a:rPr>
              <a:t>X</a:t>
            </a:r>
            <a:r>
              <a:rPr lang="en-AU" sz="2800" baseline="-25000" dirty="0">
                <a:cs typeface="ＭＳ Ｐゴシック" charset="-128"/>
              </a:rPr>
              <a:t>n+1 </a:t>
            </a:r>
            <a:r>
              <a:rPr lang="en-AU" b="0" dirty="0" smtClean="0"/>
              <a:t>= (</a:t>
            </a:r>
            <a:r>
              <a:rPr lang="en-AU" b="0" i="1" dirty="0" smtClean="0"/>
              <a:t>a</a:t>
            </a:r>
            <a:r>
              <a:rPr lang="en-AU" b="0" dirty="0" smtClean="0"/>
              <a:t>X</a:t>
            </a:r>
            <a:r>
              <a:rPr lang="en-AU" sz="2800" baseline="-25000" dirty="0">
                <a:cs typeface="ＭＳ Ｐゴシック" charset="-128"/>
              </a:rPr>
              <a:t>n</a:t>
            </a:r>
            <a:r>
              <a:rPr lang="en-AU" b="0" dirty="0" smtClean="0"/>
              <a:t> + c) mod </a:t>
            </a:r>
            <a:r>
              <a:rPr lang="en-AU" b="0" i="1" dirty="0" smtClean="0"/>
              <a:t>m</a:t>
            </a:r>
            <a:endParaRPr lang="en-US" b="0" i="0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lvl="1">
              <a:buNone/>
            </a:pPr>
            <a:endParaRPr lang="en-US" b="0" i="0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r>
              <a:rPr lang="en-US" dirty="0"/>
              <a:t>If </a:t>
            </a:r>
            <a:r>
              <a:rPr lang="en-US" i="1" dirty="0"/>
              <a:t>m , a , c </a:t>
            </a:r>
            <a:r>
              <a:rPr lang="en-US" dirty="0"/>
              <a:t>, and X</a:t>
            </a:r>
            <a:r>
              <a:rPr lang="en-US" sz="2600" baseline="-25000" dirty="0">
                <a:latin typeface="+mn-lt"/>
              </a:rPr>
              <a:t>0</a:t>
            </a:r>
            <a:r>
              <a:rPr lang="en-US" sz="800" dirty="0"/>
              <a:t> </a:t>
            </a:r>
            <a:r>
              <a:rPr lang="en-US" dirty="0"/>
              <a:t> are integers, then this technique will produce a sequence of integers</a:t>
            </a:r>
          </a:p>
          <a:p>
            <a:r>
              <a:rPr lang="en-US" dirty="0"/>
              <a:t>with each integer in the range 0 ≤ X</a:t>
            </a:r>
            <a:r>
              <a:rPr lang="en-US" sz="2500" baseline="-25000" dirty="0">
                <a:latin typeface="+mn-lt"/>
              </a:rPr>
              <a:t>n</a:t>
            </a:r>
            <a:r>
              <a:rPr lang="en-US" sz="800" dirty="0"/>
              <a:t> </a:t>
            </a:r>
            <a:r>
              <a:rPr lang="en-US" dirty="0"/>
              <a:t>&lt; m .</a:t>
            </a:r>
          </a:p>
          <a:p>
            <a:endParaRPr lang="en-US" dirty="0"/>
          </a:p>
          <a:p>
            <a:r>
              <a:rPr lang="en-US" dirty="0"/>
              <a:t>The selection of values for </a:t>
            </a:r>
            <a:r>
              <a:rPr lang="en-US" i="1" dirty="0"/>
              <a:t>a , c </a:t>
            </a:r>
            <a:r>
              <a:rPr lang="en-US" dirty="0"/>
              <a:t>, and </a:t>
            </a:r>
            <a:r>
              <a:rPr lang="en-US" i="1" dirty="0"/>
              <a:t>m</a:t>
            </a:r>
            <a:r>
              <a:rPr lang="en-US" dirty="0"/>
              <a:t>  is critical in developing a good random</a:t>
            </a:r>
          </a:p>
          <a:p>
            <a:r>
              <a:rPr lang="en-US" dirty="0"/>
              <a:t>number generator.</a:t>
            </a:r>
          </a:p>
          <a:p>
            <a:endParaRPr lang="en-US" dirty="0"/>
          </a:p>
          <a:p>
            <a:r>
              <a:rPr lang="en-US" dirty="0"/>
              <a:t>We would like </a:t>
            </a:r>
            <a:r>
              <a:rPr lang="en-US" i="1" dirty="0"/>
              <a:t>m</a:t>
            </a:r>
            <a:r>
              <a:rPr lang="en-US" dirty="0"/>
              <a:t>  to be very large, so that there is the potential for producing</a:t>
            </a:r>
          </a:p>
          <a:p>
            <a:r>
              <a:rPr lang="en-US" dirty="0"/>
              <a:t>a long series of distinct random numbers. A common criterion is that </a:t>
            </a:r>
            <a:r>
              <a:rPr lang="en-US" i="1" dirty="0"/>
              <a:t>m</a:t>
            </a:r>
            <a:r>
              <a:rPr lang="en-US" dirty="0"/>
              <a:t>  be nearly</a:t>
            </a:r>
          </a:p>
          <a:p>
            <a:r>
              <a:rPr lang="en-US" dirty="0"/>
              <a:t>equal to the maximum representable nonnegative integer for a given computer.</a:t>
            </a:r>
          </a:p>
          <a:p>
            <a:r>
              <a:rPr lang="en-US" dirty="0"/>
              <a:t>Thus, a value of m  near to or equal to 231  is typically chosen.</a:t>
            </a:r>
            <a:endParaRPr lang="en-AU" b="0" i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62A90-914D-4946-A5B0-E5682A4AA02E}" type="slidenum">
              <a:rPr lang="en-AU">
                <a:latin typeface="Arial" pitchFamily="-84" charset="0"/>
              </a:rPr>
              <a:pPr/>
              <a:t>15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 popular approach to generating secure pseudorandom numbers is known as</a:t>
            </a:r>
          </a:p>
          <a:p>
            <a:r>
              <a:rPr lang="en-US" dirty="0"/>
              <a:t>the </a:t>
            </a:r>
            <a:r>
              <a:rPr lang="en-US" i="1" dirty="0"/>
              <a:t>Blum, Blum, Shub </a:t>
            </a:r>
            <a:r>
              <a:rPr lang="en-US" dirty="0"/>
              <a:t>(BBS) generator (see Figure 7.3), named for its developers.</a:t>
            </a:r>
          </a:p>
          <a:p>
            <a:endParaRPr lang="en-US" dirty="0"/>
          </a:p>
          <a:p>
            <a:r>
              <a:rPr lang="en-US" dirty="0"/>
              <a:t> It has perhaps the strongest public proof of its cryptographic strength</a:t>
            </a:r>
          </a:p>
          <a:p>
            <a:r>
              <a:rPr lang="en-US" dirty="0"/>
              <a:t>of any purpose-built algorithm.</a:t>
            </a:r>
          </a:p>
          <a:p>
            <a:endParaRPr lang="en-US" dirty="0"/>
          </a:p>
          <a:p>
            <a:r>
              <a:rPr lang="en-US" dirty="0"/>
              <a:t> The BBS is referred to as a cryptographically secure pseudorandom bit generator</a:t>
            </a:r>
          </a:p>
          <a:p>
            <a:r>
              <a:rPr lang="en-US" dirty="0"/>
              <a:t> (CSPRBG). A CSPRBG is defined as one that passes the next-bit test , which,</a:t>
            </a:r>
          </a:p>
          <a:p>
            <a:r>
              <a:rPr lang="en-US" dirty="0"/>
              <a:t>in turn, is defined as follows [MENE97]: A pseudorandom bit generator is said to</a:t>
            </a:r>
          </a:p>
          <a:p>
            <a:r>
              <a:rPr lang="en-US" dirty="0"/>
              <a:t>pass the next-bit test if there is not a polynomial-time algorithm  that, on input of</a:t>
            </a:r>
          </a:p>
          <a:p>
            <a:r>
              <a:rPr lang="en-US" dirty="0"/>
              <a:t>the first k  bits of an output sequence, can predict the (k +  1)st bit with probability</a:t>
            </a:r>
          </a:p>
          <a:p>
            <a:r>
              <a:rPr lang="en-US" dirty="0"/>
              <a:t> significantly greater than 1/2. In other words, given the first k  bits of the sequence,</a:t>
            </a:r>
          </a:p>
          <a:p>
            <a:r>
              <a:rPr lang="en-US" dirty="0"/>
              <a:t>there is not a practical algorithm that can even allow you to state that the next bit</a:t>
            </a:r>
          </a:p>
          <a:p>
            <a:r>
              <a:rPr lang="en-US" dirty="0"/>
              <a:t>will be 1 (or 0) with probability greater than 1/2. For all practical purposes, the</a:t>
            </a:r>
          </a:p>
          <a:p>
            <a:r>
              <a:rPr lang="en-US" dirty="0"/>
              <a:t>sequence is unpredictable. The security of BBS is based on the difficulty of factoring n .</a:t>
            </a:r>
          </a:p>
          <a:p>
            <a:r>
              <a:rPr lang="en-US" dirty="0"/>
              <a:t>That is, given n , we need to determine its two prime factors p  and q 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AD4C9-FAD0-E346-B4A7-A35DBF1A2EFF}" type="slidenum">
              <a:rPr lang="en-AU">
                <a:latin typeface="Arial" pitchFamily="-84" charset="0"/>
              </a:rPr>
              <a:pPr/>
              <a:t>16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Two approaches that use a block cipher to build a PNRG have gained widespread</a:t>
            </a:r>
          </a:p>
          <a:p>
            <a:r>
              <a:rPr lang="en-US" dirty="0"/>
              <a:t>acceptance: the CTR mode and the OFB mode. The CTR mode is recommended in</a:t>
            </a:r>
          </a:p>
          <a:p>
            <a:r>
              <a:rPr lang="en-US" dirty="0"/>
              <a:t>NIST SP 800-90, in the ANSI standard X9.82 (Random Number Generation ), and in</a:t>
            </a:r>
          </a:p>
          <a:p>
            <a:r>
              <a:rPr lang="en-US" dirty="0"/>
              <a:t>RFC 4086. The OFB mode is recommended in X9.82 and RFC 4086.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Figure 7.4 illustrates the two methods. In each case, the seed consists of two</a:t>
            </a:r>
          </a:p>
          <a:p>
            <a:r>
              <a:rPr lang="en-US" dirty="0"/>
              <a:t>parts: the encryption key value and a value V  that will be updated after each block</a:t>
            </a:r>
          </a:p>
          <a:p>
            <a:r>
              <a:rPr lang="en-US" dirty="0"/>
              <a:t>of pseudorandom numbers is generated. Thus, for AES-128, the seed consists of a</a:t>
            </a:r>
          </a:p>
          <a:p>
            <a:r>
              <a:rPr lang="en-US" dirty="0"/>
              <a:t>128-bit key and a 128-bit V  value. In the CTR case, the value of V  is incremented by 1</a:t>
            </a:r>
          </a:p>
          <a:p>
            <a:r>
              <a:rPr lang="en-US" dirty="0"/>
              <a:t>after each encryption. In the case of OFB, the value of V  is updated to equal the</a:t>
            </a:r>
          </a:p>
          <a:p>
            <a:r>
              <a:rPr lang="en-US" dirty="0"/>
              <a:t> value of the preceding PRNG block. In both cases, pseudorandom bits are produced</a:t>
            </a:r>
          </a:p>
          <a:p>
            <a:r>
              <a:rPr lang="en-US" dirty="0"/>
              <a:t>one block at a time (e.g., for AES, PRNG bits are generated 128 bits at a time).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of the strongest (cryptographically speaking) PRNGs is specified in ANSI</a:t>
            </a:r>
          </a:p>
          <a:p>
            <a:r>
              <a:rPr lang="en-US" dirty="0"/>
              <a:t>X9.17. A number of applications employ this technique, including financial security</a:t>
            </a:r>
          </a:p>
          <a:p>
            <a:r>
              <a:rPr lang="en-US" dirty="0"/>
              <a:t>applications and PGP (the latter described in Chapter 19).</a:t>
            </a:r>
          </a:p>
          <a:p>
            <a:endParaRPr lang="en-US" dirty="0"/>
          </a:p>
          <a:p>
            <a:r>
              <a:rPr lang="en-US" dirty="0"/>
              <a:t>Figure 7.5 illustrates the algorithm, which makes use of triple DES for encryption.</a:t>
            </a:r>
          </a:p>
          <a:p>
            <a:r>
              <a:rPr lang="en-US" dirty="0"/>
              <a:t>The ingredients are as follows.</a:t>
            </a:r>
          </a:p>
          <a:p>
            <a:endParaRPr lang="en-US" dirty="0"/>
          </a:p>
          <a:p>
            <a:r>
              <a:rPr lang="en-US" dirty="0"/>
              <a:t>• Input:  Two pseudorandom inputs drive the generator. One is a 64-bit representation</a:t>
            </a:r>
          </a:p>
          <a:p>
            <a:r>
              <a:rPr lang="en-US" dirty="0"/>
              <a:t>of the current date and time, which is updated on each number</a:t>
            </a:r>
          </a:p>
          <a:p>
            <a:r>
              <a:rPr lang="en-US" dirty="0"/>
              <a:t>generation. The other is a 64-bit seed value; this is initialized to some arbitrary</a:t>
            </a:r>
          </a:p>
          <a:p>
            <a:r>
              <a:rPr lang="en-US" dirty="0"/>
              <a:t>value and is updated during the generation process.</a:t>
            </a:r>
          </a:p>
          <a:p>
            <a:endParaRPr lang="en-US" dirty="0"/>
          </a:p>
          <a:p>
            <a:r>
              <a:rPr lang="en-US" dirty="0"/>
              <a:t>• Keys:  The generator makes use of three triple DES encryption modules. All</a:t>
            </a:r>
          </a:p>
          <a:p>
            <a:r>
              <a:rPr lang="en-US" dirty="0"/>
              <a:t>three make use of the same pair of 56-bit keys, which must be kept secret and</a:t>
            </a:r>
          </a:p>
          <a:p>
            <a:r>
              <a:rPr lang="en-US" dirty="0"/>
              <a:t>are used only for pseudorandom number generation.</a:t>
            </a:r>
          </a:p>
          <a:p>
            <a:endParaRPr lang="en-US" dirty="0"/>
          </a:p>
          <a:p>
            <a:r>
              <a:rPr lang="en-US" dirty="0"/>
              <a:t>• Output: The output consists of a 64-bit pseudorandom number and a 64-bit</a:t>
            </a:r>
          </a:p>
          <a:p>
            <a:r>
              <a:rPr lang="en-US" dirty="0"/>
              <a:t>seed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0F9B0-2854-C941-B1F6-A7DBB4F90621}" type="slidenum">
              <a:rPr lang="en-AU">
                <a:latin typeface="Arial" pitchFamily="-84" charset="0"/>
              </a:rPr>
              <a:pPr/>
              <a:t>19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Figure 7.5 illustrates the algorithm, which makes use of triple DES for encryption.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An important cryptographic function is cryptographically strong pseudorandom number</a:t>
            </a:r>
          </a:p>
          <a:p>
            <a:r>
              <a:rPr lang="en-US" dirty="0"/>
              <a:t>generation. Pseudorandom number generators (PRNGs) are used in a variety</a:t>
            </a:r>
          </a:p>
          <a:p>
            <a:r>
              <a:rPr lang="en-US" dirty="0"/>
              <a:t>of cryptographic and security applications. We begin the chapter with a look at the</a:t>
            </a:r>
          </a:p>
          <a:p>
            <a:r>
              <a:rPr lang="en-US" dirty="0"/>
              <a:t>basic principles of PRNGs and contrast these with true random number generators</a:t>
            </a:r>
          </a:p>
          <a:p>
            <a:r>
              <a:rPr lang="en-US" dirty="0"/>
              <a:t>(TRNGs).  Next, we look at some common PRNGs, including PRNGs based on the</a:t>
            </a:r>
          </a:p>
          <a:p>
            <a:r>
              <a:rPr lang="en-US" dirty="0"/>
              <a:t>use of a symmetric block cipher.</a:t>
            </a:r>
          </a:p>
          <a:p>
            <a:endParaRPr lang="en-US" dirty="0"/>
          </a:p>
          <a:p>
            <a:r>
              <a:rPr lang="en-US" dirty="0"/>
              <a:t>The chapter then moves on to the topic of symmetric stream ciphers, which are</a:t>
            </a:r>
          </a:p>
          <a:p>
            <a:r>
              <a:rPr lang="en-US" dirty="0"/>
              <a:t>based on the use of a PRNG. The chapter next examines the most important stream</a:t>
            </a:r>
          </a:p>
          <a:p>
            <a:r>
              <a:rPr lang="en-US" dirty="0"/>
              <a:t>cipher, RC4. Finally, we examine TRNGs.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2FC93-0B5F-CF43-A3BC-5631C10C9A3C}" type="slidenum">
              <a:rPr lang="en-AU" smtClean="0">
                <a:latin typeface="Arial" pitchFamily="-84" charset="0"/>
              </a:rPr>
              <a:pPr/>
              <a:t>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E2CE8-BDD8-AF46-BCFA-F424C32FD42B}" type="slidenum">
              <a:rPr lang="en-AU">
                <a:latin typeface="Arial" pitchFamily="-84" charset="0"/>
              </a:rPr>
              <a:pPr/>
              <a:t>20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A typical stream cipher encrypts plaintext one byte at a time, although a stream</a:t>
            </a:r>
          </a:p>
          <a:p>
            <a:r>
              <a:rPr lang="en-US" dirty="0"/>
              <a:t>cipher may be designed to operate on one bit at a time or on units larger than a byte</a:t>
            </a:r>
          </a:p>
          <a:p>
            <a:r>
              <a:rPr lang="en-US" dirty="0"/>
              <a:t>at a time. Figure 7.7 is a representative diagram of stream cipher structure. In this</a:t>
            </a:r>
          </a:p>
          <a:p>
            <a:r>
              <a:rPr lang="en-US" dirty="0"/>
              <a:t>structure, a key is input to a pseudorandom bit generator that produces a stream</a:t>
            </a:r>
          </a:p>
          <a:p>
            <a:r>
              <a:rPr lang="en-US" dirty="0"/>
              <a:t>of 8-bit numbers that are apparently random. The output of the generator, called</a:t>
            </a:r>
          </a:p>
          <a:p>
            <a:r>
              <a:rPr lang="en-US" dirty="0"/>
              <a:t>a keystream , is combined one byte at a time with the plaintext stream using the</a:t>
            </a:r>
          </a:p>
          <a:p>
            <a:r>
              <a:rPr lang="en-US" dirty="0"/>
              <a:t>bitwise exclusive-OR (XOR) operation.</a:t>
            </a:r>
            <a:endParaRPr lang="en-US" dirty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7DABF-6FCC-1647-961A-D1E91497B28E}" type="slidenum">
              <a:rPr lang="en-AU">
                <a:latin typeface="Arial" pitchFamily="-84" charset="0"/>
              </a:rPr>
              <a:pPr/>
              <a:t>21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stream cipher is similar to the one-time pad discussed in Chapter 2. The</a:t>
            </a:r>
          </a:p>
          <a:p>
            <a:r>
              <a:rPr lang="en-US" dirty="0"/>
              <a:t>difference is that a one-time pad uses a genuine random number stream, whereas a</a:t>
            </a:r>
          </a:p>
          <a:p>
            <a:r>
              <a:rPr lang="en-US" dirty="0"/>
              <a:t>stream cipher uses a pseudorandom number stream.</a:t>
            </a:r>
          </a:p>
          <a:p>
            <a:endParaRPr lang="en-US" dirty="0"/>
          </a:p>
          <a:p>
            <a:r>
              <a:rPr lang="en-US" dirty="0"/>
              <a:t>[KUMA97] lists the following important design considerations for a stream cipher.</a:t>
            </a:r>
          </a:p>
          <a:p>
            <a:endParaRPr lang="en-US" dirty="0"/>
          </a:p>
          <a:p>
            <a:r>
              <a:rPr lang="en-US" dirty="0"/>
              <a:t>1.  The encryption sequence should have a large period. A pseudorandom number</a:t>
            </a:r>
          </a:p>
          <a:p>
            <a:r>
              <a:rPr lang="en-US" dirty="0"/>
              <a:t>generator uses a function that produces a deterministic stream of bits that</a:t>
            </a:r>
          </a:p>
          <a:p>
            <a:r>
              <a:rPr lang="en-US" dirty="0"/>
              <a:t>eventually repeats. The longer the period of repeat the more difficult it will</a:t>
            </a:r>
          </a:p>
          <a:p>
            <a:r>
              <a:rPr lang="en-US" dirty="0"/>
              <a:t>be to do cryptanalysis. This is essentially the same consideration that was discussed</a:t>
            </a:r>
          </a:p>
          <a:p>
            <a:r>
              <a:rPr lang="en-US" dirty="0"/>
              <a:t>with reference to the Vigenère cipher, namely that the longer the keyword</a:t>
            </a:r>
          </a:p>
          <a:p>
            <a:r>
              <a:rPr lang="en-US" dirty="0"/>
              <a:t>the more difficult the cryptanalysis.</a:t>
            </a:r>
          </a:p>
          <a:p>
            <a:endParaRPr lang="en-US" dirty="0"/>
          </a:p>
          <a:p>
            <a:r>
              <a:rPr lang="en-US" dirty="0"/>
              <a:t>2.  The keystream should approximate the properties of a true random number</a:t>
            </a:r>
          </a:p>
          <a:p>
            <a:r>
              <a:rPr lang="en-US" dirty="0"/>
              <a:t>stream as close as possible. For example, there should be an approximately</a:t>
            </a:r>
          </a:p>
          <a:p>
            <a:r>
              <a:rPr lang="en-US" dirty="0"/>
              <a:t>equal number of 1s and 0s. If the keystream is treated as a stream of bytes,</a:t>
            </a:r>
          </a:p>
          <a:p>
            <a:r>
              <a:rPr lang="en-US" dirty="0"/>
              <a:t>then all of the 256 possible byte values should appear approximately equally</a:t>
            </a:r>
          </a:p>
          <a:p>
            <a:r>
              <a:rPr lang="en-US" dirty="0"/>
              <a:t>often. The more random-appearing the keystream is, the more randomized the</a:t>
            </a:r>
          </a:p>
          <a:p>
            <a:r>
              <a:rPr lang="en-US" dirty="0"/>
              <a:t>ciphertext is, making cryptanalysis more difficult.</a:t>
            </a:r>
          </a:p>
          <a:p>
            <a:endParaRPr lang="en-US" dirty="0"/>
          </a:p>
          <a:p>
            <a:r>
              <a:rPr lang="en-US" dirty="0"/>
              <a:t>3.  Note from Figure 7.7 that the output of the pseudorandom number generator</a:t>
            </a:r>
          </a:p>
          <a:p>
            <a:r>
              <a:rPr lang="en-US" dirty="0"/>
              <a:t>is conditioned on the value of the input key. To guard against brute-force</a:t>
            </a:r>
          </a:p>
          <a:p>
            <a:r>
              <a:rPr lang="en-US" dirty="0"/>
              <a:t>attacks, the key needs to be sufficiently long. The same considerations that</a:t>
            </a:r>
          </a:p>
          <a:p>
            <a:r>
              <a:rPr lang="en-US" dirty="0"/>
              <a:t>apply to block ciphers are valid here. Thus, with current technology, a key</a:t>
            </a:r>
          </a:p>
          <a:p>
            <a:r>
              <a:rPr lang="en-US" dirty="0"/>
              <a:t>length of at least 128 bits is desirable.</a:t>
            </a:r>
          </a:p>
          <a:p>
            <a:endParaRPr lang="en-US" dirty="0"/>
          </a:p>
          <a:p>
            <a:r>
              <a:rPr lang="en-US" dirty="0"/>
              <a:t>With a properly designed pseudorandom number generator, a stream cipher</a:t>
            </a:r>
          </a:p>
          <a:p>
            <a:r>
              <a:rPr lang="en-US" dirty="0"/>
              <a:t>can be as secure as a block cipher of comparable key length. A potential advantage</a:t>
            </a:r>
          </a:p>
          <a:p>
            <a:r>
              <a:rPr lang="en-US" dirty="0"/>
              <a:t>of a stream cipher is that stream ciphers that do not use block ciphers as a building</a:t>
            </a:r>
          </a:p>
          <a:p>
            <a:r>
              <a:rPr lang="en-US" dirty="0"/>
              <a:t>block are typically faster and use far less code than do block ciphers. The example</a:t>
            </a:r>
          </a:p>
          <a:p>
            <a:r>
              <a:rPr lang="en-US" dirty="0"/>
              <a:t>in this chapter, RC4, can be implemented in just a few lines of code. In recent years,</a:t>
            </a:r>
          </a:p>
          <a:p>
            <a:r>
              <a:rPr lang="en-US" dirty="0"/>
              <a:t>this advantage has diminished with the introduction of AES, which is quite efficient</a:t>
            </a:r>
          </a:p>
          <a:p>
            <a:r>
              <a:rPr lang="en-US" dirty="0"/>
              <a:t>in software. Furthermore, hardware acceleration techniques are now available for</a:t>
            </a:r>
          </a:p>
          <a:p>
            <a:r>
              <a:rPr lang="en-US" dirty="0"/>
              <a:t>AES. For example, the Intel AES Instruction Set has machine instructions for one</a:t>
            </a:r>
          </a:p>
          <a:p>
            <a:r>
              <a:rPr lang="en-US" dirty="0"/>
              <a:t>round of encryption and decryption and key generation. Using the hardware instructions</a:t>
            </a:r>
          </a:p>
          <a:p>
            <a:r>
              <a:rPr lang="en-US" dirty="0"/>
              <a:t>results in speedups of about an order of magnitude compared to pure</a:t>
            </a:r>
          </a:p>
          <a:p>
            <a:r>
              <a:rPr lang="en-US" dirty="0"/>
              <a:t>software implementations [XU10].</a:t>
            </a:r>
          </a:p>
          <a:p>
            <a:endParaRPr lang="en-US" dirty="0"/>
          </a:p>
          <a:p>
            <a:r>
              <a:rPr lang="en-US" dirty="0"/>
              <a:t>One advantage of a block cipher is that you can reuse keys. In contrast, if two</a:t>
            </a:r>
          </a:p>
          <a:p>
            <a:r>
              <a:rPr lang="en-US" dirty="0"/>
              <a:t>plaintexts are encrypted with the same key using a stream cipher, then cryptanalysis</a:t>
            </a:r>
          </a:p>
          <a:p>
            <a:r>
              <a:rPr lang="en-US" dirty="0"/>
              <a:t>is often quite simple [DAWS96]. If the two ciphertext streams are XORed together,</a:t>
            </a:r>
          </a:p>
          <a:p>
            <a:r>
              <a:rPr lang="en-US" dirty="0"/>
              <a:t>the result is the XOR of the original plaintexts. If the plaintexts are text strings,</a:t>
            </a:r>
          </a:p>
          <a:p>
            <a:r>
              <a:rPr lang="en-US" dirty="0"/>
              <a:t>credit card numbers, or other byte streams with known properties, then cryptanalysis</a:t>
            </a:r>
          </a:p>
          <a:p>
            <a:r>
              <a:rPr lang="en-US" dirty="0"/>
              <a:t>may be successful.</a:t>
            </a:r>
          </a:p>
          <a:p>
            <a:endParaRPr lang="en-US" dirty="0"/>
          </a:p>
          <a:p>
            <a:r>
              <a:rPr lang="en-US" dirty="0"/>
              <a:t>For applications that require encryption/decryption of a stream of data, such as</a:t>
            </a:r>
          </a:p>
          <a:p>
            <a:r>
              <a:rPr lang="en-US" dirty="0"/>
              <a:t>over a data communications channel or a browser/Web link, a stream cipher might</a:t>
            </a:r>
          </a:p>
          <a:p>
            <a:r>
              <a:rPr lang="en-US" dirty="0"/>
              <a:t>be the better alternative. For applications that deal with blocks of data, such as file</a:t>
            </a:r>
          </a:p>
          <a:p>
            <a:r>
              <a:rPr lang="en-US" dirty="0"/>
              <a:t>transfer, e-mail, and database, block ciphers may be more appropriate. However,</a:t>
            </a:r>
          </a:p>
          <a:p>
            <a:r>
              <a:rPr lang="en-US" dirty="0"/>
              <a:t>either type of cipher can be used in virtually any application.</a:t>
            </a:r>
          </a:p>
          <a:p>
            <a:endParaRPr lang="en-US" dirty="0"/>
          </a:p>
          <a:p>
            <a:r>
              <a:rPr lang="en-US" dirty="0"/>
              <a:t>A stream cipher can be constructed with any cryptographically strong PRNG,</a:t>
            </a:r>
          </a:p>
          <a:p>
            <a:r>
              <a:rPr lang="en-US" dirty="0"/>
              <a:t>such as the ones discussed in Sections 7.2 and 7.3. In the next section, we look at a</a:t>
            </a:r>
          </a:p>
          <a:p>
            <a:r>
              <a:rPr lang="en-US" dirty="0"/>
              <a:t>stream cipher that uses a PRNG designed specifically for the stream cipher.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F59BA-7783-0143-BED9-BDD37BBB21F8}" type="slidenum">
              <a:rPr lang="en-AU">
                <a:latin typeface="Arial" pitchFamily="-84" charset="0"/>
              </a:rPr>
              <a:pPr/>
              <a:t>22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RC4 is a stream cipher designed in 1987 by Ron Rivest for RSA Security. It is a variable</a:t>
            </a:r>
          </a:p>
          <a:p>
            <a:r>
              <a:rPr lang="en-US" dirty="0"/>
              <a:t>key size stream cipher with byte-oriented operations. The algorithm is based</a:t>
            </a:r>
          </a:p>
          <a:p>
            <a:r>
              <a:rPr lang="en-US" dirty="0"/>
              <a:t>on the use of a random permutation. Analysis shows that the period of the cipher</a:t>
            </a:r>
          </a:p>
          <a:p>
            <a:r>
              <a:rPr lang="en-US" dirty="0"/>
              <a:t>is overwhelmingly likely to be greater than 10</a:t>
            </a:r>
            <a:r>
              <a:rPr lang="en-US" baseline="30000" dirty="0"/>
              <a:t>100</a:t>
            </a:r>
            <a:r>
              <a:rPr lang="en-US" dirty="0"/>
              <a:t>  [ROBS95a]. Eight to sixteen machine</a:t>
            </a:r>
          </a:p>
          <a:p>
            <a:r>
              <a:rPr lang="en-US" dirty="0"/>
              <a:t>operations are required per output byte, and the cipher can be expected to</a:t>
            </a:r>
          </a:p>
          <a:p>
            <a:r>
              <a:rPr lang="en-US" dirty="0"/>
              <a:t>run very quickly in software. RC4 is used in the Secure Sockets Layer/Transport</a:t>
            </a:r>
          </a:p>
          <a:p>
            <a:r>
              <a:rPr lang="en-US" dirty="0"/>
              <a:t>Layer Security (SSL/TLS) standards that have been defined for communication between</a:t>
            </a:r>
          </a:p>
          <a:p>
            <a:r>
              <a:rPr lang="en-US" dirty="0"/>
              <a:t>Web browsers and servers. It is also used in the Wired Equivalent Privacy</a:t>
            </a:r>
          </a:p>
          <a:p>
            <a:r>
              <a:rPr lang="en-US" dirty="0"/>
              <a:t>(WEP) protocol and the newer WiFi Protected Access (WPA) protocol that are</a:t>
            </a:r>
          </a:p>
          <a:p>
            <a:r>
              <a:rPr lang="en-US" dirty="0"/>
              <a:t>part of the IEEE 802.11 wireless LAN standard. RC4 was kept as a trade secret by</a:t>
            </a:r>
          </a:p>
          <a:p>
            <a:r>
              <a:rPr lang="en-US" dirty="0"/>
              <a:t>RSA Security. In September 1994, the RC4 algorithm was anonymously posted on</a:t>
            </a:r>
          </a:p>
          <a:p>
            <a:r>
              <a:rPr lang="en-US" dirty="0"/>
              <a:t>the Internet on the Cypherpunks anonymous remailers list.</a:t>
            </a:r>
          </a:p>
          <a:p>
            <a:endParaRPr lang="en-US" dirty="0"/>
          </a:p>
          <a:p>
            <a:r>
              <a:rPr lang="en-US" dirty="0"/>
              <a:t>The RC4 algorithm is remarkably simple and quite easy to explain. A variable-length</a:t>
            </a:r>
          </a:p>
          <a:p>
            <a:r>
              <a:rPr lang="en-US" dirty="0"/>
              <a:t>key of from 1 to 256 bytes (8 to 2048 bits) is used to initialize a 256-byte state</a:t>
            </a:r>
          </a:p>
          <a:p>
            <a:r>
              <a:rPr lang="en-US" dirty="0"/>
              <a:t>vector S, with elements S[0], S[1], c , S[255]. At all times, S contains a permutation</a:t>
            </a:r>
          </a:p>
          <a:p>
            <a:r>
              <a:rPr lang="en-US" dirty="0"/>
              <a:t>of all 8-bit numbers from 0 through 255. For encryption and decryption, a byte k  (see</a:t>
            </a:r>
          </a:p>
          <a:p>
            <a:r>
              <a:rPr lang="en-US" dirty="0"/>
              <a:t>Figure 7.7) is generated from S by selecting one of the 255 entries in a systematic</a:t>
            </a:r>
          </a:p>
          <a:p>
            <a:r>
              <a:rPr lang="en-US" dirty="0"/>
              <a:t>fashion. As each value of k  is generated, the entries in S are once again permuted.</a:t>
            </a:r>
            <a:endParaRPr lang="en-US" b="0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AF9FE-FAAB-404B-9C6C-94022C2AF404}" type="slidenum">
              <a:rPr lang="en-AU">
                <a:latin typeface="Arial" pitchFamily="-84" charset="0"/>
              </a:rPr>
              <a:pPr/>
              <a:t>23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Figure 7.8 illustrates the RC4 logic.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6375B-C00B-5D4B-A158-5BF2296F9DF6}" type="slidenum">
              <a:rPr lang="en-AU">
                <a:latin typeface="Arial" pitchFamily="-84" charset="0"/>
              </a:rPr>
              <a:pPr/>
              <a:t>24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A number of papers have been published analyzing methods of attacking RC4</a:t>
            </a:r>
          </a:p>
          <a:p>
            <a:r>
              <a:rPr lang="en-US" dirty="0"/>
              <a:t>(e.g., [KNUD98], [FLUH00], [MANT01]). None of these approaches is practical</a:t>
            </a:r>
          </a:p>
          <a:p>
            <a:r>
              <a:rPr lang="en-US" dirty="0"/>
              <a:t>against RC4 with a reasonable key length, such as 128 bits. A more serious problem</a:t>
            </a:r>
          </a:p>
          <a:p>
            <a:r>
              <a:rPr lang="en-US" dirty="0"/>
              <a:t>is reported in [FLUH01]. The authors demonstrate that the WEP protocol,</a:t>
            </a:r>
          </a:p>
          <a:p>
            <a:r>
              <a:rPr lang="en-US" dirty="0"/>
              <a:t>intended to provide confidentiality on 802.11 wireless LAN networks, is vulnerable</a:t>
            </a:r>
          </a:p>
          <a:p>
            <a:r>
              <a:rPr lang="en-US" dirty="0"/>
              <a:t>to a particular attack approach. In essence, the problem is not with RC4 itself</a:t>
            </a:r>
          </a:p>
          <a:p>
            <a:r>
              <a:rPr lang="en-US" dirty="0"/>
              <a:t>but the way in which keys are generated for use as input to RC4. This particular</a:t>
            </a:r>
          </a:p>
          <a:p>
            <a:r>
              <a:rPr lang="en-US" dirty="0"/>
              <a:t>problem does not appear to be relevant to other applications using RC4 and can be</a:t>
            </a:r>
          </a:p>
          <a:p>
            <a:r>
              <a:rPr lang="en-US" dirty="0"/>
              <a:t>remedied in WEP by changing the way in which keys are generated. This problem</a:t>
            </a:r>
          </a:p>
          <a:p>
            <a:r>
              <a:rPr lang="en-US" dirty="0"/>
              <a:t>points out the difficulty in designing a secure system that involves both cryptographic</a:t>
            </a:r>
          </a:p>
          <a:p>
            <a:r>
              <a:rPr lang="en-US" dirty="0"/>
              <a:t>functions and protocols that make use of them.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A true random number generator (TRNG) uses a nondeterministic source to</a:t>
            </a:r>
          </a:p>
          <a:p>
            <a:r>
              <a:rPr lang="en-US" dirty="0"/>
              <a:t>produce randomness. Most operate by measuring unpredictable natural processes,</a:t>
            </a:r>
          </a:p>
          <a:p>
            <a:r>
              <a:rPr lang="en-US" dirty="0"/>
              <a:t>such as pulse detectors of ionizing radiation events, gas discharge tubes,</a:t>
            </a:r>
          </a:p>
          <a:p>
            <a:r>
              <a:rPr lang="en-US" dirty="0"/>
              <a:t>and leaky capacitors. Intel has developed a commercially available chip that samples</a:t>
            </a:r>
          </a:p>
          <a:p>
            <a:r>
              <a:rPr lang="en-US" dirty="0"/>
              <a:t>thermal noise by amplifying the voltage measured across undriven resistors</a:t>
            </a:r>
          </a:p>
          <a:p>
            <a:r>
              <a:rPr lang="en-US" dirty="0"/>
              <a:t>[JUN99]. LavaRnd is an open source project for creating truly random numbers</a:t>
            </a:r>
          </a:p>
          <a:p>
            <a:r>
              <a:rPr lang="en-US" dirty="0"/>
              <a:t>using inexpensive cameras, open source code, and inexpensive hardware. The</a:t>
            </a:r>
          </a:p>
          <a:p>
            <a:r>
              <a:rPr lang="en-US" dirty="0"/>
              <a:t>system uses a saturated CCD in a light-tight can as a chaotic source to produce</a:t>
            </a:r>
          </a:p>
          <a:p>
            <a:r>
              <a:rPr lang="en-US" dirty="0"/>
              <a:t>the seed. Software processes the result into truly random numbers in a variety of</a:t>
            </a:r>
          </a:p>
          <a:p>
            <a:r>
              <a:rPr lang="en-US" dirty="0"/>
              <a:t>formats.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RFC 4086 lists the following possible sources of randomness that, with care,</a:t>
            </a:r>
          </a:p>
          <a:p>
            <a:r>
              <a:rPr lang="en-US" dirty="0"/>
              <a:t>easily can be used on a computer to generate true random sequences.</a:t>
            </a:r>
          </a:p>
          <a:p>
            <a:endParaRPr lang="en-US" dirty="0"/>
          </a:p>
          <a:p>
            <a:r>
              <a:rPr lang="en-US" dirty="0"/>
              <a:t>• Sound/video input:  Many computers are built with inputs that digitize some</a:t>
            </a:r>
          </a:p>
          <a:p>
            <a:r>
              <a:rPr lang="en-US" dirty="0"/>
              <a:t>real-world analog source, such as sound from a microphone or video input</a:t>
            </a:r>
          </a:p>
          <a:p>
            <a:r>
              <a:rPr lang="en-US" dirty="0"/>
              <a:t>from a camera. The “input” from a sound digitizer with no source plugged</a:t>
            </a:r>
          </a:p>
          <a:p>
            <a:r>
              <a:rPr lang="en-US" dirty="0"/>
              <a:t>in or from a camera with the lens cap on is essentially thermal noise. If the</a:t>
            </a:r>
          </a:p>
          <a:p>
            <a:r>
              <a:rPr lang="en-US" dirty="0"/>
              <a:t>system has enough gain to detect anything, such input can provide reasonably</a:t>
            </a:r>
          </a:p>
          <a:p>
            <a:r>
              <a:rPr lang="en-US" dirty="0"/>
              <a:t>high quality random bits.</a:t>
            </a:r>
          </a:p>
          <a:p>
            <a:endParaRPr lang="en-US" dirty="0"/>
          </a:p>
          <a:p>
            <a:r>
              <a:rPr lang="en-US" dirty="0"/>
              <a:t>• Disk drives:  Disk drives have small random fluctuations in their rotational</a:t>
            </a:r>
          </a:p>
          <a:p>
            <a:r>
              <a:rPr lang="en-US" dirty="0"/>
              <a:t>speed due to chaotic air turbulence [JAKO98]. The addition of low-level disk</a:t>
            </a:r>
          </a:p>
          <a:p>
            <a:r>
              <a:rPr lang="en-US" dirty="0"/>
              <a:t>seek-time instrumentation produces a series of measurements that contain</a:t>
            </a:r>
          </a:p>
          <a:p>
            <a:r>
              <a:rPr lang="en-US" dirty="0"/>
              <a:t>this randomness. Such data is usually highly correlated, so significant processing</a:t>
            </a:r>
          </a:p>
          <a:p>
            <a:r>
              <a:rPr lang="en-US" dirty="0"/>
              <a:t>is needed. Nevertheless, experimentation a decade ago showed that, with</a:t>
            </a:r>
          </a:p>
          <a:p>
            <a:r>
              <a:rPr lang="en-US" dirty="0"/>
              <a:t>such processing, even slow disk drives on the slower computers of that day</a:t>
            </a:r>
          </a:p>
          <a:p>
            <a:r>
              <a:rPr lang="en-US" dirty="0"/>
              <a:t>could easily produce 100 bits a minute or more of excellent random data.</a:t>
            </a:r>
          </a:p>
          <a:p>
            <a:endParaRPr lang="en-US" dirty="0"/>
          </a:p>
          <a:p>
            <a:r>
              <a:rPr lang="en-US" dirty="0"/>
              <a:t>There is also an online service (random.org), which can deliver random</a:t>
            </a:r>
          </a:p>
          <a:p>
            <a:r>
              <a:rPr lang="en-US" dirty="0"/>
              <a:t>sequences securely over the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A TRNG may produce an output that is biased in some way, such as having more</a:t>
            </a:r>
          </a:p>
          <a:p>
            <a:r>
              <a:rPr lang="en-US" dirty="0"/>
              <a:t>ones than zeros or vice versa. Various methods of modifying a bit stream to reduce</a:t>
            </a:r>
          </a:p>
          <a:p>
            <a:r>
              <a:rPr lang="en-US" dirty="0"/>
              <a:t>or eliminate the bias have been developed. These are referred to as deskewing</a:t>
            </a:r>
          </a:p>
          <a:p>
            <a:r>
              <a:rPr lang="en-US" dirty="0"/>
              <a:t>algorithms . One approach to deskew is to pass the bit stream through a hash function,</a:t>
            </a:r>
          </a:p>
          <a:p>
            <a:r>
              <a:rPr lang="en-US" dirty="0"/>
              <a:t>such as MD5 or SHA-1 (described in Chapter 11). The hash function produces an</a:t>
            </a:r>
          </a:p>
          <a:p>
            <a:r>
              <a:rPr lang="en-US" dirty="0"/>
              <a:t>n -bit output from an input of arbitrary length. For deskewing, blocks of m  input bits,</a:t>
            </a:r>
          </a:p>
          <a:p>
            <a:r>
              <a:rPr lang="en-US" dirty="0"/>
              <a:t>with m ≥ n , can be passed through the hash function. RFC 4086 recommends collecting</a:t>
            </a:r>
          </a:p>
          <a:p>
            <a:r>
              <a:rPr lang="en-US" dirty="0"/>
              <a:t>input from multiple hardware sources and then mixing these using a hash function</a:t>
            </a:r>
          </a:p>
          <a:p>
            <a:r>
              <a:rPr lang="en-US" dirty="0"/>
              <a:t>to produce random output.</a:t>
            </a:r>
          </a:p>
          <a:p>
            <a:endParaRPr lang="en-US" dirty="0"/>
          </a:p>
          <a:p>
            <a:r>
              <a:rPr lang="en-US" dirty="0"/>
              <a:t>Operating systems typically provide a built-in mechanism for generating random</a:t>
            </a:r>
          </a:p>
          <a:p>
            <a:r>
              <a:rPr lang="en-US" dirty="0"/>
              <a:t>numbers. For example, Linux uses four entropy sources: mouse and keyboard</a:t>
            </a:r>
          </a:p>
          <a:p>
            <a:r>
              <a:rPr lang="en-US" dirty="0"/>
              <a:t>activity, disk I/O operations, and specific interrupts. Bits are generated from these</a:t>
            </a:r>
          </a:p>
          <a:p>
            <a:r>
              <a:rPr lang="en-US" dirty="0"/>
              <a:t>four sources and combined in a pooled buffer. When random bits are needed, the</a:t>
            </a:r>
          </a:p>
          <a:p>
            <a:r>
              <a:rPr lang="en-US" dirty="0"/>
              <a:t>appropriate number of bits are read from the buffer and passed through the SHA-1</a:t>
            </a:r>
          </a:p>
          <a:p>
            <a:r>
              <a:rPr lang="en-US" dirty="0"/>
              <a:t>hash function [GUTT06].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227B-0D45-634C-B0F1-92C4B4963907}" type="slidenum">
              <a:rPr lang="en-AU">
                <a:latin typeface="Arial" pitchFamily="-84" charset="0"/>
              </a:rPr>
              <a:pPr/>
              <a:t>28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</a:t>
            </a:r>
            <a:r>
              <a:rPr lang="en-US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7 </a:t>
            </a:r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4D38-AE22-994D-815E-7BA953888EEA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 number of network security algorithms and protocols based on cryptography</a:t>
            </a:r>
          </a:p>
          <a:p>
            <a:r>
              <a:rPr lang="en-US" dirty="0"/>
              <a:t>make use of random binary numbers. For example,</a:t>
            </a:r>
          </a:p>
          <a:p>
            <a:endParaRPr lang="en-US" dirty="0"/>
          </a:p>
          <a:p>
            <a:r>
              <a:rPr lang="en-US" dirty="0"/>
              <a:t>•  Key distribution and reciprocal (mutual) authentication schemes, such as</a:t>
            </a:r>
          </a:p>
          <a:p>
            <a:r>
              <a:rPr lang="en-US" dirty="0"/>
              <a:t>those discussed in Chapters 14 and 15. In such schemes, two communicating</a:t>
            </a:r>
          </a:p>
          <a:p>
            <a:r>
              <a:rPr lang="en-US" dirty="0"/>
              <a:t>parties cooperate by exchanging messages to distribute keys and/or authenticate</a:t>
            </a:r>
          </a:p>
          <a:p>
            <a:r>
              <a:rPr lang="en-US" dirty="0"/>
              <a:t>each other. In many cases, nonces are used for handshaking to prevent</a:t>
            </a:r>
          </a:p>
          <a:p>
            <a:r>
              <a:rPr lang="en-US" dirty="0"/>
              <a:t>replay attacks. The use of random numbers for the nonces frustrates an opponent’s</a:t>
            </a:r>
          </a:p>
          <a:p>
            <a:r>
              <a:rPr lang="en-US" dirty="0"/>
              <a:t>efforts to determine or guess the nonce, in order to repeat an obsolete</a:t>
            </a:r>
          </a:p>
          <a:p>
            <a:r>
              <a:rPr lang="en-US" dirty="0"/>
              <a:t>transaction.</a:t>
            </a:r>
          </a:p>
          <a:p>
            <a:endParaRPr lang="en-US" dirty="0"/>
          </a:p>
          <a:p>
            <a:r>
              <a:rPr lang="en-US" dirty="0"/>
              <a:t>•  Session key generation. We will see a number of protocols in this book where</a:t>
            </a:r>
          </a:p>
          <a:p>
            <a:r>
              <a:rPr lang="en-US" dirty="0"/>
              <a:t>a secret key for symmetric encryption is generated for use for a particular</a:t>
            </a:r>
          </a:p>
          <a:p>
            <a:r>
              <a:rPr lang="en-US" dirty="0"/>
              <a:t>transaction (or session) and is valid for a short period of time. This key is</a:t>
            </a:r>
          </a:p>
          <a:p>
            <a:r>
              <a:rPr lang="en-US" dirty="0"/>
              <a:t>generally called a session key.</a:t>
            </a:r>
          </a:p>
          <a:p>
            <a:endParaRPr lang="en-US" dirty="0"/>
          </a:p>
          <a:p>
            <a:r>
              <a:rPr lang="en-US" dirty="0"/>
              <a:t>•  Generation of keys for the RSA public-key encryption algorithm (described</a:t>
            </a:r>
          </a:p>
          <a:p>
            <a:r>
              <a:rPr lang="en-US" dirty="0"/>
              <a:t>in Chapter 9).</a:t>
            </a:r>
          </a:p>
          <a:p>
            <a:endParaRPr lang="en-US" dirty="0"/>
          </a:p>
          <a:p>
            <a:r>
              <a:rPr lang="en-US" dirty="0"/>
              <a:t>•  Generation of a bit stream for symmetric stream encryption (described in this</a:t>
            </a:r>
          </a:p>
          <a:p>
            <a:r>
              <a:rPr lang="en-US" dirty="0"/>
              <a:t>chapter).</a:t>
            </a:r>
          </a:p>
          <a:p>
            <a:endParaRPr lang="en-US" dirty="0"/>
          </a:p>
          <a:p>
            <a:r>
              <a:rPr lang="en-US" dirty="0"/>
              <a:t>These applications give rise to two distinct and not necessarily compatible</a:t>
            </a:r>
          </a:p>
          <a:p>
            <a:r>
              <a:rPr lang="en-US" dirty="0"/>
              <a:t>requirements for a sequence of random numbers: randomness and unpredictability.</a:t>
            </a:r>
            <a:endParaRPr lang="en-AU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Traditionally, the concern in the generation of a sequence of allegedly</a:t>
            </a:r>
          </a:p>
          <a:p>
            <a:r>
              <a:rPr lang="en-US" dirty="0"/>
              <a:t>random numbers has been that the sequence of numbers be random in some</a:t>
            </a:r>
          </a:p>
          <a:p>
            <a:r>
              <a:rPr lang="en-US" dirty="0"/>
              <a:t>well-defined statistical sense. The following two criteria are used to validate that a</a:t>
            </a:r>
          </a:p>
          <a:p>
            <a:r>
              <a:rPr lang="en-US" dirty="0"/>
              <a:t>sequence of numbers is random:</a:t>
            </a:r>
          </a:p>
          <a:p>
            <a:endParaRPr lang="en-US" dirty="0"/>
          </a:p>
          <a:p>
            <a:r>
              <a:rPr lang="en-US" dirty="0"/>
              <a:t>• Uniform distribution:  The distribution of bits in the sequence should be uniform;</a:t>
            </a:r>
          </a:p>
          <a:p>
            <a:r>
              <a:rPr lang="en-US" dirty="0"/>
              <a:t>that is, the frequency of occurrence of ones and zeros should be approximately</a:t>
            </a:r>
          </a:p>
          <a:p>
            <a:r>
              <a:rPr lang="en-US" dirty="0"/>
              <a:t>equal.</a:t>
            </a:r>
          </a:p>
          <a:p>
            <a:endParaRPr lang="en-US" dirty="0"/>
          </a:p>
          <a:p>
            <a:r>
              <a:rPr lang="en-US" dirty="0"/>
              <a:t>• Independence:  No one subsequence in the sequence can be inferred from the</a:t>
            </a:r>
          </a:p>
          <a:p>
            <a:r>
              <a:rPr lang="en-US" dirty="0"/>
              <a:t>others.</a:t>
            </a:r>
          </a:p>
          <a:p>
            <a:endParaRPr lang="en-US" dirty="0"/>
          </a:p>
          <a:p>
            <a:r>
              <a:rPr lang="en-US" dirty="0"/>
              <a:t>Although there are well-defined tests for determining that a sequence of bits</a:t>
            </a:r>
          </a:p>
          <a:p>
            <a:r>
              <a:rPr lang="en-US" dirty="0"/>
              <a:t>matches a particular distribution, such as the uniform distribution, there is no such</a:t>
            </a:r>
          </a:p>
          <a:p>
            <a:r>
              <a:rPr lang="en-US" dirty="0"/>
              <a:t>test to “prove” independence. Rather, a number of tests can be applied to demonstrate</a:t>
            </a:r>
          </a:p>
          <a:p>
            <a:r>
              <a:rPr lang="en-US" dirty="0"/>
              <a:t>if a sequence does not exhibit independence. The general strategy is to apply</a:t>
            </a:r>
          </a:p>
          <a:p>
            <a:r>
              <a:rPr lang="en-US" dirty="0"/>
              <a:t>a number of such tests until the confidence that independence exists is sufficiently</a:t>
            </a:r>
          </a:p>
          <a:p>
            <a:r>
              <a:rPr lang="en-US" dirty="0"/>
              <a:t>strong. That is, if each of a number of tests fails to show that a sequence of bits is</a:t>
            </a:r>
          </a:p>
          <a:p>
            <a:r>
              <a:rPr lang="en-US" dirty="0"/>
              <a:t>not independent, then we can have a high level of confidence that the sequence is in</a:t>
            </a:r>
          </a:p>
          <a:p>
            <a:r>
              <a:rPr lang="en-US" dirty="0"/>
              <a:t>fact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In applications such as reciprocal authentication, session key</a:t>
            </a:r>
          </a:p>
          <a:p>
            <a:r>
              <a:rPr lang="en-US" dirty="0"/>
              <a:t>generation, and stream ciphers, the requirement is not just that the sequence of</a:t>
            </a:r>
          </a:p>
          <a:p>
            <a:r>
              <a:rPr lang="en-US" dirty="0"/>
              <a:t>numbers be statistically random but that the successive members of the sequence</a:t>
            </a:r>
          </a:p>
          <a:p>
            <a:r>
              <a:rPr lang="en-US" dirty="0"/>
              <a:t>are unpredictable. With “true” random sequences, each number is statistically independent</a:t>
            </a:r>
          </a:p>
          <a:p>
            <a:r>
              <a:rPr lang="en-US" dirty="0"/>
              <a:t>of other numbers in the sequence and therefore unpredictable. Although</a:t>
            </a:r>
          </a:p>
          <a:p>
            <a:r>
              <a:rPr lang="en-US" dirty="0"/>
              <a:t>true random numbers are used in some applications, they have their limitations,</a:t>
            </a:r>
          </a:p>
          <a:p>
            <a:r>
              <a:rPr lang="en-US" dirty="0"/>
              <a:t>such as inefficiency, as is discussed shortly. Thus, it is more common to implement</a:t>
            </a:r>
          </a:p>
          <a:p>
            <a:r>
              <a:rPr lang="en-US" dirty="0"/>
              <a:t>algorithms that generate sequences of numbers that appear to be random. In this</a:t>
            </a:r>
          </a:p>
          <a:p>
            <a:r>
              <a:rPr lang="en-US" dirty="0"/>
              <a:t>latter case, care must be taken that an opponent not be able to predict future elements</a:t>
            </a:r>
          </a:p>
          <a:p>
            <a:r>
              <a:rPr lang="en-US" dirty="0"/>
              <a:t>of the sequence on the basis of earlier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TRNG takes as input a source that is effectively</a:t>
            </a:r>
          </a:p>
          <a:p>
            <a:r>
              <a:rPr lang="en-US" dirty="0"/>
              <a:t>random; the source is often referred to as an entropy source.</a:t>
            </a:r>
          </a:p>
          <a:p>
            <a:endParaRPr lang="en-US" dirty="0"/>
          </a:p>
          <a:p>
            <a:r>
              <a:rPr lang="en-US" dirty="0"/>
              <a:t>In essence, the entropy source is drawn from the physical</a:t>
            </a:r>
          </a:p>
          <a:p>
            <a:r>
              <a:rPr lang="en-US" dirty="0"/>
              <a:t> environment of the computer and could include things such as keystroke timing</a:t>
            </a:r>
          </a:p>
          <a:p>
            <a:r>
              <a:rPr lang="en-US" dirty="0"/>
              <a:t>patterns, disk electrical activity, mouse movements, and instantaneous values of the</a:t>
            </a:r>
          </a:p>
          <a:p>
            <a:r>
              <a:rPr lang="en-US" dirty="0"/>
              <a:t>system clock. </a:t>
            </a:r>
          </a:p>
          <a:p>
            <a:endParaRPr lang="en-US" dirty="0"/>
          </a:p>
          <a:p>
            <a:r>
              <a:rPr lang="en-US" dirty="0"/>
              <a:t>The source, or combination of sources, serve as input to an algorithm</a:t>
            </a:r>
          </a:p>
          <a:p>
            <a:r>
              <a:rPr lang="en-US" dirty="0"/>
              <a:t>that produces random binary output. The TRNG may simply involve conversion of</a:t>
            </a:r>
          </a:p>
          <a:p>
            <a:r>
              <a:rPr lang="en-US" dirty="0"/>
              <a:t>an analog source to a binary output. The TRNG may involve additional processing</a:t>
            </a:r>
          </a:p>
          <a:p>
            <a:r>
              <a:rPr lang="en-US" dirty="0"/>
              <a:t>to overcome any bias in the source; this is discussed in Section 7.6.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In contrast, a PRNG takes as input a fixed value, called the seed , and produces</a:t>
            </a:r>
          </a:p>
          <a:p>
            <a:r>
              <a:rPr lang="en-US" dirty="0"/>
              <a:t>a sequence of output bits using a deterministic algorithm. Quite often, the seed is</a:t>
            </a:r>
          </a:p>
          <a:p>
            <a:r>
              <a:rPr lang="en-US" dirty="0"/>
              <a:t>generated by a TRNG. Typically, as shown, there is some feedback path by which</a:t>
            </a:r>
          </a:p>
          <a:p>
            <a:r>
              <a:rPr lang="en-US" dirty="0"/>
              <a:t>some of the results of the algorithm are fed back as input as additional output bits</a:t>
            </a:r>
          </a:p>
          <a:p>
            <a:r>
              <a:rPr lang="en-US" dirty="0"/>
              <a:t>are produced. The important thing to note is that the output bit stream is determined</a:t>
            </a:r>
          </a:p>
          <a:p>
            <a:r>
              <a:rPr lang="en-US" dirty="0"/>
              <a:t>solely by the input value or values, so that an adversary who knows the algorithm</a:t>
            </a:r>
          </a:p>
          <a:p>
            <a:r>
              <a:rPr lang="en-US" dirty="0"/>
              <a:t>and the seed can reproduce the entire bit stream.</a:t>
            </a:r>
          </a:p>
          <a:p>
            <a:endParaRPr lang="en-US" dirty="0"/>
          </a:p>
          <a:p>
            <a:r>
              <a:rPr lang="en-US" dirty="0"/>
              <a:t> Figure 7.1 shows two different forms of PRNGs, based on application.</a:t>
            </a:r>
          </a:p>
          <a:p>
            <a:endParaRPr lang="en-US" dirty="0"/>
          </a:p>
          <a:p>
            <a:r>
              <a:rPr lang="en-US" dirty="0"/>
              <a:t>• Pseudorandom number generator:  An algorithm that is used to produce an</a:t>
            </a:r>
          </a:p>
          <a:p>
            <a:r>
              <a:rPr lang="en-US" dirty="0"/>
              <a:t>open-ended sequence of bits is referred to as a PRNG. A common application</a:t>
            </a:r>
          </a:p>
          <a:p>
            <a:r>
              <a:rPr lang="en-US" dirty="0"/>
              <a:t>for an open-ended sequence of bits is as input to a symmetric stream cipher, as</a:t>
            </a:r>
          </a:p>
          <a:p>
            <a:r>
              <a:rPr lang="en-US" dirty="0"/>
              <a:t>discussed in Section 7.4. Also, see Figure 3.1a.</a:t>
            </a:r>
          </a:p>
          <a:p>
            <a:endParaRPr lang="en-US" dirty="0"/>
          </a:p>
          <a:p>
            <a:r>
              <a:rPr lang="en-US" dirty="0"/>
              <a:t>• Pseudorandom function (PRF):  A PRF is used to produced a pseudorandom</a:t>
            </a:r>
          </a:p>
          <a:p>
            <a:r>
              <a:rPr lang="en-US" dirty="0"/>
              <a:t>string of bits of some fixed length. Examples are symmetric encryption keys</a:t>
            </a:r>
          </a:p>
          <a:p>
            <a:r>
              <a:rPr lang="en-US" dirty="0"/>
              <a:t>and nonces. Typically, the PRF takes as input a seed plus some context specific</a:t>
            </a:r>
          </a:p>
          <a:p>
            <a:r>
              <a:rPr lang="en-US" dirty="0"/>
              <a:t>values, such as a user ID or an application ID. A number of examples of</a:t>
            </a:r>
          </a:p>
          <a:p>
            <a:r>
              <a:rPr lang="en-US" dirty="0"/>
              <a:t>PRFs will be seen throughout this book, notably in Chapters 17 and 18.</a:t>
            </a:r>
          </a:p>
          <a:p>
            <a:endParaRPr lang="en-US" dirty="0"/>
          </a:p>
          <a:p>
            <a:r>
              <a:rPr lang="en-US" dirty="0"/>
              <a:t> Other than the number of bits produced, there is no difference between a PRNG</a:t>
            </a:r>
          </a:p>
          <a:p>
            <a:r>
              <a:rPr lang="en-US" dirty="0"/>
              <a:t>and a PRF. The same algorithms can be used in both applications. Both require a seed</a:t>
            </a:r>
          </a:p>
          <a:p>
            <a:r>
              <a:rPr lang="en-US" dirty="0"/>
              <a:t> and both must exhibit randomness and unpredictability. Further, a PRNG application</a:t>
            </a:r>
          </a:p>
          <a:p>
            <a:r>
              <a:rPr lang="en-US" dirty="0"/>
              <a:t>may also employ context-specific input. In what follows, we make no distinction</a:t>
            </a:r>
          </a:p>
          <a:p>
            <a:r>
              <a:rPr lang="en-US" dirty="0"/>
              <a:t>between these two applications.</a:t>
            </a:r>
            <a:endParaRPr lang="en-US" dirty="0" smtClean="0">
              <a:latin typeface="Arial" pitchFamily="-8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8586F-F3DB-F04E-955C-E1B70DD45E1C}" type="slidenum">
              <a:rPr lang="en-AU" smtClean="0">
                <a:latin typeface="Arial" pitchFamily="-84" charset="0"/>
              </a:rPr>
              <a:pPr/>
              <a:t>7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7.1 contrasts a true random number generator  (TRNG) with two forms</a:t>
            </a:r>
          </a:p>
          <a:p>
            <a:r>
              <a:rPr lang="en-US" dirty="0"/>
              <a:t>of pseudorandom number generators.</a:t>
            </a:r>
          </a:p>
          <a:p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5BF08-E75D-1B42-AB62-CA439651F4F6}" type="slidenum">
              <a:rPr lang="en-AU" smtClean="0">
                <a:latin typeface="Arial" pitchFamily="-84" charset="0"/>
              </a:rPr>
              <a:pPr/>
              <a:t>8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terms of randomness, the requirement for a PRNG is that the generated</a:t>
            </a:r>
          </a:p>
          <a:p>
            <a:r>
              <a:rPr lang="en-US" dirty="0"/>
              <a:t>bit stream appear random even though it is deterministic. There is no single</a:t>
            </a:r>
          </a:p>
          <a:p>
            <a:r>
              <a:rPr lang="en-US" dirty="0"/>
              <a:t>test that can determine if a PRNG generates numbers that have the characteristic</a:t>
            </a:r>
          </a:p>
          <a:p>
            <a:r>
              <a:rPr lang="en-US" dirty="0"/>
              <a:t>of randomness. The best that can be done is to apply a sequence of tests to the</a:t>
            </a:r>
          </a:p>
          <a:p>
            <a:r>
              <a:rPr lang="en-US" dirty="0"/>
              <a:t>PRNG. If the PRNG exhibits randomness on the basis of multiple tests, then it can</a:t>
            </a:r>
          </a:p>
          <a:p>
            <a:r>
              <a:rPr lang="en-US" dirty="0"/>
              <a:t>be assumed to satisfy the randomness requirement. NIST SP 800-22 (A Statistical</a:t>
            </a:r>
          </a:p>
          <a:p>
            <a:r>
              <a:rPr lang="en-US" dirty="0"/>
              <a:t>Test Suite for Random and Pseudorandom Number Generators for Cryptographic</a:t>
            </a:r>
          </a:p>
          <a:p>
            <a:r>
              <a:rPr lang="en-US" dirty="0"/>
              <a:t>Applications ) specifies that the tests should seek to establish the following three</a:t>
            </a:r>
          </a:p>
          <a:p>
            <a:r>
              <a:rPr lang="en-US" dirty="0"/>
              <a:t>characteristics.</a:t>
            </a:r>
          </a:p>
          <a:p>
            <a:endParaRPr lang="en-US" dirty="0"/>
          </a:p>
          <a:p>
            <a:r>
              <a:rPr lang="en-US" dirty="0"/>
              <a:t>• Uniformity:  At any point in the generation of a sequence of random or pseudorandom</a:t>
            </a:r>
          </a:p>
          <a:p>
            <a:r>
              <a:rPr lang="en-US" dirty="0"/>
              <a:t>bits, the occurrence of a zero or one is equally likely, i.e., the probability</a:t>
            </a:r>
          </a:p>
          <a:p>
            <a:r>
              <a:rPr lang="en-US" dirty="0"/>
              <a:t>of each is exactly 1/2. The expected number of zeros (or ones) is n /2,</a:t>
            </a:r>
          </a:p>
          <a:p>
            <a:r>
              <a:rPr lang="en-US" dirty="0"/>
              <a:t>where n =  the sequence length.</a:t>
            </a:r>
          </a:p>
          <a:p>
            <a:endParaRPr lang="en-US" dirty="0"/>
          </a:p>
          <a:p>
            <a:r>
              <a:rPr lang="en-US" dirty="0"/>
              <a:t>• Scalability:  Any test applicable to a sequence can also be applied to subsequences</a:t>
            </a:r>
          </a:p>
          <a:p>
            <a:r>
              <a:rPr lang="en-US" dirty="0"/>
              <a:t>extracted at random. If a sequence is random, then any such extracted</a:t>
            </a:r>
          </a:p>
          <a:p>
            <a:r>
              <a:rPr lang="en-US" dirty="0"/>
              <a:t>subsequence should also be random. Hence, any extracted subsequence</a:t>
            </a:r>
          </a:p>
          <a:p>
            <a:r>
              <a:rPr lang="en-US" dirty="0"/>
              <a:t>should pass any test for randomness.</a:t>
            </a:r>
          </a:p>
          <a:p>
            <a:endParaRPr lang="en-US" dirty="0"/>
          </a:p>
          <a:p>
            <a:r>
              <a:rPr lang="en-US" dirty="0"/>
              <a:t>• Consistency:  The behavior of a generator must be consistent across starting</a:t>
            </a:r>
          </a:p>
          <a:p>
            <a:r>
              <a:rPr lang="en-US" dirty="0"/>
              <a:t>values (seeds). It is inadequate to test a PRNG based on the output from a</a:t>
            </a:r>
          </a:p>
          <a:p>
            <a:r>
              <a:rPr lang="en-US" dirty="0"/>
              <a:t>single seed or an TRNG on the basis of an output produced from a single</a:t>
            </a:r>
          </a:p>
          <a:p>
            <a:r>
              <a:rPr lang="en-US" dirty="0"/>
              <a:t>physical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DA7F-D295-D64F-8BDF-D26BF0159656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087C2-FE8E-4E41-B302-52943D53AC95}" type="datetime1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3960-210B-8C44-ADE8-24754ADD3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25CD-4C5D-6D4E-9FE4-4D8095B50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A41B-8327-0E42-B599-5675DCE9B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9FD7-61BB-7A44-8CC2-6AE4A679C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BE87-E5FB-E549-B6FD-BE8C668A2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D19A-18DF-734E-88FC-7E6030A357C1}" type="datetime1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685A-713B-8549-9275-7DEE06C1A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42E1-65BB-6E4A-A0CC-A610AAC07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56AA-FE0D-774B-9115-3002173F5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1141-6830-8D46-9787-8E222FA99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FC6E-DD23-0745-9A88-FF90FE027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3EBF9D1-F2F6-354E-8D82-1F22732BF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3431E8D6-C4E6-E04D-BE90-11C56E0B4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Cryptography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528840"/>
            <a:ext cx="6120680" cy="85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Based on:  William </a:t>
            </a:r>
            <a:r>
              <a:rPr lang="en-US" dirty="0"/>
              <a:t>Stallings, Cryptography and Network Security 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60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NIST SP 800-22 lists several tests to check randomness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5464797"/>
              </p:ext>
            </p:extLst>
          </p:nvPr>
        </p:nvGraphicFramePr>
        <p:xfrm>
          <a:off x="1676400" y="2057400"/>
          <a:ext cx="723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Unpredictability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25885"/>
            <a:ext cx="7570787" cy="49434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Forward unpredictability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next output bit in the sequence should be unpredictable in spite of any knowledge of previous bits in the sequence</a:t>
            </a:r>
          </a:p>
          <a:p>
            <a:r>
              <a:rPr lang="en-US" dirty="0" smtClean="0"/>
              <a:t>Backward unpredictability</a:t>
            </a:r>
          </a:p>
          <a:p>
            <a:pPr lvl="1"/>
            <a:r>
              <a:rPr lang="en-US" dirty="0" smtClean="0"/>
              <a:t>It should not be feasible to determine the seed from knowledge of any generated values.</a:t>
            </a:r>
          </a:p>
          <a:p>
            <a:r>
              <a:rPr lang="en-US" dirty="0" smtClean="0"/>
              <a:t>The same set of tests for randomness also provides a test of unpredictability</a:t>
            </a:r>
          </a:p>
          <a:p>
            <a:pPr lvl="1"/>
            <a:r>
              <a:rPr lang="en-US" dirty="0" smtClean="0"/>
              <a:t>A random sequence will have no correlation with a fixed value (the seed)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seed itself must be a random or pseudorandom number</a:t>
            </a:r>
          </a:p>
          <a:p>
            <a:r>
              <a:rPr lang="en-US" dirty="0" smtClean="0"/>
              <a:t>Typically the seed is generated by TRNG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53" y="4507714"/>
            <a:ext cx="1512887" cy="180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4697293"/>
              </p:ext>
            </p:extLst>
          </p:nvPr>
        </p:nvGraphicFramePr>
        <p:xfrm>
          <a:off x="1115616" y="1988840"/>
          <a:ext cx="721188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dirty="0" smtClean="0"/>
              <a:t>Linear Congruential Generator</a:t>
            </a:r>
            <a:endParaRPr lang="en-AU" dirty="0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737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sequence of positive integers obtained by,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AU" dirty="0" smtClean="0"/>
              <a:t>			</a:t>
            </a:r>
            <a:r>
              <a:rPr lang="en-AU" sz="275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AU" sz="275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n+1 </a:t>
            </a:r>
            <a:r>
              <a:rPr lang="en-AU" dirty="0" smtClean="0"/>
              <a:t>= (</a:t>
            </a:r>
            <a:r>
              <a:rPr lang="en-AU" i="1" dirty="0" smtClean="0"/>
              <a:t>a</a:t>
            </a:r>
            <a:r>
              <a:rPr lang="en-AU" dirty="0" smtClean="0"/>
              <a:t>X</a:t>
            </a:r>
            <a:r>
              <a:rPr lang="en-AU" sz="275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AU" dirty="0" smtClean="0"/>
              <a:t> + c) mod </a:t>
            </a:r>
            <a:r>
              <a:rPr lang="en-AU" i="1" dirty="0" smtClean="0"/>
              <a:t>m</a:t>
            </a:r>
            <a:endParaRPr lang="en-US" sz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   where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 , a , c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and X</a:t>
            </a:r>
            <a:r>
              <a:rPr lang="en-US" sz="2880" baseline="-25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are integers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with: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      m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the modulus  			</a:t>
            </a:r>
            <a:r>
              <a:rPr lang="en-US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&gt; 0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 </a:t>
            </a:r>
            <a:r>
              <a:rPr lang="en-US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	the multiplier 			0 &lt;</a:t>
            </a:r>
            <a:r>
              <a:rPr lang="en-US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a&lt; m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c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the increment 			0≤ c &lt; </a:t>
            </a:r>
            <a:r>
              <a:rPr lang="en-US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X</a:t>
            </a:r>
            <a:r>
              <a:rPr lang="en-US" baseline="-25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the starting value, or seed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  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0 ≤ X</a:t>
            </a:r>
            <a:r>
              <a:rPr lang="en-US" baseline="-25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&lt; </a:t>
            </a:r>
            <a:r>
              <a:rPr lang="en-US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is pseudorandom if the values for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 , c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and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 are selected appropriately.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Blum </a:t>
            </a:r>
            <a:r>
              <a:rPr lang="en-AU" sz="4000" dirty="0" err="1" smtClean="0"/>
              <a:t>Blum</a:t>
            </a:r>
            <a:r>
              <a:rPr lang="en-AU" sz="4000" dirty="0" smtClean="0"/>
              <a:t> </a:t>
            </a:r>
            <a:r>
              <a:rPr lang="en-AU" sz="4000" dirty="0" err="1" smtClean="0"/>
              <a:t>Shub</a:t>
            </a:r>
            <a:r>
              <a:rPr lang="en-AU" sz="4000" dirty="0" smtClean="0"/>
              <a:t> Generator (BBS)</a:t>
            </a:r>
            <a:endParaRPr lang="en-AU" sz="4000" dirty="0"/>
          </a:p>
        </p:txBody>
      </p:sp>
      <p:pic>
        <p:nvPicPr>
          <p:cNvPr id="4" name="Picture 3" descr="f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20000" t="16364" r="20000" b="29091"/>
              <a:stretch>
                <a:fillRect/>
              </a:stretch>
            </p:blipFill>
          </mc:Choice>
          <mc:Fallback>
            <p:blipFill>
              <a:blip r:embed="rId4"/>
              <a:srcRect l="20000" t="16364" r="20000" b="29091"/>
              <a:stretch>
                <a:fillRect/>
              </a:stretch>
            </p:blipFill>
          </mc:Fallback>
        </mc:AlternateContent>
        <p:spPr>
          <a:xfrm>
            <a:off x="1080127" y="1484784"/>
            <a:ext cx="582938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sz="3600" dirty="0" smtClean="0"/>
              <a:t>PRNG Using Block Cipher Modes of Operation</a:t>
            </a:r>
            <a:endParaRPr lang="en-AU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92163" y="1906141"/>
            <a:ext cx="7570787" cy="3251051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CTR </a:t>
            </a:r>
            <a:r>
              <a:rPr lang="en-US" sz="3200" dirty="0" smtClean="0"/>
              <a:t>mode (counter)</a:t>
            </a:r>
            <a:endParaRPr lang="en-US" sz="3200" dirty="0" smtClean="0"/>
          </a:p>
          <a:p>
            <a:pPr lvl="1"/>
            <a:r>
              <a:rPr lang="en-US" sz="3200" dirty="0" smtClean="0"/>
              <a:t>OFB </a:t>
            </a:r>
            <a:r>
              <a:rPr lang="en-US" sz="3200" dirty="0" smtClean="0"/>
              <a:t>mode (output feedback)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7059" t="4545" r="8235" b="47273"/>
              <a:stretch>
                <a:fillRect/>
              </a:stretch>
            </p:blipFill>
          </mc:Choice>
          <mc:Fallback>
            <p:blipFill>
              <a:blip r:embed="rId4"/>
              <a:srcRect l="7059" t="4545" r="8235" b="47273"/>
              <a:stretch>
                <a:fillRect/>
              </a:stretch>
            </p:blipFill>
          </mc:Fallback>
        </mc:AlternateContent>
        <p:spPr>
          <a:xfrm>
            <a:off x="163025" y="154620"/>
            <a:ext cx="8752375" cy="6442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6011996"/>
            <a:ext cx="14401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ANSI X9.17 PRNG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672952"/>
            <a:ext cx="2835424" cy="3124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A number of applications use this,  including financial security applications and PGP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0066910"/>
              </p:ext>
            </p:extLst>
          </p:nvPr>
        </p:nvGraphicFramePr>
        <p:xfrm>
          <a:off x="1524000" y="1524000"/>
          <a:ext cx="73914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3679864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algorithm makes use of </a:t>
            </a:r>
            <a:r>
              <a:rPr lang="en-US" dirty="0"/>
              <a:t> </a:t>
            </a:r>
            <a:r>
              <a:rPr lang="en-US" dirty="0" smtClean="0"/>
              <a:t>3-DES for encryption.</a:t>
            </a:r>
          </a:p>
          <a:p>
            <a:pPr lvl="1"/>
            <a:r>
              <a:rPr lang="en-US" dirty="0" smtClean="0"/>
              <a:t>Ingredients are: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-315416"/>
            <a:ext cx="9396536" cy="73498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411" y="1393031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timestamp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4254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output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15" y="355327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seed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0208" y="247315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u</a:t>
            </a:r>
            <a:r>
              <a:rPr lang="en-US" sz="1400" dirty="0" smtClean="0">
                <a:solidFill>
                  <a:srgbClr val="7030A0"/>
                </a:solidFill>
              </a:rPr>
              <a:t>pdated seed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332656"/>
            <a:ext cx="1888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2 keys for 3 DES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7" y="6016203"/>
            <a:ext cx="1438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7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Subtitle 13"/>
          <p:cNvSpPr>
            <a:spLocks noGrp="1"/>
          </p:cNvSpPr>
          <p:nvPr>
            <p:ph type="subTitle" idx="1"/>
          </p:nvPr>
        </p:nvSpPr>
        <p:spPr>
          <a:xfrm>
            <a:off x="1524000" y="5203824"/>
            <a:ext cx="6072336" cy="134937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dirty="0" smtClean="0"/>
              <a:t>Pseudorandom Number Generators </a:t>
            </a:r>
          </a:p>
          <a:p>
            <a:pPr eaLnBrk="1" hangingPunct="1"/>
            <a:r>
              <a:rPr lang="en-US" sz="2900" dirty="0" smtClean="0"/>
              <a:t>and Stream Ciphers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AU" dirty="0"/>
          </a:p>
        </p:txBody>
      </p:sp>
      <p:pic>
        <p:nvPicPr>
          <p:cNvPr id="6" name="Picture 5" descr="f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818" t="5882" r="5455" b="20000"/>
              <a:stretch>
                <a:fillRect/>
              </a:stretch>
            </p:blipFill>
          </mc:Choice>
          <mc:Fallback>
            <p:blipFill>
              <a:blip r:embed="rId4"/>
              <a:srcRect l="1818" t="5882" r="5455" b="20000"/>
              <a:stretch>
                <a:fillRect/>
              </a:stretch>
            </p:blipFill>
          </mc:Fallback>
        </mc:AlternateContent>
        <p:spPr>
          <a:xfrm>
            <a:off x="52835" y="1325582"/>
            <a:ext cx="9017774" cy="55698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97" y="6381328"/>
            <a:ext cx="1438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Stream Cipher Design</a:t>
            </a:r>
            <a:endParaRPr lang="en-A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698911"/>
              </p:ext>
            </p:extLst>
          </p:nvPr>
        </p:nvGraphicFramePr>
        <p:xfrm>
          <a:off x="792163" y="1762125"/>
          <a:ext cx="7570787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A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8244333" cy="4867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dirty="0" smtClean="0"/>
              <a:t>Designed in 1987 by Ron Rivest for RSA Security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dirty="0" smtClean="0"/>
              <a:t>Variable key size stream cipher with byte-oriented operations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dirty="0" smtClean="0"/>
              <a:t>Based on the use of a random permutation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dirty="0" smtClean="0"/>
              <a:t>Eight to sixteen machine operations are required per output byte and the cipher can be expected to run very quickly in software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dirty="0" smtClean="0"/>
              <a:t>Used in the Secure Sockets Layer/Transport Layer Security (SSL/TLS) standards for communication between Web browsers and servers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AU" dirty="0"/>
              <a:t>U</a:t>
            </a:r>
            <a:r>
              <a:rPr lang="en-AU" dirty="0" smtClean="0"/>
              <a:t>sed in the Wired Equivalent Privacy (WEP) protocol and the newer WiFi Protected Access (WPA) protocol  (IEEE 802.11 wireless LAN standard)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16" y="6376239"/>
            <a:ext cx="192024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RC4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9688"/>
            <a:ext cx="9144000" cy="1412875"/>
          </a:xfrm>
        </p:spPr>
        <p:txBody>
          <a:bodyPr/>
          <a:lstStyle/>
          <a:p>
            <a:r>
              <a:rPr lang="en-AU" dirty="0" smtClean="0"/>
              <a:t>Strength of RC4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true random number generator (TRNG) uses a nondeterministic source to produce randomness</a:t>
            </a:r>
          </a:p>
          <a:p>
            <a:r>
              <a:rPr lang="en-US" dirty="0" smtClean="0"/>
              <a:t>Most operate by measuring unpredictable natural processes such as pulse detectors of ionizing radiation events, gas discharge tubes, and leaky capacitors</a:t>
            </a:r>
          </a:p>
          <a:p>
            <a:r>
              <a:rPr lang="en-US" dirty="0" smtClean="0"/>
              <a:t>Intel has developed a commercially available chip that samples thermal noise by amplifying the voltage measured across undriven resistors</a:t>
            </a:r>
          </a:p>
          <a:p>
            <a:r>
              <a:rPr lang="en-US" dirty="0" smtClean="0"/>
              <a:t>LavaRnd is an open source project for creating truly random numbers using inexpensive cameras, open source code, and inexpensive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sz="4400" dirty="0" smtClean="0"/>
              <a:t>Possible Sources of Randomness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432737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3600"/>
              </a:spcBef>
              <a:buNone/>
            </a:pPr>
            <a:r>
              <a:rPr lang="en-US" sz="2400" dirty="0" smtClean="0"/>
              <a:t>RFC 4086 lists the following possible sources of randomness :</a:t>
            </a:r>
          </a:p>
          <a:p>
            <a:pPr algn="ctr">
              <a:lnSpc>
                <a:spcPct val="120000"/>
              </a:lnSpc>
              <a:spcBef>
                <a:spcPts val="3600"/>
              </a:spcBef>
              <a:buNone/>
            </a:pPr>
            <a:endParaRPr lang="en-US" sz="1800" dirty="0" smtClean="0"/>
          </a:p>
          <a:p>
            <a:pPr algn="ctr">
              <a:lnSpc>
                <a:spcPct val="120000"/>
              </a:lnSpc>
              <a:spcBef>
                <a:spcPts val="3600"/>
              </a:spcBef>
              <a:buNone/>
            </a:pPr>
            <a:endParaRPr lang="en-US" sz="1800" dirty="0" smtClean="0"/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14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  <a:buNone/>
            </a:pPr>
            <a:endParaRPr lang="en-US" sz="1400" dirty="0" smtClean="0"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  <a:buNone/>
            </a:pPr>
            <a:endParaRPr lang="en-US" sz="1400" dirty="0" smtClean="0">
              <a:cs typeface="ＭＳ Ｐゴシック" pitchFamily="-8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7716054"/>
              </p:ext>
            </p:extLst>
          </p:nvPr>
        </p:nvGraphicFramePr>
        <p:xfrm>
          <a:off x="1066800" y="2743200"/>
          <a:ext cx="7391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8100317" cy="48672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TRNG may produce an output that is biased in some way, such as having more ones than zeros or vice versa</a:t>
            </a:r>
          </a:p>
          <a:p>
            <a:pPr lvl="1"/>
            <a:r>
              <a:rPr lang="en-US" dirty="0" smtClean="0"/>
              <a:t>Deskewing algorithms</a:t>
            </a:r>
          </a:p>
          <a:p>
            <a:pPr lvl="2"/>
            <a:r>
              <a:rPr lang="en-US" dirty="0" smtClean="0"/>
              <a:t>Methods of modifying a bit stream to reduce or eliminate the bias</a:t>
            </a:r>
          </a:p>
          <a:p>
            <a:pPr lvl="2"/>
            <a:r>
              <a:rPr lang="en-US" dirty="0" smtClean="0"/>
              <a:t>One approach is to pass the bit stream through a hash function such as MD5 or SHA-1</a:t>
            </a:r>
          </a:p>
          <a:p>
            <a:pPr lvl="2"/>
            <a:r>
              <a:rPr lang="en-US" dirty="0" smtClean="0"/>
              <a:t>RFC 4086 recommends collecting input from multiple hardware sources and then mixing these using a hash function to produce random output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r>
              <a:rPr lang="en-US" sz="2824" dirty="0" smtClean="0">
                <a:cs typeface="ＭＳ Ｐゴシック" pitchFamily="-84" charset="-128"/>
              </a:rPr>
              <a:t>Operating systems typically provide a built-in mechanism for generating random numbers</a:t>
            </a:r>
          </a:p>
          <a:p>
            <a:pPr lvl="1"/>
            <a:r>
              <a:rPr lang="en-US" sz="2571" dirty="0" smtClean="0"/>
              <a:t>Linux uses four entropy sources:  mouse and keyboard activity, disk I/O operations, and specific interrupts</a:t>
            </a:r>
          </a:p>
          <a:p>
            <a:pPr lvl="2"/>
            <a:r>
              <a:rPr lang="en-US" sz="2371" dirty="0" smtClean="0"/>
              <a:t>Bits are generated from these four sources and combined in a pooled buffer</a:t>
            </a:r>
          </a:p>
          <a:p>
            <a:pPr lvl="2"/>
            <a:r>
              <a:rPr lang="en-US" sz="2371" dirty="0" smtClean="0"/>
              <a:t>When random bits are needed the appropriate number of bits are read from the buffer and passed through the SHA-1 hash function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3565525" cy="48545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Principles of pseudorandom number generation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use of random numbers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TRNGs, PRNGs</a:t>
            </a:r>
            <a:r>
              <a:rPr lang="en-US" dirty="0" smtClean="0">
                <a:ea typeface="+mn-ea"/>
              </a:rPr>
              <a:t>, and PRFs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PRNG requirements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Algorithm design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Pseudorandom number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Linear congruential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Blum Blum Shub generator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Pseudorandom number generation using a block cipher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PRNG using block cipher modes of operation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ANSI </a:t>
            </a:r>
            <a:r>
              <a:rPr lang="en-US" smtClean="0">
                <a:ea typeface="+mn-ea"/>
                <a:cs typeface="+mn-cs"/>
              </a:rPr>
              <a:t>X9.17 PRNG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3565525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Stream ciphers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RC4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Initialization of 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Stream generation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Strength of RC4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True random number generators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Entropy sources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Comparison of PRNGs and TRNGs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Skew</a:t>
            </a:r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Random Numbers</a:t>
            </a:r>
            <a:endParaRPr lang="en-A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00200"/>
            <a:ext cx="8352928" cy="15407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sz="2400" dirty="0" smtClean="0"/>
              <a:t>A number of cryptographic protocols make use of random binary numbers:</a:t>
            </a:r>
          </a:p>
          <a:p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6189828"/>
              </p:ext>
            </p:extLst>
          </p:nvPr>
        </p:nvGraphicFramePr>
        <p:xfrm>
          <a:off x="1043608" y="3212976"/>
          <a:ext cx="72390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6445599"/>
              </p:ext>
            </p:extLst>
          </p:nvPr>
        </p:nvGraphicFramePr>
        <p:xfrm>
          <a:off x="1835696" y="1988840"/>
          <a:ext cx="5638800" cy="387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Successive numbers of a pseudorandom  sequence are unpredictable.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With “true” random sequences each number is statistically independent of other numbers in the sequence and therefore unpredictable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7" y="39688"/>
            <a:ext cx="9108504" cy="1412875"/>
          </a:xfrm>
        </p:spPr>
        <p:txBody>
          <a:bodyPr/>
          <a:lstStyle/>
          <a:p>
            <a:r>
              <a:rPr lang="en-US" sz="3600" dirty="0" smtClean="0"/>
              <a:t>True Random Number Generators (TRNG)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2163" y="1906141"/>
            <a:ext cx="8100317" cy="4259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 as input a source that is effectively random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source is referred to as an </a:t>
            </a:r>
            <a:r>
              <a:rPr lang="en-US" i="1" dirty="0" smtClean="0"/>
              <a:t>entropy source </a:t>
            </a:r>
            <a:r>
              <a:rPr lang="en-US" dirty="0" smtClean="0"/>
              <a:t>and is drawn from the physical environment of the computer</a:t>
            </a:r>
          </a:p>
          <a:p>
            <a:pPr lvl="1"/>
            <a:r>
              <a:rPr lang="en-US" sz="2400" dirty="0" smtClean="0"/>
              <a:t>Includes things such as keystroke timing patterns, disk electrical activity, mouse movements, and instantaneous values of the system clock</a:t>
            </a:r>
          </a:p>
          <a:p>
            <a:pPr lvl="1"/>
            <a:r>
              <a:rPr lang="en-US" sz="2400" dirty="0" smtClean="0"/>
              <a:t>The source, or combination of sources, serve as input to an algorithm that produces random binary output</a:t>
            </a:r>
          </a:p>
          <a:p>
            <a:pPr marL="342900" lvl="1" indent="-342900">
              <a:spcBef>
                <a:spcPts val="1800"/>
              </a:spcBef>
              <a:buClr>
                <a:srgbClr val="BAABE3"/>
              </a:buClr>
            </a:pPr>
            <a:r>
              <a:rPr lang="en-US" sz="2824" dirty="0">
                <a:cs typeface="ＭＳ Ｐゴシック" pitchFamily="-84" charset="-128"/>
              </a:rPr>
              <a:t>A</a:t>
            </a:r>
            <a:r>
              <a:rPr lang="en-US" sz="2824" dirty="0" smtClean="0">
                <a:cs typeface="ＭＳ Ｐゴシック" pitchFamily="-84" charset="-128"/>
              </a:rPr>
              <a:t> TRNG may simply convert an analog source to a binary output</a:t>
            </a:r>
          </a:p>
          <a:p>
            <a:pPr marL="342900" lvl="1" indent="-342900">
              <a:spcBef>
                <a:spcPts val="1800"/>
              </a:spcBef>
              <a:buClr>
                <a:srgbClr val="BAABE3"/>
              </a:buClr>
            </a:pPr>
            <a:r>
              <a:rPr lang="en-US" sz="2824" dirty="0" smtClean="0">
                <a:cs typeface="ＭＳ Ｐゴシック" pitchFamily="-84" charset="-128"/>
              </a:rPr>
              <a:t>A TRNG may involve additional processing to overcome any bias in the source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9096731" cy="1412875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en-AU" sz="3600" dirty="0" smtClean="0"/>
              <a:t>Pseudorandom Number Generators (PRNG) and Pseudorandom Functions(PRF)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79984"/>
            <a:ext cx="4464496" cy="5105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 smtClean="0"/>
              <a:t>A PRNG takes as input a fixed value, called the </a:t>
            </a:r>
            <a:r>
              <a:rPr lang="en-US" sz="2900" i="1" dirty="0" smtClean="0"/>
              <a:t>seed, </a:t>
            </a:r>
            <a:r>
              <a:rPr lang="en-US" sz="2900" dirty="0" smtClean="0"/>
              <a:t>and produces a sequence of output bits using a deterministic algorithm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Quite often the seed is generated by a TRNG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The output bit stream is determined solely by the input, so an adversary who knows the algorithm and the seed can reproduce the entire bit stream</a:t>
            </a:r>
          </a:p>
          <a:p>
            <a:pPr marL="342900" lvl="2" indent="-342900">
              <a:lnSpc>
                <a:spcPct val="120000"/>
              </a:lnSpc>
              <a:spcBef>
                <a:spcPts val="2400"/>
              </a:spcBef>
            </a:pPr>
            <a:r>
              <a:rPr lang="en-US" sz="2880" dirty="0" smtClean="0">
                <a:cs typeface="ＭＳ Ｐゴシック" pitchFamily="-84" charset="-128"/>
              </a:rPr>
              <a:t>A PRF takes as input a string of given length and outputs a pseudorandom sequence of fixed length. The inputs need not be random.</a:t>
            </a:r>
          </a:p>
          <a:p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8880657"/>
              </p:ext>
            </p:extLst>
          </p:nvPr>
        </p:nvGraphicFramePr>
        <p:xfrm>
          <a:off x="4767263" y="1967185"/>
          <a:ext cx="3995737" cy="470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4706" t="14545" r="3529" b="29091"/>
              <a:stretch>
                <a:fillRect/>
              </a:stretch>
            </p:blipFill>
          </mc:Choice>
          <mc:Fallback>
            <p:blipFill>
              <a:blip r:embed="rId4"/>
              <a:srcRect l="4706" t="14545" r="3529" b="29091"/>
              <a:stretch>
                <a:fillRect/>
              </a:stretch>
            </p:blipFill>
          </mc:Fallback>
        </mc:AlternateContent>
        <p:spPr>
          <a:xfrm>
            <a:off x="381000" y="260649"/>
            <a:ext cx="8627824" cy="6264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6256" y="404664"/>
            <a:ext cx="1728192" cy="54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coin tosses   input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9688"/>
            <a:ext cx="9108503" cy="1412875"/>
          </a:xfrm>
        </p:spPr>
        <p:txBody>
          <a:bodyPr/>
          <a:lstStyle/>
          <a:p>
            <a:r>
              <a:rPr lang="en-AU" sz="4600" dirty="0"/>
              <a:t>Pseudorandom Number Generators</a:t>
            </a:r>
            <a:r>
              <a:rPr lang="en-US" sz="4600" dirty="0" smtClean="0"/>
              <a:t> 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791075"/>
          </a:xfrm>
        </p:spPr>
        <p:txBody>
          <a:bodyPr>
            <a:normAutofit/>
          </a:bodyPr>
          <a:lstStyle/>
          <a:p>
            <a:r>
              <a:rPr lang="en-US" dirty="0" smtClean="0"/>
              <a:t>The generated bit stream needs to appear random even though it is deterministic</a:t>
            </a:r>
          </a:p>
          <a:p>
            <a:r>
              <a:rPr lang="en-US" dirty="0" smtClean="0"/>
              <a:t>There is no single test that can determine if a PRNG generates numbers that have the characteristic of randomness</a:t>
            </a:r>
          </a:p>
          <a:p>
            <a:pPr lvl="1"/>
            <a:r>
              <a:rPr lang="en-US" dirty="0" smtClean="0"/>
              <a:t>If the PRNG exhibits randomness on the basis of multiple tests, then it can be assumed to satisfy the randomness requirement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334000"/>
            <a:ext cx="1357313" cy="135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HD:Users:lpb:admin:consult:Prentice-Hall:Slides:ch01.ppt</Template>
  <TotalTime>3794</TotalTime>
  <Words>6095</Words>
  <Application>Microsoft Office PowerPoint</Application>
  <PresentationFormat>On-screen Show (4:3)</PresentationFormat>
  <Paragraphs>617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Infusion</vt:lpstr>
      <vt:lpstr>Introduction to Cryptography</vt:lpstr>
      <vt:lpstr>Chapter 7</vt:lpstr>
      <vt:lpstr>Random Numbers</vt:lpstr>
      <vt:lpstr>Randomness</vt:lpstr>
      <vt:lpstr>Unpredictability</vt:lpstr>
      <vt:lpstr>True Random Number Generators (TRNG)</vt:lpstr>
      <vt:lpstr>Pseudorandom Number Generators (PRNG) and Pseudorandom Functions(PRF)</vt:lpstr>
      <vt:lpstr>PowerPoint Presentation</vt:lpstr>
      <vt:lpstr>Pseudorandom Number Generators </vt:lpstr>
      <vt:lpstr>Randomness Tests</vt:lpstr>
      <vt:lpstr>Unpredictability </vt:lpstr>
      <vt:lpstr>Seed Requirements</vt:lpstr>
      <vt:lpstr>Algorithm Design</vt:lpstr>
      <vt:lpstr>Linear Congruential Generator</vt:lpstr>
      <vt:lpstr>Blum Blum Shub Generator (BBS)</vt:lpstr>
      <vt:lpstr>PRNG Using Block Cipher Modes of Operation</vt:lpstr>
      <vt:lpstr>PowerPoint Presentation</vt:lpstr>
      <vt:lpstr>ANSI X9.17 PRNG</vt:lpstr>
      <vt:lpstr>PowerPoint Presentation</vt:lpstr>
      <vt:lpstr>Stream Ciphers</vt:lpstr>
      <vt:lpstr>Stream Cipher Design</vt:lpstr>
      <vt:lpstr>RC4</vt:lpstr>
      <vt:lpstr>PowerPoint Presentation</vt:lpstr>
      <vt:lpstr>Strength of RC4</vt:lpstr>
      <vt:lpstr>Entropy Sources</vt:lpstr>
      <vt:lpstr>Possible Sources of Randomness</vt:lpstr>
      <vt:lpstr>Skew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7</dc:subject>
  <dc:creator>Dr Lawrie Brown</dc:creator>
  <cp:lastModifiedBy>Burmester</cp:lastModifiedBy>
  <cp:revision>75</cp:revision>
  <cp:lastPrinted>2018-01-21T21:55:56Z</cp:lastPrinted>
  <dcterms:created xsi:type="dcterms:W3CDTF">2013-03-25T20:49:41Z</dcterms:created>
  <dcterms:modified xsi:type="dcterms:W3CDTF">2018-03-20T16:09:57Z</dcterms:modified>
</cp:coreProperties>
</file>