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23"/>
  </p:notesMasterIdLst>
  <p:handoutMasterIdLst>
    <p:handoutMasterId r:id="rId24"/>
  </p:handoutMasterIdLst>
  <p:sldIdLst>
    <p:sldId id="331" r:id="rId2"/>
    <p:sldId id="321" r:id="rId3"/>
    <p:sldId id="276" r:id="rId4"/>
    <p:sldId id="324" r:id="rId5"/>
    <p:sldId id="332" r:id="rId6"/>
    <p:sldId id="277" r:id="rId7"/>
    <p:sldId id="278" r:id="rId8"/>
    <p:sldId id="326" r:id="rId9"/>
    <p:sldId id="296" r:id="rId10"/>
    <p:sldId id="327" r:id="rId11"/>
    <p:sldId id="297" r:id="rId12"/>
    <p:sldId id="328" r:id="rId13"/>
    <p:sldId id="301" r:id="rId14"/>
    <p:sldId id="304" r:id="rId15"/>
    <p:sldId id="307" r:id="rId16"/>
    <p:sldId id="310" r:id="rId17"/>
    <p:sldId id="311" r:id="rId18"/>
    <p:sldId id="317" r:id="rId19"/>
    <p:sldId id="333" r:id="rId20"/>
    <p:sldId id="323" r:id="rId21"/>
    <p:sldId id="334" r:id="rId22"/>
  </p:sldIdLst>
  <p:sldSz cx="9144000" cy="6858000" type="screen4x3"/>
  <p:notesSz cx="7010400" cy="92964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C7E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52" autoAdjust="0"/>
  </p:normalViewPr>
  <p:slideViewPr>
    <p:cSldViewPr>
      <p:cViewPr>
        <p:scale>
          <a:sx n="114" d="100"/>
          <a:sy n="114" d="100"/>
        </p:scale>
        <p:origin x="-403" y="-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7" d="100"/>
          <a:sy n="127" d="100"/>
        </p:scale>
        <p:origin x="-1008" y="-11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A5A06-352A-F343-A538-22EA1C5C333F}" type="doc">
      <dgm:prSet loTypeId="urn:microsoft.com/office/officeart/2005/8/layout/arrow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6B1CD2-8455-7E4B-96D7-414CB80DCB21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use of double DES results in a mapping that is not equivalent to a single DES encryption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3FD17-B4A4-7C45-88C0-20819969C39B}" type="parTrans" cxnId="{FDE91803-A9F0-8749-9D97-93C6C728F0B7}">
      <dgm:prSet/>
      <dgm:spPr/>
      <dgm:t>
        <a:bodyPr/>
        <a:lstStyle/>
        <a:p>
          <a:endParaRPr lang="en-US"/>
        </a:p>
      </dgm:t>
    </dgm:pt>
    <dgm:pt modelId="{ABCF0EFD-C3DE-BE4F-B2F8-E8F911CBF43A}" type="sibTrans" cxnId="{FDE91803-A9F0-8749-9D97-93C6C728F0B7}">
      <dgm:prSet/>
      <dgm:spPr/>
      <dgm:t>
        <a:bodyPr/>
        <a:lstStyle/>
        <a:p>
          <a:endParaRPr lang="en-US"/>
        </a:p>
      </dgm:t>
    </dgm:pt>
    <dgm:pt modelId="{ABBB2B24-D95A-3840-AD62-5975B77AA795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meet-in-the-middle attack algorithm defeats double DES by reducing it to single DES</a:t>
          </a:r>
        </a:p>
      </dgm:t>
    </dgm:pt>
    <dgm:pt modelId="{29DE476F-6BD2-884A-9AA9-24E0768961D7}" type="parTrans" cxnId="{B49C7608-0DA3-2D4C-A441-1D1785AEE941}">
      <dgm:prSet/>
      <dgm:spPr/>
      <dgm:t>
        <a:bodyPr/>
        <a:lstStyle/>
        <a:p>
          <a:endParaRPr lang="en-US"/>
        </a:p>
      </dgm:t>
    </dgm:pt>
    <dgm:pt modelId="{1A96AAF2-091E-8A48-807B-D5CEA818EB70}" type="sibTrans" cxnId="{B49C7608-0DA3-2D4C-A441-1D1785AEE941}">
      <dgm:prSet/>
      <dgm:spPr/>
      <dgm:t>
        <a:bodyPr/>
        <a:lstStyle/>
        <a:p>
          <a:endParaRPr lang="en-US"/>
        </a:p>
      </dgm:t>
    </dgm:pt>
    <dgm:pt modelId="{372E3E5B-EF8D-A24F-B8EF-C03EC62A8B69}" type="pres">
      <dgm:prSet presAssocID="{940A5A06-352A-F343-A538-22EA1C5C33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BB9488-165E-AF46-AD09-198A95CA42D5}" type="pres">
      <dgm:prSet presAssocID="{556B1CD2-8455-7E4B-96D7-414CB80DCB2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00B98-CB5D-6E42-991E-36901AA3DD8A}" type="pres">
      <dgm:prSet presAssocID="{ABBB2B24-D95A-3840-AD62-5975B77AA795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B4DB83-A615-1240-96C9-8FA04FED8CEE}" type="presOf" srcId="{940A5A06-352A-F343-A538-22EA1C5C333F}" destId="{372E3E5B-EF8D-A24F-B8EF-C03EC62A8B69}" srcOrd="0" destOrd="0" presId="urn:microsoft.com/office/officeart/2005/8/layout/arrow5"/>
    <dgm:cxn modelId="{6D38474A-A98C-9F41-A8F2-3D4DE82DB158}" type="presOf" srcId="{556B1CD2-8455-7E4B-96D7-414CB80DCB21}" destId="{CABB9488-165E-AF46-AD09-198A95CA42D5}" srcOrd="0" destOrd="0" presId="urn:microsoft.com/office/officeart/2005/8/layout/arrow5"/>
    <dgm:cxn modelId="{A2CDDF4A-3187-2942-B816-25914AFBD2B1}" type="presOf" srcId="{ABBB2B24-D95A-3840-AD62-5975B77AA795}" destId="{53700B98-CB5D-6E42-991E-36901AA3DD8A}" srcOrd="0" destOrd="0" presId="urn:microsoft.com/office/officeart/2005/8/layout/arrow5"/>
    <dgm:cxn modelId="{B49C7608-0DA3-2D4C-A441-1D1785AEE941}" srcId="{940A5A06-352A-F343-A538-22EA1C5C333F}" destId="{ABBB2B24-D95A-3840-AD62-5975B77AA795}" srcOrd="1" destOrd="0" parTransId="{29DE476F-6BD2-884A-9AA9-24E0768961D7}" sibTransId="{1A96AAF2-091E-8A48-807B-D5CEA818EB70}"/>
    <dgm:cxn modelId="{FDE91803-A9F0-8749-9D97-93C6C728F0B7}" srcId="{940A5A06-352A-F343-A538-22EA1C5C333F}" destId="{556B1CD2-8455-7E4B-96D7-414CB80DCB21}" srcOrd="0" destOrd="0" parTransId="{59E3FD17-B4A4-7C45-88C0-20819969C39B}" sibTransId="{ABCF0EFD-C3DE-BE4F-B2F8-E8F911CBF43A}"/>
    <dgm:cxn modelId="{6B018D68-06F7-294B-BA84-FD53C3662530}" type="presParOf" srcId="{372E3E5B-EF8D-A24F-B8EF-C03EC62A8B69}" destId="{CABB9488-165E-AF46-AD09-198A95CA42D5}" srcOrd="0" destOrd="0" presId="urn:microsoft.com/office/officeart/2005/8/layout/arrow5"/>
    <dgm:cxn modelId="{6C8F2DFB-7CB6-CB42-B91F-39A9C3F0E677}" type="presParOf" srcId="{372E3E5B-EF8D-A24F-B8EF-C03EC62A8B69}" destId="{53700B98-CB5D-6E42-991E-36901AA3DD8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C216DB-ED2B-1644-B547-B90E16F29DD5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3B06D-8E94-E942-B828-2F655F2F04A0}">
      <dgm:prSet phldrT="[Text]" custT="1"/>
      <dgm:spPr/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Three-key 3DES has an effective key length of 168 bits and is defined as: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B920F1-553D-2D46-8465-E4F4CF910A57}" type="parTrans" cxnId="{5E24A378-C063-0546-8EE6-D8B851A66715}">
      <dgm:prSet/>
      <dgm:spPr/>
      <dgm:t>
        <a:bodyPr/>
        <a:lstStyle/>
        <a:p>
          <a:endParaRPr lang="en-US"/>
        </a:p>
      </dgm:t>
    </dgm:pt>
    <dgm:pt modelId="{BEC42A92-1379-B24C-A141-0F2FAB9EBC34}" type="sibTrans" cxnId="{5E24A378-C063-0546-8EE6-D8B851A66715}">
      <dgm:prSet/>
      <dgm:spPr/>
      <dgm:t>
        <a:bodyPr/>
        <a:lstStyle/>
        <a:p>
          <a:endParaRPr lang="en-US"/>
        </a:p>
      </dgm:t>
    </dgm:pt>
    <dgm:pt modelId="{E7380C2F-715F-564D-960A-EFF975110623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i="1" dirty="0" smtClean="0">
              <a:ea typeface="+mn-ea"/>
              <a:cs typeface="+mn-cs"/>
            </a:rPr>
            <a:t>  C</a:t>
          </a:r>
          <a:r>
            <a:rPr lang="en-US" sz="1800" dirty="0" smtClean="0">
              <a:ea typeface="+mn-ea"/>
              <a:cs typeface="+mn-cs"/>
            </a:rPr>
            <a:t> = E( </a:t>
          </a:r>
          <a:r>
            <a:rPr lang="en-US" sz="1800" i="1" dirty="0" smtClean="0">
              <a:ea typeface="+mn-ea"/>
              <a:cs typeface="+mn-cs"/>
            </a:rPr>
            <a:t>K</a:t>
          </a:r>
          <a:r>
            <a:rPr lang="en-US" sz="1800" i="1" baseline="-25000" dirty="0" smtClean="0">
              <a:ea typeface="+mn-ea"/>
              <a:cs typeface="+mn-cs"/>
            </a:rPr>
            <a:t>3</a:t>
          </a:r>
          <a:r>
            <a:rPr lang="en-US" sz="1800" dirty="0" smtClean="0">
              <a:ea typeface="+mn-ea"/>
              <a:cs typeface="+mn-cs"/>
            </a:rPr>
            <a:t>, D( </a:t>
          </a:r>
          <a:r>
            <a:rPr lang="en-US" sz="1800" i="1" dirty="0" smtClean="0">
              <a:ea typeface="+mn-ea"/>
              <a:cs typeface="+mn-cs"/>
            </a:rPr>
            <a:t>K</a:t>
          </a:r>
          <a:r>
            <a:rPr lang="en-US" sz="1800" i="1" baseline="-25000" dirty="0" smtClean="0">
              <a:ea typeface="+mn-ea"/>
              <a:cs typeface="+mn-cs"/>
            </a:rPr>
            <a:t>2</a:t>
          </a:r>
          <a:r>
            <a:rPr lang="en-US" sz="1800" dirty="0" smtClean="0">
              <a:ea typeface="+mn-ea"/>
              <a:cs typeface="+mn-cs"/>
            </a:rPr>
            <a:t>, E( </a:t>
          </a:r>
          <a:r>
            <a:rPr lang="en-US" sz="1800" i="1" dirty="0" smtClean="0">
              <a:ea typeface="+mn-ea"/>
              <a:cs typeface="+mn-cs"/>
            </a:rPr>
            <a:t>K</a:t>
          </a:r>
          <a:r>
            <a:rPr lang="en-US" sz="1800" i="1" baseline="-25000" dirty="0" smtClean="0">
              <a:ea typeface="+mn-ea"/>
              <a:cs typeface="+mn-cs"/>
            </a:rPr>
            <a:t>1</a:t>
          </a:r>
          <a:r>
            <a:rPr lang="en-US" sz="1800" i="1" dirty="0" smtClean="0">
              <a:ea typeface="+mn-ea"/>
              <a:cs typeface="+mn-cs"/>
            </a:rPr>
            <a:t>,  P</a:t>
          </a:r>
          <a:r>
            <a:rPr lang="en-US" sz="1800" dirty="0" smtClean="0">
              <a:ea typeface="+mn-ea"/>
              <a:cs typeface="+mn-cs"/>
            </a:rPr>
            <a:t>)))</a:t>
          </a:r>
        </a:p>
      </dgm:t>
    </dgm:pt>
    <dgm:pt modelId="{90D40BFD-6BF0-6042-9114-72968A472306}" type="parTrans" cxnId="{CFA63F32-8365-C341-B5FA-457121D21D4F}">
      <dgm:prSet/>
      <dgm:spPr/>
      <dgm:t>
        <a:bodyPr/>
        <a:lstStyle/>
        <a:p>
          <a:endParaRPr lang="en-US"/>
        </a:p>
      </dgm:t>
    </dgm:pt>
    <dgm:pt modelId="{644890B0-9A52-BA4B-81CD-E482EF13A0B4}" type="sibTrans" cxnId="{CFA63F32-8365-C341-B5FA-457121D21D4F}">
      <dgm:prSet/>
      <dgm:spPr/>
      <dgm:t>
        <a:bodyPr/>
        <a:lstStyle/>
        <a:p>
          <a:endParaRPr lang="en-US"/>
        </a:p>
      </dgm:t>
    </dgm:pt>
    <dgm:pt modelId="{1F6D968B-9C81-7149-825C-4C1B5DBBAF05}">
      <dgm:prSet custT="1"/>
      <dgm:spPr/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Backward compatibility with two key 3DES is provided by putting:</a:t>
          </a:r>
        </a:p>
      </dgm:t>
    </dgm:pt>
    <dgm:pt modelId="{DDC030CC-236E-6D4D-8E64-83324EC40F52}" type="parTrans" cxnId="{7B4EE2F3-0065-0C43-B34D-A1DF098B1CE3}">
      <dgm:prSet/>
      <dgm:spPr/>
      <dgm:t>
        <a:bodyPr/>
        <a:lstStyle/>
        <a:p>
          <a:endParaRPr lang="en-US"/>
        </a:p>
      </dgm:t>
    </dgm:pt>
    <dgm:pt modelId="{E6D289FB-2828-1443-8E24-3175B3B78C5D}" type="sibTrans" cxnId="{7B4EE2F3-0065-0C43-B34D-A1DF098B1CE3}">
      <dgm:prSet/>
      <dgm:spPr/>
      <dgm:t>
        <a:bodyPr/>
        <a:lstStyle/>
        <a:p>
          <a:endParaRPr lang="en-US"/>
        </a:p>
      </dgm:t>
    </dgm:pt>
    <dgm:pt modelId="{3F4EDAF9-9D08-1D44-AB52-71601EE4E50A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ea typeface="+mn-ea"/>
              <a:cs typeface="+mn-cs"/>
            </a:rPr>
            <a:t>  K</a:t>
          </a:r>
          <a:r>
            <a:rPr lang="en-US" sz="1800" i="1" baseline="-25000" dirty="0" smtClean="0">
              <a:ea typeface="+mn-ea"/>
              <a:cs typeface="+mn-cs"/>
            </a:rPr>
            <a:t>3</a:t>
          </a:r>
          <a:r>
            <a:rPr lang="en-US" sz="1800" dirty="0" smtClean="0">
              <a:ea typeface="+mn-ea"/>
              <a:cs typeface="+mn-cs"/>
            </a:rPr>
            <a:t> = K1</a:t>
          </a:r>
          <a:endParaRPr lang="en-US" sz="1800" i="1" baseline="-25000" dirty="0" smtClean="0">
            <a:ea typeface="+mn-ea"/>
            <a:cs typeface="+mn-cs"/>
          </a:endParaRPr>
        </a:p>
      </dgm:t>
    </dgm:pt>
    <dgm:pt modelId="{8D97F396-8791-D143-904C-8BCA1AFBE763}" type="parTrans" cxnId="{9CF644C9-2F36-0F4E-88D0-D264FC9C6EE0}">
      <dgm:prSet/>
      <dgm:spPr/>
      <dgm:t>
        <a:bodyPr/>
        <a:lstStyle/>
        <a:p>
          <a:endParaRPr lang="en-US"/>
        </a:p>
      </dgm:t>
    </dgm:pt>
    <dgm:pt modelId="{D4836390-ABAF-D748-893E-862820630DC5}" type="sibTrans" cxnId="{9CF644C9-2F36-0F4E-88D0-D264FC9C6EE0}">
      <dgm:prSet/>
      <dgm:spPr/>
      <dgm:t>
        <a:bodyPr/>
        <a:lstStyle/>
        <a:p>
          <a:endParaRPr lang="en-US"/>
        </a:p>
      </dgm:t>
    </dgm:pt>
    <dgm:pt modelId="{3969A5AD-E6FA-AF46-8F98-FB5D920FDA77}" type="pres">
      <dgm:prSet presAssocID="{93C216DB-ED2B-1644-B547-B90E16F29D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783D83-5AD2-1A44-A143-B88620F77D99}" type="pres">
      <dgm:prSet presAssocID="{E583B06D-8E94-E942-B828-2F655F2F04A0}" presName="linNode" presStyleCnt="0"/>
      <dgm:spPr/>
    </dgm:pt>
    <dgm:pt modelId="{555409E5-3EC4-B74F-9976-846F69623AD6}" type="pres">
      <dgm:prSet presAssocID="{E583B06D-8E94-E942-B828-2F655F2F04A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C4D4F-71A5-CF46-84AE-1A1B3AAB815F}" type="pres">
      <dgm:prSet presAssocID="{E583B06D-8E94-E942-B828-2F655F2F04A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88A7A-726D-D546-84B2-30A1F6D47072}" type="pres">
      <dgm:prSet presAssocID="{BEC42A92-1379-B24C-A141-0F2FAB9EBC34}" presName="sp" presStyleCnt="0"/>
      <dgm:spPr/>
    </dgm:pt>
    <dgm:pt modelId="{7F344B22-0B58-694F-8B66-08433083ED11}" type="pres">
      <dgm:prSet presAssocID="{1F6D968B-9C81-7149-825C-4C1B5DBBAF05}" presName="linNode" presStyleCnt="0"/>
      <dgm:spPr/>
    </dgm:pt>
    <dgm:pt modelId="{89932878-5AE7-6E41-B546-D00826EE62FB}" type="pres">
      <dgm:prSet presAssocID="{1F6D968B-9C81-7149-825C-4C1B5DBBAF05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4F1FB-1E63-E44A-A2B5-AFACABCAA9C9}" type="pres">
      <dgm:prSet presAssocID="{1F6D968B-9C81-7149-825C-4C1B5DBBAF05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413CE6-7162-AB41-9348-0052F43912B9}" type="presOf" srcId="{93C216DB-ED2B-1644-B547-B90E16F29DD5}" destId="{3969A5AD-E6FA-AF46-8F98-FB5D920FDA77}" srcOrd="0" destOrd="0" presId="urn:microsoft.com/office/officeart/2005/8/layout/vList5"/>
    <dgm:cxn modelId="{9744ECEF-1C6F-9A48-9C75-0E4CFCB4CF84}" type="presOf" srcId="{E7380C2F-715F-564D-960A-EFF975110623}" destId="{0F5C4D4F-71A5-CF46-84AE-1A1B3AAB815F}" srcOrd="0" destOrd="0" presId="urn:microsoft.com/office/officeart/2005/8/layout/vList5"/>
    <dgm:cxn modelId="{7B4EE2F3-0065-0C43-B34D-A1DF098B1CE3}" srcId="{93C216DB-ED2B-1644-B547-B90E16F29DD5}" destId="{1F6D968B-9C81-7149-825C-4C1B5DBBAF05}" srcOrd="1" destOrd="0" parTransId="{DDC030CC-236E-6D4D-8E64-83324EC40F52}" sibTransId="{E6D289FB-2828-1443-8E24-3175B3B78C5D}"/>
    <dgm:cxn modelId="{CFA63F32-8365-C341-B5FA-457121D21D4F}" srcId="{E583B06D-8E94-E942-B828-2F655F2F04A0}" destId="{E7380C2F-715F-564D-960A-EFF975110623}" srcOrd="0" destOrd="0" parTransId="{90D40BFD-6BF0-6042-9114-72968A472306}" sibTransId="{644890B0-9A52-BA4B-81CD-E482EF13A0B4}"/>
    <dgm:cxn modelId="{69E60DD3-6CC7-CB48-B6E5-38DE13004B92}" type="presOf" srcId="{E583B06D-8E94-E942-B828-2F655F2F04A0}" destId="{555409E5-3EC4-B74F-9976-846F69623AD6}" srcOrd="0" destOrd="0" presId="urn:microsoft.com/office/officeart/2005/8/layout/vList5"/>
    <dgm:cxn modelId="{E27F98C2-B950-3849-A4ED-53372449227A}" type="presOf" srcId="{3F4EDAF9-9D08-1D44-AB52-71601EE4E50A}" destId="{3454F1FB-1E63-E44A-A2B5-AFACABCAA9C9}" srcOrd="0" destOrd="0" presId="urn:microsoft.com/office/officeart/2005/8/layout/vList5"/>
    <dgm:cxn modelId="{9CF644C9-2F36-0F4E-88D0-D264FC9C6EE0}" srcId="{1F6D968B-9C81-7149-825C-4C1B5DBBAF05}" destId="{3F4EDAF9-9D08-1D44-AB52-71601EE4E50A}" srcOrd="0" destOrd="0" parTransId="{8D97F396-8791-D143-904C-8BCA1AFBE763}" sibTransId="{D4836390-ABAF-D748-893E-862820630DC5}"/>
    <dgm:cxn modelId="{5E24A378-C063-0546-8EE6-D8B851A66715}" srcId="{93C216DB-ED2B-1644-B547-B90E16F29DD5}" destId="{E583B06D-8E94-E942-B828-2F655F2F04A0}" srcOrd="0" destOrd="0" parTransId="{5CB920F1-553D-2D46-8465-E4F4CF910A57}" sibTransId="{BEC42A92-1379-B24C-A141-0F2FAB9EBC34}"/>
    <dgm:cxn modelId="{C4942CE2-4478-C24F-8816-573632A06092}" type="presOf" srcId="{1F6D968B-9C81-7149-825C-4C1B5DBBAF05}" destId="{89932878-5AE7-6E41-B546-D00826EE62FB}" srcOrd="0" destOrd="0" presId="urn:microsoft.com/office/officeart/2005/8/layout/vList5"/>
    <dgm:cxn modelId="{DEFF0041-B968-474C-B0BD-1037F4CFFA6F}" type="presParOf" srcId="{3969A5AD-E6FA-AF46-8F98-FB5D920FDA77}" destId="{B2783D83-5AD2-1A44-A143-B88620F77D99}" srcOrd="0" destOrd="0" presId="urn:microsoft.com/office/officeart/2005/8/layout/vList5"/>
    <dgm:cxn modelId="{0B2C3CB9-749A-3B4F-A72F-E93F93EA7CBE}" type="presParOf" srcId="{B2783D83-5AD2-1A44-A143-B88620F77D99}" destId="{555409E5-3EC4-B74F-9976-846F69623AD6}" srcOrd="0" destOrd="0" presId="urn:microsoft.com/office/officeart/2005/8/layout/vList5"/>
    <dgm:cxn modelId="{39BFEA21-E380-584B-A5F1-B87E2B6AE378}" type="presParOf" srcId="{B2783D83-5AD2-1A44-A143-B88620F77D99}" destId="{0F5C4D4F-71A5-CF46-84AE-1A1B3AAB815F}" srcOrd="1" destOrd="0" presId="urn:microsoft.com/office/officeart/2005/8/layout/vList5"/>
    <dgm:cxn modelId="{912E7A75-0F92-DD4E-B23C-6E00331DA0E7}" type="presParOf" srcId="{3969A5AD-E6FA-AF46-8F98-FB5D920FDA77}" destId="{31F88A7A-726D-D546-84B2-30A1F6D47072}" srcOrd="1" destOrd="0" presId="urn:microsoft.com/office/officeart/2005/8/layout/vList5"/>
    <dgm:cxn modelId="{9A15E987-9A27-8C44-B0DD-06F65B34C097}" type="presParOf" srcId="{3969A5AD-E6FA-AF46-8F98-FB5D920FDA77}" destId="{7F344B22-0B58-694F-8B66-08433083ED11}" srcOrd="2" destOrd="0" presId="urn:microsoft.com/office/officeart/2005/8/layout/vList5"/>
    <dgm:cxn modelId="{222AC303-2C65-5C47-9AFF-8F84EC07360A}" type="presParOf" srcId="{7F344B22-0B58-694F-8B66-08433083ED11}" destId="{89932878-5AE7-6E41-B546-D00826EE62FB}" srcOrd="0" destOrd="0" presId="urn:microsoft.com/office/officeart/2005/8/layout/vList5"/>
    <dgm:cxn modelId="{1BD0B8E6-9ACA-1744-9BBD-72CB1A7C09D1}" type="presParOf" srcId="{7F344B22-0B58-694F-8B66-08433083ED11}" destId="{3454F1FB-1E63-E44A-A2B5-AFACABCAA9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BE7BEC-545D-D64E-96EC-FE79BE33ECE6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431F54-E767-4243-8D8B-D3814424A10E}">
      <dgm:prSet phldrT="[Text]"/>
      <dgm:spPr/>
      <dgm:t>
        <a:bodyPr/>
        <a:lstStyle/>
        <a:p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 are three modes that make it possible to convert a block cipher into a stream cipher:</a:t>
          </a:r>
          <a:endParaRPr lang="en-US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2EB2EB-EB41-CF4E-BE7F-DD80A1B607F4}" type="parTrans" cxnId="{0CCAF309-2128-3445-8447-E606527F255A}">
      <dgm:prSet/>
      <dgm:spPr/>
      <dgm:t>
        <a:bodyPr/>
        <a:lstStyle/>
        <a:p>
          <a:endParaRPr lang="en-US"/>
        </a:p>
      </dgm:t>
    </dgm:pt>
    <dgm:pt modelId="{2B8BB445-5489-D644-849A-1A709E7BBF83}" type="sibTrans" cxnId="{0CCAF309-2128-3445-8447-E606527F255A}">
      <dgm:prSet/>
      <dgm:spPr/>
      <dgm:t>
        <a:bodyPr/>
        <a:lstStyle/>
        <a:p>
          <a:endParaRPr lang="en-US"/>
        </a:p>
      </dgm:t>
    </dgm:pt>
    <dgm:pt modelId="{58DD8CBF-0CDA-2F41-A832-938B991D04E2}">
      <dgm:prSet/>
      <dgm:spPr/>
      <dgm:t>
        <a:bodyPr/>
        <a:lstStyle/>
        <a:p>
          <a:r>
            <a:rPr lang="en-US" smtClean="0"/>
            <a:t>Cipher feedback (CFB) mode</a:t>
          </a:r>
          <a:endParaRPr lang="en-US" dirty="0" smtClean="0"/>
        </a:p>
      </dgm:t>
    </dgm:pt>
    <dgm:pt modelId="{4A86C97F-E9D6-5E41-9C6B-22CBDA85F866}" type="parTrans" cxnId="{092FD197-9B8E-BE43-885A-CD339F8BEBA3}">
      <dgm:prSet/>
      <dgm:spPr/>
      <dgm:t>
        <a:bodyPr/>
        <a:lstStyle/>
        <a:p>
          <a:endParaRPr lang="en-US"/>
        </a:p>
      </dgm:t>
    </dgm:pt>
    <dgm:pt modelId="{DB86FFFF-B2EF-2649-8D0B-33BAB33541C1}" type="sibTrans" cxnId="{092FD197-9B8E-BE43-885A-CD339F8BEBA3}">
      <dgm:prSet/>
      <dgm:spPr/>
      <dgm:t>
        <a:bodyPr/>
        <a:lstStyle/>
        <a:p>
          <a:endParaRPr lang="en-US"/>
        </a:p>
      </dgm:t>
    </dgm:pt>
    <dgm:pt modelId="{708EB527-8AD5-C840-89A6-88AF5EE9105B}">
      <dgm:prSet/>
      <dgm:spPr/>
      <dgm:t>
        <a:bodyPr/>
        <a:lstStyle/>
        <a:p>
          <a:r>
            <a:rPr lang="en-US" smtClean="0"/>
            <a:t>Output feedback (OFB) mode</a:t>
          </a:r>
          <a:endParaRPr lang="en-US" dirty="0" smtClean="0"/>
        </a:p>
      </dgm:t>
    </dgm:pt>
    <dgm:pt modelId="{3EADD320-B312-D443-86BA-21405D0AE39C}" type="parTrans" cxnId="{2708B42F-9165-2745-976A-80D6BB00462C}">
      <dgm:prSet/>
      <dgm:spPr/>
      <dgm:t>
        <a:bodyPr/>
        <a:lstStyle/>
        <a:p>
          <a:endParaRPr lang="en-US"/>
        </a:p>
      </dgm:t>
    </dgm:pt>
    <dgm:pt modelId="{C2AB7DC5-786D-4E4E-92A2-795F6F8871A7}" type="sibTrans" cxnId="{2708B42F-9165-2745-976A-80D6BB00462C}">
      <dgm:prSet/>
      <dgm:spPr/>
      <dgm:t>
        <a:bodyPr/>
        <a:lstStyle/>
        <a:p>
          <a:endParaRPr lang="en-US"/>
        </a:p>
      </dgm:t>
    </dgm:pt>
    <dgm:pt modelId="{DE5FE457-1C66-D84E-8BF1-85EFC0F4B3ED}">
      <dgm:prSet/>
      <dgm:spPr/>
      <dgm:t>
        <a:bodyPr/>
        <a:lstStyle/>
        <a:p>
          <a:r>
            <a:rPr lang="en-US" smtClean="0"/>
            <a:t>Counter (CTR) mode</a:t>
          </a:r>
          <a:endParaRPr lang="en-US" dirty="0" smtClean="0"/>
        </a:p>
      </dgm:t>
    </dgm:pt>
    <dgm:pt modelId="{0F72127E-7521-1E4E-962F-7378C8E261E1}" type="parTrans" cxnId="{B3DACF62-C4B6-C844-AFE7-D0D5A2695A7A}">
      <dgm:prSet/>
      <dgm:spPr/>
      <dgm:t>
        <a:bodyPr/>
        <a:lstStyle/>
        <a:p>
          <a:endParaRPr lang="en-US"/>
        </a:p>
      </dgm:t>
    </dgm:pt>
    <dgm:pt modelId="{E907E514-6085-DE46-A0F9-A9B7F7A4AD6E}" type="sibTrans" cxnId="{B3DACF62-C4B6-C844-AFE7-D0D5A2695A7A}">
      <dgm:prSet/>
      <dgm:spPr/>
      <dgm:t>
        <a:bodyPr/>
        <a:lstStyle/>
        <a:p>
          <a:endParaRPr lang="en-US"/>
        </a:p>
      </dgm:t>
    </dgm:pt>
    <dgm:pt modelId="{80F64FA5-C481-3543-8044-B7061D04AC23}" type="pres">
      <dgm:prSet presAssocID="{A1BE7BEC-545D-D64E-96EC-FE79BE33ECE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01821D2-68AC-424D-9A0A-86676DF95596}" type="pres">
      <dgm:prSet presAssocID="{96431F54-E767-4243-8D8B-D3814424A10E}" presName="root" presStyleCnt="0"/>
      <dgm:spPr/>
    </dgm:pt>
    <dgm:pt modelId="{EBCA17E4-FBD7-0B42-AD1B-2722B4074462}" type="pres">
      <dgm:prSet presAssocID="{96431F54-E767-4243-8D8B-D3814424A10E}" presName="rootComposite" presStyleCnt="0"/>
      <dgm:spPr/>
    </dgm:pt>
    <dgm:pt modelId="{CF140ED0-2604-B044-A020-DF33CC6F82A1}" type="pres">
      <dgm:prSet presAssocID="{96431F54-E767-4243-8D8B-D3814424A10E}" presName="rootText" presStyleLbl="node1" presStyleIdx="0" presStyleCnt="1"/>
      <dgm:spPr/>
      <dgm:t>
        <a:bodyPr/>
        <a:lstStyle/>
        <a:p>
          <a:endParaRPr lang="en-US"/>
        </a:p>
      </dgm:t>
    </dgm:pt>
    <dgm:pt modelId="{B0C7A249-3D26-1940-8E51-4AC8C83A92E5}" type="pres">
      <dgm:prSet presAssocID="{96431F54-E767-4243-8D8B-D3814424A10E}" presName="rootConnector" presStyleLbl="node1" presStyleIdx="0" presStyleCnt="1"/>
      <dgm:spPr/>
      <dgm:t>
        <a:bodyPr/>
        <a:lstStyle/>
        <a:p>
          <a:endParaRPr lang="en-US"/>
        </a:p>
      </dgm:t>
    </dgm:pt>
    <dgm:pt modelId="{8EE36E6F-F651-6444-BFE9-5ECE2483AF06}" type="pres">
      <dgm:prSet presAssocID="{96431F54-E767-4243-8D8B-D3814424A10E}" presName="childShape" presStyleCnt="0"/>
      <dgm:spPr/>
    </dgm:pt>
    <dgm:pt modelId="{49DAA590-1612-E647-8ED8-B7F56BBB34EC}" type="pres">
      <dgm:prSet presAssocID="{4A86C97F-E9D6-5E41-9C6B-22CBDA85F866}" presName="Name13" presStyleLbl="parChTrans1D2" presStyleIdx="0" presStyleCnt="3"/>
      <dgm:spPr/>
      <dgm:t>
        <a:bodyPr/>
        <a:lstStyle/>
        <a:p>
          <a:endParaRPr lang="en-US"/>
        </a:p>
      </dgm:t>
    </dgm:pt>
    <dgm:pt modelId="{C1BE3AAD-2BE3-1547-9164-66C5DFF33B78}" type="pres">
      <dgm:prSet presAssocID="{58DD8CBF-0CDA-2F41-A832-938B991D04E2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CB8C7-B4B5-7D47-A868-DAA68895D727}" type="pres">
      <dgm:prSet presAssocID="{3EADD320-B312-D443-86BA-21405D0AE39C}" presName="Name13" presStyleLbl="parChTrans1D2" presStyleIdx="1" presStyleCnt="3"/>
      <dgm:spPr/>
      <dgm:t>
        <a:bodyPr/>
        <a:lstStyle/>
        <a:p>
          <a:endParaRPr lang="en-US"/>
        </a:p>
      </dgm:t>
    </dgm:pt>
    <dgm:pt modelId="{C5A15383-9A9A-E74E-B74C-4985D51F9BC1}" type="pres">
      <dgm:prSet presAssocID="{708EB527-8AD5-C840-89A6-88AF5EE9105B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825C2-9D45-054A-AC04-3945249603C4}" type="pres">
      <dgm:prSet presAssocID="{0F72127E-7521-1E4E-962F-7378C8E261E1}" presName="Name13" presStyleLbl="parChTrans1D2" presStyleIdx="2" presStyleCnt="3"/>
      <dgm:spPr/>
      <dgm:t>
        <a:bodyPr/>
        <a:lstStyle/>
        <a:p>
          <a:endParaRPr lang="en-US"/>
        </a:p>
      </dgm:t>
    </dgm:pt>
    <dgm:pt modelId="{BCDA1758-61EC-A349-A07F-7AF5A8B669EC}" type="pres">
      <dgm:prSet presAssocID="{DE5FE457-1C66-D84E-8BF1-85EFC0F4B3ED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703DB5-FDF8-4C86-BB6E-4269939CBCDC}" type="presOf" srcId="{DE5FE457-1C66-D84E-8BF1-85EFC0F4B3ED}" destId="{BCDA1758-61EC-A349-A07F-7AF5A8B669EC}" srcOrd="0" destOrd="0" presId="urn:microsoft.com/office/officeart/2005/8/layout/hierarchy3"/>
    <dgm:cxn modelId="{3AECFE4C-A917-448C-8BF0-8C52970A9633}" type="presOf" srcId="{A1BE7BEC-545D-D64E-96EC-FE79BE33ECE6}" destId="{80F64FA5-C481-3543-8044-B7061D04AC23}" srcOrd="0" destOrd="0" presId="urn:microsoft.com/office/officeart/2005/8/layout/hierarchy3"/>
    <dgm:cxn modelId="{C1F339AF-9FEB-451B-AC82-2CF67FF13FE5}" type="presOf" srcId="{4A86C97F-E9D6-5E41-9C6B-22CBDA85F866}" destId="{49DAA590-1612-E647-8ED8-B7F56BBB34EC}" srcOrd="0" destOrd="0" presId="urn:microsoft.com/office/officeart/2005/8/layout/hierarchy3"/>
    <dgm:cxn modelId="{20D2E3B3-3CFD-43CF-A01D-1D1107A13D0C}" type="presOf" srcId="{96431F54-E767-4243-8D8B-D3814424A10E}" destId="{B0C7A249-3D26-1940-8E51-4AC8C83A92E5}" srcOrd="1" destOrd="0" presId="urn:microsoft.com/office/officeart/2005/8/layout/hierarchy3"/>
    <dgm:cxn modelId="{2708B42F-9165-2745-976A-80D6BB00462C}" srcId="{96431F54-E767-4243-8D8B-D3814424A10E}" destId="{708EB527-8AD5-C840-89A6-88AF5EE9105B}" srcOrd="1" destOrd="0" parTransId="{3EADD320-B312-D443-86BA-21405D0AE39C}" sibTransId="{C2AB7DC5-786D-4E4E-92A2-795F6F8871A7}"/>
    <dgm:cxn modelId="{37C5E5D1-7688-4F96-8460-F1F2BA816DC4}" type="presOf" srcId="{96431F54-E767-4243-8D8B-D3814424A10E}" destId="{CF140ED0-2604-B044-A020-DF33CC6F82A1}" srcOrd="0" destOrd="0" presId="urn:microsoft.com/office/officeart/2005/8/layout/hierarchy3"/>
    <dgm:cxn modelId="{39EE0077-1A43-4433-8FF8-88DF240B160B}" type="presOf" srcId="{708EB527-8AD5-C840-89A6-88AF5EE9105B}" destId="{C5A15383-9A9A-E74E-B74C-4985D51F9BC1}" srcOrd="0" destOrd="0" presId="urn:microsoft.com/office/officeart/2005/8/layout/hierarchy3"/>
    <dgm:cxn modelId="{A14674E0-161D-4041-AE0C-552616267C16}" type="presOf" srcId="{58DD8CBF-0CDA-2F41-A832-938B991D04E2}" destId="{C1BE3AAD-2BE3-1547-9164-66C5DFF33B78}" srcOrd="0" destOrd="0" presId="urn:microsoft.com/office/officeart/2005/8/layout/hierarchy3"/>
    <dgm:cxn modelId="{5673D61E-0134-41BE-86F7-978848E43544}" type="presOf" srcId="{0F72127E-7521-1E4E-962F-7378C8E261E1}" destId="{FA3825C2-9D45-054A-AC04-3945249603C4}" srcOrd="0" destOrd="0" presId="urn:microsoft.com/office/officeart/2005/8/layout/hierarchy3"/>
    <dgm:cxn modelId="{0CCAF309-2128-3445-8447-E606527F255A}" srcId="{A1BE7BEC-545D-D64E-96EC-FE79BE33ECE6}" destId="{96431F54-E767-4243-8D8B-D3814424A10E}" srcOrd="0" destOrd="0" parTransId="{222EB2EB-EB41-CF4E-BE7F-DD80A1B607F4}" sibTransId="{2B8BB445-5489-D644-849A-1A709E7BBF83}"/>
    <dgm:cxn modelId="{092FD197-9B8E-BE43-885A-CD339F8BEBA3}" srcId="{96431F54-E767-4243-8D8B-D3814424A10E}" destId="{58DD8CBF-0CDA-2F41-A832-938B991D04E2}" srcOrd="0" destOrd="0" parTransId="{4A86C97F-E9D6-5E41-9C6B-22CBDA85F866}" sibTransId="{DB86FFFF-B2EF-2649-8D0B-33BAB33541C1}"/>
    <dgm:cxn modelId="{B3DACF62-C4B6-C844-AFE7-D0D5A2695A7A}" srcId="{96431F54-E767-4243-8D8B-D3814424A10E}" destId="{DE5FE457-1C66-D84E-8BF1-85EFC0F4B3ED}" srcOrd="2" destOrd="0" parTransId="{0F72127E-7521-1E4E-962F-7378C8E261E1}" sibTransId="{E907E514-6085-DE46-A0F9-A9B7F7A4AD6E}"/>
    <dgm:cxn modelId="{FFBCCADD-29A9-4CFB-9268-72617EE6C3F3}" type="presOf" srcId="{3EADD320-B312-D443-86BA-21405D0AE39C}" destId="{6F6CB8C7-B4B5-7D47-A868-DAA68895D727}" srcOrd="0" destOrd="0" presId="urn:microsoft.com/office/officeart/2005/8/layout/hierarchy3"/>
    <dgm:cxn modelId="{9B378043-FAFF-4743-9093-15B4849D3701}" type="presParOf" srcId="{80F64FA5-C481-3543-8044-B7061D04AC23}" destId="{601821D2-68AC-424D-9A0A-86676DF95596}" srcOrd="0" destOrd="0" presId="urn:microsoft.com/office/officeart/2005/8/layout/hierarchy3"/>
    <dgm:cxn modelId="{99FE3B64-7CA1-48E3-8361-A71F4AF82560}" type="presParOf" srcId="{601821D2-68AC-424D-9A0A-86676DF95596}" destId="{EBCA17E4-FBD7-0B42-AD1B-2722B4074462}" srcOrd="0" destOrd="0" presId="urn:microsoft.com/office/officeart/2005/8/layout/hierarchy3"/>
    <dgm:cxn modelId="{808DD4FF-5CE8-4BE6-9F95-E83B3E7387D5}" type="presParOf" srcId="{EBCA17E4-FBD7-0B42-AD1B-2722B4074462}" destId="{CF140ED0-2604-B044-A020-DF33CC6F82A1}" srcOrd="0" destOrd="0" presId="urn:microsoft.com/office/officeart/2005/8/layout/hierarchy3"/>
    <dgm:cxn modelId="{D94F0612-703A-4A13-8487-80D8A53F1718}" type="presParOf" srcId="{EBCA17E4-FBD7-0B42-AD1B-2722B4074462}" destId="{B0C7A249-3D26-1940-8E51-4AC8C83A92E5}" srcOrd="1" destOrd="0" presId="urn:microsoft.com/office/officeart/2005/8/layout/hierarchy3"/>
    <dgm:cxn modelId="{8BADEBF0-0017-4737-91BF-752DFDAB2361}" type="presParOf" srcId="{601821D2-68AC-424D-9A0A-86676DF95596}" destId="{8EE36E6F-F651-6444-BFE9-5ECE2483AF06}" srcOrd="1" destOrd="0" presId="urn:microsoft.com/office/officeart/2005/8/layout/hierarchy3"/>
    <dgm:cxn modelId="{A1017946-9EC2-41C5-8157-8496AC679E71}" type="presParOf" srcId="{8EE36E6F-F651-6444-BFE9-5ECE2483AF06}" destId="{49DAA590-1612-E647-8ED8-B7F56BBB34EC}" srcOrd="0" destOrd="0" presId="urn:microsoft.com/office/officeart/2005/8/layout/hierarchy3"/>
    <dgm:cxn modelId="{D85D11A8-BCF7-4810-B118-121F84997F02}" type="presParOf" srcId="{8EE36E6F-F651-6444-BFE9-5ECE2483AF06}" destId="{C1BE3AAD-2BE3-1547-9164-66C5DFF33B78}" srcOrd="1" destOrd="0" presId="urn:microsoft.com/office/officeart/2005/8/layout/hierarchy3"/>
    <dgm:cxn modelId="{008DD8E4-B53F-4958-9E0D-C1230FE222A0}" type="presParOf" srcId="{8EE36E6F-F651-6444-BFE9-5ECE2483AF06}" destId="{6F6CB8C7-B4B5-7D47-A868-DAA68895D727}" srcOrd="2" destOrd="0" presId="urn:microsoft.com/office/officeart/2005/8/layout/hierarchy3"/>
    <dgm:cxn modelId="{ECFF4753-0EF3-4475-A33C-0F6726D7566F}" type="presParOf" srcId="{8EE36E6F-F651-6444-BFE9-5ECE2483AF06}" destId="{C5A15383-9A9A-E74E-B74C-4985D51F9BC1}" srcOrd="3" destOrd="0" presId="urn:microsoft.com/office/officeart/2005/8/layout/hierarchy3"/>
    <dgm:cxn modelId="{4144365D-AF42-4479-988C-A9EE0EEA2C31}" type="presParOf" srcId="{8EE36E6F-F651-6444-BFE9-5ECE2483AF06}" destId="{FA3825C2-9D45-054A-AC04-3945249603C4}" srcOrd="4" destOrd="0" presId="urn:microsoft.com/office/officeart/2005/8/layout/hierarchy3"/>
    <dgm:cxn modelId="{A5698A28-24AA-4026-85BC-8FD69BAAF294}" type="presParOf" srcId="{8EE36E6F-F651-6444-BFE9-5ECE2483AF06}" destId="{BCDA1758-61EC-A349-A07F-7AF5A8B669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B9488-165E-AF46-AD09-198A95CA42D5}">
      <dsp:nvSpPr>
        <dsp:cNvPr id="0" name=""/>
        <dsp:cNvSpPr/>
      </dsp:nvSpPr>
      <dsp:spPr>
        <a:xfrm rot="16200000">
          <a:off x="654" y="340872"/>
          <a:ext cx="4109330" cy="4109330"/>
        </a:xfrm>
        <a:prstGeom prst="downArrow">
          <a:avLst>
            <a:gd name="adj1" fmla="val 50000"/>
            <a:gd name="adj2" fmla="val 35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use of double DES results in a mapping that is not equivalent to a single DES encryption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54" y="1368204"/>
        <a:ext cx="3390197" cy="2054665"/>
      </dsp:txXfrm>
    </dsp:sp>
    <dsp:sp modelId="{53700B98-CB5D-6E42-991E-36901AA3DD8A}">
      <dsp:nvSpPr>
        <dsp:cNvPr id="0" name=""/>
        <dsp:cNvSpPr/>
      </dsp:nvSpPr>
      <dsp:spPr>
        <a:xfrm rot="5400000">
          <a:off x="4348215" y="340872"/>
          <a:ext cx="4109330" cy="4109330"/>
        </a:xfrm>
        <a:prstGeom prst="downArrow">
          <a:avLst>
            <a:gd name="adj1" fmla="val 50000"/>
            <a:gd name="adj2" fmla="val 35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meet-in-the-middle attack algorithm defeats double DES by reducing it to single DES</a:t>
          </a:r>
        </a:p>
      </dsp:txBody>
      <dsp:txXfrm rot="-5400000">
        <a:off x="5067348" y="1368205"/>
        <a:ext cx="3390197" cy="2054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C4D4F-71A5-CF46-84AE-1A1B3AAB815F}">
      <dsp:nvSpPr>
        <dsp:cNvPr id="0" name=""/>
        <dsp:cNvSpPr/>
      </dsp:nvSpPr>
      <dsp:spPr>
        <a:xfrm rot="5400000">
          <a:off x="4376760" y="-1692661"/>
          <a:ext cx="941635" cy="4562426"/>
        </a:xfrm>
        <a:prstGeom prst="round2Same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smtClean="0">
              <a:ea typeface="+mn-ea"/>
              <a:cs typeface="+mn-cs"/>
            </a:rPr>
            <a:t>  C</a:t>
          </a:r>
          <a:r>
            <a:rPr lang="en-US" sz="1800" kern="1200" dirty="0" smtClean="0">
              <a:ea typeface="+mn-ea"/>
              <a:cs typeface="+mn-cs"/>
            </a:rPr>
            <a:t> = E( </a:t>
          </a:r>
          <a:r>
            <a:rPr lang="en-US" sz="1800" i="1" kern="1200" dirty="0" smtClean="0">
              <a:ea typeface="+mn-ea"/>
              <a:cs typeface="+mn-cs"/>
            </a:rPr>
            <a:t>K</a:t>
          </a:r>
          <a:r>
            <a:rPr lang="en-US" sz="1800" i="1" kern="1200" baseline="-25000" dirty="0" smtClean="0">
              <a:ea typeface="+mn-ea"/>
              <a:cs typeface="+mn-cs"/>
            </a:rPr>
            <a:t>3</a:t>
          </a:r>
          <a:r>
            <a:rPr lang="en-US" sz="1800" kern="1200" dirty="0" smtClean="0">
              <a:ea typeface="+mn-ea"/>
              <a:cs typeface="+mn-cs"/>
            </a:rPr>
            <a:t>, D( </a:t>
          </a:r>
          <a:r>
            <a:rPr lang="en-US" sz="1800" i="1" kern="1200" dirty="0" smtClean="0">
              <a:ea typeface="+mn-ea"/>
              <a:cs typeface="+mn-cs"/>
            </a:rPr>
            <a:t>K</a:t>
          </a:r>
          <a:r>
            <a:rPr lang="en-US" sz="1800" i="1" kern="1200" baseline="-25000" dirty="0" smtClean="0">
              <a:ea typeface="+mn-ea"/>
              <a:cs typeface="+mn-cs"/>
            </a:rPr>
            <a:t>2</a:t>
          </a:r>
          <a:r>
            <a:rPr lang="en-US" sz="1800" kern="1200" dirty="0" smtClean="0">
              <a:ea typeface="+mn-ea"/>
              <a:cs typeface="+mn-cs"/>
            </a:rPr>
            <a:t>, E( </a:t>
          </a:r>
          <a:r>
            <a:rPr lang="en-US" sz="1800" i="1" kern="1200" dirty="0" smtClean="0">
              <a:ea typeface="+mn-ea"/>
              <a:cs typeface="+mn-cs"/>
            </a:rPr>
            <a:t>K</a:t>
          </a:r>
          <a:r>
            <a:rPr lang="en-US" sz="1800" i="1" kern="1200" baseline="-25000" dirty="0" smtClean="0">
              <a:ea typeface="+mn-ea"/>
              <a:cs typeface="+mn-cs"/>
            </a:rPr>
            <a:t>1</a:t>
          </a:r>
          <a:r>
            <a:rPr lang="en-US" sz="1800" i="1" kern="1200" dirty="0" smtClean="0">
              <a:ea typeface="+mn-ea"/>
              <a:cs typeface="+mn-cs"/>
            </a:rPr>
            <a:t>,  P</a:t>
          </a:r>
          <a:r>
            <a:rPr lang="en-US" sz="1800" kern="1200" dirty="0" smtClean="0">
              <a:ea typeface="+mn-ea"/>
              <a:cs typeface="+mn-cs"/>
            </a:rPr>
            <a:t>)))</a:t>
          </a:r>
        </a:p>
      </dsp:txBody>
      <dsp:txXfrm rot="-5400000">
        <a:off x="2566365" y="163701"/>
        <a:ext cx="4516459" cy="849701"/>
      </dsp:txXfrm>
    </dsp:sp>
    <dsp:sp modelId="{555409E5-3EC4-B74F-9976-846F69623AD6}">
      <dsp:nvSpPr>
        <dsp:cNvPr id="0" name=""/>
        <dsp:cNvSpPr/>
      </dsp:nvSpPr>
      <dsp:spPr>
        <a:xfrm>
          <a:off x="0" y="29"/>
          <a:ext cx="2566365" cy="117704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Three-key 3DES has an effective key length of 168 bits and is defined as: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459" y="57488"/>
        <a:ext cx="2451447" cy="1062126"/>
      </dsp:txXfrm>
    </dsp:sp>
    <dsp:sp modelId="{3454F1FB-1E63-E44A-A2B5-AFACABCAA9C9}">
      <dsp:nvSpPr>
        <dsp:cNvPr id="0" name=""/>
        <dsp:cNvSpPr/>
      </dsp:nvSpPr>
      <dsp:spPr>
        <a:xfrm rot="5400000">
          <a:off x="4376760" y="-456765"/>
          <a:ext cx="941635" cy="4562426"/>
        </a:xfrm>
        <a:prstGeom prst="round2Same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ea typeface="+mn-ea"/>
              <a:cs typeface="+mn-cs"/>
            </a:rPr>
            <a:t>  K</a:t>
          </a:r>
          <a:r>
            <a:rPr lang="en-US" sz="1800" i="1" kern="1200" baseline="-25000" dirty="0" smtClean="0">
              <a:ea typeface="+mn-ea"/>
              <a:cs typeface="+mn-cs"/>
            </a:rPr>
            <a:t>3</a:t>
          </a:r>
          <a:r>
            <a:rPr lang="en-US" sz="1800" kern="1200" dirty="0" smtClean="0">
              <a:ea typeface="+mn-ea"/>
              <a:cs typeface="+mn-cs"/>
            </a:rPr>
            <a:t> = K1</a:t>
          </a:r>
          <a:endParaRPr lang="en-US" sz="1800" i="1" kern="1200" baseline="-25000" dirty="0" smtClean="0">
            <a:ea typeface="+mn-ea"/>
            <a:cs typeface="+mn-cs"/>
          </a:endParaRPr>
        </a:p>
      </dsp:txBody>
      <dsp:txXfrm rot="-5400000">
        <a:off x="2566365" y="1399597"/>
        <a:ext cx="4516459" cy="849701"/>
      </dsp:txXfrm>
    </dsp:sp>
    <dsp:sp modelId="{89932878-5AE7-6E41-B546-D00826EE62FB}">
      <dsp:nvSpPr>
        <dsp:cNvPr id="0" name=""/>
        <dsp:cNvSpPr/>
      </dsp:nvSpPr>
      <dsp:spPr>
        <a:xfrm>
          <a:off x="0" y="1235926"/>
          <a:ext cx="2566365" cy="117704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Backward compatibility with two key 3DES is provided by putting:</a:t>
          </a:r>
        </a:p>
      </dsp:txBody>
      <dsp:txXfrm>
        <a:off x="57459" y="1293385"/>
        <a:ext cx="2451447" cy="1062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40ED0-2604-B044-A020-DF33CC6F82A1}">
      <dsp:nvSpPr>
        <dsp:cNvPr id="0" name=""/>
        <dsp:cNvSpPr/>
      </dsp:nvSpPr>
      <dsp:spPr>
        <a:xfrm>
          <a:off x="1607120" y="560"/>
          <a:ext cx="2043559" cy="10217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 are three modes that make it possible to convert a block cipher into a stream cipher:</a:t>
          </a:r>
          <a:endParaRPr lang="en-US" sz="15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37047" y="30487"/>
        <a:ext cx="1983705" cy="961925"/>
      </dsp:txXfrm>
    </dsp:sp>
    <dsp:sp modelId="{49DAA590-1612-E647-8ED8-B7F56BBB34EC}">
      <dsp:nvSpPr>
        <dsp:cNvPr id="0" name=""/>
        <dsp:cNvSpPr/>
      </dsp:nvSpPr>
      <dsp:spPr>
        <a:xfrm>
          <a:off x="1811476" y="1022340"/>
          <a:ext cx="204355" cy="766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6334"/>
              </a:lnTo>
              <a:lnTo>
                <a:pt x="204355" y="76633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E3AAD-2BE3-1547-9164-66C5DFF33B78}">
      <dsp:nvSpPr>
        <dsp:cNvPr id="0" name=""/>
        <dsp:cNvSpPr/>
      </dsp:nvSpPr>
      <dsp:spPr>
        <a:xfrm>
          <a:off x="2015832" y="1277785"/>
          <a:ext cx="1634847" cy="102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Cipher feedback (CFB) mode</a:t>
          </a:r>
          <a:endParaRPr lang="en-US" sz="2100" kern="1200" dirty="0" smtClean="0"/>
        </a:p>
      </dsp:txBody>
      <dsp:txXfrm>
        <a:off x="2045759" y="1307712"/>
        <a:ext cx="1574993" cy="961925"/>
      </dsp:txXfrm>
    </dsp:sp>
    <dsp:sp modelId="{6F6CB8C7-B4B5-7D47-A868-DAA68895D727}">
      <dsp:nvSpPr>
        <dsp:cNvPr id="0" name=""/>
        <dsp:cNvSpPr/>
      </dsp:nvSpPr>
      <dsp:spPr>
        <a:xfrm>
          <a:off x="1811476" y="1022340"/>
          <a:ext cx="204355" cy="2043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3559"/>
              </a:lnTo>
              <a:lnTo>
                <a:pt x="204355" y="204355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15383-9A9A-E74E-B74C-4985D51F9BC1}">
      <dsp:nvSpPr>
        <dsp:cNvPr id="0" name=""/>
        <dsp:cNvSpPr/>
      </dsp:nvSpPr>
      <dsp:spPr>
        <a:xfrm>
          <a:off x="2015832" y="2555009"/>
          <a:ext cx="1634847" cy="102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Output feedback (OFB) mode</a:t>
          </a:r>
          <a:endParaRPr lang="en-US" sz="2100" kern="1200" dirty="0" smtClean="0"/>
        </a:p>
      </dsp:txBody>
      <dsp:txXfrm>
        <a:off x="2045759" y="2584936"/>
        <a:ext cx="1574993" cy="961925"/>
      </dsp:txXfrm>
    </dsp:sp>
    <dsp:sp modelId="{FA3825C2-9D45-054A-AC04-3945249603C4}">
      <dsp:nvSpPr>
        <dsp:cNvPr id="0" name=""/>
        <dsp:cNvSpPr/>
      </dsp:nvSpPr>
      <dsp:spPr>
        <a:xfrm>
          <a:off x="1811476" y="1022340"/>
          <a:ext cx="204355" cy="3320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0783"/>
              </a:lnTo>
              <a:lnTo>
                <a:pt x="204355" y="332078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A1758-61EC-A349-A07F-7AF5A8B669EC}">
      <dsp:nvSpPr>
        <dsp:cNvPr id="0" name=""/>
        <dsp:cNvSpPr/>
      </dsp:nvSpPr>
      <dsp:spPr>
        <a:xfrm>
          <a:off x="2015832" y="3832234"/>
          <a:ext cx="1634847" cy="102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Counter (CTR) mode</a:t>
          </a:r>
          <a:endParaRPr lang="en-US" sz="2100" kern="1200" dirty="0" smtClean="0"/>
        </a:p>
      </dsp:txBody>
      <dsp:txXfrm>
        <a:off x="2045759" y="3862161"/>
        <a:ext cx="1574993" cy="961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2AC382-1C6E-440F-8E91-33E00BCE763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F83B4A-45E5-420A-A0E2-5872F109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47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38076705-864B-4D45-B85F-06B6083622B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1383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0942C-CFD0-B04C-830A-59795697A0DF}" type="slidenum">
              <a:rPr lang="en-AU">
                <a:latin typeface="Arial" pitchFamily="-1" charset="0"/>
              </a:rPr>
              <a:pPr/>
              <a:t>1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4DA7A-72C1-AF4C-A5E0-570FD844E82A}" type="slidenum">
              <a:rPr lang="en-AU" smtClean="0">
                <a:latin typeface="Arial" pitchFamily="-84" charset="0"/>
              </a:rPr>
              <a:pPr/>
              <a:t>10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D560C3-1BC1-9F41-B0DE-6AFA2BDA5545}" type="slidenum">
              <a:rPr lang="en-AU">
                <a:latin typeface="Arial" pitchFamily="-84" charset="0"/>
              </a:rPr>
              <a:pPr/>
              <a:t>11</a:t>
            </a:fld>
            <a:endParaRPr lang="en-AU">
              <a:latin typeface="Arial" pitchFamily="-8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A0F7E-D632-054D-B9F1-E5498BFF6CE6}" type="slidenum">
              <a:rPr lang="en-AU" smtClean="0">
                <a:latin typeface="Arial" pitchFamily="-84" charset="0"/>
              </a:rPr>
              <a:pPr/>
              <a:t>12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BADCD-40B0-4943-A8D6-6BC32A70B22D}" type="slidenum">
              <a:rPr lang="en-AU">
                <a:latin typeface="Arial" pitchFamily="-84" charset="0"/>
              </a:rPr>
              <a:pPr/>
              <a:t>13</a:t>
            </a:fld>
            <a:endParaRPr lang="en-AU">
              <a:latin typeface="Arial" pitchFamily="-8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AU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7D299-6A89-A044-B96D-D64C68644C90}" type="slidenum">
              <a:rPr lang="en-AU">
                <a:latin typeface="Arial" pitchFamily="-84" charset="0"/>
              </a:rPr>
              <a:pPr/>
              <a:t>14</a:t>
            </a:fld>
            <a:endParaRPr lang="en-AU">
              <a:latin typeface="Arial" pitchFamily="-8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84A11-D313-4048-98E1-5F3A82032797}" type="slidenum">
              <a:rPr lang="en-AU">
                <a:latin typeface="Arial" pitchFamily="-84" charset="0"/>
              </a:rPr>
              <a:pPr/>
              <a:t>15</a:t>
            </a:fld>
            <a:endParaRPr lang="en-AU">
              <a:latin typeface="Arial" pitchFamily="-8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AU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9C05F5-00ED-0346-BDE6-91FAB24304DA}" type="slidenum">
              <a:rPr lang="en-AU">
                <a:latin typeface="Arial" pitchFamily="-84" charset="0"/>
              </a:rPr>
              <a:pPr/>
              <a:t>16</a:t>
            </a:fld>
            <a:endParaRPr lang="en-AU">
              <a:latin typeface="Arial" pitchFamily="-8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AU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AD6C2-D0B3-5A40-887C-212A744B9F58}" type="slidenum">
              <a:rPr lang="en-AU">
                <a:latin typeface="Arial" pitchFamily="-84" charset="0"/>
              </a:rPr>
              <a:pPr/>
              <a:t>17</a:t>
            </a:fld>
            <a:endParaRPr lang="en-AU">
              <a:latin typeface="Arial" pitchFamily="-8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D2938-7B65-D742-9CA2-55F207A148F0}" type="slidenum">
              <a:rPr lang="en-AU">
                <a:latin typeface="Arial" pitchFamily="-84" charset="0"/>
              </a:rPr>
              <a:pPr/>
              <a:t>18</a:t>
            </a:fld>
            <a:endParaRPr lang="en-AU">
              <a:latin typeface="Arial" pitchFamily="-8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262A1-A75C-1D4B-83F3-37F18A3B635E}" type="slidenum">
              <a:rPr lang="en-AU" smtClean="0">
                <a:latin typeface="Arial" pitchFamily="-84" charset="0"/>
              </a:rPr>
              <a:pPr/>
              <a:t>19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E75397-88F1-B841-BCAE-5B838BFB5C3F}" type="slidenum">
              <a:rPr lang="en-AU" smtClean="0">
                <a:latin typeface="Arial" pitchFamily="-84" charset="0"/>
              </a:rPr>
              <a:pPr/>
              <a:t>2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28671-9218-F34E-ACAD-109D5A3EEE55}" type="slidenum">
              <a:rPr lang="en-AU">
                <a:latin typeface="Arial" pitchFamily="-84" charset="0"/>
              </a:rPr>
              <a:pPr/>
              <a:t>20</a:t>
            </a:fld>
            <a:endParaRPr lang="en-AU">
              <a:latin typeface="Arial" pitchFamily="-8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3A70E-C97E-DC4B-9C68-0A144DA905F7}" type="slidenum">
              <a:rPr lang="en-AU">
                <a:latin typeface="Arial" pitchFamily="-84" charset="0"/>
              </a:rPr>
              <a:pPr/>
              <a:t>3</a:t>
            </a:fld>
            <a:endParaRPr lang="en-AU">
              <a:latin typeface="Arial" pitchFamily="-84" charset="0"/>
            </a:endParaRPr>
          </a:p>
        </p:txBody>
      </p:sp>
      <p:sp>
        <p:nvSpPr>
          <p:cNvPr id="235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0A7CE-322E-B748-A38B-12157840A821}" type="slidenum">
              <a:rPr lang="en-AU" smtClean="0">
                <a:latin typeface="Arial" pitchFamily="-84" charset="0"/>
              </a:rPr>
              <a:pPr/>
              <a:t>4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0A7CE-322E-B748-A38B-12157840A821}" type="slidenum">
              <a:rPr lang="en-AU" smtClean="0">
                <a:latin typeface="Arial" pitchFamily="-84" charset="0"/>
              </a:rPr>
              <a:pPr/>
              <a:t>5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26369-A0B6-224A-81CC-EF1238DA308E}" type="slidenum">
              <a:rPr lang="en-AU">
                <a:latin typeface="Arial" pitchFamily="-84" charset="0"/>
              </a:rPr>
              <a:pPr/>
              <a:t>6</a:t>
            </a:fld>
            <a:endParaRPr lang="en-AU">
              <a:latin typeface="Arial" pitchFamily="-8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AU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2A333F-2D17-9744-BE06-B6D2230133E3}" type="slidenum">
              <a:rPr lang="en-AU">
                <a:latin typeface="Arial" pitchFamily="-84" charset="0"/>
              </a:rPr>
              <a:pPr/>
              <a:t>7</a:t>
            </a:fld>
            <a:endParaRPr lang="en-AU">
              <a:latin typeface="Arial" pitchFamily="-8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1E1BE9-2DB0-9443-A29F-B27DFB5E21C0}" type="slidenum">
              <a:rPr lang="en-AU" smtClean="0">
                <a:latin typeface="Arial" pitchFamily="-84" charset="0"/>
              </a:rPr>
              <a:pPr/>
              <a:t>8</a:t>
            </a:fld>
            <a:endParaRPr lang="en-AU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2F409-F23D-5F4E-81D9-1B454B56C927}" type="slidenum">
              <a:rPr lang="en-AU">
                <a:latin typeface="Arial" pitchFamily="-84" charset="0"/>
              </a:rPr>
              <a:pPr/>
              <a:t>9</a:t>
            </a:fld>
            <a:endParaRPr lang="en-AU">
              <a:latin typeface="Arial" pitchFamily="-84" charset="0"/>
            </a:endParaRPr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>
              <a:latin typeface="Times-Roman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29E9F-8B4C-D14E-916C-94EE5D15A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FA3E-02AA-4347-A8B7-25086473D2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F3B96-5106-F246-86FE-363CF815F2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64BF8-F63F-4542-8D4F-18AA23E61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DA52A-DEDD-8B48-A1A9-86710A9BD8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7E39F-087E-504B-9397-D16438C770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3710C-E6C4-314D-9C2D-EC5776BDD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8AAC1-1608-C646-A661-28DAF77D6D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E822-8447-B24E-AE7F-D1C17ADC12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DC2E-1A2E-5148-9006-D076986610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6499D577-E5A2-D04C-A286-E08280E1E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fld id="{D5C58473-7B4C-2A41-A28F-1EC9C1D9C2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hf hdr="0" ftr="0" dt="0"/>
  <p:txStyles>
    <p:titleStyle>
      <a:lvl1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8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6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4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2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0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Introduction to Cryptography</a:t>
            </a:r>
            <a:endParaRPr lang="en-A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5528840"/>
            <a:ext cx="6120680" cy="8524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-1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Based on:  William </a:t>
            </a:r>
            <a:r>
              <a:rPr lang="en-US" dirty="0"/>
              <a:t>Stallings, Cryptography and </a:t>
            </a:r>
            <a:r>
              <a:rPr lang="en-US"/>
              <a:t>Network </a:t>
            </a:r>
            <a:r>
              <a:rPr lang="en-US" smtClean="0"/>
              <a:t>Security.. </a:t>
            </a:r>
            <a:r>
              <a:rPr lang="en-US" dirty="0" smtClean="0"/>
              <a:t>	</a:t>
            </a:r>
          </a:p>
          <a:p>
            <a:pPr eaLnBrk="1" hangingPunct="1">
              <a:buFont typeface="Wingdings" pitchFamily="-1" charset="2"/>
              <a:buNone/>
            </a:pPr>
            <a:endParaRPr lang="en-US" dirty="0" smtClean="0"/>
          </a:p>
        </p:txBody>
      </p:sp>
      <p:pic>
        <p:nvPicPr>
          <p:cNvPr id="5" name="Picture Placeholder 4" descr="crypto.jp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>
          <a:xfrm>
            <a:off x="3581400" y="1447800"/>
            <a:ext cx="2109547" cy="1209027"/>
          </a:xfrm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40601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/>
          </p:cNvPicPr>
          <p:nvPr/>
        </p:nvPicPr>
        <p:blipFill>
          <a:blip r:embed="rId3"/>
          <a:srcRect r="3019" b="3945"/>
          <a:stretch>
            <a:fillRect/>
          </a:stretch>
        </p:blipFill>
        <p:spPr bwMode="auto">
          <a:xfrm>
            <a:off x="685800" y="746125"/>
            <a:ext cx="7745597" cy="563520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38200" y="152400"/>
            <a:ext cx="11144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7DC2E-1A2E-5148-9006-D0769866102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52400"/>
            <a:ext cx="1368152" cy="38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533400"/>
            <a:ext cx="2952328" cy="4495800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n-AU" sz="2400" dirty="0" smtClean="0"/>
              <a:t>Electronic Codebook Mode  (ECB)</a:t>
            </a:r>
          </a:p>
        </p:txBody>
      </p:sp>
      <p:pic>
        <p:nvPicPr>
          <p:cNvPr id="38915" name="Picture 6" descr="f3.pdf"/>
          <p:cNvPicPr>
            <a:picLocks noChangeAspect="1"/>
          </p:cNvPicPr>
          <p:nvPr/>
        </p:nvPicPr>
        <p:blipFill>
          <a:blip r:embed="rId3"/>
          <a:srcRect l="3529" t="11818" r="1176" b="6364"/>
          <a:stretch>
            <a:fillRect/>
          </a:stretch>
        </p:blipFill>
        <p:spPr bwMode="auto">
          <a:xfrm>
            <a:off x="2853202" y="235914"/>
            <a:ext cx="6300192" cy="65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75856" y="6448251"/>
            <a:ext cx="609600" cy="365125"/>
          </a:xfrm>
        </p:spPr>
        <p:txBody>
          <a:bodyPr/>
          <a:lstStyle/>
          <a:p>
            <a:pPr>
              <a:defRPr/>
            </a:pPr>
            <a:fld id="{1CD7DC2E-1A2E-5148-9006-D0769866102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67944" y="6381328"/>
            <a:ext cx="864096" cy="2743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5105400" y="838200"/>
            <a:ext cx="3813175" cy="5240338"/>
          </a:xfrm>
        </p:spPr>
        <p:txBody>
          <a:bodyPr/>
          <a:lstStyle/>
          <a:p>
            <a:pPr eaLnBrk="1" hangingPunct="1"/>
            <a:r>
              <a:rPr lang="en-US" sz="2800" smtClean="0"/>
              <a:t>Overhead</a:t>
            </a:r>
          </a:p>
          <a:p>
            <a:pPr eaLnBrk="1" hangingPunct="1"/>
            <a:r>
              <a:rPr lang="en-US" sz="2800" smtClean="0"/>
              <a:t>Error recovery</a:t>
            </a:r>
          </a:p>
          <a:p>
            <a:pPr eaLnBrk="1" hangingPunct="1"/>
            <a:r>
              <a:rPr lang="en-US" sz="2800" smtClean="0"/>
              <a:t>Error propagation</a:t>
            </a:r>
          </a:p>
          <a:p>
            <a:pPr eaLnBrk="1" hangingPunct="1"/>
            <a:r>
              <a:rPr lang="en-US" sz="2800" smtClean="0"/>
              <a:t>Diffusion</a:t>
            </a:r>
          </a:p>
          <a:p>
            <a:pPr eaLnBrk="1" hangingPunct="1"/>
            <a:r>
              <a:rPr lang="en-US" sz="2800" smtClean="0"/>
              <a:t>Security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772816"/>
            <a:ext cx="2057400" cy="2057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9D577-E5A2-D04C-A286-E08280E1E85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2915816" cy="5867400"/>
          </a:xfrm>
        </p:spPr>
        <p:txBody>
          <a:bodyPr/>
          <a:lstStyle/>
          <a:p>
            <a:pPr eaLnBrk="1" hangingPunct="1">
              <a:lnSpc>
                <a:spcPts val="4900"/>
              </a:lnSpc>
            </a:pPr>
            <a:r>
              <a:rPr lang="en-AU" sz="2400" dirty="0"/>
              <a:t>Cipher Block Chaining (CBC)</a:t>
            </a:r>
          </a:p>
        </p:txBody>
      </p:sp>
      <p:pic>
        <p:nvPicPr>
          <p:cNvPr id="43011" name="Picture 3" descr="f4.pdf"/>
          <p:cNvPicPr>
            <a:picLocks noChangeAspect="1"/>
          </p:cNvPicPr>
          <p:nvPr/>
        </p:nvPicPr>
        <p:blipFill>
          <a:blip r:embed="rId3"/>
          <a:srcRect l="3529" t="10909" b="8182"/>
          <a:stretch>
            <a:fillRect/>
          </a:stretch>
        </p:blipFill>
        <p:spPr bwMode="auto">
          <a:xfrm>
            <a:off x="2829843" y="7050"/>
            <a:ext cx="6318250" cy="651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58124" y="303039"/>
            <a:ext cx="13716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Arial Narrow" pitchFamily="34" charset="0"/>
              </a:rPr>
              <a:t>The initial vector </a:t>
            </a:r>
            <a:r>
              <a:rPr lang="en-US" sz="11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</a:p>
          <a:p>
            <a:pPr algn="ctr"/>
            <a:r>
              <a:rPr lang="en-US" sz="1100" dirty="0" smtClean="0">
                <a:solidFill>
                  <a:srgbClr val="FF0000"/>
                </a:solidFill>
                <a:latin typeface="Arial Narrow" pitchFamily="34" charset="0"/>
              </a:rPr>
              <a:t>must not be predictable  </a:t>
            </a:r>
            <a:endParaRPr lang="en-US" sz="11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>
            <a:off x="2429724" y="518483"/>
            <a:ext cx="472380" cy="15389"/>
          </a:xfrm>
          <a:prstGeom prst="straightConnector1">
            <a:avLst/>
          </a:prstGeom>
          <a:ln w="12700"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7DC2E-1A2E-5148-9006-D0769866102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6093296"/>
            <a:ext cx="86409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28600"/>
            <a:ext cx="3384376" cy="6096000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n-AU" sz="2400" dirty="0"/>
              <a:t>s</a:t>
            </a:r>
            <a:r>
              <a:rPr lang="en-AU" sz="2400" dirty="0" smtClean="0"/>
              <a:t>-bit Cipher </a:t>
            </a:r>
            <a:r>
              <a:rPr lang="en-US" sz="2400" dirty="0" smtClean="0"/>
              <a:t>Feedback Mode</a:t>
            </a:r>
            <a:r>
              <a:rPr lang="en-AU" sz="2400" dirty="0" smtClean="0"/>
              <a:t> (CFB</a:t>
            </a:r>
            <a:r>
              <a:rPr lang="en-AU" sz="2400" dirty="0"/>
              <a:t>)</a:t>
            </a:r>
            <a:endParaRPr lang="en-AU" sz="2400" dirty="0" smtClean="0"/>
          </a:p>
        </p:txBody>
      </p:sp>
      <p:pic>
        <p:nvPicPr>
          <p:cNvPr id="47107" name="Picture 3" descr="f5.pdf"/>
          <p:cNvPicPr>
            <a:picLocks noChangeAspect="1"/>
          </p:cNvPicPr>
          <p:nvPr/>
        </p:nvPicPr>
        <p:blipFill>
          <a:blip r:embed="rId3"/>
          <a:srcRect t="3636" b="3636"/>
          <a:stretch>
            <a:fillRect/>
          </a:stretch>
        </p:blipFill>
        <p:spPr bwMode="auto">
          <a:xfrm>
            <a:off x="3124200" y="-8032"/>
            <a:ext cx="5715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7DC2E-1A2E-5148-9006-D0769866102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6165304"/>
            <a:ext cx="792088" cy="274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1412776"/>
            <a:ext cx="731520" cy="1554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23560" y="1412776"/>
            <a:ext cx="731520" cy="1645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12360" y="4293096"/>
            <a:ext cx="731520" cy="1554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14416" y="4293096"/>
            <a:ext cx="731520" cy="1645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23928" y="4293096"/>
            <a:ext cx="731520" cy="1554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12360" y="1412776"/>
            <a:ext cx="731520" cy="1645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23560" y="548680"/>
            <a:ext cx="731520" cy="1554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12360" y="548680"/>
            <a:ext cx="731520" cy="1645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18120" y="3410712"/>
            <a:ext cx="731520" cy="1554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23560" y="3419856"/>
            <a:ext cx="731520" cy="1554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28912" y="411480"/>
            <a:ext cx="443488" cy="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68672" y="3265552"/>
            <a:ext cx="443488" cy="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812360" y="3265552"/>
            <a:ext cx="443488" cy="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68672" y="404664"/>
            <a:ext cx="443488" cy="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881312" y="563880"/>
            <a:ext cx="443488" cy="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20072" y="1628800"/>
            <a:ext cx="443488" cy="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52448" y="1609368"/>
            <a:ext cx="443488" cy="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88952" y="5065752"/>
            <a:ext cx="443488" cy="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80112" y="2545472"/>
            <a:ext cx="443488" cy="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51920" y="2545472"/>
            <a:ext cx="443488" cy="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740352" y="2545472"/>
            <a:ext cx="443488" cy="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508104" y="5394960"/>
            <a:ext cx="443488" cy="137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51920" y="5389216"/>
            <a:ext cx="443488" cy="128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368872" y="1609368"/>
            <a:ext cx="443488" cy="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728912" y="5425792"/>
            <a:ext cx="443488" cy="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444208" y="5065752"/>
            <a:ext cx="443488" cy="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704576" y="5029176"/>
            <a:ext cx="443488" cy="128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932040" y="6165304"/>
            <a:ext cx="443488" cy="182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2960" y="2924944"/>
            <a:ext cx="548640" cy="274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2895600" cy="5818188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n-AU" sz="2400" dirty="0"/>
              <a:t>Output </a:t>
            </a:r>
            <a:r>
              <a:rPr lang="en-US" sz="2400" dirty="0"/>
              <a:t>Feedback</a:t>
            </a:r>
            <a:r>
              <a:rPr lang="en-AU" sz="2400" dirty="0"/>
              <a:t> </a:t>
            </a:r>
            <a:r>
              <a:rPr lang="en-AU" sz="2400" dirty="0" smtClean="0"/>
              <a:t>Mode (OFB)</a:t>
            </a:r>
            <a:endParaRPr lang="en-AU" sz="2400" dirty="0"/>
          </a:p>
        </p:txBody>
      </p:sp>
      <p:pic>
        <p:nvPicPr>
          <p:cNvPr id="49155" name="Picture 3" descr="f6.pdf"/>
          <p:cNvPicPr>
            <a:picLocks noChangeAspect="1"/>
          </p:cNvPicPr>
          <p:nvPr/>
        </p:nvPicPr>
        <p:blipFill>
          <a:blip r:embed="rId3"/>
          <a:srcRect t="6364" b="8182"/>
          <a:stretch>
            <a:fillRect/>
          </a:stretch>
        </p:blipFill>
        <p:spPr bwMode="auto">
          <a:xfrm>
            <a:off x="2824427" y="-27690"/>
            <a:ext cx="6200775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7DC2E-1A2E-5148-9006-D0769866102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6093296"/>
            <a:ext cx="822960" cy="274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-99392"/>
            <a:ext cx="2843808" cy="5818188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n-US" sz="2400" dirty="0" smtClean="0"/>
              <a:t>Counter</a:t>
            </a:r>
            <a:r>
              <a:rPr lang="en-US" sz="2400" dirty="0"/>
              <a:t> </a:t>
            </a:r>
            <a:r>
              <a:rPr lang="en-US" sz="2400" dirty="0" smtClean="0"/>
              <a:t>Mode (CTR)</a:t>
            </a:r>
            <a:endParaRPr lang="en-AU" sz="2400" dirty="0"/>
          </a:p>
        </p:txBody>
      </p:sp>
      <p:pic>
        <p:nvPicPr>
          <p:cNvPr id="51203" name="Picture 3" descr="f7.pdf"/>
          <p:cNvPicPr>
            <a:picLocks noChangeAspect="1"/>
          </p:cNvPicPr>
          <p:nvPr/>
        </p:nvPicPr>
        <p:blipFill>
          <a:blip r:embed="rId3"/>
          <a:srcRect t="6364" b="8182"/>
          <a:stretch>
            <a:fillRect/>
          </a:stretch>
        </p:blipFill>
        <p:spPr bwMode="auto">
          <a:xfrm>
            <a:off x="2743200" y="0"/>
            <a:ext cx="6200775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7DC2E-1A2E-5148-9006-D0769866102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6021288"/>
            <a:ext cx="7920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3613150" cy="3048000"/>
          </a:xfrm>
        </p:spPr>
        <p:txBody>
          <a:bodyPr/>
          <a:lstStyle/>
          <a:p>
            <a:pPr eaLnBrk="1" hangingPunct="1"/>
            <a:r>
              <a:rPr lang="en-AU" sz="4400" smtClean="0"/>
              <a:t>Advantages </a:t>
            </a:r>
            <a:br>
              <a:rPr lang="en-AU" sz="4400" smtClean="0"/>
            </a:br>
            <a:r>
              <a:rPr lang="en-AU" sz="4400" smtClean="0"/>
              <a:t>of </a:t>
            </a:r>
            <a:br>
              <a:rPr lang="en-AU" sz="4400" smtClean="0"/>
            </a:br>
            <a:r>
              <a:rPr lang="en-AU" sz="4400" smtClean="0"/>
              <a:t>CTR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685800"/>
            <a:ext cx="3813175" cy="5697538"/>
          </a:xfrm>
        </p:spPr>
        <p:txBody>
          <a:bodyPr/>
          <a:lstStyle/>
          <a:p>
            <a:pPr eaLnBrk="1" hangingPunct="1"/>
            <a:r>
              <a:rPr lang="en-AU" sz="2800" smtClean="0"/>
              <a:t>Hardware efficiency</a:t>
            </a:r>
          </a:p>
          <a:p>
            <a:pPr eaLnBrk="1" hangingPunct="1"/>
            <a:r>
              <a:rPr lang="en-AU" sz="2800" smtClean="0"/>
              <a:t>Software efficiency</a:t>
            </a:r>
          </a:p>
          <a:p>
            <a:pPr eaLnBrk="1" hangingPunct="1"/>
            <a:r>
              <a:rPr lang="en-AU" sz="2800" smtClean="0"/>
              <a:t>Preprocessing</a:t>
            </a:r>
          </a:p>
          <a:p>
            <a:pPr eaLnBrk="1" hangingPunct="1"/>
            <a:r>
              <a:rPr lang="en-AU" sz="2800" smtClean="0"/>
              <a:t>Random access</a:t>
            </a:r>
          </a:p>
          <a:p>
            <a:pPr eaLnBrk="1" hangingPunct="1"/>
            <a:r>
              <a:rPr lang="en-AU" sz="2800" smtClean="0"/>
              <a:t>Provable security</a:t>
            </a:r>
          </a:p>
          <a:p>
            <a:pPr eaLnBrk="1" hangingPunct="1"/>
            <a:r>
              <a:rPr lang="en-AU" sz="2800" smtClean="0"/>
              <a:t>Simplicity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343400"/>
            <a:ext cx="1826520" cy="12207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9D577-E5A2-D04C-A286-E08280E1E85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3657600" cy="5791200"/>
          </a:xfrm>
        </p:spPr>
        <p:txBody>
          <a:bodyPr/>
          <a:lstStyle/>
          <a:p>
            <a:pPr eaLnBrk="1" hangingPunct="1">
              <a:lnSpc>
                <a:spcPts val="3700"/>
              </a:lnSpc>
            </a:pPr>
            <a:r>
              <a:rPr lang="en-US" sz="2400" dirty="0" smtClean="0"/>
              <a:t>Feedback Characteristics of Modes of Operation</a:t>
            </a:r>
            <a:endParaRPr lang="en-AU" sz="2400" dirty="0" smtClean="0"/>
          </a:p>
        </p:txBody>
      </p:sp>
      <p:pic>
        <p:nvPicPr>
          <p:cNvPr id="55299" name="Picture 3" descr="f8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7DC2E-1A2E-5148-9006-D0769866102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6165304"/>
            <a:ext cx="720080" cy="274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5496" y="39688"/>
            <a:ext cx="9073007" cy="1412875"/>
          </a:xfrm>
        </p:spPr>
        <p:txBody>
          <a:bodyPr/>
          <a:lstStyle/>
          <a:p>
            <a:pPr eaLnBrk="1" hangingPunct="1"/>
            <a:r>
              <a:rPr lang="en-US" sz="4800" dirty="0" smtClean="0"/>
              <a:t>Block Chaining for Stream Ciphers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half" idx="1"/>
          </p:nvPr>
        </p:nvSpPr>
        <p:spPr>
          <a:xfrm>
            <a:off x="107504" y="2286000"/>
            <a:ext cx="4896544" cy="4303713"/>
          </a:xfrm>
        </p:spPr>
        <p:txBody>
          <a:bodyPr/>
          <a:lstStyle/>
          <a:p>
            <a:pPr eaLnBrk="1" hangingPunct="1"/>
            <a:r>
              <a:rPr lang="en-US" dirty="0" smtClean="0"/>
              <a:t>For AES, DES, or any block cipher, encryption is performed on a block of </a:t>
            </a:r>
            <a:r>
              <a:rPr lang="en-US" i="1" dirty="0" smtClean="0"/>
              <a:t>b </a:t>
            </a:r>
            <a:r>
              <a:rPr lang="en-US" dirty="0" smtClean="0"/>
              <a:t>bits</a:t>
            </a:r>
          </a:p>
          <a:p>
            <a:pPr lvl="1" eaLnBrk="1" hangingPunct="1"/>
            <a:r>
              <a:rPr lang="en-US" dirty="0" smtClean="0"/>
              <a:t>for DES:  </a:t>
            </a:r>
            <a:r>
              <a:rPr lang="en-US" i="1" dirty="0" smtClean="0"/>
              <a:t>b </a:t>
            </a:r>
            <a:r>
              <a:rPr lang="en-US" dirty="0" smtClean="0"/>
              <a:t>= 64</a:t>
            </a:r>
          </a:p>
          <a:p>
            <a:pPr lvl="1" eaLnBrk="1" hangingPunct="1"/>
            <a:r>
              <a:rPr lang="en-US" dirty="0" smtClean="0"/>
              <a:t>for AES:  </a:t>
            </a:r>
            <a:r>
              <a:rPr lang="en-US" i="1" dirty="0" smtClean="0"/>
              <a:t>b </a:t>
            </a:r>
            <a:r>
              <a:rPr lang="en-US" dirty="0" smtClean="0"/>
              <a:t>= 128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99024630"/>
              </p:ext>
            </p:extLst>
          </p:nvPr>
        </p:nvGraphicFramePr>
        <p:xfrm>
          <a:off x="4067944" y="1772816"/>
          <a:ext cx="5257801" cy="485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3710C-E6C4-314D-9C2D-EC5776BDD5B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6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435" name="Subtitle 13"/>
          <p:cNvSpPr>
            <a:spLocks noGrp="1"/>
          </p:cNvSpPr>
          <p:nvPr>
            <p:ph type="subTitle" idx="1"/>
          </p:nvPr>
        </p:nvSpPr>
        <p:spPr>
          <a:xfrm>
            <a:off x="1524000" y="5203825"/>
            <a:ext cx="6096000" cy="8524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Block Cipher Operation Modes</a:t>
            </a:r>
          </a:p>
        </p:txBody>
      </p:sp>
      <p:pic>
        <p:nvPicPr>
          <p:cNvPr id="4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81400" y="14478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  <a:endParaRPr lang="en-AU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828800"/>
            <a:ext cx="3565525" cy="48545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Multiple encryption and triple DES</a:t>
            </a:r>
          </a:p>
          <a:p>
            <a:pPr lvl="1" eaLnBrk="1" fontAlgn="auto" hangingPunct="1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Double DES</a:t>
            </a:r>
          </a:p>
          <a:p>
            <a:pPr lvl="1" eaLnBrk="1" fontAlgn="auto" hangingPunct="1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Triple DES with 2  keys</a:t>
            </a:r>
          </a:p>
          <a:p>
            <a:pPr lvl="1" eaLnBrk="1" fontAlgn="auto" hangingPunct="1"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Triple DES with </a:t>
            </a:r>
            <a:r>
              <a:rPr lang="en-US" dirty="0">
                <a:ea typeface="+mn-ea"/>
              </a:rPr>
              <a:t>3</a:t>
            </a:r>
            <a:r>
              <a:rPr lang="en-US" dirty="0" smtClean="0">
                <a:ea typeface="+mn-ea"/>
              </a:rPr>
              <a:t> keys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Electronic code book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Cipher block chaining mode</a:t>
            </a:r>
            <a:endParaRPr lang="en-AU" dirty="0" smtClean="0">
              <a:ea typeface="+mn-ea"/>
              <a:cs typeface="+mn-cs"/>
            </a:endParaRPr>
          </a:p>
        </p:txBody>
      </p:sp>
      <p:sp>
        <p:nvSpPr>
          <p:cNvPr id="76804" name="Content Placeholder 11"/>
          <p:cNvSpPr>
            <a:spLocks noGrp="1"/>
          </p:cNvSpPr>
          <p:nvPr>
            <p:ph sz="half" idx="2"/>
          </p:nvPr>
        </p:nvSpPr>
        <p:spPr>
          <a:xfrm>
            <a:off x="5638800" y="1752600"/>
            <a:ext cx="3469704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Cipher feedback mode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Output feedback mode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Counter mode</a:t>
            </a:r>
          </a:p>
        </p:txBody>
      </p:sp>
      <p:pic>
        <p:nvPicPr>
          <p:cNvPr id="9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05200" y="28194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3710C-E6C4-314D-9C2D-EC5776BDD5B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577208"/>
              </p:ext>
            </p:extLst>
          </p:nvPr>
        </p:nvGraphicFramePr>
        <p:xfrm>
          <a:off x="1115616" y="44624"/>
          <a:ext cx="678021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7291191" imgH="9076607" progId="Word.Document.12">
                  <p:embed/>
                </p:oleObj>
              </mc:Choice>
              <mc:Fallback>
                <p:oleObj name="Document" r:id="rId3" imgW="7291191" imgH="90766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44624"/>
                        <a:ext cx="678021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131840" y="5137760"/>
            <a:ext cx="640080" cy="91440"/>
          </a:xfrm>
          <a:prstGeom prst="rect">
            <a:avLst/>
          </a:prstGeom>
          <a:solidFill>
            <a:srgbClr val="66FF33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13" y="4836963"/>
            <a:ext cx="72548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974312"/>
            <a:ext cx="73152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931920" y="5157192"/>
            <a:ext cx="640080" cy="91440"/>
          </a:xfrm>
          <a:prstGeom prst="rect">
            <a:avLst/>
          </a:prstGeom>
          <a:solidFill>
            <a:srgbClr val="66FF33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8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Double DES</a:t>
            </a:r>
            <a:endParaRPr lang="en-AU" smtClean="0"/>
          </a:p>
        </p:txBody>
      </p:sp>
      <p:pic>
        <p:nvPicPr>
          <p:cNvPr id="22531" name="Picture 6" descr="f1.pdf"/>
          <p:cNvPicPr>
            <a:picLocks noChangeAspect="1"/>
          </p:cNvPicPr>
          <p:nvPr/>
        </p:nvPicPr>
        <p:blipFill>
          <a:blip r:embed="rId3"/>
          <a:srcRect l="15294" t="1817" r="17647" b="54546"/>
          <a:stretch>
            <a:fillRect/>
          </a:stretch>
        </p:blipFill>
        <p:spPr bwMode="auto">
          <a:xfrm>
            <a:off x="1202332" y="1274763"/>
            <a:ext cx="6629400" cy="55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DA52A-DEDD-8B48-A1A9-86710A9BD84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pPr eaLnBrk="1" hangingPunct="1"/>
            <a:r>
              <a:rPr lang="en-US" smtClean="0"/>
              <a:t>Meet-in-the-Middle Attack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335199"/>
              </p:ext>
            </p:extLst>
          </p:nvPr>
        </p:nvGraphicFramePr>
        <p:xfrm>
          <a:off x="304801" y="1762125"/>
          <a:ext cx="8458200" cy="479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800" y="4572000"/>
            <a:ext cx="1557337" cy="17932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DA52A-DEDD-8B48-A1A9-86710A9BD84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pPr eaLnBrk="1" hangingPunct="1"/>
            <a:r>
              <a:rPr lang="en-US" smtClean="0"/>
              <a:t>Meet-in-the-Middle Attack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92163" y="1762125"/>
                <a:ext cx="8028309" cy="42894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dirty="0" smtClean="0"/>
                  <a:t>Given a plaintext-</a:t>
                </a:r>
                <a:r>
                  <a:rPr lang="en-US" sz="3200" dirty="0" err="1" smtClean="0"/>
                  <a:t>ciphertext</a:t>
                </a:r>
                <a:r>
                  <a:rPr lang="en-US" sz="3200" dirty="0" smtClean="0"/>
                  <a:t> pair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𝑃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</a:rPr>
                      <m:t>𝐶</m:t>
                    </m:r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514350" indent="-514350">
                  <a:spcBef>
                    <a:spcPts val="1800"/>
                  </a:spcBef>
                  <a:buClr>
                    <a:schemeClr val="accent1">
                      <a:lumMod val="50000"/>
                    </a:schemeClr>
                  </a:buClr>
                  <a:buFont typeface="+mj-lt"/>
                  <a:buAutoNum type="alphaLcPeriod"/>
                </a:pPr>
                <a:r>
                  <a:rPr lang="en-US" sz="2400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400" dirty="0" smtClean="0"/>
                  <a:t> under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56</m:t>
                        </m:r>
                      </m:sup>
                    </m:sSup>
                  </m:oMath>
                </a14:m>
                <a:r>
                  <a:rPr lang="en-US" sz="2400" dirty="0" smtClean="0"/>
                  <a:t> possible key values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 smtClean="0"/>
                  <a:t> of the key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; 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store the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in a table</a:t>
                </a:r>
                <a:r>
                  <a:rPr lang="en-US" sz="2400" dirty="0" smtClean="0"/>
                  <a:t>.</a:t>
                </a:r>
              </a:p>
              <a:p>
                <a:pPr marL="514350" indent="-514350">
                  <a:spcBef>
                    <a:spcPts val="1800"/>
                  </a:spcBef>
                  <a:buClr>
                    <a:schemeClr val="accent1">
                      <a:lumMod val="50000"/>
                    </a:schemeClr>
                  </a:buClr>
                  <a:buFont typeface="+mj-lt"/>
                  <a:buAutoNum type="alphaLcPeriod"/>
                </a:pPr>
                <a:r>
                  <a:rPr lang="en-US" sz="2400" dirty="0"/>
                  <a:t>F</a:t>
                </a:r>
                <a:r>
                  <a:rPr lang="en-US" sz="2400" dirty="0" smtClean="0"/>
                  <a:t>or each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latin typeface="Cambria Math"/>
                      </a:rPr>
                      <m:t>=0,…,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56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−1</m:t>
                    </m:r>
                    <m:r>
                      <a:rPr lang="en-US" sz="24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400" dirty="0" smtClean="0"/>
                  <a:t>of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c</a:t>
                </a:r>
                <a:r>
                  <a:rPr lang="en-US" sz="2400" dirty="0" smtClean="0"/>
                  <a:t>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 smtClean="0"/>
                  <a:t>, and check for hits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, in the first table.   If there is a hit, then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dirty="0" smtClean="0"/>
                  <a:t>Defeats double encryption: no better than single encryption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False alarms.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2163" y="1762125"/>
                <a:ext cx="8028309" cy="4289425"/>
              </a:xfrm>
              <a:blipFill rotWithShape="1">
                <a:blip r:embed="rId3"/>
                <a:stretch>
                  <a:fillRect l="-1974" t="-1705" r="-1291" b="-16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DA52A-DEDD-8B48-A1A9-86710A9BD84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Triple-DES with Two-Keys</a:t>
            </a:r>
            <a:endParaRPr lang="en-A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62125"/>
            <a:ext cx="8351837" cy="456247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Counters the meet-in-the-middle attack by using three stages of encryption with three different keys</a:t>
            </a:r>
          </a:p>
          <a:p>
            <a:pPr lvl="1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>
                <a:ea typeface="+mn-ea"/>
              </a:rPr>
              <a:t>R</a:t>
            </a:r>
            <a:r>
              <a:rPr lang="en-US" dirty="0" smtClean="0">
                <a:ea typeface="+mn-ea"/>
              </a:rPr>
              <a:t>aises the cost of the meet-in-the-middle attack to 2</a:t>
            </a:r>
            <a:r>
              <a:rPr lang="en-US" baseline="30000" dirty="0" smtClean="0">
                <a:ea typeface="+mn-ea"/>
              </a:rPr>
              <a:t>112</a:t>
            </a:r>
            <a:r>
              <a:rPr lang="en-US" dirty="0" smtClean="0">
                <a:ea typeface="+mn-ea"/>
              </a:rPr>
              <a:t>, which is beyond what is practical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Has the drawback of requiring a key length of 56 x 3 = 168 bits.</a:t>
            </a:r>
            <a:endParaRPr lang="en-US" dirty="0">
              <a:ea typeface="+mn-ea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dirty="0">
                <a:ea typeface="+mn-ea"/>
              </a:rPr>
              <a:t>A</a:t>
            </a:r>
            <a:r>
              <a:rPr lang="en-US" dirty="0" smtClean="0">
                <a:ea typeface="+mn-ea"/>
              </a:rPr>
              <a:t>n alternative is two use triple encryption with two keys</a:t>
            </a:r>
          </a:p>
          <a:p>
            <a:pPr lvl="1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US" sz="2639" dirty="0" smtClean="0">
                <a:ea typeface="+mn-ea"/>
                <a:cs typeface="+mn-cs"/>
              </a:rPr>
              <a:t>3DES with two keys is a relatively popular and has been </a:t>
            </a:r>
            <a:r>
              <a:rPr lang="en-US" dirty="0" smtClean="0">
                <a:ea typeface="+mn-ea"/>
                <a:cs typeface="+mn-cs"/>
              </a:rPr>
              <a:t>adopted for use in the key management standards ANSI X9.17 and ISO 8732</a:t>
            </a:r>
            <a:endParaRPr lang="en-AU" dirty="0"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DA52A-DEDD-8B48-A1A9-86710A9BD84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Encryption</a:t>
            </a:r>
            <a:endParaRPr lang="en-AU" smtClean="0"/>
          </a:p>
        </p:txBody>
      </p:sp>
      <p:pic>
        <p:nvPicPr>
          <p:cNvPr id="28675" name="Picture 6" descr="f1.pdf"/>
          <p:cNvPicPr>
            <a:picLocks noChangeAspect="1"/>
          </p:cNvPicPr>
          <p:nvPr/>
        </p:nvPicPr>
        <p:blipFill>
          <a:blip r:embed="rId3"/>
          <a:srcRect l="4706" t="46364" r="7059" b="3636"/>
          <a:stretch>
            <a:fillRect/>
          </a:stretch>
        </p:blipFill>
        <p:spPr bwMode="auto">
          <a:xfrm>
            <a:off x="1143000" y="1600200"/>
            <a:ext cx="6853238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11760" y="6072871"/>
            <a:ext cx="136815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DA52A-DEDD-8B48-A1A9-86710A9BD84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pPr eaLnBrk="1" hangingPunct="1"/>
            <a:r>
              <a:rPr lang="en-US" smtClean="0"/>
              <a:t>Triple DES with Three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Many researchers now feel that three-key 3DES is the preferred alternative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 number of Internet-based applications have adopted three-key 3DES including PGP and S/MIME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84149048"/>
              </p:ext>
            </p:extLst>
          </p:nvPr>
        </p:nvGraphicFramePr>
        <p:xfrm>
          <a:off x="1187624" y="2636912"/>
          <a:ext cx="7128792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DA52A-DEDD-8B48-A1A9-86710A9BD84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Modes of Operation of Block Ciphers</a:t>
            </a:r>
            <a:endParaRPr lang="en-AU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81200"/>
            <a:ext cx="8424936" cy="4572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AU" dirty="0" smtClean="0">
                <a:ea typeface="+mn-ea"/>
                <a:cs typeface="+mn-cs"/>
              </a:rPr>
              <a:t>A technique for enhancing the effect of a cryptographic algorithm or adapting the algorithm for an application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AU" dirty="0">
                <a:ea typeface="+mn-ea"/>
                <a:cs typeface="+mn-cs"/>
              </a:rPr>
              <a:t>F</a:t>
            </a:r>
            <a:r>
              <a:rPr lang="en-AU" dirty="0" smtClean="0">
                <a:ea typeface="+mn-ea"/>
                <a:cs typeface="+mn-cs"/>
              </a:rPr>
              <a:t>ive </a:t>
            </a:r>
            <a:r>
              <a:rPr lang="en-AU" i="1" dirty="0" smtClean="0">
                <a:solidFill>
                  <a:srgbClr val="0070C0"/>
                </a:solidFill>
                <a:ea typeface="+mn-ea"/>
                <a:cs typeface="+mn-cs"/>
              </a:rPr>
              <a:t>modes of operation </a:t>
            </a:r>
            <a:r>
              <a:rPr lang="en-AU" dirty="0" smtClean="0">
                <a:ea typeface="+mn-ea"/>
                <a:cs typeface="+mn-cs"/>
              </a:rPr>
              <a:t>have been defined by NIST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AU" dirty="0">
                <a:ea typeface="+mn-ea"/>
              </a:rPr>
              <a:t>I</a:t>
            </a:r>
            <a:r>
              <a:rPr lang="en-AU" dirty="0" smtClean="0">
                <a:ea typeface="+mn-ea"/>
              </a:rPr>
              <a:t>ntended to cover a wide variety of applications of encryption for which a block cipher could be used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Candara" pitchFamily="34" charset="0"/>
              <a:buChar char="•"/>
              <a:defRPr/>
            </a:pPr>
            <a:r>
              <a:rPr lang="en-AU" dirty="0">
                <a:ea typeface="+mn-ea"/>
              </a:rPr>
              <a:t>I</a:t>
            </a:r>
            <a:r>
              <a:rPr lang="en-AU" dirty="0" smtClean="0">
                <a:ea typeface="+mn-ea"/>
              </a:rPr>
              <a:t>ntended for use with any symmetric block cipher, including triple DES and AES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DA52A-DEDD-8B48-A1A9-86710A9BD84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HD:Users:lpb:admin:consult:Prentice-Hall:Slides:ch01.ppt</Template>
  <TotalTime>6039</TotalTime>
  <Words>628</Words>
  <Application>Microsoft Office PowerPoint</Application>
  <PresentationFormat>On-screen Show (4:3)</PresentationFormat>
  <Paragraphs>121</Paragraphs>
  <Slides>21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Infusion</vt:lpstr>
      <vt:lpstr>Document</vt:lpstr>
      <vt:lpstr>Introduction to Cryptography</vt:lpstr>
      <vt:lpstr>Chapter 6</vt:lpstr>
      <vt:lpstr>Double DES</vt:lpstr>
      <vt:lpstr>Meet-in-the-Middle Attack</vt:lpstr>
      <vt:lpstr>Meet-in-the-Middle Attack</vt:lpstr>
      <vt:lpstr>Triple-DES with Two-Keys</vt:lpstr>
      <vt:lpstr>Multiple Encryption</vt:lpstr>
      <vt:lpstr>Triple DES with Three Keys</vt:lpstr>
      <vt:lpstr>Modes of Operation of Block Ciphers</vt:lpstr>
      <vt:lpstr>PowerPoint Presentation</vt:lpstr>
      <vt:lpstr>Electronic Codebook Mode  (ECB)</vt:lpstr>
      <vt:lpstr>PowerPoint Presentation</vt:lpstr>
      <vt:lpstr>Cipher Block Chaining (CBC)</vt:lpstr>
      <vt:lpstr>s-bit Cipher Feedback Mode (CFB)</vt:lpstr>
      <vt:lpstr>Output Feedback Mode (OFB)</vt:lpstr>
      <vt:lpstr>Counter Mode (CTR)</vt:lpstr>
      <vt:lpstr>Advantages  of  CTR</vt:lpstr>
      <vt:lpstr>Feedback Characteristics of Modes of Operation</vt:lpstr>
      <vt:lpstr>Block Chaining for Stream Ciphers</vt:lpstr>
      <vt:lpstr>Summary</vt:lpstr>
      <vt:lpstr>PowerPoint Presentation</vt:lpstr>
    </vt:vector>
  </TitlesOfParts>
  <Company>School of Eng &amp; IT,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Stallings, Cryptography and Network Security 5/e</dc:title>
  <dc:subject>Lecture Overheads - Ch 6</dc:subject>
  <dc:creator>Dr Lawrie Brown</dc:creator>
  <cp:lastModifiedBy>Burmester</cp:lastModifiedBy>
  <cp:revision>93</cp:revision>
  <cp:lastPrinted>2018-02-13T17:18:38Z</cp:lastPrinted>
  <dcterms:created xsi:type="dcterms:W3CDTF">2013-02-05T05:17:37Z</dcterms:created>
  <dcterms:modified xsi:type="dcterms:W3CDTF">2020-02-18T14:00:49Z</dcterms:modified>
</cp:coreProperties>
</file>