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5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6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  <p:sldMasterId id="2147483697" r:id="rId2"/>
  </p:sldMasterIdLst>
  <p:notesMasterIdLst>
    <p:notesMasterId r:id="rId30"/>
  </p:notesMasterIdLst>
  <p:handoutMasterIdLst>
    <p:handoutMasterId r:id="rId31"/>
  </p:handoutMasterIdLst>
  <p:sldIdLst>
    <p:sldId id="324" r:id="rId3"/>
    <p:sldId id="309" r:id="rId4"/>
    <p:sldId id="275" r:id="rId5"/>
    <p:sldId id="312" r:id="rId6"/>
    <p:sldId id="300" r:id="rId7"/>
    <p:sldId id="313" r:id="rId8"/>
    <p:sldId id="314" r:id="rId9"/>
    <p:sldId id="281" r:id="rId10"/>
    <p:sldId id="280" r:id="rId11"/>
    <p:sldId id="315" r:id="rId12"/>
    <p:sldId id="292" r:id="rId13"/>
    <p:sldId id="316" r:id="rId14"/>
    <p:sldId id="302" r:id="rId15"/>
    <p:sldId id="318" r:id="rId16"/>
    <p:sldId id="293" r:id="rId17"/>
    <p:sldId id="283" r:id="rId18"/>
    <p:sldId id="284" r:id="rId19"/>
    <p:sldId id="303" r:id="rId20"/>
    <p:sldId id="285" r:id="rId21"/>
    <p:sldId id="287" r:id="rId22"/>
    <p:sldId id="297" r:id="rId23"/>
    <p:sldId id="299" r:id="rId24"/>
    <p:sldId id="306" r:id="rId25"/>
    <p:sldId id="288" r:id="rId26"/>
    <p:sldId id="289" r:id="rId27"/>
    <p:sldId id="290" r:id="rId28"/>
    <p:sldId id="323" r:id="rId29"/>
  </p:sldIdLst>
  <p:sldSz cx="9144000" cy="6858000" type="screen4x3"/>
  <p:notesSz cx="7010400" cy="92964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84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84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84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C"/>
    <a:srgbClr val="9F5FCF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664" autoAdjust="0"/>
  </p:normalViewPr>
  <p:slideViewPr>
    <p:cSldViewPr>
      <p:cViewPr>
        <p:scale>
          <a:sx n="100" d="100"/>
          <a:sy n="100" d="100"/>
        </p:scale>
        <p:origin x="-199" y="2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29" d="100"/>
          <a:sy n="129" d="100"/>
        </p:scale>
        <p:origin x="-1192" y="-120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image" Target="../media/image120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0B51CE-FF13-1E43-8B59-248799FA827F}" type="doc">
      <dgm:prSet loTypeId="urn:microsoft.com/office/officeart/2005/8/layout/matrix2" loCatId="matrix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446F9D-AE36-D741-959E-DCE7E24B4084}">
      <dgm:prSet custT="1"/>
      <dgm:spPr/>
      <dgm:t>
        <a:bodyPr/>
        <a:lstStyle/>
        <a:p>
          <a:pPr rtl="0"/>
          <a:r>
            <a: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If one of the operations used in the algorithm is division, then we need to work in arithmetic defined over a field</a:t>
          </a:r>
          <a:endParaRPr 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09C14B-FCCA-3844-8FCD-FFF2984E8942}" type="parTrans" cxnId="{CA6F0AEE-E93F-5F44-A381-1AB3E3ADF972}">
      <dgm:prSet/>
      <dgm:spPr/>
      <dgm:t>
        <a:bodyPr/>
        <a:lstStyle/>
        <a:p>
          <a:endParaRPr lang="en-US"/>
        </a:p>
      </dgm:t>
    </dgm:pt>
    <dgm:pt modelId="{19EEABA8-8915-D64E-820B-5AF164014DE2}" type="sibTrans" cxnId="{CA6F0AEE-E93F-5F44-A381-1AB3E3ADF972}">
      <dgm:prSet/>
      <dgm:spPr/>
      <dgm:t>
        <a:bodyPr/>
        <a:lstStyle/>
        <a:p>
          <a:endParaRPr lang="en-US"/>
        </a:p>
      </dgm:t>
    </dgm:pt>
    <dgm:pt modelId="{008652F4-8904-D44C-95B4-6213BF68598B}">
      <dgm:prSet custT="1"/>
      <dgm:spPr/>
      <dgm:t>
        <a:bodyPr/>
        <a:lstStyle/>
        <a:p>
          <a:pPr rtl="0"/>
          <a:r>
            <a:rPr lang="en-US" sz="1200" dirty="0" smtClean="0"/>
            <a:t>Division requires that each nonzero element have a multiplicative inverse</a:t>
          </a:r>
          <a:endParaRPr lang="en-US" sz="1200" dirty="0"/>
        </a:p>
      </dgm:t>
    </dgm:pt>
    <dgm:pt modelId="{46DEC4E1-D3CD-424A-AF73-1266AAEDC9D9}" type="parTrans" cxnId="{92381B8F-918F-AD4A-BAD9-87617E04E33E}">
      <dgm:prSet/>
      <dgm:spPr/>
      <dgm:t>
        <a:bodyPr/>
        <a:lstStyle/>
        <a:p>
          <a:endParaRPr lang="en-US"/>
        </a:p>
      </dgm:t>
    </dgm:pt>
    <dgm:pt modelId="{0CC09495-F4B8-BD4A-8C5A-2A90A4E0A380}" type="sibTrans" cxnId="{92381B8F-918F-AD4A-BAD9-87617E04E33E}">
      <dgm:prSet/>
      <dgm:spPr/>
      <dgm:t>
        <a:bodyPr/>
        <a:lstStyle/>
        <a:p>
          <a:endParaRPr lang="en-US"/>
        </a:p>
      </dgm:t>
    </dgm:pt>
    <dgm:pt modelId="{8F4EE671-18F0-8B4F-9162-28C1BE73628E}">
      <dgm:prSet custT="1"/>
      <dgm:spPr/>
      <dgm:t>
        <a:bodyPr/>
        <a:lstStyle/>
        <a:p>
          <a:pPr rtl="0"/>
          <a:r>
            <a: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 efficiency we work with integers that fit exactly into a given number of bits</a:t>
          </a:r>
        </a:p>
      </dgm:t>
    </dgm:pt>
    <dgm:pt modelId="{07F6A31E-1335-5143-9192-0C35E6E5CC6A}" type="parTrans" cxnId="{7CF16B8B-2F75-C745-ADAD-734FB37C114E}">
      <dgm:prSet/>
      <dgm:spPr/>
      <dgm:t>
        <a:bodyPr/>
        <a:lstStyle/>
        <a:p>
          <a:endParaRPr lang="en-US"/>
        </a:p>
      </dgm:t>
    </dgm:pt>
    <dgm:pt modelId="{4AA78A9B-887D-AE42-8006-946BC89375A5}" type="sibTrans" cxnId="{7CF16B8B-2F75-C745-ADAD-734FB37C114E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A8E7671D-92DF-7340-80EF-B7B7EA615667}">
          <dgm:prSet custT="1"/>
          <dgm:spPr/>
          <dgm:t>
            <a:bodyPr/>
            <a:lstStyle/>
            <a:p>
              <a:pPr rtl="0"/>
              <a:r>
                <a:rPr lang="en-US" sz="1200" dirty="0" smtClean="0"/>
                <a:t>Integers in the range </a:t>
              </a:r>
              <a14:m>
                <m:oMath xmlns:m="http://schemas.openxmlformats.org/officeDocument/2006/math">
                  <m:r>
                    <a:rPr lang="en-US" sz="1200" i="1" dirty="0" smtClean="0">
                      <a:latin typeface="Cambria Math"/>
                    </a:rPr>
                    <m:t>0 </m:t>
                  </m:r>
                </m:oMath>
              </a14:m>
              <a:r>
                <a:rPr lang="en-US" sz="1200" dirty="0" smtClean="0"/>
                <a:t>through     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sz="1200" i="1" smtClean="0">
                          <a:latin typeface="Cambria Math"/>
                        </a:rPr>
                      </m:ctrlPr>
                    </m:sSupPr>
                    <m:e>
                      <m:r>
                        <a:rPr lang="en-US" sz="1200" b="0" i="1" smtClean="0">
                          <a:latin typeface="Cambria Math"/>
                        </a:rPr>
                        <m:t>2</m:t>
                      </m:r>
                    </m:e>
                    <m:sup>
                      <m:r>
                        <a:rPr lang="en-US" sz="1200" b="0" i="1" smtClean="0">
                          <a:latin typeface="Cambria Math"/>
                        </a:rPr>
                        <m:t>𝑛</m:t>
                      </m:r>
                    </m:sup>
                  </m:sSup>
                </m:oMath>
              </a14:m>
              <a:r>
                <a:rPr lang="en-US" sz="1200" i="0" dirty="0" smtClean="0">
                  <a:latin typeface="Times New Roman" pitchFamily="18" charset="0"/>
                  <a:cs typeface="Times New Roman" pitchFamily="18" charset="0"/>
                </a:rPr>
                <a:t>-1</a:t>
              </a: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lang="en-US" sz="1200" dirty="0" smtClean="0"/>
                <a:t> which fit into an </a:t>
              </a:r>
              <a:r>
                <a:rPr lang="en-US" sz="1200" i="1" dirty="0" smtClean="0"/>
                <a:t>n-</a:t>
              </a:r>
              <a:r>
                <a:rPr lang="en-US" sz="1200" dirty="0" smtClean="0"/>
                <a:t>bit word</a:t>
              </a:r>
              <a:endParaRPr lang="en-US" sz="1200" baseline="30000" dirty="0"/>
            </a:p>
          </dgm:t>
        </dgm:pt>
      </mc:Choice>
      <mc:Fallback xmlns="">
        <dgm:pt modelId="{A8E7671D-92DF-7340-80EF-B7B7EA615667}">
          <dgm:prSet custT="1"/>
          <dgm:spPr/>
          <dgm:t>
            <a:bodyPr/>
            <a:lstStyle/>
            <a:p>
              <a:pPr rtl="0"/>
              <a:r>
                <a:rPr lang="en-US" sz="1200" dirty="0" smtClean="0"/>
                <a:t>Integers in the range </a:t>
              </a:r>
              <a:r>
                <a:rPr lang="en-US" sz="1200" i="0" dirty="0" smtClean="0">
                  <a:latin typeface="Cambria Math"/>
                </a:rPr>
                <a:t>0 </a:t>
              </a:r>
              <a:r>
                <a:rPr lang="en-US" sz="1200" dirty="0" smtClean="0"/>
                <a:t>through      </a:t>
              </a:r>
              <a:r>
                <a:rPr lang="en-US" sz="1200" b="0" i="0" smtClean="0">
                  <a:latin typeface="Cambria Math"/>
                </a:rPr>
                <a:t>2^𝑛</a:t>
              </a:r>
              <a:r>
                <a:rPr lang="en-US" sz="1200" i="0" dirty="0" smtClean="0">
                  <a:latin typeface="Times New Roman" pitchFamily="18" charset="0"/>
                  <a:cs typeface="Times New Roman" pitchFamily="18" charset="0"/>
                </a:rPr>
                <a:t>-1</a:t>
              </a: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lang="en-US" sz="1200" dirty="0" smtClean="0"/>
                <a:t> </a:t>
              </a:r>
              <a:r>
                <a:rPr lang="en-US" sz="1200" dirty="0" smtClean="0"/>
                <a:t>which fit into an </a:t>
              </a:r>
              <a:r>
                <a:rPr lang="en-US" sz="1200" i="1" dirty="0" smtClean="0"/>
                <a:t>n-</a:t>
              </a:r>
              <a:r>
                <a:rPr lang="en-US" sz="1200" dirty="0" smtClean="0"/>
                <a:t>bit word</a:t>
              </a:r>
              <a:endParaRPr lang="en-US" sz="1200" baseline="30000" dirty="0"/>
            </a:p>
          </dgm:t>
        </dgm:pt>
      </mc:Fallback>
    </mc:AlternateContent>
    <dgm:pt modelId="{89FB21F5-FBE2-B840-A887-3CCEE7BD93A9}" type="parTrans" cxnId="{59F888BB-07AF-D248-9D56-A0FFC447C2AD}">
      <dgm:prSet/>
      <dgm:spPr/>
      <dgm:t>
        <a:bodyPr/>
        <a:lstStyle/>
        <a:p>
          <a:endParaRPr lang="en-US"/>
        </a:p>
      </dgm:t>
    </dgm:pt>
    <dgm:pt modelId="{B9BB26CA-2CDD-0A4C-B6A1-8D880621F34A}" type="sibTrans" cxnId="{59F888BB-07AF-D248-9D56-A0FFC447C2AD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7A843813-48CF-AB4E-97D7-DE3C697DBEE0}">
          <dgm:prSet custT="1"/>
          <dgm:spPr/>
          <dgm:t>
            <a:bodyPr/>
            <a:lstStyle/>
            <a:p>
              <a:pPr rtl="0"/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The set of such integers,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sz="160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</m:ctrlPr>
                    </m:sSupPr>
                    <m:e>
                      <m:sSub>
                        <m:sSubPr>
                          <m:ctrlPr>
                            <a:rPr lang="en-US" sz="16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1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2</m:t>
                          </m:r>
                        </m:sub>
                      </m:sSub>
                    </m:e>
                    <m:sup>
                      <m:r>
                        <a:rPr lang="en-US" sz="1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𝑛</m:t>
                      </m:r>
                    </m:sup>
                  </m:sSup>
                </m:oMath>
              </a14:m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using </a:t>
              </a:r>
              <a:r>
                <a:rPr lang="en-US" sz="1600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modular</a:t>
              </a:r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u="none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arithmetic</a:t>
              </a:r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is not a field</a:t>
              </a:r>
            </a:p>
          </dgm:t>
        </dgm:pt>
      </mc:Choice>
      <mc:Fallback xmlns="">
        <dgm:pt modelId="{7A843813-48CF-AB4E-97D7-DE3C697DBEE0}">
          <dgm:prSet custT="1"/>
          <dgm:spPr/>
          <dgm:t>
            <a:bodyPr/>
            <a:lstStyle/>
            <a:p>
              <a:pPr rtl="0"/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The set of such integers, </a:t>
              </a:r>
              <a:r>
                <a:rPr lang="en-US" sz="1600" i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</a:rPr>
                <a:t>〖</a:t>
              </a:r>
              <a:r>
                <a:rPr lang="en-US" sz="1600" b="0" i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</a:rPr>
                <a:t>𝑍_2〗^𝑛</a:t>
              </a:r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using </a:t>
              </a:r>
              <a:r>
                <a:rPr lang="en-US" sz="1600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modular</a:t>
              </a:r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u="none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arithmetic</a:t>
              </a:r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is not a field</a:t>
              </a:r>
            </a:p>
          </dgm:t>
        </dgm:pt>
      </mc:Fallback>
    </mc:AlternateContent>
    <dgm:pt modelId="{B4BC9CA2-389E-964A-90ED-E572F7CCDBAE}" type="parTrans" cxnId="{BA8C100D-8D0D-5B43-A28F-9EBE33CAD82C}">
      <dgm:prSet/>
      <dgm:spPr/>
      <dgm:t>
        <a:bodyPr/>
        <a:lstStyle/>
        <a:p>
          <a:endParaRPr lang="en-US"/>
        </a:p>
      </dgm:t>
    </dgm:pt>
    <dgm:pt modelId="{1D5CCE58-EF26-954D-A0B1-E8D7209FB7C5}" type="sibTrans" cxnId="{BA8C100D-8D0D-5B43-A28F-9EBE33CAD82C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5B79A25E-D0D5-0344-A4DD-121E6E74A4FE}">
          <dgm:prSet custT="1"/>
          <dgm:spPr/>
          <dgm:t>
            <a:bodyPr/>
            <a:lstStyle/>
            <a:p>
              <a:pPr rtl="0"/>
              <a:r>
                <a:rPr lang="en-US" sz="1200" dirty="0" smtClean="0"/>
                <a:t>For example, the integer </a:t>
              </a:r>
              <a14:m>
                <m:oMath xmlns:m="http://schemas.openxmlformats.org/officeDocument/2006/math">
                  <m:r>
                    <a:rPr lang="en-US" sz="1200" i="1" dirty="0" smtClean="0">
                      <a:latin typeface="Cambria Math"/>
                    </a:rPr>
                    <m:t>2</m:t>
                  </m:r>
                </m:oMath>
              </a14:m>
              <a:r>
                <a:rPr lang="en-US" sz="1200" dirty="0" smtClean="0"/>
                <a:t> has no multiplicative inverse in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sz="120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</m:ctrlPr>
                    </m:sSupPr>
                    <m:e>
                      <m:sSub>
                        <m:sSubPr>
                          <m:ctrlPr>
                            <a:rPr lang="en-US" sz="12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1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2</m:t>
                          </m:r>
                        </m:sub>
                      </m:sSub>
                    </m:e>
                    <m:sup>
                      <m:r>
                        <a:rPr lang="en-US" sz="1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𝑛</m:t>
                      </m:r>
                    </m:sup>
                  </m:sSup>
                  <m:r>
                    <a:rPr lang="en-US" sz="1200" b="0" i="1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mbria Math"/>
                    </a:rPr>
                    <m:t>:</m:t>
                  </m:r>
                </m:oMath>
              </a14:m>
              <a:r>
                <a:rPr lang="en-US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200" dirty="0" smtClean="0"/>
                <a:t>there is no integer </a:t>
              </a:r>
              <a14:m>
                <m:oMath xmlns:m="http://schemas.openxmlformats.org/officeDocument/2006/math">
                  <m:r>
                    <a:rPr lang="en-US" sz="1200" i="1" dirty="0" smtClean="0">
                      <a:latin typeface="Cambria Math"/>
                    </a:rPr>
                    <m:t>𝑏</m:t>
                  </m:r>
                </m:oMath>
              </a14:m>
              <a:r>
                <a:rPr lang="en-US" sz="1200" i="1" dirty="0" smtClean="0"/>
                <a:t>, </a:t>
              </a:r>
              <a:r>
                <a:rPr lang="en-US" sz="1200" dirty="0" smtClean="0"/>
                <a:t>such that </a:t>
              </a:r>
              <a14:m>
                <m:oMath xmlns:m="http://schemas.openxmlformats.org/officeDocument/2006/math">
                  <m:r>
                    <a:rPr lang="en-US" sz="1200" i="1" dirty="0" smtClean="0">
                      <a:latin typeface="Cambria Math"/>
                    </a:rPr>
                    <m:t>2</m:t>
                  </m:r>
                  <m:r>
                    <a:rPr lang="en-US" sz="1200" i="1" dirty="0" smtClean="0">
                      <a:latin typeface="Cambria Math"/>
                    </a:rPr>
                    <m:t>𝑏</m:t>
                  </m:r>
                </m:oMath>
              </a14:m>
              <a:r>
                <a:rPr lang="en-US" sz="1200" i="1" dirty="0" smtClean="0"/>
                <a:t> </a:t>
              </a:r>
              <a:r>
                <a:rPr lang="en-US" sz="1200" dirty="0" smtClean="0"/>
                <a:t>mod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sz="1200" i="1" smtClean="0">
                          <a:latin typeface="Cambria Math"/>
                        </a:rPr>
                      </m:ctrlPr>
                    </m:sSupPr>
                    <m:e>
                      <m:r>
                        <a:rPr lang="en-US" sz="1200" b="0" i="1" smtClean="0">
                          <a:latin typeface="Cambria Math"/>
                        </a:rPr>
                        <m:t> 2</m:t>
                      </m:r>
                    </m:e>
                    <m:sup>
                      <m:r>
                        <a:rPr lang="en-US" sz="1200" b="0" i="1" smtClean="0">
                          <a:latin typeface="Cambria Math"/>
                        </a:rPr>
                        <m:t>𝑛</m:t>
                      </m:r>
                    </m:sup>
                  </m:sSup>
                </m:oMath>
              </a14:m>
              <a:r>
                <a:rPr lang="en-US" sz="1200" i="0" dirty="0" smtClean="0">
                  <a:latin typeface="Times New Roman" pitchFamily="18" charset="0"/>
                  <a:cs typeface="Times New Roman" pitchFamily="18" charset="0"/>
                </a:rPr>
                <a:t> = 1.</a:t>
              </a:r>
              <a:endParaRPr lang="en-US" sz="1200" dirty="0"/>
            </a:p>
          </dgm:t>
        </dgm:pt>
      </mc:Choice>
      <mc:Fallback xmlns="">
        <dgm:pt modelId="{5B79A25E-D0D5-0344-A4DD-121E6E74A4FE}">
          <dgm:prSet custT="1"/>
          <dgm:spPr/>
          <dgm:t>
            <a:bodyPr/>
            <a:lstStyle/>
            <a:p>
              <a:pPr rtl="0"/>
              <a:r>
                <a:rPr lang="en-US" sz="1200" dirty="0" smtClean="0"/>
                <a:t>For example, the integer </a:t>
              </a:r>
              <a:r>
                <a:rPr lang="en-US" sz="1200" i="0" dirty="0" smtClean="0">
                  <a:latin typeface="Cambria Math"/>
                </a:rPr>
                <a:t>2</a:t>
              </a:r>
              <a:r>
                <a:rPr lang="en-US" sz="1200" dirty="0" smtClean="0"/>
                <a:t> has no multiplicative inverse in </a:t>
              </a:r>
              <a:r>
                <a:rPr lang="en-US" sz="1200" i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</a:rPr>
                <a:t>〖</a:t>
              </a:r>
              <a:r>
                <a:rPr lang="en-US" sz="1200" b="0" i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</a:rPr>
                <a:t>𝑍_2〗^𝑛:</a:t>
              </a:r>
              <a:r>
                <a:rPr lang="en-US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200" dirty="0" smtClean="0"/>
                <a:t>there is no integer </a:t>
              </a:r>
              <a:r>
                <a:rPr lang="en-US" sz="1200" i="0" dirty="0" smtClean="0">
                  <a:latin typeface="Cambria Math"/>
                </a:rPr>
                <a:t>𝑏</a:t>
              </a:r>
              <a:r>
                <a:rPr lang="en-US" sz="1200" i="1" dirty="0" smtClean="0"/>
                <a:t>, </a:t>
              </a:r>
              <a:r>
                <a:rPr lang="en-US" sz="1200" dirty="0" smtClean="0"/>
                <a:t>such that </a:t>
              </a:r>
              <a:r>
                <a:rPr lang="en-US" sz="1200" i="0" dirty="0" smtClean="0">
                  <a:latin typeface="Cambria Math"/>
                </a:rPr>
                <a:t>2𝑏</a:t>
              </a:r>
              <a:r>
                <a:rPr lang="en-US" sz="1200" i="1" dirty="0" smtClean="0"/>
                <a:t> </a:t>
              </a:r>
              <a:r>
                <a:rPr lang="en-US" sz="1200" dirty="0" smtClean="0"/>
                <a:t>mod</a:t>
              </a:r>
              <a:r>
                <a:rPr lang="en-US" sz="1200" i="0" smtClean="0">
                  <a:latin typeface="Cambria Math"/>
                </a:rPr>
                <a:t>〖</a:t>
              </a:r>
              <a:r>
                <a:rPr lang="en-US" sz="1200" b="0" i="0" smtClean="0">
                  <a:latin typeface="Cambria Math"/>
                </a:rPr>
                <a:t> </a:t>
              </a:r>
              <a:r>
                <a:rPr lang="en-US" sz="1200" b="0" i="0" smtClean="0">
                  <a:latin typeface="Cambria Math"/>
                </a:rPr>
                <a:t>2</a:t>
              </a:r>
              <a:r>
                <a:rPr lang="en-US" sz="1200" b="0" i="0" smtClean="0">
                  <a:latin typeface="Cambria Math"/>
                </a:rPr>
                <a:t>〗^</a:t>
              </a:r>
              <a:r>
                <a:rPr lang="en-US" sz="1200" b="0" i="0" smtClean="0">
                  <a:latin typeface="Cambria Math"/>
                </a:rPr>
                <a:t>𝑛</a:t>
              </a:r>
              <a:r>
                <a:rPr lang="en-US" sz="1200" i="0" dirty="0" smtClean="0">
                  <a:latin typeface="Times New Roman" pitchFamily="18" charset="0"/>
                  <a:cs typeface="Times New Roman" pitchFamily="18" charset="0"/>
                </a:rPr>
                <a:t> = 1.</a:t>
              </a:r>
              <a:endParaRPr lang="en-US" sz="1200" dirty="0"/>
            </a:p>
          </dgm:t>
        </dgm:pt>
      </mc:Fallback>
    </mc:AlternateContent>
    <dgm:pt modelId="{C8726066-DAE7-3047-AC88-72CEE508F571}" type="parTrans" cxnId="{877731CB-90AD-0444-800B-3AEA1262CFA8}">
      <dgm:prSet/>
      <dgm:spPr/>
      <dgm:t>
        <a:bodyPr/>
        <a:lstStyle/>
        <a:p>
          <a:endParaRPr lang="en-US"/>
        </a:p>
      </dgm:t>
    </dgm:pt>
    <dgm:pt modelId="{8F87207F-F577-8F47-9B15-14DB95C88D12}" type="sibTrans" cxnId="{877731CB-90AD-0444-800B-3AEA1262CFA8}">
      <dgm:prSet/>
      <dgm:spPr/>
      <dgm:t>
        <a:bodyPr/>
        <a:lstStyle/>
        <a:p>
          <a:endParaRPr lang="en-US"/>
        </a:p>
      </dgm:t>
    </dgm:pt>
    <dgm:pt modelId="{BC2DC8EC-66DC-4844-BFC3-7AA8E3216509}">
      <dgm:prSet custT="1"/>
      <dgm:spPr/>
      <dgm:t>
        <a:bodyPr/>
        <a:lstStyle/>
        <a:p>
          <a:pPr rtl="0"/>
          <a:r>
            <a: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 use the finite field GF(2</a:t>
          </a:r>
          <a:r>
            <a:rPr lang="en-US" sz="1600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  <a:r>
            <a: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gm:t>
    </dgm:pt>
    <dgm:pt modelId="{909DF5E7-6EBD-C345-ABA1-FAF4C2E59451}" type="parTrans" cxnId="{187B466F-14B6-304C-BD0F-B446442F9F45}">
      <dgm:prSet/>
      <dgm:spPr/>
      <dgm:t>
        <a:bodyPr/>
        <a:lstStyle/>
        <a:p>
          <a:endParaRPr lang="en-US"/>
        </a:p>
      </dgm:t>
    </dgm:pt>
    <dgm:pt modelId="{BF9A04F6-BC14-7942-A7C1-150C26C7B8E6}" type="sibTrans" cxnId="{187B466F-14B6-304C-BD0F-B446442F9F45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F4CFE065-23C6-B142-8D6D-CF9D2AF86389}">
          <dgm:prSet custT="1"/>
          <dgm:spPr/>
          <dgm:t>
            <a:bodyPr/>
            <a:lstStyle/>
            <a:p>
              <a:pPr rtl="0"/>
              <a:r>
                <a:rPr lang="en-US" sz="1200" dirty="0" smtClean="0"/>
                <a:t>Every polynomial in </a:t>
              </a:r>
              <a14:m>
                <m:oMath xmlns:m="http://schemas.openxmlformats.org/officeDocument/2006/math">
                  <m:r>
                    <a:rPr lang="en-US" sz="1200" i="1" dirty="0" smtClean="0">
                      <a:latin typeface="Cambria Math"/>
                    </a:rPr>
                    <m:t>𝐺𝐹</m:t>
                  </m:r>
                  <m:r>
                    <a:rPr lang="en-US" sz="1200" i="1" dirty="0" smtClean="0">
                      <a:latin typeface="Cambria Math"/>
                    </a:rPr>
                    <m:t>(2</m:t>
                  </m:r>
                  <m:r>
                    <a:rPr lang="en-US" sz="1200" i="1" baseline="30000" dirty="0" smtClean="0">
                      <a:latin typeface="Cambria Math"/>
                    </a:rPr>
                    <m:t>𝑛</m:t>
                  </m:r>
                  <m:r>
                    <a:rPr lang="en-US" sz="1200" i="1" dirty="0" smtClean="0">
                      <a:latin typeface="Cambria Math"/>
                    </a:rPr>
                    <m:t>)</m:t>
                  </m:r>
                </m:oMath>
              </a14:m>
              <a:r>
                <a:rPr lang="en-US" sz="1200" dirty="0" smtClean="0"/>
                <a:t> can be represented by an </a:t>
              </a:r>
              <a14:m>
                <m:oMath xmlns:m="http://schemas.openxmlformats.org/officeDocument/2006/math">
                  <m:r>
                    <a:rPr lang="en-US" sz="1200" i="1" dirty="0" smtClean="0">
                      <a:latin typeface="Cambria Math"/>
                    </a:rPr>
                    <m:t>𝑛</m:t>
                  </m:r>
                </m:oMath>
              </a14:m>
              <a:r>
                <a:rPr lang="en-US" sz="1200" dirty="0" smtClean="0"/>
                <a:t>-bit number</a:t>
              </a:r>
            </a:p>
          </dgm:t>
        </dgm:pt>
      </mc:Choice>
      <mc:Fallback xmlns="">
        <dgm:pt modelId="{F4CFE065-23C6-B142-8D6D-CF9D2AF86389}">
          <dgm:prSet custT="1"/>
          <dgm:spPr/>
          <dgm:t>
            <a:bodyPr/>
            <a:lstStyle/>
            <a:p>
              <a:pPr rtl="0"/>
              <a:r>
                <a:rPr lang="en-US" sz="1200" dirty="0" smtClean="0"/>
                <a:t>Every polynomial in </a:t>
              </a:r>
              <a:r>
                <a:rPr lang="en-US" sz="1200" i="0" dirty="0" smtClean="0">
                  <a:latin typeface="Cambria Math"/>
                </a:rPr>
                <a:t>𝐺𝐹(2</a:t>
              </a:r>
              <a:r>
                <a:rPr lang="en-US" sz="1200" i="0" baseline="30000" dirty="0" smtClean="0">
                  <a:latin typeface="Cambria Math"/>
                </a:rPr>
                <a:t>𝑛</a:t>
              </a:r>
              <a:r>
                <a:rPr lang="en-US" sz="1200" i="0" dirty="0" smtClean="0">
                  <a:latin typeface="Cambria Math"/>
                </a:rPr>
                <a:t>)</a:t>
              </a:r>
              <a:r>
                <a:rPr lang="en-US" sz="1200" dirty="0" smtClean="0"/>
                <a:t> can be represented by an </a:t>
              </a:r>
              <a:r>
                <a:rPr lang="en-US" sz="1200" i="0" dirty="0" smtClean="0">
                  <a:latin typeface="Cambria Math"/>
                </a:rPr>
                <a:t>𝑛</a:t>
              </a:r>
              <a:r>
                <a:rPr lang="en-US" sz="1200" dirty="0" smtClean="0"/>
                <a:t>-bit number</a:t>
              </a:r>
            </a:p>
          </dgm:t>
        </dgm:pt>
      </mc:Fallback>
    </mc:AlternateContent>
    <dgm:pt modelId="{C78A94E4-8055-4241-82B3-6293CB4DDAEB}" type="parTrans" cxnId="{09C8C5A3-AC8E-264E-A04E-40FB6F2D061B}">
      <dgm:prSet/>
      <dgm:spPr/>
      <dgm:t>
        <a:bodyPr/>
        <a:lstStyle/>
        <a:p>
          <a:endParaRPr lang="en-US"/>
        </a:p>
      </dgm:t>
    </dgm:pt>
    <dgm:pt modelId="{BC34E49C-3CBF-CB42-988D-8FF9CF3EB9B8}" type="sibTrans" cxnId="{09C8C5A3-AC8E-264E-A04E-40FB6F2D061B}">
      <dgm:prSet/>
      <dgm:spPr/>
      <dgm:t>
        <a:bodyPr/>
        <a:lstStyle/>
        <a:p>
          <a:endParaRPr lang="en-US"/>
        </a:p>
      </dgm:t>
    </dgm:pt>
    <dgm:pt modelId="{C840EBB5-0573-C044-A5B1-6E039D9D80B2}" type="pres">
      <dgm:prSet presAssocID="{0E0B51CE-FF13-1E43-8B59-248799FA827F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720443-5252-1642-B586-95AA8715A297}" type="pres">
      <dgm:prSet presAssocID="{0E0B51CE-FF13-1E43-8B59-248799FA827F}" presName="axisShape" presStyleLbl="bgShp" presStyleIdx="0" presStyleCnt="1"/>
      <dgm:spPr>
        <a:ln>
          <a:solidFill>
            <a:schemeClr val="accent1">
              <a:lumMod val="75000"/>
            </a:schemeClr>
          </a:solidFill>
        </a:ln>
      </dgm:spPr>
    </dgm:pt>
    <dgm:pt modelId="{F02C4F4C-FCB1-0443-B6B2-CA769993A894}" type="pres">
      <dgm:prSet presAssocID="{0E0B51CE-FF13-1E43-8B59-248799FA827F}" presName="rect1" presStyleLbl="node1" presStyleIdx="0" presStyleCnt="4" custScaleX="120896" custScaleY="102985" custLinFactNeighborX="-18657" custLinFactNeighborY="-111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69615E-8EAD-AB48-9679-74DB2A770416}" type="pres">
      <dgm:prSet presAssocID="{0E0B51CE-FF13-1E43-8B59-248799FA827F}" presName="rect2" presStyleLbl="node1" presStyleIdx="1" presStyleCnt="4" custScaleX="120896" custScaleY="102985" custLinFactNeighborX="23302" custLinFactNeighborY="-111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C5B60B-B2A0-E145-A453-C1470DD027A7}" type="pres">
      <dgm:prSet presAssocID="{0E0B51CE-FF13-1E43-8B59-248799FA827F}" presName="rect3" presStyleLbl="node1" presStyleIdx="2" presStyleCnt="4" custScaleX="120896" custScaleY="102985" custLinFactNeighborX="-21264" custLinFactNeighborY="111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8FFFF3-6EB2-D642-A9D4-50355939D367}" type="pres">
      <dgm:prSet presAssocID="{0E0B51CE-FF13-1E43-8B59-248799FA827F}" presName="rect4" presStyleLbl="node1" presStyleIdx="3" presStyleCnt="4" custScaleX="120896" custScaleY="102985" custLinFactNeighborX="23355" custLinFactNeighborY="101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57788F-D666-3A44-A1FB-44D0270F45B0}" type="presOf" srcId="{B0446F9D-AE36-D741-959E-DCE7E24B4084}" destId="{F02C4F4C-FCB1-0443-B6B2-CA769993A894}" srcOrd="0" destOrd="0" presId="urn:microsoft.com/office/officeart/2005/8/layout/matrix2"/>
    <dgm:cxn modelId="{59F888BB-07AF-D248-9D56-A0FFC447C2AD}" srcId="{8F4EE671-18F0-8B4F-9162-28C1BE73628E}" destId="{A8E7671D-92DF-7340-80EF-B7B7EA615667}" srcOrd="0" destOrd="0" parTransId="{89FB21F5-FBE2-B840-A887-3CCEE7BD93A9}" sibTransId="{B9BB26CA-2CDD-0A4C-B6A1-8D880621F34A}"/>
    <dgm:cxn modelId="{877731CB-90AD-0444-800B-3AEA1262CFA8}" srcId="{7A843813-48CF-AB4E-97D7-DE3C697DBEE0}" destId="{5B79A25E-D0D5-0344-A4DD-121E6E74A4FE}" srcOrd="0" destOrd="0" parTransId="{C8726066-DAE7-3047-AC88-72CEE508F571}" sibTransId="{8F87207F-F577-8F47-9B15-14DB95C88D12}"/>
    <dgm:cxn modelId="{92381B8F-918F-AD4A-BAD9-87617E04E33E}" srcId="{B0446F9D-AE36-D741-959E-DCE7E24B4084}" destId="{008652F4-8904-D44C-95B4-6213BF68598B}" srcOrd="0" destOrd="0" parTransId="{46DEC4E1-D3CD-424A-AF73-1266AAEDC9D9}" sibTransId="{0CC09495-F4B8-BD4A-8C5A-2A90A4E0A380}"/>
    <dgm:cxn modelId="{09C8C5A3-AC8E-264E-A04E-40FB6F2D061B}" srcId="{BC2DC8EC-66DC-4844-BFC3-7AA8E3216509}" destId="{F4CFE065-23C6-B142-8D6D-CF9D2AF86389}" srcOrd="0" destOrd="0" parTransId="{C78A94E4-8055-4241-82B3-6293CB4DDAEB}" sibTransId="{BC34E49C-3CBF-CB42-988D-8FF9CF3EB9B8}"/>
    <dgm:cxn modelId="{0643A58C-3FDE-F942-BBE9-5FBBCAB5C183}" type="presOf" srcId="{7A843813-48CF-AB4E-97D7-DE3C697DBEE0}" destId="{05C5B60B-B2A0-E145-A453-C1470DD027A7}" srcOrd="0" destOrd="0" presId="urn:microsoft.com/office/officeart/2005/8/layout/matrix2"/>
    <dgm:cxn modelId="{187B466F-14B6-304C-BD0F-B446442F9F45}" srcId="{0E0B51CE-FF13-1E43-8B59-248799FA827F}" destId="{BC2DC8EC-66DC-4844-BFC3-7AA8E3216509}" srcOrd="3" destOrd="0" parTransId="{909DF5E7-6EBD-C345-ABA1-FAF4C2E59451}" sibTransId="{BF9A04F6-BC14-7942-A7C1-150C26C7B8E6}"/>
    <dgm:cxn modelId="{C4B79165-5B60-0842-BF48-DB9A542F6536}" type="presOf" srcId="{8F4EE671-18F0-8B4F-9162-28C1BE73628E}" destId="{1E69615E-8EAD-AB48-9679-74DB2A770416}" srcOrd="0" destOrd="0" presId="urn:microsoft.com/office/officeart/2005/8/layout/matrix2"/>
    <dgm:cxn modelId="{CA6F0AEE-E93F-5F44-A381-1AB3E3ADF972}" srcId="{0E0B51CE-FF13-1E43-8B59-248799FA827F}" destId="{B0446F9D-AE36-D741-959E-DCE7E24B4084}" srcOrd="0" destOrd="0" parTransId="{6409C14B-FCCA-3844-8FCD-FFF2984E8942}" sibTransId="{19EEABA8-8915-D64E-820B-5AF164014DE2}"/>
    <dgm:cxn modelId="{03204809-0BA1-564C-BC4D-1847F44E32E4}" type="presOf" srcId="{0E0B51CE-FF13-1E43-8B59-248799FA827F}" destId="{C840EBB5-0573-C044-A5B1-6E039D9D80B2}" srcOrd="0" destOrd="0" presId="urn:microsoft.com/office/officeart/2005/8/layout/matrix2"/>
    <dgm:cxn modelId="{80A98F5E-ED80-494E-84AF-DF60611D8236}" type="presOf" srcId="{A8E7671D-92DF-7340-80EF-B7B7EA615667}" destId="{1E69615E-8EAD-AB48-9679-74DB2A770416}" srcOrd="0" destOrd="1" presId="urn:microsoft.com/office/officeart/2005/8/layout/matrix2"/>
    <dgm:cxn modelId="{7CF16B8B-2F75-C745-ADAD-734FB37C114E}" srcId="{0E0B51CE-FF13-1E43-8B59-248799FA827F}" destId="{8F4EE671-18F0-8B4F-9162-28C1BE73628E}" srcOrd="1" destOrd="0" parTransId="{07F6A31E-1335-5143-9192-0C35E6E5CC6A}" sibTransId="{4AA78A9B-887D-AE42-8006-946BC89375A5}"/>
    <dgm:cxn modelId="{BA8C100D-8D0D-5B43-A28F-9EBE33CAD82C}" srcId="{0E0B51CE-FF13-1E43-8B59-248799FA827F}" destId="{7A843813-48CF-AB4E-97D7-DE3C697DBEE0}" srcOrd="2" destOrd="0" parTransId="{B4BC9CA2-389E-964A-90ED-E572F7CCDBAE}" sibTransId="{1D5CCE58-EF26-954D-A0B1-E8D7209FB7C5}"/>
    <dgm:cxn modelId="{7735F91A-448B-7B4A-B952-1F3B44133C30}" type="presOf" srcId="{F4CFE065-23C6-B142-8D6D-CF9D2AF86389}" destId="{308FFFF3-6EB2-D642-A9D4-50355939D367}" srcOrd="0" destOrd="1" presId="urn:microsoft.com/office/officeart/2005/8/layout/matrix2"/>
    <dgm:cxn modelId="{B8265430-4686-FC4E-A6B9-C7E92F6A9B3F}" type="presOf" srcId="{BC2DC8EC-66DC-4844-BFC3-7AA8E3216509}" destId="{308FFFF3-6EB2-D642-A9D4-50355939D367}" srcOrd="0" destOrd="0" presId="urn:microsoft.com/office/officeart/2005/8/layout/matrix2"/>
    <dgm:cxn modelId="{B498BDEF-0B01-7949-8FBB-5AA481126E0E}" type="presOf" srcId="{008652F4-8904-D44C-95B4-6213BF68598B}" destId="{F02C4F4C-FCB1-0443-B6B2-CA769993A894}" srcOrd="0" destOrd="1" presId="urn:microsoft.com/office/officeart/2005/8/layout/matrix2"/>
    <dgm:cxn modelId="{530345AF-E432-4A4C-B042-27BB1B1B1955}" type="presOf" srcId="{5B79A25E-D0D5-0344-A4DD-121E6E74A4FE}" destId="{05C5B60B-B2A0-E145-A453-C1470DD027A7}" srcOrd="0" destOrd="1" presId="urn:microsoft.com/office/officeart/2005/8/layout/matrix2"/>
    <dgm:cxn modelId="{A8AFD57E-1488-324B-ACB8-A6F6EFC64078}" type="presParOf" srcId="{C840EBB5-0573-C044-A5B1-6E039D9D80B2}" destId="{F9720443-5252-1642-B586-95AA8715A297}" srcOrd="0" destOrd="0" presId="urn:microsoft.com/office/officeart/2005/8/layout/matrix2"/>
    <dgm:cxn modelId="{C8788290-9B82-DA44-BA58-BF4DF4406CF0}" type="presParOf" srcId="{C840EBB5-0573-C044-A5B1-6E039D9D80B2}" destId="{F02C4F4C-FCB1-0443-B6B2-CA769993A894}" srcOrd="1" destOrd="0" presId="urn:microsoft.com/office/officeart/2005/8/layout/matrix2"/>
    <dgm:cxn modelId="{A639B2BD-E72E-D64E-960C-7B74386D019A}" type="presParOf" srcId="{C840EBB5-0573-C044-A5B1-6E039D9D80B2}" destId="{1E69615E-8EAD-AB48-9679-74DB2A770416}" srcOrd="2" destOrd="0" presId="urn:microsoft.com/office/officeart/2005/8/layout/matrix2"/>
    <dgm:cxn modelId="{AA797326-664D-A146-9247-E708D5F894F1}" type="presParOf" srcId="{C840EBB5-0573-C044-A5B1-6E039D9D80B2}" destId="{05C5B60B-B2A0-E145-A453-C1470DD027A7}" srcOrd="3" destOrd="0" presId="urn:microsoft.com/office/officeart/2005/8/layout/matrix2"/>
    <dgm:cxn modelId="{AB2C4270-0B3C-684D-B4F3-61CF5231B4BF}" type="presParOf" srcId="{C840EBB5-0573-C044-A5B1-6E039D9D80B2}" destId="{308FFFF3-6EB2-D642-A9D4-50355939D367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0B51CE-FF13-1E43-8B59-248799FA827F}" type="doc">
      <dgm:prSet loTypeId="urn:microsoft.com/office/officeart/2005/8/layout/matrix2" loCatId="matrix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446F9D-AE36-D741-959E-DCE7E24B4084}">
      <dgm:prSet custT="1"/>
      <dgm:spPr/>
      <dgm:t>
        <a:bodyPr/>
        <a:lstStyle/>
        <a:p>
          <a:pPr rtl="0"/>
          <a:r>
            <a: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If one of the operations used in the algorithm is division, then we need to work in arithmetic defined over a field</a:t>
          </a:r>
          <a:endParaRPr 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09C14B-FCCA-3844-8FCD-FFF2984E8942}" type="parTrans" cxnId="{CA6F0AEE-E93F-5F44-A381-1AB3E3ADF972}">
      <dgm:prSet/>
      <dgm:spPr/>
      <dgm:t>
        <a:bodyPr/>
        <a:lstStyle/>
        <a:p>
          <a:endParaRPr lang="en-US"/>
        </a:p>
      </dgm:t>
    </dgm:pt>
    <dgm:pt modelId="{19EEABA8-8915-D64E-820B-5AF164014DE2}" type="sibTrans" cxnId="{CA6F0AEE-E93F-5F44-A381-1AB3E3ADF972}">
      <dgm:prSet/>
      <dgm:spPr/>
      <dgm:t>
        <a:bodyPr/>
        <a:lstStyle/>
        <a:p>
          <a:endParaRPr lang="en-US"/>
        </a:p>
      </dgm:t>
    </dgm:pt>
    <dgm:pt modelId="{008652F4-8904-D44C-95B4-6213BF68598B}">
      <dgm:prSet custT="1"/>
      <dgm:spPr/>
      <dgm:t>
        <a:bodyPr/>
        <a:lstStyle/>
        <a:p>
          <a:pPr rtl="0"/>
          <a:r>
            <a:rPr lang="en-US" sz="1200" dirty="0" smtClean="0"/>
            <a:t>Division requires that each nonzero element have a multiplicative inverse</a:t>
          </a:r>
          <a:endParaRPr lang="en-US" sz="1200" dirty="0"/>
        </a:p>
      </dgm:t>
    </dgm:pt>
    <dgm:pt modelId="{46DEC4E1-D3CD-424A-AF73-1266AAEDC9D9}" type="parTrans" cxnId="{92381B8F-918F-AD4A-BAD9-87617E04E33E}">
      <dgm:prSet/>
      <dgm:spPr/>
      <dgm:t>
        <a:bodyPr/>
        <a:lstStyle/>
        <a:p>
          <a:endParaRPr lang="en-US"/>
        </a:p>
      </dgm:t>
    </dgm:pt>
    <dgm:pt modelId="{0CC09495-F4B8-BD4A-8C5A-2A90A4E0A380}" type="sibTrans" cxnId="{92381B8F-918F-AD4A-BAD9-87617E04E33E}">
      <dgm:prSet/>
      <dgm:spPr/>
      <dgm:t>
        <a:bodyPr/>
        <a:lstStyle/>
        <a:p>
          <a:endParaRPr lang="en-US"/>
        </a:p>
      </dgm:t>
    </dgm:pt>
    <dgm:pt modelId="{8F4EE671-18F0-8B4F-9162-28C1BE73628E}">
      <dgm:prSet cust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07F6A31E-1335-5143-9192-0C35E6E5CC6A}" type="parTrans" cxnId="{7CF16B8B-2F75-C745-ADAD-734FB37C114E}">
      <dgm:prSet/>
      <dgm:spPr/>
      <dgm:t>
        <a:bodyPr/>
        <a:lstStyle/>
        <a:p>
          <a:endParaRPr lang="en-US"/>
        </a:p>
      </dgm:t>
    </dgm:pt>
    <dgm:pt modelId="{4AA78A9B-887D-AE42-8006-946BC89375A5}" type="sibTrans" cxnId="{7CF16B8B-2F75-C745-ADAD-734FB37C114E}">
      <dgm:prSet/>
      <dgm:spPr/>
      <dgm:t>
        <a:bodyPr/>
        <a:lstStyle/>
        <a:p>
          <a:endParaRPr lang="en-US"/>
        </a:p>
      </dgm:t>
    </dgm:pt>
    <dgm:pt modelId="{A8E7671D-92DF-7340-80EF-B7B7EA615667}">
      <dgm:prSet custT="1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89FB21F5-FBE2-B840-A887-3CCEE7BD93A9}" type="parTrans" cxnId="{59F888BB-07AF-D248-9D56-A0FFC447C2AD}">
      <dgm:prSet/>
      <dgm:spPr/>
      <dgm:t>
        <a:bodyPr/>
        <a:lstStyle/>
        <a:p>
          <a:endParaRPr lang="en-US"/>
        </a:p>
      </dgm:t>
    </dgm:pt>
    <dgm:pt modelId="{B9BB26CA-2CDD-0A4C-B6A1-8D880621F34A}" type="sibTrans" cxnId="{59F888BB-07AF-D248-9D56-A0FFC447C2AD}">
      <dgm:prSet/>
      <dgm:spPr/>
      <dgm:t>
        <a:bodyPr/>
        <a:lstStyle/>
        <a:p>
          <a:endParaRPr lang="en-US"/>
        </a:p>
      </dgm:t>
    </dgm:pt>
    <dgm:pt modelId="{7A843813-48CF-AB4E-97D7-DE3C697DBEE0}">
      <dgm:prSet custT="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B4BC9CA2-389E-964A-90ED-E572F7CCDBAE}" type="parTrans" cxnId="{BA8C100D-8D0D-5B43-A28F-9EBE33CAD82C}">
      <dgm:prSet/>
      <dgm:spPr/>
      <dgm:t>
        <a:bodyPr/>
        <a:lstStyle/>
        <a:p>
          <a:endParaRPr lang="en-US"/>
        </a:p>
      </dgm:t>
    </dgm:pt>
    <dgm:pt modelId="{1D5CCE58-EF26-954D-A0B1-E8D7209FB7C5}" type="sibTrans" cxnId="{BA8C100D-8D0D-5B43-A28F-9EBE33CAD82C}">
      <dgm:prSet/>
      <dgm:spPr/>
      <dgm:t>
        <a:bodyPr/>
        <a:lstStyle/>
        <a:p>
          <a:endParaRPr lang="en-US"/>
        </a:p>
      </dgm:t>
    </dgm:pt>
    <dgm:pt modelId="{5B79A25E-D0D5-0344-A4DD-121E6E74A4FE}">
      <dgm:prSet custT="1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C8726066-DAE7-3047-AC88-72CEE508F571}" type="parTrans" cxnId="{877731CB-90AD-0444-800B-3AEA1262CFA8}">
      <dgm:prSet/>
      <dgm:spPr/>
      <dgm:t>
        <a:bodyPr/>
        <a:lstStyle/>
        <a:p>
          <a:endParaRPr lang="en-US"/>
        </a:p>
      </dgm:t>
    </dgm:pt>
    <dgm:pt modelId="{8F87207F-F577-8F47-9B15-14DB95C88D12}" type="sibTrans" cxnId="{877731CB-90AD-0444-800B-3AEA1262CFA8}">
      <dgm:prSet/>
      <dgm:spPr/>
      <dgm:t>
        <a:bodyPr/>
        <a:lstStyle/>
        <a:p>
          <a:endParaRPr lang="en-US"/>
        </a:p>
      </dgm:t>
    </dgm:pt>
    <dgm:pt modelId="{BC2DC8EC-66DC-4844-BFC3-7AA8E3216509}">
      <dgm:prSet custT="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909DF5E7-6EBD-C345-ABA1-FAF4C2E59451}" type="parTrans" cxnId="{187B466F-14B6-304C-BD0F-B446442F9F45}">
      <dgm:prSet/>
      <dgm:spPr/>
      <dgm:t>
        <a:bodyPr/>
        <a:lstStyle/>
        <a:p>
          <a:endParaRPr lang="en-US"/>
        </a:p>
      </dgm:t>
    </dgm:pt>
    <dgm:pt modelId="{BF9A04F6-BC14-7942-A7C1-150C26C7B8E6}" type="sibTrans" cxnId="{187B466F-14B6-304C-BD0F-B446442F9F45}">
      <dgm:prSet/>
      <dgm:spPr/>
      <dgm:t>
        <a:bodyPr/>
        <a:lstStyle/>
        <a:p>
          <a:endParaRPr lang="en-US"/>
        </a:p>
      </dgm:t>
    </dgm:pt>
    <dgm:pt modelId="{F4CFE065-23C6-B142-8D6D-CF9D2AF86389}">
      <dgm:prSet custT="1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C78A94E4-8055-4241-82B3-6293CB4DDAEB}" type="parTrans" cxnId="{09C8C5A3-AC8E-264E-A04E-40FB6F2D061B}">
      <dgm:prSet/>
      <dgm:spPr/>
      <dgm:t>
        <a:bodyPr/>
        <a:lstStyle/>
        <a:p>
          <a:endParaRPr lang="en-US"/>
        </a:p>
      </dgm:t>
    </dgm:pt>
    <dgm:pt modelId="{BC34E49C-3CBF-CB42-988D-8FF9CF3EB9B8}" type="sibTrans" cxnId="{09C8C5A3-AC8E-264E-A04E-40FB6F2D061B}">
      <dgm:prSet/>
      <dgm:spPr/>
      <dgm:t>
        <a:bodyPr/>
        <a:lstStyle/>
        <a:p>
          <a:endParaRPr lang="en-US"/>
        </a:p>
      </dgm:t>
    </dgm:pt>
    <dgm:pt modelId="{C840EBB5-0573-C044-A5B1-6E039D9D80B2}" type="pres">
      <dgm:prSet presAssocID="{0E0B51CE-FF13-1E43-8B59-248799FA827F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720443-5252-1642-B586-95AA8715A297}" type="pres">
      <dgm:prSet presAssocID="{0E0B51CE-FF13-1E43-8B59-248799FA827F}" presName="axisShape" presStyleLbl="bgShp" presStyleIdx="0" presStyleCnt="1"/>
      <dgm:spPr>
        <a:ln>
          <a:solidFill>
            <a:schemeClr val="accent1">
              <a:lumMod val="75000"/>
            </a:schemeClr>
          </a:solidFill>
        </a:ln>
      </dgm:spPr>
    </dgm:pt>
    <dgm:pt modelId="{F02C4F4C-FCB1-0443-B6B2-CA769993A894}" type="pres">
      <dgm:prSet presAssocID="{0E0B51CE-FF13-1E43-8B59-248799FA827F}" presName="rect1" presStyleLbl="node1" presStyleIdx="0" presStyleCnt="4" custScaleX="120896" custScaleY="102985" custLinFactNeighborX="-18657" custLinFactNeighborY="-111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69615E-8EAD-AB48-9679-74DB2A770416}" type="pres">
      <dgm:prSet presAssocID="{0E0B51CE-FF13-1E43-8B59-248799FA827F}" presName="rect2" presStyleLbl="node1" presStyleIdx="1" presStyleCnt="4" custScaleX="120896" custScaleY="102985" custLinFactNeighborX="23302" custLinFactNeighborY="-111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C5B60B-B2A0-E145-A453-C1470DD027A7}" type="pres">
      <dgm:prSet presAssocID="{0E0B51CE-FF13-1E43-8B59-248799FA827F}" presName="rect3" presStyleLbl="node1" presStyleIdx="2" presStyleCnt="4" custScaleX="120896" custScaleY="102985" custLinFactNeighborX="-21264" custLinFactNeighborY="111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8FFFF3-6EB2-D642-A9D4-50355939D367}" type="pres">
      <dgm:prSet presAssocID="{0E0B51CE-FF13-1E43-8B59-248799FA827F}" presName="rect4" presStyleLbl="node1" presStyleIdx="3" presStyleCnt="4" custScaleX="120896" custScaleY="102985" custLinFactNeighborX="23355" custLinFactNeighborY="101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381B8F-918F-AD4A-BAD9-87617E04E33E}" srcId="{B0446F9D-AE36-D741-959E-DCE7E24B4084}" destId="{008652F4-8904-D44C-95B4-6213BF68598B}" srcOrd="0" destOrd="0" parTransId="{46DEC4E1-D3CD-424A-AF73-1266AAEDC9D9}" sibTransId="{0CC09495-F4B8-BD4A-8C5A-2A90A4E0A380}"/>
    <dgm:cxn modelId="{C4B79165-5B60-0842-BF48-DB9A542F6536}" type="presOf" srcId="{8F4EE671-18F0-8B4F-9162-28C1BE73628E}" destId="{1E69615E-8EAD-AB48-9679-74DB2A770416}" srcOrd="0" destOrd="0" presId="urn:microsoft.com/office/officeart/2005/8/layout/matrix2"/>
    <dgm:cxn modelId="{03204809-0BA1-564C-BC4D-1847F44E32E4}" type="presOf" srcId="{0E0B51CE-FF13-1E43-8B59-248799FA827F}" destId="{C840EBB5-0573-C044-A5B1-6E039D9D80B2}" srcOrd="0" destOrd="0" presId="urn:microsoft.com/office/officeart/2005/8/layout/matrix2"/>
    <dgm:cxn modelId="{187B466F-14B6-304C-BD0F-B446442F9F45}" srcId="{0E0B51CE-FF13-1E43-8B59-248799FA827F}" destId="{BC2DC8EC-66DC-4844-BFC3-7AA8E3216509}" srcOrd="3" destOrd="0" parTransId="{909DF5E7-6EBD-C345-ABA1-FAF4C2E59451}" sibTransId="{BF9A04F6-BC14-7942-A7C1-150C26C7B8E6}"/>
    <dgm:cxn modelId="{877731CB-90AD-0444-800B-3AEA1262CFA8}" srcId="{7A843813-48CF-AB4E-97D7-DE3C697DBEE0}" destId="{5B79A25E-D0D5-0344-A4DD-121E6E74A4FE}" srcOrd="0" destOrd="0" parTransId="{C8726066-DAE7-3047-AC88-72CEE508F571}" sibTransId="{8F87207F-F577-8F47-9B15-14DB95C88D12}"/>
    <dgm:cxn modelId="{B498BDEF-0B01-7949-8FBB-5AA481126E0E}" type="presOf" srcId="{008652F4-8904-D44C-95B4-6213BF68598B}" destId="{F02C4F4C-FCB1-0443-B6B2-CA769993A894}" srcOrd="0" destOrd="1" presId="urn:microsoft.com/office/officeart/2005/8/layout/matrix2"/>
    <dgm:cxn modelId="{80A98F5E-ED80-494E-84AF-DF60611D8236}" type="presOf" srcId="{A8E7671D-92DF-7340-80EF-B7B7EA615667}" destId="{1E69615E-8EAD-AB48-9679-74DB2A770416}" srcOrd="0" destOrd="1" presId="urn:microsoft.com/office/officeart/2005/8/layout/matrix2"/>
    <dgm:cxn modelId="{B8265430-4686-FC4E-A6B9-C7E92F6A9B3F}" type="presOf" srcId="{BC2DC8EC-66DC-4844-BFC3-7AA8E3216509}" destId="{308FFFF3-6EB2-D642-A9D4-50355939D367}" srcOrd="0" destOrd="0" presId="urn:microsoft.com/office/officeart/2005/8/layout/matrix2"/>
    <dgm:cxn modelId="{59F888BB-07AF-D248-9D56-A0FFC447C2AD}" srcId="{8F4EE671-18F0-8B4F-9162-28C1BE73628E}" destId="{A8E7671D-92DF-7340-80EF-B7B7EA615667}" srcOrd="0" destOrd="0" parTransId="{89FB21F5-FBE2-B840-A887-3CCEE7BD93A9}" sibTransId="{B9BB26CA-2CDD-0A4C-B6A1-8D880621F34A}"/>
    <dgm:cxn modelId="{09C8C5A3-AC8E-264E-A04E-40FB6F2D061B}" srcId="{BC2DC8EC-66DC-4844-BFC3-7AA8E3216509}" destId="{F4CFE065-23C6-B142-8D6D-CF9D2AF86389}" srcOrd="0" destOrd="0" parTransId="{C78A94E4-8055-4241-82B3-6293CB4DDAEB}" sibTransId="{BC34E49C-3CBF-CB42-988D-8FF9CF3EB9B8}"/>
    <dgm:cxn modelId="{7CF16B8B-2F75-C745-ADAD-734FB37C114E}" srcId="{0E0B51CE-FF13-1E43-8B59-248799FA827F}" destId="{8F4EE671-18F0-8B4F-9162-28C1BE73628E}" srcOrd="1" destOrd="0" parTransId="{07F6A31E-1335-5143-9192-0C35E6E5CC6A}" sibTransId="{4AA78A9B-887D-AE42-8006-946BC89375A5}"/>
    <dgm:cxn modelId="{0643A58C-3FDE-F942-BBE9-5FBBCAB5C183}" type="presOf" srcId="{7A843813-48CF-AB4E-97D7-DE3C697DBEE0}" destId="{05C5B60B-B2A0-E145-A453-C1470DD027A7}" srcOrd="0" destOrd="0" presId="urn:microsoft.com/office/officeart/2005/8/layout/matrix2"/>
    <dgm:cxn modelId="{530345AF-E432-4A4C-B042-27BB1B1B1955}" type="presOf" srcId="{5B79A25E-D0D5-0344-A4DD-121E6E74A4FE}" destId="{05C5B60B-B2A0-E145-A453-C1470DD027A7}" srcOrd="0" destOrd="1" presId="urn:microsoft.com/office/officeart/2005/8/layout/matrix2"/>
    <dgm:cxn modelId="{B257788F-D666-3A44-A1FB-44D0270F45B0}" type="presOf" srcId="{B0446F9D-AE36-D741-959E-DCE7E24B4084}" destId="{F02C4F4C-FCB1-0443-B6B2-CA769993A894}" srcOrd="0" destOrd="0" presId="urn:microsoft.com/office/officeart/2005/8/layout/matrix2"/>
    <dgm:cxn modelId="{CA6F0AEE-E93F-5F44-A381-1AB3E3ADF972}" srcId="{0E0B51CE-FF13-1E43-8B59-248799FA827F}" destId="{B0446F9D-AE36-D741-959E-DCE7E24B4084}" srcOrd="0" destOrd="0" parTransId="{6409C14B-FCCA-3844-8FCD-FFF2984E8942}" sibTransId="{19EEABA8-8915-D64E-820B-5AF164014DE2}"/>
    <dgm:cxn modelId="{7735F91A-448B-7B4A-B952-1F3B44133C30}" type="presOf" srcId="{F4CFE065-23C6-B142-8D6D-CF9D2AF86389}" destId="{308FFFF3-6EB2-D642-A9D4-50355939D367}" srcOrd="0" destOrd="1" presId="urn:microsoft.com/office/officeart/2005/8/layout/matrix2"/>
    <dgm:cxn modelId="{BA8C100D-8D0D-5B43-A28F-9EBE33CAD82C}" srcId="{0E0B51CE-FF13-1E43-8B59-248799FA827F}" destId="{7A843813-48CF-AB4E-97D7-DE3C697DBEE0}" srcOrd="2" destOrd="0" parTransId="{B4BC9CA2-389E-964A-90ED-E572F7CCDBAE}" sibTransId="{1D5CCE58-EF26-954D-A0B1-E8D7209FB7C5}"/>
    <dgm:cxn modelId="{A8AFD57E-1488-324B-ACB8-A6F6EFC64078}" type="presParOf" srcId="{C840EBB5-0573-C044-A5B1-6E039D9D80B2}" destId="{F9720443-5252-1642-B586-95AA8715A297}" srcOrd="0" destOrd="0" presId="urn:microsoft.com/office/officeart/2005/8/layout/matrix2"/>
    <dgm:cxn modelId="{C8788290-9B82-DA44-BA58-BF4DF4406CF0}" type="presParOf" srcId="{C840EBB5-0573-C044-A5B1-6E039D9D80B2}" destId="{F02C4F4C-FCB1-0443-B6B2-CA769993A894}" srcOrd="1" destOrd="0" presId="urn:microsoft.com/office/officeart/2005/8/layout/matrix2"/>
    <dgm:cxn modelId="{A639B2BD-E72E-D64E-960C-7B74386D019A}" type="presParOf" srcId="{C840EBB5-0573-C044-A5B1-6E039D9D80B2}" destId="{1E69615E-8EAD-AB48-9679-74DB2A770416}" srcOrd="2" destOrd="0" presId="urn:microsoft.com/office/officeart/2005/8/layout/matrix2"/>
    <dgm:cxn modelId="{AA797326-664D-A146-9247-E708D5F894F1}" type="presParOf" srcId="{C840EBB5-0573-C044-A5B1-6E039D9D80B2}" destId="{05C5B60B-B2A0-E145-A453-C1470DD027A7}" srcOrd="3" destOrd="0" presId="urn:microsoft.com/office/officeart/2005/8/layout/matrix2"/>
    <dgm:cxn modelId="{AB2C4270-0B3C-684D-B4F3-61CF5231B4BF}" type="presParOf" srcId="{C840EBB5-0573-C044-A5B1-6E039D9D80B2}" destId="{308FFFF3-6EB2-D642-A9D4-50355939D367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47AD63-7D06-8248-ABD2-9E5936D31DE7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553825-9D97-584A-898C-1C11CAF6AD95}">
      <dgm:prSet phldrT="[Text]" custT="1"/>
      <dgm:spPr/>
      <dgm:t>
        <a:bodyPr/>
        <a:lstStyle/>
        <a:p>
          <a:r>
            <a: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rPr>
            <a:t>Four different stages are used:</a:t>
          </a:r>
          <a:endParaRPr 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D417EA-3AFF-FA43-A2AB-D743084A39C4}" type="parTrans" cxnId="{58CDB699-8103-1A4B-942F-069F5410EA36}">
      <dgm:prSet/>
      <dgm:spPr/>
      <dgm:t>
        <a:bodyPr/>
        <a:lstStyle/>
        <a:p>
          <a:endParaRPr lang="en-US"/>
        </a:p>
      </dgm:t>
    </dgm:pt>
    <dgm:pt modelId="{032FB97B-4EDA-BB46-95FC-3CB6DD5A0523}" type="sibTrans" cxnId="{58CDB699-8103-1A4B-942F-069F5410EA36}">
      <dgm:prSet/>
      <dgm:spPr/>
      <dgm:t>
        <a:bodyPr/>
        <a:lstStyle/>
        <a:p>
          <a:endParaRPr lang="en-US"/>
        </a:p>
      </dgm:t>
    </dgm:pt>
    <dgm:pt modelId="{CCEFF276-B24A-AC4C-805F-165E96CC6EE0}">
      <dgm:prSet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b="1" dirty="0" err="1" smtClean="0">
              <a:ea typeface="+mn-ea"/>
            </a:rPr>
            <a:t>AddRoundKey</a:t>
          </a:r>
          <a:r>
            <a:rPr lang="en-US" dirty="0" smtClean="0">
              <a:ea typeface="+mn-ea"/>
            </a:rPr>
            <a:t> – a simple bitwise XOR of the current block with a portion of the expanded key</a:t>
          </a:r>
        </a:p>
      </dgm:t>
    </dgm:pt>
    <dgm:pt modelId="{1AAAA0D5-3971-7549-810F-0C36AC65881D}" type="sibTrans" cxnId="{B3D7B8EB-E450-D949-ABC9-B3A867F1370B}">
      <dgm:prSet/>
      <dgm:spPr/>
      <dgm:t>
        <a:bodyPr/>
        <a:lstStyle/>
        <a:p>
          <a:endParaRPr lang="en-US"/>
        </a:p>
      </dgm:t>
    </dgm:pt>
    <dgm:pt modelId="{2BA28E47-7DDD-214A-B667-DF2B8B19ED9C}" type="parTrans" cxnId="{B3D7B8EB-E450-D949-ABC9-B3A867F1370B}">
      <dgm:prSet/>
      <dgm:spPr/>
      <dgm:t>
        <a:bodyPr/>
        <a:lstStyle/>
        <a:p>
          <a:endParaRPr lang="en-US"/>
        </a:p>
      </dgm:t>
    </dgm:pt>
    <dgm:pt modelId="{4033CD6D-2876-604D-BE7A-E05AAB5AE07F}">
      <dgm:prSet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b="1" dirty="0" err="1" smtClean="0">
              <a:ea typeface="+mn-ea"/>
            </a:rPr>
            <a:t>MixColumns</a:t>
          </a:r>
          <a:r>
            <a:rPr lang="en-US" dirty="0" smtClean="0">
              <a:ea typeface="+mn-ea"/>
            </a:rPr>
            <a:t> – a substitution that makes use of arithmetic over GF(2</a:t>
          </a:r>
          <a:r>
            <a:rPr lang="en-US" baseline="30000" dirty="0" smtClean="0">
              <a:ea typeface="+mn-ea"/>
            </a:rPr>
            <a:t>8</a:t>
          </a:r>
          <a:r>
            <a:rPr lang="en-US" dirty="0" smtClean="0">
              <a:ea typeface="+mn-ea"/>
            </a:rPr>
            <a:t>)</a:t>
          </a:r>
        </a:p>
      </dgm:t>
    </dgm:pt>
    <dgm:pt modelId="{A8283F94-A158-6C4F-BEF4-BC3FB635C876}" type="sibTrans" cxnId="{1B5174DE-0717-B740-AF08-A4E0E68C8681}">
      <dgm:prSet/>
      <dgm:spPr/>
      <dgm:t>
        <a:bodyPr/>
        <a:lstStyle/>
        <a:p>
          <a:endParaRPr lang="en-US"/>
        </a:p>
      </dgm:t>
    </dgm:pt>
    <dgm:pt modelId="{E5241A44-0BDF-DD40-8C56-6029EE670BFE}" type="parTrans" cxnId="{1B5174DE-0717-B740-AF08-A4E0E68C8681}">
      <dgm:prSet/>
      <dgm:spPr/>
      <dgm:t>
        <a:bodyPr/>
        <a:lstStyle/>
        <a:p>
          <a:endParaRPr lang="en-US"/>
        </a:p>
      </dgm:t>
    </dgm:pt>
    <dgm:pt modelId="{3A5A80A1-0823-4E48-BAA9-60D647BD1794}">
      <dgm:prSet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b="1" dirty="0" err="1" smtClean="0">
              <a:ea typeface="+mn-ea"/>
            </a:rPr>
            <a:t>ShiftRows</a:t>
          </a:r>
          <a:r>
            <a:rPr lang="en-US" dirty="0" smtClean="0">
              <a:ea typeface="+mn-ea"/>
            </a:rPr>
            <a:t> – a simple permutation</a:t>
          </a:r>
        </a:p>
      </dgm:t>
    </dgm:pt>
    <dgm:pt modelId="{332AABC2-9D8E-AB48-9566-0373AF4E29CB}" type="sibTrans" cxnId="{EF72870E-E9EA-2741-BBDD-D95D5B2529F5}">
      <dgm:prSet/>
      <dgm:spPr/>
      <dgm:t>
        <a:bodyPr/>
        <a:lstStyle/>
        <a:p>
          <a:endParaRPr lang="en-US"/>
        </a:p>
      </dgm:t>
    </dgm:pt>
    <dgm:pt modelId="{DE5E0F10-A72B-D341-8EB8-F54DD3D77EAB}" type="parTrans" cxnId="{EF72870E-E9EA-2741-BBDD-D95D5B2529F5}">
      <dgm:prSet/>
      <dgm:spPr/>
      <dgm:t>
        <a:bodyPr/>
        <a:lstStyle/>
        <a:p>
          <a:endParaRPr lang="en-US"/>
        </a:p>
      </dgm:t>
    </dgm:pt>
    <dgm:pt modelId="{FD478CD5-B496-2D43-973B-D634346F1657}">
      <dgm:prSet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b="1" dirty="0" smtClean="0">
              <a:ea typeface="+mn-ea"/>
            </a:rPr>
            <a:t>Substitute bytes </a:t>
          </a:r>
          <a:r>
            <a:rPr lang="en-US" dirty="0" smtClean="0">
              <a:ea typeface="+mn-ea"/>
            </a:rPr>
            <a:t>– uses an S-box to perform a byte-by-byte substitution of the block</a:t>
          </a:r>
        </a:p>
      </dgm:t>
    </dgm:pt>
    <dgm:pt modelId="{B4C6FE8E-87AC-704C-8CD2-EFD030F4F804}" type="sibTrans" cxnId="{B278EF8A-1090-6F41-940E-9189F66A57BD}">
      <dgm:prSet/>
      <dgm:spPr/>
      <dgm:t>
        <a:bodyPr/>
        <a:lstStyle/>
        <a:p>
          <a:endParaRPr lang="en-US"/>
        </a:p>
      </dgm:t>
    </dgm:pt>
    <dgm:pt modelId="{9D9E8158-993F-084E-B1E6-FB437FCC2DC0}" type="parTrans" cxnId="{B278EF8A-1090-6F41-940E-9189F66A57BD}">
      <dgm:prSet/>
      <dgm:spPr/>
      <dgm:t>
        <a:bodyPr/>
        <a:lstStyle/>
        <a:p>
          <a:endParaRPr lang="en-US"/>
        </a:p>
      </dgm:t>
    </dgm:pt>
    <dgm:pt modelId="{880A8E55-3839-B547-A88F-D9CB845457FE}" type="pres">
      <dgm:prSet presAssocID="{A347AD63-7D06-8248-ABD2-9E5936D31DE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E24192-F4B8-3E4C-A177-8E6D7BDDDC86}" type="pres">
      <dgm:prSet presAssocID="{F6553825-9D97-584A-898C-1C11CAF6AD95}" presName="composite" presStyleCnt="0"/>
      <dgm:spPr/>
    </dgm:pt>
    <dgm:pt modelId="{662F98EA-7723-4F41-B030-8D4B9072EB45}" type="pres">
      <dgm:prSet presAssocID="{F6553825-9D97-584A-898C-1C11CAF6AD95}" presName="parTx" presStyleLbl="alignNode1" presStyleIdx="0" presStyleCnt="1" custLinFactNeighborY="-179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43BE8B-F126-A64F-83F6-C9B6AB912E3B}" type="pres">
      <dgm:prSet presAssocID="{F6553825-9D97-584A-898C-1C11CAF6AD95}" presName="desTx" presStyleLbl="alignAccFollowNode1" presStyleIdx="0" presStyleCnt="1" custScaleY="967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7FFB60-C30A-D447-A472-0AA897DC477A}" type="presOf" srcId="{3A5A80A1-0823-4E48-BAA9-60D647BD1794}" destId="{4543BE8B-F126-A64F-83F6-C9B6AB912E3B}" srcOrd="0" destOrd="1" presId="urn:microsoft.com/office/officeart/2005/8/layout/hList1"/>
    <dgm:cxn modelId="{69BF911D-8302-8A47-805B-377573D8A85D}" type="presOf" srcId="{4033CD6D-2876-604D-BE7A-E05AAB5AE07F}" destId="{4543BE8B-F126-A64F-83F6-C9B6AB912E3B}" srcOrd="0" destOrd="2" presId="urn:microsoft.com/office/officeart/2005/8/layout/hList1"/>
    <dgm:cxn modelId="{1B5174DE-0717-B740-AF08-A4E0E68C8681}" srcId="{F6553825-9D97-584A-898C-1C11CAF6AD95}" destId="{4033CD6D-2876-604D-BE7A-E05AAB5AE07F}" srcOrd="2" destOrd="0" parTransId="{E5241A44-0BDF-DD40-8C56-6029EE670BFE}" sibTransId="{A8283F94-A158-6C4F-BEF4-BC3FB635C876}"/>
    <dgm:cxn modelId="{DEB56A26-4DFC-0541-8FDD-8B14B230D2C0}" type="presOf" srcId="{CCEFF276-B24A-AC4C-805F-165E96CC6EE0}" destId="{4543BE8B-F126-A64F-83F6-C9B6AB912E3B}" srcOrd="0" destOrd="3" presId="urn:microsoft.com/office/officeart/2005/8/layout/hList1"/>
    <dgm:cxn modelId="{B3D7B8EB-E450-D949-ABC9-B3A867F1370B}" srcId="{F6553825-9D97-584A-898C-1C11CAF6AD95}" destId="{CCEFF276-B24A-AC4C-805F-165E96CC6EE0}" srcOrd="3" destOrd="0" parTransId="{2BA28E47-7DDD-214A-B667-DF2B8B19ED9C}" sibTransId="{1AAAA0D5-3971-7549-810F-0C36AC65881D}"/>
    <dgm:cxn modelId="{58CDB699-8103-1A4B-942F-069F5410EA36}" srcId="{A347AD63-7D06-8248-ABD2-9E5936D31DE7}" destId="{F6553825-9D97-584A-898C-1C11CAF6AD95}" srcOrd="0" destOrd="0" parTransId="{2AD417EA-3AFF-FA43-A2AB-D743084A39C4}" sibTransId="{032FB97B-4EDA-BB46-95FC-3CB6DD5A0523}"/>
    <dgm:cxn modelId="{EF72870E-E9EA-2741-BBDD-D95D5B2529F5}" srcId="{F6553825-9D97-584A-898C-1C11CAF6AD95}" destId="{3A5A80A1-0823-4E48-BAA9-60D647BD1794}" srcOrd="1" destOrd="0" parTransId="{DE5E0F10-A72B-D341-8EB8-F54DD3D77EAB}" sibTransId="{332AABC2-9D8E-AB48-9566-0373AF4E29CB}"/>
    <dgm:cxn modelId="{3DAF4990-0342-3842-B339-DCEB728A33A2}" type="presOf" srcId="{FD478CD5-B496-2D43-973B-D634346F1657}" destId="{4543BE8B-F126-A64F-83F6-C9B6AB912E3B}" srcOrd="0" destOrd="0" presId="urn:microsoft.com/office/officeart/2005/8/layout/hList1"/>
    <dgm:cxn modelId="{2CE2393F-A7FD-B944-A368-90829A3B048E}" type="presOf" srcId="{F6553825-9D97-584A-898C-1C11CAF6AD95}" destId="{662F98EA-7723-4F41-B030-8D4B9072EB45}" srcOrd="0" destOrd="0" presId="urn:microsoft.com/office/officeart/2005/8/layout/hList1"/>
    <dgm:cxn modelId="{B278EF8A-1090-6F41-940E-9189F66A57BD}" srcId="{F6553825-9D97-584A-898C-1C11CAF6AD95}" destId="{FD478CD5-B496-2D43-973B-D634346F1657}" srcOrd="0" destOrd="0" parTransId="{9D9E8158-993F-084E-B1E6-FB437FCC2DC0}" sibTransId="{B4C6FE8E-87AC-704C-8CD2-EFD030F4F804}"/>
    <dgm:cxn modelId="{859ACAEC-4F0B-8847-BCC3-F2C0DC43DBAB}" type="presOf" srcId="{A347AD63-7D06-8248-ABD2-9E5936D31DE7}" destId="{880A8E55-3839-B547-A88F-D9CB845457FE}" srcOrd="0" destOrd="0" presId="urn:microsoft.com/office/officeart/2005/8/layout/hList1"/>
    <dgm:cxn modelId="{F78BFE40-DD73-694B-8642-03E3AD783416}" type="presParOf" srcId="{880A8E55-3839-B547-A88F-D9CB845457FE}" destId="{7FE24192-F4B8-3E4C-A177-8E6D7BDDDC86}" srcOrd="0" destOrd="0" presId="urn:microsoft.com/office/officeart/2005/8/layout/hList1"/>
    <dgm:cxn modelId="{F6D9239A-C1A8-1642-AE90-936BD193B3F8}" type="presParOf" srcId="{7FE24192-F4B8-3E4C-A177-8E6D7BDDDC86}" destId="{662F98EA-7723-4F41-B030-8D4B9072EB45}" srcOrd="0" destOrd="0" presId="urn:microsoft.com/office/officeart/2005/8/layout/hList1"/>
    <dgm:cxn modelId="{13891A72-3AEC-724B-A60A-62B3E0F385D6}" type="presParOf" srcId="{7FE24192-F4B8-3E4C-A177-8E6D7BDDDC86}" destId="{4543BE8B-F126-A64F-83F6-C9B6AB912E3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E70491-3A5A-E341-8AF3-E55A7DE8548A}" type="doc">
      <dgm:prSet loTypeId="urn:microsoft.com/office/officeart/2005/8/layout/lProcess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69D67A-3F7D-AA4E-B63C-FB49E8AD37CB}">
      <dgm:prSet phldrT="[Text]" custT="1"/>
      <dgm:spPr>
        <a:ln>
          <a:solidFill>
            <a:schemeClr val="bg2"/>
          </a:solidFill>
        </a:ln>
      </dgm:spPr>
      <dgm:t>
        <a:bodyPr/>
        <a:lstStyle/>
        <a:p>
          <a:r>
            <a:rPr lang="en-US" sz="2800" dirty="0" smtClean="0">
              <a:ea typeface="+mn-ea"/>
            </a:rPr>
            <a:t>Rationale:</a:t>
          </a:r>
          <a:endParaRPr lang="en-US" sz="2800" dirty="0"/>
        </a:p>
      </dgm:t>
    </dgm:pt>
    <dgm:pt modelId="{C2A33959-A12E-EE4B-9321-4B35FF6472F5}" type="parTrans" cxnId="{37CE3564-0713-F445-BC70-0EF7031988D7}">
      <dgm:prSet/>
      <dgm:spPr/>
      <dgm:t>
        <a:bodyPr/>
        <a:lstStyle/>
        <a:p>
          <a:endParaRPr lang="en-US"/>
        </a:p>
      </dgm:t>
    </dgm:pt>
    <dgm:pt modelId="{7B5B575B-B4FC-3F41-A39D-EC476FE35502}" type="sibTrans" cxnId="{37CE3564-0713-F445-BC70-0EF7031988D7}">
      <dgm:prSet/>
      <dgm:spPr/>
      <dgm:t>
        <a:bodyPr/>
        <a:lstStyle/>
        <a:p>
          <a:endParaRPr lang="en-US"/>
        </a:p>
      </dgm:t>
    </dgm:pt>
    <dgm:pt modelId="{A34C1AB0-108F-0D48-A37B-3E6AEB03F04C}">
      <dgm:prSet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rPr>
            <a:t>Simple as possible and affecting every bit </a:t>
          </a:r>
        </a:p>
      </dgm:t>
    </dgm:pt>
    <dgm:pt modelId="{64027232-2DBE-9A4D-B7A0-5AC3EB424AFF}" type="parTrans" cxnId="{1430671B-2F9F-8F43-A89F-6B9F1F7867EA}">
      <dgm:prSet/>
      <dgm:spPr/>
      <dgm:t>
        <a:bodyPr/>
        <a:lstStyle/>
        <a:p>
          <a:endParaRPr lang="en-US"/>
        </a:p>
      </dgm:t>
    </dgm:pt>
    <dgm:pt modelId="{EDA6D999-4F07-F645-8BAE-F250750D3A18}" type="sibTrans" cxnId="{1430671B-2F9F-8F43-A89F-6B9F1F7867EA}">
      <dgm:prSet/>
      <dgm:spPr/>
      <dgm:t>
        <a:bodyPr/>
        <a:lstStyle/>
        <a:p>
          <a:endParaRPr lang="en-US"/>
        </a:p>
      </dgm:t>
    </dgm:pt>
    <dgm:pt modelId="{082CBD4A-E8BF-624E-82D5-5CF738684921}">
      <dgm:prSet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rPr>
            <a:t>The complexity of the round key expansion plus the complexity of the other stages of AES ensure security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ea typeface="+mn-ea"/>
          </a:endParaRPr>
        </a:p>
      </dgm:t>
    </dgm:pt>
    <dgm:pt modelId="{CE69DE65-E2E8-6F4B-988D-774964907128}" type="parTrans" cxnId="{E89A5584-1344-A24D-A077-8D1D2959CAF5}">
      <dgm:prSet/>
      <dgm:spPr/>
      <dgm:t>
        <a:bodyPr/>
        <a:lstStyle/>
        <a:p>
          <a:endParaRPr lang="en-US"/>
        </a:p>
      </dgm:t>
    </dgm:pt>
    <dgm:pt modelId="{273E629E-BBAB-9F40-8CD2-BDC1BE45B4B2}" type="sibTrans" cxnId="{E89A5584-1344-A24D-A077-8D1D2959CAF5}">
      <dgm:prSet/>
      <dgm:spPr/>
      <dgm:t>
        <a:bodyPr/>
        <a:lstStyle/>
        <a:p>
          <a:endParaRPr lang="en-US"/>
        </a:p>
      </dgm:t>
    </dgm:pt>
    <dgm:pt modelId="{1E9ED761-7147-DC41-95EA-502DA8E39AD9}" type="pres">
      <dgm:prSet presAssocID="{06E70491-3A5A-E341-8AF3-E55A7DE8548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06B63D-6819-F149-BE24-03926EE96672}" type="pres">
      <dgm:prSet presAssocID="{3869D67A-3F7D-AA4E-B63C-FB49E8AD37CB}" presName="compNode" presStyleCnt="0"/>
      <dgm:spPr/>
    </dgm:pt>
    <dgm:pt modelId="{AE031E95-656C-0046-BF22-0866F7A08318}" type="pres">
      <dgm:prSet presAssocID="{3869D67A-3F7D-AA4E-B63C-FB49E8AD37CB}" presName="aNode" presStyleLbl="bgShp" presStyleIdx="0" presStyleCnt="1"/>
      <dgm:spPr/>
      <dgm:t>
        <a:bodyPr/>
        <a:lstStyle/>
        <a:p>
          <a:endParaRPr lang="en-US"/>
        </a:p>
      </dgm:t>
    </dgm:pt>
    <dgm:pt modelId="{94800995-0937-414A-A9DD-3CC8FF5CBEEF}" type="pres">
      <dgm:prSet presAssocID="{3869D67A-3F7D-AA4E-B63C-FB49E8AD37CB}" presName="textNode" presStyleLbl="bgShp" presStyleIdx="0" presStyleCnt="1"/>
      <dgm:spPr/>
      <dgm:t>
        <a:bodyPr/>
        <a:lstStyle/>
        <a:p>
          <a:endParaRPr lang="en-US"/>
        </a:p>
      </dgm:t>
    </dgm:pt>
    <dgm:pt modelId="{0A9CBDE6-83C0-634C-B979-1FEADC9B08CF}" type="pres">
      <dgm:prSet presAssocID="{3869D67A-3F7D-AA4E-B63C-FB49E8AD37CB}" presName="compChildNode" presStyleCnt="0"/>
      <dgm:spPr/>
    </dgm:pt>
    <dgm:pt modelId="{18E87D01-36B5-C74E-AFB4-48AA4A8839CA}" type="pres">
      <dgm:prSet presAssocID="{3869D67A-3F7D-AA4E-B63C-FB49E8AD37CB}" presName="theInnerList" presStyleCnt="0"/>
      <dgm:spPr/>
    </dgm:pt>
    <dgm:pt modelId="{B4BF46BC-3A33-6149-9393-EC1CD0316560}" type="pres">
      <dgm:prSet presAssocID="{A34C1AB0-108F-0D48-A37B-3E6AEB03F04C}" presName="childNode" presStyleLbl="node1" presStyleIdx="0" presStyleCnt="2" custLinFactY="-1127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F3D8A2-BBB0-9C44-A25E-98A4D3F42D2E}" type="pres">
      <dgm:prSet presAssocID="{A34C1AB0-108F-0D48-A37B-3E6AEB03F04C}" presName="aSpace2" presStyleCnt="0"/>
      <dgm:spPr/>
    </dgm:pt>
    <dgm:pt modelId="{681F0B88-DB2E-FB4E-836C-9656ECDCAECA}" type="pres">
      <dgm:prSet presAssocID="{082CBD4A-E8BF-624E-82D5-5CF738684921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6D52AB-A948-2541-9986-039B4184209C}" type="presOf" srcId="{A34C1AB0-108F-0D48-A37B-3E6AEB03F04C}" destId="{B4BF46BC-3A33-6149-9393-EC1CD0316560}" srcOrd="0" destOrd="0" presId="urn:microsoft.com/office/officeart/2005/8/layout/lProcess2"/>
    <dgm:cxn modelId="{1430671B-2F9F-8F43-A89F-6B9F1F7867EA}" srcId="{3869D67A-3F7D-AA4E-B63C-FB49E8AD37CB}" destId="{A34C1AB0-108F-0D48-A37B-3E6AEB03F04C}" srcOrd="0" destOrd="0" parTransId="{64027232-2DBE-9A4D-B7A0-5AC3EB424AFF}" sibTransId="{EDA6D999-4F07-F645-8BAE-F250750D3A18}"/>
    <dgm:cxn modelId="{26A5D7D1-11C7-2F41-8BD1-89CE6B654149}" type="presOf" srcId="{082CBD4A-E8BF-624E-82D5-5CF738684921}" destId="{681F0B88-DB2E-FB4E-836C-9656ECDCAECA}" srcOrd="0" destOrd="0" presId="urn:microsoft.com/office/officeart/2005/8/layout/lProcess2"/>
    <dgm:cxn modelId="{E89A5584-1344-A24D-A077-8D1D2959CAF5}" srcId="{3869D67A-3F7D-AA4E-B63C-FB49E8AD37CB}" destId="{082CBD4A-E8BF-624E-82D5-5CF738684921}" srcOrd="1" destOrd="0" parTransId="{CE69DE65-E2E8-6F4B-988D-774964907128}" sibTransId="{273E629E-BBAB-9F40-8CD2-BDC1BE45B4B2}"/>
    <dgm:cxn modelId="{37CE3564-0713-F445-BC70-0EF7031988D7}" srcId="{06E70491-3A5A-E341-8AF3-E55A7DE8548A}" destId="{3869D67A-3F7D-AA4E-B63C-FB49E8AD37CB}" srcOrd="0" destOrd="0" parTransId="{C2A33959-A12E-EE4B-9321-4B35FF6472F5}" sibTransId="{7B5B575B-B4FC-3F41-A39D-EC476FE35502}"/>
    <dgm:cxn modelId="{CB9B360F-3141-A64C-9245-FC2C63F2F238}" type="presOf" srcId="{3869D67A-3F7D-AA4E-B63C-FB49E8AD37CB}" destId="{94800995-0937-414A-A9DD-3CC8FF5CBEEF}" srcOrd="1" destOrd="0" presId="urn:microsoft.com/office/officeart/2005/8/layout/lProcess2"/>
    <dgm:cxn modelId="{17891E77-145E-484C-AF8B-824C055C7F66}" type="presOf" srcId="{06E70491-3A5A-E341-8AF3-E55A7DE8548A}" destId="{1E9ED761-7147-DC41-95EA-502DA8E39AD9}" srcOrd="0" destOrd="0" presId="urn:microsoft.com/office/officeart/2005/8/layout/lProcess2"/>
    <dgm:cxn modelId="{2E9C06FD-5248-3B45-BE75-8593C342C957}" type="presOf" srcId="{3869D67A-3F7D-AA4E-B63C-FB49E8AD37CB}" destId="{AE031E95-656C-0046-BF22-0866F7A08318}" srcOrd="0" destOrd="0" presId="urn:microsoft.com/office/officeart/2005/8/layout/lProcess2"/>
    <dgm:cxn modelId="{07166003-2E9D-694C-AECF-5013D2C5A477}" type="presParOf" srcId="{1E9ED761-7147-DC41-95EA-502DA8E39AD9}" destId="{3606B63D-6819-F149-BE24-03926EE96672}" srcOrd="0" destOrd="0" presId="urn:microsoft.com/office/officeart/2005/8/layout/lProcess2"/>
    <dgm:cxn modelId="{442E1A43-834E-FE45-879F-4104D9FA6A13}" type="presParOf" srcId="{3606B63D-6819-F149-BE24-03926EE96672}" destId="{AE031E95-656C-0046-BF22-0866F7A08318}" srcOrd="0" destOrd="0" presId="urn:microsoft.com/office/officeart/2005/8/layout/lProcess2"/>
    <dgm:cxn modelId="{54BD3A72-1BD0-324B-B007-FDC2EEC45C22}" type="presParOf" srcId="{3606B63D-6819-F149-BE24-03926EE96672}" destId="{94800995-0937-414A-A9DD-3CC8FF5CBEEF}" srcOrd="1" destOrd="0" presId="urn:microsoft.com/office/officeart/2005/8/layout/lProcess2"/>
    <dgm:cxn modelId="{A71174B9-213F-E942-B3A8-5E9EEA0675BA}" type="presParOf" srcId="{3606B63D-6819-F149-BE24-03926EE96672}" destId="{0A9CBDE6-83C0-634C-B979-1FEADC9B08CF}" srcOrd="2" destOrd="0" presId="urn:microsoft.com/office/officeart/2005/8/layout/lProcess2"/>
    <dgm:cxn modelId="{974002CE-3E13-8F45-990D-4984FF83C5C6}" type="presParOf" srcId="{0A9CBDE6-83C0-634C-B979-1FEADC9B08CF}" destId="{18E87D01-36B5-C74E-AFB4-48AA4A8839CA}" srcOrd="0" destOrd="0" presId="urn:microsoft.com/office/officeart/2005/8/layout/lProcess2"/>
    <dgm:cxn modelId="{76EE04DB-4214-774C-A752-8AFEEDD20626}" type="presParOf" srcId="{18E87D01-36B5-C74E-AFB4-48AA4A8839CA}" destId="{B4BF46BC-3A33-6149-9393-EC1CD0316560}" srcOrd="0" destOrd="0" presId="urn:microsoft.com/office/officeart/2005/8/layout/lProcess2"/>
    <dgm:cxn modelId="{07E9DB8D-A85A-8743-B9F7-42DBB9F6679D}" type="presParOf" srcId="{18E87D01-36B5-C74E-AFB4-48AA4A8839CA}" destId="{36F3D8A2-BBB0-9C44-A25E-98A4D3F42D2E}" srcOrd="1" destOrd="0" presId="urn:microsoft.com/office/officeart/2005/8/layout/lProcess2"/>
    <dgm:cxn modelId="{78E76145-1D19-264E-B6A7-73272573468C}" type="presParOf" srcId="{18E87D01-36B5-C74E-AFB4-48AA4A8839CA}" destId="{681F0B88-DB2E-FB4E-836C-9656ECDCAECA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ACCAD9-680A-D743-971E-975DA0224500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2D3E8B-1B70-344E-A794-392708999AB0}">
      <dgm:prSet custT="1"/>
      <dgm:spPr/>
      <dgm:t>
        <a:bodyPr/>
        <a:lstStyle/>
        <a:p>
          <a:pPr rtl="0"/>
          <a:r>
            <a: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specific criteria that were used </a:t>
          </a:r>
          <a:r>
            <a:rPr lang="en-US" sz="20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are</a:t>
          </a:r>
          <a:r>
            <a:rPr lang="en-US" sz="1800" smtClean="0"/>
            <a:t>:</a:t>
          </a:r>
          <a:endParaRPr lang="en-US" sz="1800" dirty="0"/>
        </a:p>
      </dgm:t>
    </dgm:pt>
    <dgm:pt modelId="{DCA46CED-2F94-B94B-A2C2-0C4CCC493AEB}" type="parTrans" cxnId="{1DCB708E-82D2-0649-84C5-D4BF55A19B1B}">
      <dgm:prSet/>
      <dgm:spPr/>
      <dgm:t>
        <a:bodyPr/>
        <a:lstStyle/>
        <a:p>
          <a:endParaRPr lang="en-US"/>
        </a:p>
      </dgm:t>
    </dgm:pt>
    <dgm:pt modelId="{7E3DC81C-27BE-EC4A-ACF0-E95A9E8F3E82}" type="sibTrans" cxnId="{1DCB708E-82D2-0649-84C5-D4BF55A19B1B}">
      <dgm:prSet/>
      <dgm:spPr/>
      <dgm:t>
        <a:bodyPr/>
        <a:lstStyle/>
        <a:p>
          <a:endParaRPr lang="en-US"/>
        </a:p>
      </dgm:t>
    </dgm:pt>
    <dgm:pt modelId="{1382CF7B-C7F1-3E47-B8E6-38E73A1E0D68}">
      <dgm:prSet custT="1"/>
      <dgm:spPr/>
      <dgm:t>
        <a:bodyPr/>
        <a:lstStyle/>
        <a:p>
          <a:pPr rtl="0"/>
          <a:r>
            <a:rPr lang="en-US" sz="1800" dirty="0" smtClean="0"/>
            <a:t>Knowledge of a part of the round key does not enable calculation of many other round-key bits</a:t>
          </a:r>
          <a:endParaRPr lang="en-US" sz="1800" dirty="0"/>
        </a:p>
      </dgm:t>
    </dgm:pt>
    <dgm:pt modelId="{32639EB1-8FAB-7F44-8D51-D0EAFE63F5ED}" type="parTrans" cxnId="{318FFD8D-63B7-5D4F-B38F-7A5580A54F77}">
      <dgm:prSet/>
      <dgm:spPr/>
      <dgm:t>
        <a:bodyPr/>
        <a:lstStyle/>
        <a:p>
          <a:endParaRPr lang="en-US"/>
        </a:p>
      </dgm:t>
    </dgm:pt>
    <dgm:pt modelId="{1CE5FDF6-4CA0-E649-9D45-5484D7563AE2}" type="sibTrans" cxnId="{318FFD8D-63B7-5D4F-B38F-7A5580A54F77}">
      <dgm:prSet/>
      <dgm:spPr/>
      <dgm:t>
        <a:bodyPr/>
        <a:lstStyle/>
        <a:p>
          <a:endParaRPr lang="en-US"/>
        </a:p>
      </dgm:t>
    </dgm:pt>
    <dgm:pt modelId="{1FFB88C8-D23A-284C-B6EB-3EBEF80E1869}">
      <dgm:prSet custT="1"/>
      <dgm:spPr/>
      <dgm:t>
        <a:bodyPr/>
        <a:lstStyle/>
        <a:p>
          <a:pPr rtl="0"/>
          <a:r>
            <a:rPr lang="en-US" sz="1800" dirty="0" smtClean="0"/>
            <a:t>An invertible transformation</a:t>
          </a:r>
          <a:endParaRPr lang="en-US" sz="1800" dirty="0"/>
        </a:p>
      </dgm:t>
    </dgm:pt>
    <dgm:pt modelId="{D607BA16-35F5-2840-86BD-DEFC0DB66376}" type="parTrans" cxnId="{AC6A97A0-5FB6-D34F-B39D-B9D55E15250B}">
      <dgm:prSet/>
      <dgm:spPr/>
      <dgm:t>
        <a:bodyPr/>
        <a:lstStyle/>
        <a:p>
          <a:endParaRPr lang="en-US"/>
        </a:p>
      </dgm:t>
    </dgm:pt>
    <dgm:pt modelId="{1C9CADD0-2208-7D41-B311-47D1058A3334}" type="sibTrans" cxnId="{AC6A97A0-5FB6-D34F-B39D-B9D55E15250B}">
      <dgm:prSet/>
      <dgm:spPr/>
      <dgm:t>
        <a:bodyPr/>
        <a:lstStyle/>
        <a:p>
          <a:endParaRPr lang="en-US"/>
        </a:p>
      </dgm:t>
    </dgm:pt>
    <dgm:pt modelId="{700BFEFE-33AE-304F-BA09-BF4B94815E12}">
      <dgm:prSet custT="1"/>
      <dgm:spPr/>
      <dgm:t>
        <a:bodyPr/>
        <a:lstStyle/>
        <a:p>
          <a:pPr rtl="0"/>
          <a:r>
            <a:rPr lang="en-US" sz="1800" dirty="0" smtClean="0"/>
            <a:t>Uses round constants to eliminate symmetries</a:t>
          </a:r>
          <a:endParaRPr lang="en-US" sz="1800" dirty="0"/>
        </a:p>
      </dgm:t>
    </dgm:pt>
    <dgm:pt modelId="{407A0D4A-DBED-6443-9178-E67F3E877D1C}" type="parTrans" cxnId="{263A83DD-E6D1-8C43-B0F8-DC116B949D18}">
      <dgm:prSet/>
      <dgm:spPr/>
      <dgm:t>
        <a:bodyPr/>
        <a:lstStyle/>
        <a:p>
          <a:endParaRPr lang="en-US"/>
        </a:p>
      </dgm:t>
    </dgm:pt>
    <dgm:pt modelId="{88594F36-7FD7-0E4A-9A59-212C7171504A}" type="sibTrans" cxnId="{263A83DD-E6D1-8C43-B0F8-DC116B949D18}">
      <dgm:prSet/>
      <dgm:spPr/>
      <dgm:t>
        <a:bodyPr/>
        <a:lstStyle/>
        <a:p>
          <a:endParaRPr lang="en-US"/>
        </a:p>
      </dgm:t>
    </dgm:pt>
    <dgm:pt modelId="{4AF0CCD5-2CF2-D744-8446-4426FFC10C6E}">
      <dgm:prSet custT="1"/>
      <dgm:spPr/>
      <dgm:t>
        <a:bodyPr/>
        <a:lstStyle/>
        <a:p>
          <a:pPr rtl="0"/>
          <a:r>
            <a:rPr lang="en-US" sz="1800" dirty="0" smtClean="0"/>
            <a:t>Diffusion of round key differences into the round keys</a:t>
          </a:r>
          <a:endParaRPr lang="en-US" sz="1800" dirty="0"/>
        </a:p>
      </dgm:t>
    </dgm:pt>
    <dgm:pt modelId="{8DAB9A00-1D09-A54F-8993-4572FB68EA76}" type="parTrans" cxnId="{27D765EB-7939-624E-825C-272619E25FC3}">
      <dgm:prSet/>
      <dgm:spPr/>
      <dgm:t>
        <a:bodyPr/>
        <a:lstStyle/>
        <a:p>
          <a:endParaRPr lang="en-US"/>
        </a:p>
      </dgm:t>
    </dgm:pt>
    <dgm:pt modelId="{82CD27FE-83EE-B04E-B181-1B66876054B7}" type="sibTrans" cxnId="{27D765EB-7939-624E-825C-272619E25FC3}">
      <dgm:prSet/>
      <dgm:spPr/>
      <dgm:t>
        <a:bodyPr/>
        <a:lstStyle/>
        <a:p>
          <a:endParaRPr lang="en-US"/>
        </a:p>
      </dgm:t>
    </dgm:pt>
    <dgm:pt modelId="{2EDC8CE7-B207-F84C-A98F-CCF647DBB921}">
      <dgm:prSet custT="1"/>
      <dgm:spPr/>
      <dgm:t>
        <a:bodyPr/>
        <a:lstStyle/>
        <a:p>
          <a:pPr rtl="0"/>
          <a:r>
            <a:rPr lang="en-US" sz="1800" dirty="0" smtClean="0"/>
            <a:t>Simplicity of description</a:t>
          </a:r>
          <a:endParaRPr lang="en-US" sz="1800" dirty="0"/>
        </a:p>
      </dgm:t>
    </dgm:pt>
    <dgm:pt modelId="{F4DFC3F1-EC5B-344E-A21E-42BA4521D281}" type="parTrans" cxnId="{7C50E06D-5BB5-F64C-92B1-48EA9E9367F3}">
      <dgm:prSet/>
      <dgm:spPr/>
      <dgm:t>
        <a:bodyPr/>
        <a:lstStyle/>
        <a:p>
          <a:endParaRPr lang="en-US"/>
        </a:p>
      </dgm:t>
    </dgm:pt>
    <dgm:pt modelId="{D49B164B-4506-9347-A1F1-8D19B6565466}" type="sibTrans" cxnId="{7C50E06D-5BB5-F64C-92B1-48EA9E9367F3}">
      <dgm:prSet/>
      <dgm:spPr/>
      <dgm:t>
        <a:bodyPr/>
        <a:lstStyle/>
        <a:p>
          <a:endParaRPr lang="en-US"/>
        </a:p>
      </dgm:t>
    </dgm:pt>
    <dgm:pt modelId="{DE38E8B3-13D2-6E46-877C-EFD3AFC6EB89}" type="pres">
      <dgm:prSet presAssocID="{83ACCAD9-680A-D743-971E-975DA022450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ACF56D-2B57-6242-BC98-AB71118E2C73}" type="pres">
      <dgm:prSet presAssocID="{8F2D3E8B-1B70-344E-A794-392708999AB0}" presName="parentLin" presStyleCnt="0"/>
      <dgm:spPr/>
    </dgm:pt>
    <dgm:pt modelId="{50C18710-530A-714A-ABE0-1A9F41FF5A5F}" type="pres">
      <dgm:prSet presAssocID="{8F2D3E8B-1B70-344E-A794-392708999AB0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145B3E17-2DA7-6B45-BEAA-2B9A7D3B217D}" type="pres">
      <dgm:prSet presAssocID="{8F2D3E8B-1B70-344E-A794-392708999AB0}" presName="parentText" presStyleLbl="node1" presStyleIdx="0" presStyleCnt="1" custScaleX="143041" custScaleY="57186" custLinFactNeighborX="-56129" custLinFactNeighborY="1323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F63CEC-6BAC-4E46-9B93-2E21867DEA51}" type="pres">
      <dgm:prSet presAssocID="{8F2D3E8B-1B70-344E-A794-392708999AB0}" presName="negativeSpace" presStyleCnt="0"/>
      <dgm:spPr/>
    </dgm:pt>
    <dgm:pt modelId="{4389547B-5732-A94A-AD6A-3AA2B292FE31}" type="pres">
      <dgm:prSet presAssocID="{8F2D3E8B-1B70-344E-A794-392708999AB0}" presName="childText" presStyleLbl="conFgAcc1" presStyleIdx="0" presStyleCnt="1" custScaleY="101995" custLinFactNeighborY="67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CDC26A-930B-C847-9ADA-B80623F502D3}" type="presOf" srcId="{8F2D3E8B-1B70-344E-A794-392708999AB0}" destId="{50C18710-530A-714A-ABE0-1A9F41FF5A5F}" srcOrd="0" destOrd="0" presId="urn:microsoft.com/office/officeart/2005/8/layout/list1"/>
    <dgm:cxn modelId="{3209116B-8999-084C-9641-08A120F02320}" type="presOf" srcId="{83ACCAD9-680A-D743-971E-975DA0224500}" destId="{DE38E8B3-13D2-6E46-877C-EFD3AFC6EB89}" srcOrd="0" destOrd="0" presId="urn:microsoft.com/office/officeart/2005/8/layout/list1"/>
    <dgm:cxn modelId="{B51AE4B4-DCEE-C64C-BB56-540A8443CCBB}" type="presOf" srcId="{700BFEFE-33AE-304F-BA09-BF4B94815E12}" destId="{4389547B-5732-A94A-AD6A-3AA2B292FE31}" srcOrd="0" destOrd="2" presId="urn:microsoft.com/office/officeart/2005/8/layout/list1"/>
    <dgm:cxn modelId="{263A83DD-E6D1-8C43-B0F8-DC116B949D18}" srcId="{8F2D3E8B-1B70-344E-A794-392708999AB0}" destId="{700BFEFE-33AE-304F-BA09-BF4B94815E12}" srcOrd="2" destOrd="0" parTransId="{407A0D4A-DBED-6443-9178-E67F3E877D1C}" sibTransId="{88594F36-7FD7-0E4A-9A59-212C7171504A}"/>
    <dgm:cxn modelId="{BB6CD14F-CF8F-4640-8E24-47033A949DFF}" type="presOf" srcId="{4AF0CCD5-2CF2-D744-8446-4426FFC10C6E}" destId="{4389547B-5732-A94A-AD6A-3AA2B292FE31}" srcOrd="0" destOrd="3" presId="urn:microsoft.com/office/officeart/2005/8/layout/list1"/>
    <dgm:cxn modelId="{7C50E06D-5BB5-F64C-92B1-48EA9E9367F3}" srcId="{8F2D3E8B-1B70-344E-A794-392708999AB0}" destId="{2EDC8CE7-B207-F84C-A98F-CCF647DBB921}" srcOrd="4" destOrd="0" parTransId="{F4DFC3F1-EC5B-344E-A21E-42BA4521D281}" sibTransId="{D49B164B-4506-9347-A1F1-8D19B6565466}"/>
    <dgm:cxn modelId="{27D765EB-7939-624E-825C-272619E25FC3}" srcId="{8F2D3E8B-1B70-344E-A794-392708999AB0}" destId="{4AF0CCD5-2CF2-D744-8446-4426FFC10C6E}" srcOrd="3" destOrd="0" parTransId="{8DAB9A00-1D09-A54F-8993-4572FB68EA76}" sibTransId="{82CD27FE-83EE-B04E-B181-1B66876054B7}"/>
    <dgm:cxn modelId="{AC6A97A0-5FB6-D34F-B39D-B9D55E15250B}" srcId="{8F2D3E8B-1B70-344E-A794-392708999AB0}" destId="{1FFB88C8-D23A-284C-B6EB-3EBEF80E1869}" srcOrd="1" destOrd="0" parTransId="{D607BA16-35F5-2840-86BD-DEFC0DB66376}" sibTransId="{1C9CADD0-2208-7D41-B311-47D1058A3334}"/>
    <dgm:cxn modelId="{1DCB708E-82D2-0649-84C5-D4BF55A19B1B}" srcId="{83ACCAD9-680A-D743-971E-975DA0224500}" destId="{8F2D3E8B-1B70-344E-A794-392708999AB0}" srcOrd="0" destOrd="0" parTransId="{DCA46CED-2F94-B94B-A2C2-0C4CCC493AEB}" sibTransId="{7E3DC81C-27BE-EC4A-ACF0-E95A9E8F3E82}"/>
    <dgm:cxn modelId="{9782EFCA-F89B-5440-89C8-4015B8327249}" type="presOf" srcId="{1382CF7B-C7F1-3E47-B8E6-38E73A1E0D68}" destId="{4389547B-5732-A94A-AD6A-3AA2B292FE31}" srcOrd="0" destOrd="0" presId="urn:microsoft.com/office/officeart/2005/8/layout/list1"/>
    <dgm:cxn modelId="{1A2FBED6-CCB0-F04A-B047-124DEDF58974}" type="presOf" srcId="{8F2D3E8B-1B70-344E-A794-392708999AB0}" destId="{145B3E17-2DA7-6B45-BEAA-2B9A7D3B217D}" srcOrd="1" destOrd="0" presId="urn:microsoft.com/office/officeart/2005/8/layout/list1"/>
    <dgm:cxn modelId="{318FFD8D-63B7-5D4F-B38F-7A5580A54F77}" srcId="{8F2D3E8B-1B70-344E-A794-392708999AB0}" destId="{1382CF7B-C7F1-3E47-B8E6-38E73A1E0D68}" srcOrd="0" destOrd="0" parTransId="{32639EB1-8FAB-7F44-8D51-D0EAFE63F5ED}" sibTransId="{1CE5FDF6-4CA0-E649-9D45-5484D7563AE2}"/>
    <dgm:cxn modelId="{FB726D27-ECFD-374B-83A6-CBF393D361F6}" type="presOf" srcId="{1FFB88C8-D23A-284C-B6EB-3EBEF80E1869}" destId="{4389547B-5732-A94A-AD6A-3AA2B292FE31}" srcOrd="0" destOrd="1" presId="urn:microsoft.com/office/officeart/2005/8/layout/list1"/>
    <dgm:cxn modelId="{3E32187A-BD6C-4C40-AB67-242A68478937}" type="presOf" srcId="{2EDC8CE7-B207-F84C-A98F-CCF647DBB921}" destId="{4389547B-5732-A94A-AD6A-3AA2B292FE31}" srcOrd="0" destOrd="4" presId="urn:microsoft.com/office/officeart/2005/8/layout/list1"/>
    <dgm:cxn modelId="{34663F18-72E4-B84B-9C3A-5284BB5D613E}" type="presParOf" srcId="{DE38E8B3-13D2-6E46-877C-EFD3AFC6EB89}" destId="{46ACF56D-2B57-6242-BC98-AB71118E2C73}" srcOrd="0" destOrd="0" presId="urn:microsoft.com/office/officeart/2005/8/layout/list1"/>
    <dgm:cxn modelId="{C6412DFF-D6D5-9841-A237-7677FD2DF062}" type="presParOf" srcId="{46ACF56D-2B57-6242-BC98-AB71118E2C73}" destId="{50C18710-530A-714A-ABE0-1A9F41FF5A5F}" srcOrd="0" destOrd="0" presId="urn:microsoft.com/office/officeart/2005/8/layout/list1"/>
    <dgm:cxn modelId="{993309C0-F2F8-2E4F-86B1-3CC8BDB80C71}" type="presParOf" srcId="{46ACF56D-2B57-6242-BC98-AB71118E2C73}" destId="{145B3E17-2DA7-6B45-BEAA-2B9A7D3B217D}" srcOrd="1" destOrd="0" presId="urn:microsoft.com/office/officeart/2005/8/layout/list1"/>
    <dgm:cxn modelId="{83D70200-FA5B-4C48-9130-1AEFA4F16DAC}" type="presParOf" srcId="{DE38E8B3-13D2-6E46-877C-EFD3AFC6EB89}" destId="{A8F63CEC-6BAC-4E46-9B93-2E21867DEA51}" srcOrd="1" destOrd="0" presId="urn:microsoft.com/office/officeart/2005/8/layout/list1"/>
    <dgm:cxn modelId="{4B71C2C1-61A8-7C4C-8519-C31BCF42491D}" type="presParOf" srcId="{DE38E8B3-13D2-6E46-877C-EFD3AFC6EB89}" destId="{4389547B-5732-A94A-AD6A-3AA2B292FE3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B1E94F2-6013-D24B-89E9-F8280B678064}" type="doc">
      <dgm:prSet loTypeId="urn:microsoft.com/office/officeart/2005/8/layout/v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86A373-D9B0-2F4D-B153-63E2DCE15F71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rPr>
            <a:t>Two separate changes are needed to bring the decryption structure in line with the encryption structure</a:t>
          </a:r>
          <a:endParaRPr lang="en-US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B9A05D-88CA-D843-8F40-506FDAF1FBEF}" type="parTrans" cxnId="{9BDF072E-BAF0-A44B-9F7B-25E6546E3968}">
      <dgm:prSet/>
      <dgm:spPr/>
      <dgm:t>
        <a:bodyPr/>
        <a:lstStyle/>
        <a:p>
          <a:endParaRPr lang="en-US"/>
        </a:p>
      </dgm:t>
    </dgm:pt>
    <dgm:pt modelId="{171C6503-AA86-7E40-A12A-37BBD3E479B9}" type="sibTrans" cxnId="{9BDF072E-BAF0-A44B-9F7B-25E6546E3968}">
      <dgm:prSet/>
      <dgm:spPr>
        <a:solidFill>
          <a:schemeClr val="bg1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9D99A53E-2B17-1241-A0DF-858B43704ED7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n-US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rPr>
            <a:t>The first two stages of the decryption round need to be interchanged</a:t>
          </a:r>
        </a:p>
      </dgm:t>
    </dgm:pt>
    <dgm:pt modelId="{D1B86625-6B07-5B4D-897A-6A6453B23BCE}" type="parTrans" cxnId="{911968D6-0437-5D4C-B3A0-22CA0DD8DAD7}">
      <dgm:prSet/>
      <dgm:spPr/>
      <dgm:t>
        <a:bodyPr/>
        <a:lstStyle/>
        <a:p>
          <a:endParaRPr lang="en-US"/>
        </a:p>
      </dgm:t>
    </dgm:pt>
    <dgm:pt modelId="{8F85CFA4-D479-A740-90CA-767195B24BB4}" type="sibTrans" cxnId="{911968D6-0437-5D4C-B3A0-22CA0DD8DAD7}">
      <dgm:prSet/>
      <dgm:spPr>
        <a:solidFill>
          <a:schemeClr val="bg1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16A51E3A-1861-9547-9613-D35F4321D5E6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n-US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rPr>
            <a:t>The second two stages of the decryption round need to be interchanged</a:t>
          </a:r>
          <a:endParaRPr lang="en-AU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ea typeface="+mn-ea"/>
          </a:endParaRPr>
        </a:p>
      </dgm:t>
    </dgm:pt>
    <dgm:pt modelId="{26B9E689-05D4-6847-B9ED-DC4E3BCBD84B}" type="parTrans" cxnId="{C9D0E2D9-B661-5241-A933-049C7CCBDA2B}">
      <dgm:prSet/>
      <dgm:spPr/>
      <dgm:t>
        <a:bodyPr/>
        <a:lstStyle/>
        <a:p>
          <a:endParaRPr lang="en-US"/>
        </a:p>
      </dgm:t>
    </dgm:pt>
    <dgm:pt modelId="{C4E05F5D-2DD1-AC41-B105-D168BF526F8A}" type="sibTrans" cxnId="{C9D0E2D9-B661-5241-A933-049C7CCBDA2B}">
      <dgm:prSet/>
      <dgm:spPr/>
      <dgm:t>
        <a:bodyPr/>
        <a:lstStyle/>
        <a:p>
          <a:endParaRPr lang="en-US"/>
        </a:p>
      </dgm:t>
    </dgm:pt>
    <dgm:pt modelId="{46421A4E-2E45-D441-B03A-E01D590E18C1}" type="pres">
      <dgm:prSet presAssocID="{FB1E94F2-6013-D24B-89E9-F8280B67806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EA5BA2-9594-EC49-A0E6-82E322DF5B42}" type="pres">
      <dgm:prSet presAssocID="{FB1E94F2-6013-D24B-89E9-F8280B678064}" presName="dummyMaxCanvas" presStyleCnt="0">
        <dgm:presLayoutVars/>
      </dgm:prSet>
      <dgm:spPr/>
    </dgm:pt>
    <dgm:pt modelId="{2B7D8B98-68EB-1F48-9CBD-13820C72237A}" type="pres">
      <dgm:prSet presAssocID="{FB1E94F2-6013-D24B-89E9-F8280B678064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49B5AE-1528-3C49-9519-948A30667D89}" type="pres">
      <dgm:prSet presAssocID="{FB1E94F2-6013-D24B-89E9-F8280B678064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6FF59A-1DAC-8A47-9105-EF87DEB6E1E1}" type="pres">
      <dgm:prSet presAssocID="{FB1E94F2-6013-D24B-89E9-F8280B678064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4FC045-E72C-9345-99CB-5FB97D0ED5C9}" type="pres">
      <dgm:prSet presAssocID="{FB1E94F2-6013-D24B-89E9-F8280B678064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E87F03-0F21-3D43-90DF-A9451F160134}" type="pres">
      <dgm:prSet presAssocID="{FB1E94F2-6013-D24B-89E9-F8280B678064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B5F301-86A1-0C4B-B86F-9C15603AE4E3}" type="pres">
      <dgm:prSet presAssocID="{FB1E94F2-6013-D24B-89E9-F8280B67806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1B85D8-F744-D540-9E89-3E17779ADA15}" type="pres">
      <dgm:prSet presAssocID="{FB1E94F2-6013-D24B-89E9-F8280B67806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443B27-DEB1-F54B-B054-03C7B22E1215}" type="pres">
      <dgm:prSet presAssocID="{FB1E94F2-6013-D24B-89E9-F8280B67806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E84672-FBD4-1145-9295-740098C2904D}" type="presOf" srcId="{16A51E3A-1861-9547-9613-D35F4321D5E6}" destId="{3B6FF59A-1DAC-8A47-9105-EF87DEB6E1E1}" srcOrd="0" destOrd="0" presId="urn:microsoft.com/office/officeart/2005/8/layout/vProcess5"/>
    <dgm:cxn modelId="{911968D6-0437-5D4C-B3A0-22CA0DD8DAD7}" srcId="{FB1E94F2-6013-D24B-89E9-F8280B678064}" destId="{9D99A53E-2B17-1241-A0DF-858B43704ED7}" srcOrd="1" destOrd="0" parTransId="{D1B86625-6B07-5B4D-897A-6A6453B23BCE}" sibTransId="{8F85CFA4-D479-A740-90CA-767195B24BB4}"/>
    <dgm:cxn modelId="{99980DC2-4A6C-9B4E-9078-9E0C1437EEBD}" type="presOf" srcId="{8F85CFA4-D479-A740-90CA-767195B24BB4}" destId="{4DE87F03-0F21-3D43-90DF-A9451F160134}" srcOrd="0" destOrd="0" presId="urn:microsoft.com/office/officeart/2005/8/layout/vProcess5"/>
    <dgm:cxn modelId="{CA57214D-7D19-0D46-B1B1-C97D87B597BD}" type="presOf" srcId="{A186A373-D9B0-2F4D-B153-63E2DCE15F71}" destId="{E2B5F301-86A1-0C4B-B86F-9C15603AE4E3}" srcOrd="1" destOrd="0" presId="urn:microsoft.com/office/officeart/2005/8/layout/vProcess5"/>
    <dgm:cxn modelId="{8EDE1FBF-F5BF-854A-B5FE-8C19CAB06564}" type="presOf" srcId="{A186A373-D9B0-2F4D-B153-63E2DCE15F71}" destId="{2B7D8B98-68EB-1F48-9CBD-13820C72237A}" srcOrd="0" destOrd="0" presId="urn:microsoft.com/office/officeart/2005/8/layout/vProcess5"/>
    <dgm:cxn modelId="{E8E70F6E-9CED-3A4D-8061-F27C34790BA1}" type="presOf" srcId="{9D99A53E-2B17-1241-A0DF-858B43704ED7}" destId="{1449B5AE-1528-3C49-9519-948A30667D89}" srcOrd="0" destOrd="0" presId="urn:microsoft.com/office/officeart/2005/8/layout/vProcess5"/>
    <dgm:cxn modelId="{9BDF072E-BAF0-A44B-9F7B-25E6546E3968}" srcId="{FB1E94F2-6013-D24B-89E9-F8280B678064}" destId="{A186A373-D9B0-2F4D-B153-63E2DCE15F71}" srcOrd="0" destOrd="0" parTransId="{6DB9A05D-88CA-D843-8F40-506FDAF1FBEF}" sibTransId="{171C6503-AA86-7E40-A12A-37BBD3E479B9}"/>
    <dgm:cxn modelId="{F4278911-8A9C-5044-8F04-4D7520AD3956}" type="presOf" srcId="{16A51E3A-1861-9547-9613-D35F4321D5E6}" destId="{9F443B27-DEB1-F54B-B054-03C7B22E1215}" srcOrd="1" destOrd="0" presId="urn:microsoft.com/office/officeart/2005/8/layout/vProcess5"/>
    <dgm:cxn modelId="{B11B1481-1BF0-A240-9439-A27316A413D6}" type="presOf" srcId="{9D99A53E-2B17-1241-A0DF-858B43704ED7}" destId="{C21B85D8-F744-D540-9E89-3E17779ADA15}" srcOrd="1" destOrd="0" presId="urn:microsoft.com/office/officeart/2005/8/layout/vProcess5"/>
    <dgm:cxn modelId="{8E65517A-773B-7A4B-9CC4-F1A1881444C6}" type="presOf" srcId="{171C6503-AA86-7E40-A12A-37BBD3E479B9}" destId="{464FC045-E72C-9345-99CB-5FB97D0ED5C9}" srcOrd="0" destOrd="0" presId="urn:microsoft.com/office/officeart/2005/8/layout/vProcess5"/>
    <dgm:cxn modelId="{C9D0E2D9-B661-5241-A933-049C7CCBDA2B}" srcId="{FB1E94F2-6013-D24B-89E9-F8280B678064}" destId="{16A51E3A-1861-9547-9613-D35F4321D5E6}" srcOrd="2" destOrd="0" parTransId="{26B9E689-05D4-6847-B9ED-DC4E3BCBD84B}" sibTransId="{C4E05F5D-2DD1-AC41-B105-D168BF526F8A}"/>
    <dgm:cxn modelId="{0CF4EE52-C349-9F43-B8C9-32C1CA8D652A}" type="presOf" srcId="{FB1E94F2-6013-D24B-89E9-F8280B678064}" destId="{46421A4E-2E45-D441-B03A-E01D590E18C1}" srcOrd="0" destOrd="0" presId="urn:microsoft.com/office/officeart/2005/8/layout/vProcess5"/>
    <dgm:cxn modelId="{742476C9-C80E-6141-A7B7-91216C8246EC}" type="presParOf" srcId="{46421A4E-2E45-D441-B03A-E01D590E18C1}" destId="{04EA5BA2-9594-EC49-A0E6-82E322DF5B42}" srcOrd="0" destOrd="0" presId="urn:microsoft.com/office/officeart/2005/8/layout/vProcess5"/>
    <dgm:cxn modelId="{9132652D-5499-D64B-850C-72E6EDB07837}" type="presParOf" srcId="{46421A4E-2E45-D441-B03A-E01D590E18C1}" destId="{2B7D8B98-68EB-1F48-9CBD-13820C72237A}" srcOrd="1" destOrd="0" presId="urn:microsoft.com/office/officeart/2005/8/layout/vProcess5"/>
    <dgm:cxn modelId="{DF33DB98-7BF9-AC40-8514-B3E5F0415BD2}" type="presParOf" srcId="{46421A4E-2E45-D441-B03A-E01D590E18C1}" destId="{1449B5AE-1528-3C49-9519-948A30667D89}" srcOrd="2" destOrd="0" presId="urn:microsoft.com/office/officeart/2005/8/layout/vProcess5"/>
    <dgm:cxn modelId="{129405FB-840D-744E-990A-45FF5194A578}" type="presParOf" srcId="{46421A4E-2E45-D441-B03A-E01D590E18C1}" destId="{3B6FF59A-1DAC-8A47-9105-EF87DEB6E1E1}" srcOrd="3" destOrd="0" presId="urn:microsoft.com/office/officeart/2005/8/layout/vProcess5"/>
    <dgm:cxn modelId="{9FCCE1BD-310F-9040-99F7-2BA3AE0A5119}" type="presParOf" srcId="{46421A4E-2E45-D441-B03A-E01D590E18C1}" destId="{464FC045-E72C-9345-99CB-5FB97D0ED5C9}" srcOrd="4" destOrd="0" presId="urn:microsoft.com/office/officeart/2005/8/layout/vProcess5"/>
    <dgm:cxn modelId="{DD8CDF9B-2F8E-AD47-A6BC-16D6F366754A}" type="presParOf" srcId="{46421A4E-2E45-D441-B03A-E01D590E18C1}" destId="{4DE87F03-0F21-3D43-90DF-A9451F160134}" srcOrd="5" destOrd="0" presId="urn:microsoft.com/office/officeart/2005/8/layout/vProcess5"/>
    <dgm:cxn modelId="{3ED4C3DD-C26F-2441-ADC5-394A0D85F38A}" type="presParOf" srcId="{46421A4E-2E45-D441-B03A-E01D590E18C1}" destId="{E2B5F301-86A1-0C4B-B86F-9C15603AE4E3}" srcOrd="6" destOrd="0" presId="urn:microsoft.com/office/officeart/2005/8/layout/vProcess5"/>
    <dgm:cxn modelId="{4ADBFC10-6FAE-794B-8B09-E498F11C71BE}" type="presParOf" srcId="{46421A4E-2E45-D441-B03A-E01D590E18C1}" destId="{C21B85D8-F744-D540-9E89-3E17779ADA15}" srcOrd="7" destOrd="0" presId="urn:microsoft.com/office/officeart/2005/8/layout/vProcess5"/>
    <dgm:cxn modelId="{FBE49988-2AC5-F949-AB04-E7DDBCC2A63C}" type="presParOf" srcId="{46421A4E-2E45-D441-B03A-E01D590E18C1}" destId="{9F443B27-DEB1-F54B-B054-03C7B22E121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720443-5252-1642-B586-95AA8715A297}">
      <dsp:nvSpPr>
        <dsp:cNvPr id="0" name=""/>
        <dsp:cNvSpPr/>
      </dsp:nvSpPr>
      <dsp:spPr>
        <a:xfrm>
          <a:off x="1600200" y="0"/>
          <a:ext cx="5105400" cy="51054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accent1">
              <a:lumMod val="75000"/>
            </a:schemeClr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02C4F4C-FCB1-0443-B6B2-CA769993A894}">
      <dsp:nvSpPr>
        <dsp:cNvPr id="0" name=""/>
        <dsp:cNvSpPr/>
      </dsp:nvSpPr>
      <dsp:spPr>
        <a:xfrm>
          <a:off x="1337680" y="72772"/>
          <a:ext cx="2468889" cy="2103118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If one of the operations used in the algorithm is division, then we need to work in arithmetic defined over a field</a:t>
          </a:r>
          <a:endParaRPr 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Division requires that each nonzero element have a multiplicative inverse</a:t>
          </a:r>
          <a:endParaRPr lang="en-US" sz="1200" kern="1200" dirty="0"/>
        </a:p>
      </dsp:txBody>
      <dsp:txXfrm>
        <a:off x="1440346" y="175438"/>
        <a:ext cx="2263557" cy="1897786"/>
      </dsp:txXfrm>
    </dsp:sp>
    <dsp:sp modelId="{1E69615E-8EAD-AB48-9679-74DB2A770416}">
      <dsp:nvSpPr>
        <dsp:cNvPr id="0" name=""/>
        <dsp:cNvSpPr/>
      </dsp:nvSpPr>
      <dsp:spPr>
        <a:xfrm>
          <a:off x="4594088" y="72772"/>
          <a:ext cx="2468889" cy="2103118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 efficiency we work with integers that fit exactly into a given number of bits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Integers in the range </a:t>
          </a:r>
          <a14:m xmlns:a14="http://schemas.microsoft.com/office/drawing/2010/main">
            <m:oMath xmlns:m="http://schemas.openxmlformats.org/officeDocument/2006/math">
              <m:r>
                <a:rPr lang="en-US" sz="1200" i="1" kern="1200" dirty="0" smtClean="0">
                  <a:latin typeface="Cambria Math"/>
                </a:rPr>
                <m:t>0 </m:t>
              </m:r>
            </m:oMath>
          </a14:m>
          <a:r>
            <a:rPr lang="en-US" sz="1200" kern="1200" dirty="0" smtClean="0"/>
            <a:t>through     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1200" i="1" kern="1200" smtClean="0">
                      <a:latin typeface="Cambria Math"/>
                    </a:rPr>
                  </m:ctrlPr>
                </m:sSupPr>
                <m:e>
                  <m:r>
                    <a:rPr lang="en-US" sz="1200" b="0" i="1" kern="1200" smtClean="0">
                      <a:latin typeface="Cambria Math"/>
                    </a:rPr>
                    <m:t>2</m:t>
                  </m:r>
                </m:e>
                <m:sup>
                  <m:r>
                    <a:rPr lang="en-US" sz="1200" b="0" i="1" kern="1200" smtClean="0">
                      <a:latin typeface="Cambria Math"/>
                    </a:rPr>
                    <m:t>𝑛</m:t>
                  </m:r>
                </m:sup>
              </m:sSup>
            </m:oMath>
          </a14:m>
          <a:r>
            <a:rPr lang="en-US" sz="1200" i="0" kern="1200" dirty="0" smtClean="0">
              <a:latin typeface="Times New Roman" pitchFamily="18" charset="0"/>
              <a:cs typeface="Times New Roman" pitchFamily="18" charset="0"/>
            </a:rPr>
            <a:t>-1</a:t>
          </a:r>
          <a:r>
            <a:rPr lang="en-US" sz="1200" kern="1200" dirty="0" smtClean="0">
              <a:latin typeface="Times New Roman" pitchFamily="18" charset="0"/>
              <a:cs typeface="Times New Roman" pitchFamily="18" charset="0"/>
            </a:rPr>
            <a:t>,</a:t>
          </a:r>
          <a:r>
            <a:rPr lang="en-US" sz="1200" kern="1200" dirty="0" smtClean="0"/>
            <a:t> which fit into an </a:t>
          </a:r>
          <a:r>
            <a:rPr lang="en-US" sz="1200" i="1" kern="1200" dirty="0" smtClean="0"/>
            <a:t>n-</a:t>
          </a:r>
          <a:r>
            <a:rPr lang="en-US" sz="1200" kern="1200" dirty="0" smtClean="0"/>
            <a:t>bit word</a:t>
          </a:r>
          <a:endParaRPr lang="en-US" sz="1200" kern="1200" baseline="30000" dirty="0"/>
        </a:p>
      </dsp:txBody>
      <dsp:txXfrm>
        <a:off x="4696754" y="175438"/>
        <a:ext cx="2263557" cy="1897786"/>
      </dsp:txXfrm>
    </dsp:sp>
    <dsp:sp modelId="{05C5B60B-B2A0-E145-A453-C1470DD027A7}">
      <dsp:nvSpPr>
        <dsp:cNvPr id="0" name=""/>
        <dsp:cNvSpPr/>
      </dsp:nvSpPr>
      <dsp:spPr>
        <a:xfrm>
          <a:off x="1284441" y="2929529"/>
          <a:ext cx="2468889" cy="2103118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set of such integers,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1600" i="1" kern="120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mbria Math"/>
                    </a:rPr>
                  </m:ctrlPr>
                </m:sSupPr>
                <m:e>
                  <m:sSub>
                    <m:sSubPr>
                      <m:ctrlPr>
                        <a:rPr lang="en-US" sz="1600" i="1" kern="120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</m:ctrlPr>
                    </m:sSubPr>
                    <m:e>
                      <m:r>
                        <a:rPr lang="en-US" sz="1600" b="0" i="1" kern="120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𝑍</m:t>
                      </m:r>
                    </m:e>
                    <m:sub>
                      <m:r>
                        <a:rPr lang="en-US" sz="1600" b="0" i="1" kern="120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2</m:t>
                      </m:r>
                    </m:sub>
                  </m:sSub>
                </m:e>
                <m:sup>
                  <m:r>
                    <a:rPr lang="en-US" sz="1600" b="0" i="1" kern="120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mbria Math"/>
                    </a:rPr>
                    <m:t>𝑛</m:t>
                  </m:r>
                </m:sup>
              </m:sSup>
            </m:oMath>
          </a14:m>
          <a:r>
            <a:rPr lang="en-US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using </a:t>
          </a:r>
          <a:r>
            <a:rPr lang="en-US" sz="1600" i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modular</a:t>
          </a:r>
          <a:r>
            <a:rPr lang="en-US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600" u="none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arithmetic</a:t>
          </a:r>
          <a:r>
            <a:rPr lang="en-US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is not a field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For example, the integer </a:t>
          </a:r>
          <a14:m xmlns:a14="http://schemas.microsoft.com/office/drawing/2010/main">
            <m:oMath xmlns:m="http://schemas.openxmlformats.org/officeDocument/2006/math">
              <m:r>
                <a:rPr lang="en-US" sz="1200" i="1" kern="1200" dirty="0" smtClean="0">
                  <a:latin typeface="Cambria Math"/>
                </a:rPr>
                <m:t>2</m:t>
              </m:r>
            </m:oMath>
          </a14:m>
          <a:r>
            <a:rPr lang="en-US" sz="1200" kern="1200" dirty="0" smtClean="0"/>
            <a:t> has no multiplicative inverse in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1200" i="1" kern="120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mbria Math"/>
                    </a:rPr>
                  </m:ctrlPr>
                </m:sSupPr>
                <m:e>
                  <m:sSub>
                    <m:sSubPr>
                      <m:ctrlPr>
                        <a:rPr lang="en-US" sz="1200" i="1" kern="120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</m:ctrlPr>
                    </m:sSubPr>
                    <m:e>
                      <m:r>
                        <a:rPr lang="en-US" sz="1200" b="0" i="1" kern="120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𝑍</m:t>
                      </m:r>
                    </m:e>
                    <m:sub>
                      <m:r>
                        <a:rPr lang="en-US" sz="1200" b="0" i="1" kern="120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2</m:t>
                      </m:r>
                    </m:sub>
                  </m:sSub>
                </m:e>
                <m:sup>
                  <m:r>
                    <a:rPr lang="en-US" sz="1200" b="0" i="1" kern="120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mbria Math"/>
                    </a:rPr>
                    <m:t>𝑛</m:t>
                  </m:r>
                </m:sup>
              </m:sSup>
              <m:r>
                <a:rPr lang="en-US" sz="1200" b="0" i="1" kern="12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</a:rPr>
                <m:t>:</m:t>
              </m:r>
            </m:oMath>
          </a14:m>
          <a:r>
            <a:rPr lang="en-US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200" kern="1200" dirty="0" smtClean="0"/>
            <a:t>there is no integer </a:t>
          </a:r>
          <a14:m xmlns:a14="http://schemas.microsoft.com/office/drawing/2010/main">
            <m:oMath xmlns:m="http://schemas.openxmlformats.org/officeDocument/2006/math">
              <m:r>
                <a:rPr lang="en-US" sz="1200" i="1" kern="1200" dirty="0" smtClean="0">
                  <a:latin typeface="Cambria Math"/>
                </a:rPr>
                <m:t>𝑏</m:t>
              </m:r>
            </m:oMath>
          </a14:m>
          <a:r>
            <a:rPr lang="en-US" sz="1200" i="1" kern="1200" dirty="0" smtClean="0"/>
            <a:t>, </a:t>
          </a:r>
          <a:r>
            <a:rPr lang="en-US" sz="1200" kern="1200" dirty="0" smtClean="0"/>
            <a:t>such that </a:t>
          </a:r>
          <a14:m xmlns:a14="http://schemas.microsoft.com/office/drawing/2010/main">
            <m:oMath xmlns:m="http://schemas.openxmlformats.org/officeDocument/2006/math">
              <m:r>
                <a:rPr lang="en-US" sz="1200" i="1" kern="1200" dirty="0" smtClean="0">
                  <a:latin typeface="Cambria Math"/>
                </a:rPr>
                <m:t>2</m:t>
              </m:r>
              <m:r>
                <a:rPr lang="en-US" sz="1200" i="1" kern="1200" dirty="0" smtClean="0">
                  <a:latin typeface="Cambria Math"/>
                </a:rPr>
                <m:t>𝑏</m:t>
              </m:r>
            </m:oMath>
          </a14:m>
          <a:r>
            <a:rPr lang="en-US" sz="1200" i="1" kern="1200" dirty="0" smtClean="0"/>
            <a:t> </a:t>
          </a:r>
          <a:r>
            <a:rPr lang="en-US" sz="1200" kern="1200" dirty="0" smtClean="0"/>
            <a:t>mod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1200" i="1" kern="1200" smtClean="0">
                      <a:latin typeface="Cambria Math"/>
                    </a:rPr>
                  </m:ctrlPr>
                </m:sSupPr>
                <m:e>
                  <m:r>
                    <a:rPr lang="en-US" sz="1200" b="0" i="1" kern="1200" smtClean="0">
                      <a:latin typeface="Cambria Math"/>
                    </a:rPr>
                    <m:t> 2</m:t>
                  </m:r>
                </m:e>
                <m:sup>
                  <m:r>
                    <a:rPr lang="en-US" sz="1200" b="0" i="1" kern="1200" smtClean="0">
                      <a:latin typeface="Cambria Math"/>
                    </a:rPr>
                    <m:t>𝑛</m:t>
                  </m:r>
                </m:sup>
              </m:sSup>
            </m:oMath>
          </a14:m>
          <a:r>
            <a:rPr lang="en-US" sz="1200" i="0" kern="1200" dirty="0" smtClean="0">
              <a:latin typeface="Times New Roman" pitchFamily="18" charset="0"/>
              <a:cs typeface="Times New Roman" pitchFamily="18" charset="0"/>
            </a:rPr>
            <a:t> = 1.</a:t>
          </a:r>
          <a:endParaRPr lang="en-US" sz="1200" kern="1200" dirty="0"/>
        </a:p>
      </dsp:txBody>
      <dsp:txXfrm>
        <a:off x="1387107" y="3032195"/>
        <a:ext cx="2263557" cy="1897786"/>
      </dsp:txXfrm>
    </dsp:sp>
    <dsp:sp modelId="{308FFFF3-6EB2-D642-A9D4-50355939D367}">
      <dsp:nvSpPr>
        <dsp:cNvPr id="0" name=""/>
        <dsp:cNvSpPr/>
      </dsp:nvSpPr>
      <dsp:spPr>
        <a:xfrm>
          <a:off x="4595170" y="2908924"/>
          <a:ext cx="2468889" cy="2103118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 use the finite field GF(2</a:t>
          </a:r>
          <a:r>
            <a:rPr lang="en-US" sz="1600" kern="1200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  <a:r>
            <a:rPr lang="en-US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Every polynomial in </a:t>
          </a:r>
          <a14:m xmlns:a14="http://schemas.microsoft.com/office/drawing/2010/main">
            <m:oMath xmlns:m="http://schemas.openxmlformats.org/officeDocument/2006/math">
              <m:r>
                <a:rPr lang="en-US" sz="1200" i="1" kern="1200" dirty="0" smtClean="0">
                  <a:latin typeface="Cambria Math"/>
                </a:rPr>
                <m:t>𝐺𝐹</m:t>
              </m:r>
              <m:r>
                <a:rPr lang="en-US" sz="1200" i="1" kern="1200" dirty="0" smtClean="0">
                  <a:latin typeface="Cambria Math"/>
                </a:rPr>
                <m:t>(2</m:t>
              </m:r>
              <m:r>
                <a:rPr lang="en-US" sz="1200" i="1" kern="1200" baseline="30000" dirty="0" smtClean="0">
                  <a:latin typeface="Cambria Math"/>
                </a:rPr>
                <m:t>𝑛</m:t>
              </m:r>
              <m:r>
                <a:rPr lang="en-US" sz="1200" i="1" kern="1200" dirty="0" smtClean="0">
                  <a:latin typeface="Cambria Math"/>
                </a:rPr>
                <m:t>)</m:t>
              </m:r>
            </m:oMath>
          </a14:m>
          <a:r>
            <a:rPr lang="en-US" sz="1200" kern="1200" dirty="0" smtClean="0"/>
            <a:t> can be represented by an </a:t>
          </a:r>
          <a14:m xmlns:a14="http://schemas.microsoft.com/office/drawing/2010/main">
            <m:oMath xmlns:m="http://schemas.openxmlformats.org/officeDocument/2006/math">
              <m:r>
                <a:rPr lang="en-US" sz="1200" i="1" kern="1200" dirty="0" smtClean="0">
                  <a:latin typeface="Cambria Math"/>
                </a:rPr>
                <m:t>𝑛</m:t>
              </m:r>
            </m:oMath>
          </a14:m>
          <a:r>
            <a:rPr lang="en-US" sz="1200" kern="1200" dirty="0" smtClean="0"/>
            <a:t>-bit number</a:t>
          </a:r>
        </a:p>
      </dsp:txBody>
      <dsp:txXfrm>
        <a:off x="4697836" y="3011590"/>
        <a:ext cx="2263557" cy="18977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F98EA-7723-4F41-B030-8D4B9072EB45}">
      <dsp:nvSpPr>
        <dsp:cNvPr id="0" name=""/>
        <dsp:cNvSpPr/>
      </dsp:nvSpPr>
      <dsp:spPr>
        <a:xfrm>
          <a:off x="0" y="0"/>
          <a:ext cx="7239000" cy="37440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rPr>
            <a:t>Four different stages are used:</a:t>
          </a:r>
          <a:endParaRPr 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7239000" cy="374400"/>
      </dsp:txXfrm>
    </dsp:sp>
    <dsp:sp modelId="{4543BE8B-F126-A64F-83F6-C9B6AB912E3B}">
      <dsp:nvSpPr>
        <dsp:cNvPr id="0" name=""/>
        <dsp:cNvSpPr/>
      </dsp:nvSpPr>
      <dsp:spPr>
        <a:xfrm>
          <a:off x="0" y="403231"/>
          <a:ext cx="7239000" cy="1025157"/>
        </a:xfrm>
        <a:prstGeom prst="rect">
          <a:avLst/>
        </a:prstGeom>
        <a:solidFill>
          <a:schemeClr val="bg1"/>
        </a:solidFill>
        <a:ln w="38100" cap="flat" cmpd="sng" algn="ctr">
          <a:solidFill>
            <a:schemeClr val="accent1">
              <a:lumMod val="7500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>
              <a:ea typeface="+mn-ea"/>
            </a:rPr>
            <a:t>Substitute bytes </a:t>
          </a:r>
          <a:r>
            <a:rPr lang="en-US" sz="1300" kern="1200" dirty="0" smtClean="0">
              <a:ea typeface="+mn-ea"/>
            </a:rPr>
            <a:t>– uses an S-box to perform a byte-by-byte substitution of the block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err="1" smtClean="0">
              <a:ea typeface="+mn-ea"/>
            </a:rPr>
            <a:t>ShiftRows</a:t>
          </a:r>
          <a:r>
            <a:rPr lang="en-US" sz="1300" kern="1200" dirty="0" smtClean="0">
              <a:ea typeface="+mn-ea"/>
            </a:rPr>
            <a:t> – a simple permutation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err="1" smtClean="0">
              <a:ea typeface="+mn-ea"/>
            </a:rPr>
            <a:t>MixColumns</a:t>
          </a:r>
          <a:r>
            <a:rPr lang="en-US" sz="1300" kern="1200" dirty="0" smtClean="0">
              <a:ea typeface="+mn-ea"/>
            </a:rPr>
            <a:t> – a substitution that makes use of arithmetic over GF(2</a:t>
          </a:r>
          <a:r>
            <a:rPr lang="en-US" sz="1300" kern="1200" baseline="30000" dirty="0" smtClean="0">
              <a:ea typeface="+mn-ea"/>
            </a:rPr>
            <a:t>8</a:t>
          </a:r>
          <a:r>
            <a:rPr lang="en-US" sz="1300" kern="1200" dirty="0" smtClean="0">
              <a:ea typeface="+mn-ea"/>
            </a:rPr>
            <a:t>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err="1" smtClean="0">
              <a:ea typeface="+mn-ea"/>
            </a:rPr>
            <a:t>AddRoundKey</a:t>
          </a:r>
          <a:r>
            <a:rPr lang="en-US" sz="1300" kern="1200" dirty="0" smtClean="0">
              <a:ea typeface="+mn-ea"/>
            </a:rPr>
            <a:t> – a simple bitwise XOR of the current block with a portion of the expanded key</a:t>
          </a:r>
        </a:p>
      </dsp:txBody>
      <dsp:txXfrm>
        <a:off x="0" y="403231"/>
        <a:ext cx="7239000" cy="10251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89547B-5732-A94A-AD6A-3AA2B292FE31}">
      <dsp:nvSpPr>
        <dsp:cNvPr id="0" name=""/>
        <dsp:cNvSpPr/>
      </dsp:nvSpPr>
      <dsp:spPr>
        <a:xfrm>
          <a:off x="0" y="524783"/>
          <a:ext cx="5184576" cy="40722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2381" tIns="1353820" rIns="402381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Knowledge of a part of the round key does not enable calculation of many other round-key bits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An invertible transformation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Uses round constants to eliminate symmetries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Diffusion of round key differences into the round keys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Simplicity of description</a:t>
          </a:r>
          <a:endParaRPr lang="en-US" sz="1800" kern="1200" dirty="0"/>
        </a:p>
      </dsp:txBody>
      <dsp:txXfrm>
        <a:off x="0" y="524783"/>
        <a:ext cx="5184576" cy="4072277"/>
      </dsp:txXfrm>
    </dsp:sp>
    <dsp:sp modelId="{145B3E17-2DA7-6B45-BEAA-2B9A7D3B217D}">
      <dsp:nvSpPr>
        <dsp:cNvPr id="0" name=""/>
        <dsp:cNvSpPr/>
      </dsp:nvSpPr>
      <dsp:spPr>
        <a:xfrm>
          <a:off x="108173" y="576063"/>
          <a:ext cx="4937769" cy="109728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75" tIns="0" rIns="137175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specific criteria that were used </a:t>
          </a:r>
          <a:r>
            <a:rPr lang="en-US" sz="20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are</a:t>
          </a:r>
          <a:r>
            <a:rPr lang="en-US" sz="1800" kern="1200" smtClean="0"/>
            <a:t>:</a:t>
          </a:r>
          <a:endParaRPr lang="en-US" sz="1800" kern="1200" dirty="0"/>
        </a:p>
      </dsp:txBody>
      <dsp:txXfrm>
        <a:off x="161738" y="629628"/>
        <a:ext cx="4830639" cy="9901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7D8B98-68EB-1F48-9CBD-13820C72237A}">
      <dsp:nvSpPr>
        <dsp:cNvPr id="0" name=""/>
        <dsp:cNvSpPr/>
      </dsp:nvSpPr>
      <dsp:spPr>
        <a:xfrm>
          <a:off x="0" y="0"/>
          <a:ext cx="4210050" cy="12192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rPr>
            <a:t>Two separate changes are needed to bring the decryption structure in line with the encryption structure</a:t>
          </a:r>
          <a:endParaRPr lang="en-US" sz="17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709" y="35709"/>
        <a:ext cx="2894438" cy="1147782"/>
      </dsp:txXfrm>
    </dsp:sp>
    <dsp:sp modelId="{1449B5AE-1528-3C49-9519-948A30667D89}">
      <dsp:nvSpPr>
        <dsp:cNvPr id="0" name=""/>
        <dsp:cNvSpPr/>
      </dsp:nvSpPr>
      <dsp:spPr>
        <a:xfrm>
          <a:off x="371474" y="1422399"/>
          <a:ext cx="4210050" cy="12192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rPr>
            <a:t>The first two stages of the decryption round need to be interchanged</a:t>
          </a:r>
        </a:p>
      </dsp:txBody>
      <dsp:txXfrm>
        <a:off x="407183" y="1458108"/>
        <a:ext cx="2974677" cy="1147782"/>
      </dsp:txXfrm>
    </dsp:sp>
    <dsp:sp modelId="{3B6FF59A-1DAC-8A47-9105-EF87DEB6E1E1}">
      <dsp:nvSpPr>
        <dsp:cNvPr id="0" name=""/>
        <dsp:cNvSpPr/>
      </dsp:nvSpPr>
      <dsp:spPr>
        <a:xfrm>
          <a:off x="742949" y="2844799"/>
          <a:ext cx="4210050" cy="12192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rPr>
            <a:t>The second two stages of the decryption round need to be interchanged</a:t>
          </a:r>
          <a:endParaRPr lang="en-AU" sz="17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ea typeface="+mn-ea"/>
          </a:endParaRPr>
        </a:p>
      </dsp:txBody>
      <dsp:txXfrm>
        <a:off x="778658" y="2880508"/>
        <a:ext cx="2974677" cy="1147782"/>
      </dsp:txXfrm>
    </dsp:sp>
    <dsp:sp modelId="{464FC045-E72C-9345-99CB-5FB97D0ED5C9}">
      <dsp:nvSpPr>
        <dsp:cNvPr id="0" name=""/>
        <dsp:cNvSpPr/>
      </dsp:nvSpPr>
      <dsp:spPr>
        <a:xfrm>
          <a:off x="3417570" y="924560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bg1"/>
        </a:solidFill>
        <a:ln w="38100" cap="flat" cmpd="sng" algn="ctr">
          <a:solidFill>
            <a:schemeClr val="bg2">
              <a:lumMod val="5000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3595878" y="924560"/>
        <a:ext cx="435864" cy="596341"/>
      </dsp:txXfrm>
    </dsp:sp>
    <dsp:sp modelId="{4DE87F03-0F21-3D43-90DF-A9451F160134}">
      <dsp:nvSpPr>
        <dsp:cNvPr id="0" name=""/>
        <dsp:cNvSpPr/>
      </dsp:nvSpPr>
      <dsp:spPr>
        <a:xfrm>
          <a:off x="3789045" y="2338832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bg1"/>
        </a:solidFill>
        <a:ln w="38100" cap="flat" cmpd="sng" algn="ctr">
          <a:solidFill>
            <a:schemeClr val="bg2">
              <a:lumMod val="5000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3967353" y="2338832"/>
        <a:ext cx="435864" cy="596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3F8FC36-DEB3-4F73-93C1-D1BA86A9B8D5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D10C475-EC5E-438E-AEE9-3410F1DA6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93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8468D2DB-E8A3-5946-9873-9C999757F12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457394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E0942C-CFD0-B04C-830A-59795697A0DF}" type="slidenum">
              <a:rPr lang="en-AU">
                <a:latin typeface="Arial" pitchFamily="-1" charset="0"/>
              </a:rPr>
              <a:pPr/>
              <a:t>1</a:t>
            </a:fld>
            <a:endParaRPr lang="en-AU" dirty="0">
              <a:latin typeface="Arial" pitchFamily="-1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dirty="0" smtClean="0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pPr eaLnBrk="1" hangingPunct="1"/>
            <a:endParaRPr lang="en-US" dirty="0" smtClean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851186-7F84-1D42-B3A8-BF536C04C5E0}" type="slidenum">
              <a:rPr lang="en-AU" smtClean="0">
                <a:latin typeface="Arial" pitchFamily="-84" charset="0"/>
              </a:rPr>
              <a:pPr/>
              <a:t>10</a:t>
            </a:fld>
            <a:endParaRPr lang="en-AU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B81921-5D11-2649-9E61-C285359FE1C6}" type="slidenum">
              <a:rPr lang="en-AU">
                <a:latin typeface="Arial" pitchFamily="-84" charset="0"/>
              </a:rPr>
              <a:pPr/>
              <a:t>11</a:t>
            </a:fld>
            <a:endParaRPr lang="en-AU">
              <a:latin typeface="Arial" pitchFamily="-8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</a:t>
            </a:r>
            <a:endParaRPr lang="en-AU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6FA173-A18B-4541-8D0F-321A212E85EA}" type="slidenum">
              <a:rPr lang="en-AU" smtClean="0">
                <a:latin typeface="Arial" pitchFamily="-84" charset="0"/>
              </a:rPr>
              <a:pPr/>
              <a:t>12</a:t>
            </a:fld>
            <a:endParaRPr lang="en-AU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922A7E-6785-4943-8A59-19F756F59150}" type="slidenum">
              <a:rPr lang="en-AU" smtClean="0">
                <a:latin typeface="Arial" pitchFamily="-84" charset="0"/>
              </a:rPr>
              <a:pPr/>
              <a:t>13</a:t>
            </a:fld>
            <a:endParaRPr lang="en-AU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CD479F-36A0-7241-83FB-86FD35AEEF07}" type="slidenum">
              <a:rPr lang="en-AU" smtClean="0">
                <a:latin typeface="Arial" pitchFamily="-84" charset="0"/>
              </a:rPr>
              <a:pPr/>
              <a:t>14</a:t>
            </a:fld>
            <a:endParaRPr lang="en-AU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ABA1AE-ED2C-4F4A-9C73-B690BC5BF729}" type="slidenum">
              <a:rPr lang="en-AU">
                <a:latin typeface="Arial" pitchFamily="-84" charset="0"/>
              </a:rPr>
              <a:pPr/>
              <a:t>15</a:t>
            </a:fld>
            <a:endParaRPr lang="en-AU">
              <a:latin typeface="Arial" pitchFamily="-8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</a:t>
            </a:r>
            <a:endParaRPr lang="en-AU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DB20F2-45C8-0547-817A-711951A798F9}" type="slidenum">
              <a:rPr lang="en-AU">
                <a:latin typeface="Arial" pitchFamily="-84" charset="0"/>
              </a:rPr>
              <a:pPr/>
              <a:t>16</a:t>
            </a:fld>
            <a:endParaRPr lang="en-AU">
              <a:latin typeface="Arial" pitchFamily="-8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dirty="0" smtClean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F0C609-2B32-1C4A-A5ED-01AA5B9BF2F1}" type="slidenum">
              <a:rPr lang="en-AU">
                <a:latin typeface="Arial" pitchFamily="-84" charset="0"/>
              </a:rPr>
              <a:pPr/>
              <a:t>17</a:t>
            </a:fld>
            <a:endParaRPr lang="en-AU">
              <a:latin typeface="Arial" pitchFamily="-8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</a:t>
            </a:r>
            <a:endParaRPr lang="en-AU" dirty="0" smtClean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437FD9-6E7C-AB47-82CB-1B1003815B61}" type="slidenum">
              <a:rPr lang="en-AU" smtClean="0">
                <a:latin typeface="Arial" pitchFamily="-84" charset="0"/>
              </a:rPr>
              <a:pPr/>
              <a:t>18</a:t>
            </a:fld>
            <a:endParaRPr lang="en-AU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B7186A-DEB4-6843-9C4A-CDE6A09B60D1}" type="slidenum">
              <a:rPr lang="en-AU">
                <a:latin typeface="Arial" pitchFamily="-84" charset="0"/>
              </a:rPr>
              <a:pPr/>
              <a:t>19</a:t>
            </a:fld>
            <a:endParaRPr lang="en-AU">
              <a:latin typeface="Arial" pitchFamily="-8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10E2E4-7EF1-9740-B874-0923C8317D3F}" type="slidenum">
              <a:rPr lang="en-AU" smtClean="0">
                <a:latin typeface="Arial" pitchFamily="-84" charset="0"/>
              </a:rPr>
              <a:pPr/>
              <a:t>2</a:t>
            </a:fld>
            <a:endParaRPr lang="en-AU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90BF03-7E2C-C345-A609-7EB917678F68}" type="slidenum">
              <a:rPr lang="en-AU">
                <a:latin typeface="Arial" pitchFamily="-84" charset="0"/>
              </a:rPr>
              <a:pPr/>
              <a:t>20</a:t>
            </a:fld>
            <a:endParaRPr lang="en-AU">
              <a:latin typeface="Arial" pitchFamily="-84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</a:t>
            </a:r>
            <a:endParaRPr lang="en-AU" dirty="0" smtClean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CFE621-EEF9-6041-BC1C-8ABF6C760EE6}" type="slidenum">
              <a:rPr lang="en-AU">
                <a:latin typeface="Arial" pitchFamily="-84" charset="0"/>
              </a:rPr>
              <a:pPr/>
              <a:t>21</a:t>
            </a:fld>
            <a:endParaRPr lang="en-AU">
              <a:latin typeface="Arial" pitchFamily="-84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D21BAF-D79C-924B-B52C-F6C67F3DDD4A}" type="slidenum">
              <a:rPr lang="en-AU">
                <a:latin typeface="Arial" pitchFamily="-84" charset="0"/>
              </a:rPr>
              <a:pPr/>
              <a:t>22</a:t>
            </a:fld>
            <a:endParaRPr lang="en-AU">
              <a:latin typeface="Arial" pitchFamily="-84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</a:t>
            </a:r>
            <a:endParaRPr lang="en-AU" dirty="0" smtClean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</a:t>
            </a: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A8DA5F-F4FF-3C42-9D68-C2573610C40D}" type="slidenum">
              <a:rPr lang="en-AU" smtClean="0">
                <a:latin typeface="Arial" pitchFamily="-84" charset="0"/>
              </a:rPr>
              <a:pPr/>
              <a:t>23</a:t>
            </a:fld>
            <a:endParaRPr lang="en-AU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5C6549-4801-2942-9A8F-B31F51D24AF2}" type="slidenum">
              <a:rPr lang="en-AU">
                <a:latin typeface="Arial" pitchFamily="-84" charset="0"/>
              </a:rPr>
              <a:pPr/>
              <a:t>24</a:t>
            </a:fld>
            <a:endParaRPr lang="en-AU">
              <a:latin typeface="Arial" pitchFamily="-84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</a:t>
            </a:r>
            <a:endParaRPr lang="en-AU" dirty="0" smtClean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133919-2259-8442-A215-F1F2A4B93F25}" type="slidenum">
              <a:rPr lang="en-AU">
                <a:latin typeface="Arial" pitchFamily="-84" charset="0"/>
              </a:rPr>
              <a:pPr/>
              <a:t>25</a:t>
            </a:fld>
            <a:endParaRPr lang="en-AU">
              <a:latin typeface="Arial" pitchFamily="-8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</a:t>
            </a:r>
            <a:endParaRPr lang="en-US" dirty="0" smtClean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A22EB9-4C59-8D43-93FD-6BCF0A9727AF}" type="slidenum">
              <a:rPr lang="en-AU">
                <a:latin typeface="Arial" pitchFamily="-84" charset="0"/>
              </a:rPr>
              <a:pPr/>
              <a:t>26</a:t>
            </a:fld>
            <a:endParaRPr lang="en-AU">
              <a:latin typeface="Arial" pitchFamily="-84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5F3BD3-6F3C-694C-8E1B-CF3CF7A9ECD3}" type="slidenum">
              <a:rPr lang="en-AU">
                <a:latin typeface="Arial" pitchFamily="-84" charset="0"/>
              </a:rPr>
              <a:pPr/>
              <a:t>27</a:t>
            </a:fld>
            <a:endParaRPr lang="en-AU">
              <a:latin typeface="Arial" pitchFamily="-84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564CDF-3D33-9947-AC9C-8B1F1B7D0F94}" type="slidenum">
              <a:rPr lang="en-AU">
                <a:latin typeface="Arial" pitchFamily="-84" charset="0"/>
              </a:rPr>
              <a:pPr/>
              <a:t>3</a:t>
            </a:fld>
            <a:endParaRPr lang="en-AU">
              <a:latin typeface="Arial" pitchFamily="-8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dirty="0" smtClean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05DAC2-072D-8C4D-A364-AD42B47719B2}" type="slidenum">
              <a:rPr lang="en-AU" smtClean="0">
                <a:latin typeface="Arial" pitchFamily="-84" charset="0"/>
              </a:rPr>
              <a:pPr/>
              <a:t>4</a:t>
            </a:fld>
            <a:endParaRPr lang="en-AU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1E74D2-3F03-3243-A1F1-330250C6D9FA}" type="slidenum">
              <a:rPr lang="en-AU">
                <a:latin typeface="Arial" pitchFamily="-84" charset="0"/>
              </a:rPr>
              <a:pPr/>
              <a:t>5</a:t>
            </a:fld>
            <a:endParaRPr lang="en-AU">
              <a:latin typeface="Arial" pitchFamily="-8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D511A4-E535-6742-AB8A-0C6D2D1966EA}" type="slidenum">
              <a:rPr lang="en-AU">
                <a:latin typeface="Arial" pitchFamily="-84" charset="0"/>
              </a:rPr>
              <a:pPr/>
              <a:t>6</a:t>
            </a:fld>
            <a:endParaRPr lang="en-AU">
              <a:latin typeface="Arial" pitchFamily="-8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A32D76-911A-2040-9CE2-098566D28153}" type="slidenum">
              <a:rPr lang="en-AU" smtClean="0">
                <a:latin typeface="Arial" pitchFamily="-84" charset="0"/>
              </a:rPr>
              <a:pPr/>
              <a:t>7</a:t>
            </a:fld>
            <a:endParaRPr lang="en-AU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3178CD-E717-E34A-A881-B019EC9117C1}" type="slidenum">
              <a:rPr lang="en-AU">
                <a:latin typeface="Arial" pitchFamily="-84" charset="0"/>
              </a:rPr>
              <a:pPr/>
              <a:t>8</a:t>
            </a:fld>
            <a:endParaRPr lang="en-AU">
              <a:latin typeface="Arial" pitchFamily="-8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</a:t>
            </a:r>
            <a:endParaRPr lang="en-US" dirty="0" smtClean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EA352C-0EEA-EE41-BEA7-D86846AD522C}" type="slidenum">
              <a:rPr lang="en-AU">
                <a:latin typeface="Arial" pitchFamily="-84" charset="0"/>
              </a:rPr>
              <a:pPr/>
              <a:t>9</a:t>
            </a:fld>
            <a:endParaRPr lang="en-AU">
              <a:latin typeface="Arial" pitchFamily="-8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</a:t>
            </a:r>
            <a:endParaRPr lang="en-AU" dirty="0" smtClean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1027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Arial" pitchFamily="-107" charset="0"/>
              </a:endParaRPr>
            </a:p>
          </p:txBody>
        </p:sp>
        <p:grpSp>
          <p:nvGrpSpPr>
            <p:cNvPr id="6" name="Group 1028"/>
            <p:cNvGrpSpPr>
              <a:grpSpLocks/>
            </p:cNvGrpSpPr>
            <p:nvPr/>
          </p:nvGrpSpPr>
          <p:grpSpPr bwMode="auto">
            <a:xfrm>
              <a:off x="1776" y="3024"/>
              <a:ext cx="3929" cy="1290"/>
              <a:chOff x="1776" y="3024"/>
              <a:chExt cx="3929" cy="1290"/>
            </a:xfrm>
          </p:grpSpPr>
          <p:grpSp>
            <p:nvGrpSpPr>
              <p:cNvPr id="7" name="Group 1029"/>
              <p:cNvGrpSpPr>
                <a:grpSpLocks/>
              </p:cNvGrpSpPr>
              <p:nvPr/>
            </p:nvGrpSpPr>
            <p:grpSpPr bwMode="auto">
              <a:xfrm>
                <a:off x="2268" y="3934"/>
                <a:ext cx="638" cy="377"/>
                <a:chOff x="2268" y="3934"/>
                <a:chExt cx="638" cy="377"/>
              </a:xfrm>
            </p:grpSpPr>
            <p:sp>
              <p:nvSpPr>
                <p:cNvPr id="60" name="Oval 1030"/>
                <p:cNvSpPr>
                  <a:spLocks noChangeArrowheads="1"/>
                </p:cNvSpPr>
                <p:nvPr/>
              </p:nvSpPr>
              <p:spPr bwMode="hidden">
                <a:xfrm>
                  <a:off x="2268" y="3934"/>
                  <a:ext cx="638" cy="3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1" name="Oval 1031"/>
                <p:cNvSpPr>
                  <a:spLocks noChangeArrowheads="1"/>
                </p:cNvSpPr>
                <p:nvPr/>
              </p:nvSpPr>
              <p:spPr bwMode="hidden">
                <a:xfrm>
                  <a:off x="2314" y="3958"/>
                  <a:ext cx="543" cy="3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87843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2" name="Oval 1032"/>
                <p:cNvSpPr>
                  <a:spLocks noChangeArrowheads="1"/>
                </p:cNvSpPr>
                <p:nvPr/>
              </p:nvSpPr>
              <p:spPr bwMode="hidden">
                <a:xfrm>
                  <a:off x="2341" y="3979"/>
                  <a:ext cx="501" cy="29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098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3" name="Oval 1033"/>
                <p:cNvSpPr>
                  <a:spLocks noChangeArrowheads="1"/>
                </p:cNvSpPr>
                <p:nvPr/>
              </p:nvSpPr>
              <p:spPr bwMode="hidden">
                <a:xfrm>
                  <a:off x="2368" y="3997"/>
                  <a:ext cx="444" cy="25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4" name="Oval 1034"/>
                <p:cNvSpPr>
                  <a:spLocks noChangeArrowheads="1"/>
                </p:cNvSpPr>
                <p:nvPr/>
              </p:nvSpPr>
              <p:spPr bwMode="hidden">
                <a:xfrm>
                  <a:off x="2385" y="4005"/>
                  <a:ext cx="413" cy="24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5" name="Oval 1035"/>
                <p:cNvSpPr>
                  <a:spLocks noChangeArrowheads="1"/>
                </p:cNvSpPr>
                <p:nvPr/>
              </p:nvSpPr>
              <p:spPr bwMode="hidden">
                <a:xfrm>
                  <a:off x="2437" y="4026"/>
                  <a:ext cx="306" cy="19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6" name="Oval 1036"/>
                <p:cNvSpPr>
                  <a:spLocks noChangeArrowheads="1"/>
                </p:cNvSpPr>
                <p:nvPr/>
              </p:nvSpPr>
              <p:spPr bwMode="hidden">
                <a:xfrm>
                  <a:off x="2476" y="4056"/>
                  <a:ext cx="227" cy="13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7" name="Oval 1037"/>
                <p:cNvSpPr>
                  <a:spLocks noChangeArrowheads="1"/>
                </p:cNvSpPr>
                <p:nvPr/>
              </p:nvSpPr>
              <p:spPr bwMode="hidden">
                <a:xfrm>
                  <a:off x="2542" y="4097"/>
                  <a:ext cx="90" cy="6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</p:grpSp>
          <p:sp>
            <p:nvSpPr>
              <p:cNvPr id="8" name="Oval 1038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9" name="Oval 1039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0" name="Oval 1040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1" name="Oval 1041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2" name="Oval 1042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3" name="Freeform 1043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4" name="Freeform 1044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84706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5" name="Freeform 1045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6" name="Freeform 1046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7" name="Freeform 1047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8" name="Freeform 1048"/>
              <p:cNvSpPr>
                <a:spLocks/>
              </p:cNvSpPr>
              <p:nvPr/>
            </p:nvSpPr>
            <p:spPr bwMode="hidden">
              <a:xfrm>
                <a:off x="4175" y="4050"/>
                <a:ext cx="180" cy="132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29" y="132"/>
                  </a:cxn>
                  <a:cxn ang="0">
                    <a:pos x="77" y="108"/>
                  </a:cxn>
                  <a:cxn ang="0">
                    <a:pos x="119" y="78"/>
                  </a:cxn>
                  <a:cxn ang="0">
                    <a:pos x="155" y="48"/>
                  </a:cxn>
                  <a:cxn ang="0">
                    <a:pos x="179" y="12"/>
                  </a:cxn>
                  <a:cxn ang="0">
                    <a:pos x="173" y="6"/>
                  </a:cxn>
                  <a:cxn ang="0">
                    <a:pos x="167" y="0"/>
                  </a:cxn>
                  <a:cxn ang="0">
                    <a:pos x="137" y="42"/>
                  </a:cxn>
                  <a:cxn ang="0">
                    <a:pos x="101" y="78"/>
                  </a:cxn>
                  <a:cxn ang="0">
                    <a:pos x="53" y="108"/>
                  </a:cxn>
                  <a:cxn ang="0">
                    <a:pos x="0" y="132"/>
                  </a:cxn>
                  <a:cxn ang="0">
                    <a:pos x="0" y="132"/>
                  </a:cxn>
                </a:cxnLst>
                <a:rect l="0" t="0" r="r" b="b"/>
                <a:pathLst>
                  <a:path w="179" h="132">
                    <a:moveTo>
                      <a:pt x="0" y="132"/>
                    </a:moveTo>
                    <a:lnTo>
                      <a:pt x="29" y="132"/>
                    </a:lnTo>
                    <a:lnTo>
                      <a:pt x="77" y="108"/>
                    </a:lnTo>
                    <a:lnTo>
                      <a:pt x="119" y="78"/>
                    </a:lnTo>
                    <a:lnTo>
                      <a:pt x="155" y="48"/>
                    </a:lnTo>
                    <a:lnTo>
                      <a:pt x="179" y="12"/>
                    </a:lnTo>
                    <a:lnTo>
                      <a:pt x="173" y="6"/>
                    </a:lnTo>
                    <a:lnTo>
                      <a:pt x="167" y="0"/>
                    </a:lnTo>
                    <a:lnTo>
                      <a:pt x="137" y="42"/>
                    </a:lnTo>
                    <a:lnTo>
                      <a:pt x="101" y="78"/>
                    </a:lnTo>
                    <a:lnTo>
                      <a:pt x="53" y="108"/>
                    </a:lnTo>
                    <a:lnTo>
                      <a:pt x="0" y="132"/>
                    </a:lnTo>
                    <a:lnTo>
                      <a:pt x="0" y="1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9" name="Freeform 1049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0" name="Freeform 1050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1" name="Freeform 1051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2" name="Freeform 1052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3" name="Freeform 1053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4" name="Freeform 1054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5" name="Freeform 1055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6" name="Freeform 1056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7" name="Freeform 1057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8" name="Freeform 1058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9" name="Freeform 1059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0" name="Freeform 1060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1" name="Freeform 1061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2" name="Freeform 1062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3" name="Freeform 1063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4" name="Freeform 1064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5" name="Freeform 1065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6" name="Freeform 1066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686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7" name="Freeform 1067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8" name="Freeform 1068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9" name="Freeform 1069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0" name="Freeform 1070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1" name="Freeform 1071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2" name="Freeform 1072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3" name="Freeform 1073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4" name="Freeform 1074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5" name="Freeform 1075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6" name="Freeform 1076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7" name="Oval 1077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grpSp>
            <p:nvGrpSpPr>
              <p:cNvPr id="48" name="Group 1078"/>
              <p:cNvGrpSpPr>
                <a:grpSpLocks/>
              </p:cNvGrpSpPr>
              <p:nvPr/>
            </p:nvGrpSpPr>
            <p:grpSpPr bwMode="auto">
              <a:xfrm>
                <a:off x="4546" y="3608"/>
                <a:ext cx="518" cy="319"/>
                <a:chOff x="4546" y="3608"/>
                <a:chExt cx="518" cy="319"/>
              </a:xfrm>
            </p:grpSpPr>
            <p:sp>
              <p:nvSpPr>
                <p:cNvPr id="54" name="Oval 1079"/>
                <p:cNvSpPr>
                  <a:spLocks noChangeArrowheads="1"/>
                </p:cNvSpPr>
                <p:nvPr/>
              </p:nvSpPr>
              <p:spPr bwMode="hidden">
                <a:xfrm>
                  <a:off x="4546" y="3608"/>
                  <a:ext cx="518" cy="31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5" name="Oval 1080"/>
                <p:cNvSpPr>
                  <a:spLocks noChangeArrowheads="1"/>
                </p:cNvSpPr>
                <p:nvPr/>
              </p:nvSpPr>
              <p:spPr bwMode="hidden">
                <a:xfrm>
                  <a:off x="4578" y="3630"/>
                  <a:ext cx="446" cy="27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tint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6" name="Oval 1081"/>
                <p:cNvSpPr>
                  <a:spLocks noChangeArrowheads="1"/>
                </p:cNvSpPr>
                <p:nvPr/>
              </p:nvSpPr>
              <p:spPr bwMode="hidden">
                <a:xfrm>
                  <a:off x="4610" y="3650"/>
                  <a:ext cx="386" cy="23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7" name="Oval 1082"/>
                <p:cNvSpPr>
                  <a:spLocks noChangeArrowheads="1"/>
                </p:cNvSpPr>
                <p:nvPr/>
              </p:nvSpPr>
              <p:spPr bwMode="hidden">
                <a:xfrm>
                  <a:off x="4654" y="3678"/>
                  <a:ext cx="298" cy="1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8" name="Oval 1083"/>
                <p:cNvSpPr>
                  <a:spLocks noChangeArrowheads="1"/>
                </p:cNvSpPr>
                <p:nvPr/>
              </p:nvSpPr>
              <p:spPr bwMode="hidden">
                <a:xfrm>
                  <a:off x="4690" y="3698"/>
                  <a:ext cx="222" cy="13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9" name="Oval 1084"/>
                <p:cNvSpPr>
                  <a:spLocks noChangeArrowheads="1"/>
                </p:cNvSpPr>
                <p:nvPr/>
              </p:nvSpPr>
              <p:spPr bwMode="hidden">
                <a:xfrm>
                  <a:off x="4738" y="3728"/>
                  <a:ext cx="126" cy="8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</p:grpSp>
          <p:grpSp>
            <p:nvGrpSpPr>
              <p:cNvPr id="49" name="Group 1085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50" name="Oval 1086"/>
                <p:cNvSpPr>
                  <a:spLocks noChangeArrowheads="1"/>
                </p:cNvSpPr>
                <p:nvPr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1" name="Oval 1087"/>
                <p:cNvSpPr>
                  <a:spLocks noChangeArrowheads="1"/>
                </p:cNvSpPr>
                <p:nvPr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2" name="Oval 1088"/>
                <p:cNvSpPr>
                  <a:spLocks noChangeArrowheads="1"/>
                </p:cNvSpPr>
                <p:nvPr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3" name="Oval 1089"/>
                <p:cNvSpPr>
                  <a:spLocks noChangeArrowheads="1"/>
                </p:cNvSpPr>
                <p:nvPr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</p:grpSp>
        </p:grpSp>
      </p:grpSp>
      <p:sp>
        <p:nvSpPr>
          <p:cNvPr id="76866" name="Rectangle 109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6867" name="Rectangle 109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109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" name="Rectangle 109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109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37446-45CB-704D-92FC-53364A5C59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2C9DC-E0C9-C44B-A694-ED491B216B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5C184-40B5-9046-AA44-4C5497B4A9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1581150" cy="6858000"/>
            <a:chOff x="134471" y="0"/>
            <a:chExt cx="1581220" cy="6858000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 bwMode="auto">
            <a:xfrm>
              <a:off x="134471" y="0"/>
              <a:ext cx="135815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7800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7546975" y="0"/>
            <a:ext cx="1597025" cy="6858000"/>
            <a:chOff x="7413812" y="0"/>
            <a:chExt cx="1597734" cy="6858000"/>
          </a:xfrm>
        </p:grpSpPr>
        <p:pic>
          <p:nvPicPr>
            <p:cNvPr id="8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r="85126"/>
            <a:stretch>
              <a:fillRect/>
            </a:stretch>
          </p:blipFill>
          <p:spPr bwMode="auto">
            <a:xfrm>
              <a:off x="7651376" y="0"/>
              <a:ext cx="136017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7413812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12" descr="HR-Colo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4163" y="4841875"/>
            <a:ext cx="60356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48F9B-91BA-5241-927F-DFD69C82FC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1581150" cy="6858000"/>
            <a:chOff x="134471" y="0"/>
            <a:chExt cx="1581220" cy="6858000"/>
          </a:xfrm>
        </p:grpSpPr>
        <p:pic>
          <p:nvPicPr>
            <p:cNvPr id="6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 bwMode="auto">
            <a:xfrm>
              <a:off x="134471" y="0"/>
              <a:ext cx="135815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7800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16"/>
          <p:cNvGrpSpPr>
            <a:grpSpLocks/>
          </p:cNvGrpSpPr>
          <p:nvPr/>
        </p:nvGrpSpPr>
        <p:grpSpPr bwMode="auto">
          <a:xfrm>
            <a:off x="7546975" y="0"/>
            <a:ext cx="1597025" cy="6858000"/>
            <a:chOff x="7413812" y="0"/>
            <a:chExt cx="1597734" cy="6858000"/>
          </a:xfrm>
        </p:grpSpPr>
        <p:pic>
          <p:nvPicPr>
            <p:cNvPr id="9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r="85126"/>
            <a:stretch>
              <a:fillRect/>
            </a:stretch>
          </p:blipFill>
          <p:spPr bwMode="auto">
            <a:xfrm>
              <a:off x="7651376" y="0"/>
              <a:ext cx="136017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1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7413812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12" descr="HR-Colo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4163" y="4841875"/>
            <a:ext cx="60356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3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0" y="0"/>
            <a:ext cx="9144000" cy="1190625"/>
            <a:chOff x="0" y="0"/>
            <a:chExt cx="9144000" cy="1191256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 bwMode="auto">
            <a:xfrm>
              <a:off x="0" y="0"/>
              <a:ext cx="91440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0" y="923365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10"/>
          <p:cNvGrpSpPr>
            <a:grpSpLocks/>
          </p:cNvGrpSpPr>
          <p:nvPr/>
        </p:nvGrpSpPr>
        <p:grpSpPr bwMode="auto">
          <a:xfrm flipV="1">
            <a:off x="0" y="5667375"/>
            <a:ext cx="9144000" cy="1190625"/>
            <a:chOff x="0" y="0"/>
            <a:chExt cx="9144000" cy="1191256"/>
          </a:xfrm>
        </p:grpSpPr>
        <p:pic>
          <p:nvPicPr>
            <p:cNvPr id="8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 bwMode="auto">
            <a:xfrm>
              <a:off x="0" y="0"/>
              <a:ext cx="91440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0" y="923365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12" descr="HR-Colo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4163" y="3259138"/>
            <a:ext cx="60356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F0E40-9566-FF47-84D5-E4C9DFD1FA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6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0B399-20FE-C646-851D-65041BC80C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9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5675" y="2460625"/>
            <a:ext cx="3563938" cy="984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1" name="Picture 10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79463" y="2460625"/>
            <a:ext cx="3563937" cy="984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6906F-F82C-C24B-ADFB-A876A59C3E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4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8C610-EA48-3F45-BACD-67F8C6BE9B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Overlay-Blan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671E9-418D-2440-8FFC-982A85567C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27A36-DC62-DB4A-84B7-44BA74306A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6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4301" r="46875"/>
            <a:stretch>
              <a:fillRect/>
            </a:stretch>
          </p:blipFill>
          <p:spPr bwMode="auto">
            <a:xfrm>
              <a:off x="4495800" y="0"/>
              <a:ext cx="46482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4267200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mtClean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fld id="{8CA6F8B6-D79F-7D42-8296-26A8574CEF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Overlay-Blan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89D08-05CB-8041-A6F5-8B39A23581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6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4301" r="46875"/>
            <a:stretch>
              <a:fillRect/>
            </a:stretch>
          </p:blipFill>
          <p:spPr bwMode="auto">
            <a:xfrm>
              <a:off x="4495800" y="0"/>
              <a:ext cx="46482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4267200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28D79-964E-A448-8064-06DBA4282F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93134-7B2A-5144-91AA-8D21FF7C19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 bwMode="auto">
            <a:xfrm>
              <a:off x="0" y="0"/>
              <a:ext cx="74676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428309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47C69-A4E4-6642-9B2D-EA3DE70B39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CD96E-E8C9-A64C-B009-CAFEDC8530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DC731-C811-D54E-B3A7-3A243AE856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D0040-4889-4448-BF15-3B1B730C52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930DB-69D5-F749-BA4C-AD33AAE48C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8A73B-8BF4-AF42-95B3-FA65B4AAA5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955E9-38C5-A94E-9557-D15258BD82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C3342-3920-9F40-BEF3-9C5292A4B9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26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75779" name="Freeform 1027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Arial" pitchFamily="-107" charset="0"/>
              </a:endParaRPr>
            </a:p>
          </p:txBody>
        </p:sp>
        <p:grpSp>
          <p:nvGrpSpPr>
            <p:cNvPr id="1033" name="Group 1028"/>
            <p:cNvGrpSpPr>
              <a:grpSpLocks/>
            </p:cNvGrpSpPr>
            <p:nvPr/>
          </p:nvGrpSpPr>
          <p:grpSpPr bwMode="auto">
            <a:xfrm>
              <a:off x="1776" y="3024"/>
              <a:ext cx="3929" cy="1290"/>
              <a:chOff x="1776" y="3024"/>
              <a:chExt cx="3929" cy="1290"/>
            </a:xfrm>
          </p:grpSpPr>
          <p:grpSp>
            <p:nvGrpSpPr>
              <p:cNvPr id="1034" name="Group 1029"/>
              <p:cNvGrpSpPr>
                <a:grpSpLocks/>
              </p:cNvGrpSpPr>
              <p:nvPr userDrawn="1"/>
            </p:nvGrpSpPr>
            <p:grpSpPr bwMode="auto">
              <a:xfrm>
                <a:off x="2268" y="3934"/>
                <a:ext cx="638" cy="377"/>
                <a:chOff x="2268" y="3934"/>
                <a:chExt cx="638" cy="377"/>
              </a:xfrm>
            </p:grpSpPr>
            <p:sp>
              <p:nvSpPr>
                <p:cNvPr id="75782" name="Oval 1030"/>
                <p:cNvSpPr>
                  <a:spLocks noChangeArrowheads="1"/>
                </p:cNvSpPr>
                <p:nvPr/>
              </p:nvSpPr>
              <p:spPr bwMode="hidden">
                <a:xfrm>
                  <a:off x="2268" y="3934"/>
                  <a:ext cx="638" cy="3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5783" name="Oval 1031"/>
                <p:cNvSpPr>
                  <a:spLocks noChangeArrowheads="1"/>
                </p:cNvSpPr>
                <p:nvPr/>
              </p:nvSpPr>
              <p:spPr bwMode="hidden">
                <a:xfrm>
                  <a:off x="2314" y="3958"/>
                  <a:ext cx="543" cy="3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87843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5784" name="Oval 1032"/>
                <p:cNvSpPr>
                  <a:spLocks noChangeArrowheads="1"/>
                </p:cNvSpPr>
                <p:nvPr/>
              </p:nvSpPr>
              <p:spPr bwMode="hidden">
                <a:xfrm>
                  <a:off x="2341" y="3979"/>
                  <a:ext cx="501" cy="29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098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5785" name="Oval 1033"/>
                <p:cNvSpPr>
                  <a:spLocks noChangeArrowheads="1"/>
                </p:cNvSpPr>
                <p:nvPr/>
              </p:nvSpPr>
              <p:spPr bwMode="hidden">
                <a:xfrm>
                  <a:off x="2368" y="3997"/>
                  <a:ext cx="444" cy="25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5786" name="Oval 1034"/>
                <p:cNvSpPr>
                  <a:spLocks noChangeArrowheads="1"/>
                </p:cNvSpPr>
                <p:nvPr/>
              </p:nvSpPr>
              <p:spPr bwMode="hidden">
                <a:xfrm>
                  <a:off x="2385" y="4005"/>
                  <a:ext cx="413" cy="24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5787" name="Oval 1035"/>
                <p:cNvSpPr>
                  <a:spLocks noChangeArrowheads="1"/>
                </p:cNvSpPr>
                <p:nvPr/>
              </p:nvSpPr>
              <p:spPr bwMode="hidden">
                <a:xfrm>
                  <a:off x="2437" y="4026"/>
                  <a:ext cx="306" cy="19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5788" name="Oval 1036"/>
                <p:cNvSpPr>
                  <a:spLocks noChangeArrowheads="1"/>
                </p:cNvSpPr>
                <p:nvPr/>
              </p:nvSpPr>
              <p:spPr bwMode="hidden">
                <a:xfrm>
                  <a:off x="2476" y="4056"/>
                  <a:ext cx="227" cy="13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5789" name="Oval 1037"/>
                <p:cNvSpPr>
                  <a:spLocks noChangeArrowheads="1"/>
                </p:cNvSpPr>
                <p:nvPr/>
              </p:nvSpPr>
              <p:spPr bwMode="hidden">
                <a:xfrm>
                  <a:off x="2542" y="4097"/>
                  <a:ext cx="90" cy="6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</p:grpSp>
          <p:sp>
            <p:nvSpPr>
              <p:cNvPr id="75790" name="Oval 1038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791" name="Oval 1039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792" name="Oval 1040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793" name="Oval 1041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794" name="Oval 1042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795" name="Freeform 1043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796" name="Freeform 1044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84706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797" name="Freeform 1045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798" name="Freeform 1046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799" name="Freeform 1047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00" name="Freeform 1048"/>
              <p:cNvSpPr>
                <a:spLocks/>
              </p:cNvSpPr>
              <p:nvPr/>
            </p:nvSpPr>
            <p:spPr bwMode="hidden">
              <a:xfrm>
                <a:off x="4175" y="4050"/>
                <a:ext cx="180" cy="132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29" y="132"/>
                  </a:cxn>
                  <a:cxn ang="0">
                    <a:pos x="77" y="108"/>
                  </a:cxn>
                  <a:cxn ang="0">
                    <a:pos x="119" y="78"/>
                  </a:cxn>
                  <a:cxn ang="0">
                    <a:pos x="155" y="48"/>
                  </a:cxn>
                  <a:cxn ang="0">
                    <a:pos x="179" y="12"/>
                  </a:cxn>
                  <a:cxn ang="0">
                    <a:pos x="173" y="6"/>
                  </a:cxn>
                  <a:cxn ang="0">
                    <a:pos x="167" y="0"/>
                  </a:cxn>
                  <a:cxn ang="0">
                    <a:pos x="137" y="42"/>
                  </a:cxn>
                  <a:cxn ang="0">
                    <a:pos x="101" y="78"/>
                  </a:cxn>
                  <a:cxn ang="0">
                    <a:pos x="53" y="108"/>
                  </a:cxn>
                  <a:cxn ang="0">
                    <a:pos x="0" y="132"/>
                  </a:cxn>
                  <a:cxn ang="0">
                    <a:pos x="0" y="132"/>
                  </a:cxn>
                </a:cxnLst>
                <a:rect l="0" t="0" r="r" b="b"/>
                <a:pathLst>
                  <a:path w="179" h="132">
                    <a:moveTo>
                      <a:pt x="0" y="132"/>
                    </a:moveTo>
                    <a:lnTo>
                      <a:pt x="29" y="132"/>
                    </a:lnTo>
                    <a:lnTo>
                      <a:pt x="77" y="108"/>
                    </a:lnTo>
                    <a:lnTo>
                      <a:pt x="119" y="78"/>
                    </a:lnTo>
                    <a:lnTo>
                      <a:pt x="155" y="48"/>
                    </a:lnTo>
                    <a:lnTo>
                      <a:pt x="179" y="12"/>
                    </a:lnTo>
                    <a:lnTo>
                      <a:pt x="173" y="6"/>
                    </a:lnTo>
                    <a:lnTo>
                      <a:pt x="167" y="0"/>
                    </a:lnTo>
                    <a:lnTo>
                      <a:pt x="137" y="42"/>
                    </a:lnTo>
                    <a:lnTo>
                      <a:pt x="101" y="78"/>
                    </a:lnTo>
                    <a:lnTo>
                      <a:pt x="53" y="108"/>
                    </a:lnTo>
                    <a:lnTo>
                      <a:pt x="0" y="132"/>
                    </a:lnTo>
                    <a:lnTo>
                      <a:pt x="0" y="1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01" name="Freeform 1049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02" name="Freeform 1050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03" name="Freeform 1051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04" name="Freeform 1052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05" name="Freeform 1053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06" name="Freeform 1054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07" name="Freeform 1055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08" name="Freeform 1056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09" name="Freeform 1057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10" name="Freeform 1058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11" name="Freeform 1059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12" name="Freeform 1060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13" name="Freeform 1061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14" name="Freeform 1062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15" name="Freeform 1063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16" name="Freeform 1064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17" name="Freeform 1065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18" name="Freeform 1066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686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19" name="Freeform 1067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20" name="Freeform 1068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21" name="Freeform 1069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22" name="Freeform 1070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23" name="Freeform 1071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24" name="Freeform 1072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25" name="Freeform 1073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26" name="Freeform 1074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27" name="Freeform 1075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28" name="Freeform 1076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29" name="Oval 1077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grpSp>
            <p:nvGrpSpPr>
              <p:cNvPr id="1075" name="Group 1078"/>
              <p:cNvGrpSpPr>
                <a:grpSpLocks/>
              </p:cNvGrpSpPr>
              <p:nvPr userDrawn="1"/>
            </p:nvGrpSpPr>
            <p:grpSpPr bwMode="auto">
              <a:xfrm>
                <a:off x="4546" y="3608"/>
                <a:ext cx="518" cy="319"/>
                <a:chOff x="4546" y="3608"/>
                <a:chExt cx="518" cy="319"/>
              </a:xfrm>
            </p:grpSpPr>
            <p:sp>
              <p:nvSpPr>
                <p:cNvPr id="75831" name="Oval 1079"/>
                <p:cNvSpPr>
                  <a:spLocks noChangeArrowheads="1"/>
                </p:cNvSpPr>
                <p:nvPr/>
              </p:nvSpPr>
              <p:spPr bwMode="hidden">
                <a:xfrm>
                  <a:off x="4546" y="3608"/>
                  <a:ext cx="518" cy="31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5832" name="Oval 1080"/>
                <p:cNvSpPr>
                  <a:spLocks noChangeArrowheads="1"/>
                </p:cNvSpPr>
                <p:nvPr/>
              </p:nvSpPr>
              <p:spPr bwMode="hidden">
                <a:xfrm>
                  <a:off x="4578" y="3630"/>
                  <a:ext cx="446" cy="27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tint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5833" name="Oval 1081"/>
                <p:cNvSpPr>
                  <a:spLocks noChangeArrowheads="1"/>
                </p:cNvSpPr>
                <p:nvPr/>
              </p:nvSpPr>
              <p:spPr bwMode="hidden">
                <a:xfrm>
                  <a:off x="4610" y="3650"/>
                  <a:ext cx="386" cy="23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5834" name="Oval 1082"/>
                <p:cNvSpPr>
                  <a:spLocks noChangeArrowheads="1"/>
                </p:cNvSpPr>
                <p:nvPr/>
              </p:nvSpPr>
              <p:spPr bwMode="hidden">
                <a:xfrm>
                  <a:off x="4654" y="3678"/>
                  <a:ext cx="298" cy="1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5835" name="Oval 1083"/>
                <p:cNvSpPr>
                  <a:spLocks noChangeArrowheads="1"/>
                </p:cNvSpPr>
                <p:nvPr/>
              </p:nvSpPr>
              <p:spPr bwMode="hidden">
                <a:xfrm>
                  <a:off x="4690" y="3698"/>
                  <a:ext cx="222" cy="13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5836" name="Oval 1084"/>
                <p:cNvSpPr>
                  <a:spLocks noChangeArrowheads="1"/>
                </p:cNvSpPr>
                <p:nvPr/>
              </p:nvSpPr>
              <p:spPr bwMode="hidden">
                <a:xfrm>
                  <a:off x="4738" y="3728"/>
                  <a:ext cx="126" cy="8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</p:grpSp>
          <p:grpSp>
            <p:nvGrpSpPr>
              <p:cNvPr id="1076" name="Group 1085"/>
              <p:cNvGrpSpPr>
                <a:grpSpLocks/>
              </p:cNvGrpSpPr>
              <p:nvPr userDrawn="1"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75838" name="Oval 1086"/>
                <p:cNvSpPr>
                  <a:spLocks noChangeArrowheads="1"/>
                </p:cNvSpPr>
                <p:nvPr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5839" name="Oval 1087"/>
                <p:cNvSpPr>
                  <a:spLocks noChangeArrowheads="1"/>
                </p:cNvSpPr>
                <p:nvPr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5840" name="Oval 1088"/>
                <p:cNvSpPr>
                  <a:spLocks noChangeArrowheads="1"/>
                </p:cNvSpPr>
                <p:nvPr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5841" name="Oval 1089"/>
                <p:cNvSpPr>
                  <a:spLocks noChangeArrowheads="1"/>
                </p:cNvSpPr>
                <p:nvPr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</p:grpSp>
        </p:grpSp>
      </p:grpSp>
      <p:sp>
        <p:nvSpPr>
          <p:cNvPr id="75842" name="Rectangle 1090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843" name="Rectangle 1091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844" name="Rectangle 1092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845" name="Rectangle 1093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7" charset="0"/>
              </a:defRPr>
            </a:lvl1pPr>
          </a:lstStyle>
          <a:p>
            <a:pPr>
              <a:defRPr/>
            </a:pPr>
            <a:fld id="{F37ABD08-0874-1348-8F12-8B776CD43B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5846" name="Rectangle 1094"/>
          <p:cNvSpPr>
            <a:spLocks noGrp="1" noChangeArrowheads="1"/>
          </p:cNvSpPr>
          <p:nvPr>
            <p:ph type="body" idx="1"/>
          </p:nvPr>
        </p:nvSpPr>
        <p:spPr bwMode="black">
          <a:xfrm>
            <a:off x="457200" y="1676400"/>
            <a:ext cx="8229600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5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-84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-84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-84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792163" y="39688"/>
            <a:ext cx="7570787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92163" y="1762125"/>
            <a:ext cx="757078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6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-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-1" charset="0"/>
              </a:defRPr>
            </a:lvl1pPr>
          </a:lstStyle>
          <a:p>
            <a:pPr>
              <a:defRPr/>
            </a:pPr>
            <a:fld id="{FD05123F-ECCC-3744-8046-0E4114F7D9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147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-1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</p:sldLayoutIdLst>
  <p:hf hdr="0" ftr="0" dt="0"/>
  <p:txStyles>
    <p:titleStyle>
      <a:lvl1pPr algn="ctr" rtl="0" fontAlgn="base">
        <a:lnSpc>
          <a:spcPts val="60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2pPr>
      <a:lvl3pPr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3pPr>
      <a:lvl4pPr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4pPr>
      <a:lvl5pPr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6pPr>
      <a:lvl7pPr marL="9144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7pPr>
      <a:lvl8pPr marL="13716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8pPr>
      <a:lvl9pPr marL="18288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342900" indent="-342900" algn="l" rtl="0" fontAlgn="base">
        <a:spcBef>
          <a:spcPts val="2400"/>
        </a:spcBef>
        <a:spcAft>
          <a:spcPct val="0"/>
        </a:spcAft>
        <a:buClr>
          <a:srgbClr val="BAABE3"/>
        </a:buClr>
        <a:buFont typeface="Candara" pitchFamily="-84" charset="0"/>
        <a:buChar char="•"/>
        <a:defRPr sz="2800" kern="1200">
          <a:solidFill>
            <a:schemeClr val="tx2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685800" indent="-336550" algn="l" rtl="0" fontAlgn="base">
        <a:spcBef>
          <a:spcPts val="600"/>
        </a:spcBef>
        <a:spcAft>
          <a:spcPct val="0"/>
        </a:spcAft>
        <a:buClr>
          <a:schemeClr val="tx2"/>
        </a:buClr>
        <a:buFont typeface="Candara" pitchFamily="-84" charset="0"/>
        <a:buChar char="•"/>
        <a:defRPr sz="2600" kern="1200">
          <a:solidFill>
            <a:schemeClr val="tx2"/>
          </a:solidFill>
          <a:latin typeface="+mn-lt"/>
          <a:ea typeface="ＭＳ Ｐゴシック" pitchFamily="-84" charset="-128"/>
          <a:cs typeface="+mn-cs"/>
        </a:defRPr>
      </a:lvl2pPr>
      <a:lvl3pPr marL="1035050" indent="-349250" algn="l" rtl="0" fontAlgn="base">
        <a:spcBef>
          <a:spcPts val="600"/>
        </a:spcBef>
        <a:spcAft>
          <a:spcPct val="0"/>
        </a:spcAft>
        <a:buClr>
          <a:srgbClr val="BAABE3"/>
        </a:buClr>
        <a:buFont typeface="Candara" pitchFamily="-84" charset="0"/>
        <a:buChar char="•"/>
        <a:defRPr sz="2400" kern="1200">
          <a:solidFill>
            <a:schemeClr val="tx2"/>
          </a:solidFill>
          <a:latin typeface="+mn-lt"/>
          <a:ea typeface="ＭＳ Ｐゴシック" pitchFamily="-84" charset="-128"/>
          <a:cs typeface="+mn-cs"/>
        </a:defRPr>
      </a:lvl3pPr>
      <a:lvl4pPr marL="1371600" indent="-336550" algn="l" rtl="0" fontAlgn="base">
        <a:spcBef>
          <a:spcPts val="600"/>
        </a:spcBef>
        <a:spcAft>
          <a:spcPct val="0"/>
        </a:spcAft>
        <a:buClr>
          <a:schemeClr val="tx2"/>
        </a:buClr>
        <a:buFont typeface="Candara" pitchFamily="-84" charset="0"/>
        <a:buChar char="•"/>
        <a:defRPr sz="2200" kern="1200">
          <a:solidFill>
            <a:schemeClr val="tx2"/>
          </a:solidFill>
          <a:latin typeface="+mn-lt"/>
          <a:ea typeface="ＭＳ Ｐゴシック" pitchFamily="-84" charset="-128"/>
          <a:cs typeface="+mn-cs"/>
        </a:defRPr>
      </a:lvl4pPr>
      <a:lvl5pPr marL="1720850" indent="-349250" algn="l" rtl="0" fontAlgn="base">
        <a:spcBef>
          <a:spcPts val="600"/>
        </a:spcBef>
        <a:spcAft>
          <a:spcPct val="0"/>
        </a:spcAft>
        <a:buClr>
          <a:srgbClr val="BAABE3"/>
        </a:buClr>
        <a:buFont typeface="Candara" pitchFamily="-84" charset="0"/>
        <a:buChar char="•"/>
        <a:defRPr sz="2000" kern="1200">
          <a:solidFill>
            <a:schemeClr val="tx2"/>
          </a:solidFill>
          <a:latin typeface="+mn-lt"/>
          <a:ea typeface="ＭＳ Ｐゴシック" pitchFamily="-8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3.png"/><Relationship Id="rId5" Type="http://schemas.openxmlformats.org/officeDocument/2006/relationships/image" Target="../media/image220.png"/><Relationship Id="rId4" Type="http://schemas.openxmlformats.org/officeDocument/2006/relationships/image" Target="../media/image210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54200" y="3694113"/>
            <a:ext cx="5446713" cy="14700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Introduction to Cryptography</a:t>
            </a:r>
            <a:endParaRPr lang="en-AU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5656" y="5528840"/>
            <a:ext cx="6120680" cy="85248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-1" charset="2"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Based on:  William </a:t>
            </a:r>
            <a:r>
              <a:rPr lang="en-US" dirty="0"/>
              <a:t>Stallings, Cryptography and Network Security </a:t>
            </a:r>
            <a:r>
              <a:rPr lang="en-US" dirty="0" smtClean="0"/>
              <a:t>	</a:t>
            </a:r>
          </a:p>
          <a:p>
            <a:pPr eaLnBrk="1" hangingPunct="1">
              <a:buFont typeface="Wingdings" pitchFamily="-1" charset="2"/>
              <a:buNone/>
            </a:pPr>
            <a:endParaRPr lang="en-US" dirty="0" smtClean="0"/>
          </a:p>
        </p:txBody>
      </p:sp>
      <p:pic>
        <p:nvPicPr>
          <p:cNvPr id="5" name="Picture Placeholder 4" descr="crypto.jpg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alphaModFix/>
            <a:lum bright="28000"/>
          </a:blip>
          <a:srcRect l="-16674" t="-1111" r="-18211" b="44444"/>
          <a:stretch>
            <a:fillRect/>
          </a:stretch>
        </p:blipFill>
        <p:spPr>
          <a:xfrm>
            <a:off x="3581400" y="1447800"/>
            <a:ext cx="2109547" cy="1209027"/>
          </a:xfrm>
          <a:effectLst>
            <a:innerShdw blurRad="762000">
              <a:schemeClr val="accent1">
                <a:alpha val="80000"/>
              </a:schemeClr>
            </a:innerShdw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406010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 descr="f4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875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491880" y="6368752"/>
            <a:ext cx="905256" cy="228600"/>
          </a:xfrm>
          <a:prstGeom prst="rect">
            <a:avLst/>
          </a:prstGeom>
          <a:solidFill>
            <a:srgbClr val="ECECEC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707904" y="6309320"/>
            <a:ext cx="609600" cy="444624"/>
          </a:xfrm>
        </p:spPr>
        <p:txBody>
          <a:bodyPr/>
          <a:lstStyle/>
          <a:p>
            <a:pPr>
              <a:defRPr/>
            </a:pPr>
            <a:fld id="{7A0671E9-418D-2440-8FFC-982A85567CA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-108520" y="1268760"/>
            <a:ext cx="4248472" cy="2458616"/>
          </a:xfrm>
        </p:spPr>
        <p:txBody>
          <a:bodyPr/>
          <a:lstStyle/>
          <a:p>
            <a:r>
              <a:rPr lang="en-AU" sz="4400" dirty="0" smtClean="0"/>
              <a:t>AES Byte</a:t>
            </a:r>
            <a:r>
              <a:rPr lang="en-AU" sz="4400" dirty="0"/>
              <a:t> </a:t>
            </a:r>
            <a:r>
              <a:rPr lang="en-AU" sz="4400" dirty="0" smtClean="0"/>
              <a:t>Level</a:t>
            </a:r>
            <a:br>
              <a:rPr lang="en-AU" sz="4400" dirty="0" smtClean="0"/>
            </a:br>
            <a:r>
              <a:rPr lang="en-AU" sz="4400" dirty="0" smtClean="0"/>
              <a:t>Operations</a:t>
            </a:r>
          </a:p>
        </p:txBody>
      </p:sp>
      <p:pic>
        <p:nvPicPr>
          <p:cNvPr id="51203" name="Picture 4" descr="f5.pdf"/>
          <p:cNvPicPr>
            <a:picLocks noChangeAspect="1"/>
          </p:cNvPicPr>
          <p:nvPr/>
        </p:nvPicPr>
        <p:blipFill>
          <a:blip r:embed="rId3"/>
          <a:srcRect l="8235" t="4546" r="8235" b="9091"/>
          <a:stretch>
            <a:fillRect/>
          </a:stretch>
        </p:blipFill>
        <p:spPr bwMode="auto">
          <a:xfrm>
            <a:off x="4313238" y="311150"/>
            <a:ext cx="4830762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A6F8B6-D79F-7D42-8296-26A8574CEF8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92080" y="6342464"/>
            <a:ext cx="720080" cy="182880"/>
          </a:xfrm>
          <a:prstGeom prst="rect">
            <a:avLst/>
          </a:prstGeom>
          <a:solidFill>
            <a:srgbClr val="ECECEC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5"/>
          <p:cNvPicPr>
            <a:picLocks noChangeAspect="1"/>
          </p:cNvPicPr>
          <p:nvPr/>
        </p:nvPicPr>
        <p:blipFill>
          <a:blip r:embed="rId3"/>
          <a:srcRect r="-3000"/>
          <a:stretch>
            <a:fillRect/>
          </a:stretch>
        </p:blipFill>
        <p:spPr bwMode="auto">
          <a:xfrm>
            <a:off x="69172" y="1752600"/>
            <a:ext cx="9142413" cy="412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dirty="0">
                <a:latin typeface="+mn-lt"/>
              </a:rPr>
              <a:t>Table 5.2    </a:t>
            </a:r>
          </a:p>
        </p:txBody>
      </p:sp>
      <p:sp>
        <p:nvSpPr>
          <p:cNvPr id="53253" name="Rectangle 8"/>
          <p:cNvSpPr>
            <a:spLocks noChangeArrowheads="1"/>
          </p:cNvSpPr>
          <p:nvPr/>
        </p:nvSpPr>
        <p:spPr bwMode="auto">
          <a:xfrm>
            <a:off x="3962400" y="1219200"/>
            <a:ext cx="1133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(a) S-box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671E9-418D-2440-8FFC-982A85567CA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" name="Rectangle 2"/>
          <p:cNvSpPr>
            <a:spLocks/>
          </p:cNvSpPr>
          <p:nvPr/>
        </p:nvSpPr>
        <p:spPr>
          <a:xfrm>
            <a:off x="3635896" y="4149080"/>
            <a:ext cx="274320" cy="182880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749040" y="1700808"/>
            <a:ext cx="0" cy="2103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51520" y="4221088"/>
            <a:ext cx="2286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81844" y="6021288"/>
                <a:ext cx="517834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rgbClr val="FF0000"/>
                        </a:solidFill>
                        <a:latin typeface="Cambria Math"/>
                      </a:rPr>
                      <m:t>Example</m:t>
                    </m:r>
                    <m:r>
                      <a:rPr lang="en-US" sz="1600" b="0" i="0" smtClean="0">
                        <a:solidFill>
                          <a:srgbClr val="FF0000"/>
                        </a:solidFill>
                        <a:latin typeface="Cambria Math"/>
                      </a:rPr>
                      <m:t>:  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rgbClr val="FF0000"/>
                        </a:solidFill>
                        <a:latin typeface="Cambria Math"/>
                      </a:rPr>
                      <m:t>input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/>
                      </a:rPr>
                      <m:t>  95</m:t>
                    </m:r>
                  </m:oMath>
                </a14:m>
                <a:r>
                  <a:rPr lang="en-US" sz="1600" dirty="0" smtClean="0">
                    <a:solidFill>
                      <a:srgbClr val="FF0000"/>
                    </a:solidFill>
                  </a:rPr>
                  <a:t>, </a:t>
                </a:r>
                <a:r>
                  <a:rPr lang="en-US" sz="16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gives us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sz="16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=9, </m:t>
                    </m:r>
                    <m:r>
                      <a:rPr lang="en-US" sz="16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sz="16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=5</m:t>
                    </m:r>
                    <m:r>
                      <a:rPr lang="en-US" sz="1600" b="0" i="0" dirty="0" smtClean="0">
                        <a:solidFill>
                          <a:srgbClr val="FF0000"/>
                        </a:solidFill>
                        <a:latin typeface="Cambria Math"/>
                      </a:rPr>
                      <m:t>;  </m:t>
                    </m:r>
                  </m:oMath>
                </a14:m>
                <a:r>
                  <a:rPr lang="en-US" sz="16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16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so output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/>
                      </a:rPr>
                      <m:t>2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/>
                      </a:rPr>
                      <m:t>𝐴</m:t>
                    </m:r>
                  </m:oMath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44" y="6021288"/>
                <a:ext cx="5178341" cy="338554"/>
              </a:xfrm>
              <a:prstGeom prst="rect">
                <a:avLst/>
              </a:prstGeom>
              <a:blipFill rotWithShape="1">
                <a:blip r:embed="rId4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 descr="f6.pdf"/>
          <p:cNvPicPr>
            <a:picLocks noChangeAspect="1"/>
          </p:cNvPicPr>
          <p:nvPr/>
        </p:nvPicPr>
        <p:blipFill>
          <a:blip r:embed="rId3"/>
          <a:srcRect t="1817" b="13635"/>
          <a:stretch>
            <a:fillRect/>
          </a:stretch>
        </p:blipFill>
        <p:spPr bwMode="auto">
          <a:xfrm>
            <a:off x="467544" y="-99391"/>
            <a:ext cx="8280920" cy="684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267200" y="6453336"/>
            <a:ext cx="609600" cy="360040"/>
          </a:xfrm>
        </p:spPr>
        <p:txBody>
          <a:bodyPr/>
          <a:lstStyle/>
          <a:p>
            <a:pPr>
              <a:defRPr/>
            </a:pPr>
            <a:fld id="{7A0671E9-418D-2440-8FFC-982A85567CA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23728" y="6269312"/>
            <a:ext cx="1152128" cy="256032"/>
          </a:xfrm>
          <a:prstGeom prst="rect">
            <a:avLst/>
          </a:prstGeom>
          <a:solidFill>
            <a:srgbClr val="ECECEC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78048" y="274360"/>
                <a:ext cx="365760" cy="2743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𝑥𝑦</m:t>
                      </m:r>
                    </m:oMath>
                  </m:oMathPara>
                </a14:m>
                <a:endParaRPr lang="en-US" b="0" dirty="0" smtClean="0"/>
              </a:p>
              <a:p>
                <a:pPr>
                  <a:spcAft>
                    <a:spcPts val="600"/>
                  </a:spcAft>
                </a:pPr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048" y="274360"/>
                <a:ext cx="365760" cy="274320"/>
              </a:xfrm>
              <a:prstGeom prst="rect">
                <a:avLst/>
              </a:prstGeom>
              <a:blipFill rotWithShape="1">
                <a:blip r:embed="rId4"/>
                <a:stretch>
                  <a:fillRect r="-16667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366480" y="274360"/>
                <a:ext cx="365760" cy="32004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𝑥𝑦</m:t>
                      </m:r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6480" y="274360"/>
                <a:ext cx="365760" cy="320040"/>
              </a:xfrm>
              <a:prstGeom prst="rect">
                <a:avLst/>
              </a:prstGeom>
              <a:blipFill rotWithShape="1">
                <a:blip r:embed="rId5"/>
                <a:stretch>
                  <a:fillRect r="-6667"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83768" y="301752"/>
                <a:ext cx="365760" cy="2743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𝑥𝑦</m:t>
                      </m:r>
                    </m:oMath>
                  </m:oMathPara>
                </a14:m>
                <a:endParaRPr lang="en-US" sz="1600" b="0" dirty="0" smtClean="0"/>
              </a:p>
              <a:p>
                <a:pPr>
                  <a:spcAft>
                    <a:spcPts val="600"/>
                  </a:spcAft>
                </a:pPr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301752"/>
                <a:ext cx="365760" cy="274320"/>
              </a:xfrm>
              <a:prstGeom prst="rect">
                <a:avLst/>
              </a:prstGeom>
              <a:blipFill rotWithShape="1">
                <a:blip r:embed="rId6"/>
                <a:stretch>
                  <a:fillRect r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15616" y="173773"/>
                <a:ext cx="1221808" cy="590931"/>
              </a:xfrm>
              <a:prstGeom prst="rect">
                <a:avLst/>
              </a:prstGeom>
              <a:solidFill>
                <a:srgbClr val="ECECEC"/>
              </a:solidFill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b="1" dirty="0" smtClean="0">
                    <a:latin typeface="Times New Roman" pitchFamily="18" charset="0"/>
                    <a:cs typeface="Times New Roman" pitchFamily="18" charset="0"/>
                  </a:rPr>
                  <a:t>Byte at row </a:t>
                </a:r>
                <a14:m>
                  <m:oMath xmlns:m="http://schemas.openxmlformats.org/officeDocument/2006/math">
                    <m:r>
                      <a:rPr lang="en-US" sz="1200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sz="1200" b="1" dirty="0" smtClean="0">
                    <a:latin typeface="Times New Roman" pitchFamily="18" charset="0"/>
                    <a:cs typeface="Times New Roman" pitchFamily="18" charset="0"/>
                  </a:rPr>
                  <a:t>,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1200" b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1200" b="1" dirty="0" smtClean="0">
                    <a:latin typeface="Times New Roman" pitchFamily="18" charset="0"/>
                    <a:cs typeface="Times New Roman" pitchFamily="18" charset="0"/>
                  </a:rPr>
                  <a:t>olumn </a:t>
                </a:r>
                <a14:m>
                  <m:oMath xmlns:m="http://schemas.openxmlformats.org/officeDocument/2006/math">
                    <m:r>
                      <a:rPr lang="en-US" sz="1200" b="1" i="1" smtClean="0">
                        <a:latin typeface="Cambria Math"/>
                        <a:cs typeface="Times New Roman" pitchFamily="18" charset="0"/>
                      </a:rPr>
                      <m:t>𝒚</m:t>
                    </m:r>
                  </m:oMath>
                </a14:m>
                <a:endParaRPr lang="en-US" sz="12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90000"/>
                  </a:lnSpc>
                </a:pPr>
                <a:r>
                  <a:rPr lang="en-US" sz="1200" b="1" dirty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1200" b="1" dirty="0" smtClean="0">
                    <a:latin typeface="Times New Roman" pitchFamily="18" charset="0"/>
                    <a:cs typeface="Times New Roman" pitchFamily="18" charset="0"/>
                  </a:rPr>
                  <a:t>nitialized to </a:t>
                </a:r>
                <a14:m>
                  <m:oMath xmlns:m="http://schemas.openxmlformats.org/officeDocument/2006/math">
                    <m:r>
                      <a:rPr lang="en-US" sz="1200" b="1" i="1" smtClean="0">
                        <a:latin typeface="Cambria Math"/>
                        <a:cs typeface="Times New Roman" pitchFamily="18" charset="0"/>
                      </a:rPr>
                      <m:t>𝒙𝒚</m:t>
                    </m:r>
                  </m:oMath>
                </a14:m>
                <a:endParaRPr lang="en-US" sz="1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73773"/>
                <a:ext cx="1221808" cy="590931"/>
              </a:xfrm>
              <a:prstGeom prst="rect">
                <a:avLst/>
              </a:prstGeom>
              <a:blipFill rotWithShape="1">
                <a:blip r:embed="rId7"/>
                <a:stretch>
                  <a:fillRect t="-3125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78384" y="173773"/>
                <a:ext cx="1221808" cy="590931"/>
              </a:xfrm>
              <a:prstGeom prst="rect">
                <a:avLst/>
              </a:prstGeom>
              <a:solidFill>
                <a:srgbClr val="ECECEC"/>
              </a:solidFill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b="1" dirty="0" smtClean="0">
                    <a:latin typeface="Times New Roman" pitchFamily="18" charset="0"/>
                    <a:cs typeface="Times New Roman" pitchFamily="18" charset="0"/>
                  </a:rPr>
                  <a:t>Byte at row </a:t>
                </a:r>
                <a14:m>
                  <m:oMath xmlns:m="http://schemas.openxmlformats.org/officeDocument/2006/math">
                    <m:r>
                      <a:rPr lang="en-US" sz="1200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sz="1200" b="1" dirty="0" smtClean="0">
                    <a:latin typeface="Times New Roman" pitchFamily="18" charset="0"/>
                    <a:cs typeface="Times New Roman" pitchFamily="18" charset="0"/>
                  </a:rPr>
                  <a:t>,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1200" b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1200" b="1" dirty="0" smtClean="0">
                    <a:latin typeface="Times New Roman" pitchFamily="18" charset="0"/>
                    <a:cs typeface="Times New Roman" pitchFamily="18" charset="0"/>
                  </a:rPr>
                  <a:t>olumn </a:t>
                </a:r>
                <a14:m>
                  <m:oMath xmlns:m="http://schemas.openxmlformats.org/officeDocument/2006/math">
                    <m:r>
                      <a:rPr lang="en-US" sz="1200" b="1" i="1" smtClean="0">
                        <a:latin typeface="Cambria Math"/>
                        <a:cs typeface="Times New Roman" pitchFamily="18" charset="0"/>
                      </a:rPr>
                      <m:t>𝒚</m:t>
                    </m:r>
                  </m:oMath>
                </a14:m>
                <a:endParaRPr lang="en-US" sz="12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90000"/>
                  </a:lnSpc>
                </a:pPr>
                <a:r>
                  <a:rPr lang="en-US" sz="1200" b="1" dirty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1200" b="1" dirty="0" smtClean="0">
                    <a:latin typeface="Times New Roman" pitchFamily="18" charset="0"/>
                    <a:cs typeface="Times New Roman" pitchFamily="18" charset="0"/>
                  </a:rPr>
                  <a:t>nitialized to </a:t>
                </a:r>
                <a14:m>
                  <m:oMath xmlns:m="http://schemas.openxmlformats.org/officeDocument/2006/math">
                    <m:r>
                      <a:rPr lang="en-US" sz="1200" b="1" i="1" smtClean="0">
                        <a:latin typeface="Cambria Math"/>
                        <a:cs typeface="Times New Roman" pitchFamily="18" charset="0"/>
                      </a:rPr>
                      <m:t>𝒙𝒚</m:t>
                    </m:r>
                  </m:oMath>
                </a14:m>
                <a:endParaRPr lang="en-US" sz="1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384" y="173773"/>
                <a:ext cx="1221808" cy="590931"/>
              </a:xfrm>
              <a:prstGeom prst="rect">
                <a:avLst/>
              </a:prstGeom>
              <a:blipFill rotWithShape="1">
                <a:blip r:embed="rId7"/>
                <a:stretch>
                  <a:fillRect t="-3125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411760" y="5053176"/>
                <a:ext cx="402336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100" b="1" i="1" smtClean="0">
                          <a:latin typeface="Cambria Math"/>
                        </a:rPr>
                        <m:t>𝑺</m:t>
                      </m:r>
                      <m:r>
                        <a:rPr lang="en-US" sz="1100" b="1" i="1" smtClean="0">
                          <a:latin typeface="Cambria Math"/>
                        </a:rPr>
                        <m:t>(</m:t>
                      </m:r>
                      <m:r>
                        <a:rPr lang="en-US" sz="1100" b="1" i="1" smtClean="0">
                          <a:latin typeface="Cambria Math"/>
                        </a:rPr>
                        <m:t>𝒙𝒚</m:t>
                      </m:r>
                      <m:r>
                        <a:rPr lang="en-US" sz="11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100" b="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5053176"/>
                <a:ext cx="402336" cy="338554"/>
              </a:xfrm>
              <a:prstGeom prst="rect">
                <a:avLst/>
              </a:prstGeom>
              <a:blipFill rotWithShape="1">
                <a:blip r:embed="rId8"/>
                <a:stretch>
                  <a:fillRect r="-30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57336" y="5062320"/>
                <a:ext cx="374904" cy="33086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050" b="1" i="1" smtClean="0">
                          <a:latin typeface="Cambria Math"/>
                        </a:rPr>
                        <m:t>𝑰𝑺</m:t>
                      </m:r>
                      <m:r>
                        <a:rPr lang="en-US" sz="1050" b="1" i="1" smtClean="0">
                          <a:latin typeface="Cambria Math"/>
                        </a:rPr>
                        <m:t>(</m:t>
                      </m:r>
                      <m:r>
                        <a:rPr lang="en-US" sz="1050" b="1" i="1" smtClean="0">
                          <a:latin typeface="Cambria Math"/>
                        </a:rPr>
                        <m:t>𝒙𝒚</m:t>
                      </m:r>
                      <m:r>
                        <a:rPr lang="en-US" sz="105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050" b="0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336" y="5062320"/>
                <a:ext cx="374904" cy="330860"/>
              </a:xfrm>
              <a:prstGeom prst="rect">
                <a:avLst/>
              </a:prstGeom>
              <a:blipFill rotWithShape="1">
                <a:blip r:embed="rId9"/>
                <a:stretch>
                  <a:fillRect r="-50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691680" y="5487615"/>
            <a:ext cx="1869423" cy="461665"/>
          </a:xfrm>
          <a:prstGeom prst="rect">
            <a:avLst/>
          </a:prstGeom>
          <a:solidFill>
            <a:srgbClr val="ECECEC"/>
          </a:solidFill>
        </p:spPr>
        <p:txBody>
          <a:bodyPr wrap="none" rtlCol="0">
            <a:spAutoFit/>
          </a:bodyPr>
          <a:lstStyle/>
          <a:p>
            <a:pPr marL="228600" indent="-228600">
              <a:buAutoNum type="alphaLcParenBoth"/>
            </a:pP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Calculation of byte at </a:t>
            </a:r>
          </a:p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row x, column y of s-box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91680" y="5517232"/>
            <a:ext cx="1869423" cy="461665"/>
          </a:xfrm>
          <a:prstGeom prst="rect">
            <a:avLst/>
          </a:prstGeom>
          <a:solidFill>
            <a:srgbClr val="ECECEC"/>
          </a:solidFill>
        </p:spPr>
        <p:txBody>
          <a:bodyPr wrap="none" rtlCol="0">
            <a:spAutoFit/>
          </a:bodyPr>
          <a:lstStyle/>
          <a:p>
            <a:pPr marL="228600" indent="-228600">
              <a:buAutoNum type="alphaLcParenBoth"/>
            </a:pP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alculation of byte at </a:t>
            </a:r>
          </a:p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row x, column y of S-box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2897" y="5487615"/>
            <a:ext cx="1869423" cy="461665"/>
          </a:xfrm>
          <a:prstGeom prst="rect">
            <a:avLst/>
          </a:prstGeom>
          <a:solidFill>
            <a:srgbClr val="ECECEC"/>
          </a:solidFill>
        </p:spPr>
        <p:txBody>
          <a:bodyPr wrap="none" rtlCol="0">
            <a:spAutoFit/>
          </a:bodyPr>
          <a:lstStyle/>
          <a:p>
            <a:pPr marL="228600" indent="-228600">
              <a:buAutoNum type="alphaLcParenBoth"/>
            </a:pP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alculation of byte at </a:t>
            </a:r>
          </a:p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row x, column y of IS-box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S-Box Rationale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S-box is designed to be resistant to known cryptanalytic attacks</a:t>
            </a:r>
          </a:p>
          <a:p>
            <a:r>
              <a:rPr lang="en-US" dirty="0" smtClean="0"/>
              <a:t>The design that has a low correlation between input bits and output bits and the property that the output is not a linear mathematical function of the input</a:t>
            </a:r>
          </a:p>
          <a:p>
            <a:r>
              <a:rPr lang="en-US" dirty="0" smtClean="0"/>
              <a:t>The nonlinearity is due to the use of the multiplicative inverse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48F9B-91BA-5241-927F-DFD69C82FCF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9688"/>
            <a:ext cx="9144000" cy="1412875"/>
          </a:xfrm>
        </p:spPr>
        <p:txBody>
          <a:bodyPr/>
          <a:lstStyle/>
          <a:p>
            <a:r>
              <a:rPr lang="en-AU"/>
              <a:t>Shift Row Transformation</a:t>
            </a:r>
          </a:p>
        </p:txBody>
      </p:sp>
      <p:pic>
        <p:nvPicPr>
          <p:cNvPr id="61443" name="Picture 5" descr="f7.pdf"/>
          <p:cNvPicPr>
            <a:picLocks noChangeAspect="1"/>
          </p:cNvPicPr>
          <p:nvPr/>
        </p:nvPicPr>
        <p:blipFill>
          <a:blip r:embed="rId3"/>
          <a:srcRect l="8235" t="10909" r="8235" b="60909"/>
          <a:stretch>
            <a:fillRect/>
          </a:stretch>
        </p:blipFill>
        <p:spPr bwMode="auto">
          <a:xfrm>
            <a:off x="0" y="1738313"/>
            <a:ext cx="9144000" cy="399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5486400"/>
            <a:ext cx="9144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 smtClean="0">
                <a:latin typeface="+mn-lt"/>
              </a:rPr>
              <a:t>AES </a:t>
            </a:r>
            <a:r>
              <a:rPr lang="en-US" sz="2800" dirty="0">
                <a:latin typeface="+mn-lt"/>
              </a:rPr>
              <a:t>Row and Column Operations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8C610-EA48-3F45-BACD-67F8C6BE9BE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Shift Row Rationale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792163" y="1762125"/>
            <a:ext cx="7570787" cy="47910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Transformation ensures that the 4 bytes of one column are spread out to four different columns</a:t>
            </a:r>
            <a:endParaRPr lang="en-AU" dirty="0" smtClean="0">
              <a:ea typeface="+mn-ea"/>
              <a:cs typeface="+mn-cs"/>
            </a:endParaRPr>
          </a:p>
          <a:p>
            <a:pPr lvl="1" fontAlgn="auto">
              <a:spcAft>
                <a:spcPts val="0"/>
              </a:spcAft>
              <a:buFont typeface="Candara" pitchFamily="34" charset="0"/>
              <a:buChar char="•"/>
              <a:defRPr/>
            </a:pPr>
            <a:endParaRPr lang="en-AU" dirty="0">
              <a:ea typeface="+mn-e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48F9B-91BA-5241-927F-DFD69C82FCF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9688"/>
            <a:ext cx="9144000" cy="1412875"/>
          </a:xfrm>
        </p:spPr>
        <p:txBody>
          <a:bodyPr/>
          <a:lstStyle/>
          <a:p>
            <a:r>
              <a:rPr lang="en-AU" smtClean="0"/>
              <a:t>MixColumn Transformation</a:t>
            </a:r>
          </a:p>
        </p:txBody>
      </p:sp>
      <p:pic>
        <p:nvPicPr>
          <p:cNvPr id="65539" name="Picture 5" descr="f7.pdf"/>
          <p:cNvPicPr>
            <a:picLocks noChangeAspect="1"/>
          </p:cNvPicPr>
          <p:nvPr/>
        </p:nvPicPr>
        <p:blipFill>
          <a:blip r:embed="rId3"/>
          <a:srcRect t="39999" b="18182"/>
          <a:stretch>
            <a:fillRect/>
          </a:stretch>
        </p:blipFill>
        <p:spPr bwMode="auto">
          <a:xfrm>
            <a:off x="0" y="1387599"/>
            <a:ext cx="9144000" cy="4721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5909270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 smtClean="0">
                <a:latin typeface="+mn-lt"/>
              </a:rPr>
              <a:t>AES </a:t>
            </a:r>
            <a:r>
              <a:rPr lang="en-US" sz="2000" dirty="0">
                <a:latin typeface="+mn-lt"/>
              </a:rPr>
              <a:t>Row and Column Operations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48F9B-91BA-5241-927F-DFD69C82FCF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779912" y="2132856"/>
            <a:ext cx="936104" cy="0"/>
          </a:xfrm>
          <a:prstGeom prst="line">
            <a:avLst/>
          </a:prstGeom>
          <a:ln w="25400"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716016" y="2132856"/>
            <a:ext cx="0" cy="360040"/>
          </a:xfrm>
          <a:prstGeom prst="straightConnector1">
            <a:avLst/>
          </a:prstGeom>
          <a:ln w="25400">
            <a:solidFill>
              <a:srgbClr val="FF0000">
                <a:alpha val="5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148064" y="2132856"/>
            <a:ext cx="936104" cy="0"/>
          </a:xfrm>
          <a:prstGeom prst="line">
            <a:avLst/>
          </a:prstGeom>
          <a:ln w="25400">
            <a:solidFill>
              <a:srgbClr val="00B050">
                <a:alpha val="5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148064" y="2132856"/>
            <a:ext cx="0" cy="360040"/>
          </a:xfrm>
          <a:prstGeom prst="straightConnector1">
            <a:avLst/>
          </a:prstGeom>
          <a:ln w="25400">
            <a:solidFill>
              <a:srgbClr val="00B050">
                <a:alpha val="50000"/>
              </a:srgbClr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203848" y="1484784"/>
                <a:ext cx="3408112" cy="323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14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14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1400" b="1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1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1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14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14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sSub>
                        <m:sSubPr>
                          <m:ctrlPr>
                            <a:rPr lang="en-US" sz="1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1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1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14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1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1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1484784"/>
                <a:ext cx="3408112" cy="32335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Mix Columns Rationale</a:t>
            </a:r>
            <a:endParaRPr lang="en-US" smtClean="0"/>
          </a:p>
        </p:txBody>
      </p:sp>
      <p:sp>
        <p:nvSpPr>
          <p:cNvPr id="6758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mix column transformation combined with the shift row transformation ensures that after a few rounds all output bits depend on all input bits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48F9B-91BA-5241-927F-DFD69C82FCF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AddRoundKey</a:t>
            </a:r>
            <a:r>
              <a:rPr lang="en-AU" dirty="0" smtClean="0"/>
              <a:t> Transformation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sz="2200" dirty="0" smtClean="0">
                <a:ea typeface="+mn-ea"/>
                <a:cs typeface="+mn-cs"/>
              </a:rPr>
              <a:t>The 128 bits of State are bitwise XORed with the 128 bits of the round key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sz="2200" dirty="0" smtClean="0">
                <a:ea typeface="+mn-ea"/>
                <a:cs typeface="+mn-cs"/>
              </a:rPr>
              <a:t>Operation is viewed as a columnwise operation between the 4 bytes of a State column and one word of the round key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69388061"/>
              </p:ext>
            </p:extLst>
          </p:nvPr>
        </p:nvGraphicFramePr>
        <p:xfrm>
          <a:off x="4767263" y="1774825"/>
          <a:ext cx="3565525" cy="4303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F0B399-20FE-C646-851D-65041BC80C79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1854200" y="3694113"/>
            <a:ext cx="5446713" cy="14700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Chapter 5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0723" name="Subtitle 13"/>
          <p:cNvSpPr>
            <a:spLocks noGrp="1"/>
          </p:cNvSpPr>
          <p:nvPr>
            <p:ph type="subTitle" idx="1"/>
          </p:nvPr>
        </p:nvSpPr>
        <p:spPr>
          <a:xfrm>
            <a:off x="1524000" y="5203825"/>
            <a:ext cx="6096000" cy="852488"/>
          </a:xfrm>
        </p:spPr>
        <p:txBody>
          <a:bodyPr>
            <a:normAutofit fontScale="92500"/>
          </a:bodyPr>
          <a:lstStyle/>
          <a:p>
            <a:r>
              <a:rPr lang="en-US" sz="3600" smtClean="0"/>
              <a:t>Advanced Encryption Standard</a:t>
            </a:r>
          </a:p>
        </p:txBody>
      </p:sp>
      <p:pic>
        <p:nvPicPr>
          <p:cNvPr id="6" name="Picture Placeholder 4" descr="crypto.jpg"/>
          <p:cNvPicPr>
            <a:picLocks noChangeAspect="1"/>
          </p:cNvPicPr>
          <p:nvPr/>
        </p:nvPicPr>
        <p:blipFill>
          <a:blip r:embed="rId3">
            <a:alphaModFix/>
            <a:lum bright="28000"/>
          </a:blip>
          <a:srcRect l="-16674" t="-1111" r="-18211" b="44444"/>
          <a:stretch>
            <a:fillRect/>
          </a:stretch>
        </p:blipFill>
        <p:spPr bwMode="auto">
          <a:xfrm>
            <a:off x="3581400" y="1447800"/>
            <a:ext cx="2109547" cy="1209027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  <a:headEnd/>
            <a:tailEnd/>
          </a:ln>
          <a:effectLst>
            <a:innerShdw blurRad="762000">
              <a:schemeClr val="accent1">
                <a:alpha val="80000"/>
              </a:schemeClr>
            </a:innerShdw>
            <a:softEdge rad="762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AES Key Expansion</a:t>
            </a:r>
            <a:endParaRPr lang="en-AU" smtClean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23528" y="2204864"/>
            <a:ext cx="8784976" cy="3456384"/>
          </a:xfrm>
        </p:spPr>
        <p:txBody>
          <a:bodyPr rtlCol="0">
            <a:normAutofit fontScale="92500" lnSpcReduction="20000"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Takes as input a </a:t>
            </a:r>
            <a:r>
              <a:rPr lang="en-US" dirty="0">
                <a:ea typeface="+mn-ea"/>
                <a:cs typeface="+mn-cs"/>
              </a:rPr>
              <a:t>4</a:t>
            </a:r>
            <a:r>
              <a:rPr lang="en-US" dirty="0" smtClean="0">
                <a:ea typeface="+mn-ea"/>
                <a:cs typeface="+mn-cs"/>
              </a:rPr>
              <a:t>-word (16 byte) key and produces a linear array of 44 words (176) bytes</a:t>
            </a:r>
          </a:p>
          <a:p>
            <a:pPr lvl="1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Candara" pitchFamily="34" charset="0"/>
              <a:buChar char="•"/>
              <a:defRPr/>
            </a:pPr>
            <a:r>
              <a:rPr lang="en-US" dirty="0">
                <a:ea typeface="+mn-ea"/>
              </a:rPr>
              <a:t>S</a:t>
            </a:r>
            <a:r>
              <a:rPr lang="en-US" dirty="0" smtClean="0">
                <a:ea typeface="+mn-ea"/>
              </a:rPr>
              <a:t>ufficient to provide a </a:t>
            </a:r>
            <a:r>
              <a:rPr lang="en-US" dirty="0">
                <a:ea typeface="+mn-ea"/>
              </a:rPr>
              <a:t>4</a:t>
            </a:r>
            <a:r>
              <a:rPr lang="en-US" dirty="0" smtClean="0">
                <a:ea typeface="+mn-ea"/>
              </a:rPr>
              <a:t>-word round key for the initial AddRoundKey stage and each of the 10 rounds of the cipher</a:t>
            </a:r>
          </a:p>
          <a:p>
            <a:pPr fontAlgn="auto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Key is copied into the first four words of the expanded key</a:t>
            </a:r>
          </a:p>
          <a:p>
            <a:pPr lvl="1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</a:rPr>
              <a:t>The remainder of the expanded key is filled in four words at a time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48F9B-91BA-5241-927F-DFD69C82FCF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685800"/>
            <a:ext cx="2743200" cy="2590800"/>
          </a:xfrm>
        </p:spPr>
        <p:txBody>
          <a:bodyPr/>
          <a:lstStyle/>
          <a:p>
            <a:r>
              <a:rPr lang="en-US" sz="3600" dirty="0" smtClean="0"/>
              <a:t>AES Key Expansion</a:t>
            </a:r>
            <a:endParaRPr lang="en-AU" sz="3600" dirty="0" smtClean="0"/>
          </a:p>
        </p:txBody>
      </p:sp>
      <p:pic>
        <p:nvPicPr>
          <p:cNvPr id="75779" name="Picture 6" descr="f9.pdf"/>
          <p:cNvPicPr>
            <a:picLocks noChangeAspect="1"/>
          </p:cNvPicPr>
          <p:nvPr/>
        </p:nvPicPr>
        <p:blipFill>
          <a:blip r:embed="rId3"/>
          <a:srcRect t="2727" b="9091"/>
          <a:stretch>
            <a:fillRect/>
          </a:stretch>
        </p:blipFill>
        <p:spPr bwMode="auto">
          <a:xfrm>
            <a:off x="2736304" y="-40624"/>
            <a:ext cx="6084168" cy="656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671E9-418D-2440-8FFC-982A85567CA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44008" y="6179016"/>
            <a:ext cx="864096" cy="274320"/>
          </a:xfrm>
          <a:prstGeom prst="rect">
            <a:avLst/>
          </a:prstGeom>
          <a:solidFill>
            <a:srgbClr val="ECECEC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Expansion Rationale</a:t>
            </a:r>
            <a:endParaRPr lang="en-AU" smtClean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51520" y="2209800"/>
            <a:ext cx="3250703" cy="46482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sz="2000" dirty="0" smtClean="0">
                <a:ea typeface="+mn-ea"/>
                <a:cs typeface="+mn-cs"/>
              </a:rPr>
              <a:t>The expansion key algorithm is designed to be resistant to known cryptanalytic attacks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81252534"/>
              </p:ext>
            </p:extLst>
          </p:nvPr>
        </p:nvGraphicFramePr>
        <p:xfrm>
          <a:off x="3491880" y="1556792"/>
          <a:ext cx="5184576" cy="4854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F0B399-20FE-C646-851D-65041BC80C79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36512" y="304800"/>
            <a:ext cx="3168352" cy="5589588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lnSpc>
                <a:spcPts val="4600"/>
              </a:lnSpc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/>
            </a:r>
            <a:br>
              <a:rPr lang="en-US" sz="400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</a:br>
            <a:r>
              <a:rPr lang="en-US" sz="280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Avalanche Effect </a:t>
            </a:r>
            <a:endParaRPr lang="en-US" sz="2800" dirty="0">
              <a:solidFill>
                <a:schemeClr val="tx2"/>
              </a:solidFill>
              <a:latin typeface="+mn-lt"/>
              <a:ea typeface="+mj-ea"/>
              <a:cs typeface="+mj-cs"/>
            </a:endParaRPr>
          </a:p>
          <a:p>
            <a:pPr algn="ctr" fontAlgn="auto">
              <a:lnSpc>
                <a:spcPts val="46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in AES: </a:t>
            </a:r>
            <a:endParaRPr lang="en-US" sz="2800" dirty="0" smtClean="0">
              <a:solidFill>
                <a:schemeClr val="tx2"/>
              </a:solidFill>
              <a:latin typeface="+mn-lt"/>
              <a:ea typeface="+mj-ea"/>
              <a:cs typeface="+mj-cs"/>
            </a:endParaRPr>
          </a:p>
          <a:p>
            <a:pPr algn="ctr" fontAlgn="auto">
              <a:lnSpc>
                <a:spcPts val="4600"/>
              </a:lnSpc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Change </a:t>
            </a:r>
            <a:r>
              <a:rPr lang="en-US" sz="28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in </a:t>
            </a:r>
            <a:r>
              <a:rPr lang="en-US" sz="280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plaintext</a:t>
            </a:r>
            <a:endParaRPr lang="en-US" sz="2800" dirty="0">
              <a:solidFill>
                <a:schemeClr val="tx2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83972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207963"/>
            <a:ext cx="6623050" cy="6245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671E9-418D-2440-8FFC-982A85567CA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462272" y="260648"/>
            <a:ext cx="0" cy="365760"/>
          </a:xfrm>
          <a:prstGeom prst="straightConnector1">
            <a:avLst/>
          </a:prstGeom>
          <a:ln w="34925">
            <a:solidFill>
              <a:srgbClr val="FF0000">
                <a:alpha val="5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Equivalent Inverse Cipher</a:t>
            </a:r>
            <a:endParaRPr lang="en-AU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828800"/>
            <a:ext cx="3566160" cy="4303713"/>
          </a:xfrm>
        </p:spPr>
        <p:txBody>
          <a:bodyPr rtlCol="0">
            <a:normAutofit fontScale="85000" lnSpcReduction="20000"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AES decryption cipher is not identical to the encryption cipher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</a:rPr>
              <a:t>The sequence of transformations differs although the form of the key schedules is the same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</a:rPr>
              <a:t>Has the disadvantage that two separate software or firmware modules are needed for applications that require both encryption and decryption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3962400" y="1981200"/>
          <a:ext cx="4953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F0B399-20FE-C646-851D-65041BC80C79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Implementation Aspects</a:t>
            </a:r>
            <a:endParaRPr lang="en-AU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762125"/>
            <a:ext cx="8856984" cy="47148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sz="2500" dirty="0" smtClean="0">
                <a:ea typeface="+mn-ea"/>
                <a:cs typeface="+mn-cs"/>
              </a:rPr>
              <a:t>AES can be implemented very efficiently on an 8-bit processor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sz="2500" dirty="0" smtClean="0">
                <a:ea typeface="+mn-ea"/>
                <a:cs typeface="+mn-cs"/>
              </a:rPr>
              <a:t>AddRoundKey is a bytewise XOR operation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sz="2500" dirty="0" smtClean="0">
                <a:ea typeface="+mn-ea"/>
                <a:cs typeface="+mn-cs"/>
              </a:rPr>
              <a:t>ShiftRows is a simple byte-shifting operation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sz="2500" dirty="0" smtClean="0">
                <a:ea typeface="+mn-ea"/>
                <a:cs typeface="+mn-cs"/>
              </a:rPr>
              <a:t>SubBytes operates at the byte level and only requires a table of 256 bytes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sz="2500" dirty="0" smtClean="0">
                <a:ea typeface="+mn-ea"/>
                <a:cs typeface="+mn-cs"/>
              </a:rPr>
              <a:t>MixColumns requires matrix multiplication in the field GF(2</a:t>
            </a:r>
            <a:r>
              <a:rPr lang="en-US" sz="2500" baseline="30000" dirty="0" smtClean="0">
                <a:ea typeface="+mn-ea"/>
                <a:cs typeface="+mn-cs"/>
              </a:rPr>
              <a:t>8</a:t>
            </a:r>
            <a:r>
              <a:rPr lang="en-US" sz="2500" dirty="0" smtClean="0">
                <a:ea typeface="+mn-ea"/>
                <a:cs typeface="+mn-cs"/>
              </a:rPr>
              <a:t>), which means that all operations are carried out on bytes</a:t>
            </a:r>
            <a:endParaRPr lang="en-AU" sz="2500" dirty="0"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48F9B-91BA-5241-927F-DFD69C82FCF7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Implementation Aspects</a:t>
            </a:r>
            <a:endParaRPr lang="en-AU" smtClean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762125"/>
            <a:ext cx="8856984" cy="42894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Can also be efficiently implement on a 32-bit processor</a:t>
            </a:r>
          </a:p>
          <a:p>
            <a:pPr lvl="1" fontAlgn="auto">
              <a:spcAft>
                <a:spcPts val="0"/>
              </a:spcAft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</a:rPr>
              <a:t>Redefine steps to use 32-bit words</a:t>
            </a:r>
          </a:p>
          <a:p>
            <a:pPr lvl="1" fontAlgn="auto">
              <a:spcAft>
                <a:spcPts val="0"/>
              </a:spcAft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</a:rPr>
              <a:t>Can precompute 4 tables of 256-words</a:t>
            </a:r>
          </a:p>
          <a:p>
            <a:pPr lvl="1" fontAlgn="auto">
              <a:spcAft>
                <a:spcPts val="0"/>
              </a:spcAft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</a:rPr>
              <a:t>Then each column in each round can be computed using 4 table lookups + 4 XORs</a:t>
            </a:r>
          </a:p>
          <a:p>
            <a:pPr lvl="1" fontAlgn="auto">
              <a:spcAft>
                <a:spcPts val="0"/>
              </a:spcAft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</a:rPr>
              <a:t>At a cost of 4Kb to store tables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48F9B-91BA-5241-927F-DFD69C82FCF7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AU" smtClean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905000"/>
            <a:ext cx="3565525" cy="4953000"/>
          </a:xfrm>
        </p:spPr>
        <p:txBody>
          <a:bodyPr/>
          <a:lstStyle/>
          <a:p>
            <a:r>
              <a:rPr lang="en-US" smtClean="0"/>
              <a:t>Finite field arithmetic</a:t>
            </a:r>
          </a:p>
          <a:p>
            <a:r>
              <a:rPr lang="en-US" smtClean="0"/>
              <a:t>AES structure</a:t>
            </a:r>
          </a:p>
          <a:p>
            <a:pPr lvl="1"/>
            <a:r>
              <a:rPr lang="en-US" smtClean="0"/>
              <a:t>General structure</a:t>
            </a:r>
          </a:p>
          <a:p>
            <a:pPr lvl="1"/>
            <a:r>
              <a:rPr lang="en-US" smtClean="0"/>
              <a:t>Detailed structure</a:t>
            </a:r>
          </a:p>
          <a:p>
            <a:r>
              <a:rPr lang="en-US" smtClean="0"/>
              <a:t>AES key expansion</a:t>
            </a:r>
          </a:p>
          <a:p>
            <a:pPr lvl="1"/>
            <a:r>
              <a:rPr lang="en-US" smtClean="0"/>
              <a:t>Key expansion algorithm</a:t>
            </a:r>
          </a:p>
          <a:p>
            <a:pPr lvl="1"/>
            <a:r>
              <a:rPr lang="en-US" smtClean="0"/>
              <a:t>Rationale</a:t>
            </a:r>
            <a:endParaRPr lang="en-AU" smtClean="0"/>
          </a:p>
        </p:txBody>
      </p:sp>
      <p:sp>
        <p:nvSpPr>
          <p:cNvPr id="76804" name="Content Placeholder 11"/>
          <p:cNvSpPr>
            <a:spLocks noGrp="1"/>
          </p:cNvSpPr>
          <p:nvPr>
            <p:ph sz="half" idx="2"/>
          </p:nvPr>
        </p:nvSpPr>
        <p:spPr>
          <a:xfrm>
            <a:off x="5578475" y="1752600"/>
            <a:ext cx="3565525" cy="4876800"/>
          </a:xfrm>
        </p:spPr>
        <p:txBody>
          <a:bodyPr rtlCol="0"/>
          <a:lstStyle/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AES transformation functions</a:t>
            </a:r>
          </a:p>
          <a:p>
            <a:pPr lvl="1" fontAlgn="auto">
              <a:spcAft>
                <a:spcPts val="0"/>
              </a:spcAft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</a:rPr>
              <a:t>Substitute bytes</a:t>
            </a:r>
          </a:p>
          <a:p>
            <a:pPr lvl="1" fontAlgn="auto">
              <a:spcAft>
                <a:spcPts val="0"/>
              </a:spcAft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</a:rPr>
              <a:t>ShiftRows</a:t>
            </a:r>
          </a:p>
          <a:p>
            <a:pPr lvl="1" fontAlgn="auto">
              <a:spcAft>
                <a:spcPts val="0"/>
              </a:spcAft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</a:rPr>
              <a:t>MixColumns</a:t>
            </a:r>
          </a:p>
          <a:p>
            <a:pPr lvl="1" fontAlgn="auto">
              <a:spcAft>
                <a:spcPts val="0"/>
              </a:spcAft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</a:rPr>
              <a:t>AddRoundKey</a:t>
            </a:r>
          </a:p>
          <a:p>
            <a:pPr marL="342900" lvl="1" indent="-342900" fontAlgn="auto">
              <a:spcBef>
                <a:spcPts val="24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sz="2400" dirty="0" smtClean="0">
                <a:ea typeface="+mn-ea"/>
              </a:rPr>
              <a:t>AES implementation</a:t>
            </a:r>
          </a:p>
          <a:p>
            <a:pPr lvl="1" fontAlgn="auto">
              <a:spcAft>
                <a:spcPts val="0"/>
              </a:spcAft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</a:rPr>
              <a:t>Equivalent inverse cipher</a:t>
            </a:r>
          </a:p>
          <a:p>
            <a:pPr lvl="1" fontAlgn="auto">
              <a:spcAft>
                <a:spcPts val="0"/>
              </a:spcAft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</a:rPr>
              <a:t>Implementation aspects</a:t>
            </a:r>
          </a:p>
        </p:txBody>
      </p:sp>
      <p:pic>
        <p:nvPicPr>
          <p:cNvPr id="5" name="Picture Placeholder 4" descr="crypto.jpg"/>
          <p:cNvPicPr>
            <a:picLocks noChangeAspect="1"/>
          </p:cNvPicPr>
          <p:nvPr/>
        </p:nvPicPr>
        <p:blipFill>
          <a:blip r:embed="rId3">
            <a:alphaModFix/>
            <a:lum bright="28000"/>
          </a:blip>
          <a:srcRect l="-16674" t="-1111" r="-18211" b="44444"/>
          <a:stretch>
            <a:fillRect/>
          </a:stretch>
        </p:blipFill>
        <p:spPr bwMode="auto">
          <a:xfrm>
            <a:off x="3581400" y="3048000"/>
            <a:ext cx="2109547" cy="1209027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  <a:headEnd/>
            <a:tailEnd/>
          </a:ln>
          <a:effectLst>
            <a:innerShdw blurRad="762000">
              <a:schemeClr val="accent1">
                <a:alpha val="80000"/>
              </a:schemeClr>
            </a:innerShdw>
            <a:softEdge rad="76200"/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F0B399-20FE-C646-851D-65041BC80C79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Finite Field Arithmetic</a:t>
            </a:r>
            <a:endParaRPr lang="en-AU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792163" y="1762125"/>
                <a:ext cx="7740277" cy="4943475"/>
              </a:xfrm>
            </p:spPr>
            <p:txBody>
              <a:bodyPr rtlCol="0">
                <a:normAutofit fontScale="77500" lnSpcReduction="20000"/>
              </a:bodyPr>
              <a:lstStyle/>
              <a:p>
                <a:pPr fontAlgn="auto">
                  <a:lnSpc>
                    <a:spcPct val="120000"/>
                  </a:lnSpc>
                  <a:spcAft>
                    <a:spcPts val="0"/>
                  </a:spcAft>
                  <a:buClr>
                    <a:schemeClr val="accent1">
                      <a:lumMod val="60000"/>
                      <a:lumOff val="40000"/>
                    </a:schemeClr>
                  </a:buClr>
                  <a:buFont typeface="Candara" pitchFamily="34" charset="0"/>
                  <a:buChar char="•"/>
                  <a:defRPr/>
                </a:pPr>
                <a:r>
                  <a:rPr lang="en-US" dirty="0" smtClean="0">
                    <a:ea typeface="+mn-ea"/>
                    <a:cs typeface="+mn-cs"/>
                  </a:rPr>
                  <a:t>In the Advanced Encryption Standard (AES) all operations are performed on 8-bit bytes</a:t>
                </a:r>
              </a:p>
              <a:p>
                <a:pPr fontAlgn="auto">
                  <a:lnSpc>
                    <a:spcPct val="120000"/>
                  </a:lnSpc>
                  <a:spcBef>
                    <a:spcPts val="1800"/>
                  </a:spcBef>
                  <a:spcAft>
                    <a:spcPts val="0"/>
                  </a:spcAft>
                  <a:buClr>
                    <a:schemeClr val="accent1">
                      <a:lumMod val="60000"/>
                      <a:lumOff val="40000"/>
                    </a:schemeClr>
                  </a:buClr>
                  <a:buFont typeface="Candara" pitchFamily="34" charset="0"/>
                  <a:buChar char="•"/>
                  <a:defRPr/>
                </a:pPr>
                <a:r>
                  <a:rPr lang="en-US" dirty="0" smtClean="0">
                    <a:ea typeface="+mn-ea"/>
                    <a:cs typeface="+mn-cs"/>
                  </a:rPr>
                  <a:t>The arithmetic operations of addition, multiplication, and division are performed over the finite field GF(2</a:t>
                </a:r>
                <a:r>
                  <a:rPr lang="en-US" baseline="30000" dirty="0" smtClean="0">
                    <a:ea typeface="+mn-ea"/>
                    <a:cs typeface="+mn-cs"/>
                  </a:rPr>
                  <a:t>8</a:t>
                </a:r>
                <a:r>
                  <a:rPr lang="en-US" dirty="0" smtClean="0">
                    <a:ea typeface="+mn-ea"/>
                    <a:cs typeface="+mn-cs"/>
                  </a:rPr>
                  <a:t>)</a:t>
                </a:r>
              </a:p>
              <a:p>
                <a:pPr fontAlgn="auto">
                  <a:lnSpc>
                    <a:spcPct val="120000"/>
                  </a:lnSpc>
                  <a:spcBef>
                    <a:spcPts val="1800"/>
                  </a:spcBef>
                  <a:spcAft>
                    <a:spcPts val="0"/>
                  </a:spcAft>
                  <a:buClr>
                    <a:schemeClr val="accent1">
                      <a:lumMod val="60000"/>
                      <a:lumOff val="40000"/>
                    </a:schemeClr>
                  </a:buClr>
                  <a:buFont typeface="Candara" pitchFamily="34" charset="0"/>
                  <a:buChar char="•"/>
                  <a:defRPr/>
                </a:pPr>
                <a:r>
                  <a:rPr lang="en-US" dirty="0" smtClean="0">
                    <a:ea typeface="+mn-ea"/>
                    <a:cs typeface="+mn-cs"/>
                  </a:rPr>
                  <a:t> A field is a set in which we can do addition, subtraction, multiplication, and division without leaving the set </a:t>
                </a:r>
              </a:p>
              <a:p>
                <a:pPr fontAlgn="auto">
                  <a:lnSpc>
                    <a:spcPct val="120000"/>
                  </a:lnSpc>
                  <a:spcBef>
                    <a:spcPts val="1800"/>
                  </a:spcBef>
                  <a:spcAft>
                    <a:spcPts val="0"/>
                  </a:spcAft>
                  <a:buClr>
                    <a:schemeClr val="accent1">
                      <a:lumMod val="60000"/>
                      <a:lumOff val="40000"/>
                    </a:schemeClr>
                  </a:buClr>
                  <a:buFont typeface="Candara" pitchFamily="34" charset="0"/>
                  <a:buChar char="•"/>
                  <a:defRPr/>
                </a:pPr>
                <a:r>
                  <a:rPr lang="en-US" dirty="0" smtClean="0">
                    <a:ea typeface="+mn-ea"/>
                    <a:cs typeface="+mn-cs"/>
                  </a:rPr>
                  <a:t>Division is defined with the following  rule:</a:t>
                </a:r>
              </a:p>
              <a:p>
                <a:pPr lvl="1" fontAlgn="auto">
                  <a:lnSpc>
                    <a:spcPct val="120000"/>
                  </a:lnSpc>
                  <a:spcAft>
                    <a:spcPts val="0"/>
                  </a:spcAft>
                  <a:buFont typeface="Candara" pitchFamily="34" charset="0"/>
                  <a:buChar char="•"/>
                  <a:defRPr/>
                </a:pPr>
                <a:r>
                  <a:rPr lang="en-US" i="1" dirty="0" smtClean="0">
                    <a:ea typeface="+mn-ea"/>
                  </a:rPr>
                  <a:t> a /b = a (b</a:t>
                </a:r>
                <a:r>
                  <a:rPr lang="en-US" i="1" baseline="30000" dirty="0" smtClean="0">
                    <a:ea typeface="+mn-ea"/>
                  </a:rPr>
                  <a:t>-1</a:t>
                </a:r>
                <a:r>
                  <a:rPr lang="en-US" i="1" dirty="0" smtClean="0">
                    <a:ea typeface="+mn-ea"/>
                  </a:rPr>
                  <a:t> )</a:t>
                </a:r>
                <a:endParaRPr lang="en-US" dirty="0" smtClean="0">
                  <a:ea typeface="+mn-ea"/>
                </a:endParaRPr>
              </a:p>
              <a:p>
                <a:pPr marL="342900" lvl="1" indent="-342900" fontAlgn="auto">
                  <a:lnSpc>
                    <a:spcPct val="120000"/>
                  </a:lnSpc>
                  <a:spcBef>
                    <a:spcPts val="1800"/>
                  </a:spcBef>
                  <a:spcAft>
                    <a:spcPts val="0"/>
                  </a:spcAft>
                  <a:buClr>
                    <a:schemeClr val="accent1">
                      <a:lumMod val="60000"/>
                      <a:lumOff val="40000"/>
                    </a:schemeClr>
                  </a:buClr>
                  <a:buFont typeface="Candara" pitchFamily="34" charset="0"/>
                  <a:buChar char="•"/>
                  <a:defRPr/>
                </a:pPr>
                <a:r>
                  <a:rPr lang="en-US" sz="2839" dirty="0" smtClean="0">
                    <a:ea typeface="+mn-ea"/>
                  </a:rPr>
                  <a:t>An example of a finite field (one with a finite number of elements) is the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39" i="1" smtClean="0">
                            <a:latin typeface="Cambria Math"/>
                            <a:ea typeface="+mn-ea"/>
                          </a:rPr>
                        </m:ctrlPr>
                      </m:sSubPr>
                      <m:e>
                        <m:r>
                          <a:rPr lang="en-US" sz="2839" b="0" i="1" smtClean="0">
                            <a:latin typeface="Cambria Math"/>
                            <a:ea typeface="+mn-ea"/>
                          </a:rPr>
                          <m:t>𝑍</m:t>
                        </m:r>
                      </m:e>
                      <m:sub>
                        <m:r>
                          <a:rPr lang="en-US" sz="2839" b="0" i="1" smtClean="0">
                            <a:latin typeface="Cambria Math"/>
                            <a:ea typeface="+mn-ea"/>
                          </a:rPr>
                          <m:t>𝑝</m:t>
                        </m:r>
                      </m:sub>
                    </m:sSub>
                    <m:r>
                      <a:rPr lang="en-US" sz="2839" b="0" i="1" smtClean="0">
                        <a:latin typeface="Cambria Math"/>
                        <a:ea typeface="+mn-ea"/>
                      </a:rPr>
                      <m:t>={0,1, . . . , </m:t>
                    </m:r>
                    <m:r>
                      <a:rPr lang="en-US" sz="2839" b="0" i="1" smtClean="0">
                        <a:latin typeface="Cambria Math"/>
                        <a:ea typeface="+mn-ea"/>
                      </a:rPr>
                      <m:t>𝑝</m:t>
                    </m:r>
                    <m:r>
                      <a:rPr lang="en-US" sz="2839" b="0" i="1" smtClean="0">
                        <a:latin typeface="Cambria Math"/>
                        <a:ea typeface="+mn-ea"/>
                      </a:rPr>
                      <m:t>−1}</m:t>
                    </m:r>
                  </m:oMath>
                </a14:m>
                <a:r>
                  <a:rPr lang="en-US" sz="2839" dirty="0" smtClean="0">
                    <a:ea typeface="+mn-ea"/>
                  </a:rPr>
                  <a:t>, where </a:t>
                </a:r>
                <a:r>
                  <a:rPr lang="en-US" sz="2839" i="1" dirty="0" smtClean="0">
                    <a:ea typeface="+mn-ea"/>
                  </a:rPr>
                  <a:t>p</a:t>
                </a:r>
                <a:r>
                  <a:rPr lang="en-US" sz="2839" dirty="0" smtClean="0">
                    <a:ea typeface="+mn-ea"/>
                  </a:rPr>
                  <a:t> is a prime number and in which arithmetic is carried out modulo </a:t>
                </a:r>
                <a:r>
                  <a:rPr lang="en-US" sz="2839" i="1" dirty="0" smtClean="0">
                    <a:ea typeface="+mn-ea"/>
                  </a:rPr>
                  <a:t>p</a:t>
                </a:r>
                <a:r>
                  <a:rPr lang="en-US" sz="2839" dirty="0" smtClean="0">
                    <a:ea typeface="+mn-ea"/>
                  </a:rPr>
                  <a:t> </a:t>
                </a:r>
              </a:p>
              <a:p>
                <a:pPr fontAlgn="auto">
                  <a:spcAft>
                    <a:spcPts val="0"/>
                  </a:spcAft>
                  <a:buClr>
                    <a:schemeClr val="accent1">
                      <a:lumMod val="60000"/>
                      <a:lumOff val="40000"/>
                    </a:schemeClr>
                  </a:buClr>
                  <a:buFont typeface="Candara" pitchFamily="34" charset="0"/>
                  <a:buChar char="•"/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2163" y="1762125"/>
                <a:ext cx="7740277" cy="4943475"/>
              </a:xfrm>
              <a:blipFill rotWithShape="1">
                <a:blip r:embed="rId3"/>
                <a:stretch>
                  <a:fillRect l="-1102" t="-986" r="-1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48F9B-91BA-5241-927F-DFD69C82FCF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Finite Field Arithmetic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Content Placeholder 1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207929431"/>
                  </p:ext>
                </p:extLst>
              </p:nvPr>
            </p:nvGraphicFramePr>
            <p:xfrm>
              <a:off x="533401" y="1600201"/>
              <a:ext cx="8305800" cy="51054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17" name="Content Placeholder 1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207929431"/>
                  </p:ext>
                </p:extLst>
              </p:nvPr>
            </p:nvGraphicFramePr>
            <p:xfrm>
              <a:off x="533401" y="1600201"/>
              <a:ext cx="8305800" cy="51054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139952" y="6520259"/>
            <a:ext cx="609600" cy="365125"/>
          </a:xfrm>
        </p:spPr>
        <p:txBody>
          <a:bodyPr/>
          <a:lstStyle/>
          <a:p>
            <a:pPr>
              <a:defRPr/>
            </a:pPr>
            <a:fld id="{9ED48F9B-91BA-5241-927F-DFD69C82FCF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340768"/>
            <a:ext cx="3613150" cy="2651760"/>
          </a:xfrm>
        </p:spPr>
        <p:txBody>
          <a:bodyPr/>
          <a:lstStyle/>
          <a:p>
            <a:r>
              <a:rPr lang="en-AU" sz="5400" dirty="0" smtClean="0"/>
              <a:t>AES </a:t>
            </a:r>
            <a:br>
              <a:rPr lang="en-AU" sz="5400" dirty="0" smtClean="0"/>
            </a:br>
            <a:r>
              <a:rPr lang="en-AU" sz="5400" dirty="0" smtClean="0"/>
              <a:t>Encryption Process</a:t>
            </a:r>
            <a:br>
              <a:rPr lang="en-AU" sz="5400" dirty="0" smtClean="0"/>
            </a:br>
            <a:endParaRPr lang="en-AU" sz="1800" dirty="0" smtClean="0"/>
          </a:p>
        </p:txBody>
      </p:sp>
      <p:pic>
        <p:nvPicPr>
          <p:cNvPr id="38915" name="Picture 5" descr="f1.pdf"/>
          <p:cNvPicPr>
            <a:picLocks noChangeAspect="1"/>
          </p:cNvPicPr>
          <p:nvPr/>
        </p:nvPicPr>
        <p:blipFill>
          <a:blip r:embed="rId3"/>
          <a:srcRect r="3529"/>
          <a:stretch>
            <a:fillRect/>
          </a:stretch>
        </p:blipFill>
        <p:spPr bwMode="auto">
          <a:xfrm>
            <a:off x="3923928" y="0"/>
            <a:ext cx="53285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07504" y="4653136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C0066"/>
                </a:solidFill>
                <a:latin typeface="Arial Narrow" pitchFamily="34" charset="0"/>
              </a:rPr>
              <a:t>plaintext:      128 bits  </a:t>
            </a:r>
          </a:p>
          <a:p>
            <a:r>
              <a:rPr lang="en-US" dirty="0" err="1" smtClean="0">
                <a:solidFill>
                  <a:srgbClr val="CC0066"/>
                </a:solidFill>
                <a:latin typeface="Arial Narrow" pitchFamily="34" charset="0"/>
              </a:rPr>
              <a:t>ciphertext</a:t>
            </a:r>
            <a:r>
              <a:rPr lang="en-US" dirty="0" smtClean="0">
                <a:solidFill>
                  <a:srgbClr val="CC0066"/>
                </a:solidFill>
                <a:latin typeface="Arial Narrow" pitchFamily="34" charset="0"/>
              </a:rPr>
              <a:t>:    128 bits </a:t>
            </a:r>
          </a:p>
          <a:p>
            <a:r>
              <a:rPr lang="en-US" dirty="0" smtClean="0">
                <a:solidFill>
                  <a:srgbClr val="CC0066"/>
                </a:solidFill>
                <a:latin typeface="Arial Narrow" pitchFamily="34" charset="0"/>
              </a:rPr>
              <a:t>key:              128 bits (</a:t>
            </a:r>
            <a:r>
              <a:rPr lang="en-US" dirty="0">
                <a:solidFill>
                  <a:srgbClr val="CC0066"/>
                </a:solidFill>
                <a:latin typeface="Arial Narrow" pitchFamily="34" charset="0"/>
              </a:rPr>
              <a:t>or 192 or 256 bits</a:t>
            </a:r>
            <a:r>
              <a:rPr lang="en-US" dirty="0" smtClean="0">
                <a:solidFill>
                  <a:srgbClr val="CC0066"/>
                </a:solidFill>
                <a:latin typeface="Arial Narrow" pitchFamily="34" charset="0"/>
              </a:rPr>
              <a:t>)</a:t>
            </a:r>
          </a:p>
          <a:p>
            <a:r>
              <a:rPr lang="en-US" dirty="0">
                <a:solidFill>
                  <a:srgbClr val="CC0066"/>
                </a:solidFill>
                <a:latin typeface="Arial Narrow" pitchFamily="34" charset="0"/>
              </a:rPr>
              <a:t>n</a:t>
            </a:r>
            <a:r>
              <a:rPr lang="en-US" dirty="0" smtClean="0">
                <a:solidFill>
                  <a:srgbClr val="CC0066"/>
                </a:solidFill>
                <a:latin typeface="Arial Narrow" pitchFamily="34" charset="0"/>
              </a:rPr>
              <a:t>o of rounds: 10        (or 12   or 14)</a:t>
            </a:r>
            <a:endParaRPr lang="en-US" dirty="0">
              <a:solidFill>
                <a:srgbClr val="CC0066"/>
              </a:solidFill>
              <a:latin typeface="Arial Narrow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A6F8B6-D79F-7D42-8296-26A8574CEF8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71619" y="6309320"/>
            <a:ext cx="720080" cy="182880"/>
          </a:xfrm>
          <a:prstGeom prst="rect">
            <a:avLst/>
          </a:prstGeom>
          <a:solidFill>
            <a:srgbClr val="ECECEC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r>
              <a:rPr lang="en-AU" smtClean="0"/>
              <a:t>AES Data Structures</a:t>
            </a:r>
          </a:p>
        </p:txBody>
      </p:sp>
      <p:pic>
        <p:nvPicPr>
          <p:cNvPr id="40963" name="Picture 3" descr="f2.pdf"/>
          <p:cNvPicPr>
            <a:picLocks noChangeAspect="1"/>
          </p:cNvPicPr>
          <p:nvPr/>
        </p:nvPicPr>
        <p:blipFill>
          <a:blip r:embed="rId3"/>
          <a:srcRect l="2727" t="8235" r="3636" b="16470"/>
          <a:stretch>
            <a:fillRect/>
          </a:stretch>
        </p:blipFill>
        <p:spPr bwMode="auto">
          <a:xfrm>
            <a:off x="0" y="1174750"/>
            <a:ext cx="9147175" cy="531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267200" y="6453336"/>
            <a:ext cx="609600" cy="365125"/>
          </a:xfrm>
        </p:spPr>
        <p:txBody>
          <a:bodyPr/>
          <a:lstStyle/>
          <a:p>
            <a:pPr>
              <a:defRPr/>
            </a:pPr>
            <a:fld id="{7A0671E9-418D-2440-8FFC-982A85567CA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43808" y="6093296"/>
            <a:ext cx="936104" cy="256032"/>
          </a:xfrm>
          <a:prstGeom prst="rect">
            <a:avLst/>
          </a:prstGeom>
          <a:solidFill>
            <a:srgbClr val="ECECEC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Table 5.1</a:t>
            </a:r>
            <a:br>
              <a:rPr lang="en-US" smtClean="0"/>
            </a:br>
            <a:r>
              <a:rPr lang="en-US" smtClean="0"/>
              <a:t>AES Parameters</a:t>
            </a:r>
          </a:p>
        </p:txBody>
      </p:sp>
      <p:pic>
        <p:nvPicPr>
          <p:cNvPr id="43011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88" y="2692400"/>
            <a:ext cx="870585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8C610-EA48-3F45-BACD-67F8C6BE9BE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95936" y="2276872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Basic version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27331" y="2276872"/>
            <a:ext cx="1249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Top secret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3613150" cy="3060700"/>
          </a:xfrm>
        </p:spPr>
        <p:txBody>
          <a:bodyPr/>
          <a:lstStyle/>
          <a:p>
            <a:r>
              <a:rPr lang="en-AU" sz="4800" smtClean="0"/>
              <a:t>AES </a:t>
            </a:r>
            <a:br>
              <a:rPr lang="en-AU" sz="4800" smtClean="0"/>
            </a:br>
            <a:r>
              <a:rPr lang="en-AU" sz="4800" smtClean="0"/>
              <a:t>Encryption</a:t>
            </a:r>
            <a:br>
              <a:rPr lang="en-AU" sz="4800" smtClean="0"/>
            </a:br>
            <a:r>
              <a:rPr lang="en-AU" sz="4800" smtClean="0"/>
              <a:t>and</a:t>
            </a:r>
            <a:br>
              <a:rPr lang="en-AU" sz="4800" smtClean="0"/>
            </a:br>
            <a:r>
              <a:rPr lang="en-AU" sz="4800" smtClean="0"/>
              <a:t>Decryption</a:t>
            </a:r>
          </a:p>
        </p:txBody>
      </p:sp>
      <p:pic>
        <p:nvPicPr>
          <p:cNvPr id="45059" name="Picture 9" descr="f3.pdf"/>
          <p:cNvPicPr>
            <a:picLocks noChangeAspect="1"/>
          </p:cNvPicPr>
          <p:nvPr/>
        </p:nvPicPr>
        <p:blipFill>
          <a:blip r:embed="rId3"/>
          <a:srcRect l="5882" t="909" r="8235" b="8182"/>
          <a:stretch>
            <a:fillRect/>
          </a:stretch>
        </p:blipFill>
        <p:spPr bwMode="auto">
          <a:xfrm>
            <a:off x="4360863" y="152400"/>
            <a:ext cx="4783137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A6F8B6-D79F-7D42-8296-26A8574CEF8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76056" y="6341320"/>
            <a:ext cx="936104" cy="256032"/>
          </a:xfrm>
          <a:prstGeom prst="rect">
            <a:avLst/>
          </a:prstGeom>
          <a:solidFill>
            <a:srgbClr val="ECECEC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Detailed Structure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800"/>
            <a:ext cx="7905750" cy="5112568"/>
          </a:xfrm>
        </p:spPr>
        <p:txBody>
          <a:bodyPr rtlCol="0">
            <a:normAutofit fontScale="55000" lnSpcReduction="20000"/>
          </a:bodyPr>
          <a:lstStyle/>
          <a:p>
            <a:pPr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>
                <a:ea typeface="+mn-ea"/>
                <a:cs typeface="+mn-cs"/>
              </a:rPr>
              <a:t>T</a:t>
            </a:r>
            <a:r>
              <a:rPr lang="en-US" dirty="0" smtClean="0">
                <a:ea typeface="+mn-ea"/>
                <a:cs typeface="+mn-cs"/>
              </a:rPr>
              <a:t>he entire data block is processed as a single matrix during each round using substitutions and permutation</a:t>
            </a:r>
          </a:p>
          <a:p>
            <a:pPr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The key that is provided as input is expanded into an array of forty-four 32-bit words, </a:t>
            </a:r>
            <a:r>
              <a:rPr lang="en-US" i="1" dirty="0" smtClean="0">
                <a:ea typeface="+mn-ea"/>
                <a:cs typeface="+mn-cs"/>
              </a:rPr>
              <a:t>w[i]</a:t>
            </a:r>
          </a:p>
          <a:p>
            <a:pPr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The cipher begins and ends with an AddRoundKey stage</a:t>
            </a:r>
          </a:p>
          <a:p>
            <a:pPr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Can view the cipher as alternating operations of XOR encryption (AddRoundKey) of a block, followed by scrambling of the block (the other three stages), followed by XOR encryption, and so on</a:t>
            </a:r>
          </a:p>
          <a:p>
            <a:pPr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Each stage is easily reversible</a:t>
            </a:r>
          </a:p>
          <a:p>
            <a:pPr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The decryption algorithm makes use of the expanded key in reverse order, however the decryption algorithm is not identical to the encryption algorithm</a:t>
            </a:r>
          </a:p>
          <a:p>
            <a:pPr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State is the same for both encryption and decryption</a:t>
            </a:r>
          </a:p>
          <a:p>
            <a:pPr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Final round of both encryption and decryption consists of only three stages</a:t>
            </a:r>
            <a:endParaRPr lang="en-AU" dirty="0">
              <a:ea typeface="+mn-ea"/>
              <a:cs typeface="+mn-cs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60059019"/>
              </p:ext>
            </p:extLst>
          </p:nvPr>
        </p:nvGraphicFramePr>
        <p:xfrm>
          <a:off x="827584" y="2564904"/>
          <a:ext cx="72390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923928" y="6520259"/>
            <a:ext cx="609600" cy="365125"/>
          </a:xfrm>
        </p:spPr>
        <p:txBody>
          <a:bodyPr/>
          <a:lstStyle/>
          <a:p>
            <a:pPr>
              <a:defRPr/>
            </a:pPr>
            <a:fld id="{9ED48F9B-91BA-5241-927F-DFD69C82FCF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h01">
  <a:themeElements>
    <a:clrScheme name="ch01 4">
      <a:dk1>
        <a:srgbClr val="9B69FF"/>
      </a:dk1>
      <a:lt1>
        <a:srgbClr val="FFFFFF"/>
      </a:lt1>
      <a:dk2>
        <a:srgbClr val="666699"/>
      </a:dk2>
      <a:lt2>
        <a:srgbClr val="D9D9FF"/>
      </a:lt2>
      <a:accent1>
        <a:srgbClr val="9966FF"/>
      </a:accent1>
      <a:accent2>
        <a:srgbClr val="00FFFF"/>
      </a:accent2>
      <a:accent3>
        <a:srgbClr val="B8B8CA"/>
      </a:accent3>
      <a:accent4>
        <a:srgbClr val="DADADA"/>
      </a:accent4>
      <a:accent5>
        <a:srgbClr val="CAB8FF"/>
      </a:accent5>
      <a:accent6>
        <a:srgbClr val="00E7E7"/>
      </a:accent6>
      <a:hlink>
        <a:srgbClr val="5FAFFF"/>
      </a:hlink>
      <a:folHlink>
        <a:srgbClr val="003399"/>
      </a:folHlink>
    </a:clrScheme>
    <a:fontScheme name="ch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h01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2E2E8E"/>
        </a:accent1>
        <a:accent2>
          <a:srgbClr val="0066CC"/>
        </a:accent2>
        <a:accent3>
          <a:srgbClr val="AAACB1"/>
        </a:accent3>
        <a:accent4>
          <a:srgbClr val="DADADA"/>
        </a:accent4>
        <a:accent5>
          <a:srgbClr val="ADADC6"/>
        </a:accent5>
        <a:accent6>
          <a:srgbClr val="005CB9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58718C"/>
        </a:accent1>
        <a:accent2>
          <a:srgbClr val="6D9D97"/>
        </a:accent2>
        <a:accent3>
          <a:srgbClr val="B0B9C3"/>
        </a:accent3>
        <a:accent4>
          <a:srgbClr val="DADADA"/>
        </a:accent4>
        <a:accent5>
          <a:srgbClr val="B4BBC5"/>
        </a:accent5>
        <a:accent6>
          <a:srgbClr val="628E88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88E4"/>
        </a:accent1>
        <a:accent2>
          <a:srgbClr val="009999"/>
        </a:accent2>
        <a:accent3>
          <a:srgbClr val="AAB9D3"/>
        </a:accent3>
        <a:accent4>
          <a:srgbClr val="DADADA"/>
        </a:accent4>
        <a:accent5>
          <a:srgbClr val="AAC3EF"/>
        </a:accent5>
        <a:accent6>
          <a:srgbClr val="008A8A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9966FF"/>
        </a:accent1>
        <a:accent2>
          <a:srgbClr val="00FFFF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E7E7"/>
        </a:accent6>
        <a:hlink>
          <a:srgbClr val="5FAFFF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8080"/>
        </a:accent1>
        <a:accent2>
          <a:srgbClr val="0099FF"/>
        </a:accent2>
        <a:accent3>
          <a:srgbClr val="AAB8B8"/>
        </a:accent3>
        <a:accent4>
          <a:srgbClr val="DADADA"/>
        </a:accent4>
        <a:accent5>
          <a:srgbClr val="AAC0C0"/>
        </a:accent5>
        <a:accent6>
          <a:srgbClr val="008AE7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CBD7CE"/>
        </a:accent1>
        <a:accent2>
          <a:srgbClr val="9CA8A4"/>
        </a:accent2>
        <a:accent3>
          <a:srgbClr val="CEDAD1"/>
        </a:accent3>
        <a:accent4>
          <a:srgbClr val="DADADA"/>
        </a:accent4>
        <a:accent5>
          <a:srgbClr val="E2E8E3"/>
        </a:accent5>
        <a:accent6>
          <a:srgbClr val="8D9894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686B5D"/>
        </a:accent1>
        <a:accent2>
          <a:srgbClr val="5D8770"/>
        </a:accent2>
        <a:accent3>
          <a:srgbClr val="B3B3AF"/>
        </a:accent3>
        <a:accent4>
          <a:srgbClr val="BCBAB1"/>
        </a:accent4>
        <a:accent5>
          <a:srgbClr val="B9BAB6"/>
        </a:accent5>
        <a:accent6>
          <a:srgbClr val="537A65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FFFFFF"/>
        </a:accent1>
        <a:accent2>
          <a:srgbClr val="A4BCC4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94AAB1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01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E6E3D4"/>
        </a:accent1>
        <a:accent2>
          <a:srgbClr val="A2A4AC"/>
        </a:accent2>
        <a:accent3>
          <a:srgbClr val="E8E5D9"/>
        </a:accent3>
        <a:accent4>
          <a:srgbClr val="000000"/>
        </a:accent4>
        <a:accent5>
          <a:srgbClr val="F0EFE6"/>
        </a:accent5>
        <a:accent6>
          <a:srgbClr val="9294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nfusio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fusion">
      <a:majorFont>
        <a:latin typeface="Mistral"/>
        <a:ea typeface=""/>
        <a:cs typeface=""/>
        <a:font script="Jpan" typeface="ＭＳ Ｐ明朝"/>
      </a:majorFont>
      <a:minorFont>
        <a:latin typeface="Candara"/>
        <a:ea typeface=""/>
        <a:cs typeface=""/>
        <a:font script="Jpan" typeface="メイリオ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HD:Users:lpb:admin:consult:Prentice-Hall:Slides:ch01.ppt</Template>
  <TotalTime>6655</TotalTime>
  <Words>1264</Words>
  <Application>Microsoft Office PowerPoint</Application>
  <PresentationFormat>On-screen Show (4:3)</PresentationFormat>
  <Paragraphs>207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ch01</vt:lpstr>
      <vt:lpstr>Infusion</vt:lpstr>
      <vt:lpstr>Introduction to Cryptography</vt:lpstr>
      <vt:lpstr>Chapter 5</vt:lpstr>
      <vt:lpstr>Finite Field Arithmetic</vt:lpstr>
      <vt:lpstr>Finite Field Arithmetic</vt:lpstr>
      <vt:lpstr>AES  Encryption Process </vt:lpstr>
      <vt:lpstr>AES Data Structures</vt:lpstr>
      <vt:lpstr>Table 5.1 AES Parameters</vt:lpstr>
      <vt:lpstr>AES  Encryption and Decryption</vt:lpstr>
      <vt:lpstr>Detailed Structure</vt:lpstr>
      <vt:lpstr>PowerPoint Presentation</vt:lpstr>
      <vt:lpstr>AES Byte Level Operations</vt:lpstr>
      <vt:lpstr>PowerPoint Presentation</vt:lpstr>
      <vt:lpstr>PowerPoint Presentation</vt:lpstr>
      <vt:lpstr>S-Box Rationale</vt:lpstr>
      <vt:lpstr>Shift Row Transformation</vt:lpstr>
      <vt:lpstr>Shift Row Rationale</vt:lpstr>
      <vt:lpstr>MixColumn Transformation</vt:lpstr>
      <vt:lpstr>Mix Columns Rationale</vt:lpstr>
      <vt:lpstr>AddRoundKey Transformation</vt:lpstr>
      <vt:lpstr>AES Key Expansion</vt:lpstr>
      <vt:lpstr>AES Key Expansion</vt:lpstr>
      <vt:lpstr>Key Expansion Rationale</vt:lpstr>
      <vt:lpstr>PowerPoint Presentation</vt:lpstr>
      <vt:lpstr>Equivalent Inverse Cipher</vt:lpstr>
      <vt:lpstr>Implementation Aspects</vt:lpstr>
      <vt:lpstr>Implementation Aspects</vt:lpstr>
      <vt:lpstr>Summary</vt:lpstr>
    </vt:vector>
  </TitlesOfParts>
  <Company>School of Eng &amp; IT, UNSW@ADFA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William Stallings, Cryptography and Network Security 5/e</dc:title>
  <dc:subject>Lecture Overheads - Ch 5</dc:subject>
  <dc:creator>Dr Lawrie Brown</dc:creator>
  <cp:lastModifiedBy>Burmester</cp:lastModifiedBy>
  <cp:revision>83</cp:revision>
  <cp:lastPrinted>2020-02-04T12:56:56Z</cp:lastPrinted>
  <dcterms:created xsi:type="dcterms:W3CDTF">2013-02-04T19:00:48Z</dcterms:created>
  <dcterms:modified xsi:type="dcterms:W3CDTF">2020-02-11T14:03:34Z</dcterms:modified>
</cp:coreProperties>
</file>