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97" r:id="rId2"/>
  </p:sldMasterIdLst>
  <p:notesMasterIdLst>
    <p:notesMasterId r:id="rId38"/>
  </p:notesMasterIdLst>
  <p:handoutMasterIdLst>
    <p:handoutMasterId r:id="rId39"/>
  </p:handoutMasterIdLst>
  <p:sldIdLst>
    <p:sldId id="361" r:id="rId3"/>
    <p:sldId id="325" r:id="rId4"/>
    <p:sldId id="281" r:id="rId5"/>
    <p:sldId id="305" r:id="rId6"/>
    <p:sldId id="306" r:id="rId7"/>
    <p:sldId id="329" r:id="rId8"/>
    <p:sldId id="286" r:id="rId9"/>
    <p:sldId id="330" r:id="rId10"/>
    <p:sldId id="331" r:id="rId11"/>
    <p:sldId id="332" r:id="rId12"/>
    <p:sldId id="333" r:id="rId13"/>
    <p:sldId id="334" r:id="rId14"/>
    <p:sldId id="335" r:id="rId15"/>
    <p:sldId id="343" r:id="rId16"/>
    <p:sldId id="345" r:id="rId17"/>
    <p:sldId id="344" r:id="rId18"/>
    <p:sldId id="360" r:id="rId19"/>
    <p:sldId id="319" r:id="rId20"/>
    <p:sldId id="320" r:id="rId21"/>
    <p:sldId id="321" r:id="rId22"/>
    <p:sldId id="289" r:id="rId23"/>
    <p:sldId id="290" r:id="rId24"/>
    <p:sldId id="346" r:id="rId25"/>
    <p:sldId id="347" r:id="rId26"/>
    <p:sldId id="348" r:id="rId27"/>
    <p:sldId id="294" r:id="rId28"/>
    <p:sldId id="295" r:id="rId29"/>
    <p:sldId id="362" r:id="rId30"/>
    <p:sldId id="296" r:id="rId31"/>
    <p:sldId id="297" r:id="rId32"/>
    <p:sldId id="350" r:id="rId33"/>
    <p:sldId id="351" r:id="rId34"/>
    <p:sldId id="354" r:id="rId35"/>
    <p:sldId id="355" r:id="rId36"/>
    <p:sldId id="327" r:id="rId37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96" autoAdjust="0"/>
  </p:normalViewPr>
  <p:slideViewPr>
    <p:cSldViewPr>
      <p:cViewPr>
        <p:scale>
          <a:sx n="100" d="100"/>
          <a:sy n="100" d="100"/>
        </p:scale>
        <p:origin x="-199" y="-4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7" d="100"/>
          <a:sy n="127" d="100"/>
        </p:scale>
        <p:origin x="-14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B137B5-3EFC-9441-8BB8-B173C1E68AAA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736F95-5696-D745-A65D-C9041739C766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rPr>
            <a:t>•  Polynomial arithmetic, using the basic rules of algebra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845420-008E-A242-A244-B4B466E54A69}" type="parTrans" cxnId="{4BD1414A-834E-5849-834D-A161D0254225}">
      <dgm:prSet/>
      <dgm:spPr/>
      <dgm:t>
        <a:bodyPr/>
        <a:lstStyle/>
        <a:p>
          <a:endParaRPr lang="en-US"/>
        </a:p>
      </dgm:t>
    </dgm:pt>
    <dgm:pt modelId="{52858632-05E7-AE43-A05F-8522E8CC0285}" type="sibTrans" cxnId="{4BD1414A-834E-5849-834D-A161D0254225}">
      <dgm:prSet/>
      <dgm:spPr/>
      <dgm:t>
        <a:bodyPr/>
        <a:lstStyle/>
        <a:p>
          <a:endParaRPr lang="en-US"/>
        </a:p>
      </dgm:t>
    </dgm:pt>
    <dgm:pt modelId="{53DA55F5-3A8D-984B-A9DD-904E914B9E97}">
      <dgm:prSet/>
      <dgm:spPr/>
      <dgm:t>
        <a:bodyPr/>
        <a:lstStyle/>
        <a:p>
          <a:r>
            <a:rPr lang="en-US" dirty="0" smtClean="0">
              <a:ea typeface="+mn-ea"/>
              <a:cs typeface="+mn-cs"/>
            </a:rPr>
            <a:t>•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rPr>
            <a:t>  Polynomial arithmetic in which the arithmetic on the 	coefficients is performed modulo </a:t>
          </a:r>
          <a:r>
            <a: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rPr>
            <a:t>p  </a:t>
          </a:r>
          <a:r>
            <a:rPr lang="en-US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rPr>
            <a:t> (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rPr>
            <a:t>in GF(</a:t>
          </a:r>
          <a:r>
            <a: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rPr>
            <a:t>p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rPr>
            <a:t>))</a:t>
          </a:r>
        </a:p>
      </dgm:t>
    </dgm:pt>
    <dgm:pt modelId="{D51613E1-E386-0047-8BE9-F281C9C08661}" type="parTrans" cxnId="{F831FC0F-284B-DC40-BA97-48DAEC557260}">
      <dgm:prSet/>
      <dgm:spPr/>
      <dgm:t>
        <a:bodyPr/>
        <a:lstStyle/>
        <a:p>
          <a:endParaRPr lang="en-US"/>
        </a:p>
      </dgm:t>
    </dgm:pt>
    <dgm:pt modelId="{C86B65A8-07D1-304C-9F9B-361FEB95791F}" type="sibTrans" cxnId="{F831FC0F-284B-DC40-BA97-48DAEC557260}">
      <dgm:prSet/>
      <dgm:spPr/>
      <dgm:t>
        <a:bodyPr/>
        <a:lstStyle/>
        <a:p>
          <a:endParaRPr lang="en-US"/>
        </a:p>
      </dgm:t>
    </dgm:pt>
    <dgm:pt modelId="{0FC1A31C-A6BA-3042-97C6-5D788778D5D9}">
      <dgm:prSet/>
      <dgm:spPr/>
      <dgm:t>
        <a:bodyPr/>
        <a:lstStyle/>
        <a:p>
          <a:pPr>
            <a:lnSpc>
              <a:spcPct val="80000"/>
            </a:lnSpc>
            <a:spcAft>
              <a:spcPts val="600"/>
            </a:spcAft>
          </a:pP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rPr>
            <a:t>•  Polynomial arithmetic in which the coefficients are in GF(</a:t>
          </a:r>
          <a:r>
            <a: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rPr>
            <a:t>p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rPr>
            <a:t> ),   </a:t>
          </a:r>
        </a:p>
        <a:p>
          <a:pPr>
            <a:lnSpc>
              <a:spcPct val="80000"/>
            </a:lnSpc>
            <a:spcAft>
              <a:spcPct val="35000"/>
            </a:spcAft>
          </a:pP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rPr>
            <a:t>         and the polynomials are defined modulo a polynomial </a:t>
          </a:r>
          <a:r>
            <a: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rPr>
            <a:t>m (x).</a:t>
          </a:r>
          <a:endParaRPr lang="en-A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+mn-ea"/>
            <a:cs typeface="+mn-cs"/>
          </a:endParaRPr>
        </a:p>
      </dgm:t>
    </dgm:pt>
    <dgm:pt modelId="{AABE1B89-81C8-6E43-87A4-1531746F911E}" type="parTrans" cxnId="{5A987F76-50CB-3940-8146-967DC18E9027}">
      <dgm:prSet/>
      <dgm:spPr/>
      <dgm:t>
        <a:bodyPr/>
        <a:lstStyle/>
        <a:p>
          <a:endParaRPr lang="en-US"/>
        </a:p>
      </dgm:t>
    </dgm:pt>
    <dgm:pt modelId="{469E2DD4-E851-A04C-B7C7-3BD0E22018CD}" type="sibTrans" cxnId="{5A987F76-50CB-3940-8146-967DC18E9027}">
      <dgm:prSet/>
      <dgm:spPr/>
      <dgm:t>
        <a:bodyPr/>
        <a:lstStyle/>
        <a:p>
          <a:endParaRPr lang="en-US"/>
        </a:p>
      </dgm:t>
    </dgm:pt>
    <dgm:pt modelId="{53B78249-FFA2-684E-9BAC-450DC7CB7615}" type="pres">
      <dgm:prSet presAssocID="{88B137B5-3EFC-9441-8BB8-B173C1E68A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5927A2-4965-FF4A-B9BC-680C7E35F48F}" type="pres">
      <dgm:prSet presAssocID="{62736F95-5696-D745-A65D-C9041739C766}" presName="parentText" presStyleLbl="node1" presStyleIdx="0" presStyleCnt="3" custLinFactY="-725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B0FD4-15B2-DF4B-8F8F-5A9390D5A904}" type="pres">
      <dgm:prSet presAssocID="{52858632-05E7-AE43-A05F-8522E8CC0285}" presName="spacer" presStyleCnt="0"/>
      <dgm:spPr/>
    </dgm:pt>
    <dgm:pt modelId="{0CD1B4F1-1C5E-9A4B-B398-5481155A2C83}" type="pres">
      <dgm:prSet presAssocID="{53DA55F5-3A8D-984B-A9DD-904E914B9E97}" presName="parentText" presStyleLbl="node1" presStyleIdx="1" presStyleCnt="3" custLinFactNeighborY="-309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2EEF3-6A26-794F-952E-DE369664F5D8}" type="pres">
      <dgm:prSet presAssocID="{C86B65A8-07D1-304C-9F9B-361FEB95791F}" presName="spacer" presStyleCnt="0"/>
      <dgm:spPr/>
    </dgm:pt>
    <dgm:pt modelId="{41F183BE-7340-2448-93DB-6FB07317A55B}" type="pres">
      <dgm:prSet presAssocID="{0FC1A31C-A6BA-3042-97C6-5D788778D5D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CD2061-F798-2B42-AD2A-250AAD76333D}" type="presOf" srcId="{53DA55F5-3A8D-984B-A9DD-904E914B9E97}" destId="{0CD1B4F1-1C5E-9A4B-B398-5481155A2C83}" srcOrd="0" destOrd="0" presId="urn:microsoft.com/office/officeart/2005/8/layout/vList2"/>
    <dgm:cxn modelId="{4BD1414A-834E-5849-834D-A161D0254225}" srcId="{88B137B5-3EFC-9441-8BB8-B173C1E68AAA}" destId="{62736F95-5696-D745-A65D-C9041739C766}" srcOrd="0" destOrd="0" parTransId="{27845420-008E-A242-A244-B4B466E54A69}" sibTransId="{52858632-05E7-AE43-A05F-8522E8CC0285}"/>
    <dgm:cxn modelId="{384452CF-7B2B-7045-9783-C06974792E98}" type="presOf" srcId="{0FC1A31C-A6BA-3042-97C6-5D788778D5D9}" destId="{41F183BE-7340-2448-93DB-6FB07317A55B}" srcOrd="0" destOrd="0" presId="urn:microsoft.com/office/officeart/2005/8/layout/vList2"/>
    <dgm:cxn modelId="{5A987F76-50CB-3940-8146-967DC18E9027}" srcId="{88B137B5-3EFC-9441-8BB8-B173C1E68AAA}" destId="{0FC1A31C-A6BA-3042-97C6-5D788778D5D9}" srcOrd="2" destOrd="0" parTransId="{AABE1B89-81C8-6E43-87A4-1531746F911E}" sibTransId="{469E2DD4-E851-A04C-B7C7-3BD0E22018CD}"/>
    <dgm:cxn modelId="{ACD46E8F-B60E-964B-B4BB-50A5F0C787BF}" type="presOf" srcId="{88B137B5-3EFC-9441-8BB8-B173C1E68AAA}" destId="{53B78249-FFA2-684E-9BAC-450DC7CB7615}" srcOrd="0" destOrd="0" presId="urn:microsoft.com/office/officeart/2005/8/layout/vList2"/>
    <dgm:cxn modelId="{F831FC0F-284B-DC40-BA97-48DAEC557260}" srcId="{88B137B5-3EFC-9441-8BB8-B173C1E68AAA}" destId="{53DA55F5-3A8D-984B-A9DD-904E914B9E97}" srcOrd="1" destOrd="0" parTransId="{D51613E1-E386-0047-8BE9-F281C9C08661}" sibTransId="{C86B65A8-07D1-304C-9F9B-361FEB95791F}"/>
    <dgm:cxn modelId="{9A66F94D-2035-0149-B10A-B17CBDA9FB06}" type="presOf" srcId="{62736F95-5696-D745-A65D-C9041739C766}" destId="{765927A2-4965-FF4A-B9BC-680C7E35F48F}" srcOrd="0" destOrd="0" presId="urn:microsoft.com/office/officeart/2005/8/layout/vList2"/>
    <dgm:cxn modelId="{E7DC979A-C34B-6E48-BC48-714B7027D574}" type="presParOf" srcId="{53B78249-FFA2-684E-9BAC-450DC7CB7615}" destId="{765927A2-4965-FF4A-B9BC-680C7E35F48F}" srcOrd="0" destOrd="0" presId="urn:microsoft.com/office/officeart/2005/8/layout/vList2"/>
    <dgm:cxn modelId="{A49FA503-5626-BA4A-AEA5-D8A1A7F9A15D}" type="presParOf" srcId="{53B78249-FFA2-684E-9BAC-450DC7CB7615}" destId="{D94B0FD4-15B2-DF4B-8F8F-5A9390D5A904}" srcOrd="1" destOrd="0" presId="urn:microsoft.com/office/officeart/2005/8/layout/vList2"/>
    <dgm:cxn modelId="{A154BF4E-C4F5-224B-BEE3-A6F3153D4E03}" type="presParOf" srcId="{53B78249-FFA2-684E-9BAC-450DC7CB7615}" destId="{0CD1B4F1-1C5E-9A4B-B398-5481155A2C83}" srcOrd="2" destOrd="0" presId="urn:microsoft.com/office/officeart/2005/8/layout/vList2"/>
    <dgm:cxn modelId="{528D2AF1-CD6F-8D4A-A81D-FF551E75B0CC}" type="presParOf" srcId="{53B78249-FFA2-684E-9BAC-450DC7CB7615}" destId="{E0D2EEF3-6A26-794F-952E-DE369664F5D8}" srcOrd="3" destOrd="0" presId="urn:microsoft.com/office/officeart/2005/8/layout/vList2"/>
    <dgm:cxn modelId="{60FF7DAE-B8F4-0040-A607-FE31F0440385}" type="presParOf" srcId="{53B78249-FFA2-684E-9BAC-450DC7CB7615}" destId="{41F183BE-7340-2448-93DB-6FB07317A55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927A2-4965-FF4A-B9BC-680C7E35F48F}">
      <dsp:nvSpPr>
        <dsp:cNvPr id="0" name=""/>
        <dsp:cNvSpPr/>
      </dsp:nvSpPr>
      <dsp:spPr>
        <a:xfrm>
          <a:off x="0" y="113978"/>
          <a:ext cx="8568952" cy="94223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rPr>
            <a:t>•  Polynomial arithmetic, using the basic rules of algebra</a:t>
          </a:r>
          <a:endParaRPr lang="en-U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996" y="159974"/>
        <a:ext cx="8476960" cy="850239"/>
      </dsp:txXfrm>
    </dsp:sp>
    <dsp:sp modelId="{0CD1B4F1-1C5E-9A4B-B398-5481155A2C83}">
      <dsp:nvSpPr>
        <dsp:cNvPr id="0" name=""/>
        <dsp:cNvSpPr/>
      </dsp:nvSpPr>
      <dsp:spPr>
        <a:xfrm>
          <a:off x="0" y="1236546"/>
          <a:ext cx="8568952" cy="94223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ea typeface="+mn-ea"/>
              <a:cs typeface="+mn-cs"/>
            </a:rPr>
            <a:t>•</a:t>
          </a:r>
          <a:r>
            <a:rPr lang="en-US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rPr>
            <a:t>  Polynomial arithmetic in which the arithmetic on the 	coefficients is performed modulo </a:t>
          </a:r>
          <a:r>
            <a:rPr lang="en-US" sz="23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rPr>
            <a:t>p  </a:t>
          </a:r>
          <a:r>
            <a:rPr lang="en-US" sz="230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rPr>
            <a:t> (</a:t>
          </a:r>
          <a:r>
            <a:rPr lang="en-US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rPr>
            <a:t>in GF(</a:t>
          </a:r>
          <a:r>
            <a:rPr lang="en-US" sz="23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rPr>
            <a:t>p</a:t>
          </a:r>
          <a:r>
            <a:rPr lang="en-US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rPr>
            <a:t>))</a:t>
          </a:r>
        </a:p>
      </dsp:txBody>
      <dsp:txXfrm>
        <a:off x="45996" y="1282542"/>
        <a:ext cx="8476960" cy="850239"/>
      </dsp:txXfrm>
    </dsp:sp>
    <dsp:sp modelId="{41F183BE-7340-2448-93DB-6FB07317A55B}">
      <dsp:nvSpPr>
        <dsp:cNvPr id="0" name=""/>
        <dsp:cNvSpPr/>
      </dsp:nvSpPr>
      <dsp:spPr>
        <a:xfrm>
          <a:off x="0" y="2265547"/>
          <a:ext cx="8568952" cy="94223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80000"/>
            </a:lnSpc>
            <a:spcBef>
              <a:spcPct val="0"/>
            </a:spcBef>
            <a:spcAft>
              <a:spcPts val="600"/>
            </a:spcAft>
          </a:pPr>
          <a:r>
            <a:rPr lang="en-US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rPr>
            <a:t>•  Polynomial arithmetic in which the coefficients are in GF(</a:t>
          </a:r>
          <a:r>
            <a:rPr lang="en-US" sz="23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rPr>
            <a:t>p</a:t>
          </a:r>
          <a:r>
            <a:rPr lang="en-US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rPr>
            <a:t> ),   </a:t>
          </a:r>
        </a:p>
        <a:p>
          <a:pPr lvl="0" algn="l" defTabSz="10223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rPr>
            <a:t>         and the polynomials are defined modulo a polynomial </a:t>
          </a:r>
          <a:r>
            <a:rPr lang="en-US" sz="23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rPr>
            <a:t>m (x).</a:t>
          </a:r>
          <a:endParaRPr lang="en-AU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+mn-ea"/>
            <a:cs typeface="+mn-cs"/>
          </a:endParaRPr>
        </a:p>
      </dsp:txBody>
      <dsp:txXfrm>
        <a:off x="45996" y="2311543"/>
        <a:ext cx="8476960" cy="850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F217DA43-F7AE-7641-96F9-03D7730E69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9605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B1B765E1-EB55-3F42-96E6-9BC39CDD5E7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1685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E0942C-CFD0-B04C-830A-59795697A0DF}" type="slidenum">
              <a:rPr lang="en-AU">
                <a:latin typeface="Arial" pitchFamily="-1" charset="0"/>
              </a:rPr>
              <a:pPr/>
              <a:t>1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E76CD-330F-DD41-BA79-88804F486D86}" type="slidenum">
              <a:rPr lang="en-AU" smtClean="0">
                <a:latin typeface="Arial" pitchFamily="-84" charset="0"/>
              </a:rPr>
              <a:pPr/>
              <a:t>10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0118FC-DFA6-EC48-AF68-EC43E4DB831B}" type="slidenum">
              <a:rPr lang="en-AU" smtClean="0">
                <a:latin typeface="Arial" pitchFamily="-84" charset="0"/>
              </a:rPr>
              <a:pPr/>
              <a:t>11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baseline="30000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F70A2-E83B-B941-A8BF-73D587A67417}" type="slidenum">
              <a:rPr lang="en-AU" smtClean="0">
                <a:latin typeface="Arial" pitchFamily="-84" charset="0"/>
              </a:rPr>
              <a:pPr/>
              <a:t>12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94C3A-2C59-124A-9480-A1DD054BCF2A}" type="slidenum">
              <a:rPr lang="en-AU" smtClean="0">
                <a:latin typeface="Arial" pitchFamily="-84" charset="0"/>
              </a:rPr>
              <a:pPr/>
              <a:t>13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12EAA-F774-4A4F-8A80-46A3893DE848}" type="slidenum">
              <a:rPr lang="en-AU" smtClean="0">
                <a:latin typeface="Arial" pitchFamily="-84" charset="0"/>
              </a:rPr>
              <a:pPr/>
              <a:t>14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755E3-5E80-4046-B358-B8EC7915C077}" type="slidenum">
              <a:rPr lang="en-AU" smtClean="0">
                <a:latin typeface="Arial" pitchFamily="-84" charset="0"/>
              </a:rPr>
              <a:pPr/>
              <a:t>15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5FE4E-337E-8542-8758-D390F14993B4}" type="slidenum">
              <a:rPr lang="en-AU" smtClean="0">
                <a:latin typeface="Arial" pitchFamily="-84" charset="0"/>
              </a:rPr>
              <a:pPr/>
              <a:t>16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15C305-00C5-CE4B-9FC2-6AC8B787271B}" type="slidenum">
              <a:rPr lang="en-AU">
                <a:latin typeface="Arial" pitchFamily="-84" charset="0"/>
              </a:rPr>
              <a:pPr/>
              <a:t>18</a:t>
            </a:fld>
            <a:endParaRPr lang="en-AU">
              <a:latin typeface="Arial" pitchFamily="-8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AU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8D505-0565-2344-8E61-EAF171809637}" type="slidenum">
              <a:rPr lang="en-AU">
                <a:latin typeface="Arial" pitchFamily="-84" charset="0"/>
              </a:rPr>
              <a:pPr/>
              <a:t>19</a:t>
            </a:fld>
            <a:endParaRPr lang="en-AU">
              <a:latin typeface="Arial" pitchFamily="-84" charset="0"/>
            </a:endParaRPr>
          </a:p>
        </p:txBody>
      </p:sp>
      <p:sp>
        <p:nvSpPr>
          <p:cNvPr id="778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57904-C6CC-5240-98EA-AECAE7FDAA7E}" type="slidenum">
              <a:rPr lang="en-AU">
                <a:latin typeface="Arial" pitchFamily="-84" charset="0"/>
              </a:rPr>
              <a:pPr/>
              <a:t>20</a:t>
            </a:fld>
            <a:endParaRPr lang="en-AU">
              <a:latin typeface="Arial" pitchFamily="-8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40000"/>
              </a:lnSpc>
              <a:defRPr/>
            </a:pPr>
            <a:endParaRPr 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0C2CB9-0E3F-284F-82E5-C13EA3B1B06E}" type="slidenum">
              <a:rPr lang="en-AU" smtClean="0">
                <a:latin typeface="Arial" pitchFamily="-84" charset="0"/>
              </a:rPr>
              <a:pPr/>
              <a:t>2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368F6D-1967-6F4C-B546-1461B740D02F}" type="slidenum">
              <a:rPr lang="en-AU">
                <a:latin typeface="Arial" pitchFamily="-84" charset="0"/>
              </a:rPr>
              <a:pPr/>
              <a:t>21</a:t>
            </a:fld>
            <a:endParaRPr lang="en-AU">
              <a:latin typeface="Arial" pitchFamily="-84" charset="0"/>
            </a:endParaRPr>
          </a:p>
        </p:txBody>
      </p:sp>
      <p:sp>
        <p:nvSpPr>
          <p:cNvPr id="880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46D56-2848-6043-BB9F-DD9DD59DA805}" type="slidenum">
              <a:rPr lang="en-AU">
                <a:latin typeface="Arial" pitchFamily="-84" charset="0"/>
              </a:rPr>
              <a:pPr/>
              <a:t>22</a:t>
            </a:fld>
            <a:endParaRPr lang="en-AU">
              <a:latin typeface="Arial" pitchFamily="-8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F7544-5EA6-234C-BB01-8F9DADCBA431}" type="slidenum">
              <a:rPr lang="en-AU">
                <a:latin typeface="Arial" pitchFamily="-84" charset="0"/>
              </a:rPr>
              <a:pPr/>
              <a:t>23</a:t>
            </a:fld>
            <a:endParaRPr lang="en-AU">
              <a:latin typeface="Arial" pitchFamily="-8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E843BA-6482-EB4C-A278-AE4FA5444F98}" type="slidenum">
              <a:rPr lang="en-AU">
                <a:latin typeface="Arial" pitchFamily="-84" charset="0"/>
              </a:rPr>
              <a:pPr/>
              <a:t>24</a:t>
            </a:fld>
            <a:endParaRPr lang="en-AU">
              <a:latin typeface="Arial" pitchFamily="-8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  <a:defRPr/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DDFC6-BFF4-B345-9357-CD07D4DE3BCB}" type="slidenum">
              <a:rPr lang="en-AU" smtClean="0">
                <a:latin typeface="Arial" pitchFamily="-84" charset="0"/>
              </a:rPr>
              <a:pPr/>
              <a:t>25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6B76F1-CE66-AF48-814A-0E2CCE42D630}" type="slidenum">
              <a:rPr lang="en-AU">
                <a:latin typeface="Arial" pitchFamily="-84" charset="0"/>
              </a:rPr>
              <a:pPr/>
              <a:t>26</a:t>
            </a:fld>
            <a:endParaRPr lang="en-AU">
              <a:latin typeface="Arial" pitchFamily="-8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839037-E741-0D46-8406-A8B04FE5E51E}" type="slidenum">
              <a:rPr lang="en-AU">
                <a:latin typeface="Arial" pitchFamily="-84" charset="0"/>
              </a:rPr>
              <a:pPr/>
              <a:t>27</a:t>
            </a:fld>
            <a:endParaRPr lang="en-AU">
              <a:latin typeface="Arial" pitchFamily="-84" charset="0"/>
            </a:endParaRPr>
          </a:p>
        </p:txBody>
      </p:sp>
      <p:sp>
        <p:nvSpPr>
          <p:cNvPr id="1003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839037-E741-0D46-8406-A8B04FE5E51E}" type="slidenum">
              <a:rPr lang="en-AU">
                <a:latin typeface="Arial" pitchFamily="-84" charset="0"/>
              </a:rPr>
              <a:pPr/>
              <a:t>28</a:t>
            </a:fld>
            <a:endParaRPr lang="en-AU">
              <a:latin typeface="Arial" pitchFamily="-84" charset="0"/>
            </a:endParaRPr>
          </a:p>
        </p:txBody>
      </p:sp>
      <p:sp>
        <p:nvSpPr>
          <p:cNvPr id="1003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1186E-E6FF-D24F-86F0-B1F99332E6AF}" type="slidenum">
              <a:rPr lang="en-AU">
                <a:latin typeface="Arial" pitchFamily="-84" charset="0"/>
              </a:rPr>
              <a:pPr/>
              <a:t>29</a:t>
            </a:fld>
            <a:endParaRPr lang="en-AU">
              <a:latin typeface="Arial" pitchFamily="-84" charset="0"/>
            </a:endParaRPr>
          </a:p>
        </p:txBody>
      </p:sp>
      <p:sp>
        <p:nvSpPr>
          <p:cNvPr id="1044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982EB-7DD1-C04B-9FAA-A6E4C7F33760}" type="slidenum">
              <a:rPr lang="en-AU">
                <a:latin typeface="Arial" pitchFamily="-84" charset="0"/>
              </a:rPr>
              <a:pPr/>
              <a:t>30</a:t>
            </a:fld>
            <a:endParaRPr lang="en-AU">
              <a:latin typeface="Arial" pitchFamily="-84" charset="0"/>
            </a:endParaRPr>
          </a:p>
        </p:txBody>
      </p:sp>
      <p:sp>
        <p:nvSpPr>
          <p:cNvPr id="1064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02A24-FA59-FB47-B5ED-F3B289B39302}" type="slidenum">
              <a:rPr lang="en-AU">
                <a:latin typeface="Arial" pitchFamily="-84" charset="0"/>
              </a:rPr>
              <a:pPr/>
              <a:t>3</a:t>
            </a:fld>
            <a:endParaRPr lang="en-AU">
              <a:latin typeface="Arial" pitchFamily="-8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1DFB27-208B-3143-9320-9B1D05A7A8BB}" type="slidenum">
              <a:rPr lang="en-AU" smtClean="0">
                <a:latin typeface="Arial" pitchFamily="-84" charset="0"/>
              </a:rPr>
              <a:pPr/>
              <a:t>31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CCF356-10BB-A043-8E3A-2CBE6DFFB3B6}" type="slidenum">
              <a:rPr lang="en-AU" smtClean="0">
                <a:latin typeface="Arial" pitchFamily="-84" charset="0"/>
              </a:rPr>
              <a:pPr/>
              <a:t>32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9A2572-04EC-1242-B8E0-CC58853D6BB1}" type="slidenum">
              <a:rPr lang="en-AU" smtClean="0">
                <a:latin typeface="Arial" pitchFamily="-84" charset="0"/>
              </a:rPr>
              <a:pPr/>
              <a:t>33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811626-CB7D-2644-A5AB-9D5D635EC205}" type="slidenum">
              <a:rPr lang="en-AU" smtClean="0">
                <a:latin typeface="Arial" pitchFamily="-84" charset="0"/>
              </a:rPr>
              <a:pPr/>
              <a:t>34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FD7ED-C008-874C-A44A-6FBCC1FFE7C2}" type="slidenum">
              <a:rPr lang="en-AU">
                <a:latin typeface="Arial" pitchFamily="-84" charset="0"/>
              </a:rPr>
              <a:pPr/>
              <a:t>35</a:t>
            </a:fld>
            <a:endParaRPr lang="en-AU">
              <a:latin typeface="Arial" pitchFamily="-84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i="1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348B4-5558-1C4E-9943-D091830B32AF}" type="slidenum">
              <a:rPr lang="en-AU" smtClean="0">
                <a:latin typeface="Arial" pitchFamily="-84" charset="0"/>
              </a:rPr>
              <a:pPr/>
              <a:t>4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i="1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3DC2E6-EEFD-874E-B170-9A85AC6E093F}" type="slidenum">
              <a:rPr lang="en-AU" smtClean="0">
                <a:latin typeface="Arial" pitchFamily="-84" charset="0"/>
              </a:rPr>
              <a:pPr/>
              <a:t>5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72CBD-66AF-E241-A037-ABBDAFF689DC}" type="slidenum">
              <a:rPr lang="en-AU" smtClean="0">
                <a:latin typeface="Arial" pitchFamily="-84" charset="0"/>
              </a:rPr>
              <a:pPr/>
              <a:t>6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6F37AB-E29E-B94D-B797-40264BDA9EBB}" type="slidenum">
              <a:rPr lang="en-AU">
                <a:latin typeface="Arial" pitchFamily="-84" charset="0"/>
              </a:rPr>
              <a:pPr/>
              <a:t>7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 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3896B-A8FC-4A47-B28C-34D1D9795B34}" type="slidenum">
              <a:rPr lang="en-AU" smtClean="0">
                <a:latin typeface="Arial" pitchFamily="-84" charset="0"/>
              </a:rPr>
              <a:pPr/>
              <a:t>8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3B5EFD-BDF2-DC42-8674-BFFF97780EEF}" type="slidenum">
              <a:rPr lang="en-AU" smtClean="0">
                <a:latin typeface="Arial" pitchFamily="-84" charset="0"/>
              </a:rPr>
              <a:pPr/>
              <a:t>9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pitchFamily="-107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60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1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2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3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4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5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6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7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sp>
            <p:nvSpPr>
              <p:cNvPr id="8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9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0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1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2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3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4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5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6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8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9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0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1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2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3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4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5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6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7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8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9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0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1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2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3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4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5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6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grpSp>
            <p:nvGrpSpPr>
              <p:cNvPr id="48" name="Group 54"/>
              <p:cNvGrpSpPr>
                <a:grpSpLocks/>
              </p:cNvGrpSpPr>
              <p:nvPr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54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5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6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7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8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9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grpSp>
            <p:nvGrpSpPr>
              <p:cNvPr id="49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0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1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2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3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</p:grpSp>
      </p:grpSp>
      <p:sp>
        <p:nvSpPr>
          <p:cNvPr id="901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01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EF581-0E8B-1644-973A-58ABAC7E08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571F1-141D-9947-B89B-C71570E7C7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F3187-063D-B44F-AB3F-7977ABF9E0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8E293-5757-B443-AD77-BD23F0D77B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9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1190625"/>
            <a:chOff x="0" y="0"/>
            <a:chExt cx="9144000" cy="1191256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0"/>
          <p:cNvGrpSpPr>
            <a:grpSpLocks/>
          </p:cNvGrpSpPr>
          <p:nvPr/>
        </p:nvGrpSpPr>
        <p:grpSpPr bwMode="auto">
          <a:xfrm flipV="1">
            <a:off x="0" y="5667375"/>
            <a:ext cx="9144000" cy="1190625"/>
            <a:chOff x="0" y="0"/>
            <a:chExt cx="9144000" cy="1191256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3259138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D00E-85F4-444E-87C2-78E53B8874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C1D24-2EC1-FF44-89DA-12B55CC0C8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5675" y="2460625"/>
            <a:ext cx="3563938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1" name="Picture 10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79463" y="2460625"/>
            <a:ext cx="3563937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51168-E824-D04D-83FF-C98F1CA659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4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0744C-4E5E-B44F-858E-4DFAADC169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0C4C7-E6BB-984E-935A-7BAFFF217E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B294C-D295-9A41-A644-AA4385FA0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mtClean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F471B74E-94C9-3A46-BDDD-4A5C29C0C5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C72D9-0234-0849-A78E-7C9F74E65B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14F31-650F-F846-B7A6-35BA09D1AF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6FEB9-CF7A-B848-AF2F-BE9E1FDF15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 bwMode="auto">
            <a:xfrm>
              <a:off x="0" y="0"/>
              <a:ext cx="7467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28309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30B2-53C1-C742-BB72-C65A7D6485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B9FC7-6686-5347-9CB0-1546F2BC5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5C8B5-2ACE-8D46-AC11-C6D02B882D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E763C-3782-2941-8360-E3F03AEA7D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40AA3-233B-FB4A-9F8F-C96C5A6CF6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D372B-D420-C54D-8767-D73AC5A10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642DF-26EE-714A-A24A-028B6D1762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7D039-DE9B-EB48-B3A9-EAE8E52898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9091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pitchFamily="-107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1034" name="Group 5"/>
              <p:cNvGrpSpPr>
                <a:grpSpLocks/>
              </p:cNvGrpSpPr>
              <p:nvPr userDrawn="1"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89094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095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096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097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098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099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100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101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sp>
            <p:nvSpPr>
              <p:cNvPr id="89102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03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04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05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06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07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08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09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10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11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12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13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14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15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16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17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18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19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20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21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22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23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24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25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26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27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28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29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30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31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32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33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34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35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36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37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38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39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40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41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grpSp>
            <p:nvGrpSpPr>
              <p:cNvPr id="1075" name="Group 54"/>
              <p:cNvGrpSpPr>
                <a:grpSpLocks/>
              </p:cNvGrpSpPr>
              <p:nvPr userDrawn="1"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89143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144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145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146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147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148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grpSp>
            <p:nvGrpSpPr>
              <p:cNvPr id="1076" name="Group 61"/>
              <p:cNvGrpSpPr>
                <a:grpSpLocks/>
              </p:cNvGrpSpPr>
              <p:nvPr userDrawn="1"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9150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151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152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153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</p:grpSp>
      </p:grpSp>
      <p:sp>
        <p:nvSpPr>
          <p:cNvPr id="89154" name="Rectangle 66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155" name="Rectangle 67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56" name="Rectangle 68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57" name="Rectangle 69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fld id="{6D4DF42E-3762-4049-AE2C-F3CF68EA27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9158" name="Rectangle 70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76400"/>
            <a:ext cx="82296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84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84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-84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792163" y="39688"/>
            <a:ext cx="757078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2163" y="1762125"/>
            <a:ext cx="757078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fld id="{03C9D31D-5C05-E248-A7ED-46FCD7F50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7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hf hdr="0" ftr="0" dt="0"/>
  <p:txStyles>
    <p:titleStyle>
      <a:lvl1pPr algn="ctr" rtl="0" fontAlgn="base">
        <a:lnSpc>
          <a:spcPts val="60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2pPr>
      <a:lvl3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3pPr>
      <a:lvl4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4pPr>
      <a:lvl5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fontAlgn="base">
        <a:spcBef>
          <a:spcPts val="24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800" kern="1200">
          <a:solidFill>
            <a:schemeClr val="tx2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chemeClr val="tx2"/>
        </a:buClr>
        <a:buFont typeface="Candara" pitchFamily="-84" charset="0"/>
        <a:buChar char="•"/>
        <a:defRPr sz="26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4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Clr>
          <a:schemeClr val="tx2"/>
        </a:buClr>
        <a:buFont typeface="Candara" pitchFamily="-84" charset="0"/>
        <a:buChar char="•"/>
        <a:defRPr sz="22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0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4200" y="3694113"/>
            <a:ext cx="5446713" cy="1470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Introduction to Cryptography</a:t>
            </a:r>
            <a:endParaRPr lang="en-A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5528840"/>
            <a:ext cx="6120680" cy="8524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-1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Based on:  William </a:t>
            </a:r>
            <a:r>
              <a:rPr lang="en-US" dirty="0"/>
              <a:t>Stallings, Cryptography and </a:t>
            </a:r>
            <a:r>
              <a:rPr lang="en-US"/>
              <a:t>Network </a:t>
            </a:r>
            <a:r>
              <a:rPr lang="en-US" smtClean="0"/>
              <a:t>Securityy </a:t>
            </a:r>
            <a:r>
              <a:rPr lang="en-US" dirty="0" smtClean="0"/>
              <a:t>	</a:t>
            </a:r>
          </a:p>
          <a:p>
            <a:pPr eaLnBrk="1" hangingPunct="1">
              <a:buFont typeface="Wingdings" pitchFamily="-1" charset="2"/>
              <a:buNone/>
            </a:pPr>
            <a:endParaRPr lang="en-US" dirty="0" smtClean="0"/>
          </a:p>
        </p:txBody>
      </p:sp>
      <p:pic>
        <p:nvPicPr>
          <p:cNvPr id="5" name="Picture Placeholder 4" descr="crypto.jpg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>
          <a:xfrm>
            <a:off x="3581400" y="1447800"/>
            <a:ext cx="2109547" cy="1209027"/>
          </a:xfrm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30521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r>
              <a:rPr lang="en-US" dirty="0" smtClean="0"/>
              <a:t>Euclidean Algorithm Example</a:t>
            </a:r>
          </a:p>
        </p:txBody>
      </p:sp>
      <p:pic>
        <p:nvPicPr>
          <p:cNvPr id="52228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32856"/>
            <a:ext cx="8818563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075120" y="5949280"/>
            <a:ext cx="1601336" cy="274320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578616"/>
            <a:ext cx="3744416" cy="27432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8874" y="1429326"/>
            <a:ext cx="856959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/>
              <a:t>Find the greatest common divisor of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a = 1160718174 </a:t>
            </a:r>
            <a:r>
              <a:rPr lang="en-US" sz="2100" dirty="0" smtClean="0"/>
              <a:t>and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b = 316258250 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0C4C7-E6BB-984E-935A-7BAFFF217E5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812285" cy="4289425"/>
          </a:xfrm>
        </p:spPr>
        <p:txBody>
          <a:bodyPr/>
          <a:lstStyle/>
          <a:p>
            <a:r>
              <a:rPr lang="en-US" dirty="0" smtClean="0"/>
              <a:t>The modulus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/>
              <a:t>a </a:t>
            </a:r>
            <a:r>
              <a:rPr lang="en-US" dirty="0" smtClean="0"/>
              <a:t>and </a:t>
            </a:r>
            <a:r>
              <a:rPr lang="en-US" i="1" dirty="0" smtClean="0"/>
              <a:t>n </a:t>
            </a:r>
            <a:r>
              <a:rPr lang="en-US" dirty="0" smtClean="0"/>
              <a:t>are positive integer, we define </a:t>
            </a:r>
            <a:r>
              <a:rPr lang="en-US" i="1" dirty="0" smtClean="0"/>
              <a:t>a </a:t>
            </a:r>
            <a:r>
              <a:rPr lang="en-US" dirty="0" smtClean="0"/>
              <a:t>mod </a:t>
            </a:r>
            <a:r>
              <a:rPr lang="en-US" i="1" dirty="0" smtClean="0"/>
              <a:t>n </a:t>
            </a:r>
            <a:r>
              <a:rPr lang="en-US" dirty="0" smtClean="0"/>
              <a:t>to be the remainder when </a:t>
            </a:r>
            <a:r>
              <a:rPr lang="en-US" i="1" dirty="0" smtClean="0"/>
              <a:t>a </a:t>
            </a:r>
            <a:r>
              <a:rPr lang="en-US" dirty="0" smtClean="0"/>
              <a:t>is divided by </a:t>
            </a:r>
            <a:r>
              <a:rPr lang="en-US" i="1" dirty="0" smtClean="0"/>
              <a:t>n; </a:t>
            </a:r>
            <a:r>
              <a:rPr lang="en-US" dirty="0" smtClean="0"/>
              <a:t>the integer </a:t>
            </a:r>
            <a:r>
              <a:rPr lang="en-US" i="1" dirty="0" smtClean="0"/>
              <a:t>n </a:t>
            </a:r>
            <a:r>
              <a:rPr lang="en-US" dirty="0" smtClean="0"/>
              <a:t>is called the </a:t>
            </a:r>
            <a:r>
              <a:rPr lang="en-US" b="1" dirty="0" smtClean="0"/>
              <a:t>modulus</a:t>
            </a:r>
          </a:p>
          <a:p>
            <a:pPr lvl="1"/>
            <a:r>
              <a:rPr lang="en-US" dirty="0" smtClean="0"/>
              <a:t>That is: </a:t>
            </a:r>
            <a:endParaRPr lang="en-US" i="1" dirty="0" smtClean="0"/>
          </a:p>
          <a:p>
            <a:pPr lvl="1">
              <a:buNone/>
            </a:pPr>
            <a:r>
              <a:rPr lang="en-US" i="1" dirty="0" smtClean="0"/>
              <a:t>		</a:t>
            </a:r>
            <a:r>
              <a:rPr lang="en-US" dirty="0" smtClean="0"/>
              <a:t> </a:t>
            </a:r>
            <a:r>
              <a:rPr lang="en-US" i="1" dirty="0"/>
              <a:t>r = a </a:t>
            </a:r>
            <a:r>
              <a:rPr lang="en-US" dirty="0"/>
              <a:t>mod </a:t>
            </a:r>
            <a:r>
              <a:rPr lang="en-US" i="1" dirty="0" smtClean="0"/>
              <a:t>n,</a:t>
            </a:r>
            <a:r>
              <a:rPr lang="en-US" dirty="0" smtClean="0"/>
              <a:t>  when  </a:t>
            </a:r>
            <a:r>
              <a:rPr lang="en-US" i="1" dirty="0" smtClean="0"/>
              <a:t>a =  </a:t>
            </a:r>
            <a:r>
              <a:rPr lang="en-US" i="1" dirty="0" err="1" smtClean="0"/>
              <a:t>qn</a:t>
            </a:r>
            <a:r>
              <a:rPr lang="en-US" i="1" dirty="0" smtClean="0"/>
              <a:t> +  r  with</a:t>
            </a:r>
            <a:r>
              <a:rPr lang="en-US" dirty="0"/>
              <a:t> </a:t>
            </a:r>
            <a:r>
              <a:rPr lang="en-US" dirty="0" smtClean="0"/>
              <a:t>0 </a:t>
            </a:r>
            <a:r>
              <a:rPr lang="en-US" i="1" dirty="0" smtClean="0"/>
              <a:t>≤ r &lt; 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1760" y="4737323"/>
            <a:ext cx="4752528" cy="9239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-1" charset="0"/>
              </a:rPr>
              <a:t> </a:t>
            </a:r>
          </a:p>
          <a:p>
            <a:pPr algn="ctr">
              <a:defRPr/>
            </a:pPr>
            <a:r>
              <a:rPr lang="en-US" dirty="0">
                <a:latin typeface="Arial" pitchFamily="-1" charset="0"/>
              </a:rPr>
              <a:t>11 mod 7 =  4; </a:t>
            </a:r>
            <a:r>
              <a:rPr lang="en-US" dirty="0" smtClean="0">
                <a:latin typeface="Arial" pitchFamily="-1" charset="0"/>
              </a:rPr>
              <a:t>   - 11 </a:t>
            </a:r>
            <a:r>
              <a:rPr lang="en-US" dirty="0">
                <a:latin typeface="Arial" pitchFamily="-1" charset="0"/>
              </a:rPr>
              <a:t>mod 7 =  3</a:t>
            </a:r>
          </a:p>
          <a:p>
            <a:pPr algn="ctr">
              <a:defRPr/>
            </a:pPr>
            <a:endParaRPr lang="en-US" dirty="0">
              <a:latin typeface="Arial" pitchFamily="-1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8E293-5757-B443-AD77-BD23F0D77BC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Modular Arithmetic</a:t>
            </a:r>
          </a:p>
        </p:txBody>
      </p:sp>
      <p:sp>
        <p:nvSpPr>
          <p:cNvPr id="56323" name="Content Placeholder 4"/>
          <p:cNvSpPr>
            <a:spLocks noGrp="1"/>
          </p:cNvSpPr>
          <p:nvPr>
            <p:ph idx="1"/>
          </p:nvPr>
        </p:nvSpPr>
        <p:spPr>
          <a:xfrm>
            <a:off x="914400" y="2057400"/>
            <a:ext cx="7570788" cy="2962275"/>
          </a:xfrm>
        </p:spPr>
        <p:txBody>
          <a:bodyPr/>
          <a:lstStyle/>
          <a:p>
            <a:r>
              <a:rPr lang="en-US" dirty="0" smtClean="0"/>
              <a:t>Congruence modulo </a:t>
            </a:r>
            <a:r>
              <a:rPr lang="en-US" i="1" dirty="0" smtClean="0"/>
              <a:t>n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ntegers </a:t>
            </a:r>
            <a:r>
              <a:rPr lang="en-US" i="1" dirty="0" smtClean="0"/>
              <a:t>a </a:t>
            </a:r>
            <a:r>
              <a:rPr lang="en-US" dirty="0" smtClean="0"/>
              <a:t>and </a:t>
            </a:r>
            <a:r>
              <a:rPr lang="en-US" i="1" dirty="0" smtClean="0"/>
              <a:t>b </a:t>
            </a:r>
            <a:r>
              <a:rPr lang="en-US" dirty="0" smtClean="0"/>
              <a:t>are </a:t>
            </a:r>
            <a:r>
              <a:rPr lang="en-US" b="1" dirty="0" smtClean="0"/>
              <a:t>congruent modulo </a:t>
            </a:r>
            <a:r>
              <a:rPr lang="en-US" b="1" i="1" dirty="0" smtClean="0"/>
              <a:t>n </a:t>
            </a:r>
            <a:r>
              <a:rPr lang="en-US" dirty="0" smtClean="0"/>
              <a:t>if           (</a:t>
            </a:r>
            <a:r>
              <a:rPr lang="en-US" i="1" dirty="0" smtClean="0"/>
              <a:t>a </a:t>
            </a:r>
            <a:r>
              <a:rPr lang="en-US" dirty="0" smtClean="0"/>
              <a:t>mod </a:t>
            </a:r>
            <a:r>
              <a:rPr lang="en-US" i="1" dirty="0" smtClean="0"/>
              <a:t>n</a:t>
            </a:r>
            <a:r>
              <a:rPr lang="en-US" dirty="0" smtClean="0"/>
              <a:t>) </a:t>
            </a:r>
            <a:r>
              <a:rPr lang="en-US" dirty="0">
                <a:sym typeface="Symbol"/>
              </a:rPr>
              <a:t>=</a:t>
            </a:r>
            <a:r>
              <a:rPr lang="en-US" dirty="0" smtClean="0"/>
              <a:t> (</a:t>
            </a:r>
            <a:r>
              <a:rPr lang="en-US" i="1" dirty="0" smtClean="0"/>
              <a:t>b </a:t>
            </a:r>
            <a:r>
              <a:rPr lang="en-US" dirty="0" smtClean="0"/>
              <a:t>mod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This is written as </a:t>
            </a:r>
            <a:r>
              <a:rPr lang="en-US" i="1" dirty="0" smtClean="0"/>
              <a:t>a  </a:t>
            </a:r>
            <a:r>
              <a:rPr lang="en-US" dirty="0" smtClean="0">
                <a:sym typeface="Symbol"/>
              </a:rPr>
              <a:t> </a:t>
            </a:r>
            <a:r>
              <a:rPr lang="en-US" dirty="0" smtClean="0"/>
              <a:t> </a:t>
            </a:r>
            <a:r>
              <a:rPr lang="en-US" i="1" dirty="0" smtClean="0"/>
              <a:t>b (</a:t>
            </a:r>
            <a:r>
              <a:rPr lang="en-US" dirty="0" smtClean="0"/>
              <a:t>mod </a:t>
            </a:r>
            <a:r>
              <a:rPr lang="en-US" i="1" dirty="0" smtClean="0"/>
              <a:t>n)</a:t>
            </a:r>
          </a:p>
          <a:p>
            <a:pPr lvl="1"/>
            <a:endParaRPr lang="en-US" i="1" baseline="30000" dirty="0"/>
          </a:p>
          <a:p>
            <a:pPr lvl="1"/>
            <a:endParaRPr lang="en-US" i="1" baseline="30000" dirty="0" smtClean="0"/>
          </a:p>
          <a:p>
            <a:pPr lvl="1"/>
            <a:endParaRPr lang="en-US" i="1" baseline="30000" dirty="0"/>
          </a:p>
          <a:p>
            <a:pPr lvl="1"/>
            <a:endParaRPr lang="en-US" i="1" baseline="30000" dirty="0" smtClean="0"/>
          </a:p>
          <a:p>
            <a:pPr lvl="1"/>
            <a:endParaRPr lang="en-US" i="1" baseline="30000" dirty="0"/>
          </a:p>
          <a:p>
            <a:pPr lvl="1"/>
            <a:r>
              <a:rPr lang="en-US" dirty="0" smtClean="0"/>
              <a:t>N. B.  </a:t>
            </a:r>
            <a:r>
              <a:rPr lang="en-US" i="1" dirty="0" smtClean="0"/>
              <a:t>a </a:t>
            </a:r>
            <a:r>
              <a:rPr lang="en-US" dirty="0">
                <a:sym typeface="Symbol"/>
              </a:rPr>
              <a:t></a:t>
            </a:r>
            <a:r>
              <a:rPr lang="en-US" i="1" dirty="0"/>
              <a:t> b (</a:t>
            </a:r>
            <a:r>
              <a:rPr lang="en-US" dirty="0"/>
              <a:t>mod</a:t>
            </a:r>
            <a:r>
              <a:rPr lang="en-US" i="1" dirty="0"/>
              <a:t> n)</a:t>
            </a:r>
            <a:r>
              <a:rPr lang="en-US" dirty="0"/>
              <a:t>  if </a:t>
            </a:r>
            <a:r>
              <a:rPr lang="en-US" i="1" dirty="0"/>
              <a:t>n |(a – b)</a:t>
            </a:r>
          </a:p>
          <a:p>
            <a:pPr lvl="1"/>
            <a:endParaRPr lang="en-US" i="1" baseline="30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411760" y="4293096"/>
            <a:ext cx="4160490" cy="9239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Arial" pitchFamily="-1" charset="0"/>
              </a:rPr>
              <a:t> </a:t>
            </a:r>
            <a:endParaRPr lang="en-US" dirty="0" smtClean="0">
              <a:latin typeface="Arial" pitchFamily="-1" charset="0"/>
            </a:endParaRPr>
          </a:p>
          <a:p>
            <a:pPr algn="ctr">
              <a:defRPr/>
            </a:pPr>
            <a:r>
              <a:rPr lang="en-US" dirty="0" smtClean="0">
                <a:latin typeface="Arial" pitchFamily="-1" charset="0"/>
              </a:rPr>
              <a:t>73 </a:t>
            </a:r>
            <a:r>
              <a:rPr lang="en-US" dirty="0" smtClean="0">
                <a:sym typeface="Symbol"/>
              </a:rPr>
              <a:t></a:t>
            </a:r>
            <a:r>
              <a:rPr lang="en-US" dirty="0" smtClean="0">
                <a:latin typeface="Arial" pitchFamily="-1" charset="0"/>
              </a:rPr>
              <a:t> 4 (mod 23);     21 </a:t>
            </a:r>
            <a:r>
              <a:rPr lang="en-US" dirty="0" smtClean="0">
                <a:sym typeface="Symbol"/>
              </a:rPr>
              <a:t></a:t>
            </a:r>
            <a:r>
              <a:rPr lang="en-US" dirty="0" smtClean="0">
                <a:latin typeface="Arial" pitchFamily="-1" charset="0"/>
              </a:rPr>
              <a:t> -9 (mod 10)</a:t>
            </a:r>
          </a:p>
          <a:p>
            <a:pPr algn="ctr">
              <a:defRPr/>
            </a:pPr>
            <a:endParaRPr lang="en-US" dirty="0">
              <a:latin typeface="Arial" pitchFamily="-1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8E293-5757-B443-AD77-BD23F0D77BC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4"/>
          <p:cNvSpPr>
            <a:spLocks noGrp="1"/>
          </p:cNvSpPr>
          <p:nvPr>
            <p:ph type="title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r>
              <a:rPr lang="en-US" smtClean="0"/>
              <a:t>Properties of Congruences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762125"/>
            <a:ext cx="8062664" cy="4289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Congruences have the following properties: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		1</a:t>
            </a:r>
            <a:r>
              <a:rPr lang="en-US" i="1" dirty="0" smtClean="0">
                <a:ea typeface="+mn-ea"/>
                <a:cs typeface="+mn-cs"/>
              </a:rPr>
              <a:t>. </a:t>
            </a:r>
            <a:r>
              <a:rPr lang="en-US" sz="2400" i="1" dirty="0" smtClean="0">
                <a:ea typeface="+mn-ea"/>
                <a:cs typeface="+mn-cs"/>
              </a:rPr>
              <a:t>a </a:t>
            </a:r>
            <a:r>
              <a:rPr lang="en-US" sz="2400" dirty="0" smtClean="0">
                <a:sym typeface="Symbol"/>
              </a:rPr>
              <a:t></a:t>
            </a:r>
            <a:r>
              <a:rPr lang="en-US" sz="2400" i="1" dirty="0" smtClean="0">
                <a:ea typeface="+mn-ea"/>
                <a:cs typeface="+mn-cs"/>
              </a:rPr>
              <a:t> b (</a:t>
            </a:r>
            <a:r>
              <a:rPr lang="en-US" sz="2400" dirty="0" smtClean="0">
                <a:ea typeface="+mn-ea"/>
                <a:cs typeface="+mn-cs"/>
              </a:rPr>
              <a:t>mod</a:t>
            </a:r>
            <a:r>
              <a:rPr lang="en-US" sz="2400" i="1" dirty="0" smtClean="0">
                <a:ea typeface="+mn-ea"/>
                <a:cs typeface="+mn-cs"/>
              </a:rPr>
              <a:t> n)</a:t>
            </a:r>
            <a:r>
              <a:rPr lang="en-US" sz="2400" dirty="0" smtClean="0">
                <a:ea typeface="+mn-ea"/>
                <a:cs typeface="+mn-cs"/>
              </a:rPr>
              <a:t>  if </a:t>
            </a:r>
            <a:r>
              <a:rPr lang="en-US" sz="2400" i="1" dirty="0" smtClean="0">
                <a:ea typeface="+mn-ea"/>
                <a:cs typeface="+mn-cs"/>
              </a:rPr>
              <a:t>n </a:t>
            </a:r>
            <a:r>
              <a:rPr lang="en-US" sz="2400" i="1" dirty="0"/>
              <a:t>|</a:t>
            </a:r>
            <a:r>
              <a:rPr lang="en-US" sz="2400" i="1" dirty="0" smtClean="0">
                <a:ea typeface="+mn-ea"/>
                <a:cs typeface="+mn-cs"/>
              </a:rPr>
              <a:t>(a – b)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	2. </a:t>
            </a:r>
            <a:r>
              <a:rPr lang="en-US" sz="2400" i="1" dirty="0" smtClean="0">
                <a:ea typeface="+mn-ea"/>
                <a:cs typeface="+mn-cs"/>
              </a:rPr>
              <a:t>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>
                <a:sym typeface="Symbol"/>
              </a:rPr>
              <a:t></a:t>
            </a:r>
            <a:r>
              <a:rPr lang="en-US" sz="2400" i="1" dirty="0" smtClean="0">
                <a:ea typeface="+mn-ea"/>
                <a:cs typeface="+mn-cs"/>
              </a:rPr>
              <a:t> b </a:t>
            </a:r>
            <a:r>
              <a:rPr lang="en-US" sz="2400" dirty="0" smtClean="0">
                <a:ea typeface="+mn-ea"/>
                <a:cs typeface="+mn-cs"/>
              </a:rPr>
              <a:t>(mod </a:t>
            </a:r>
            <a:r>
              <a:rPr lang="en-US" sz="2400" i="1" dirty="0" smtClean="0">
                <a:ea typeface="+mn-ea"/>
                <a:cs typeface="+mn-cs"/>
              </a:rPr>
              <a:t>n</a:t>
            </a:r>
            <a:r>
              <a:rPr lang="en-US" sz="2400" dirty="0" smtClean="0">
                <a:ea typeface="+mn-ea"/>
                <a:cs typeface="+mn-cs"/>
              </a:rPr>
              <a:t>)  implies  </a:t>
            </a:r>
            <a:r>
              <a:rPr lang="en-US" sz="2400" i="1" dirty="0" smtClean="0">
                <a:ea typeface="+mn-ea"/>
                <a:cs typeface="+mn-cs"/>
              </a:rPr>
              <a:t>b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>
                <a:sym typeface="Symbol"/>
              </a:rPr>
              <a:t></a:t>
            </a:r>
            <a:r>
              <a:rPr lang="en-US" sz="2400" i="1" dirty="0" smtClean="0">
                <a:ea typeface="+mn-ea"/>
                <a:cs typeface="+mn-cs"/>
              </a:rPr>
              <a:t> a </a:t>
            </a:r>
            <a:r>
              <a:rPr lang="en-US" sz="2400" dirty="0" smtClean="0">
                <a:ea typeface="+mn-ea"/>
                <a:cs typeface="+mn-cs"/>
              </a:rPr>
              <a:t>(mod </a:t>
            </a:r>
            <a:r>
              <a:rPr lang="en-US" sz="2400" i="1" dirty="0" smtClean="0">
                <a:ea typeface="+mn-ea"/>
                <a:cs typeface="+mn-cs"/>
              </a:rPr>
              <a:t>n</a:t>
            </a:r>
            <a:r>
              <a:rPr lang="en-US" sz="2400" dirty="0" smtClean="0">
                <a:ea typeface="+mn-ea"/>
                <a:cs typeface="+mn-cs"/>
              </a:rPr>
              <a:t>)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	3</a:t>
            </a:r>
            <a:r>
              <a:rPr lang="en-US" sz="2400" i="1" dirty="0" smtClean="0">
                <a:ea typeface="+mn-ea"/>
                <a:cs typeface="+mn-cs"/>
              </a:rPr>
              <a:t>. 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>
                <a:sym typeface="Symbol"/>
              </a:rPr>
              <a:t></a:t>
            </a:r>
            <a:r>
              <a:rPr lang="en-US" sz="2400" i="1" dirty="0" smtClean="0">
                <a:ea typeface="+mn-ea"/>
                <a:cs typeface="+mn-cs"/>
              </a:rPr>
              <a:t> b </a:t>
            </a:r>
            <a:r>
              <a:rPr lang="en-US" sz="2400" dirty="0" smtClean="0">
                <a:ea typeface="+mn-ea"/>
                <a:cs typeface="+mn-cs"/>
              </a:rPr>
              <a:t>(mod </a:t>
            </a:r>
            <a:r>
              <a:rPr lang="en-US" sz="2400" i="1" dirty="0" smtClean="0">
                <a:ea typeface="+mn-ea"/>
                <a:cs typeface="+mn-cs"/>
              </a:rPr>
              <a:t>n</a:t>
            </a:r>
            <a:r>
              <a:rPr lang="en-US" sz="2400" dirty="0" smtClean="0">
                <a:ea typeface="+mn-ea"/>
                <a:cs typeface="+mn-cs"/>
              </a:rPr>
              <a:t>) and </a:t>
            </a:r>
            <a:r>
              <a:rPr lang="en-US" sz="2400" i="1" dirty="0" smtClean="0">
                <a:ea typeface="+mn-ea"/>
                <a:cs typeface="+mn-cs"/>
              </a:rPr>
              <a:t>b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>
                <a:sym typeface="Symbol"/>
              </a:rPr>
              <a:t></a:t>
            </a:r>
            <a:r>
              <a:rPr lang="en-US" sz="2400" i="1" dirty="0" smtClean="0">
                <a:ea typeface="+mn-ea"/>
                <a:cs typeface="+mn-cs"/>
              </a:rPr>
              <a:t> c </a:t>
            </a:r>
            <a:r>
              <a:rPr lang="en-US" sz="2400" dirty="0" smtClean="0">
                <a:ea typeface="+mn-ea"/>
                <a:cs typeface="+mn-cs"/>
              </a:rPr>
              <a:t>(mod </a:t>
            </a:r>
            <a:r>
              <a:rPr lang="en-US" sz="2400" i="1" dirty="0" smtClean="0">
                <a:ea typeface="+mn-ea"/>
                <a:cs typeface="+mn-cs"/>
              </a:rPr>
              <a:t>n</a:t>
            </a:r>
            <a:r>
              <a:rPr lang="en-US" sz="2400" dirty="0" smtClean="0">
                <a:ea typeface="+mn-ea"/>
                <a:cs typeface="+mn-cs"/>
              </a:rPr>
              <a:t>) imply </a:t>
            </a:r>
            <a:r>
              <a:rPr lang="en-US" sz="2400" i="1" dirty="0" smtClean="0">
                <a:ea typeface="+mn-ea"/>
                <a:cs typeface="+mn-cs"/>
              </a:rPr>
              <a:t>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>
                <a:sym typeface="Symbol"/>
              </a:rPr>
              <a:t></a:t>
            </a:r>
            <a:r>
              <a:rPr lang="en-US" sz="2400" i="1" dirty="0" smtClean="0">
                <a:ea typeface="+mn-ea"/>
                <a:cs typeface="+mn-cs"/>
              </a:rPr>
              <a:t> c </a:t>
            </a:r>
            <a:r>
              <a:rPr lang="en-US" sz="2400" dirty="0" smtClean="0">
                <a:ea typeface="+mn-ea"/>
                <a:cs typeface="+mn-cs"/>
              </a:rPr>
              <a:t>(mod </a:t>
            </a:r>
            <a:r>
              <a:rPr lang="en-US" sz="2400" i="1" dirty="0" smtClean="0">
                <a:ea typeface="+mn-ea"/>
                <a:cs typeface="+mn-cs"/>
              </a:rPr>
              <a:t>n</a:t>
            </a:r>
            <a:r>
              <a:rPr lang="en-US" sz="2400" dirty="0" smtClean="0">
                <a:ea typeface="+mn-ea"/>
                <a:cs typeface="+mn-cs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4869160"/>
            <a:ext cx="6096000" cy="9239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pitchFamily="-1" charset="0"/>
              </a:rPr>
              <a:t>       23</a:t>
            </a:r>
            <a:r>
              <a:rPr lang="en-US" dirty="0" smtClean="0">
                <a:latin typeface="Arial" pitchFamily="-1" charset="0"/>
              </a:rPr>
              <a:t> </a:t>
            </a:r>
            <a:r>
              <a:rPr lang="en-US" dirty="0">
                <a:latin typeface="Arial" pitchFamily="-1" charset="0"/>
              </a:rPr>
              <a:t> </a:t>
            </a:r>
            <a:r>
              <a:rPr lang="en-US" dirty="0" smtClean="0">
                <a:sym typeface="Symbol"/>
              </a:rPr>
              <a:t></a:t>
            </a:r>
            <a:r>
              <a:rPr lang="en-US" dirty="0" smtClean="0">
                <a:latin typeface="Arial" pitchFamily="-1" charset="0"/>
              </a:rPr>
              <a:t>  </a:t>
            </a:r>
            <a:r>
              <a:rPr lang="en-US" dirty="0">
                <a:latin typeface="Arial" pitchFamily="-1" charset="0"/>
              </a:rPr>
              <a:t>8 </a:t>
            </a:r>
            <a:r>
              <a:rPr lang="en-US" dirty="0" smtClean="0">
                <a:latin typeface="Arial" pitchFamily="-1" charset="0"/>
              </a:rPr>
              <a:t> (</a:t>
            </a:r>
            <a:r>
              <a:rPr lang="en-US" dirty="0">
                <a:latin typeface="Arial" pitchFamily="-1" charset="0"/>
              </a:rPr>
              <a:t>mod 5) </a:t>
            </a:r>
            <a:r>
              <a:rPr lang="en-US" dirty="0" smtClean="0">
                <a:latin typeface="Arial" pitchFamily="-1" charset="0"/>
              </a:rPr>
              <a:t>  because  23 </a:t>
            </a:r>
            <a:r>
              <a:rPr lang="en-US" dirty="0">
                <a:latin typeface="Arial" pitchFamily="-1" charset="0"/>
              </a:rPr>
              <a:t>- </a:t>
            </a:r>
            <a:r>
              <a:rPr lang="en-US" dirty="0" smtClean="0">
                <a:latin typeface="Arial" pitchFamily="-1" charset="0"/>
              </a:rPr>
              <a:t>8 </a:t>
            </a:r>
            <a:r>
              <a:rPr lang="en-US" dirty="0">
                <a:latin typeface="Arial" pitchFamily="-1" charset="0"/>
              </a:rPr>
              <a:t>=  15 =  5 *  3</a:t>
            </a:r>
          </a:p>
          <a:p>
            <a:pPr>
              <a:defRPr/>
            </a:pPr>
            <a:r>
              <a:rPr lang="en-US" dirty="0">
                <a:latin typeface="Arial" pitchFamily="-1" charset="0"/>
              </a:rPr>
              <a:t>       </a:t>
            </a:r>
            <a:r>
              <a:rPr lang="en-US" dirty="0" smtClean="0">
                <a:latin typeface="Arial" pitchFamily="-1" charset="0"/>
              </a:rPr>
              <a:t>-11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</a:t>
            </a:r>
            <a:r>
              <a:rPr lang="en-US" dirty="0" smtClean="0">
                <a:latin typeface="Arial" pitchFamily="-1" charset="0"/>
              </a:rPr>
              <a:t>  5  </a:t>
            </a:r>
            <a:r>
              <a:rPr lang="en-US" dirty="0">
                <a:latin typeface="Arial" pitchFamily="-1" charset="0"/>
              </a:rPr>
              <a:t>(mod 8) </a:t>
            </a:r>
            <a:r>
              <a:rPr lang="en-US" dirty="0" smtClean="0">
                <a:latin typeface="Arial" pitchFamily="-1" charset="0"/>
              </a:rPr>
              <a:t>  because -11 </a:t>
            </a:r>
            <a:r>
              <a:rPr lang="en-US" dirty="0">
                <a:latin typeface="Arial" pitchFamily="-1" charset="0"/>
              </a:rPr>
              <a:t>- </a:t>
            </a:r>
            <a:r>
              <a:rPr lang="en-US" dirty="0" smtClean="0">
                <a:latin typeface="Arial" pitchFamily="-1" charset="0"/>
              </a:rPr>
              <a:t>5 </a:t>
            </a:r>
            <a:r>
              <a:rPr lang="en-US" dirty="0">
                <a:latin typeface="Arial" pitchFamily="-1" charset="0"/>
              </a:rPr>
              <a:t>= </a:t>
            </a:r>
            <a:r>
              <a:rPr lang="en-US" dirty="0" smtClean="0">
                <a:latin typeface="Arial" pitchFamily="-1" charset="0"/>
              </a:rPr>
              <a:t>-16 </a:t>
            </a:r>
            <a:r>
              <a:rPr lang="en-US" dirty="0">
                <a:latin typeface="Arial" pitchFamily="-1" charset="0"/>
              </a:rPr>
              <a:t>=  8 *  </a:t>
            </a:r>
            <a:r>
              <a:rPr lang="en-US" dirty="0" smtClean="0">
                <a:latin typeface="Arial" pitchFamily="-1" charset="0"/>
              </a:rPr>
              <a:t>(-2</a:t>
            </a:r>
            <a:r>
              <a:rPr lang="en-US" dirty="0">
                <a:latin typeface="Arial" pitchFamily="-1" charset="0"/>
              </a:rPr>
              <a:t>)</a:t>
            </a:r>
          </a:p>
          <a:p>
            <a:pPr>
              <a:defRPr/>
            </a:pPr>
            <a:r>
              <a:rPr lang="en-US" dirty="0">
                <a:latin typeface="Arial" pitchFamily="-1" charset="0"/>
              </a:rPr>
              <a:t>      </a:t>
            </a:r>
            <a:r>
              <a:rPr lang="en-US" dirty="0" smtClean="0">
                <a:latin typeface="Arial" pitchFamily="-1" charset="0"/>
              </a:rPr>
              <a:t>  81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</a:t>
            </a:r>
            <a:r>
              <a:rPr lang="en-US" dirty="0" smtClean="0">
                <a:latin typeface="Arial" pitchFamily="-1" charset="0"/>
              </a:rPr>
              <a:t>  </a:t>
            </a:r>
            <a:r>
              <a:rPr lang="en-US" dirty="0">
                <a:latin typeface="Arial" pitchFamily="-1" charset="0"/>
              </a:rPr>
              <a:t>0 </a:t>
            </a:r>
            <a:r>
              <a:rPr lang="en-US" dirty="0" smtClean="0">
                <a:latin typeface="Arial" pitchFamily="-1" charset="0"/>
              </a:rPr>
              <a:t> (</a:t>
            </a:r>
            <a:r>
              <a:rPr lang="en-US" dirty="0">
                <a:latin typeface="Arial" pitchFamily="-1" charset="0"/>
              </a:rPr>
              <a:t>mod 27) because </a:t>
            </a:r>
            <a:r>
              <a:rPr lang="en-US" dirty="0" smtClean="0">
                <a:latin typeface="Arial" pitchFamily="-1" charset="0"/>
              </a:rPr>
              <a:t> 81 </a:t>
            </a:r>
            <a:r>
              <a:rPr lang="en-US" dirty="0">
                <a:latin typeface="Arial" pitchFamily="-1" charset="0"/>
              </a:rPr>
              <a:t>- </a:t>
            </a:r>
            <a:r>
              <a:rPr lang="en-US" dirty="0" smtClean="0">
                <a:latin typeface="Arial" pitchFamily="-1" charset="0"/>
              </a:rPr>
              <a:t>0 </a:t>
            </a:r>
            <a:r>
              <a:rPr lang="en-US" dirty="0">
                <a:latin typeface="Arial" pitchFamily="-1" charset="0"/>
              </a:rPr>
              <a:t>=  81 =  27 * 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8E293-5757-B443-AD77-BD23F0D77BC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451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96627" y="188640"/>
                <a:ext cx="8351837" cy="1412875"/>
              </a:xfrm>
            </p:spPr>
            <p:txBody>
              <a:bodyPr/>
              <a:lstStyle/>
              <a:p>
                <a:pPr lvl="1">
                  <a:lnSpc>
                    <a:spcPts val="4000"/>
                  </a:lnSpc>
                </a:pPr>
                <a:r>
                  <a:rPr lang="en-US" dirty="0" smtClean="0"/>
                  <a:t>Arithmetic Modulo 8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={0,1, . . . , </m:t>
                      </m:r>
                      <m:r>
                        <a:rPr lang="en-US" sz="3200" b="0" i="1" smtClean="0">
                          <a:latin typeface="Cambria Math"/>
                        </a:rPr>
                        <m:t>7</m:t>
                      </m:r>
                      <m:r>
                        <a:rPr lang="en-US" sz="3200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451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6627" y="188640"/>
                <a:ext cx="8351837" cy="1412875"/>
              </a:xfrm>
              <a:blipFill rotWithShape="1">
                <a:blip r:embed="rId3"/>
                <a:stretch>
                  <a:fillRect l="-2774" t="-19397" r="-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515" name="Picture 2"/>
          <p:cNvPicPr>
            <a:picLocks noChangeAspect="1"/>
          </p:cNvPicPr>
          <p:nvPr/>
        </p:nvPicPr>
        <p:blipFill>
          <a:blip r:embed="rId4"/>
          <a:srcRect r="36000"/>
          <a:stretch>
            <a:fillRect/>
          </a:stretch>
        </p:blipFill>
        <p:spPr bwMode="auto">
          <a:xfrm>
            <a:off x="334963" y="1600200"/>
            <a:ext cx="8351837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0744C-4E5E-B44F-858E-4DFAADC1692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56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39688"/>
                <a:ext cx="9144000" cy="1412875"/>
              </a:xfrm>
            </p:spPr>
            <p:txBody>
              <a:bodyPr/>
              <a:lstStyle/>
              <a:p>
                <a:r>
                  <a:rPr lang="en-US" sz="4800" dirty="0" smtClean="0"/>
                  <a:t>Multiplication Modulo 8 </a:t>
                </a:r>
                <a:r>
                  <a:rPr lang="en-US" dirty="0"/>
                  <a:t>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6656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39688"/>
                <a:ext cx="9144000" cy="1412875"/>
              </a:xfrm>
              <a:blipFill rotWithShape="1">
                <a:blip r:embed="rId3"/>
                <a:stretch>
                  <a:fillRect b="-6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563" name="Picture 2"/>
          <p:cNvPicPr>
            <a:picLocks noChangeAspect="1"/>
          </p:cNvPicPr>
          <p:nvPr/>
        </p:nvPicPr>
        <p:blipFill>
          <a:blip r:embed="rId4"/>
          <a:srcRect r="36151"/>
          <a:stretch>
            <a:fillRect/>
          </a:stretch>
        </p:blipFill>
        <p:spPr bwMode="auto">
          <a:xfrm>
            <a:off x="381000" y="1676400"/>
            <a:ext cx="830580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0744C-4E5E-B44F-858E-4DFAADC1692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228600" y="1406624"/>
            <a:ext cx="3886200" cy="4038600"/>
          </a:xfrm>
        </p:spPr>
        <p:txBody>
          <a:bodyPr/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400" dirty="0" smtClean="0"/>
              <a:t>Additive </a:t>
            </a:r>
            <a:br>
              <a:rPr lang="en-US" sz="4400" dirty="0" smtClean="0"/>
            </a:br>
            <a:r>
              <a:rPr lang="en-US" sz="4400" dirty="0" smtClean="0"/>
              <a:t>and </a:t>
            </a:r>
            <a:br>
              <a:rPr lang="en-US" sz="4400" dirty="0" smtClean="0"/>
            </a:br>
            <a:r>
              <a:rPr lang="en-US" sz="4400" dirty="0" smtClean="0"/>
              <a:t>Multiplicative Inverses </a:t>
            </a:r>
            <a:br>
              <a:rPr lang="en-US" sz="4400" dirty="0" smtClean="0"/>
            </a:br>
            <a:r>
              <a:rPr lang="en-US" sz="4400" dirty="0" smtClean="0"/>
              <a:t>Modulo 8</a:t>
            </a:r>
          </a:p>
        </p:txBody>
      </p:sp>
      <p:pic>
        <p:nvPicPr>
          <p:cNvPr id="68611" name="Picture 2"/>
          <p:cNvPicPr>
            <a:picLocks noChangeAspect="1"/>
          </p:cNvPicPr>
          <p:nvPr/>
        </p:nvPicPr>
        <p:blipFill>
          <a:blip r:embed="rId3"/>
          <a:srcRect r="76820"/>
          <a:stretch>
            <a:fillRect/>
          </a:stretch>
        </p:blipFill>
        <p:spPr bwMode="auto">
          <a:xfrm>
            <a:off x="5062538" y="179388"/>
            <a:ext cx="3700462" cy="667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1B74E-94C9-3A46-BDDD-4A5C29C0C52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77" y="39688"/>
            <a:ext cx="8903519" cy="1412875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en-US" sz="4400" dirty="0" smtClean="0"/>
              <a:t>Extended Euclidean Algorithm Example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9042" y="1762125"/>
                <a:ext cx="7751390" cy="4289425"/>
              </a:xfrm>
            </p:spPr>
            <p:txBody>
              <a:bodyPr/>
              <a:lstStyle/>
              <a:p>
                <a:pPr marL="0" indent="0">
                  <a:spcAft>
                    <a:spcPts val="2400"/>
                  </a:spcAft>
                  <a:buNone/>
                </a:pPr>
                <a:r>
                  <a:rPr lang="en-US" dirty="0" smtClean="0"/>
                  <a:t>Given positive integers </a:t>
                </a:r>
                <a:r>
                  <a:rPr lang="en-US" i="1" dirty="0" err="1" smtClean="0">
                    <a:latin typeface="Times New Roman" pitchFamily="18" charset="0"/>
                    <a:cs typeface="Times New Roman" pitchFamily="18" charset="0"/>
                  </a:rPr>
                  <a:t>a,b</a:t>
                </a:r>
                <a:r>
                  <a:rPr lang="en-US" dirty="0" smtClean="0"/>
                  <a:t>:   find integers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   = 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  +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   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   = 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                  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                  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       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⋮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                                               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  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𝑏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9042" y="1762125"/>
                <a:ext cx="7751390" cy="4289425"/>
              </a:xfrm>
              <a:blipFill rotWithShape="1">
                <a:blip r:embed="rId2"/>
                <a:stretch>
                  <a:fillRect l="-1572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8E293-5757-B443-AD77-BD23F0D77BC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58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9688"/>
            <a:ext cx="7570787" cy="1412875"/>
          </a:xfrm>
        </p:spPr>
        <p:txBody>
          <a:bodyPr/>
          <a:lstStyle/>
          <a:p>
            <a:r>
              <a:rPr lang="en-US" dirty="0" smtClean="0"/>
              <a:t>Groups</a:t>
            </a:r>
            <a:endParaRPr lang="en-AU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92163" y="1762125"/>
                <a:ext cx="7884293" cy="4867275"/>
              </a:xfrm>
            </p:spPr>
            <p:txBody>
              <a:bodyPr rtlCol="0">
                <a:normAutofit/>
              </a:bodyPr>
              <a:lstStyle/>
              <a:p>
                <a:pPr fontAlgn="auto">
                  <a:lnSpc>
                    <a:spcPct val="110000"/>
                  </a:lnSpc>
                  <a:spcBef>
                    <a:spcPts val="1300"/>
                  </a:spcBef>
                  <a:spcAft>
                    <a:spcPts val="0"/>
                  </a:spcAft>
                  <a:buClr>
                    <a:schemeClr val="accent1">
                      <a:lumMod val="60000"/>
                      <a:lumOff val="40000"/>
                    </a:schemeClr>
                  </a:buClr>
                  <a:buFont typeface="Candara" pitchFamily="34" charset="0"/>
                  <a:buChar char="•"/>
                  <a:defRPr/>
                </a:pPr>
                <a:r>
                  <a:rPr lang="en-US" dirty="0" smtClean="0">
                    <a:ea typeface="+mn-ea"/>
                    <a:cs typeface="+mn-cs"/>
                  </a:rPr>
                  <a:t> A set of elements G with a binary operation denoted by “</a:t>
                </a:r>
                <a:r>
                  <a:rPr lang="en-US" dirty="0" smtClean="0">
                    <a:latin typeface="Wingdings"/>
                    <a:ea typeface="Wingdings"/>
                    <a:cs typeface="Wingdings"/>
                  </a:rPr>
                  <a:t></a:t>
                </a:r>
                <a:r>
                  <a:rPr lang="en-US" dirty="0" smtClean="0">
                    <a:ea typeface="+mn-ea"/>
                    <a:cs typeface="+mn-cs"/>
                  </a:rPr>
                  <a:t>” is an </a:t>
                </a:r>
                <a:r>
                  <a:rPr lang="en-US" dirty="0" err="1" smtClean="0">
                    <a:ea typeface="+mn-ea"/>
                    <a:cs typeface="+mn-cs"/>
                  </a:rPr>
                  <a:t>abelian</a:t>
                </a:r>
                <a:r>
                  <a:rPr lang="en-US" dirty="0" smtClean="0">
                    <a:ea typeface="+mn-ea"/>
                    <a:cs typeface="+mn-cs"/>
                  </a:rPr>
                  <a:t> group if:</a:t>
                </a:r>
              </a:p>
              <a:p>
                <a:pPr lvl="1" fontAlgn="auto">
                  <a:spcBef>
                    <a:spcPts val="1300"/>
                  </a:spcBef>
                  <a:spcAft>
                    <a:spcPts val="0"/>
                  </a:spcAft>
                  <a:buFont typeface="Candara" pitchFamily="34" charset="0"/>
                  <a:buChar char="•"/>
                  <a:defRPr/>
                </a:pPr>
                <a:r>
                  <a:rPr lang="en-US" sz="2400" dirty="0" smtClean="0">
                    <a:ea typeface="+mn-ea"/>
                  </a:rPr>
                  <a:t>For all </a:t>
                </a:r>
                <a:r>
                  <a:rPr lang="en-US" sz="2400" i="1" dirty="0" smtClean="0">
                    <a:ea typeface="+mn-ea"/>
                  </a:rPr>
                  <a:t>a</a:t>
                </a:r>
                <a:r>
                  <a:rPr lang="en-US" sz="2400" dirty="0">
                    <a:ea typeface="+mn-ea"/>
                  </a:rPr>
                  <a:t>,</a:t>
                </a:r>
                <a:r>
                  <a:rPr lang="en-US" sz="2400" dirty="0" smtClean="0">
                    <a:ea typeface="+mn-ea"/>
                  </a:rPr>
                  <a:t> </a:t>
                </a:r>
                <a:r>
                  <a:rPr lang="en-US" sz="2400" i="1" dirty="0" smtClean="0">
                    <a:ea typeface="+mn-ea"/>
                  </a:rPr>
                  <a:t>b</a:t>
                </a:r>
                <a:r>
                  <a:rPr lang="en-US" sz="2400" dirty="0" smtClean="0">
                    <a:ea typeface="+mn-ea"/>
                  </a:rPr>
                  <a:t> in </a:t>
                </a:r>
                <a:r>
                  <a:rPr lang="en-US" sz="2400" i="1" dirty="0" smtClean="0">
                    <a:ea typeface="+mn-ea"/>
                  </a:rPr>
                  <a:t>G</a:t>
                </a:r>
                <a:r>
                  <a:rPr lang="en-US" sz="2400" dirty="0">
                    <a:ea typeface="+mn-ea"/>
                  </a:rPr>
                  <a:t> </a:t>
                </a:r>
                <a:r>
                  <a:rPr lang="en-US" sz="2400" dirty="0" smtClean="0">
                    <a:ea typeface="+mn-ea"/>
                  </a:rPr>
                  <a:t>we have </a:t>
                </a:r>
                <a:r>
                  <a:rPr lang="en-US" sz="2400" i="1" dirty="0" smtClean="0">
                    <a:ea typeface="+mn-ea"/>
                  </a:rPr>
                  <a:t>a </a:t>
                </a:r>
                <a:r>
                  <a:rPr lang="en-US" sz="2400" dirty="0" smtClean="0">
                    <a:latin typeface="Wingdings"/>
                    <a:ea typeface="Wingdings"/>
                    <a:cs typeface="Wingdings"/>
                  </a:rPr>
                  <a:t></a:t>
                </a:r>
                <a:r>
                  <a:rPr lang="en-US" sz="2400" i="1" dirty="0" smtClean="0">
                    <a:ea typeface="+mn-ea"/>
                  </a:rPr>
                  <a:t> b</a:t>
                </a:r>
                <a:r>
                  <a:rPr lang="en-US" sz="2400" dirty="0" smtClean="0">
                    <a:ea typeface="+mn-ea"/>
                  </a:rPr>
                  <a:t> in </a:t>
                </a:r>
                <a:r>
                  <a:rPr lang="en-US" sz="2400" i="1" dirty="0" smtClean="0">
                    <a:ea typeface="+mn-ea"/>
                  </a:rPr>
                  <a:t>G</a:t>
                </a:r>
              </a:p>
              <a:p>
                <a:pPr lvl="1" fontAlgn="auto">
                  <a:spcBef>
                    <a:spcPts val="1300"/>
                  </a:spcBef>
                  <a:spcAft>
                    <a:spcPts val="0"/>
                  </a:spcAft>
                  <a:buFont typeface="Candara" pitchFamily="34" charset="0"/>
                  <a:buChar char="•"/>
                  <a:defRPr/>
                </a:pPr>
                <a:r>
                  <a:rPr lang="en-US" sz="2400" dirty="0">
                    <a:ea typeface="+mn-ea"/>
                  </a:rPr>
                  <a:t>f</a:t>
                </a:r>
                <a:r>
                  <a:rPr lang="en-US" sz="2400" dirty="0" smtClean="0">
                    <a:ea typeface="+mn-ea"/>
                  </a:rPr>
                  <a:t>or all </a:t>
                </a:r>
                <a:r>
                  <a:rPr lang="en-US" sz="2400" i="1" dirty="0"/>
                  <a:t>a, b, c </a:t>
                </a:r>
                <a:r>
                  <a:rPr lang="en-US" sz="2400" dirty="0"/>
                  <a:t>in </a:t>
                </a:r>
                <a:r>
                  <a:rPr lang="en-US" sz="2400" i="1" dirty="0" smtClean="0"/>
                  <a:t>G </a:t>
                </a:r>
                <a:r>
                  <a:rPr lang="en-US" sz="2400" dirty="0" smtClean="0"/>
                  <a:t>we have</a:t>
                </a:r>
                <a:r>
                  <a:rPr lang="en-US" sz="2400" dirty="0" smtClean="0">
                    <a:ea typeface="+mn-ea"/>
                  </a:rPr>
                  <a:t> </a:t>
                </a:r>
                <a:r>
                  <a:rPr lang="en-US" sz="2400" i="1" dirty="0" smtClean="0">
                    <a:ea typeface="+mn-ea"/>
                  </a:rPr>
                  <a:t>a </a:t>
                </a:r>
                <a:r>
                  <a:rPr lang="en-US" sz="2400" dirty="0" smtClean="0">
                    <a:latin typeface="Wingdings"/>
                    <a:ea typeface="Wingdings"/>
                    <a:cs typeface="Wingdings"/>
                  </a:rPr>
                  <a:t></a:t>
                </a:r>
                <a:r>
                  <a:rPr lang="en-US" sz="2400" i="1" dirty="0" smtClean="0">
                    <a:ea typeface="+mn-ea"/>
                  </a:rPr>
                  <a:t> (b </a:t>
                </a:r>
                <a:r>
                  <a:rPr lang="en-US" sz="2400" dirty="0" smtClean="0">
                    <a:latin typeface="Wingdings"/>
                    <a:ea typeface="Wingdings"/>
                    <a:cs typeface="Wingdings"/>
                  </a:rPr>
                  <a:t></a:t>
                </a:r>
                <a:r>
                  <a:rPr lang="en-US" sz="2400" i="1" dirty="0" smtClean="0">
                    <a:ea typeface="+mn-ea"/>
                  </a:rPr>
                  <a:t> c) = (a </a:t>
                </a:r>
                <a:r>
                  <a:rPr lang="en-US" sz="2400" dirty="0" smtClean="0">
                    <a:latin typeface="Wingdings"/>
                    <a:ea typeface="Wingdings"/>
                    <a:cs typeface="Wingdings"/>
                  </a:rPr>
                  <a:t></a:t>
                </a:r>
                <a:r>
                  <a:rPr lang="en-US" sz="2400" i="1" dirty="0" smtClean="0">
                    <a:ea typeface="+mn-ea"/>
                  </a:rPr>
                  <a:t> b) </a:t>
                </a:r>
                <a:r>
                  <a:rPr lang="en-US" sz="2400" dirty="0" smtClean="0">
                    <a:latin typeface="Wingdings"/>
                    <a:ea typeface="Wingdings"/>
                    <a:cs typeface="Wingdings"/>
                  </a:rPr>
                  <a:t></a:t>
                </a:r>
                <a:r>
                  <a:rPr lang="en-US" sz="2400" i="1" dirty="0" smtClean="0">
                    <a:ea typeface="+mn-ea"/>
                  </a:rPr>
                  <a:t> c</a:t>
                </a:r>
              </a:p>
              <a:p>
                <a:pPr lvl="1" fontAlgn="auto">
                  <a:spcBef>
                    <a:spcPts val="1300"/>
                  </a:spcBef>
                  <a:spcAft>
                    <a:spcPts val="0"/>
                  </a:spcAft>
                  <a:buFont typeface="Candara" pitchFamily="34" charset="0"/>
                  <a:buChar char="•"/>
                  <a:defRPr/>
                </a:pPr>
                <a:r>
                  <a:rPr lang="en-US" sz="2400" dirty="0">
                    <a:ea typeface="+mn-ea"/>
                  </a:rPr>
                  <a:t>t</a:t>
                </a:r>
                <a:r>
                  <a:rPr lang="en-US" sz="2400" dirty="0" smtClean="0">
                    <a:ea typeface="+mn-ea"/>
                  </a:rPr>
                  <a:t>here is an element </a:t>
                </a:r>
                <a:r>
                  <a:rPr lang="en-US" sz="2400" i="1" dirty="0" smtClean="0">
                    <a:ea typeface="+mn-ea"/>
                  </a:rPr>
                  <a:t>e</a:t>
                </a:r>
                <a:r>
                  <a:rPr lang="en-US" sz="2400" dirty="0" smtClean="0">
                    <a:ea typeface="+mn-ea"/>
                  </a:rPr>
                  <a:t> in </a:t>
                </a:r>
                <a:r>
                  <a:rPr lang="en-US" sz="2400" i="1" dirty="0" smtClean="0">
                    <a:ea typeface="+mn-ea"/>
                  </a:rPr>
                  <a:t>G</a:t>
                </a:r>
                <a:r>
                  <a:rPr lang="en-US" sz="2400" dirty="0" smtClean="0">
                    <a:ea typeface="+mn-ea"/>
                  </a:rPr>
                  <a:t> such that </a:t>
                </a:r>
                <a:r>
                  <a:rPr lang="en-US" sz="2400" i="1" dirty="0" smtClean="0">
                    <a:ea typeface="+mn-ea"/>
                  </a:rPr>
                  <a:t>a </a:t>
                </a:r>
                <a:r>
                  <a:rPr lang="en-US" sz="2400" dirty="0" smtClean="0">
                    <a:latin typeface="Wingdings"/>
                    <a:ea typeface="Wingdings"/>
                    <a:cs typeface="Wingdings"/>
                  </a:rPr>
                  <a:t></a:t>
                </a:r>
                <a:r>
                  <a:rPr lang="en-US" sz="2400" i="1" dirty="0" smtClean="0">
                    <a:ea typeface="+mn-ea"/>
                  </a:rPr>
                  <a:t> e = e </a:t>
                </a:r>
                <a:r>
                  <a:rPr lang="en-US" sz="2400" dirty="0" smtClean="0">
                    <a:latin typeface="Wingdings"/>
                    <a:ea typeface="Wingdings"/>
                    <a:cs typeface="Wingdings"/>
                  </a:rPr>
                  <a:t></a:t>
                </a:r>
                <a:r>
                  <a:rPr lang="en-US" sz="2400" i="1" dirty="0" smtClean="0">
                    <a:ea typeface="+mn-ea"/>
                  </a:rPr>
                  <a:t> a = a </a:t>
                </a:r>
                <a:r>
                  <a:rPr lang="en-US" sz="2400" dirty="0" smtClean="0">
                    <a:ea typeface="+mn-ea"/>
                  </a:rPr>
                  <a:t>for all </a:t>
                </a:r>
                <a:r>
                  <a:rPr lang="en-US" sz="2400" i="1" dirty="0" smtClean="0">
                    <a:ea typeface="+mn-ea"/>
                  </a:rPr>
                  <a:t>a</a:t>
                </a:r>
                <a:r>
                  <a:rPr lang="en-US" sz="2400" dirty="0" smtClean="0">
                    <a:ea typeface="+mn-ea"/>
                  </a:rPr>
                  <a:t> in </a:t>
                </a:r>
                <a:r>
                  <a:rPr lang="en-US" sz="2400" i="1" dirty="0" smtClean="0">
                    <a:ea typeface="+mn-ea"/>
                  </a:rPr>
                  <a:t>G</a:t>
                </a:r>
              </a:p>
              <a:p>
                <a:pPr lvl="1" fontAlgn="auto">
                  <a:spcBef>
                    <a:spcPts val="1300"/>
                  </a:spcBef>
                  <a:spcAft>
                    <a:spcPts val="0"/>
                  </a:spcAft>
                  <a:buFont typeface="Candara" pitchFamily="34" charset="0"/>
                  <a:buChar char="•"/>
                  <a:defRPr/>
                </a:pPr>
                <a:r>
                  <a:rPr lang="en-US" sz="2400" dirty="0">
                    <a:ea typeface="+mn-ea"/>
                  </a:rPr>
                  <a:t>f</a:t>
                </a:r>
                <a:r>
                  <a:rPr lang="en-US" sz="2400" dirty="0" smtClean="0">
                    <a:ea typeface="+mn-ea"/>
                  </a:rPr>
                  <a:t>or each </a:t>
                </a:r>
                <a:r>
                  <a:rPr lang="en-US" sz="2400" i="1" dirty="0" smtClean="0">
                    <a:ea typeface="+mn-ea"/>
                  </a:rPr>
                  <a:t>a</a:t>
                </a:r>
                <a:r>
                  <a:rPr lang="en-US" sz="2400" dirty="0" smtClean="0">
                    <a:ea typeface="+mn-ea"/>
                  </a:rPr>
                  <a:t> in </a:t>
                </a:r>
                <a:r>
                  <a:rPr lang="en-US" sz="2400" i="1" dirty="0" smtClean="0">
                    <a:ea typeface="+mn-ea"/>
                  </a:rPr>
                  <a:t>G</a:t>
                </a:r>
                <a:r>
                  <a:rPr lang="en-US" sz="2400" dirty="0" smtClean="0">
                    <a:ea typeface="+mn-ea"/>
                  </a:rPr>
                  <a:t>, there is an element </a:t>
                </a:r>
                <a:r>
                  <a:rPr lang="en-US" sz="2400" i="1" dirty="0">
                    <a:ea typeface="+mn-ea"/>
                  </a:rPr>
                  <a:t>b</a:t>
                </a:r>
                <a:r>
                  <a:rPr lang="en-US" sz="2400" dirty="0" smtClean="0">
                    <a:ea typeface="+mn-ea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+mn-ea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/>
                            <a:ea typeface="+mn-ea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+mn-ea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+mn-ea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+mn-ea"/>
                      </a:rPr>
                      <m:t>)</m:t>
                    </m:r>
                  </m:oMath>
                </a14:m>
                <a:r>
                  <a:rPr lang="en-US" sz="2400" dirty="0" smtClean="0">
                    <a:ea typeface="+mn-ea"/>
                  </a:rPr>
                  <a:t> in </a:t>
                </a:r>
                <a:r>
                  <a:rPr lang="en-US" sz="2400" i="1" dirty="0" smtClean="0">
                    <a:ea typeface="+mn-ea"/>
                  </a:rPr>
                  <a:t>G </a:t>
                </a:r>
                <a:r>
                  <a:rPr lang="en-US" sz="2400" dirty="0" smtClean="0">
                    <a:ea typeface="+mn-ea"/>
                  </a:rPr>
                  <a:t>such that </a:t>
                </a:r>
                <a:r>
                  <a:rPr lang="en-US" sz="2400" i="1" dirty="0" err="1" smtClean="0">
                    <a:ea typeface="+mn-ea"/>
                  </a:rPr>
                  <a:t>a</a:t>
                </a:r>
                <a:r>
                  <a:rPr lang="en-US" sz="2400" dirty="0" err="1" smtClean="0">
                    <a:latin typeface="Wingdings"/>
                    <a:ea typeface="Wingdings"/>
                    <a:cs typeface="Wingdings"/>
                  </a:rPr>
                  <a:t></a:t>
                </a:r>
                <a:r>
                  <a:rPr lang="en-US" sz="2400" i="1" dirty="0" err="1">
                    <a:ea typeface="+mn-ea"/>
                  </a:rPr>
                  <a:t>b</a:t>
                </a:r>
                <a:r>
                  <a:rPr lang="en-US" sz="2400" i="1" dirty="0" smtClean="0">
                    <a:ea typeface="+mn-ea"/>
                  </a:rPr>
                  <a:t> = b </a:t>
                </a:r>
                <a:r>
                  <a:rPr lang="en-US" sz="2400" dirty="0" smtClean="0">
                    <a:latin typeface="Wingdings"/>
                    <a:ea typeface="Wingdings"/>
                    <a:cs typeface="Wingdings"/>
                  </a:rPr>
                  <a:t></a:t>
                </a:r>
                <a:r>
                  <a:rPr lang="en-US" sz="2400" i="1" dirty="0" smtClean="0">
                    <a:ea typeface="+mn-ea"/>
                  </a:rPr>
                  <a:t> a = e</a:t>
                </a:r>
              </a:p>
              <a:p>
                <a:pPr lvl="1" fontAlgn="auto">
                  <a:spcBef>
                    <a:spcPts val="1300"/>
                  </a:spcBef>
                  <a:spcAft>
                    <a:spcPts val="0"/>
                  </a:spcAft>
                  <a:buFont typeface="Candara" pitchFamily="34" charset="0"/>
                  <a:buChar char="•"/>
                  <a:defRPr/>
                </a:pPr>
                <a:r>
                  <a:rPr lang="en-US" sz="2400" dirty="0"/>
                  <a:t>for all </a:t>
                </a:r>
                <a:r>
                  <a:rPr lang="en-US" sz="2400" i="1" dirty="0"/>
                  <a:t>a, b </a:t>
                </a:r>
                <a:r>
                  <a:rPr lang="en-US" sz="2400" dirty="0"/>
                  <a:t>in </a:t>
                </a:r>
                <a:r>
                  <a:rPr lang="en-US" sz="2400" i="1" dirty="0" smtClean="0"/>
                  <a:t>G </a:t>
                </a:r>
                <a:r>
                  <a:rPr lang="en-US" sz="2400" dirty="0" smtClean="0"/>
                  <a:t>we have </a:t>
                </a:r>
                <a:r>
                  <a:rPr lang="en-US" sz="2400" i="1" dirty="0" smtClean="0">
                    <a:ea typeface="+mn-ea"/>
                  </a:rPr>
                  <a:t>a </a:t>
                </a:r>
                <a:r>
                  <a:rPr lang="en-US" sz="2400" dirty="0" smtClean="0">
                    <a:latin typeface="Wingdings"/>
                    <a:ea typeface="Wingdings"/>
                    <a:cs typeface="Wingdings"/>
                  </a:rPr>
                  <a:t></a:t>
                </a:r>
                <a:r>
                  <a:rPr lang="en-US" sz="2400" i="1" dirty="0" smtClean="0">
                    <a:ea typeface="+mn-ea"/>
                  </a:rPr>
                  <a:t> b = b </a:t>
                </a:r>
                <a:r>
                  <a:rPr lang="en-US" sz="2400" dirty="0" smtClean="0">
                    <a:latin typeface="Wingdings"/>
                    <a:ea typeface="Wingdings"/>
                    <a:cs typeface="Wingdings"/>
                  </a:rPr>
                  <a:t></a:t>
                </a:r>
                <a:r>
                  <a:rPr lang="en-US" sz="2400" i="1" dirty="0" smtClean="0">
                    <a:ea typeface="+mn-ea"/>
                  </a:rPr>
                  <a:t> a</a:t>
                </a:r>
                <a:endParaRPr lang="en-AU" sz="2400" i="1" dirty="0" smtClean="0">
                  <a:ea typeface="+mn-ea"/>
                </a:endParaRPr>
              </a:p>
            </p:txBody>
          </p:sp>
        </mc:Choice>
        <mc:Fallback xmlns="">
          <p:sp>
            <p:nvSpPr>
              <p:cNvPr id="47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2163" y="1762125"/>
                <a:ext cx="7884293" cy="4867275"/>
              </a:xfrm>
              <a:blipFill rotWithShape="1">
                <a:blip r:embed="rId3"/>
                <a:stretch>
                  <a:fillRect l="-1624" t="-876" r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8E293-5757-B443-AD77-BD23F0D77BC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274" y="116633"/>
            <a:ext cx="1006198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Cyclic Group</a:t>
            </a:r>
            <a:endParaRPr lang="en-AU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92163" y="1762125"/>
                <a:ext cx="8244333" cy="3827115"/>
              </a:xfrm>
            </p:spPr>
            <p:txBody>
              <a:bodyPr rtlCol="0">
                <a:normAutofit/>
              </a:bodyPr>
              <a:lstStyle/>
              <a:p>
                <a:pPr fontAlgn="auto">
                  <a:spcAft>
                    <a:spcPts val="0"/>
                  </a:spcAft>
                  <a:buClr>
                    <a:schemeClr val="accent1">
                      <a:lumMod val="60000"/>
                      <a:lumOff val="40000"/>
                    </a:schemeClr>
                  </a:buClr>
                  <a:buFont typeface="Candara" pitchFamily="34" charset="0"/>
                  <a:buChar char="•"/>
                  <a:defRPr/>
                </a:pPr>
                <a:r>
                  <a:rPr lang="en-US" sz="2400" dirty="0" smtClean="0"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+mn-ea"/>
                            <a:cs typeface="+mn-cs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  <a:ea typeface="+mn-ea"/>
                            <a:cs typeface="+mn-cs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i="1" dirty="0" smtClean="0">
                    <a:ea typeface="+mn-ea"/>
                    <a:cs typeface="+mn-cs"/>
                  </a:rPr>
                  <a:t>= </a:t>
                </a:r>
                <a:r>
                  <a:rPr lang="en-US" sz="2400" i="1" dirty="0" err="1" smtClean="0">
                    <a:ea typeface="+mn-ea"/>
                    <a:cs typeface="+mn-cs"/>
                  </a:rPr>
                  <a:t>a</a:t>
                </a:r>
                <a:r>
                  <a:rPr lang="en-US" sz="2400" dirty="0" err="1" smtClean="0">
                    <a:latin typeface="Wingdings"/>
                    <a:ea typeface="Wingdings"/>
                    <a:cs typeface="Wingdings"/>
                  </a:rPr>
                  <a:t></a:t>
                </a:r>
                <a:r>
                  <a:rPr lang="en-US" sz="2400" i="1" dirty="0" err="1" smtClean="0">
                    <a:ea typeface="+mn-ea"/>
                    <a:cs typeface="+mn-cs"/>
                  </a:rPr>
                  <a:t>a</a:t>
                </a:r>
                <a:r>
                  <a:rPr lang="en-US" sz="2400" dirty="0" err="1" smtClean="0">
                    <a:latin typeface="Wingdings"/>
                    <a:ea typeface="Wingdings"/>
                    <a:cs typeface="Wingdings"/>
                  </a:rPr>
                  <a:t></a:t>
                </a:r>
                <a:r>
                  <a:rPr lang="en-US" sz="2400" i="1" dirty="0" err="1" smtClean="0">
                    <a:ea typeface="+mn-ea"/>
                    <a:cs typeface="+mn-cs"/>
                  </a:rPr>
                  <a:t>a</a:t>
                </a:r>
                <a:r>
                  <a:rPr lang="en-US" sz="2400" i="1" dirty="0" smtClean="0">
                    <a:ea typeface="+mn-ea"/>
                    <a:cs typeface="+mn-cs"/>
                  </a:rPr>
                  <a:t> </a:t>
                </a:r>
                <a:r>
                  <a:rPr lang="en-US" sz="2400" i="1" dirty="0" smtClean="0">
                    <a:ea typeface="+mn-ea"/>
                    <a:cs typeface="+mn-cs"/>
                    <a:sym typeface="Symbol"/>
                  </a:rPr>
                  <a:t> </a:t>
                </a:r>
                <a:r>
                  <a:rPr lang="en-US" sz="2400" dirty="0">
                    <a:latin typeface="Wingdings"/>
                    <a:ea typeface="Wingdings"/>
                    <a:cs typeface="Wingdings"/>
                  </a:rPr>
                  <a:t></a:t>
                </a:r>
                <a:r>
                  <a:rPr lang="en-US" sz="2400" i="1" dirty="0" smtClean="0"/>
                  <a:t>a 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i="1" dirty="0" smtClean="0"/>
                  <a:t>-times)</a:t>
                </a:r>
                <a:endParaRPr lang="en-AU" sz="2400" i="1" dirty="0" smtClean="0">
                  <a:ea typeface="+mn-ea"/>
                  <a:cs typeface="+mn-cs"/>
                </a:endParaRPr>
              </a:p>
              <a:p>
                <a:pPr fontAlgn="auto">
                  <a:spcAft>
                    <a:spcPts val="0"/>
                  </a:spcAft>
                  <a:buClr>
                    <a:schemeClr val="accent1">
                      <a:lumMod val="60000"/>
                      <a:lumOff val="40000"/>
                    </a:schemeClr>
                  </a:buClr>
                  <a:buFont typeface="Candara" pitchFamily="34" charset="0"/>
                  <a:buChar char="•"/>
                  <a:defRPr/>
                </a:pPr>
                <a:r>
                  <a:rPr lang="en-US" sz="2400" dirty="0" smtClean="0">
                    <a:ea typeface="+mn-ea"/>
                    <a:cs typeface="+mn-cs"/>
                  </a:rPr>
                  <a:t>Let </a:t>
                </a:r>
                <a:r>
                  <a:rPr lang="en-US" sz="2400" i="1" dirty="0" smtClean="0">
                    <a:ea typeface="+mn-ea"/>
                    <a:cs typeface="+mn-cs"/>
                  </a:rPr>
                  <a:t>a</a:t>
                </a:r>
                <a:r>
                  <a:rPr lang="en-US" sz="2400" i="1" baseline="30000" dirty="0" smtClean="0">
                    <a:ea typeface="+mn-ea"/>
                    <a:cs typeface="+mn-cs"/>
                  </a:rPr>
                  <a:t>0</a:t>
                </a:r>
                <a:r>
                  <a:rPr lang="en-US" sz="2400" i="1" dirty="0" smtClean="0">
                    <a:ea typeface="+mn-ea"/>
                    <a:cs typeface="+mn-cs"/>
                  </a:rPr>
                  <a:t> =  e, </a:t>
                </a:r>
                <a:r>
                  <a:rPr lang="en-US" sz="2400" dirty="0" smtClean="0">
                    <a:ea typeface="+mn-ea"/>
                    <a:cs typeface="+mn-cs"/>
                  </a:rPr>
                  <a:t>the identity element,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>
                    <a:ea typeface="+mn-ea"/>
                    <a:cs typeface="+mn-cs"/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 smtClean="0">
                    <a:ea typeface="+mn-ea"/>
                    <a:cs typeface="+mn-cs"/>
                  </a:rPr>
                  <a:t> is the inverse element of </a:t>
                </a:r>
                <a:r>
                  <a:rPr lang="en-US" sz="2400" i="1" dirty="0" smtClean="0">
                    <a:ea typeface="+mn-ea"/>
                    <a:cs typeface="+mn-cs"/>
                  </a:rPr>
                  <a:t>a</a:t>
                </a:r>
                <a:r>
                  <a:rPr lang="en-US" sz="2400" dirty="0" smtClean="0">
                    <a:ea typeface="+mn-ea"/>
                    <a:cs typeface="+mn-cs"/>
                  </a:rPr>
                  <a:t> in G</a:t>
                </a:r>
              </a:p>
              <a:p>
                <a:pPr fontAlgn="auto">
                  <a:spcAft>
                    <a:spcPts val="0"/>
                  </a:spcAft>
                  <a:buClr>
                    <a:schemeClr val="accent1">
                      <a:lumMod val="60000"/>
                      <a:lumOff val="40000"/>
                    </a:schemeClr>
                  </a:buClr>
                  <a:buFont typeface="Candara" pitchFamily="34" charset="0"/>
                  <a:buChar char="•"/>
                  <a:defRPr/>
                </a:pPr>
                <a:r>
                  <a:rPr lang="en-US" sz="2400" dirty="0" smtClean="0">
                    <a:ea typeface="+mn-ea"/>
                    <a:cs typeface="+mn-cs"/>
                  </a:rPr>
                  <a:t>A group </a:t>
                </a:r>
                <a:r>
                  <a:rPr lang="en-US" sz="2400" i="1" dirty="0" smtClean="0">
                    <a:ea typeface="+mn-ea"/>
                    <a:cs typeface="+mn-cs"/>
                  </a:rPr>
                  <a:t>G</a:t>
                </a:r>
                <a:r>
                  <a:rPr lang="en-US" sz="2400" dirty="0" smtClean="0">
                    <a:ea typeface="+mn-ea"/>
                    <a:cs typeface="+mn-cs"/>
                  </a:rPr>
                  <a:t> is </a:t>
                </a:r>
                <a:r>
                  <a:rPr lang="en-US" sz="2400" b="1" dirty="0" smtClean="0">
                    <a:ea typeface="+mn-ea"/>
                    <a:cs typeface="+mn-cs"/>
                  </a:rPr>
                  <a:t>cyclic</a:t>
                </a:r>
                <a:r>
                  <a:rPr lang="en-US" sz="2400" dirty="0" smtClean="0">
                    <a:ea typeface="+mn-ea"/>
                    <a:cs typeface="+mn-cs"/>
                  </a:rPr>
                  <a:t> if every element of </a:t>
                </a:r>
                <a:r>
                  <a:rPr lang="en-US" sz="2400" i="1" dirty="0" smtClean="0">
                    <a:ea typeface="+mn-ea"/>
                    <a:cs typeface="+mn-cs"/>
                  </a:rPr>
                  <a:t>G</a:t>
                </a:r>
                <a:r>
                  <a:rPr lang="en-US" sz="2400" dirty="0" smtClean="0">
                    <a:ea typeface="+mn-ea"/>
                    <a:cs typeface="+mn-cs"/>
                  </a:rPr>
                  <a:t> is a power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 smtClean="0">
                    <a:ea typeface="+mn-ea"/>
                    <a:cs typeface="+mn-cs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+mn-ea"/>
                        <a:cs typeface="+mn-cs"/>
                      </a:rPr>
                      <m:t>𝑘</m:t>
                    </m:r>
                  </m:oMath>
                </a14:m>
                <a:r>
                  <a:rPr lang="en-US" sz="2400" i="1" dirty="0" smtClean="0">
                    <a:ea typeface="+mn-ea"/>
                    <a:cs typeface="+mn-cs"/>
                  </a:rPr>
                  <a:t> </a:t>
                </a:r>
                <a:r>
                  <a:rPr lang="en-US" sz="2400" dirty="0" smtClean="0">
                    <a:ea typeface="+mn-ea"/>
                    <a:cs typeface="+mn-cs"/>
                  </a:rPr>
                  <a:t>is an integer) of a fixed element of G</a:t>
                </a:r>
              </a:p>
              <a:p>
                <a:pPr fontAlgn="auto">
                  <a:spcAft>
                    <a:spcPts val="0"/>
                  </a:spcAft>
                  <a:buClr>
                    <a:schemeClr val="accent1">
                      <a:lumMod val="60000"/>
                      <a:lumOff val="40000"/>
                    </a:schemeClr>
                  </a:buClr>
                  <a:buFont typeface="Candara" pitchFamily="34" charset="0"/>
                  <a:buChar char="•"/>
                  <a:defRPr/>
                </a:pPr>
                <a:r>
                  <a:rPr lang="en-US" sz="2400" dirty="0" smtClean="0">
                    <a:ea typeface="+mn-ea"/>
                    <a:cs typeface="+mn-cs"/>
                  </a:rPr>
                  <a:t>The element </a:t>
                </a:r>
                <a:r>
                  <a:rPr lang="en-US" sz="2400" i="1" dirty="0" smtClean="0">
                    <a:ea typeface="+mn-ea"/>
                    <a:cs typeface="+mn-cs"/>
                  </a:rPr>
                  <a:t>a</a:t>
                </a:r>
                <a:r>
                  <a:rPr lang="en-US" sz="2400" dirty="0" smtClean="0">
                    <a:ea typeface="+mn-ea"/>
                    <a:cs typeface="+mn-cs"/>
                  </a:rPr>
                  <a:t> is said to </a:t>
                </a:r>
                <a:r>
                  <a:rPr lang="en-US" sz="2400" b="1" dirty="0" smtClean="0">
                    <a:ea typeface="+mn-ea"/>
                    <a:cs typeface="+mn-cs"/>
                  </a:rPr>
                  <a:t>generate</a:t>
                </a:r>
                <a:r>
                  <a:rPr lang="en-US" sz="2400" dirty="0" smtClean="0">
                    <a:ea typeface="+mn-ea"/>
                    <a:cs typeface="+mn-cs"/>
                  </a:rPr>
                  <a:t> the group </a:t>
                </a:r>
                <a:r>
                  <a:rPr lang="en-US" sz="2400" i="1" dirty="0" smtClean="0">
                    <a:ea typeface="+mn-ea"/>
                    <a:cs typeface="+mn-cs"/>
                  </a:rPr>
                  <a:t>G</a:t>
                </a:r>
                <a:r>
                  <a:rPr lang="en-US" sz="2400" dirty="0" smtClean="0">
                    <a:ea typeface="+mn-ea"/>
                    <a:cs typeface="+mn-cs"/>
                  </a:rPr>
                  <a:t> or to be a </a:t>
                </a:r>
                <a:r>
                  <a:rPr lang="en-US" sz="2400" b="1" dirty="0" smtClean="0">
                    <a:ea typeface="+mn-ea"/>
                    <a:cs typeface="+mn-cs"/>
                  </a:rPr>
                  <a:t>generator </a:t>
                </a:r>
                <a:r>
                  <a:rPr lang="en-US" sz="2400" dirty="0" smtClean="0">
                    <a:ea typeface="+mn-ea"/>
                    <a:cs typeface="+mn-cs"/>
                  </a:rPr>
                  <a:t>of G</a:t>
                </a:r>
              </a:p>
            </p:txBody>
          </p:sp>
        </mc:Choice>
        <mc:Fallback xmlns="">
          <p:sp>
            <p:nvSpPr>
              <p:cNvPr id="49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2163" y="1762125"/>
                <a:ext cx="8244333" cy="3827115"/>
              </a:xfrm>
              <a:blipFill rotWithShape="1">
                <a:blip r:embed="rId3"/>
                <a:stretch>
                  <a:fillRect l="-1183" t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8E293-5757-B443-AD77-BD23F0D77BC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1854200" y="3694113"/>
            <a:ext cx="5446713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Chapter 4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1747" name="Subtitle 13"/>
          <p:cNvSpPr>
            <a:spLocks noGrp="1"/>
          </p:cNvSpPr>
          <p:nvPr>
            <p:ph type="subTitle" idx="1"/>
          </p:nvPr>
        </p:nvSpPr>
        <p:spPr>
          <a:xfrm>
            <a:off x="1524000" y="5203825"/>
            <a:ext cx="6096000" cy="852488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Basic Concepts in Number Theory and Finite Fields</a:t>
            </a:r>
          </a:p>
        </p:txBody>
      </p:sp>
      <p:pic>
        <p:nvPicPr>
          <p:cNvPr id="4" name="Picture Placeholder 4" descr="crypto.jpg"/>
          <p:cNvPicPr>
            <a:picLocks noChangeAspect="1"/>
          </p:cNvPicPr>
          <p:nvPr/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 bwMode="auto">
          <a:xfrm>
            <a:off x="3581400" y="1447800"/>
            <a:ext cx="2109547" cy="1209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  <a:headEnd/>
            <a:tailEnd/>
          </a:ln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9688"/>
            <a:ext cx="8604373" cy="1412875"/>
          </a:xfrm>
        </p:spPr>
        <p:txBody>
          <a:bodyPr/>
          <a:lstStyle/>
          <a:p>
            <a:r>
              <a:rPr lang="en-US" dirty="0"/>
              <a:t>Fields</a:t>
            </a:r>
            <a:endParaRPr lang="en-AU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104456"/>
          </a:xfrm>
        </p:spPr>
        <p:txBody>
          <a:bodyPr rtlCol="0">
            <a:normAutofit fontScale="77500" lnSpcReduction="20000"/>
          </a:bodyPr>
          <a:lstStyle/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  </a:t>
            </a:r>
            <a:r>
              <a:rPr lang="en-US" b="1" dirty="0" smtClean="0">
                <a:ea typeface="+mn-ea"/>
                <a:cs typeface="+mn-cs"/>
              </a:rPr>
              <a:t>field </a:t>
            </a:r>
            <a:r>
              <a:rPr lang="en-US" dirty="0" smtClean="0">
                <a:ea typeface="+mn-ea"/>
                <a:cs typeface="+mn-cs"/>
              </a:rPr>
              <a:t>is a set </a:t>
            </a:r>
            <a:r>
              <a:rPr lang="en-US" i="1" dirty="0" smtClean="0">
                <a:ea typeface="+mn-ea"/>
                <a:cs typeface="+mn-cs"/>
              </a:rPr>
              <a:t>F </a:t>
            </a:r>
            <a:r>
              <a:rPr lang="en-US" dirty="0" smtClean="0">
                <a:ea typeface="+mn-ea"/>
                <a:cs typeface="+mn-cs"/>
              </a:rPr>
              <a:t>of elements with two binary operations, called </a:t>
            </a:r>
            <a:r>
              <a:rPr lang="en-US" i="1" dirty="0" smtClean="0">
                <a:ea typeface="+mn-ea"/>
                <a:cs typeface="+mn-cs"/>
              </a:rPr>
              <a:t>addition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>
                <a:cs typeface="+mn-cs"/>
              </a:rPr>
              <a:t> </a:t>
            </a:r>
            <a:r>
              <a:rPr lang="en-US" dirty="0" smtClean="0">
                <a:cs typeface="+mn-cs"/>
              </a:rPr>
              <a:t>(</a:t>
            </a:r>
            <a:r>
              <a:rPr lang="en-US" dirty="0" smtClean="0"/>
              <a:t>+) </a:t>
            </a:r>
            <a:r>
              <a:rPr lang="en-US" dirty="0" smtClean="0">
                <a:ea typeface="+mn-ea"/>
                <a:cs typeface="+mn-cs"/>
              </a:rPr>
              <a:t>and </a:t>
            </a:r>
            <a:r>
              <a:rPr lang="en-US" i="1" dirty="0" smtClean="0">
                <a:ea typeface="+mn-ea"/>
                <a:cs typeface="+mn-cs"/>
              </a:rPr>
              <a:t>multiplication </a:t>
            </a:r>
            <a:r>
              <a:rPr lang="en-US" dirty="0">
                <a:cs typeface="+mn-cs"/>
              </a:rPr>
              <a:t> </a:t>
            </a:r>
            <a:r>
              <a:rPr lang="en-US" dirty="0" smtClean="0">
                <a:cs typeface="+mn-cs"/>
              </a:rPr>
              <a:t>(</a:t>
            </a:r>
            <a:r>
              <a:rPr lang="en-US" dirty="0" smtClean="0">
                <a:sym typeface="Symbol"/>
              </a:rPr>
              <a:t></a:t>
            </a:r>
            <a:r>
              <a:rPr lang="en-US" dirty="0" smtClean="0"/>
              <a:t>)</a:t>
            </a:r>
            <a:r>
              <a:rPr lang="en-US" dirty="0" smtClean="0">
                <a:ea typeface="+mn-ea"/>
                <a:cs typeface="+mn-cs"/>
              </a:rPr>
              <a:t>,  such that for all  </a:t>
            </a:r>
            <a:r>
              <a:rPr lang="en-US" i="1" dirty="0" smtClean="0">
                <a:ea typeface="+mn-ea"/>
                <a:cs typeface="+mn-cs"/>
              </a:rPr>
              <a:t>a , b , c  </a:t>
            </a:r>
            <a:r>
              <a:rPr lang="en-US" dirty="0" smtClean="0">
                <a:ea typeface="+mn-ea"/>
                <a:cs typeface="+mn-cs"/>
              </a:rPr>
              <a:t>in </a:t>
            </a:r>
            <a:r>
              <a:rPr lang="en-US" i="1" dirty="0">
                <a:ea typeface="+mn-ea"/>
                <a:cs typeface="+mn-cs"/>
              </a:rPr>
              <a:t>F</a:t>
            </a:r>
            <a:r>
              <a:rPr lang="en-US" dirty="0" smtClean="0">
                <a:ea typeface="+mn-ea"/>
                <a:cs typeface="+mn-cs"/>
              </a:rPr>
              <a:t>: </a:t>
            </a:r>
            <a:endParaRPr lang="en-US" b="1" dirty="0" smtClean="0">
              <a:ea typeface="+mn-ea"/>
              <a:cs typeface="+mn-cs"/>
            </a:endParaRPr>
          </a:p>
          <a:p>
            <a:pPr lvl="1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ea typeface="+mn-ea"/>
              </a:rPr>
              <a:t>F</a:t>
            </a:r>
            <a:r>
              <a:rPr lang="en-US" dirty="0" smtClean="0">
                <a:ea typeface="+mn-ea"/>
              </a:rPr>
              <a:t>  is an commutative group with respect to addition </a:t>
            </a:r>
          </a:p>
          <a:p>
            <a:pPr lvl="1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ea typeface="+mn-ea"/>
              </a:rPr>
              <a:t>a</a:t>
            </a:r>
            <a:r>
              <a:rPr lang="en-US" i="1" dirty="0" smtClean="0">
                <a:ea typeface="+mn-ea"/>
                <a:sym typeface="Symbol"/>
              </a:rPr>
              <a:t> </a:t>
            </a:r>
            <a:r>
              <a:rPr lang="en-US" i="1" dirty="0" smtClean="0">
                <a:ea typeface="+mn-ea"/>
              </a:rPr>
              <a:t>b  </a:t>
            </a:r>
            <a:r>
              <a:rPr lang="en-US" dirty="0" smtClean="0">
                <a:ea typeface="+mn-ea"/>
              </a:rPr>
              <a:t>is in </a:t>
            </a:r>
            <a:r>
              <a:rPr lang="en-US" i="1" dirty="0">
                <a:ea typeface="+mn-ea"/>
              </a:rPr>
              <a:t>F</a:t>
            </a:r>
            <a:endParaRPr lang="en-US" i="1" dirty="0" smtClean="0">
              <a:ea typeface="+mn-ea"/>
            </a:endParaRPr>
          </a:p>
          <a:p>
            <a:pPr lvl="1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/>
              <a:t>a</a:t>
            </a:r>
            <a:r>
              <a:rPr lang="en-US" i="1" dirty="0" smtClean="0">
                <a:sym typeface="Symbol"/>
              </a:rPr>
              <a:t> </a:t>
            </a:r>
            <a:r>
              <a:rPr lang="en-US" i="1" dirty="0" smtClean="0"/>
              <a:t>b </a:t>
            </a:r>
            <a:r>
              <a:rPr lang="en-US" i="1" dirty="0"/>
              <a:t>= b</a:t>
            </a:r>
            <a:r>
              <a:rPr lang="en-US" i="1" dirty="0" smtClean="0">
                <a:sym typeface="Symbol"/>
              </a:rPr>
              <a:t> </a:t>
            </a:r>
            <a:r>
              <a:rPr lang="en-US" i="1" dirty="0" smtClean="0"/>
              <a:t>a</a:t>
            </a:r>
            <a:r>
              <a:rPr lang="en-US" i="1" dirty="0" smtClean="0">
                <a:ea typeface="+mn-ea"/>
              </a:rPr>
              <a:t> </a:t>
            </a:r>
          </a:p>
          <a:p>
            <a:pPr lvl="1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ea typeface="+mn-ea"/>
              </a:rPr>
              <a:t>a</a:t>
            </a:r>
            <a:r>
              <a:rPr lang="en-US" i="1" dirty="0" smtClean="0">
                <a:ea typeface="+mn-ea"/>
                <a:sym typeface="Symbol"/>
              </a:rPr>
              <a:t> </a:t>
            </a:r>
            <a:r>
              <a:rPr lang="en-US" i="1" dirty="0" smtClean="0">
                <a:ea typeface="+mn-ea"/>
              </a:rPr>
              <a:t>(</a:t>
            </a:r>
            <a:r>
              <a:rPr lang="en-US" i="1" dirty="0" err="1" smtClean="0">
                <a:ea typeface="+mn-ea"/>
              </a:rPr>
              <a:t>b</a:t>
            </a:r>
            <a:r>
              <a:rPr lang="en-US" i="1" dirty="0" err="1" smtClean="0">
                <a:sym typeface="Symbol"/>
              </a:rPr>
              <a:t></a:t>
            </a:r>
            <a:r>
              <a:rPr lang="en-US" i="1" dirty="0" err="1" smtClean="0">
                <a:ea typeface="+mn-ea"/>
              </a:rPr>
              <a:t>c</a:t>
            </a:r>
            <a:r>
              <a:rPr lang="en-US" i="1" dirty="0" smtClean="0">
                <a:ea typeface="+mn-ea"/>
              </a:rPr>
              <a:t> ) =  (a</a:t>
            </a:r>
            <a:r>
              <a:rPr lang="en-US" i="1" dirty="0" smtClean="0">
                <a:sym typeface="Symbol"/>
              </a:rPr>
              <a:t> </a:t>
            </a:r>
            <a:r>
              <a:rPr lang="en-US" i="1" dirty="0" smtClean="0">
                <a:ea typeface="+mn-ea"/>
              </a:rPr>
              <a:t>b)</a:t>
            </a:r>
            <a:r>
              <a:rPr lang="en-US" i="1" dirty="0" smtClean="0">
                <a:sym typeface="Symbol"/>
              </a:rPr>
              <a:t> </a:t>
            </a:r>
            <a:r>
              <a:rPr lang="en-US" i="1" dirty="0" smtClean="0">
                <a:ea typeface="+mn-ea"/>
              </a:rPr>
              <a:t>c</a:t>
            </a:r>
          </a:p>
          <a:p>
            <a:pPr lvl="1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 </a:t>
            </a:r>
            <a:r>
              <a:rPr lang="en-US" i="1" dirty="0" smtClean="0">
                <a:ea typeface="+mn-ea"/>
              </a:rPr>
              <a:t>a</a:t>
            </a:r>
            <a:r>
              <a:rPr lang="en-US" i="1" dirty="0" smtClean="0">
                <a:sym typeface="Symbol"/>
              </a:rPr>
              <a:t> </a:t>
            </a:r>
            <a:r>
              <a:rPr lang="en-US" i="1" dirty="0" smtClean="0">
                <a:ea typeface="+mn-ea"/>
              </a:rPr>
              <a:t>(b + c) = a</a:t>
            </a:r>
            <a:r>
              <a:rPr lang="en-US" i="1" dirty="0" smtClean="0">
                <a:sym typeface="Symbol"/>
              </a:rPr>
              <a:t> </a:t>
            </a:r>
            <a:r>
              <a:rPr lang="en-US" i="1" dirty="0" smtClean="0">
                <a:ea typeface="+mn-ea"/>
              </a:rPr>
              <a:t>b + a</a:t>
            </a:r>
            <a:r>
              <a:rPr lang="en-US" i="1" dirty="0" smtClean="0">
                <a:sym typeface="Symbol"/>
              </a:rPr>
              <a:t> </a:t>
            </a:r>
            <a:r>
              <a:rPr lang="en-US" i="1" dirty="0" smtClean="0">
                <a:ea typeface="+mn-ea"/>
              </a:rPr>
              <a:t>c  </a:t>
            </a:r>
            <a:r>
              <a:rPr lang="en-US" dirty="0" smtClean="0">
                <a:ea typeface="+mn-ea"/>
              </a:rPr>
              <a:t>and </a:t>
            </a:r>
            <a:r>
              <a:rPr lang="en-US" i="1" dirty="0" smtClean="0">
                <a:ea typeface="+mn-ea"/>
              </a:rPr>
              <a:t>(a + b )</a:t>
            </a:r>
            <a:r>
              <a:rPr lang="en-US" i="1" dirty="0" smtClean="0">
                <a:sym typeface="Symbol"/>
              </a:rPr>
              <a:t> </a:t>
            </a:r>
            <a:r>
              <a:rPr lang="en-US" i="1" dirty="0" smtClean="0">
                <a:ea typeface="+mn-ea"/>
              </a:rPr>
              <a:t>c = a</a:t>
            </a:r>
            <a:r>
              <a:rPr lang="en-US" i="1" dirty="0" smtClean="0">
                <a:sym typeface="Symbol"/>
              </a:rPr>
              <a:t> </a:t>
            </a:r>
            <a:r>
              <a:rPr lang="en-US" i="1" dirty="0" smtClean="0">
                <a:ea typeface="+mn-ea"/>
              </a:rPr>
              <a:t>c + b</a:t>
            </a:r>
            <a:r>
              <a:rPr lang="en-US" i="1" dirty="0" smtClean="0">
                <a:sym typeface="Symbol"/>
              </a:rPr>
              <a:t> </a:t>
            </a:r>
            <a:r>
              <a:rPr lang="en-US" i="1" dirty="0" smtClean="0">
                <a:ea typeface="+mn-ea"/>
              </a:rPr>
              <a:t>c</a:t>
            </a:r>
          </a:p>
          <a:p>
            <a:pPr lvl="1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ea typeface="+mn-ea"/>
              </a:rPr>
              <a:t>t</a:t>
            </a:r>
            <a:r>
              <a:rPr lang="en-US" i="1" dirty="0" smtClean="0">
                <a:ea typeface="+mn-ea"/>
              </a:rPr>
              <a:t>here is </a:t>
            </a:r>
            <a:r>
              <a:rPr lang="en-US" dirty="0" smtClean="0"/>
              <a:t>an </a:t>
            </a:r>
            <a:r>
              <a:rPr lang="en-US" dirty="0"/>
              <a:t>element 1 </a:t>
            </a:r>
            <a:r>
              <a:rPr lang="en-US" dirty="0" smtClean="0"/>
              <a:t>in F such </a:t>
            </a:r>
            <a:r>
              <a:rPr lang="en-US" dirty="0"/>
              <a:t>that: </a:t>
            </a:r>
            <a:r>
              <a:rPr lang="en-US" dirty="0" smtClean="0"/>
              <a:t> </a:t>
            </a:r>
            <a:r>
              <a:rPr lang="en-US" i="1" dirty="0" smtClean="0"/>
              <a:t>a</a:t>
            </a:r>
            <a:r>
              <a:rPr lang="en-US" i="1" dirty="0">
                <a:sym typeface="Symbol"/>
              </a:rPr>
              <a:t> </a:t>
            </a:r>
            <a:r>
              <a:rPr lang="en-US" i="1" dirty="0"/>
              <a:t>1 =  1</a:t>
            </a:r>
            <a:r>
              <a:rPr lang="en-US" i="1" dirty="0">
                <a:sym typeface="Symbol"/>
              </a:rPr>
              <a:t> </a:t>
            </a:r>
            <a:r>
              <a:rPr lang="en-US" i="1" dirty="0"/>
              <a:t>a = a  </a:t>
            </a:r>
            <a:r>
              <a:rPr lang="en-US" dirty="0"/>
              <a:t>for all </a:t>
            </a:r>
            <a:r>
              <a:rPr lang="en-US" i="1" dirty="0"/>
              <a:t>a</a:t>
            </a:r>
            <a:r>
              <a:rPr lang="en-US" dirty="0"/>
              <a:t> in </a:t>
            </a:r>
            <a:r>
              <a:rPr lang="en-US" i="1" dirty="0"/>
              <a:t>F</a:t>
            </a:r>
            <a:endParaRPr lang="en-US" i="1" dirty="0" smtClean="0"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600" dirty="0" smtClean="0">
                <a:ea typeface="+mn-ea"/>
                <a:cs typeface="+mn-cs"/>
              </a:rPr>
              <a:t>In particular, we can do addition, subtraction and multiplication without leaving </a:t>
            </a:r>
            <a:r>
              <a:rPr lang="en-US" sz="2600" dirty="0">
                <a:ea typeface="+mn-ea"/>
                <a:cs typeface="+mn-cs"/>
              </a:rPr>
              <a:t>F</a:t>
            </a:r>
            <a:r>
              <a:rPr lang="en-US" sz="2600" dirty="0" smtClean="0">
                <a:ea typeface="+mn-ea"/>
                <a:cs typeface="+mn-cs"/>
              </a:rPr>
              <a:t>.</a:t>
            </a:r>
            <a:endParaRPr lang="en-US" sz="2600" dirty="0"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8E293-5757-B443-AD77-BD23F0D77BC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5732859"/>
            <a:ext cx="70104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7042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0" y="39688"/>
                <a:ext cx="9144000" cy="1412875"/>
              </a:xfrm>
            </p:spPr>
            <p:txBody>
              <a:bodyPr/>
              <a:lstStyle/>
              <a:p>
                <a:r>
                  <a:rPr lang="en-US" dirty="0" smtClean="0"/>
                  <a:t>Finite Fields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err="1" smtClean="0"/>
                  <a:t>a</a:t>
                </a:r>
                <a:r>
                  <a:rPr lang="en-US" dirty="0" smtClean="0"/>
                  <a:t> prime</a:t>
                </a:r>
                <a:endParaRPr lang="en-AU" dirty="0" smtClean="0"/>
              </a:p>
            </p:txBody>
          </p:sp>
        </mc:Choice>
        <mc:Fallback xmlns="">
          <p:sp>
            <p:nvSpPr>
              <p:cNvPr id="8704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39688"/>
                <a:ext cx="9144000" cy="1412875"/>
              </a:xfrm>
              <a:blipFill rotWithShape="1">
                <a:blip r:embed="rId3"/>
                <a:stretch>
                  <a:fillRect l="-2400" r="-2467" b="-6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55576" y="1762125"/>
                <a:ext cx="7936246" cy="4638675"/>
              </a:xfrm>
            </p:spPr>
            <p:txBody>
              <a:bodyPr rtlCol="0">
                <a:noAutofit/>
              </a:bodyPr>
              <a:lstStyle/>
              <a:p>
                <a:pPr fontAlgn="auto">
                  <a:spcAft>
                    <a:spcPts val="0"/>
                  </a:spcAft>
                  <a:buClr>
                    <a:schemeClr val="accent1">
                      <a:lumMod val="60000"/>
                      <a:lumOff val="40000"/>
                    </a:schemeClr>
                  </a:buClr>
                  <a:buFont typeface="Candara" pitchFamily="34" charset="0"/>
                  <a:buChar char="•"/>
                  <a:defRPr/>
                </a:pPr>
                <a:r>
                  <a:rPr lang="en-US" sz="2400" dirty="0" smtClean="0">
                    <a:ea typeface="+mn-ea"/>
                    <a:cs typeface="+mn-cs"/>
                  </a:rPr>
                  <a:t>Finite fields play a crucial role in many cryptographic algorithms</a:t>
                </a:r>
              </a:p>
              <a:p>
                <a:pPr fontAlgn="auto">
                  <a:spcAft>
                    <a:spcPts val="1200"/>
                  </a:spcAft>
                  <a:buClr>
                    <a:schemeClr val="accent1">
                      <a:lumMod val="60000"/>
                      <a:lumOff val="40000"/>
                    </a:schemeClr>
                  </a:buClr>
                  <a:buFont typeface="Candara" pitchFamily="34" charset="0"/>
                  <a:buChar char="•"/>
                  <a:defRPr/>
                </a:pPr>
                <a:r>
                  <a:rPr lang="en-US" sz="2400" dirty="0" smtClean="0">
                    <a:ea typeface="+mn-ea"/>
                    <a:cs typeface="+mn-cs"/>
                  </a:rPr>
                  <a:t>It can be shown that the order of a finite field must be a power of a prime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i="1" dirty="0" smtClean="0">
                    <a:ea typeface="+mn-ea"/>
                    <a:cs typeface="+mn-cs"/>
                  </a:rPr>
                  <a:t>, </a:t>
                </a:r>
                <a:r>
                  <a:rPr lang="en-US" sz="2400" dirty="0" smtClean="0">
                    <a:ea typeface="+mn-ea"/>
                    <a:cs typeface="+mn-cs"/>
                  </a:rPr>
                  <a:t>where </a:t>
                </a:r>
                <a:r>
                  <a:rPr lang="en-US" sz="2400" i="1" dirty="0" smtClean="0">
                    <a:ea typeface="+mn-ea"/>
                    <a:cs typeface="+mn-cs"/>
                  </a:rPr>
                  <a:t>n </a:t>
                </a:r>
                <a:r>
                  <a:rPr lang="en-US" sz="2400" dirty="0" smtClean="0">
                    <a:ea typeface="+mn-ea"/>
                    <a:cs typeface="+mn-cs"/>
                  </a:rPr>
                  <a:t>is a positive integer</a:t>
                </a:r>
              </a:p>
              <a:p>
                <a:pPr lvl="1" fontAlgn="auto">
                  <a:spcAft>
                    <a:spcPts val="0"/>
                  </a:spcAft>
                  <a:buFont typeface="Candara" pitchFamily="34" charset="0"/>
                  <a:buChar char="•"/>
                  <a:defRPr/>
                </a:pPr>
                <a:r>
                  <a:rPr lang="en-US" sz="2400" dirty="0" smtClean="0">
                    <a:ea typeface="+mn-ea"/>
                    <a:cs typeface="+mn-cs"/>
                  </a:rPr>
                  <a:t>The finite field of order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+mn-ea"/>
                            <a:cs typeface="+mn-cs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+mn-ea"/>
                            <a:cs typeface="+mn-cs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>
                    <a:ea typeface="+mn-ea"/>
                    <a:cs typeface="+mn-cs"/>
                  </a:rPr>
                  <a:t>  is written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 smtClean="0">
                  <a:ea typeface="+mn-ea"/>
                  <a:cs typeface="+mn-cs"/>
                </a:endParaRPr>
              </a:p>
              <a:p>
                <a:pPr lvl="1" fontAlgn="auto">
                  <a:spcAft>
                    <a:spcPts val="0"/>
                  </a:spcAft>
                  <a:buFont typeface="Candara" pitchFamily="34" charset="0"/>
                  <a:buChar char="•"/>
                  <a:defRPr/>
                </a:pPr>
                <a:r>
                  <a:rPr lang="en-US" sz="2400" dirty="0" smtClean="0">
                    <a:ea typeface="+mn-ea"/>
                  </a:rPr>
                  <a:t>GF stands for Galois field, in honor of the mathematician who first studied finite fields</a:t>
                </a:r>
              </a:p>
            </p:txBody>
          </p:sp>
        </mc:Choice>
        <mc:Fallback xmlns="">
          <p:sp>
            <p:nvSpPr>
              <p:cNvPr id="686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762125"/>
                <a:ext cx="7936246" cy="4638675"/>
              </a:xfrm>
              <a:blipFill rotWithShape="1">
                <a:blip r:embed="rId4"/>
                <a:stretch>
                  <a:fillRect l="-1229" t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8E293-5757-B443-AD77-BD23F0D77BC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680520"/>
            <a:ext cx="1204081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909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400" dirty="0" smtClean="0"/>
                  <a:t>Arithmetic in GF(7)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endParaRPr lang="en-AU" sz="4400" dirty="0" smtClean="0"/>
              </a:p>
            </p:txBody>
          </p:sp>
        </mc:Choice>
        <mc:Fallback xmlns="">
          <p:sp>
            <p:nvSpPr>
              <p:cNvPr id="890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9091" name="Picture 8"/>
          <p:cNvPicPr>
            <a:picLocks noChangeAspect="1"/>
          </p:cNvPicPr>
          <p:nvPr/>
        </p:nvPicPr>
        <p:blipFill>
          <a:blip r:embed="rId4"/>
          <a:srcRect r="43500"/>
          <a:stretch>
            <a:fillRect/>
          </a:stretch>
        </p:blipFill>
        <p:spPr bwMode="auto">
          <a:xfrm>
            <a:off x="685800" y="1600200"/>
            <a:ext cx="777240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0" y="6324600"/>
            <a:ext cx="2365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(a) Addition modulo 7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8E293-5757-B443-AD77-BD23F0D77BC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13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400" dirty="0" smtClean="0"/>
                  <a:t>Arithmetic in GF(7)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endParaRPr lang="en-AU" sz="4400" dirty="0" smtClean="0"/>
              </a:p>
            </p:txBody>
          </p:sp>
        </mc:Choice>
        <mc:Fallback xmlns="">
          <p:sp>
            <p:nvSpPr>
              <p:cNvPr id="9113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563888" y="6093296"/>
            <a:ext cx="28289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(b) Multiplication modulo 7 </a:t>
            </a:r>
          </a:p>
        </p:txBody>
      </p:sp>
      <p:pic>
        <p:nvPicPr>
          <p:cNvPr id="91140" name="Picture 4"/>
          <p:cNvPicPr>
            <a:picLocks noChangeAspect="1"/>
          </p:cNvPicPr>
          <p:nvPr/>
        </p:nvPicPr>
        <p:blipFill>
          <a:blip r:embed="rId4"/>
          <a:srcRect l="-1506" r="40669"/>
          <a:stretch>
            <a:fillRect/>
          </a:stretch>
        </p:blipFill>
        <p:spPr bwMode="auto">
          <a:xfrm>
            <a:off x="762000" y="1700808"/>
            <a:ext cx="787241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835696" y="2204864"/>
            <a:ext cx="6120680" cy="504056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35696" y="2708920"/>
            <a:ext cx="864096" cy="3312368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67200" y="6453336"/>
            <a:ext cx="609600" cy="365125"/>
          </a:xfrm>
        </p:spPr>
        <p:txBody>
          <a:bodyPr/>
          <a:lstStyle/>
          <a:p>
            <a:pPr>
              <a:defRPr/>
            </a:pPr>
            <a:fld id="{0738E293-5757-B443-AD77-BD23F0D77BC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3186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81000" y="914400"/>
                <a:ext cx="3613150" cy="3048000"/>
              </a:xfrm>
            </p:spPr>
            <p:txBody>
              <a:bodyPr/>
              <a:lstStyle/>
              <a:p>
                <a:r>
                  <a:rPr lang="en-US" sz="4400" dirty="0" smtClean="0"/>
                  <a:t>Arithmetic </a:t>
                </a:r>
                <a:br>
                  <a:rPr lang="en-US" sz="4400" dirty="0" smtClean="0"/>
                </a:br>
                <a:r>
                  <a:rPr lang="en-US" sz="4400" dirty="0" smtClean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endParaRPr lang="en-AU" sz="4400" dirty="0" smtClean="0"/>
              </a:p>
            </p:txBody>
          </p:sp>
        </mc:Choice>
        <mc:Fallback xmlns="">
          <p:sp>
            <p:nvSpPr>
              <p:cNvPr id="9318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914400"/>
                <a:ext cx="3613150" cy="3048000"/>
              </a:xfrm>
              <a:blipFill rotWithShape="1">
                <a:blip r:embed="rId3"/>
                <a:stretch>
                  <a:fillRect b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188" name="Picture 4"/>
          <p:cNvPicPr>
            <a:picLocks noChangeAspect="1"/>
          </p:cNvPicPr>
          <p:nvPr/>
        </p:nvPicPr>
        <p:blipFill>
          <a:blip r:embed="rId4"/>
          <a:srcRect l="-3014" r="76820"/>
          <a:stretch>
            <a:fillRect/>
          </a:stretch>
        </p:blipFill>
        <p:spPr bwMode="auto">
          <a:xfrm>
            <a:off x="4419600" y="0"/>
            <a:ext cx="4495800" cy="64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1B74E-94C9-3A46-BDDD-4A5C29C0C52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107504" y="-603448"/>
            <a:ext cx="4104456" cy="471688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GF(</a:t>
            </a:r>
            <a:r>
              <a:rPr lang="en-US" i="1" dirty="0" smtClean="0"/>
              <a:t>p</a:t>
            </a:r>
            <a:r>
              <a:rPr lang="en-US" dirty="0" smtClean="0"/>
              <a:t>),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 smtClean="0"/>
              <a:t>a p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ri</a:t>
            </a:r>
            <a:r>
              <a:rPr lang="en-US" dirty="0" smtClean="0"/>
              <a:t>me</a:t>
            </a:r>
            <a:br>
              <a:rPr lang="en-US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is a </a:t>
            </a:r>
            <a:r>
              <a:rPr lang="en-US" sz="2800" dirty="0"/>
              <a:t>finite field of order </a:t>
            </a:r>
            <a:r>
              <a:rPr lang="en-US" sz="2800" i="1" dirty="0" smtClean="0"/>
              <a:t>p, </a:t>
            </a:r>
            <a:r>
              <a:rPr lang="en-US" sz="2800" dirty="0" smtClean="0"/>
              <a:t>with the following properties: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381000"/>
            <a:ext cx="4752528" cy="6248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1. </a:t>
            </a:r>
            <a:r>
              <a:rPr lang="en-US" dirty="0"/>
              <a:t>GF(</a:t>
            </a:r>
            <a:r>
              <a:rPr lang="en-US" i="1" dirty="0"/>
              <a:t>p</a:t>
            </a:r>
            <a:r>
              <a:rPr lang="en-US" dirty="0"/>
              <a:t>) =</a:t>
            </a:r>
            <a:r>
              <a:rPr lang="en-US" dirty="0" smtClean="0"/>
              <a:t> </a:t>
            </a:r>
            <a:r>
              <a:rPr lang="en-US" dirty="0"/>
              <a:t>{0, 1, . . . , </a:t>
            </a:r>
            <a:r>
              <a:rPr lang="en-US" i="1" dirty="0"/>
              <a:t>p</a:t>
            </a:r>
            <a:r>
              <a:rPr lang="en-US" dirty="0"/>
              <a:t> – 1</a:t>
            </a:r>
            <a:r>
              <a:rPr lang="en-US" dirty="0" smtClean="0"/>
              <a:t>}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2. </a:t>
            </a:r>
            <a:r>
              <a:rPr lang="en-US" dirty="0"/>
              <a:t>GF(</a:t>
            </a:r>
            <a:r>
              <a:rPr lang="en-US" i="1" dirty="0"/>
              <a:t>p</a:t>
            </a:r>
            <a:r>
              <a:rPr lang="en-US" dirty="0"/>
              <a:t>) </a:t>
            </a:r>
            <a:r>
              <a:rPr lang="en-US" dirty="0" smtClean="0"/>
              <a:t>has two</a:t>
            </a:r>
            <a:r>
              <a:rPr lang="en-US" dirty="0" smtClean="0">
                <a:ea typeface="+mn-ea"/>
                <a:cs typeface="+mn-cs"/>
              </a:rPr>
              <a:t> binary operations  addition (+) and multiplication (</a:t>
            </a:r>
            <a:r>
              <a:rPr lang="en-US" dirty="0" smtClean="0">
                <a:ea typeface="+mn-ea"/>
                <a:cs typeface="+mn-cs"/>
                <a:sym typeface="Symbol"/>
              </a:rPr>
              <a:t></a:t>
            </a:r>
            <a:r>
              <a:rPr lang="en-US" dirty="0" smtClean="0">
                <a:ea typeface="+mn-ea"/>
                <a:cs typeface="+mn-cs"/>
              </a:rPr>
              <a:t>) </a:t>
            </a:r>
            <a:r>
              <a:rPr lang="en-US" dirty="0">
                <a:ea typeface="+mn-ea"/>
                <a:cs typeface="+mn-cs"/>
              </a:rPr>
              <a:t>.</a:t>
            </a:r>
            <a:r>
              <a:rPr lang="en-US" dirty="0" smtClean="0">
                <a:ea typeface="+mn-ea"/>
                <a:cs typeface="+mn-cs"/>
              </a:rPr>
              <a:t>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The operations of addition, subtraction, multiplication,     and division can be performed without leaving the set.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mtClean="0">
                <a:ea typeface="+mn-ea"/>
                <a:cs typeface="+mn-cs"/>
              </a:rPr>
              <a:t>Each </a:t>
            </a:r>
            <a:r>
              <a:rPr lang="en-US" smtClean="0">
                <a:ea typeface="+mn-ea"/>
                <a:cs typeface="+mn-cs"/>
              </a:rPr>
              <a:t>non-zero </a:t>
            </a:r>
            <a:r>
              <a:rPr lang="en-US" dirty="0" smtClean="0">
                <a:ea typeface="+mn-ea"/>
                <a:cs typeface="+mn-cs"/>
              </a:rPr>
              <a:t>element of the GF(p) has a multiplicative inverse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1B74E-94C9-3A46-BDDD-4A5C29C0C52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Polynomial Arithmetic</a:t>
            </a:r>
            <a:endParaRPr lang="en-AU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00201"/>
            <a:ext cx="8784976" cy="67667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We distinguish three classes of polynomial   arithmetic: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78629495"/>
              </p:ext>
            </p:extLst>
          </p:nvPr>
        </p:nvGraphicFramePr>
        <p:xfrm>
          <a:off x="467544" y="2564904"/>
          <a:ext cx="856895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8E293-5757-B443-AD77-BD23F0D77BC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19" y="39688"/>
            <a:ext cx="9252520" cy="1412875"/>
          </a:xfrm>
        </p:spPr>
        <p:txBody>
          <a:bodyPr/>
          <a:lstStyle/>
          <a:p>
            <a:r>
              <a:rPr lang="en-US" dirty="0" smtClean="0"/>
              <a:t>Ordinary Polynomial Arithmetic 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AU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57200" y="1828800"/>
            <a:ext cx="8305800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 L</a:t>
            </a:r>
            <a:r>
              <a:rPr lang="en-US" sz="3200" dirty="0" smtClean="0">
                <a:latin typeface="+mn-lt"/>
              </a:rPr>
              <a:t>et </a:t>
            </a:r>
            <a:r>
              <a:rPr lang="en-US" sz="3200" i="1" dirty="0">
                <a:latin typeface="+mn-lt"/>
              </a:rPr>
              <a:t>f(x)</a:t>
            </a:r>
            <a:r>
              <a:rPr lang="en-US" sz="3200" dirty="0">
                <a:latin typeface="+mn-lt"/>
              </a:rPr>
              <a:t> = </a:t>
            </a:r>
            <a:r>
              <a:rPr lang="en-US" sz="3200" i="1" dirty="0">
                <a:latin typeface="+mn-lt"/>
              </a:rPr>
              <a:t>x</a:t>
            </a:r>
            <a:r>
              <a:rPr lang="en-US" sz="3200" i="1" baseline="30000" dirty="0">
                <a:latin typeface="+mn-lt"/>
              </a:rPr>
              <a:t>3</a:t>
            </a:r>
            <a:r>
              <a:rPr lang="en-US" sz="3200" i="1" dirty="0">
                <a:latin typeface="+mn-lt"/>
              </a:rPr>
              <a:t> + x</a:t>
            </a:r>
            <a:r>
              <a:rPr lang="en-US" sz="3200" i="1" baseline="30000" dirty="0">
                <a:latin typeface="+mn-lt"/>
              </a:rPr>
              <a:t>2</a:t>
            </a:r>
            <a:r>
              <a:rPr lang="en-US" sz="3200" i="1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+  2 </a:t>
            </a:r>
            <a:r>
              <a:rPr lang="en-US" sz="3200" dirty="0" smtClean="0">
                <a:latin typeface="+mn-lt"/>
              </a:rPr>
              <a:t>  and   </a:t>
            </a:r>
            <a:r>
              <a:rPr lang="en-US" sz="3200" i="1" dirty="0" smtClean="0">
                <a:latin typeface="+mn-lt"/>
              </a:rPr>
              <a:t>g(x</a:t>
            </a:r>
            <a:r>
              <a:rPr lang="en-US" sz="3200" i="1" dirty="0">
                <a:latin typeface="+mn-lt"/>
              </a:rPr>
              <a:t>)</a:t>
            </a:r>
            <a:r>
              <a:rPr lang="en-US" sz="3200" dirty="0">
                <a:latin typeface="+mn-lt"/>
              </a:rPr>
              <a:t> = </a:t>
            </a:r>
            <a:r>
              <a:rPr lang="en-US" sz="3200" i="1" dirty="0">
                <a:latin typeface="+mn-lt"/>
              </a:rPr>
              <a:t>x</a:t>
            </a:r>
            <a:r>
              <a:rPr lang="en-US" sz="3200" i="1" baseline="30000" dirty="0">
                <a:latin typeface="+mn-lt"/>
              </a:rPr>
              <a:t>2</a:t>
            </a:r>
            <a:r>
              <a:rPr lang="en-US" sz="3200" i="1" dirty="0">
                <a:latin typeface="+mn-lt"/>
              </a:rPr>
              <a:t> - x</a:t>
            </a:r>
            <a:r>
              <a:rPr lang="en-US" sz="3200" dirty="0">
                <a:latin typeface="+mn-lt"/>
              </a:rPr>
              <a:t> +  1, </a:t>
            </a:r>
            <a:r>
              <a:rPr lang="en-US" sz="3200" dirty="0" smtClean="0">
                <a:latin typeface="+mn-lt"/>
              </a:rPr>
              <a:t>  </a:t>
            </a:r>
            <a:r>
              <a:rPr lang="en-US" sz="3200" dirty="0">
                <a:latin typeface="+mn-lt"/>
              </a:rPr>
              <a:t>	</a:t>
            </a:r>
            <a:r>
              <a:rPr lang="en-US" sz="3200" dirty="0" smtClean="0">
                <a:latin typeface="+mn-lt"/>
              </a:rPr>
              <a:t>be polynomials with integer coefficients</a:t>
            </a:r>
            <a:endParaRPr lang="en-US" sz="3200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endParaRPr lang="en-US" sz="3200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3200" dirty="0">
                <a:latin typeface="+mn-lt"/>
              </a:rPr>
              <a:t>Then:</a:t>
            </a:r>
          </a:p>
          <a:p>
            <a:pPr>
              <a:defRPr/>
            </a:pPr>
            <a:r>
              <a:rPr lang="en-US" sz="3200" dirty="0">
                <a:latin typeface="+mn-lt"/>
              </a:rPr>
              <a:t>	</a:t>
            </a:r>
            <a:r>
              <a:rPr lang="en-US" sz="3200" i="1" dirty="0">
                <a:latin typeface="+mn-lt"/>
              </a:rPr>
              <a:t>f(x) + g(x) = x</a:t>
            </a:r>
            <a:r>
              <a:rPr lang="en-US" sz="3200" i="1" baseline="30000" dirty="0">
                <a:latin typeface="+mn-lt"/>
              </a:rPr>
              <a:t>3</a:t>
            </a:r>
            <a:r>
              <a:rPr lang="en-US" sz="3200" i="1" dirty="0">
                <a:latin typeface="+mn-lt"/>
              </a:rPr>
              <a:t> + 2x</a:t>
            </a:r>
            <a:r>
              <a:rPr lang="en-US" sz="3200" i="1" baseline="30000" dirty="0">
                <a:latin typeface="+mn-lt"/>
              </a:rPr>
              <a:t>2</a:t>
            </a:r>
            <a:r>
              <a:rPr lang="en-US" sz="3200" i="1" dirty="0">
                <a:latin typeface="+mn-lt"/>
              </a:rPr>
              <a:t> - x + 3</a:t>
            </a:r>
          </a:p>
          <a:p>
            <a:pPr>
              <a:defRPr/>
            </a:pPr>
            <a:r>
              <a:rPr lang="en-US" sz="3200" i="1" dirty="0">
                <a:latin typeface="+mn-lt"/>
              </a:rPr>
              <a:t>	f(x) - g(x) = x</a:t>
            </a:r>
            <a:r>
              <a:rPr lang="en-US" sz="3200" i="1" baseline="30000" dirty="0">
                <a:latin typeface="+mn-lt"/>
              </a:rPr>
              <a:t>3</a:t>
            </a:r>
            <a:r>
              <a:rPr lang="en-US" sz="3200" i="1" dirty="0">
                <a:latin typeface="+mn-lt"/>
              </a:rPr>
              <a:t> + x +  1</a:t>
            </a:r>
          </a:p>
          <a:p>
            <a:pPr>
              <a:defRPr/>
            </a:pPr>
            <a:r>
              <a:rPr lang="en-US" sz="3200" i="1" dirty="0">
                <a:latin typeface="+mn-lt"/>
              </a:rPr>
              <a:t>	f(x</a:t>
            </a:r>
            <a:r>
              <a:rPr lang="en-US" sz="3200" i="1" dirty="0" smtClean="0">
                <a:latin typeface="+mn-lt"/>
              </a:rPr>
              <a:t>)</a:t>
            </a:r>
            <a:r>
              <a:rPr lang="en-US" sz="3200" i="1" dirty="0" smtClean="0">
                <a:latin typeface="+mn-lt"/>
                <a:sym typeface="Symbol"/>
              </a:rPr>
              <a:t></a:t>
            </a:r>
            <a:r>
              <a:rPr lang="en-US" sz="3200" i="1" dirty="0" smtClean="0">
                <a:latin typeface="+mn-lt"/>
              </a:rPr>
              <a:t> </a:t>
            </a:r>
            <a:r>
              <a:rPr lang="en-US" sz="3200" i="1" dirty="0">
                <a:latin typeface="+mn-lt"/>
              </a:rPr>
              <a:t>g(x) = x</a:t>
            </a:r>
            <a:r>
              <a:rPr lang="en-US" sz="3200" i="1" baseline="30000" dirty="0">
                <a:latin typeface="+mn-lt"/>
              </a:rPr>
              <a:t>5</a:t>
            </a:r>
            <a:r>
              <a:rPr lang="en-US" sz="3200" i="1" dirty="0">
                <a:latin typeface="+mn-lt"/>
              </a:rPr>
              <a:t> + 3x</a:t>
            </a:r>
            <a:r>
              <a:rPr lang="en-US" sz="3200" i="1" baseline="30000" dirty="0">
                <a:latin typeface="+mn-lt"/>
              </a:rPr>
              <a:t>2</a:t>
            </a:r>
            <a:r>
              <a:rPr lang="en-US" sz="3200" i="1" dirty="0">
                <a:latin typeface="+mn-lt"/>
              </a:rPr>
              <a:t> - 2x + 2</a:t>
            </a:r>
          </a:p>
          <a:p>
            <a:pPr>
              <a:defRPr/>
            </a:pPr>
            <a:endParaRPr lang="en-US" sz="3200" dirty="0">
              <a:latin typeface="+mn-lt"/>
            </a:endParaRPr>
          </a:p>
          <a:p>
            <a:pPr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8E293-5757-B443-AD77-BD23F0D77BC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19" y="39688"/>
            <a:ext cx="9252520" cy="1412875"/>
          </a:xfrm>
        </p:spPr>
        <p:txBody>
          <a:bodyPr/>
          <a:lstStyle/>
          <a:p>
            <a:pPr lvl="0">
              <a:lnSpc>
                <a:spcPts val="4000"/>
              </a:lnSpc>
            </a:pPr>
            <a:r>
              <a:rPr lang="en-US" sz="4000" dirty="0" smtClean="0"/>
              <a:t>Polynomial Arithmetic with coefficients </a:t>
            </a:r>
            <a:br>
              <a:rPr lang="en-US" sz="4000" dirty="0" smtClean="0"/>
            </a:br>
            <a:r>
              <a:rPr lang="en-US" sz="4000" dirty="0" smtClean="0"/>
              <a:t>modulo </a:t>
            </a:r>
            <a:r>
              <a:rPr lang="en-US" sz="4000" i="1" dirty="0" smtClean="0"/>
              <a:t>p</a:t>
            </a:r>
            <a:r>
              <a:rPr lang="en-US" sz="4000" dirty="0" smtClean="0"/>
              <a:t>,   Example</a:t>
            </a:r>
            <a:endParaRPr lang="en-AU" sz="4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57200" y="1828800"/>
            <a:ext cx="850728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 L</a:t>
            </a:r>
            <a:r>
              <a:rPr lang="en-US" sz="3200" dirty="0" smtClean="0">
                <a:latin typeface="+mn-lt"/>
              </a:rPr>
              <a:t>et </a:t>
            </a:r>
            <a:r>
              <a:rPr lang="en-US" sz="3200" i="1" dirty="0">
                <a:latin typeface="+mn-lt"/>
              </a:rPr>
              <a:t>f(x)</a:t>
            </a:r>
            <a:r>
              <a:rPr lang="en-US" sz="3200" dirty="0">
                <a:latin typeface="+mn-lt"/>
              </a:rPr>
              <a:t> = </a:t>
            </a:r>
            <a:r>
              <a:rPr lang="en-US" sz="3200" i="1" dirty="0">
                <a:latin typeface="+mn-lt"/>
              </a:rPr>
              <a:t>x</a:t>
            </a:r>
            <a:r>
              <a:rPr lang="en-US" sz="3200" i="1" baseline="30000" dirty="0">
                <a:latin typeface="+mn-lt"/>
              </a:rPr>
              <a:t>3</a:t>
            </a:r>
            <a:r>
              <a:rPr lang="en-US" sz="3200" i="1" dirty="0">
                <a:latin typeface="+mn-lt"/>
              </a:rPr>
              <a:t> + </a:t>
            </a:r>
            <a:r>
              <a:rPr lang="en-US" sz="3200" i="1" dirty="0" smtClean="0">
                <a:latin typeface="+mn-lt"/>
              </a:rPr>
              <a:t>2x</a:t>
            </a:r>
            <a:r>
              <a:rPr lang="en-US" sz="3200" i="1" baseline="30000" dirty="0" smtClean="0">
                <a:latin typeface="+mn-lt"/>
              </a:rPr>
              <a:t>2</a:t>
            </a:r>
            <a:r>
              <a:rPr lang="en-US" sz="3200" i="1" dirty="0" smtClean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+  </a:t>
            </a:r>
            <a:r>
              <a:rPr lang="en-US" sz="3200" dirty="0" smtClean="0">
                <a:latin typeface="+mn-lt"/>
              </a:rPr>
              <a:t>5   and   </a:t>
            </a:r>
            <a:r>
              <a:rPr lang="en-US" sz="3200" i="1" dirty="0" smtClean="0">
                <a:latin typeface="+mn-lt"/>
              </a:rPr>
              <a:t>g(x</a:t>
            </a:r>
            <a:r>
              <a:rPr lang="en-US" sz="3200" i="1" dirty="0">
                <a:latin typeface="+mn-lt"/>
              </a:rPr>
              <a:t>)</a:t>
            </a:r>
            <a:r>
              <a:rPr lang="en-US" sz="3200" dirty="0">
                <a:latin typeface="+mn-lt"/>
              </a:rPr>
              <a:t> = 6</a:t>
            </a:r>
            <a:r>
              <a:rPr lang="en-US" sz="3200" i="1" dirty="0" smtClean="0">
                <a:latin typeface="+mn-lt"/>
              </a:rPr>
              <a:t>x</a:t>
            </a:r>
            <a:r>
              <a:rPr lang="en-US" sz="3200" i="1" baseline="30000" dirty="0" smtClean="0">
                <a:latin typeface="+mn-lt"/>
              </a:rPr>
              <a:t>2</a:t>
            </a:r>
            <a:r>
              <a:rPr lang="en-US" sz="3200" i="1" dirty="0" smtClean="0">
                <a:latin typeface="+mn-lt"/>
              </a:rPr>
              <a:t> + </a:t>
            </a:r>
            <a:r>
              <a:rPr lang="en-US" sz="3200" i="1" dirty="0">
                <a:latin typeface="+mn-lt"/>
              </a:rPr>
              <a:t>5</a:t>
            </a:r>
            <a:r>
              <a:rPr lang="en-US" sz="3200" i="1" dirty="0" smtClean="0">
                <a:latin typeface="+mn-lt"/>
              </a:rPr>
              <a:t>x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+  </a:t>
            </a:r>
            <a:r>
              <a:rPr lang="en-US" sz="3200" dirty="0" smtClean="0">
                <a:latin typeface="+mn-lt"/>
              </a:rPr>
              <a:t>3,   </a:t>
            </a:r>
            <a:r>
              <a:rPr lang="en-US" sz="3200" dirty="0">
                <a:latin typeface="+mn-lt"/>
              </a:rPr>
              <a:t>	</a:t>
            </a:r>
            <a:r>
              <a:rPr lang="en-US" sz="3200" dirty="0" smtClean="0">
                <a:latin typeface="+mn-lt"/>
              </a:rPr>
              <a:t>be polynomials with coefficients modulo 7</a:t>
            </a:r>
            <a:endParaRPr lang="en-US" sz="3200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endParaRPr lang="en-US" sz="3200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3200" dirty="0">
                <a:latin typeface="+mn-lt"/>
              </a:rPr>
              <a:t>Then:</a:t>
            </a:r>
          </a:p>
          <a:p>
            <a:pPr>
              <a:defRPr/>
            </a:pPr>
            <a:r>
              <a:rPr lang="en-US" sz="3200" dirty="0">
                <a:latin typeface="+mn-lt"/>
              </a:rPr>
              <a:t>	</a:t>
            </a:r>
            <a:r>
              <a:rPr lang="en-US" sz="3200" i="1" dirty="0">
                <a:latin typeface="+mn-lt"/>
              </a:rPr>
              <a:t>f(x) + g(x) = x</a:t>
            </a:r>
            <a:r>
              <a:rPr lang="en-US" sz="3200" i="1" baseline="30000" dirty="0">
                <a:latin typeface="+mn-lt"/>
              </a:rPr>
              <a:t>3</a:t>
            </a:r>
            <a:r>
              <a:rPr lang="en-US" sz="3200" i="1" dirty="0">
                <a:latin typeface="+mn-lt"/>
              </a:rPr>
              <a:t> </a:t>
            </a:r>
            <a:r>
              <a:rPr lang="en-US" sz="3200" i="1" dirty="0" smtClean="0">
                <a:latin typeface="+mn-lt"/>
              </a:rPr>
              <a:t>+ x</a:t>
            </a:r>
            <a:r>
              <a:rPr lang="en-US" sz="3200" i="1" baseline="30000" dirty="0" smtClean="0">
                <a:latin typeface="+mn-lt"/>
              </a:rPr>
              <a:t>2</a:t>
            </a:r>
            <a:r>
              <a:rPr lang="en-US" sz="3200" i="1" dirty="0" smtClean="0"/>
              <a:t> </a:t>
            </a:r>
            <a:r>
              <a:rPr lang="en-US" sz="3200" i="1" dirty="0" smtClean="0">
                <a:latin typeface="+mn-lt"/>
              </a:rPr>
              <a:t>+</a:t>
            </a:r>
            <a:r>
              <a:rPr lang="en-US" sz="3200" i="1" dirty="0" smtClean="0"/>
              <a:t> </a:t>
            </a:r>
            <a:r>
              <a:rPr lang="en-US" sz="3200" i="1" dirty="0" smtClean="0">
                <a:latin typeface="+mn-lt"/>
              </a:rPr>
              <a:t>5x </a:t>
            </a:r>
            <a:r>
              <a:rPr lang="en-US" sz="3200" i="1" dirty="0">
                <a:latin typeface="+mn-lt"/>
              </a:rPr>
              <a:t>+ </a:t>
            </a:r>
            <a:r>
              <a:rPr lang="en-US" sz="3200" i="1" dirty="0" smtClean="0">
                <a:latin typeface="+mn-lt"/>
              </a:rPr>
              <a:t>1</a:t>
            </a:r>
            <a:endParaRPr lang="en-US" sz="3200" i="1" dirty="0">
              <a:latin typeface="+mn-lt"/>
            </a:endParaRPr>
          </a:p>
          <a:p>
            <a:pPr>
              <a:defRPr/>
            </a:pPr>
            <a:r>
              <a:rPr lang="en-US" sz="3200" i="1" dirty="0" smtClean="0">
                <a:latin typeface="+mn-lt"/>
              </a:rPr>
              <a:t>	f(x) - g(x) = x</a:t>
            </a:r>
            <a:r>
              <a:rPr lang="en-US" sz="3200" i="1" baseline="30000" dirty="0" smtClean="0">
                <a:latin typeface="+mn-lt"/>
              </a:rPr>
              <a:t>3</a:t>
            </a:r>
            <a:r>
              <a:rPr lang="en-US" sz="3200" i="1" dirty="0" smtClean="0">
                <a:latin typeface="+mn-lt"/>
              </a:rPr>
              <a:t> + </a:t>
            </a:r>
            <a:r>
              <a:rPr lang="en-US" sz="3200" i="1" dirty="0">
                <a:latin typeface="+mn-lt"/>
              </a:rPr>
              <a:t>3</a:t>
            </a:r>
            <a:r>
              <a:rPr lang="en-US" sz="3200" i="1" dirty="0" smtClean="0">
                <a:latin typeface="+mn-lt"/>
              </a:rPr>
              <a:t>x</a:t>
            </a:r>
            <a:r>
              <a:rPr lang="en-US" sz="3200" i="1" baseline="30000" dirty="0" smtClean="0">
                <a:latin typeface="+mn-lt"/>
              </a:rPr>
              <a:t>2</a:t>
            </a:r>
            <a:r>
              <a:rPr lang="en-US" sz="3200" i="1" baseline="30000" dirty="0" smtClean="0"/>
              <a:t> </a:t>
            </a:r>
            <a:r>
              <a:rPr lang="en-US" sz="3200" i="1" dirty="0" smtClean="0">
                <a:latin typeface="+mn-lt"/>
              </a:rPr>
              <a:t>+ 2x + 2</a:t>
            </a:r>
          </a:p>
          <a:p>
            <a:pPr>
              <a:defRPr/>
            </a:pPr>
            <a:r>
              <a:rPr lang="en-US" sz="3200" i="1" dirty="0">
                <a:latin typeface="+mn-lt"/>
              </a:rPr>
              <a:t>	f(x</a:t>
            </a:r>
            <a:r>
              <a:rPr lang="en-US" sz="3200" i="1" dirty="0" smtClean="0">
                <a:latin typeface="+mn-lt"/>
              </a:rPr>
              <a:t>)</a:t>
            </a:r>
            <a:r>
              <a:rPr lang="en-US" sz="3200" i="1" dirty="0" smtClean="0">
                <a:latin typeface="+mn-lt"/>
                <a:sym typeface="Symbol"/>
              </a:rPr>
              <a:t></a:t>
            </a:r>
            <a:r>
              <a:rPr lang="en-US" sz="3200" i="1" dirty="0" smtClean="0">
                <a:latin typeface="+mn-lt"/>
              </a:rPr>
              <a:t> </a:t>
            </a:r>
            <a:r>
              <a:rPr lang="en-US" sz="3200" i="1" dirty="0">
                <a:latin typeface="+mn-lt"/>
              </a:rPr>
              <a:t>g(x) = </a:t>
            </a:r>
            <a:r>
              <a:rPr lang="en-US" sz="3200" i="1" dirty="0" smtClean="0">
                <a:latin typeface="+mn-lt"/>
              </a:rPr>
              <a:t>6x</a:t>
            </a:r>
            <a:r>
              <a:rPr lang="en-US" sz="3200" i="1" baseline="30000" dirty="0" smtClean="0">
                <a:latin typeface="+mn-lt"/>
              </a:rPr>
              <a:t>5</a:t>
            </a:r>
            <a:r>
              <a:rPr lang="en-US" sz="3200" i="1" dirty="0" smtClean="0">
                <a:latin typeface="+mn-lt"/>
              </a:rPr>
              <a:t> </a:t>
            </a:r>
            <a:r>
              <a:rPr lang="en-US" sz="3200" i="1" dirty="0">
                <a:latin typeface="+mn-lt"/>
              </a:rPr>
              <a:t>+ 3</a:t>
            </a:r>
            <a:r>
              <a:rPr lang="en-US" sz="3200" i="1" dirty="0" smtClean="0">
                <a:latin typeface="+mn-lt"/>
              </a:rPr>
              <a:t>x</a:t>
            </a:r>
            <a:r>
              <a:rPr lang="en-US" sz="3200" i="1" baseline="30000" dirty="0" smtClean="0">
                <a:latin typeface="+mn-lt"/>
              </a:rPr>
              <a:t>4</a:t>
            </a:r>
            <a:r>
              <a:rPr lang="en-US" sz="3200" i="1" baseline="30000" dirty="0" smtClean="0"/>
              <a:t> </a:t>
            </a:r>
            <a:r>
              <a:rPr lang="en-US" sz="3200" i="1" dirty="0" smtClean="0">
                <a:latin typeface="+mn-lt"/>
              </a:rPr>
              <a:t>+6x</a:t>
            </a:r>
            <a:r>
              <a:rPr lang="en-US" sz="3200" i="1" baseline="30000" dirty="0" smtClean="0">
                <a:latin typeface="+mn-lt"/>
              </a:rPr>
              <a:t>3</a:t>
            </a:r>
            <a:r>
              <a:rPr lang="en-US" sz="3200" i="1" dirty="0" smtClean="0">
                <a:latin typeface="+mn-lt"/>
              </a:rPr>
              <a:t> + 4x </a:t>
            </a:r>
            <a:r>
              <a:rPr lang="en-US" sz="3200" i="1" dirty="0">
                <a:latin typeface="+mn-lt"/>
              </a:rPr>
              <a:t>+ </a:t>
            </a:r>
            <a:r>
              <a:rPr lang="en-US" sz="3200" i="1" dirty="0" smtClean="0">
                <a:latin typeface="+mn-lt"/>
              </a:rPr>
              <a:t>1</a:t>
            </a:r>
            <a:endParaRPr lang="en-US" sz="3200" i="1" dirty="0">
              <a:latin typeface="+mn-lt"/>
            </a:endParaRPr>
          </a:p>
          <a:p>
            <a:pPr>
              <a:defRPr/>
            </a:pPr>
            <a:endParaRPr lang="en-US" sz="3200" dirty="0">
              <a:latin typeface="+mn-lt"/>
            </a:endParaRPr>
          </a:p>
          <a:p>
            <a:pPr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8E293-5757-B443-AD77-BD23F0D77BC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331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6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800" dirty="0" smtClean="0"/>
                  <a:t>Polynomial Arithmetic with  coefficients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AU" sz="4800" baseline="-25000" dirty="0" smtClean="0"/>
              </a:p>
            </p:txBody>
          </p:sp>
        </mc:Choice>
        <mc:Fallback xmlns="">
          <p:sp>
            <p:nvSpPr>
              <p:cNvPr id="10342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886" t="-16883" r="-2657" b="-27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7570787" cy="4791075"/>
          </a:xfrm>
        </p:spPr>
        <p:txBody>
          <a:bodyPr rtlCol="0">
            <a:normAutofit/>
          </a:bodyPr>
          <a:lstStyle/>
          <a:p>
            <a:pPr lvl="0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ea typeface="+mn-ea"/>
                <a:cs typeface="+mn-cs"/>
              </a:rPr>
              <a:t>When polynomial arithmetic is performed on polynomials over a field, modulo an “irreducible” or prime polynomial then division is possible</a:t>
            </a:r>
            <a:endParaRPr lang="en-US" dirty="0" smtClean="0">
              <a:ea typeface="+mn-ea"/>
            </a:endParaRPr>
          </a:p>
          <a:p>
            <a:pPr marL="342900" lvl="2" indent="-342900" fontAlgn="auto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800" dirty="0" smtClean="0">
                <a:ea typeface="+mn-ea"/>
              </a:rPr>
              <a:t>If we attempt to perform polynomial division over a coefficient set that is not a field, we find that division is not always defined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8E293-5757-B443-AD77-BD23F0D77BC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Divisibility</a:t>
            </a:r>
          </a:p>
        </p:txBody>
      </p:sp>
      <p:sp>
        <p:nvSpPr>
          <p:cNvPr id="3584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say that a nonzero </a:t>
            </a:r>
            <a:r>
              <a:rPr lang="en-US" i="1" dirty="0" smtClean="0"/>
              <a:t>b </a:t>
            </a:r>
            <a:r>
              <a:rPr lang="en-US" b="1" dirty="0" smtClean="0"/>
              <a:t>divides </a:t>
            </a:r>
            <a:r>
              <a:rPr lang="en-US" i="1" dirty="0" smtClean="0"/>
              <a:t>a </a:t>
            </a:r>
            <a:r>
              <a:rPr lang="en-US" dirty="0" smtClean="0"/>
              <a:t>if </a:t>
            </a:r>
            <a:r>
              <a:rPr lang="en-US" i="1" dirty="0" smtClean="0"/>
              <a:t>a = </a:t>
            </a:r>
            <a:r>
              <a:rPr lang="en-US" i="1" dirty="0" err="1" smtClean="0"/>
              <a:t>mb</a:t>
            </a:r>
            <a:r>
              <a:rPr lang="en-US" i="1" dirty="0" smtClean="0"/>
              <a:t> </a:t>
            </a:r>
            <a:r>
              <a:rPr lang="en-US" dirty="0" smtClean="0"/>
              <a:t>for some </a:t>
            </a:r>
            <a:r>
              <a:rPr lang="en-US" i="1" dirty="0" smtClean="0"/>
              <a:t>m,</a:t>
            </a:r>
            <a:r>
              <a:rPr lang="en-US" dirty="0" smtClean="0"/>
              <a:t> where </a:t>
            </a:r>
            <a:r>
              <a:rPr lang="en-US" i="1" dirty="0" smtClean="0"/>
              <a:t>a, b, </a:t>
            </a:r>
            <a:r>
              <a:rPr lang="en-US" dirty="0" smtClean="0"/>
              <a:t>and </a:t>
            </a:r>
            <a:r>
              <a:rPr lang="en-US" i="1" dirty="0" smtClean="0"/>
              <a:t>m </a:t>
            </a:r>
            <a:r>
              <a:rPr lang="en-US" dirty="0" smtClean="0"/>
              <a:t>are integers</a:t>
            </a:r>
          </a:p>
          <a:p>
            <a:r>
              <a:rPr lang="en-US" dirty="0" smtClean="0"/>
              <a:t>The notation </a:t>
            </a:r>
            <a:r>
              <a:rPr lang="en-US" i="1" dirty="0" smtClean="0"/>
              <a:t>b | a </a:t>
            </a:r>
            <a:r>
              <a:rPr lang="en-US" dirty="0"/>
              <a:t> </a:t>
            </a:r>
            <a:r>
              <a:rPr lang="en-US" dirty="0" smtClean="0"/>
              <a:t>means </a:t>
            </a:r>
            <a:r>
              <a:rPr lang="en-US" i="1" dirty="0" smtClean="0"/>
              <a:t>b </a:t>
            </a:r>
            <a:r>
              <a:rPr lang="en-US" dirty="0" smtClean="0"/>
              <a:t>divides 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endParaRPr lang="en-US" i="1" dirty="0" smtClean="0"/>
          </a:p>
          <a:p>
            <a:r>
              <a:rPr lang="en-US" dirty="0" smtClean="0"/>
              <a:t>If </a:t>
            </a:r>
            <a:r>
              <a:rPr lang="en-US" i="1" dirty="0" smtClean="0"/>
              <a:t>b | a </a:t>
            </a:r>
            <a:r>
              <a:rPr lang="en-US" dirty="0" smtClean="0"/>
              <a:t>we say that </a:t>
            </a:r>
            <a:r>
              <a:rPr lang="en-US" i="1" dirty="0" smtClean="0"/>
              <a:t>b </a:t>
            </a:r>
            <a:r>
              <a:rPr lang="en-US" dirty="0" smtClean="0"/>
              <a:t>is a </a:t>
            </a:r>
            <a:r>
              <a:rPr lang="en-US" b="1" dirty="0" smtClean="0"/>
              <a:t>divisor </a:t>
            </a:r>
            <a:r>
              <a:rPr lang="en-US" dirty="0" smtClean="0"/>
              <a:t>of </a:t>
            </a:r>
            <a:r>
              <a:rPr lang="en-US" i="1" dirty="0" smtClean="0"/>
              <a:t>a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187624" y="4725144"/>
            <a:ext cx="7560840" cy="1046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latin typeface="Arial" pitchFamily="-1" charset="0"/>
              </a:rPr>
              <a:t> </a:t>
            </a:r>
            <a:r>
              <a:rPr lang="en-US" sz="2500" dirty="0" smtClean="0">
                <a:latin typeface="+mn-lt"/>
              </a:rPr>
              <a:t>The </a:t>
            </a:r>
            <a:r>
              <a:rPr lang="en-US" sz="2500" dirty="0">
                <a:latin typeface="+mn-lt"/>
              </a:rPr>
              <a:t>positive divisors of 24 are 1, 2, 3, 4, 6, 8, 12, and 24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600" dirty="0">
                <a:latin typeface="+mn-lt"/>
              </a:rPr>
              <a:t>13 | 182; - 5 | 30; 17 | 289; - 3 | 33; 17 | </a:t>
            </a:r>
            <a:r>
              <a:rPr lang="en-US" sz="2600" dirty="0" smtClean="0">
                <a:latin typeface="+mn-lt"/>
              </a:rPr>
              <a:t>0</a:t>
            </a:r>
            <a:endParaRPr lang="en-US" sz="26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8E293-5757-B443-AD77-BD23F0D77BC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Polynomial Division</a:t>
            </a:r>
            <a:endParaRPr lang="en-AU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7812285" cy="4714875"/>
          </a:xfrm>
        </p:spPr>
        <p:txBody>
          <a:bodyPr rtlCol="0">
            <a:normAutofit fontScale="775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We can write any polynomial in the form: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Candara" pitchFamily="34" charset="0"/>
              <a:buNone/>
              <a:defRPr/>
            </a:pPr>
            <a:r>
              <a:rPr lang="en-AU" dirty="0" smtClean="0">
                <a:ea typeface="+mn-ea"/>
              </a:rPr>
              <a:t>			</a:t>
            </a:r>
            <a:r>
              <a:rPr lang="en-AU" i="1" dirty="0" smtClean="0">
                <a:ea typeface="+mn-ea"/>
              </a:rPr>
              <a:t>f(x) = q(x) g(x) + r(x)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AU" i="1" dirty="0" smtClean="0">
                <a:ea typeface="+mn-ea"/>
              </a:rPr>
              <a:t>r(x)</a:t>
            </a:r>
            <a:r>
              <a:rPr lang="en-AU" dirty="0" smtClean="0">
                <a:ea typeface="+mn-ea"/>
              </a:rPr>
              <a:t> can be interpreted </a:t>
            </a:r>
            <a:r>
              <a:rPr lang="en-US" dirty="0" smtClean="0">
                <a:ea typeface="+mn-ea"/>
              </a:rPr>
              <a:t>as being a remainder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AU" i="1" dirty="0" smtClean="0">
                <a:ea typeface="+mn-ea"/>
              </a:rPr>
              <a:t>So r(x) = f(x) </a:t>
            </a:r>
            <a:r>
              <a:rPr lang="en-AU" dirty="0" smtClean="0">
                <a:ea typeface="+mn-ea"/>
              </a:rPr>
              <a:t>mod </a:t>
            </a:r>
            <a:r>
              <a:rPr lang="en-AU" i="1" dirty="0" smtClean="0">
                <a:ea typeface="+mn-ea"/>
              </a:rPr>
              <a:t>g(x)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If there is no remainder we can say </a:t>
            </a:r>
            <a:r>
              <a:rPr lang="en-AU" i="1" dirty="0" smtClean="0">
                <a:ea typeface="+mn-ea"/>
                <a:cs typeface="+mn-cs"/>
              </a:rPr>
              <a:t>g(x)</a:t>
            </a:r>
            <a:r>
              <a:rPr lang="en-AU" dirty="0" smtClean="0">
                <a:ea typeface="+mn-ea"/>
                <a:cs typeface="+mn-cs"/>
              </a:rPr>
              <a:t> </a:t>
            </a:r>
            <a:r>
              <a:rPr lang="en-AU" b="1" dirty="0" smtClean="0">
                <a:ea typeface="+mn-ea"/>
                <a:cs typeface="+mn-cs"/>
              </a:rPr>
              <a:t>divides </a:t>
            </a:r>
            <a:r>
              <a:rPr lang="en-AU" i="1" dirty="0" smtClean="0">
                <a:ea typeface="+mn-ea"/>
                <a:cs typeface="+mn-cs"/>
              </a:rPr>
              <a:t>f(x)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AU" dirty="0" smtClean="0">
                <a:ea typeface="+mn-ea"/>
              </a:rPr>
              <a:t>Written as </a:t>
            </a:r>
            <a:r>
              <a:rPr lang="en-AU" i="1" dirty="0" smtClean="0">
                <a:ea typeface="+mn-ea"/>
              </a:rPr>
              <a:t>g(x) | f(x)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AU" dirty="0" smtClean="0">
                <a:ea typeface="+mn-ea"/>
              </a:rPr>
              <a:t>We can say that </a:t>
            </a:r>
            <a:r>
              <a:rPr lang="en-AU" i="1" dirty="0" smtClean="0">
                <a:ea typeface="+mn-ea"/>
              </a:rPr>
              <a:t>g(x) </a:t>
            </a:r>
            <a:r>
              <a:rPr lang="en-AU" dirty="0" smtClean="0">
                <a:ea typeface="+mn-ea"/>
              </a:rPr>
              <a:t>is a </a:t>
            </a:r>
            <a:r>
              <a:rPr lang="en-AU" b="1" dirty="0" smtClean="0">
                <a:ea typeface="+mn-ea"/>
              </a:rPr>
              <a:t>factor </a:t>
            </a:r>
            <a:r>
              <a:rPr lang="en-AU" dirty="0" smtClean="0">
                <a:ea typeface="+mn-ea"/>
              </a:rPr>
              <a:t>of </a:t>
            </a:r>
            <a:r>
              <a:rPr lang="en-AU" i="1" dirty="0" smtClean="0">
                <a:ea typeface="+mn-ea"/>
              </a:rPr>
              <a:t>f(x), or </a:t>
            </a:r>
            <a:r>
              <a:rPr lang="en-AU" dirty="0" smtClean="0">
                <a:ea typeface="+mn-ea"/>
              </a:rPr>
              <a:t>g(</a:t>
            </a:r>
            <a:r>
              <a:rPr lang="en-AU" i="1" dirty="0" smtClean="0">
                <a:ea typeface="+mn-ea"/>
              </a:rPr>
              <a:t>x)</a:t>
            </a:r>
            <a:r>
              <a:rPr lang="en-AU" dirty="0" smtClean="0">
                <a:ea typeface="+mn-ea"/>
              </a:rPr>
              <a:t> is a </a:t>
            </a:r>
            <a:r>
              <a:rPr lang="en-AU" b="1" dirty="0" smtClean="0">
                <a:ea typeface="+mn-ea"/>
              </a:rPr>
              <a:t>divisor </a:t>
            </a:r>
            <a:r>
              <a:rPr lang="en-AU" dirty="0" smtClean="0">
                <a:ea typeface="+mn-ea"/>
              </a:rPr>
              <a:t>of </a:t>
            </a:r>
            <a:r>
              <a:rPr lang="en-AU" i="1" dirty="0" smtClean="0">
                <a:ea typeface="+mn-ea"/>
              </a:rPr>
              <a:t>f(x)</a:t>
            </a:r>
            <a:endParaRPr lang="en-AU" dirty="0" smtClean="0">
              <a:ea typeface="+mn-ea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 polynomial </a:t>
            </a:r>
            <a:r>
              <a:rPr lang="en-US" i="1" dirty="0" smtClean="0">
                <a:ea typeface="+mn-ea"/>
                <a:cs typeface="+mn-cs"/>
              </a:rPr>
              <a:t>f(x) </a:t>
            </a:r>
            <a:r>
              <a:rPr lang="en-US" dirty="0" smtClean="0">
                <a:ea typeface="+mn-ea"/>
                <a:cs typeface="+mn-cs"/>
              </a:rPr>
              <a:t>over a field </a:t>
            </a:r>
            <a:r>
              <a:rPr lang="en-US" i="1" dirty="0" smtClean="0">
                <a:ea typeface="+mn-ea"/>
                <a:cs typeface="+mn-cs"/>
              </a:rPr>
              <a:t>F </a:t>
            </a:r>
            <a:r>
              <a:rPr lang="en-US" dirty="0" smtClean="0">
                <a:ea typeface="+mn-ea"/>
                <a:cs typeface="+mn-cs"/>
              </a:rPr>
              <a:t>is called </a:t>
            </a:r>
            <a:r>
              <a:rPr lang="en-US" b="1" dirty="0" smtClean="0">
                <a:ea typeface="+mn-ea"/>
                <a:cs typeface="+mn-cs"/>
              </a:rPr>
              <a:t>irreducible </a:t>
            </a:r>
            <a:r>
              <a:rPr lang="en-US" dirty="0" smtClean="0">
                <a:ea typeface="+mn-ea"/>
                <a:cs typeface="+mn-cs"/>
              </a:rPr>
              <a:t>if and only if </a:t>
            </a:r>
            <a:r>
              <a:rPr lang="en-US" i="1" dirty="0" smtClean="0">
                <a:ea typeface="+mn-ea"/>
                <a:cs typeface="+mn-cs"/>
              </a:rPr>
              <a:t>f(x) </a:t>
            </a:r>
            <a:r>
              <a:rPr lang="en-US" dirty="0" smtClean="0">
                <a:ea typeface="+mn-ea"/>
                <a:cs typeface="+mn-cs"/>
              </a:rPr>
              <a:t>cannot be expressed as a product of two polynomials, both over </a:t>
            </a:r>
            <a:r>
              <a:rPr lang="en-US" i="1" dirty="0" smtClean="0">
                <a:ea typeface="+mn-ea"/>
                <a:cs typeface="+mn-cs"/>
              </a:rPr>
              <a:t>F, </a:t>
            </a:r>
            <a:r>
              <a:rPr lang="en-US" dirty="0" smtClean="0">
                <a:ea typeface="+mn-ea"/>
                <a:cs typeface="+mn-cs"/>
              </a:rPr>
              <a:t>and both of degree lower than that of </a:t>
            </a:r>
            <a:r>
              <a:rPr lang="en-US" i="1" dirty="0" smtClean="0">
                <a:ea typeface="+mn-ea"/>
                <a:cs typeface="+mn-cs"/>
              </a:rPr>
              <a:t>f(x)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An irreducible polynomial is also called a </a:t>
            </a:r>
            <a:r>
              <a:rPr lang="en-US" b="1" dirty="0" smtClean="0">
                <a:ea typeface="+mn-ea"/>
              </a:rPr>
              <a:t>prime polynomial</a:t>
            </a:r>
            <a:endParaRPr lang="en-AU" b="1" dirty="0"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8E293-5757-B443-AD77-BD23F0D77BC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7522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609600"/>
                <a:ext cx="3613150" cy="2819400"/>
              </a:xfrm>
            </p:spPr>
            <p:txBody>
              <a:bodyPr/>
              <a:lstStyle/>
              <a:p>
                <a:r>
                  <a:rPr lang="en-US" dirty="0" smtClean="0"/>
                  <a:t> Example of Polynomial Arithmetic </a:t>
                </a:r>
                <a:br>
                  <a:rPr lang="en-US" dirty="0" smtClean="0"/>
                </a:br>
                <a:r>
                  <a:rPr lang="en-US" dirty="0" smtClean="0"/>
                  <a:t>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(2)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07522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609600"/>
                <a:ext cx="3613150" cy="2819400"/>
              </a:xfrm>
              <a:blipFill rotWithShape="1">
                <a:blip r:embed="rId3"/>
                <a:stretch>
                  <a:fillRect b="-7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7524" name="Picture 7" descr="f4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5812" y="0"/>
            <a:ext cx="529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1B74E-94C9-3A46-BDDD-4A5C29C0C52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6237312"/>
            <a:ext cx="720080" cy="369332"/>
          </a:xfrm>
          <a:prstGeom prst="rect">
            <a:avLst/>
          </a:prstGeom>
          <a:solidFill>
            <a:srgbClr val="ECECEC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1618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>
                  <a:lnSpc>
                    <a:spcPts val="4300"/>
                  </a:lnSpc>
                </a:pPr>
                <a:r>
                  <a:rPr lang="en-US" sz="4800" dirty="0" smtClean="0"/>
                  <a:t>Arithmetic in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sz="4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11618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1619" name="Picture 7"/>
          <p:cNvPicPr>
            <a:picLocks noChangeAspect="1"/>
          </p:cNvPicPr>
          <p:nvPr/>
        </p:nvPicPr>
        <p:blipFill>
          <a:blip r:embed="rId4"/>
          <a:srcRect r="30000"/>
          <a:stretch>
            <a:fillRect/>
          </a:stretch>
        </p:blipFill>
        <p:spPr bwMode="auto">
          <a:xfrm>
            <a:off x="762000" y="1676400"/>
            <a:ext cx="7543800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0" name="TextBox 8"/>
          <p:cNvSpPr txBox="1">
            <a:spLocks noChangeArrowheads="1"/>
          </p:cNvSpPr>
          <p:nvPr/>
        </p:nvSpPr>
        <p:spPr bwMode="auto">
          <a:xfrm>
            <a:off x="4419600" y="6324600"/>
            <a:ext cx="1352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(a) Addition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995936" y="6356351"/>
            <a:ext cx="592832" cy="338138"/>
          </a:xfrm>
        </p:spPr>
        <p:txBody>
          <a:bodyPr/>
          <a:lstStyle/>
          <a:p>
            <a:pPr>
              <a:defRPr/>
            </a:pPr>
            <a:fld id="{0738E293-5757-B443-AD77-BD23F0D77BC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3666" name="Title 4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39688"/>
                <a:ext cx="9143999" cy="1412875"/>
              </a:xfrm>
            </p:spPr>
            <p:txBody>
              <a:bodyPr/>
              <a:lstStyle/>
              <a:p>
                <a:pPr>
                  <a:lnSpc>
                    <a:spcPts val="5000"/>
                  </a:lnSpc>
                </a:pPr>
                <a:r>
                  <a:rPr lang="en-US" sz="4800" dirty="0" smtClean="0"/>
                  <a:t>Arithmetic in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𝐺𝐹</m:t>
                    </m:r>
                    <m:r>
                      <a:rPr lang="en-US" sz="48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800" dirty="0" smtClean="0"/>
                  <a:t/>
                </a:r>
                <a:br>
                  <a:rPr lang="en-US" sz="4800" dirty="0" smtClean="0"/>
                </a:br>
                <a:r>
                  <a:rPr lang="en-US" sz="3200" dirty="0" smtClean="0"/>
                  <a:t>(modulo the irreducible polynomial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3200" dirty="0" smtClean="0"/>
                  <a:t>)</a:t>
                </a:r>
              </a:p>
            </p:txBody>
          </p:sp>
        </mc:Choice>
        <mc:Fallback xmlns="">
          <p:sp>
            <p:nvSpPr>
              <p:cNvPr id="113666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39688"/>
                <a:ext cx="9143999" cy="1412875"/>
              </a:xfrm>
              <a:blipFill rotWithShape="1">
                <a:blip r:embed="rId3"/>
                <a:stretch>
                  <a:fillRect t="-1428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3667" name="Picture 6"/>
          <p:cNvPicPr>
            <a:picLocks noChangeAspect="1"/>
          </p:cNvPicPr>
          <p:nvPr/>
        </p:nvPicPr>
        <p:blipFill>
          <a:blip r:embed="rId4"/>
          <a:srcRect r="28619"/>
          <a:stretch>
            <a:fillRect/>
          </a:stretch>
        </p:blipFill>
        <p:spPr bwMode="auto">
          <a:xfrm>
            <a:off x="914400" y="1676400"/>
            <a:ext cx="7543800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8" name="Rectangle 9"/>
          <p:cNvSpPr>
            <a:spLocks noChangeArrowheads="1"/>
          </p:cNvSpPr>
          <p:nvPr/>
        </p:nvSpPr>
        <p:spPr bwMode="auto">
          <a:xfrm>
            <a:off x="4572000" y="6324600"/>
            <a:ext cx="186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(b) Multiplication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139952" y="6356350"/>
            <a:ext cx="609600" cy="365125"/>
          </a:xfrm>
        </p:spPr>
        <p:txBody>
          <a:bodyPr/>
          <a:lstStyle/>
          <a:p>
            <a:pPr>
              <a:defRPr/>
            </a:pPr>
            <a:fld id="{0738E293-5757-B443-AD77-BD23F0D77BC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5714" name="Title 4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2553816"/>
                <a:ext cx="4248472" cy="2819400"/>
              </a:xfrm>
            </p:spPr>
            <p:txBody>
              <a:bodyPr/>
              <a:lstStyle/>
              <a:p>
                <a:r>
                  <a:rPr lang="en-US" sz="4800" dirty="0" smtClean="0"/>
                  <a:t/>
                </a:r>
                <a:br>
                  <a:rPr lang="en-US" sz="4800" dirty="0" smtClean="0"/>
                </a:br>
                <a:r>
                  <a:rPr lang="en-US" sz="4800" dirty="0" smtClean="0"/>
                  <a:t/>
                </a:r>
                <a:br>
                  <a:rPr lang="en-US" sz="4800" dirty="0" smtClean="0"/>
                </a:br>
                <a:r>
                  <a:rPr lang="en-US" sz="4400" dirty="0" smtClean="0"/>
                  <a:t>Arithmetic in </a:t>
                </a:r>
                <a:br>
                  <a:rPr lang="en-US" sz="4400" dirty="0" smtClean="0"/>
                </a:b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𝐺𝐹</m:t>
                    </m:r>
                    <m:r>
                      <a:rPr lang="en-US" sz="4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dirty="0" smtClean="0"/>
                  <a:t> =  </a:t>
                </a:r>
                <a:br>
                  <a:rPr lang="en-US" sz="4400" dirty="0" smtClean="0"/>
                </a:br>
                <a:r>
                  <a:rPr lang="en-US" sz="4400" dirty="0" smtClean="0"/>
                  <a:t>{1,2,3,4,5,6,7},</a:t>
                </a:r>
                <a:br>
                  <a:rPr lang="en-US" sz="4400" dirty="0" smtClean="0"/>
                </a:br>
                <a:r>
                  <a:rPr lang="en-US" dirty="0" smtClean="0"/>
                  <a:t>where</a:t>
                </a:r>
                <a:r>
                  <a:rPr lang="en-US" sz="4400" dirty="0" smtClean="0"/>
                  <a:t> </a:t>
                </a:r>
                <a:br>
                  <a:rPr lang="en-US" sz="4400" dirty="0" smtClean="0"/>
                </a:br>
                <a:r>
                  <a:rPr lang="en-US" dirty="0" smtClean="0"/>
                  <a:t>0=000,1=100,2=010,</a:t>
                </a:r>
                <a:br>
                  <a:rPr lang="en-US" dirty="0" smtClean="0"/>
                </a:br>
                <a:r>
                  <a:rPr lang="en-US" dirty="0" smtClean="0"/>
                  <a:t>3=011, 4=100, 5=101,</a:t>
                </a:r>
                <a:br>
                  <a:rPr lang="en-US" dirty="0" smtClean="0"/>
                </a:br>
                <a:r>
                  <a:rPr lang="en-US" dirty="0" smtClean="0"/>
                  <a:t>6=110,</a:t>
                </a:r>
                <a:r>
                  <a:rPr lang="en-US" dirty="0"/>
                  <a:t> </a:t>
                </a:r>
                <a:r>
                  <a:rPr lang="en-US" dirty="0" smtClean="0"/>
                  <a:t>7=111</a:t>
                </a:r>
              </a:p>
            </p:txBody>
          </p:sp>
        </mc:Choice>
        <mc:Fallback xmlns="">
          <p:sp>
            <p:nvSpPr>
              <p:cNvPr id="115714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2553816"/>
                <a:ext cx="4248472" cy="2819400"/>
              </a:xfrm>
              <a:blipFill rotWithShape="1">
                <a:blip r:embed="rId3"/>
                <a:stretch>
                  <a:fillRect l="-574" t="-61255" r="-287" b="-8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5715" name="Picture 5"/>
          <p:cNvPicPr>
            <a:picLocks noChangeAspect="1"/>
          </p:cNvPicPr>
          <p:nvPr/>
        </p:nvPicPr>
        <p:blipFill>
          <a:blip r:embed="rId4"/>
          <a:srcRect l="-3014" r="76820"/>
          <a:stretch>
            <a:fillRect/>
          </a:stretch>
        </p:blipFill>
        <p:spPr bwMode="auto">
          <a:xfrm>
            <a:off x="4427984" y="-686829"/>
            <a:ext cx="4411216" cy="733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1B74E-94C9-3A46-BDDD-4A5C29C0C52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AU" smtClean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752600"/>
            <a:ext cx="3565525" cy="4778375"/>
          </a:xfrm>
        </p:spPr>
        <p:txBody>
          <a:bodyPr/>
          <a:lstStyle/>
          <a:p>
            <a:r>
              <a:rPr lang="en-US" smtClean="0"/>
              <a:t>Divisibility and the division algorithm</a:t>
            </a:r>
          </a:p>
          <a:p>
            <a:r>
              <a:rPr lang="en-US" smtClean="0"/>
              <a:t>The Euclidean algorithm</a:t>
            </a:r>
          </a:p>
          <a:p>
            <a:r>
              <a:rPr lang="en-US" smtClean="0"/>
              <a:t>Modular arithmetic</a:t>
            </a:r>
          </a:p>
          <a:p>
            <a:r>
              <a:rPr lang="en-US" smtClean="0"/>
              <a:t>Groups, rings, and fields</a:t>
            </a:r>
            <a:endParaRPr lang="en-AU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052" name="Content Placeholder 1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867400" y="1752600"/>
                <a:ext cx="3124200" cy="4778375"/>
              </a:xfrm>
            </p:spPr>
            <p:txBody>
              <a:bodyPr/>
              <a:lstStyle/>
              <a:p>
                <a:r>
                  <a:rPr lang="en-US" dirty="0" smtClean="0"/>
                  <a:t>Finite fields of the form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𝐺𝐹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Polynomial arithmetic</a:t>
                </a:r>
              </a:p>
              <a:p>
                <a:r>
                  <a:rPr lang="en-US" dirty="0" smtClean="0"/>
                  <a:t>Finite fields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𝐺𝐹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13005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867400" y="1752600"/>
                <a:ext cx="3124200" cy="4778375"/>
              </a:xfrm>
              <a:blipFill rotWithShape="1">
                <a:blip r:embed="rId3"/>
                <a:stretch>
                  <a:fillRect l="-3125" t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Placeholder 4" descr="crypto.jpg"/>
          <p:cNvPicPr>
            <a:picLocks noChangeAspect="1"/>
          </p:cNvPicPr>
          <p:nvPr/>
        </p:nvPicPr>
        <p:blipFill>
          <a:blip r:embed="rId4">
            <a:alphaModFix/>
            <a:lum bright="28000"/>
          </a:blip>
          <a:srcRect l="-16674" t="-1111" r="-18211" b="44444"/>
          <a:stretch>
            <a:fillRect/>
          </a:stretch>
        </p:blipFill>
        <p:spPr bwMode="auto">
          <a:xfrm>
            <a:off x="3505200" y="2819400"/>
            <a:ext cx="2109547" cy="1209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  <a:headEnd/>
            <a:tailEnd/>
          </a:ln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C1D24-2EC1-FF44-89DA-12B55CC0C8D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Divisibility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5624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 If </a:t>
            </a:r>
            <a:r>
              <a:rPr lang="en-US" i="1" dirty="0" smtClean="0">
                <a:ea typeface="+mn-ea"/>
                <a:cs typeface="+mn-cs"/>
              </a:rPr>
              <a:t>a </a:t>
            </a:r>
            <a:r>
              <a:rPr lang="en-US" dirty="0" smtClean="0">
                <a:ea typeface="+mn-ea"/>
                <a:cs typeface="+mn-cs"/>
              </a:rPr>
              <a:t>| 1, then </a:t>
            </a:r>
            <a:r>
              <a:rPr lang="en-US" i="1" dirty="0" smtClean="0">
                <a:ea typeface="+mn-ea"/>
                <a:cs typeface="+mn-cs"/>
              </a:rPr>
              <a:t>a</a:t>
            </a:r>
            <a:r>
              <a:rPr lang="en-US" dirty="0" smtClean="0">
                <a:ea typeface="+mn-ea"/>
                <a:cs typeface="+mn-cs"/>
              </a:rPr>
              <a:t> = ±1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 If </a:t>
            </a:r>
            <a:r>
              <a:rPr lang="en-US" i="1" dirty="0" smtClean="0">
                <a:ea typeface="+mn-ea"/>
                <a:cs typeface="+mn-cs"/>
              </a:rPr>
              <a:t>a</a:t>
            </a:r>
            <a:r>
              <a:rPr lang="en-US" dirty="0" smtClean="0">
                <a:ea typeface="+mn-ea"/>
                <a:cs typeface="+mn-cs"/>
              </a:rPr>
              <a:t> | </a:t>
            </a:r>
            <a:r>
              <a:rPr lang="en-US" i="1" dirty="0" smtClean="0">
                <a:ea typeface="+mn-ea"/>
                <a:cs typeface="+mn-cs"/>
              </a:rPr>
              <a:t>b</a:t>
            </a:r>
            <a:r>
              <a:rPr lang="en-US" dirty="0" smtClean="0">
                <a:ea typeface="+mn-ea"/>
                <a:cs typeface="+mn-cs"/>
              </a:rPr>
              <a:t> and </a:t>
            </a:r>
            <a:r>
              <a:rPr lang="en-US" i="1" dirty="0" smtClean="0">
                <a:ea typeface="+mn-ea"/>
                <a:cs typeface="+mn-cs"/>
              </a:rPr>
              <a:t>b</a:t>
            </a:r>
            <a:r>
              <a:rPr lang="en-US" dirty="0" smtClean="0">
                <a:ea typeface="+mn-ea"/>
                <a:cs typeface="+mn-cs"/>
              </a:rPr>
              <a:t> | </a:t>
            </a:r>
            <a:r>
              <a:rPr lang="en-US" i="1" dirty="0" smtClean="0">
                <a:ea typeface="+mn-ea"/>
                <a:cs typeface="+mn-cs"/>
              </a:rPr>
              <a:t>a</a:t>
            </a:r>
            <a:r>
              <a:rPr lang="en-US" dirty="0" smtClean="0">
                <a:ea typeface="+mn-ea"/>
                <a:cs typeface="+mn-cs"/>
              </a:rPr>
              <a:t>, then </a:t>
            </a:r>
            <a:r>
              <a:rPr lang="en-US" i="1" dirty="0" smtClean="0">
                <a:ea typeface="+mn-ea"/>
                <a:cs typeface="+mn-cs"/>
              </a:rPr>
              <a:t>a</a:t>
            </a:r>
            <a:r>
              <a:rPr lang="en-US" dirty="0" smtClean="0">
                <a:ea typeface="+mn-ea"/>
                <a:cs typeface="+mn-cs"/>
              </a:rPr>
              <a:t> = ±</a:t>
            </a:r>
            <a:r>
              <a:rPr lang="en-US" i="1" dirty="0" smtClean="0">
                <a:ea typeface="+mn-ea"/>
                <a:cs typeface="+mn-cs"/>
              </a:rPr>
              <a:t>b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 Any </a:t>
            </a:r>
            <a:r>
              <a:rPr lang="en-US" i="1" dirty="0" smtClean="0">
                <a:ea typeface="+mn-ea"/>
                <a:cs typeface="+mn-cs"/>
              </a:rPr>
              <a:t>b</a:t>
            </a:r>
            <a:r>
              <a:rPr lang="en-US" dirty="0" smtClean="0">
                <a:ea typeface="+mn-ea"/>
                <a:cs typeface="+mn-cs"/>
              </a:rPr>
              <a:t> ≠ 0 divides 0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If </a:t>
            </a:r>
            <a:r>
              <a:rPr lang="en-US" i="1" dirty="0" smtClean="0">
                <a:ea typeface="+mn-ea"/>
                <a:cs typeface="+mn-cs"/>
              </a:rPr>
              <a:t>a</a:t>
            </a:r>
            <a:r>
              <a:rPr lang="en-US" dirty="0" smtClean="0">
                <a:ea typeface="+mn-ea"/>
                <a:cs typeface="+mn-cs"/>
              </a:rPr>
              <a:t> | </a:t>
            </a:r>
            <a:r>
              <a:rPr lang="en-US" i="1" dirty="0" smtClean="0">
                <a:ea typeface="+mn-ea"/>
                <a:cs typeface="+mn-cs"/>
              </a:rPr>
              <a:t>b</a:t>
            </a:r>
            <a:r>
              <a:rPr lang="en-US" dirty="0" smtClean="0">
                <a:ea typeface="+mn-ea"/>
                <a:cs typeface="+mn-cs"/>
              </a:rPr>
              <a:t> and </a:t>
            </a:r>
            <a:r>
              <a:rPr lang="en-US" i="1" dirty="0" smtClean="0">
                <a:ea typeface="+mn-ea"/>
                <a:cs typeface="+mn-cs"/>
              </a:rPr>
              <a:t>b</a:t>
            </a:r>
            <a:r>
              <a:rPr lang="en-US" dirty="0" smtClean="0">
                <a:ea typeface="+mn-ea"/>
                <a:cs typeface="+mn-cs"/>
              </a:rPr>
              <a:t> | </a:t>
            </a:r>
            <a:r>
              <a:rPr lang="en-US" i="1" dirty="0" smtClean="0">
                <a:ea typeface="+mn-ea"/>
                <a:cs typeface="+mn-cs"/>
              </a:rPr>
              <a:t>c</a:t>
            </a:r>
            <a:r>
              <a:rPr lang="en-US" dirty="0" smtClean="0">
                <a:ea typeface="+mn-ea"/>
                <a:cs typeface="+mn-cs"/>
              </a:rPr>
              <a:t>, then </a:t>
            </a:r>
            <a:r>
              <a:rPr lang="en-US" i="1" dirty="0" smtClean="0">
                <a:ea typeface="+mn-ea"/>
                <a:cs typeface="+mn-cs"/>
              </a:rPr>
              <a:t>a</a:t>
            </a:r>
            <a:r>
              <a:rPr lang="en-US" dirty="0" smtClean="0">
                <a:ea typeface="+mn-ea"/>
                <a:cs typeface="+mn-cs"/>
              </a:rPr>
              <a:t> | </a:t>
            </a:r>
            <a:r>
              <a:rPr lang="en-US" i="1" dirty="0" smtClean="0">
                <a:ea typeface="+mn-ea"/>
                <a:cs typeface="+mn-cs"/>
              </a:rPr>
              <a:t>c</a:t>
            </a:r>
            <a:r>
              <a:rPr lang="en-US" dirty="0" smtClean="0">
                <a:ea typeface="+mn-ea"/>
                <a:cs typeface="+mn-cs"/>
              </a:rPr>
              <a:t>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If </a:t>
            </a:r>
            <a:r>
              <a:rPr lang="en-US" i="1" dirty="0" smtClean="0">
                <a:ea typeface="+mn-ea"/>
                <a:cs typeface="+mn-cs"/>
              </a:rPr>
              <a:t>b </a:t>
            </a:r>
            <a:r>
              <a:rPr lang="en-US" dirty="0" smtClean="0">
                <a:ea typeface="+mn-ea"/>
                <a:cs typeface="+mn-cs"/>
              </a:rPr>
              <a:t>| </a:t>
            </a:r>
            <a:r>
              <a:rPr lang="en-US" i="1" dirty="0" smtClean="0">
                <a:ea typeface="+mn-ea"/>
                <a:cs typeface="+mn-cs"/>
              </a:rPr>
              <a:t>g</a:t>
            </a:r>
            <a:r>
              <a:rPr lang="en-US" dirty="0" smtClean="0">
                <a:ea typeface="+mn-ea"/>
                <a:cs typeface="+mn-cs"/>
              </a:rPr>
              <a:t> and </a:t>
            </a:r>
            <a:r>
              <a:rPr lang="en-US" i="1" dirty="0" smtClean="0">
                <a:ea typeface="+mn-ea"/>
                <a:cs typeface="+mn-cs"/>
              </a:rPr>
              <a:t>b </a:t>
            </a:r>
            <a:r>
              <a:rPr lang="en-US" dirty="0" smtClean="0">
                <a:ea typeface="+mn-ea"/>
                <a:cs typeface="+mn-cs"/>
              </a:rPr>
              <a:t>| </a:t>
            </a:r>
            <a:r>
              <a:rPr lang="en-US" i="1" dirty="0" smtClean="0">
                <a:ea typeface="+mn-ea"/>
                <a:cs typeface="+mn-cs"/>
              </a:rPr>
              <a:t>h</a:t>
            </a:r>
            <a:r>
              <a:rPr lang="en-US" dirty="0" smtClean="0">
                <a:ea typeface="+mn-ea"/>
                <a:cs typeface="+mn-cs"/>
              </a:rPr>
              <a:t>, then </a:t>
            </a:r>
            <a:r>
              <a:rPr lang="en-US" i="1" dirty="0" smtClean="0">
                <a:ea typeface="+mn-ea"/>
                <a:cs typeface="+mn-cs"/>
              </a:rPr>
              <a:t>b </a:t>
            </a:r>
            <a:r>
              <a:rPr lang="en-US" dirty="0" smtClean="0">
                <a:ea typeface="+mn-ea"/>
                <a:cs typeface="+mn-cs"/>
              </a:rPr>
              <a:t>| (</a:t>
            </a:r>
            <a:r>
              <a:rPr lang="en-US" i="1" dirty="0" smtClean="0">
                <a:ea typeface="+mn-ea"/>
                <a:cs typeface="+mn-cs"/>
              </a:rPr>
              <a:t>mg</a:t>
            </a:r>
            <a:r>
              <a:rPr lang="en-US" dirty="0" smtClean="0">
                <a:ea typeface="+mn-ea"/>
                <a:cs typeface="+mn-cs"/>
              </a:rPr>
              <a:t> + </a:t>
            </a:r>
            <a:r>
              <a:rPr lang="en-US" i="1" dirty="0" smtClean="0">
                <a:ea typeface="+mn-ea"/>
                <a:cs typeface="+mn-cs"/>
              </a:rPr>
              <a:t>nh</a:t>
            </a:r>
            <a:r>
              <a:rPr lang="en-US" dirty="0" smtClean="0">
                <a:ea typeface="+mn-ea"/>
                <a:cs typeface="+mn-cs"/>
              </a:rPr>
              <a:t>) for arbitrary integers </a:t>
            </a:r>
            <a:r>
              <a:rPr lang="en-US" i="1" dirty="0" smtClean="0">
                <a:ea typeface="+mn-ea"/>
                <a:cs typeface="+mn-cs"/>
              </a:rPr>
              <a:t>m</a:t>
            </a:r>
            <a:r>
              <a:rPr lang="en-US" dirty="0" smtClean="0">
                <a:ea typeface="+mn-ea"/>
                <a:cs typeface="+mn-cs"/>
              </a:rPr>
              <a:t> and </a:t>
            </a:r>
            <a:r>
              <a:rPr lang="en-US" i="1" dirty="0" smtClean="0">
                <a:ea typeface="+mn-ea"/>
                <a:cs typeface="+mn-cs"/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4572000"/>
            <a:ext cx="436584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Arial" pitchFamily="-1" charset="0"/>
              </a:rPr>
              <a:t> </a:t>
            </a:r>
            <a:r>
              <a:rPr lang="en-US" sz="2400" dirty="0">
                <a:latin typeface="+mn-lt"/>
              </a:rPr>
              <a:t>11 | 66 </a:t>
            </a:r>
            <a:r>
              <a:rPr lang="en-US" sz="2400" dirty="0" smtClean="0">
                <a:latin typeface="+mn-lt"/>
              </a:rPr>
              <a:t> and  66 </a:t>
            </a:r>
            <a:r>
              <a:rPr lang="en-US" sz="2400" dirty="0">
                <a:latin typeface="+mn-lt"/>
              </a:rPr>
              <a:t>| 198 </a:t>
            </a:r>
            <a:r>
              <a:rPr lang="en-US" sz="2400" dirty="0" smtClean="0">
                <a:latin typeface="+mn-lt"/>
              </a:rPr>
              <a:t>  </a:t>
            </a:r>
            <a:r>
              <a:rPr lang="en-US" sz="2400" dirty="0" smtClean="0">
                <a:latin typeface="+mn-lt"/>
                <a:sym typeface="Symbol"/>
              </a:rPr>
              <a:t>  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11 | 198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8E293-5757-B443-AD77-BD23F0D77BC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Division Algorithm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792163" y="2122165"/>
            <a:ext cx="8028309" cy="310703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Given any positive integer </a:t>
            </a:r>
            <a:r>
              <a:rPr lang="en-US" i="1" dirty="0" smtClean="0"/>
              <a:t>n </a:t>
            </a:r>
            <a:r>
              <a:rPr lang="en-US" dirty="0" smtClean="0"/>
              <a:t>and any nonnegative integer </a:t>
            </a:r>
            <a:r>
              <a:rPr lang="en-US" i="1" dirty="0" smtClean="0"/>
              <a:t>a, </a:t>
            </a:r>
            <a:r>
              <a:rPr lang="en-US" dirty="0" smtClean="0"/>
              <a:t>if we divide </a:t>
            </a:r>
            <a:r>
              <a:rPr lang="en-US" i="1" dirty="0" smtClean="0"/>
              <a:t>a</a:t>
            </a:r>
            <a:r>
              <a:rPr lang="en-US" dirty="0" smtClean="0"/>
              <a:t> by </a:t>
            </a:r>
            <a:r>
              <a:rPr lang="en-US" i="1" dirty="0" smtClean="0"/>
              <a:t>n</a:t>
            </a:r>
            <a:r>
              <a:rPr lang="en-US" dirty="0" smtClean="0"/>
              <a:t> we get an integer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quotient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q</a:t>
            </a:r>
            <a:r>
              <a:rPr lang="en-US" dirty="0" smtClean="0"/>
              <a:t> and an integer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remainder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en-US" dirty="0" smtClean="0"/>
              <a:t> such that:</a:t>
            </a:r>
          </a:p>
          <a:p>
            <a:pPr lvl="1" algn="ctr">
              <a:buFont typeface="Candara" pitchFamily="-84" charset="0"/>
              <a:buNone/>
            </a:pPr>
            <a:r>
              <a:rPr lang="en-US" sz="2800" i="1" dirty="0" smtClean="0"/>
              <a:t>	a  =  </a:t>
            </a:r>
            <a:r>
              <a:rPr lang="en-US" sz="2800" i="1" dirty="0" err="1" smtClean="0"/>
              <a:t>qn</a:t>
            </a:r>
            <a:r>
              <a:rPr lang="en-US" sz="2800" i="1" dirty="0" smtClean="0"/>
              <a:t> + r,    0 ≤ r &lt; n;   q = [a/n]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8E293-5757-B443-AD77-BD23F0D77BC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f1.pdf"/>
          <p:cNvPicPr>
            <a:picLocks noChangeAspect="1"/>
          </p:cNvPicPr>
          <p:nvPr/>
        </p:nvPicPr>
        <p:blipFill>
          <a:blip r:embed="rId3"/>
          <a:srcRect l="5882" t="18182" r="4706" b="309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0C4C7-E6BB-984E-935A-7BAFFF217E5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6093296"/>
            <a:ext cx="1440160" cy="369332"/>
          </a:xfrm>
          <a:prstGeom prst="rect">
            <a:avLst/>
          </a:prstGeom>
          <a:solidFill>
            <a:srgbClr val="ECECEC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980728"/>
            <a:ext cx="1337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the quotient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0352" y="1844824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the remainder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3613150" cy="2057400"/>
          </a:xfrm>
        </p:spPr>
        <p:txBody>
          <a:bodyPr/>
          <a:lstStyle/>
          <a:p>
            <a:r>
              <a:rPr lang="en-AU" sz="6000" dirty="0" smtClean="0"/>
              <a:t>Euclidean Algorithm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886325" y="381000"/>
            <a:ext cx="3813175" cy="5697538"/>
          </a:xfrm>
        </p:spPr>
        <p:txBody>
          <a:bodyPr>
            <a:normAutofit/>
          </a:bodyPr>
          <a:lstStyle/>
          <a:p>
            <a:r>
              <a:rPr lang="en-AU" sz="2000" dirty="0" smtClean="0"/>
              <a:t>Procedure to determine the greatest common divisor of two positive integers</a:t>
            </a:r>
          </a:p>
          <a:p>
            <a:r>
              <a:rPr lang="en-AU" sz="2000" dirty="0" smtClean="0"/>
              <a:t>Two integers are </a:t>
            </a:r>
            <a:r>
              <a:rPr lang="en-AU" sz="2000" b="1" dirty="0" smtClean="0"/>
              <a:t>relatively prime </a:t>
            </a:r>
            <a:r>
              <a:rPr lang="en-AU" sz="2000" dirty="0" smtClean="0"/>
              <a:t>if their only common positive integer factor is 1</a:t>
            </a:r>
          </a:p>
        </p:txBody>
      </p:sp>
      <p:pic>
        <p:nvPicPr>
          <p:cNvPr id="46084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276600"/>
            <a:ext cx="294640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1B74E-94C9-3A46-BDDD-4A5C29C0C52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/>
          <p:cNvSpPr>
            <a:spLocks noGrp="1"/>
          </p:cNvSpPr>
          <p:nvPr>
            <p:ph type="title"/>
          </p:nvPr>
        </p:nvSpPr>
        <p:spPr>
          <a:xfrm>
            <a:off x="-36512" y="39688"/>
            <a:ext cx="9252445" cy="1412875"/>
          </a:xfrm>
        </p:spPr>
        <p:txBody>
          <a:bodyPr/>
          <a:lstStyle/>
          <a:p>
            <a:r>
              <a:rPr lang="en-US" sz="5200" dirty="0" smtClean="0"/>
              <a:t>Greatest Common Divisor (GCD)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3" y="1772816"/>
            <a:ext cx="8424936" cy="4320480"/>
          </a:xfrm>
        </p:spPr>
        <p:txBody>
          <a:bodyPr rtlCol="0">
            <a:norm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The </a:t>
            </a:r>
            <a:r>
              <a:rPr lang="en-US" sz="2400" b="1" dirty="0" smtClean="0">
                <a:ea typeface="+mn-ea"/>
                <a:cs typeface="+mn-cs"/>
              </a:rPr>
              <a:t>greatest common divisor </a:t>
            </a:r>
            <a:r>
              <a:rPr lang="en-US" sz="2400" dirty="0" smtClean="0">
                <a:ea typeface="+mn-ea"/>
                <a:cs typeface="+mn-cs"/>
              </a:rPr>
              <a:t>of </a:t>
            </a:r>
            <a:r>
              <a:rPr lang="en-US" sz="2400" i="1" dirty="0" smtClean="0">
                <a:ea typeface="+mn-ea"/>
                <a:cs typeface="+mn-cs"/>
              </a:rPr>
              <a:t>a </a:t>
            </a:r>
            <a:r>
              <a:rPr lang="en-US" sz="2400" dirty="0" smtClean="0">
                <a:ea typeface="+mn-ea"/>
                <a:cs typeface="+mn-cs"/>
              </a:rPr>
              <a:t>and </a:t>
            </a:r>
            <a:r>
              <a:rPr lang="en-US" sz="2400" i="1" dirty="0" smtClean="0">
                <a:ea typeface="+mn-ea"/>
                <a:cs typeface="+mn-cs"/>
              </a:rPr>
              <a:t>b  denoted by </a:t>
            </a:r>
            <a:r>
              <a:rPr lang="en-US" sz="2400" i="1" dirty="0" err="1" smtClean="0">
                <a:ea typeface="+mn-ea"/>
                <a:cs typeface="+mn-cs"/>
              </a:rPr>
              <a:t>gcd</a:t>
            </a:r>
            <a:r>
              <a:rPr lang="en-US" sz="2400" i="1" dirty="0" smtClean="0">
                <a:ea typeface="+mn-ea"/>
                <a:cs typeface="+mn-cs"/>
              </a:rPr>
              <a:t>(</a:t>
            </a:r>
            <a:r>
              <a:rPr lang="en-US" sz="2400" i="1" dirty="0" err="1" smtClean="0">
                <a:ea typeface="+mn-ea"/>
                <a:cs typeface="+mn-cs"/>
              </a:rPr>
              <a:t>a,b</a:t>
            </a:r>
            <a:r>
              <a:rPr lang="en-US" sz="2400" i="1" dirty="0" smtClean="0">
                <a:ea typeface="+mn-ea"/>
                <a:cs typeface="+mn-cs"/>
              </a:rPr>
              <a:t>) </a:t>
            </a:r>
            <a:r>
              <a:rPr lang="en-US" sz="2400" dirty="0" smtClean="0">
                <a:ea typeface="+mn-ea"/>
                <a:cs typeface="+mn-cs"/>
              </a:rPr>
              <a:t>is the largest positive integer that divides both </a:t>
            </a:r>
            <a:r>
              <a:rPr lang="en-US" sz="2400" i="1" dirty="0" smtClean="0">
                <a:ea typeface="+mn-ea"/>
                <a:cs typeface="+mn-cs"/>
              </a:rPr>
              <a:t>a </a:t>
            </a:r>
            <a:r>
              <a:rPr lang="en-US" sz="2400" dirty="0" smtClean="0">
                <a:ea typeface="+mn-ea"/>
                <a:cs typeface="+mn-cs"/>
              </a:rPr>
              <a:t>and </a:t>
            </a:r>
            <a:r>
              <a:rPr lang="en-US" sz="2400" i="1" dirty="0" smtClean="0">
                <a:ea typeface="+mn-ea"/>
                <a:cs typeface="+mn-cs"/>
              </a:rPr>
              <a:t>b</a:t>
            </a:r>
          </a:p>
          <a:p>
            <a:pPr fontAlgn="auto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We define gcd(0,0) = 0</a:t>
            </a:r>
          </a:p>
          <a:p>
            <a:pPr fontAlgn="auto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A positive integer </a:t>
            </a:r>
            <a:r>
              <a:rPr lang="en-US" sz="2400" i="1" dirty="0" smtClean="0">
                <a:ea typeface="+mn-ea"/>
                <a:cs typeface="+mn-cs"/>
              </a:rPr>
              <a:t>c </a:t>
            </a:r>
            <a:r>
              <a:rPr lang="en-US" sz="2400" dirty="0" smtClean="0">
                <a:ea typeface="+mn-ea"/>
                <a:cs typeface="+mn-cs"/>
              </a:rPr>
              <a:t>is the gcd of </a:t>
            </a:r>
            <a:r>
              <a:rPr lang="en-US" sz="2400" i="1" dirty="0" smtClean="0">
                <a:ea typeface="+mn-ea"/>
                <a:cs typeface="+mn-cs"/>
              </a:rPr>
              <a:t>a </a:t>
            </a:r>
            <a:r>
              <a:rPr lang="en-US" sz="2400" dirty="0" smtClean="0">
                <a:ea typeface="+mn-ea"/>
                <a:cs typeface="+mn-cs"/>
              </a:rPr>
              <a:t>and </a:t>
            </a:r>
            <a:r>
              <a:rPr lang="en-US" sz="2400" i="1" dirty="0" smtClean="0">
                <a:ea typeface="+mn-ea"/>
                <a:cs typeface="+mn-cs"/>
              </a:rPr>
              <a:t>b </a:t>
            </a:r>
            <a:r>
              <a:rPr lang="en-US" sz="2400" dirty="0" smtClean="0">
                <a:ea typeface="+mn-ea"/>
                <a:cs typeface="+mn-cs"/>
              </a:rPr>
              <a:t>if: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sz="2400" i="1" dirty="0" smtClean="0">
                <a:ea typeface="+mn-ea"/>
              </a:rPr>
              <a:t>c </a:t>
            </a:r>
            <a:r>
              <a:rPr lang="en-US" sz="2400" dirty="0" smtClean="0">
                <a:ea typeface="+mn-ea"/>
              </a:rPr>
              <a:t>is a divisor of </a:t>
            </a:r>
            <a:r>
              <a:rPr lang="en-US" sz="2400" i="1" dirty="0" smtClean="0">
                <a:ea typeface="+mn-ea"/>
              </a:rPr>
              <a:t>a </a:t>
            </a:r>
            <a:r>
              <a:rPr lang="en-US" sz="2400" dirty="0" smtClean="0">
                <a:ea typeface="+mn-ea"/>
              </a:rPr>
              <a:t>and </a:t>
            </a:r>
            <a:r>
              <a:rPr lang="en-US" sz="2400" i="1" dirty="0" smtClean="0">
                <a:ea typeface="+mn-ea"/>
              </a:rPr>
              <a:t>b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sz="2400" dirty="0">
                <a:ea typeface="+mn-ea"/>
              </a:rPr>
              <a:t>a</a:t>
            </a:r>
            <a:r>
              <a:rPr lang="en-US" sz="2400" dirty="0" smtClean="0">
                <a:ea typeface="+mn-ea"/>
              </a:rPr>
              <a:t>ny divisor of </a:t>
            </a:r>
            <a:r>
              <a:rPr lang="en-US" sz="2400" i="1" dirty="0" smtClean="0">
                <a:ea typeface="+mn-ea"/>
              </a:rPr>
              <a:t>a </a:t>
            </a:r>
            <a:r>
              <a:rPr lang="en-US" sz="2400" dirty="0" smtClean="0">
                <a:ea typeface="+mn-ea"/>
              </a:rPr>
              <a:t>and </a:t>
            </a:r>
            <a:r>
              <a:rPr lang="en-US" sz="2400" i="1" dirty="0" smtClean="0">
                <a:ea typeface="+mn-ea"/>
              </a:rPr>
              <a:t>b </a:t>
            </a:r>
            <a:r>
              <a:rPr lang="en-US" sz="2400" dirty="0" smtClean="0">
                <a:ea typeface="+mn-ea"/>
              </a:rPr>
              <a:t>is a divisor of </a:t>
            </a:r>
            <a:r>
              <a:rPr lang="en-US" sz="2400" i="1" dirty="0" smtClean="0">
                <a:ea typeface="+mn-ea"/>
              </a:rPr>
              <a:t>c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8E293-5757-B443-AD77-BD23F0D77BC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15839"/>
            <a:ext cx="8763000" cy="4289425"/>
          </a:xfrm>
        </p:spPr>
        <p:txBody>
          <a:bodyPr rtlCol="0">
            <a:norm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600" dirty="0" smtClean="0">
                <a:ea typeface="+mn-ea"/>
                <a:cs typeface="+mn-cs"/>
              </a:rPr>
              <a:t>Because the </a:t>
            </a:r>
            <a:r>
              <a:rPr lang="en-US" sz="2600" dirty="0" err="1" smtClean="0">
                <a:ea typeface="+mn-ea"/>
                <a:cs typeface="+mn-cs"/>
              </a:rPr>
              <a:t>gcd</a:t>
            </a:r>
            <a:r>
              <a:rPr lang="en-US" sz="2600" dirty="0" smtClean="0">
                <a:ea typeface="+mn-ea"/>
                <a:cs typeface="+mn-cs"/>
              </a:rPr>
              <a:t> positive, </a:t>
            </a:r>
          </a:p>
          <a:p>
            <a:pPr marL="0" indent="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2600" dirty="0">
                <a:ea typeface="+mn-ea"/>
                <a:cs typeface="+mn-cs"/>
              </a:rPr>
              <a:t> </a:t>
            </a:r>
            <a:r>
              <a:rPr lang="en-US" sz="2600" dirty="0" smtClean="0">
                <a:ea typeface="+mn-ea"/>
                <a:cs typeface="+mn-cs"/>
              </a:rPr>
              <a:t>               </a:t>
            </a:r>
            <a:r>
              <a:rPr lang="en-US" sz="2600" dirty="0" err="1" smtClean="0">
                <a:ea typeface="+mn-ea"/>
                <a:cs typeface="+mn-cs"/>
              </a:rPr>
              <a:t>gcd</a:t>
            </a:r>
            <a:r>
              <a:rPr lang="en-US" sz="2600" dirty="0" smtClean="0">
                <a:ea typeface="+mn-ea"/>
                <a:cs typeface="+mn-cs"/>
              </a:rPr>
              <a:t>(</a:t>
            </a:r>
            <a:r>
              <a:rPr lang="en-US" sz="2600" i="1" dirty="0" err="1" smtClean="0">
                <a:ea typeface="+mn-ea"/>
                <a:cs typeface="+mn-cs"/>
              </a:rPr>
              <a:t>a,b</a:t>
            </a:r>
            <a:r>
              <a:rPr lang="en-US" sz="2600" i="1" dirty="0" smtClean="0">
                <a:ea typeface="+mn-ea"/>
                <a:cs typeface="+mn-cs"/>
              </a:rPr>
              <a:t>) = </a:t>
            </a:r>
            <a:r>
              <a:rPr lang="en-US" sz="2600" dirty="0" smtClean="0">
                <a:ea typeface="+mn-ea"/>
                <a:cs typeface="+mn-cs"/>
              </a:rPr>
              <a:t>gcd</a:t>
            </a:r>
            <a:r>
              <a:rPr lang="en-US" sz="2600" i="1" dirty="0" smtClean="0">
                <a:ea typeface="+mn-ea"/>
                <a:cs typeface="+mn-cs"/>
              </a:rPr>
              <a:t>(a,-b) = </a:t>
            </a:r>
            <a:r>
              <a:rPr lang="en-US" sz="2600" dirty="0" smtClean="0">
                <a:ea typeface="+mn-ea"/>
                <a:cs typeface="+mn-cs"/>
              </a:rPr>
              <a:t>gcd</a:t>
            </a:r>
            <a:r>
              <a:rPr lang="en-US" sz="2600" i="1" dirty="0" smtClean="0">
                <a:ea typeface="+mn-ea"/>
                <a:cs typeface="+mn-cs"/>
              </a:rPr>
              <a:t>(-a,b) = </a:t>
            </a:r>
            <a:r>
              <a:rPr lang="en-US" sz="2600" dirty="0" smtClean="0">
                <a:ea typeface="+mn-ea"/>
                <a:cs typeface="+mn-cs"/>
              </a:rPr>
              <a:t>gcd</a:t>
            </a:r>
            <a:r>
              <a:rPr lang="en-US" sz="2600" i="1" dirty="0" smtClean="0">
                <a:ea typeface="+mn-ea"/>
                <a:cs typeface="+mn-cs"/>
              </a:rPr>
              <a:t>(-a,-b)</a:t>
            </a:r>
          </a:p>
          <a:p>
            <a:pPr marL="0" indent="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i="1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706" dirty="0" smtClean="0">
                <a:ea typeface="+mn-ea"/>
                <a:cs typeface="+mn-cs"/>
              </a:rPr>
              <a:t>Also,  gcd(</a:t>
            </a:r>
            <a:r>
              <a:rPr lang="en-US" sz="2706" i="1" dirty="0" smtClean="0">
                <a:ea typeface="+mn-ea"/>
                <a:cs typeface="+mn-cs"/>
              </a:rPr>
              <a:t>a,</a:t>
            </a:r>
            <a:r>
              <a:rPr lang="en-US" sz="2706" dirty="0" smtClean="0">
                <a:ea typeface="+mn-ea"/>
                <a:cs typeface="+mn-cs"/>
              </a:rPr>
              <a:t>0) = | a |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706" dirty="0">
                <a:ea typeface="+mn-ea"/>
                <a:cs typeface="+mn-cs"/>
              </a:rPr>
              <a:t>I</a:t>
            </a:r>
            <a:r>
              <a:rPr lang="en-US" sz="2706" dirty="0" smtClean="0">
                <a:ea typeface="+mn-ea"/>
                <a:cs typeface="+mn-cs"/>
              </a:rPr>
              <a:t>ntegers </a:t>
            </a:r>
            <a:r>
              <a:rPr lang="en-US" sz="2706" i="1" dirty="0" smtClean="0">
                <a:ea typeface="+mn-ea"/>
                <a:cs typeface="+mn-cs"/>
              </a:rPr>
              <a:t>a </a:t>
            </a:r>
            <a:r>
              <a:rPr lang="en-US" sz="2706" dirty="0" smtClean="0">
                <a:ea typeface="+mn-ea"/>
                <a:cs typeface="+mn-cs"/>
              </a:rPr>
              <a:t>and </a:t>
            </a:r>
            <a:r>
              <a:rPr lang="en-US" sz="2706" i="1" dirty="0" smtClean="0">
                <a:ea typeface="+mn-ea"/>
                <a:cs typeface="+mn-cs"/>
              </a:rPr>
              <a:t>b </a:t>
            </a:r>
            <a:r>
              <a:rPr lang="en-US" sz="2706" dirty="0" smtClean="0">
                <a:ea typeface="+mn-ea"/>
                <a:cs typeface="+mn-cs"/>
              </a:rPr>
              <a:t>are relatively prime if gcd(</a:t>
            </a:r>
            <a:r>
              <a:rPr lang="en-US" sz="2706" i="1" dirty="0" smtClean="0">
                <a:ea typeface="+mn-ea"/>
                <a:cs typeface="+mn-cs"/>
              </a:rPr>
              <a:t>a,b) = 1</a:t>
            </a:r>
            <a:endParaRPr lang="en-US" sz="2706" dirty="0"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2606997"/>
            <a:ext cx="4572000" cy="4619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Arial" pitchFamily="-1" charset="0"/>
              </a:rPr>
              <a:t>  </a:t>
            </a:r>
            <a:r>
              <a:rPr lang="en-US" sz="2400" dirty="0">
                <a:latin typeface="+mn-lt"/>
              </a:rPr>
              <a:t>gcd(60, 24) =  gcd(60, - 24) =  12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015383"/>
            <a:ext cx="853440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Arial" pitchFamily="-1" charset="0"/>
              </a:rPr>
              <a:t> </a:t>
            </a:r>
            <a:r>
              <a:rPr lang="en-US" sz="2000" dirty="0">
                <a:latin typeface="+mn-lt"/>
              </a:rPr>
              <a:t>8 and 15 are relatively prime </a:t>
            </a:r>
            <a:r>
              <a:rPr lang="en-US" sz="2000" dirty="0" smtClean="0">
                <a:latin typeface="+mn-lt"/>
              </a:rPr>
              <a:t>because: </a:t>
            </a:r>
          </a:p>
          <a:p>
            <a:pPr marL="457200" indent="-27432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the </a:t>
            </a:r>
            <a:r>
              <a:rPr lang="en-US" sz="2000" dirty="0">
                <a:latin typeface="+mn-lt"/>
              </a:rPr>
              <a:t>positive divisors of 8 are 1, 2, 4, and 8, and </a:t>
            </a:r>
            <a:endParaRPr lang="en-US" sz="2000" dirty="0" smtClean="0">
              <a:latin typeface="+mn-lt"/>
            </a:endParaRPr>
          </a:p>
          <a:p>
            <a:pPr marL="457200" indent="-27432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the </a:t>
            </a:r>
            <a:r>
              <a:rPr lang="en-US" sz="2000" dirty="0">
                <a:latin typeface="+mn-lt"/>
              </a:rPr>
              <a:t>positive divisors of 15 are 1, 3, 5, and 15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8E293-5757-B443-AD77-BD23F0D77BC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h01">
  <a:themeElements>
    <a:clrScheme name="ch01 4">
      <a:dk1>
        <a:srgbClr val="9B69FF"/>
      </a:dk1>
      <a:lt1>
        <a:srgbClr val="FFFFFF"/>
      </a:lt1>
      <a:dk2>
        <a:srgbClr val="666699"/>
      </a:dk2>
      <a:lt2>
        <a:srgbClr val="D9D9FF"/>
      </a:lt2>
      <a:accent1>
        <a:srgbClr val="9966FF"/>
      </a:accent1>
      <a:accent2>
        <a:srgbClr val="00FFFF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E7E7"/>
      </a:accent6>
      <a:hlink>
        <a:srgbClr val="5FAFFF"/>
      </a:hlink>
      <a:folHlink>
        <a:srgbClr val="003399"/>
      </a:folHlink>
    </a:clrScheme>
    <a:fontScheme name="ch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h01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2E2E8E"/>
        </a:accent1>
        <a:accent2>
          <a:srgbClr val="0066CC"/>
        </a:accent2>
        <a:accent3>
          <a:srgbClr val="AAACB1"/>
        </a:accent3>
        <a:accent4>
          <a:srgbClr val="DADADA"/>
        </a:accent4>
        <a:accent5>
          <a:srgbClr val="ADADC6"/>
        </a:accent5>
        <a:accent6>
          <a:srgbClr val="005CB9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58718C"/>
        </a:accent1>
        <a:accent2>
          <a:srgbClr val="6D9D97"/>
        </a:accent2>
        <a:accent3>
          <a:srgbClr val="B0B9C3"/>
        </a:accent3>
        <a:accent4>
          <a:srgbClr val="DADADA"/>
        </a:accent4>
        <a:accent5>
          <a:srgbClr val="B4BBC5"/>
        </a:accent5>
        <a:accent6>
          <a:srgbClr val="628E88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88E4"/>
        </a:accent1>
        <a:accent2>
          <a:srgbClr val="009999"/>
        </a:accent2>
        <a:accent3>
          <a:srgbClr val="AAB9D3"/>
        </a:accent3>
        <a:accent4>
          <a:srgbClr val="DADADA"/>
        </a:accent4>
        <a:accent5>
          <a:srgbClr val="AAC3EF"/>
        </a:accent5>
        <a:accent6>
          <a:srgbClr val="008A8A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9966FF"/>
        </a:accent1>
        <a:accent2>
          <a:srgbClr val="00FFFF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E7E7"/>
        </a:accent6>
        <a:hlink>
          <a:srgbClr val="5FAFFF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8080"/>
        </a:accent1>
        <a:accent2>
          <a:srgbClr val="0099FF"/>
        </a:accent2>
        <a:accent3>
          <a:srgbClr val="AAB8B8"/>
        </a:accent3>
        <a:accent4>
          <a:srgbClr val="DADADA"/>
        </a:accent4>
        <a:accent5>
          <a:srgbClr val="AAC0C0"/>
        </a:accent5>
        <a:accent6>
          <a:srgbClr val="008AE7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CBD7CE"/>
        </a:accent1>
        <a:accent2>
          <a:srgbClr val="9CA8A4"/>
        </a:accent2>
        <a:accent3>
          <a:srgbClr val="CEDAD1"/>
        </a:accent3>
        <a:accent4>
          <a:srgbClr val="DADADA"/>
        </a:accent4>
        <a:accent5>
          <a:srgbClr val="E2E8E3"/>
        </a:accent5>
        <a:accent6>
          <a:srgbClr val="8D9894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686B5D"/>
        </a:accent1>
        <a:accent2>
          <a:srgbClr val="5D8770"/>
        </a:accent2>
        <a:accent3>
          <a:srgbClr val="B3B3AF"/>
        </a:accent3>
        <a:accent4>
          <a:srgbClr val="BCBAB1"/>
        </a:accent4>
        <a:accent5>
          <a:srgbClr val="B9BAB6"/>
        </a:accent5>
        <a:accent6>
          <a:srgbClr val="537A65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A4BCC4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94AAB1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1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E6E3D4"/>
        </a:accent1>
        <a:accent2>
          <a:srgbClr val="A2A4AC"/>
        </a:accent2>
        <a:accent3>
          <a:srgbClr val="E8E5D9"/>
        </a:accent3>
        <a:accent4>
          <a:srgbClr val="000000"/>
        </a:accent4>
        <a:accent5>
          <a:srgbClr val="F0EFE6"/>
        </a:accent5>
        <a:accent6>
          <a:srgbClr val="9294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Mnementh:Users:lpb:admin:consult:Prentice-Hall:Slides:ch01.ppt</Template>
  <TotalTime>8629</TotalTime>
  <Words>1721</Words>
  <Application>Microsoft Office PowerPoint</Application>
  <PresentationFormat>On-screen Show (4:3)</PresentationFormat>
  <Paragraphs>240</Paragraphs>
  <Slides>35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ch01</vt:lpstr>
      <vt:lpstr>Infusion</vt:lpstr>
      <vt:lpstr>Introduction to Cryptography</vt:lpstr>
      <vt:lpstr>Chapter 4</vt:lpstr>
      <vt:lpstr>Divisibility</vt:lpstr>
      <vt:lpstr>Properties of Divisibility</vt:lpstr>
      <vt:lpstr>Division Algorithm</vt:lpstr>
      <vt:lpstr>PowerPoint Presentation</vt:lpstr>
      <vt:lpstr>Euclidean Algorithm</vt:lpstr>
      <vt:lpstr>Greatest Common Divisor (GCD)</vt:lpstr>
      <vt:lpstr>GCD</vt:lpstr>
      <vt:lpstr>Euclidean Algorithm Example</vt:lpstr>
      <vt:lpstr>Modular Arithmetic</vt:lpstr>
      <vt:lpstr>Modular Arithmetic</vt:lpstr>
      <vt:lpstr>Properties of Congruences</vt:lpstr>
      <vt:lpstr>Arithmetic Modulo 8 (in Z_8) Z_8={0,1, . . . , 7}</vt:lpstr>
      <vt:lpstr>Multiplication Modulo 8 (in Z_8)</vt:lpstr>
      <vt:lpstr>  Additive  and  Multiplicative Inverses  Modulo 8</vt:lpstr>
      <vt:lpstr>Extended Euclidean Algorithm Example</vt:lpstr>
      <vt:lpstr>Groups</vt:lpstr>
      <vt:lpstr>Cyclic Group</vt:lpstr>
      <vt:lpstr>Fields</vt:lpstr>
      <vt:lpstr>Finite Fields GF(p^n ), p a prime</vt:lpstr>
      <vt:lpstr>Arithmetic in GF(7) = Z_7</vt:lpstr>
      <vt:lpstr>Arithmetic in GF(7) = Z_7</vt:lpstr>
      <vt:lpstr>Arithmetic  in Z_7</vt:lpstr>
      <vt:lpstr>   GF(p), p a prime  is a finite field of order p, with the following properties:</vt:lpstr>
      <vt:lpstr>Polynomial Arithmetic</vt:lpstr>
      <vt:lpstr>Ordinary Polynomial Arithmetic  Example</vt:lpstr>
      <vt:lpstr>Polynomial Arithmetic with coefficients  modulo p,   Example</vt:lpstr>
      <vt:lpstr>Polynomial Arithmetic with  coefficients in Z_p</vt:lpstr>
      <vt:lpstr>Polynomial Division</vt:lpstr>
      <vt:lpstr> Example of Polynomial Arithmetic  over GF(2)</vt:lpstr>
      <vt:lpstr>Arithmetic in GF(2^3 )</vt:lpstr>
      <vt:lpstr>Arithmetic in GF(2^3) (modulo the irreducible polynomial   x^3+x+1)</vt:lpstr>
      <vt:lpstr>  Arithmetic in  GF(2^3) =   {1,2,3,4,5,6,7}, where  0=000,1=100,2=010, 3=011, 4=100, 5=101, 6=110, 7=111</vt:lpstr>
      <vt:lpstr>Summary</vt:lpstr>
    </vt:vector>
  </TitlesOfParts>
  <Company>School of Eng &amp; IT, UNSW@ADFA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Stallings, Cryptography and Network Security 5/e</dc:title>
  <dc:subject>Lecture Overheads - Ch 4</dc:subject>
  <dc:creator>Dr Lawrie Brown</dc:creator>
  <cp:lastModifiedBy>Burmester</cp:lastModifiedBy>
  <cp:revision>123</cp:revision>
  <cp:lastPrinted>2009-08-06T03:57:36Z</cp:lastPrinted>
  <dcterms:created xsi:type="dcterms:W3CDTF">2013-02-04T18:58:23Z</dcterms:created>
  <dcterms:modified xsi:type="dcterms:W3CDTF">2020-02-04T12:46:06Z</dcterms:modified>
</cp:coreProperties>
</file>