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pdf" ContentType="application/pd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1" r:id="rId1"/>
    <p:sldMasterId id="2147483725" r:id="rId2"/>
  </p:sldMasterIdLst>
  <p:notesMasterIdLst>
    <p:notesMasterId r:id="rId27"/>
  </p:notesMasterIdLst>
  <p:handoutMasterIdLst>
    <p:handoutMasterId r:id="rId28"/>
  </p:handoutMasterIdLst>
  <p:sldIdLst>
    <p:sldId id="330" r:id="rId3"/>
    <p:sldId id="277" r:id="rId4"/>
    <p:sldId id="275" r:id="rId5"/>
    <p:sldId id="326" r:id="rId6"/>
    <p:sldId id="324" r:id="rId7"/>
    <p:sldId id="333" r:id="rId8"/>
    <p:sldId id="279" r:id="rId9"/>
    <p:sldId id="280" r:id="rId10"/>
    <p:sldId id="282" r:id="rId11"/>
    <p:sldId id="334" r:id="rId12"/>
    <p:sldId id="284" r:id="rId13"/>
    <p:sldId id="348" r:id="rId14"/>
    <p:sldId id="287" r:id="rId15"/>
    <p:sldId id="341" r:id="rId16"/>
    <p:sldId id="344" r:id="rId17"/>
    <p:sldId id="345" r:id="rId18"/>
    <p:sldId id="346" r:id="rId19"/>
    <p:sldId id="347" r:id="rId20"/>
    <p:sldId id="335" r:id="rId21"/>
    <p:sldId id="288" r:id="rId22"/>
    <p:sldId id="296" r:id="rId23"/>
    <p:sldId id="289" r:id="rId24"/>
    <p:sldId id="338" r:id="rId25"/>
    <p:sldId id="332" r:id="rId26"/>
  </p:sldIdLst>
  <p:sldSz cx="9144000" cy="6858000" type="screen4x3"/>
  <p:notesSz cx="7010400" cy="92964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80" autoAdjust="0"/>
  </p:normalViewPr>
  <p:slideViewPr>
    <p:cSldViewPr>
      <p:cViewPr>
        <p:scale>
          <a:sx n="100" d="100"/>
          <a:sy n="100" d="100"/>
        </p:scale>
        <p:origin x="-236" y="-10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6" d="100"/>
          <a:sy n="126" d="100"/>
        </p:scale>
        <p:origin x="-2056" y="-12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image" Target="../media/image26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9DFDEA-C1E6-FD44-8894-2C30F1D756E3}" type="doc">
      <dgm:prSet loTypeId="urn:microsoft.com/office/officeart/2005/8/layout/lProcess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5CA973-C949-0B49-8EBA-E76268828C03}">
      <dgm:prSet/>
      <dgm:spPr/>
      <dgm:t>
        <a:bodyPr/>
        <a:lstStyle/>
        <a:p>
          <a:pPr rtl="0"/>
          <a:r>
            <a:rPr lang="en-US" dirty="0" smtClean="0"/>
            <a:t>Encrypt digital data stream one bit or byte at a time</a:t>
          </a:r>
          <a:endParaRPr lang="en-US" dirty="0"/>
        </a:p>
      </dgm:t>
    </dgm:pt>
    <dgm:pt modelId="{D3F86C37-9999-C04C-8736-EF9460A25D9E}" type="parTrans" cxnId="{F673E4FE-A649-0745-8388-67E5CA4B863E}">
      <dgm:prSet/>
      <dgm:spPr/>
      <dgm:t>
        <a:bodyPr/>
        <a:lstStyle/>
        <a:p>
          <a:endParaRPr lang="en-US"/>
        </a:p>
      </dgm:t>
    </dgm:pt>
    <dgm:pt modelId="{939F11A5-58C3-644C-97F6-DC02ACE4629F}" type="sibTrans" cxnId="{F673E4FE-A649-0745-8388-67E5CA4B863E}">
      <dgm:prSet/>
      <dgm:spPr/>
      <dgm:t>
        <a:bodyPr/>
        <a:lstStyle/>
        <a:p>
          <a:endParaRPr lang="en-US"/>
        </a:p>
      </dgm:t>
    </dgm:pt>
    <dgm:pt modelId="{085DFABC-820A-9441-8D9B-D16FE6638F73}">
      <dgm:prSet/>
      <dgm:spPr/>
      <dgm:t>
        <a:bodyPr/>
        <a:lstStyle/>
        <a:p>
          <a:pPr rtl="0"/>
          <a:r>
            <a:rPr lang="en-US" sz="1400" dirty="0" smtClean="0"/>
            <a:t>Examples:</a:t>
          </a:r>
          <a:endParaRPr lang="en-US" sz="1400" dirty="0"/>
        </a:p>
      </dgm:t>
    </dgm:pt>
    <dgm:pt modelId="{DF24B70A-31D5-9947-A093-C8B124139D75}" type="parTrans" cxnId="{58A1830D-C83F-544F-A09D-395AF20727E1}">
      <dgm:prSet/>
      <dgm:spPr/>
      <dgm:t>
        <a:bodyPr/>
        <a:lstStyle/>
        <a:p>
          <a:endParaRPr lang="en-US"/>
        </a:p>
      </dgm:t>
    </dgm:pt>
    <dgm:pt modelId="{7831E1FE-6132-9E44-991D-5A43811B3E61}" type="sibTrans" cxnId="{58A1830D-C83F-544F-A09D-395AF20727E1}">
      <dgm:prSet/>
      <dgm:spPr/>
      <dgm:t>
        <a:bodyPr/>
        <a:lstStyle/>
        <a:p>
          <a:endParaRPr lang="en-US"/>
        </a:p>
      </dgm:t>
    </dgm:pt>
    <dgm:pt modelId="{55A5274C-BC34-1345-A33E-1C94A8A413B0}">
      <dgm:prSet custT="1"/>
      <dgm:spPr/>
      <dgm:t>
        <a:bodyPr/>
        <a:lstStyle/>
        <a:p>
          <a:pPr rtl="0"/>
          <a:r>
            <a:rPr lang="en-US" sz="1400" dirty="0" err="1" smtClean="0">
              <a:latin typeface="Arial Narrow" pitchFamily="34" charset="0"/>
            </a:rPr>
            <a:t>Autokeyed</a:t>
          </a:r>
          <a:r>
            <a:rPr lang="en-US" sz="1400" dirty="0" smtClean="0">
              <a:latin typeface="Arial Narrow" pitchFamily="34" charset="0"/>
            </a:rPr>
            <a:t> </a:t>
          </a:r>
          <a:r>
            <a:rPr lang="en-US" sz="1400" dirty="0" err="1" smtClean="0">
              <a:latin typeface="Arial Narrow" pitchFamily="34" charset="0"/>
            </a:rPr>
            <a:t>Vigenère</a:t>
          </a:r>
          <a:r>
            <a:rPr lang="en-US" sz="1400" dirty="0" smtClean="0">
              <a:latin typeface="Arial Narrow" pitchFamily="34" charset="0"/>
            </a:rPr>
            <a:t> cipher</a:t>
          </a:r>
          <a:endParaRPr lang="en-US" sz="1400" dirty="0">
            <a:latin typeface="Arial Narrow" pitchFamily="34" charset="0"/>
          </a:endParaRPr>
        </a:p>
      </dgm:t>
    </dgm:pt>
    <dgm:pt modelId="{D046D13C-80F7-CE42-A8F6-BF76F81223FB}" type="parTrans" cxnId="{6D6580AC-EEF3-604C-983D-CAC89C871132}">
      <dgm:prSet/>
      <dgm:spPr/>
      <dgm:t>
        <a:bodyPr/>
        <a:lstStyle/>
        <a:p>
          <a:endParaRPr lang="en-US"/>
        </a:p>
      </dgm:t>
    </dgm:pt>
    <dgm:pt modelId="{605B9F0A-C25F-8F43-B316-077B8232BA19}" type="sibTrans" cxnId="{6D6580AC-EEF3-604C-983D-CAC89C871132}">
      <dgm:prSet/>
      <dgm:spPr/>
      <dgm:t>
        <a:bodyPr/>
        <a:lstStyle/>
        <a:p>
          <a:endParaRPr lang="en-US"/>
        </a:p>
      </dgm:t>
    </dgm:pt>
    <dgm:pt modelId="{53D7D7AD-E7D7-2A43-8204-C15E1B95BC68}">
      <dgm:prSet custT="1"/>
      <dgm:spPr/>
      <dgm:t>
        <a:bodyPr/>
        <a:lstStyle/>
        <a:p>
          <a:pPr rtl="0"/>
          <a:r>
            <a:rPr lang="en-US" sz="1400" dirty="0" err="1" smtClean="0">
              <a:latin typeface="Arial Narrow" pitchFamily="34" charset="0"/>
            </a:rPr>
            <a:t>Vernam</a:t>
          </a:r>
          <a:r>
            <a:rPr lang="en-US" sz="1400" dirty="0" smtClean="0">
              <a:latin typeface="Arial Narrow" pitchFamily="34" charset="0"/>
            </a:rPr>
            <a:t> cipher</a:t>
          </a:r>
          <a:endParaRPr lang="en-US" sz="1400" dirty="0">
            <a:latin typeface="Arial Narrow" pitchFamily="34" charset="0"/>
          </a:endParaRPr>
        </a:p>
      </dgm:t>
    </dgm:pt>
    <dgm:pt modelId="{021F3417-BD24-0445-9AE8-64190E8FA58C}" type="parTrans" cxnId="{0E85AC86-D1BF-4449-8A20-EE2CD9F9FEF9}">
      <dgm:prSet/>
      <dgm:spPr/>
      <dgm:t>
        <a:bodyPr/>
        <a:lstStyle/>
        <a:p>
          <a:endParaRPr lang="en-US"/>
        </a:p>
      </dgm:t>
    </dgm:pt>
    <dgm:pt modelId="{D6DDB179-3CB9-7A46-AA5F-43037B80D08D}" type="sibTrans" cxnId="{0E85AC86-D1BF-4449-8A20-EE2CD9F9FEF9}">
      <dgm:prSet/>
      <dgm:spPr/>
      <dgm:t>
        <a:bodyPr/>
        <a:lstStyle/>
        <a:p>
          <a:endParaRPr lang="en-US"/>
        </a:p>
      </dgm:t>
    </dgm:pt>
    <dgm:pt modelId="{87E56F79-264A-7048-9159-053BCE3633AE}">
      <dgm:prSet/>
      <dgm:spPr/>
      <dgm:t>
        <a:bodyPr/>
        <a:lstStyle/>
        <a:p>
          <a:pPr rtl="0">
            <a:spcAft>
              <a:spcPts val="0"/>
            </a:spcAft>
          </a:pPr>
          <a:r>
            <a:rPr lang="en-US" b="1" dirty="0" smtClean="0"/>
            <a:t>One-time pad</a:t>
          </a:r>
        </a:p>
        <a:p>
          <a:pPr rtl="0">
            <a:spcAft>
              <a:spcPct val="35000"/>
            </a:spcAft>
          </a:pPr>
          <a:r>
            <a:rPr lang="en-US" dirty="0" err="1" smtClean="0"/>
            <a:t>keystream</a:t>
          </a:r>
          <a:r>
            <a:rPr lang="en-US" dirty="0" smtClean="0"/>
            <a:t> is as long as the plaintext stream</a:t>
          </a:r>
          <a:endParaRPr lang="en-US" dirty="0"/>
        </a:p>
      </dgm:t>
    </dgm:pt>
    <dgm:pt modelId="{5D7A1B9A-9729-3243-B482-A0BF80CD31B6}" type="parTrans" cxnId="{E955CCC6-D09F-8847-A246-958664DDB22F}">
      <dgm:prSet/>
      <dgm:spPr/>
      <dgm:t>
        <a:bodyPr/>
        <a:lstStyle/>
        <a:p>
          <a:endParaRPr lang="en-US"/>
        </a:p>
      </dgm:t>
    </dgm:pt>
    <dgm:pt modelId="{514B4F38-8867-164E-912D-5149F1CC9148}" type="sibTrans" cxnId="{E955CCC6-D09F-8847-A246-958664DDB22F}">
      <dgm:prSet/>
      <dgm:spPr/>
      <dgm:t>
        <a:bodyPr/>
        <a:lstStyle/>
        <a:p>
          <a:endParaRPr lang="en-US"/>
        </a:p>
      </dgm:t>
    </dgm:pt>
    <dgm:pt modelId="{25F88892-1718-AA47-BD33-9CBE3B48EE63}">
      <dgm:prSet/>
      <dgm:spPr/>
      <dgm:t>
        <a:bodyPr/>
        <a:lstStyle/>
        <a:p>
          <a:pPr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dirty="0"/>
        </a:p>
      </dgm:t>
    </dgm:pt>
    <dgm:pt modelId="{F802593E-15D6-7443-8AD4-3303D9A68F2E}" type="parTrans" cxnId="{5CC973DA-8E9F-F64D-B298-C867CBE014F0}">
      <dgm:prSet/>
      <dgm:spPr/>
      <dgm:t>
        <a:bodyPr/>
        <a:lstStyle/>
        <a:p>
          <a:endParaRPr lang="en-US"/>
        </a:p>
      </dgm:t>
    </dgm:pt>
    <dgm:pt modelId="{943DC347-7EDC-BE4E-901F-8D61E4A09D5B}" type="sibTrans" cxnId="{5CC973DA-8E9F-F64D-B298-C867CBE014F0}">
      <dgm:prSet/>
      <dgm:spPr/>
      <dgm:t>
        <a:bodyPr/>
        <a:lstStyle/>
        <a:p>
          <a:endParaRPr lang="en-US"/>
        </a:p>
      </dgm:t>
    </dgm:pt>
    <dgm:pt modelId="{91009186-E007-5F43-8FF5-1C299DFAA5DE}">
      <dgm:prSet custT="1"/>
      <dgm:spPr/>
      <dgm:t>
        <a:bodyPr/>
        <a:lstStyle/>
        <a:p>
          <a:pPr rtl="0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sz="1400" dirty="0" smtClean="0">
              <a:latin typeface="Arial Narrow" pitchFamily="34" charset="0"/>
            </a:rPr>
            <a:t>Unconditional security</a:t>
          </a:r>
          <a:endParaRPr lang="en-US" sz="1400" dirty="0">
            <a:latin typeface="Arial Narrow" pitchFamily="34" charset="0"/>
          </a:endParaRPr>
        </a:p>
      </dgm:t>
    </dgm:pt>
    <dgm:pt modelId="{2BA905CE-B876-DD49-ACC1-8A15CA825F96}" type="parTrans" cxnId="{6A018318-4A50-AC45-9510-057EC9DEEABD}">
      <dgm:prSet/>
      <dgm:spPr/>
      <dgm:t>
        <a:bodyPr/>
        <a:lstStyle/>
        <a:p>
          <a:endParaRPr lang="en-US"/>
        </a:p>
      </dgm:t>
    </dgm:pt>
    <dgm:pt modelId="{ADC62BC0-450B-204B-8B3E-6353911601EB}" type="sibTrans" cxnId="{6A018318-4A50-AC45-9510-057EC9DEEABD}">
      <dgm:prSet/>
      <dgm:spPr/>
      <dgm:t>
        <a:bodyPr/>
        <a:lstStyle/>
        <a:p>
          <a:endParaRPr lang="en-US"/>
        </a:p>
      </dgm:t>
    </dgm:pt>
    <dgm:pt modelId="{511C53A0-B84E-A04B-AB4F-85049655B05F}">
      <dgm:prSet custT="1"/>
      <dgm:spPr/>
      <dgm:t>
        <a:bodyPr/>
        <a:lstStyle/>
        <a:p>
          <a:pPr rtl="0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sz="1400" dirty="0" smtClean="0">
              <a:latin typeface="Arial Narrow" pitchFamily="34" charset="0"/>
            </a:rPr>
            <a:t>Logistical problems</a:t>
          </a:r>
          <a:endParaRPr lang="en-US" sz="1400" dirty="0">
            <a:latin typeface="Arial Narrow" pitchFamily="34" charset="0"/>
          </a:endParaRPr>
        </a:p>
      </dgm:t>
    </dgm:pt>
    <dgm:pt modelId="{B7FFCEBC-714B-3F4E-A7AB-F6CAF65D8F2D}" type="parTrans" cxnId="{B3C2935D-9319-6D44-BB7B-E5A7177E773A}">
      <dgm:prSet/>
      <dgm:spPr/>
      <dgm:t>
        <a:bodyPr/>
        <a:lstStyle/>
        <a:p>
          <a:endParaRPr lang="en-US"/>
        </a:p>
      </dgm:t>
    </dgm:pt>
    <dgm:pt modelId="{E1469CCF-8233-4D4F-B114-9977B795DDB4}" type="sibTrans" cxnId="{B3C2935D-9319-6D44-BB7B-E5A7177E773A}">
      <dgm:prSet/>
      <dgm:spPr/>
      <dgm:t>
        <a:bodyPr/>
        <a:lstStyle/>
        <a:p>
          <a:endParaRPr lang="en-US"/>
        </a:p>
      </dgm:t>
    </dgm:pt>
    <dgm:pt modelId="{6A150459-F120-F142-BA3A-97697F7A0DAE}">
      <dgm:prSet/>
      <dgm:spPr/>
      <dgm:t>
        <a:bodyPr/>
        <a:lstStyle/>
        <a:p>
          <a:pPr rtl="0"/>
          <a:r>
            <a:rPr lang="en-US" b="1" dirty="0" smtClean="0"/>
            <a:t>Pseudorandom generators</a:t>
          </a:r>
        </a:p>
        <a:p>
          <a:pPr rtl="0"/>
          <a:r>
            <a:rPr lang="en-US" dirty="0" smtClean="0"/>
            <a:t>The </a:t>
          </a:r>
          <a:r>
            <a:rPr lang="en-US" dirty="0" err="1" smtClean="0"/>
            <a:t>keystream</a:t>
          </a:r>
          <a:r>
            <a:rPr lang="en-US" dirty="0" smtClean="0"/>
            <a:t>  is generated  by an algorithmic procedure that both the sender and receiver can implement</a:t>
          </a:r>
          <a:endParaRPr lang="en-US" dirty="0"/>
        </a:p>
      </dgm:t>
    </dgm:pt>
    <dgm:pt modelId="{CCE12F00-86EB-0A45-A137-2CFD250D01A4}" type="parTrans" cxnId="{16CAAC19-89B3-2941-96C0-90763AE56C80}">
      <dgm:prSet/>
      <dgm:spPr/>
      <dgm:t>
        <a:bodyPr/>
        <a:lstStyle/>
        <a:p>
          <a:endParaRPr lang="en-US"/>
        </a:p>
      </dgm:t>
    </dgm:pt>
    <dgm:pt modelId="{DAB32485-39E3-AC48-AA64-CFF75F53D828}" type="sibTrans" cxnId="{16CAAC19-89B3-2941-96C0-90763AE56C80}">
      <dgm:prSet/>
      <dgm:spPr/>
      <dgm:t>
        <a:bodyPr/>
        <a:lstStyle/>
        <a:p>
          <a:endParaRPr lang="en-US"/>
        </a:p>
      </dgm:t>
    </dgm:pt>
    <dgm:pt modelId="{307C9169-FD19-AC47-87F6-E8088C3881B5}">
      <dgm:prSet custT="1"/>
      <dgm:spPr/>
      <dgm:t>
        <a:bodyPr/>
        <a:lstStyle/>
        <a:p>
          <a:pPr rtl="0"/>
          <a:r>
            <a:rPr lang="en-US" sz="1400" dirty="0" smtClean="0">
              <a:latin typeface="Arial Narrow" pitchFamily="34" charset="0"/>
            </a:rPr>
            <a:t>Must be computationally hard to predict portions of the bit stream based on previous portions of the bit stream</a:t>
          </a:r>
          <a:endParaRPr lang="en-US" sz="1400" dirty="0">
            <a:latin typeface="Arial Narrow" pitchFamily="34" charset="0"/>
          </a:endParaRPr>
        </a:p>
      </dgm:t>
    </dgm:pt>
    <dgm:pt modelId="{9269A3DE-2464-1340-9903-9CCDD4D3419F}" type="parTrans" cxnId="{511A762C-B0C0-C249-8E70-3C316205A18D}">
      <dgm:prSet/>
      <dgm:spPr/>
      <dgm:t>
        <a:bodyPr/>
        <a:lstStyle/>
        <a:p>
          <a:endParaRPr lang="en-US"/>
        </a:p>
      </dgm:t>
    </dgm:pt>
    <dgm:pt modelId="{27339016-3257-8F45-BFC8-8B12CDD93D77}" type="sibTrans" cxnId="{511A762C-B0C0-C249-8E70-3C316205A18D}">
      <dgm:prSet/>
      <dgm:spPr/>
      <dgm:t>
        <a:bodyPr/>
        <a:lstStyle/>
        <a:p>
          <a:endParaRPr lang="en-US"/>
        </a:p>
      </dgm:t>
    </dgm:pt>
    <dgm:pt modelId="{B811C9F2-426A-5340-B551-6C3B699F7460}">
      <dgm:prSet custT="1"/>
      <dgm:spPr/>
      <dgm:t>
        <a:bodyPr/>
        <a:lstStyle/>
        <a:p>
          <a:pPr rtl="0"/>
          <a:r>
            <a:rPr lang="en-US" sz="1400" dirty="0" smtClean="0">
              <a:latin typeface="Arial Narrow" pitchFamily="34" charset="0"/>
            </a:rPr>
            <a:t>The two users need only share the generating key used to produce the </a:t>
          </a:r>
          <a:r>
            <a:rPr lang="en-US" sz="1400" dirty="0" err="1" smtClean="0">
              <a:latin typeface="Arial Narrow" pitchFamily="34" charset="0"/>
            </a:rPr>
            <a:t>keystream</a:t>
          </a:r>
          <a:endParaRPr lang="en-US" sz="1400" dirty="0">
            <a:latin typeface="Arial Narrow" pitchFamily="34" charset="0"/>
          </a:endParaRPr>
        </a:p>
      </dgm:t>
    </dgm:pt>
    <dgm:pt modelId="{0C7EC46B-37E2-B044-ABC1-1FB5DF4CC97A}" type="parTrans" cxnId="{C953D621-BCDA-5649-8271-1F6D12084F7C}">
      <dgm:prSet/>
      <dgm:spPr/>
      <dgm:t>
        <a:bodyPr/>
        <a:lstStyle/>
        <a:p>
          <a:endParaRPr lang="en-US"/>
        </a:p>
      </dgm:t>
    </dgm:pt>
    <dgm:pt modelId="{7F1E6B9E-11EB-2F4D-A365-A4A89F0BD4A2}" type="sibTrans" cxnId="{C953D621-BCDA-5649-8271-1F6D12084F7C}">
      <dgm:prSet/>
      <dgm:spPr/>
      <dgm:t>
        <a:bodyPr/>
        <a:lstStyle/>
        <a:p>
          <a:endParaRPr lang="en-US"/>
        </a:p>
      </dgm:t>
    </dgm:pt>
    <dgm:pt modelId="{EF4748BC-7BC3-4222-9C02-C87D95D5B287}">
      <dgm:prSet custT="1"/>
      <dgm:spPr/>
      <dgm:t>
        <a:bodyPr/>
        <a:lstStyle/>
        <a:p>
          <a:pPr rtl="0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sz="1400" dirty="0" err="1" smtClean="0">
              <a:latin typeface="Arial Narrow" pitchFamily="34" charset="0"/>
            </a:rPr>
            <a:t>Keystream</a:t>
          </a:r>
          <a:r>
            <a:rPr lang="en-US" sz="1400" dirty="0" smtClean="0">
              <a:latin typeface="Arial Narrow" pitchFamily="34" charset="0"/>
            </a:rPr>
            <a:t> must be distributed to the receiver  in advance via a secure channel</a:t>
          </a:r>
          <a:endParaRPr lang="en-US" sz="1400" dirty="0">
            <a:latin typeface="Arial Narrow" pitchFamily="34" charset="0"/>
          </a:endParaRPr>
        </a:p>
      </dgm:t>
    </dgm:pt>
    <dgm:pt modelId="{D115B74A-085D-49C9-BB66-A441980B273B}" type="parTrans" cxnId="{33C4840F-AEEA-47CA-840A-F1F8D5DAD104}">
      <dgm:prSet/>
      <dgm:spPr/>
      <dgm:t>
        <a:bodyPr/>
        <a:lstStyle/>
        <a:p>
          <a:endParaRPr lang="en-US"/>
        </a:p>
      </dgm:t>
    </dgm:pt>
    <dgm:pt modelId="{349DE521-0855-47D3-8DFD-4D4FFEFB4549}" type="sibTrans" cxnId="{33C4840F-AEEA-47CA-840A-F1F8D5DAD104}">
      <dgm:prSet/>
      <dgm:spPr/>
      <dgm:t>
        <a:bodyPr/>
        <a:lstStyle/>
        <a:p>
          <a:endParaRPr lang="en-US"/>
        </a:p>
      </dgm:t>
    </dgm:pt>
    <dgm:pt modelId="{39452D4C-3643-1045-A9B0-24D2B5019761}" type="pres">
      <dgm:prSet presAssocID="{B49DFDEA-C1E6-FD44-8894-2C30F1D756E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EBD609-6A39-0D43-A6BF-0207CBA9FD96}" type="pres">
      <dgm:prSet presAssocID="{625CA973-C949-0B49-8EBA-E76268828C03}" presName="compNode" presStyleCnt="0"/>
      <dgm:spPr/>
    </dgm:pt>
    <dgm:pt modelId="{776B5AA3-E8DB-AA49-B3DF-4D6ADBBB4F23}" type="pres">
      <dgm:prSet presAssocID="{625CA973-C949-0B49-8EBA-E76268828C03}" presName="aNode" presStyleLbl="bgShp" presStyleIdx="0" presStyleCnt="3"/>
      <dgm:spPr/>
      <dgm:t>
        <a:bodyPr/>
        <a:lstStyle/>
        <a:p>
          <a:endParaRPr lang="en-US"/>
        </a:p>
      </dgm:t>
    </dgm:pt>
    <dgm:pt modelId="{32392A64-4D65-1649-AF91-6ADD2244657C}" type="pres">
      <dgm:prSet presAssocID="{625CA973-C949-0B49-8EBA-E76268828C03}" presName="textNode" presStyleLbl="bgShp" presStyleIdx="0" presStyleCnt="3"/>
      <dgm:spPr/>
      <dgm:t>
        <a:bodyPr/>
        <a:lstStyle/>
        <a:p>
          <a:endParaRPr lang="en-US"/>
        </a:p>
      </dgm:t>
    </dgm:pt>
    <dgm:pt modelId="{099A672D-F1EE-6143-AA38-FD982BF103EB}" type="pres">
      <dgm:prSet presAssocID="{625CA973-C949-0B49-8EBA-E76268828C03}" presName="compChildNode" presStyleCnt="0"/>
      <dgm:spPr/>
    </dgm:pt>
    <dgm:pt modelId="{37A3010B-C9FC-0E49-A1E9-4378D657D1F9}" type="pres">
      <dgm:prSet presAssocID="{625CA973-C949-0B49-8EBA-E76268828C03}" presName="theInnerList" presStyleCnt="0"/>
      <dgm:spPr/>
    </dgm:pt>
    <dgm:pt modelId="{483862D4-68AF-394B-9853-B785CF4575EB}" type="pres">
      <dgm:prSet presAssocID="{085DFABC-820A-9441-8D9B-D16FE6638F73}" presName="childNode" presStyleLbl="node1" presStyleIdx="0" presStyleCnt="4" custScaleX="113979" custScaleY="49464" custLinFactNeighborY="-249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138DC-537F-E549-93F7-1C05F67717D1}" type="pres">
      <dgm:prSet presAssocID="{625CA973-C949-0B49-8EBA-E76268828C03}" presName="aSpace" presStyleCnt="0"/>
      <dgm:spPr/>
    </dgm:pt>
    <dgm:pt modelId="{9CF221ED-2EB4-6042-8457-694CAD559D55}" type="pres">
      <dgm:prSet presAssocID="{87E56F79-264A-7048-9159-053BCE3633AE}" presName="compNode" presStyleCnt="0"/>
      <dgm:spPr/>
    </dgm:pt>
    <dgm:pt modelId="{2770F15F-983B-4D48-B14E-CC2758FC6F9C}" type="pres">
      <dgm:prSet presAssocID="{87E56F79-264A-7048-9159-053BCE3633AE}" presName="aNode" presStyleLbl="bgShp" presStyleIdx="1" presStyleCnt="3"/>
      <dgm:spPr/>
      <dgm:t>
        <a:bodyPr/>
        <a:lstStyle/>
        <a:p>
          <a:endParaRPr lang="en-US"/>
        </a:p>
      </dgm:t>
    </dgm:pt>
    <dgm:pt modelId="{5AC933B3-2544-0F42-9BA3-413721FCC33E}" type="pres">
      <dgm:prSet presAssocID="{87E56F79-264A-7048-9159-053BCE3633AE}" presName="textNode" presStyleLbl="bgShp" presStyleIdx="1" presStyleCnt="3"/>
      <dgm:spPr/>
      <dgm:t>
        <a:bodyPr/>
        <a:lstStyle/>
        <a:p>
          <a:endParaRPr lang="en-US"/>
        </a:p>
      </dgm:t>
    </dgm:pt>
    <dgm:pt modelId="{3F0067EE-091F-4E42-8199-177F2D1BAD84}" type="pres">
      <dgm:prSet presAssocID="{87E56F79-264A-7048-9159-053BCE3633AE}" presName="compChildNode" presStyleCnt="0"/>
      <dgm:spPr/>
    </dgm:pt>
    <dgm:pt modelId="{404C3FBA-6FC1-0449-8AFA-39EDFE998629}" type="pres">
      <dgm:prSet presAssocID="{87E56F79-264A-7048-9159-053BCE3633AE}" presName="theInnerList" presStyleCnt="0"/>
      <dgm:spPr/>
    </dgm:pt>
    <dgm:pt modelId="{9A6FA038-3999-3F4C-84B0-1E295CA7802E}" type="pres">
      <dgm:prSet presAssocID="{25F88892-1718-AA47-BD33-9CBE3B48EE63}" presName="childNode" presStyleLbl="node1" presStyleIdx="1" presStyleCnt="4" custScaleX="117268" custScaleY="50070" custLinFactNeighborX="-22" custLinFactNeighborY="-246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722065-9BD3-4A48-BCD6-1ABA64EAB6CF}" type="pres">
      <dgm:prSet presAssocID="{87E56F79-264A-7048-9159-053BCE3633AE}" presName="aSpace" presStyleCnt="0"/>
      <dgm:spPr/>
    </dgm:pt>
    <dgm:pt modelId="{AFE3B033-28FF-7646-9D45-54360581EB54}" type="pres">
      <dgm:prSet presAssocID="{6A150459-F120-F142-BA3A-97697F7A0DAE}" presName="compNode" presStyleCnt="0"/>
      <dgm:spPr/>
    </dgm:pt>
    <dgm:pt modelId="{40C6BF4B-2F6B-AF4E-8E99-DEC8862D2D23}" type="pres">
      <dgm:prSet presAssocID="{6A150459-F120-F142-BA3A-97697F7A0DAE}" presName="aNode" presStyleLbl="bgShp" presStyleIdx="2" presStyleCnt="3"/>
      <dgm:spPr/>
      <dgm:t>
        <a:bodyPr/>
        <a:lstStyle/>
        <a:p>
          <a:endParaRPr lang="en-US"/>
        </a:p>
      </dgm:t>
    </dgm:pt>
    <dgm:pt modelId="{4579491A-16C0-C44C-B3F1-ADF1A24A07FE}" type="pres">
      <dgm:prSet presAssocID="{6A150459-F120-F142-BA3A-97697F7A0DAE}" presName="textNode" presStyleLbl="bgShp" presStyleIdx="2" presStyleCnt="3"/>
      <dgm:spPr/>
      <dgm:t>
        <a:bodyPr/>
        <a:lstStyle/>
        <a:p>
          <a:endParaRPr lang="en-US"/>
        </a:p>
      </dgm:t>
    </dgm:pt>
    <dgm:pt modelId="{F9C2732E-2AC1-4640-AAF9-D8CC21967CC4}" type="pres">
      <dgm:prSet presAssocID="{6A150459-F120-F142-BA3A-97697F7A0DAE}" presName="compChildNode" presStyleCnt="0"/>
      <dgm:spPr/>
    </dgm:pt>
    <dgm:pt modelId="{3AB86337-E5D9-714D-98C2-B817A56312F7}" type="pres">
      <dgm:prSet presAssocID="{6A150459-F120-F142-BA3A-97697F7A0DAE}" presName="theInnerList" presStyleCnt="0"/>
      <dgm:spPr/>
    </dgm:pt>
    <dgm:pt modelId="{CCD4018F-5943-734D-83AA-354789D645C8}" type="pres">
      <dgm:prSet presAssocID="{307C9169-FD19-AC47-87F6-E8088C3881B5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8AF509-0279-6B44-A796-68E9CBE16907}" type="pres">
      <dgm:prSet presAssocID="{307C9169-FD19-AC47-87F6-E8088C3881B5}" presName="aSpace2" presStyleCnt="0"/>
      <dgm:spPr/>
    </dgm:pt>
    <dgm:pt modelId="{E3071BAB-526E-7246-9BFE-CC25E4D1F4D3}" type="pres">
      <dgm:prSet presAssocID="{B811C9F2-426A-5340-B551-6C3B699F7460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CAAC19-89B3-2941-96C0-90763AE56C80}" srcId="{B49DFDEA-C1E6-FD44-8894-2C30F1D756E3}" destId="{6A150459-F120-F142-BA3A-97697F7A0DAE}" srcOrd="2" destOrd="0" parTransId="{CCE12F00-86EB-0A45-A137-2CFD250D01A4}" sibTransId="{DAB32485-39E3-AC48-AA64-CFF75F53D828}"/>
    <dgm:cxn modelId="{33C4840F-AEEA-47CA-840A-F1F8D5DAD104}" srcId="{25F88892-1718-AA47-BD33-9CBE3B48EE63}" destId="{EF4748BC-7BC3-4222-9C02-C87D95D5B287}" srcOrd="1" destOrd="0" parTransId="{D115B74A-085D-49C9-BB66-A441980B273B}" sibTransId="{349DE521-0855-47D3-8DFD-4D4FFEFB4549}"/>
    <dgm:cxn modelId="{D253B79E-5CEF-A249-9350-B527BE948282}" type="presOf" srcId="{307C9169-FD19-AC47-87F6-E8088C3881B5}" destId="{CCD4018F-5943-734D-83AA-354789D645C8}" srcOrd="0" destOrd="0" presId="urn:microsoft.com/office/officeart/2005/8/layout/lProcess2"/>
    <dgm:cxn modelId="{0E85AC86-D1BF-4449-8A20-EE2CD9F9FEF9}" srcId="{085DFABC-820A-9441-8D9B-D16FE6638F73}" destId="{53D7D7AD-E7D7-2A43-8204-C15E1B95BC68}" srcOrd="1" destOrd="0" parTransId="{021F3417-BD24-0445-9AE8-64190E8FA58C}" sibTransId="{D6DDB179-3CB9-7A46-AA5F-43037B80D08D}"/>
    <dgm:cxn modelId="{58A1830D-C83F-544F-A09D-395AF20727E1}" srcId="{625CA973-C949-0B49-8EBA-E76268828C03}" destId="{085DFABC-820A-9441-8D9B-D16FE6638F73}" srcOrd="0" destOrd="0" parTransId="{DF24B70A-31D5-9947-A093-C8B124139D75}" sibTransId="{7831E1FE-6132-9E44-991D-5A43811B3E61}"/>
    <dgm:cxn modelId="{C91182FF-E07B-A94E-82BD-BFC90E1BD528}" type="presOf" srcId="{91009186-E007-5F43-8FF5-1C299DFAA5DE}" destId="{9A6FA038-3999-3F4C-84B0-1E295CA7802E}" srcOrd="0" destOrd="1" presId="urn:microsoft.com/office/officeart/2005/8/layout/lProcess2"/>
    <dgm:cxn modelId="{6D6580AC-EEF3-604C-983D-CAC89C871132}" srcId="{085DFABC-820A-9441-8D9B-D16FE6638F73}" destId="{55A5274C-BC34-1345-A33E-1C94A8A413B0}" srcOrd="0" destOrd="0" parTransId="{D046D13C-80F7-CE42-A8F6-BF76F81223FB}" sibTransId="{605B9F0A-C25F-8F43-B316-077B8232BA19}"/>
    <dgm:cxn modelId="{E955CCC6-D09F-8847-A246-958664DDB22F}" srcId="{B49DFDEA-C1E6-FD44-8894-2C30F1D756E3}" destId="{87E56F79-264A-7048-9159-053BCE3633AE}" srcOrd="1" destOrd="0" parTransId="{5D7A1B9A-9729-3243-B482-A0BF80CD31B6}" sibTransId="{514B4F38-8867-164E-912D-5149F1CC9148}"/>
    <dgm:cxn modelId="{8D38A4AD-CDD7-724E-8E50-259B51790A2C}" type="presOf" srcId="{B49DFDEA-C1E6-FD44-8894-2C30F1D756E3}" destId="{39452D4C-3643-1045-A9B0-24D2B5019761}" srcOrd="0" destOrd="0" presId="urn:microsoft.com/office/officeart/2005/8/layout/lProcess2"/>
    <dgm:cxn modelId="{6A018318-4A50-AC45-9510-057EC9DEEABD}" srcId="{25F88892-1718-AA47-BD33-9CBE3B48EE63}" destId="{91009186-E007-5F43-8FF5-1C299DFAA5DE}" srcOrd="0" destOrd="0" parTransId="{2BA905CE-B876-DD49-ACC1-8A15CA825F96}" sibTransId="{ADC62BC0-450B-204B-8B3E-6353911601EB}"/>
    <dgm:cxn modelId="{B1E66890-F1EC-6347-85E3-D77471EDCD77}" type="presOf" srcId="{53D7D7AD-E7D7-2A43-8204-C15E1B95BC68}" destId="{483862D4-68AF-394B-9853-B785CF4575EB}" srcOrd="0" destOrd="2" presId="urn:microsoft.com/office/officeart/2005/8/layout/lProcess2"/>
    <dgm:cxn modelId="{511A762C-B0C0-C249-8E70-3C316205A18D}" srcId="{6A150459-F120-F142-BA3A-97697F7A0DAE}" destId="{307C9169-FD19-AC47-87F6-E8088C3881B5}" srcOrd="0" destOrd="0" parTransId="{9269A3DE-2464-1340-9903-9CCDD4D3419F}" sibTransId="{27339016-3257-8F45-BFC8-8B12CDD93D77}"/>
    <dgm:cxn modelId="{5CC973DA-8E9F-F64D-B298-C867CBE014F0}" srcId="{87E56F79-264A-7048-9159-053BCE3633AE}" destId="{25F88892-1718-AA47-BD33-9CBE3B48EE63}" srcOrd="0" destOrd="0" parTransId="{F802593E-15D6-7443-8AD4-3303D9A68F2E}" sibTransId="{943DC347-7EDC-BE4E-901F-8D61E4A09D5B}"/>
    <dgm:cxn modelId="{E0B7D912-84A4-1044-817C-6F0446FCACFD}" type="presOf" srcId="{085DFABC-820A-9441-8D9B-D16FE6638F73}" destId="{483862D4-68AF-394B-9853-B785CF4575EB}" srcOrd="0" destOrd="0" presId="urn:microsoft.com/office/officeart/2005/8/layout/lProcess2"/>
    <dgm:cxn modelId="{7994B83F-BED0-554C-A25D-0DB65116AAF3}" type="presOf" srcId="{87E56F79-264A-7048-9159-053BCE3633AE}" destId="{2770F15F-983B-4D48-B14E-CC2758FC6F9C}" srcOrd="0" destOrd="0" presId="urn:microsoft.com/office/officeart/2005/8/layout/lProcess2"/>
    <dgm:cxn modelId="{20EC1FB4-04EC-B346-AE34-5E46639E4343}" type="presOf" srcId="{55A5274C-BC34-1345-A33E-1C94A8A413B0}" destId="{483862D4-68AF-394B-9853-B785CF4575EB}" srcOrd="0" destOrd="1" presId="urn:microsoft.com/office/officeart/2005/8/layout/lProcess2"/>
    <dgm:cxn modelId="{B35FACD7-9171-5740-A0E0-FA0D7BC138B7}" type="presOf" srcId="{625CA973-C949-0B49-8EBA-E76268828C03}" destId="{776B5AA3-E8DB-AA49-B3DF-4D6ADBBB4F23}" srcOrd="0" destOrd="0" presId="urn:microsoft.com/office/officeart/2005/8/layout/lProcess2"/>
    <dgm:cxn modelId="{48B679BC-DAFF-6D41-AF74-AEA8D465DE8F}" type="presOf" srcId="{6A150459-F120-F142-BA3A-97697F7A0DAE}" destId="{4579491A-16C0-C44C-B3F1-ADF1A24A07FE}" srcOrd="1" destOrd="0" presId="urn:microsoft.com/office/officeart/2005/8/layout/lProcess2"/>
    <dgm:cxn modelId="{F673E4FE-A649-0745-8388-67E5CA4B863E}" srcId="{B49DFDEA-C1E6-FD44-8894-2C30F1D756E3}" destId="{625CA973-C949-0B49-8EBA-E76268828C03}" srcOrd="0" destOrd="0" parTransId="{D3F86C37-9999-C04C-8736-EF9460A25D9E}" sibTransId="{939F11A5-58C3-644C-97F6-DC02ACE4629F}"/>
    <dgm:cxn modelId="{BEAF3A85-AD15-244F-9935-63FB8FC5D734}" type="presOf" srcId="{511C53A0-B84E-A04B-AB4F-85049655B05F}" destId="{9A6FA038-3999-3F4C-84B0-1E295CA7802E}" srcOrd="0" destOrd="3" presId="urn:microsoft.com/office/officeart/2005/8/layout/lProcess2"/>
    <dgm:cxn modelId="{7A88C735-19E5-7D41-8D6C-97BDA9D43758}" type="presOf" srcId="{6A150459-F120-F142-BA3A-97697F7A0DAE}" destId="{40C6BF4B-2F6B-AF4E-8E99-DEC8862D2D23}" srcOrd="0" destOrd="0" presId="urn:microsoft.com/office/officeart/2005/8/layout/lProcess2"/>
    <dgm:cxn modelId="{B3C2935D-9319-6D44-BB7B-E5A7177E773A}" srcId="{25F88892-1718-AA47-BD33-9CBE3B48EE63}" destId="{511C53A0-B84E-A04B-AB4F-85049655B05F}" srcOrd="2" destOrd="0" parTransId="{B7FFCEBC-714B-3F4E-A7AB-F6CAF65D8F2D}" sibTransId="{E1469CCF-8233-4D4F-B114-9977B795DDB4}"/>
    <dgm:cxn modelId="{C953D621-BCDA-5649-8271-1F6D12084F7C}" srcId="{6A150459-F120-F142-BA3A-97697F7A0DAE}" destId="{B811C9F2-426A-5340-B551-6C3B699F7460}" srcOrd="1" destOrd="0" parTransId="{0C7EC46B-37E2-B044-ABC1-1FB5DF4CC97A}" sibTransId="{7F1E6B9E-11EB-2F4D-A365-A4A89F0BD4A2}"/>
    <dgm:cxn modelId="{93528F30-D4E4-B34E-97E5-8071551C6D9A}" type="presOf" srcId="{B811C9F2-426A-5340-B551-6C3B699F7460}" destId="{E3071BAB-526E-7246-9BFE-CC25E4D1F4D3}" srcOrd="0" destOrd="0" presId="urn:microsoft.com/office/officeart/2005/8/layout/lProcess2"/>
    <dgm:cxn modelId="{D86C5F17-8B4C-1046-AD62-AC03D20B7AF4}" type="presOf" srcId="{625CA973-C949-0B49-8EBA-E76268828C03}" destId="{32392A64-4D65-1649-AF91-6ADD2244657C}" srcOrd="1" destOrd="0" presId="urn:microsoft.com/office/officeart/2005/8/layout/lProcess2"/>
    <dgm:cxn modelId="{D253FB82-8A67-4206-B156-64C4198C8182}" type="presOf" srcId="{EF4748BC-7BC3-4222-9C02-C87D95D5B287}" destId="{9A6FA038-3999-3F4C-84B0-1E295CA7802E}" srcOrd="0" destOrd="2" presId="urn:microsoft.com/office/officeart/2005/8/layout/lProcess2"/>
    <dgm:cxn modelId="{F884C4D7-2123-A243-92CE-55864CE7A0A2}" type="presOf" srcId="{87E56F79-264A-7048-9159-053BCE3633AE}" destId="{5AC933B3-2544-0F42-9BA3-413721FCC33E}" srcOrd="1" destOrd="0" presId="urn:microsoft.com/office/officeart/2005/8/layout/lProcess2"/>
    <dgm:cxn modelId="{6535705F-135A-6241-9AF9-5619D985202D}" type="presOf" srcId="{25F88892-1718-AA47-BD33-9CBE3B48EE63}" destId="{9A6FA038-3999-3F4C-84B0-1E295CA7802E}" srcOrd="0" destOrd="0" presId="urn:microsoft.com/office/officeart/2005/8/layout/lProcess2"/>
    <dgm:cxn modelId="{5B998B4B-CE25-4C4F-9DC1-2D0F829CADB1}" type="presParOf" srcId="{39452D4C-3643-1045-A9B0-24D2B5019761}" destId="{30EBD609-6A39-0D43-A6BF-0207CBA9FD96}" srcOrd="0" destOrd="0" presId="urn:microsoft.com/office/officeart/2005/8/layout/lProcess2"/>
    <dgm:cxn modelId="{B75D6ACC-4D37-1C44-96B0-4BE66B7AB6CF}" type="presParOf" srcId="{30EBD609-6A39-0D43-A6BF-0207CBA9FD96}" destId="{776B5AA3-E8DB-AA49-B3DF-4D6ADBBB4F23}" srcOrd="0" destOrd="0" presId="urn:microsoft.com/office/officeart/2005/8/layout/lProcess2"/>
    <dgm:cxn modelId="{D8FBF836-549D-0C49-8ABE-015743D7D324}" type="presParOf" srcId="{30EBD609-6A39-0D43-A6BF-0207CBA9FD96}" destId="{32392A64-4D65-1649-AF91-6ADD2244657C}" srcOrd="1" destOrd="0" presId="urn:microsoft.com/office/officeart/2005/8/layout/lProcess2"/>
    <dgm:cxn modelId="{A681F3A3-015D-084F-B375-CE634771A9B7}" type="presParOf" srcId="{30EBD609-6A39-0D43-A6BF-0207CBA9FD96}" destId="{099A672D-F1EE-6143-AA38-FD982BF103EB}" srcOrd="2" destOrd="0" presId="urn:microsoft.com/office/officeart/2005/8/layout/lProcess2"/>
    <dgm:cxn modelId="{8654A874-5E75-AE4F-86C7-309F94AB8D07}" type="presParOf" srcId="{099A672D-F1EE-6143-AA38-FD982BF103EB}" destId="{37A3010B-C9FC-0E49-A1E9-4378D657D1F9}" srcOrd="0" destOrd="0" presId="urn:microsoft.com/office/officeart/2005/8/layout/lProcess2"/>
    <dgm:cxn modelId="{2BD05C8E-9EF7-B744-8EE0-7A93567041F5}" type="presParOf" srcId="{37A3010B-C9FC-0E49-A1E9-4378D657D1F9}" destId="{483862D4-68AF-394B-9853-B785CF4575EB}" srcOrd="0" destOrd="0" presId="urn:microsoft.com/office/officeart/2005/8/layout/lProcess2"/>
    <dgm:cxn modelId="{8B94C6D5-3B8D-BC41-AF18-1081454D3106}" type="presParOf" srcId="{39452D4C-3643-1045-A9B0-24D2B5019761}" destId="{0BE138DC-537F-E549-93F7-1C05F67717D1}" srcOrd="1" destOrd="0" presId="urn:microsoft.com/office/officeart/2005/8/layout/lProcess2"/>
    <dgm:cxn modelId="{0390F864-43CB-0B4E-937E-BB62ECEE820A}" type="presParOf" srcId="{39452D4C-3643-1045-A9B0-24D2B5019761}" destId="{9CF221ED-2EB4-6042-8457-694CAD559D55}" srcOrd="2" destOrd="0" presId="urn:microsoft.com/office/officeart/2005/8/layout/lProcess2"/>
    <dgm:cxn modelId="{201499E3-455E-1D48-B387-B859EE3909D0}" type="presParOf" srcId="{9CF221ED-2EB4-6042-8457-694CAD559D55}" destId="{2770F15F-983B-4D48-B14E-CC2758FC6F9C}" srcOrd="0" destOrd="0" presId="urn:microsoft.com/office/officeart/2005/8/layout/lProcess2"/>
    <dgm:cxn modelId="{43E67889-D948-CF45-8CD7-E219644E5B66}" type="presParOf" srcId="{9CF221ED-2EB4-6042-8457-694CAD559D55}" destId="{5AC933B3-2544-0F42-9BA3-413721FCC33E}" srcOrd="1" destOrd="0" presId="urn:microsoft.com/office/officeart/2005/8/layout/lProcess2"/>
    <dgm:cxn modelId="{C0AC2675-EB90-F741-8ACA-EE9DB4034874}" type="presParOf" srcId="{9CF221ED-2EB4-6042-8457-694CAD559D55}" destId="{3F0067EE-091F-4E42-8199-177F2D1BAD84}" srcOrd="2" destOrd="0" presId="urn:microsoft.com/office/officeart/2005/8/layout/lProcess2"/>
    <dgm:cxn modelId="{08F3C3CA-78CE-B342-9E5C-A0AE4924EC1F}" type="presParOf" srcId="{3F0067EE-091F-4E42-8199-177F2D1BAD84}" destId="{404C3FBA-6FC1-0449-8AFA-39EDFE998629}" srcOrd="0" destOrd="0" presId="urn:microsoft.com/office/officeart/2005/8/layout/lProcess2"/>
    <dgm:cxn modelId="{049D742D-475C-1B41-9FDF-4C52111E8685}" type="presParOf" srcId="{404C3FBA-6FC1-0449-8AFA-39EDFE998629}" destId="{9A6FA038-3999-3F4C-84B0-1E295CA7802E}" srcOrd="0" destOrd="0" presId="urn:microsoft.com/office/officeart/2005/8/layout/lProcess2"/>
    <dgm:cxn modelId="{66A6829E-9929-394B-89B0-F30EF4DBEC68}" type="presParOf" srcId="{39452D4C-3643-1045-A9B0-24D2B5019761}" destId="{AC722065-9BD3-4A48-BCD6-1ABA64EAB6CF}" srcOrd="3" destOrd="0" presId="urn:microsoft.com/office/officeart/2005/8/layout/lProcess2"/>
    <dgm:cxn modelId="{3E20BFC4-38B2-3948-B9CA-6DCD0D450348}" type="presParOf" srcId="{39452D4C-3643-1045-A9B0-24D2B5019761}" destId="{AFE3B033-28FF-7646-9D45-54360581EB54}" srcOrd="4" destOrd="0" presId="urn:microsoft.com/office/officeart/2005/8/layout/lProcess2"/>
    <dgm:cxn modelId="{DD7FDCC0-1D8F-EE4C-B037-F620ABAC5A8E}" type="presParOf" srcId="{AFE3B033-28FF-7646-9D45-54360581EB54}" destId="{40C6BF4B-2F6B-AF4E-8E99-DEC8862D2D23}" srcOrd="0" destOrd="0" presId="urn:microsoft.com/office/officeart/2005/8/layout/lProcess2"/>
    <dgm:cxn modelId="{AD200DCA-0D78-4D4C-BE99-84AD49252564}" type="presParOf" srcId="{AFE3B033-28FF-7646-9D45-54360581EB54}" destId="{4579491A-16C0-C44C-B3F1-ADF1A24A07FE}" srcOrd="1" destOrd="0" presId="urn:microsoft.com/office/officeart/2005/8/layout/lProcess2"/>
    <dgm:cxn modelId="{CE634A52-FADB-3645-91EE-4448239CA89F}" type="presParOf" srcId="{AFE3B033-28FF-7646-9D45-54360581EB54}" destId="{F9C2732E-2AC1-4640-AAF9-D8CC21967CC4}" srcOrd="2" destOrd="0" presId="urn:microsoft.com/office/officeart/2005/8/layout/lProcess2"/>
    <dgm:cxn modelId="{3BA56F9E-D0CF-5440-8B1E-9CC878D61E04}" type="presParOf" srcId="{F9C2732E-2AC1-4640-AAF9-D8CC21967CC4}" destId="{3AB86337-E5D9-714D-98C2-B817A56312F7}" srcOrd="0" destOrd="0" presId="urn:microsoft.com/office/officeart/2005/8/layout/lProcess2"/>
    <dgm:cxn modelId="{DA8BA68C-C95C-8349-9D36-630BBC533F52}" type="presParOf" srcId="{3AB86337-E5D9-714D-98C2-B817A56312F7}" destId="{CCD4018F-5943-734D-83AA-354789D645C8}" srcOrd="0" destOrd="0" presId="urn:microsoft.com/office/officeart/2005/8/layout/lProcess2"/>
    <dgm:cxn modelId="{06D064DD-5B9A-E241-A226-3559575168E5}" type="presParOf" srcId="{3AB86337-E5D9-714D-98C2-B817A56312F7}" destId="{548AF509-0279-6B44-A796-68E9CBE16907}" srcOrd="1" destOrd="0" presId="urn:microsoft.com/office/officeart/2005/8/layout/lProcess2"/>
    <dgm:cxn modelId="{4833D3DA-147D-2145-8DC3-67076D2671D6}" type="presParOf" srcId="{3AB86337-E5D9-714D-98C2-B817A56312F7}" destId="{E3071BAB-526E-7246-9BFE-CC25E4D1F4D3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5A275C-1CD6-0545-86E6-24A2CEC3693D}" type="doc">
      <dgm:prSet loTypeId="urn:microsoft.com/office/officeart/2005/8/layout/matrix2" loCatId="matrix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1DDF25-FFA9-B145-AE5C-991984DE3695}">
      <dgm:prSet/>
      <dgm:spPr/>
      <dgm:t>
        <a:bodyPr/>
        <a:lstStyle/>
        <a:p>
          <a:pPr rtl="0"/>
          <a:r>
            <a:rPr lang="en-US" dirty="0" smtClean="0"/>
            <a:t>A block of plaintext is treated as a whole and used to produce a ciphertext block of equal length</a:t>
          </a:r>
          <a:endParaRPr lang="en-US" dirty="0"/>
        </a:p>
      </dgm:t>
    </dgm:pt>
    <dgm:pt modelId="{BC4B56E0-1CA8-2644-94CB-A095DF594B18}" type="parTrans" cxnId="{ACCD1752-D52B-AE4D-8444-99DB2A5BB954}">
      <dgm:prSet/>
      <dgm:spPr/>
      <dgm:t>
        <a:bodyPr/>
        <a:lstStyle/>
        <a:p>
          <a:endParaRPr lang="en-US"/>
        </a:p>
      </dgm:t>
    </dgm:pt>
    <dgm:pt modelId="{51E3C4C4-7F08-3E4E-86BF-C998F1E5CD36}" type="sibTrans" cxnId="{ACCD1752-D52B-AE4D-8444-99DB2A5BB954}">
      <dgm:prSet/>
      <dgm:spPr/>
      <dgm:t>
        <a:bodyPr/>
        <a:lstStyle/>
        <a:p>
          <a:endParaRPr lang="en-US"/>
        </a:p>
      </dgm:t>
    </dgm:pt>
    <dgm:pt modelId="{076F6597-BAC0-C641-B047-30B33625D51E}">
      <dgm:prSet/>
      <dgm:spPr/>
      <dgm:t>
        <a:bodyPr/>
        <a:lstStyle/>
        <a:p>
          <a:pPr rtl="0"/>
          <a:r>
            <a:rPr lang="en-US" dirty="0" smtClean="0"/>
            <a:t>Typically a block size of 64 or 128 bits is used</a:t>
          </a:r>
          <a:endParaRPr lang="en-US" dirty="0"/>
        </a:p>
      </dgm:t>
    </dgm:pt>
    <dgm:pt modelId="{32C112CF-96A9-D04E-9704-08506E631938}" type="parTrans" cxnId="{80979EFE-AA49-274C-9181-B33F94502A72}">
      <dgm:prSet/>
      <dgm:spPr/>
      <dgm:t>
        <a:bodyPr/>
        <a:lstStyle/>
        <a:p>
          <a:endParaRPr lang="en-US"/>
        </a:p>
      </dgm:t>
    </dgm:pt>
    <dgm:pt modelId="{0F1455F7-9A00-9D4E-A3D6-ED1B8AE1DAB0}" type="sibTrans" cxnId="{80979EFE-AA49-274C-9181-B33F94502A72}">
      <dgm:prSet/>
      <dgm:spPr/>
      <dgm:t>
        <a:bodyPr/>
        <a:lstStyle/>
        <a:p>
          <a:endParaRPr lang="en-US"/>
        </a:p>
      </dgm:t>
    </dgm:pt>
    <dgm:pt modelId="{22FA66FA-A9B2-8549-AF15-647BD146D7FD}">
      <dgm:prSet/>
      <dgm:spPr/>
      <dgm:t>
        <a:bodyPr/>
        <a:lstStyle/>
        <a:p>
          <a:pPr rtl="0"/>
          <a:r>
            <a:rPr lang="en-US" dirty="0" smtClean="0"/>
            <a:t>As with a stream cipher,  the two users share a symmetric encryption key </a:t>
          </a:r>
          <a:endParaRPr lang="en-US" dirty="0"/>
        </a:p>
      </dgm:t>
    </dgm:pt>
    <dgm:pt modelId="{8BD38B9D-9B01-304E-8CEF-51293D4AD0DC}" type="parTrans" cxnId="{C9D7261E-ED0E-1648-AE67-CF1788A5B283}">
      <dgm:prSet/>
      <dgm:spPr/>
      <dgm:t>
        <a:bodyPr/>
        <a:lstStyle/>
        <a:p>
          <a:endParaRPr lang="en-US"/>
        </a:p>
      </dgm:t>
    </dgm:pt>
    <dgm:pt modelId="{6220B37E-5029-EE4F-AA9D-5C6EF8112782}" type="sibTrans" cxnId="{C9D7261E-ED0E-1648-AE67-CF1788A5B283}">
      <dgm:prSet/>
      <dgm:spPr/>
      <dgm:t>
        <a:bodyPr/>
        <a:lstStyle/>
        <a:p>
          <a:endParaRPr lang="en-US"/>
        </a:p>
      </dgm:t>
    </dgm:pt>
    <dgm:pt modelId="{1B5FAC51-D70C-4D4D-B7F3-445742634A1A}">
      <dgm:prSet/>
      <dgm:spPr/>
      <dgm:t>
        <a:bodyPr/>
        <a:lstStyle/>
        <a:p>
          <a:pPr rtl="0"/>
          <a:r>
            <a:rPr lang="en-US" dirty="0" smtClean="0"/>
            <a:t>A majority of symmetric key applications use block ciphers</a:t>
          </a:r>
          <a:endParaRPr lang="en-US" dirty="0"/>
        </a:p>
      </dgm:t>
    </dgm:pt>
    <dgm:pt modelId="{05803D6B-EB82-9B45-A07B-F788A52C0969}" type="parTrans" cxnId="{04CEB378-E4E0-AD42-A696-60E202A1E270}">
      <dgm:prSet/>
      <dgm:spPr/>
      <dgm:t>
        <a:bodyPr/>
        <a:lstStyle/>
        <a:p>
          <a:endParaRPr lang="en-US"/>
        </a:p>
      </dgm:t>
    </dgm:pt>
    <dgm:pt modelId="{30D84D8B-4FF6-6141-BE10-C7FDC0E5B6EC}" type="sibTrans" cxnId="{04CEB378-E4E0-AD42-A696-60E202A1E270}">
      <dgm:prSet/>
      <dgm:spPr/>
      <dgm:t>
        <a:bodyPr/>
        <a:lstStyle/>
        <a:p>
          <a:endParaRPr lang="en-US"/>
        </a:p>
      </dgm:t>
    </dgm:pt>
    <dgm:pt modelId="{53B90DEE-6B91-5843-86E0-A685BF969F35}" type="pres">
      <dgm:prSet presAssocID="{4E5A275C-1CD6-0545-86E6-24A2CEC3693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4F1174-8CF9-9A40-9D07-E0CBAE921C39}" type="pres">
      <dgm:prSet presAssocID="{4E5A275C-1CD6-0545-86E6-24A2CEC3693D}" presName="axisShape" presStyleLbl="bgShp" presStyleIdx="0" presStyleCnt="1"/>
      <dgm:spPr/>
    </dgm:pt>
    <dgm:pt modelId="{FECC4BC1-441A-5849-8098-4815B636C467}" type="pres">
      <dgm:prSet presAssocID="{4E5A275C-1CD6-0545-86E6-24A2CEC3693D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DEB569-D830-3B4C-85A1-DEE51CF7A1AF}" type="pres">
      <dgm:prSet presAssocID="{4E5A275C-1CD6-0545-86E6-24A2CEC3693D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3A1B95-F31C-7B44-81E3-A24F046A9ABB}" type="pres">
      <dgm:prSet presAssocID="{4E5A275C-1CD6-0545-86E6-24A2CEC3693D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837987-4199-F845-9D3A-77DDE3DBCB6A}" type="pres">
      <dgm:prSet presAssocID="{4E5A275C-1CD6-0545-86E6-24A2CEC3693D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CD1752-D52B-AE4D-8444-99DB2A5BB954}" srcId="{4E5A275C-1CD6-0545-86E6-24A2CEC3693D}" destId="{3A1DDF25-FFA9-B145-AE5C-991984DE3695}" srcOrd="0" destOrd="0" parTransId="{BC4B56E0-1CA8-2644-94CB-A095DF594B18}" sibTransId="{51E3C4C4-7F08-3E4E-86BF-C998F1E5CD36}"/>
    <dgm:cxn modelId="{918537E9-0B8B-2245-98D2-839724C7E287}" type="presOf" srcId="{1B5FAC51-D70C-4D4D-B7F3-445742634A1A}" destId="{50837987-4199-F845-9D3A-77DDE3DBCB6A}" srcOrd="0" destOrd="0" presId="urn:microsoft.com/office/officeart/2005/8/layout/matrix2"/>
    <dgm:cxn modelId="{C9D7261E-ED0E-1648-AE67-CF1788A5B283}" srcId="{4E5A275C-1CD6-0545-86E6-24A2CEC3693D}" destId="{22FA66FA-A9B2-8549-AF15-647BD146D7FD}" srcOrd="2" destOrd="0" parTransId="{8BD38B9D-9B01-304E-8CEF-51293D4AD0DC}" sibTransId="{6220B37E-5029-EE4F-AA9D-5C6EF8112782}"/>
    <dgm:cxn modelId="{460164DE-A1AF-F745-9EC1-7CA364C37A28}" type="presOf" srcId="{076F6597-BAC0-C641-B047-30B33625D51E}" destId="{40DEB569-D830-3B4C-85A1-DEE51CF7A1AF}" srcOrd="0" destOrd="0" presId="urn:microsoft.com/office/officeart/2005/8/layout/matrix2"/>
    <dgm:cxn modelId="{9557178B-DBD5-214F-9355-FF6B9A96B795}" type="presOf" srcId="{4E5A275C-1CD6-0545-86E6-24A2CEC3693D}" destId="{53B90DEE-6B91-5843-86E0-A685BF969F35}" srcOrd="0" destOrd="0" presId="urn:microsoft.com/office/officeart/2005/8/layout/matrix2"/>
    <dgm:cxn modelId="{04CEB378-E4E0-AD42-A696-60E202A1E270}" srcId="{4E5A275C-1CD6-0545-86E6-24A2CEC3693D}" destId="{1B5FAC51-D70C-4D4D-B7F3-445742634A1A}" srcOrd="3" destOrd="0" parTransId="{05803D6B-EB82-9B45-A07B-F788A52C0969}" sibTransId="{30D84D8B-4FF6-6141-BE10-C7FDC0E5B6EC}"/>
    <dgm:cxn modelId="{26FC45B9-5CDF-C441-ACDD-8A221784CDDC}" type="presOf" srcId="{22FA66FA-A9B2-8549-AF15-647BD146D7FD}" destId="{E43A1B95-F31C-7B44-81E3-A24F046A9ABB}" srcOrd="0" destOrd="0" presId="urn:microsoft.com/office/officeart/2005/8/layout/matrix2"/>
    <dgm:cxn modelId="{4ABC7A19-7072-0B45-B65A-54D9F100AF75}" type="presOf" srcId="{3A1DDF25-FFA9-B145-AE5C-991984DE3695}" destId="{FECC4BC1-441A-5849-8098-4815B636C467}" srcOrd="0" destOrd="0" presId="urn:microsoft.com/office/officeart/2005/8/layout/matrix2"/>
    <dgm:cxn modelId="{80979EFE-AA49-274C-9181-B33F94502A72}" srcId="{4E5A275C-1CD6-0545-86E6-24A2CEC3693D}" destId="{076F6597-BAC0-C641-B047-30B33625D51E}" srcOrd="1" destOrd="0" parTransId="{32C112CF-96A9-D04E-9704-08506E631938}" sibTransId="{0F1455F7-9A00-9D4E-A3D6-ED1B8AE1DAB0}"/>
    <dgm:cxn modelId="{8A63B8F0-89FC-4743-AF79-BD37A90DC330}" type="presParOf" srcId="{53B90DEE-6B91-5843-86E0-A685BF969F35}" destId="{A54F1174-8CF9-9A40-9D07-E0CBAE921C39}" srcOrd="0" destOrd="0" presId="urn:microsoft.com/office/officeart/2005/8/layout/matrix2"/>
    <dgm:cxn modelId="{2ED6CE28-663C-F646-AFA2-9ECBFFDF03E1}" type="presParOf" srcId="{53B90DEE-6B91-5843-86E0-A685BF969F35}" destId="{FECC4BC1-441A-5849-8098-4815B636C467}" srcOrd="1" destOrd="0" presId="urn:microsoft.com/office/officeart/2005/8/layout/matrix2"/>
    <dgm:cxn modelId="{CC4CB403-BA0C-4C45-BEDF-86FAABFCA171}" type="presParOf" srcId="{53B90DEE-6B91-5843-86E0-A685BF969F35}" destId="{40DEB569-D830-3B4C-85A1-DEE51CF7A1AF}" srcOrd="2" destOrd="0" presId="urn:microsoft.com/office/officeart/2005/8/layout/matrix2"/>
    <dgm:cxn modelId="{0D1C3E07-2066-7145-B3BC-49F3B3A64325}" type="presParOf" srcId="{53B90DEE-6B91-5843-86E0-A685BF969F35}" destId="{E43A1B95-F31C-7B44-81E3-A24F046A9ABB}" srcOrd="3" destOrd="0" presId="urn:microsoft.com/office/officeart/2005/8/layout/matrix2"/>
    <dgm:cxn modelId="{7A581D48-46BD-AF49-8FF9-4F792CF891C8}" type="presParOf" srcId="{53B90DEE-6B91-5843-86E0-A685BF969F35}" destId="{50837987-4199-F845-9D3A-77DDE3DBCB6A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B9F18A-62A8-384E-9782-9A1E72013E03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D6BF23-DB72-CC43-B7E4-995E1C14E107}">
      <dgm:prSet custT="1"/>
      <dgm:spPr/>
      <dgm:t>
        <a:bodyPr/>
        <a:lstStyle/>
        <a:p>
          <a:r>
            <a:rPr lang="en-US" sz="18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Transposition for diffusion</a:t>
          </a:r>
        </a:p>
      </dgm:t>
    </dgm:pt>
    <dgm:pt modelId="{29303A03-59AC-FD42-8008-D94CD202C61F}" type="parTrans" cxnId="{B7E3C01F-7058-304F-94C1-95E630F0C58F}">
      <dgm:prSet/>
      <dgm:spPr/>
      <dgm:t>
        <a:bodyPr/>
        <a:lstStyle/>
        <a:p>
          <a:endParaRPr lang="en-US"/>
        </a:p>
      </dgm:t>
    </dgm:pt>
    <dgm:pt modelId="{AA64C3FA-BBB0-7F47-96EE-9EB013DFE407}" type="sibTrans" cxnId="{B7E3C01F-7058-304F-94C1-95E630F0C58F}">
      <dgm:prSet/>
      <dgm:spPr/>
      <dgm:t>
        <a:bodyPr/>
        <a:lstStyle/>
        <a:p>
          <a:endParaRPr lang="en-US"/>
        </a:p>
      </dgm:t>
    </dgm:pt>
    <dgm:pt modelId="{9AA27611-41C1-C445-A0CA-1078FC1C909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 smtClean="0"/>
            <a:t> </a:t>
          </a:r>
          <a:r>
            <a:rPr lang="en-US" sz="1800" dirty="0" smtClean="0"/>
            <a:t>If a single bit of the plaintext is changed then roughly half of the bits of the </a:t>
          </a:r>
          <a:r>
            <a:rPr lang="en-US" sz="1800" dirty="0" err="1" smtClean="0"/>
            <a:t>ciphertext</a:t>
          </a:r>
          <a:r>
            <a:rPr lang="en-US" sz="1800" dirty="0" smtClean="0"/>
            <a:t> change.  Similarly for the </a:t>
          </a:r>
          <a:r>
            <a:rPr lang="en-US" sz="1800" dirty="0" err="1" smtClean="0"/>
            <a:t>ciphertext</a:t>
          </a:r>
          <a:r>
            <a:rPr lang="en-US" sz="1800" dirty="0" smtClean="0"/>
            <a:t>.</a:t>
          </a:r>
        </a:p>
      </dgm:t>
    </dgm:pt>
    <dgm:pt modelId="{CA7C1E19-21B8-CC40-9C64-C6BCD922C2D8}" type="parTrans" cxnId="{B287CE91-C0E8-B34D-A5C8-C34D2B14FD37}">
      <dgm:prSet/>
      <dgm:spPr/>
      <dgm:t>
        <a:bodyPr/>
        <a:lstStyle/>
        <a:p>
          <a:endParaRPr lang="en-US"/>
        </a:p>
      </dgm:t>
    </dgm:pt>
    <dgm:pt modelId="{9ACCB5B7-BE48-7548-B8A2-4AAE5C0F6CEA}" type="sibTrans" cxnId="{B287CE91-C0E8-B34D-A5C8-C34D2B14FD37}">
      <dgm:prSet/>
      <dgm:spPr/>
      <dgm:t>
        <a:bodyPr/>
        <a:lstStyle/>
        <a:p>
          <a:endParaRPr lang="en-US"/>
        </a:p>
      </dgm:t>
    </dgm:pt>
    <dgm:pt modelId="{E9DC9C48-40B7-AA4E-A20F-5CD3DCA99CA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 smtClean="0"/>
            <a:t> </a:t>
          </a:r>
          <a:r>
            <a:rPr lang="en-US" sz="1800" dirty="0" smtClean="0"/>
            <a:t>Each bit of the </a:t>
          </a:r>
          <a:r>
            <a:rPr lang="en-US" sz="1800" dirty="0" err="1" smtClean="0"/>
            <a:t>ciphertext</a:t>
          </a:r>
          <a:r>
            <a:rPr lang="en-US" sz="1800" dirty="0" smtClean="0"/>
            <a:t> depends on several parts of the encryption key </a:t>
          </a:r>
        </a:p>
      </dgm:t>
    </dgm:pt>
    <dgm:pt modelId="{8352DB6A-D6F8-B043-936D-D33454945EF7}" type="sibTrans" cxnId="{A1C9A291-E3BB-A04D-876C-63B4935EE369}">
      <dgm:prSet/>
      <dgm:spPr/>
      <dgm:t>
        <a:bodyPr/>
        <a:lstStyle/>
        <a:p>
          <a:endParaRPr lang="en-US"/>
        </a:p>
      </dgm:t>
    </dgm:pt>
    <dgm:pt modelId="{122ECC78-3244-E644-AE42-512AA6D16D55}" type="parTrans" cxnId="{A1C9A291-E3BB-A04D-876C-63B4935EE369}">
      <dgm:prSet/>
      <dgm:spPr/>
      <dgm:t>
        <a:bodyPr/>
        <a:lstStyle/>
        <a:p>
          <a:endParaRPr lang="en-US"/>
        </a:p>
      </dgm:t>
    </dgm:pt>
    <dgm:pt modelId="{BE08394E-9AD7-5E4F-A326-5B7BCF55AA1C}">
      <dgm:prSet phldrT="[Text]" custT="1"/>
      <dgm:spPr/>
      <dgm:t>
        <a:bodyPr/>
        <a:lstStyle/>
        <a:p>
          <a:r>
            <a:rPr lang="en-US" sz="18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Substitution for confusion</a:t>
          </a:r>
          <a:endParaRPr lang="en-US" sz="18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2B9248-2083-CE42-A427-3108CAFA3F7A}" type="sibTrans" cxnId="{8EC5BCD7-FE19-1446-BA89-9548B0F0644D}">
      <dgm:prSet/>
      <dgm:spPr/>
      <dgm:t>
        <a:bodyPr/>
        <a:lstStyle/>
        <a:p>
          <a:endParaRPr lang="en-US"/>
        </a:p>
      </dgm:t>
    </dgm:pt>
    <dgm:pt modelId="{7243BF02-A279-3344-8A85-0DA462F56F2A}" type="parTrans" cxnId="{8EC5BCD7-FE19-1446-BA89-9548B0F0644D}">
      <dgm:prSet/>
      <dgm:spPr/>
      <dgm:t>
        <a:bodyPr/>
        <a:lstStyle/>
        <a:p>
          <a:endParaRPr lang="en-US"/>
        </a:p>
      </dgm:t>
    </dgm:pt>
    <dgm:pt modelId="{B4566ABE-67FC-45A8-BFF7-BA9805A8415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 smtClean="0"/>
            <a:t> Makes the relationship between the statistics of the </a:t>
          </a:r>
          <a:r>
            <a:rPr lang="en-US" sz="1800" i="1" dirty="0" err="1" smtClean="0">
              <a:solidFill>
                <a:srgbClr val="FF0000"/>
              </a:solidFill>
            </a:rPr>
            <a:t>ciphertext</a:t>
          </a:r>
          <a:r>
            <a:rPr lang="en-US" sz="1800" dirty="0" smtClean="0"/>
            <a:t> and the </a:t>
          </a:r>
          <a:r>
            <a:rPr lang="en-US" sz="1800" i="1" dirty="0" smtClean="0">
              <a:solidFill>
                <a:srgbClr val="FF0000"/>
              </a:solidFill>
            </a:rPr>
            <a:t>key</a:t>
          </a:r>
          <a:r>
            <a:rPr lang="en-US" sz="1800" dirty="0" smtClean="0"/>
            <a:t> complex </a:t>
          </a:r>
        </a:p>
      </dgm:t>
    </dgm:pt>
    <dgm:pt modelId="{7C242C03-E3D8-415C-8DB0-90300A6124F6}" type="parTrans" cxnId="{3723215F-863E-4508-A17B-44EEB494EE7A}">
      <dgm:prSet/>
      <dgm:spPr/>
      <dgm:t>
        <a:bodyPr/>
        <a:lstStyle/>
        <a:p>
          <a:endParaRPr lang="en-US"/>
        </a:p>
      </dgm:t>
    </dgm:pt>
    <dgm:pt modelId="{E9371BA9-7A91-4D31-9ABD-CA6A031D84B0}" type="sibTrans" cxnId="{3723215F-863E-4508-A17B-44EEB494EE7A}">
      <dgm:prSet/>
      <dgm:spPr/>
      <dgm:t>
        <a:bodyPr/>
        <a:lstStyle/>
        <a:p>
          <a:endParaRPr lang="en-US"/>
        </a:p>
      </dgm:t>
    </dgm:pt>
    <dgm:pt modelId="{6808957A-9E45-4D5E-AF5C-01B1150E7D6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 smtClean="0"/>
            <a:t>The statistical structure of the </a:t>
          </a:r>
          <a:r>
            <a:rPr lang="en-US" sz="1800" i="1" dirty="0" smtClean="0">
              <a:solidFill>
                <a:srgbClr val="FF0000"/>
              </a:solidFill>
            </a:rPr>
            <a:t>plaintext</a:t>
          </a:r>
          <a:r>
            <a:rPr lang="en-US" sz="1800" i="1" dirty="0" smtClean="0"/>
            <a:t> </a:t>
          </a:r>
          <a:r>
            <a:rPr lang="en-US" sz="1800" dirty="0" smtClean="0"/>
            <a:t>is dissipated into long-range statistics of the </a:t>
          </a:r>
          <a:r>
            <a:rPr lang="en-US" sz="1800" i="1" dirty="0" err="1" smtClean="0">
              <a:solidFill>
                <a:srgbClr val="FF0000"/>
              </a:solidFill>
            </a:rPr>
            <a:t>ciphertext</a:t>
          </a:r>
          <a:endParaRPr lang="en-US" sz="1800" i="1" dirty="0" smtClean="0">
            <a:solidFill>
              <a:srgbClr val="FF0000"/>
            </a:solidFill>
          </a:endParaRPr>
        </a:p>
      </dgm:t>
    </dgm:pt>
    <dgm:pt modelId="{4EB2A95A-9E35-4CD2-8D1D-894A9EFD9238}" type="parTrans" cxnId="{7B8081A6-354F-466A-9C20-D0A3F9D5BA82}">
      <dgm:prSet/>
      <dgm:spPr/>
      <dgm:t>
        <a:bodyPr/>
        <a:lstStyle/>
        <a:p>
          <a:endParaRPr lang="en-US"/>
        </a:p>
      </dgm:t>
    </dgm:pt>
    <dgm:pt modelId="{B450F90A-E9A7-4431-8A02-D7BC2593A8FE}" type="sibTrans" cxnId="{7B8081A6-354F-466A-9C20-D0A3F9D5BA82}">
      <dgm:prSet/>
      <dgm:spPr/>
      <dgm:t>
        <a:bodyPr/>
        <a:lstStyle/>
        <a:p>
          <a:endParaRPr lang="en-US"/>
        </a:p>
      </dgm:t>
    </dgm:pt>
    <dgm:pt modelId="{4CE21CE3-8983-D147-AD39-20FB2089897E}" type="pres">
      <dgm:prSet presAssocID="{F0B9F18A-62A8-384E-9782-9A1E72013E0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A31F7C-2DEB-184B-83A5-FCE332CCFE22}" type="pres">
      <dgm:prSet presAssocID="{BE08394E-9AD7-5E4F-A326-5B7BCF55AA1C}" presName="parentLin" presStyleCnt="0"/>
      <dgm:spPr/>
    </dgm:pt>
    <dgm:pt modelId="{E5CD465B-0119-FF42-8436-E2F5ABEC7799}" type="pres">
      <dgm:prSet presAssocID="{BE08394E-9AD7-5E4F-A326-5B7BCF55AA1C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05C59622-ED4A-404E-B3CC-481B6A564661}" type="pres">
      <dgm:prSet presAssocID="{BE08394E-9AD7-5E4F-A326-5B7BCF55AA1C}" presName="parentText" presStyleLbl="node1" presStyleIdx="0" presStyleCnt="2" custLinFactNeighborY="-263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2A7B1-F69B-FC48-A10E-ABED41691BD7}" type="pres">
      <dgm:prSet presAssocID="{BE08394E-9AD7-5E4F-A326-5B7BCF55AA1C}" presName="negativeSpace" presStyleCnt="0"/>
      <dgm:spPr/>
    </dgm:pt>
    <dgm:pt modelId="{5A30085D-7AF6-344F-B216-B72909C92BD4}" type="pres">
      <dgm:prSet presAssocID="{BE08394E-9AD7-5E4F-A326-5B7BCF55AA1C}" presName="childText" presStyleLbl="conFgAcc1" presStyleIdx="0" presStyleCnt="2" custScaleX="100000" custLinFactNeighborX="-4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D29F07-F9A2-5F49-A26F-F876A3C91D86}" type="pres">
      <dgm:prSet presAssocID="{9E2B9248-2083-CE42-A427-3108CAFA3F7A}" presName="spaceBetweenRectangles" presStyleCnt="0"/>
      <dgm:spPr/>
    </dgm:pt>
    <dgm:pt modelId="{30DE4323-1996-0242-BD6F-65019117E0DF}" type="pres">
      <dgm:prSet presAssocID="{65D6BF23-DB72-CC43-B7E4-995E1C14E107}" presName="parentLin" presStyleCnt="0"/>
      <dgm:spPr/>
    </dgm:pt>
    <dgm:pt modelId="{89B32479-792E-384D-B0B3-EE8A262AE718}" type="pres">
      <dgm:prSet presAssocID="{65D6BF23-DB72-CC43-B7E4-995E1C14E107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C63903A1-0277-2D4F-AE67-0F382A9588E9}" type="pres">
      <dgm:prSet presAssocID="{65D6BF23-DB72-CC43-B7E4-995E1C14E10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7E7C06-F391-6745-A9A9-3ABA1A24AFF5}" type="pres">
      <dgm:prSet presAssocID="{65D6BF23-DB72-CC43-B7E4-995E1C14E107}" presName="negativeSpace" presStyleCnt="0"/>
      <dgm:spPr/>
    </dgm:pt>
    <dgm:pt modelId="{4FEE6985-9E03-6C45-BF93-562135E96DEF}" type="pres">
      <dgm:prSet presAssocID="{65D6BF23-DB72-CC43-B7E4-995E1C14E107}" presName="childText" presStyleLbl="conFgAcc1" presStyleIdx="1" presStyleCnt="2" custScale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172EEC-E945-7548-954D-DC2BA666641F}" type="presOf" srcId="{65D6BF23-DB72-CC43-B7E4-995E1C14E107}" destId="{89B32479-792E-384D-B0B3-EE8A262AE718}" srcOrd="0" destOrd="0" presId="urn:microsoft.com/office/officeart/2005/8/layout/list1"/>
    <dgm:cxn modelId="{FE5E70A2-ED90-8C4D-B60C-C78C11CE3197}" type="presOf" srcId="{E9DC9C48-40B7-AA4E-A20F-5CD3DCA99CA5}" destId="{5A30085D-7AF6-344F-B216-B72909C92BD4}" srcOrd="0" destOrd="0" presId="urn:microsoft.com/office/officeart/2005/8/layout/list1"/>
    <dgm:cxn modelId="{1F8A2FB9-9B01-4A9D-A47F-3BE489E6B146}" type="presOf" srcId="{B4566ABE-67FC-45A8-BFF7-BA9805A84150}" destId="{5A30085D-7AF6-344F-B216-B72909C92BD4}" srcOrd="0" destOrd="1" presId="urn:microsoft.com/office/officeart/2005/8/layout/list1"/>
    <dgm:cxn modelId="{7B8081A6-354F-466A-9C20-D0A3F9D5BA82}" srcId="{65D6BF23-DB72-CC43-B7E4-995E1C14E107}" destId="{6808957A-9E45-4D5E-AF5C-01B1150E7D6E}" srcOrd="1" destOrd="0" parTransId="{4EB2A95A-9E35-4CD2-8D1D-894A9EFD9238}" sibTransId="{B450F90A-E9A7-4431-8A02-D7BC2593A8FE}"/>
    <dgm:cxn modelId="{8EC5BCD7-FE19-1446-BA89-9548B0F0644D}" srcId="{F0B9F18A-62A8-384E-9782-9A1E72013E03}" destId="{BE08394E-9AD7-5E4F-A326-5B7BCF55AA1C}" srcOrd="0" destOrd="0" parTransId="{7243BF02-A279-3344-8A85-0DA462F56F2A}" sibTransId="{9E2B9248-2083-CE42-A427-3108CAFA3F7A}"/>
    <dgm:cxn modelId="{3723215F-863E-4508-A17B-44EEB494EE7A}" srcId="{BE08394E-9AD7-5E4F-A326-5B7BCF55AA1C}" destId="{B4566ABE-67FC-45A8-BFF7-BA9805A84150}" srcOrd="1" destOrd="0" parTransId="{7C242C03-E3D8-415C-8DB0-90300A6124F6}" sibTransId="{E9371BA9-7A91-4D31-9ABD-CA6A031D84B0}"/>
    <dgm:cxn modelId="{DDF470A5-9356-DB49-AD1C-A8ED07D8615A}" type="presOf" srcId="{BE08394E-9AD7-5E4F-A326-5B7BCF55AA1C}" destId="{E5CD465B-0119-FF42-8436-E2F5ABEC7799}" srcOrd="0" destOrd="0" presId="urn:microsoft.com/office/officeart/2005/8/layout/list1"/>
    <dgm:cxn modelId="{22FA7735-CC83-864C-824F-6B131A1DFC16}" type="presOf" srcId="{BE08394E-9AD7-5E4F-A326-5B7BCF55AA1C}" destId="{05C59622-ED4A-404E-B3CC-481B6A564661}" srcOrd="1" destOrd="0" presId="urn:microsoft.com/office/officeart/2005/8/layout/list1"/>
    <dgm:cxn modelId="{A25F322F-CE79-0843-8F1A-0F8F5A06925E}" type="presOf" srcId="{65D6BF23-DB72-CC43-B7E4-995E1C14E107}" destId="{C63903A1-0277-2D4F-AE67-0F382A9588E9}" srcOrd="1" destOrd="0" presId="urn:microsoft.com/office/officeart/2005/8/layout/list1"/>
    <dgm:cxn modelId="{54DF8765-FE06-EC4F-A197-065FEC7D4250}" type="presOf" srcId="{9AA27611-41C1-C445-A0CA-1078FC1C9091}" destId="{4FEE6985-9E03-6C45-BF93-562135E96DEF}" srcOrd="0" destOrd="0" presId="urn:microsoft.com/office/officeart/2005/8/layout/list1"/>
    <dgm:cxn modelId="{CA23E65C-2630-4FA0-BF21-4F54FB65EBEF}" type="presOf" srcId="{6808957A-9E45-4D5E-AF5C-01B1150E7D6E}" destId="{4FEE6985-9E03-6C45-BF93-562135E96DEF}" srcOrd="0" destOrd="1" presId="urn:microsoft.com/office/officeart/2005/8/layout/list1"/>
    <dgm:cxn modelId="{B287CE91-C0E8-B34D-A5C8-C34D2B14FD37}" srcId="{65D6BF23-DB72-CC43-B7E4-995E1C14E107}" destId="{9AA27611-41C1-C445-A0CA-1078FC1C9091}" srcOrd="0" destOrd="0" parTransId="{CA7C1E19-21B8-CC40-9C64-C6BCD922C2D8}" sibTransId="{9ACCB5B7-BE48-7548-B8A2-4AAE5C0F6CEA}"/>
    <dgm:cxn modelId="{B7E3C01F-7058-304F-94C1-95E630F0C58F}" srcId="{F0B9F18A-62A8-384E-9782-9A1E72013E03}" destId="{65D6BF23-DB72-CC43-B7E4-995E1C14E107}" srcOrd="1" destOrd="0" parTransId="{29303A03-59AC-FD42-8008-D94CD202C61F}" sibTransId="{AA64C3FA-BBB0-7F47-96EE-9EB013DFE407}"/>
    <dgm:cxn modelId="{A1C9A291-E3BB-A04D-876C-63B4935EE369}" srcId="{BE08394E-9AD7-5E4F-A326-5B7BCF55AA1C}" destId="{E9DC9C48-40B7-AA4E-A20F-5CD3DCA99CA5}" srcOrd="0" destOrd="0" parTransId="{122ECC78-3244-E644-AE42-512AA6D16D55}" sibTransId="{8352DB6A-D6F8-B043-936D-D33454945EF7}"/>
    <dgm:cxn modelId="{7255F769-37D2-4B42-947F-E7941BE3FEA9}" type="presOf" srcId="{F0B9F18A-62A8-384E-9782-9A1E72013E03}" destId="{4CE21CE3-8983-D147-AD39-20FB2089897E}" srcOrd="0" destOrd="0" presId="urn:microsoft.com/office/officeart/2005/8/layout/list1"/>
    <dgm:cxn modelId="{DC332DA6-7AB8-2641-A9CC-738927542498}" type="presParOf" srcId="{4CE21CE3-8983-D147-AD39-20FB2089897E}" destId="{48A31F7C-2DEB-184B-83A5-FCE332CCFE22}" srcOrd="0" destOrd="0" presId="urn:microsoft.com/office/officeart/2005/8/layout/list1"/>
    <dgm:cxn modelId="{60159F3E-EC15-EC40-97EB-26F20AC3D32E}" type="presParOf" srcId="{48A31F7C-2DEB-184B-83A5-FCE332CCFE22}" destId="{E5CD465B-0119-FF42-8436-E2F5ABEC7799}" srcOrd="0" destOrd="0" presId="urn:microsoft.com/office/officeart/2005/8/layout/list1"/>
    <dgm:cxn modelId="{0572C864-59A2-1B48-8BE3-5F5D4C91C165}" type="presParOf" srcId="{48A31F7C-2DEB-184B-83A5-FCE332CCFE22}" destId="{05C59622-ED4A-404E-B3CC-481B6A564661}" srcOrd="1" destOrd="0" presId="urn:microsoft.com/office/officeart/2005/8/layout/list1"/>
    <dgm:cxn modelId="{51C4E752-F051-444B-AF65-65C38F0729F2}" type="presParOf" srcId="{4CE21CE3-8983-D147-AD39-20FB2089897E}" destId="{F002A7B1-F69B-FC48-A10E-ABED41691BD7}" srcOrd="1" destOrd="0" presId="urn:microsoft.com/office/officeart/2005/8/layout/list1"/>
    <dgm:cxn modelId="{EE0161F7-3E8B-2F48-8A5C-9D090F135780}" type="presParOf" srcId="{4CE21CE3-8983-D147-AD39-20FB2089897E}" destId="{5A30085D-7AF6-344F-B216-B72909C92BD4}" srcOrd="2" destOrd="0" presId="urn:microsoft.com/office/officeart/2005/8/layout/list1"/>
    <dgm:cxn modelId="{FA63C894-9ACC-F445-8515-4CE0387AAC53}" type="presParOf" srcId="{4CE21CE3-8983-D147-AD39-20FB2089897E}" destId="{82D29F07-F9A2-5F49-A26F-F876A3C91D86}" srcOrd="3" destOrd="0" presId="urn:microsoft.com/office/officeart/2005/8/layout/list1"/>
    <dgm:cxn modelId="{2F0B82CA-A7BB-A14B-AC8E-8D681A050EFA}" type="presParOf" srcId="{4CE21CE3-8983-D147-AD39-20FB2089897E}" destId="{30DE4323-1996-0242-BD6F-65019117E0DF}" srcOrd="4" destOrd="0" presId="urn:microsoft.com/office/officeart/2005/8/layout/list1"/>
    <dgm:cxn modelId="{3050D9B9-D95A-4447-BE46-5DC3945175BE}" type="presParOf" srcId="{30DE4323-1996-0242-BD6F-65019117E0DF}" destId="{89B32479-792E-384D-B0B3-EE8A262AE718}" srcOrd="0" destOrd="0" presId="urn:microsoft.com/office/officeart/2005/8/layout/list1"/>
    <dgm:cxn modelId="{CAFFA635-08C6-A248-882C-A159210A09E0}" type="presParOf" srcId="{30DE4323-1996-0242-BD6F-65019117E0DF}" destId="{C63903A1-0277-2D4F-AE67-0F382A9588E9}" srcOrd="1" destOrd="0" presId="urn:microsoft.com/office/officeart/2005/8/layout/list1"/>
    <dgm:cxn modelId="{53861269-70D3-5B47-AAD6-A6E70BCDDB32}" type="presParOf" srcId="{4CE21CE3-8983-D147-AD39-20FB2089897E}" destId="{0F7E7C06-F391-6745-A9A9-3ABA1A24AFF5}" srcOrd="5" destOrd="0" presId="urn:microsoft.com/office/officeart/2005/8/layout/list1"/>
    <dgm:cxn modelId="{60438C8A-27B0-FE48-8E1A-623D0B4567C5}" type="presParOf" srcId="{4CE21CE3-8983-D147-AD39-20FB2089897E}" destId="{4FEE6985-9E03-6C45-BF93-562135E96DE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5A275C-1CD6-0545-86E6-24A2CEC3693D}" type="doc">
      <dgm:prSet loTypeId="urn:microsoft.com/office/officeart/2005/8/layout/matrix2" loCatId="matrix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B90DEE-6B91-5843-86E0-A685BF969F35}" type="pres">
      <dgm:prSet presAssocID="{4E5A275C-1CD6-0545-86E6-24A2CEC3693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E4209F00-1C46-481B-B96C-21AEA48AA289}" type="presOf" srcId="{4E5A275C-1CD6-0545-86E6-24A2CEC3693D}" destId="{53B90DEE-6B91-5843-86E0-A685BF969F35}" srcOrd="0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824100-F683-7442-8546-46A307660D9F}" type="doc">
      <dgm:prSet loTypeId="urn:microsoft.com/office/officeart/2005/8/layout/h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D7C49E-7333-9343-B168-34A1F95D9CDA}">
      <dgm:prSet/>
      <dgm:spPr/>
      <dgm:t>
        <a:bodyPr/>
        <a:lstStyle/>
        <a:p>
          <a:pPr rtl="0"/>
          <a:r>
            <a:rPr lang="en-US" dirty="0" smtClean="0"/>
            <a:t>The greater, </a:t>
          </a:r>
        </a:p>
        <a:p>
          <a:pPr rtl="0"/>
          <a:r>
            <a:rPr lang="en-US" dirty="0" smtClean="0"/>
            <a:t>the harder to cryptanalyze</a:t>
          </a:r>
          <a:endParaRPr lang="en-US" dirty="0"/>
        </a:p>
      </dgm:t>
    </dgm:pt>
    <dgm:pt modelId="{A1E02984-CC10-5049-AE69-BF834CD05262}" type="parTrans" cxnId="{7407E578-2A9B-E145-940E-4547417F6F95}">
      <dgm:prSet/>
      <dgm:spPr/>
      <dgm:t>
        <a:bodyPr/>
        <a:lstStyle/>
        <a:p>
          <a:endParaRPr lang="en-US"/>
        </a:p>
      </dgm:t>
    </dgm:pt>
    <dgm:pt modelId="{E09D74B4-392D-3241-BDDE-9A5B6599A569}" type="sibTrans" cxnId="{7407E578-2A9B-E145-940E-4547417F6F95}">
      <dgm:prSet/>
      <dgm:spPr/>
      <dgm:t>
        <a:bodyPr/>
        <a:lstStyle/>
        <a:p>
          <a:endParaRPr lang="en-US"/>
        </a:p>
      </dgm:t>
    </dgm:pt>
    <dgm:pt modelId="{E550DBD6-872A-614A-BABE-7F7B2644EEB1}">
      <dgm:prSet/>
      <dgm:spPr/>
      <dgm:t>
        <a:bodyPr/>
        <a:lstStyle/>
        <a:p>
          <a:pPr rtl="0"/>
          <a:r>
            <a:rPr lang="en-US" dirty="0" smtClean="0"/>
            <a:t>Chosen so that known cryptanalytic efforts require greater effort than brute-force key attack</a:t>
          </a:r>
          <a:endParaRPr lang="en-US" dirty="0"/>
        </a:p>
      </dgm:t>
    </dgm:pt>
    <dgm:pt modelId="{E699D0A6-060C-5D4C-ABC2-6FD344C9DD06}" type="parTrans" cxnId="{BE9BA361-9FF9-CF42-B300-FD791EA32E95}">
      <dgm:prSet/>
      <dgm:spPr/>
      <dgm:t>
        <a:bodyPr/>
        <a:lstStyle/>
        <a:p>
          <a:endParaRPr lang="en-US"/>
        </a:p>
      </dgm:t>
    </dgm:pt>
    <dgm:pt modelId="{C9062FCA-4835-F746-BC00-166047EC6962}" type="sibTrans" cxnId="{BE9BA361-9FF9-CF42-B300-FD791EA32E95}">
      <dgm:prSet/>
      <dgm:spPr/>
      <dgm:t>
        <a:bodyPr/>
        <a:lstStyle/>
        <a:p>
          <a:endParaRPr lang="en-US"/>
        </a:p>
      </dgm:t>
    </dgm:pt>
    <dgm:pt modelId="{18C3894F-E923-B549-9001-21DAB31EC56B}">
      <dgm:prSet/>
      <dgm:spPr/>
      <dgm:t>
        <a:bodyPr/>
        <a:lstStyle/>
        <a:p>
          <a:pPr rtl="0"/>
          <a:r>
            <a:rPr lang="en-US" dirty="0" smtClean="0"/>
            <a:t>If DES had fewer rounds,  then differential cryptanalysis would require less effort than a brute-force key search</a:t>
          </a:r>
          <a:endParaRPr lang="en-US" dirty="0"/>
        </a:p>
      </dgm:t>
    </dgm:pt>
    <dgm:pt modelId="{C08E283B-4F15-6444-9257-089E9030941B}" type="parTrans" cxnId="{B733681D-CF2F-0541-AEA9-E0759A1D82BB}">
      <dgm:prSet/>
      <dgm:spPr/>
      <dgm:t>
        <a:bodyPr/>
        <a:lstStyle/>
        <a:p>
          <a:endParaRPr lang="en-US"/>
        </a:p>
      </dgm:t>
    </dgm:pt>
    <dgm:pt modelId="{43E2982F-585D-9F42-8AA2-DA6AAD7A9126}" type="sibTrans" cxnId="{B733681D-CF2F-0541-AEA9-E0759A1D82BB}">
      <dgm:prSet/>
      <dgm:spPr/>
      <dgm:t>
        <a:bodyPr/>
        <a:lstStyle/>
        <a:p>
          <a:endParaRPr lang="en-US"/>
        </a:p>
      </dgm:t>
    </dgm:pt>
    <dgm:pt modelId="{BE3D77DA-6FC8-4A4A-927C-03CA93689343}" type="pres">
      <dgm:prSet presAssocID="{BB824100-F683-7442-8546-46A307660D9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27F60F-A784-384C-B58A-62C653C68FA1}" type="pres">
      <dgm:prSet presAssocID="{C0D7C49E-7333-9343-B168-34A1F95D9CD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12EB39-BCD4-BA4C-93F2-68A8B18440FD}" type="pres">
      <dgm:prSet presAssocID="{E09D74B4-392D-3241-BDDE-9A5B6599A569}" presName="sibTrans" presStyleCnt="0"/>
      <dgm:spPr/>
    </dgm:pt>
    <dgm:pt modelId="{C6EB64C4-B5C9-C743-A1A7-1A64563D4CEA}" type="pres">
      <dgm:prSet presAssocID="{E550DBD6-872A-614A-BABE-7F7B2644EEB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7F006-4E9D-B241-9148-C3903DA70BC9}" type="pres">
      <dgm:prSet presAssocID="{C9062FCA-4835-F746-BC00-166047EC6962}" presName="sibTrans" presStyleCnt="0"/>
      <dgm:spPr/>
    </dgm:pt>
    <dgm:pt modelId="{E1154581-721E-2545-9322-E695E86733C2}" type="pres">
      <dgm:prSet presAssocID="{18C3894F-E923-B549-9001-21DAB31EC56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33681D-CF2F-0541-AEA9-E0759A1D82BB}" srcId="{BB824100-F683-7442-8546-46A307660D9F}" destId="{18C3894F-E923-B549-9001-21DAB31EC56B}" srcOrd="2" destOrd="0" parTransId="{C08E283B-4F15-6444-9257-089E9030941B}" sibTransId="{43E2982F-585D-9F42-8AA2-DA6AAD7A9126}"/>
    <dgm:cxn modelId="{DF521B84-483D-2645-918E-C2F8944F3524}" type="presOf" srcId="{E550DBD6-872A-614A-BABE-7F7B2644EEB1}" destId="{C6EB64C4-B5C9-C743-A1A7-1A64563D4CEA}" srcOrd="0" destOrd="0" presId="urn:microsoft.com/office/officeart/2005/8/layout/hList6"/>
    <dgm:cxn modelId="{598A7AD2-AAA0-FC4E-82DB-68F4174E846E}" type="presOf" srcId="{BB824100-F683-7442-8546-46A307660D9F}" destId="{BE3D77DA-6FC8-4A4A-927C-03CA93689343}" srcOrd="0" destOrd="0" presId="urn:microsoft.com/office/officeart/2005/8/layout/hList6"/>
    <dgm:cxn modelId="{7407E578-2A9B-E145-940E-4547417F6F95}" srcId="{BB824100-F683-7442-8546-46A307660D9F}" destId="{C0D7C49E-7333-9343-B168-34A1F95D9CDA}" srcOrd="0" destOrd="0" parTransId="{A1E02984-CC10-5049-AE69-BF834CD05262}" sibTransId="{E09D74B4-392D-3241-BDDE-9A5B6599A569}"/>
    <dgm:cxn modelId="{7247D0E1-F878-1F49-8DA0-49F04D249BD8}" type="presOf" srcId="{18C3894F-E923-B549-9001-21DAB31EC56B}" destId="{E1154581-721E-2545-9322-E695E86733C2}" srcOrd="0" destOrd="0" presId="urn:microsoft.com/office/officeart/2005/8/layout/hList6"/>
    <dgm:cxn modelId="{BE9BA361-9FF9-CF42-B300-FD791EA32E95}" srcId="{BB824100-F683-7442-8546-46A307660D9F}" destId="{E550DBD6-872A-614A-BABE-7F7B2644EEB1}" srcOrd="1" destOrd="0" parTransId="{E699D0A6-060C-5D4C-ABC2-6FD344C9DD06}" sibTransId="{C9062FCA-4835-F746-BC00-166047EC6962}"/>
    <dgm:cxn modelId="{715CAF53-884F-3C40-AAF5-EB46B5C9DB98}" type="presOf" srcId="{C0D7C49E-7333-9343-B168-34A1F95D9CDA}" destId="{5327F60F-A784-384C-B58A-62C653C68FA1}" srcOrd="0" destOrd="0" presId="urn:microsoft.com/office/officeart/2005/8/layout/hList6"/>
    <dgm:cxn modelId="{A769BF06-4D27-2844-9419-66E0C9C9B8B5}" type="presParOf" srcId="{BE3D77DA-6FC8-4A4A-927C-03CA93689343}" destId="{5327F60F-A784-384C-B58A-62C653C68FA1}" srcOrd="0" destOrd="0" presId="urn:microsoft.com/office/officeart/2005/8/layout/hList6"/>
    <dgm:cxn modelId="{486EB763-0481-CC4B-B636-D567314D5EF8}" type="presParOf" srcId="{BE3D77DA-6FC8-4A4A-927C-03CA93689343}" destId="{6612EB39-BCD4-BA4C-93F2-68A8B18440FD}" srcOrd="1" destOrd="0" presId="urn:microsoft.com/office/officeart/2005/8/layout/hList6"/>
    <dgm:cxn modelId="{CCABF16E-34D8-E84B-90F3-EF53DDBEC2E0}" type="presParOf" srcId="{BE3D77DA-6FC8-4A4A-927C-03CA93689343}" destId="{C6EB64C4-B5C9-C743-A1A7-1A64563D4CEA}" srcOrd="2" destOrd="0" presId="urn:microsoft.com/office/officeart/2005/8/layout/hList6"/>
    <dgm:cxn modelId="{4EFF1B4B-E839-D548-BD75-74ABA54980D5}" type="presParOf" srcId="{BE3D77DA-6FC8-4A4A-927C-03CA93689343}" destId="{E187F006-4E9D-B241-9148-C3903DA70BC9}" srcOrd="3" destOrd="0" presId="urn:microsoft.com/office/officeart/2005/8/layout/hList6"/>
    <dgm:cxn modelId="{6D89D105-C967-BB49-B1AF-09F1F0DB7CD7}" type="presParOf" srcId="{BE3D77DA-6FC8-4A4A-927C-03CA93689343}" destId="{E1154581-721E-2545-9322-E695E86733C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20B7EC-D7AB-F140-AC63-0890D900A184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84056F-5ED9-8446-AB6C-FE166A2BE96E}">
      <dgm:prSet phldrT="[Text]"/>
      <dgm:spPr/>
      <dgm:t>
        <a:bodyPr/>
        <a:lstStyle/>
        <a:p>
          <a:r>
            <a:rPr lang="en-US" dirty="0" smtClean="0"/>
            <a:t>Strict avalanche criterion (SAC)</a:t>
          </a:r>
          <a:endParaRPr lang="en-US" dirty="0"/>
        </a:p>
      </dgm:t>
    </dgm:pt>
    <dgm:pt modelId="{6A1D46E9-A610-DF43-AA6A-0FE945D3B683}" type="parTrans" cxnId="{3A33E2B2-05BC-164D-B299-8CFC34292C1D}">
      <dgm:prSet/>
      <dgm:spPr/>
      <dgm:t>
        <a:bodyPr/>
        <a:lstStyle/>
        <a:p>
          <a:endParaRPr lang="en-US"/>
        </a:p>
      </dgm:t>
    </dgm:pt>
    <dgm:pt modelId="{91037BC8-83D2-D041-886B-BE7D7B819449}" type="sibTrans" cxnId="{3A33E2B2-05BC-164D-B299-8CFC34292C1D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610A6039-E7E4-5F4C-9982-E8772178BC1A}">
          <dgm:prSet custT="1"/>
          <dgm:spPr/>
          <dgm:t>
            <a:bodyPr/>
            <a:lstStyle/>
            <a:p>
              <a:r>
                <a:rPr lang="en-US" sz="1400" b="0" dirty="0" smtClean="0"/>
                <a:t>An output bit j of an S-box should change with probability 1/2 when any single input bit </a:t>
              </a:r>
              <a14:m>
                <m:oMath xmlns:m="http://schemas.openxmlformats.org/officeDocument/2006/math">
                  <m:r>
                    <a:rPr lang="en-US" sz="1400" b="0" i="1" dirty="0" smtClean="0">
                      <a:latin typeface="Cambria Math"/>
                    </a:rPr>
                    <m:t>𝑖</m:t>
                  </m:r>
                </m:oMath>
              </a14:m>
              <a:r>
                <a:rPr lang="en-US" sz="1400" b="0" dirty="0" smtClean="0"/>
                <a:t> is inverted for all </a:t>
              </a:r>
              <a14:m>
                <m:oMath xmlns:m="http://schemas.openxmlformats.org/officeDocument/2006/math">
                  <m:r>
                    <a:rPr lang="en-US" sz="1400" b="0" i="1" dirty="0" smtClean="0">
                      <a:latin typeface="Cambria Math"/>
                    </a:rPr>
                    <m:t>𝑖</m:t>
                  </m:r>
                  <m:r>
                    <a:rPr lang="en-US" sz="1400" b="0" i="1" dirty="0" smtClean="0">
                      <a:latin typeface="Cambria Math"/>
                    </a:rPr>
                    <m:t>,</m:t>
                  </m:r>
                  <m:r>
                    <a:rPr lang="en-US" sz="1400" b="0" i="1" dirty="0" smtClean="0">
                      <a:latin typeface="Cambria Math"/>
                    </a:rPr>
                    <m:t>𝑗</m:t>
                  </m:r>
                </m:oMath>
              </a14:m>
              <a:r>
                <a:rPr lang="en-US" sz="1400" b="0" dirty="0" smtClean="0"/>
                <a:t> </a:t>
              </a:r>
            </a:p>
          </dgm:t>
        </dgm:pt>
      </mc:Choice>
      <mc:Fallback xmlns="">
        <dgm:pt modelId="{610A6039-E7E4-5F4C-9982-E8772178BC1A}">
          <dgm:prSet custT="1"/>
          <dgm:spPr/>
          <dgm:t>
            <a:bodyPr/>
            <a:lstStyle/>
            <a:p>
              <a:r>
                <a:rPr lang="en-US" sz="1400" b="0" dirty="0" smtClean="0"/>
                <a:t>An </a:t>
              </a:r>
              <a:r>
                <a:rPr lang="en-US" sz="1400" b="0" dirty="0" smtClean="0"/>
                <a:t>output bit </a:t>
              </a:r>
              <a:r>
                <a:rPr lang="en-US" sz="1400" b="0" dirty="0" smtClean="0"/>
                <a:t>j of </a:t>
              </a:r>
              <a:r>
                <a:rPr lang="en-US" sz="1400" b="0" dirty="0" smtClean="0"/>
                <a:t>an S-box should change with probability 1/2 when any single input bit </a:t>
              </a:r>
              <a:r>
                <a:rPr lang="en-US" sz="1400" b="0" i="0" dirty="0" smtClean="0">
                  <a:latin typeface="Cambria Math"/>
                </a:rPr>
                <a:t>𝑖</a:t>
              </a:r>
              <a:r>
                <a:rPr lang="en-US" sz="1400" b="0" dirty="0" smtClean="0"/>
                <a:t> is inverted for all </a:t>
              </a:r>
              <a:r>
                <a:rPr lang="en-US" sz="1400" b="0" i="0" dirty="0" smtClean="0">
                  <a:latin typeface="Cambria Math"/>
                </a:rPr>
                <a:t>𝑖,𝑗</a:t>
              </a:r>
              <a:r>
                <a:rPr lang="en-US" sz="1400" b="0" dirty="0" smtClean="0"/>
                <a:t> </a:t>
              </a:r>
            </a:p>
          </dgm:t>
        </dgm:pt>
      </mc:Fallback>
    </mc:AlternateContent>
    <dgm:pt modelId="{DC4CFE8E-8778-9546-AE7B-E3C530B892F3}" type="parTrans" cxnId="{5FA8314A-BD09-7D42-8B26-957A5C618317}">
      <dgm:prSet/>
      <dgm:spPr/>
      <dgm:t>
        <a:bodyPr/>
        <a:lstStyle/>
        <a:p>
          <a:endParaRPr lang="en-US"/>
        </a:p>
      </dgm:t>
    </dgm:pt>
    <dgm:pt modelId="{6EBAD108-49B9-5F49-BB36-186F1971EAE7}" type="sibTrans" cxnId="{5FA8314A-BD09-7D42-8B26-957A5C618317}">
      <dgm:prSet/>
      <dgm:spPr/>
      <dgm:t>
        <a:bodyPr/>
        <a:lstStyle/>
        <a:p>
          <a:endParaRPr lang="en-US"/>
        </a:p>
      </dgm:t>
    </dgm:pt>
    <dgm:pt modelId="{9EBEDA6A-0F8F-274A-95EB-91A768A4B1B9}">
      <dgm:prSet/>
      <dgm:spPr/>
      <dgm:t>
        <a:bodyPr/>
        <a:lstStyle/>
        <a:p>
          <a:r>
            <a:rPr lang="en-US" dirty="0" smtClean="0"/>
            <a:t>Bit independence criterion (BIC) </a:t>
          </a:r>
        </a:p>
      </dgm:t>
    </dgm:pt>
    <dgm:pt modelId="{04A83C82-AC0E-3541-8389-4C00BBA8776D}" type="parTrans" cxnId="{2507F090-3B14-7449-A132-EE836FDE4D7D}">
      <dgm:prSet/>
      <dgm:spPr/>
      <dgm:t>
        <a:bodyPr/>
        <a:lstStyle/>
        <a:p>
          <a:endParaRPr lang="en-US"/>
        </a:p>
      </dgm:t>
    </dgm:pt>
    <dgm:pt modelId="{C28ABE69-F5DA-B148-BAD4-C2A394609361}" type="sibTrans" cxnId="{2507F090-3B14-7449-A132-EE836FDE4D7D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8DFEFA92-0C94-2C46-BE58-366094032659}">
          <dgm:prSet custT="1"/>
          <dgm:spPr/>
          <dgm:t>
            <a:bodyPr/>
            <a:lstStyle/>
            <a:p>
              <a:r>
                <a:rPr lang="en-US" sz="1400" b="0" dirty="0" smtClean="0"/>
                <a:t>Output bits </a:t>
              </a:r>
              <a14:m>
                <m:oMath xmlns:m="http://schemas.openxmlformats.org/officeDocument/2006/math">
                  <m:r>
                    <a:rPr lang="en-US" sz="1400" b="0" i="1" smtClean="0">
                      <a:latin typeface="Cambria Math"/>
                    </a:rPr>
                    <m:t>𝑗</m:t>
                  </m:r>
                  <m:r>
                    <a:rPr lang="en-US" sz="1400" b="0" i="1" smtClean="0">
                      <a:latin typeface="Cambria Math"/>
                    </a:rPr>
                    <m:t>,</m:t>
                  </m:r>
                  <m:r>
                    <a:rPr lang="en-US" sz="1400" b="0" i="1" smtClean="0">
                      <a:latin typeface="Cambria Math"/>
                    </a:rPr>
                    <m:t>𝑘</m:t>
                  </m:r>
                  <m:r>
                    <a:rPr lang="en-US" sz="1400" b="0" i="1" smtClean="0">
                      <a:latin typeface="Cambria Math"/>
                    </a:rPr>
                    <m:t> </m:t>
                  </m:r>
                </m:oMath>
              </a14:m>
              <a:r>
                <a:rPr lang="en-US" sz="1400" b="0" dirty="0" smtClean="0"/>
                <a:t>should change independently when any single input bit </a:t>
              </a:r>
              <a14:m>
                <m:oMath xmlns:m="http://schemas.openxmlformats.org/officeDocument/2006/math">
                  <m:r>
                    <a:rPr lang="en-US" sz="1400" b="0" i="1" dirty="0" smtClean="0">
                      <a:latin typeface="Cambria Math"/>
                    </a:rPr>
                    <m:t>𝑖</m:t>
                  </m:r>
                </m:oMath>
              </a14:m>
              <a:r>
                <a:rPr lang="en-US" sz="1400" b="0" dirty="0" smtClean="0"/>
                <a:t>  is inverted for all </a:t>
              </a:r>
              <a14:m>
                <m:oMath xmlns:m="http://schemas.openxmlformats.org/officeDocument/2006/math">
                  <m:r>
                    <a:rPr lang="en-US" sz="1400" b="0" i="1" smtClean="0">
                      <a:latin typeface="Cambria Math"/>
                    </a:rPr>
                    <m:t>𝑖</m:t>
                  </m:r>
                  <m:r>
                    <a:rPr lang="en-US" sz="1400" b="0" i="1" smtClean="0">
                      <a:latin typeface="Cambria Math"/>
                    </a:rPr>
                    <m:t>,</m:t>
                  </m:r>
                  <m:r>
                    <a:rPr lang="en-US" sz="1400" b="0" i="1" smtClean="0">
                      <a:latin typeface="Cambria Math"/>
                    </a:rPr>
                    <m:t>𝑗</m:t>
                  </m:r>
                  <m:r>
                    <a:rPr lang="en-US" sz="1400" b="0" i="1" smtClean="0">
                      <a:latin typeface="Cambria Math"/>
                    </a:rPr>
                    <m:t>,</m:t>
                  </m:r>
                  <m:r>
                    <a:rPr lang="en-US" sz="1400" b="0" i="1" smtClean="0">
                      <a:latin typeface="Cambria Math"/>
                    </a:rPr>
                    <m:t>𝑘</m:t>
                  </m:r>
                </m:oMath>
              </a14:m>
              <a:endParaRPr lang="en-US" sz="1400" b="0" dirty="0" smtClean="0"/>
            </a:p>
          </dgm:t>
        </dgm:pt>
      </mc:Choice>
      <mc:Fallback xmlns="">
        <dgm:pt modelId="{8DFEFA92-0C94-2C46-BE58-366094032659}">
          <dgm:prSet custT="1"/>
          <dgm:spPr/>
          <dgm:t>
            <a:bodyPr/>
            <a:lstStyle/>
            <a:p>
              <a:r>
                <a:rPr lang="en-US" sz="1400" b="0" dirty="0" smtClean="0"/>
                <a:t>Output </a:t>
              </a:r>
              <a:r>
                <a:rPr lang="en-US" sz="1400" b="0" dirty="0" smtClean="0"/>
                <a:t>bits </a:t>
              </a:r>
              <a:r>
                <a:rPr lang="en-US" sz="1400" b="0" i="0" smtClean="0">
                  <a:latin typeface="Cambria Math"/>
                </a:rPr>
                <a:t>𝑗,𝑘 </a:t>
              </a:r>
              <a:r>
                <a:rPr lang="en-US" sz="1400" b="0" dirty="0" smtClean="0"/>
                <a:t>should </a:t>
              </a:r>
              <a:r>
                <a:rPr lang="en-US" sz="1400" b="0" dirty="0" smtClean="0"/>
                <a:t>change independently when any single input bit </a:t>
              </a:r>
              <a:r>
                <a:rPr lang="en-US" sz="1400" b="0" i="0" dirty="0" smtClean="0">
                  <a:latin typeface="Cambria Math"/>
                </a:rPr>
                <a:t>𝑖</a:t>
              </a:r>
              <a:r>
                <a:rPr lang="en-US" sz="1400" b="0" dirty="0" smtClean="0"/>
                <a:t>  is inverted for all </a:t>
              </a:r>
              <a:r>
                <a:rPr lang="en-US" sz="1400" b="0" i="0" smtClean="0">
                  <a:latin typeface="Cambria Math"/>
                </a:rPr>
                <a:t>𝑖,𝑗,𝑘</a:t>
              </a:r>
              <a:endParaRPr lang="en-US" sz="1400" b="0" dirty="0" smtClean="0"/>
            </a:p>
          </dgm:t>
        </dgm:pt>
      </mc:Fallback>
    </mc:AlternateContent>
    <dgm:pt modelId="{01148441-222C-AE4B-803E-CACAD20F3A84}" type="parTrans" cxnId="{7CBD06CE-D06C-674E-804C-04EAC99ED9EF}">
      <dgm:prSet/>
      <dgm:spPr/>
      <dgm:t>
        <a:bodyPr/>
        <a:lstStyle/>
        <a:p>
          <a:endParaRPr lang="en-US"/>
        </a:p>
      </dgm:t>
    </dgm:pt>
    <dgm:pt modelId="{597EEF34-181A-874D-A8B7-1772C98A072C}" type="sibTrans" cxnId="{7CBD06CE-D06C-674E-804C-04EAC99ED9EF}">
      <dgm:prSet/>
      <dgm:spPr/>
      <dgm:t>
        <a:bodyPr/>
        <a:lstStyle/>
        <a:p>
          <a:endParaRPr lang="en-US"/>
        </a:p>
      </dgm:t>
    </dgm:pt>
    <dgm:pt modelId="{A078B777-D8A7-B84B-BC72-12BDF7DD8432}" type="pres">
      <dgm:prSet presAssocID="{8620B7EC-D7AB-F140-AC63-0890D900A18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473B4C5-FCE0-334C-8FB9-01ACD4A1A5F6}" type="pres">
      <dgm:prSet presAssocID="{F084056F-5ED9-8446-AB6C-FE166A2BE96E}" presName="root" presStyleCnt="0"/>
      <dgm:spPr/>
    </dgm:pt>
    <dgm:pt modelId="{31CAFA9D-D7E3-624F-BAF5-138487862F27}" type="pres">
      <dgm:prSet presAssocID="{F084056F-5ED9-8446-AB6C-FE166A2BE96E}" presName="rootComposite" presStyleCnt="0"/>
      <dgm:spPr/>
    </dgm:pt>
    <dgm:pt modelId="{44090F6D-665B-0D42-B86A-838C5A250F6E}" type="pres">
      <dgm:prSet presAssocID="{F084056F-5ED9-8446-AB6C-FE166A2BE96E}" presName="rootText" presStyleLbl="node1" presStyleIdx="0" presStyleCnt="2"/>
      <dgm:spPr/>
      <dgm:t>
        <a:bodyPr/>
        <a:lstStyle/>
        <a:p>
          <a:endParaRPr lang="en-US"/>
        </a:p>
      </dgm:t>
    </dgm:pt>
    <dgm:pt modelId="{A61CB4B1-6C72-7B49-8871-5CEFC20D0E5D}" type="pres">
      <dgm:prSet presAssocID="{F084056F-5ED9-8446-AB6C-FE166A2BE96E}" presName="rootConnector" presStyleLbl="node1" presStyleIdx="0" presStyleCnt="2"/>
      <dgm:spPr/>
      <dgm:t>
        <a:bodyPr/>
        <a:lstStyle/>
        <a:p>
          <a:endParaRPr lang="en-US"/>
        </a:p>
      </dgm:t>
    </dgm:pt>
    <dgm:pt modelId="{CB9FEA7E-A4FE-F54B-9ABA-91241B402F29}" type="pres">
      <dgm:prSet presAssocID="{F084056F-5ED9-8446-AB6C-FE166A2BE96E}" presName="childShape" presStyleCnt="0"/>
      <dgm:spPr/>
    </dgm:pt>
    <dgm:pt modelId="{4BD2DE4C-E223-654B-B0BF-A79C96CFA141}" type="pres">
      <dgm:prSet presAssocID="{DC4CFE8E-8778-9546-AE7B-E3C530B892F3}" presName="Name13" presStyleLbl="parChTrans1D2" presStyleIdx="0" presStyleCnt="2"/>
      <dgm:spPr/>
      <dgm:t>
        <a:bodyPr/>
        <a:lstStyle/>
        <a:p>
          <a:endParaRPr lang="en-US"/>
        </a:p>
      </dgm:t>
    </dgm:pt>
    <dgm:pt modelId="{A5CB3649-28F4-9543-8872-A278744EBE09}" type="pres">
      <dgm:prSet presAssocID="{610A6039-E7E4-5F4C-9982-E8772178BC1A}" presName="childText" presStyleLbl="bgAcc1" presStyleIdx="0" presStyleCnt="2" custScaleX="140280" custScaleY="1524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094B75-9862-7C42-B39B-58F127A65B5F}" type="pres">
      <dgm:prSet presAssocID="{9EBEDA6A-0F8F-274A-95EB-91A768A4B1B9}" presName="root" presStyleCnt="0"/>
      <dgm:spPr/>
    </dgm:pt>
    <dgm:pt modelId="{CA3B6CD8-DC29-B44C-A734-D33880628248}" type="pres">
      <dgm:prSet presAssocID="{9EBEDA6A-0F8F-274A-95EB-91A768A4B1B9}" presName="rootComposite" presStyleCnt="0"/>
      <dgm:spPr/>
    </dgm:pt>
    <dgm:pt modelId="{7509DE55-50A4-FC45-A6DB-0CDE54EAC023}" type="pres">
      <dgm:prSet presAssocID="{9EBEDA6A-0F8F-274A-95EB-91A768A4B1B9}" presName="rootText" presStyleLbl="node1" presStyleIdx="1" presStyleCnt="2"/>
      <dgm:spPr/>
      <dgm:t>
        <a:bodyPr/>
        <a:lstStyle/>
        <a:p>
          <a:endParaRPr lang="en-US"/>
        </a:p>
      </dgm:t>
    </dgm:pt>
    <dgm:pt modelId="{D85CBEF6-97AD-DF4E-9458-BEC969CB084E}" type="pres">
      <dgm:prSet presAssocID="{9EBEDA6A-0F8F-274A-95EB-91A768A4B1B9}" presName="rootConnector" presStyleLbl="node1" presStyleIdx="1" presStyleCnt="2"/>
      <dgm:spPr/>
      <dgm:t>
        <a:bodyPr/>
        <a:lstStyle/>
        <a:p>
          <a:endParaRPr lang="en-US"/>
        </a:p>
      </dgm:t>
    </dgm:pt>
    <dgm:pt modelId="{AF711959-DDEF-3E4D-BBC4-66C9A728BC5A}" type="pres">
      <dgm:prSet presAssocID="{9EBEDA6A-0F8F-274A-95EB-91A768A4B1B9}" presName="childShape" presStyleCnt="0"/>
      <dgm:spPr/>
    </dgm:pt>
    <dgm:pt modelId="{3EA1399D-C415-844E-9115-DE9139D75A24}" type="pres">
      <dgm:prSet presAssocID="{01148441-222C-AE4B-803E-CACAD20F3A84}" presName="Name13" presStyleLbl="parChTrans1D2" presStyleIdx="1" presStyleCnt="2"/>
      <dgm:spPr/>
      <dgm:t>
        <a:bodyPr/>
        <a:lstStyle/>
        <a:p>
          <a:endParaRPr lang="en-US"/>
        </a:p>
      </dgm:t>
    </dgm:pt>
    <dgm:pt modelId="{57426E53-09A4-1D43-8F7D-7CF574920A7A}" type="pres">
      <dgm:prSet presAssocID="{8DFEFA92-0C94-2C46-BE58-366094032659}" presName="childText" presStyleLbl="bgAcc1" presStyleIdx="1" presStyleCnt="2" custScaleX="120012" custScaleY="158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2E1AFA-F4BE-1C4D-BB02-1A7785F1E4BC}" type="presOf" srcId="{9EBEDA6A-0F8F-274A-95EB-91A768A4B1B9}" destId="{7509DE55-50A4-FC45-A6DB-0CDE54EAC023}" srcOrd="0" destOrd="0" presId="urn:microsoft.com/office/officeart/2005/8/layout/hierarchy3"/>
    <dgm:cxn modelId="{7CBD06CE-D06C-674E-804C-04EAC99ED9EF}" srcId="{9EBEDA6A-0F8F-274A-95EB-91A768A4B1B9}" destId="{8DFEFA92-0C94-2C46-BE58-366094032659}" srcOrd="0" destOrd="0" parTransId="{01148441-222C-AE4B-803E-CACAD20F3A84}" sibTransId="{597EEF34-181A-874D-A8B7-1772C98A072C}"/>
    <dgm:cxn modelId="{817A13D1-1E8D-3F43-9D75-070E97652ABB}" type="presOf" srcId="{F084056F-5ED9-8446-AB6C-FE166A2BE96E}" destId="{A61CB4B1-6C72-7B49-8871-5CEFC20D0E5D}" srcOrd="1" destOrd="0" presId="urn:microsoft.com/office/officeart/2005/8/layout/hierarchy3"/>
    <dgm:cxn modelId="{D96B2EFE-710B-9C4C-A37F-D52338EEA2D7}" type="presOf" srcId="{8620B7EC-D7AB-F140-AC63-0890D900A184}" destId="{A078B777-D8A7-B84B-BC72-12BDF7DD8432}" srcOrd="0" destOrd="0" presId="urn:microsoft.com/office/officeart/2005/8/layout/hierarchy3"/>
    <dgm:cxn modelId="{5FA8314A-BD09-7D42-8B26-957A5C618317}" srcId="{F084056F-5ED9-8446-AB6C-FE166A2BE96E}" destId="{610A6039-E7E4-5F4C-9982-E8772178BC1A}" srcOrd="0" destOrd="0" parTransId="{DC4CFE8E-8778-9546-AE7B-E3C530B892F3}" sibTransId="{6EBAD108-49B9-5F49-BB36-186F1971EAE7}"/>
    <dgm:cxn modelId="{D0F04F1A-5F0B-044A-A8BB-0F51492F4EDA}" type="presOf" srcId="{DC4CFE8E-8778-9546-AE7B-E3C530B892F3}" destId="{4BD2DE4C-E223-654B-B0BF-A79C96CFA141}" srcOrd="0" destOrd="0" presId="urn:microsoft.com/office/officeart/2005/8/layout/hierarchy3"/>
    <dgm:cxn modelId="{3A33E2B2-05BC-164D-B299-8CFC34292C1D}" srcId="{8620B7EC-D7AB-F140-AC63-0890D900A184}" destId="{F084056F-5ED9-8446-AB6C-FE166A2BE96E}" srcOrd="0" destOrd="0" parTransId="{6A1D46E9-A610-DF43-AA6A-0FE945D3B683}" sibTransId="{91037BC8-83D2-D041-886B-BE7D7B819449}"/>
    <dgm:cxn modelId="{36E21213-A759-4740-AEED-4FD9C8663A5E}" type="presOf" srcId="{9EBEDA6A-0F8F-274A-95EB-91A768A4B1B9}" destId="{D85CBEF6-97AD-DF4E-9458-BEC969CB084E}" srcOrd="1" destOrd="0" presId="urn:microsoft.com/office/officeart/2005/8/layout/hierarchy3"/>
    <dgm:cxn modelId="{59D9B3B9-BBCE-2547-8879-814EC58FD4EA}" type="presOf" srcId="{8DFEFA92-0C94-2C46-BE58-366094032659}" destId="{57426E53-09A4-1D43-8F7D-7CF574920A7A}" srcOrd="0" destOrd="0" presId="urn:microsoft.com/office/officeart/2005/8/layout/hierarchy3"/>
    <dgm:cxn modelId="{D82FD614-C6AA-9946-80AA-2ED12C223D9B}" type="presOf" srcId="{F084056F-5ED9-8446-AB6C-FE166A2BE96E}" destId="{44090F6D-665B-0D42-B86A-838C5A250F6E}" srcOrd="0" destOrd="0" presId="urn:microsoft.com/office/officeart/2005/8/layout/hierarchy3"/>
    <dgm:cxn modelId="{8AFD06B1-6ADB-0340-9CCF-D71FC06677C0}" type="presOf" srcId="{01148441-222C-AE4B-803E-CACAD20F3A84}" destId="{3EA1399D-C415-844E-9115-DE9139D75A24}" srcOrd="0" destOrd="0" presId="urn:microsoft.com/office/officeart/2005/8/layout/hierarchy3"/>
    <dgm:cxn modelId="{2507F090-3B14-7449-A132-EE836FDE4D7D}" srcId="{8620B7EC-D7AB-F140-AC63-0890D900A184}" destId="{9EBEDA6A-0F8F-274A-95EB-91A768A4B1B9}" srcOrd="1" destOrd="0" parTransId="{04A83C82-AC0E-3541-8389-4C00BBA8776D}" sibTransId="{C28ABE69-F5DA-B148-BAD4-C2A394609361}"/>
    <dgm:cxn modelId="{CE7E75D8-0A7F-DE41-A613-EB05D3541CEB}" type="presOf" srcId="{610A6039-E7E4-5F4C-9982-E8772178BC1A}" destId="{A5CB3649-28F4-9543-8872-A278744EBE09}" srcOrd="0" destOrd="0" presId="urn:microsoft.com/office/officeart/2005/8/layout/hierarchy3"/>
    <dgm:cxn modelId="{367F2B8F-CA09-A545-83D2-827F3805FC88}" type="presParOf" srcId="{A078B777-D8A7-B84B-BC72-12BDF7DD8432}" destId="{3473B4C5-FCE0-334C-8FB9-01ACD4A1A5F6}" srcOrd="0" destOrd="0" presId="urn:microsoft.com/office/officeart/2005/8/layout/hierarchy3"/>
    <dgm:cxn modelId="{104786F2-7A00-2346-8D13-93C9EBD6755F}" type="presParOf" srcId="{3473B4C5-FCE0-334C-8FB9-01ACD4A1A5F6}" destId="{31CAFA9D-D7E3-624F-BAF5-138487862F27}" srcOrd="0" destOrd="0" presId="urn:microsoft.com/office/officeart/2005/8/layout/hierarchy3"/>
    <dgm:cxn modelId="{40F51D02-4233-D548-A6BD-60CE9D2888FE}" type="presParOf" srcId="{31CAFA9D-D7E3-624F-BAF5-138487862F27}" destId="{44090F6D-665B-0D42-B86A-838C5A250F6E}" srcOrd="0" destOrd="0" presId="urn:microsoft.com/office/officeart/2005/8/layout/hierarchy3"/>
    <dgm:cxn modelId="{C6C85764-FF10-3C42-B119-979FF39CF17B}" type="presParOf" srcId="{31CAFA9D-D7E3-624F-BAF5-138487862F27}" destId="{A61CB4B1-6C72-7B49-8871-5CEFC20D0E5D}" srcOrd="1" destOrd="0" presId="urn:microsoft.com/office/officeart/2005/8/layout/hierarchy3"/>
    <dgm:cxn modelId="{E030DA50-1B53-984C-AD44-D49C12100AFE}" type="presParOf" srcId="{3473B4C5-FCE0-334C-8FB9-01ACD4A1A5F6}" destId="{CB9FEA7E-A4FE-F54B-9ABA-91241B402F29}" srcOrd="1" destOrd="0" presId="urn:microsoft.com/office/officeart/2005/8/layout/hierarchy3"/>
    <dgm:cxn modelId="{FEEC8B88-CDEA-1647-8B3F-6A35645E99D1}" type="presParOf" srcId="{CB9FEA7E-A4FE-F54B-9ABA-91241B402F29}" destId="{4BD2DE4C-E223-654B-B0BF-A79C96CFA141}" srcOrd="0" destOrd="0" presId="urn:microsoft.com/office/officeart/2005/8/layout/hierarchy3"/>
    <dgm:cxn modelId="{8659D0FC-7890-804F-AA5C-9B0E542B66D4}" type="presParOf" srcId="{CB9FEA7E-A4FE-F54B-9ABA-91241B402F29}" destId="{A5CB3649-28F4-9543-8872-A278744EBE09}" srcOrd="1" destOrd="0" presId="urn:microsoft.com/office/officeart/2005/8/layout/hierarchy3"/>
    <dgm:cxn modelId="{F4989F59-646E-454A-B0E5-552FDC5AF910}" type="presParOf" srcId="{A078B777-D8A7-B84B-BC72-12BDF7DD8432}" destId="{4B094B75-9862-7C42-B39B-58F127A65B5F}" srcOrd="1" destOrd="0" presId="urn:microsoft.com/office/officeart/2005/8/layout/hierarchy3"/>
    <dgm:cxn modelId="{E1184803-272F-6044-B282-7046E70F4DE9}" type="presParOf" srcId="{4B094B75-9862-7C42-B39B-58F127A65B5F}" destId="{CA3B6CD8-DC29-B44C-A734-D33880628248}" srcOrd="0" destOrd="0" presId="urn:microsoft.com/office/officeart/2005/8/layout/hierarchy3"/>
    <dgm:cxn modelId="{6C47D72F-AFAA-1D40-AE80-28609E2BD743}" type="presParOf" srcId="{CA3B6CD8-DC29-B44C-A734-D33880628248}" destId="{7509DE55-50A4-FC45-A6DB-0CDE54EAC023}" srcOrd="0" destOrd="0" presId="urn:microsoft.com/office/officeart/2005/8/layout/hierarchy3"/>
    <dgm:cxn modelId="{65A4F3BA-2445-9040-BB4B-FEF5FD21E175}" type="presParOf" srcId="{CA3B6CD8-DC29-B44C-A734-D33880628248}" destId="{D85CBEF6-97AD-DF4E-9458-BEC969CB084E}" srcOrd="1" destOrd="0" presId="urn:microsoft.com/office/officeart/2005/8/layout/hierarchy3"/>
    <dgm:cxn modelId="{5F05B659-CFC8-454E-9410-8590299E46F9}" type="presParOf" srcId="{4B094B75-9862-7C42-B39B-58F127A65B5F}" destId="{AF711959-DDEF-3E4D-BBC4-66C9A728BC5A}" srcOrd="1" destOrd="0" presId="urn:microsoft.com/office/officeart/2005/8/layout/hierarchy3"/>
    <dgm:cxn modelId="{F9D1D974-DF0A-DF40-B9BF-41145AF3FF39}" type="presParOf" srcId="{AF711959-DDEF-3E4D-BBC4-66C9A728BC5A}" destId="{3EA1399D-C415-844E-9115-DE9139D75A24}" srcOrd="0" destOrd="0" presId="urn:microsoft.com/office/officeart/2005/8/layout/hierarchy3"/>
    <dgm:cxn modelId="{CBFA3458-06C0-BE47-903F-1E74A8B2A596}" type="presParOf" srcId="{AF711959-DDEF-3E4D-BBC4-66C9A728BC5A}" destId="{57426E53-09A4-1D43-8F7D-7CF574920A7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620B7EC-D7AB-F140-AC63-0890D900A184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84056F-5ED9-8446-AB6C-FE166A2BE96E}">
      <dgm:prSet phldrT="[Text]"/>
      <dgm:spPr/>
      <dgm:t>
        <a:bodyPr/>
        <a:lstStyle/>
        <a:p>
          <a:r>
            <a:rPr lang="en-US" dirty="0" smtClean="0"/>
            <a:t>Strict avalanche criterion (SAC)</a:t>
          </a:r>
          <a:endParaRPr lang="en-US" dirty="0"/>
        </a:p>
      </dgm:t>
    </dgm:pt>
    <dgm:pt modelId="{6A1D46E9-A610-DF43-AA6A-0FE945D3B683}" type="parTrans" cxnId="{3A33E2B2-05BC-164D-B299-8CFC34292C1D}">
      <dgm:prSet/>
      <dgm:spPr/>
      <dgm:t>
        <a:bodyPr/>
        <a:lstStyle/>
        <a:p>
          <a:endParaRPr lang="en-US"/>
        </a:p>
      </dgm:t>
    </dgm:pt>
    <dgm:pt modelId="{91037BC8-83D2-D041-886B-BE7D7B819449}" type="sibTrans" cxnId="{3A33E2B2-05BC-164D-B299-8CFC34292C1D}">
      <dgm:prSet/>
      <dgm:spPr/>
      <dgm:t>
        <a:bodyPr/>
        <a:lstStyle/>
        <a:p>
          <a:endParaRPr lang="en-US"/>
        </a:p>
      </dgm:t>
    </dgm:pt>
    <dgm:pt modelId="{610A6039-E7E4-5F4C-9982-E8772178BC1A}">
      <dgm:prSet custT="1"/>
      <dgm:spPr>
        <a:blipFill rotWithShape="1">
          <a:blip xmlns:r="http://schemas.openxmlformats.org/officeDocument/2006/relationships" r:embed="rId1"/>
          <a:stretch>
            <a:fillRect r="-1667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DC4CFE8E-8778-9546-AE7B-E3C530B892F3}" type="parTrans" cxnId="{5FA8314A-BD09-7D42-8B26-957A5C618317}">
      <dgm:prSet/>
      <dgm:spPr/>
      <dgm:t>
        <a:bodyPr/>
        <a:lstStyle/>
        <a:p>
          <a:endParaRPr lang="en-US"/>
        </a:p>
      </dgm:t>
    </dgm:pt>
    <dgm:pt modelId="{6EBAD108-49B9-5F49-BB36-186F1971EAE7}" type="sibTrans" cxnId="{5FA8314A-BD09-7D42-8B26-957A5C618317}">
      <dgm:prSet/>
      <dgm:spPr/>
      <dgm:t>
        <a:bodyPr/>
        <a:lstStyle/>
        <a:p>
          <a:endParaRPr lang="en-US"/>
        </a:p>
      </dgm:t>
    </dgm:pt>
    <dgm:pt modelId="{9EBEDA6A-0F8F-274A-95EB-91A768A4B1B9}">
      <dgm:prSet/>
      <dgm:spPr/>
      <dgm:t>
        <a:bodyPr/>
        <a:lstStyle/>
        <a:p>
          <a:r>
            <a:rPr lang="en-US" dirty="0" smtClean="0"/>
            <a:t>Bit independence criterion (BIC) </a:t>
          </a:r>
        </a:p>
      </dgm:t>
    </dgm:pt>
    <dgm:pt modelId="{04A83C82-AC0E-3541-8389-4C00BBA8776D}" type="parTrans" cxnId="{2507F090-3B14-7449-A132-EE836FDE4D7D}">
      <dgm:prSet/>
      <dgm:spPr/>
      <dgm:t>
        <a:bodyPr/>
        <a:lstStyle/>
        <a:p>
          <a:endParaRPr lang="en-US"/>
        </a:p>
      </dgm:t>
    </dgm:pt>
    <dgm:pt modelId="{C28ABE69-F5DA-B148-BAD4-C2A394609361}" type="sibTrans" cxnId="{2507F090-3B14-7449-A132-EE836FDE4D7D}">
      <dgm:prSet/>
      <dgm:spPr/>
      <dgm:t>
        <a:bodyPr/>
        <a:lstStyle/>
        <a:p>
          <a:endParaRPr lang="en-US"/>
        </a:p>
      </dgm:t>
    </dgm:pt>
    <dgm:pt modelId="{8DFEFA92-0C94-2C46-BE58-366094032659}">
      <dgm:prSet custT="1"/>
      <dgm:spPr>
        <a:blipFill rotWithShape="1">
          <a:blip xmlns:r="http://schemas.openxmlformats.org/officeDocument/2006/relationships" r:embed="rId2"/>
          <a:stretch>
            <a:fillRect l="-647" r="-2265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01148441-222C-AE4B-803E-CACAD20F3A84}" type="parTrans" cxnId="{7CBD06CE-D06C-674E-804C-04EAC99ED9EF}">
      <dgm:prSet/>
      <dgm:spPr/>
      <dgm:t>
        <a:bodyPr/>
        <a:lstStyle/>
        <a:p>
          <a:endParaRPr lang="en-US"/>
        </a:p>
      </dgm:t>
    </dgm:pt>
    <dgm:pt modelId="{597EEF34-181A-874D-A8B7-1772C98A072C}" type="sibTrans" cxnId="{7CBD06CE-D06C-674E-804C-04EAC99ED9EF}">
      <dgm:prSet/>
      <dgm:spPr/>
      <dgm:t>
        <a:bodyPr/>
        <a:lstStyle/>
        <a:p>
          <a:endParaRPr lang="en-US"/>
        </a:p>
      </dgm:t>
    </dgm:pt>
    <dgm:pt modelId="{A078B777-D8A7-B84B-BC72-12BDF7DD8432}" type="pres">
      <dgm:prSet presAssocID="{8620B7EC-D7AB-F140-AC63-0890D900A18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473B4C5-FCE0-334C-8FB9-01ACD4A1A5F6}" type="pres">
      <dgm:prSet presAssocID="{F084056F-5ED9-8446-AB6C-FE166A2BE96E}" presName="root" presStyleCnt="0"/>
      <dgm:spPr/>
    </dgm:pt>
    <dgm:pt modelId="{31CAFA9D-D7E3-624F-BAF5-138487862F27}" type="pres">
      <dgm:prSet presAssocID="{F084056F-5ED9-8446-AB6C-FE166A2BE96E}" presName="rootComposite" presStyleCnt="0"/>
      <dgm:spPr/>
    </dgm:pt>
    <dgm:pt modelId="{44090F6D-665B-0D42-B86A-838C5A250F6E}" type="pres">
      <dgm:prSet presAssocID="{F084056F-5ED9-8446-AB6C-FE166A2BE96E}" presName="rootText" presStyleLbl="node1" presStyleIdx="0" presStyleCnt="2"/>
      <dgm:spPr/>
      <dgm:t>
        <a:bodyPr/>
        <a:lstStyle/>
        <a:p>
          <a:endParaRPr lang="en-US"/>
        </a:p>
      </dgm:t>
    </dgm:pt>
    <dgm:pt modelId="{A61CB4B1-6C72-7B49-8871-5CEFC20D0E5D}" type="pres">
      <dgm:prSet presAssocID="{F084056F-5ED9-8446-AB6C-FE166A2BE96E}" presName="rootConnector" presStyleLbl="node1" presStyleIdx="0" presStyleCnt="2"/>
      <dgm:spPr/>
      <dgm:t>
        <a:bodyPr/>
        <a:lstStyle/>
        <a:p>
          <a:endParaRPr lang="en-US"/>
        </a:p>
      </dgm:t>
    </dgm:pt>
    <dgm:pt modelId="{CB9FEA7E-A4FE-F54B-9ABA-91241B402F29}" type="pres">
      <dgm:prSet presAssocID="{F084056F-5ED9-8446-AB6C-FE166A2BE96E}" presName="childShape" presStyleCnt="0"/>
      <dgm:spPr/>
    </dgm:pt>
    <dgm:pt modelId="{4BD2DE4C-E223-654B-B0BF-A79C96CFA141}" type="pres">
      <dgm:prSet presAssocID="{DC4CFE8E-8778-9546-AE7B-E3C530B892F3}" presName="Name13" presStyleLbl="parChTrans1D2" presStyleIdx="0" presStyleCnt="2"/>
      <dgm:spPr/>
      <dgm:t>
        <a:bodyPr/>
        <a:lstStyle/>
        <a:p>
          <a:endParaRPr lang="en-US"/>
        </a:p>
      </dgm:t>
    </dgm:pt>
    <dgm:pt modelId="{A5CB3649-28F4-9543-8872-A278744EBE09}" type="pres">
      <dgm:prSet presAssocID="{610A6039-E7E4-5F4C-9982-E8772178BC1A}" presName="childText" presStyleLbl="bgAcc1" presStyleIdx="0" presStyleCnt="2" custScaleX="140280" custScaleY="1524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094B75-9862-7C42-B39B-58F127A65B5F}" type="pres">
      <dgm:prSet presAssocID="{9EBEDA6A-0F8F-274A-95EB-91A768A4B1B9}" presName="root" presStyleCnt="0"/>
      <dgm:spPr/>
    </dgm:pt>
    <dgm:pt modelId="{CA3B6CD8-DC29-B44C-A734-D33880628248}" type="pres">
      <dgm:prSet presAssocID="{9EBEDA6A-0F8F-274A-95EB-91A768A4B1B9}" presName="rootComposite" presStyleCnt="0"/>
      <dgm:spPr/>
    </dgm:pt>
    <dgm:pt modelId="{7509DE55-50A4-FC45-A6DB-0CDE54EAC023}" type="pres">
      <dgm:prSet presAssocID="{9EBEDA6A-0F8F-274A-95EB-91A768A4B1B9}" presName="rootText" presStyleLbl="node1" presStyleIdx="1" presStyleCnt="2"/>
      <dgm:spPr/>
      <dgm:t>
        <a:bodyPr/>
        <a:lstStyle/>
        <a:p>
          <a:endParaRPr lang="en-US"/>
        </a:p>
      </dgm:t>
    </dgm:pt>
    <dgm:pt modelId="{D85CBEF6-97AD-DF4E-9458-BEC969CB084E}" type="pres">
      <dgm:prSet presAssocID="{9EBEDA6A-0F8F-274A-95EB-91A768A4B1B9}" presName="rootConnector" presStyleLbl="node1" presStyleIdx="1" presStyleCnt="2"/>
      <dgm:spPr/>
      <dgm:t>
        <a:bodyPr/>
        <a:lstStyle/>
        <a:p>
          <a:endParaRPr lang="en-US"/>
        </a:p>
      </dgm:t>
    </dgm:pt>
    <dgm:pt modelId="{AF711959-DDEF-3E4D-BBC4-66C9A728BC5A}" type="pres">
      <dgm:prSet presAssocID="{9EBEDA6A-0F8F-274A-95EB-91A768A4B1B9}" presName="childShape" presStyleCnt="0"/>
      <dgm:spPr/>
    </dgm:pt>
    <dgm:pt modelId="{3EA1399D-C415-844E-9115-DE9139D75A24}" type="pres">
      <dgm:prSet presAssocID="{01148441-222C-AE4B-803E-CACAD20F3A84}" presName="Name13" presStyleLbl="parChTrans1D2" presStyleIdx="1" presStyleCnt="2"/>
      <dgm:spPr/>
      <dgm:t>
        <a:bodyPr/>
        <a:lstStyle/>
        <a:p>
          <a:endParaRPr lang="en-US"/>
        </a:p>
      </dgm:t>
    </dgm:pt>
    <dgm:pt modelId="{57426E53-09A4-1D43-8F7D-7CF574920A7A}" type="pres">
      <dgm:prSet presAssocID="{8DFEFA92-0C94-2C46-BE58-366094032659}" presName="childText" presStyleLbl="bgAcc1" presStyleIdx="1" presStyleCnt="2" custScaleX="120012" custScaleY="158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2E1AFA-F4BE-1C4D-BB02-1A7785F1E4BC}" type="presOf" srcId="{9EBEDA6A-0F8F-274A-95EB-91A768A4B1B9}" destId="{7509DE55-50A4-FC45-A6DB-0CDE54EAC023}" srcOrd="0" destOrd="0" presId="urn:microsoft.com/office/officeart/2005/8/layout/hierarchy3"/>
    <dgm:cxn modelId="{7CBD06CE-D06C-674E-804C-04EAC99ED9EF}" srcId="{9EBEDA6A-0F8F-274A-95EB-91A768A4B1B9}" destId="{8DFEFA92-0C94-2C46-BE58-366094032659}" srcOrd="0" destOrd="0" parTransId="{01148441-222C-AE4B-803E-CACAD20F3A84}" sibTransId="{597EEF34-181A-874D-A8B7-1772C98A072C}"/>
    <dgm:cxn modelId="{817A13D1-1E8D-3F43-9D75-070E97652ABB}" type="presOf" srcId="{F084056F-5ED9-8446-AB6C-FE166A2BE96E}" destId="{A61CB4B1-6C72-7B49-8871-5CEFC20D0E5D}" srcOrd="1" destOrd="0" presId="urn:microsoft.com/office/officeart/2005/8/layout/hierarchy3"/>
    <dgm:cxn modelId="{D96B2EFE-710B-9C4C-A37F-D52338EEA2D7}" type="presOf" srcId="{8620B7EC-D7AB-F140-AC63-0890D900A184}" destId="{A078B777-D8A7-B84B-BC72-12BDF7DD8432}" srcOrd="0" destOrd="0" presId="urn:microsoft.com/office/officeart/2005/8/layout/hierarchy3"/>
    <dgm:cxn modelId="{5FA8314A-BD09-7D42-8B26-957A5C618317}" srcId="{F084056F-5ED9-8446-AB6C-FE166A2BE96E}" destId="{610A6039-E7E4-5F4C-9982-E8772178BC1A}" srcOrd="0" destOrd="0" parTransId="{DC4CFE8E-8778-9546-AE7B-E3C530B892F3}" sibTransId="{6EBAD108-49B9-5F49-BB36-186F1971EAE7}"/>
    <dgm:cxn modelId="{D0F04F1A-5F0B-044A-A8BB-0F51492F4EDA}" type="presOf" srcId="{DC4CFE8E-8778-9546-AE7B-E3C530B892F3}" destId="{4BD2DE4C-E223-654B-B0BF-A79C96CFA141}" srcOrd="0" destOrd="0" presId="urn:microsoft.com/office/officeart/2005/8/layout/hierarchy3"/>
    <dgm:cxn modelId="{3A33E2B2-05BC-164D-B299-8CFC34292C1D}" srcId="{8620B7EC-D7AB-F140-AC63-0890D900A184}" destId="{F084056F-5ED9-8446-AB6C-FE166A2BE96E}" srcOrd="0" destOrd="0" parTransId="{6A1D46E9-A610-DF43-AA6A-0FE945D3B683}" sibTransId="{91037BC8-83D2-D041-886B-BE7D7B819449}"/>
    <dgm:cxn modelId="{36E21213-A759-4740-AEED-4FD9C8663A5E}" type="presOf" srcId="{9EBEDA6A-0F8F-274A-95EB-91A768A4B1B9}" destId="{D85CBEF6-97AD-DF4E-9458-BEC969CB084E}" srcOrd="1" destOrd="0" presId="urn:microsoft.com/office/officeart/2005/8/layout/hierarchy3"/>
    <dgm:cxn modelId="{59D9B3B9-BBCE-2547-8879-814EC58FD4EA}" type="presOf" srcId="{8DFEFA92-0C94-2C46-BE58-366094032659}" destId="{57426E53-09A4-1D43-8F7D-7CF574920A7A}" srcOrd="0" destOrd="0" presId="urn:microsoft.com/office/officeart/2005/8/layout/hierarchy3"/>
    <dgm:cxn modelId="{D82FD614-C6AA-9946-80AA-2ED12C223D9B}" type="presOf" srcId="{F084056F-5ED9-8446-AB6C-FE166A2BE96E}" destId="{44090F6D-665B-0D42-B86A-838C5A250F6E}" srcOrd="0" destOrd="0" presId="urn:microsoft.com/office/officeart/2005/8/layout/hierarchy3"/>
    <dgm:cxn modelId="{8AFD06B1-6ADB-0340-9CCF-D71FC06677C0}" type="presOf" srcId="{01148441-222C-AE4B-803E-CACAD20F3A84}" destId="{3EA1399D-C415-844E-9115-DE9139D75A24}" srcOrd="0" destOrd="0" presId="urn:microsoft.com/office/officeart/2005/8/layout/hierarchy3"/>
    <dgm:cxn modelId="{2507F090-3B14-7449-A132-EE836FDE4D7D}" srcId="{8620B7EC-D7AB-F140-AC63-0890D900A184}" destId="{9EBEDA6A-0F8F-274A-95EB-91A768A4B1B9}" srcOrd="1" destOrd="0" parTransId="{04A83C82-AC0E-3541-8389-4C00BBA8776D}" sibTransId="{C28ABE69-F5DA-B148-BAD4-C2A394609361}"/>
    <dgm:cxn modelId="{CE7E75D8-0A7F-DE41-A613-EB05D3541CEB}" type="presOf" srcId="{610A6039-E7E4-5F4C-9982-E8772178BC1A}" destId="{A5CB3649-28F4-9543-8872-A278744EBE09}" srcOrd="0" destOrd="0" presId="urn:microsoft.com/office/officeart/2005/8/layout/hierarchy3"/>
    <dgm:cxn modelId="{367F2B8F-CA09-A545-83D2-827F3805FC88}" type="presParOf" srcId="{A078B777-D8A7-B84B-BC72-12BDF7DD8432}" destId="{3473B4C5-FCE0-334C-8FB9-01ACD4A1A5F6}" srcOrd="0" destOrd="0" presId="urn:microsoft.com/office/officeart/2005/8/layout/hierarchy3"/>
    <dgm:cxn modelId="{104786F2-7A00-2346-8D13-93C9EBD6755F}" type="presParOf" srcId="{3473B4C5-FCE0-334C-8FB9-01ACD4A1A5F6}" destId="{31CAFA9D-D7E3-624F-BAF5-138487862F27}" srcOrd="0" destOrd="0" presId="urn:microsoft.com/office/officeart/2005/8/layout/hierarchy3"/>
    <dgm:cxn modelId="{40F51D02-4233-D548-A6BD-60CE9D2888FE}" type="presParOf" srcId="{31CAFA9D-D7E3-624F-BAF5-138487862F27}" destId="{44090F6D-665B-0D42-B86A-838C5A250F6E}" srcOrd="0" destOrd="0" presId="urn:microsoft.com/office/officeart/2005/8/layout/hierarchy3"/>
    <dgm:cxn modelId="{C6C85764-FF10-3C42-B119-979FF39CF17B}" type="presParOf" srcId="{31CAFA9D-D7E3-624F-BAF5-138487862F27}" destId="{A61CB4B1-6C72-7B49-8871-5CEFC20D0E5D}" srcOrd="1" destOrd="0" presId="urn:microsoft.com/office/officeart/2005/8/layout/hierarchy3"/>
    <dgm:cxn modelId="{E030DA50-1B53-984C-AD44-D49C12100AFE}" type="presParOf" srcId="{3473B4C5-FCE0-334C-8FB9-01ACD4A1A5F6}" destId="{CB9FEA7E-A4FE-F54B-9ABA-91241B402F29}" srcOrd="1" destOrd="0" presId="urn:microsoft.com/office/officeart/2005/8/layout/hierarchy3"/>
    <dgm:cxn modelId="{FEEC8B88-CDEA-1647-8B3F-6A35645E99D1}" type="presParOf" srcId="{CB9FEA7E-A4FE-F54B-9ABA-91241B402F29}" destId="{4BD2DE4C-E223-654B-B0BF-A79C96CFA141}" srcOrd="0" destOrd="0" presId="urn:microsoft.com/office/officeart/2005/8/layout/hierarchy3"/>
    <dgm:cxn modelId="{8659D0FC-7890-804F-AA5C-9B0E542B66D4}" type="presParOf" srcId="{CB9FEA7E-A4FE-F54B-9ABA-91241B402F29}" destId="{A5CB3649-28F4-9543-8872-A278744EBE09}" srcOrd="1" destOrd="0" presId="urn:microsoft.com/office/officeart/2005/8/layout/hierarchy3"/>
    <dgm:cxn modelId="{F4989F59-646E-454A-B0E5-552FDC5AF910}" type="presParOf" srcId="{A078B777-D8A7-B84B-BC72-12BDF7DD8432}" destId="{4B094B75-9862-7C42-B39B-58F127A65B5F}" srcOrd="1" destOrd="0" presId="urn:microsoft.com/office/officeart/2005/8/layout/hierarchy3"/>
    <dgm:cxn modelId="{E1184803-272F-6044-B282-7046E70F4DE9}" type="presParOf" srcId="{4B094B75-9862-7C42-B39B-58F127A65B5F}" destId="{CA3B6CD8-DC29-B44C-A734-D33880628248}" srcOrd="0" destOrd="0" presId="urn:microsoft.com/office/officeart/2005/8/layout/hierarchy3"/>
    <dgm:cxn modelId="{6C47D72F-AFAA-1D40-AE80-28609E2BD743}" type="presParOf" srcId="{CA3B6CD8-DC29-B44C-A734-D33880628248}" destId="{7509DE55-50A4-FC45-A6DB-0CDE54EAC023}" srcOrd="0" destOrd="0" presId="urn:microsoft.com/office/officeart/2005/8/layout/hierarchy3"/>
    <dgm:cxn modelId="{65A4F3BA-2445-9040-BB4B-FEF5FD21E175}" type="presParOf" srcId="{CA3B6CD8-DC29-B44C-A734-D33880628248}" destId="{D85CBEF6-97AD-DF4E-9458-BEC969CB084E}" srcOrd="1" destOrd="0" presId="urn:microsoft.com/office/officeart/2005/8/layout/hierarchy3"/>
    <dgm:cxn modelId="{5F05B659-CFC8-454E-9410-8590299E46F9}" type="presParOf" srcId="{4B094B75-9862-7C42-B39B-58F127A65B5F}" destId="{AF711959-DDEF-3E4D-BBC4-66C9A728BC5A}" srcOrd="1" destOrd="0" presId="urn:microsoft.com/office/officeart/2005/8/layout/hierarchy3"/>
    <dgm:cxn modelId="{F9D1D974-DF0A-DF40-B9BF-41145AF3FF39}" type="presParOf" srcId="{AF711959-DDEF-3E4D-BBC4-66C9A728BC5A}" destId="{3EA1399D-C415-844E-9115-DE9139D75A24}" srcOrd="0" destOrd="0" presId="urn:microsoft.com/office/officeart/2005/8/layout/hierarchy3"/>
    <dgm:cxn modelId="{CBFA3458-06C0-BE47-903F-1E74A8B2A596}" type="presParOf" srcId="{AF711959-DDEF-3E4D-BBC4-66C9A728BC5A}" destId="{57426E53-09A4-1D43-8F7D-7CF574920A7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6B5AA3-E8DB-AA49-B3DF-4D6ADBBB4F23}">
      <dsp:nvSpPr>
        <dsp:cNvPr id="0" name=""/>
        <dsp:cNvSpPr/>
      </dsp:nvSpPr>
      <dsp:spPr>
        <a:xfrm>
          <a:off x="924" y="0"/>
          <a:ext cx="2402837" cy="53250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Encrypt digital data stream one bit or byte at a time</a:t>
          </a:r>
          <a:endParaRPr lang="en-US" sz="1500" kern="1200" dirty="0"/>
        </a:p>
      </dsp:txBody>
      <dsp:txXfrm>
        <a:off x="924" y="0"/>
        <a:ext cx="2402837" cy="1597510"/>
      </dsp:txXfrm>
    </dsp:sp>
    <dsp:sp modelId="{483862D4-68AF-394B-9853-B785CF4575EB}">
      <dsp:nvSpPr>
        <dsp:cNvPr id="0" name=""/>
        <dsp:cNvSpPr/>
      </dsp:nvSpPr>
      <dsp:spPr>
        <a:xfrm>
          <a:off x="106850" y="1607790"/>
          <a:ext cx="2190984" cy="17120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Examples: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>
              <a:latin typeface="Arial Narrow" pitchFamily="34" charset="0"/>
            </a:rPr>
            <a:t>Autokeyed</a:t>
          </a:r>
          <a:r>
            <a:rPr lang="en-US" sz="1400" kern="1200" dirty="0" smtClean="0">
              <a:latin typeface="Arial Narrow" pitchFamily="34" charset="0"/>
            </a:rPr>
            <a:t> </a:t>
          </a:r>
          <a:r>
            <a:rPr lang="en-US" sz="1400" kern="1200" dirty="0" err="1" smtClean="0">
              <a:latin typeface="Arial Narrow" pitchFamily="34" charset="0"/>
            </a:rPr>
            <a:t>Vigenère</a:t>
          </a:r>
          <a:r>
            <a:rPr lang="en-US" sz="1400" kern="1200" dirty="0" smtClean="0">
              <a:latin typeface="Arial Narrow" pitchFamily="34" charset="0"/>
            </a:rPr>
            <a:t> cipher</a:t>
          </a:r>
          <a:endParaRPr lang="en-US" sz="1400" kern="1200" dirty="0">
            <a:latin typeface="Arial Narrow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>
              <a:latin typeface="Arial Narrow" pitchFamily="34" charset="0"/>
            </a:rPr>
            <a:t>Vernam</a:t>
          </a:r>
          <a:r>
            <a:rPr lang="en-US" sz="1400" kern="1200" dirty="0" smtClean="0">
              <a:latin typeface="Arial Narrow" pitchFamily="34" charset="0"/>
            </a:rPr>
            <a:t> cipher</a:t>
          </a:r>
          <a:endParaRPr lang="en-US" sz="1400" kern="1200" dirty="0">
            <a:latin typeface="Arial Narrow" pitchFamily="34" charset="0"/>
          </a:endParaRPr>
        </a:p>
      </dsp:txBody>
      <dsp:txXfrm>
        <a:off x="156995" y="1657935"/>
        <a:ext cx="2090694" cy="1611793"/>
      </dsp:txXfrm>
    </dsp:sp>
    <dsp:sp modelId="{2770F15F-983B-4D48-B14E-CC2758FC6F9C}">
      <dsp:nvSpPr>
        <dsp:cNvPr id="0" name=""/>
        <dsp:cNvSpPr/>
      </dsp:nvSpPr>
      <dsp:spPr>
        <a:xfrm>
          <a:off x="2583974" y="0"/>
          <a:ext cx="2402837" cy="53250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500" b="1" kern="1200" dirty="0" smtClean="0"/>
            <a:t>One-time pad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keystream</a:t>
          </a:r>
          <a:r>
            <a:rPr lang="en-US" sz="1500" kern="1200" dirty="0" smtClean="0"/>
            <a:t> is as long as the plaintext stream</a:t>
          </a:r>
          <a:endParaRPr lang="en-US" sz="1500" kern="1200" dirty="0"/>
        </a:p>
      </dsp:txBody>
      <dsp:txXfrm>
        <a:off x="2583974" y="0"/>
        <a:ext cx="2402837" cy="1597510"/>
      </dsp:txXfrm>
    </dsp:sp>
    <dsp:sp modelId="{9A6FA038-3999-3F4C-84B0-1E295CA7802E}">
      <dsp:nvSpPr>
        <dsp:cNvPr id="0" name=""/>
        <dsp:cNvSpPr/>
      </dsp:nvSpPr>
      <dsp:spPr>
        <a:xfrm>
          <a:off x="2657866" y="1607998"/>
          <a:ext cx="2254207" cy="17330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  <a:p>
          <a:pPr marL="114300" lvl="1" indent="-114300" algn="l" defTabSz="622300" rtl="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400" kern="1200" dirty="0" smtClean="0">
              <a:latin typeface="Arial Narrow" pitchFamily="34" charset="0"/>
            </a:rPr>
            <a:t>Unconditional security</a:t>
          </a:r>
          <a:endParaRPr lang="en-US" sz="1400" kern="1200" dirty="0">
            <a:latin typeface="Arial Narrow" pitchFamily="34" charset="0"/>
          </a:endParaRPr>
        </a:p>
        <a:p>
          <a:pPr marL="114300" lvl="1" indent="-114300" algn="l" defTabSz="622300" rtl="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400" kern="1200" dirty="0" err="1" smtClean="0">
              <a:latin typeface="Arial Narrow" pitchFamily="34" charset="0"/>
            </a:rPr>
            <a:t>Keystream</a:t>
          </a:r>
          <a:r>
            <a:rPr lang="en-US" sz="1400" kern="1200" dirty="0" smtClean="0">
              <a:latin typeface="Arial Narrow" pitchFamily="34" charset="0"/>
            </a:rPr>
            <a:t> must be distributed to the receiver  in advance via a secure channel</a:t>
          </a:r>
          <a:endParaRPr lang="en-US" sz="1400" kern="1200" dirty="0">
            <a:latin typeface="Arial Narrow" pitchFamily="34" charset="0"/>
          </a:endParaRPr>
        </a:p>
        <a:p>
          <a:pPr marL="114300" lvl="1" indent="-114300" algn="l" defTabSz="622300" rtl="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400" kern="1200" dirty="0" smtClean="0">
              <a:latin typeface="Arial Narrow" pitchFamily="34" charset="0"/>
            </a:rPr>
            <a:t>Logistical problems</a:t>
          </a:r>
          <a:endParaRPr lang="en-US" sz="1400" kern="1200" dirty="0">
            <a:latin typeface="Arial Narrow" pitchFamily="34" charset="0"/>
          </a:endParaRPr>
        </a:p>
      </dsp:txBody>
      <dsp:txXfrm>
        <a:off x="2708626" y="1658758"/>
        <a:ext cx="2152687" cy="1631539"/>
      </dsp:txXfrm>
    </dsp:sp>
    <dsp:sp modelId="{40C6BF4B-2F6B-AF4E-8E99-DEC8862D2D23}">
      <dsp:nvSpPr>
        <dsp:cNvPr id="0" name=""/>
        <dsp:cNvSpPr/>
      </dsp:nvSpPr>
      <dsp:spPr>
        <a:xfrm>
          <a:off x="5167025" y="0"/>
          <a:ext cx="2402837" cy="53250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Pseudorandom generators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The </a:t>
          </a:r>
          <a:r>
            <a:rPr lang="en-US" sz="1500" kern="1200" dirty="0" err="1" smtClean="0"/>
            <a:t>keystream</a:t>
          </a:r>
          <a:r>
            <a:rPr lang="en-US" sz="1500" kern="1200" dirty="0" smtClean="0"/>
            <a:t>  is generated  by an algorithmic procedure that both the sender and receiver can implement</a:t>
          </a:r>
          <a:endParaRPr lang="en-US" sz="1500" kern="1200" dirty="0"/>
        </a:p>
      </dsp:txBody>
      <dsp:txXfrm>
        <a:off x="5167025" y="0"/>
        <a:ext cx="2402837" cy="1597510"/>
      </dsp:txXfrm>
    </dsp:sp>
    <dsp:sp modelId="{CCD4018F-5943-734D-83AA-354789D645C8}">
      <dsp:nvSpPr>
        <dsp:cNvPr id="0" name=""/>
        <dsp:cNvSpPr/>
      </dsp:nvSpPr>
      <dsp:spPr>
        <a:xfrm>
          <a:off x="5407308" y="1599070"/>
          <a:ext cx="1922270" cy="160557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 Narrow" pitchFamily="34" charset="0"/>
            </a:rPr>
            <a:t>Must be computationally hard to predict portions of the bit stream based on previous portions of the bit stream</a:t>
          </a:r>
          <a:endParaRPr lang="en-US" sz="1400" kern="1200" dirty="0">
            <a:latin typeface="Arial Narrow" pitchFamily="34" charset="0"/>
          </a:endParaRPr>
        </a:p>
      </dsp:txBody>
      <dsp:txXfrm>
        <a:off x="5454334" y="1646096"/>
        <a:ext cx="1828218" cy="1511518"/>
      </dsp:txXfrm>
    </dsp:sp>
    <dsp:sp modelId="{E3071BAB-526E-7246-9BFE-CC25E4D1F4D3}">
      <dsp:nvSpPr>
        <dsp:cNvPr id="0" name=""/>
        <dsp:cNvSpPr/>
      </dsp:nvSpPr>
      <dsp:spPr>
        <a:xfrm>
          <a:off x="5407308" y="3451652"/>
          <a:ext cx="1922270" cy="160557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 Narrow" pitchFamily="34" charset="0"/>
            </a:rPr>
            <a:t>The two users need only share the generating key used to produce the </a:t>
          </a:r>
          <a:r>
            <a:rPr lang="en-US" sz="1400" kern="1200" dirty="0" err="1" smtClean="0">
              <a:latin typeface="Arial Narrow" pitchFamily="34" charset="0"/>
            </a:rPr>
            <a:t>keystream</a:t>
          </a:r>
          <a:endParaRPr lang="en-US" sz="1400" kern="1200" dirty="0">
            <a:latin typeface="Arial Narrow" pitchFamily="34" charset="0"/>
          </a:endParaRPr>
        </a:p>
      </dsp:txBody>
      <dsp:txXfrm>
        <a:off x="5454334" y="3498678"/>
        <a:ext cx="1828218" cy="15115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4F1174-8CF9-9A40-9D07-E0CBAE921C39}">
      <dsp:nvSpPr>
        <dsp:cNvPr id="0" name=""/>
        <dsp:cNvSpPr/>
      </dsp:nvSpPr>
      <dsp:spPr>
        <a:xfrm>
          <a:off x="1795182" y="0"/>
          <a:ext cx="4944034" cy="4944034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CC4BC1-441A-5849-8098-4815B636C467}">
      <dsp:nvSpPr>
        <dsp:cNvPr id="0" name=""/>
        <dsp:cNvSpPr/>
      </dsp:nvSpPr>
      <dsp:spPr>
        <a:xfrm>
          <a:off x="2116544" y="321362"/>
          <a:ext cx="1977614" cy="197761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 block of plaintext is treated as a whole and used to produce a ciphertext block of equal length</a:t>
          </a:r>
          <a:endParaRPr lang="en-US" sz="1600" kern="1200" dirty="0"/>
        </a:p>
      </dsp:txBody>
      <dsp:txXfrm>
        <a:off x="2213083" y="417901"/>
        <a:ext cx="1784536" cy="1784536"/>
      </dsp:txXfrm>
    </dsp:sp>
    <dsp:sp modelId="{40DEB569-D830-3B4C-85A1-DEE51CF7A1AF}">
      <dsp:nvSpPr>
        <dsp:cNvPr id="0" name=""/>
        <dsp:cNvSpPr/>
      </dsp:nvSpPr>
      <dsp:spPr>
        <a:xfrm>
          <a:off x="4440241" y="321362"/>
          <a:ext cx="1977614" cy="197761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Typically a block size of 64 or 128 bits is used</a:t>
          </a:r>
          <a:endParaRPr lang="en-US" sz="1600" kern="1200" dirty="0"/>
        </a:p>
      </dsp:txBody>
      <dsp:txXfrm>
        <a:off x="4536780" y="417901"/>
        <a:ext cx="1784536" cy="1784536"/>
      </dsp:txXfrm>
    </dsp:sp>
    <dsp:sp modelId="{E43A1B95-F31C-7B44-81E3-A24F046A9ABB}">
      <dsp:nvSpPr>
        <dsp:cNvPr id="0" name=""/>
        <dsp:cNvSpPr/>
      </dsp:nvSpPr>
      <dsp:spPr>
        <a:xfrm>
          <a:off x="2116544" y="2645058"/>
          <a:ext cx="1977614" cy="197761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As with a stream cipher,  the two users share a symmetric encryption key </a:t>
          </a:r>
          <a:endParaRPr lang="en-US" sz="1600" kern="1200" dirty="0"/>
        </a:p>
      </dsp:txBody>
      <dsp:txXfrm>
        <a:off x="2213083" y="2741597"/>
        <a:ext cx="1784536" cy="1784536"/>
      </dsp:txXfrm>
    </dsp:sp>
    <dsp:sp modelId="{50837987-4199-F845-9D3A-77DDE3DBCB6A}">
      <dsp:nvSpPr>
        <dsp:cNvPr id="0" name=""/>
        <dsp:cNvSpPr/>
      </dsp:nvSpPr>
      <dsp:spPr>
        <a:xfrm>
          <a:off x="4440241" y="2645058"/>
          <a:ext cx="1977614" cy="197761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 majority of symmetric key applications use block ciphers</a:t>
          </a:r>
          <a:endParaRPr lang="en-US" sz="1600" kern="1200" dirty="0"/>
        </a:p>
      </dsp:txBody>
      <dsp:txXfrm>
        <a:off x="4536780" y="2741597"/>
        <a:ext cx="1784536" cy="17845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30085D-7AF6-344F-B216-B72909C92BD4}">
      <dsp:nvSpPr>
        <dsp:cNvPr id="0" name=""/>
        <dsp:cNvSpPr/>
      </dsp:nvSpPr>
      <dsp:spPr>
        <a:xfrm>
          <a:off x="0" y="188099"/>
          <a:ext cx="8567936" cy="124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4967" tIns="249936" rIns="66496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 </a:t>
          </a:r>
          <a:r>
            <a:rPr lang="en-US" sz="1800" kern="1200" dirty="0" smtClean="0"/>
            <a:t>Each bit of the </a:t>
          </a:r>
          <a:r>
            <a:rPr lang="en-US" sz="1800" kern="1200" dirty="0" err="1" smtClean="0"/>
            <a:t>ciphertext</a:t>
          </a:r>
          <a:r>
            <a:rPr lang="en-US" sz="1800" kern="1200" dirty="0" smtClean="0"/>
            <a:t> depends on several parts of the encryption key 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 Makes the relationship between the statistics of the </a:t>
          </a:r>
          <a:r>
            <a:rPr lang="en-US" sz="1800" i="1" kern="1200" dirty="0" err="1" smtClean="0">
              <a:solidFill>
                <a:srgbClr val="FF0000"/>
              </a:solidFill>
            </a:rPr>
            <a:t>ciphertext</a:t>
          </a:r>
          <a:r>
            <a:rPr lang="en-US" sz="1800" kern="1200" dirty="0" smtClean="0"/>
            <a:t> and the </a:t>
          </a:r>
          <a:r>
            <a:rPr lang="en-US" sz="1800" i="1" kern="1200" dirty="0" smtClean="0">
              <a:solidFill>
                <a:srgbClr val="FF0000"/>
              </a:solidFill>
            </a:rPr>
            <a:t>key</a:t>
          </a:r>
          <a:r>
            <a:rPr lang="en-US" sz="1800" kern="1200" dirty="0" smtClean="0"/>
            <a:t> complex </a:t>
          </a:r>
        </a:p>
      </dsp:txBody>
      <dsp:txXfrm>
        <a:off x="0" y="188099"/>
        <a:ext cx="8567936" cy="1247400"/>
      </dsp:txXfrm>
    </dsp:sp>
    <dsp:sp modelId="{05C59622-ED4A-404E-B3CC-481B6A564661}">
      <dsp:nvSpPr>
        <dsp:cNvPr id="0" name=""/>
        <dsp:cNvSpPr/>
      </dsp:nvSpPr>
      <dsp:spPr>
        <a:xfrm>
          <a:off x="428396" y="0"/>
          <a:ext cx="5997555" cy="35424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693" tIns="0" rIns="22669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Substitution for confusion</a:t>
          </a:r>
          <a:endParaRPr lang="en-US" sz="18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5689" y="17293"/>
        <a:ext cx="5962969" cy="319654"/>
      </dsp:txXfrm>
    </dsp:sp>
    <dsp:sp modelId="{4FEE6985-9E03-6C45-BF93-562135E96DEF}">
      <dsp:nvSpPr>
        <dsp:cNvPr id="0" name=""/>
        <dsp:cNvSpPr/>
      </dsp:nvSpPr>
      <dsp:spPr>
        <a:xfrm>
          <a:off x="0" y="1677420"/>
          <a:ext cx="8567936" cy="151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4967" tIns="249936" rIns="66496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 </a:t>
          </a:r>
          <a:r>
            <a:rPr lang="en-US" sz="1800" kern="1200" dirty="0" smtClean="0"/>
            <a:t>If a single bit of the plaintext is changed then roughly half of the bits of the </a:t>
          </a:r>
          <a:r>
            <a:rPr lang="en-US" sz="1800" kern="1200" dirty="0" err="1" smtClean="0"/>
            <a:t>ciphertext</a:t>
          </a:r>
          <a:r>
            <a:rPr lang="en-US" sz="1800" kern="1200" dirty="0" smtClean="0"/>
            <a:t> change.  Similarly for the </a:t>
          </a:r>
          <a:r>
            <a:rPr lang="en-US" sz="1800" kern="1200" dirty="0" err="1" smtClean="0"/>
            <a:t>ciphertext</a:t>
          </a:r>
          <a:r>
            <a:rPr lang="en-US" sz="1800" kern="1200" dirty="0" smtClean="0"/>
            <a:t>.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The statistical structure of the </a:t>
          </a:r>
          <a:r>
            <a:rPr lang="en-US" sz="1800" i="1" kern="1200" dirty="0" smtClean="0">
              <a:solidFill>
                <a:srgbClr val="FF0000"/>
              </a:solidFill>
            </a:rPr>
            <a:t>plaintext</a:t>
          </a:r>
          <a:r>
            <a:rPr lang="en-US" sz="1800" i="1" kern="1200" dirty="0" smtClean="0"/>
            <a:t> </a:t>
          </a:r>
          <a:r>
            <a:rPr lang="en-US" sz="1800" kern="1200" dirty="0" smtClean="0"/>
            <a:t>is dissipated into long-range statistics of the </a:t>
          </a:r>
          <a:r>
            <a:rPr lang="en-US" sz="1800" i="1" kern="1200" dirty="0" err="1" smtClean="0">
              <a:solidFill>
                <a:srgbClr val="FF0000"/>
              </a:solidFill>
            </a:rPr>
            <a:t>ciphertext</a:t>
          </a:r>
          <a:endParaRPr lang="en-US" sz="1800" i="1" kern="1200" dirty="0" smtClean="0">
            <a:solidFill>
              <a:srgbClr val="FF0000"/>
            </a:solidFill>
          </a:endParaRPr>
        </a:p>
      </dsp:txBody>
      <dsp:txXfrm>
        <a:off x="0" y="1677420"/>
        <a:ext cx="8567936" cy="1512000"/>
      </dsp:txXfrm>
    </dsp:sp>
    <dsp:sp modelId="{C63903A1-0277-2D4F-AE67-0F382A9588E9}">
      <dsp:nvSpPr>
        <dsp:cNvPr id="0" name=""/>
        <dsp:cNvSpPr/>
      </dsp:nvSpPr>
      <dsp:spPr>
        <a:xfrm>
          <a:off x="428396" y="1500299"/>
          <a:ext cx="5997555" cy="35424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693" tIns="0" rIns="22669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Transposition for diffusion</a:t>
          </a:r>
        </a:p>
      </dsp:txBody>
      <dsp:txXfrm>
        <a:off x="445689" y="1517592"/>
        <a:ext cx="5962969" cy="3196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7F60F-A784-384C-B58A-62C653C68FA1}">
      <dsp:nvSpPr>
        <dsp:cNvPr id="0" name=""/>
        <dsp:cNvSpPr/>
      </dsp:nvSpPr>
      <dsp:spPr>
        <a:xfrm rot="16200000">
          <a:off x="-1193474" y="1194398"/>
          <a:ext cx="4791635" cy="2402837"/>
        </a:xfrm>
        <a:prstGeom prst="flowChartManualOperati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4085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The greater,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the harder to cryptanalyze</a:t>
          </a:r>
          <a:endParaRPr lang="en-US" sz="2400" kern="1200" dirty="0"/>
        </a:p>
      </dsp:txBody>
      <dsp:txXfrm rot="5400000">
        <a:off x="925" y="958326"/>
        <a:ext cx="2402837" cy="2874981"/>
      </dsp:txXfrm>
    </dsp:sp>
    <dsp:sp modelId="{C6EB64C4-B5C9-C743-A1A7-1A64563D4CEA}">
      <dsp:nvSpPr>
        <dsp:cNvPr id="0" name=""/>
        <dsp:cNvSpPr/>
      </dsp:nvSpPr>
      <dsp:spPr>
        <a:xfrm rot="16200000">
          <a:off x="1389575" y="1194398"/>
          <a:ext cx="4791635" cy="2402837"/>
        </a:xfrm>
        <a:prstGeom prst="flowChartManualOperati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4085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Chosen so that known cryptanalytic efforts require greater effort than brute-force key attack</a:t>
          </a:r>
          <a:endParaRPr lang="en-US" sz="2400" kern="1200" dirty="0"/>
        </a:p>
      </dsp:txBody>
      <dsp:txXfrm rot="5400000">
        <a:off x="2583974" y="958326"/>
        <a:ext cx="2402837" cy="2874981"/>
      </dsp:txXfrm>
    </dsp:sp>
    <dsp:sp modelId="{E1154581-721E-2545-9322-E695E86733C2}">
      <dsp:nvSpPr>
        <dsp:cNvPr id="0" name=""/>
        <dsp:cNvSpPr/>
      </dsp:nvSpPr>
      <dsp:spPr>
        <a:xfrm rot="16200000">
          <a:off x="3972626" y="1194398"/>
          <a:ext cx="4791635" cy="2402837"/>
        </a:xfrm>
        <a:prstGeom prst="flowChartManualOperati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4085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If DES had fewer rounds,  then differential cryptanalysis would require less effort than a brute-force key search</a:t>
          </a:r>
          <a:endParaRPr lang="en-US" sz="2400" kern="1200" dirty="0"/>
        </a:p>
      </dsp:txBody>
      <dsp:txXfrm rot="5400000">
        <a:off x="5167025" y="958326"/>
        <a:ext cx="2402837" cy="28749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90F6D-665B-0D42-B86A-838C5A250F6E}">
      <dsp:nvSpPr>
        <dsp:cNvPr id="0" name=""/>
        <dsp:cNvSpPr/>
      </dsp:nvSpPr>
      <dsp:spPr>
        <a:xfrm>
          <a:off x="2229" y="1568312"/>
          <a:ext cx="1924049" cy="9620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Strict avalanche criterion (SAC)</a:t>
          </a:r>
          <a:endParaRPr lang="en-US" sz="2000" kern="1200" dirty="0"/>
        </a:p>
      </dsp:txBody>
      <dsp:txXfrm>
        <a:off x="30406" y="1596489"/>
        <a:ext cx="1867695" cy="905670"/>
      </dsp:txXfrm>
    </dsp:sp>
    <dsp:sp modelId="{4BD2DE4C-E223-654B-B0BF-A79C96CFA141}">
      <dsp:nvSpPr>
        <dsp:cNvPr id="0" name=""/>
        <dsp:cNvSpPr/>
      </dsp:nvSpPr>
      <dsp:spPr>
        <a:xfrm>
          <a:off x="194634" y="2530337"/>
          <a:ext cx="192404" cy="973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3607"/>
              </a:lnTo>
              <a:lnTo>
                <a:pt x="192404" y="973607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CB3649-28F4-9543-8872-A278744EBE09}">
      <dsp:nvSpPr>
        <dsp:cNvPr id="0" name=""/>
        <dsp:cNvSpPr/>
      </dsp:nvSpPr>
      <dsp:spPr>
        <a:xfrm>
          <a:off x="387039" y="2770843"/>
          <a:ext cx="2159245" cy="14662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An output bit j of an S-box should change with probability 1/2 when any single input bit </a:t>
          </a:r>
          <a14:m xmlns:a14="http://schemas.microsoft.com/office/drawing/2010/main">
            <m:oMath xmlns:m="http://schemas.openxmlformats.org/officeDocument/2006/math">
              <m:r>
                <a:rPr lang="en-US" sz="1400" b="0" i="1" kern="1200" dirty="0" smtClean="0">
                  <a:latin typeface="Cambria Math"/>
                </a:rPr>
                <m:t>𝑖</m:t>
              </m:r>
            </m:oMath>
          </a14:m>
          <a:r>
            <a:rPr lang="en-US" sz="1400" b="0" kern="1200" dirty="0" smtClean="0"/>
            <a:t> is inverted for all </a:t>
          </a:r>
          <a14:m xmlns:a14="http://schemas.microsoft.com/office/drawing/2010/main">
            <m:oMath xmlns:m="http://schemas.openxmlformats.org/officeDocument/2006/math">
              <m:r>
                <a:rPr lang="en-US" sz="1400" b="0" i="1" kern="1200" dirty="0" smtClean="0">
                  <a:latin typeface="Cambria Math"/>
                </a:rPr>
                <m:t>𝑖</m:t>
              </m:r>
              <m:r>
                <a:rPr lang="en-US" sz="1400" b="0" i="1" kern="1200" dirty="0" smtClean="0">
                  <a:latin typeface="Cambria Math"/>
                </a:rPr>
                <m:t>,</m:t>
              </m:r>
              <m:r>
                <a:rPr lang="en-US" sz="1400" b="0" i="1" kern="1200" dirty="0" smtClean="0">
                  <a:latin typeface="Cambria Math"/>
                </a:rPr>
                <m:t>𝑗</m:t>
              </m:r>
            </m:oMath>
          </a14:m>
          <a:r>
            <a:rPr lang="en-US" sz="1400" b="0" kern="1200" dirty="0" smtClean="0"/>
            <a:t> </a:t>
          </a:r>
        </a:p>
      </dsp:txBody>
      <dsp:txXfrm>
        <a:off x="429983" y="2813787"/>
        <a:ext cx="2073357" cy="1380315"/>
      </dsp:txXfrm>
    </dsp:sp>
    <dsp:sp modelId="{7509DE55-50A4-FC45-A6DB-0CDE54EAC023}">
      <dsp:nvSpPr>
        <dsp:cNvPr id="0" name=""/>
        <dsp:cNvSpPr/>
      </dsp:nvSpPr>
      <dsp:spPr>
        <a:xfrm>
          <a:off x="2642487" y="1568312"/>
          <a:ext cx="1924049" cy="96202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Bit independence criterion (BIC) </a:t>
          </a:r>
        </a:p>
      </dsp:txBody>
      <dsp:txXfrm>
        <a:off x="2670664" y="1596489"/>
        <a:ext cx="1867695" cy="905670"/>
      </dsp:txXfrm>
    </dsp:sp>
    <dsp:sp modelId="{3EA1399D-C415-844E-9115-DE9139D75A24}">
      <dsp:nvSpPr>
        <dsp:cNvPr id="0" name=""/>
        <dsp:cNvSpPr/>
      </dsp:nvSpPr>
      <dsp:spPr>
        <a:xfrm>
          <a:off x="2834892" y="2530337"/>
          <a:ext cx="192404" cy="1004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4628"/>
              </a:lnTo>
              <a:lnTo>
                <a:pt x="192404" y="1004628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426E53-09A4-1D43-8F7D-7CF574920A7A}">
      <dsp:nvSpPr>
        <dsp:cNvPr id="0" name=""/>
        <dsp:cNvSpPr/>
      </dsp:nvSpPr>
      <dsp:spPr>
        <a:xfrm>
          <a:off x="3027297" y="2770843"/>
          <a:ext cx="1847272" cy="15282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Output bits </a:t>
          </a:r>
          <a14:m xmlns:a14="http://schemas.microsoft.com/office/drawing/2010/main">
            <m:oMath xmlns:m="http://schemas.openxmlformats.org/officeDocument/2006/math">
              <m:r>
                <a:rPr lang="en-US" sz="1400" b="0" i="1" kern="1200" smtClean="0">
                  <a:latin typeface="Cambria Math"/>
                </a:rPr>
                <m:t>𝑗</m:t>
              </m:r>
              <m:r>
                <a:rPr lang="en-US" sz="1400" b="0" i="1" kern="1200" smtClean="0">
                  <a:latin typeface="Cambria Math"/>
                </a:rPr>
                <m:t>,</m:t>
              </m:r>
              <m:r>
                <a:rPr lang="en-US" sz="1400" b="0" i="1" kern="1200" smtClean="0">
                  <a:latin typeface="Cambria Math"/>
                </a:rPr>
                <m:t>𝑘</m:t>
              </m:r>
              <m:r>
                <a:rPr lang="en-US" sz="1400" b="0" i="1" kern="1200" smtClean="0">
                  <a:latin typeface="Cambria Math"/>
                </a:rPr>
                <m:t> </m:t>
              </m:r>
            </m:oMath>
          </a14:m>
          <a:r>
            <a:rPr lang="en-US" sz="1400" b="0" kern="1200" dirty="0" smtClean="0"/>
            <a:t>should change independently when any single input bit </a:t>
          </a:r>
          <a14:m xmlns:a14="http://schemas.microsoft.com/office/drawing/2010/main">
            <m:oMath xmlns:m="http://schemas.openxmlformats.org/officeDocument/2006/math">
              <m:r>
                <a:rPr lang="en-US" sz="1400" b="0" i="1" kern="1200" dirty="0" smtClean="0">
                  <a:latin typeface="Cambria Math"/>
                </a:rPr>
                <m:t>𝑖</m:t>
              </m:r>
            </m:oMath>
          </a14:m>
          <a:r>
            <a:rPr lang="en-US" sz="1400" b="0" kern="1200" dirty="0" smtClean="0"/>
            <a:t>  is inverted for all </a:t>
          </a:r>
          <a14:m xmlns:a14="http://schemas.microsoft.com/office/drawing/2010/main">
            <m:oMath xmlns:m="http://schemas.openxmlformats.org/officeDocument/2006/math">
              <m:r>
                <a:rPr lang="en-US" sz="1400" b="0" i="1" kern="1200" smtClean="0">
                  <a:latin typeface="Cambria Math"/>
                </a:rPr>
                <m:t>𝑖</m:t>
              </m:r>
              <m:r>
                <a:rPr lang="en-US" sz="1400" b="0" i="1" kern="1200" smtClean="0">
                  <a:latin typeface="Cambria Math"/>
                </a:rPr>
                <m:t>,</m:t>
              </m:r>
              <m:r>
                <a:rPr lang="en-US" sz="1400" b="0" i="1" kern="1200" smtClean="0">
                  <a:latin typeface="Cambria Math"/>
                </a:rPr>
                <m:t>𝑗</m:t>
              </m:r>
              <m:r>
                <a:rPr lang="en-US" sz="1400" b="0" i="1" kern="1200" smtClean="0">
                  <a:latin typeface="Cambria Math"/>
                </a:rPr>
                <m:t>,</m:t>
              </m:r>
              <m:r>
                <a:rPr lang="en-US" sz="1400" b="0" i="1" kern="1200" smtClean="0">
                  <a:latin typeface="Cambria Math"/>
                </a:rPr>
                <m:t>𝑘</m:t>
              </m:r>
            </m:oMath>
          </a14:m>
          <a:endParaRPr lang="en-US" sz="1400" b="0" kern="1200" dirty="0" smtClean="0"/>
        </a:p>
      </dsp:txBody>
      <dsp:txXfrm>
        <a:off x="3072058" y="2815604"/>
        <a:ext cx="1757750" cy="14387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155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155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155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D3613805-4F3D-264B-B930-DACA5122DE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732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2253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32E074F0-BC3C-BD4A-9904-F5309CE7DC1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444881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852F0F-F7F9-FA4D-9838-FDF17326073C}" type="slidenum">
              <a:rPr lang="en-AU" smtClean="0">
                <a:latin typeface="Arial" pitchFamily="-1" charset="0"/>
              </a:rPr>
              <a:pPr/>
              <a:t>1</a:t>
            </a:fld>
            <a:endParaRPr lang="en-AU" dirty="0" smtClean="0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E074F0-BC3C-BD4A-9904-F5309CE7DC1D}" type="slidenum">
              <a:rPr lang="en-AU" smtClean="0"/>
              <a:pPr>
                <a:defRPr/>
              </a:pPr>
              <a:t>10</a:t>
            </a:fld>
            <a:endParaRPr lang="en-A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3921E8-7112-7743-9C8C-50A6F855B20C}" type="slidenum">
              <a:rPr lang="en-AU">
                <a:latin typeface="Arial" pitchFamily="-1" charset="0"/>
              </a:rPr>
              <a:pPr/>
              <a:t>11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3921E8-7112-7743-9C8C-50A6F855B20C}" type="slidenum">
              <a:rPr lang="en-AU">
                <a:latin typeface="Arial" pitchFamily="-1" charset="0"/>
              </a:rPr>
              <a:pPr/>
              <a:t>12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A22FE-6BB0-AD40-80CE-0E7C986A9FD6}" type="slidenum">
              <a:rPr lang="en-AU">
                <a:latin typeface="Arial" pitchFamily="-1" charset="0"/>
              </a:rPr>
              <a:pPr/>
              <a:t>13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dirty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A22FE-6BB0-AD40-80CE-0E7C986A9FD6}" type="slidenum">
              <a:rPr lang="en-AU">
                <a:latin typeface="Arial" pitchFamily="-1" charset="0"/>
              </a:rPr>
              <a:pPr/>
              <a:t>14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dirty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58CDF2-4B20-9A47-B637-6DB54462D8BD}" type="slidenum">
              <a:rPr lang="en-AU">
                <a:latin typeface="Arial" pitchFamily="-1" charset="0"/>
              </a:rPr>
              <a:pPr/>
              <a:t>15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 </a:t>
            </a:r>
            <a:endParaRPr lang="en-AU" dirty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58CDF2-4B20-9A47-B637-6DB54462D8BD}" type="slidenum">
              <a:rPr lang="en-AU">
                <a:latin typeface="Arial" pitchFamily="-1" charset="0"/>
              </a:rPr>
              <a:pPr/>
              <a:t>16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 </a:t>
            </a:r>
            <a:endParaRPr lang="en-AU" dirty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58CDF2-4B20-9A47-B637-6DB54462D8BD}" type="slidenum">
              <a:rPr lang="en-AU">
                <a:latin typeface="Arial" pitchFamily="-1" charset="0"/>
              </a:rPr>
              <a:pPr/>
              <a:t>17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 </a:t>
            </a:r>
            <a:endParaRPr lang="en-AU" dirty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58CDF2-4B20-9A47-B637-6DB54462D8BD}" type="slidenum">
              <a:rPr lang="en-AU">
                <a:latin typeface="Arial" pitchFamily="-1" charset="0"/>
              </a:rPr>
              <a:pPr/>
              <a:t>18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 </a:t>
            </a:r>
            <a:endParaRPr lang="en-AU" dirty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E074F0-BC3C-BD4A-9904-F5309CE7DC1D}" type="slidenum">
              <a:rPr lang="en-AU" smtClean="0"/>
              <a:pPr>
                <a:defRPr/>
              </a:pPr>
              <a:t>19</a:t>
            </a:fld>
            <a:endParaRPr lang="en-A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C4D792-DC70-B74B-B529-0D0086BB6A94}" type="slidenum">
              <a:rPr lang="en-AU">
                <a:latin typeface="Arial" pitchFamily="-1" charset="0"/>
              </a:rPr>
              <a:pPr/>
              <a:t>2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 </a:t>
            </a:r>
            <a:endParaRPr lang="en-AU" dirty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D66EB7-D668-F04C-8F6F-95E1B394A56C}" type="slidenum">
              <a:rPr lang="en-AU">
                <a:latin typeface="Arial" pitchFamily="-1" charset="0"/>
              </a:rPr>
              <a:pPr/>
              <a:t>20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dirty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27654B-B4D0-864C-80D3-8E121FC5782F}" type="slidenum">
              <a:rPr lang="en-AU">
                <a:latin typeface="Arial" pitchFamily="-1" charset="0"/>
              </a:rPr>
              <a:pPr/>
              <a:t>21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dirty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29D584-665B-6C4C-A2F7-C4714DCEA8DC}" type="slidenum">
              <a:rPr lang="en-AU">
                <a:latin typeface="Arial" pitchFamily="-1" charset="0"/>
              </a:rPr>
              <a:pPr/>
              <a:t>22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dirty="0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29D584-665B-6C4C-A2F7-C4714DCEA8DC}" type="slidenum">
              <a:rPr lang="en-AU">
                <a:latin typeface="Arial" pitchFamily="-1" charset="0"/>
              </a:rPr>
              <a:pPr/>
              <a:t>23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dirty="0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9666B2-AE50-E640-B626-F604AED7D98F}" type="slidenum">
              <a:rPr lang="en-AU">
                <a:latin typeface="Arial" pitchFamily="-1" charset="0"/>
              </a:rPr>
              <a:pPr/>
              <a:t>24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58CDF2-4B20-9A47-B637-6DB54462D8BD}" type="slidenum">
              <a:rPr lang="en-AU">
                <a:latin typeface="Arial" pitchFamily="-1" charset="0"/>
              </a:rPr>
              <a:pPr/>
              <a:t>3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 </a:t>
            </a:r>
            <a:endParaRPr lang="en-AU" dirty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B18FF3-90B1-8B49-904A-2825A49256D3}" type="slidenum">
              <a:rPr lang="en-AU" smtClean="0">
                <a:latin typeface="Arial" pitchFamily="-1" charset="0"/>
              </a:rPr>
              <a:pPr/>
              <a:t>4</a:t>
            </a:fld>
            <a:endParaRPr lang="en-AU" dirty="0" smtClean="0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2CC718-D2C5-D843-8F1F-82D5966BFACF}" type="slidenum">
              <a:rPr lang="en-AU">
                <a:latin typeface="Arial" pitchFamily="-1" charset="0"/>
              </a:rPr>
              <a:pPr/>
              <a:t>5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dirty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E074F0-BC3C-BD4A-9904-F5309CE7DC1D}" type="slidenum">
              <a:rPr lang="en-AU" smtClean="0"/>
              <a:pPr>
                <a:defRPr/>
              </a:pPr>
              <a:t>6</a:t>
            </a:fld>
            <a:endParaRPr lang="en-A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29E76-133D-634A-A68E-BD1F6E631FA7}" type="slidenum">
              <a:rPr lang="en-AU">
                <a:latin typeface="Arial" pitchFamily="-1" charset="0"/>
              </a:rPr>
              <a:pPr/>
              <a:t>7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dirty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725B11-0D82-5A49-9B0B-3038EE19D03F}" type="slidenum">
              <a:rPr lang="en-AU">
                <a:latin typeface="Arial" pitchFamily="-1" charset="0"/>
              </a:rPr>
              <a:pPr/>
              <a:t>8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b="0" dirty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357048-952B-E74D-AF0E-0A90697A4229}" type="slidenum">
              <a:rPr lang="en-AU">
                <a:latin typeface="Arial" pitchFamily="-1" charset="0"/>
              </a:rPr>
              <a:pPr/>
              <a:t>9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389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8F6A25-87B4-714F-A465-0F8A51BF0F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BA271-37AA-1A4B-93BB-23FD1460592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23CE70-09B5-AA4F-97D6-E97562FB12F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BE6252-CF9A-1F42-9564-151AE148B4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66D99A-972D-EA40-B039-603871F6BAA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244BF-7537-EE4D-B10C-E03246C2E2A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E3AEFF-5E1D-1344-A51F-4E32BAFF37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3441C3-1BF6-ED4A-A044-95467CE0409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86DFBD-27E2-E046-A517-7C0202BD7FA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DDCCAA-7C73-3B4C-A71C-8A80ADA107D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1A371-69C3-6140-9789-97FA9384AE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5596CAAF-9D24-0C45-9877-D780AD70843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5ED1B-F40F-B945-9F1C-A1F072E0B52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CA49C-4816-5548-9A30-0DF23F022A4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AD9AD-2D1B-A64A-B5EE-4F53A0EC58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E59C2-72A5-FB42-8B31-1E1DCF41DA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FCEC01-5D5A-024B-AFBB-4CAA8FF73F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298D1-69AE-D94B-83B4-C1E8F3597B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9BEDC-36A3-9E40-B9B7-EF42D67A6E4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87DAE-8C80-B544-80C4-9497E4FC796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F51CE2-3593-EE4E-B491-85B6833DF5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816E368C-1A76-764C-A4C6-A47FE034889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D70CA49C-4816-5548-9A30-0DF23F022A4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hf hdr="0" ftr="0" dt="0"/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D70CA49C-4816-5548-9A30-0DF23F022A4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  <p:hf hdr="0" ftr="0" dt="0"/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d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d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15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23.emf"/><Relationship Id="rId4" Type="http://schemas.openxmlformats.org/officeDocument/2006/relationships/diagramData" Target="../diagrams/data4.xml"/><Relationship Id="rId9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7.png"/><Relationship Id="rId7" Type="http://schemas.openxmlformats.org/officeDocument/2006/relationships/diagramColors" Target="../diagrams/colors6.xml"/><Relationship Id="rId12" Type="http://schemas.openxmlformats.org/officeDocument/2006/relationships/diagramColors" Target="../diagrams/colors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6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diagramData" Target="../diagrams/data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d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d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d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d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3</a:t>
            </a:r>
            <a:endParaRPr lang="en-US" dirty="0"/>
          </a:p>
        </p:txBody>
      </p:sp>
      <p:sp>
        <p:nvSpPr>
          <p:cNvPr id="19459" name="Subtitle 13"/>
          <p:cNvSpPr>
            <a:spLocks noGrp="1"/>
          </p:cNvSpPr>
          <p:nvPr>
            <p:ph type="subTitle" idx="1"/>
          </p:nvPr>
        </p:nvSpPr>
        <p:spPr>
          <a:xfrm>
            <a:off x="1524000" y="5419849"/>
            <a:ext cx="6096000" cy="385415"/>
          </a:xfrm>
        </p:spPr>
        <p:txBody>
          <a:bodyPr>
            <a:noAutofit/>
          </a:bodyPr>
          <a:lstStyle/>
          <a:p>
            <a:pPr eaLnBrk="1" hangingPunct="1"/>
            <a:r>
              <a:rPr lang="en-US" sz="2200" dirty="0" smtClean="0"/>
              <a:t>Block Ciphers and the Data Encryption Standard</a:t>
            </a:r>
          </a:p>
        </p:txBody>
      </p:sp>
      <p:pic>
        <p:nvPicPr>
          <p:cNvPr id="4" name="Picture Placeholder 4" descr="crypto.jpg"/>
          <p:cNvPicPr>
            <a:picLocks noChangeAspect="1"/>
          </p:cNvPicPr>
          <p:nvPr/>
        </p:nvPicPr>
        <p:blipFill>
          <a:blip r:embed="rId3">
            <a:alphaModFix/>
            <a:lum bright="28000"/>
          </a:blip>
          <a:srcRect l="-16674" t="-1111" r="-18211" b="44444"/>
          <a:stretch>
            <a:fillRect/>
          </a:stretch>
        </p:blipFill>
        <p:spPr bwMode="auto">
          <a:xfrm>
            <a:off x="3581400" y="1447800"/>
            <a:ext cx="2109547" cy="120902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  <a:headEnd/>
            <a:tailEnd/>
          </a:ln>
          <a:effectLst>
            <a:innerShdw blurRad="762000">
              <a:schemeClr val="accent1">
                <a:alpha val="80000"/>
              </a:schemeClr>
            </a:innerShdw>
            <a:softEdge rad="762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Feistel Example</a:t>
            </a:r>
            <a:endParaRPr lang="en-US" dirty="0"/>
          </a:p>
        </p:txBody>
      </p:sp>
      <p:pic>
        <p:nvPicPr>
          <p:cNvPr id="7" name="Picture 6" descr="f4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t="40909" b="17273"/>
              <a:stretch>
                <a:fillRect/>
              </a:stretch>
            </p:blipFill>
          </mc:Choice>
          <mc:Fallback>
            <p:blipFill>
              <a:blip r:embed="rId4"/>
              <a:srcRect t="40909" b="17273"/>
              <a:stretch>
                <a:fillRect/>
              </a:stretch>
            </p:blipFill>
          </mc:Fallback>
        </mc:AlternateContent>
        <p:spPr>
          <a:xfrm>
            <a:off x="107504" y="1628800"/>
            <a:ext cx="9152198" cy="495299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86DFBD-27E2-E046-A517-7C0202BD7FA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5867980"/>
            <a:ext cx="347472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Feistel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Example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sz="4000" dirty="0"/>
              <a:t>Data Encryption Standard (DES)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761565"/>
            <a:ext cx="8856984" cy="471543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Issued in 1977 by the National Bureau of Standards (now NIST) as Federal Information Processing Standard 46</a:t>
            </a:r>
          </a:p>
          <a:p>
            <a:pPr>
              <a:lnSpc>
                <a:spcPct val="120000"/>
              </a:lnSpc>
            </a:pPr>
            <a:r>
              <a:rPr lang="en-US" dirty="0"/>
              <a:t>T</a:t>
            </a:r>
            <a:r>
              <a:rPr lang="en-US" dirty="0" smtClean="0"/>
              <a:t>he most widely used encryption scheme until the introduction of the Advanced Encryption Standard (AES) in 2001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Algorithm is referred to as the Data Encryption Algorithm (DEA)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Data are </a:t>
            </a:r>
            <a:r>
              <a:rPr lang="en-US" i="1" dirty="0" smtClean="0">
                <a:solidFill>
                  <a:srgbClr val="FF0000"/>
                </a:solidFill>
              </a:rPr>
              <a:t>encrypted in 64-bit blocks </a:t>
            </a:r>
            <a:r>
              <a:rPr lang="en-US" dirty="0" smtClean="0"/>
              <a:t>using </a:t>
            </a:r>
            <a:r>
              <a:rPr lang="en-US" dirty="0" smtClean="0">
                <a:solidFill>
                  <a:srgbClr val="FF0000"/>
                </a:solidFill>
              </a:rPr>
              <a:t>a 56-bit key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The algorithm transforms </a:t>
            </a:r>
            <a:r>
              <a:rPr lang="en-US" i="1" dirty="0" smtClean="0">
                <a:solidFill>
                  <a:srgbClr val="FF0000"/>
                </a:solidFill>
              </a:rPr>
              <a:t>64-bit input </a:t>
            </a:r>
            <a:r>
              <a:rPr lang="en-US" dirty="0" smtClean="0"/>
              <a:t>in a series of steps into a </a:t>
            </a:r>
            <a:r>
              <a:rPr lang="en-US" i="1" dirty="0" smtClean="0">
                <a:solidFill>
                  <a:srgbClr val="FF0000"/>
                </a:solidFill>
              </a:rPr>
              <a:t>64-bit output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The same steps, with the same key, are used to reverse the encryption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66D99A-972D-EA40-B039-603871F6BAA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sz="4000" dirty="0"/>
              <a:t>Data Encryption Standard (DES</a:t>
            </a:r>
            <a:r>
              <a:rPr lang="en-AU" sz="4000" dirty="0" smtClean="0"/>
              <a:t>)</a:t>
            </a:r>
            <a:br>
              <a:rPr lang="en-AU" sz="4000" dirty="0" smtClean="0"/>
            </a:br>
            <a:r>
              <a:rPr lang="en-AU" sz="4000" dirty="0" smtClean="0"/>
              <a:t>structure</a:t>
            </a:r>
            <a:endParaRPr lang="en-A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1905581"/>
                <a:ext cx="8856984" cy="3035587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en-US" dirty="0" smtClean="0"/>
                  <a:t>General description</a:t>
                </a:r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en-US" dirty="0" smtClean="0"/>
                  <a:t>Round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endParaRPr lang="en-US" dirty="0" smtClean="0"/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en-US" dirty="0" smtClean="0"/>
                  <a:t>Inner Function, expansion</a:t>
                </a:r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en-US" dirty="0" smtClean="0"/>
                  <a:t>Inner Function, S-boxes</a:t>
                </a:r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en-US" dirty="0" smtClean="0"/>
                  <a:t>Key schedule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905581"/>
                <a:ext cx="8856984" cy="3035587"/>
              </a:xfrm>
              <a:blipFill rotWithShape="1">
                <a:blip r:embed="rId3"/>
                <a:stretch>
                  <a:fillRect l="-1239" t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66D99A-972D-EA40-B039-603871F6BAA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67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943600" y="0"/>
            <a:ext cx="3200400" cy="6858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DES 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Encryption Algorithm</a:t>
            </a:r>
            <a:endParaRPr lang="en-A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 descr="f5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t="5455" b="2727"/>
              <a:stretch>
                <a:fillRect/>
              </a:stretch>
            </p:blipFill>
          </mc:Choice>
          <mc:Fallback>
            <p:blipFill>
              <a:blip r:embed="rId4"/>
              <a:srcRect t="5455" b="2727"/>
              <a:stretch>
                <a:fillRect/>
              </a:stretch>
            </p:blipFill>
          </mc:Fallback>
        </mc:AlternateContent>
        <p:spPr>
          <a:xfrm>
            <a:off x="0" y="1"/>
            <a:ext cx="5771678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56400" y="61087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220072" y="6376243"/>
            <a:ext cx="609600" cy="365125"/>
          </a:xfrm>
        </p:spPr>
        <p:txBody>
          <a:bodyPr/>
          <a:lstStyle/>
          <a:p>
            <a:pPr>
              <a:defRPr/>
            </a:pPr>
            <a:fld id="{3BF51CE2-3593-EE4E-B491-85B6833DF5C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6381328"/>
            <a:ext cx="79208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39952" y="116632"/>
            <a:ext cx="914400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56-bit key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 useBgFill="1">
            <p:nvSpPr>
              <p:cNvPr id="66562" name="Rectangle 2"/>
              <p:cNvSpPr>
                <a:spLocks noGrp="1" noChangeArrowheads="1"/>
              </p:cNvSpPr>
              <p:nvPr>
                <p:ph type="title" idx="4294967295"/>
              </p:nvPr>
            </p:nvSpPr>
            <p:spPr>
              <a:xfrm>
                <a:off x="5943600" y="0"/>
                <a:ext cx="3200400" cy="6858000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sz="44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DES Round Function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𝑓</m:t>
                    </m:r>
                  </m:oMath>
                </a14:m>
                <a:endParaRPr lang="en-AU" sz="44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 useBgFill="1">
            <p:nvSpPr>
              <p:cNvPr id="6656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5943600" y="0"/>
                <a:ext cx="3200400" cy="6858000"/>
              </a:xfrm>
              <a:blipFill rotWithShape="1">
                <a:blip r:embed="rId3"/>
                <a:stretch>
                  <a:fillRect l="-1524" r="-5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756400" y="61087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3" descr="class1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89382"/>
            <a:ext cx="5688632" cy="65889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251520" y="2620888"/>
            <a:ext cx="5256584" cy="2376264"/>
          </a:xfrm>
          <a:prstGeom prst="wedgeRoundRectCallout">
            <a:avLst>
              <a:gd name="adj1" fmla="val 41632"/>
              <a:gd name="adj2" fmla="val 55504"/>
              <a:gd name="adj3" fmla="val 16667"/>
            </a:avLst>
          </a:prstGeom>
          <a:noFill/>
          <a:ln w="25400"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42500" y="5157192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3">
                    <a:lumMod val="50000"/>
                  </a:schemeClr>
                </a:solidFill>
              </a:rPr>
              <a:t>i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nner function</a:t>
            </a:r>
            <a:endParaRPr lang="en-US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259632" y="1005840"/>
            <a:ext cx="1463040" cy="429768"/>
          </a:xfrm>
          <a:prstGeom prst="wedgeRoundRectCallout">
            <a:avLst>
              <a:gd name="adj1" fmla="val -51068"/>
              <a:gd name="adj2" fmla="val 69715"/>
              <a:gd name="adj3" fmla="val 16667"/>
            </a:avLst>
          </a:prstGeom>
          <a:noFill/>
          <a:ln w="22225"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55576" y="1537047"/>
            <a:ext cx="100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expansion</a:t>
            </a:r>
            <a:endParaRPr lang="en-US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F51CE2-3593-EE4E-B491-85B6833DF5C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54732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14523" y="0"/>
            <a:ext cx="8649965" cy="141194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Inner </a:t>
            </a:r>
            <a:r>
              <a:rPr lang="en-US" dirty="0" smtClean="0">
                <a:solidFill>
                  <a:schemeClr val="tx1"/>
                </a:solidFill>
              </a:rPr>
              <a:t>Function 1,  Expansion</a:t>
            </a:r>
            <a:endParaRPr lang="en-AU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7444905"/>
              </p:ext>
            </p:extLst>
          </p:nvPr>
        </p:nvGraphicFramePr>
        <p:xfrm>
          <a:off x="381000" y="1761565"/>
          <a:ext cx="8534400" cy="4944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14400" y="0"/>
            <a:ext cx="75438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6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700808"/>
            <a:ext cx="8534400" cy="23377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Candara" pitchFamily="34" charset="0"/>
              <a:buChar char="•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Candara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dirty="0" smtClean="0">
                <a:latin typeface="Arial Narrow" pitchFamily="34" charset="0"/>
              </a:rPr>
              <a:t>Expand 32 bit input to 48 bits by adding a bit to the front and end of each 4 bit segment. </a:t>
            </a:r>
          </a:p>
          <a:p>
            <a:pPr marL="0" indent="0" algn="ctr">
              <a:buFontTx/>
              <a:buNone/>
            </a:pPr>
            <a:r>
              <a:rPr lang="en-US" dirty="0" smtClean="0">
                <a:latin typeface="Arial Narrow" pitchFamily="34" charset="0"/>
              </a:rPr>
              <a:t>These bits are taken from adjacent bits. </a:t>
            </a:r>
            <a:endParaRPr lang="en-US" dirty="0">
              <a:latin typeface="Arial Narrow" pitchFamily="34" charset="0"/>
            </a:endParaRPr>
          </a:p>
        </p:txBody>
      </p:sp>
      <p:graphicFrame>
        <p:nvGraphicFramePr>
          <p:cNvPr id="7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5501707"/>
              </p:ext>
            </p:extLst>
          </p:nvPr>
        </p:nvGraphicFramePr>
        <p:xfrm>
          <a:off x="785936" y="4391744"/>
          <a:ext cx="82296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Worksheet" r:id="rId9" imgW="4972507" imgH="400507" progId="Excel.Sheet.8">
                  <p:embed/>
                </p:oleObj>
              </mc:Choice>
              <mc:Fallback>
                <p:oleObj name="Worksheet" r:id="rId9" imgW="4972507" imgH="40050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936" y="4391744"/>
                        <a:ext cx="8229600" cy="922338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 w="317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00136" y="3477344"/>
            <a:ext cx="1752600" cy="533400"/>
          </a:xfrm>
          <a:prstGeom prst="wedgeRoundRectCallout">
            <a:avLst>
              <a:gd name="adj1" fmla="val -11685"/>
              <a:gd name="adj2" fmla="val 15565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400">
                <a:latin typeface="Times New Roman" pitchFamily="18" charset="0"/>
              </a:rPr>
              <a:t>This String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252536" y="5991944"/>
            <a:ext cx="2971800" cy="533400"/>
          </a:xfrm>
          <a:prstGeom prst="wedgeRoundRectCallout">
            <a:avLst>
              <a:gd name="adj1" fmla="val -33171"/>
              <a:gd name="adj2" fmla="val -19613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400">
                <a:latin typeface="Times New Roman" pitchFamily="18" charset="0"/>
              </a:rPr>
              <a:t>Becomes this String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624136" y="5458544"/>
            <a:ext cx="751986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Notice several bit values are repeated: 4, 5, 8, 9, 28, 29, etc.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86DFBD-27E2-E046-A517-7C0202BD7FA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87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8" y="40341"/>
            <a:ext cx="9036496" cy="1411941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Inner Function 2, Substitution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S-Boxes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14400" y="0"/>
            <a:ext cx="75438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6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2060848"/>
            <a:ext cx="8712968" cy="4289611"/>
          </a:xfrm>
        </p:spPr>
        <p:txBody>
          <a:bodyPr>
            <a:normAutofit/>
          </a:bodyPr>
          <a:lstStyle/>
          <a:p>
            <a:r>
              <a:rPr lang="en-US" dirty="0"/>
              <a:t>There are 8 different </a:t>
            </a:r>
            <a:r>
              <a:rPr lang="en-US" dirty="0" smtClean="0"/>
              <a:t>S-boxes, one </a:t>
            </a:r>
            <a:r>
              <a:rPr lang="en-US" dirty="0"/>
              <a:t>for each </a:t>
            </a:r>
            <a:r>
              <a:rPr lang="en-US" dirty="0" smtClean="0"/>
              <a:t>6-bit chunk</a:t>
            </a:r>
            <a:endParaRPr lang="en-US" dirty="0"/>
          </a:p>
          <a:p>
            <a:r>
              <a:rPr lang="en-US" dirty="0" smtClean="0"/>
              <a:t>There are </a:t>
            </a:r>
            <a:r>
              <a:rPr lang="en-US" dirty="0"/>
              <a:t>are 8 possible substitutions in each S-box</a:t>
            </a:r>
          </a:p>
          <a:p>
            <a:r>
              <a:rPr lang="en-US" dirty="0" smtClean="0"/>
              <a:t>The </a:t>
            </a:r>
            <a:r>
              <a:rPr lang="en-US" dirty="0"/>
              <a:t>outer 2 bits determine which substitution is used </a:t>
            </a:r>
            <a:endParaRPr lang="en-US" dirty="0" smtClean="0"/>
          </a:p>
          <a:p>
            <a:r>
              <a:rPr lang="en-US" dirty="0" smtClean="0"/>
              <a:t>The inner 4 bits determine which substitution is used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86DFBD-27E2-E046-A517-7C0202BD7FA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44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341"/>
            <a:ext cx="9144000" cy="1411941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Inner Function 3, S-Box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details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14400" y="0"/>
            <a:ext cx="75438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6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FF0000"/>
              </a:solidFill>
              <a:latin typeface="Arial Narrow" pitchFamily="34" charset="0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960854"/>
              </p:ext>
            </p:extLst>
          </p:nvPr>
        </p:nvGraphicFramePr>
        <p:xfrm>
          <a:off x="408112" y="3240360"/>
          <a:ext cx="7658707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Worksheet" r:id="rId4" imgW="6582156" imgH="1609954" progId="Excel.Sheet.8">
                  <p:embed/>
                </p:oleObj>
              </mc:Choice>
              <mc:Fallback>
                <p:oleObj name="Worksheet" r:id="rId4" imgW="6582156" imgH="160995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112" y="3240360"/>
                        <a:ext cx="7658707" cy="3429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n w="635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9512" y="1563960"/>
            <a:ext cx="7037731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>
                <a:latin typeface="Arial Narrow" pitchFamily="34" charset="0"/>
              </a:rPr>
              <a:t>Use bits 1 &amp; 6 to select the row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541712" y="2097360"/>
            <a:ext cx="627876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>
                <a:latin typeface="Arial Narrow" pitchFamily="34" charset="0"/>
              </a:rPr>
              <a:t>Bits 2-5 to select the substitution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636712" y="2249760"/>
            <a:ext cx="620976" cy="990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1093912" y="293556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8866312" y="293556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093912" y="2935560"/>
            <a:ext cx="7037731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3837112" y="2478360"/>
            <a:ext cx="758971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86DFBD-27E2-E046-A517-7C0202BD7FA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18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8" y="40341"/>
            <a:ext cx="9036496" cy="141194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Key schedule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14400" y="0"/>
            <a:ext cx="75438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6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2060848"/>
            <a:ext cx="8712968" cy="4289611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dirty="0">
                <a:solidFill>
                  <a:srgbClr val="336600"/>
                </a:solidFill>
              </a:rPr>
              <a:t>INPUT:</a:t>
            </a:r>
            <a:r>
              <a:rPr lang="en-US" dirty="0"/>
              <a:t>      </a:t>
            </a:r>
            <a:r>
              <a:rPr lang="en-US" dirty="0" smtClean="0"/>
              <a:t>56-bit </a:t>
            </a:r>
            <a:r>
              <a:rPr lang="en-US" dirty="0"/>
              <a:t>key </a:t>
            </a:r>
            <a:r>
              <a:rPr lang="en-US" dirty="0" smtClean="0"/>
              <a:t> K </a:t>
            </a:r>
            <a:r>
              <a:rPr lang="en-US" dirty="0"/>
              <a:t>= k</a:t>
            </a:r>
            <a:r>
              <a:rPr lang="en-US" baseline="-25000" dirty="0"/>
              <a:t>1</a:t>
            </a:r>
            <a:r>
              <a:rPr lang="en-US" dirty="0"/>
              <a:t>, k</a:t>
            </a:r>
            <a:r>
              <a:rPr lang="en-US" baseline="-25000" dirty="0"/>
              <a:t>2</a:t>
            </a:r>
            <a:r>
              <a:rPr lang="en-US" dirty="0"/>
              <a:t>, … </a:t>
            </a:r>
            <a:r>
              <a:rPr lang="en-US"/>
              <a:t>, </a:t>
            </a:r>
            <a:r>
              <a:rPr lang="en-US" smtClean="0"/>
              <a:t>k</a:t>
            </a:r>
            <a:r>
              <a:rPr lang="en-US" baseline="-25000" smtClean="0"/>
              <a:t>56</a:t>
            </a:r>
            <a:endParaRPr lang="en-US" baseline="-25000" dirty="0"/>
          </a:p>
          <a:p>
            <a:pPr>
              <a:buFontTx/>
              <a:buNone/>
            </a:pPr>
            <a:r>
              <a:rPr lang="en-US" dirty="0">
                <a:solidFill>
                  <a:srgbClr val="336600"/>
                </a:solidFill>
              </a:rPr>
              <a:t>OUTPUT</a:t>
            </a:r>
            <a:r>
              <a:rPr lang="en-US" dirty="0"/>
              <a:t>:  sixteen 48-bit keys: K</a:t>
            </a:r>
            <a:r>
              <a:rPr lang="en-US" baseline="-25000" dirty="0"/>
              <a:t>1</a:t>
            </a:r>
            <a:r>
              <a:rPr lang="en-US" dirty="0"/>
              <a:t>, K</a:t>
            </a:r>
            <a:r>
              <a:rPr lang="en-US" baseline="-25000" dirty="0"/>
              <a:t>2</a:t>
            </a:r>
            <a:r>
              <a:rPr lang="en-US" dirty="0"/>
              <a:t>, … , </a:t>
            </a:r>
            <a:r>
              <a:rPr lang="en-US" dirty="0" smtClean="0"/>
              <a:t>K</a:t>
            </a:r>
            <a:r>
              <a:rPr lang="en-US" baseline="-25000" dirty="0" smtClean="0"/>
              <a:t>16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sz="2600" dirty="0" smtClean="0"/>
              <a:t>The </a:t>
            </a:r>
            <a:r>
              <a:rPr lang="en-US" sz="2600" dirty="0"/>
              <a:t>algorithm used for generating the key schedule </a:t>
            </a:r>
            <a:r>
              <a:rPr lang="en-US" sz="2600" dirty="0" smtClean="0"/>
              <a:t> combines </a:t>
            </a:r>
            <a:r>
              <a:rPr lang="en-US" sz="2600" dirty="0"/>
              <a:t>and selects bits of K to generate the round </a:t>
            </a:r>
            <a:r>
              <a:rPr lang="en-US" sz="2600" dirty="0" smtClean="0"/>
              <a:t>keys.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2600" dirty="0" smtClean="0"/>
              <a:t>The 56-bit key is divided into two 28-bit halves, and in each successive round both halves are rotated by 1 or 2 bits and then 48-bits are selected by using a permuted choice</a:t>
            </a:r>
            <a:r>
              <a:rPr lang="en-US" sz="2600" dirty="0" smtClean="0">
                <a:solidFill>
                  <a:srgbClr val="336600"/>
                </a:solidFill>
              </a:rPr>
              <a:t>-- </a:t>
            </a:r>
            <a:r>
              <a:rPr lang="en-US" sz="2600" dirty="0">
                <a:solidFill>
                  <a:srgbClr val="336600"/>
                </a:solidFill>
              </a:rPr>
              <a:t>for details see Handbook of Applied Cryptography</a:t>
            </a:r>
            <a:r>
              <a:rPr lang="en-US" sz="2600" dirty="0" smtClean="0">
                <a:solidFill>
                  <a:srgbClr val="336600"/>
                </a:solidFill>
              </a:rPr>
              <a:t>.</a:t>
            </a:r>
            <a:endParaRPr lang="en-US" sz="2600" dirty="0">
              <a:solidFill>
                <a:srgbClr val="3366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86DFBD-27E2-E046-A517-7C0202BD7FA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42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2286000" cy="3429000"/>
          </a:xfrm>
        </p:spPr>
        <p:txBody>
          <a:bodyPr/>
          <a:lstStyle/>
          <a:p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DES Example</a:t>
            </a:r>
            <a:endParaRPr lang="en-US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35696" y="368424"/>
            <a:ext cx="7443448" cy="601290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267200" y="6381328"/>
            <a:ext cx="609600" cy="365125"/>
          </a:xfrm>
        </p:spPr>
        <p:txBody>
          <a:bodyPr/>
          <a:lstStyle/>
          <a:p>
            <a:pPr>
              <a:defRPr/>
            </a:pPr>
            <a:fld id="{3BF51CE2-3593-EE4E-B491-85B6833DF5C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Stream Cipher</a:t>
            </a:r>
            <a:endParaRPr lang="en-AU" dirty="0"/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706547"/>
              </p:ext>
            </p:extLst>
          </p:nvPr>
        </p:nvGraphicFramePr>
        <p:xfrm>
          <a:off x="762000" y="1532965"/>
          <a:ext cx="7570787" cy="5325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86DFBD-27E2-E046-A517-7C0202BD7FA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341"/>
            <a:ext cx="9144000" cy="1411941"/>
          </a:xfrm>
        </p:spPr>
        <p:txBody>
          <a:bodyPr/>
          <a:lstStyle/>
          <a:p>
            <a:pPr>
              <a:lnSpc>
                <a:spcPts val="4600"/>
              </a:lnSpc>
              <a:defRPr/>
            </a:pPr>
            <a:r>
              <a:rPr lang="en-US" sz="3200" dirty="0" smtClean="0"/>
              <a:t>Average Time Required for Exhaustive Key Search </a:t>
            </a:r>
            <a:endParaRPr lang="en-AU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200" y="1484784"/>
            <a:ext cx="8308400" cy="51689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267200" y="6453336"/>
            <a:ext cx="609600" cy="365125"/>
          </a:xfrm>
        </p:spPr>
        <p:txBody>
          <a:bodyPr/>
          <a:lstStyle/>
          <a:p>
            <a:pPr>
              <a:defRPr/>
            </a:pPr>
            <a:fld id="{7B66D99A-972D-EA40-B039-603871F6BAA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Strength of </a:t>
            </a:r>
            <a:r>
              <a:rPr lang="en-US" dirty="0" smtClean="0"/>
              <a:t>DES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761565"/>
                <a:ext cx="8964488" cy="4867835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Attacks faster than Brute force</a:t>
                </a:r>
              </a:p>
              <a:p>
                <a:pPr lvl="1"/>
                <a:r>
                  <a:rPr lang="en-US" sz="2400" dirty="0" smtClean="0"/>
                  <a:t>Differential cryptanalysis (requires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/>
                            <a:sym typeface="Symbol"/>
                          </a:rPr>
                          <m:t></m:t>
                        </m:r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47</m:t>
                        </m:r>
                      </m:sup>
                    </m:sSup>
                  </m:oMath>
                </a14:m>
                <a:r>
                  <a:rPr lang="en-US" sz="2400" dirty="0" smtClean="0"/>
                  <a:t> chosen plaintexts)</a:t>
                </a:r>
              </a:p>
              <a:p>
                <a:pPr lvl="1"/>
                <a:r>
                  <a:rPr lang="en-US" sz="2400" dirty="0" smtClean="0"/>
                  <a:t>Linear cryptanalysis </a:t>
                </a:r>
                <a:r>
                  <a:rPr lang="en-US" sz="2400" dirty="0"/>
                  <a:t>(requires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/>
                            <a:sym typeface="Symbol"/>
                          </a:rPr>
                          <m:t></m:t>
                        </m:r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  <m:r>
                          <a:rPr lang="en-US" sz="2400" b="0" i="1" smtClean="0">
                            <a:latin typeface="Cambria Math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known </a:t>
                </a:r>
                <a:r>
                  <a:rPr lang="en-US" sz="2400" dirty="0"/>
                  <a:t>plaintexts</a:t>
                </a:r>
                <a:r>
                  <a:rPr lang="en-US" sz="2400" dirty="0" smtClean="0"/>
                  <a:t>)</a:t>
                </a:r>
              </a:p>
              <a:p>
                <a:pPr lvl="1"/>
                <a:r>
                  <a:rPr lang="en-US" sz="2400" dirty="0" smtClean="0"/>
                  <a:t>Timing attacks: encryption </a:t>
                </a:r>
                <a:r>
                  <a:rPr lang="en-US" sz="2400" dirty="0"/>
                  <a:t>or </a:t>
                </a:r>
                <a:r>
                  <a:rPr lang="en-US" sz="2400" dirty="0" smtClean="0"/>
                  <a:t>decryption take </a:t>
                </a:r>
                <a:r>
                  <a:rPr lang="en-US" sz="2400" dirty="0"/>
                  <a:t>slightly different amounts of time </a:t>
                </a:r>
                <a:r>
                  <a:rPr lang="en-US" sz="2400" dirty="0" smtClean="0"/>
                  <a:t>for </a:t>
                </a:r>
                <a:r>
                  <a:rPr lang="en-US" sz="2400" dirty="0"/>
                  <a:t>different inputs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700" dirty="0" smtClean="0"/>
                  <a:t>Appears unlikely that any of these attacks will ever be successful against more powerful versions of DES such as triple DES</a:t>
                </a:r>
                <a:endParaRPr lang="en-US" sz="27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761565"/>
                <a:ext cx="8964488" cy="4867835"/>
              </a:xfrm>
              <a:blipFill rotWithShape="1">
                <a:blip r:embed="rId3"/>
                <a:stretch>
                  <a:fillRect l="-1360" t="-1252" r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66D99A-972D-EA40-B039-603871F6BAA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341"/>
            <a:ext cx="9144000" cy="1411941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/>
              <a:t>Block Cipher Design Principles:</a:t>
            </a:r>
            <a:br>
              <a:rPr lang="en-US" sz="4800" dirty="0" smtClean="0"/>
            </a:br>
            <a:r>
              <a:rPr lang="en-US" sz="4400" dirty="0" smtClean="0"/>
              <a:t>Number of Rounds</a:t>
            </a:r>
            <a:endParaRPr lang="en-AU" sz="4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0699000"/>
              </p:ext>
            </p:extLst>
          </p:nvPr>
        </p:nvGraphicFramePr>
        <p:xfrm>
          <a:off x="792162" y="1761565"/>
          <a:ext cx="7570787" cy="4791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66D99A-972D-EA40-B039-603871F6BAA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0341"/>
            <a:ext cx="8839200" cy="1411941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/>
              <a:t>Block Cipher Design Principles:</a:t>
            </a:r>
            <a:br>
              <a:rPr lang="en-US" sz="4800" dirty="0" smtClean="0"/>
            </a:br>
            <a:r>
              <a:rPr lang="en-US" sz="4400" dirty="0" smtClean="0"/>
              <a:t>Design of Function F</a:t>
            </a:r>
            <a:endParaRPr lang="en-AU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51520" y="1628800"/>
                <a:ext cx="3695640" cy="5029200"/>
              </a:xfrm>
            </p:spPr>
            <p:txBody>
              <a:bodyPr>
                <a:normAutofit fontScale="4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5500" dirty="0" smtClean="0"/>
                  <a:t>The </a:t>
                </a:r>
                <a:r>
                  <a:rPr lang="en-US" sz="5500" dirty="0" err="1" smtClean="0"/>
                  <a:t>Feistel</a:t>
                </a:r>
                <a:r>
                  <a:rPr lang="en-US" sz="5500" dirty="0" smtClean="0"/>
                  <a:t> block cipher uses a round function </a:t>
                </a:r>
                <a14:m>
                  <m:oMath xmlns:m="http://schemas.openxmlformats.org/officeDocument/2006/math">
                    <m:r>
                      <a:rPr lang="en-US" sz="5500" b="0" i="1" smtClean="0">
                        <a:latin typeface="Cambria Math"/>
                      </a:rPr>
                      <m:t>𝑓</m:t>
                    </m:r>
                  </m:oMath>
                </a14:m>
                <a:endParaRPr lang="en-US" sz="5500" dirty="0" smtClean="0"/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en-US" sz="5500" dirty="0" smtClean="0"/>
                  <a:t>F uses S-boxes</a:t>
                </a:r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en-US" sz="5500" dirty="0" smtClean="0"/>
                  <a:t>The more nonlinear </a:t>
                </a:r>
                <a14:m>
                  <m:oMath xmlns:m="http://schemas.openxmlformats.org/officeDocument/2006/math">
                    <m:r>
                      <a:rPr lang="en-US" sz="55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5500" dirty="0" smtClean="0"/>
                  <a:t>, </a:t>
                </a:r>
                <a:r>
                  <a:rPr lang="en-US" sz="5500" dirty="0" smtClean="0"/>
                  <a:t>the harder to cryptanalyze</a:t>
                </a:r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en-US" sz="5500" dirty="0" smtClean="0"/>
                  <a:t>The SAC and BIC criteria strength confusion</a:t>
                </a:r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en-US" sz="5500" dirty="0"/>
                  <a:t>The key schedule should guarantee the </a:t>
                </a:r>
                <a:r>
                  <a:rPr lang="en-US" sz="5500" dirty="0" smtClean="0"/>
                  <a:t>SAC and BIC criterion for diffusion</a:t>
                </a:r>
                <a:endParaRPr lang="en-US" sz="5500" dirty="0"/>
              </a:p>
              <a:p>
                <a:pPr>
                  <a:lnSpc>
                    <a:spcPct val="120000"/>
                  </a:lnSpc>
                </a:pPr>
                <a:endParaRPr lang="en-US" sz="400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51520" y="1628800"/>
                <a:ext cx="3695640" cy="5029200"/>
              </a:xfrm>
              <a:blipFill rotWithShape="1">
                <a:blip r:embed="rId3"/>
                <a:stretch>
                  <a:fillRect l="-2142" t="-970" r="-3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Diagram 4"/>
              <p:cNvGraphicFramePr/>
              <p:nvPr>
                <p:extLst>
                  <p:ext uri="{D42A27DB-BD31-4B8C-83A1-F6EECF244321}">
                    <p14:modId xmlns:p14="http://schemas.microsoft.com/office/powerpoint/2010/main" val="1566087362"/>
                  </p:ext>
                </p:extLst>
              </p:nvPr>
            </p:nvGraphicFramePr>
            <p:xfrm>
              <a:off x="4139952" y="1484784"/>
              <a:ext cx="4876800" cy="58674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</mc:Choice>
        <mc:Fallback xmlns="">
          <p:graphicFrame>
            <p:nvGraphicFramePr>
              <p:cNvPr id="5" name="Diagram 4"/>
              <p:cNvGraphicFramePr/>
              <p:nvPr>
                <p:extLst>
                  <p:ext uri="{D42A27DB-BD31-4B8C-83A1-F6EECF244321}">
                    <p14:modId xmlns:p14="http://schemas.microsoft.com/office/powerpoint/2010/main" val="1566087362"/>
                  </p:ext>
                </p:extLst>
              </p:nvPr>
            </p:nvGraphicFramePr>
            <p:xfrm>
              <a:off x="4139952" y="1484784"/>
              <a:ext cx="4876800" cy="58674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4139952" y="1828800"/>
            <a:ext cx="4343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chemeClr val="tx2"/>
                </a:solidFill>
                <a:latin typeface="+mn-lt"/>
              </a:rPr>
              <a:t>The algorithm should have good  </a:t>
            </a:r>
          </a:p>
          <a:p>
            <a:r>
              <a:rPr lang="en-US" sz="2300" dirty="0" smtClean="0">
                <a:solidFill>
                  <a:schemeClr val="tx2"/>
                </a:solidFill>
                <a:latin typeface="+mn-lt"/>
              </a:rPr>
              <a:t>            </a:t>
            </a:r>
            <a:r>
              <a:rPr lang="en-US" sz="2300" i="1" dirty="0" smtClean="0">
                <a:solidFill>
                  <a:srgbClr val="FF0000"/>
                </a:solidFill>
                <a:latin typeface="+mn-lt"/>
              </a:rPr>
              <a:t>avalanche</a:t>
            </a:r>
            <a:r>
              <a:rPr lang="en-US" sz="2300" dirty="0" smtClean="0">
                <a:solidFill>
                  <a:schemeClr val="tx2"/>
                </a:solidFill>
                <a:latin typeface="+mn-lt"/>
              </a:rPr>
              <a:t> properties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298D1-69AE-D94B-83B4-C1E8F3597BB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  <a:endParaRPr lang="en-AU" dirty="0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752600"/>
            <a:ext cx="3565525" cy="477837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Traditional Block Cipher Structure</a:t>
            </a:r>
          </a:p>
          <a:p>
            <a:pPr lvl="1"/>
            <a:r>
              <a:rPr lang="en-US" dirty="0" smtClean="0"/>
              <a:t>Stream ciphers</a:t>
            </a:r>
          </a:p>
          <a:p>
            <a:pPr lvl="1"/>
            <a:r>
              <a:rPr lang="en-US" dirty="0" smtClean="0"/>
              <a:t>Block ciphers</a:t>
            </a:r>
          </a:p>
          <a:p>
            <a:pPr lvl="1"/>
            <a:r>
              <a:rPr lang="en-US" dirty="0" smtClean="0"/>
              <a:t>Feistel cipher</a:t>
            </a:r>
          </a:p>
          <a:p>
            <a:pPr eaLnBrk="1" hangingPunct="1"/>
            <a:r>
              <a:rPr lang="en-US" dirty="0" smtClean="0"/>
              <a:t>The Data Encryption Standard (DES)</a:t>
            </a:r>
          </a:p>
          <a:p>
            <a:pPr lvl="1"/>
            <a:r>
              <a:rPr lang="en-US" dirty="0" smtClean="0"/>
              <a:t>Encryption</a:t>
            </a:r>
          </a:p>
          <a:p>
            <a:pPr lvl="1"/>
            <a:r>
              <a:rPr lang="en-US" dirty="0" smtClean="0"/>
              <a:t>Decryption</a:t>
            </a:r>
          </a:p>
          <a:p>
            <a:pPr lvl="1"/>
            <a:r>
              <a:rPr lang="en-US" dirty="0" smtClean="0"/>
              <a:t>Avalanche effect</a:t>
            </a:r>
            <a:endParaRPr lang="en-AU" dirty="0" smtClean="0"/>
          </a:p>
        </p:txBody>
      </p:sp>
      <p:sp>
        <p:nvSpPr>
          <p:cNvPr id="76804" name="Content Placeholder 11"/>
          <p:cNvSpPr>
            <a:spLocks noGrp="1"/>
          </p:cNvSpPr>
          <p:nvPr>
            <p:ph sz="half" idx="2"/>
          </p:nvPr>
        </p:nvSpPr>
        <p:spPr>
          <a:xfrm>
            <a:off x="5257800" y="1752600"/>
            <a:ext cx="3778696" cy="477837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The strength of DES</a:t>
            </a:r>
          </a:p>
          <a:p>
            <a:pPr lvl="1"/>
            <a:r>
              <a:rPr lang="en-US" dirty="0" smtClean="0"/>
              <a:t>Use of 56-bit keys</a:t>
            </a:r>
          </a:p>
          <a:p>
            <a:pPr lvl="1"/>
            <a:r>
              <a:rPr lang="en-US" dirty="0" smtClean="0"/>
              <a:t>Nature of the DES algorithm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ttacks</a:t>
            </a:r>
          </a:p>
          <a:p>
            <a:pPr eaLnBrk="1" hangingPunct="1"/>
            <a:r>
              <a:rPr lang="en-US" dirty="0" smtClean="0"/>
              <a:t>Block cipher design principles</a:t>
            </a:r>
          </a:p>
          <a:p>
            <a:pPr lvl="1"/>
            <a:r>
              <a:rPr lang="en-US" dirty="0" smtClean="0"/>
              <a:t>DES design criteria</a:t>
            </a:r>
          </a:p>
          <a:p>
            <a:pPr lvl="1"/>
            <a:r>
              <a:rPr lang="en-US" dirty="0" smtClean="0"/>
              <a:t>Number of rounds</a:t>
            </a:r>
          </a:p>
          <a:p>
            <a:pPr lvl="1"/>
            <a:r>
              <a:rPr lang="en-US" dirty="0" smtClean="0"/>
              <a:t>Design of function F</a:t>
            </a:r>
          </a:p>
          <a:p>
            <a:pPr lvl="1"/>
            <a:r>
              <a:rPr lang="en-US" dirty="0" smtClean="0"/>
              <a:t>Key schedule algorithm</a:t>
            </a:r>
          </a:p>
        </p:txBody>
      </p:sp>
      <p:pic>
        <p:nvPicPr>
          <p:cNvPr id="9" name="Picture Placeholder 4" descr="crypto.jpg"/>
          <p:cNvPicPr>
            <a:picLocks noChangeAspect="1"/>
          </p:cNvPicPr>
          <p:nvPr/>
        </p:nvPicPr>
        <p:blipFill>
          <a:blip r:embed="rId3">
            <a:alphaModFix/>
            <a:lum bright="28000"/>
          </a:blip>
          <a:srcRect l="-16674" t="-1111" r="-18211" b="44444"/>
          <a:stretch>
            <a:fillRect/>
          </a:stretch>
        </p:blipFill>
        <p:spPr bwMode="auto">
          <a:xfrm>
            <a:off x="3505200" y="2819400"/>
            <a:ext cx="2109547" cy="120902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  <a:headEnd/>
            <a:tailEnd/>
          </a:ln>
          <a:effectLst>
            <a:innerShdw blurRad="762000">
              <a:schemeClr val="accent1">
                <a:alpha val="80000"/>
              </a:schemeClr>
            </a:innerShdw>
            <a:softEdge rad="7620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298D1-69AE-D94B-83B4-C1E8F3597BB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Cipher</a:t>
            </a:r>
            <a:endParaRPr lang="en-AU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4684437"/>
              </p:ext>
            </p:extLst>
          </p:nvPr>
        </p:nvGraphicFramePr>
        <p:xfrm>
          <a:off x="381000" y="1761565"/>
          <a:ext cx="8534400" cy="4944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86DFBD-27E2-E046-A517-7C0202BD7FA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Stream Cipher and Block Cipher</a:t>
            </a:r>
          </a:p>
        </p:txBody>
      </p:sp>
      <p:pic>
        <p:nvPicPr>
          <p:cNvPr id="4" name="Picture 3" descr="f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t="3636" b="16364"/>
              <a:stretch>
                <a:fillRect/>
              </a:stretch>
            </p:blipFill>
          </mc:Choice>
          <mc:Fallback>
            <p:blipFill>
              <a:blip r:embed="rId4"/>
              <a:srcRect t="3636" b="16364"/>
              <a:stretch>
                <a:fillRect/>
              </a:stretch>
            </p:blipFill>
          </mc:Fallback>
        </mc:AlternateContent>
        <p:spPr>
          <a:xfrm>
            <a:off x="533400" y="0"/>
            <a:ext cx="662429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7704" y="6309320"/>
            <a:ext cx="93610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BE6252-CF9A-1F42-9564-151AE148B48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252536" y="836712"/>
            <a:ext cx="9170894" cy="61926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6372036"/>
            <a:ext cx="93610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07160" y="6485558"/>
            <a:ext cx="609600" cy="365125"/>
          </a:xfrm>
        </p:spPr>
        <p:txBody>
          <a:bodyPr/>
          <a:lstStyle/>
          <a:p>
            <a:pPr>
              <a:defRPr/>
            </a:pPr>
            <a:fld id="{83F1A371-69C3-6140-9789-97FA9384AE1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020272" y="5632792"/>
                <a:ext cx="2088232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The key size for this block </a:t>
                </a:r>
              </a:p>
              <a:p>
                <a:pPr algn="ctr"/>
                <a:r>
                  <a:rPr lang="en-US" sz="13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substitutions is bounded </a:t>
                </a:r>
              </a:p>
              <a:p>
                <a:pPr algn="ctr"/>
                <a:r>
                  <a:rPr lang="en-US" sz="13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by </a:t>
                </a:r>
                <a14:m>
                  <m:oMath xmlns:m="http://schemas.openxmlformats.org/officeDocument/2006/math">
                    <m:r>
                      <a:rPr lang="en-US" sz="1300" b="1" i="1" smtClean="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𝟒</m:t>
                    </m:r>
                    <m:r>
                      <a:rPr lang="en-US" sz="13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  <m:r>
                      <a:rPr lang="en-US" sz="13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𝟏𝟔</m:t>
                    </m:r>
                  </m:oMath>
                </a14:m>
                <a:r>
                  <a:rPr lang="en-US" sz="13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bits </a:t>
                </a:r>
                <a:endParaRPr lang="en-US" sz="13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13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(in general </a:t>
                </a:r>
                <a14:m>
                  <m:oMath xmlns:m="http://schemas.openxmlformats.org/officeDocument/2006/math">
                    <m:r>
                      <a:rPr lang="en-US" sz="1300" b="1" i="1" smtClean="0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𝒏</m:t>
                    </m:r>
                    <m:r>
                      <a:rPr lang="en-US" sz="13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sSup>
                      <m:sSupPr>
                        <m:ctrlPr>
                          <a:rPr lang="en-US" sz="13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13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13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13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13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5632792"/>
                <a:ext cx="2088232" cy="892552"/>
              </a:xfrm>
              <a:prstGeom prst="rect">
                <a:avLst/>
              </a:prstGeom>
              <a:blipFill rotWithShape="1">
                <a:blip r:embed="rId5"/>
                <a:stretch>
                  <a:fillRect t="-685" r="-585" b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5496" y="138320"/>
            <a:ext cx="9108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Block Substitutions Ciphers</a:t>
            </a:r>
            <a:endParaRPr lang="en-US" sz="48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l="9038" t="-2236" r="9038" b="2236"/>
              <a:stretch>
                <a:fillRect/>
              </a:stretch>
            </p:blipFill>
          </mc:Choice>
          <mc:Fallback>
            <p:blipFill>
              <a:blip r:embed="rId4"/>
              <a:srcRect l="9038" t="-2236" r="9038" b="2236"/>
              <a:stretch>
                <a:fillRect/>
              </a:stretch>
            </p:blipFill>
          </mc:Fallback>
        </mc:AlternateContent>
        <p:spPr>
          <a:xfrm>
            <a:off x="1397394" y="1524000"/>
            <a:ext cx="6486974" cy="5334000"/>
          </a:xfrm>
          <a:prstGeom prst="rect">
            <a:avLst/>
          </a:prstGeom>
        </p:spPr>
      </p:pic>
      <p:sp>
        <p:nvSpPr>
          <p:cNvPr id="26" name="Vertical Title 25"/>
          <p:cNvSpPr>
            <a:spLocks noGrp="1"/>
          </p:cNvSpPr>
          <p:nvPr>
            <p:ph type="title"/>
          </p:nvPr>
        </p:nvSpPr>
        <p:spPr>
          <a:xfrm>
            <a:off x="0" y="40341"/>
            <a:ext cx="9144000" cy="1411941"/>
          </a:xfrm>
        </p:spPr>
        <p:txBody>
          <a:bodyPr/>
          <a:lstStyle/>
          <a:p>
            <a:pPr>
              <a:lnSpc>
                <a:spcPts val="5300"/>
              </a:lnSpc>
            </a:pPr>
            <a:r>
              <a:rPr lang="en-US" sz="4000" dirty="0" smtClean="0"/>
              <a:t>Encryption and Decryption Tables for Block Substitution Cipher </a:t>
            </a:r>
            <a:endParaRPr lang="en-US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66D99A-972D-EA40-B039-603871F6BAA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7504" y="3105835"/>
                <a:ext cx="1296144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The key size </a:t>
                </a:r>
              </a:p>
              <a:p>
                <a:pPr algn="ctr"/>
                <a:r>
                  <a:rPr lang="en-US" sz="14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for this block </a:t>
                </a:r>
              </a:p>
              <a:p>
                <a:pPr algn="ctr"/>
                <a:r>
                  <a:rPr lang="en-US" sz="14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substitution </a:t>
                </a:r>
              </a:p>
              <a:p>
                <a:pPr algn="ctr"/>
                <a:r>
                  <a:rPr lang="en-US" sz="14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cipher </a:t>
                </a:r>
                <a:r>
                  <a:rPr lang="en-US" sz="14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is </a:t>
                </a:r>
                <a:endParaRPr lang="en-US" sz="1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1400" b="1" i="1">
                        <a:solidFill>
                          <a:srgbClr val="7030A0"/>
                        </a:solidFill>
                        <a:latin typeface="Cambria Math"/>
                        <a:cs typeface="Times New Roman" pitchFamily="18" charset="0"/>
                      </a:rPr>
                      <m:t>𝟒</m:t>
                    </m:r>
                    <m:r>
                      <a:rPr lang="en-US" sz="14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  <m:r>
                      <a:rPr lang="en-US" sz="14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𝟏𝟔</m:t>
                    </m:r>
                  </m:oMath>
                </a14:m>
                <a:r>
                  <a:rPr lang="en-US" sz="1400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bits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105835"/>
                <a:ext cx="1296144" cy="1169551"/>
              </a:xfrm>
              <a:prstGeom prst="rect">
                <a:avLst/>
              </a:prstGeom>
              <a:blipFill rotWithShape="1">
                <a:blip r:embed="rId5"/>
                <a:stretch>
                  <a:fillRect t="-521" r="-1415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341"/>
            <a:ext cx="9144000" cy="1411941"/>
          </a:xfrm>
        </p:spPr>
        <p:txBody>
          <a:bodyPr/>
          <a:lstStyle/>
          <a:p>
            <a:pPr>
              <a:defRPr/>
            </a:pPr>
            <a:r>
              <a:rPr lang="en-AU" dirty="0"/>
              <a:t>Motivation for </a:t>
            </a:r>
            <a:r>
              <a:rPr lang="en-AU" dirty="0" err="1"/>
              <a:t>Feistel</a:t>
            </a:r>
            <a:r>
              <a:rPr lang="en-AU" dirty="0"/>
              <a:t> Cipher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504" y="1761565"/>
            <a:ext cx="9001000" cy="469177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9600" dirty="0" smtClean="0"/>
              <a:t>A Block cipher that combines </a:t>
            </a:r>
            <a:r>
              <a:rPr lang="en-US" sz="9600" dirty="0"/>
              <a:t>substitution &amp;</a:t>
            </a:r>
            <a:r>
              <a:rPr lang="en-US" sz="9600" dirty="0" smtClean="0"/>
              <a:t> </a:t>
            </a:r>
            <a:r>
              <a:rPr lang="en-US" sz="9600" dirty="0"/>
              <a:t>transposition </a:t>
            </a:r>
            <a:r>
              <a:rPr lang="en-US" sz="9600" dirty="0" smtClean="0"/>
              <a:t>ciphers</a:t>
            </a:r>
          </a:p>
          <a:p>
            <a:endParaRPr lang="en-US" sz="11200" dirty="0" smtClean="0"/>
          </a:p>
          <a:p>
            <a:endParaRPr lang="en-US" sz="12800" dirty="0"/>
          </a:p>
          <a:p>
            <a:endParaRPr lang="en-US" sz="12800" dirty="0" smtClean="0"/>
          </a:p>
          <a:p>
            <a:endParaRPr lang="en-US" sz="12800" dirty="0" smtClean="0"/>
          </a:p>
          <a:p>
            <a:pPr marL="0" indent="0">
              <a:buNone/>
            </a:pPr>
            <a:endParaRPr lang="en-US" sz="12800" dirty="0" smtClean="0"/>
          </a:p>
          <a:p>
            <a:pPr marL="342900" lvl="1" indent="-342900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9200" dirty="0"/>
              <a:t>Based on a proposal by Claude Shannon to develop a product cipher that alternates </a:t>
            </a:r>
            <a:r>
              <a:rPr lang="en-US" sz="9200" i="1" dirty="0"/>
              <a:t>confusion</a:t>
            </a:r>
            <a:r>
              <a:rPr lang="en-US" sz="9200" dirty="0"/>
              <a:t> and </a:t>
            </a:r>
            <a:r>
              <a:rPr lang="en-US" sz="9200" i="1" dirty="0"/>
              <a:t>diffusion</a:t>
            </a:r>
            <a:r>
              <a:rPr lang="en-US" sz="9200" dirty="0"/>
              <a:t> functions </a:t>
            </a:r>
          </a:p>
          <a:p>
            <a:pPr>
              <a:lnSpc>
                <a:spcPct val="120000"/>
              </a:lnSpc>
            </a:pPr>
            <a:endParaRPr lang="en-US" sz="9200" dirty="0" smtClean="0"/>
          </a:p>
          <a:p>
            <a:pPr marL="0" indent="0">
              <a:spcBef>
                <a:spcPts val="9600"/>
              </a:spcBef>
              <a:buNone/>
            </a:pP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05348025"/>
              </p:ext>
            </p:extLst>
          </p:nvPr>
        </p:nvGraphicFramePr>
        <p:xfrm>
          <a:off x="467544" y="2348880"/>
          <a:ext cx="8567936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267200" y="6525344"/>
            <a:ext cx="609600" cy="365125"/>
          </a:xfrm>
        </p:spPr>
        <p:txBody>
          <a:bodyPr/>
          <a:lstStyle/>
          <a:p>
            <a:pPr>
              <a:defRPr/>
            </a:pPr>
            <a:fld id="{7B66D99A-972D-EA40-B039-603871F6BAA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85701"/>
            <a:ext cx="4211960" cy="2057400"/>
          </a:xfrm>
        </p:spPr>
        <p:txBody>
          <a:bodyPr/>
          <a:lstStyle/>
          <a:p>
            <a:pPr eaLnBrk="1" hangingPunct="1">
              <a:defRPr/>
            </a:pPr>
            <a:r>
              <a:rPr lang="en-AU" sz="4800" dirty="0"/>
              <a:t>Feistel Cipher Structure</a:t>
            </a:r>
          </a:p>
        </p:txBody>
      </p:sp>
      <p:pic>
        <p:nvPicPr>
          <p:cNvPr id="6" name="Picture 5" descr="f3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067944" y="0"/>
            <a:ext cx="5299364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322440" y="6376243"/>
            <a:ext cx="609600" cy="365125"/>
          </a:xfrm>
        </p:spPr>
        <p:txBody>
          <a:bodyPr/>
          <a:lstStyle/>
          <a:p>
            <a:pPr>
              <a:defRPr/>
            </a:pPr>
            <a:fld id="{816E368C-1A76-764C-A4C6-A47FE034889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99992" y="6237312"/>
            <a:ext cx="777240" cy="457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00800" y="1207008"/>
            <a:ext cx="713657" cy="182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latin typeface="Arial Narrow" pitchFamily="34" charset="0"/>
              </a:rPr>
              <a:t>substitution</a:t>
            </a:r>
            <a:endParaRPr lang="en-US" sz="10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30327" y="1196752"/>
            <a:ext cx="7777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B050"/>
                </a:solidFill>
                <a:latin typeface="Arial Narrow" pitchFamily="34" charset="0"/>
              </a:rPr>
              <a:t>transposition</a:t>
            </a:r>
            <a:endParaRPr lang="en-US" sz="1000" dirty="0">
              <a:solidFill>
                <a:srgbClr val="00B050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1052736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sym typeface="Symbol"/>
              </a:rPr>
              <a:t>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6172200" y="869811"/>
            <a:ext cx="170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sym typeface="Symbol"/>
              </a:rPr>
              <a:t></a:t>
            </a:r>
            <a:endParaRPr lang="en-US" sz="4800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5364088" y="1052736"/>
            <a:ext cx="576064" cy="648072"/>
          </a:xfrm>
          <a:prstGeom prst="line">
            <a:avLst/>
          </a:prstGeom>
          <a:ln w="31750">
            <a:solidFill>
              <a:srgbClr val="00B050">
                <a:alpha val="5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64088" y="1052736"/>
            <a:ext cx="504056" cy="390237"/>
          </a:xfrm>
          <a:prstGeom prst="line">
            <a:avLst/>
          </a:prstGeom>
          <a:ln w="63500">
            <a:solidFill>
              <a:srgbClr val="00B050">
                <a:alpha val="74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788152" y="1024128"/>
            <a:ext cx="274320" cy="685800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 result for Feistel Ciphe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" t="-1" r="56665" b="66582"/>
          <a:stretch/>
        </p:blipFill>
        <p:spPr bwMode="auto">
          <a:xfrm>
            <a:off x="179512" y="3083406"/>
            <a:ext cx="2119745" cy="1785753"/>
          </a:xfrm>
          <a:prstGeom prst="rect">
            <a:avLst/>
          </a:prstGeom>
          <a:noFill/>
          <a:ln>
            <a:solidFill>
              <a:srgbClr val="FF0000">
                <a:alpha val="40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Feistel Ciphe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" t="-1" r="56665" b="66582"/>
          <a:stretch/>
        </p:blipFill>
        <p:spPr bwMode="auto">
          <a:xfrm>
            <a:off x="179512" y="4955615"/>
            <a:ext cx="2119745" cy="178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1508760" y="5229200"/>
            <a:ext cx="0" cy="1192778"/>
          </a:xfrm>
          <a:prstGeom prst="line">
            <a:avLst/>
          </a:prstGeom>
          <a:ln w="193675">
            <a:solidFill>
              <a:srgbClr val="FF0000">
                <a:alpha val="3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31520" y="5301208"/>
            <a:ext cx="720080" cy="792088"/>
          </a:xfrm>
          <a:prstGeom prst="line">
            <a:avLst/>
          </a:prstGeom>
          <a:ln w="127000">
            <a:solidFill>
              <a:srgbClr val="FF0000">
                <a:alpha val="41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634207" y="5661248"/>
            <a:ext cx="16310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Narrow" pitchFamily="34" charset="0"/>
              </a:rPr>
              <a:t>Substitution</a:t>
            </a:r>
          </a:p>
          <a:p>
            <a:r>
              <a:rPr lang="en-AU" sz="1200" dirty="0" err="1">
                <a:solidFill>
                  <a:srgbClr val="FF0000"/>
                </a:solidFill>
                <a:latin typeface="Arial Narrow" pitchFamily="34" charset="0"/>
              </a:rPr>
              <a:t>Vigenère</a:t>
            </a:r>
            <a:r>
              <a:rPr lang="en-AU" sz="1200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AU" sz="1200" dirty="0" err="1">
                <a:solidFill>
                  <a:srgbClr val="FF0000"/>
                </a:solidFill>
                <a:latin typeface="Arial Narrow" pitchFamily="34" charset="0"/>
              </a:rPr>
              <a:t>Autokey</a:t>
            </a:r>
            <a:r>
              <a:rPr lang="en-AU" sz="1200" dirty="0">
                <a:solidFill>
                  <a:srgbClr val="FF0000"/>
                </a:solidFill>
                <a:latin typeface="Arial Narrow" pitchFamily="34" charset="0"/>
              </a:rPr>
              <a:t> System</a:t>
            </a:r>
            <a:endParaRPr lang="en-US" sz="12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1979712" y="4941168"/>
            <a:ext cx="1703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sym typeface="Symbol"/>
              </a:rPr>
              <a:t></a:t>
            </a:r>
            <a:endParaRPr lang="en-US" sz="9600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31520" y="3429000"/>
            <a:ext cx="720080" cy="822960"/>
          </a:xfrm>
          <a:prstGeom prst="line">
            <a:avLst/>
          </a:prstGeom>
          <a:ln w="171450">
            <a:solidFill>
              <a:schemeClr val="accent2">
                <a:lumMod val="50000"/>
                <a:alpha val="42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527048" y="4398248"/>
            <a:ext cx="0" cy="182880"/>
          </a:xfrm>
          <a:prstGeom prst="line">
            <a:avLst/>
          </a:prstGeom>
          <a:ln w="171450">
            <a:solidFill>
              <a:srgbClr val="00B050">
                <a:alpha val="5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709264" y="3429000"/>
            <a:ext cx="817784" cy="877824"/>
          </a:xfrm>
          <a:prstGeom prst="line">
            <a:avLst/>
          </a:prstGeom>
          <a:ln w="155575">
            <a:solidFill>
              <a:srgbClr val="00B050">
                <a:alpha val="38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09264" y="4306824"/>
            <a:ext cx="0" cy="310896"/>
          </a:xfrm>
          <a:prstGeom prst="line">
            <a:avLst/>
          </a:prstGeom>
          <a:ln w="174625">
            <a:solidFill>
              <a:srgbClr val="00B050">
                <a:alpha val="4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483768" y="3789040"/>
            <a:ext cx="14402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8E40"/>
                </a:solidFill>
                <a:latin typeface="Arial Narrow" pitchFamily="34" charset="0"/>
              </a:rPr>
              <a:t>Transposition</a:t>
            </a:r>
          </a:p>
          <a:p>
            <a:r>
              <a:rPr lang="en-US" sz="1200" dirty="0" smtClean="0">
                <a:solidFill>
                  <a:srgbClr val="008E40"/>
                </a:solidFill>
                <a:latin typeface="Arial Narrow" pitchFamily="34" charset="0"/>
              </a:rPr>
              <a:t>Cycle transposition</a:t>
            </a:r>
          </a:p>
          <a:p>
            <a:pPr>
              <a:spcBef>
                <a:spcPts val="1200"/>
              </a:spcBef>
            </a:pPr>
            <a:r>
              <a:rPr lang="en-US" sz="1200" dirty="0" smtClean="0">
                <a:solidFill>
                  <a:srgbClr val="008E40"/>
                </a:solidFill>
                <a:latin typeface="Arial Narrow" pitchFamily="34" charset="0"/>
              </a:rPr>
              <a:t>move bits 32 places</a:t>
            </a:r>
            <a:endParaRPr lang="en-US" sz="1200" dirty="0">
              <a:solidFill>
                <a:srgbClr val="008E40"/>
              </a:solidFill>
              <a:latin typeface="Arial Narrow" pitchFamily="34" charset="0"/>
            </a:endParaRPr>
          </a:p>
          <a:p>
            <a:endParaRPr lang="en-US" sz="1200" dirty="0">
              <a:solidFill>
                <a:srgbClr val="008E40"/>
              </a:solidFill>
              <a:latin typeface="Arial Narrow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 rot="10800000">
            <a:off x="1923617" y="3356992"/>
            <a:ext cx="7761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00B050"/>
                </a:solidFill>
                <a:sym typeface="Symbol"/>
              </a:rPr>
              <a:t></a:t>
            </a:r>
            <a:endParaRPr lang="en-US" sz="9600" dirty="0">
              <a:solidFill>
                <a:srgbClr val="00B050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5364088" y="1052736"/>
            <a:ext cx="576064" cy="457200"/>
          </a:xfrm>
          <a:prstGeom prst="line">
            <a:avLst/>
          </a:prstGeom>
          <a:ln w="165100">
            <a:solidFill>
              <a:srgbClr val="FF0000">
                <a:alpha val="27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328" name="Straight Arrow Connector 56327"/>
          <p:cNvCxnSpPr/>
          <p:nvPr/>
        </p:nvCxnSpPr>
        <p:spPr>
          <a:xfrm>
            <a:off x="2634207" y="4437112"/>
            <a:ext cx="1217713" cy="0"/>
          </a:xfrm>
          <a:prstGeom prst="straightConnector1">
            <a:avLst/>
          </a:prstGeom>
          <a:ln w="25400">
            <a:solidFill>
              <a:schemeClr val="tx1">
                <a:alpha val="50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dirty="0"/>
              <a:t>Feistel Cipher Design</a:t>
            </a:r>
            <a:r>
              <a:rPr lang="en-AU" dirty="0" smtClean="0"/>
              <a:t> Features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92162" y="1676401"/>
            <a:ext cx="3566160" cy="4953000"/>
          </a:xfrm>
        </p:spPr>
        <p:txBody>
          <a:bodyPr>
            <a:noAutofit/>
          </a:bodyPr>
          <a:lstStyle/>
          <a:p>
            <a:r>
              <a:rPr lang="en-US" dirty="0" smtClean="0"/>
              <a:t>Block size</a:t>
            </a:r>
          </a:p>
          <a:p>
            <a:pPr lvl="1">
              <a:lnSpc>
                <a:spcPct val="120000"/>
              </a:lnSpc>
            </a:pPr>
            <a:r>
              <a:rPr lang="en-US" sz="1700" dirty="0" smtClean="0"/>
              <a:t>Larger block sizes mean greater security but reduced encryption/ decryption speed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dirty="0" smtClean="0"/>
              <a:t>Key size</a:t>
            </a:r>
          </a:p>
          <a:p>
            <a:pPr lvl="1">
              <a:lnSpc>
                <a:spcPct val="120000"/>
              </a:lnSpc>
            </a:pPr>
            <a:r>
              <a:rPr lang="en-US" sz="1700" dirty="0" smtClean="0"/>
              <a:t>Larger key size means greater security but reduces encryption/ decryption speed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dirty="0" smtClean="0"/>
              <a:t>Number of rounds</a:t>
            </a:r>
          </a:p>
          <a:p>
            <a:pPr lvl="1">
              <a:lnSpc>
                <a:spcPct val="110000"/>
              </a:lnSpc>
            </a:pPr>
            <a:r>
              <a:rPr lang="en-US" sz="1700" dirty="0"/>
              <a:t>M</a:t>
            </a:r>
            <a:r>
              <a:rPr lang="en-US" sz="1700" dirty="0" smtClean="0"/>
              <a:t>ultiple rounds offer increasing 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766534" y="1556792"/>
                <a:ext cx="4269962" cy="493077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 smtClean="0"/>
                  <a:t>Subkey </a:t>
                </a:r>
                <a:r>
                  <a:rPr lang="en-US" dirty="0"/>
                  <a:t>generation algorithm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sz="1800" dirty="0"/>
                  <a:t>Greater complexity </a:t>
                </a:r>
                <a:r>
                  <a:rPr lang="en-US" sz="1800" dirty="0" smtClean="0"/>
                  <a:t>leads </a:t>
                </a:r>
                <a:r>
                  <a:rPr lang="en-US" sz="1800" dirty="0"/>
                  <a:t>to greater difficulty of </a:t>
                </a:r>
                <a:r>
                  <a:rPr lang="en-US" sz="1800" dirty="0" smtClean="0"/>
                  <a:t>cryptanalysis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/>
                  <a:t>R</a:t>
                </a:r>
                <a:r>
                  <a:rPr lang="en-US" dirty="0" smtClean="0"/>
                  <a:t>ound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endParaRPr lang="en-US" dirty="0" smtClean="0"/>
              </a:p>
              <a:p>
                <a:pPr lvl="1">
                  <a:lnSpc>
                    <a:spcPct val="110000"/>
                  </a:lnSpc>
                </a:pPr>
                <a:r>
                  <a:rPr lang="en-US" sz="1800" dirty="0" smtClean="0"/>
                  <a:t>Greater complexity generally leads to greater resistance to cryptanalysis</a:t>
                </a:r>
              </a:p>
              <a:p>
                <a:pPr>
                  <a:lnSpc>
                    <a:spcPct val="120000"/>
                  </a:lnSpc>
                  <a:spcBef>
                    <a:spcPts val="1800"/>
                  </a:spcBef>
                </a:pPr>
                <a:r>
                  <a:rPr lang="en-US" dirty="0" smtClean="0"/>
                  <a:t>Fast software encryption and decryption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sz="1700" dirty="0"/>
                  <a:t>E</a:t>
                </a:r>
                <a:r>
                  <a:rPr lang="en-US" sz="1700" dirty="0" smtClean="0"/>
                  <a:t>ncrypting can be embedded in applications or utility functions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766534" y="1556792"/>
                <a:ext cx="4269962" cy="4930775"/>
              </a:xfrm>
              <a:blipFill rotWithShape="1">
                <a:blip r:embed="rId3"/>
                <a:stretch>
                  <a:fillRect l="-2286" t="-247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298D1-69AE-D94B-83B4-C1E8F3597BB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ＭＳ Ｐ明朝"/>
      </a:majorFont>
      <a:minorFont>
        <a:latin typeface="Candara"/>
        <a:ea typeface=""/>
        <a:cs typeface=""/>
        <a:font script="Jpan" typeface="メイリオ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000" dirty="0" smtClean="0">
            <a:solidFill>
              <a:srgbClr val="FF0000"/>
            </a:solidFill>
            <a:latin typeface="Arial Narrow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ＭＳ Ｐ明朝"/>
      </a:majorFont>
      <a:minorFont>
        <a:latin typeface="Candara"/>
        <a:ea typeface=""/>
        <a:cs typeface=""/>
        <a:font script="Jpan" typeface="メイリオ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HD:Users:lpb:admin:consult:Prentice-Hall:Slides:ch01.ppt</Template>
  <TotalTime>8641</TotalTime>
  <Words>1104</Words>
  <Application>Microsoft Office PowerPoint</Application>
  <PresentationFormat>On-screen Show (4:3)</PresentationFormat>
  <Paragraphs>208</Paragraphs>
  <Slides>24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Infusion</vt:lpstr>
      <vt:lpstr>1_Infusion</vt:lpstr>
      <vt:lpstr>Worksheet</vt:lpstr>
      <vt:lpstr>Chapter 3</vt:lpstr>
      <vt:lpstr>Stream Cipher</vt:lpstr>
      <vt:lpstr>Block Cipher</vt:lpstr>
      <vt:lpstr>Stream Cipher and Block Cipher</vt:lpstr>
      <vt:lpstr>PowerPoint Presentation</vt:lpstr>
      <vt:lpstr>Encryption and Decryption Tables for Block Substitution Cipher </vt:lpstr>
      <vt:lpstr>Motivation for Feistel Cipher</vt:lpstr>
      <vt:lpstr>Feistel Cipher Structure</vt:lpstr>
      <vt:lpstr>Feistel Cipher Design Features</vt:lpstr>
      <vt:lpstr>Feistel Example</vt:lpstr>
      <vt:lpstr>Data Encryption Standard (DES)</vt:lpstr>
      <vt:lpstr>Data Encryption Standard (DES) structure</vt:lpstr>
      <vt:lpstr>DES Encryption Algorithm</vt:lpstr>
      <vt:lpstr>DES Round Function f</vt:lpstr>
      <vt:lpstr>Inner Function 1,  Expansion</vt:lpstr>
      <vt:lpstr>Inner Function 2, Substitution S-Boxes</vt:lpstr>
      <vt:lpstr>Inner Function 3, S-Box details</vt:lpstr>
      <vt:lpstr>Key schedule</vt:lpstr>
      <vt:lpstr> DES Example</vt:lpstr>
      <vt:lpstr>Average Time Required for Exhaustive Key Search </vt:lpstr>
      <vt:lpstr>Strength of DES</vt:lpstr>
      <vt:lpstr>Block Cipher Design Principles: Number of Rounds</vt:lpstr>
      <vt:lpstr>Block Cipher Design Principles: Design of Function F</vt:lpstr>
      <vt:lpstr>Summary</vt:lpstr>
    </vt:vector>
  </TitlesOfParts>
  <Company>School of Eng &amp; IT, UNSW@ADFA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William Stallings, Cryptography and Network Security 5/e</dc:title>
  <dc:subject>Lecture Overheads - Ch 3</dc:subject>
  <dc:creator>Dr Lawrie Brown</dc:creator>
  <cp:lastModifiedBy>Burmester</cp:lastModifiedBy>
  <cp:revision>135</cp:revision>
  <cp:lastPrinted>2020-01-20T16:56:43Z</cp:lastPrinted>
  <dcterms:created xsi:type="dcterms:W3CDTF">2013-02-04T05:02:29Z</dcterms:created>
  <dcterms:modified xsi:type="dcterms:W3CDTF">2020-01-20T18:53:36Z</dcterms:modified>
</cp:coreProperties>
</file>