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22"/>
  </p:notesMasterIdLst>
  <p:sldIdLst>
    <p:sldId id="319" r:id="rId2"/>
    <p:sldId id="276" r:id="rId3"/>
    <p:sldId id="323" r:id="rId4"/>
    <p:sldId id="278" r:id="rId5"/>
    <p:sldId id="326" r:id="rId6"/>
    <p:sldId id="327" r:id="rId7"/>
    <p:sldId id="303" r:id="rId8"/>
    <p:sldId id="304" r:id="rId9"/>
    <p:sldId id="296" r:id="rId10"/>
    <p:sldId id="307" r:id="rId11"/>
    <p:sldId id="298" r:id="rId12"/>
    <p:sldId id="299" r:id="rId13"/>
    <p:sldId id="306" r:id="rId14"/>
    <p:sldId id="308" r:id="rId15"/>
    <p:sldId id="309" r:id="rId16"/>
    <p:sldId id="329" r:id="rId17"/>
    <p:sldId id="310" r:id="rId18"/>
    <p:sldId id="311" r:id="rId19"/>
    <p:sldId id="333" r:id="rId20"/>
    <p:sldId id="334" r:id="rId2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0" autoAdjust="0"/>
    <p:restoredTop sz="81658" autoAdjust="0"/>
  </p:normalViewPr>
  <p:slideViewPr>
    <p:cSldViewPr>
      <p:cViewPr varScale="1">
        <p:scale>
          <a:sx n="27" d="100"/>
          <a:sy n="27" d="100"/>
        </p:scale>
        <p:origin x="3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04" y="-9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3A111-E48B-D04A-9802-D4ADAADA6BCB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A10EB-1C22-1941-9CA2-8CE732C8EBAD}">
      <dgm:prSet custT="1"/>
      <dgm:spPr>
        <a:solidFill>
          <a:schemeClr val="accent4">
            <a:lumMod val="75000"/>
          </a:schemeClr>
        </a:solidFill>
        <a:ln w="9525"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sz="1500" b="1" i="0" dirty="0" smtClean="0"/>
            <a:t>Taking into account the types of attacks, the MAC needs to satisfy the following:</a:t>
          </a:r>
          <a:endParaRPr lang="en-US" sz="1500" b="1" i="0" dirty="0"/>
        </a:p>
      </dgm:t>
    </dgm:pt>
    <dgm:pt modelId="{C1FD409A-7D3D-B342-92F0-84B14904C029}" type="parTrans" cxnId="{596B313E-F6D2-184B-B874-47C7F5C5C2E9}">
      <dgm:prSet/>
      <dgm:spPr/>
      <dgm:t>
        <a:bodyPr/>
        <a:lstStyle/>
        <a:p>
          <a:endParaRPr lang="en-US"/>
        </a:p>
      </dgm:t>
    </dgm:pt>
    <dgm:pt modelId="{D72F7409-4513-C44F-9AAB-A35D92F0A239}" type="sibTrans" cxnId="{596B313E-F6D2-184B-B874-47C7F5C5C2E9}">
      <dgm:prSet/>
      <dgm:spPr/>
      <dgm:t>
        <a:bodyPr/>
        <a:lstStyle/>
        <a:p>
          <a:endParaRPr lang="en-US"/>
        </a:p>
      </dgm:t>
    </dgm:pt>
    <dgm:pt modelId="{5C6E2059-0A7A-AC45-AE73-D8E53709BAFF}">
      <dgm:prSet custT="1"/>
      <dgm:spPr>
        <a:solidFill>
          <a:schemeClr val="accent4">
            <a:lumMod val="5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50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rPr>
            <a:t>The first requirement deals with message replacement attacks, in which an opponent is able to construct a new message to match a given MAC, even though the opponent does not know and does not learn the key</a:t>
          </a:r>
          <a:endParaRPr lang="en-US" sz="1500" b="1" i="0" dirty="0"/>
        </a:p>
      </dgm:t>
    </dgm:pt>
    <dgm:pt modelId="{77276E24-6ABE-BC4C-AA3B-E3330BA3050D}" type="parTrans" cxnId="{81E045BE-C5B5-CD4D-8619-36AFDCEC24AE}">
      <dgm:prSet/>
      <dgm:spPr/>
      <dgm:t>
        <a:bodyPr/>
        <a:lstStyle/>
        <a:p>
          <a:endParaRPr lang="en-US"/>
        </a:p>
      </dgm:t>
    </dgm:pt>
    <dgm:pt modelId="{6F101474-2B48-1B46-AC7D-0AA732D451F2}" type="sibTrans" cxnId="{81E045BE-C5B5-CD4D-8619-36AFDCEC24AE}">
      <dgm:prSet/>
      <dgm:spPr/>
      <dgm:t>
        <a:bodyPr/>
        <a:lstStyle/>
        <a:p>
          <a:endParaRPr lang="en-US"/>
        </a:p>
      </dgm:t>
    </dgm:pt>
    <dgm:pt modelId="{C2F9BED4-26D6-F245-88A2-F2C00DB48E21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rPr>
            <a:t>The second requirement deals with the need to thwart a brute-force attack based on chosen plaintext </a:t>
          </a:r>
        </a:p>
      </dgm:t>
    </dgm:pt>
    <dgm:pt modelId="{65643967-10E1-7649-8DF4-58B2D4BA6D68}" type="parTrans" cxnId="{6AD8840D-FCD7-6D47-A212-973980354AFE}">
      <dgm:prSet/>
      <dgm:spPr/>
      <dgm:t>
        <a:bodyPr/>
        <a:lstStyle/>
        <a:p>
          <a:endParaRPr lang="en-US"/>
        </a:p>
      </dgm:t>
    </dgm:pt>
    <dgm:pt modelId="{D5255347-28A0-4B48-ACE4-043A920FCB04}" type="sibTrans" cxnId="{6AD8840D-FCD7-6D47-A212-973980354AFE}">
      <dgm:prSet/>
      <dgm:spPr/>
      <dgm:t>
        <a:bodyPr/>
        <a:lstStyle/>
        <a:p>
          <a:endParaRPr lang="en-US"/>
        </a:p>
      </dgm:t>
    </dgm:pt>
    <dgm:pt modelId="{CCA63492-BA85-4B43-B825-10226C252786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rPr>
            <a:t>The final requirement dictates that the authentication algorithm should not be weaker with respect to certain parts or bits of the message than others</a:t>
          </a:r>
          <a:endParaRPr lang="en-US" dirty="0">
            <a:latin typeface="Arial" pitchFamily="-84" charset="0"/>
            <a:ea typeface="ＭＳ Ｐゴシック" pitchFamily="-84" charset="-128"/>
            <a:cs typeface="ＭＳ Ｐゴシック" pitchFamily="-84" charset="-128"/>
          </a:endParaRPr>
        </a:p>
      </dgm:t>
    </dgm:pt>
    <dgm:pt modelId="{E6BF384B-20CC-1C4B-8514-6B85ECE9AAB9}" type="parTrans" cxnId="{741D37B3-8E99-4C48-8DBC-CA515D594166}">
      <dgm:prSet/>
      <dgm:spPr/>
      <dgm:t>
        <a:bodyPr/>
        <a:lstStyle/>
        <a:p>
          <a:endParaRPr lang="en-US"/>
        </a:p>
      </dgm:t>
    </dgm:pt>
    <dgm:pt modelId="{6FF7E2F0-3263-224C-A77E-134732036387}" type="sibTrans" cxnId="{741D37B3-8E99-4C48-8DBC-CA515D594166}">
      <dgm:prSet/>
      <dgm:spPr/>
      <dgm:t>
        <a:bodyPr/>
        <a:lstStyle/>
        <a:p>
          <a:endParaRPr lang="en-US"/>
        </a:p>
      </dgm:t>
    </dgm:pt>
    <dgm:pt modelId="{C17C16EB-AA56-B248-9AD5-5B4314CFCFEC}" type="pres">
      <dgm:prSet presAssocID="{AFA3A111-E48B-D04A-9802-D4ADAADA6B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5709D-7F47-994B-9CF2-C952C0C6C13D}" type="pres">
      <dgm:prSet presAssocID="{3CBA10EB-1C22-1941-9CA2-8CE732C8EB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6B469-F59C-224B-A74F-C293C5258DA3}" type="pres">
      <dgm:prSet presAssocID="{D72F7409-4513-C44F-9AAB-A35D92F0A239}" presName="sibTrans" presStyleCnt="0"/>
      <dgm:spPr/>
    </dgm:pt>
    <dgm:pt modelId="{355D249C-4135-264C-9AA4-38F8B8368748}" type="pres">
      <dgm:prSet presAssocID="{5C6E2059-0A7A-AC45-AE73-D8E53709BA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5370F-F666-0349-86C4-07DFF3382519}" type="pres">
      <dgm:prSet presAssocID="{6F101474-2B48-1B46-AC7D-0AA732D451F2}" presName="sibTrans" presStyleCnt="0"/>
      <dgm:spPr/>
    </dgm:pt>
    <dgm:pt modelId="{2B5F3EFE-B469-D54B-9DB0-72961539BBD1}" type="pres">
      <dgm:prSet presAssocID="{C2F9BED4-26D6-F245-88A2-F2C00DB48E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41C22-B890-3B47-803F-87F5949072B4}" type="pres">
      <dgm:prSet presAssocID="{D5255347-28A0-4B48-ACE4-043A920FCB04}" presName="sibTrans" presStyleCnt="0"/>
      <dgm:spPr/>
    </dgm:pt>
    <dgm:pt modelId="{378057DA-9A05-9149-8D2C-22685B173615}" type="pres">
      <dgm:prSet presAssocID="{CCA63492-BA85-4B43-B825-10226C2527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045BE-C5B5-CD4D-8619-36AFDCEC24AE}" srcId="{AFA3A111-E48B-D04A-9802-D4ADAADA6BCB}" destId="{5C6E2059-0A7A-AC45-AE73-D8E53709BAFF}" srcOrd="1" destOrd="0" parTransId="{77276E24-6ABE-BC4C-AA3B-E3330BA3050D}" sibTransId="{6F101474-2B48-1B46-AC7D-0AA732D451F2}"/>
    <dgm:cxn modelId="{FE789C3D-5078-2948-A0A1-DDF67972C6A2}" type="presOf" srcId="{AFA3A111-E48B-D04A-9802-D4ADAADA6BCB}" destId="{C17C16EB-AA56-B248-9AD5-5B4314CFCFEC}" srcOrd="0" destOrd="0" presId="urn:microsoft.com/office/officeart/2005/8/layout/hList6"/>
    <dgm:cxn modelId="{E5B1176D-9415-244A-82F7-D6A6ECB96582}" type="presOf" srcId="{3CBA10EB-1C22-1941-9CA2-8CE732C8EBAD}" destId="{0455709D-7F47-994B-9CF2-C952C0C6C13D}" srcOrd="0" destOrd="0" presId="urn:microsoft.com/office/officeart/2005/8/layout/hList6"/>
    <dgm:cxn modelId="{7C28916D-5FA0-B649-86C5-6622FAECD4A2}" type="presOf" srcId="{5C6E2059-0A7A-AC45-AE73-D8E53709BAFF}" destId="{355D249C-4135-264C-9AA4-38F8B8368748}" srcOrd="0" destOrd="0" presId="urn:microsoft.com/office/officeart/2005/8/layout/hList6"/>
    <dgm:cxn modelId="{6AD8840D-FCD7-6D47-A212-973980354AFE}" srcId="{AFA3A111-E48B-D04A-9802-D4ADAADA6BCB}" destId="{C2F9BED4-26D6-F245-88A2-F2C00DB48E21}" srcOrd="2" destOrd="0" parTransId="{65643967-10E1-7649-8DF4-58B2D4BA6D68}" sibTransId="{D5255347-28A0-4B48-ACE4-043A920FCB04}"/>
    <dgm:cxn modelId="{A32B1982-9BEB-4F44-A7E2-9DEDC92CF6C4}" type="presOf" srcId="{C2F9BED4-26D6-F245-88A2-F2C00DB48E21}" destId="{2B5F3EFE-B469-D54B-9DB0-72961539BBD1}" srcOrd="0" destOrd="0" presId="urn:microsoft.com/office/officeart/2005/8/layout/hList6"/>
    <dgm:cxn modelId="{596B313E-F6D2-184B-B874-47C7F5C5C2E9}" srcId="{AFA3A111-E48B-D04A-9802-D4ADAADA6BCB}" destId="{3CBA10EB-1C22-1941-9CA2-8CE732C8EBAD}" srcOrd="0" destOrd="0" parTransId="{C1FD409A-7D3D-B342-92F0-84B14904C029}" sibTransId="{D72F7409-4513-C44F-9AAB-A35D92F0A239}"/>
    <dgm:cxn modelId="{741D37B3-8E99-4C48-8DBC-CA515D594166}" srcId="{AFA3A111-E48B-D04A-9802-D4ADAADA6BCB}" destId="{CCA63492-BA85-4B43-B825-10226C252786}" srcOrd="3" destOrd="0" parTransId="{E6BF384B-20CC-1C4B-8514-6B85ECE9AAB9}" sibTransId="{6FF7E2F0-3263-224C-A77E-134732036387}"/>
    <dgm:cxn modelId="{9AD5DDD8-FA79-8847-911E-70BFEDE6C96D}" type="presOf" srcId="{CCA63492-BA85-4B43-B825-10226C252786}" destId="{378057DA-9A05-9149-8D2C-22685B173615}" srcOrd="0" destOrd="0" presId="urn:microsoft.com/office/officeart/2005/8/layout/hList6"/>
    <dgm:cxn modelId="{C31A817A-1A20-1F48-846A-9C5F07F52D8C}" type="presParOf" srcId="{C17C16EB-AA56-B248-9AD5-5B4314CFCFEC}" destId="{0455709D-7F47-994B-9CF2-C952C0C6C13D}" srcOrd="0" destOrd="0" presId="urn:microsoft.com/office/officeart/2005/8/layout/hList6"/>
    <dgm:cxn modelId="{F8B72E8E-EDFC-9742-A5D2-0CF492E4E480}" type="presParOf" srcId="{C17C16EB-AA56-B248-9AD5-5B4314CFCFEC}" destId="{27E6B469-F59C-224B-A74F-C293C5258DA3}" srcOrd="1" destOrd="0" presId="urn:microsoft.com/office/officeart/2005/8/layout/hList6"/>
    <dgm:cxn modelId="{5DA308D9-DED7-544C-8C9E-48511C7F45F8}" type="presParOf" srcId="{C17C16EB-AA56-B248-9AD5-5B4314CFCFEC}" destId="{355D249C-4135-264C-9AA4-38F8B8368748}" srcOrd="2" destOrd="0" presId="urn:microsoft.com/office/officeart/2005/8/layout/hList6"/>
    <dgm:cxn modelId="{B14CE1D9-65BD-9440-8C28-B484C9BE00A9}" type="presParOf" srcId="{C17C16EB-AA56-B248-9AD5-5B4314CFCFEC}" destId="{7445370F-F666-0349-86C4-07DFF3382519}" srcOrd="3" destOrd="0" presId="urn:microsoft.com/office/officeart/2005/8/layout/hList6"/>
    <dgm:cxn modelId="{C4FA6222-C582-3247-AB76-00AC8575352F}" type="presParOf" srcId="{C17C16EB-AA56-B248-9AD5-5B4314CFCFEC}" destId="{2B5F3EFE-B469-D54B-9DB0-72961539BBD1}" srcOrd="4" destOrd="0" presId="urn:microsoft.com/office/officeart/2005/8/layout/hList6"/>
    <dgm:cxn modelId="{127C103D-068F-8842-ACE3-0118F7077A54}" type="presParOf" srcId="{C17C16EB-AA56-B248-9AD5-5B4314CFCFEC}" destId="{EDC41C22-B890-3B47-803F-87F5949072B4}" srcOrd="5" destOrd="0" presId="urn:microsoft.com/office/officeart/2005/8/layout/hList6"/>
    <dgm:cxn modelId="{FF5062E3-3F0F-614A-9895-AF0D534F4B10}" type="presParOf" srcId="{C17C16EB-AA56-B248-9AD5-5B4314CFCFEC}" destId="{378057DA-9A05-9149-8D2C-22685B17361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1A683-C76F-704D-9D74-E344CC31C19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93EEA-9F13-4A49-99EA-CD64AA9B220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lines of attack: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825F1-4630-4C45-BFBA-56610836BEE1}" type="parTrans" cxnId="{1784A961-40B2-3941-A989-F1C797EA9D1F}">
      <dgm:prSet/>
      <dgm:spPr/>
      <dgm:t>
        <a:bodyPr/>
        <a:lstStyle/>
        <a:p>
          <a:endParaRPr lang="en-US"/>
        </a:p>
      </dgm:t>
    </dgm:pt>
    <dgm:pt modelId="{C52AC6E2-8EA9-AC47-BE7C-8D3BE26B1BA4}" type="sibTrans" cxnId="{1784A961-40B2-3941-A989-F1C797EA9D1F}">
      <dgm:prSet/>
      <dgm:spPr/>
      <dgm:t>
        <a:bodyPr/>
        <a:lstStyle/>
        <a:p>
          <a:endParaRPr lang="en-US"/>
        </a:p>
      </dgm:t>
    </dgm:pt>
    <dgm:pt modelId="{5F2E5BEB-23DF-D748-85E5-305EAB34E0C9}">
      <dgm:prSet/>
      <dgm:spPr/>
      <dgm:t>
        <a:bodyPr/>
        <a:lstStyle/>
        <a:p>
          <a:r>
            <a:rPr lang="en-US" dirty="0" smtClean="0"/>
            <a:t>Attack the key space</a:t>
          </a:r>
        </a:p>
      </dgm:t>
    </dgm:pt>
    <dgm:pt modelId="{70472AD4-D62C-1349-B504-CBAB3AB0B362}" type="parTrans" cxnId="{0D6A7100-23FB-9048-AD2A-56CC2F7E93AD}">
      <dgm:prSet/>
      <dgm:spPr/>
      <dgm:t>
        <a:bodyPr/>
        <a:lstStyle/>
        <a:p>
          <a:endParaRPr lang="en-US"/>
        </a:p>
      </dgm:t>
    </dgm:pt>
    <dgm:pt modelId="{13AD9DA9-25A8-174C-B386-5B6349C5CA7D}" type="sibTrans" cxnId="{0D6A7100-23FB-9048-AD2A-56CC2F7E93AD}">
      <dgm:prSet/>
      <dgm:spPr/>
      <dgm:t>
        <a:bodyPr/>
        <a:lstStyle/>
        <a:p>
          <a:endParaRPr lang="en-US"/>
        </a:p>
      </dgm:t>
    </dgm:pt>
    <dgm:pt modelId="{61887180-40B5-FA4B-9572-9642BA17A657}">
      <dgm:prSet/>
      <dgm:spPr/>
      <dgm:t>
        <a:bodyPr/>
        <a:lstStyle/>
        <a:p>
          <a:r>
            <a:rPr lang="en-US" dirty="0" smtClean="0"/>
            <a:t>If an attacker can determine the MAC key then it is possible to generate a valid MAC value for any input </a:t>
          </a:r>
          <a:r>
            <a:rPr lang="en-US" i="1" dirty="0" smtClean="0"/>
            <a:t>x</a:t>
          </a:r>
          <a:endParaRPr lang="en-US" dirty="0" smtClean="0"/>
        </a:p>
      </dgm:t>
    </dgm:pt>
    <dgm:pt modelId="{E73617C7-FCD6-0E4A-813C-7EF1C902D6E1}" type="parTrans" cxnId="{D3DDD90A-5420-F544-9F70-62EED2A0CAA1}">
      <dgm:prSet/>
      <dgm:spPr/>
      <dgm:t>
        <a:bodyPr/>
        <a:lstStyle/>
        <a:p>
          <a:endParaRPr lang="en-US"/>
        </a:p>
      </dgm:t>
    </dgm:pt>
    <dgm:pt modelId="{8FC7E0A3-C899-334B-B445-DF783FF9D11D}" type="sibTrans" cxnId="{D3DDD90A-5420-F544-9F70-62EED2A0CAA1}">
      <dgm:prSet/>
      <dgm:spPr/>
      <dgm:t>
        <a:bodyPr/>
        <a:lstStyle/>
        <a:p>
          <a:endParaRPr lang="en-US"/>
        </a:p>
      </dgm:t>
    </dgm:pt>
    <dgm:pt modelId="{B411E2EB-8F5B-094A-856D-8DDB595B5D51}">
      <dgm:prSet/>
      <dgm:spPr/>
      <dgm:t>
        <a:bodyPr/>
        <a:lstStyle/>
        <a:p>
          <a:r>
            <a:rPr lang="en-US" dirty="0" smtClean="0"/>
            <a:t>Attack the MAC value</a:t>
          </a:r>
        </a:p>
      </dgm:t>
    </dgm:pt>
    <dgm:pt modelId="{7716700B-E215-B443-A9BD-46120C2EEB9E}" type="parTrans" cxnId="{0E9DA170-4143-CB43-BA82-C4DCC65DA0B1}">
      <dgm:prSet/>
      <dgm:spPr/>
      <dgm:t>
        <a:bodyPr/>
        <a:lstStyle/>
        <a:p>
          <a:endParaRPr lang="en-US"/>
        </a:p>
      </dgm:t>
    </dgm:pt>
    <dgm:pt modelId="{9A86E25E-6D5F-2D4D-840E-0B69254F5409}" type="sibTrans" cxnId="{0E9DA170-4143-CB43-BA82-C4DCC65DA0B1}">
      <dgm:prSet/>
      <dgm:spPr/>
      <dgm:t>
        <a:bodyPr/>
        <a:lstStyle/>
        <a:p>
          <a:endParaRPr lang="en-US"/>
        </a:p>
      </dgm:t>
    </dgm:pt>
    <dgm:pt modelId="{424D0F57-C852-2345-B6A1-A007F50013F8}">
      <dgm:prSet/>
      <dgm:spPr/>
      <dgm:t>
        <a:bodyPr/>
        <a:lstStyle/>
        <a:p>
          <a:r>
            <a:rPr lang="en-US" dirty="0" smtClean="0"/>
            <a:t>Objective is to generate a valid tag for a given message or to find a message that matches a given tag</a:t>
          </a:r>
        </a:p>
      </dgm:t>
    </dgm:pt>
    <dgm:pt modelId="{C47C2AEF-9B60-B445-BC9C-8400EFE2D382}" type="parTrans" cxnId="{58B2AB23-F943-3343-8B36-EC5617DB77AE}">
      <dgm:prSet/>
      <dgm:spPr/>
      <dgm:t>
        <a:bodyPr/>
        <a:lstStyle/>
        <a:p>
          <a:endParaRPr lang="en-US"/>
        </a:p>
      </dgm:t>
    </dgm:pt>
    <dgm:pt modelId="{7D88E974-1797-694E-9BCF-4F598C1F6943}" type="sibTrans" cxnId="{58B2AB23-F943-3343-8B36-EC5617DB77AE}">
      <dgm:prSet/>
      <dgm:spPr/>
      <dgm:t>
        <a:bodyPr/>
        <a:lstStyle/>
        <a:p>
          <a:endParaRPr lang="en-US"/>
        </a:p>
      </dgm:t>
    </dgm:pt>
    <dgm:pt modelId="{24A8D4AD-C69F-ED4A-9928-4DCF52D3349F}" type="pres">
      <dgm:prSet presAssocID="{4AE1A683-C76F-704D-9D74-E344CC31C1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606F7-135E-134C-B693-7F78F68BD153}" type="pres">
      <dgm:prSet presAssocID="{BB393EEA-9F13-4A49-99EA-CD64AA9B220B}" presName="parentLin" presStyleCnt="0"/>
      <dgm:spPr/>
    </dgm:pt>
    <dgm:pt modelId="{71DE5AED-1534-0345-BEB9-A1B28CC987BF}" type="pres">
      <dgm:prSet presAssocID="{BB393EEA-9F13-4A49-99EA-CD64AA9B220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52F7F99-21E6-FA41-9A9B-75F753A7D577}" type="pres">
      <dgm:prSet presAssocID="{BB393EEA-9F13-4A49-99EA-CD64AA9B22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5ADE1-9A13-4C49-9ADE-41CA06C67FE4}" type="pres">
      <dgm:prSet presAssocID="{BB393EEA-9F13-4A49-99EA-CD64AA9B220B}" presName="negativeSpace" presStyleCnt="0"/>
      <dgm:spPr/>
    </dgm:pt>
    <dgm:pt modelId="{D6CF82A7-2676-8E4E-8979-085535B19D56}" type="pres">
      <dgm:prSet presAssocID="{BB393EEA-9F13-4A49-99EA-CD64AA9B220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DA170-4143-CB43-BA82-C4DCC65DA0B1}" srcId="{BB393EEA-9F13-4A49-99EA-CD64AA9B220B}" destId="{B411E2EB-8F5B-094A-856D-8DDB595B5D51}" srcOrd="1" destOrd="0" parTransId="{7716700B-E215-B443-A9BD-46120C2EEB9E}" sibTransId="{9A86E25E-6D5F-2D4D-840E-0B69254F5409}"/>
    <dgm:cxn modelId="{E1F29592-D23C-0A4B-90E1-8DFBBC4268B5}" type="presOf" srcId="{BB393EEA-9F13-4A49-99EA-CD64AA9B220B}" destId="{71DE5AED-1534-0345-BEB9-A1B28CC987BF}" srcOrd="0" destOrd="0" presId="urn:microsoft.com/office/officeart/2005/8/layout/list1"/>
    <dgm:cxn modelId="{002FAB08-1304-2645-BDFB-2F48BAD6BE45}" type="presOf" srcId="{4AE1A683-C76F-704D-9D74-E344CC31C19D}" destId="{24A8D4AD-C69F-ED4A-9928-4DCF52D3349F}" srcOrd="0" destOrd="0" presId="urn:microsoft.com/office/officeart/2005/8/layout/list1"/>
    <dgm:cxn modelId="{9BFD1455-B533-CB4E-AF97-CC5E405BB029}" type="presOf" srcId="{5F2E5BEB-23DF-D748-85E5-305EAB34E0C9}" destId="{D6CF82A7-2676-8E4E-8979-085535B19D56}" srcOrd="0" destOrd="0" presId="urn:microsoft.com/office/officeart/2005/8/layout/list1"/>
    <dgm:cxn modelId="{86BDD6B1-1D78-AA46-82E2-61347261B3EF}" type="presOf" srcId="{BB393EEA-9F13-4A49-99EA-CD64AA9B220B}" destId="{152F7F99-21E6-FA41-9A9B-75F753A7D577}" srcOrd="1" destOrd="0" presId="urn:microsoft.com/office/officeart/2005/8/layout/list1"/>
    <dgm:cxn modelId="{D2BF3E8B-759F-CA4C-A33D-31EB7DAFF701}" type="presOf" srcId="{B411E2EB-8F5B-094A-856D-8DDB595B5D51}" destId="{D6CF82A7-2676-8E4E-8979-085535B19D56}" srcOrd="0" destOrd="2" presId="urn:microsoft.com/office/officeart/2005/8/layout/list1"/>
    <dgm:cxn modelId="{7E373E3D-8099-D34C-999A-E09F582D30FA}" type="presOf" srcId="{61887180-40B5-FA4B-9572-9642BA17A657}" destId="{D6CF82A7-2676-8E4E-8979-085535B19D56}" srcOrd="0" destOrd="1" presId="urn:microsoft.com/office/officeart/2005/8/layout/list1"/>
    <dgm:cxn modelId="{58B2AB23-F943-3343-8B36-EC5617DB77AE}" srcId="{B411E2EB-8F5B-094A-856D-8DDB595B5D51}" destId="{424D0F57-C852-2345-B6A1-A007F50013F8}" srcOrd="0" destOrd="0" parTransId="{C47C2AEF-9B60-B445-BC9C-8400EFE2D382}" sibTransId="{7D88E974-1797-694E-9BCF-4F598C1F6943}"/>
    <dgm:cxn modelId="{0D6A7100-23FB-9048-AD2A-56CC2F7E93AD}" srcId="{BB393EEA-9F13-4A49-99EA-CD64AA9B220B}" destId="{5F2E5BEB-23DF-D748-85E5-305EAB34E0C9}" srcOrd="0" destOrd="0" parTransId="{70472AD4-D62C-1349-B504-CBAB3AB0B362}" sibTransId="{13AD9DA9-25A8-174C-B386-5B6349C5CA7D}"/>
    <dgm:cxn modelId="{1784A961-40B2-3941-A989-F1C797EA9D1F}" srcId="{4AE1A683-C76F-704D-9D74-E344CC31C19D}" destId="{BB393EEA-9F13-4A49-99EA-CD64AA9B220B}" srcOrd="0" destOrd="0" parTransId="{574825F1-4630-4C45-BFBA-56610836BEE1}" sibTransId="{C52AC6E2-8EA9-AC47-BE7C-8D3BE26B1BA4}"/>
    <dgm:cxn modelId="{35FF34F7-6FCA-7248-9E0E-FA7BFE7D2773}" type="presOf" srcId="{424D0F57-C852-2345-B6A1-A007F50013F8}" destId="{D6CF82A7-2676-8E4E-8979-085535B19D56}" srcOrd="0" destOrd="3" presId="urn:microsoft.com/office/officeart/2005/8/layout/list1"/>
    <dgm:cxn modelId="{D3DDD90A-5420-F544-9F70-62EED2A0CAA1}" srcId="{5F2E5BEB-23DF-D748-85E5-305EAB34E0C9}" destId="{61887180-40B5-FA4B-9572-9642BA17A657}" srcOrd="0" destOrd="0" parTransId="{E73617C7-FCD6-0E4A-813C-7EF1C902D6E1}" sibTransId="{8FC7E0A3-C899-334B-B445-DF783FF9D11D}"/>
    <dgm:cxn modelId="{564AFABB-C66E-3A48-87B6-1D2D936E0423}" type="presParOf" srcId="{24A8D4AD-C69F-ED4A-9928-4DCF52D3349F}" destId="{066606F7-135E-134C-B693-7F78F68BD153}" srcOrd="0" destOrd="0" presId="urn:microsoft.com/office/officeart/2005/8/layout/list1"/>
    <dgm:cxn modelId="{9ECF51A0-2397-A74D-87C0-CA8648556068}" type="presParOf" srcId="{066606F7-135E-134C-B693-7F78F68BD153}" destId="{71DE5AED-1534-0345-BEB9-A1B28CC987BF}" srcOrd="0" destOrd="0" presId="urn:microsoft.com/office/officeart/2005/8/layout/list1"/>
    <dgm:cxn modelId="{07A6290F-27E7-C849-81BA-ED53EDFE4DFB}" type="presParOf" srcId="{066606F7-135E-134C-B693-7F78F68BD153}" destId="{152F7F99-21E6-FA41-9A9B-75F753A7D577}" srcOrd="1" destOrd="0" presId="urn:microsoft.com/office/officeart/2005/8/layout/list1"/>
    <dgm:cxn modelId="{006355B4-9BCD-6B4B-93C2-B54EA0D1D358}" type="presParOf" srcId="{24A8D4AD-C69F-ED4A-9928-4DCF52D3349F}" destId="{BB55ADE1-9A13-4C49-9ADE-41CA06C67FE4}" srcOrd="1" destOrd="0" presId="urn:microsoft.com/office/officeart/2005/8/layout/list1"/>
    <dgm:cxn modelId="{50A650F8-57BE-EB43-AFC9-02BB9CB60C70}" type="presParOf" srcId="{24A8D4AD-C69F-ED4A-9928-4DCF52D3349F}" destId="{D6CF82A7-2676-8E4E-8979-085535B19D5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D0F58-072E-AC41-A8BC-BFB8DDC679E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D7F57-D89C-5341-9118-5441843682D5}">
      <dgm:prSet phldrT="[Text]"/>
      <dgm:spPr/>
      <dgm:t>
        <a:bodyPr/>
        <a:lstStyle/>
        <a:p>
          <a:r>
            <a:rPr lang="en-US" b="1" i="0" dirty="0" smtClean="0"/>
            <a:t>Data that will be both authenticated and encrypted  </a:t>
          </a:r>
          <a:endParaRPr lang="en-US" b="1" i="0" dirty="0"/>
        </a:p>
      </dgm:t>
    </dgm:pt>
    <dgm:pt modelId="{E4ADFE8E-77CC-DE48-854B-2625AF7A8E7C}" type="parTrans" cxnId="{FA5D2FF1-D0F0-424A-8C7C-18D051738AC9}">
      <dgm:prSet/>
      <dgm:spPr/>
      <dgm:t>
        <a:bodyPr/>
        <a:lstStyle/>
        <a:p>
          <a:endParaRPr lang="en-US"/>
        </a:p>
      </dgm:t>
    </dgm:pt>
    <dgm:pt modelId="{37573C34-F624-DC4F-A2FD-C1086CAAF033}" type="sibTrans" cxnId="{FA5D2FF1-D0F0-424A-8C7C-18D051738AC9}">
      <dgm:prSet/>
      <dgm:spPr/>
      <dgm:t>
        <a:bodyPr/>
        <a:lstStyle/>
        <a:p>
          <a:endParaRPr lang="en-US"/>
        </a:p>
      </dgm:t>
    </dgm:pt>
    <dgm:pt modelId="{08DB567E-21F7-3548-B728-45113FE866A4}">
      <dgm:prSet/>
      <dgm:spPr/>
      <dgm:t>
        <a:bodyPr/>
        <a:lstStyle/>
        <a:p>
          <a:r>
            <a:rPr lang="en-US" b="1" i="0" dirty="0" smtClean="0"/>
            <a:t>This is the plaintext message P of the data block</a:t>
          </a:r>
        </a:p>
      </dgm:t>
    </dgm:pt>
    <dgm:pt modelId="{95CA5529-EBA1-2540-A795-17A7A5B08984}" type="parTrans" cxnId="{043F49B5-C6F9-1D4F-AA93-0433D921F8C6}">
      <dgm:prSet/>
      <dgm:spPr/>
      <dgm:t>
        <a:bodyPr/>
        <a:lstStyle/>
        <a:p>
          <a:endParaRPr lang="en-US"/>
        </a:p>
      </dgm:t>
    </dgm:pt>
    <dgm:pt modelId="{C3598075-92C5-B24C-B6B6-716BD8778FFD}" type="sibTrans" cxnId="{043F49B5-C6F9-1D4F-AA93-0433D921F8C6}">
      <dgm:prSet/>
      <dgm:spPr/>
      <dgm:t>
        <a:bodyPr/>
        <a:lstStyle/>
        <a:p>
          <a:endParaRPr lang="en-US"/>
        </a:p>
      </dgm:t>
    </dgm:pt>
    <dgm:pt modelId="{4229A444-F459-8841-8EF2-E1D4521519A8}">
      <dgm:prSet/>
      <dgm:spPr/>
      <dgm:t>
        <a:bodyPr/>
        <a:lstStyle/>
        <a:p>
          <a:r>
            <a:rPr lang="en-US" b="1" i="0" dirty="0" smtClean="0"/>
            <a:t>Associated data A that will be authenticated but not encrypted</a:t>
          </a:r>
        </a:p>
      </dgm:t>
    </dgm:pt>
    <dgm:pt modelId="{B79EB4E2-4E45-DF47-A3AA-9BA98D0EBADB}" type="parTrans" cxnId="{5ED713A0-4116-584A-98F2-64F520C372C5}">
      <dgm:prSet/>
      <dgm:spPr/>
      <dgm:t>
        <a:bodyPr/>
        <a:lstStyle/>
        <a:p>
          <a:endParaRPr lang="en-US"/>
        </a:p>
      </dgm:t>
    </dgm:pt>
    <dgm:pt modelId="{37E98AC6-71B7-3A49-A262-04819AC67932}" type="sibTrans" cxnId="{5ED713A0-4116-584A-98F2-64F520C372C5}">
      <dgm:prSet/>
      <dgm:spPr/>
      <dgm:t>
        <a:bodyPr/>
        <a:lstStyle/>
        <a:p>
          <a:endParaRPr lang="en-US"/>
        </a:p>
      </dgm:t>
    </dgm:pt>
    <dgm:pt modelId="{3ADFB388-2CA8-C74D-824F-A810F7EFAE09}">
      <dgm:prSet/>
      <dgm:spPr/>
      <dgm:t>
        <a:bodyPr/>
        <a:lstStyle/>
        <a:p>
          <a:r>
            <a:rPr lang="en-US" b="1" i="0" dirty="0" smtClean="0"/>
            <a:t>An example is a protocol header that must be transmitted in the clear for proper protocol operation but which needs to be authenticated</a:t>
          </a:r>
        </a:p>
      </dgm:t>
    </dgm:pt>
    <dgm:pt modelId="{0383A49B-396F-6644-BF82-06998CEC1620}" type="parTrans" cxnId="{333C636D-4D90-484C-A90B-F69FA2D64DB9}">
      <dgm:prSet/>
      <dgm:spPr/>
      <dgm:t>
        <a:bodyPr/>
        <a:lstStyle/>
        <a:p>
          <a:endParaRPr lang="en-US"/>
        </a:p>
      </dgm:t>
    </dgm:pt>
    <dgm:pt modelId="{1EF4F3E6-AD3B-E446-85EF-06B58C7F1572}" type="sibTrans" cxnId="{333C636D-4D90-484C-A90B-F69FA2D64DB9}">
      <dgm:prSet/>
      <dgm:spPr/>
      <dgm:t>
        <a:bodyPr/>
        <a:lstStyle/>
        <a:p>
          <a:endParaRPr lang="en-US"/>
        </a:p>
      </dgm:t>
    </dgm:pt>
    <dgm:pt modelId="{79E3681C-7A1D-6A4D-BAA7-ED23C9FE695D}">
      <dgm:prSet/>
      <dgm:spPr/>
      <dgm:t>
        <a:bodyPr/>
        <a:lstStyle/>
        <a:p>
          <a:r>
            <a:rPr lang="en-US" b="1" i="0" dirty="0" smtClean="0"/>
            <a:t>A nonce N that is assigned to the payload and the associated data</a:t>
          </a:r>
        </a:p>
      </dgm:t>
    </dgm:pt>
    <dgm:pt modelId="{450FC67B-CC55-BC46-9A1E-85B528D2355B}" type="parTrans" cxnId="{1EE6DD5E-7A95-5247-A360-FD6B0D1A4893}">
      <dgm:prSet/>
      <dgm:spPr/>
      <dgm:t>
        <a:bodyPr/>
        <a:lstStyle/>
        <a:p>
          <a:endParaRPr lang="en-US"/>
        </a:p>
      </dgm:t>
    </dgm:pt>
    <dgm:pt modelId="{4CA8D61B-E4D2-5F42-A68E-914877F9A496}" type="sibTrans" cxnId="{1EE6DD5E-7A95-5247-A360-FD6B0D1A4893}">
      <dgm:prSet/>
      <dgm:spPr/>
      <dgm:t>
        <a:bodyPr/>
        <a:lstStyle/>
        <a:p>
          <a:endParaRPr lang="en-US"/>
        </a:p>
      </dgm:t>
    </dgm:pt>
    <dgm:pt modelId="{CB83707D-A84F-3942-94DC-5B45301EDB57}">
      <dgm:prSet/>
      <dgm:spPr/>
      <dgm:t>
        <a:bodyPr/>
        <a:lstStyle/>
        <a:p>
          <a:r>
            <a:rPr lang="en-US" b="1" i="0" dirty="0" smtClean="0"/>
            <a:t>This is a unique value that is different for every instance during the lifetime of a protocol association and is intended to prevent replay attacks and certain other types of attacks</a:t>
          </a:r>
          <a:endParaRPr lang="en-US" b="1" i="0" dirty="0"/>
        </a:p>
      </dgm:t>
    </dgm:pt>
    <dgm:pt modelId="{00EFADFA-E178-3F40-A7A2-456D89C94AAD}" type="parTrans" cxnId="{F830E3BF-E112-7A49-A412-305AF3BCA960}">
      <dgm:prSet/>
      <dgm:spPr/>
      <dgm:t>
        <a:bodyPr/>
        <a:lstStyle/>
        <a:p>
          <a:endParaRPr lang="en-US"/>
        </a:p>
      </dgm:t>
    </dgm:pt>
    <dgm:pt modelId="{253665E0-7CEC-614B-97EF-E40BD824F52A}" type="sibTrans" cxnId="{F830E3BF-E112-7A49-A412-305AF3BCA960}">
      <dgm:prSet/>
      <dgm:spPr/>
      <dgm:t>
        <a:bodyPr/>
        <a:lstStyle/>
        <a:p>
          <a:endParaRPr lang="en-US"/>
        </a:p>
      </dgm:t>
    </dgm:pt>
    <dgm:pt modelId="{4DAAE477-DB43-3F47-9638-C8F12528932A}" type="pres">
      <dgm:prSet presAssocID="{B37D0F58-072E-AC41-A8BC-BFB8DDC679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71AEF4-C9DD-5644-9A15-37AE6A651469}" type="pres">
      <dgm:prSet presAssocID="{A73D7F57-D89C-5341-9118-5441843682D5}" presName="compNode" presStyleCnt="0"/>
      <dgm:spPr/>
    </dgm:pt>
    <dgm:pt modelId="{41378CB5-0A17-534D-8BAF-D192F37C9FA8}" type="pres">
      <dgm:prSet presAssocID="{A73D7F57-D89C-5341-9118-5441843682D5}" presName="aNode" presStyleLbl="bgShp" presStyleIdx="0" presStyleCnt="3"/>
      <dgm:spPr/>
      <dgm:t>
        <a:bodyPr/>
        <a:lstStyle/>
        <a:p>
          <a:endParaRPr lang="en-US"/>
        </a:p>
      </dgm:t>
    </dgm:pt>
    <dgm:pt modelId="{8623E882-052E-374E-BBB1-FCFABC844287}" type="pres">
      <dgm:prSet presAssocID="{A73D7F57-D89C-5341-9118-5441843682D5}" presName="textNode" presStyleLbl="bgShp" presStyleIdx="0" presStyleCnt="3"/>
      <dgm:spPr/>
      <dgm:t>
        <a:bodyPr/>
        <a:lstStyle/>
        <a:p>
          <a:endParaRPr lang="en-US"/>
        </a:p>
      </dgm:t>
    </dgm:pt>
    <dgm:pt modelId="{FB52DDC2-1576-504F-8667-1217B24BB340}" type="pres">
      <dgm:prSet presAssocID="{A73D7F57-D89C-5341-9118-5441843682D5}" presName="compChildNode" presStyleCnt="0"/>
      <dgm:spPr/>
    </dgm:pt>
    <dgm:pt modelId="{55EEEC26-A99C-D540-B33A-6F88C3A5C0D1}" type="pres">
      <dgm:prSet presAssocID="{A73D7F57-D89C-5341-9118-5441843682D5}" presName="theInnerList" presStyleCnt="0"/>
      <dgm:spPr/>
    </dgm:pt>
    <dgm:pt modelId="{1E40D5F7-D92A-C641-AB69-B58BE9E4F236}" type="pres">
      <dgm:prSet presAssocID="{08DB567E-21F7-3548-B728-45113FE866A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3EEC-DA2E-7641-BCC9-AA4115845BCB}" type="pres">
      <dgm:prSet presAssocID="{A73D7F57-D89C-5341-9118-5441843682D5}" presName="aSpace" presStyleCnt="0"/>
      <dgm:spPr/>
    </dgm:pt>
    <dgm:pt modelId="{B23DC7F8-6C83-CC4B-909C-73092C5601AB}" type="pres">
      <dgm:prSet presAssocID="{4229A444-F459-8841-8EF2-E1D4521519A8}" presName="compNode" presStyleCnt="0"/>
      <dgm:spPr/>
    </dgm:pt>
    <dgm:pt modelId="{8962FEE3-16D6-AC4C-9C3D-06EDCF54DA89}" type="pres">
      <dgm:prSet presAssocID="{4229A444-F459-8841-8EF2-E1D4521519A8}" presName="aNode" presStyleLbl="bgShp" presStyleIdx="1" presStyleCnt="3"/>
      <dgm:spPr/>
      <dgm:t>
        <a:bodyPr/>
        <a:lstStyle/>
        <a:p>
          <a:endParaRPr lang="en-US"/>
        </a:p>
      </dgm:t>
    </dgm:pt>
    <dgm:pt modelId="{CA0B316B-7B6F-2144-A954-FE8B7DA8A9F4}" type="pres">
      <dgm:prSet presAssocID="{4229A444-F459-8841-8EF2-E1D4521519A8}" presName="textNode" presStyleLbl="bgShp" presStyleIdx="1" presStyleCnt="3"/>
      <dgm:spPr/>
      <dgm:t>
        <a:bodyPr/>
        <a:lstStyle/>
        <a:p>
          <a:endParaRPr lang="en-US"/>
        </a:p>
      </dgm:t>
    </dgm:pt>
    <dgm:pt modelId="{2CC1B147-AE7D-A34F-82F9-DD38261ADD87}" type="pres">
      <dgm:prSet presAssocID="{4229A444-F459-8841-8EF2-E1D4521519A8}" presName="compChildNode" presStyleCnt="0"/>
      <dgm:spPr/>
    </dgm:pt>
    <dgm:pt modelId="{78DF56F7-36B9-7845-A88D-978C7DD380A6}" type="pres">
      <dgm:prSet presAssocID="{4229A444-F459-8841-8EF2-E1D4521519A8}" presName="theInnerList" presStyleCnt="0"/>
      <dgm:spPr/>
    </dgm:pt>
    <dgm:pt modelId="{32746930-5DB3-C041-8251-D9A0216F608E}" type="pres">
      <dgm:prSet presAssocID="{3ADFB388-2CA8-C74D-824F-A810F7EFAE0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51532-945B-D14C-8CF1-4448594810F2}" type="pres">
      <dgm:prSet presAssocID="{4229A444-F459-8841-8EF2-E1D4521519A8}" presName="aSpace" presStyleCnt="0"/>
      <dgm:spPr/>
    </dgm:pt>
    <dgm:pt modelId="{3E3EFCFD-92CA-7549-B09E-9A8906EC53A2}" type="pres">
      <dgm:prSet presAssocID="{79E3681C-7A1D-6A4D-BAA7-ED23C9FE695D}" presName="compNode" presStyleCnt="0"/>
      <dgm:spPr/>
    </dgm:pt>
    <dgm:pt modelId="{41D8A3A0-6DF2-AB46-AB53-333BDD99FCB6}" type="pres">
      <dgm:prSet presAssocID="{79E3681C-7A1D-6A4D-BAA7-ED23C9FE695D}" presName="aNode" presStyleLbl="bgShp" presStyleIdx="2" presStyleCnt="3"/>
      <dgm:spPr/>
      <dgm:t>
        <a:bodyPr/>
        <a:lstStyle/>
        <a:p>
          <a:endParaRPr lang="en-US"/>
        </a:p>
      </dgm:t>
    </dgm:pt>
    <dgm:pt modelId="{1A4E7D2E-E2B1-774F-9BF9-23A914D6F01E}" type="pres">
      <dgm:prSet presAssocID="{79E3681C-7A1D-6A4D-BAA7-ED23C9FE695D}" presName="textNode" presStyleLbl="bgShp" presStyleIdx="2" presStyleCnt="3"/>
      <dgm:spPr/>
      <dgm:t>
        <a:bodyPr/>
        <a:lstStyle/>
        <a:p>
          <a:endParaRPr lang="en-US"/>
        </a:p>
      </dgm:t>
    </dgm:pt>
    <dgm:pt modelId="{9FAD15CD-016E-0842-A2AE-2BC52ADC9B82}" type="pres">
      <dgm:prSet presAssocID="{79E3681C-7A1D-6A4D-BAA7-ED23C9FE695D}" presName="compChildNode" presStyleCnt="0"/>
      <dgm:spPr/>
    </dgm:pt>
    <dgm:pt modelId="{B7F02C8B-7943-1B45-8858-E6E13E4012D4}" type="pres">
      <dgm:prSet presAssocID="{79E3681C-7A1D-6A4D-BAA7-ED23C9FE695D}" presName="theInnerList" presStyleCnt="0"/>
      <dgm:spPr/>
    </dgm:pt>
    <dgm:pt modelId="{220981C7-655D-BB41-B6D9-8CF90E311B2D}" type="pres">
      <dgm:prSet presAssocID="{CB83707D-A84F-3942-94DC-5B45301EDB5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C636D-4D90-484C-A90B-F69FA2D64DB9}" srcId="{4229A444-F459-8841-8EF2-E1D4521519A8}" destId="{3ADFB388-2CA8-C74D-824F-A810F7EFAE09}" srcOrd="0" destOrd="0" parTransId="{0383A49B-396F-6644-BF82-06998CEC1620}" sibTransId="{1EF4F3E6-AD3B-E446-85EF-06B58C7F1572}"/>
    <dgm:cxn modelId="{F830E3BF-E112-7A49-A412-305AF3BCA960}" srcId="{79E3681C-7A1D-6A4D-BAA7-ED23C9FE695D}" destId="{CB83707D-A84F-3942-94DC-5B45301EDB57}" srcOrd="0" destOrd="0" parTransId="{00EFADFA-E178-3F40-A7A2-456D89C94AAD}" sibTransId="{253665E0-7CEC-614B-97EF-E40BD824F52A}"/>
    <dgm:cxn modelId="{5ED713A0-4116-584A-98F2-64F520C372C5}" srcId="{B37D0F58-072E-AC41-A8BC-BFB8DDC679EE}" destId="{4229A444-F459-8841-8EF2-E1D4521519A8}" srcOrd="1" destOrd="0" parTransId="{B79EB4E2-4E45-DF47-A3AA-9BA98D0EBADB}" sibTransId="{37E98AC6-71B7-3A49-A262-04819AC67932}"/>
    <dgm:cxn modelId="{487B17EB-6DAA-2540-AFDE-7B9E6DB9D97E}" type="presOf" srcId="{A73D7F57-D89C-5341-9118-5441843682D5}" destId="{41378CB5-0A17-534D-8BAF-D192F37C9FA8}" srcOrd="0" destOrd="0" presId="urn:microsoft.com/office/officeart/2005/8/layout/lProcess2"/>
    <dgm:cxn modelId="{851CEEF5-FDF2-1242-868A-B24CD5E3FD45}" type="presOf" srcId="{4229A444-F459-8841-8EF2-E1D4521519A8}" destId="{8962FEE3-16D6-AC4C-9C3D-06EDCF54DA89}" srcOrd="0" destOrd="0" presId="urn:microsoft.com/office/officeart/2005/8/layout/lProcess2"/>
    <dgm:cxn modelId="{405D30D8-61BF-DB4B-84E8-3E12D3C3B4AE}" type="presOf" srcId="{79E3681C-7A1D-6A4D-BAA7-ED23C9FE695D}" destId="{41D8A3A0-6DF2-AB46-AB53-333BDD99FCB6}" srcOrd="0" destOrd="0" presId="urn:microsoft.com/office/officeart/2005/8/layout/lProcess2"/>
    <dgm:cxn modelId="{FA5D2FF1-D0F0-424A-8C7C-18D051738AC9}" srcId="{B37D0F58-072E-AC41-A8BC-BFB8DDC679EE}" destId="{A73D7F57-D89C-5341-9118-5441843682D5}" srcOrd="0" destOrd="0" parTransId="{E4ADFE8E-77CC-DE48-854B-2625AF7A8E7C}" sibTransId="{37573C34-F624-DC4F-A2FD-C1086CAAF033}"/>
    <dgm:cxn modelId="{892A180B-6401-C149-AE97-44F357422B5F}" type="presOf" srcId="{79E3681C-7A1D-6A4D-BAA7-ED23C9FE695D}" destId="{1A4E7D2E-E2B1-774F-9BF9-23A914D6F01E}" srcOrd="1" destOrd="0" presId="urn:microsoft.com/office/officeart/2005/8/layout/lProcess2"/>
    <dgm:cxn modelId="{416C03CD-E5DD-A748-B1C3-F974746C04E9}" type="presOf" srcId="{4229A444-F459-8841-8EF2-E1D4521519A8}" destId="{CA0B316B-7B6F-2144-A954-FE8B7DA8A9F4}" srcOrd="1" destOrd="0" presId="urn:microsoft.com/office/officeart/2005/8/layout/lProcess2"/>
    <dgm:cxn modelId="{2F7B48B9-E40B-AF4E-ACB9-84F9B801AB00}" type="presOf" srcId="{08DB567E-21F7-3548-B728-45113FE866A4}" destId="{1E40D5F7-D92A-C641-AB69-B58BE9E4F236}" srcOrd="0" destOrd="0" presId="urn:microsoft.com/office/officeart/2005/8/layout/lProcess2"/>
    <dgm:cxn modelId="{1EE6DD5E-7A95-5247-A360-FD6B0D1A4893}" srcId="{B37D0F58-072E-AC41-A8BC-BFB8DDC679EE}" destId="{79E3681C-7A1D-6A4D-BAA7-ED23C9FE695D}" srcOrd="2" destOrd="0" parTransId="{450FC67B-CC55-BC46-9A1E-85B528D2355B}" sibTransId="{4CA8D61B-E4D2-5F42-A68E-914877F9A496}"/>
    <dgm:cxn modelId="{EC814422-04BD-DE46-AE31-DEE825A6F8B2}" type="presOf" srcId="{3ADFB388-2CA8-C74D-824F-A810F7EFAE09}" destId="{32746930-5DB3-C041-8251-D9A0216F608E}" srcOrd="0" destOrd="0" presId="urn:microsoft.com/office/officeart/2005/8/layout/lProcess2"/>
    <dgm:cxn modelId="{811599FD-3373-5B45-9680-31FB09B34272}" type="presOf" srcId="{B37D0F58-072E-AC41-A8BC-BFB8DDC679EE}" destId="{4DAAE477-DB43-3F47-9638-C8F12528932A}" srcOrd="0" destOrd="0" presId="urn:microsoft.com/office/officeart/2005/8/layout/lProcess2"/>
    <dgm:cxn modelId="{3BB97786-1D3B-124D-8C3A-2E8E28D75900}" type="presOf" srcId="{A73D7F57-D89C-5341-9118-5441843682D5}" destId="{8623E882-052E-374E-BBB1-FCFABC844287}" srcOrd="1" destOrd="0" presId="urn:microsoft.com/office/officeart/2005/8/layout/lProcess2"/>
    <dgm:cxn modelId="{ABF8D542-C9BE-F942-9795-94D4774F9404}" type="presOf" srcId="{CB83707D-A84F-3942-94DC-5B45301EDB57}" destId="{220981C7-655D-BB41-B6D9-8CF90E311B2D}" srcOrd="0" destOrd="0" presId="urn:microsoft.com/office/officeart/2005/8/layout/lProcess2"/>
    <dgm:cxn modelId="{043F49B5-C6F9-1D4F-AA93-0433D921F8C6}" srcId="{A73D7F57-D89C-5341-9118-5441843682D5}" destId="{08DB567E-21F7-3548-B728-45113FE866A4}" srcOrd="0" destOrd="0" parTransId="{95CA5529-EBA1-2540-A795-17A7A5B08984}" sibTransId="{C3598075-92C5-B24C-B6B6-716BD8778FFD}"/>
    <dgm:cxn modelId="{26C3051A-5ADC-D245-9A3F-DBA6A4D0CB32}" type="presParOf" srcId="{4DAAE477-DB43-3F47-9638-C8F12528932A}" destId="{BE71AEF4-C9DD-5644-9A15-37AE6A651469}" srcOrd="0" destOrd="0" presId="urn:microsoft.com/office/officeart/2005/8/layout/lProcess2"/>
    <dgm:cxn modelId="{22E98D51-3CF1-5A42-B9BD-CBBCE7DEECBA}" type="presParOf" srcId="{BE71AEF4-C9DD-5644-9A15-37AE6A651469}" destId="{41378CB5-0A17-534D-8BAF-D192F37C9FA8}" srcOrd="0" destOrd="0" presId="urn:microsoft.com/office/officeart/2005/8/layout/lProcess2"/>
    <dgm:cxn modelId="{5897143E-037B-0947-913D-28947EC7085C}" type="presParOf" srcId="{BE71AEF4-C9DD-5644-9A15-37AE6A651469}" destId="{8623E882-052E-374E-BBB1-FCFABC844287}" srcOrd="1" destOrd="0" presId="urn:microsoft.com/office/officeart/2005/8/layout/lProcess2"/>
    <dgm:cxn modelId="{834CEA26-8D72-7E41-A985-3BA05A2ED0BF}" type="presParOf" srcId="{BE71AEF4-C9DD-5644-9A15-37AE6A651469}" destId="{FB52DDC2-1576-504F-8667-1217B24BB340}" srcOrd="2" destOrd="0" presId="urn:microsoft.com/office/officeart/2005/8/layout/lProcess2"/>
    <dgm:cxn modelId="{98C42E27-AF47-6E41-80D9-BA395B03F2EB}" type="presParOf" srcId="{FB52DDC2-1576-504F-8667-1217B24BB340}" destId="{55EEEC26-A99C-D540-B33A-6F88C3A5C0D1}" srcOrd="0" destOrd="0" presId="urn:microsoft.com/office/officeart/2005/8/layout/lProcess2"/>
    <dgm:cxn modelId="{D919CE9F-7B96-4E4E-BB63-ACBF9F08B5D6}" type="presParOf" srcId="{55EEEC26-A99C-D540-B33A-6F88C3A5C0D1}" destId="{1E40D5F7-D92A-C641-AB69-B58BE9E4F236}" srcOrd="0" destOrd="0" presId="urn:microsoft.com/office/officeart/2005/8/layout/lProcess2"/>
    <dgm:cxn modelId="{D7630B78-0AA7-CC42-944E-84B935F7F697}" type="presParOf" srcId="{4DAAE477-DB43-3F47-9638-C8F12528932A}" destId="{39073EEC-DA2E-7641-BCC9-AA4115845BCB}" srcOrd="1" destOrd="0" presId="urn:microsoft.com/office/officeart/2005/8/layout/lProcess2"/>
    <dgm:cxn modelId="{8E9BC124-B606-E748-AD82-7BA4DB8E73C1}" type="presParOf" srcId="{4DAAE477-DB43-3F47-9638-C8F12528932A}" destId="{B23DC7F8-6C83-CC4B-909C-73092C5601AB}" srcOrd="2" destOrd="0" presId="urn:microsoft.com/office/officeart/2005/8/layout/lProcess2"/>
    <dgm:cxn modelId="{DE29066B-C819-6042-9BE5-E6F95FAB9C99}" type="presParOf" srcId="{B23DC7F8-6C83-CC4B-909C-73092C5601AB}" destId="{8962FEE3-16D6-AC4C-9C3D-06EDCF54DA89}" srcOrd="0" destOrd="0" presId="urn:microsoft.com/office/officeart/2005/8/layout/lProcess2"/>
    <dgm:cxn modelId="{8C8F14F6-5B19-3A43-8A44-01556DF798CB}" type="presParOf" srcId="{B23DC7F8-6C83-CC4B-909C-73092C5601AB}" destId="{CA0B316B-7B6F-2144-A954-FE8B7DA8A9F4}" srcOrd="1" destOrd="0" presId="urn:microsoft.com/office/officeart/2005/8/layout/lProcess2"/>
    <dgm:cxn modelId="{95A1189E-80BC-AE42-852B-C1F7D7F752E4}" type="presParOf" srcId="{B23DC7F8-6C83-CC4B-909C-73092C5601AB}" destId="{2CC1B147-AE7D-A34F-82F9-DD38261ADD87}" srcOrd="2" destOrd="0" presId="urn:microsoft.com/office/officeart/2005/8/layout/lProcess2"/>
    <dgm:cxn modelId="{A78F074C-980D-1B4D-9DC2-8F4540BB4125}" type="presParOf" srcId="{2CC1B147-AE7D-A34F-82F9-DD38261ADD87}" destId="{78DF56F7-36B9-7845-A88D-978C7DD380A6}" srcOrd="0" destOrd="0" presId="urn:microsoft.com/office/officeart/2005/8/layout/lProcess2"/>
    <dgm:cxn modelId="{90373F88-A59C-F549-8C52-7BAD147BB2E5}" type="presParOf" srcId="{78DF56F7-36B9-7845-A88D-978C7DD380A6}" destId="{32746930-5DB3-C041-8251-D9A0216F608E}" srcOrd="0" destOrd="0" presId="urn:microsoft.com/office/officeart/2005/8/layout/lProcess2"/>
    <dgm:cxn modelId="{054F4974-4C80-744F-8F73-4A3B997F234A}" type="presParOf" srcId="{4DAAE477-DB43-3F47-9638-C8F12528932A}" destId="{7FF51532-945B-D14C-8CF1-4448594810F2}" srcOrd="3" destOrd="0" presId="urn:microsoft.com/office/officeart/2005/8/layout/lProcess2"/>
    <dgm:cxn modelId="{5FBC1003-1CDE-AA4F-BA47-BB304493CA12}" type="presParOf" srcId="{4DAAE477-DB43-3F47-9638-C8F12528932A}" destId="{3E3EFCFD-92CA-7549-B09E-9A8906EC53A2}" srcOrd="4" destOrd="0" presId="urn:microsoft.com/office/officeart/2005/8/layout/lProcess2"/>
    <dgm:cxn modelId="{2FC85346-53F6-3945-B979-ABE0C9E92460}" type="presParOf" srcId="{3E3EFCFD-92CA-7549-B09E-9A8906EC53A2}" destId="{41D8A3A0-6DF2-AB46-AB53-333BDD99FCB6}" srcOrd="0" destOrd="0" presId="urn:microsoft.com/office/officeart/2005/8/layout/lProcess2"/>
    <dgm:cxn modelId="{8F07BE03-F3FF-3D45-8A66-344ABE0DB245}" type="presParOf" srcId="{3E3EFCFD-92CA-7549-B09E-9A8906EC53A2}" destId="{1A4E7D2E-E2B1-774F-9BF9-23A914D6F01E}" srcOrd="1" destOrd="0" presId="urn:microsoft.com/office/officeart/2005/8/layout/lProcess2"/>
    <dgm:cxn modelId="{5EDABBCD-9478-644B-8BCB-24386309EC33}" type="presParOf" srcId="{3E3EFCFD-92CA-7549-B09E-9A8906EC53A2}" destId="{9FAD15CD-016E-0842-A2AE-2BC52ADC9B82}" srcOrd="2" destOrd="0" presId="urn:microsoft.com/office/officeart/2005/8/layout/lProcess2"/>
    <dgm:cxn modelId="{0D6BD7D0-D274-0C4C-BD02-0649E885BF77}" type="presParOf" srcId="{9FAD15CD-016E-0842-A2AE-2BC52ADC9B82}" destId="{B7F02C8B-7943-1B45-8858-E6E13E4012D4}" srcOrd="0" destOrd="0" presId="urn:microsoft.com/office/officeart/2005/8/layout/lProcess2"/>
    <dgm:cxn modelId="{0958397D-0262-AA49-8F67-C26B655EA105}" type="presParOf" srcId="{B7F02C8B-7943-1B45-8858-E6E13E4012D4}" destId="{220981C7-655D-BB41-B6D9-8CF90E311B2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709D-7F47-994B-9CF2-C952C0C6C13D}">
      <dsp:nvSpPr>
        <dsp:cNvPr id="0" name=""/>
        <dsp:cNvSpPr/>
      </dsp:nvSpPr>
      <dsp:spPr>
        <a:xfrm rot="16200000">
          <a:off x="-1379709" y="1381785"/>
          <a:ext cx="4800600" cy="2037029"/>
        </a:xfrm>
        <a:prstGeom prst="flowChartManualOperation">
          <a:avLst/>
        </a:prstGeom>
        <a:solidFill>
          <a:schemeClr val="accent4">
            <a:lumMod val="75000"/>
          </a:schemeClr>
        </a:solidFill>
        <a:ln w="9525">
          <a:solidFill>
            <a:schemeClr val="accent4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Taking into account the types of attacks, the MAC needs to satisfy the following:</a:t>
          </a:r>
          <a:endParaRPr lang="en-US" sz="1500" b="1" i="0" kern="1200" dirty="0"/>
        </a:p>
      </dsp:txBody>
      <dsp:txXfrm rot="5400000">
        <a:off x="2076" y="960120"/>
        <a:ext cx="2037029" cy="2880360"/>
      </dsp:txXfrm>
    </dsp:sp>
    <dsp:sp modelId="{355D249C-4135-264C-9AA4-38F8B8368748}">
      <dsp:nvSpPr>
        <dsp:cNvPr id="0" name=""/>
        <dsp:cNvSpPr/>
      </dsp:nvSpPr>
      <dsp:spPr>
        <a:xfrm rot="16200000">
          <a:off x="810096" y="1381785"/>
          <a:ext cx="4800600" cy="2037029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rPr>
            <a:t>The first requirement deals with message replacement attacks, in which an opponent is able to construct a new message to match a given MAC, even though the opponent does not know and does not learn the key</a:t>
          </a:r>
          <a:endParaRPr lang="en-US" sz="1500" b="1" i="0" kern="1200" dirty="0"/>
        </a:p>
      </dsp:txBody>
      <dsp:txXfrm rot="5400000">
        <a:off x="2191881" y="960120"/>
        <a:ext cx="2037029" cy="2880360"/>
      </dsp:txXfrm>
    </dsp:sp>
    <dsp:sp modelId="{2B5F3EFE-B469-D54B-9DB0-72961539BBD1}">
      <dsp:nvSpPr>
        <dsp:cNvPr id="0" name=""/>
        <dsp:cNvSpPr/>
      </dsp:nvSpPr>
      <dsp:spPr>
        <a:xfrm rot="16200000">
          <a:off x="2999903" y="1381785"/>
          <a:ext cx="4800600" cy="2037029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477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rPr>
            <a:t>The second requirement deals with the need to thwart a brute-force attack based on chosen plaintext </a:t>
          </a:r>
        </a:p>
      </dsp:txBody>
      <dsp:txXfrm rot="5400000">
        <a:off x="4381688" y="960120"/>
        <a:ext cx="2037029" cy="2880360"/>
      </dsp:txXfrm>
    </dsp:sp>
    <dsp:sp modelId="{378057DA-9A05-9149-8D2C-22685B173615}">
      <dsp:nvSpPr>
        <dsp:cNvPr id="0" name=""/>
        <dsp:cNvSpPr/>
      </dsp:nvSpPr>
      <dsp:spPr>
        <a:xfrm rot="16200000">
          <a:off x="5189709" y="1381785"/>
          <a:ext cx="4800600" cy="2037029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477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rPr>
            <a:t>The final requirement dictates that the authentication algorithm should not be weaker with respect to certain parts or bits of the message than others</a:t>
          </a:r>
          <a:endParaRPr lang="en-US" sz="1900" kern="1200" dirty="0">
            <a:latin typeface="Arial" pitchFamily="-84" charset="0"/>
            <a:ea typeface="ＭＳ Ｐゴシック" pitchFamily="-84" charset="-128"/>
            <a:cs typeface="ＭＳ Ｐゴシック" pitchFamily="-84" charset="-128"/>
          </a:endParaRPr>
        </a:p>
      </dsp:txBody>
      <dsp:txXfrm rot="5400000">
        <a:off x="6571494" y="960120"/>
        <a:ext cx="2037029" cy="2880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F82A7-2676-8E4E-8979-085535B19D56}">
      <dsp:nvSpPr>
        <dsp:cNvPr id="0" name=""/>
        <dsp:cNvSpPr/>
      </dsp:nvSpPr>
      <dsp:spPr>
        <a:xfrm>
          <a:off x="0" y="301809"/>
          <a:ext cx="79248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354076" rIns="61505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Attack the key space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If an attacker can determine the MAC key then it is possible to generate a valid MAC value for any input </a:t>
          </a:r>
          <a:r>
            <a:rPr lang="en-US" sz="1700" i="1" kern="1200" dirty="0" smtClean="0"/>
            <a:t>x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Attack the MAC value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Objective is to generate a valid tag for a given message or to find a message that matches a given tag</a:t>
          </a:r>
        </a:p>
      </dsp:txBody>
      <dsp:txXfrm>
        <a:off x="0" y="301809"/>
        <a:ext cx="7924800" cy="2034900"/>
      </dsp:txXfrm>
    </dsp:sp>
    <dsp:sp modelId="{152F7F99-21E6-FA41-9A9B-75F753A7D577}">
      <dsp:nvSpPr>
        <dsp:cNvPr id="0" name=""/>
        <dsp:cNvSpPr/>
      </dsp:nvSpPr>
      <dsp:spPr>
        <a:xfrm>
          <a:off x="396240" y="50889"/>
          <a:ext cx="5547360" cy="50184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lines of attack: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738" y="75387"/>
        <a:ext cx="549836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78CB5-0A17-534D-8BAF-D192F37C9FA8}">
      <dsp:nvSpPr>
        <dsp:cNvPr id="0" name=""/>
        <dsp:cNvSpPr/>
      </dsp:nvSpPr>
      <dsp:spPr>
        <a:xfrm>
          <a:off x="744" y="0"/>
          <a:ext cx="1934765" cy="337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Data that will be both authenticated and encrypted  </a:t>
          </a:r>
          <a:endParaRPr lang="en-US" sz="1500" b="1" i="0" kern="1200" dirty="0"/>
        </a:p>
      </dsp:txBody>
      <dsp:txXfrm>
        <a:off x="744" y="0"/>
        <a:ext cx="1934765" cy="1013460"/>
      </dsp:txXfrm>
    </dsp:sp>
    <dsp:sp modelId="{1E40D5F7-D92A-C641-AB69-B58BE9E4F236}">
      <dsp:nvSpPr>
        <dsp:cNvPr id="0" name=""/>
        <dsp:cNvSpPr/>
      </dsp:nvSpPr>
      <dsp:spPr>
        <a:xfrm>
          <a:off x="194220" y="1013460"/>
          <a:ext cx="1547812" cy="21958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/>
            <a:t>This is the plaintext message P of the data block</a:t>
          </a:r>
        </a:p>
      </dsp:txBody>
      <dsp:txXfrm>
        <a:off x="239554" y="1058794"/>
        <a:ext cx="1457144" cy="2105162"/>
      </dsp:txXfrm>
    </dsp:sp>
    <dsp:sp modelId="{8962FEE3-16D6-AC4C-9C3D-06EDCF54DA89}">
      <dsp:nvSpPr>
        <dsp:cNvPr id="0" name=""/>
        <dsp:cNvSpPr/>
      </dsp:nvSpPr>
      <dsp:spPr>
        <a:xfrm>
          <a:off x="2080617" y="0"/>
          <a:ext cx="1934765" cy="337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Associated data A that will be authenticated but not encrypted</a:t>
          </a:r>
        </a:p>
      </dsp:txBody>
      <dsp:txXfrm>
        <a:off x="2080617" y="0"/>
        <a:ext cx="1934765" cy="1013460"/>
      </dsp:txXfrm>
    </dsp:sp>
    <dsp:sp modelId="{32746930-5DB3-C041-8251-D9A0216F608E}">
      <dsp:nvSpPr>
        <dsp:cNvPr id="0" name=""/>
        <dsp:cNvSpPr/>
      </dsp:nvSpPr>
      <dsp:spPr>
        <a:xfrm>
          <a:off x="2274093" y="1013460"/>
          <a:ext cx="1547812" cy="21958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/>
            <a:t>An example is a protocol header that must be transmitted in the clear for proper protocol operation but which needs to be authenticated</a:t>
          </a:r>
        </a:p>
      </dsp:txBody>
      <dsp:txXfrm>
        <a:off x="2319427" y="1058794"/>
        <a:ext cx="1457144" cy="2105162"/>
      </dsp:txXfrm>
    </dsp:sp>
    <dsp:sp modelId="{41D8A3A0-6DF2-AB46-AB53-333BDD99FCB6}">
      <dsp:nvSpPr>
        <dsp:cNvPr id="0" name=""/>
        <dsp:cNvSpPr/>
      </dsp:nvSpPr>
      <dsp:spPr>
        <a:xfrm>
          <a:off x="4160490" y="0"/>
          <a:ext cx="1934765" cy="337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A nonce N that is assigned to the payload and the associated data</a:t>
          </a:r>
        </a:p>
      </dsp:txBody>
      <dsp:txXfrm>
        <a:off x="4160490" y="0"/>
        <a:ext cx="1934765" cy="1013460"/>
      </dsp:txXfrm>
    </dsp:sp>
    <dsp:sp modelId="{220981C7-655D-BB41-B6D9-8CF90E311B2D}">
      <dsp:nvSpPr>
        <dsp:cNvPr id="0" name=""/>
        <dsp:cNvSpPr/>
      </dsp:nvSpPr>
      <dsp:spPr>
        <a:xfrm>
          <a:off x="4353966" y="1013460"/>
          <a:ext cx="1547812" cy="21958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/>
            <a:t>This is a unique value that is different for every instance during the lifetime of a protocol association and is intended to prevent replay attacks and certain other types of attacks</a:t>
          </a:r>
          <a:endParaRPr lang="en-US" sz="1200" b="1" i="0" kern="1200" dirty="0"/>
        </a:p>
      </dsp:txBody>
      <dsp:txXfrm>
        <a:off x="4399300" y="1058794"/>
        <a:ext cx="1457144" cy="2105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8E01877B-E5FC-4F44-9FC7-4B20506F310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This chapter begins with an introduction to the requirements for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digital signature and the types of attacks to be countered. Then the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approaches are surveyed. The remainder of the chapter deals with the fundamental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approach to message authentication known as the message authentication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(MAC). Following an overview of this topic, the chapter looks at security considerations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MACs. This is followed by a discussion of specific MACs in two categories: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those built from cryptographic hash functions and those built using a block cipher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mode of operation. Next, we look at a relatively recent approach known as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encryption. Finally, we look at the use of cryptographic hash functions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MACs for pseudorandom number generation.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0E2E4-7EF1-9740-B874-0923C8317D3F}" type="slidenum">
              <a:rPr lang="en-AU" smtClean="0">
                <a:latin typeface="Arial" pitchFamily="-84" charset="0"/>
              </a:rPr>
              <a:pPr/>
              <a:t>1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RFC 2104 lists the following design objectives for HMAC:  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To use, without modifications, available hash functions. In particular, hash functions that perform well in software, and for which code is freely and widely available. 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To allow for easy replaceability of the embedded hash function in case faster or more secure hash functions are found or required.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To preserve the original performance of the hash function without incurring a significant degradation.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To use and handle keys in a simple way. 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• To have a well understood cryptographic analysis of the strength of the authentication mechanism based on reasonable assumptions about the embedded hash function. </a:t>
            </a:r>
          </a:p>
          <a:p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first two objectives are important to the acceptability of HMAC. HMAC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treats the hash function as a “black box.” This has two benefits. First, an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implementation of a hash function can be used as a module in implementing HMAC.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this way, the bulk of the HMAC code is prepackaged and ready to use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modification. Second, if it is ever desired to replace a given hash function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HMAC implementation, all that is required is to remove the existing hash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module and drop in the new module. This could be done if a faster hash function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desired. More important, if the security of the embedded hash function were compromised,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security of HMAC could be retained simply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by replacing the embedded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hash function with a more secure one (e.g., replacing SHA- 2 with SHA-3).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last design objective in the preceding list is, in fact, the main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HMAC over other proposed hash-based schemes. HMAC can be proven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provided that the embedded hash function has some reasonable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strengths. We return to this point later in this section, but first we examine the 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HMAC.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5FEDC-4976-554C-9DD6-D5B564CC70AD}" type="slidenum">
              <a:rPr lang="en-AU" smtClean="0">
                <a:latin typeface="Arial" pitchFamily="-84" charset="0"/>
              </a:rPr>
              <a:pPr/>
              <a:t>10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C37A4-4843-BD44-B333-0F6B06EFC964}" type="slidenum">
              <a:rPr lang="en-AU">
                <a:latin typeface="Arial" pitchFamily="-84" charset="0"/>
              </a:rPr>
              <a:pPr/>
              <a:t>11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5867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12.5 illustrates the overall operation of HMAC.</a:t>
            </a:r>
            <a:endParaRPr lang="en-US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9EF42-2981-6B41-AD79-4DFB7116F037}" type="slidenum">
              <a:rPr lang="en-AU">
                <a:latin typeface="Arial" pitchFamily="-84" charset="0"/>
              </a:rPr>
              <a:pPr/>
              <a:t>12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security of any MAC function based on an embedded hash function depends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some way on the cryptographic strength of the underlying hash function.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appeal of HMAC is that its designers have been able to prove an exact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between the strength of the embedded hash function and the strength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HMAC.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security of a MAC function is generally expressed in terms of the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successful forgery with a given amount of time spent by the forger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given number of message-tag pairs created with the same key. In essence,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proved in [BELL96a] that for a given level of effort (time, message–tag pairs)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messages generated by a legitimate user and seen by the attacker, the probability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successful attack on HMAC is equivalent to one of the following attacks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embedded hash function.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 The attacker is able to compute an output of the compression function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an IV  that is random, secret, and unknown to the attacker.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 The attacker finds collisions in the hash function even when the IV  is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secret.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44543-A05C-F34C-988B-EFC379C870EE}" type="slidenum">
              <a:rPr lang="en-AU">
                <a:latin typeface="Arial" pitchFamily="-84" charset="0"/>
              </a:rPr>
              <a:pPr/>
              <a:t>13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Data Authentication Algorithm  (DAA), based on DES, has been one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most widely used MACs for a number of years. The algorithm is both a FIPS publication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(FIPS PUB 113) and an ANSI standard (X9.17). However, as we discuss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subsequently, security weaknesses in this algorithm have been discovered, and it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being replaced by newer and stronger algorithms.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algorithm can be defined as using the cipher block chaining (CBC) mode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operation of DES (Figure 6.4) with an initialization vector of zero. The data (e.g.,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message, record, file, or program) to be authenticated are grouped into contiguous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64-bit blocks: D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D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,. . .  , D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If necessary, the final block is padded on the right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zeroes to form a full 64-bit block. Using the DES encryption algorithm E and a secret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 K , a data authentication code (DAC) is calculated as follows (Figure 12.7).</a:t>
            </a:r>
            <a:endParaRPr lang="en-US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Authenticated encryption (AE) is a term used to describe encryption systems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simultaneously protect confidentiality and authenticity (integrity) of communications.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Many applications and protocols require both forms of security, but until recently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two services have been designed separately.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[BLAC05] discussed four common approaches to providing both confidentiality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encryption for a message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HtE: Hash-then-encrypt.  First compute the cryptographic hash function over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as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 (M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). Then encrypt the message plus hash function: E(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 , (M ||h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MtE: MAC-then-encrypt.  Use two keys. First authenticate the plaintext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computing the MAC value as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 MAC(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2000" kern="1200" baseline="-250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rPr>
              <a:t>1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). Then encrypt the message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plus tag: E(K</a:t>
            </a:r>
            <a:r>
              <a:rPr lang="en-US" sz="2000" kern="1200" baseline="-250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rPr>
              <a:t>2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[M}T  ]). This approach is taken by the SSL/TLS protocols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(Chapter 17).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EtM: Encrypt-then-MAC.  Use two keys. First encrypt the message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yield the ciphertext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 E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(K</a:t>
            </a:r>
            <a:r>
              <a:rPr lang="en-US" sz="2000" kern="1200" baseline="-250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rPr>
              <a:t>2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). Then authenticate the ciphertext with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 MAC(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2000" kern="1200" baseline="-250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rPr>
              <a:t>1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C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 to yield the pair 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 , 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). This approach is used in the IPsec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protocol (Chapter 20).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• E&amp;M: Encrypt-and-MAC.  Use two keys. Encrypt the message to yield the ciphertext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 E(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2000" kern="1200" baseline="-250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rPr>
              <a:t>2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). Authenticate the plaintext with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 MAC(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2000" i="1" kern="1200" baseline="-25000" dirty="0" smtClean="0">
                <a:solidFill>
                  <a:schemeClr val="tx2"/>
                </a:solidFill>
                <a:latin typeface="+mn-lt"/>
                <a:ea typeface="ＭＳ Ｐゴシック" pitchFamily="-84" charset="-128"/>
                <a:cs typeface="+mn-cs"/>
              </a:rPr>
              <a:t>1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yield the pair (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 , 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). These operations can be performed in either order.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approach is used by the SSH protocol (Chapter 17).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Both decryption and verification are straightforward for each approach.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HtE, MtE, and E&amp;M, decrypt first, then verify. For EtM, verify first, then decrypt.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are security vulnerabilities with all of these approaches. The HtE approach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used in the Wired Equivalent Privacy (WEP) protocol to protect WiFi networks.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approach had fundamental weaknesses and led to the replacement of the WEP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protocol. [BLAC05] and [BELL00] point out that there are security concerns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each of the three encryption/MAC approaches listed above. Nevertheless,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proper design, any of these approaches can provide a high level of security. This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goal of the two approaches discussed in this section, both of which have been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standardized by NIST.</a:t>
            </a:r>
            <a:endParaRPr lang="en-US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D2C56-73F0-E144-8A2F-6F4099EC5144}" type="slidenum">
              <a:rPr lang="en-AU" smtClean="0">
                <a:latin typeface="Arial" pitchFamily="-84" charset="0"/>
              </a:rPr>
              <a:pPr/>
              <a:t>14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CCM mode of operation was standardized by NIST specifically to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security requirements of IEEE 802.11 WiFi wireless local area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(Chapter 18), but can be used in any networking application requiring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encryption. CCM is a variation of the encrypt-and-MAC approach to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encryption. It is defined in NIST SP 800-38C.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key algorithmic ingredients of CCM are the AES encryption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(Chapter 5), the CTR mode of operation (Chapter 6), and the CMAC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 (Section 12.6). A single key K  is used for both encryption and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A4E41-4147-5F45-9E1F-E5E1C7C5D2AC}" type="slidenum">
              <a:rPr lang="en-AU" smtClean="0">
                <a:latin typeface="Arial" pitchFamily="-84" charset="0"/>
              </a:rPr>
              <a:pPr/>
              <a:t>15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input to the CCM encryption process consists of three elements.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Data that will be both authenticated and encrypted. This is the plaintext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 of data block.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Associated data A that will be authenticated but not encrypted. An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a protocol header that must be transmitted in the clear for proper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operation but which needs to be authenticated.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3. A nonce N that is assigned to the payload and the associated data. This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unique value that is different for every instance during the lifetime of a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association and is intended to prevent replay attacks and certain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types of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1877B-E5FC-4F44-9FC7-4B20506F310A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Figure 12.9 illustrates the operation of CCM. For authentication, the input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includes the nonce, the associated data, and the plaintext. This input is formatted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a sequence of blocks B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through B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The first block contains the nonce plus some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formatting bits that indicate the lengths of the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 , A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elements. This is followed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by zero or more blocks that contain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followed by zero of more blocks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contain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The resulting sequence of blocks serves as input to the CMAC algorithm,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which produces a MAC value with length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Tlen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which is less than or equal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block length (Figure 12.9a).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encryption, a sequence of counters is generated that must be independent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nonce. The authentication tag is encrypted in CTR mode using the single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counter Ctr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The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Tlen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most significant bits of the output are XORed with the tag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produce an encrypted tag. The remaining counters are used for the CTR mode encryption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plaintext (Figure 6.7). The encrypted plaintext is concatenated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encrypted tag to form the ciphertext output (Figure 12.9b).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CCM is a relatively complex algorithm. Note that it requires two 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passes through the plaintext, once to generate the MAC value, and once for encryption.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Further, the details of the specification require a tradeoff between the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nonce and the length of the tag, which is an unnecessary restriction.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note that the encryption key is used twice with the CTR encryption mode: once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generate the tag and once to encrypt the plaintext plus tag. Whether these complexities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add to the security of the algorithm is not clear. In any case, two analyses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algorithm ([JONS02] and [ROGA03]) conclude that CCM provides a high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level of security.</a:t>
            </a:r>
            <a:endParaRPr lang="en-US" b="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C45B8-04DF-BE41-97F3-DDA9FA555FA7}" type="slidenum">
              <a:rPr lang="en-AU" smtClean="0">
                <a:latin typeface="Arial" pitchFamily="-84" charset="0"/>
              </a:rPr>
              <a:pPr/>
              <a:t>17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GCM mode of operation, standardized by NIST in NIST SP 800-38D, is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be parallelizable so that it can provide high throughput with low cost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low latency. In essence, the message is encrypted in variant of CTR mode.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ciphertext is multiplied with key material and message length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over GF(2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128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) to generate the authenticator tag. The standard also specifies a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operation that supplies the MAC only, known as GMAC.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GCM mode makes use of two functions: GHASH, which is a keyed hash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function, and GCTR, which is essentially the CTR mode with the counters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by a simple increment by one operation.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8B97D-6D97-E741-8931-7A7DE0EB6C20}" type="slidenum">
              <a:rPr lang="en-AU" smtClean="0">
                <a:latin typeface="Arial" pitchFamily="-84" charset="0"/>
              </a:rPr>
              <a:pPr/>
              <a:t>18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The essential elements of any pseudorandom number generator (PRNG) are a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 and a deterministic algorithm for generating a stream of pseudorandom bits.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the algorithm is used as a pseudorandom function (PRF) to produce a required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value, such as a session key, then the seed should only be known to the user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PRF. If the algorithm is used to produce a stream encryption function, then the seed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has the role of a secret key that must be known to the sender and the receiver.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 noted in Chapters 7 and 10 that, because an encryption algorithm produces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apparently random output, it can serve as the basis of a (PRNG). Similarly,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hash function or MAC produces apparently random output and can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build a PRNG. Both ISO standard 18031 (Random Bit Generation ) and NIST 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800-90 (Recommendation for Random Number Generation Using Deterministic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Random Bit Generators ) define an approach for random number generation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cryptographic hash function. SP 800-90 also defines a random number generator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based on HMAC. We look at these two approaches in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1877B-E5FC-4F44-9FC7-4B20506F310A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FBB41-D1EB-224C-BB0E-77BBD30CB389}" type="slidenum">
              <a:rPr lang="en-AU">
                <a:latin typeface="Arial" pitchFamily="-84" charset="0"/>
              </a:rPr>
              <a:pPr/>
              <a:t>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the context of communications across a network, the following attacks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identified.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Disclosure:  Release of message contents to any person or process not possessing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appropriate cryptographic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Traffic analysis:  Discovery of the pattern of traffic between parties. In a connection-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oriented application, the frequency and duration of connections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determined. In either a connection-oriented or connectionless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number and length of messages between parties could be determined.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3. Masquerade:  Insertion of messages into the network from a fraudulent source.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includes the creation of messages by an opponent that are purported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come from an authorized entity. Also included are fraudulent acknowledgments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message receipt or nonreceipt by someone other than the message recipient.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4. Content modification:  Changes to the contents of a message, including insertion,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deletion, transposition, and modification.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5. Sequence modification:  Any modification to a sequence of messages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parties, including insertion, deletion, and reordering.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6. Timing modification:  Delay or replay of messages. In a connection-oriented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application, an entire session or sequence of messages could be a replay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some previous valid session, or individual messages in the sequence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delayed or replayed. In a connectionless application, an individual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(e.g., datagram) could be delayed or replayed.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7. Source repudiation:  Denial of transmission of message by source.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8. Destination repudiation:  Denial of receipt of message by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Measures to deal with the first two attacks are in the realm of message confidentiality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are dealt with in Part One. Measures to deal with items (3) through (6)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the foregoing list are generally regarded as message authentication.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dealing specifically with item (7) come under the heading of digital signatures.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Generally, a digital signature technique will also counter some or all of the attacks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listed under items (3) through (6). Dealing with item (8) may require a combination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use of digital signatures and a protocol designed to counter this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summary, message authentication is a procedure to verify that received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messages come from the alleged source and have not been altered. Message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may also verify sequencing and timeliness. A digital signature is an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technique that also includes measures to counter repudiation by the source.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12.14a shows the basic strategy for a hash-based PRNG specified in SP 800-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90 and ISO 18031.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Although there are no known or suspected weaknesses in the use of a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hash function for a PRNG in the manner of Figure 12.14a, a higher degree of confidence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be achieved by using a MAC. Almost invariably, HMAC is used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constructing a MAC-based PRNG. This is because HMAC is a widely used standardized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 function and is implemented in many protocols and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 SP 800-90 points out, the disadvantage of this approach compared to the hash 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approach is that the execution time is twice as long, because HMAC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two executions of the underlying hash function for each output block. The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HMAC approach is that it provides a greater degree of confidence in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security, compared to a pure hash-based approach.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the MAC-based approach, there are two inputs: a key K  and a seed V 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effect, the combination of K  and V  form the overall seed for the PRNG specified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SP 800-90. Figure 12.14b shows the basic structure of the PRNG mechanism,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leftmost column of Figure 12.15 shows the logic. Note that the key remains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same for each block of output, and the data input for each block is equal to the tag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output of the previous block. The SP 800-90 specification also provides for periodically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updating K  and V  to enhance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1877B-E5FC-4F44-9FC7-4B20506F310A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Consider the straightforward use of symmetric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(Figure 12.1a). A message M  transmitted from source A to destination B is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using a secret key K  shared by A and B. If no other party knows the key,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then confidentiality is provided: No other party can recover the plaintext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message.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addition, B is assured that the message was generated by A. Why?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message must have come from A, because A is the only other party that possesses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  and therefore the only other party with the information necessary to construct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ciphertext that can be decrypted with K . Furthermore, if M  is recovered, B knows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that none of the bits of M  have been altered, because an opponent that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know K  would not know how to alter bits in the ciphertext to produce the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changes in the plaintext.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 we may say that symmetric encryption provides authentication as well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confidentiality. However, this flat statement needs to be qualified. Consider exactly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what is happening at B. Given a decryption function D and a secret key K 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destination will accept any  input X  and produce output Y = D (K , X ). If X  is the ciphertext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a legitimate message M  produced by the corresponding encryption function,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then Y  is some plaintext message M . Otherwise, Y  will likely be a meaningless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sequence of bits. There may need to be some automated means of determining at 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whether Y  is legitimate plaintext and therefore must have come from 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implications of the line of reasoning in the preceding paragraph are profound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the point of view of authentication. Suppose the message M  can be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arbitrary bit pattern. In that case, there is no way to determine automatically,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destination, whether an incoming message is the ciphertext of a legitimate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This conclusion is incontrovertible: If M  can be any bit pattern, then regardless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value of X , the value Y =  D(K , X ) is some  bit pattern and therefore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accepted as authentic plaintext.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Thus, in general, we require that only a small subset of all possible bit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considered legitimate plaintext. In that case, any spurious ciphertext is unlikely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produce legitimate plaintext. For example, suppose that only one bit pattern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10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6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is legitimate plaintext. Then the probability that any randomly chosen bit pattern,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treated as ciphertext, will produce a legitimate plaintext message is only 10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-6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1877B-E5FC-4F44-9FC7-4B20506F310A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91D36-BC66-6B4D-BB43-909C7090ACE4}" type="slidenum">
              <a:rPr lang="en-AU">
                <a:latin typeface="Arial" pitchFamily="-84" charset="0"/>
              </a:rPr>
              <a:pPr/>
              <a:t>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straightforward use of public-key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(Figure 12.1b) provides confidentiality but not authentication. The source (A) uses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public key PU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of the destination (B) to encrypt M . Because only B has the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private key PR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only B can decrypt the message. This scheme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 authentication, because any opponent could also use B’s public key to encrypt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message and claim to be 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provide authentication, A uses its private key to encrypt the message,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 uses A’s public key to decrypt (Figure 12.1c). This provides authentication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same type of reasoning as in the symmetric encryption case: The message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have come from A because A is the only party that possesses PR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and therefore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only party with the information necessary to construct ciphertext that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decrypted with PU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Again, the same reasoning as before applies: There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some internal structure to the plaintext so that the receiver can distinguish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well-formed plaintext and random bits.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Assuming there is such structure, then the scheme of Figure 12.1c does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authentication. It also provides what is known as digital signature.  Only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could have constructed the ciphertext because only A possesses PR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Not even B,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recipient, could have constructed the ciphertext. Therefore, if B is in possession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ciphertext, B has the means to prove that the message must have come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A. In effect, A has “signed” the message by using its private key to encrypt.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Note that this scheme does not provide confidentiality. Anyone in possession of A’s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public key can decrypt the ciphertext.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provide both confidentiality and authentication, A can encrypt M 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using its private key, which provides the digital signature, and then using B’s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key, which provides confidentiality (Figure 12.1d). The disadvantage of this approach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 that the public-key algorithm, which is complex, must be exercised four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times rather than two in each communication.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 alternative authentication technique involves the use of a secret key to generate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small fixed-size block of data, known as a cryptographic checksum  or MAC, that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appended to the message. This technique assumes that two communicating parties,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say A and B, share a common secret key K . When A has a message to send to B,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calculates the MAC as a function of the message and the key: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MAC =  C(K , M 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 =  input message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 =  MAC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 =  shared secret key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 =  message authentication code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message plus MAC are transmitted to the intended recipient. The recipient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performs the same calculation on the received message, using the same secret key,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generate a new MAC. The received MAC is compared to the calculated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(Figure 12.4a). If we assume that only the receiver and the sender know the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secret key, and if the received MAC matches the calculated MAC, then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 The receiver is assured that the message has not been altered. If an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alters the message but does not alter the MAC, then the receiver’s calculation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the MAC will differ from the received MAC. Because the attacker is assumed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 to know the secret key, the attacker cannot alter the MAC to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the alterations in the message.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 The receiver is assured that the message is from the alleged sender.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 one else knows the secret key, no one else could prepare a message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proper MAC.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3. If the message includes a sequence number (such as is used with HDLC, X.25,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TCP), then the receiver can be assured of the proper sequence because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attacker cannot successfully alter the sequence number.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MAC function is similar to encryption. One difference is that the MAC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 need not be reversible, as it must be for decryption. In general, the MAC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function is a many-to-one function. The domain of the function consists of messages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some arbitrary length, whereas the range consists of all possible MACs and all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possible keys. If an n -bit MAC is used, then there are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possible MACs, whereas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are N  possible messages with N &gt;&gt; 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Furthermore, with a k -bit key, there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are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possible keys.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process depicted in Figure 12.4a provides authentication but not confidentiality,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because the message as a whole is transmitted in the clear. Confidentiality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be provided by performing message encryption either after (Figure 12.4b)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before (Figure 12.4c) the MAC algorithm. In both these cases, two separate keys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needed, each of which is shared by the sender and the receiver. In the first case,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 is calculated with the message as input and is then concatenated to the message.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entire block is then encrypted. In the second case, the message is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first. Then the MAC is calculated using the resulting ciphertext and is concatenated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the ciphertext to form the transmitted block. Typically, it is preferable to tie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authentication directly to the plaintext, so the method of Figure 12.4b is used.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1877B-E5FC-4F44-9FC7-4B20506F310A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206EC-3A20-B94E-BFBF-15CE47DE0973}" type="slidenum">
              <a:rPr lang="en-AU">
                <a:latin typeface="Arial" pitchFamily="-84" charset="0"/>
              </a:rPr>
              <a:pPr/>
              <a:t>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 assessing the security of a MAC function, we need to consider the types of attacks that may be mounted against it. Hence it needs to satisfy the listed requirements.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first requirement deals with message replacement attacks, in which an opponent is able to construct a new message to match a given MAC, even though the opponent does not know and does not learn the key.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second requirement deals with the need to thwart a brute-force attack based on chosen plaintext. 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final requirement dictates that the authentication algorithm should not be weaker with respect to certain parts or bits of the message than others.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AF2D4-5370-B24A-AC0D-F2C5C66B543D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 brute-force attack on a MAC is a more difficult undertaking than a brute-force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 on a hash function because it requires known message-tag pairs. Let us see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why this is so. To attack a hash code, we can proceed in the following way. Given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fixed message x  with n -bit hash code h =  H(x ), a brute-force method of finding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collision is to pick a random bit string y  and check if H(y ) =  H(x ). The attacker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do this repeatedly off line. Whether an off-line attack can be used on a MAC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 depends on the relative size of the key and the tag.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attacker would like to come up with the valid MAC code for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given message x . There are two lines of attack possible: attack the key space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 the MAC value. We examine each of these in turn.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If an attacker can determine the MAC key, then it is possible to generate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valid MAC value for any input x . Suppose the key size is k  bits and that the attacker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has one known text-tag pair. Then the attacker can compute the n -bit tag on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known text for all possible keys. At least one key is guaranteed to produce the correct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tag, namely, the valid key that was initially used to produce the known text-tag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pair. This phase of the attack takes a level of effort proportional to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(that is,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operation for each of the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possible key values). However, as was described earlier,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because the MAC is a many-to-one mapping, there may be other keys that produce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correct value. Thus, if more than one key is found to produce the correct value,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additional text-tag pairs must be tested. It can be shown that the level of effort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drops off rapidly with each additional text-MAC pair and that the overall level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effort is roughly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[MENE97].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attacker can also work on the tag without attempting to recover the key.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Here, the objective is to generate a valid tag for a given message or to find a message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that matches a given tag. In either case, the level of effort is comparable to that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attacking the one-way or weak collision-resistant property of a hash code, or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.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case of the MAC, the attack cannot be conducted off line without further input;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attacker will require chosen text-tag pairs or knowledge of the key.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summarize, the level of effort for brute-force attack on a MAC algorithm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can be expressed as min(2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2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). The assessment of strength is similar to that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symmetric encryption algorithms. It would appear reasonable to require that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key length and tag length satisfy a relationship such as min(k , n) ≥ N , where N 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perhaps in the range of 128 bits.</a:t>
            </a:r>
            <a:endParaRPr lang="en-US" b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1AD91-72C6-C84D-A61C-8779468DBB18}" type="slidenum">
              <a:rPr lang="en-AU">
                <a:latin typeface="Arial" pitchFamily="-84" charset="0"/>
              </a:rPr>
              <a:pPr/>
              <a:t>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As with encryption algorithms and hash functions, cryptanalytic attacks on MAC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algorithms seek to exploit some property of the algorithm to perform some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other than an exhaustive search. The way to measure the resistance of a MAC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cryptanalysis is to compare its strength to the effort required for a brute-force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attack. That is, an ideal MAC algorithm will require a cryptanalytic effort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greater than or equal to the brute-force effort.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is much more variety in the structure of MACs than in hash functions,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 it is difficult to generalize about the cryptanalysis of MACs. Furthermore, far 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work has been done on developing such attacks. A useful survey of some methods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specific MACs is [PREN96].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6E51D-BAAB-B244-A5B7-11D0FCFC0872}" type="slidenum">
              <a:rPr lang="en-AU">
                <a:latin typeface="Arial" pitchFamily="-84" charset="0"/>
              </a:rPr>
              <a:pPr/>
              <a:t>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Later in this chapter, we look at examples of a MAC based on the use of a symmetric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block cipher. This has traditionally been the most common approach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constructing a MAC. In recent years, there has been increased interest in developing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MAC derived from a cryptographic hash function. The motivations for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interest are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1.  Cryptographic hash functions such as MD5 and SHA generally execute faster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software than symmetric block ciphers such as DES.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2.  Library code for cryptographic hash functions is widely available.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the development of AES and the more widespread availability of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encryption algorithms, these considerations are less significant, but hash-based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MACs continue to be widely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hash function such as SHA was not designed for use as a MAC and cannot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 used directly for that purpose, because it does not rely on a secret key.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There have been a number of proposals for the incorporation of a secret key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 existing hash algorithm. The approach that has received the most support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HMAC [BELL96a, BELL96b]. HMAC has been issued as RFC 2104,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chosen as the mandatory-to-implement MAC for IP security, and is used in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Internet protocols, such as SSL. HMAC has also been issued as a NIST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(FIPS 198).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A2C889-37FC-C046-918F-581C92FAC5CF}" type="datetime1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D08-05CB-8041-A6F5-8B39A2358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D79-964E-A448-8064-06DBA4282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134-7B2A-5144-91AA-8D21FF7C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7C69-A4E4-6642-9B2D-EA3DE70B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F9B-91BA-5241-927F-DFD69C82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9E5C9-CB98-D348-A8A0-BFEA260A0170}" type="datetime1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E40-9566-FF47-84D5-E4C9DFD1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399-20FE-C646-851D-65041BC8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06F-F82C-C24B-ADFB-A876A59C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610-EA48-3F45-BACD-67F8C6B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1E9-418D-2440-8FFC-982A8556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CA6F8B6-D79F-7D42-8296-26A8574C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FD05123F-ECCC-3744-8046-0E4114F7D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12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Subtitle 13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6096000" cy="852488"/>
          </a:xfrm>
        </p:spPr>
        <p:txBody>
          <a:bodyPr>
            <a:normAutofit fontScale="92500"/>
          </a:bodyPr>
          <a:lstStyle/>
          <a:p>
            <a:r>
              <a:rPr lang="en-AU" sz="3600" dirty="0" smtClean="0"/>
              <a:t>Message </a:t>
            </a:r>
            <a:r>
              <a:rPr lang="en-AU" sz="3600" smtClean="0"/>
              <a:t>Authentication </a:t>
            </a:r>
            <a:r>
              <a:rPr lang="en-AU" sz="3600" smtClean="0"/>
              <a:t>Codes.</a:t>
            </a:r>
            <a:endParaRPr lang="en-US" sz="3600" dirty="0" smtClean="0"/>
          </a:p>
        </p:txBody>
      </p:sp>
      <p:pic>
        <p:nvPicPr>
          <p:cNvPr id="6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Design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RFC 2104 lists the following objectives for HMAC:</a:t>
            </a:r>
          </a:p>
          <a:p>
            <a:pPr lvl="1"/>
            <a:r>
              <a:rPr lang="en-US" dirty="0" smtClean="0"/>
              <a:t>To use, without modifications, available hash functions</a:t>
            </a:r>
          </a:p>
          <a:p>
            <a:pPr lvl="1"/>
            <a:r>
              <a:rPr lang="en-US" dirty="0" smtClean="0"/>
              <a:t>To allow for easy replaceability of the embedded hash function in case faster or more secure hash functions are found or required</a:t>
            </a:r>
          </a:p>
          <a:p>
            <a:pPr lvl="1"/>
            <a:r>
              <a:rPr lang="en-US" dirty="0" smtClean="0"/>
              <a:t>To preserve the original performance of the hash function without incurring a significant degradation</a:t>
            </a:r>
          </a:p>
          <a:p>
            <a:pPr lvl="1"/>
            <a:r>
              <a:rPr lang="en-US" dirty="0" smtClean="0"/>
              <a:t>To use and handle keys in a simple way</a:t>
            </a:r>
          </a:p>
          <a:p>
            <a:pPr lvl="1"/>
            <a:r>
              <a:rPr lang="en-US" dirty="0" smtClean="0"/>
              <a:t>To have a well understood cryptographic analysis of the strength of the authentication mechanism based on reasonable assumptions about the embedded hash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3276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HMAC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Structure</a:t>
            </a:r>
            <a:endParaRPr lang="en-AU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4118" t="7273" r="7059" b="11818"/>
              <a:stretch>
                <a:fillRect/>
              </a:stretch>
            </p:blipFill>
          </mc:Choice>
          <mc:Fallback>
            <p:blipFill>
              <a:blip r:embed="rId4"/>
              <a:srcRect l="14118" t="7273" r="7059" b="11818"/>
              <a:stretch>
                <a:fillRect/>
              </a:stretch>
            </p:blipFill>
          </mc:Fallback>
        </mc:AlternateContent>
        <p:spPr>
          <a:xfrm>
            <a:off x="3810000" y="0"/>
            <a:ext cx="5162672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632" y="3596243"/>
                <a:ext cx="5891303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𝑯𝑴𝑨𝑪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𝒐𝒑𝒂𝒅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)∥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[(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𝒑𝒂𝒅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]]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" y="3596243"/>
                <a:ext cx="5891303" cy="984885"/>
              </a:xfrm>
              <a:prstGeom prst="rect">
                <a:avLst/>
              </a:prstGeom>
              <a:blipFill>
                <a:blip r:embed="rId5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HMAC</a:t>
            </a:r>
            <a:endParaRPr lang="en-AU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Depends in some way on the cryptographic strength of the underlying hash function</a:t>
            </a:r>
          </a:p>
          <a:p>
            <a:r>
              <a:rPr lang="en-US" dirty="0" smtClean="0"/>
              <a:t>Appeal of HMAC is that its designers have been able to prove an exact relationship between the strength of the embedded hash function and the strength of HMAC</a:t>
            </a:r>
          </a:p>
          <a:p>
            <a:r>
              <a:rPr lang="en-US" dirty="0" smtClean="0"/>
              <a:t>Generally expressed in terms of the probability of successful forgery with a given amount of time spent by the forger and a given number of message-tag pairs created with the same key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7906">
            <a:off x="6994965" y="387885"/>
            <a:ext cx="1922509" cy="1444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3636" t="12941" r="3636" b="11765"/>
              <a:stretch>
                <a:fillRect/>
              </a:stretch>
            </p:blipFill>
          </mc:Choice>
          <mc:Fallback>
            <p:blipFill>
              <a:blip r:embed="rId4"/>
              <a:srcRect l="3636" t="12941" r="3636" b="11765"/>
              <a:stretch>
                <a:fillRect/>
              </a:stretch>
            </p:blipFill>
          </mc:Fallback>
        </mc:AlternateContent>
        <p:spPr>
          <a:xfrm>
            <a:off x="0" y="548680"/>
            <a:ext cx="9229819" cy="579120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Authenticated Encryption (AE)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814661"/>
            <a:ext cx="7570787" cy="4638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term used to describe encryption systems that simultaneously protect confidentiality and authenticity of communications</a:t>
            </a:r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Hash-then-encrypt: E(K, (M || </a:t>
            </a:r>
            <a:r>
              <a:rPr lang="en-US" i="1" dirty="0" smtClean="0"/>
              <a:t>h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MAC-then-encrypt: </a:t>
            </a:r>
            <a:r>
              <a:rPr lang="en-US" i="1" dirty="0" smtClean="0"/>
              <a:t>T = </a:t>
            </a:r>
            <a:r>
              <a:rPr lang="en-US" dirty="0" smtClean="0"/>
              <a:t>MAC(</a:t>
            </a:r>
            <a:r>
              <a:rPr lang="en-US" i="1" dirty="0" smtClean="0"/>
              <a:t>K</a:t>
            </a:r>
            <a:r>
              <a:rPr lang="en-US" sz="2595" i="1" baseline="-25000" dirty="0" smtClean="0"/>
              <a:t>1</a:t>
            </a:r>
            <a:r>
              <a:rPr lang="en-US" i="1" dirty="0" smtClean="0"/>
              <a:t>, M</a:t>
            </a:r>
            <a:r>
              <a:rPr lang="en-US" dirty="0" smtClean="0"/>
              <a:t>), E(K</a:t>
            </a:r>
            <a:r>
              <a:rPr lang="en-US" baseline="-25000" dirty="0" smtClean="0"/>
              <a:t>2</a:t>
            </a:r>
            <a:r>
              <a:rPr lang="en-US" dirty="0" smtClean="0"/>
              <a:t>, [M || </a:t>
            </a:r>
            <a:r>
              <a:rPr lang="en-US" i="1" dirty="0" smtClean="0"/>
              <a:t>T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Encrypt-then-MAC: </a:t>
            </a:r>
            <a:r>
              <a:rPr lang="en-US" i="1" dirty="0" smtClean="0"/>
              <a:t>C = E(K</a:t>
            </a:r>
            <a:r>
              <a:rPr lang="en-US" sz="2595" baseline="-25000" dirty="0" smtClean="0"/>
              <a:t>2</a:t>
            </a:r>
            <a:r>
              <a:rPr lang="en-US" i="1" dirty="0" smtClean="0"/>
              <a:t>, M)</a:t>
            </a:r>
            <a:r>
              <a:rPr lang="en-US" dirty="0" smtClean="0"/>
              <a:t>, </a:t>
            </a:r>
            <a:r>
              <a:rPr lang="en-US" i="1" dirty="0" smtClean="0"/>
              <a:t>T </a:t>
            </a:r>
            <a:r>
              <a:rPr lang="en-US" dirty="0" smtClean="0"/>
              <a:t>= MAC(</a:t>
            </a:r>
            <a:r>
              <a:rPr lang="en-US" i="1" dirty="0" smtClean="0"/>
              <a:t>K</a:t>
            </a:r>
            <a:r>
              <a:rPr lang="en-US" sz="2595" baseline="-25000" dirty="0" smtClean="0"/>
              <a:t>1</a:t>
            </a:r>
            <a:r>
              <a:rPr lang="en-US" i="1" dirty="0" smtClean="0"/>
              <a:t>, C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Encrypt-and-MAC: </a:t>
            </a:r>
            <a:r>
              <a:rPr lang="en-US" i="1" dirty="0" smtClean="0"/>
              <a:t>C </a:t>
            </a:r>
            <a:r>
              <a:rPr lang="en-US" dirty="0" smtClean="0"/>
              <a:t>= E(</a:t>
            </a:r>
            <a:r>
              <a:rPr lang="en-US" i="1" dirty="0" smtClean="0"/>
              <a:t>K</a:t>
            </a:r>
            <a:r>
              <a:rPr lang="en-US" sz="2595" baseline="-25000" dirty="0" smtClean="0"/>
              <a:t>2</a:t>
            </a:r>
            <a:r>
              <a:rPr lang="en-US" i="1" dirty="0" smtClean="0"/>
              <a:t>, M</a:t>
            </a:r>
            <a:r>
              <a:rPr lang="en-US" dirty="0" smtClean="0"/>
              <a:t>), T = MAC(</a:t>
            </a:r>
            <a:r>
              <a:rPr lang="en-US" i="1" dirty="0" smtClean="0"/>
              <a:t>K</a:t>
            </a:r>
            <a:r>
              <a:rPr lang="en-US" sz="2595" baseline="-25000" dirty="0" smtClean="0"/>
              <a:t>1</a:t>
            </a:r>
            <a:r>
              <a:rPr lang="en-US" i="1" dirty="0" smtClean="0"/>
              <a:t>, 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Both decryption and verification are straightforward for each approach</a:t>
            </a:r>
          </a:p>
          <a:p>
            <a:r>
              <a:rPr lang="en-US" dirty="0" smtClean="0"/>
              <a:t>There are security vulnerabilities with all of these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400" dirty="0" smtClean="0"/>
              <a:t>Counter with Cipher Block Chaining-Message Authentication Code (CCM)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00808"/>
            <a:ext cx="7570787" cy="48072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Was standardized by NIST specifically to support the security requirements of IEEE 802.11 WiFi wireless local area networks</a:t>
            </a:r>
          </a:p>
          <a:p>
            <a:r>
              <a:rPr lang="en-US" dirty="0" smtClean="0"/>
              <a:t>Variation of the encrypt-and-MAC approach to authenticated encryption</a:t>
            </a:r>
          </a:p>
          <a:p>
            <a:pPr lvl="1"/>
            <a:r>
              <a:rPr lang="en-US" dirty="0" smtClean="0"/>
              <a:t>Defined in NIST SP 800-38C</a:t>
            </a:r>
          </a:p>
          <a:p>
            <a:r>
              <a:rPr lang="en-US" dirty="0" smtClean="0"/>
              <a:t> Key algorithmic ingredients: </a:t>
            </a:r>
          </a:p>
          <a:p>
            <a:pPr lvl="1"/>
            <a:r>
              <a:rPr lang="en-US" dirty="0" smtClean="0"/>
              <a:t>AES encryption algorithm</a:t>
            </a:r>
          </a:p>
          <a:p>
            <a:pPr lvl="1"/>
            <a:r>
              <a:rPr lang="en-US" dirty="0" smtClean="0"/>
              <a:t>CTR mode of operation</a:t>
            </a:r>
          </a:p>
          <a:p>
            <a:pPr lvl="1"/>
            <a:r>
              <a:rPr lang="en-US" dirty="0" smtClean="0"/>
              <a:t>CMAC authentication algorithm</a:t>
            </a:r>
          </a:p>
          <a:p>
            <a:r>
              <a:rPr lang="en-US" dirty="0" smtClean="0"/>
              <a:t>Single key </a:t>
            </a:r>
            <a:r>
              <a:rPr lang="en-US" i="1" dirty="0" smtClean="0"/>
              <a:t>K </a:t>
            </a:r>
            <a:r>
              <a:rPr lang="en-US" dirty="0" smtClean="0"/>
              <a:t>is used for both encryption and MAC algorithms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1"/>
            <a:ext cx="7570787" cy="91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input to the CCM encryption process consists of three elements: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2895600"/>
          <a:ext cx="60960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b="6364"/>
              <a:stretch>
                <a:fillRect/>
              </a:stretch>
            </p:blipFill>
          </mc:Choice>
          <mc:Fallback>
            <p:blipFill>
              <a:blip r:embed="rId4"/>
              <a:srcRect b="6364"/>
              <a:stretch>
                <a:fillRect/>
              </a:stretch>
            </p:blipFill>
          </mc:Fallback>
        </mc:AlternateContent>
        <p:spPr>
          <a:xfrm>
            <a:off x="1922318" y="-1"/>
            <a:ext cx="5659565" cy="6858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Galois/Counter Mode (GCM)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NIST standard SP 800-38D</a:t>
            </a:r>
          </a:p>
          <a:p>
            <a:r>
              <a:rPr lang="en-US" dirty="0" smtClean="0"/>
              <a:t>Designed to be parallelizable so that it can provide high throughput with low cost and low latency</a:t>
            </a:r>
          </a:p>
          <a:p>
            <a:pPr lvl="1"/>
            <a:r>
              <a:rPr lang="en-US" dirty="0" smtClean="0"/>
              <a:t>Message is encrypted in variant of CTR mode</a:t>
            </a:r>
          </a:p>
          <a:p>
            <a:pPr lvl="1"/>
            <a:r>
              <a:rPr lang="en-US" dirty="0" smtClean="0"/>
              <a:t>Resulting ciphertext is multiplied with key material and message length information over GF (2</a:t>
            </a:r>
            <a:r>
              <a:rPr lang="en-US" baseline="30000" dirty="0" smtClean="0"/>
              <a:t>128</a:t>
            </a:r>
            <a:r>
              <a:rPr lang="en-US" dirty="0" smtClean="0"/>
              <a:t>) to generate the authenticator tag</a:t>
            </a:r>
          </a:p>
          <a:p>
            <a:pPr lvl="1"/>
            <a:r>
              <a:rPr lang="en-US" dirty="0" smtClean="0"/>
              <a:t>The standard also specifies a mode of operation that supplies the MAC only, known as GMAC</a:t>
            </a:r>
          </a:p>
          <a:p>
            <a:r>
              <a:rPr lang="en-US" dirty="0" smtClean="0"/>
              <a:t>Makes use of two functions:</a:t>
            </a:r>
          </a:p>
          <a:p>
            <a:pPr lvl="1"/>
            <a:r>
              <a:rPr lang="en-US" dirty="0" smtClean="0"/>
              <a:t>GHASH - a keyed hash function</a:t>
            </a:r>
          </a:p>
          <a:p>
            <a:pPr lvl="1"/>
            <a:r>
              <a:rPr lang="en-US" dirty="0" smtClean="0"/>
              <a:t>GCTR - CTR mode with the counters determined by simple increment by one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400" dirty="0" smtClean="0"/>
              <a:t>Pseudorandom Number Generation Using Hash Functions and MACs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Essential elements of any pseudorandom number generator (PRNG) are a seed value and a deterministic algorithm for generating a stream of pseudorandom bits</a:t>
            </a:r>
          </a:p>
          <a:p>
            <a:pPr lvl="1"/>
            <a:r>
              <a:rPr lang="en-US" dirty="0" smtClean="0"/>
              <a:t>If the algorithm is used as a pseudorandom function (PRF) to produce a required value, the seed should only be known to the user of the PRF</a:t>
            </a:r>
          </a:p>
          <a:p>
            <a:pPr lvl="1"/>
            <a:r>
              <a:rPr lang="en-US" dirty="0" smtClean="0"/>
              <a:t>If the algorithm is used to produce a stream encryption function, the seed has the role of a secret key that must be known to the sender and the receiver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11" dirty="0" smtClean="0">
                <a:cs typeface="ＭＳ Ｐゴシック" pitchFamily="-84" charset="-128"/>
              </a:rPr>
              <a:t>A hash function or MAC produces apparently random output and can be used to build a PRNG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Requirements</a:t>
            </a:r>
            <a:endParaRPr lang="en-AU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774825"/>
            <a:ext cx="3748722" cy="493077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2857" dirty="0" smtClean="0"/>
              <a:t>Disclosure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Release of message contents to any person or process not possessing the appropriate cryptographic key</a:t>
            </a:r>
          </a:p>
          <a:p>
            <a:pPr>
              <a:spcBef>
                <a:spcPts val="1200"/>
              </a:spcBef>
            </a:pPr>
            <a:r>
              <a:rPr lang="en-US" sz="2857" dirty="0" smtClean="0"/>
              <a:t>Traffic analysis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Discovery of the pattern of traffic between parties</a:t>
            </a:r>
          </a:p>
          <a:p>
            <a:pPr>
              <a:spcBef>
                <a:spcPts val="1200"/>
              </a:spcBef>
            </a:pPr>
            <a:r>
              <a:rPr lang="en-US" sz="2857" dirty="0" smtClean="0"/>
              <a:t>Masquerade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Insertion of messages into the network from a fraudulent source</a:t>
            </a:r>
          </a:p>
          <a:p>
            <a:pPr>
              <a:spcBef>
                <a:spcPts val="1200"/>
              </a:spcBef>
            </a:pPr>
            <a:r>
              <a:rPr lang="en-US" sz="2857" dirty="0" smtClean="0"/>
              <a:t>Content modification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Changes to the contents of a message, including insertion, deletion, transposition, and modification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566160" cy="477837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2857" dirty="0" smtClean="0"/>
              <a:t>Sequence modification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Any modification to a sequence of messages between parties, including insertion, deletion, and reordering</a:t>
            </a:r>
          </a:p>
          <a:p>
            <a:pPr>
              <a:spcBef>
                <a:spcPts val="1200"/>
              </a:spcBef>
            </a:pPr>
            <a:r>
              <a:rPr lang="en-US" sz="2857" dirty="0" smtClean="0"/>
              <a:t>Timing modification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Delay or replay of messages</a:t>
            </a:r>
          </a:p>
          <a:p>
            <a:pPr>
              <a:spcBef>
                <a:spcPts val="1200"/>
              </a:spcBef>
            </a:pPr>
            <a:r>
              <a:rPr lang="en-US" sz="2857" dirty="0" smtClean="0"/>
              <a:t>Source repudiation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Denial of transmission of message by source</a:t>
            </a:r>
          </a:p>
          <a:p>
            <a:pPr>
              <a:spcBef>
                <a:spcPts val="1200"/>
              </a:spcBef>
            </a:pPr>
            <a:r>
              <a:rPr lang="en-US" sz="2857" dirty="0" smtClean="0"/>
              <a:t>Destination repudiation</a:t>
            </a:r>
          </a:p>
          <a:p>
            <a:pPr lvl="1">
              <a:spcBef>
                <a:spcPts val="1200"/>
              </a:spcBef>
            </a:pPr>
            <a:r>
              <a:rPr lang="en-US" sz="2429" dirty="0" smtClean="0"/>
              <a:t>Denial of receipt of message by destination</a:t>
            </a:r>
            <a:endParaRPr lang="en-AU" sz="2429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5882" t="7273" r="8235" b="8182"/>
              <a:stretch>
                <a:fillRect/>
              </a:stretch>
            </p:blipFill>
          </mc:Choice>
          <mc:Fallback>
            <p:blipFill>
              <a:blip r:embed="rId4"/>
              <a:srcRect l="5882" t="7273" r="8235" b="8182"/>
              <a:stretch>
                <a:fillRect/>
              </a:stretch>
            </p:blipFill>
          </mc:Fallback>
        </mc:AlternateContent>
        <p:spPr>
          <a:xfrm>
            <a:off x="2057400" y="0"/>
            <a:ext cx="5383115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AU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6386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straightforward use of public-key encryption provides confidentiality but not authentication</a:t>
            </a:r>
          </a:p>
          <a:p>
            <a:r>
              <a:rPr lang="en-US" dirty="0" smtClean="0"/>
              <a:t>To provide both confidentiality and authentication, A can encrypt </a:t>
            </a:r>
            <a:r>
              <a:rPr lang="en-US" i="1" dirty="0" smtClean="0"/>
              <a:t>M </a:t>
            </a:r>
            <a:r>
              <a:rPr lang="en-US" dirty="0" smtClean="0"/>
              <a:t>first using its private key which provides the digital signature, and then using B’s public key, which provides confidentiality</a:t>
            </a:r>
          </a:p>
          <a:p>
            <a:r>
              <a:rPr lang="en-US" dirty="0" smtClean="0"/>
              <a:t>Disadvantage is that the public-key algorithm must be exercised four times rather than two in each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20909" b="6364"/>
              <a:stretch>
                <a:fillRect/>
              </a:stretch>
            </p:blipFill>
          </mc:Choice>
          <mc:Fallback>
            <p:blipFill>
              <a:blip r:embed="rId4"/>
              <a:srcRect t="20909" b="6364"/>
              <a:stretch>
                <a:fillRect/>
              </a:stretch>
            </p:blipFill>
          </mc:Fallback>
        </mc:AlternateContent>
        <p:spPr>
          <a:xfrm>
            <a:off x="914400" y="198438"/>
            <a:ext cx="7162800" cy="67414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MACs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Brute-Force Attack</a:t>
            </a:r>
            <a:endParaRPr lang="en-A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16668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Requires known message-tag pairs</a:t>
            </a:r>
          </a:p>
          <a:p>
            <a:pPr lvl="1"/>
            <a:r>
              <a:rPr lang="en-US" dirty="0" smtClean="0"/>
              <a:t>A brute-force method of finding a collision is to pick a random bit string </a:t>
            </a:r>
            <a:r>
              <a:rPr lang="en-US" i="1" dirty="0" smtClean="0"/>
              <a:t>y </a:t>
            </a:r>
            <a:r>
              <a:rPr lang="en-US" dirty="0" smtClean="0"/>
              <a:t>and check if H(</a:t>
            </a:r>
            <a:r>
              <a:rPr lang="en-US" i="1" dirty="0" smtClean="0"/>
              <a:t>y</a:t>
            </a:r>
            <a:r>
              <a:rPr lang="en-US" dirty="0" smtClean="0"/>
              <a:t>) = H(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2"/>
            <a:endParaRPr lang="en-AU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3657600"/>
          <a:ext cx="79248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</a:t>
            </a:r>
            <a:endParaRPr lang="en-A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Cryptanalytic attacks seek to exploit some property of the algorithm to perform some attack other than an exhaustive search</a:t>
            </a:r>
          </a:p>
          <a:p>
            <a:r>
              <a:rPr lang="en-AU" dirty="0" smtClean="0"/>
              <a:t>An ideal MAC algorithm will require a cryptanalytic effort greater than or equal to the brute-force effort</a:t>
            </a:r>
          </a:p>
          <a:p>
            <a:r>
              <a:rPr lang="en-AU" dirty="0" smtClean="0"/>
              <a:t>There is much more variety in the structure of MACs than in hash functions, so it is difficult to generalize about the cryptanalysis of MACs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MACs Based on Hash Functions: HMAC</a:t>
            </a:r>
            <a:endParaRPr lang="en-AU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has been increased interest in developing a MAC derived from a cryptographic hash function</a:t>
            </a:r>
          </a:p>
          <a:p>
            <a:r>
              <a:rPr lang="en-US" dirty="0" smtClean="0"/>
              <a:t>Motivations:</a:t>
            </a:r>
          </a:p>
          <a:p>
            <a:pPr lvl="1"/>
            <a:r>
              <a:rPr lang="en-US" dirty="0" smtClean="0"/>
              <a:t>Cryptographic hash functions such as MD5 and SHA generally execute faster in software than symmetric block ciphers such as DES</a:t>
            </a:r>
          </a:p>
          <a:p>
            <a:pPr lvl="1"/>
            <a:r>
              <a:rPr lang="en-US" dirty="0" smtClean="0"/>
              <a:t>Library code for cryptographic hash functions is widely available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11" dirty="0" smtClean="0">
                <a:cs typeface="ＭＳ Ｐゴシック" pitchFamily="-84" charset="-128"/>
              </a:rPr>
              <a:t>HMAC has been chosen as the mandatory-to-implement MAC for IP security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11" dirty="0" smtClean="0">
                <a:cs typeface="ＭＳ Ｐゴシック" pitchFamily="-84" charset="-128"/>
              </a:rPr>
              <a:t>Has also been issued as a NIST standard (FIPS 198)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8087</TotalTime>
  <Words>6453</Words>
  <Application>Microsoft Office PowerPoint</Application>
  <PresentationFormat>On-screen Show (4:3)</PresentationFormat>
  <Paragraphs>561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Candara</vt:lpstr>
      <vt:lpstr>Mistral</vt:lpstr>
      <vt:lpstr>Infusion</vt:lpstr>
      <vt:lpstr>Chapter 12</vt:lpstr>
      <vt:lpstr>Message Authentication Requirements</vt:lpstr>
      <vt:lpstr>PowerPoint Presentation</vt:lpstr>
      <vt:lpstr>Public-Key Encryption</vt:lpstr>
      <vt:lpstr>PowerPoint Presentation</vt:lpstr>
      <vt:lpstr>Requirements for MACs</vt:lpstr>
      <vt:lpstr>Brute-Force Attack</vt:lpstr>
      <vt:lpstr>Cryptanalysis</vt:lpstr>
      <vt:lpstr>MACs Based on Hash Functions: HMAC</vt:lpstr>
      <vt:lpstr>HMAC Design Objectives</vt:lpstr>
      <vt:lpstr>HMAC Structure</vt:lpstr>
      <vt:lpstr>Security of HMAC</vt:lpstr>
      <vt:lpstr>PowerPoint Presentation</vt:lpstr>
      <vt:lpstr>Authenticated Encryption (AE)</vt:lpstr>
      <vt:lpstr>Counter with Cipher Block Chaining-Message Authentication Code (CCM) </vt:lpstr>
      <vt:lpstr>PowerPoint Presentation</vt:lpstr>
      <vt:lpstr>PowerPoint Presentation</vt:lpstr>
      <vt:lpstr>Galois/Counter Mode (GCM)</vt:lpstr>
      <vt:lpstr>Pseudorandom Number Generation Using Hash Functions and MACs</vt:lpstr>
      <vt:lpstr>PowerPoint Presentation</vt:lpstr>
    </vt:vector>
  </TitlesOfParts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12</dc:subject>
  <dc:creator>Dr Lawrie Brown</dc:creator>
  <cp:lastModifiedBy>burmester</cp:lastModifiedBy>
  <cp:revision>56</cp:revision>
  <dcterms:created xsi:type="dcterms:W3CDTF">2013-02-16T03:31:38Z</dcterms:created>
  <dcterms:modified xsi:type="dcterms:W3CDTF">2020-04-02T01:16:09Z</dcterms:modified>
</cp:coreProperties>
</file>