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09" r:id="rId2"/>
  </p:sldMasterIdLst>
  <p:notesMasterIdLst>
    <p:notesMasterId r:id="rId43"/>
  </p:notesMasterIdLst>
  <p:sldIdLst>
    <p:sldId id="350" r:id="rId3"/>
    <p:sldId id="326" r:id="rId4"/>
    <p:sldId id="309" r:id="rId5"/>
    <p:sldId id="315" r:id="rId6"/>
    <p:sldId id="316" r:id="rId7"/>
    <p:sldId id="310" r:id="rId8"/>
    <p:sldId id="330" r:id="rId9"/>
    <p:sldId id="331" r:id="rId10"/>
    <p:sldId id="332" r:id="rId11"/>
    <p:sldId id="317" r:id="rId12"/>
    <p:sldId id="318" r:id="rId13"/>
    <p:sldId id="333" r:id="rId14"/>
    <p:sldId id="334" r:id="rId15"/>
    <p:sldId id="319" r:id="rId16"/>
    <p:sldId id="335" r:id="rId17"/>
    <p:sldId id="336" r:id="rId18"/>
    <p:sldId id="320" r:id="rId19"/>
    <p:sldId id="313" r:id="rId20"/>
    <p:sldId id="337" r:id="rId21"/>
    <p:sldId id="321" r:id="rId22"/>
    <p:sldId id="314" r:id="rId23"/>
    <p:sldId id="282" r:id="rId24"/>
    <p:sldId id="322" r:id="rId25"/>
    <p:sldId id="283" r:id="rId26"/>
    <p:sldId id="338" r:id="rId27"/>
    <p:sldId id="339" r:id="rId28"/>
    <p:sldId id="285" r:id="rId29"/>
    <p:sldId id="340" r:id="rId30"/>
    <p:sldId id="341" r:id="rId31"/>
    <p:sldId id="323" r:id="rId32"/>
    <p:sldId id="324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28" r:id="rId4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5" autoAdjust="0"/>
    <p:restoredTop sz="83166" autoAdjust="0"/>
  </p:normalViewPr>
  <p:slideViewPr>
    <p:cSldViewPr>
      <p:cViewPr>
        <p:scale>
          <a:sx n="100" d="100"/>
          <a:sy n="100" d="100"/>
        </p:scale>
        <p:origin x="-3100" y="-2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088" y="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5A331-C409-E643-872B-F3E44706BE0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8D6CD8-6BFA-2347-8417-40D8035EC1DE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Takes as input a secret key and a data block and produces a hash value (MAC) which is associated with the protected message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7120-E821-6B40-A252-FF085388B5BA}" type="parTrans" cxnId="{683ED7D4-2FCD-1F4D-977F-C7F50860A4AF}">
      <dgm:prSet/>
      <dgm:spPr/>
      <dgm:t>
        <a:bodyPr/>
        <a:lstStyle/>
        <a:p>
          <a:endParaRPr lang="en-US"/>
        </a:p>
      </dgm:t>
    </dgm:pt>
    <dgm:pt modelId="{ABD61B1A-22B0-894F-9F2A-FCF338AAA7AD}" type="sibTrans" cxnId="{683ED7D4-2FCD-1F4D-977F-C7F50860A4AF}">
      <dgm:prSet/>
      <dgm:spPr/>
      <dgm:t>
        <a:bodyPr/>
        <a:lstStyle/>
        <a:p>
          <a:endParaRPr lang="en-US"/>
        </a:p>
      </dgm:t>
    </dgm:pt>
    <dgm:pt modelId="{AEE03503-E94F-5346-B825-5D9196C7700C}">
      <dgm:prSet/>
      <dgm:spPr>
        <a:solidFill>
          <a:schemeClr val="bg1"/>
        </a:solidFill>
      </dgm:spPr>
      <dgm:t>
        <a:bodyPr/>
        <a:lstStyle/>
        <a:p>
          <a:r>
            <a:rPr lang="en-US" dirty="0" smtClean="0"/>
            <a:t>If the integrity of the message needs to be checked, the MAC function can be applied to the message and the result compared with the associated MAC value</a:t>
          </a:r>
        </a:p>
      </dgm:t>
    </dgm:pt>
    <dgm:pt modelId="{C62E1A9D-8703-9D4D-BE11-2321C5AA327C}" type="parTrans" cxnId="{EC03FC86-57AC-9244-9D3F-466E0C947E7A}">
      <dgm:prSet/>
      <dgm:spPr/>
      <dgm:t>
        <a:bodyPr/>
        <a:lstStyle/>
        <a:p>
          <a:endParaRPr lang="en-US"/>
        </a:p>
      </dgm:t>
    </dgm:pt>
    <dgm:pt modelId="{F49E7C5F-03A9-6046-9AE5-FC5D0F4049E7}" type="sibTrans" cxnId="{EC03FC86-57AC-9244-9D3F-466E0C947E7A}">
      <dgm:prSet/>
      <dgm:spPr/>
      <dgm:t>
        <a:bodyPr/>
        <a:lstStyle/>
        <a:p>
          <a:endParaRPr lang="en-US"/>
        </a:p>
      </dgm:t>
    </dgm:pt>
    <dgm:pt modelId="{1E73940E-11FB-1E46-AC2D-59DEA2AC0554}">
      <dgm:prSet/>
      <dgm:spPr>
        <a:solidFill>
          <a:schemeClr val="bg1"/>
        </a:solidFill>
      </dgm:spPr>
      <dgm:t>
        <a:bodyPr/>
        <a:lstStyle/>
        <a:p>
          <a:r>
            <a:rPr lang="en-US" dirty="0" smtClean="0"/>
            <a:t>An attacker who alters the message will be unable to alter the associated MAC value without knowledge of the secret key</a:t>
          </a:r>
          <a:endParaRPr lang="en-US" dirty="0"/>
        </a:p>
      </dgm:t>
    </dgm:pt>
    <dgm:pt modelId="{3D9493D0-60FF-784A-8F61-E7708AC06916}" type="parTrans" cxnId="{C7CB3B05-22CE-4D4D-8BB1-7597E70AE8D7}">
      <dgm:prSet/>
      <dgm:spPr/>
      <dgm:t>
        <a:bodyPr/>
        <a:lstStyle/>
        <a:p>
          <a:endParaRPr lang="en-US"/>
        </a:p>
      </dgm:t>
    </dgm:pt>
    <dgm:pt modelId="{656299D2-98C9-9342-B0D9-0546B6018889}" type="sibTrans" cxnId="{C7CB3B05-22CE-4D4D-8BB1-7597E70AE8D7}">
      <dgm:prSet/>
      <dgm:spPr/>
      <dgm:t>
        <a:bodyPr/>
        <a:lstStyle/>
        <a:p>
          <a:endParaRPr lang="en-US"/>
        </a:p>
      </dgm:t>
    </dgm:pt>
    <dgm:pt modelId="{B2DEDA57-9127-0248-8909-03B3298F72F0}" type="pres">
      <dgm:prSet presAssocID="{C015A331-C409-E643-872B-F3E44706BE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6112E6-3DB0-DA46-B863-ADF0EDF96B70}" type="pres">
      <dgm:prSet presAssocID="{7E8D6CD8-6BFA-2347-8417-40D8035EC1DE}" presName="composite" presStyleCnt="0"/>
      <dgm:spPr/>
    </dgm:pt>
    <dgm:pt modelId="{9B6C901C-3225-9A49-8E32-8AA62AA2EF15}" type="pres">
      <dgm:prSet presAssocID="{7E8D6CD8-6BFA-2347-8417-40D8035EC1D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3C45-932E-B64E-92DD-2B633E7B7105}" type="pres">
      <dgm:prSet presAssocID="{7E8D6CD8-6BFA-2347-8417-40D8035EC1D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A5A42-D213-534E-B28B-78392123E578}" type="presOf" srcId="{1E73940E-11FB-1E46-AC2D-59DEA2AC0554}" destId="{97553C45-932E-B64E-92DD-2B633E7B7105}" srcOrd="0" destOrd="1" presId="urn:microsoft.com/office/officeart/2005/8/layout/hList1"/>
    <dgm:cxn modelId="{886A0297-8D4E-DB44-889F-DD2D0BDADDC3}" type="presOf" srcId="{7E8D6CD8-6BFA-2347-8417-40D8035EC1DE}" destId="{9B6C901C-3225-9A49-8E32-8AA62AA2EF15}" srcOrd="0" destOrd="0" presId="urn:microsoft.com/office/officeart/2005/8/layout/hList1"/>
    <dgm:cxn modelId="{AC0FFCB4-E3F0-2348-BAB6-5F663D6341E1}" type="presOf" srcId="{AEE03503-E94F-5346-B825-5D9196C7700C}" destId="{97553C45-932E-B64E-92DD-2B633E7B7105}" srcOrd="0" destOrd="0" presId="urn:microsoft.com/office/officeart/2005/8/layout/hList1"/>
    <dgm:cxn modelId="{683ED7D4-2FCD-1F4D-977F-C7F50860A4AF}" srcId="{C015A331-C409-E643-872B-F3E44706BE0A}" destId="{7E8D6CD8-6BFA-2347-8417-40D8035EC1DE}" srcOrd="0" destOrd="0" parTransId="{45DB7120-E821-6B40-A252-FF085388B5BA}" sibTransId="{ABD61B1A-22B0-894F-9F2A-FCF338AAA7AD}"/>
    <dgm:cxn modelId="{EC03FC86-57AC-9244-9D3F-466E0C947E7A}" srcId="{7E8D6CD8-6BFA-2347-8417-40D8035EC1DE}" destId="{AEE03503-E94F-5346-B825-5D9196C7700C}" srcOrd="0" destOrd="0" parTransId="{C62E1A9D-8703-9D4D-BE11-2321C5AA327C}" sibTransId="{F49E7C5F-03A9-6046-9AE5-FC5D0F4049E7}"/>
    <dgm:cxn modelId="{E0B724C4-7D82-1044-A0A3-3C3DEA311A73}" type="presOf" srcId="{C015A331-C409-E643-872B-F3E44706BE0A}" destId="{B2DEDA57-9127-0248-8909-03B3298F72F0}" srcOrd="0" destOrd="0" presId="urn:microsoft.com/office/officeart/2005/8/layout/hList1"/>
    <dgm:cxn modelId="{C7CB3B05-22CE-4D4D-8BB1-7597E70AE8D7}" srcId="{7E8D6CD8-6BFA-2347-8417-40D8035EC1DE}" destId="{1E73940E-11FB-1E46-AC2D-59DEA2AC0554}" srcOrd="1" destOrd="0" parTransId="{3D9493D0-60FF-784A-8F61-E7708AC06916}" sibTransId="{656299D2-98C9-9342-B0D9-0546B6018889}"/>
    <dgm:cxn modelId="{7B003457-CC3F-DD42-9F9F-8F609772C896}" type="presParOf" srcId="{B2DEDA57-9127-0248-8909-03B3298F72F0}" destId="{606112E6-3DB0-DA46-B863-ADF0EDF96B70}" srcOrd="0" destOrd="0" presId="urn:microsoft.com/office/officeart/2005/8/layout/hList1"/>
    <dgm:cxn modelId="{66FE2624-301B-B144-939C-0ECAA0888A27}" type="presParOf" srcId="{606112E6-3DB0-DA46-B863-ADF0EDF96B70}" destId="{9B6C901C-3225-9A49-8E32-8AA62AA2EF15}" srcOrd="0" destOrd="0" presId="urn:microsoft.com/office/officeart/2005/8/layout/hList1"/>
    <dgm:cxn modelId="{70D77A2D-D9AF-1A4E-A0C1-68819305185C}" type="presParOf" srcId="{606112E6-3DB0-DA46-B863-ADF0EDF96B70}" destId="{97553C45-932E-B64E-92DD-2B633E7B71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BDC1B-6146-8B4F-ADAA-B1BAE52EE31A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68749A-CCED-F94B-85DD-583BF6BB6ECA}">
      <dgm:prSet/>
      <dgm:spPr>
        <a:solidFill>
          <a:schemeClr val="bg1"/>
        </a:solidFill>
        <a:effectLst>
          <a:glow rad="101600">
            <a:schemeClr val="accent1">
              <a:alpha val="75000"/>
            </a:schemeClr>
          </a:glow>
          <a:softEdge rad="101600"/>
        </a:effectLst>
      </dgm:spPr>
      <dgm:t>
        <a:bodyPr/>
        <a:lstStyle/>
        <a:p>
          <a:pPr rtl="0"/>
          <a:r>
            <a:rPr lang="en-US" dirty="0" smtClean="0"/>
            <a:t>Commonly used to create a one-way password file</a:t>
          </a:r>
          <a:endParaRPr lang="en-US" dirty="0"/>
        </a:p>
      </dgm:t>
    </dgm:pt>
    <dgm:pt modelId="{6C916D29-5426-E845-97F0-AA734D75502E}" type="parTrans" cxnId="{49DE799D-F643-4742-B3EA-CFA13418E709}">
      <dgm:prSet/>
      <dgm:spPr/>
      <dgm:t>
        <a:bodyPr/>
        <a:lstStyle/>
        <a:p>
          <a:endParaRPr lang="en-US"/>
        </a:p>
      </dgm:t>
    </dgm:pt>
    <dgm:pt modelId="{2666BCAD-EF2E-ED48-8EB0-7FA10ED7AB39}" type="sibTrans" cxnId="{49DE799D-F643-4742-B3EA-CFA13418E709}">
      <dgm:prSet/>
      <dgm:spPr/>
      <dgm:t>
        <a:bodyPr/>
        <a:lstStyle/>
        <a:p>
          <a:endParaRPr lang="en-US"/>
        </a:p>
      </dgm:t>
    </dgm:pt>
    <dgm:pt modelId="{45CB8223-24EF-DA44-B0F7-261AFC2D85F1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When a user enters a password, the hash of that password is compared to the stored hash value for verification</a:t>
          </a:r>
          <a:endParaRPr lang="en-US" dirty="0"/>
        </a:p>
      </dgm:t>
    </dgm:pt>
    <dgm:pt modelId="{19BDC7F9-204D-BC45-8712-C0E743B3E059}" type="parTrans" cxnId="{A293BFD2-4A86-2A45-A3A9-C86F624029B9}">
      <dgm:prSet/>
      <dgm:spPr/>
      <dgm:t>
        <a:bodyPr/>
        <a:lstStyle/>
        <a:p>
          <a:endParaRPr lang="en-US"/>
        </a:p>
      </dgm:t>
    </dgm:pt>
    <dgm:pt modelId="{6ACE365A-8EE6-3441-BC81-803990CBAA46}" type="sibTrans" cxnId="{A293BFD2-4A86-2A45-A3A9-C86F624029B9}">
      <dgm:prSet/>
      <dgm:spPr/>
      <dgm:t>
        <a:bodyPr/>
        <a:lstStyle/>
        <a:p>
          <a:endParaRPr lang="en-US"/>
        </a:p>
      </dgm:t>
    </dgm:pt>
    <dgm:pt modelId="{60DD25D4-1CB3-834F-9602-C41C798A7F4D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This approach to password protection is used by most operating systems </a:t>
          </a:r>
          <a:endParaRPr lang="en-US" dirty="0"/>
        </a:p>
      </dgm:t>
    </dgm:pt>
    <dgm:pt modelId="{0A089693-76E9-7A4B-9148-82FE024D2EC8}" type="parTrans" cxnId="{B2C7D9A6-28D6-E24B-B4C0-759FBA866AAF}">
      <dgm:prSet/>
      <dgm:spPr/>
      <dgm:t>
        <a:bodyPr/>
        <a:lstStyle/>
        <a:p>
          <a:endParaRPr lang="en-US"/>
        </a:p>
      </dgm:t>
    </dgm:pt>
    <dgm:pt modelId="{05551EFB-9F83-2349-9014-87D3233C4975}" type="sibTrans" cxnId="{B2C7D9A6-28D6-E24B-B4C0-759FBA866AAF}">
      <dgm:prSet/>
      <dgm:spPr/>
      <dgm:t>
        <a:bodyPr/>
        <a:lstStyle/>
        <a:p>
          <a:endParaRPr lang="en-US"/>
        </a:p>
      </dgm:t>
    </dgm:pt>
    <dgm:pt modelId="{C6BFF961-4373-6E4D-90C3-1F201EBAB55E}">
      <dgm:prSet/>
      <dgm:spPr>
        <a:solidFill>
          <a:schemeClr val="bg1"/>
        </a:solidFill>
        <a:effectLst>
          <a:glow rad="101600">
            <a:schemeClr val="accent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dirty="0" smtClean="0"/>
            <a:t>Can be used for intrusion and virus detection</a:t>
          </a:r>
          <a:endParaRPr lang="en-US" dirty="0"/>
        </a:p>
      </dgm:t>
    </dgm:pt>
    <dgm:pt modelId="{CF7868EC-A98C-5342-8873-CCCF7E182B9A}" type="parTrans" cxnId="{AD6F7AF3-0DDE-E540-947F-337A24E28EEE}">
      <dgm:prSet/>
      <dgm:spPr/>
      <dgm:t>
        <a:bodyPr/>
        <a:lstStyle/>
        <a:p>
          <a:endParaRPr lang="en-US"/>
        </a:p>
      </dgm:t>
    </dgm:pt>
    <dgm:pt modelId="{34C2C00B-100D-8548-88E7-E3DF6B3D1BCE}" type="sibTrans" cxnId="{AD6F7AF3-0DDE-E540-947F-337A24E28EEE}">
      <dgm:prSet/>
      <dgm:spPr/>
      <dgm:t>
        <a:bodyPr/>
        <a:lstStyle/>
        <a:p>
          <a:endParaRPr lang="en-US"/>
        </a:p>
      </dgm:t>
    </dgm:pt>
    <dgm:pt modelId="{E645E13A-A24E-6B48-B19F-89AFAD4995F2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Store H(F) for each file on a system and secure the hash values</a:t>
          </a:r>
          <a:endParaRPr lang="en-US" dirty="0"/>
        </a:p>
      </dgm:t>
    </dgm:pt>
    <dgm:pt modelId="{59B39548-73D2-0249-A7C6-B778D02A4F88}" type="parTrans" cxnId="{42366A1C-2F6A-AE42-8B22-C9D6F383404B}">
      <dgm:prSet/>
      <dgm:spPr/>
      <dgm:t>
        <a:bodyPr/>
        <a:lstStyle/>
        <a:p>
          <a:endParaRPr lang="en-US"/>
        </a:p>
      </dgm:t>
    </dgm:pt>
    <dgm:pt modelId="{29313F91-225C-F043-8F8F-E6D2E14FAD7C}" type="sibTrans" cxnId="{42366A1C-2F6A-AE42-8B22-C9D6F383404B}">
      <dgm:prSet/>
      <dgm:spPr/>
      <dgm:t>
        <a:bodyPr/>
        <a:lstStyle/>
        <a:p>
          <a:endParaRPr lang="en-US"/>
        </a:p>
      </dgm:t>
    </dgm:pt>
    <dgm:pt modelId="{8A46D1A2-AE66-5545-B5C6-68A577BE8DFF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One can later determine if a file has been modified by </a:t>
          </a:r>
          <a:r>
            <a:rPr lang="en-US" dirty="0" err="1" smtClean="0"/>
            <a:t>recomputing</a:t>
          </a:r>
          <a:r>
            <a:rPr lang="en-US" dirty="0" smtClean="0"/>
            <a:t> H(F) </a:t>
          </a:r>
          <a:endParaRPr lang="en-US" dirty="0"/>
        </a:p>
      </dgm:t>
    </dgm:pt>
    <dgm:pt modelId="{6024C005-E62C-944B-A18B-3CA93DF3F49C}" type="parTrans" cxnId="{CF9116B3-8426-9148-A34F-36CDAB7EE007}">
      <dgm:prSet/>
      <dgm:spPr/>
      <dgm:t>
        <a:bodyPr/>
        <a:lstStyle/>
        <a:p>
          <a:endParaRPr lang="en-US"/>
        </a:p>
      </dgm:t>
    </dgm:pt>
    <dgm:pt modelId="{DCC37FF7-A669-D344-BFD1-C182DC2A28CF}" type="sibTrans" cxnId="{CF9116B3-8426-9148-A34F-36CDAB7EE007}">
      <dgm:prSet/>
      <dgm:spPr/>
      <dgm:t>
        <a:bodyPr/>
        <a:lstStyle/>
        <a:p>
          <a:endParaRPr lang="en-US"/>
        </a:p>
      </dgm:t>
    </dgm:pt>
    <dgm:pt modelId="{35D04BC2-6AD2-EF4F-B93B-6DF04AE62FD4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An intruder would need to change F without changing H(F)</a:t>
          </a:r>
          <a:endParaRPr lang="en-US" dirty="0"/>
        </a:p>
      </dgm:t>
    </dgm:pt>
    <dgm:pt modelId="{918F828C-F7CE-4245-BDE4-80D63A70B67C}" type="parTrans" cxnId="{01112895-96DA-4940-BC27-1C63CCAEFCFD}">
      <dgm:prSet/>
      <dgm:spPr/>
      <dgm:t>
        <a:bodyPr/>
        <a:lstStyle/>
        <a:p>
          <a:endParaRPr lang="en-US"/>
        </a:p>
      </dgm:t>
    </dgm:pt>
    <dgm:pt modelId="{D08FEB11-9159-CB47-A020-E7CE4A2E6A60}" type="sibTrans" cxnId="{01112895-96DA-4940-BC27-1C63CCAEFCFD}">
      <dgm:prSet/>
      <dgm:spPr/>
      <dgm:t>
        <a:bodyPr/>
        <a:lstStyle/>
        <a:p>
          <a:endParaRPr lang="en-US"/>
        </a:p>
      </dgm:t>
    </dgm:pt>
    <dgm:pt modelId="{C19458EB-338E-834D-9D24-B265F4C45145}">
      <dgm:prSet/>
      <dgm:spPr>
        <a:solidFill>
          <a:schemeClr val="bg1"/>
        </a:solidFill>
        <a:effectLst>
          <a:glow rad="101600">
            <a:schemeClr val="accent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dirty="0" smtClean="0"/>
            <a:t>Can be used to construct a pseudorandom function (PRF) or a pseudorandom number generator (PRNG)</a:t>
          </a:r>
          <a:endParaRPr lang="en-US" dirty="0"/>
        </a:p>
      </dgm:t>
    </dgm:pt>
    <dgm:pt modelId="{053173A1-753A-0343-970C-5BE5BAB1D2EC}" type="parTrans" cxnId="{B52114E4-AA6B-0A40-AB14-D739C44CE811}">
      <dgm:prSet/>
      <dgm:spPr/>
      <dgm:t>
        <a:bodyPr/>
        <a:lstStyle/>
        <a:p>
          <a:endParaRPr lang="en-US"/>
        </a:p>
      </dgm:t>
    </dgm:pt>
    <dgm:pt modelId="{98381C18-658F-454A-ABED-C101412FD474}" type="sibTrans" cxnId="{B52114E4-AA6B-0A40-AB14-D739C44CE811}">
      <dgm:prSet/>
      <dgm:spPr/>
      <dgm:t>
        <a:bodyPr/>
        <a:lstStyle/>
        <a:p>
          <a:endParaRPr lang="en-US"/>
        </a:p>
      </dgm:t>
    </dgm:pt>
    <dgm:pt modelId="{A015E574-47A3-E944-B303-D53B4E1815CF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A common application for a hash-based PRF is for the generation of symmetric keys</a:t>
          </a:r>
          <a:endParaRPr lang="en-US" dirty="0"/>
        </a:p>
      </dgm:t>
    </dgm:pt>
    <dgm:pt modelId="{D9B79708-16E5-A444-848C-4BDA40A631A6}" type="parTrans" cxnId="{AAF12A67-E486-CB4B-BE9C-858D90B6B82F}">
      <dgm:prSet/>
      <dgm:spPr/>
      <dgm:t>
        <a:bodyPr/>
        <a:lstStyle/>
        <a:p>
          <a:endParaRPr lang="en-US"/>
        </a:p>
      </dgm:t>
    </dgm:pt>
    <dgm:pt modelId="{ABB6F286-DC2D-F24A-A05D-7C2C2ACA01A9}" type="sibTrans" cxnId="{AAF12A67-E486-CB4B-BE9C-858D90B6B82F}">
      <dgm:prSet/>
      <dgm:spPr/>
      <dgm:t>
        <a:bodyPr/>
        <a:lstStyle/>
        <a:p>
          <a:endParaRPr lang="en-US"/>
        </a:p>
      </dgm:t>
    </dgm:pt>
    <dgm:pt modelId="{3A9DB640-426A-0648-828C-9459C8F29563}" type="pres">
      <dgm:prSet presAssocID="{F6EBDC1B-6146-8B4F-ADAA-B1BAE52EE3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31654-D7E9-8E48-94E5-BBF8E3A21A9E}" type="pres">
      <dgm:prSet presAssocID="{2168749A-CCED-F94B-85DD-583BF6BB6ECA}" presName="compNode" presStyleCnt="0"/>
      <dgm:spPr/>
    </dgm:pt>
    <dgm:pt modelId="{1886384E-7F5E-0C46-B09E-DD5887B1D990}" type="pres">
      <dgm:prSet presAssocID="{2168749A-CCED-F94B-85DD-583BF6BB6ECA}" presName="aNode" presStyleLbl="bgShp" presStyleIdx="0" presStyleCnt="3"/>
      <dgm:spPr/>
      <dgm:t>
        <a:bodyPr/>
        <a:lstStyle/>
        <a:p>
          <a:endParaRPr lang="en-US"/>
        </a:p>
      </dgm:t>
    </dgm:pt>
    <dgm:pt modelId="{A4F68F0C-ADB1-7E4E-A35C-8C21154957C6}" type="pres">
      <dgm:prSet presAssocID="{2168749A-CCED-F94B-85DD-583BF6BB6ECA}" presName="textNode" presStyleLbl="bgShp" presStyleIdx="0" presStyleCnt="3"/>
      <dgm:spPr/>
      <dgm:t>
        <a:bodyPr/>
        <a:lstStyle/>
        <a:p>
          <a:endParaRPr lang="en-US"/>
        </a:p>
      </dgm:t>
    </dgm:pt>
    <dgm:pt modelId="{604D0E69-2C8A-FF4A-A767-DC104804CBE4}" type="pres">
      <dgm:prSet presAssocID="{2168749A-CCED-F94B-85DD-583BF6BB6ECA}" presName="compChildNode" presStyleCnt="0"/>
      <dgm:spPr/>
    </dgm:pt>
    <dgm:pt modelId="{3A6283B4-62BC-1642-8579-66480AFE9981}" type="pres">
      <dgm:prSet presAssocID="{2168749A-CCED-F94B-85DD-583BF6BB6ECA}" presName="theInnerList" presStyleCnt="0"/>
      <dgm:spPr/>
    </dgm:pt>
    <dgm:pt modelId="{9A5C8B54-E8B9-5144-A712-533FDFDCB980}" type="pres">
      <dgm:prSet presAssocID="{45CB8223-24EF-DA44-B0F7-261AFC2D85F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C0AB9-8408-B444-8622-D43C27D9DAFC}" type="pres">
      <dgm:prSet presAssocID="{45CB8223-24EF-DA44-B0F7-261AFC2D85F1}" presName="aSpace2" presStyleCnt="0"/>
      <dgm:spPr/>
    </dgm:pt>
    <dgm:pt modelId="{32190510-28D4-564D-8C61-CA1C4E71FFDA}" type="pres">
      <dgm:prSet presAssocID="{60DD25D4-1CB3-834F-9602-C41C798A7F4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909FE-8B7B-FD4B-80C1-8E30337A1613}" type="pres">
      <dgm:prSet presAssocID="{2168749A-CCED-F94B-85DD-583BF6BB6ECA}" presName="aSpace" presStyleCnt="0"/>
      <dgm:spPr/>
    </dgm:pt>
    <dgm:pt modelId="{FA2DD86E-B6D3-E94E-958E-153B47809AD4}" type="pres">
      <dgm:prSet presAssocID="{C6BFF961-4373-6E4D-90C3-1F201EBAB55E}" presName="compNode" presStyleCnt="0"/>
      <dgm:spPr/>
    </dgm:pt>
    <dgm:pt modelId="{5F7C211F-9042-EC43-AF3D-42BEB42044BE}" type="pres">
      <dgm:prSet presAssocID="{C6BFF961-4373-6E4D-90C3-1F201EBAB55E}" presName="aNode" presStyleLbl="bgShp" presStyleIdx="1" presStyleCnt="3"/>
      <dgm:spPr/>
      <dgm:t>
        <a:bodyPr/>
        <a:lstStyle/>
        <a:p>
          <a:endParaRPr lang="en-US"/>
        </a:p>
      </dgm:t>
    </dgm:pt>
    <dgm:pt modelId="{42B7F9B9-8348-0C4D-AC9B-CC66D458F7FF}" type="pres">
      <dgm:prSet presAssocID="{C6BFF961-4373-6E4D-90C3-1F201EBAB55E}" presName="textNode" presStyleLbl="bgShp" presStyleIdx="1" presStyleCnt="3"/>
      <dgm:spPr/>
      <dgm:t>
        <a:bodyPr/>
        <a:lstStyle/>
        <a:p>
          <a:endParaRPr lang="en-US"/>
        </a:p>
      </dgm:t>
    </dgm:pt>
    <dgm:pt modelId="{268DBC68-748D-B043-B027-807A4CC41A44}" type="pres">
      <dgm:prSet presAssocID="{C6BFF961-4373-6E4D-90C3-1F201EBAB55E}" presName="compChildNode" presStyleCnt="0"/>
      <dgm:spPr/>
    </dgm:pt>
    <dgm:pt modelId="{0E727FDF-35A6-7145-B311-ECCC0E742A36}" type="pres">
      <dgm:prSet presAssocID="{C6BFF961-4373-6E4D-90C3-1F201EBAB55E}" presName="theInnerList" presStyleCnt="0"/>
      <dgm:spPr/>
    </dgm:pt>
    <dgm:pt modelId="{BB3EEB33-7471-3C46-B37A-EF306DC11397}" type="pres">
      <dgm:prSet presAssocID="{E645E13A-A24E-6B48-B19F-89AFAD4995F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ADDC7-19A1-E046-8D58-2090353C4FC2}" type="pres">
      <dgm:prSet presAssocID="{E645E13A-A24E-6B48-B19F-89AFAD4995F2}" presName="aSpace2" presStyleCnt="0"/>
      <dgm:spPr/>
    </dgm:pt>
    <dgm:pt modelId="{219509CF-B5AE-824C-9137-90FE6F41E897}" type="pres">
      <dgm:prSet presAssocID="{8A46D1A2-AE66-5545-B5C6-68A577BE8DF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E05AF-A9AC-F34D-BAE5-F9BF37374EDB}" type="pres">
      <dgm:prSet presAssocID="{8A46D1A2-AE66-5545-B5C6-68A577BE8DFF}" presName="aSpace2" presStyleCnt="0"/>
      <dgm:spPr/>
    </dgm:pt>
    <dgm:pt modelId="{BF798EF9-4DCA-F54E-BDEA-C66F968FF331}" type="pres">
      <dgm:prSet presAssocID="{35D04BC2-6AD2-EF4F-B93B-6DF04AE62FD4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1A7FC-48BE-1849-81A6-2DCDABBA10D4}" type="pres">
      <dgm:prSet presAssocID="{C6BFF961-4373-6E4D-90C3-1F201EBAB55E}" presName="aSpace" presStyleCnt="0"/>
      <dgm:spPr/>
    </dgm:pt>
    <dgm:pt modelId="{194E2B3A-3D7A-354B-B54E-F148D5E0D04C}" type="pres">
      <dgm:prSet presAssocID="{C19458EB-338E-834D-9D24-B265F4C45145}" presName="compNode" presStyleCnt="0"/>
      <dgm:spPr/>
    </dgm:pt>
    <dgm:pt modelId="{847E0B4C-8D6D-244B-9DA0-6F3A49E346AE}" type="pres">
      <dgm:prSet presAssocID="{C19458EB-338E-834D-9D24-B265F4C45145}" presName="aNode" presStyleLbl="bgShp" presStyleIdx="2" presStyleCnt="3"/>
      <dgm:spPr/>
      <dgm:t>
        <a:bodyPr/>
        <a:lstStyle/>
        <a:p>
          <a:endParaRPr lang="en-US"/>
        </a:p>
      </dgm:t>
    </dgm:pt>
    <dgm:pt modelId="{2F0FD1B9-6F06-5F43-8A4B-220409073675}" type="pres">
      <dgm:prSet presAssocID="{C19458EB-338E-834D-9D24-B265F4C45145}" presName="textNode" presStyleLbl="bgShp" presStyleIdx="2" presStyleCnt="3"/>
      <dgm:spPr/>
      <dgm:t>
        <a:bodyPr/>
        <a:lstStyle/>
        <a:p>
          <a:endParaRPr lang="en-US"/>
        </a:p>
      </dgm:t>
    </dgm:pt>
    <dgm:pt modelId="{835EDF3B-C9A5-3246-9510-75B3D6732884}" type="pres">
      <dgm:prSet presAssocID="{C19458EB-338E-834D-9D24-B265F4C45145}" presName="compChildNode" presStyleCnt="0"/>
      <dgm:spPr/>
    </dgm:pt>
    <dgm:pt modelId="{D37A1B7D-60C9-C140-B7DD-4859D7571AC8}" type="pres">
      <dgm:prSet presAssocID="{C19458EB-338E-834D-9D24-B265F4C45145}" presName="theInnerList" presStyleCnt="0"/>
      <dgm:spPr/>
    </dgm:pt>
    <dgm:pt modelId="{2DE2D63A-4790-D443-97AA-DFD90F9B3785}" type="pres">
      <dgm:prSet presAssocID="{A015E574-47A3-E944-B303-D53B4E1815C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8B056E-8CC3-E74E-8545-FC1DAC17A20E}" type="presOf" srcId="{E645E13A-A24E-6B48-B19F-89AFAD4995F2}" destId="{BB3EEB33-7471-3C46-B37A-EF306DC11397}" srcOrd="0" destOrd="0" presId="urn:microsoft.com/office/officeart/2005/8/layout/lProcess2"/>
    <dgm:cxn modelId="{22FFC3AB-841E-0140-839B-8A4AD36269F0}" type="presOf" srcId="{A015E574-47A3-E944-B303-D53B4E1815CF}" destId="{2DE2D63A-4790-D443-97AA-DFD90F9B3785}" srcOrd="0" destOrd="0" presId="urn:microsoft.com/office/officeart/2005/8/layout/lProcess2"/>
    <dgm:cxn modelId="{CF9116B3-8426-9148-A34F-36CDAB7EE007}" srcId="{C6BFF961-4373-6E4D-90C3-1F201EBAB55E}" destId="{8A46D1A2-AE66-5545-B5C6-68A577BE8DFF}" srcOrd="1" destOrd="0" parTransId="{6024C005-E62C-944B-A18B-3CA93DF3F49C}" sibTransId="{DCC37FF7-A669-D344-BFD1-C182DC2A28CF}"/>
    <dgm:cxn modelId="{72C011B5-2295-6A45-BE11-28F2182A526C}" type="presOf" srcId="{C19458EB-338E-834D-9D24-B265F4C45145}" destId="{2F0FD1B9-6F06-5F43-8A4B-220409073675}" srcOrd="1" destOrd="0" presId="urn:microsoft.com/office/officeart/2005/8/layout/lProcess2"/>
    <dgm:cxn modelId="{A293BFD2-4A86-2A45-A3A9-C86F624029B9}" srcId="{2168749A-CCED-F94B-85DD-583BF6BB6ECA}" destId="{45CB8223-24EF-DA44-B0F7-261AFC2D85F1}" srcOrd="0" destOrd="0" parTransId="{19BDC7F9-204D-BC45-8712-C0E743B3E059}" sibTransId="{6ACE365A-8EE6-3441-BC81-803990CBAA46}"/>
    <dgm:cxn modelId="{CC5CB549-5090-6C4F-A69B-F64612837DEB}" type="presOf" srcId="{35D04BC2-6AD2-EF4F-B93B-6DF04AE62FD4}" destId="{BF798EF9-4DCA-F54E-BDEA-C66F968FF331}" srcOrd="0" destOrd="0" presId="urn:microsoft.com/office/officeart/2005/8/layout/lProcess2"/>
    <dgm:cxn modelId="{46CA3FAB-EEB2-FE49-90EE-BEC1461EEAE9}" type="presOf" srcId="{2168749A-CCED-F94B-85DD-583BF6BB6ECA}" destId="{1886384E-7F5E-0C46-B09E-DD5887B1D990}" srcOrd="0" destOrd="0" presId="urn:microsoft.com/office/officeart/2005/8/layout/lProcess2"/>
    <dgm:cxn modelId="{707D4A32-D877-2349-B7F2-716DDA5684CB}" type="presOf" srcId="{45CB8223-24EF-DA44-B0F7-261AFC2D85F1}" destId="{9A5C8B54-E8B9-5144-A712-533FDFDCB980}" srcOrd="0" destOrd="0" presId="urn:microsoft.com/office/officeart/2005/8/layout/lProcess2"/>
    <dgm:cxn modelId="{AD6F7AF3-0DDE-E540-947F-337A24E28EEE}" srcId="{F6EBDC1B-6146-8B4F-ADAA-B1BAE52EE31A}" destId="{C6BFF961-4373-6E4D-90C3-1F201EBAB55E}" srcOrd="1" destOrd="0" parTransId="{CF7868EC-A98C-5342-8873-CCCF7E182B9A}" sibTransId="{34C2C00B-100D-8548-88E7-E3DF6B3D1BCE}"/>
    <dgm:cxn modelId="{0CA59C97-B8BC-0D43-99F3-6CC05E025D02}" type="presOf" srcId="{C19458EB-338E-834D-9D24-B265F4C45145}" destId="{847E0B4C-8D6D-244B-9DA0-6F3A49E346AE}" srcOrd="0" destOrd="0" presId="urn:microsoft.com/office/officeart/2005/8/layout/lProcess2"/>
    <dgm:cxn modelId="{49DE799D-F643-4742-B3EA-CFA13418E709}" srcId="{F6EBDC1B-6146-8B4F-ADAA-B1BAE52EE31A}" destId="{2168749A-CCED-F94B-85DD-583BF6BB6ECA}" srcOrd="0" destOrd="0" parTransId="{6C916D29-5426-E845-97F0-AA734D75502E}" sibTransId="{2666BCAD-EF2E-ED48-8EB0-7FA10ED7AB39}"/>
    <dgm:cxn modelId="{AF82A59B-F7F8-CB45-94DC-41AF2A71C81F}" type="presOf" srcId="{C6BFF961-4373-6E4D-90C3-1F201EBAB55E}" destId="{5F7C211F-9042-EC43-AF3D-42BEB42044BE}" srcOrd="0" destOrd="0" presId="urn:microsoft.com/office/officeart/2005/8/layout/lProcess2"/>
    <dgm:cxn modelId="{B2C7D9A6-28D6-E24B-B4C0-759FBA866AAF}" srcId="{2168749A-CCED-F94B-85DD-583BF6BB6ECA}" destId="{60DD25D4-1CB3-834F-9602-C41C798A7F4D}" srcOrd="1" destOrd="0" parTransId="{0A089693-76E9-7A4B-9148-82FE024D2EC8}" sibTransId="{05551EFB-9F83-2349-9014-87D3233C4975}"/>
    <dgm:cxn modelId="{B52114E4-AA6B-0A40-AB14-D739C44CE811}" srcId="{F6EBDC1B-6146-8B4F-ADAA-B1BAE52EE31A}" destId="{C19458EB-338E-834D-9D24-B265F4C45145}" srcOrd="2" destOrd="0" parTransId="{053173A1-753A-0343-970C-5BE5BAB1D2EC}" sibTransId="{98381C18-658F-454A-ABED-C101412FD474}"/>
    <dgm:cxn modelId="{5F97B4FF-12E9-8E4F-B293-5A29C4EE4186}" type="presOf" srcId="{8A46D1A2-AE66-5545-B5C6-68A577BE8DFF}" destId="{219509CF-B5AE-824C-9137-90FE6F41E897}" srcOrd="0" destOrd="0" presId="urn:microsoft.com/office/officeart/2005/8/layout/lProcess2"/>
    <dgm:cxn modelId="{559E892D-7927-C249-9FB8-9E44772FF545}" type="presOf" srcId="{60DD25D4-1CB3-834F-9602-C41C798A7F4D}" destId="{32190510-28D4-564D-8C61-CA1C4E71FFDA}" srcOrd="0" destOrd="0" presId="urn:microsoft.com/office/officeart/2005/8/layout/lProcess2"/>
    <dgm:cxn modelId="{42366A1C-2F6A-AE42-8B22-C9D6F383404B}" srcId="{C6BFF961-4373-6E4D-90C3-1F201EBAB55E}" destId="{E645E13A-A24E-6B48-B19F-89AFAD4995F2}" srcOrd="0" destOrd="0" parTransId="{59B39548-73D2-0249-A7C6-B778D02A4F88}" sibTransId="{29313F91-225C-F043-8F8F-E6D2E14FAD7C}"/>
    <dgm:cxn modelId="{E8C8A089-2F88-1A4B-AB2C-E0670115ED5B}" type="presOf" srcId="{F6EBDC1B-6146-8B4F-ADAA-B1BAE52EE31A}" destId="{3A9DB640-426A-0648-828C-9459C8F29563}" srcOrd="0" destOrd="0" presId="urn:microsoft.com/office/officeart/2005/8/layout/lProcess2"/>
    <dgm:cxn modelId="{9AE2DCE7-05CA-074B-B01D-C6FEF106E329}" type="presOf" srcId="{C6BFF961-4373-6E4D-90C3-1F201EBAB55E}" destId="{42B7F9B9-8348-0C4D-AC9B-CC66D458F7FF}" srcOrd="1" destOrd="0" presId="urn:microsoft.com/office/officeart/2005/8/layout/lProcess2"/>
    <dgm:cxn modelId="{01112895-96DA-4940-BC27-1C63CCAEFCFD}" srcId="{C6BFF961-4373-6E4D-90C3-1F201EBAB55E}" destId="{35D04BC2-6AD2-EF4F-B93B-6DF04AE62FD4}" srcOrd="2" destOrd="0" parTransId="{918F828C-F7CE-4245-BDE4-80D63A70B67C}" sibTransId="{D08FEB11-9159-CB47-A020-E7CE4A2E6A60}"/>
    <dgm:cxn modelId="{C8F87FE0-1097-164B-ABD3-CC52BB94F35C}" type="presOf" srcId="{2168749A-CCED-F94B-85DD-583BF6BB6ECA}" destId="{A4F68F0C-ADB1-7E4E-A35C-8C21154957C6}" srcOrd="1" destOrd="0" presId="urn:microsoft.com/office/officeart/2005/8/layout/lProcess2"/>
    <dgm:cxn modelId="{AAF12A67-E486-CB4B-BE9C-858D90B6B82F}" srcId="{C19458EB-338E-834D-9D24-B265F4C45145}" destId="{A015E574-47A3-E944-B303-D53B4E1815CF}" srcOrd="0" destOrd="0" parTransId="{D9B79708-16E5-A444-848C-4BDA40A631A6}" sibTransId="{ABB6F286-DC2D-F24A-A05D-7C2C2ACA01A9}"/>
    <dgm:cxn modelId="{A331142C-A11F-B94E-90EF-D21E7D37F7C8}" type="presParOf" srcId="{3A9DB640-426A-0648-828C-9459C8F29563}" destId="{0E031654-D7E9-8E48-94E5-BBF8E3A21A9E}" srcOrd="0" destOrd="0" presId="urn:microsoft.com/office/officeart/2005/8/layout/lProcess2"/>
    <dgm:cxn modelId="{17F462F0-535F-9844-A48B-4A9270B35063}" type="presParOf" srcId="{0E031654-D7E9-8E48-94E5-BBF8E3A21A9E}" destId="{1886384E-7F5E-0C46-B09E-DD5887B1D990}" srcOrd="0" destOrd="0" presId="urn:microsoft.com/office/officeart/2005/8/layout/lProcess2"/>
    <dgm:cxn modelId="{CD34E19B-02FB-8F4D-BCEF-3A1861DAD8ED}" type="presParOf" srcId="{0E031654-D7E9-8E48-94E5-BBF8E3A21A9E}" destId="{A4F68F0C-ADB1-7E4E-A35C-8C21154957C6}" srcOrd="1" destOrd="0" presId="urn:microsoft.com/office/officeart/2005/8/layout/lProcess2"/>
    <dgm:cxn modelId="{687E52EA-DAB9-8841-AA12-E181E51381FC}" type="presParOf" srcId="{0E031654-D7E9-8E48-94E5-BBF8E3A21A9E}" destId="{604D0E69-2C8A-FF4A-A767-DC104804CBE4}" srcOrd="2" destOrd="0" presId="urn:microsoft.com/office/officeart/2005/8/layout/lProcess2"/>
    <dgm:cxn modelId="{167D623C-BF09-AC4F-948A-02CD2B8A9CEC}" type="presParOf" srcId="{604D0E69-2C8A-FF4A-A767-DC104804CBE4}" destId="{3A6283B4-62BC-1642-8579-66480AFE9981}" srcOrd="0" destOrd="0" presId="urn:microsoft.com/office/officeart/2005/8/layout/lProcess2"/>
    <dgm:cxn modelId="{3C681CB4-F299-3A44-AD61-2F1739F4D3FC}" type="presParOf" srcId="{3A6283B4-62BC-1642-8579-66480AFE9981}" destId="{9A5C8B54-E8B9-5144-A712-533FDFDCB980}" srcOrd="0" destOrd="0" presId="urn:microsoft.com/office/officeart/2005/8/layout/lProcess2"/>
    <dgm:cxn modelId="{12226C72-20E8-884F-9AA1-C3CA55CED57C}" type="presParOf" srcId="{3A6283B4-62BC-1642-8579-66480AFE9981}" destId="{EF5C0AB9-8408-B444-8622-D43C27D9DAFC}" srcOrd="1" destOrd="0" presId="urn:microsoft.com/office/officeart/2005/8/layout/lProcess2"/>
    <dgm:cxn modelId="{A7B51812-21F4-F34E-AE2A-0F31CB1AD4A6}" type="presParOf" srcId="{3A6283B4-62BC-1642-8579-66480AFE9981}" destId="{32190510-28D4-564D-8C61-CA1C4E71FFDA}" srcOrd="2" destOrd="0" presId="urn:microsoft.com/office/officeart/2005/8/layout/lProcess2"/>
    <dgm:cxn modelId="{BC283709-5845-D74A-B6BF-E573DD70EB33}" type="presParOf" srcId="{3A9DB640-426A-0648-828C-9459C8F29563}" destId="{0A2909FE-8B7B-FD4B-80C1-8E30337A1613}" srcOrd="1" destOrd="0" presId="urn:microsoft.com/office/officeart/2005/8/layout/lProcess2"/>
    <dgm:cxn modelId="{41332DDC-60D8-7E4D-8C81-C1772859E4E2}" type="presParOf" srcId="{3A9DB640-426A-0648-828C-9459C8F29563}" destId="{FA2DD86E-B6D3-E94E-958E-153B47809AD4}" srcOrd="2" destOrd="0" presId="urn:microsoft.com/office/officeart/2005/8/layout/lProcess2"/>
    <dgm:cxn modelId="{4F1C9542-C1B5-5748-8417-4B540F6C7762}" type="presParOf" srcId="{FA2DD86E-B6D3-E94E-958E-153B47809AD4}" destId="{5F7C211F-9042-EC43-AF3D-42BEB42044BE}" srcOrd="0" destOrd="0" presId="urn:microsoft.com/office/officeart/2005/8/layout/lProcess2"/>
    <dgm:cxn modelId="{FAF41E32-9422-6245-85F5-27861BD3CDB8}" type="presParOf" srcId="{FA2DD86E-B6D3-E94E-958E-153B47809AD4}" destId="{42B7F9B9-8348-0C4D-AC9B-CC66D458F7FF}" srcOrd="1" destOrd="0" presId="urn:microsoft.com/office/officeart/2005/8/layout/lProcess2"/>
    <dgm:cxn modelId="{225AD14E-E25D-964D-8FF2-0BC635AA9CF6}" type="presParOf" srcId="{FA2DD86E-B6D3-E94E-958E-153B47809AD4}" destId="{268DBC68-748D-B043-B027-807A4CC41A44}" srcOrd="2" destOrd="0" presId="urn:microsoft.com/office/officeart/2005/8/layout/lProcess2"/>
    <dgm:cxn modelId="{D393D2B9-6BD7-3A4D-A7F5-86CC6AF866EB}" type="presParOf" srcId="{268DBC68-748D-B043-B027-807A4CC41A44}" destId="{0E727FDF-35A6-7145-B311-ECCC0E742A36}" srcOrd="0" destOrd="0" presId="urn:microsoft.com/office/officeart/2005/8/layout/lProcess2"/>
    <dgm:cxn modelId="{A0099B5D-0B9C-A949-884E-24295CF71684}" type="presParOf" srcId="{0E727FDF-35A6-7145-B311-ECCC0E742A36}" destId="{BB3EEB33-7471-3C46-B37A-EF306DC11397}" srcOrd="0" destOrd="0" presId="urn:microsoft.com/office/officeart/2005/8/layout/lProcess2"/>
    <dgm:cxn modelId="{330AB1B0-7D58-D744-93DF-774DC20A006C}" type="presParOf" srcId="{0E727FDF-35A6-7145-B311-ECCC0E742A36}" destId="{B6AADDC7-19A1-E046-8D58-2090353C4FC2}" srcOrd="1" destOrd="0" presId="urn:microsoft.com/office/officeart/2005/8/layout/lProcess2"/>
    <dgm:cxn modelId="{4A394923-4B65-F24D-9BBF-CCD71B87BA5D}" type="presParOf" srcId="{0E727FDF-35A6-7145-B311-ECCC0E742A36}" destId="{219509CF-B5AE-824C-9137-90FE6F41E897}" srcOrd="2" destOrd="0" presId="urn:microsoft.com/office/officeart/2005/8/layout/lProcess2"/>
    <dgm:cxn modelId="{C6774328-92E2-F643-8C4D-F11D0A12B3E9}" type="presParOf" srcId="{0E727FDF-35A6-7145-B311-ECCC0E742A36}" destId="{E0CE05AF-A9AC-F34D-BAE5-F9BF37374EDB}" srcOrd="3" destOrd="0" presId="urn:microsoft.com/office/officeart/2005/8/layout/lProcess2"/>
    <dgm:cxn modelId="{0E47AD68-F8F1-7748-9F4B-387C9B77F2F5}" type="presParOf" srcId="{0E727FDF-35A6-7145-B311-ECCC0E742A36}" destId="{BF798EF9-4DCA-F54E-BDEA-C66F968FF331}" srcOrd="4" destOrd="0" presId="urn:microsoft.com/office/officeart/2005/8/layout/lProcess2"/>
    <dgm:cxn modelId="{C2E829F6-6CA8-7D4A-8703-4D20AD8EBD7C}" type="presParOf" srcId="{3A9DB640-426A-0648-828C-9459C8F29563}" destId="{A051A7FC-48BE-1849-81A6-2DCDABBA10D4}" srcOrd="3" destOrd="0" presId="urn:microsoft.com/office/officeart/2005/8/layout/lProcess2"/>
    <dgm:cxn modelId="{508E6E18-438C-C14F-B40B-5B89709C2C3B}" type="presParOf" srcId="{3A9DB640-426A-0648-828C-9459C8F29563}" destId="{194E2B3A-3D7A-354B-B54E-F148D5E0D04C}" srcOrd="4" destOrd="0" presId="urn:microsoft.com/office/officeart/2005/8/layout/lProcess2"/>
    <dgm:cxn modelId="{27068305-41AD-804A-AE2E-C6CEC3284445}" type="presParOf" srcId="{194E2B3A-3D7A-354B-B54E-F148D5E0D04C}" destId="{847E0B4C-8D6D-244B-9DA0-6F3A49E346AE}" srcOrd="0" destOrd="0" presId="urn:microsoft.com/office/officeart/2005/8/layout/lProcess2"/>
    <dgm:cxn modelId="{F90779AA-C5ED-5143-9ABA-5BAFEBE4DA39}" type="presParOf" srcId="{194E2B3A-3D7A-354B-B54E-F148D5E0D04C}" destId="{2F0FD1B9-6F06-5F43-8A4B-220409073675}" srcOrd="1" destOrd="0" presId="urn:microsoft.com/office/officeart/2005/8/layout/lProcess2"/>
    <dgm:cxn modelId="{36BF6CD9-140A-2746-B0F7-4F5B18E1F3D5}" type="presParOf" srcId="{194E2B3A-3D7A-354B-B54E-F148D5E0D04C}" destId="{835EDF3B-C9A5-3246-9510-75B3D6732884}" srcOrd="2" destOrd="0" presId="urn:microsoft.com/office/officeart/2005/8/layout/lProcess2"/>
    <dgm:cxn modelId="{6C74917E-4BAA-F84A-A12A-17C2E268CD27}" type="presParOf" srcId="{835EDF3B-C9A5-3246-9510-75B3D6732884}" destId="{D37A1B7D-60C9-C140-B7DD-4859D7571AC8}" srcOrd="0" destOrd="0" presId="urn:microsoft.com/office/officeart/2005/8/layout/lProcess2"/>
    <dgm:cxn modelId="{D19CF248-0AFE-7C45-BEF9-F59A8E81A6BA}" type="presParOf" srcId="{D37A1B7D-60C9-C140-B7DD-4859D7571AC8}" destId="{2DE2D63A-4790-D443-97AA-DFD90F9B378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8C3BC-FC5A-EF44-A06F-C9156D9901F6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3090A6-CDD9-AA4D-94D3-607B5E5417F0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SHA-1 has not yet been "broken”</a:t>
          </a:r>
          <a:endParaRPr lang="en-US" sz="1600" b="1" i="0" dirty="0">
            <a:solidFill>
              <a:schemeClr val="tx1"/>
            </a:solidFill>
          </a:endParaRPr>
        </a:p>
      </dgm:t>
    </dgm:pt>
    <dgm:pt modelId="{340C0904-40E8-4444-9DD2-CB615B1AF9A4}" type="parTrans" cxnId="{A843E724-9596-3A40-87C1-545C058EE6D6}">
      <dgm:prSet/>
      <dgm:spPr/>
      <dgm:t>
        <a:bodyPr/>
        <a:lstStyle/>
        <a:p>
          <a:endParaRPr lang="en-US"/>
        </a:p>
      </dgm:t>
    </dgm:pt>
    <dgm:pt modelId="{126F67C4-9A61-3847-83D6-7056D217DDA0}" type="sibTrans" cxnId="{A843E724-9596-3A40-87C1-545C058EE6D6}">
      <dgm:prSet/>
      <dgm:spPr>
        <a:ln w="76200"/>
      </dgm:spPr>
      <dgm:t>
        <a:bodyPr/>
        <a:lstStyle/>
        <a:p>
          <a:endParaRPr lang="en-US"/>
        </a:p>
      </dgm:t>
    </dgm:pt>
    <dgm:pt modelId="{CA48A05E-0B7C-7E4F-ABCC-996B1E5555C7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No one has demonstrated a technique for producing collisions in a practical amount of time</a:t>
          </a:r>
          <a:endParaRPr lang="en-US" sz="1600" b="1" i="0" dirty="0">
            <a:solidFill>
              <a:schemeClr val="tx1"/>
            </a:solidFill>
          </a:endParaRPr>
        </a:p>
      </dgm:t>
    </dgm:pt>
    <dgm:pt modelId="{126CB11A-064E-2E4B-9BD7-5FC3C6149A7A}" type="parTrans" cxnId="{1115A795-87AD-3542-9B33-12279A8C4ED1}">
      <dgm:prSet/>
      <dgm:spPr/>
      <dgm:t>
        <a:bodyPr/>
        <a:lstStyle/>
        <a:p>
          <a:endParaRPr lang="en-US"/>
        </a:p>
      </dgm:t>
    </dgm:pt>
    <dgm:pt modelId="{34E440C3-2702-924E-98BF-9B527E6B1277}" type="sibTrans" cxnId="{1115A795-87AD-3542-9B33-12279A8C4ED1}">
      <dgm:prSet/>
      <dgm:spPr/>
      <dgm:t>
        <a:bodyPr/>
        <a:lstStyle/>
        <a:p>
          <a:endParaRPr lang="en-US"/>
        </a:p>
      </dgm:t>
    </dgm:pt>
    <dgm:pt modelId="{1C24CE7F-07E9-1841-9A44-3D07361E51FB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Considered to be insecure and has been phased out for SHA-2</a:t>
          </a:r>
          <a:endParaRPr lang="en-US" sz="1600" b="1" i="0" dirty="0">
            <a:solidFill>
              <a:schemeClr val="tx1"/>
            </a:solidFill>
          </a:endParaRPr>
        </a:p>
      </dgm:t>
    </dgm:pt>
    <dgm:pt modelId="{B6CE00C5-CD16-494B-BA3E-0C671159B146}" type="parTrans" cxnId="{0B555CDB-93D6-0742-9D36-DC897B851A9A}">
      <dgm:prSet/>
      <dgm:spPr/>
      <dgm:t>
        <a:bodyPr/>
        <a:lstStyle/>
        <a:p>
          <a:endParaRPr lang="en-US"/>
        </a:p>
      </dgm:t>
    </dgm:pt>
    <dgm:pt modelId="{9823E08E-C811-FF4D-8943-524E0B6F4B6D}" type="sibTrans" cxnId="{0B555CDB-93D6-0742-9D36-DC897B851A9A}">
      <dgm:prSet/>
      <dgm:spPr/>
      <dgm:t>
        <a:bodyPr/>
        <a:lstStyle/>
        <a:p>
          <a:endParaRPr lang="en-US"/>
        </a:p>
      </dgm:t>
    </dgm:pt>
    <dgm:pt modelId="{2A148A0D-6B73-784B-A98D-866B83307FDE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SHA-2 shares the same structure and mathematical operations as its predecessors so this is a cause for concern</a:t>
          </a:r>
          <a:endParaRPr lang="en-US" sz="1600" b="1" i="0" dirty="0">
            <a:solidFill>
              <a:schemeClr val="tx1"/>
            </a:solidFill>
          </a:endParaRPr>
        </a:p>
      </dgm:t>
    </dgm:pt>
    <dgm:pt modelId="{EFE7775E-8FB8-AD4E-A52A-807DF68DA564}" type="parTrans" cxnId="{12AA2ED7-8FE9-CB42-8E2C-337F3CC04A18}">
      <dgm:prSet/>
      <dgm:spPr/>
      <dgm:t>
        <a:bodyPr/>
        <a:lstStyle/>
        <a:p>
          <a:endParaRPr lang="en-US"/>
        </a:p>
      </dgm:t>
    </dgm:pt>
    <dgm:pt modelId="{494443EA-FBBD-2B4A-BE3C-43DC5489B3B5}" type="sibTrans" cxnId="{12AA2ED7-8FE9-CB42-8E2C-337F3CC04A18}">
      <dgm:prSet/>
      <dgm:spPr>
        <a:ln w="76200"/>
      </dgm:spPr>
      <dgm:t>
        <a:bodyPr/>
        <a:lstStyle/>
        <a:p>
          <a:endParaRPr lang="en-US"/>
        </a:p>
      </dgm:t>
    </dgm:pt>
    <dgm:pt modelId="{A7BB43B6-3FFD-B746-9BAD-6C1235D1A44E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Because it will take years to find a suitable replacement for SHA-2 should it become vulnerable, NIST decided to begin the process of developing a new hash standard</a:t>
          </a:r>
          <a:endParaRPr lang="en-US" sz="1600" b="1" i="0" dirty="0">
            <a:solidFill>
              <a:schemeClr val="tx1"/>
            </a:solidFill>
          </a:endParaRPr>
        </a:p>
      </dgm:t>
    </dgm:pt>
    <dgm:pt modelId="{67877061-52E9-9545-9DF1-9962BF77C82E}" type="parTrans" cxnId="{0AFF51CB-E791-1C42-9062-CA5D2FEF7EA2}">
      <dgm:prSet/>
      <dgm:spPr/>
      <dgm:t>
        <a:bodyPr/>
        <a:lstStyle/>
        <a:p>
          <a:endParaRPr lang="en-US"/>
        </a:p>
      </dgm:t>
    </dgm:pt>
    <dgm:pt modelId="{35F4A5DC-0C16-9E45-8C35-73C21CDF35BC}" type="sibTrans" cxnId="{0AFF51CB-E791-1C42-9062-CA5D2FEF7EA2}">
      <dgm:prSet/>
      <dgm:spPr/>
      <dgm:t>
        <a:bodyPr/>
        <a:lstStyle/>
        <a:p>
          <a:endParaRPr lang="en-US"/>
        </a:p>
      </dgm:t>
    </dgm:pt>
    <dgm:pt modelId="{750CBC8C-A641-FF4A-92E6-AAA68594B951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NIST announced in 2007 a competition for the SHA-3 next generation NIST hash function</a:t>
          </a:r>
          <a:endParaRPr lang="en-US" sz="1600" b="1" i="0" dirty="0">
            <a:solidFill>
              <a:schemeClr val="tx1"/>
            </a:solidFill>
          </a:endParaRPr>
        </a:p>
      </dgm:t>
    </dgm:pt>
    <dgm:pt modelId="{FBCA09AB-4800-0249-9EF1-9C85F9ADE9B8}" type="parTrans" cxnId="{35331520-AAB1-714B-9F7E-7CD94875C8D6}">
      <dgm:prSet/>
      <dgm:spPr/>
      <dgm:t>
        <a:bodyPr/>
        <a:lstStyle/>
        <a:p>
          <a:endParaRPr lang="en-US"/>
        </a:p>
      </dgm:t>
    </dgm:pt>
    <dgm:pt modelId="{4A30461B-54E2-FE43-99CC-72179BD19E20}" type="sibTrans" cxnId="{35331520-AAB1-714B-9F7E-7CD94875C8D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C09833D-06F3-7E40-907E-63DBCBBF5508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Winning design was announced by NIST in October 2012</a:t>
          </a:r>
          <a:endParaRPr lang="en-US" sz="1600" b="1" i="0" dirty="0">
            <a:solidFill>
              <a:schemeClr val="tx1"/>
            </a:solidFill>
          </a:endParaRPr>
        </a:p>
      </dgm:t>
    </dgm:pt>
    <dgm:pt modelId="{DA89C877-B591-764A-AAB5-C743627A11E5}" type="parTrans" cxnId="{4E05AA83-8BDA-CD48-B925-D4CAF41DD007}">
      <dgm:prSet/>
      <dgm:spPr/>
      <dgm:t>
        <a:bodyPr/>
        <a:lstStyle/>
        <a:p>
          <a:endParaRPr lang="en-US"/>
        </a:p>
      </dgm:t>
    </dgm:pt>
    <dgm:pt modelId="{1FD606E0-C7EA-3A46-A850-CB9DF5D2CFDF}" type="sibTrans" cxnId="{4E05AA83-8BDA-CD48-B925-D4CAF41DD007}">
      <dgm:prSet/>
      <dgm:spPr/>
      <dgm:t>
        <a:bodyPr/>
        <a:lstStyle/>
        <a:p>
          <a:endParaRPr lang="en-US"/>
        </a:p>
      </dgm:t>
    </dgm:pt>
    <dgm:pt modelId="{00EEA401-1779-734C-A8A5-41DC90948BF2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SHA-3 is a cryptographic hash function that is intended to complement SHA-2 as the approved standard for a wide range of applications</a:t>
          </a:r>
          <a:endParaRPr lang="en-US" sz="1600" b="1" i="0" dirty="0">
            <a:solidFill>
              <a:schemeClr val="tx1"/>
            </a:solidFill>
          </a:endParaRPr>
        </a:p>
      </dgm:t>
    </dgm:pt>
    <dgm:pt modelId="{7B87F69D-B36C-DB4D-B087-E150337E4A5A}" type="parTrans" cxnId="{9010EB3A-6F6A-BD4F-A057-61891726065E}">
      <dgm:prSet/>
      <dgm:spPr/>
      <dgm:t>
        <a:bodyPr/>
        <a:lstStyle/>
        <a:p>
          <a:endParaRPr lang="en-US"/>
        </a:p>
      </dgm:t>
    </dgm:pt>
    <dgm:pt modelId="{8278DD95-4D3E-5E46-9521-7F81CD949B94}" type="sibTrans" cxnId="{9010EB3A-6F6A-BD4F-A057-61891726065E}">
      <dgm:prSet/>
      <dgm:spPr/>
      <dgm:t>
        <a:bodyPr/>
        <a:lstStyle/>
        <a:p>
          <a:endParaRPr lang="en-US"/>
        </a:p>
      </dgm:t>
    </dgm:pt>
    <dgm:pt modelId="{1BAB6AF2-59FC-DD42-94C8-E682F2690475}" type="pres">
      <dgm:prSet presAssocID="{2A58C3BC-FC5A-EF44-A06F-C9156D9901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5CC442-E4C3-BD40-895A-08CC9A6FC852}" type="pres">
      <dgm:prSet presAssocID="{B23090A6-CDD9-AA4D-94D3-607B5E5417F0}" presName="node" presStyleLbl="node1" presStyleIdx="0" presStyleCnt="3" custScaleX="179652" custScaleY="117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35F9D-82B4-8846-A2B2-EEF10BB9AE31}" type="pres">
      <dgm:prSet presAssocID="{B23090A6-CDD9-AA4D-94D3-607B5E5417F0}" presName="spNode" presStyleCnt="0"/>
      <dgm:spPr/>
    </dgm:pt>
    <dgm:pt modelId="{C1C13A19-CB44-5749-9553-D8637A6F8523}" type="pres">
      <dgm:prSet presAssocID="{126F67C4-9A61-3847-83D6-7056D217DDA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D1805330-05BD-DF4B-8630-51C3CBE7020C}" type="pres">
      <dgm:prSet presAssocID="{2A148A0D-6B73-784B-A98D-866B83307FDE}" presName="node" presStyleLbl="node1" presStyleIdx="1" presStyleCnt="3" custScaleX="161730" custScaleY="160230" custRadScaleRad="125616" custRadScaleInc="-35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0FCA0-4D2A-604B-A0CB-7499830F964D}" type="pres">
      <dgm:prSet presAssocID="{2A148A0D-6B73-784B-A98D-866B83307FDE}" presName="spNode" presStyleCnt="0"/>
      <dgm:spPr/>
    </dgm:pt>
    <dgm:pt modelId="{60022302-D31B-EA46-B338-C7ADF54B83C4}" type="pres">
      <dgm:prSet presAssocID="{494443EA-FBBD-2B4A-BE3C-43DC5489B3B5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9ACCF36-868B-9845-8E79-1FDE8D49FD3E}" type="pres">
      <dgm:prSet presAssocID="{750CBC8C-A641-FF4A-92E6-AAA68594B951}" presName="node" presStyleLbl="node1" presStyleIdx="2" presStyleCnt="3" custScaleX="165564" custScaleY="174974" custRadScaleRad="107164" custRadScaleInc="9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2C040-D93E-DE40-9ED2-CD47D09710D0}" type="pres">
      <dgm:prSet presAssocID="{750CBC8C-A641-FF4A-92E6-AAA68594B951}" presName="spNode" presStyleCnt="0"/>
      <dgm:spPr/>
    </dgm:pt>
    <dgm:pt modelId="{44FB74B7-9D06-F04A-A84D-C928611E2C9F}" type="pres">
      <dgm:prSet presAssocID="{4A30461B-54E2-FE43-99CC-72179BD19E2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A843E724-9596-3A40-87C1-545C058EE6D6}" srcId="{2A58C3BC-FC5A-EF44-A06F-C9156D9901F6}" destId="{B23090A6-CDD9-AA4D-94D3-607B5E5417F0}" srcOrd="0" destOrd="0" parTransId="{340C0904-40E8-4444-9DD2-CB615B1AF9A4}" sibTransId="{126F67C4-9A61-3847-83D6-7056D217DDA0}"/>
    <dgm:cxn modelId="{7522DFDA-B965-1A46-A75D-189006E9AC34}" type="presOf" srcId="{00EEA401-1779-734C-A8A5-41DC90948BF2}" destId="{89ACCF36-868B-9845-8E79-1FDE8D49FD3E}" srcOrd="0" destOrd="2" presId="urn:microsoft.com/office/officeart/2005/8/layout/cycle5"/>
    <dgm:cxn modelId="{4E05AA83-8BDA-CD48-B925-D4CAF41DD007}" srcId="{750CBC8C-A641-FF4A-92E6-AAA68594B951}" destId="{9C09833D-06F3-7E40-907E-63DBCBBF5508}" srcOrd="0" destOrd="0" parTransId="{DA89C877-B591-764A-AAB5-C743627A11E5}" sibTransId="{1FD606E0-C7EA-3A46-A850-CB9DF5D2CFDF}"/>
    <dgm:cxn modelId="{9010EB3A-6F6A-BD4F-A057-61891726065E}" srcId="{750CBC8C-A641-FF4A-92E6-AAA68594B951}" destId="{00EEA401-1779-734C-A8A5-41DC90948BF2}" srcOrd="1" destOrd="0" parTransId="{7B87F69D-B36C-DB4D-B087-E150337E4A5A}" sibTransId="{8278DD95-4D3E-5E46-9521-7F81CD949B94}"/>
    <dgm:cxn modelId="{230BFDC1-A3A8-6D4A-8C3A-CFF29E395F53}" type="presOf" srcId="{2A148A0D-6B73-784B-A98D-866B83307FDE}" destId="{D1805330-05BD-DF4B-8630-51C3CBE7020C}" srcOrd="0" destOrd="0" presId="urn:microsoft.com/office/officeart/2005/8/layout/cycle5"/>
    <dgm:cxn modelId="{D3B90D80-4A29-8341-9AD3-54E9EB11A64F}" type="presOf" srcId="{CA48A05E-0B7C-7E4F-ABCC-996B1E5555C7}" destId="{E45CC442-E4C3-BD40-895A-08CC9A6FC852}" srcOrd="0" destOrd="1" presId="urn:microsoft.com/office/officeart/2005/8/layout/cycle5"/>
    <dgm:cxn modelId="{5628602E-0EC6-7F44-9A3D-D6E64BF66F54}" type="presOf" srcId="{750CBC8C-A641-FF4A-92E6-AAA68594B951}" destId="{89ACCF36-868B-9845-8E79-1FDE8D49FD3E}" srcOrd="0" destOrd="0" presId="urn:microsoft.com/office/officeart/2005/8/layout/cycle5"/>
    <dgm:cxn modelId="{12AA2ED7-8FE9-CB42-8E2C-337F3CC04A18}" srcId="{2A58C3BC-FC5A-EF44-A06F-C9156D9901F6}" destId="{2A148A0D-6B73-784B-A98D-866B83307FDE}" srcOrd="1" destOrd="0" parTransId="{EFE7775E-8FB8-AD4E-A52A-807DF68DA564}" sibTransId="{494443EA-FBBD-2B4A-BE3C-43DC5489B3B5}"/>
    <dgm:cxn modelId="{2C003705-F660-1D4F-9517-39FC1408F670}" type="presOf" srcId="{B23090A6-CDD9-AA4D-94D3-607B5E5417F0}" destId="{E45CC442-E4C3-BD40-895A-08CC9A6FC852}" srcOrd="0" destOrd="0" presId="urn:microsoft.com/office/officeart/2005/8/layout/cycle5"/>
    <dgm:cxn modelId="{1115A795-87AD-3542-9B33-12279A8C4ED1}" srcId="{B23090A6-CDD9-AA4D-94D3-607B5E5417F0}" destId="{CA48A05E-0B7C-7E4F-ABCC-996B1E5555C7}" srcOrd="0" destOrd="0" parTransId="{126CB11A-064E-2E4B-9BD7-5FC3C6149A7A}" sibTransId="{34E440C3-2702-924E-98BF-9B527E6B1277}"/>
    <dgm:cxn modelId="{D780B85D-B965-214A-A3A6-6D5310D3F8ED}" type="presOf" srcId="{4A30461B-54E2-FE43-99CC-72179BD19E20}" destId="{44FB74B7-9D06-F04A-A84D-C928611E2C9F}" srcOrd="0" destOrd="0" presId="urn:microsoft.com/office/officeart/2005/8/layout/cycle5"/>
    <dgm:cxn modelId="{208350AC-A986-574D-A8D4-3D91B05C2775}" type="presOf" srcId="{2A58C3BC-FC5A-EF44-A06F-C9156D9901F6}" destId="{1BAB6AF2-59FC-DD42-94C8-E682F2690475}" srcOrd="0" destOrd="0" presId="urn:microsoft.com/office/officeart/2005/8/layout/cycle5"/>
    <dgm:cxn modelId="{7F0C048F-0DA0-E848-B3B4-4CDFCA7EBF2C}" type="presOf" srcId="{9C09833D-06F3-7E40-907E-63DBCBBF5508}" destId="{89ACCF36-868B-9845-8E79-1FDE8D49FD3E}" srcOrd="0" destOrd="1" presId="urn:microsoft.com/office/officeart/2005/8/layout/cycle5"/>
    <dgm:cxn modelId="{35331520-AAB1-714B-9F7E-7CD94875C8D6}" srcId="{2A58C3BC-FC5A-EF44-A06F-C9156D9901F6}" destId="{750CBC8C-A641-FF4A-92E6-AAA68594B951}" srcOrd="2" destOrd="0" parTransId="{FBCA09AB-4800-0249-9EF1-9C85F9ADE9B8}" sibTransId="{4A30461B-54E2-FE43-99CC-72179BD19E20}"/>
    <dgm:cxn modelId="{0B555CDB-93D6-0742-9D36-DC897B851A9A}" srcId="{B23090A6-CDD9-AA4D-94D3-607B5E5417F0}" destId="{1C24CE7F-07E9-1841-9A44-3D07361E51FB}" srcOrd="1" destOrd="0" parTransId="{B6CE00C5-CD16-494B-BA3E-0C671159B146}" sibTransId="{9823E08E-C811-FF4D-8943-524E0B6F4B6D}"/>
    <dgm:cxn modelId="{CE5D7B30-28BC-E140-B3A3-1D8E9C4748C5}" type="presOf" srcId="{1C24CE7F-07E9-1841-9A44-3D07361E51FB}" destId="{E45CC442-E4C3-BD40-895A-08CC9A6FC852}" srcOrd="0" destOrd="2" presId="urn:microsoft.com/office/officeart/2005/8/layout/cycle5"/>
    <dgm:cxn modelId="{61669083-C394-0A46-8071-55EF3BE8D179}" type="presOf" srcId="{494443EA-FBBD-2B4A-BE3C-43DC5489B3B5}" destId="{60022302-D31B-EA46-B338-C7ADF54B83C4}" srcOrd="0" destOrd="0" presId="urn:microsoft.com/office/officeart/2005/8/layout/cycle5"/>
    <dgm:cxn modelId="{0AFF51CB-E791-1C42-9062-CA5D2FEF7EA2}" srcId="{2A148A0D-6B73-784B-A98D-866B83307FDE}" destId="{A7BB43B6-3FFD-B746-9BAD-6C1235D1A44E}" srcOrd="0" destOrd="0" parTransId="{67877061-52E9-9545-9DF1-9962BF77C82E}" sibTransId="{35F4A5DC-0C16-9E45-8C35-73C21CDF35BC}"/>
    <dgm:cxn modelId="{DB6CB121-A057-8947-A068-7D49649C5177}" type="presOf" srcId="{126F67C4-9A61-3847-83D6-7056D217DDA0}" destId="{C1C13A19-CB44-5749-9553-D8637A6F8523}" srcOrd="0" destOrd="0" presId="urn:microsoft.com/office/officeart/2005/8/layout/cycle5"/>
    <dgm:cxn modelId="{2D024916-3DD3-7541-86B9-9CCC37C18872}" type="presOf" srcId="{A7BB43B6-3FFD-B746-9BAD-6C1235D1A44E}" destId="{D1805330-05BD-DF4B-8630-51C3CBE7020C}" srcOrd="0" destOrd="1" presId="urn:microsoft.com/office/officeart/2005/8/layout/cycle5"/>
    <dgm:cxn modelId="{1E962E79-DD02-FA4A-A10F-A2861893D181}" type="presParOf" srcId="{1BAB6AF2-59FC-DD42-94C8-E682F2690475}" destId="{E45CC442-E4C3-BD40-895A-08CC9A6FC852}" srcOrd="0" destOrd="0" presId="urn:microsoft.com/office/officeart/2005/8/layout/cycle5"/>
    <dgm:cxn modelId="{D3549147-D231-3646-90D9-C4BAF7E99034}" type="presParOf" srcId="{1BAB6AF2-59FC-DD42-94C8-E682F2690475}" destId="{52835F9D-82B4-8846-A2B2-EEF10BB9AE31}" srcOrd="1" destOrd="0" presId="urn:microsoft.com/office/officeart/2005/8/layout/cycle5"/>
    <dgm:cxn modelId="{A6F48E5A-A688-D648-9FA6-CD9834D35BD2}" type="presParOf" srcId="{1BAB6AF2-59FC-DD42-94C8-E682F2690475}" destId="{C1C13A19-CB44-5749-9553-D8637A6F8523}" srcOrd="2" destOrd="0" presId="urn:microsoft.com/office/officeart/2005/8/layout/cycle5"/>
    <dgm:cxn modelId="{B9515572-087E-B345-A857-29BF3F5E0DFA}" type="presParOf" srcId="{1BAB6AF2-59FC-DD42-94C8-E682F2690475}" destId="{D1805330-05BD-DF4B-8630-51C3CBE7020C}" srcOrd="3" destOrd="0" presId="urn:microsoft.com/office/officeart/2005/8/layout/cycle5"/>
    <dgm:cxn modelId="{0D434738-229E-AB45-BFBA-987163CDBCC7}" type="presParOf" srcId="{1BAB6AF2-59FC-DD42-94C8-E682F2690475}" destId="{5FD0FCA0-4D2A-604B-A0CB-7499830F964D}" srcOrd="4" destOrd="0" presId="urn:microsoft.com/office/officeart/2005/8/layout/cycle5"/>
    <dgm:cxn modelId="{8A7E92AE-BDC5-AC42-9BE1-ABD2E840D8EE}" type="presParOf" srcId="{1BAB6AF2-59FC-DD42-94C8-E682F2690475}" destId="{60022302-D31B-EA46-B338-C7ADF54B83C4}" srcOrd="5" destOrd="0" presId="urn:microsoft.com/office/officeart/2005/8/layout/cycle5"/>
    <dgm:cxn modelId="{8E0C2BE1-A3CC-6141-A728-D1EC89B43D39}" type="presParOf" srcId="{1BAB6AF2-59FC-DD42-94C8-E682F2690475}" destId="{89ACCF36-868B-9845-8E79-1FDE8D49FD3E}" srcOrd="6" destOrd="0" presId="urn:microsoft.com/office/officeart/2005/8/layout/cycle5"/>
    <dgm:cxn modelId="{10DD9325-17A7-C647-AD3D-303A855F708C}" type="presParOf" srcId="{1BAB6AF2-59FC-DD42-94C8-E682F2690475}" destId="{F562C040-D93E-DE40-9ED2-CD47D09710D0}" srcOrd="7" destOrd="0" presId="urn:microsoft.com/office/officeart/2005/8/layout/cycle5"/>
    <dgm:cxn modelId="{08E2DF5B-A322-AE48-9AD7-DB6B1BA1139E}" type="presParOf" srcId="{1BAB6AF2-59FC-DD42-94C8-E682F2690475}" destId="{44FB74B7-9D06-F04A-A84D-C928611E2C9F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C901C-3225-9A49-8E32-8AA62AA2EF15}">
      <dsp:nvSpPr>
        <dsp:cNvPr id="0" name=""/>
        <dsp:cNvSpPr/>
      </dsp:nvSpPr>
      <dsp:spPr>
        <a:xfrm>
          <a:off x="0" y="213241"/>
          <a:ext cx="6781800" cy="95323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Takes as input a secret key and a data block and produces a hash value (MAC) which is associated with the protected message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3241"/>
        <a:ext cx="6781800" cy="953235"/>
      </dsp:txXfrm>
    </dsp:sp>
    <dsp:sp modelId="{97553C45-932E-B64E-92DD-2B633E7B7105}">
      <dsp:nvSpPr>
        <dsp:cNvPr id="0" name=""/>
        <dsp:cNvSpPr/>
      </dsp:nvSpPr>
      <dsp:spPr>
        <a:xfrm>
          <a:off x="0" y="1166476"/>
          <a:ext cx="6781800" cy="1642882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If the integrity of the message needs to be checked, the MAC function can be applied to the message and the result compared with the associated MAC value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An attacker who alters the message will be unable to alter the associated MAC value without knowledge of the secret key</a:t>
          </a:r>
          <a:endParaRPr lang="en-US" sz="1900" kern="1200" dirty="0"/>
        </a:p>
      </dsp:txBody>
      <dsp:txXfrm>
        <a:off x="0" y="1166476"/>
        <a:ext cx="6781800" cy="1642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6384E-7F5E-0C46-B09E-DD5887B1D990}">
      <dsp:nvSpPr>
        <dsp:cNvPr id="0" name=""/>
        <dsp:cNvSpPr/>
      </dsp:nvSpPr>
      <dsp:spPr>
        <a:xfrm>
          <a:off x="1032" y="0"/>
          <a:ext cx="2684487" cy="486727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glow rad="101600">
            <a:schemeClr val="accent1">
              <a:alpha val="75000"/>
            </a:schemeClr>
          </a:glow>
          <a:softEdge rad="1016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Commonly used to create a one-way password file</a:t>
          </a:r>
          <a:endParaRPr lang="en-US" sz="1800" kern="1200" dirty="0"/>
        </a:p>
      </dsp:txBody>
      <dsp:txXfrm>
        <a:off x="1032" y="0"/>
        <a:ext cx="2684487" cy="1460182"/>
      </dsp:txXfrm>
    </dsp:sp>
    <dsp:sp modelId="{9A5C8B54-E8B9-5144-A712-533FDFDCB980}">
      <dsp:nvSpPr>
        <dsp:cNvPr id="0" name=""/>
        <dsp:cNvSpPr/>
      </dsp:nvSpPr>
      <dsp:spPr>
        <a:xfrm>
          <a:off x="269481" y="1461608"/>
          <a:ext cx="2147589" cy="14675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When a user enters a password, the hash of that password is compared to the stored hash value for verification</a:t>
          </a:r>
          <a:endParaRPr lang="en-US" sz="1500" kern="1200" dirty="0"/>
        </a:p>
      </dsp:txBody>
      <dsp:txXfrm>
        <a:off x="312464" y="1504591"/>
        <a:ext cx="2061623" cy="1381583"/>
      </dsp:txXfrm>
    </dsp:sp>
    <dsp:sp modelId="{32190510-28D4-564D-8C61-CA1C4E71FFDA}">
      <dsp:nvSpPr>
        <dsp:cNvPr id="0" name=""/>
        <dsp:cNvSpPr/>
      </dsp:nvSpPr>
      <dsp:spPr>
        <a:xfrm>
          <a:off x="269481" y="3154935"/>
          <a:ext cx="2147589" cy="14675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This approach to password protection is used by most operating systems </a:t>
          </a:r>
          <a:endParaRPr lang="en-US" sz="1500" kern="1200" dirty="0"/>
        </a:p>
      </dsp:txBody>
      <dsp:txXfrm>
        <a:off x="312464" y="3197918"/>
        <a:ext cx="2061623" cy="1381583"/>
      </dsp:txXfrm>
    </dsp:sp>
    <dsp:sp modelId="{5F7C211F-9042-EC43-AF3D-42BEB42044BE}">
      <dsp:nvSpPr>
        <dsp:cNvPr id="0" name=""/>
        <dsp:cNvSpPr/>
      </dsp:nvSpPr>
      <dsp:spPr>
        <a:xfrm>
          <a:off x="2886856" y="0"/>
          <a:ext cx="2684487" cy="486727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glow rad="101600">
            <a:schemeClr val="accent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 be used for intrusion and virus detection</a:t>
          </a:r>
          <a:endParaRPr lang="en-US" sz="1800" kern="1200" dirty="0"/>
        </a:p>
      </dsp:txBody>
      <dsp:txXfrm>
        <a:off x="2886856" y="0"/>
        <a:ext cx="2684487" cy="1460182"/>
      </dsp:txXfrm>
    </dsp:sp>
    <dsp:sp modelId="{BB3EEB33-7471-3C46-B37A-EF306DC11397}">
      <dsp:nvSpPr>
        <dsp:cNvPr id="0" name=""/>
        <dsp:cNvSpPr/>
      </dsp:nvSpPr>
      <dsp:spPr>
        <a:xfrm>
          <a:off x="3155305" y="1460598"/>
          <a:ext cx="2147589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Store H(F) for each file on a system and secure the hash values</a:t>
          </a:r>
          <a:endParaRPr lang="en-US" sz="1500" kern="1200" dirty="0"/>
        </a:p>
      </dsp:txBody>
      <dsp:txXfrm>
        <a:off x="3183312" y="1488605"/>
        <a:ext cx="2091575" cy="900210"/>
      </dsp:txXfrm>
    </dsp:sp>
    <dsp:sp modelId="{219509CF-B5AE-824C-9137-90FE6F41E897}">
      <dsp:nvSpPr>
        <dsp:cNvPr id="0" name=""/>
        <dsp:cNvSpPr/>
      </dsp:nvSpPr>
      <dsp:spPr>
        <a:xfrm>
          <a:off x="3155305" y="2563934"/>
          <a:ext cx="2147589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One can later determine if a file has been modified by </a:t>
          </a:r>
          <a:r>
            <a:rPr lang="en-US" sz="1500" kern="1200" dirty="0" err="1" smtClean="0"/>
            <a:t>recomputing</a:t>
          </a:r>
          <a:r>
            <a:rPr lang="en-US" sz="1500" kern="1200" dirty="0" smtClean="0"/>
            <a:t> H(F) </a:t>
          </a:r>
          <a:endParaRPr lang="en-US" sz="1500" kern="1200" dirty="0"/>
        </a:p>
      </dsp:txBody>
      <dsp:txXfrm>
        <a:off x="3183312" y="2591941"/>
        <a:ext cx="2091575" cy="900210"/>
      </dsp:txXfrm>
    </dsp:sp>
    <dsp:sp modelId="{BF798EF9-4DCA-F54E-BDEA-C66F968FF331}">
      <dsp:nvSpPr>
        <dsp:cNvPr id="0" name=""/>
        <dsp:cNvSpPr/>
      </dsp:nvSpPr>
      <dsp:spPr>
        <a:xfrm>
          <a:off x="3155305" y="3667270"/>
          <a:ext cx="2147589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 intruder would need to change F without changing H(F)</a:t>
          </a:r>
          <a:endParaRPr lang="en-US" sz="1500" kern="1200" dirty="0"/>
        </a:p>
      </dsp:txBody>
      <dsp:txXfrm>
        <a:off x="3183312" y="3695277"/>
        <a:ext cx="2091575" cy="900210"/>
      </dsp:txXfrm>
    </dsp:sp>
    <dsp:sp modelId="{847E0B4C-8D6D-244B-9DA0-6F3A49E346AE}">
      <dsp:nvSpPr>
        <dsp:cNvPr id="0" name=""/>
        <dsp:cNvSpPr/>
      </dsp:nvSpPr>
      <dsp:spPr>
        <a:xfrm>
          <a:off x="5772680" y="0"/>
          <a:ext cx="2684487" cy="486727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glow rad="101600">
            <a:schemeClr val="accent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 be used to construct a pseudorandom function (PRF) or a pseudorandom number generator (PRNG)</a:t>
          </a:r>
          <a:endParaRPr lang="en-US" sz="1800" kern="1200" dirty="0"/>
        </a:p>
      </dsp:txBody>
      <dsp:txXfrm>
        <a:off x="5772680" y="0"/>
        <a:ext cx="2684487" cy="1460182"/>
      </dsp:txXfrm>
    </dsp:sp>
    <dsp:sp modelId="{2DE2D63A-4790-D443-97AA-DFD90F9B3785}">
      <dsp:nvSpPr>
        <dsp:cNvPr id="0" name=""/>
        <dsp:cNvSpPr/>
      </dsp:nvSpPr>
      <dsp:spPr>
        <a:xfrm>
          <a:off x="6041128" y="1460182"/>
          <a:ext cx="2147589" cy="3163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 common application for a hash-based PRF is for the generation of symmetric keys</a:t>
          </a:r>
          <a:endParaRPr lang="en-US" sz="1500" kern="1200" dirty="0"/>
        </a:p>
      </dsp:txBody>
      <dsp:txXfrm>
        <a:off x="6104029" y="1523083"/>
        <a:ext cx="2021787" cy="3037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CC442-E4C3-BD40-895A-08CC9A6FC852}">
      <dsp:nvSpPr>
        <dsp:cNvPr id="0" name=""/>
        <dsp:cNvSpPr/>
      </dsp:nvSpPr>
      <dsp:spPr>
        <a:xfrm>
          <a:off x="2317566" y="-81313"/>
          <a:ext cx="4018343" cy="1714312"/>
        </a:xfrm>
        <a:prstGeom prst="roundRect">
          <a:avLst/>
        </a:prstGeom>
        <a:solidFill>
          <a:schemeClr val="bg1"/>
        </a:solidFill>
        <a:ln>
          <a:solidFill>
            <a:schemeClr val="accent3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SHA-1 has not yet been "broken”</a:t>
          </a:r>
          <a:endParaRPr lang="en-US" sz="1600" b="1" i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No one has demonstrated a technique for producing collisions in a practical amount of time</a:t>
          </a:r>
          <a:endParaRPr lang="en-US" sz="1600" b="1" i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Considered to be insecure and has been phased out for SHA-2</a:t>
          </a:r>
          <a:endParaRPr lang="en-US" sz="1600" b="1" i="0" kern="1200" dirty="0">
            <a:solidFill>
              <a:schemeClr val="tx1"/>
            </a:solidFill>
          </a:endParaRPr>
        </a:p>
      </dsp:txBody>
      <dsp:txXfrm>
        <a:off x="2401252" y="2373"/>
        <a:ext cx="3850971" cy="1546940"/>
      </dsp:txXfrm>
    </dsp:sp>
    <dsp:sp modelId="{C1C13A19-CB44-5749-9553-D8637A6F8523}">
      <dsp:nvSpPr>
        <dsp:cNvPr id="0" name=""/>
        <dsp:cNvSpPr/>
      </dsp:nvSpPr>
      <dsp:spPr>
        <a:xfrm>
          <a:off x="2007498" y="1255692"/>
          <a:ext cx="3880419" cy="3880419"/>
        </a:xfrm>
        <a:custGeom>
          <a:avLst/>
          <a:gdLst/>
          <a:ahLst/>
          <a:cxnLst/>
          <a:rect l="0" t="0" r="0" b="0"/>
          <a:pathLst>
            <a:path>
              <a:moveTo>
                <a:pt x="3212778" y="475634"/>
              </a:moveTo>
              <a:arcTo wR="1940209" hR="1940209" stAng="18659242" swAng="846591"/>
            </a:path>
          </a:pathLst>
        </a:custGeom>
        <a:noFill/>
        <a:ln w="76200" cap="flat" cmpd="sng" algn="ctr">
          <a:solidFill>
            <a:scrgbClr r="0" g="0" b="0">
              <a:alpha val="70000"/>
              <a:satMod val="105000"/>
            </a:scrgb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05330-05BD-DF4B-8630-51C3CBE7020C}">
      <dsp:nvSpPr>
        <dsp:cNvPr id="0" name=""/>
        <dsp:cNvSpPr/>
      </dsp:nvSpPr>
      <dsp:spPr>
        <a:xfrm>
          <a:off x="4862142" y="2218368"/>
          <a:ext cx="3617475" cy="2329551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SHA-2 shares the same structure and mathematical operations as its predecessors so this is a cause for concern</a:t>
          </a:r>
          <a:endParaRPr lang="en-US" sz="1600" b="1" i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Because it will take years to find a suitable replacement for SHA-2 should it become vulnerable, NIST decided to begin the process of developing a new hash standard</a:t>
          </a:r>
          <a:endParaRPr lang="en-US" sz="1600" b="1" i="0" kern="1200" dirty="0">
            <a:solidFill>
              <a:schemeClr val="tx1"/>
            </a:solidFill>
          </a:endParaRPr>
        </a:p>
      </dsp:txBody>
      <dsp:txXfrm>
        <a:off x="4975861" y="2332087"/>
        <a:ext cx="3390037" cy="2102113"/>
      </dsp:txXfrm>
    </dsp:sp>
    <dsp:sp modelId="{60022302-D31B-EA46-B338-C7ADF54B83C4}">
      <dsp:nvSpPr>
        <dsp:cNvPr id="0" name=""/>
        <dsp:cNvSpPr/>
      </dsp:nvSpPr>
      <dsp:spPr>
        <a:xfrm>
          <a:off x="2918254" y="993096"/>
          <a:ext cx="3880419" cy="3880419"/>
        </a:xfrm>
        <a:custGeom>
          <a:avLst/>
          <a:gdLst/>
          <a:ahLst/>
          <a:cxnLst/>
          <a:rect l="0" t="0" r="0" b="0"/>
          <a:pathLst>
            <a:path>
              <a:moveTo>
                <a:pt x="2729015" y="3712834"/>
              </a:moveTo>
              <a:arcTo wR="1940209" hR="1940209" stAng="3960677" swAng="1838080"/>
            </a:path>
          </a:pathLst>
        </a:custGeom>
        <a:noFill/>
        <a:ln w="76200" cap="flat" cmpd="sng" algn="ctr">
          <a:solidFill>
            <a:scrgbClr r="0" g="0" b="0">
              <a:alpha val="70000"/>
              <a:satMod val="105000"/>
            </a:scrgb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CCF36-868B-9845-8E79-1FDE8D49FD3E}">
      <dsp:nvSpPr>
        <dsp:cNvPr id="0" name=""/>
        <dsp:cNvSpPr/>
      </dsp:nvSpPr>
      <dsp:spPr>
        <a:xfrm>
          <a:off x="609594" y="2362195"/>
          <a:ext cx="3703232" cy="2543911"/>
        </a:xfrm>
        <a:prstGeom prst="roundRect">
          <a:avLst/>
        </a:prstGeom>
        <a:solidFill>
          <a:schemeClr val="bg1"/>
        </a:solidFill>
        <a:ln>
          <a:solidFill>
            <a:schemeClr val="accent3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NIST announced in 2007 a competition for the SHA-3 next generation NIST hash function</a:t>
          </a:r>
          <a:endParaRPr lang="en-US" sz="1600" b="1" i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Winning design was announced by NIST in October 2012</a:t>
          </a:r>
          <a:endParaRPr lang="en-US" sz="1600" b="1" i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SHA-3 is a cryptographic hash function that is intended to complement SHA-2 as the approved standard for a wide range of applications</a:t>
          </a:r>
          <a:endParaRPr lang="en-US" sz="1600" b="1" i="0" kern="1200" dirty="0">
            <a:solidFill>
              <a:schemeClr val="tx1"/>
            </a:solidFill>
          </a:endParaRPr>
        </a:p>
      </dsp:txBody>
      <dsp:txXfrm>
        <a:off x="733777" y="2486378"/>
        <a:ext cx="3454866" cy="2295545"/>
      </dsp:txXfrm>
    </dsp:sp>
    <dsp:sp modelId="{44FB74B7-9D06-F04A-A84D-C928611E2C9F}">
      <dsp:nvSpPr>
        <dsp:cNvPr id="0" name=""/>
        <dsp:cNvSpPr/>
      </dsp:nvSpPr>
      <dsp:spPr>
        <a:xfrm>
          <a:off x="3172464" y="1090781"/>
          <a:ext cx="3880419" cy="3880419"/>
        </a:xfrm>
        <a:custGeom>
          <a:avLst/>
          <a:gdLst/>
          <a:ahLst/>
          <a:cxnLst/>
          <a:rect l="0" t="0" r="0" b="0"/>
          <a:pathLst>
            <a:path>
              <a:moveTo>
                <a:pt x="186194" y="1110846"/>
              </a:moveTo>
              <a:arcTo wR="1940209" hR="1940209" stAng="12318390" swAng="938966"/>
            </a:path>
          </a:pathLst>
        </a:custGeom>
        <a:noFill/>
        <a:ln w="38100" cap="flat" cmpd="sng" algn="ctr">
          <a:noFill/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E83E65D8-9B49-EC43-BBB1-0F187E66373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8527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005E5-5BE9-0143-A839-41D2A42A8678}" type="slidenum">
              <a:rPr lang="en-AU" smtClean="0">
                <a:latin typeface="Arial" pitchFamily="-84" charset="0"/>
              </a:rPr>
              <a:pPr/>
              <a:t>10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3BF75-DE41-DE4A-9CE5-360315318AF0}" type="slidenum">
              <a:rPr lang="en-AU" smtClean="0">
                <a:latin typeface="Arial" pitchFamily="-84" charset="0"/>
              </a:rPr>
              <a:pPr/>
              <a:t>11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E94C4-E471-334B-B256-BE789E82723D}" type="slidenum">
              <a:rPr lang="en-AU">
                <a:latin typeface="Arial" pitchFamily="-84" charset="0"/>
              </a:rPr>
              <a:pPr/>
              <a:t>14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11.2 shows the resistant properties required for various hash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341813"/>
          </a:xfrm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F2600-5D05-8E4F-A181-08737FF03C5F}" type="slidenum">
              <a:rPr lang="en-AU" smtClean="0">
                <a:latin typeface="Arial" pitchFamily="-84" charset="0"/>
              </a:rPr>
              <a:pPr/>
              <a:t>17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248A7-0C3D-BE42-AD30-26B10311FFD1}" type="slidenum">
              <a:rPr lang="en-AU">
                <a:latin typeface="Arial" pitchFamily="-84" charset="0"/>
              </a:rPr>
              <a:pPr/>
              <a:t>18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C2CB9-0E3F-284F-82E5-C13EA3B1B06E}" type="slidenum">
              <a:rPr lang="en-AU" smtClean="0">
                <a:latin typeface="Arial" pitchFamily="-84" charset="0"/>
              </a:rPr>
              <a:pPr/>
              <a:t>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114800"/>
          </a:xfrm>
          <a:noFill/>
          <a:ln/>
        </p:spPr>
        <p:txBody>
          <a:bodyPr/>
          <a:lstStyle/>
          <a:p>
            <a:endParaRPr lang="en-US" b="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E4939-CD6A-2B48-B88C-687E529A775F}" type="slidenum">
              <a:rPr lang="en-AU" smtClean="0">
                <a:latin typeface="Arial" pitchFamily="-84" charset="0"/>
              </a:rPr>
              <a:pPr/>
              <a:t>20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B440A-352F-594A-A952-D32955BAE96C}" type="slidenum">
              <a:rPr lang="en-AU">
                <a:latin typeface="Arial" pitchFamily="-84" charset="0"/>
              </a:rPr>
              <a:pPr/>
              <a:t>21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DFB2B-967D-2347-9C52-094724F4DA56}" type="slidenum">
              <a:rPr lang="en-AU">
                <a:latin typeface="Arial" pitchFamily="-84" charset="0"/>
              </a:rPr>
              <a:pPr/>
              <a:t>22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b="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178CB-0DBC-3C49-8795-EFDBF16EC5FC}" type="slidenum">
              <a:rPr lang="en-AU" smtClean="0">
                <a:latin typeface="Arial" pitchFamily="-84" charset="0"/>
              </a:rPr>
              <a:pPr/>
              <a:t>23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49735-5420-BD45-AC21-09153687CD99}" type="slidenum">
              <a:rPr lang="en-AU">
                <a:latin typeface="Arial" pitchFamily="-84" charset="0"/>
              </a:rPr>
              <a:pPr/>
              <a:t>24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b="0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heart of the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a module that consists of 80 rounds; this module is labeled F in Figure 11.9.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logic is illustrated in Figure 11.10.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constants provide a “randomized” set of 64-bit patterns, which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eliminate any regularities in the input data. Table 11.4 shows these constants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hexadecimal format (from left to right).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81E55-D322-A24F-A0FE-2493CFD7E013}" type="slidenum">
              <a:rPr lang="en-AU">
                <a:latin typeface="Arial" pitchFamily="-84" charset="0"/>
              </a:rPr>
              <a:pPr/>
              <a:t>27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Let us look in more detail at the logic in each of the 80 steps of the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one 512-bit block (Figure 11.11).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11.12 Creation of 80-word Input Sequence for SHA-512 Processing of Single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11.13 summarizes the SHA-512 logic.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SHA-512 algorithm has the property that every bit of the hash code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 of every bit of the input. The complex repetition of the basic function 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produces results that are well mixed; that is, it is unlikely that two messages chosen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 random, even if they exhibit similar regularities, will have the same hash code.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Unless there is some hidden weakness in SHA-512, which has not so far been published,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difficulty of coming up with two messages having the same message digest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on the order of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256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operations, while the difficulty of finding a message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given digest is on the order of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512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6155E-E3CB-4A48-96B5-43BA0E2B1702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 of this writing, the Secure Hash Algorithm (SHA-1) has not yet been “broken.”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is, no one has demonstrated a technique for producing collisions in a practical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amount of time. However, because SHA-1 is very similar, in structure and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basic mathematical operations used, to MD5 and SHA-0, both of which have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broken, SHA-1 is considered insecure and has been phased out for SHA-2.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SHA-2, particularly the 512-bit version, would appear to provide unassailable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security. However, SHA-2 shares the same structure and mathematical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 its predecessors, and this is a cause for concern. Because it will take years to find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suitable replacement for SHA-2, should it become vulnerable, NIST decided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begin the process of developing a new hash standard.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Accordingly, NIST announced in 2007 a competition to produce the next generation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NIST hash function, to be called SHA-3. The winning design for SHA-3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was announced by NIST in October 2012. SHA-3 is a cryptographic hash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is intended to complement SHA-2 as the approved standard for a wide range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Appendix V looks at the evaluation criteria used by NIST to select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among the candidates for AES, plus the rationale for picking Keccak, which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winning candidate. This material is useful in understanding not just the SHA-3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design but also the criteria by which to judge any cryptographic hash algorithm.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F653A-F53A-5B43-AFE9-D90E573ABCBA}" type="slidenum">
              <a:rPr lang="en-AU" smtClean="0">
                <a:latin typeface="Arial" pitchFamily="-84" charset="0"/>
              </a:rPr>
              <a:pPr/>
              <a:t>30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underlying structure of SHA-3 is a scheme referred to by its designers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sponge construction  [BERT07, BERT11]. The sponge construction has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general structure as other iterated hash functions (Figure 11.8). The sponge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takes an input message and partitions it into fixed-size blocks. Each block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processed in turn with the output of each iteration fed into the next iteration, finally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producing an output block.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sponge function is defined by three parameters: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 =  the internal function used to process each input block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 =  the size in bits of the input blocks, called the bitrate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pad =  the padding algorithm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E3A00-078D-1745-B608-9B8564CA0A3B}" type="slidenum">
              <a:rPr lang="en-AU" smtClean="0">
                <a:latin typeface="Arial" pitchFamily="-84" charset="0"/>
              </a:rPr>
              <a:pPr/>
              <a:t>31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sponge function allows both variable length input and output, making it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flexible structure that can be used for a hash function (fixed-length output), a pseudorandom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 generator (fixed-length input), and other cryptographic functions.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11.14 illustrates this point.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sponge specification proposes [BERT11] proposes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two padding schemes: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Simple padding:  Denoted by pad10*, appends a single bit 1 followed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minimum number of bits 0 such that the length of the result is a multiple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block length.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Multirate padding:  Denoted by pad10*1, appends a single bit 1 followed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minimum number of bits 0 followed by a single bit 1 such that the length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result is a multiple of the block length. This is the simplest padding scheme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allows secure use of the same f  with different rates r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11.15 shows the iterated structure of the sponge function. The sponge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construction operates on a state variable s  of b = r + c  bits, which is initialized to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zeros and modified at each iteration. The value r  is called the bitrate. This value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block size used to partition the input message. The term bitrate  reflects the fact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r  is the number of bits processed at each iteration: the larger the value of r 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greater the rate at which message bits are processed by the sponge construction.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value c  is referred to as the capacity . A discussion of the security implications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capacity is beyond our scope. In essence, the capacity is a measure of the achievable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complexity of the sponge construction and therefore the achievable level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security. A given implementation can trade claimed security for speed by increasing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capacity c  and decreasing the bitrate r  accordingly, or vice versa. The default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values for Keccak are c =  1024 bits, r =  576 bits, and therefore b =  1600 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11.5 shows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supported values of r  and c . As Table 11.5 shows, the hash function security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the sponge construction is a function of the capacity c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 now examine the iteration function Keccak-f  used to process each successive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block of the input message. Recall that f  takes as input a 1600-bit variable s  consisting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r  bits, corresponding to the message block size followed by c  bits, referred to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capacity. For internal processing within f , the input state variable s  is organized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5 *  5 *  64 array a . The 64-bit units are referred to as lanes . For our purposes, we generally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use the notation a [x , y , z ] to refer to an individual bit with the state array.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 are more concerned with operations that affect entire lanes, we designate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5 *  5 matrix as L [x , y ], where each entry in L  is a 64-bit lane. The use of indices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within this matrix is shown in Figure 11.16.  Thus, the columns are labeled x =  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through x =  4, the rows are labeled y =  0 through y =  4, and the individual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within a lane are labeled z =  0 through z =  63.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mapping between the bits of 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those of a 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 [64(5y + x ) + z ] = a [x , y , z ]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We can visualize this with respect to the matrix in Figure 11.16. When treating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state as a matrix of lanes, the first lane in the lower left corner, L [0, 0], corresponds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the first 64 bits of s . The lane in the second column, lowest row, L [1, 0],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corresponds to the next 64 bits of s . Thus, the array a  is filled with the bits of s  starting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row y =  0 and proceeding row by row.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function f  is executed once for each input block of the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be hashed. The function takes as input the 1600-bit state variable and converts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 into a 5 *  5 matrix of 64-bit lanes. This matrix then passes through 24 rounds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processing. Each round consists of five steps, and each step updates the state matrix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by permutation or substitution operations. As shown in Figure 11.17, the rounds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identical with the exception of the final step in each round, which is modified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round constant that differs for each 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36</a:t>
            </a:fld>
            <a:endParaRPr lang="en-A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11.6 summarizes the operation of the five steps. The steps have a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description leading to a specification that is compact and in which no trapdoor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can be hidden. The operations on lanes in the specification are limited to bitwise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Boolean operations (XOR, AND, NOT) and rotations. There is no need for 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lookups, arithmetic operations, or data-dependent rotations. Thus, SHA-3 is easily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efficiently implemented in either hardware or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37</a:t>
            </a:fld>
            <a:endParaRPr lang="en-A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11.18.a illustrates the operation on L [3, 2]. The same operation is performed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 all of the other lanes in the matrix.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38</a:t>
            </a:fld>
            <a:endParaRPr lang="en-A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11.19  Pi Step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39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B7352-273A-EB4C-8779-60CE0036EC84}" type="slidenum">
              <a:rPr lang="en-AU" smtClean="0">
                <a:latin typeface="Arial" pitchFamily="-84" charset="0"/>
              </a:rPr>
              <a:pPr/>
              <a:t>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FD7ED-C008-874C-A44A-6FBCC1FFE7C2}" type="slidenum">
              <a:rPr lang="en-AU">
                <a:latin typeface="Arial" pitchFamily="-84" charset="0"/>
              </a:rPr>
              <a:pPr/>
              <a:t>40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11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84054-E12D-3C42-9621-A1064B46B9DD}" type="slidenum">
              <a:rPr lang="en-AU">
                <a:latin typeface="Arial" pitchFamily="-84" charset="0"/>
              </a:rPr>
              <a:pPr/>
              <a:t>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D3A50-32C5-6040-9782-496820E555AB}" type="slidenum">
              <a:rPr lang="en-AU">
                <a:latin typeface="Arial" pitchFamily="-84" charset="0"/>
              </a:rPr>
              <a:pPr/>
              <a:t>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E65D8-9B49-EC43-BBB1-0F187E663737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891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1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DD0C-DD06-D44B-96F2-A4C6E2647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8CF45-107E-3A43-B41C-497347071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EA033-8597-3049-8773-CCC6AC5D8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0F12D2-8220-2949-973A-0CB7FDA6B6EC}" type="datetime1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E293-5757-B443-AD77-BD23F0D77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29F7B8-A002-4E4D-89A4-464899BD39A5}" type="datetime1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D00E-85F4-444E-87C2-78E53B887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1D24-2EC1-FF44-89DA-12B55CC0C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1168-E824-D04D-83FF-C98F1CA65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744C-4E5E-B44F-858E-4DFAADC16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C4C7-E6BB-984E-935A-7BAFFF217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728BE-13F3-5C48-BF2B-9575571F8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F471B74E-94C9-3A46-BDDD-4A5C29C0C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72D9-0234-0849-A78E-7C9F74E65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4F31-650F-F846-B7A6-35BA09D1A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FEB9-CF7A-B848-AF2F-BE9E1FDF1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0B2-53C1-C742-BB72-C65A7D648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91AD-FBB0-8C4D-BB68-A5A573232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F0B7-C84B-544F-AF43-D127F19AA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42E5-7711-274C-9064-F2FD825F3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8B53D-80EA-0E43-9756-1F936B3CB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0D61-A373-C24C-B050-86EED6ABE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99EC-4631-C441-897A-CD82D52C7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AD03-3688-5644-8210-750C3F3CC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8807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07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07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07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07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07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07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07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807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7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8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09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0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1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1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1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1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1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1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1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811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88119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120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121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122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123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124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8126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127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128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88130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131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132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133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87A12774-7680-C74B-A149-26524C30E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8134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03C9D31D-5C05-E248-A7ED-46FCD7F50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d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d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d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d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d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d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d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Cryptography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528840"/>
            <a:ext cx="6120680" cy="85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Based on:  William </a:t>
            </a:r>
            <a:r>
              <a:rPr lang="en-US" dirty="0"/>
              <a:t>Stallings, Cryptography and Network Security 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60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Other Hash Function Uses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1" y="1762125"/>
          <a:ext cx="8458200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Two Simple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62125"/>
            <a:ext cx="7848600" cy="47910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Consider two simple insecure hash functions that operate using the following general principles:</a:t>
            </a:r>
          </a:p>
          <a:p>
            <a:pPr lvl="1"/>
            <a:r>
              <a:rPr lang="en-US" dirty="0" smtClean="0"/>
              <a:t>The input is viewed as a sequence of </a:t>
            </a:r>
            <a:r>
              <a:rPr lang="en-US" i="1" dirty="0" smtClean="0"/>
              <a:t>n-</a:t>
            </a:r>
            <a:r>
              <a:rPr lang="en-US" dirty="0" smtClean="0"/>
              <a:t>bit blocks</a:t>
            </a:r>
          </a:p>
          <a:p>
            <a:pPr lvl="1"/>
            <a:r>
              <a:rPr lang="en-US" dirty="0" smtClean="0"/>
              <a:t>The input is processed one block at a time in an iterative fashion to produce an </a:t>
            </a:r>
            <a:r>
              <a:rPr lang="en-US" i="1" dirty="0" smtClean="0"/>
              <a:t>n-</a:t>
            </a:r>
            <a:r>
              <a:rPr lang="en-US" dirty="0" smtClean="0"/>
              <a:t>bit hash function</a:t>
            </a:r>
          </a:p>
          <a:p>
            <a:r>
              <a:rPr lang="en-US" dirty="0" smtClean="0"/>
              <a:t>Bit-by-bit exclusive-OR (XOR) of every block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i="1" dirty="0" smtClean="0"/>
              <a:t> = b</a:t>
            </a:r>
            <a:r>
              <a:rPr lang="en-US" sz="2581" i="1" baseline="-25000" dirty="0" smtClean="0"/>
              <a:t>i1</a:t>
            </a:r>
            <a:r>
              <a:rPr lang="en-US" i="1" dirty="0" smtClean="0"/>
              <a:t> xor b</a:t>
            </a:r>
            <a:r>
              <a:rPr lang="en-US" sz="2581" i="1" baseline="-25000" dirty="0" smtClean="0"/>
              <a:t>i2</a:t>
            </a:r>
            <a:r>
              <a:rPr lang="en-US" i="1" dirty="0" smtClean="0"/>
              <a:t> xor . . . xor b</a:t>
            </a:r>
            <a:r>
              <a:rPr lang="en-US" sz="2581" i="1" baseline="-25000" dirty="0" smtClean="0"/>
              <a:t>im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Produces a </a:t>
            </a:r>
            <a:r>
              <a:rPr lang="en-US" i="1" dirty="0" smtClean="0"/>
              <a:t>simple parity </a:t>
            </a:r>
            <a:r>
              <a:rPr lang="en-US" dirty="0" smtClean="0"/>
              <a:t>for each bit position and is known as a longitudinal redundancy check</a:t>
            </a:r>
          </a:p>
          <a:p>
            <a:pPr lvl="1"/>
            <a:r>
              <a:rPr lang="en-US" dirty="0" smtClean="0"/>
              <a:t>Reasonably effective for random data as a data integrity check</a:t>
            </a:r>
          </a:p>
          <a:p>
            <a:r>
              <a:rPr lang="en-US" dirty="0" smtClean="0"/>
              <a:t>Perform a one-bit </a:t>
            </a:r>
            <a:r>
              <a:rPr lang="en-US" i="1" dirty="0" smtClean="0"/>
              <a:t>circular shift </a:t>
            </a:r>
            <a:r>
              <a:rPr lang="en-US" dirty="0" smtClean="0"/>
              <a:t>on the hash value after each block is processed</a:t>
            </a:r>
          </a:p>
          <a:p>
            <a:pPr lvl="1"/>
            <a:r>
              <a:rPr lang="en-US" dirty="0" smtClean="0"/>
              <a:t>Has the effect of randomizing the input more completely and overcoming any regularities that appear in the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5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8182" b="7273"/>
              <a:stretch>
                <a:fillRect/>
              </a:stretch>
            </p:blipFill>
          </mc:Choice>
          <mc:Fallback>
            <p:blipFill>
              <a:blip r:embed="rId4"/>
              <a:srcRect t="8182" b="7273"/>
              <a:stretch>
                <a:fillRect/>
              </a:stretch>
            </p:blipFill>
          </mc:Fallback>
        </mc:AlternateContent>
        <p:spPr>
          <a:xfrm>
            <a:off x="1524000" y="130002"/>
            <a:ext cx="6096000" cy="66696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152400" y="0"/>
            <a:ext cx="426720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Two </a:t>
            </a:r>
          </a:p>
          <a:p>
            <a:pPr marL="0" marR="0" lvl="0" indent="0" algn="ctr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Simple </a:t>
            </a:r>
          </a:p>
          <a:p>
            <a:pPr marL="0" marR="0" lvl="0" indent="0" algn="ctr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Hash Functions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and Security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Preimage </a:t>
            </a: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962401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x </a:t>
            </a:r>
            <a:r>
              <a:rPr lang="en-US" dirty="0" smtClean="0"/>
              <a:t>is the preimage of </a:t>
            </a:r>
            <a:r>
              <a:rPr lang="en-US" i="1" dirty="0" smtClean="0"/>
              <a:t>h </a:t>
            </a:r>
            <a:r>
              <a:rPr lang="en-US" dirty="0" smtClean="0"/>
              <a:t>for a hash value </a:t>
            </a:r>
            <a:r>
              <a:rPr lang="en-US" i="1" dirty="0" smtClean="0"/>
              <a:t>h = </a:t>
            </a:r>
            <a:r>
              <a:rPr lang="en-US" dirty="0" smtClean="0"/>
              <a:t>H(</a:t>
            </a:r>
            <a:r>
              <a:rPr lang="en-US" i="1" dirty="0" smtClean="0"/>
              <a:t>x)</a:t>
            </a:r>
          </a:p>
          <a:p>
            <a:r>
              <a:rPr lang="en-US" dirty="0" smtClean="0"/>
              <a:t>Is a data block whose hash function, using the function H, is </a:t>
            </a:r>
            <a:r>
              <a:rPr lang="en-US" i="1" dirty="0" smtClean="0"/>
              <a:t>h</a:t>
            </a:r>
          </a:p>
          <a:p>
            <a:r>
              <a:rPr lang="en-US" dirty="0" smtClean="0"/>
              <a:t>Because H is a many-to-one mapping, for any given hash value </a:t>
            </a:r>
            <a:r>
              <a:rPr lang="en-US" i="1" dirty="0" smtClean="0"/>
              <a:t>h, </a:t>
            </a:r>
            <a:r>
              <a:rPr lang="en-US" dirty="0" smtClean="0"/>
              <a:t>there will in general be multiple preimages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Collision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962401"/>
          </a:xfrm>
        </p:spPr>
        <p:txBody>
          <a:bodyPr/>
          <a:lstStyle/>
          <a:p>
            <a:r>
              <a:rPr lang="en-US" dirty="0" smtClean="0"/>
              <a:t>Occurs if we have </a:t>
            </a:r>
            <a:r>
              <a:rPr lang="en-US" i="1" dirty="0" smtClean="0"/>
              <a:t>x ≠ y </a:t>
            </a:r>
            <a:r>
              <a:rPr lang="en-US" dirty="0" smtClean="0"/>
              <a:t>and H(</a:t>
            </a:r>
            <a:r>
              <a:rPr lang="en-US" i="1" dirty="0" smtClean="0"/>
              <a:t>x) = </a:t>
            </a:r>
            <a:r>
              <a:rPr lang="en-US" dirty="0" smtClean="0"/>
              <a:t>H(</a:t>
            </a:r>
            <a:r>
              <a:rPr lang="en-US" i="1" dirty="0" smtClean="0"/>
              <a:t>y)</a:t>
            </a:r>
          </a:p>
          <a:p>
            <a:r>
              <a:rPr lang="en-US" dirty="0" smtClean="0"/>
              <a:t>Because we are using hash functions for data integrity, collisions are clearly undesirable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105400"/>
            <a:ext cx="204395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pPr eaLnBrk="1" hangingPunct="1">
              <a:lnSpc>
                <a:spcPts val="4500"/>
              </a:lnSpc>
              <a:defRPr/>
            </a:pPr>
            <a:r>
              <a:rPr lang="en-US" sz="4000" dirty="0" smtClean="0">
                <a:ea typeface="ＭＳ Ｐゴシック" pitchFamily="-107" charset="-128"/>
                <a:cs typeface="ＭＳ Ｐゴシック" pitchFamily="-107" charset="-128"/>
              </a:rPr>
              <a:t>Table 11.1</a:t>
            </a:r>
            <a:br>
              <a:rPr lang="en-US" sz="4000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Requirements for a Cryptographic Hash Function H</a:t>
            </a:r>
            <a:endParaRPr lang="en-AU" sz="4000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b="2628"/>
              <a:stretch>
                <a:fillRect/>
              </a:stretch>
            </p:blipFill>
          </mc:Choice>
          <mc:Fallback>
            <p:blipFill>
              <a:blip r:embed="rId4"/>
              <a:srcRect b="2628"/>
              <a:stretch>
                <a:fillRect/>
              </a:stretch>
            </p:blipFill>
          </mc:Fallback>
        </mc:AlternateContent>
        <p:spPr>
          <a:xfrm>
            <a:off x="176039" y="1689100"/>
            <a:ext cx="8739361" cy="4867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519446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(Table can be found on page 323 in textbook.)</a:t>
            </a:r>
            <a:endParaRPr lang="en-US" sz="16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0588" t="25455" r="9412" b="20909"/>
              <a:stretch>
                <a:fillRect/>
              </a:stretch>
            </p:blipFill>
          </mc:Choice>
          <mc:Fallback>
            <p:blipFill>
              <a:blip r:embed="rId4"/>
              <a:srcRect l="10588" t="25455" r="9412" b="20909"/>
              <a:stretch>
                <a:fillRect/>
              </a:stretch>
            </p:blipFill>
          </mc:Fallback>
        </mc:AlternateContent>
        <p:spPr>
          <a:xfrm>
            <a:off x="830942" y="1"/>
            <a:ext cx="7903822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438400"/>
            <a:ext cx="8654988" cy="3714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624840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 Resistance required if attacker is able to mount a chosen message attack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Table 11.2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Hash Function Resistance Properties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 Required for Various Data Integrity Applications</a:t>
            </a:r>
            <a:endParaRPr kumimoji="0" lang="en-A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Hash Functions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Brute-Force Attacks</a:t>
            </a: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8862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Does not depend on the specific algorithm, only depends on bit length</a:t>
            </a:r>
          </a:p>
          <a:p>
            <a:r>
              <a:rPr lang="en-US" dirty="0" smtClean="0"/>
              <a:t>In the case of a hash function, attack depends only on the bit length of the hash value</a:t>
            </a:r>
          </a:p>
          <a:p>
            <a:r>
              <a:rPr lang="en-US" dirty="0" smtClean="0"/>
              <a:t>Method is to pick values at random and try each one until a collision occurs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Cryptanalysis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 attack based on weaknesses in a particular cryptographic algorithm</a:t>
            </a:r>
          </a:p>
          <a:p>
            <a:r>
              <a:rPr lang="en-US" dirty="0" smtClean="0"/>
              <a:t>Seek to exploit some property of the algorithm to perform some attack other than an exhaustive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Attacks</a:t>
            </a:r>
            <a:endParaRPr lang="en-AU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50196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a collision resistant attack, an adversary wishes to find two messages or data blocks that yield the same hash function</a:t>
            </a:r>
          </a:p>
          <a:p>
            <a:pPr lvl="1"/>
            <a:r>
              <a:rPr lang="en-US" dirty="0" smtClean="0"/>
              <a:t>The effort required is explained by a mathematical result referred to as the </a:t>
            </a:r>
            <a:r>
              <a:rPr lang="en-US" i="1" dirty="0" smtClean="0"/>
              <a:t>birthday paradox</a:t>
            </a:r>
            <a:endParaRPr lang="en-US" dirty="0" smtClean="0"/>
          </a:p>
          <a:p>
            <a:r>
              <a:rPr lang="en-US" dirty="0" smtClean="0"/>
              <a:t>How the birthday attack works:</a:t>
            </a:r>
          </a:p>
          <a:p>
            <a:pPr lvl="1"/>
            <a:r>
              <a:rPr lang="en-US" dirty="0" smtClean="0"/>
              <a:t>The source (A) is prepared to sign a legitimate message </a:t>
            </a:r>
            <a:r>
              <a:rPr lang="en-US" i="1" dirty="0" smtClean="0"/>
              <a:t>x </a:t>
            </a:r>
            <a:r>
              <a:rPr lang="en-US" dirty="0" smtClean="0"/>
              <a:t>by appending the appropriate </a:t>
            </a:r>
            <a:r>
              <a:rPr lang="en-US" i="1" dirty="0" smtClean="0"/>
              <a:t>m-</a:t>
            </a:r>
            <a:r>
              <a:rPr lang="en-US" dirty="0" smtClean="0"/>
              <a:t>bit hash code and encrypting that hash code with A’s private key</a:t>
            </a:r>
          </a:p>
          <a:p>
            <a:pPr lvl="1"/>
            <a:r>
              <a:rPr lang="en-US" dirty="0" smtClean="0"/>
              <a:t>Opponent generates 2</a:t>
            </a:r>
            <a:r>
              <a:rPr lang="en-US" baseline="30000" dirty="0" smtClean="0"/>
              <a:t>m/2 </a:t>
            </a:r>
            <a:r>
              <a:rPr lang="en-US" dirty="0" smtClean="0"/>
              <a:t>variations </a:t>
            </a:r>
            <a:r>
              <a:rPr lang="en-US" i="1" dirty="0" smtClean="0"/>
              <a:t>x’</a:t>
            </a:r>
            <a:r>
              <a:rPr lang="en-US" dirty="0" smtClean="0"/>
              <a:t> of </a:t>
            </a:r>
            <a:r>
              <a:rPr lang="en-US" i="1" dirty="0" smtClean="0"/>
              <a:t>x</a:t>
            </a:r>
            <a:r>
              <a:rPr lang="en-US" dirty="0" smtClean="0"/>
              <a:t>, all with essentially the same meaning, and stores the messages and their hash values</a:t>
            </a:r>
          </a:p>
          <a:p>
            <a:pPr lvl="1"/>
            <a:r>
              <a:rPr lang="en-US" dirty="0" smtClean="0"/>
              <a:t>Opponent generates a fraudulent message </a:t>
            </a:r>
            <a:r>
              <a:rPr lang="en-US" i="1" dirty="0" smtClean="0"/>
              <a:t>y </a:t>
            </a:r>
            <a:r>
              <a:rPr lang="en-US" dirty="0" smtClean="0"/>
              <a:t>for which A’s signature is desired</a:t>
            </a:r>
          </a:p>
          <a:p>
            <a:pPr lvl="1"/>
            <a:r>
              <a:rPr lang="en-US" dirty="0" smtClean="0"/>
              <a:t>Two sets of messages are compared to find a pair with the same hash</a:t>
            </a:r>
          </a:p>
          <a:p>
            <a:pPr lvl="1"/>
            <a:r>
              <a:rPr lang="en-US" dirty="0" smtClean="0"/>
              <a:t>The opponent offers the valid variation to A for signature which can then be attached to the fraudulent variation for transmission to the intended recipient</a:t>
            </a:r>
          </a:p>
          <a:p>
            <a:pPr lvl="2"/>
            <a:r>
              <a:rPr lang="en-US" dirty="0" smtClean="0"/>
              <a:t>Because the two variations have the same hash code, they will produce the same signature and the opponent is assured of success even though the encryption key is not known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9972">
            <a:off x="381000" y="152400"/>
            <a:ext cx="1600200" cy="164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7059" t="4545" r="12941" b="5455"/>
              <a:stretch>
                <a:fillRect/>
              </a:stretch>
            </p:blipFill>
          </mc:Choice>
          <mc:Fallback>
            <p:blipFill>
              <a:blip r:embed="rId4"/>
              <a:srcRect l="7059" t="4545" r="12941" b="5455"/>
              <a:stretch>
                <a:fillRect/>
              </a:stretch>
            </p:blipFill>
          </mc:Fallback>
        </mc:AlternateContent>
        <p:spPr>
          <a:xfrm>
            <a:off x="4411113" y="0"/>
            <a:ext cx="4664146" cy="6790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50223"/>
            <a:ext cx="3538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(Letter is located on page 326 in textbook)</a:t>
            </a:r>
            <a:endParaRPr lang="en-US" sz="1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1676400"/>
            <a:ext cx="3612776" cy="1752600"/>
          </a:xfrm>
        </p:spPr>
        <p:txBody>
          <a:bodyPr/>
          <a:lstStyle/>
          <a:p>
            <a:r>
              <a:rPr lang="en-US" dirty="0" smtClean="0"/>
              <a:t>A Letter</a:t>
            </a:r>
            <a:br>
              <a:rPr lang="en-US" dirty="0" smtClean="0"/>
            </a:br>
            <a:r>
              <a:rPr lang="en-US" dirty="0" smtClean="0"/>
              <a:t> in 2</a:t>
            </a:r>
            <a:r>
              <a:rPr lang="en-US" baseline="30000" dirty="0" smtClean="0"/>
              <a:t>37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Variation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11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7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5"/>
            <a:ext cx="6096000" cy="852488"/>
          </a:xfrm>
        </p:spPr>
        <p:txBody>
          <a:bodyPr>
            <a:normAutofit/>
          </a:bodyPr>
          <a:lstStyle/>
          <a:p>
            <a:r>
              <a:rPr lang="en-US" sz="3300" dirty="0" smtClean="0"/>
              <a:t>Cryptographic Hash Functions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8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6364" t="14118" r="13636" b="22353"/>
              <a:stretch>
                <a:fillRect/>
              </a:stretch>
            </p:blipFill>
          </mc:Choice>
          <mc:Fallback>
            <p:blipFill>
              <a:blip r:embed="rId4"/>
              <a:srcRect l="6364" t="14118" r="13636" b="22353"/>
              <a:stretch>
                <a:fillRect/>
              </a:stretch>
            </p:blipFill>
          </mc:Fallback>
        </mc:AlternateContent>
        <p:spPr>
          <a:xfrm>
            <a:off x="0" y="914400"/>
            <a:ext cx="9234195" cy="566651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 Based on Cipher Block Chaining</a:t>
            </a:r>
            <a:endParaRPr lang="en-AU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use block ciphers as hash functions</a:t>
            </a:r>
          </a:p>
          <a:p>
            <a:pPr lvl="1"/>
            <a:r>
              <a:rPr lang="en-US" dirty="0" smtClean="0"/>
              <a:t>Using H</a:t>
            </a:r>
            <a:r>
              <a:rPr lang="en-US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initial value</a:t>
            </a:r>
          </a:p>
          <a:p>
            <a:pPr lvl="1"/>
            <a:r>
              <a:rPr lang="en-US" dirty="0" smtClean="0"/>
              <a:t>Compute: H</a:t>
            </a:r>
            <a:r>
              <a:rPr lang="en-US" baseline="-25000" dirty="0" smtClean="0"/>
              <a:t>i</a:t>
            </a:r>
            <a:r>
              <a:rPr lang="en-US" dirty="0" smtClean="0"/>
              <a:t> = E(M</a:t>
            </a:r>
            <a:r>
              <a:rPr lang="en-US" baseline="-25000" dirty="0" smtClean="0"/>
              <a:t>i</a:t>
            </a:r>
            <a:r>
              <a:rPr lang="en-US" dirty="0" smtClean="0"/>
              <a:t> H</a:t>
            </a:r>
            <a:r>
              <a:rPr lang="en-US" baseline="-25000" dirty="0" smtClean="0"/>
              <a:t>i-1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final block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smtClean="0"/>
              <a:t>the hash value</a:t>
            </a:r>
          </a:p>
          <a:p>
            <a:pPr lvl="1"/>
            <a:r>
              <a:rPr lang="en-US" dirty="0" smtClean="0"/>
              <a:t>Similar to CBC but without a key</a:t>
            </a:r>
          </a:p>
          <a:p>
            <a:r>
              <a:rPr lang="en-US" dirty="0" smtClean="0"/>
              <a:t>Resulting hash is too small (64-bit)</a:t>
            </a:r>
          </a:p>
          <a:p>
            <a:pPr lvl="1"/>
            <a:r>
              <a:rPr lang="en-US" dirty="0" smtClean="0"/>
              <a:t>Both due to direct birthday attack</a:t>
            </a:r>
          </a:p>
          <a:p>
            <a:pPr lvl="1"/>
            <a:r>
              <a:rPr lang="en-US" dirty="0" smtClean="0"/>
              <a:t>And “meet-in-the-middle” attack</a:t>
            </a:r>
          </a:p>
          <a:p>
            <a:r>
              <a:rPr lang="en-US" dirty="0" smtClean="0"/>
              <a:t>Other variants also susceptible to attack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Secure Hash Algorithm (SHA)</a:t>
            </a:r>
            <a:endParaRPr lang="en-A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943475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SHA was originally designed by the National Institute of Standards and Technology (NIST) and published as a federal information processing standard (FIPS 180) in 1993</a:t>
            </a:r>
          </a:p>
          <a:p>
            <a:r>
              <a:rPr lang="en-AU" dirty="0" smtClean="0"/>
              <a:t>Was revised in 1995 as SHA-1</a:t>
            </a:r>
          </a:p>
          <a:p>
            <a:r>
              <a:rPr lang="en-AU" dirty="0" smtClean="0"/>
              <a:t>Based on the hash function MD4 and its design closely models MD4</a:t>
            </a:r>
          </a:p>
          <a:p>
            <a:r>
              <a:rPr lang="en-AU" dirty="0" smtClean="0"/>
              <a:t>Produces 160-bit hash values </a:t>
            </a:r>
          </a:p>
          <a:p>
            <a:r>
              <a:rPr lang="en-AU" dirty="0" smtClean="0"/>
              <a:t>In 2002 NIST produced a revised version of the standard that defined three new versions of SHA with hash value lengths of 256, 384, and 512</a:t>
            </a:r>
          </a:p>
          <a:p>
            <a:pPr lvl="1"/>
            <a:r>
              <a:rPr lang="en-AU" dirty="0" smtClean="0"/>
              <a:t>Collectively known as SHA-2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2895600"/>
            <a:ext cx="8593157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943600"/>
            <a:ext cx="35032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  All </a:t>
            </a:r>
            <a:r>
              <a:rPr lang="en-US" sz="1600" dirty="0"/>
              <a:t>sizes are measured in bits.</a:t>
            </a:r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Table 11.3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Comparison of SHA Parameters</a:t>
            </a:r>
            <a:endParaRPr kumimoji="0" lang="en-A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3529" t="6364" r="3529" b="26364"/>
              <a:stretch>
                <a:fillRect/>
              </a:stretch>
            </p:blipFill>
          </mc:Choice>
          <mc:Fallback>
            <p:blipFill>
              <a:blip r:embed="rId4"/>
              <a:srcRect l="3529" t="6364" r="3529" b="26364"/>
              <a:stretch>
                <a:fillRect/>
              </a:stretch>
            </p:blipFill>
          </mc:Fallback>
        </mc:AlternateContent>
        <p:spPr>
          <a:xfrm>
            <a:off x="762000" y="-136885"/>
            <a:ext cx="7467600" cy="6994885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-228600"/>
            <a:ext cx="5715000" cy="739588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19200" y="1219200"/>
            <a:ext cx="7338585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52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n-lt"/>
              </a:rPr>
              <a:t>Table 11.4 </a:t>
            </a:r>
            <a:r>
              <a:rPr lang="en-US" sz="4400" dirty="0" smtClean="0">
                <a:latin typeface="+mn-lt"/>
              </a:rPr>
              <a:t> </a:t>
            </a:r>
          </a:p>
          <a:p>
            <a:pPr algn="ctr"/>
            <a:r>
              <a:rPr lang="en-US" sz="4000" dirty="0" smtClean="0">
                <a:latin typeface="+mn-lt"/>
              </a:rPr>
              <a:t>SHA</a:t>
            </a:r>
            <a:r>
              <a:rPr lang="en-US" sz="4000" dirty="0">
                <a:latin typeface="+mn-lt"/>
              </a:rPr>
              <a:t>-512 Constants</a:t>
            </a:r>
            <a:r>
              <a:rPr lang="en-US" sz="4000" dirty="0" smtClean="0">
                <a:latin typeface="+mn-lt"/>
              </a:rPr>
              <a:t> 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(Table can be found on page 333 in textbook)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20000" b="12727"/>
              <a:stretch>
                <a:fillRect/>
              </a:stretch>
            </p:blipFill>
          </mc:Choice>
          <mc:Fallback>
            <p:blipFill>
              <a:blip r:embed="rId4"/>
              <a:srcRect t="20000" b="12727"/>
              <a:stretch>
                <a:fillRect/>
              </a:stretch>
            </p:blipFill>
          </mc:Fallback>
        </mc:AlternateContent>
        <p:spPr>
          <a:xfrm>
            <a:off x="838200" y="0"/>
            <a:ext cx="7877421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29091" b="23636"/>
              <a:stretch>
                <a:fillRect/>
              </a:stretch>
            </p:blipFill>
          </mc:Choice>
          <mc:Fallback>
            <p:blipFill>
              <a:blip r:embed="rId4"/>
              <a:srcRect t="29091" b="23636"/>
              <a:stretch>
                <a:fillRect/>
              </a:stretch>
            </p:blipFill>
          </mc:Fallback>
        </mc:AlternateContent>
        <p:spPr>
          <a:xfrm>
            <a:off x="0" y="914400"/>
            <a:ext cx="9070110" cy="554876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5882" t="4545" r="5882" b="10909"/>
              <a:stretch>
                <a:fillRect/>
              </a:stretch>
            </p:blipFill>
          </mc:Choice>
          <mc:Fallback>
            <p:blipFill>
              <a:blip r:embed="rId4"/>
              <a:srcRect l="5882" t="4545" r="5882" b="10909"/>
              <a:stretch>
                <a:fillRect/>
              </a:stretch>
            </p:blipFill>
          </mc:Fallback>
        </mc:AlternateContent>
        <p:spPr>
          <a:xfrm>
            <a:off x="3124200" y="0"/>
            <a:ext cx="5532046" cy="6859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19800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(Figure can be found on </a:t>
            </a:r>
          </a:p>
          <a:p>
            <a:r>
              <a:rPr lang="en-US" sz="1600" dirty="0" smtClean="0">
                <a:latin typeface="+mn-lt"/>
              </a:rPr>
              <a:t>page 337 in textbook)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2236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n-lt"/>
              </a:rPr>
              <a:t>SHA-512</a:t>
            </a:r>
          </a:p>
          <a:p>
            <a:pPr algn="ctr"/>
            <a:r>
              <a:rPr lang="en-US" sz="4800" dirty="0" smtClean="0">
                <a:latin typeface="+mn-lt"/>
              </a:rPr>
              <a:t>Logic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AU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943475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A hash function H accepts a variable-length block of data </a:t>
            </a:r>
            <a:r>
              <a:rPr lang="en-AU" i="1" dirty="0" smtClean="0"/>
              <a:t>M </a:t>
            </a:r>
            <a:r>
              <a:rPr lang="en-AU" dirty="0" smtClean="0"/>
              <a:t>as input and produces a fixed-size hash value </a:t>
            </a:r>
          </a:p>
          <a:p>
            <a:pPr lvl="1"/>
            <a:r>
              <a:rPr lang="en-AU" i="1" dirty="0" smtClean="0"/>
              <a:t>h = </a:t>
            </a:r>
            <a:r>
              <a:rPr lang="en-AU" dirty="0" smtClean="0"/>
              <a:t>H(</a:t>
            </a:r>
            <a:r>
              <a:rPr lang="en-AU" i="1" dirty="0" smtClean="0"/>
              <a:t>M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Principal object is data integrity</a:t>
            </a:r>
          </a:p>
          <a:p>
            <a:r>
              <a:rPr lang="en-AU" dirty="0" smtClean="0"/>
              <a:t>Cryptographic hash function</a:t>
            </a:r>
          </a:p>
          <a:p>
            <a:pPr lvl="1"/>
            <a:r>
              <a:rPr lang="en-AU" dirty="0" smtClean="0"/>
              <a:t>An algorithm for which it is computationally infeasible to find either: </a:t>
            </a:r>
          </a:p>
          <a:p>
            <a:pPr lvl="2">
              <a:lnSpc>
                <a:spcPct val="120000"/>
              </a:lnSpc>
              <a:buNone/>
            </a:pPr>
            <a:r>
              <a:rPr lang="en-AU" dirty="0" smtClean="0"/>
              <a:t>	(a) a data object that maps to a pre-specified hash result (the </a:t>
            </a:r>
            <a:r>
              <a:rPr lang="en-AU" i="1" u="sng" dirty="0" smtClean="0"/>
              <a:t>one-way property</a:t>
            </a:r>
            <a:r>
              <a:rPr lang="en-AU" dirty="0" smtClean="0"/>
              <a:t>) </a:t>
            </a:r>
          </a:p>
          <a:p>
            <a:pPr lvl="2">
              <a:lnSpc>
                <a:spcPct val="120000"/>
              </a:lnSpc>
              <a:spcBef>
                <a:spcPts val="1800"/>
              </a:spcBef>
              <a:buNone/>
            </a:pPr>
            <a:r>
              <a:rPr lang="en-AU" dirty="0" smtClean="0"/>
              <a:t>	</a:t>
            </a:r>
            <a:r>
              <a:rPr lang="en-AU" sz="2378" dirty="0" smtClean="0"/>
              <a:t>(b) two data objects that map to the same hash result (the </a:t>
            </a:r>
            <a:r>
              <a:rPr lang="en-AU" sz="2378" i="1" u="sng" dirty="0" smtClean="0"/>
              <a:t>collision-free property</a:t>
            </a:r>
            <a:r>
              <a:rPr lang="en-AU" sz="2378" dirty="0" smtClean="0"/>
              <a:t>)</a:t>
            </a:r>
            <a:endParaRPr lang="en-US" sz="2378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SHA-3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1"/>
          <a:ext cx="8610599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Sponge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Underlying structure of SHA-3 is a scheme referred to by its designers as a </a:t>
            </a:r>
            <a:r>
              <a:rPr lang="en-US" i="1" dirty="0" smtClean="0"/>
              <a:t>sponge construction</a:t>
            </a:r>
          </a:p>
          <a:p>
            <a:r>
              <a:rPr lang="en-US" dirty="0" smtClean="0"/>
              <a:t>Takes an input message and partitions it into fixed-size blocks</a:t>
            </a:r>
          </a:p>
          <a:p>
            <a:r>
              <a:rPr lang="en-US" dirty="0" smtClean="0"/>
              <a:t>Each block is processed in turn with the output of each iteration fed into the next iteration, finally producing an output block</a:t>
            </a:r>
          </a:p>
          <a:p>
            <a:r>
              <a:rPr lang="en-US" dirty="0" smtClean="0"/>
              <a:t> The sponge function is defined by three parameters:</a:t>
            </a:r>
          </a:p>
          <a:p>
            <a:pPr lvl="1"/>
            <a:r>
              <a:rPr lang="en-US" dirty="0" smtClean="0"/>
              <a:t>f =  the internal function used to process each input block</a:t>
            </a:r>
          </a:p>
          <a:p>
            <a:pPr lvl="1"/>
            <a:r>
              <a:rPr lang="en-US" dirty="0" smtClean="0"/>
              <a:t>r =  the size in bits of the input blocks, called the </a:t>
            </a:r>
            <a:r>
              <a:rPr lang="en-US" i="1" dirty="0" smtClean="0"/>
              <a:t>bitrate</a:t>
            </a:r>
          </a:p>
          <a:p>
            <a:pPr lvl="1"/>
            <a:r>
              <a:rPr lang="en-US" dirty="0" smtClean="0"/>
              <a:t>pad =  the padding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1565">
            <a:off x="7464018" y="5479439"/>
            <a:ext cx="1384300" cy="119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9412" t="8182" r="2353" b="30000"/>
              <a:stretch>
                <a:fillRect/>
              </a:stretch>
            </p:blipFill>
          </mc:Choice>
          <mc:Fallback>
            <p:blipFill>
              <a:blip r:embed="rId4"/>
              <a:srcRect l="9412" t="8182" r="2353" b="30000"/>
              <a:stretch>
                <a:fillRect/>
              </a:stretch>
            </p:blipFill>
          </mc:Fallback>
        </mc:AlternateContent>
        <p:spPr>
          <a:xfrm>
            <a:off x="914399" y="1"/>
            <a:ext cx="7563823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5882" t="3636" r="3529" b="9091"/>
              <a:stretch>
                <a:fillRect/>
              </a:stretch>
            </p:blipFill>
          </mc:Choice>
          <mc:Fallback>
            <p:blipFill>
              <a:blip r:embed="rId4"/>
              <a:srcRect l="5882" t="3636" r="3529" b="9091"/>
              <a:stretch>
                <a:fillRect/>
              </a:stretch>
            </p:blipFill>
          </mc:Fallback>
        </mc:AlternateContent>
        <p:spPr>
          <a:xfrm>
            <a:off x="1734019" y="0"/>
            <a:ext cx="5500659" cy="6858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r="15031"/>
              <a:stretch>
                <a:fillRect/>
              </a:stretch>
            </p:blipFill>
          </mc:Choice>
          <mc:Fallback>
            <p:blipFill>
              <a:blip r:embed="rId4"/>
              <a:srcRect r="15031"/>
              <a:stretch>
                <a:fillRect/>
              </a:stretch>
            </p:blipFill>
          </mc:Fallback>
        </mc:AlternateContent>
        <p:spPr>
          <a:xfrm>
            <a:off x="533400" y="1503416"/>
            <a:ext cx="8382000" cy="5354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Table 11.5 </a:t>
            </a:r>
            <a:r>
              <a:rPr lang="en-US" sz="48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SHA</a:t>
            </a: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-3 Parameters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2353" t="12727" r="4706" b="36364"/>
              <a:stretch>
                <a:fillRect/>
              </a:stretch>
            </p:blipFill>
          </mc:Choice>
          <mc:Fallback>
            <p:blipFill>
              <a:blip r:embed="rId4"/>
              <a:srcRect l="2353" t="12727" r="4706" b="36364"/>
              <a:stretch>
                <a:fillRect/>
              </a:stretch>
            </p:blipFill>
          </mc:Fallback>
        </mc:AlternateContent>
        <p:spPr>
          <a:xfrm>
            <a:off x="0" y="242110"/>
            <a:ext cx="9144000" cy="648184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20000" t="1818" r="16471" b="1818"/>
              <a:stretch>
                <a:fillRect/>
              </a:stretch>
            </p:blipFill>
          </mc:Choice>
          <mc:Fallback>
            <p:blipFill>
              <a:blip r:embed="rId4"/>
              <a:srcRect l="20000" t="1818" r="16471" b="1818"/>
              <a:stretch>
                <a:fillRect/>
              </a:stretch>
            </p:blipFill>
          </mc:Fallback>
        </mc:AlternateContent>
        <p:spPr>
          <a:xfrm>
            <a:off x="5105400" y="0"/>
            <a:ext cx="3493686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2590800"/>
          </a:xfrm>
        </p:spPr>
        <p:txBody>
          <a:bodyPr/>
          <a:lstStyle/>
          <a:p>
            <a:r>
              <a:rPr lang="en-US" dirty="0" smtClean="0"/>
              <a:t>SHA-3 </a:t>
            </a:r>
            <a:br>
              <a:rPr lang="en-US" dirty="0" smtClean="0"/>
            </a:br>
            <a:r>
              <a:rPr lang="en-US" dirty="0" smtClean="0"/>
              <a:t>Iteration Function </a:t>
            </a:r>
            <a:r>
              <a:rPr lang="en-US" i="1" dirty="0" smtClean="0"/>
              <a:t>f</a:t>
            </a:r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67000" y="95250"/>
            <a:ext cx="6170204" cy="6762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838200"/>
            <a:ext cx="228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Table 11.6  </a:t>
            </a:r>
          </a:p>
          <a:p>
            <a:pPr algn="ctr"/>
            <a:endParaRPr lang="en-US" sz="5400" dirty="0">
              <a:solidFill>
                <a:schemeClr val="tx2"/>
              </a:solidFill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Step Functions 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in SHA-3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7059" t="3636" r="4706" b="20000"/>
              <a:stretch>
                <a:fillRect/>
              </a:stretch>
            </p:blipFill>
          </mc:Choice>
          <mc:Fallback>
            <p:blipFill>
              <a:blip r:embed="rId4"/>
              <a:srcRect l="7059" t="3636" r="4706" b="20000"/>
              <a:stretch>
                <a:fillRect/>
              </a:stretch>
            </p:blipFill>
          </mc:Fallback>
        </mc:AlternateContent>
        <p:spPr>
          <a:xfrm>
            <a:off x="1447800" y="0"/>
            <a:ext cx="6123126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9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4118" t="9091" r="14118" b="17273"/>
              <a:stretch>
                <a:fillRect/>
              </a:stretch>
            </p:blipFill>
          </mc:Choice>
          <mc:Fallback>
            <p:blipFill>
              <a:blip r:embed="rId4"/>
              <a:srcRect l="14118" t="9091" r="14118" b="17273"/>
              <a:stretch>
                <a:fillRect/>
              </a:stretch>
            </p:blipFill>
          </mc:Fallback>
        </mc:AlternateContent>
        <p:spPr>
          <a:xfrm>
            <a:off x="1778414" y="0"/>
            <a:ext cx="5164586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5882" t="10000" r="7059" b="30909"/>
              <a:stretch>
                <a:fillRect/>
              </a:stretch>
            </p:blipFill>
          </mc:Choice>
          <mc:Fallback>
            <p:blipFill>
              <a:blip r:embed="rId4"/>
              <a:srcRect l="5882" t="10000" r="7059" b="30909"/>
              <a:stretch>
                <a:fillRect/>
              </a:stretch>
            </p:blipFill>
          </mc:Fallback>
        </mc:AlternateContent>
        <p:spPr>
          <a:xfrm>
            <a:off x="775149" y="0"/>
            <a:ext cx="7807373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752600"/>
            <a:ext cx="3565525" cy="4778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Applications of cryptographic hash functions</a:t>
            </a:r>
          </a:p>
          <a:p>
            <a:pPr lvl="1"/>
            <a:r>
              <a:rPr lang="en-US" dirty="0" smtClean="0"/>
              <a:t>Message authentication</a:t>
            </a:r>
          </a:p>
          <a:p>
            <a:pPr lvl="1"/>
            <a:r>
              <a:rPr lang="en-US" dirty="0" smtClean="0"/>
              <a:t>Digital signatures</a:t>
            </a:r>
          </a:p>
          <a:p>
            <a:pPr lvl="1"/>
            <a:r>
              <a:rPr lang="en-US" dirty="0" smtClean="0"/>
              <a:t>Other applications</a:t>
            </a:r>
          </a:p>
          <a:p>
            <a:r>
              <a:rPr lang="en-US" dirty="0" smtClean="0"/>
              <a:t>Requirements and security</a:t>
            </a:r>
          </a:p>
          <a:p>
            <a:pPr lvl="1"/>
            <a:r>
              <a:rPr lang="en-US" dirty="0" smtClean="0"/>
              <a:t>Security requirements for cryptographic hash functions</a:t>
            </a:r>
          </a:p>
          <a:p>
            <a:pPr lvl="1"/>
            <a:r>
              <a:rPr lang="en-US" dirty="0" smtClean="0"/>
              <a:t>Brute-force attacks</a:t>
            </a:r>
          </a:p>
          <a:p>
            <a:pPr lvl="1"/>
            <a:r>
              <a:rPr lang="en-US" dirty="0" smtClean="0"/>
              <a:t>Cryptanalysis </a:t>
            </a:r>
            <a:endParaRPr lang="en-AU" dirty="0" smtClean="0"/>
          </a:p>
        </p:txBody>
      </p:sp>
      <p:sp>
        <p:nvSpPr>
          <p:cNvPr id="130052" name="Content Placeholder 11"/>
          <p:cNvSpPr>
            <a:spLocks noGrp="1"/>
          </p:cNvSpPr>
          <p:nvPr>
            <p:ph sz="half" idx="2"/>
          </p:nvPr>
        </p:nvSpPr>
        <p:spPr>
          <a:xfrm>
            <a:off x="5867400" y="1752600"/>
            <a:ext cx="3124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Hash functions based on cipher block chaining</a:t>
            </a:r>
          </a:p>
          <a:p>
            <a:r>
              <a:rPr lang="en-US" dirty="0" smtClean="0"/>
              <a:t>Secure hash algorithm (SHA)</a:t>
            </a:r>
          </a:p>
          <a:p>
            <a:pPr lvl="1"/>
            <a:r>
              <a:rPr lang="en-US" dirty="0" smtClean="0"/>
              <a:t>SHA-512 logic</a:t>
            </a:r>
          </a:p>
          <a:p>
            <a:pPr lvl="1"/>
            <a:r>
              <a:rPr lang="en-US" dirty="0" smtClean="0"/>
              <a:t>SHA-512 round function</a:t>
            </a:r>
          </a:p>
          <a:p>
            <a:r>
              <a:rPr lang="en-US" dirty="0" smtClean="0"/>
              <a:t>SHA-3</a:t>
            </a:r>
          </a:p>
          <a:p>
            <a:pPr lvl="1"/>
            <a:r>
              <a:rPr lang="en-US" dirty="0" smtClean="0"/>
              <a:t>The sponge construction</a:t>
            </a:r>
          </a:p>
          <a:p>
            <a:pPr lvl="1"/>
            <a:r>
              <a:rPr lang="en-US" dirty="0" smtClean="0"/>
              <a:t>The SHA-3 Iteration Function </a:t>
            </a:r>
            <a:r>
              <a:rPr lang="en-US" i="1" dirty="0" smtClean="0"/>
              <a:t>f</a:t>
            </a:r>
            <a:endParaRPr lang="en-US" dirty="0" smtClean="0"/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8182" b="1818"/>
              <a:stretch>
                <a:fillRect/>
              </a:stretch>
            </p:blipFill>
          </mc:Choice>
          <mc:Fallback>
            <p:blipFill>
              <a:blip r:embed="rId4"/>
              <a:srcRect t="8182" b="1818"/>
              <a:stretch>
                <a:fillRect/>
              </a:stretch>
            </p:blipFill>
          </mc:Fallback>
        </mc:AlternateContent>
        <p:spPr>
          <a:xfrm>
            <a:off x="1676400" y="-72976"/>
            <a:ext cx="5950824" cy="69309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Message Authentication Code (MAC)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17430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Also known as a </a:t>
            </a:r>
            <a:r>
              <a:rPr lang="en-US" i="1" dirty="0" smtClean="0"/>
              <a:t>keyed hash function</a:t>
            </a:r>
            <a:endParaRPr lang="en-US" dirty="0" smtClean="0"/>
          </a:p>
          <a:p>
            <a:r>
              <a:rPr lang="en-US" dirty="0" smtClean="0"/>
              <a:t>Typically used between two parties that share a secret key to authenticate information exchanged between those parties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219200" y="3657600"/>
          <a:ext cx="67818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Operation is similar to that of the MAC</a:t>
            </a:r>
          </a:p>
          <a:p>
            <a:r>
              <a:rPr lang="en-US" dirty="0" smtClean="0"/>
              <a:t>The hash value of a message is encrypted with a user’s private key</a:t>
            </a:r>
          </a:p>
          <a:p>
            <a:r>
              <a:rPr lang="en-US" dirty="0" smtClean="0"/>
              <a:t>Anyone who knows the user’s public key can verify the integrity of the message</a:t>
            </a:r>
          </a:p>
          <a:p>
            <a:r>
              <a:rPr lang="en-US" dirty="0" smtClean="0"/>
              <a:t>An attacker who wishes to alter the message would need to know the user’s private key</a:t>
            </a:r>
          </a:p>
          <a:p>
            <a:r>
              <a:rPr lang="en-US" dirty="0" smtClean="0"/>
              <a:t>Implications of digital signatures go beyond just message authentication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19091" b="12727"/>
              <a:stretch>
                <a:fillRect/>
              </a:stretch>
            </p:blipFill>
          </mc:Choice>
          <mc:Fallback>
            <p:blipFill>
              <a:blip r:embed="rId4"/>
              <a:srcRect t="19091" b="12727"/>
              <a:stretch>
                <a:fillRect/>
              </a:stretch>
            </p:blipFill>
          </mc:Fallback>
        </mc:AlternateContent>
        <p:spPr>
          <a:xfrm>
            <a:off x="609600" y="0"/>
            <a:ext cx="7867292" cy="69417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3574</TotalTime>
  <Words>2962</Words>
  <Application>Microsoft Office PowerPoint</Application>
  <PresentationFormat>On-screen Show (4:3)</PresentationFormat>
  <Paragraphs>314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ch01</vt:lpstr>
      <vt:lpstr>Infusion</vt:lpstr>
      <vt:lpstr>Introduction to Cryptography</vt:lpstr>
      <vt:lpstr>Chapter 11</vt:lpstr>
      <vt:lpstr>Hash Functions</vt:lpstr>
      <vt:lpstr>PowerPoint Presentation</vt:lpstr>
      <vt:lpstr>PowerPoint Presentation</vt:lpstr>
      <vt:lpstr>PowerPoint Presentation</vt:lpstr>
      <vt:lpstr>Message Authentication Code (MAC)</vt:lpstr>
      <vt:lpstr>Digital Signature</vt:lpstr>
      <vt:lpstr>PowerPoint Presentation</vt:lpstr>
      <vt:lpstr>Other Hash Function Uses</vt:lpstr>
      <vt:lpstr>Two Simple Hash Functions</vt:lpstr>
      <vt:lpstr>PowerPoint Presentation</vt:lpstr>
      <vt:lpstr>Requirements and Security</vt:lpstr>
      <vt:lpstr>Table 11.1 Requirements for a Cryptographic Hash Function H</vt:lpstr>
      <vt:lpstr>PowerPoint Presentation</vt:lpstr>
      <vt:lpstr>PowerPoint Presentation</vt:lpstr>
      <vt:lpstr>Attacks on Hash Functions</vt:lpstr>
      <vt:lpstr>Birthday Attacks</vt:lpstr>
      <vt:lpstr>A Letter  in 237  Variation</vt:lpstr>
      <vt:lpstr>PowerPoint Presentation</vt:lpstr>
      <vt:lpstr>Hash Functions Based on Cipher Block Chaining</vt:lpstr>
      <vt:lpstr>Secure Hash Algorithm (SHA)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SHA-3</vt:lpstr>
      <vt:lpstr>The Sponge Construction</vt:lpstr>
      <vt:lpstr>PowerPoint Presentation</vt:lpstr>
      <vt:lpstr>PowerPoint Presentation</vt:lpstr>
      <vt:lpstr>PowerPoint Presentation</vt:lpstr>
      <vt:lpstr>PowerPoint Presentation</vt:lpstr>
      <vt:lpstr>SHA-3  Iteration Function f</vt:lpstr>
      <vt:lpstr>PowerPoint Presentation</vt:lpstr>
      <vt:lpstr>PowerPoint Presentation</vt:lpstr>
      <vt:lpstr>PowerPoint Presentation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11</dc:subject>
  <dc:creator>Dr Lawrie Brown</dc:creator>
  <cp:lastModifiedBy>Burmester</cp:lastModifiedBy>
  <cp:revision>63</cp:revision>
  <cp:lastPrinted>2009-08-28T04:22:45Z</cp:lastPrinted>
  <dcterms:created xsi:type="dcterms:W3CDTF">2013-02-16T02:09:34Z</dcterms:created>
  <dcterms:modified xsi:type="dcterms:W3CDTF">2018-04-17T18:03:40Z</dcterms:modified>
</cp:coreProperties>
</file>