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21" r:id="rId2"/>
  </p:sldMasterIdLst>
  <p:notesMasterIdLst>
    <p:notesMasterId r:id="rId29"/>
  </p:notesMasterIdLst>
  <p:sldIdLst>
    <p:sldId id="326" r:id="rId3"/>
    <p:sldId id="312" r:id="rId4"/>
    <p:sldId id="286" r:id="rId5"/>
    <p:sldId id="315" r:id="rId6"/>
    <p:sldId id="301" r:id="rId7"/>
    <p:sldId id="303" r:id="rId8"/>
    <p:sldId id="304" r:id="rId9"/>
    <p:sldId id="316" r:id="rId10"/>
    <p:sldId id="291" r:id="rId11"/>
    <p:sldId id="317" r:id="rId12"/>
    <p:sldId id="293" r:id="rId13"/>
    <p:sldId id="294" r:id="rId14"/>
    <p:sldId id="327" r:id="rId15"/>
    <p:sldId id="318" r:id="rId16"/>
    <p:sldId id="320" r:id="rId17"/>
    <p:sldId id="321" r:id="rId18"/>
    <p:sldId id="323" r:id="rId19"/>
    <p:sldId id="295" r:id="rId20"/>
    <p:sldId id="324" r:id="rId21"/>
    <p:sldId id="297" r:id="rId22"/>
    <p:sldId id="298" r:id="rId23"/>
    <p:sldId id="325" r:id="rId24"/>
    <p:sldId id="308" r:id="rId25"/>
    <p:sldId id="309" r:id="rId26"/>
    <p:sldId id="310" r:id="rId27"/>
    <p:sldId id="314" r:id="rId2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7" autoAdjust="0"/>
    <p:restoredTop sz="86375" autoAdjust="0"/>
  </p:normalViewPr>
  <p:slideViewPr>
    <p:cSldViewPr>
      <p:cViewPr>
        <p:scale>
          <a:sx n="110" d="100"/>
          <a:sy n="110" d="100"/>
        </p:scale>
        <p:origin x="-2655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5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312" y="-4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BFBCF-8FB3-8B42-BFCE-ADCF2AC68644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4D31A-A44C-1B4E-82C2-AD0C6F2CDC2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Announced in 1984 by T.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Elgamal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306DCB-AC5E-2149-8DB2-71A40E236E68}" type="parTrans" cxnId="{C7EA056B-46BF-3445-9C5F-F1FFD01E8C6F}">
      <dgm:prSet/>
      <dgm:spPr/>
      <dgm:t>
        <a:bodyPr/>
        <a:lstStyle/>
        <a:p>
          <a:endParaRPr lang="en-US"/>
        </a:p>
      </dgm:t>
    </dgm:pt>
    <dgm:pt modelId="{EF9DB541-A056-2042-AF2B-98C8994FF8EF}" type="sibTrans" cxnId="{C7EA056B-46BF-3445-9C5F-F1FFD01E8C6F}">
      <dgm:prSet/>
      <dgm:spPr/>
      <dgm:t>
        <a:bodyPr/>
        <a:lstStyle/>
        <a:p>
          <a:endParaRPr lang="en-US"/>
        </a:p>
      </dgm:t>
    </dgm:pt>
    <dgm:pt modelId="{A44A8A2B-9D29-4643-92BA-39E5B80A8A9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Public-key scheme based on discrete logarithms closely related to the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-Hellman technique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71EAF-257F-2A47-99E3-051723C549C4}" type="parTrans" cxnId="{87ADF525-C0AB-D648-81C1-7D066092EEB4}">
      <dgm:prSet/>
      <dgm:spPr/>
      <dgm:t>
        <a:bodyPr/>
        <a:lstStyle/>
        <a:p>
          <a:endParaRPr lang="en-US"/>
        </a:p>
      </dgm:t>
    </dgm:pt>
    <dgm:pt modelId="{9A25FB7F-19A4-1149-BA8D-50BD70FB3219}" type="sibTrans" cxnId="{87ADF525-C0AB-D648-81C1-7D066092EEB4}">
      <dgm:prSet/>
      <dgm:spPr/>
      <dgm:t>
        <a:bodyPr/>
        <a:lstStyle/>
        <a:p>
          <a:endParaRPr lang="en-US"/>
        </a:p>
      </dgm:t>
    </dgm:pt>
    <dgm:pt modelId="{74744364-26D6-6340-82D0-C96256292AD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in the digital signature standard (DSS) and the S/MIME e-mail standard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5BAF50-5DC4-2E46-BA7C-EDE457C81F3F}" type="parTrans" cxnId="{E7D31497-E128-FD45-A817-0F96DD4ECD82}">
      <dgm:prSet/>
      <dgm:spPr/>
      <dgm:t>
        <a:bodyPr/>
        <a:lstStyle/>
        <a:p>
          <a:endParaRPr lang="en-US"/>
        </a:p>
      </dgm:t>
    </dgm:pt>
    <dgm:pt modelId="{869F4DD0-9DBF-6742-BE9F-C906B42583BF}" type="sibTrans" cxnId="{E7D31497-E128-FD45-A817-0F96DD4ECD8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94A6C78-D99F-6342-A512-70C59355D32E}">
          <dgm:prSet/>
          <dgm:spPr>
            <a:solidFill>
              <a:schemeClr val="tx2">
                <a:lumMod val="60000"/>
                <a:lumOff val="40000"/>
              </a:schemeClr>
            </a:solidFill>
          </dgm:spPr>
          <dgm:t>
            <a:bodyPr/>
            <a:lstStyle/>
            <a:p>
              <a:pPr rtl="0"/>
              <a:r>
                <a:rPr lang="en-US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Global elements are a prime number </a:t>
              </a:r>
              <a:r>
                <a:rPr lang="en-US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 </a:t>
              </a:r>
              <a:r>
                <a:rPr lang="en-US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a primitive root of </a:t>
              </a:r>
              <a:r>
                <a:rPr lang="en-US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r>
                <a:rPr lang="en-US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14:m>
                <m:oMath xmlns:m="http://schemas.openxmlformats.org/officeDocument/2006/math">
                  <m:r>
                    <a:rPr lang="en-US" b="0" i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  <a:ea typeface="Cambria Math"/>
                    </a:rPr>
                    <m:t>𝛼</m:t>
                  </m:r>
                </m:oMath>
              </a14:m>
              <a:r>
                <a:rPr lang="en-US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dgm:t>
        </dgm:pt>
      </mc:Choice>
      <mc:Fallback xmlns="">
        <dgm:pt modelId="{A94A6C78-D99F-6342-A512-70C59355D32E}">
          <dgm:prSet/>
          <dgm:spPr>
            <a:solidFill>
              <a:schemeClr val="tx2">
                <a:lumMod val="60000"/>
                <a:lumOff val="40000"/>
              </a:schemeClr>
            </a:solidFill>
          </dgm:spPr>
          <dgm:t>
            <a:bodyPr/>
            <a:lstStyle/>
            <a:p>
              <a:pPr rtl="0"/>
              <a:r>
                <a:rPr lang="en-US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Global elements are a prime number </a:t>
              </a:r>
              <a:r>
                <a:rPr lang="en-US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 </a:t>
              </a:r>
              <a:r>
                <a:rPr lang="en-US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a primitive root of </a:t>
              </a:r>
              <a:r>
                <a:rPr lang="en-US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r>
                <a:rPr lang="en-US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b="0" i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rPr>
                <a:t>𝛼</a:t>
              </a:r>
              <a:r>
                <a:rPr lang="en-US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dgm:t>
        </dgm:pt>
      </mc:Fallback>
    </mc:AlternateContent>
    <dgm:pt modelId="{CBCCC696-7218-BD42-81E7-D01B447EAF0D}" type="parTrans" cxnId="{BC6509CA-19DA-FA48-A1A0-902AFD68CFB1}">
      <dgm:prSet/>
      <dgm:spPr/>
      <dgm:t>
        <a:bodyPr/>
        <a:lstStyle/>
        <a:p>
          <a:endParaRPr lang="en-US"/>
        </a:p>
      </dgm:t>
    </dgm:pt>
    <dgm:pt modelId="{9AD023C3-0385-CD49-BFBD-2DAAFAF7C2A3}" type="sibTrans" cxnId="{BC6509CA-19DA-FA48-A1A0-902AFD68CFB1}">
      <dgm:prSet/>
      <dgm:spPr/>
      <dgm:t>
        <a:bodyPr/>
        <a:lstStyle/>
        <a:p>
          <a:endParaRPr lang="en-US"/>
        </a:p>
      </dgm:t>
    </dgm:pt>
    <dgm:pt modelId="{38E152EE-412D-774E-9404-7B14650C5A5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is based on the difficulty of computing discrete logarithms</a:t>
          </a:r>
        </a:p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(reduces to the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-Hellman problem)</a:t>
          </a:r>
          <a:endParaRPr lang="en-A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684120-B399-AB49-AA61-15C2F902E3F4}" type="parTrans" cxnId="{4BF198F9-521B-0F43-8476-B58ABC494D5E}">
      <dgm:prSet/>
      <dgm:spPr/>
      <dgm:t>
        <a:bodyPr/>
        <a:lstStyle/>
        <a:p>
          <a:endParaRPr lang="en-US"/>
        </a:p>
      </dgm:t>
    </dgm:pt>
    <dgm:pt modelId="{D5266D8D-ED36-FA4A-A5B7-9E4945B27967}" type="sibTrans" cxnId="{4BF198F9-521B-0F43-8476-B58ABC494D5E}">
      <dgm:prSet/>
      <dgm:spPr/>
      <dgm:t>
        <a:bodyPr/>
        <a:lstStyle/>
        <a:p>
          <a:endParaRPr lang="en-US"/>
        </a:p>
      </dgm:t>
    </dgm:pt>
    <dgm:pt modelId="{3532F574-9E53-7442-9F7A-81847943D603}" type="pres">
      <dgm:prSet presAssocID="{CC2BFBCF-8FB3-8B42-BFCE-ADCF2AC686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960FA-B7C6-A243-9B95-5DC485277954}" type="pres">
      <dgm:prSet presAssocID="{B074D31A-A44C-1B4E-82C2-AD0C6F2CDC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34B42-A2D7-134E-88A8-48ED4D214791}" type="pres">
      <dgm:prSet presAssocID="{EF9DB541-A056-2042-AF2B-98C8994FF8EF}" presName="sibTrans" presStyleCnt="0"/>
      <dgm:spPr/>
    </dgm:pt>
    <dgm:pt modelId="{A257FC50-FF91-3F4C-BFB5-E75AFE9E36EC}" type="pres">
      <dgm:prSet presAssocID="{A44A8A2B-9D29-4643-92BA-39E5B80A8A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A1560-4FA4-124C-ADB5-0FA0390AAC58}" type="pres">
      <dgm:prSet presAssocID="{9A25FB7F-19A4-1149-BA8D-50BD70FB3219}" presName="sibTrans" presStyleCnt="0"/>
      <dgm:spPr/>
    </dgm:pt>
    <dgm:pt modelId="{2261D62D-521A-E14D-8922-72F6614F3DCC}" type="pres">
      <dgm:prSet presAssocID="{74744364-26D6-6340-82D0-C96256292A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D3D1-6DC6-6441-B71B-E7447E07D962}" type="pres">
      <dgm:prSet presAssocID="{869F4DD0-9DBF-6742-BE9F-C906B42583BF}" presName="sibTrans" presStyleCnt="0"/>
      <dgm:spPr/>
    </dgm:pt>
    <dgm:pt modelId="{659BA2B5-6D77-864F-8CA3-F2DD6119A169}" type="pres">
      <dgm:prSet presAssocID="{A94A6C78-D99F-6342-A512-70C59355D3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40D0C-30F3-7B4A-94D8-EE9180D64BD3}" type="pres">
      <dgm:prSet presAssocID="{9AD023C3-0385-CD49-BFBD-2DAAFAF7C2A3}" presName="sibTrans" presStyleCnt="0"/>
      <dgm:spPr/>
    </dgm:pt>
    <dgm:pt modelId="{962B265E-5530-394D-871D-9C5C574AEBCA}" type="pres">
      <dgm:prSet presAssocID="{38E152EE-412D-774E-9404-7B14650C5A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FF9BB-F742-BE47-9D0B-B9D54B0D72C1}" type="presOf" srcId="{38E152EE-412D-774E-9404-7B14650C5A54}" destId="{962B265E-5530-394D-871D-9C5C574AEBCA}" srcOrd="0" destOrd="0" presId="urn:microsoft.com/office/officeart/2005/8/layout/default#1"/>
    <dgm:cxn modelId="{4E2CD826-24F1-4B45-B771-9BF4EF4F7254}" type="presOf" srcId="{A94A6C78-D99F-6342-A512-70C59355D32E}" destId="{659BA2B5-6D77-864F-8CA3-F2DD6119A169}" srcOrd="0" destOrd="0" presId="urn:microsoft.com/office/officeart/2005/8/layout/default#1"/>
    <dgm:cxn modelId="{E7D31497-E128-FD45-A817-0F96DD4ECD82}" srcId="{CC2BFBCF-8FB3-8B42-BFCE-ADCF2AC68644}" destId="{74744364-26D6-6340-82D0-C96256292ADE}" srcOrd="2" destOrd="0" parTransId="{EE5BAF50-5DC4-2E46-BA7C-EDE457C81F3F}" sibTransId="{869F4DD0-9DBF-6742-BE9F-C906B42583BF}"/>
    <dgm:cxn modelId="{87ADF525-C0AB-D648-81C1-7D066092EEB4}" srcId="{CC2BFBCF-8FB3-8B42-BFCE-ADCF2AC68644}" destId="{A44A8A2B-9D29-4643-92BA-39E5B80A8A92}" srcOrd="1" destOrd="0" parTransId="{C6F71EAF-257F-2A47-99E3-051723C549C4}" sibTransId="{9A25FB7F-19A4-1149-BA8D-50BD70FB3219}"/>
    <dgm:cxn modelId="{4BF198F9-521B-0F43-8476-B58ABC494D5E}" srcId="{CC2BFBCF-8FB3-8B42-BFCE-ADCF2AC68644}" destId="{38E152EE-412D-774E-9404-7B14650C5A54}" srcOrd="4" destOrd="0" parTransId="{E8684120-B399-AB49-AA61-15C2F902E3F4}" sibTransId="{D5266D8D-ED36-FA4A-A5B7-9E4945B27967}"/>
    <dgm:cxn modelId="{C7EA056B-46BF-3445-9C5F-F1FFD01E8C6F}" srcId="{CC2BFBCF-8FB3-8B42-BFCE-ADCF2AC68644}" destId="{B074D31A-A44C-1B4E-82C2-AD0C6F2CDC2C}" srcOrd="0" destOrd="0" parTransId="{12306DCB-AC5E-2149-8DB2-71A40E236E68}" sibTransId="{EF9DB541-A056-2042-AF2B-98C8994FF8EF}"/>
    <dgm:cxn modelId="{03858189-A347-F847-B1A6-084771FA3BA3}" type="presOf" srcId="{74744364-26D6-6340-82D0-C96256292ADE}" destId="{2261D62D-521A-E14D-8922-72F6614F3DCC}" srcOrd="0" destOrd="0" presId="urn:microsoft.com/office/officeart/2005/8/layout/default#1"/>
    <dgm:cxn modelId="{063925B5-912D-964C-9CFC-E0FB15E901C4}" type="presOf" srcId="{B074D31A-A44C-1B4E-82C2-AD0C6F2CDC2C}" destId="{F57960FA-B7C6-A243-9B95-5DC485277954}" srcOrd="0" destOrd="0" presId="urn:microsoft.com/office/officeart/2005/8/layout/default#1"/>
    <dgm:cxn modelId="{BC6509CA-19DA-FA48-A1A0-902AFD68CFB1}" srcId="{CC2BFBCF-8FB3-8B42-BFCE-ADCF2AC68644}" destId="{A94A6C78-D99F-6342-A512-70C59355D32E}" srcOrd="3" destOrd="0" parTransId="{CBCCC696-7218-BD42-81E7-D01B447EAF0D}" sibTransId="{9AD023C3-0385-CD49-BFBD-2DAAFAF7C2A3}"/>
    <dgm:cxn modelId="{091180B4-D187-FF40-873A-91A10388493F}" type="presOf" srcId="{CC2BFBCF-8FB3-8B42-BFCE-ADCF2AC68644}" destId="{3532F574-9E53-7442-9F7A-81847943D603}" srcOrd="0" destOrd="0" presId="urn:microsoft.com/office/officeart/2005/8/layout/default#1"/>
    <dgm:cxn modelId="{2D1D20A0-B0E7-2347-85C7-23C4B9DC07D7}" type="presOf" srcId="{A44A8A2B-9D29-4643-92BA-39E5B80A8A92}" destId="{A257FC50-FF91-3F4C-BFB5-E75AFE9E36EC}" srcOrd="0" destOrd="0" presId="urn:microsoft.com/office/officeart/2005/8/layout/default#1"/>
    <dgm:cxn modelId="{9C191A26-F679-5E44-8E85-767815898363}" type="presParOf" srcId="{3532F574-9E53-7442-9F7A-81847943D603}" destId="{F57960FA-B7C6-A243-9B95-5DC485277954}" srcOrd="0" destOrd="0" presId="urn:microsoft.com/office/officeart/2005/8/layout/default#1"/>
    <dgm:cxn modelId="{7B9058D9-2536-6042-9D46-F6FA1AE7EF2F}" type="presParOf" srcId="{3532F574-9E53-7442-9F7A-81847943D603}" destId="{CC034B42-A2D7-134E-88A8-48ED4D214791}" srcOrd="1" destOrd="0" presId="urn:microsoft.com/office/officeart/2005/8/layout/default#1"/>
    <dgm:cxn modelId="{986CB44D-86F7-764B-91D2-16A85CE9DD9F}" type="presParOf" srcId="{3532F574-9E53-7442-9F7A-81847943D603}" destId="{A257FC50-FF91-3F4C-BFB5-E75AFE9E36EC}" srcOrd="2" destOrd="0" presId="urn:microsoft.com/office/officeart/2005/8/layout/default#1"/>
    <dgm:cxn modelId="{A844C417-8015-2347-8ECD-0E49030A6C3F}" type="presParOf" srcId="{3532F574-9E53-7442-9F7A-81847943D603}" destId="{498A1560-4FA4-124C-ADB5-0FA0390AAC58}" srcOrd="3" destOrd="0" presId="urn:microsoft.com/office/officeart/2005/8/layout/default#1"/>
    <dgm:cxn modelId="{71835587-334F-A04F-B74B-418EF0404D2A}" type="presParOf" srcId="{3532F574-9E53-7442-9F7A-81847943D603}" destId="{2261D62D-521A-E14D-8922-72F6614F3DCC}" srcOrd="4" destOrd="0" presId="urn:microsoft.com/office/officeart/2005/8/layout/default#1"/>
    <dgm:cxn modelId="{4B755268-CACE-B148-BC1B-DB8007BF7243}" type="presParOf" srcId="{3532F574-9E53-7442-9F7A-81847943D603}" destId="{5899D3D1-6DC6-6441-B71B-E7447E07D962}" srcOrd="5" destOrd="0" presId="urn:microsoft.com/office/officeart/2005/8/layout/default#1"/>
    <dgm:cxn modelId="{7D42A6CC-1DF2-6B4C-94E4-D63B1078126F}" type="presParOf" srcId="{3532F574-9E53-7442-9F7A-81847943D603}" destId="{659BA2B5-6D77-864F-8CA3-F2DD6119A169}" srcOrd="6" destOrd="0" presId="urn:microsoft.com/office/officeart/2005/8/layout/default#1"/>
    <dgm:cxn modelId="{C92CAAE3-8713-A346-9E1C-05F1820CFBD9}" type="presParOf" srcId="{3532F574-9E53-7442-9F7A-81847943D603}" destId="{09F40D0C-30F3-7B4A-94D8-EE9180D64BD3}" srcOrd="7" destOrd="0" presId="urn:microsoft.com/office/officeart/2005/8/layout/default#1"/>
    <dgm:cxn modelId="{C6D07812-D06F-F14D-B6B4-6B90E4D4B9E0}" type="presParOf" srcId="{3532F574-9E53-7442-9F7A-81847943D603}" destId="{962B265E-5530-394D-871D-9C5C574AEBC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BFBCF-8FB3-8B42-BFCE-ADCF2AC68644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4D31A-A44C-1B4E-82C2-AD0C6F2CDC2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Announced in 1984 by T.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Elgamal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306DCB-AC5E-2149-8DB2-71A40E236E68}" type="parTrans" cxnId="{C7EA056B-46BF-3445-9C5F-F1FFD01E8C6F}">
      <dgm:prSet/>
      <dgm:spPr/>
      <dgm:t>
        <a:bodyPr/>
        <a:lstStyle/>
        <a:p>
          <a:endParaRPr lang="en-US"/>
        </a:p>
      </dgm:t>
    </dgm:pt>
    <dgm:pt modelId="{EF9DB541-A056-2042-AF2B-98C8994FF8EF}" type="sibTrans" cxnId="{C7EA056B-46BF-3445-9C5F-F1FFD01E8C6F}">
      <dgm:prSet/>
      <dgm:spPr/>
      <dgm:t>
        <a:bodyPr/>
        <a:lstStyle/>
        <a:p>
          <a:endParaRPr lang="en-US"/>
        </a:p>
      </dgm:t>
    </dgm:pt>
    <dgm:pt modelId="{A44A8A2B-9D29-4643-92BA-39E5B80A8A9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Public-key scheme based on discrete logarithms closely related to the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-Hellman technique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71EAF-257F-2A47-99E3-051723C549C4}" type="parTrans" cxnId="{87ADF525-C0AB-D648-81C1-7D066092EEB4}">
      <dgm:prSet/>
      <dgm:spPr/>
      <dgm:t>
        <a:bodyPr/>
        <a:lstStyle/>
        <a:p>
          <a:endParaRPr lang="en-US"/>
        </a:p>
      </dgm:t>
    </dgm:pt>
    <dgm:pt modelId="{9A25FB7F-19A4-1149-BA8D-50BD70FB3219}" type="sibTrans" cxnId="{87ADF525-C0AB-D648-81C1-7D066092EEB4}">
      <dgm:prSet/>
      <dgm:spPr/>
      <dgm:t>
        <a:bodyPr/>
        <a:lstStyle/>
        <a:p>
          <a:endParaRPr lang="en-US"/>
        </a:p>
      </dgm:t>
    </dgm:pt>
    <dgm:pt modelId="{74744364-26D6-6340-82D0-C96256292AD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in the digital signature standard (DSS) and the S/MIME e-mail standard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5BAF50-5DC4-2E46-BA7C-EDE457C81F3F}" type="parTrans" cxnId="{E7D31497-E128-FD45-A817-0F96DD4ECD82}">
      <dgm:prSet/>
      <dgm:spPr/>
      <dgm:t>
        <a:bodyPr/>
        <a:lstStyle/>
        <a:p>
          <a:endParaRPr lang="en-US"/>
        </a:p>
      </dgm:t>
    </dgm:pt>
    <dgm:pt modelId="{869F4DD0-9DBF-6742-BE9F-C906B42583BF}" type="sibTrans" cxnId="{E7D31497-E128-FD45-A817-0F96DD4ECD82}">
      <dgm:prSet/>
      <dgm:spPr/>
      <dgm:t>
        <a:bodyPr/>
        <a:lstStyle/>
        <a:p>
          <a:endParaRPr lang="en-US"/>
        </a:p>
      </dgm:t>
    </dgm:pt>
    <dgm:pt modelId="{A94A6C78-D99F-6342-A512-70C59355D32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BCCC696-7218-BD42-81E7-D01B447EAF0D}" type="parTrans" cxnId="{BC6509CA-19DA-FA48-A1A0-902AFD68CFB1}">
      <dgm:prSet/>
      <dgm:spPr/>
      <dgm:t>
        <a:bodyPr/>
        <a:lstStyle/>
        <a:p>
          <a:endParaRPr lang="en-US"/>
        </a:p>
      </dgm:t>
    </dgm:pt>
    <dgm:pt modelId="{9AD023C3-0385-CD49-BFBD-2DAAFAF7C2A3}" type="sibTrans" cxnId="{BC6509CA-19DA-FA48-A1A0-902AFD68CFB1}">
      <dgm:prSet/>
      <dgm:spPr/>
      <dgm:t>
        <a:bodyPr/>
        <a:lstStyle/>
        <a:p>
          <a:endParaRPr lang="en-US"/>
        </a:p>
      </dgm:t>
    </dgm:pt>
    <dgm:pt modelId="{38E152EE-412D-774E-9404-7B14650C5A5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is based on the difficulty of computing discrete 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logarithms</a:t>
          </a:r>
        </a:p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(reduces to the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-Hellman problem)</a:t>
          </a:r>
          <a:endParaRPr lang="en-A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684120-B399-AB49-AA61-15C2F902E3F4}" type="parTrans" cxnId="{4BF198F9-521B-0F43-8476-B58ABC494D5E}">
      <dgm:prSet/>
      <dgm:spPr/>
      <dgm:t>
        <a:bodyPr/>
        <a:lstStyle/>
        <a:p>
          <a:endParaRPr lang="en-US"/>
        </a:p>
      </dgm:t>
    </dgm:pt>
    <dgm:pt modelId="{D5266D8D-ED36-FA4A-A5B7-9E4945B27967}" type="sibTrans" cxnId="{4BF198F9-521B-0F43-8476-B58ABC494D5E}">
      <dgm:prSet/>
      <dgm:spPr/>
      <dgm:t>
        <a:bodyPr/>
        <a:lstStyle/>
        <a:p>
          <a:endParaRPr lang="en-US"/>
        </a:p>
      </dgm:t>
    </dgm:pt>
    <dgm:pt modelId="{3532F574-9E53-7442-9F7A-81847943D603}" type="pres">
      <dgm:prSet presAssocID="{CC2BFBCF-8FB3-8B42-BFCE-ADCF2AC686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960FA-B7C6-A243-9B95-5DC485277954}" type="pres">
      <dgm:prSet presAssocID="{B074D31A-A44C-1B4E-82C2-AD0C6F2CDC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34B42-A2D7-134E-88A8-48ED4D214791}" type="pres">
      <dgm:prSet presAssocID="{EF9DB541-A056-2042-AF2B-98C8994FF8EF}" presName="sibTrans" presStyleCnt="0"/>
      <dgm:spPr/>
    </dgm:pt>
    <dgm:pt modelId="{A257FC50-FF91-3F4C-BFB5-E75AFE9E36EC}" type="pres">
      <dgm:prSet presAssocID="{A44A8A2B-9D29-4643-92BA-39E5B80A8A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A1560-4FA4-124C-ADB5-0FA0390AAC58}" type="pres">
      <dgm:prSet presAssocID="{9A25FB7F-19A4-1149-BA8D-50BD70FB3219}" presName="sibTrans" presStyleCnt="0"/>
      <dgm:spPr/>
    </dgm:pt>
    <dgm:pt modelId="{2261D62D-521A-E14D-8922-72F6614F3DCC}" type="pres">
      <dgm:prSet presAssocID="{74744364-26D6-6340-82D0-C96256292A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D3D1-6DC6-6441-B71B-E7447E07D962}" type="pres">
      <dgm:prSet presAssocID="{869F4DD0-9DBF-6742-BE9F-C906B42583BF}" presName="sibTrans" presStyleCnt="0"/>
      <dgm:spPr/>
    </dgm:pt>
    <dgm:pt modelId="{659BA2B5-6D77-864F-8CA3-F2DD6119A169}" type="pres">
      <dgm:prSet presAssocID="{A94A6C78-D99F-6342-A512-70C59355D3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40D0C-30F3-7B4A-94D8-EE9180D64BD3}" type="pres">
      <dgm:prSet presAssocID="{9AD023C3-0385-CD49-BFBD-2DAAFAF7C2A3}" presName="sibTrans" presStyleCnt="0"/>
      <dgm:spPr/>
    </dgm:pt>
    <dgm:pt modelId="{962B265E-5530-394D-871D-9C5C574AEBCA}" type="pres">
      <dgm:prSet presAssocID="{38E152EE-412D-774E-9404-7B14650C5A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FF9BB-F742-BE47-9D0B-B9D54B0D72C1}" type="presOf" srcId="{38E152EE-412D-774E-9404-7B14650C5A54}" destId="{962B265E-5530-394D-871D-9C5C574AEBCA}" srcOrd="0" destOrd="0" presId="urn:microsoft.com/office/officeart/2005/8/layout/default#1"/>
    <dgm:cxn modelId="{4E2CD826-24F1-4B45-B771-9BF4EF4F7254}" type="presOf" srcId="{A94A6C78-D99F-6342-A512-70C59355D32E}" destId="{659BA2B5-6D77-864F-8CA3-F2DD6119A169}" srcOrd="0" destOrd="0" presId="urn:microsoft.com/office/officeart/2005/8/layout/default#1"/>
    <dgm:cxn modelId="{E7D31497-E128-FD45-A817-0F96DD4ECD82}" srcId="{CC2BFBCF-8FB3-8B42-BFCE-ADCF2AC68644}" destId="{74744364-26D6-6340-82D0-C96256292ADE}" srcOrd="2" destOrd="0" parTransId="{EE5BAF50-5DC4-2E46-BA7C-EDE457C81F3F}" sibTransId="{869F4DD0-9DBF-6742-BE9F-C906B42583BF}"/>
    <dgm:cxn modelId="{87ADF525-C0AB-D648-81C1-7D066092EEB4}" srcId="{CC2BFBCF-8FB3-8B42-BFCE-ADCF2AC68644}" destId="{A44A8A2B-9D29-4643-92BA-39E5B80A8A92}" srcOrd="1" destOrd="0" parTransId="{C6F71EAF-257F-2A47-99E3-051723C549C4}" sibTransId="{9A25FB7F-19A4-1149-BA8D-50BD70FB3219}"/>
    <dgm:cxn modelId="{4BF198F9-521B-0F43-8476-B58ABC494D5E}" srcId="{CC2BFBCF-8FB3-8B42-BFCE-ADCF2AC68644}" destId="{38E152EE-412D-774E-9404-7B14650C5A54}" srcOrd="4" destOrd="0" parTransId="{E8684120-B399-AB49-AA61-15C2F902E3F4}" sibTransId="{D5266D8D-ED36-FA4A-A5B7-9E4945B27967}"/>
    <dgm:cxn modelId="{C7EA056B-46BF-3445-9C5F-F1FFD01E8C6F}" srcId="{CC2BFBCF-8FB3-8B42-BFCE-ADCF2AC68644}" destId="{B074D31A-A44C-1B4E-82C2-AD0C6F2CDC2C}" srcOrd="0" destOrd="0" parTransId="{12306DCB-AC5E-2149-8DB2-71A40E236E68}" sibTransId="{EF9DB541-A056-2042-AF2B-98C8994FF8EF}"/>
    <dgm:cxn modelId="{03858189-A347-F847-B1A6-084771FA3BA3}" type="presOf" srcId="{74744364-26D6-6340-82D0-C96256292ADE}" destId="{2261D62D-521A-E14D-8922-72F6614F3DCC}" srcOrd="0" destOrd="0" presId="urn:microsoft.com/office/officeart/2005/8/layout/default#1"/>
    <dgm:cxn modelId="{063925B5-912D-964C-9CFC-E0FB15E901C4}" type="presOf" srcId="{B074D31A-A44C-1B4E-82C2-AD0C6F2CDC2C}" destId="{F57960FA-B7C6-A243-9B95-5DC485277954}" srcOrd="0" destOrd="0" presId="urn:microsoft.com/office/officeart/2005/8/layout/default#1"/>
    <dgm:cxn modelId="{BC6509CA-19DA-FA48-A1A0-902AFD68CFB1}" srcId="{CC2BFBCF-8FB3-8B42-BFCE-ADCF2AC68644}" destId="{A94A6C78-D99F-6342-A512-70C59355D32E}" srcOrd="3" destOrd="0" parTransId="{CBCCC696-7218-BD42-81E7-D01B447EAF0D}" sibTransId="{9AD023C3-0385-CD49-BFBD-2DAAFAF7C2A3}"/>
    <dgm:cxn modelId="{091180B4-D187-FF40-873A-91A10388493F}" type="presOf" srcId="{CC2BFBCF-8FB3-8B42-BFCE-ADCF2AC68644}" destId="{3532F574-9E53-7442-9F7A-81847943D603}" srcOrd="0" destOrd="0" presId="urn:microsoft.com/office/officeart/2005/8/layout/default#1"/>
    <dgm:cxn modelId="{2D1D20A0-B0E7-2347-85C7-23C4B9DC07D7}" type="presOf" srcId="{A44A8A2B-9D29-4643-92BA-39E5B80A8A92}" destId="{A257FC50-FF91-3F4C-BFB5-E75AFE9E36EC}" srcOrd="0" destOrd="0" presId="urn:microsoft.com/office/officeart/2005/8/layout/default#1"/>
    <dgm:cxn modelId="{9C191A26-F679-5E44-8E85-767815898363}" type="presParOf" srcId="{3532F574-9E53-7442-9F7A-81847943D603}" destId="{F57960FA-B7C6-A243-9B95-5DC485277954}" srcOrd="0" destOrd="0" presId="urn:microsoft.com/office/officeart/2005/8/layout/default#1"/>
    <dgm:cxn modelId="{7B9058D9-2536-6042-9D46-F6FA1AE7EF2F}" type="presParOf" srcId="{3532F574-9E53-7442-9F7A-81847943D603}" destId="{CC034B42-A2D7-134E-88A8-48ED4D214791}" srcOrd="1" destOrd="0" presId="urn:microsoft.com/office/officeart/2005/8/layout/default#1"/>
    <dgm:cxn modelId="{986CB44D-86F7-764B-91D2-16A85CE9DD9F}" type="presParOf" srcId="{3532F574-9E53-7442-9F7A-81847943D603}" destId="{A257FC50-FF91-3F4C-BFB5-E75AFE9E36EC}" srcOrd="2" destOrd="0" presId="urn:microsoft.com/office/officeart/2005/8/layout/default#1"/>
    <dgm:cxn modelId="{A844C417-8015-2347-8ECD-0E49030A6C3F}" type="presParOf" srcId="{3532F574-9E53-7442-9F7A-81847943D603}" destId="{498A1560-4FA4-124C-ADB5-0FA0390AAC58}" srcOrd="3" destOrd="0" presId="urn:microsoft.com/office/officeart/2005/8/layout/default#1"/>
    <dgm:cxn modelId="{71835587-334F-A04F-B74B-418EF0404D2A}" type="presParOf" srcId="{3532F574-9E53-7442-9F7A-81847943D603}" destId="{2261D62D-521A-E14D-8922-72F6614F3DCC}" srcOrd="4" destOrd="0" presId="urn:microsoft.com/office/officeart/2005/8/layout/default#1"/>
    <dgm:cxn modelId="{4B755268-CACE-B148-BC1B-DB8007BF7243}" type="presParOf" srcId="{3532F574-9E53-7442-9F7A-81847943D603}" destId="{5899D3D1-6DC6-6441-B71B-E7447E07D962}" srcOrd="5" destOrd="0" presId="urn:microsoft.com/office/officeart/2005/8/layout/default#1"/>
    <dgm:cxn modelId="{7D42A6CC-1DF2-6B4C-94E4-D63B1078126F}" type="presParOf" srcId="{3532F574-9E53-7442-9F7A-81847943D603}" destId="{659BA2B5-6D77-864F-8CA3-F2DD6119A169}" srcOrd="6" destOrd="0" presId="urn:microsoft.com/office/officeart/2005/8/layout/default#1"/>
    <dgm:cxn modelId="{C92CAAE3-8713-A346-9E1C-05F1820CFBD9}" type="presParOf" srcId="{3532F574-9E53-7442-9F7A-81847943D603}" destId="{09F40D0C-30F3-7B4A-94D8-EE9180D64BD3}" srcOrd="7" destOrd="0" presId="urn:microsoft.com/office/officeart/2005/8/layout/default#1"/>
    <dgm:cxn modelId="{C6D07812-D06F-F14D-B6B4-6B90E4D4B9E0}" type="presParOf" srcId="{3532F574-9E53-7442-9F7A-81847943D603}" destId="{962B265E-5530-394D-871D-9C5C574AEBC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7E11B-EFE8-F340-97FA-A76F226D9141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</dgm:pt>
    <dgm:pt modelId="{6DE69B39-E768-B542-93A7-57DC7830B4C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 curves over Z</a:t>
          </a:r>
          <a:r>
            <a:rPr lang="en-US" sz="2000" b="1" i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459E3-1DE1-0A43-9CE0-4189D686A0E4}" type="parTrans" cxnId="{70F15E2F-EA97-A645-BD6C-EB5D627A172D}">
      <dgm:prSet/>
      <dgm:spPr/>
      <dgm:t>
        <a:bodyPr/>
        <a:lstStyle/>
        <a:p>
          <a:endParaRPr lang="en-US"/>
        </a:p>
      </dgm:t>
    </dgm:pt>
    <dgm:pt modelId="{5472B6D6-2A0D-BE48-BBC8-87F9DCE15FC8}" type="sibTrans" cxnId="{70F15E2F-EA97-A645-BD6C-EB5D627A172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B4C5605-878D-E34A-92C4-BB7D6D1F38E6}">
      <dgm:prSet custT="1"/>
      <dgm:spPr/>
      <dgm:t>
        <a:bodyPr/>
        <a:lstStyle/>
        <a:p>
          <a:r>
            <a:rPr lang="en-US" sz="1600" b="1" i="0" dirty="0" smtClean="0"/>
            <a:t>Use a cubic equation in which the variables and coefficients all take on values in the set of integers from 0 through p-1 and in which calculations are performed modulo p</a:t>
          </a:r>
        </a:p>
      </dgm:t>
    </dgm:pt>
    <dgm:pt modelId="{956ADCF0-4FF3-5841-95F3-5E7AA3236D5A}" type="parTrans" cxnId="{891078A0-D0A6-8342-A915-7AFBBCB9C969}">
      <dgm:prSet/>
      <dgm:spPr/>
      <dgm:t>
        <a:bodyPr/>
        <a:lstStyle/>
        <a:p>
          <a:endParaRPr lang="en-US"/>
        </a:p>
      </dgm:t>
    </dgm:pt>
    <dgm:pt modelId="{B81F0BA3-4FE8-5148-B496-7D88A3727C29}" type="sibTrans" cxnId="{891078A0-D0A6-8342-A915-7AFBBCB9C969}">
      <dgm:prSet/>
      <dgm:spPr/>
      <dgm:t>
        <a:bodyPr/>
        <a:lstStyle/>
        <a:p>
          <a:endParaRPr lang="en-US"/>
        </a:p>
      </dgm:t>
    </dgm:pt>
    <dgm:pt modelId="{0A694D85-F85B-BF4C-B05F-0E0EBD68F807}">
      <dgm:prSet custT="1"/>
      <dgm:spPr/>
      <dgm:t>
        <a:bodyPr/>
        <a:lstStyle/>
        <a:p>
          <a:r>
            <a:rPr lang="en-US" sz="1600" b="1" i="0" dirty="0" smtClean="0"/>
            <a:t>Best for software applications</a:t>
          </a:r>
        </a:p>
      </dgm:t>
    </dgm:pt>
    <dgm:pt modelId="{2042628F-30AE-E24C-B62F-492218B9A4A5}" type="parTrans" cxnId="{EFD4D791-93E9-9345-ABC2-2A1E8B57B648}">
      <dgm:prSet/>
      <dgm:spPr/>
      <dgm:t>
        <a:bodyPr/>
        <a:lstStyle/>
        <a:p>
          <a:endParaRPr lang="en-US"/>
        </a:p>
      </dgm:t>
    </dgm:pt>
    <dgm:pt modelId="{DCFB7DDF-C9A2-9343-802B-C769D028500A}" type="sibTrans" cxnId="{EFD4D791-93E9-9345-ABC2-2A1E8B57B648}">
      <dgm:prSet/>
      <dgm:spPr/>
      <dgm:t>
        <a:bodyPr/>
        <a:lstStyle/>
        <a:p>
          <a:endParaRPr lang="en-US"/>
        </a:p>
      </dgm:t>
    </dgm:pt>
    <dgm:pt modelId="{7C0FB066-FFE6-3844-BF36-C71D12E5E9B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Binary curves over GF(2</a:t>
          </a:r>
          <a:r>
            <a:rPr lang="en-US" sz="2000" b="1" i="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1181F83D-54AC-A247-9918-D9C23BE0B326}" type="parTrans" cxnId="{C710B845-A666-B046-940E-F4DFE247F67F}">
      <dgm:prSet/>
      <dgm:spPr/>
      <dgm:t>
        <a:bodyPr/>
        <a:lstStyle/>
        <a:p>
          <a:endParaRPr lang="en-US"/>
        </a:p>
      </dgm:t>
    </dgm:pt>
    <dgm:pt modelId="{A4394597-5504-3B44-B086-E057B8E4654B}" type="sibTrans" cxnId="{C710B845-A666-B046-940E-F4DFE247F67F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A42DB2BF-F813-3447-8CFF-D045E26A845D}">
      <dgm:prSet custT="1"/>
      <dgm:spPr/>
      <dgm:t>
        <a:bodyPr/>
        <a:lstStyle/>
        <a:p>
          <a:r>
            <a:rPr lang="en-US" sz="1600" b="1" i="0" dirty="0" smtClean="0"/>
            <a:t>Variables and coefficients all take on values in GF(2</a:t>
          </a:r>
          <a:r>
            <a:rPr lang="en-US" sz="1600" b="1" i="0" baseline="30000" dirty="0" smtClean="0"/>
            <a:t>m</a:t>
          </a:r>
          <a:r>
            <a:rPr lang="en-US" sz="1600" b="1" i="0" dirty="0" smtClean="0"/>
            <a:t>) and in calculations are performed over GF(2</a:t>
          </a:r>
          <a:r>
            <a:rPr lang="en-US" sz="1600" b="1" i="0" baseline="30000" dirty="0" smtClean="0"/>
            <a:t>m</a:t>
          </a:r>
          <a:r>
            <a:rPr lang="en-US" sz="1600" b="1" i="0" dirty="0" smtClean="0"/>
            <a:t>)</a:t>
          </a:r>
        </a:p>
      </dgm:t>
    </dgm:pt>
    <dgm:pt modelId="{243B0B61-211C-B04D-8905-4E38F5180360}" type="parTrans" cxnId="{D7062004-69FA-524D-A02C-85FA88298BB1}">
      <dgm:prSet/>
      <dgm:spPr/>
      <dgm:t>
        <a:bodyPr/>
        <a:lstStyle/>
        <a:p>
          <a:endParaRPr lang="en-US"/>
        </a:p>
      </dgm:t>
    </dgm:pt>
    <dgm:pt modelId="{EBB56395-F4D3-8B4C-868A-17824FC11DBF}" type="sibTrans" cxnId="{D7062004-69FA-524D-A02C-85FA88298BB1}">
      <dgm:prSet/>
      <dgm:spPr/>
      <dgm:t>
        <a:bodyPr/>
        <a:lstStyle/>
        <a:p>
          <a:endParaRPr lang="en-US"/>
        </a:p>
      </dgm:t>
    </dgm:pt>
    <dgm:pt modelId="{D0759804-147F-6141-8C8A-B2FEAED54648}">
      <dgm:prSet custT="1"/>
      <dgm:spPr/>
      <dgm:t>
        <a:bodyPr/>
        <a:lstStyle/>
        <a:p>
          <a:r>
            <a:rPr lang="en-US" sz="1600" b="1" i="0" dirty="0" smtClean="0"/>
            <a:t>Best for hardware applications</a:t>
          </a:r>
          <a:endParaRPr lang="en-AU" sz="1600" b="1" i="0" dirty="0"/>
        </a:p>
      </dgm:t>
    </dgm:pt>
    <dgm:pt modelId="{C5BC9B2E-EE6B-A14F-9B03-A07CEDEA84FA}" type="parTrans" cxnId="{A8555C0D-6EBA-D64F-B244-555C2D96BF04}">
      <dgm:prSet/>
      <dgm:spPr/>
      <dgm:t>
        <a:bodyPr/>
        <a:lstStyle/>
        <a:p>
          <a:endParaRPr lang="en-US"/>
        </a:p>
      </dgm:t>
    </dgm:pt>
    <dgm:pt modelId="{93B6237D-8204-6A44-9972-A76643B6D2C1}" type="sibTrans" cxnId="{A8555C0D-6EBA-D64F-B244-555C2D96BF04}">
      <dgm:prSet/>
      <dgm:spPr/>
      <dgm:t>
        <a:bodyPr/>
        <a:lstStyle/>
        <a:p>
          <a:endParaRPr lang="en-US"/>
        </a:p>
      </dgm:t>
    </dgm:pt>
    <dgm:pt modelId="{01FDD008-C3A4-5A4C-B43F-9BED71CEEE1A}" type="pres">
      <dgm:prSet presAssocID="{7A17E11B-EFE8-F340-97FA-A76F226D91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7E9B53-7510-D743-A42E-01CC099323D6}" type="pres">
      <dgm:prSet presAssocID="{6DE69B39-E768-B542-93A7-57DC7830B4C2}" presName="gear1" presStyleLbl="node1" presStyleIdx="0" presStyleCnt="2" custLinFactNeighborX="8182" custLinFactNeighborY="-62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3FF03-E2B0-8643-B4FD-D5273076F692}" type="pres">
      <dgm:prSet presAssocID="{6DE69B39-E768-B542-93A7-57DC7830B4C2}" presName="gear1srcNode" presStyleLbl="node1" presStyleIdx="0" presStyleCnt="2"/>
      <dgm:spPr/>
      <dgm:t>
        <a:bodyPr/>
        <a:lstStyle/>
        <a:p>
          <a:endParaRPr lang="en-US"/>
        </a:p>
      </dgm:t>
    </dgm:pt>
    <dgm:pt modelId="{75F54A6B-3DB7-0E43-BEC1-C2FB38ED6137}" type="pres">
      <dgm:prSet presAssocID="{6DE69B39-E768-B542-93A7-57DC7830B4C2}" presName="gear1dstNode" presStyleLbl="node1" presStyleIdx="0" presStyleCnt="2"/>
      <dgm:spPr/>
      <dgm:t>
        <a:bodyPr/>
        <a:lstStyle/>
        <a:p>
          <a:endParaRPr lang="en-US"/>
        </a:p>
      </dgm:t>
    </dgm:pt>
    <dgm:pt modelId="{C754250D-58A8-8D4F-A148-7735BA217847}" type="pres">
      <dgm:prSet presAssocID="{6DE69B39-E768-B542-93A7-57DC7830B4C2}" presName="gear1ch" presStyleLbl="fgAcc1" presStyleIdx="0" presStyleCnt="2" custScaleX="339067" custScaleY="182450" custLinFactX="52391" custLinFactNeighborX="100000" custLinFactNeighborY="10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A55B6-ABF9-3D42-8E2F-BAB8CE309BA9}" type="pres">
      <dgm:prSet presAssocID="{7C0FB066-FFE6-3844-BF36-C71D12E5E9B6}" presName="gear2" presStyleLbl="node1" presStyleIdx="1" presStyleCnt="2" custScaleX="135000" custScaleY="130002" custLinFactNeighborX="-11250" custLinFactNeighborY="-336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CD660-A3A2-2946-8BC4-C71D3B3D9DC2}" type="pres">
      <dgm:prSet presAssocID="{7C0FB066-FFE6-3844-BF36-C71D12E5E9B6}" presName="gear2srcNode" presStyleLbl="node1" presStyleIdx="1" presStyleCnt="2"/>
      <dgm:spPr/>
      <dgm:t>
        <a:bodyPr/>
        <a:lstStyle/>
        <a:p>
          <a:endParaRPr lang="en-US"/>
        </a:p>
      </dgm:t>
    </dgm:pt>
    <dgm:pt modelId="{BB2A1780-45C0-124B-8E74-B7C8F4A0FD95}" type="pres">
      <dgm:prSet presAssocID="{7C0FB066-FFE6-3844-BF36-C71D12E5E9B6}" presName="gear2dstNode" presStyleLbl="node1" presStyleIdx="1" presStyleCnt="2"/>
      <dgm:spPr/>
      <dgm:t>
        <a:bodyPr/>
        <a:lstStyle/>
        <a:p>
          <a:endParaRPr lang="en-US"/>
        </a:p>
      </dgm:t>
    </dgm:pt>
    <dgm:pt modelId="{2B68AE07-9C59-A346-9082-A79E15F3E63B}" type="pres">
      <dgm:prSet presAssocID="{7C0FB066-FFE6-3844-BF36-C71D12E5E9B6}" presName="gear2ch" presStyleLbl="fgAcc1" presStyleIdx="1" presStyleCnt="2" custScaleX="293229" custScaleY="171816" custLinFactX="-67671" custLinFactY="100000" custLinFactNeighborX="-100000" custLinFactNeighborY="157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23255-F49E-2A42-A437-3723C6FAA1D6}" type="pres">
      <dgm:prSet presAssocID="{5472B6D6-2A0D-BE48-BBC8-87F9DCE15FC8}" presName="connector1" presStyleLbl="sibTrans2D1" presStyleIdx="0" presStyleCnt="2" custScaleX="106948" custScaleY="82261" custLinFactNeighborX="24514" custLinFactNeighborY="-28414"/>
      <dgm:spPr/>
      <dgm:t>
        <a:bodyPr/>
        <a:lstStyle/>
        <a:p>
          <a:endParaRPr lang="en-US"/>
        </a:p>
      </dgm:t>
    </dgm:pt>
    <dgm:pt modelId="{B8D2BB96-4CE2-E14A-9E2F-7233319F3864}" type="pres">
      <dgm:prSet presAssocID="{A4394597-5504-3B44-B086-E057B8E4654B}" presName="connector2" presStyleLbl="sibTrans2D1" presStyleIdx="1" presStyleCnt="2" custLinFactNeighborX="-16454" custLinFactNeighborY="37860"/>
      <dgm:spPr/>
      <dgm:t>
        <a:bodyPr/>
        <a:lstStyle/>
        <a:p>
          <a:endParaRPr lang="en-US"/>
        </a:p>
      </dgm:t>
    </dgm:pt>
  </dgm:ptLst>
  <dgm:cxnLst>
    <dgm:cxn modelId="{B37E0E0C-F2C2-7941-8CD5-11DCB2869554}" type="presOf" srcId="{0A694D85-F85B-BF4C-B05F-0E0EBD68F807}" destId="{C754250D-58A8-8D4F-A148-7735BA217847}" srcOrd="0" destOrd="1" presId="urn:microsoft.com/office/officeart/2005/8/layout/gear1"/>
    <dgm:cxn modelId="{14DA8FDD-DD5B-0245-8B60-138ED05E60C3}" type="presOf" srcId="{7C0FB066-FFE6-3844-BF36-C71D12E5E9B6}" destId="{0B4CD660-A3A2-2946-8BC4-C71D3B3D9DC2}" srcOrd="1" destOrd="0" presId="urn:microsoft.com/office/officeart/2005/8/layout/gear1"/>
    <dgm:cxn modelId="{C0FE904F-C9F0-2140-988A-C0B6B3AC2C95}" type="presOf" srcId="{A4394597-5504-3B44-B086-E057B8E4654B}" destId="{B8D2BB96-4CE2-E14A-9E2F-7233319F3864}" srcOrd="0" destOrd="0" presId="urn:microsoft.com/office/officeart/2005/8/layout/gear1"/>
    <dgm:cxn modelId="{DC1BDE4E-8EBA-9B42-ABA4-D6B7B0164A71}" type="presOf" srcId="{6DE69B39-E768-B542-93A7-57DC7830B4C2}" destId="{75F54A6B-3DB7-0E43-BEC1-C2FB38ED6137}" srcOrd="2" destOrd="0" presId="urn:microsoft.com/office/officeart/2005/8/layout/gear1"/>
    <dgm:cxn modelId="{B5633C66-3B2A-0946-9DDA-DAC6EF2E1D2B}" type="presOf" srcId="{6DE69B39-E768-B542-93A7-57DC7830B4C2}" destId="{4D13FF03-E2B0-8643-B4FD-D5273076F692}" srcOrd="1" destOrd="0" presId="urn:microsoft.com/office/officeart/2005/8/layout/gear1"/>
    <dgm:cxn modelId="{891078A0-D0A6-8342-A915-7AFBBCB9C969}" srcId="{6DE69B39-E768-B542-93A7-57DC7830B4C2}" destId="{6B4C5605-878D-E34A-92C4-BB7D6D1F38E6}" srcOrd="0" destOrd="0" parTransId="{956ADCF0-4FF3-5841-95F3-5E7AA3236D5A}" sibTransId="{B81F0BA3-4FE8-5148-B496-7D88A3727C29}"/>
    <dgm:cxn modelId="{D7062004-69FA-524D-A02C-85FA88298BB1}" srcId="{7C0FB066-FFE6-3844-BF36-C71D12E5E9B6}" destId="{A42DB2BF-F813-3447-8CFF-D045E26A845D}" srcOrd="0" destOrd="0" parTransId="{243B0B61-211C-B04D-8905-4E38F5180360}" sibTransId="{EBB56395-F4D3-8B4C-868A-17824FC11DBF}"/>
    <dgm:cxn modelId="{BCBA25F0-F2B1-6B44-BB84-0D76ACC7C390}" type="presOf" srcId="{7A17E11B-EFE8-F340-97FA-A76F226D9141}" destId="{01FDD008-C3A4-5A4C-B43F-9BED71CEEE1A}" srcOrd="0" destOrd="0" presId="urn:microsoft.com/office/officeart/2005/8/layout/gear1"/>
    <dgm:cxn modelId="{5CCA999E-0E2D-AB40-8A10-DFA66ECE1845}" type="presOf" srcId="{5472B6D6-2A0D-BE48-BBC8-87F9DCE15FC8}" destId="{F5E23255-F49E-2A42-A437-3723C6FAA1D6}" srcOrd="0" destOrd="0" presId="urn:microsoft.com/office/officeart/2005/8/layout/gear1"/>
    <dgm:cxn modelId="{70F15E2F-EA97-A645-BD6C-EB5D627A172D}" srcId="{7A17E11B-EFE8-F340-97FA-A76F226D9141}" destId="{6DE69B39-E768-B542-93A7-57DC7830B4C2}" srcOrd="0" destOrd="0" parTransId="{065459E3-1DE1-0A43-9CE0-4189D686A0E4}" sibTransId="{5472B6D6-2A0D-BE48-BBC8-87F9DCE15FC8}"/>
    <dgm:cxn modelId="{F3BF82FC-E4A8-3145-BF9A-63DF17F5FAA0}" type="presOf" srcId="{7C0FB066-FFE6-3844-BF36-C71D12E5E9B6}" destId="{BB2A1780-45C0-124B-8E74-B7C8F4A0FD95}" srcOrd="2" destOrd="0" presId="urn:microsoft.com/office/officeart/2005/8/layout/gear1"/>
    <dgm:cxn modelId="{C710B845-A666-B046-940E-F4DFE247F67F}" srcId="{7A17E11B-EFE8-F340-97FA-A76F226D9141}" destId="{7C0FB066-FFE6-3844-BF36-C71D12E5E9B6}" srcOrd="1" destOrd="0" parTransId="{1181F83D-54AC-A247-9918-D9C23BE0B326}" sibTransId="{A4394597-5504-3B44-B086-E057B8E4654B}"/>
    <dgm:cxn modelId="{4774CB93-D107-B848-B9D1-5205C89B77A2}" type="presOf" srcId="{7C0FB066-FFE6-3844-BF36-C71D12E5E9B6}" destId="{FBBA55B6-ABF9-3D42-8E2F-BAB8CE309BA9}" srcOrd="0" destOrd="0" presId="urn:microsoft.com/office/officeart/2005/8/layout/gear1"/>
    <dgm:cxn modelId="{38E7BE3B-2932-1C44-9239-A6F646FD0E52}" type="presOf" srcId="{D0759804-147F-6141-8C8A-B2FEAED54648}" destId="{2B68AE07-9C59-A346-9082-A79E15F3E63B}" srcOrd="0" destOrd="1" presId="urn:microsoft.com/office/officeart/2005/8/layout/gear1"/>
    <dgm:cxn modelId="{EFD4D791-93E9-9345-ABC2-2A1E8B57B648}" srcId="{6DE69B39-E768-B542-93A7-57DC7830B4C2}" destId="{0A694D85-F85B-BF4C-B05F-0E0EBD68F807}" srcOrd="1" destOrd="0" parTransId="{2042628F-30AE-E24C-B62F-492218B9A4A5}" sibTransId="{DCFB7DDF-C9A2-9343-802B-C769D028500A}"/>
    <dgm:cxn modelId="{77557814-19C5-0445-9E74-6F904EF5079C}" type="presOf" srcId="{6B4C5605-878D-E34A-92C4-BB7D6D1F38E6}" destId="{C754250D-58A8-8D4F-A148-7735BA217847}" srcOrd="0" destOrd="0" presId="urn:microsoft.com/office/officeart/2005/8/layout/gear1"/>
    <dgm:cxn modelId="{A8555C0D-6EBA-D64F-B244-555C2D96BF04}" srcId="{7C0FB066-FFE6-3844-BF36-C71D12E5E9B6}" destId="{D0759804-147F-6141-8C8A-B2FEAED54648}" srcOrd="1" destOrd="0" parTransId="{C5BC9B2E-EE6B-A14F-9B03-A07CEDEA84FA}" sibTransId="{93B6237D-8204-6A44-9972-A76643B6D2C1}"/>
    <dgm:cxn modelId="{54400BAC-541B-2741-A5B8-FDD1DF7688DA}" type="presOf" srcId="{6DE69B39-E768-B542-93A7-57DC7830B4C2}" destId="{1A7E9B53-7510-D743-A42E-01CC099323D6}" srcOrd="0" destOrd="0" presId="urn:microsoft.com/office/officeart/2005/8/layout/gear1"/>
    <dgm:cxn modelId="{DCEEDF85-D0B2-1545-88EB-25C8B91287B9}" type="presOf" srcId="{A42DB2BF-F813-3447-8CFF-D045E26A845D}" destId="{2B68AE07-9C59-A346-9082-A79E15F3E63B}" srcOrd="0" destOrd="0" presId="urn:microsoft.com/office/officeart/2005/8/layout/gear1"/>
    <dgm:cxn modelId="{7F88B398-F178-C245-935B-B8A15AFF9248}" type="presParOf" srcId="{01FDD008-C3A4-5A4C-B43F-9BED71CEEE1A}" destId="{1A7E9B53-7510-D743-A42E-01CC099323D6}" srcOrd="0" destOrd="0" presId="urn:microsoft.com/office/officeart/2005/8/layout/gear1"/>
    <dgm:cxn modelId="{67019E92-0007-524C-AF7C-7999EB4166ED}" type="presParOf" srcId="{01FDD008-C3A4-5A4C-B43F-9BED71CEEE1A}" destId="{4D13FF03-E2B0-8643-B4FD-D5273076F692}" srcOrd="1" destOrd="0" presId="urn:microsoft.com/office/officeart/2005/8/layout/gear1"/>
    <dgm:cxn modelId="{D83D4068-2208-444C-B909-30BC8E3C29EE}" type="presParOf" srcId="{01FDD008-C3A4-5A4C-B43F-9BED71CEEE1A}" destId="{75F54A6B-3DB7-0E43-BEC1-C2FB38ED6137}" srcOrd="2" destOrd="0" presId="urn:microsoft.com/office/officeart/2005/8/layout/gear1"/>
    <dgm:cxn modelId="{F11D394B-F4B5-1E41-89F4-8EF3EDC53C09}" type="presParOf" srcId="{01FDD008-C3A4-5A4C-B43F-9BED71CEEE1A}" destId="{C754250D-58A8-8D4F-A148-7735BA217847}" srcOrd="3" destOrd="0" presId="urn:microsoft.com/office/officeart/2005/8/layout/gear1"/>
    <dgm:cxn modelId="{6132A8E1-8C20-3B49-93BB-321DDBD9AD7A}" type="presParOf" srcId="{01FDD008-C3A4-5A4C-B43F-9BED71CEEE1A}" destId="{FBBA55B6-ABF9-3D42-8E2F-BAB8CE309BA9}" srcOrd="4" destOrd="0" presId="urn:microsoft.com/office/officeart/2005/8/layout/gear1"/>
    <dgm:cxn modelId="{28BD5513-009C-D942-94E6-869F106F3580}" type="presParOf" srcId="{01FDD008-C3A4-5A4C-B43F-9BED71CEEE1A}" destId="{0B4CD660-A3A2-2946-8BC4-C71D3B3D9DC2}" srcOrd="5" destOrd="0" presId="urn:microsoft.com/office/officeart/2005/8/layout/gear1"/>
    <dgm:cxn modelId="{4EA97289-A92B-9946-89BD-901771F5C77A}" type="presParOf" srcId="{01FDD008-C3A4-5A4C-B43F-9BED71CEEE1A}" destId="{BB2A1780-45C0-124B-8E74-B7C8F4A0FD95}" srcOrd="6" destOrd="0" presId="urn:microsoft.com/office/officeart/2005/8/layout/gear1"/>
    <dgm:cxn modelId="{DE08FF1E-1B18-5C47-856C-0EABCBAC488E}" type="presParOf" srcId="{01FDD008-C3A4-5A4C-B43F-9BED71CEEE1A}" destId="{2B68AE07-9C59-A346-9082-A79E15F3E63B}" srcOrd="7" destOrd="0" presId="urn:microsoft.com/office/officeart/2005/8/layout/gear1"/>
    <dgm:cxn modelId="{AF517B85-DAF1-5B43-BA2C-99C048C0A753}" type="presParOf" srcId="{01FDD008-C3A4-5A4C-B43F-9BED71CEEE1A}" destId="{F5E23255-F49E-2A42-A437-3723C6FAA1D6}" srcOrd="8" destOrd="0" presId="urn:microsoft.com/office/officeart/2005/8/layout/gear1"/>
    <dgm:cxn modelId="{249F5F53-AB9C-BF44-B7D9-9C8CA0CADE76}" type="presParOf" srcId="{01FDD008-C3A4-5A4C-B43F-9BED71CEEE1A}" destId="{B8D2BB96-4CE2-E14A-9E2F-7233319F3864}" srcOrd="9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17E11B-EFE8-F340-97FA-A76F226D9141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</dgm:pt>
    <dgm:pt modelId="{6DE69B39-E768-B542-93A7-57DC7830B4C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 curves over Z</a:t>
          </a:r>
          <a:r>
            <a:rPr lang="en-US" sz="2000" b="1" i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459E3-1DE1-0A43-9CE0-4189D686A0E4}" type="parTrans" cxnId="{70F15E2F-EA97-A645-BD6C-EB5D627A172D}">
      <dgm:prSet/>
      <dgm:spPr/>
      <dgm:t>
        <a:bodyPr/>
        <a:lstStyle/>
        <a:p>
          <a:endParaRPr lang="en-US"/>
        </a:p>
      </dgm:t>
    </dgm:pt>
    <dgm:pt modelId="{5472B6D6-2A0D-BE48-BBC8-87F9DCE15FC8}" type="sibTrans" cxnId="{70F15E2F-EA97-A645-BD6C-EB5D627A172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mc:AlternateContent xmlns:mc="http://schemas.openxmlformats.org/markup-compatibility/2006">
      <mc:Choice xmlns:a14="http://schemas.microsoft.com/office/drawing/2010/main" Requires="a14">
        <dgm:pt modelId="{6B4C5605-878D-E34A-92C4-BB7D6D1F38E6}">
          <dgm:prSet custT="1"/>
          <dgm:spPr/>
          <dgm:t>
            <a:bodyPr/>
            <a:lstStyle/>
            <a:p>
              <a:r>
                <a:rPr lang="en-US" sz="1800" b="1" i="0" dirty="0" smtClean="0"/>
                <a:t>Use a cubic equation</a:t>
              </a:r>
              <a14:m>
                <m:oMath xmlns:m="http://schemas.openxmlformats.org/officeDocument/2006/math">
                  <m:r>
                    <a:rPr lang="en-US" sz="1800" b="1" i="0" smtClean="0">
                      <a:latin typeface="Cambria Math"/>
                    </a:rPr>
                    <m:t> </m:t>
                  </m:r>
                  <m:r>
                    <a:rPr lang="en-US" sz="1800" b="1" i="0" smtClean="0">
                      <a:latin typeface="Cambria Math"/>
                    </a:rPr>
                    <m:t> </m:t>
                  </m:r>
                  <m:sSup>
                    <m:sSupPr>
                      <m:ctrlPr>
                        <a:rPr lang="en-US" sz="1800" b="1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sz="1800" b="1" i="1" smtClean="0">
                          <a:latin typeface="Cambria Math"/>
                        </a:rPr>
                        <m:t>𝒙</m:t>
                      </m:r>
                    </m:e>
                    <m:sup>
                      <m:r>
                        <a:rPr lang="en-US" sz="1800" b="1" i="1" smtClean="0">
                          <a:latin typeface="Cambria Math"/>
                        </a:rPr>
                        <m:t>𝟑</m:t>
                      </m:r>
                    </m:sup>
                  </m:sSup>
                  <m:r>
                    <a:rPr lang="en-US" sz="1800" b="1" i="1" smtClean="0">
                      <a:latin typeface="Cambria Math"/>
                    </a:rPr>
                    <m:t>+</m:t>
                  </m:r>
                  <m:r>
                    <a:rPr lang="en-US" sz="1800" b="1" i="1" smtClean="0">
                      <a:latin typeface="Cambria Math"/>
                    </a:rPr>
                    <m:t>𝒂𝒙</m:t>
                  </m:r>
                  <m:r>
                    <a:rPr lang="en-US" sz="1800" b="1" i="1" smtClean="0">
                      <a:latin typeface="Cambria Math"/>
                    </a:rPr>
                    <m:t>+</m:t>
                  </m:r>
                  <m:r>
                    <a:rPr lang="en-US" sz="1800" b="1" i="1" smtClean="0">
                      <a:latin typeface="Cambria Math"/>
                    </a:rPr>
                    <m:t>𝒃</m:t>
                  </m:r>
                  <m:r>
                    <a:rPr lang="en-US" sz="1800" b="1" i="1" smtClean="0">
                      <a:latin typeface="Cambria Math"/>
                    </a:rPr>
                    <m:t> </m:t>
                  </m:r>
                  <m:r>
                    <a:rPr lang="en-US" sz="1800" b="1" i="1" smtClean="0">
                      <a:latin typeface="Cambria Math"/>
                    </a:rPr>
                    <m:t>𝒎𝒐𝒅</m:t>
                  </m:r>
                  <m:r>
                    <a:rPr lang="en-US" sz="1800" b="1" i="1" smtClean="0">
                      <a:latin typeface="Cambria Math"/>
                    </a:rPr>
                    <m:t> </m:t>
                  </m:r>
                  <m:r>
                    <a:rPr lang="en-US" sz="1800" b="1" i="1" smtClean="0">
                      <a:latin typeface="Cambria Math"/>
                    </a:rPr>
                    <m:t>𝒑</m:t>
                  </m:r>
                </m:oMath>
              </a14:m>
              <a:r>
                <a:rPr lang="en-US" sz="1800" b="1" i="0" dirty="0" smtClean="0"/>
                <a:t>  in which the variables and coefficients all take on values in the finite fields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b="1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b="1" i="1" smtClean="0">
                          <a:latin typeface="Cambria Math"/>
                        </a:rPr>
                        <m:t>𝒁</m:t>
                      </m:r>
                    </m:e>
                    <m:sub>
                      <m:r>
                        <a:rPr lang="en-US" sz="1800" b="1" i="1" smtClean="0">
                          <a:latin typeface="Cambria Math"/>
                        </a:rPr>
                        <m:t>𝒑</m:t>
                      </m:r>
                    </m:sub>
                  </m:sSub>
                </m:oMath>
              </a14:m>
              <a:r>
                <a:rPr lang="en-US" sz="1800" b="1" i="0" dirty="0" smtClean="0"/>
                <a:t>. </a:t>
              </a:r>
              <a:r>
                <a:rPr lang="en-US" sz="1800" b="1" i="0" dirty="0" smtClean="0"/>
                <a:t>                          Elliptic </a:t>
              </a:r>
              <a:r>
                <a:rPr lang="en-US" sz="1800" b="1" i="0" dirty="0" smtClean="0"/>
                <a:t>Curve 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b="1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1800" b="1" i="1" smtClean="0">
                          <a:latin typeface="Cambria Math"/>
                        </a:rPr>
                        <m:t>𝑬</m:t>
                      </m:r>
                    </m:e>
                    <m:sub>
                      <m:r>
                        <a:rPr lang="en-US" sz="1800" b="1" i="1" smtClean="0">
                          <a:latin typeface="Cambria Math"/>
                        </a:rPr>
                        <m:t>𝟐𝟑</m:t>
                      </m:r>
                    </m:sub>
                  </m:sSub>
                  <m:d>
                    <m:dPr>
                      <m:ctrlPr>
                        <a:rPr lang="en-US" sz="1800" b="1" i="1" smtClean="0">
                          <a:latin typeface="Cambria Math"/>
                        </a:rPr>
                      </m:ctrlPr>
                    </m:dPr>
                    <m:e>
                      <m:r>
                        <a:rPr lang="en-US" sz="1800" b="1" i="1" smtClean="0"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latin typeface="Cambria Math"/>
                        </a:rPr>
                        <m:t>,</m:t>
                      </m:r>
                      <m:r>
                        <a:rPr lang="en-US" sz="1800" b="1" i="1" smtClean="0">
                          <a:latin typeface="Cambria Math"/>
                        </a:rPr>
                        <m:t>𝟏</m:t>
                      </m:r>
                    </m:e>
                  </m:d>
                  <m:r>
                    <a:rPr lang="en-US" sz="1800" b="1" i="1" smtClean="0">
                      <a:latin typeface="Cambria Math"/>
                    </a:rPr>
                    <m:t> </m:t>
                  </m:r>
                </m:oMath>
              </a14:m>
              <a:r>
                <a:rPr lang="en-US" sz="1800" b="1" i="0" dirty="0" smtClean="0"/>
                <a:t>is: 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1800" b="1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sz="1800" b="1" i="1" smtClean="0">
                          <a:latin typeface="Cambria Math"/>
                        </a:rPr>
                        <m:t>𝒙</m:t>
                      </m:r>
                    </m:e>
                    <m:sup>
                      <m:r>
                        <a:rPr lang="en-US" sz="1800" b="1" i="1" smtClean="0">
                          <a:latin typeface="Cambria Math"/>
                        </a:rPr>
                        <m:t>𝟑</m:t>
                      </m:r>
                    </m:sup>
                  </m:sSup>
                  <m:r>
                    <a:rPr lang="en-US" sz="1800" b="1" i="1" smtClean="0">
                      <a:latin typeface="Cambria Math"/>
                    </a:rPr>
                    <m:t>+</m:t>
                  </m:r>
                  <m:r>
                    <a:rPr lang="en-US" sz="1800" b="1" i="1" smtClean="0">
                      <a:latin typeface="Cambria Math"/>
                    </a:rPr>
                    <m:t>𝒙</m:t>
                  </m:r>
                  <m:r>
                    <a:rPr lang="en-US" sz="1800" b="1" i="1" smtClean="0">
                      <a:latin typeface="Cambria Math"/>
                    </a:rPr>
                    <m:t>+</m:t>
                  </m:r>
                  <m:r>
                    <a:rPr lang="en-US" sz="1800" b="1" i="1" smtClean="0">
                      <a:latin typeface="Cambria Math"/>
                    </a:rPr>
                    <m:t>𝟏</m:t>
                  </m:r>
                  <m:r>
                    <a:rPr lang="en-US" sz="1800" b="1" i="1" smtClean="0">
                      <a:latin typeface="Cambria Math"/>
                    </a:rPr>
                    <m:t> </m:t>
                  </m:r>
                  <m:r>
                    <a:rPr lang="en-US" sz="1800" b="1" i="1" smtClean="0">
                      <a:latin typeface="Cambria Math"/>
                    </a:rPr>
                    <m:t>𝒎𝒐𝒅</m:t>
                  </m:r>
                  <m:r>
                    <a:rPr lang="en-US" sz="1800" b="1" i="1" smtClean="0">
                      <a:latin typeface="Cambria Math"/>
                    </a:rPr>
                    <m:t> </m:t>
                  </m:r>
                  <m:r>
                    <a:rPr lang="en-US" sz="1800" b="1" i="1" smtClean="0">
                      <a:latin typeface="Cambria Math"/>
                    </a:rPr>
                    <m:t>𝟐𝟑</m:t>
                  </m:r>
                </m:oMath>
              </a14:m>
              <a:r>
                <a:rPr lang="en-US" sz="1800" b="1" i="0" dirty="0" smtClean="0"/>
                <a:t> </a:t>
              </a:r>
              <a:endParaRPr lang="en-US" sz="1800" b="1" i="0" dirty="0" smtClean="0"/>
            </a:p>
          </dgm:t>
        </dgm:pt>
      </mc:Choice>
      <mc:Fallback>
        <dgm:pt modelId="{6B4C5605-878D-E34A-92C4-BB7D6D1F38E6}">
          <dgm:prSet custT="1"/>
          <dgm:spPr/>
          <dgm:t>
            <a:bodyPr/>
            <a:lstStyle/>
            <a:p>
              <a:r>
                <a:rPr lang="en-US" sz="1800" b="1" i="0" dirty="0" smtClean="0"/>
                <a:t>Use a cubic equation</a:t>
              </a:r>
              <a:r>
                <a:rPr lang="en-US" sz="1800" b="1" i="0" smtClean="0">
                  <a:latin typeface="Cambria Math"/>
                </a:rPr>
                <a:t> </a:t>
              </a:r>
              <a:r>
                <a:rPr lang="en-US" sz="1800" b="1" i="0" smtClean="0">
                  <a:latin typeface="Cambria Math"/>
                </a:rPr>
                <a:t> </a:t>
              </a:r>
              <a:r>
                <a:rPr lang="en-US" sz="1800" b="1" i="0" smtClean="0">
                  <a:latin typeface="Cambria Math"/>
                </a:rPr>
                <a:t>𝒙^𝟑</a:t>
              </a:r>
              <a:r>
                <a:rPr lang="en-US" sz="1800" b="1" i="0" smtClean="0">
                  <a:latin typeface="Cambria Math"/>
                </a:rPr>
                <a:t>+𝒂𝒙+𝒃 𝒎𝒐𝒅 𝒑</a:t>
              </a:r>
              <a:r>
                <a:rPr lang="en-US" sz="1800" b="1" i="0" dirty="0" smtClean="0"/>
                <a:t>  in which the variables and coefficients all take on values in the finite fields </a:t>
              </a:r>
              <a:r>
                <a:rPr lang="en-US" sz="1800" b="1" i="0" smtClean="0">
                  <a:latin typeface="Cambria Math"/>
                </a:rPr>
                <a:t>𝒁_𝒑</a:t>
              </a:r>
              <a:r>
                <a:rPr lang="en-US" sz="1800" b="1" i="0" dirty="0" smtClean="0"/>
                <a:t>. </a:t>
              </a:r>
              <a:r>
                <a:rPr lang="en-US" sz="1800" b="1" i="0" dirty="0" smtClean="0"/>
                <a:t>                          Elliptic </a:t>
              </a:r>
              <a:r>
                <a:rPr lang="en-US" sz="1800" b="1" i="0" dirty="0" smtClean="0"/>
                <a:t>Curve  </a:t>
              </a:r>
              <a:r>
                <a:rPr lang="en-US" sz="1800" b="1" i="0" smtClean="0">
                  <a:latin typeface="Cambria Math"/>
                </a:rPr>
                <a:t>𝑬_𝟐𝟑 (𝟏,𝟏)  </a:t>
              </a:r>
              <a:r>
                <a:rPr lang="en-US" sz="1800" b="1" i="0" dirty="0" smtClean="0"/>
                <a:t>is:  </a:t>
              </a:r>
              <a:r>
                <a:rPr lang="en-US" sz="1800" b="1" i="0" smtClean="0">
                  <a:latin typeface="Cambria Math"/>
                </a:rPr>
                <a:t>𝒙</a:t>
              </a:r>
              <a:r>
                <a:rPr lang="en-US" sz="1800" b="1" i="0" smtClean="0">
                  <a:latin typeface="Cambria Math"/>
                </a:rPr>
                <a:t>^</a:t>
              </a:r>
              <a:r>
                <a:rPr lang="en-US" sz="1800" b="1" i="0" smtClean="0">
                  <a:latin typeface="Cambria Math"/>
                </a:rPr>
                <a:t>𝟑+𝒙+</a:t>
              </a:r>
              <a:r>
                <a:rPr lang="en-US" sz="1800" b="1" i="0" smtClean="0">
                  <a:latin typeface="Cambria Math"/>
                </a:rPr>
                <a:t>𝟏</a:t>
              </a:r>
              <a:r>
                <a:rPr lang="en-US" sz="1800" b="1" i="0" smtClean="0">
                  <a:latin typeface="Cambria Math"/>
                </a:rPr>
                <a:t> 𝒎𝒐𝒅 </a:t>
              </a:r>
              <a:r>
                <a:rPr lang="en-US" sz="1800" b="1" i="0" smtClean="0">
                  <a:latin typeface="Cambria Math"/>
                </a:rPr>
                <a:t>𝟐𝟑</a:t>
              </a:r>
              <a:r>
                <a:rPr lang="en-US" sz="1800" b="1" i="0" dirty="0" smtClean="0"/>
                <a:t> </a:t>
              </a:r>
              <a:endParaRPr lang="en-US" sz="1800" b="1" i="0" dirty="0" smtClean="0"/>
            </a:p>
          </dgm:t>
        </dgm:pt>
      </mc:Fallback>
    </mc:AlternateContent>
    <dgm:pt modelId="{956ADCF0-4FF3-5841-95F3-5E7AA3236D5A}" type="parTrans" cxnId="{891078A0-D0A6-8342-A915-7AFBBCB9C969}">
      <dgm:prSet/>
      <dgm:spPr/>
      <dgm:t>
        <a:bodyPr/>
        <a:lstStyle/>
        <a:p>
          <a:endParaRPr lang="en-US"/>
        </a:p>
      </dgm:t>
    </dgm:pt>
    <dgm:pt modelId="{B81F0BA3-4FE8-5148-B496-7D88A3727C29}" type="sibTrans" cxnId="{891078A0-D0A6-8342-A915-7AFBBCB9C969}">
      <dgm:prSet/>
      <dgm:spPr/>
      <dgm:t>
        <a:bodyPr/>
        <a:lstStyle/>
        <a:p>
          <a:endParaRPr lang="en-US"/>
        </a:p>
      </dgm:t>
    </dgm:pt>
    <dgm:pt modelId="{01FDD008-C3A4-5A4C-B43F-9BED71CEEE1A}" type="pres">
      <dgm:prSet presAssocID="{7A17E11B-EFE8-F340-97FA-A76F226D91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7E9B53-7510-D743-A42E-01CC099323D6}" type="pres">
      <dgm:prSet presAssocID="{6DE69B39-E768-B542-93A7-57DC7830B4C2}" presName="gear1" presStyleLbl="node1" presStyleIdx="0" presStyleCnt="1" custLinFactNeighborX="8182" custLinFactNeighborY="-62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3FF03-E2B0-8643-B4FD-D5273076F692}" type="pres">
      <dgm:prSet presAssocID="{6DE69B39-E768-B542-93A7-57DC7830B4C2}" presName="gear1srcNode" presStyleLbl="node1" presStyleIdx="0" presStyleCnt="1"/>
      <dgm:spPr/>
      <dgm:t>
        <a:bodyPr/>
        <a:lstStyle/>
        <a:p>
          <a:endParaRPr lang="en-US"/>
        </a:p>
      </dgm:t>
    </dgm:pt>
    <dgm:pt modelId="{75F54A6B-3DB7-0E43-BEC1-C2FB38ED6137}" type="pres">
      <dgm:prSet presAssocID="{6DE69B39-E768-B542-93A7-57DC7830B4C2}" presName="gear1dstNode" presStyleLbl="node1" presStyleIdx="0" presStyleCnt="1"/>
      <dgm:spPr/>
      <dgm:t>
        <a:bodyPr/>
        <a:lstStyle/>
        <a:p>
          <a:endParaRPr lang="en-US"/>
        </a:p>
      </dgm:t>
    </dgm:pt>
    <dgm:pt modelId="{C754250D-58A8-8D4F-A148-7735BA217847}" type="pres">
      <dgm:prSet presAssocID="{6DE69B39-E768-B542-93A7-57DC7830B4C2}" presName="gear1ch" presStyleLbl="fgAcc1" presStyleIdx="0" presStyleCnt="1" custScaleX="505836" custScaleY="182450" custLinFactNeighborX="49792" custLinFactNeighborY="10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23255-F49E-2A42-A437-3723C6FAA1D6}" type="pres">
      <dgm:prSet presAssocID="{5472B6D6-2A0D-BE48-BBC8-87F9DCE15FC8}" presName="connector1" presStyleLbl="sibTrans2D1" presStyleIdx="0" presStyleCnt="1" custScaleX="106948" custScaleY="82261" custLinFactNeighborX="24514" custLinFactNeighborY="-28414"/>
      <dgm:spPr/>
      <dgm:t>
        <a:bodyPr/>
        <a:lstStyle/>
        <a:p>
          <a:endParaRPr lang="en-US"/>
        </a:p>
      </dgm:t>
    </dgm:pt>
  </dgm:ptLst>
  <dgm:cxnLst>
    <dgm:cxn modelId="{AFDC9460-C5FC-4254-BBDA-1814113CFD39}" type="presOf" srcId="{6DE69B39-E768-B542-93A7-57DC7830B4C2}" destId="{4D13FF03-E2B0-8643-B4FD-D5273076F692}" srcOrd="1" destOrd="0" presId="urn:microsoft.com/office/officeart/2005/8/layout/gear1"/>
    <dgm:cxn modelId="{5B9E8DFD-0EAD-4551-A1AF-B437B6235799}" type="presOf" srcId="{7A17E11B-EFE8-F340-97FA-A76F226D9141}" destId="{01FDD008-C3A4-5A4C-B43F-9BED71CEEE1A}" srcOrd="0" destOrd="0" presId="urn:microsoft.com/office/officeart/2005/8/layout/gear1"/>
    <dgm:cxn modelId="{70F15E2F-EA97-A645-BD6C-EB5D627A172D}" srcId="{7A17E11B-EFE8-F340-97FA-A76F226D9141}" destId="{6DE69B39-E768-B542-93A7-57DC7830B4C2}" srcOrd="0" destOrd="0" parTransId="{065459E3-1DE1-0A43-9CE0-4189D686A0E4}" sibTransId="{5472B6D6-2A0D-BE48-BBC8-87F9DCE15FC8}"/>
    <dgm:cxn modelId="{8BC301AE-5C4C-4444-9774-AD90750FEA9C}" type="presOf" srcId="{6DE69B39-E768-B542-93A7-57DC7830B4C2}" destId="{75F54A6B-3DB7-0E43-BEC1-C2FB38ED6137}" srcOrd="2" destOrd="0" presId="urn:microsoft.com/office/officeart/2005/8/layout/gear1"/>
    <dgm:cxn modelId="{C83D2B45-DD6E-4EC7-8F86-9091B5DD08D3}" type="presOf" srcId="{5472B6D6-2A0D-BE48-BBC8-87F9DCE15FC8}" destId="{F5E23255-F49E-2A42-A437-3723C6FAA1D6}" srcOrd="0" destOrd="0" presId="urn:microsoft.com/office/officeart/2005/8/layout/gear1"/>
    <dgm:cxn modelId="{891078A0-D0A6-8342-A915-7AFBBCB9C969}" srcId="{6DE69B39-E768-B542-93A7-57DC7830B4C2}" destId="{6B4C5605-878D-E34A-92C4-BB7D6D1F38E6}" srcOrd="0" destOrd="0" parTransId="{956ADCF0-4FF3-5841-95F3-5E7AA3236D5A}" sibTransId="{B81F0BA3-4FE8-5148-B496-7D88A3727C29}"/>
    <dgm:cxn modelId="{43D64FBB-236F-486B-B2D4-C640A9C02A8E}" type="presOf" srcId="{6DE69B39-E768-B542-93A7-57DC7830B4C2}" destId="{1A7E9B53-7510-D743-A42E-01CC099323D6}" srcOrd="0" destOrd="0" presId="urn:microsoft.com/office/officeart/2005/8/layout/gear1"/>
    <dgm:cxn modelId="{81D9FD67-8F41-47FC-94D5-B791A97CD192}" type="presOf" srcId="{6B4C5605-878D-E34A-92C4-BB7D6D1F38E6}" destId="{C754250D-58A8-8D4F-A148-7735BA217847}" srcOrd="0" destOrd="0" presId="urn:microsoft.com/office/officeart/2005/8/layout/gear1"/>
    <dgm:cxn modelId="{C8C9E110-69DA-4CA2-B121-96CBE678BC4A}" type="presParOf" srcId="{01FDD008-C3A4-5A4C-B43F-9BED71CEEE1A}" destId="{1A7E9B53-7510-D743-A42E-01CC099323D6}" srcOrd="0" destOrd="0" presId="urn:microsoft.com/office/officeart/2005/8/layout/gear1"/>
    <dgm:cxn modelId="{56C606BA-9958-4845-894C-1AE3AAE94CC1}" type="presParOf" srcId="{01FDD008-C3A4-5A4C-B43F-9BED71CEEE1A}" destId="{4D13FF03-E2B0-8643-B4FD-D5273076F692}" srcOrd="1" destOrd="0" presId="urn:microsoft.com/office/officeart/2005/8/layout/gear1"/>
    <dgm:cxn modelId="{EE294366-F3C6-4B68-8B06-FFA9463F989D}" type="presParOf" srcId="{01FDD008-C3A4-5A4C-B43F-9BED71CEEE1A}" destId="{75F54A6B-3DB7-0E43-BEC1-C2FB38ED6137}" srcOrd="2" destOrd="0" presId="urn:microsoft.com/office/officeart/2005/8/layout/gear1"/>
    <dgm:cxn modelId="{7AB8FDAD-CED0-4FBE-91A2-E00FC6BA9451}" type="presParOf" srcId="{01FDD008-C3A4-5A4C-B43F-9BED71CEEE1A}" destId="{C754250D-58A8-8D4F-A148-7735BA217847}" srcOrd="3" destOrd="0" presId="urn:microsoft.com/office/officeart/2005/8/layout/gear1"/>
    <dgm:cxn modelId="{65E9EEBE-C032-4E97-8B7E-4053EFFF0614}" type="presParOf" srcId="{01FDD008-C3A4-5A4C-B43F-9BED71CEEE1A}" destId="{F5E23255-F49E-2A42-A437-3723C6FAA1D6}" srcOrd="4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17E11B-EFE8-F340-97FA-A76F226D9141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</dgm:pt>
    <dgm:pt modelId="{6DE69B39-E768-B542-93A7-57DC7830B4C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 curves over Z</a:t>
          </a:r>
          <a:r>
            <a:rPr lang="en-US" sz="2000" b="1" i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-US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459E3-1DE1-0A43-9CE0-4189D686A0E4}" type="parTrans" cxnId="{70F15E2F-EA97-A645-BD6C-EB5D627A172D}">
      <dgm:prSet/>
      <dgm:spPr/>
      <dgm:t>
        <a:bodyPr/>
        <a:lstStyle/>
        <a:p>
          <a:endParaRPr lang="en-US"/>
        </a:p>
      </dgm:t>
    </dgm:pt>
    <dgm:pt modelId="{5472B6D6-2A0D-BE48-BBC8-87F9DCE15FC8}" type="sibTrans" cxnId="{70F15E2F-EA97-A645-BD6C-EB5D627A172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6B4C5605-878D-E34A-92C4-BB7D6D1F38E6}">
      <dgm:prSet custT="1"/>
      <dgm:spPr>
        <a:blipFill rotWithShape="1">
          <a:blip xmlns:r="http://schemas.openxmlformats.org/officeDocument/2006/relationships" r:embed="rId1"/>
          <a:stretch>
            <a:fillRect l="-18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56ADCF0-4FF3-5841-95F3-5E7AA3236D5A}" type="parTrans" cxnId="{891078A0-D0A6-8342-A915-7AFBBCB9C969}">
      <dgm:prSet/>
      <dgm:spPr/>
      <dgm:t>
        <a:bodyPr/>
        <a:lstStyle/>
        <a:p>
          <a:endParaRPr lang="en-US"/>
        </a:p>
      </dgm:t>
    </dgm:pt>
    <dgm:pt modelId="{B81F0BA3-4FE8-5148-B496-7D88A3727C29}" type="sibTrans" cxnId="{891078A0-D0A6-8342-A915-7AFBBCB9C969}">
      <dgm:prSet/>
      <dgm:spPr/>
      <dgm:t>
        <a:bodyPr/>
        <a:lstStyle/>
        <a:p>
          <a:endParaRPr lang="en-US"/>
        </a:p>
      </dgm:t>
    </dgm:pt>
    <dgm:pt modelId="{01FDD008-C3A4-5A4C-B43F-9BED71CEEE1A}" type="pres">
      <dgm:prSet presAssocID="{7A17E11B-EFE8-F340-97FA-A76F226D91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7E9B53-7510-D743-A42E-01CC099323D6}" type="pres">
      <dgm:prSet presAssocID="{6DE69B39-E768-B542-93A7-57DC7830B4C2}" presName="gear1" presStyleLbl="node1" presStyleIdx="0" presStyleCnt="1" custLinFactNeighborX="8182" custLinFactNeighborY="-62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3FF03-E2B0-8643-B4FD-D5273076F692}" type="pres">
      <dgm:prSet presAssocID="{6DE69B39-E768-B542-93A7-57DC7830B4C2}" presName="gear1srcNode" presStyleLbl="node1" presStyleIdx="0" presStyleCnt="1"/>
      <dgm:spPr/>
      <dgm:t>
        <a:bodyPr/>
        <a:lstStyle/>
        <a:p>
          <a:endParaRPr lang="en-US"/>
        </a:p>
      </dgm:t>
    </dgm:pt>
    <dgm:pt modelId="{75F54A6B-3DB7-0E43-BEC1-C2FB38ED6137}" type="pres">
      <dgm:prSet presAssocID="{6DE69B39-E768-B542-93A7-57DC7830B4C2}" presName="gear1dstNode" presStyleLbl="node1" presStyleIdx="0" presStyleCnt="1"/>
      <dgm:spPr/>
      <dgm:t>
        <a:bodyPr/>
        <a:lstStyle/>
        <a:p>
          <a:endParaRPr lang="en-US"/>
        </a:p>
      </dgm:t>
    </dgm:pt>
    <dgm:pt modelId="{C754250D-58A8-8D4F-A148-7735BA217847}" type="pres">
      <dgm:prSet presAssocID="{6DE69B39-E768-B542-93A7-57DC7830B4C2}" presName="gear1ch" presStyleLbl="fgAcc1" presStyleIdx="0" presStyleCnt="1" custScaleX="505836" custScaleY="182450" custLinFactNeighborX="49792" custLinFactNeighborY="10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23255-F49E-2A42-A437-3723C6FAA1D6}" type="pres">
      <dgm:prSet presAssocID="{5472B6D6-2A0D-BE48-BBC8-87F9DCE15FC8}" presName="connector1" presStyleLbl="sibTrans2D1" presStyleIdx="0" presStyleCnt="1" custScaleX="106948" custScaleY="82261" custLinFactNeighborX="24514" custLinFactNeighborY="-28414"/>
      <dgm:spPr/>
      <dgm:t>
        <a:bodyPr/>
        <a:lstStyle/>
        <a:p>
          <a:endParaRPr lang="en-US"/>
        </a:p>
      </dgm:t>
    </dgm:pt>
  </dgm:ptLst>
  <dgm:cxnLst>
    <dgm:cxn modelId="{AFDC9460-C5FC-4254-BBDA-1814113CFD39}" type="presOf" srcId="{6DE69B39-E768-B542-93A7-57DC7830B4C2}" destId="{4D13FF03-E2B0-8643-B4FD-D5273076F692}" srcOrd="1" destOrd="0" presId="urn:microsoft.com/office/officeart/2005/8/layout/gear1"/>
    <dgm:cxn modelId="{5B9E8DFD-0EAD-4551-A1AF-B437B6235799}" type="presOf" srcId="{7A17E11B-EFE8-F340-97FA-A76F226D9141}" destId="{01FDD008-C3A4-5A4C-B43F-9BED71CEEE1A}" srcOrd="0" destOrd="0" presId="urn:microsoft.com/office/officeart/2005/8/layout/gear1"/>
    <dgm:cxn modelId="{70F15E2F-EA97-A645-BD6C-EB5D627A172D}" srcId="{7A17E11B-EFE8-F340-97FA-A76F226D9141}" destId="{6DE69B39-E768-B542-93A7-57DC7830B4C2}" srcOrd="0" destOrd="0" parTransId="{065459E3-1DE1-0A43-9CE0-4189D686A0E4}" sibTransId="{5472B6D6-2A0D-BE48-BBC8-87F9DCE15FC8}"/>
    <dgm:cxn modelId="{8BC301AE-5C4C-4444-9774-AD90750FEA9C}" type="presOf" srcId="{6DE69B39-E768-B542-93A7-57DC7830B4C2}" destId="{75F54A6B-3DB7-0E43-BEC1-C2FB38ED6137}" srcOrd="2" destOrd="0" presId="urn:microsoft.com/office/officeart/2005/8/layout/gear1"/>
    <dgm:cxn modelId="{C83D2B45-DD6E-4EC7-8F86-9091B5DD08D3}" type="presOf" srcId="{5472B6D6-2A0D-BE48-BBC8-87F9DCE15FC8}" destId="{F5E23255-F49E-2A42-A437-3723C6FAA1D6}" srcOrd="0" destOrd="0" presId="urn:microsoft.com/office/officeart/2005/8/layout/gear1"/>
    <dgm:cxn modelId="{891078A0-D0A6-8342-A915-7AFBBCB9C969}" srcId="{6DE69B39-E768-B542-93A7-57DC7830B4C2}" destId="{6B4C5605-878D-E34A-92C4-BB7D6D1F38E6}" srcOrd="0" destOrd="0" parTransId="{956ADCF0-4FF3-5841-95F3-5E7AA3236D5A}" sibTransId="{B81F0BA3-4FE8-5148-B496-7D88A3727C29}"/>
    <dgm:cxn modelId="{43D64FBB-236F-486B-B2D4-C640A9C02A8E}" type="presOf" srcId="{6DE69B39-E768-B542-93A7-57DC7830B4C2}" destId="{1A7E9B53-7510-D743-A42E-01CC099323D6}" srcOrd="0" destOrd="0" presId="urn:microsoft.com/office/officeart/2005/8/layout/gear1"/>
    <dgm:cxn modelId="{81D9FD67-8F41-47FC-94D5-B791A97CD192}" type="presOf" srcId="{6B4C5605-878D-E34A-92C4-BB7D6D1F38E6}" destId="{C754250D-58A8-8D4F-A148-7735BA217847}" srcOrd="0" destOrd="0" presId="urn:microsoft.com/office/officeart/2005/8/layout/gear1"/>
    <dgm:cxn modelId="{C8C9E110-69DA-4CA2-B121-96CBE678BC4A}" type="presParOf" srcId="{01FDD008-C3A4-5A4C-B43F-9BED71CEEE1A}" destId="{1A7E9B53-7510-D743-A42E-01CC099323D6}" srcOrd="0" destOrd="0" presId="urn:microsoft.com/office/officeart/2005/8/layout/gear1"/>
    <dgm:cxn modelId="{56C606BA-9958-4845-894C-1AE3AAE94CC1}" type="presParOf" srcId="{01FDD008-C3A4-5A4C-B43F-9BED71CEEE1A}" destId="{4D13FF03-E2B0-8643-B4FD-D5273076F692}" srcOrd="1" destOrd="0" presId="urn:microsoft.com/office/officeart/2005/8/layout/gear1"/>
    <dgm:cxn modelId="{EE294366-F3C6-4B68-8B06-FFA9463F989D}" type="presParOf" srcId="{01FDD008-C3A4-5A4C-B43F-9BED71CEEE1A}" destId="{75F54A6B-3DB7-0E43-BEC1-C2FB38ED6137}" srcOrd="2" destOrd="0" presId="urn:microsoft.com/office/officeart/2005/8/layout/gear1"/>
    <dgm:cxn modelId="{7AB8FDAD-CED0-4FBE-91A2-E00FC6BA9451}" type="presParOf" srcId="{01FDD008-C3A4-5A4C-B43F-9BED71CEEE1A}" destId="{C754250D-58A8-8D4F-A148-7735BA217847}" srcOrd="3" destOrd="0" presId="urn:microsoft.com/office/officeart/2005/8/layout/gear1"/>
    <dgm:cxn modelId="{65E9EEBE-C032-4E97-8B7E-4053EFFF0614}" type="presParOf" srcId="{01FDD008-C3A4-5A4C-B43F-9BED71CEEE1A}" destId="{F5E23255-F49E-2A42-A437-3723C6FAA1D6}" srcOrd="4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3DB4F7-2C18-974B-9C26-9844767B3D59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29D38E-91A5-7A40-B874-89F820F02D2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form a cryptographic system using elliptic curves, we need to find a “hard problem” corresponding to factoring the product of two primes or taking the discrete logarithm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AE2C13-BB39-6B41-8CE6-BE28B1894C55}" type="parTrans" cxnId="{DE42EB1F-208E-4946-937C-B82E5D595A9F}">
      <dgm:prSet/>
      <dgm:spPr/>
      <dgm:t>
        <a:bodyPr/>
        <a:lstStyle/>
        <a:p>
          <a:endParaRPr lang="en-US"/>
        </a:p>
      </dgm:t>
    </dgm:pt>
    <dgm:pt modelId="{AB3ED1D0-2F56-A74C-A98E-EB462406BD2C}" type="sibTrans" cxnId="{DE42EB1F-208E-4946-937C-B82E5D595A9F}">
      <dgm:prSet/>
      <dgm:spPr/>
      <dgm:t>
        <a:bodyPr/>
        <a:lstStyle/>
        <a:p>
          <a:endParaRPr lang="en-US"/>
        </a:p>
      </dgm:t>
    </dgm:pt>
    <dgm:pt modelId="{3C584647-FC30-174F-99E5-993501D024CF}">
      <dgm:prSet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i="1" dirty="0" smtClean="0"/>
            <a:t>Q=kP, </a:t>
          </a:r>
          <a:r>
            <a:rPr lang="en-US" dirty="0" smtClean="0"/>
            <a:t>where </a:t>
          </a:r>
          <a:r>
            <a:rPr lang="en-US" i="1" dirty="0" smtClean="0"/>
            <a:t>Q, P</a:t>
          </a:r>
          <a:r>
            <a:rPr lang="en-US" dirty="0" smtClean="0"/>
            <a:t> belong to a prime curve</a:t>
          </a:r>
        </a:p>
      </dgm:t>
    </dgm:pt>
    <dgm:pt modelId="{3A875B3B-95C8-534E-AE40-DAD45B93158F}" type="parTrans" cxnId="{EFB8F1DA-E414-464D-9C0D-D6E197E01F4C}">
      <dgm:prSet/>
      <dgm:spPr/>
      <dgm:t>
        <a:bodyPr/>
        <a:lstStyle/>
        <a:p>
          <a:endParaRPr lang="en-US"/>
        </a:p>
      </dgm:t>
    </dgm:pt>
    <dgm:pt modelId="{D25E467D-B1C9-1445-A889-95888C981F8A}" type="sibTrans" cxnId="{EFB8F1DA-E414-464D-9C0D-D6E197E01F4C}">
      <dgm:prSet/>
      <dgm:spPr/>
      <dgm:t>
        <a:bodyPr/>
        <a:lstStyle/>
        <a:p>
          <a:endParaRPr lang="en-US"/>
        </a:p>
      </dgm:t>
    </dgm:pt>
    <dgm:pt modelId="{F26C0517-C912-DA41-AF56-1F46AA579402}">
      <dgm:prSet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Is “easy” to compute </a:t>
          </a:r>
          <a:r>
            <a:rPr lang="en-US" i="1" dirty="0" smtClean="0"/>
            <a:t>Q </a:t>
          </a:r>
          <a:r>
            <a:rPr lang="en-US" dirty="0" smtClean="0"/>
            <a:t>given </a:t>
          </a:r>
          <a:r>
            <a:rPr lang="en-US" i="1" dirty="0" smtClean="0"/>
            <a:t>k </a:t>
          </a:r>
          <a:r>
            <a:rPr lang="en-US" dirty="0" smtClean="0"/>
            <a:t>and </a:t>
          </a:r>
          <a:r>
            <a:rPr lang="en-US" i="1" dirty="0" smtClean="0"/>
            <a:t>P</a:t>
          </a:r>
        </a:p>
      </dgm:t>
    </dgm:pt>
    <dgm:pt modelId="{E9262F4E-91EF-2C48-AD7C-6FB077621D23}" type="parTrans" cxnId="{D395546A-3AA5-1E4B-8DC8-7DA75680F542}">
      <dgm:prSet/>
      <dgm:spPr/>
      <dgm:t>
        <a:bodyPr/>
        <a:lstStyle/>
        <a:p>
          <a:endParaRPr lang="en-US"/>
        </a:p>
      </dgm:t>
    </dgm:pt>
    <dgm:pt modelId="{A565EF87-32A5-8D4F-B298-21D94F2E1F6E}" type="sibTrans" cxnId="{D395546A-3AA5-1E4B-8DC8-7DA75680F542}">
      <dgm:prSet/>
      <dgm:spPr/>
      <dgm:t>
        <a:bodyPr/>
        <a:lstStyle/>
        <a:p>
          <a:endParaRPr lang="en-US"/>
        </a:p>
      </dgm:t>
    </dgm:pt>
    <dgm:pt modelId="{30E00427-3755-1540-AB38-BC50FC055B26}">
      <dgm:prSet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But “hard” to find </a:t>
          </a:r>
          <a:r>
            <a:rPr lang="en-US" i="1" dirty="0" smtClean="0"/>
            <a:t>k</a:t>
          </a:r>
          <a:r>
            <a:rPr lang="en-US" dirty="0" smtClean="0"/>
            <a:t> given </a:t>
          </a:r>
          <a:r>
            <a:rPr lang="en-US" i="1" dirty="0" smtClean="0"/>
            <a:t>Q, </a:t>
          </a:r>
          <a:r>
            <a:rPr lang="en-US" dirty="0" smtClean="0"/>
            <a:t>and </a:t>
          </a:r>
          <a:r>
            <a:rPr lang="en-US" i="1" dirty="0" smtClean="0"/>
            <a:t>P</a:t>
          </a:r>
        </a:p>
      </dgm:t>
    </dgm:pt>
    <dgm:pt modelId="{813922C6-6472-1E43-B8B4-1A736B5B2FBC}" type="parTrans" cxnId="{71A4DBA1-ACC6-8D41-83E3-904FFE3DFE54}">
      <dgm:prSet/>
      <dgm:spPr/>
      <dgm:t>
        <a:bodyPr/>
        <a:lstStyle/>
        <a:p>
          <a:endParaRPr lang="en-US"/>
        </a:p>
      </dgm:t>
    </dgm:pt>
    <dgm:pt modelId="{362AA1BB-6F66-E546-84D4-08EAE5E5F1EF}" type="sibTrans" cxnId="{71A4DBA1-ACC6-8D41-83E3-904FFE3DFE54}">
      <dgm:prSet/>
      <dgm:spPr/>
      <dgm:t>
        <a:bodyPr/>
        <a:lstStyle/>
        <a:p>
          <a:endParaRPr lang="en-US"/>
        </a:p>
      </dgm:t>
    </dgm:pt>
    <dgm:pt modelId="{1FD4B571-3E6E-DB4B-B5E4-9B63B1D3FA87}">
      <dgm:prSet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Known as the elliptic curve logarithm problem</a:t>
          </a:r>
        </a:p>
      </dgm:t>
    </dgm:pt>
    <dgm:pt modelId="{E84E6925-1AAB-0A48-900D-BA958399F3E7}" type="parTrans" cxnId="{9856E6BA-280A-504E-951E-A3D8879E4350}">
      <dgm:prSet/>
      <dgm:spPr/>
      <dgm:t>
        <a:bodyPr/>
        <a:lstStyle/>
        <a:p>
          <a:endParaRPr lang="en-US"/>
        </a:p>
      </dgm:t>
    </dgm:pt>
    <dgm:pt modelId="{90B19BD8-750C-7344-8ABE-A69E9FFC6826}" type="sibTrans" cxnId="{9856E6BA-280A-504E-951E-A3D8879E4350}">
      <dgm:prSet/>
      <dgm:spPr/>
      <dgm:t>
        <a:bodyPr/>
        <a:lstStyle/>
        <a:p>
          <a:endParaRPr lang="en-US"/>
        </a:p>
      </dgm:t>
    </dgm:pt>
    <dgm:pt modelId="{A433E237-4918-4849-8C87-E8E133720A4C}" type="pres">
      <dgm:prSet presAssocID="{613DB4F7-2C18-974B-9C26-9844767B3D5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B36A17-BDC6-0B4A-BD30-E748EDB0532D}" type="pres">
      <dgm:prSet presAssocID="{9B29D38E-91A5-7A40-B874-89F820F02D26}" presName="linNode" presStyleCnt="0"/>
      <dgm:spPr/>
    </dgm:pt>
    <dgm:pt modelId="{2853AFA9-369E-FB4A-8EC0-DA8709AE940B}" type="pres">
      <dgm:prSet presAssocID="{9B29D38E-91A5-7A40-B874-89F820F02D2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330C6-96D4-C64F-9385-1967CFC9F58B}" type="pres">
      <dgm:prSet presAssocID="{9B29D38E-91A5-7A40-B874-89F820F02D2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4DBA1-ACC6-8D41-83E3-904FFE3DFE54}" srcId="{9B29D38E-91A5-7A40-B874-89F820F02D26}" destId="{30E00427-3755-1540-AB38-BC50FC055B26}" srcOrd="2" destOrd="0" parTransId="{813922C6-6472-1E43-B8B4-1A736B5B2FBC}" sibTransId="{362AA1BB-6F66-E546-84D4-08EAE5E5F1EF}"/>
    <dgm:cxn modelId="{94229DE3-1F9F-164D-80C4-A478D074148C}" type="presOf" srcId="{30E00427-3755-1540-AB38-BC50FC055B26}" destId="{D7D330C6-96D4-C64F-9385-1967CFC9F58B}" srcOrd="0" destOrd="2" presId="urn:microsoft.com/office/officeart/2005/8/layout/vList6"/>
    <dgm:cxn modelId="{D395546A-3AA5-1E4B-8DC8-7DA75680F542}" srcId="{9B29D38E-91A5-7A40-B874-89F820F02D26}" destId="{F26C0517-C912-DA41-AF56-1F46AA579402}" srcOrd="1" destOrd="0" parTransId="{E9262F4E-91EF-2C48-AD7C-6FB077621D23}" sibTransId="{A565EF87-32A5-8D4F-B298-21D94F2E1F6E}"/>
    <dgm:cxn modelId="{EFB8F1DA-E414-464D-9C0D-D6E197E01F4C}" srcId="{9B29D38E-91A5-7A40-B874-89F820F02D26}" destId="{3C584647-FC30-174F-99E5-993501D024CF}" srcOrd="0" destOrd="0" parTransId="{3A875B3B-95C8-534E-AE40-DAD45B93158F}" sibTransId="{D25E467D-B1C9-1445-A889-95888C981F8A}"/>
    <dgm:cxn modelId="{64A8BAE3-E940-6145-AC89-7560FEA7990E}" type="presOf" srcId="{9B29D38E-91A5-7A40-B874-89F820F02D26}" destId="{2853AFA9-369E-FB4A-8EC0-DA8709AE940B}" srcOrd="0" destOrd="0" presId="urn:microsoft.com/office/officeart/2005/8/layout/vList6"/>
    <dgm:cxn modelId="{DE42EB1F-208E-4946-937C-B82E5D595A9F}" srcId="{613DB4F7-2C18-974B-9C26-9844767B3D59}" destId="{9B29D38E-91A5-7A40-B874-89F820F02D26}" srcOrd="0" destOrd="0" parTransId="{ACAE2C13-BB39-6B41-8CE6-BE28B1894C55}" sibTransId="{AB3ED1D0-2F56-A74C-A98E-EB462406BD2C}"/>
    <dgm:cxn modelId="{D3A81196-480D-EE47-BF2D-9F3CE54A8CB0}" type="presOf" srcId="{3C584647-FC30-174F-99E5-993501D024CF}" destId="{D7D330C6-96D4-C64F-9385-1967CFC9F58B}" srcOrd="0" destOrd="0" presId="urn:microsoft.com/office/officeart/2005/8/layout/vList6"/>
    <dgm:cxn modelId="{9856E6BA-280A-504E-951E-A3D8879E4350}" srcId="{9B29D38E-91A5-7A40-B874-89F820F02D26}" destId="{1FD4B571-3E6E-DB4B-B5E4-9B63B1D3FA87}" srcOrd="3" destOrd="0" parTransId="{E84E6925-1AAB-0A48-900D-BA958399F3E7}" sibTransId="{90B19BD8-750C-7344-8ABE-A69E9FFC6826}"/>
    <dgm:cxn modelId="{5B66B12E-FF4D-6E4A-8A57-3F7346C79E7C}" type="presOf" srcId="{613DB4F7-2C18-974B-9C26-9844767B3D59}" destId="{A433E237-4918-4849-8C87-E8E133720A4C}" srcOrd="0" destOrd="0" presId="urn:microsoft.com/office/officeart/2005/8/layout/vList6"/>
    <dgm:cxn modelId="{FB419DE0-C6EB-F148-BACD-3E8A80E9A125}" type="presOf" srcId="{1FD4B571-3E6E-DB4B-B5E4-9B63B1D3FA87}" destId="{D7D330C6-96D4-C64F-9385-1967CFC9F58B}" srcOrd="0" destOrd="3" presId="urn:microsoft.com/office/officeart/2005/8/layout/vList6"/>
    <dgm:cxn modelId="{49DA6F8B-019E-C24E-B81C-100A5DCC66B7}" type="presOf" srcId="{F26C0517-C912-DA41-AF56-1F46AA579402}" destId="{D7D330C6-96D4-C64F-9385-1967CFC9F58B}" srcOrd="0" destOrd="1" presId="urn:microsoft.com/office/officeart/2005/8/layout/vList6"/>
    <dgm:cxn modelId="{967C18EE-EA6B-DE4E-B2B3-DBDF1213D442}" type="presParOf" srcId="{A433E237-4918-4849-8C87-E8E133720A4C}" destId="{2DB36A17-BDC6-0B4A-BD30-E748EDB0532D}" srcOrd="0" destOrd="0" presId="urn:microsoft.com/office/officeart/2005/8/layout/vList6"/>
    <dgm:cxn modelId="{FB8A07B1-7E34-E342-9AC4-05E5A971C2D1}" type="presParOf" srcId="{2DB36A17-BDC6-0B4A-BD30-E748EDB0532D}" destId="{2853AFA9-369E-FB4A-8EC0-DA8709AE940B}" srcOrd="0" destOrd="0" presId="urn:microsoft.com/office/officeart/2005/8/layout/vList6"/>
    <dgm:cxn modelId="{526E7642-45C9-F74D-BF73-7DD1E0E8DE38}" type="presParOf" srcId="{2DB36A17-BDC6-0B4A-BD30-E748EDB0532D}" destId="{D7D330C6-96D4-C64F-9385-1967CFC9F5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960FA-B7C6-A243-9B95-5DC485277954}">
      <dsp:nvSpPr>
        <dsp:cNvPr id="0" name=""/>
        <dsp:cNvSpPr/>
      </dsp:nvSpPr>
      <dsp:spPr>
        <a:xfrm>
          <a:off x="0" y="809624"/>
          <a:ext cx="2857499" cy="17144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Announced in 1984 by T. </a:t>
          </a:r>
          <a:r>
            <a:rPr lang="en-US" sz="20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Elgamal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09624"/>
        <a:ext cx="2857499" cy="1714499"/>
      </dsp:txXfrm>
    </dsp:sp>
    <dsp:sp modelId="{A257FC50-FF91-3F4C-BFB5-E75AFE9E36EC}">
      <dsp:nvSpPr>
        <dsp:cNvPr id="0" name=""/>
        <dsp:cNvSpPr/>
      </dsp:nvSpPr>
      <dsp:spPr>
        <a:xfrm>
          <a:off x="3143249" y="809624"/>
          <a:ext cx="2857499" cy="17144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Public-key scheme based on discrete logarithms closely related to the </a:t>
          </a:r>
          <a:r>
            <a:rPr lang="en-US" sz="20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-Hellman technique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3249" y="809624"/>
        <a:ext cx="2857499" cy="1714499"/>
      </dsp:txXfrm>
    </dsp:sp>
    <dsp:sp modelId="{2261D62D-521A-E14D-8922-72F6614F3DCC}">
      <dsp:nvSpPr>
        <dsp:cNvPr id="0" name=""/>
        <dsp:cNvSpPr/>
      </dsp:nvSpPr>
      <dsp:spPr>
        <a:xfrm>
          <a:off x="6286499" y="809624"/>
          <a:ext cx="2857499" cy="17144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in the digital signature standard (DSS) and the S/MIME e-mail standard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6499" y="809624"/>
        <a:ext cx="2857499" cy="1714499"/>
      </dsp:txXfrm>
    </dsp:sp>
    <dsp:sp modelId="{659BA2B5-6D77-864F-8CA3-F2DD6119A169}">
      <dsp:nvSpPr>
        <dsp:cNvPr id="0" name=""/>
        <dsp:cNvSpPr/>
      </dsp:nvSpPr>
      <dsp:spPr>
        <a:xfrm>
          <a:off x="1571624" y="2809874"/>
          <a:ext cx="2857499" cy="17144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 elements are a prime number </a:t>
          </a:r>
          <a:r>
            <a:rPr lang="en-US" sz="20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 </a:t>
          </a: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a primitive root of </a:t>
          </a:r>
          <a:r>
            <a:rPr lang="en-US" sz="20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</a:t>
          </a: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rPr>
                <m:t>𝛼</m:t>
              </m:r>
            </m:oMath>
          </a14:m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1624" y="2809874"/>
        <a:ext cx="2857499" cy="1714499"/>
      </dsp:txXfrm>
    </dsp:sp>
    <dsp:sp modelId="{962B265E-5530-394D-871D-9C5C574AEBCA}">
      <dsp:nvSpPr>
        <dsp:cNvPr id="0" name=""/>
        <dsp:cNvSpPr/>
      </dsp:nvSpPr>
      <dsp:spPr>
        <a:xfrm>
          <a:off x="4714874" y="2809874"/>
          <a:ext cx="2857499" cy="17144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is based on the difficulty of computing discrete logarithms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(reduces to the </a:t>
          </a:r>
          <a:r>
            <a:rPr lang="en-US" sz="20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Diffie</a:t>
          </a: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-Hellman problem)</a:t>
          </a:r>
          <a:endParaRPr lang="en-A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4874" y="2809874"/>
        <a:ext cx="2857499" cy="1714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E9B53-7510-D743-A42E-01CC099323D6}">
      <dsp:nvSpPr>
        <dsp:cNvPr id="0" name=""/>
        <dsp:cNvSpPr/>
      </dsp:nvSpPr>
      <dsp:spPr>
        <a:xfrm>
          <a:off x="4114803" y="0"/>
          <a:ext cx="2095500" cy="2095500"/>
        </a:xfrm>
        <a:prstGeom prst="gear9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 curves over Z</a:t>
          </a:r>
          <a:r>
            <a:rPr lang="en-US" sz="2000" b="1" i="0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-US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6092" y="490861"/>
        <a:ext cx="1252922" cy="1077130"/>
      </dsp:txXfrm>
    </dsp:sp>
    <dsp:sp modelId="{C754250D-58A8-8D4F-A148-7735BA217847}">
      <dsp:nvSpPr>
        <dsp:cNvPr id="0" name=""/>
        <dsp:cNvSpPr/>
      </dsp:nvSpPr>
      <dsp:spPr>
        <a:xfrm>
          <a:off x="4114804" y="2209797"/>
          <a:ext cx="4521458" cy="1459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Use a cubic equation in which the variables and coefficients all take on values in the set of integers from 0 through p-1 and in which calculations are performed modulo 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Best for software applications</a:t>
          </a:r>
        </a:p>
      </dsp:txBody>
      <dsp:txXfrm>
        <a:off x="4157560" y="2252553"/>
        <a:ext cx="4435946" cy="1374270"/>
      </dsp:txXfrm>
    </dsp:sp>
    <dsp:sp modelId="{FBBA55B6-ABF9-3D42-8E2F-BAB8CE309BA9}">
      <dsp:nvSpPr>
        <dsp:cNvPr id="0" name=""/>
        <dsp:cNvSpPr/>
      </dsp:nvSpPr>
      <dsp:spPr>
        <a:xfrm>
          <a:off x="2286000" y="4"/>
          <a:ext cx="2057400" cy="1981230"/>
        </a:xfrm>
        <a:prstGeom prst="gear6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Binary curves over GF(2</a:t>
          </a:r>
          <a:r>
            <a:rPr lang="en-US" sz="2000" b="1" i="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2795853" y="501799"/>
        <a:ext cx="1037694" cy="977640"/>
      </dsp:txXfrm>
    </dsp:sp>
    <dsp:sp modelId="{2B68AE07-9C59-A346-9082-A79E15F3E63B}">
      <dsp:nvSpPr>
        <dsp:cNvPr id="0" name=""/>
        <dsp:cNvSpPr/>
      </dsp:nvSpPr>
      <dsp:spPr>
        <a:xfrm>
          <a:off x="2" y="2209799"/>
          <a:ext cx="3910208" cy="1374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Variables and coefficients all take on values in GF(2</a:t>
          </a:r>
          <a:r>
            <a:rPr lang="en-US" sz="1600" b="1" i="0" kern="1200" baseline="30000" dirty="0" smtClean="0"/>
            <a:t>m</a:t>
          </a:r>
          <a:r>
            <a:rPr lang="en-US" sz="1600" b="1" i="0" kern="1200" dirty="0" smtClean="0"/>
            <a:t>) and in calculations are performed over GF(2</a:t>
          </a:r>
          <a:r>
            <a:rPr lang="en-US" sz="1600" b="1" i="0" kern="1200" baseline="30000" dirty="0" smtClean="0"/>
            <a:t>m</a:t>
          </a:r>
          <a:r>
            <a:rPr lang="en-US" sz="1600" b="1" i="0" kern="1200" dirty="0" smtClean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/>
            <a:t>Best for hardware applications</a:t>
          </a:r>
          <a:endParaRPr lang="en-AU" sz="1600" b="1" i="0" kern="1200" dirty="0"/>
        </a:p>
      </dsp:txBody>
      <dsp:txXfrm>
        <a:off x="40266" y="2250063"/>
        <a:ext cx="3829680" cy="1294171"/>
      </dsp:txXfrm>
    </dsp:sp>
    <dsp:sp modelId="{F5E23255-F49E-2A42-A437-3723C6FAA1D6}">
      <dsp:nvSpPr>
        <dsp:cNvPr id="0" name=""/>
        <dsp:cNvSpPr/>
      </dsp:nvSpPr>
      <dsp:spPr>
        <a:xfrm>
          <a:off x="4571996" y="380989"/>
          <a:ext cx="2756547" cy="2120248"/>
        </a:xfrm>
        <a:prstGeom prst="circularArrow">
          <a:avLst>
            <a:gd name="adj1" fmla="val 4878"/>
            <a:gd name="adj2" fmla="val 312630"/>
            <a:gd name="adj3" fmla="val 3112667"/>
            <a:gd name="adj4" fmla="val 15262627"/>
            <a:gd name="adj5" fmla="val 569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2BB96-4CE2-E14A-9E2F-7233319F3864}">
      <dsp:nvSpPr>
        <dsp:cNvPr id="0" name=""/>
        <dsp:cNvSpPr/>
      </dsp:nvSpPr>
      <dsp:spPr>
        <a:xfrm>
          <a:off x="2133594" y="1142996"/>
          <a:ext cx="1948815" cy="19488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E9B53-7510-D743-A42E-01CC099323D6}">
      <dsp:nvSpPr>
        <dsp:cNvPr id="0" name=""/>
        <dsp:cNvSpPr/>
      </dsp:nvSpPr>
      <dsp:spPr>
        <a:xfrm>
          <a:off x="4038603" y="0"/>
          <a:ext cx="2095500" cy="2095500"/>
        </a:xfrm>
        <a:prstGeom prst="gear9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 curves over Z</a:t>
          </a:r>
          <a:r>
            <a:rPr lang="en-US" sz="2000" b="1" i="0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-US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9892" y="490861"/>
        <a:ext cx="1252922" cy="1077130"/>
      </dsp:txXfrm>
    </dsp:sp>
    <dsp:sp modelId="{C754250D-58A8-8D4F-A148-7735BA217847}">
      <dsp:nvSpPr>
        <dsp:cNvPr id="0" name=""/>
        <dsp:cNvSpPr/>
      </dsp:nvSpPr>
      <dsp:spPr>
        <a:xfrm>
          <a:off x="1634714" y="1761347"/>
          <a:ext cx="6745323" cy="1459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Use a cubic equation</a:t>
          </a:r>
          <a14:m xmlns:a14="http://schemas.microsoft.com/office/drawing/2010/main">
            <m:oMath xmlns:m="http://schemas.openxmlformats.org/officeDocument/2006/math">
              <m:r>
                <a:rPr lang="en-US" sz="1800" b="1" i="0" kern="1200" smtClean="0">
                  <a:latin typeface="Cambria Math"/>
                </a:rPr>
                <m:t> </m:t>
              </m:r>
              <m:r>
                <a:rPr lang="en-US" sz="1800" b="1" i="0" kern="1200" smtClean="0">
                  <a:latin typeface="Cambria Math"/>
                </a:rPr>
                <m:t> </m:t>
              </m:r>
              <m:sSup>
                <m:sSupPr>
                  <m:ctrlPr>
                    <a:rPr lang="en-US" sz="1800" b="1" i="1" kern="1200" smtClean="0">
                      <a:latin typeface="Cambria Math"/>
                    </a:rPr>
                  </m:ctrlPr>
                </m:sSupPr>
                <m:e>
                  <m:r>
                    <a:rPr lang="en-US" sz="1800" b="1" i="1" kern="1200" smtClean="0">
                      <a:latin typeface="Cambria Math"/>
                    </a:rPr>
                    <m:t>𝒙</m:t>
                  </m:r>
                </m:e>
                <m:sup>
                  <m:r>
                    <a:rPr lang="en-US" sz="1800" b="1" i="1" kern="1200" smtClean="0">
                      <a:latin typeface="Cambria Math"/>
                    </a:rPr>
                    <m:t>𝟑</m:t>
                  </m:r>
                </m:sup>
              </m:sSup>
              <m:r>
                <a:rPr lang="en-US" sz="1800" b="1" i="1" kern="1200" smtClean="0">
                  <a:latin typeface="Cambria Math"/>
                </a:rPr>
                <m:t>+</m:t>
              </m:r>
              <m:r>
                <a:rPr lang="en-US" sz="1800" b="1" i="1" kern="1200" smtClean="0">
                  <a:latin typeface="Cambria Math"/>
                </a:rPr>
                <m:t>𝒂𝒙</m:t>
              </m:r>
              <m:r>
                <a:rPr lang="en-US" sz="1800" b="1" i="1" kern="1200" smtClean="0">
                  <a:latin typeface="Cambria Math"/>
                </a:rPr>
                <m:t>+</m:t>
              </m:r>
              <m:r>
                <a:rPr lang="en-US" sz="1800" b="1" i="1" kern="1200" smtClean="0">
                  <a:latin typeface="Cambria Math"/>
                </a:rPr>
                <m:t>𝒃</m:t>
              </m:r>
              <m:r>
                <a:rPr lang="en-US" sz="1800" b="1" i="1" kern="1200" smtClean="0">
                  <a:latin typeface="Cambria Math"/>
                </a:rPr>
                <m:t> </m:t>
              </m:r>
              <m:r>
                <a:rPr lang="en-US" sz="1800" b="1" i="1" kern="1200" smtClean="0">
                  <a:latin typeface="Cambria Math"/>
                </a:rPr>
                <m:t>𝒎𝒐𝒅</m:t>
              </m:r>
              <m:r>
                <a:rPr lang="en-US" sz="1800" b="1" i="1" kern="1200" smtClean="0">
                  <a:latin typeface="Cambria Math"/>
                </a:rPr>
                <m:t> </m:t>
              </m:r>
              <m:r>
                <a:rPr lang="en-US" sz="1800" b="1" i="1" kern="1200" smtClean="0">
                  <a:latin typeface="Cambria Math"/>
                </a:rPr>
                <m:t>𝒑</m:t>
              </m:r>
            </m:oMath>
          </a14:m>
          <a:r>
            <a:rPr lang="en-US" sz="1800" b="1" i="0" kern="1200" dirty="0" smtClean="0"/>
            <a:t>  in which the variables and coefficients all take on values in the finite fields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1" i="1" kern="1200" smtClean="0">
                      <a:latin typeface="Cambria Math"/>
                    </a:rPr>
                  </m:ctrlPr>
                </m:sSubPr>
                <m:e>
                  <m:r>
                    <a:rPr lang="en-US" sz="1800" b="1" i="1" kern="1200" smtClean="0">
                      <a:latin typeface="Cambria Math"/>
                    </a:rPr>
                    <m:t>𝒁</m:t>
                  </m:r>
                </m:e>
                <m:sub>
                  <m:r>
                    <a:rPr lang="en-US" sz="1800" b="1" i="1" kern="1200" smtClean="0">
                      <a:latin typeface="Cambria Math"/>
                    </a:rPr>
                    <m:t>𝒑</m:t>
                  </m:r>
                </m:sub>
              </m:sSub>
            </m:oMath>
          </a14:m>
          <a:r>
            <a:rPr lang="en-US" sz="1800" b="1" i="0" kern="1200" dirty="0" smtClean="0"/>
            <a:t>. </a:t>
          </a:r>
          <a:r>
            <a:rPr lang="en-US" sz="1800" b="1" i="0" kern="1200" dirty="0" smtClean="0"/>
            <a:t>                          Elliptic </a:t>
          </a:r>
          <a:r>
            <a:rPr lang="en-US" sz="1800" b="1" i="0" kern="1200" dirty="0" smtClean="0"/>
            <a:t>Curve 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1" i="1" kern="1200" smtClean="0">
                      <a:latin typeface="Cambria Math"/>
                    </a:rPr>
                  </m:ctrlPr>
                </m:sSubPr>
                <m:e>
                  <m:r>
                    <a:rPr lang="en-US" sz="1800" b="1" i="1" kern="1200" smtClean="0">
                      <a:latin typeface="Cambria Math"/>
                    </a:rPr>
                    <m:t>𝑬</m:t>
                  </m:r>
                </m:e>
                <m:sub>
                  <m:r>
                    <a:rPr lang="en-US" sz="1800" b="1" i="1" kern="1200" smtClean="0">
                      <a:latin typeface="Cambria Math"/>
                    </a:rPr>
                    <m:t>𝟐𝟑</m:t>
                  </m:r>
                </m:sub>
              </m:sSub>
              <m:d>
                <m:dPr>
                  <m:ctrlPr>
                    <a:rPr lang="en-US" sz="1800" b="1" i="1" kern="1200" smtClean="0">
                      <a:latin typeface="Cambria Math"/>
                    </a:rPr>
                  </m:ctrlPr>
                </m:dPr>
                <m:e>
                  <m:r>
                    <a:rPr lang="en-US" sz="1800" b="1" i="1" kern="1200" smtClean="0">
                      <a:latin typeface="Cambria Math"/>
                    </a:rPr>
                    <m:t>𝟏</m:t>
                  </m:r>
                  <m:r>
                    <a:rPr lang="en-US" sz="1800" b="1" i="1" kern="1200" smtClean="0">
                      <a:latin typeface="Cambria Math"/>
                    </a:rPr>
                    <m:t>,</m:t>
                  </m:r>
                  <m:r>
                    <a:rPr lang="en-US" sz="1800" b="1" i="1" kern="1200" smtClean="0">
                      <a:latin typeface="Cambria Math"/>
                    </a:rPr>
                    <m:t>𝟏</m:t>
                  </m:r>
                </m:e>
              </m:d>
              <m:r>
                <a:rPr lang="en-US" sz="1800" b="1" i="1" kern="1200" smtClean="0">
                  <a:latin typeface="Cambria Math"/>
                </a:rPr>
                <m:t> </m:t>
              </m:r>
            </m:oMath>
          </a14:m>
          <a:r>
            <a:rPr lang="en-US" sz="1800" b="1" i="0" kern="1200" dirty="0" smtClean="0"/>
            <a:t>is: 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800" b="1" i="1" kern="1200" smtClean="0">
                      <a:latin typeface="Cambria Math"/>
                    </a:rPr>
                  </m:ctrlPr>
                </m:sSupPr>
                <m:e>
                  <m:r>
                    <a:rPr lang="en-US" sz="1800" b="1" i="1" kern="1200" smtClean="0">
                      <a:latin typeface="Cambria Math"/>
                    </a:rPr>
                    <m:t>𝒙</m:t>
                  </m:r>
                </m:e>
                <m:sup>
                  <m:r>
                    <a:rPr lang="en-US" sz="1800" b="1" i="1" kern="1200" smtClean="0">
                      <a:latin typeface="Cambria Math"/>
                    </a:rPr>
                    <m:t>𝟑</m:t>
                  </m:r>
                </m:sup>
              </m:sSup>
              <m:r>
                <a:rPr lang="en-US" sz="1800" b="1" i="1" kern="1200" smtClean="0">
                  <a:latin typeface="Cambria Math"/>
                </a:rPr>
                <m:t>+</m:t>
              </m:r>
              <m:r>
                <a:rPr lang="en-US" sz="1800" b="1" i="1" kern="1200" smtClean="0">
                  <a:latin typeface="Cambria Math"/>
                </a:rPr>
                <m:t>𝒙</m:t>
              </m:r>
              <m:r>
                <a:rPr lang="en-US" sz="1800" b="1" i="1" kern="1200" smtClean="0">
                  <a:latin typeface="Cambria Math"/>
                </a:rPr>
                <m:t>+</m:t>
              </m:r>
              <m:r>
                <a:rPr lang="en-US" sz="1800" b="1" i="1" kern="1200" smtClean="0">
                  <a:latin typeface="Cambria Math"/>
                </a:rPr>
                <m:t>𝟏</m:t>
              </m:r>
              <m:r>
                <a:rPr lang="en-US" sz="1800" b="1" i="1" kern="1200" smtClean="0">
                  <a:latin typeface="Cambria Math"/>
                </a:rPr>
                <m:t> </m:t>
              </m:r>
              <m:r>
                <a:rPr lang="en-US" sz="1800" b="1" i="1" kern="1200" smtClean="0">
                  <a:latin typeface="Cambria Math"/>
                </a:rPr>
                <m:t>𝒎𝒐𝒅</m:t>
              </m:r>
              <m:r>
                <a:rPr lang="en-US" sz="1800" b="1" i="1" kern="1200" smtClean="0">
                  <a:latin typeface="Cambria Math"/>
                </a:rPr>
                <m:t> </m:t>
              </m:r>
              <m:r>
                <a:rPr lang="en-US" sz="1800" b="1" i="1" kern="1200" smtClean="0">
                  <a:latin typeface="Cambria Math"/>
                </a:rPr>
                <m:t>𝟐𝟑</m:t>
              </m:r>
            </m:oMath>
          </a14:m>
          <a:r>
            <a:rPr lang="en-US" sz="1800" b="1" i="0" kern="1200" dirty="0" smtClean="0"/>
            <a:t> </a:t>
          </a:r>
          <a:endParaRPr lang="en-US" sz="1800" b="1" i="0" kern="1200" dirty="0" smtClean="0"/>
        </a:p>
      </dsp:txBody>
      <dsp:txXfrm>
        <a:off x="1677470" y="1804103"/>
        <a:ext cx="6659811" cy="1374270"/>
      </dsp:txXfrm>
    </dsp:sp>
    <dsp:sp modelId="{F5E23255-F49E-2A42-A437-3723C6FAA1D6}">
      <dsp:nvSpPr>
        <dsp:cNvPr id="0" name=""/>
        <dsp:cNvSpPr/>
      </dsp:nvSpPr>
      <dsp:spPr>
        <a:xfrm>
          <a:off x="4495796" y="-67460"/>
          <a:ext cx="2756547" cy="2120248"/>
        </a:xfrm>
        <a:prstGeom prst="circularArrow">
          <a:avLst>
            <a:gd name="adj1" fmla="val 4878"/>
            <a:gd name="adj2" fmla="val 312630"/>
            <a:gd name="adj3" fmla="val 3112667"/>
            <a:gd name="adj4" fmla="val 15262627"/>
            <a:gd name="adj5" fmla="val 569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solidFill>
            <a:schemeClr val="tx2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330C6-96D4-C64F-9385-1967CFC9F58B}">
      <dsp:nvSpPr>
        <dsp:cNvPr id="0" name=""/>
        <dsp:cNvSpPr/>
      </dsp:nvSpPr>
      <dsp:spPr>
        <a:xfrm>
          <a:off x="3017519" y="0"/>
          <a:ext cx="4526280" cy="1879600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38100" cap="flat" cmpd="sng" algn="ctr">
          <a:solidFill>
            <a:schemeClr val="bg2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Q=kP, </a:t>
          </a:r>
          <a:r>
            <a:rPr lang="en-US" sz="1600" kern="1200" dirty="0" smtClean="0"/>
            <a:t>where </a:t>
          </a:r>
          <a:r>
            <a:rPr lang="en-US" sz="1600" i="1" kern="1200" dirty="0" smtClean="0"/>
            <a:t>Q, P</a:t>
          </a:r>
          <a:r>
            <a:rPr lang="en-US" sz="1600" kern="1200" dirty="0" smtClean="0"/>
            <a:t> belong to a prime curve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Is “easy” to compute </a:t>
          </a:r>
          <a:r>
            <a:rPr lang="en-US" sz="1600" i="1" kern="1200" dirty="0" smtClean="0"/>
            <a:t>Q </a:t>
          </a:r>
          <a:r>
            <a:rPr lang="en-US" sz="1600" kern="1200" dirty="0" smtClean="0"/>
            <a:t>given </a:t>
          </a:r>
          <a:r>
            <a:rPr lang="en-US" sz="1600" i="1" kern="1200" dirty="0" smtClean="0"/>
            <a:t>k </a:t>
          </a:r>
          <a:r>
            <a:rPr lang="en-US" sz="1600" kern="1200" dirty="0" smtClean="0"/>
            <a:t>and </a:t>
          </a:r>
          <a:r>
            <a:rPr lang="en-US" sz="1600" i="1" kern="1200" dirty="0" smtClean="0"/>
            <a:t>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But “hard” to find </a:t>
          </a:r>
          <a:r>
            <a:rPr lang="en-US" sz="1600" i="1" kern="1200" dirty="0" smtClean="0"/>
            <a:t>k</a:t>
          </a:r>
          <a:r>
            <a:rPr lang="en-US" sz="1600" kern="1200" dirty="0" smtClean="0"/>
            <a:t> given </a:t>
          </a:r>
          <a:r>
            <a:rPr lang="en-US" sz="1600" i="1" kern="1200" dirty="0" smtClean="0"/>
            <a:t>Q, </a:t>
          </a:r>
          <a:r>
            <a:rPr lang="en-US" sz="1600" kern="1200" dirty="0" smtClean="0"/>
            <a:t>and </a:t>
          </a:r>
          <a:r>
            <a:rPr lang="en-US" sz="1600" i="1" kern="1200" dirty="0" smtClean="0"/>
            <a:t>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Known as the elliptic curve logarithm problem</a:t>
          </a:r>
        </a:p>
      </dsp:txBody>
      <dsp:txXfrm>
        <a:off x="3017519" y="234950"/>
        <a:ext cx="3821430" cy="1409700"/>
      </dsp:txXfrm>
    </dsp:sp>
    <dsp:sp modelId="{2853AFA9-369E-FB4A-8EC0-DA8709AE940B}">
      <dsp:nvSpPr>
        <dsp:cNvPr id="0" name=""/>
        <dsp:cNvSpPr/>
      </dsp:nvSpPr>
      <dsp:spPr>
        <a:xfrm>
          <a:off x="0" y="0"/>
          <a:ext cx="3017520" cy="187960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form a cryptographic system using elliptic curves, we need to find a “hard problem” corresponding to factoring the product of two primes or taking the discrete logarithm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755" y="91755"/>
        <a:ext cx="2834010" cy="1696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C914AB1-A579-2F42-995D-A924F462C00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0637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942C-CFD0-B04C-830A-59795697A0DF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14AB1-A579-2F42-995D-A924F462C005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22C68-9874-644A-8088-FCCBDC624BBF}" type="slidenum">
              <a:rPr lang="en-AU">
                <a:latin typeface="Arial" pitchFamily="-84" charset="0"/>
              </a:rPr>
              <a:pPr/>
              <a:t>11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1235B-B76C-1A4B-A072-7358DF9085DE}" type="slidenum">
              <a:rPr lang="en-AU">
                <a:latin typeface="Arial" pitchFamily="-84" charset="0"/>
              </a:rPr>
              <a:pPr/>
              <a:t>12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1235B-B76C-1A4B-A072-7358DF9085DE}" type="slidenum">
              <a:rPr lang="en-AU">
                <a:latin typeface="Arial" pitchFamily="-84" charset="0"/>
              </a:rPr>
              <a:pPr/>
              <a:t>13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14AB1-A579-2F42-995D-A924F462C005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14AB1-A579-2F42-995D-A924F462C005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14AB1-A579-2F42-995D-A924F462C005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Figure 10.6 plots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the points of E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24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(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4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, 1).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14AB1-A579-2F42-995D-A924F462C005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BBB31-E723-244F-9D12-A43C3B0D6F43}" type="slidenum">
              <a:rPr lang="en-AU">
                <a:latin typeface="Arial" pitchFamily="-84" charset="0"/>
              </a:rPr>
              <a:pPr/>
              <a:t>18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14AB1-A579-2F42-995D-A924F462C005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This chapter begins with a description of one of the earliest and simplest PKCS: Diffie-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Hellman key exchange. The chapter then looks at another important scheme,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Elgamal PKCS. Next, we look at the increasingly important PKCS known as elliptic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curve cryptography. Finally, the use of public-key algorithms for pseudorandom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generation is examined.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0E2E4-7EF1-9740-B874-0923C8317D3F}" type="slidenum">
              <a:rPr lang="en-AU" smtClean="0">
                <a:latin typeface="Arial" pitchFamily="-84" charset="0"/>
              </a:rPr>
              <a:pPr/>
              <a:t>2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667A9-D636-AE43-8512-9BA8A4034FAD}" type="slidenum">
              <a:rPr lang="en-AU">
                <a:latin typeface="Arial" pitchFamily="-84" charset="0"/>
              </a:rPr>
              <a:pPr/>
              <a:t>20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0DCAE-B7BD-6042-8BF4-344E03253E32}" type="slidenum">
              <a:rPr lang="en-AU">
                <a:latin typeface="Arial" pitchFamily="-84" charset="0"/>
              </a:rPr>
              <a:pPr/>
              <a:t>21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14AB1-A579-2F42-995D-A924F462C005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5E9CE-3864-E842-AA9E-2A878F6596BD}" type="slidenum">
              <a:rPr lang="en-AU" smtClean="0">
                <a:latin typeface="Arial" pitchFamily="-84" charset="0"/>
              </a:rPr>
              <a:pPr/>
              <a:t>23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9580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132D4-DA6C-CB47-9F95-A896F00EE909}" type="slidenum">
              <a:rPr lang="en-AU" smtClean="0">
                <a:latin typeface="Arial" pitchFamily="-84" charset="0"/>
              </a:rPr>
              <a:pPr/>
              <a:t>24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FC1F1-51A4-5F46-8B54-77DA2D5E7737}" type="slidenum">
              <a:rPr lang="en-AU" smtClean="0">
                <a:latin typeface="Arial" pitchFamily="-84" charset="0"/>
              </a:rPr>
              <a:pPr/>
              <a:t>25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F3BD3-6F3C-694C-8E1B-CF3CF7A9ECD3}" type="slidenum">
              <a:rPr lang="en-AU">
                <a:latin typeface="Arial" pitchFamily="-84" charset="0"/>
              </a:rPr>
              <a:pPr/>
              <a:t>26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3F715-01D8-564F-8DAD-71A9371F59BE}" type="slidenum">
              <a:rPr lang="en-AU">
                <a:latin typeface="Arial" pitchFamily="-84" charset="0"/>
              </a:rPr>
              <a:pPr/>
              <a:t>3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AU" b="0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14AB1-A579-2F42-995D-A924F462C005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A6822-6F76-464F-8448-071F9DB1E704}" type="slidenum">
              <a:rPr lang="en-AU">
                <a:latin typeface="Arial" pitchFamily="-84" charset="0"/>
              </a:rPr>
              <a:pPr/>
              <a:t>5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2969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41813"/>
          </a:xfrm>
          <a:noFill/>
          <a:ln/>
        </p:spPr>
        <p:txBody>
          <a:bodyPr/>
          <a:lstStyle/>
          <a:p>
            <a:endParaRPr lang="en-US" sz="1100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7ACC7-F361-EE47-BD9E-A66D06FA39DE}" type="slidenum">
              <a:rPr lang="en-AU" smtClean="0">
                <a:latin typeface="Arial" pitchFamily="-84" charset="0"/>
              </a:rPr>
              <a:pPr/>
              <a:t>6</a:t>
            </a:fld>
            <a:endParaRPr lang="en-AU" dirty="0" smtClean="0">
              <a:latin typeface="Arial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F9403-2534-654D-9690-24E80497FAA7}" type="slidenum">
              <a:rPr lang="en-AU">
                <a:latin typeface="Arial" pitchFamily="-84" charset="0"/>
              </a:rPr>
              <a:pPr/>
              <a:t>7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-Roman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14AB1-A579-2F42-995D-A924F462C005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EAA5D-0480-654D-BDAE-36E2E1D468D4}" type="slidenum">
              <a:rPr lang="en-AU">
                <a:latin typeface="Arial" pitchFamily="-84" charset="0"/>
              </a:rPr>
              <a:pPr/>
              <a:t>9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80962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63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3FF6-F887-334B-A7F5-CDD5AC336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C263-BC9F-CA4D-B318-E424DD9E0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6ED9-9462-804F-B929-A873B68CB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A2C889-37FC-C046-918F-581C92FAC5CF}" type="datetime1">
              <a:rPr lang="en-US"/>
              <a:pPr>
                <a:defRPr/>
              </a:pPr>
              <a:t>3/29/2018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8F9B-91BA-5241-927F-DFD69C82F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99E5C9-CB98-D348-A8A0-BFEA260A0170}" type="datetime1">
              <a:rPr lang="en-US"/>
              <a:pPr>
                <a:defRPr/>
              </a:pPr>
              <a:t>3/29/2018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0E40-9566-FF47-84D5-E4C9DFD1F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399-20FE-C646-851D-65041BC80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906F-F82C-C24B-ADFB-A876A59C3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C610-EA48-3F45-BACD-67F8C6BE9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71E9-418D-2440-8FFC-982A85567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FBC4-EA25-7C40-BD4F-92F30FCA7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CA6F8B6-D79F-7D42-8296-26A8574CE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9D08-05CB-8041-A6F5-8B39A2358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8D79-964E-A448-8064-06DBA4282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3134-7B2A-5144-91AA-8D21FF7C1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7C69-A4E4-6642-9B2D-EA3DE70B3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8427-5757-5E4C-AF83-43798829D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E93A-86D1-2C4A-B588-E6A79FEE0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BD78-BC68-8744-A7AE-E054D80ED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09236-ECDF-9141-93C6-0959324BAD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7869B-283C-F14A-880D-BE8171DE6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8B82F-90F6-6647-845A-3CD5F8323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8A4B1-9FC3-3E4B-9D0A-6163BE37C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987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1029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79878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879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880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881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882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883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884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885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79886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87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88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89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0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1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2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3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4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5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6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7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8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899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0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1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2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3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4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5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6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7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8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09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0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1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2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3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4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5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6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7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8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19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20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21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22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23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24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9925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1078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79927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928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929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930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931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932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1085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9934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935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936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9937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9938" name="Rectangle 1090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939" name="Rectangle 1091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940" name="Rectangle 1092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941" name="Rectangle 1093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661DEBDE-F9F2-A542-87FC-7133F93D0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9942" name="Rectangle 109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84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84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84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FD05123F-ECCC-3744-8046-0E4114F7D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Introduction to Cryptography</a:t>
            </a:r>
            <a:endParaRPr lang="en-A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528840"/>
            <a:ext cx="6120680" cy="85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-1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Based on:  William </a:t>
            </a:r>
            <a:r>
              <a:rPr lang="en-US" dirty="0"/>
              <a:t>Stallings, Cryptography and Network Security 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-1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60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762125"/>
            <a:ext cx="8382000" cy="49434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set of elements with a binary operation, denoted by 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, that associates to each ordered pair (</a:t>
            </a:r>
            <a:r>
              <a:rPr lang="en-US" i="1" dirty="0" smtClean="0"/>
              <a:t>a, b) </a:t>
            </a:r>
            <a:r>
              <a:rPr lang="en-US" dirty="0" smtClean="0"/>
              <a:t>of elements in </a:t>
            </a:r>
            <a:r>
              <a:rPr lang="en-US" i="1" dirty="0" smtClean="0"/>
              <a:t>G </a:t>
            </a:r>
            <a:r>
              <a:rPr lang="en-US" dirty="0" smtClean="0"/>
              <a:t>an element (</a:t>
            </a:r>
            <a:r>
              <a:rPr lang="en-US" i="1" dirty="0" smtClean="0"/>
              <a:t>a </a:t>
            </a:r>
            <a:r>
              <a:rPr lang="en-US" sz="20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i="1" dirty="0" smtClean="0"/>
              <a:t> b)</a:t>
            </a:r>
            <a:r>
              <a:rPr lang="en-US" dirty="0" smtClean="0"/>
              <a:t> in </a:t>
            </a:r>
            <a:r>
              <a:rPr lang="en-US" i="1" dirty="0" smtClean="0"/>
              <a:t>G, </a:t>
            </a:r>
            <a:r>
              <a:rPr lang="en-US" dirty="0" smtClean="0"/>
              <a:t>such that the following axioms are obeyed: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200" b="1" dirty="0" smtClean="0"/>
              <a:t>(A1) Closure: </a:t>
            </a:r>
            <a:r>
              <a:rPr lang="en-US" sz="2200" dirty="0" smtClean="0"/>
              <a:t>		If </a:t>
            </a:r>
            <a:r>
              <a:rPr lang="en-US" sz="2200" i="1" dirty="0" smtClean="0"/>
              <a:t>a</a:t>
            </a:r>
            <a:r>
              <a:rPr lang="en-US" sz="2200" dirty="0" smtClean="0"/>
              <a:t> and </a:t>
            </a:r>
            <a:r>
              <a:rPr lang="en-US" sz="2200" i="1" dirty="0" smtClean="0"/>
              <a:t>b</a:t>
            </a:r>
            <a:r>
              <a:rPr lang="en-US" sz="2200" dirty="0" smtClean="0"/>
              <a:t> belong to </a:t>
            </a:r>
            <a:r>
              <a:rPr lang="en-US" sz="2200" i="1" dirty="0" smtClean="0"/>
              <a:t>G</a:t>
            </a:r>
            <a:r>
              <a:rPr lang="en-US" sz="2200" dirty="0" smtClean="0"/>
              <a:t>, then </a:t>
            </a:r>
            <a:r>
              <a:rPr lang="en-US" sz="2200" i="1" dirty="0" smtClean="0"/>
              <a:t>a 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b </a:t>
            </a:r>
            <a:r>
              <a:rPr lang="en-US" sz="2200" dirty="0" smtClean="0"/>
              <a:t>is also in </a:t>
            </a:r>
            <a:r>
              <a:rPr lang="en-US" sz="2200" i="1" dirty="0" smtClean="0"/>
              <a:t>G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(A2) Associative: </a:t>
            </a:r>
            <a:r>
              <a:rPr lang="en-US" sz="2200" dirty="0" smtClean="0"/>
              <a:t>	</a:t>
            </a:r>
            <a:r>
              <a:rPr lang="en-US" sz="2200" i="1" dirty="0" smtClean="0"/>
              <a:t>a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(b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c) = (a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b)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c </a:t>
            </a:r>
            <a:r>
              <a:rPr lang="en-US" sz="2200" dirty="0" smtClean="0"/>
              <a:t>for all </a:t>
            </a:r>
            <a:r>
              <a:rPr lang="en-US" sz="2200" i="1" dirty="0" smtClean="0"/>
              <a:t>a, b, c </a:t>
            </a:r>
            <a:r>
              <a:rPr lang="en-US" sz="2200" dirty="0" smtClean="0"/>
              <a:t>in </a:t>
            </a:r>
            <a:r>
              <a:rPr lang="en-US" sz="2200" i="1" dirty="0" smtClean="0"/>
              <a:t>G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(A3) Identity element: </a:t>
            </a:r>
            <a:r>
              <a:rPr lang="en-US" sz="2200" dirty="0" smtClean="0"/>
              <a:t>There is an element </a:t>
            </a:r>
            <a:r>
              <a:rPr lang="en-US" sz="2200" i="1" dirty="0" smtClean="0"/>
              <a:t>e</a:t>
            </a:r>
            <a:r>
              <a:rPr lang="en-US" sz="2200" dirty="0" smtClean="0"/>
              <a:t> in </a:t>
            </a:r>
            <a:r>
              <a:rPr lang="en-US" sz="2200" i="1" dirty="0" smtClean="0"/>
              <a:t>G </a:t>
            </a:r>
            <a:r>
              <a:rPr lang="en-US" sz="2200" dirty="0" smtClean="0"/>
              <a:t>such that </a:t>
            </a:r>
            <a:r>
              <a:rPr lang="en-US" sz="2200" i="1" dirty="0" smtClean="0"/>
              <a:t>a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e = e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a = a 			</a:t>
            </a:r>
            <a:r>
              <a:rPr lang="en-US" sz="2200" dirty="0" smtClean="0"/>
              <a:t>for all </a:t>
            </a:r>
            <a:r>
              <a:rPr lang="en-US" sz="2200" i="1" dirty="0" smtClean="0"/>
              <a:t>a</a:t>
            </a:r>
            <a:r>
              <a:rPr lang="en-US" sz="2200" dirty="0" smtClean="0"/>
              <a:t> in </a:t>
            </a:r>
            <a:r>
              <a:rPr lang="en-US" sz="2200" i="1" dirty="0" smtClean="0"/>
              <a:t>G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(A4) Inverse element: </a:t>
            </a:r>
            <a:r>
              <a:rPr lang="en-US" sz="2200" dirty="0" smtClean="0"/>
              <a:t>For each </a:t>
            </a:r>
            <a:r>
              <a:rPr lang="en-US" sz="2200" i="1" dirty="0" smtClean="0"/>
              <a:t>a</a:t>
            </a:r>
            <a:r>
              <a:rPr lang="en-US" sz="2200" dirty="0" smtClean="0"/>
              <a:t> in </a:t>
            </a:r>
            <a:r>
              <a:rPr lang="en-US" sz="2200" i="1" dirty="0" smtClean="0"/>
              <a:t>G</a:t>
            </a:r>
            <a:r>
              <a:rPr lang="en-US" sz="2200" dirty="0" smtClean="0"/>
              <a:t> there is an element </a:t>
            </a:r>
            <a:r>
              <a:rPr lang="en-US" sz="2200" i="1" dirty="0" smtClean="0"/>
              <a:t>a′</a:t>
            </a:r>
            <a:r>
              <a:rPr lang="en-US" sz="2200" dirty="0" smtClean="0"/>
              <a:t> in </a:t>
            </a:r>
            <a:r>
              <a:rPr lang="en-US" sz="2200" i="1" dirty="0" smtClean="0"/>
              <a:t>G</a:t>
            </a:r>
            <a:r>
              <a:rPr lang="en-US" sz="2200" dirty="0" smtClean="0"/>
              <a:t> such that 			</a:t>
            </a:r>
            <a:r>
              <a:rPr lang="en-US" sz="2200" i="1" dirty="0" smtClean="0"/>
              <a:t>a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a′ = a′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a = e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(A5) Commutative: </a:t>
            </a:r>
            <a:r>
              <a:rPr lang="en-US" sz="2200" dirty="0" smtClean="0"/>
              <a:t>	</a:t>
            </a:r>
            <a:r>
              <a:rPr lang="en-US" sz="2200" i="1" dirty="0" smtClean="0"/>
              <a:t>a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b = b </a:t>
            </a:r>
            <a:r>
              <a:rPr lang="en-US" sz="2400" i="1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200" i="1" dirty="0" smtClean="0"/>
              <a:t> a </a:t>
            </a:r>
            <a:r>
              <a:rPr lang="en-US" sz="2200" dirty="0" smtClean="0"/>
              <a:t>for all </a:t>
            </a:r>
            <a:r>
              <a:rPr lang="en-US" sz="2200" i="1" dirty="0" smtClean="0"/>
              <a:t>a, b </a:t>
            </a:r>
            <a:r>
              <a:rPr lang="en-US" sz="2200" dirty="0" smtClean="0"/>
              <a:t>in </a:t>
            </a:r>
            <a:r>
              <a:rPr lang="en-US" sz="2200" i="1" dirty="0" smtClean="0"/>
              <a:t>G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182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6237312"/>
            <a:ext cx="108012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31673"/>
            <a:ext cx="9360024" cy="1412875"/>
          </a:xfrm>
        </p:spPr>
        <p:txBody>
          <a:bodyPr/>
          <a:lstStyle/>
          <a:p>
            <a:r>
              <a:rPr lang="en-US" dirty="0" smtClean="0"/>
              <a:t>Elliptic Curves </a:t>
            </a:r>
            <a:r>
              <a:rPr lang="en-US" dirty="0" smtClean="0"/>
              <a:t>over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GF(2</a:t>
            </a:r>
            <a:r>
              <a:rPr lang="en-US" i="1" baseline="30000" dirty="0"/>
              <a:t>m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570787" cy="13620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Elliptic curve cryptography uses curves whose variables and coefficients are finite</a:t>
            </a:r>
          </a:p>
          <a:p>
            <a:r>
              <a:rPr lang="en-US" sz="1800" dirty="0" smtClean="0"/>
              <a:t>Two families of elliptic curves are used in cryptographic applications: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2895600"/>
          <a:ext cx="8686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 Over Z</a:t>
            </a:r>
            <a:r>
              <a:rPr lang="en-US" baseline="-25000" dirty="0" smtClean="0"/>
              <a:t>p</a:t>
            </a:r>
            <a:endParaRPr lang="en-AU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701811766"/>
                  </p:ext>
                </p:extLst>
              </p:nvPr>
            </p:nvGraphicFramePr>
            <p:xfrm>
              <a:off x="152400" y="2348880"/>
              <a:ext cx="8686800" cy="381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701811766"/>
                  </p:ext>
                </p:extLst>
              </p:nvPr>
            </p:nvGraphicFramePr>
            <p:xfrm>
              <a:off x="152400" y="2348880"/>
              <a:ext cx="8686800" cy="381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36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22594" r="22594"/>
              <a:stretch>
                <a:fillRect/>
              </a:stretch>
            </p:blipFill>
          </mc:Choice>
          <mc:Fallback>
            <p:blipFill>
              <a:blip r:embed="rId4"/>
              <a:srcRect l="22594" r="22594"/>
              <a:stretch>
                <a:fillRect/>
              </a:stretch>
            </p:blipFill>
          </mc:Fallback>
        </mc:AlternateContent>
        <p:spPr>
          <a:xfrm>
            <a:off x="808403" y="1828800"/>
            <a:ext cx="7361133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+mn-lt"/>
              </a:rPr>
              <a:t>Table 10.1  </a:t>
            </a:r>
          </a:p>
          <a:p>
            <a:pPr algn="ctr"/>
            <a:r>
              <a:rPr lang="en-US" sz="3200" dirty="0" smtClean="0">
                <a:latin typeface="+mn-lt"/>
              </a:rPr>
              <a:t>Points (other than </a:t>
            </a:r>
            <a:r>
              <a:rPr lang="en-US" sz="3200" i="1" dirty="0" smtClean="0">
                <a:latin typeface="+mn-lt"/>
              </a:rPr>
              <a:t>O</a:t>
            </a:r>
            <a:r>
              <a:rPr lang="en-US" sz="3200" dirty="0" smtClean="0">
                <a:latin typeface="+mn-lt"/>
              </a:rPr>
              <a:t>) on the Elliptic Curve E</a:t>
            </a:r>
            <a:r>
              <a:rPr lang="en-US" sz="3200" baseline="-25000" dirty="0" smtClean="0">
                <a:latin typeface="+mn-lt"/>
              </a:rPr>
              <a:t>23</a:t>
            </a:r>
            <a:r>
              <a:rPr lang="en-US" sz="3200" dirty="0" smtClean="0">
                <a:latin typeface="+mn-lt"/>
              </a:rPr>
              <a:t>(1, 1) 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4118" t="20000" r="1176" b="15455"/>
              <a:stretch>
                <a:fillRect/>
              </a:stretch>
            </p:blipFill>
          </mc:Choice>
          <mc:Fallback>
            <p:blipFill>
              <a:blip r:embed="rId4"/>
              <a:srcRect l="14118" t="20000" r="1176" b="15455"/>
              <a:stretch>
                <a:fillRect/>
              </a:stretch>
            </p:blipFill>
          </mc:Fallback>
        </mc:AlternateContent>
        <p:spPr>
          <a:xfrm>
            <a:off x="1371600" y="0"/>
            <a:ext cx="6954631" cy="6857999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Elliptic Curves Over GF(2</a:t>
            </a:r>
            <a:r>
              <a:rPr lang="en-US" i="1" baseline="30000" dirty="0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867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a cubic equation in which the variables and coefficients all take on values in GF(2</a:t>
            </a:r>
            <a:r>
              <a:rPr lang="en-US" i="1" baseline="30000" dirty="0" smtClean="0"/>
              <a:t>m</a:t>
            </a:r>
            <a:r>
              <a:rPr lang="en-US" dirty="0" smtClean="0"/>
              <a:t>) for some number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Calculations are performed using the rules of arithmetic in GF(2</a:t>
            </a:r>
            <a:r>
              <a:rPr lang="en-US" i="1" baseline="30000" dirty="0" smtClean="0"/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form of cubic equation appropriate for cryptographic applications for elliptic curves is somewhat different for GF(2</a:t>
            </a:r>
            <a:r>
              <a:rPr lang="en-US" i="1" baseline="30000" dirty="0" smtClean="0"/>
              <a:t>m</a:t>
            </a:r>
            <a:r>
              <a:rPr lang="en-US" dirty="0" smtClean="0"/>
              <a:t>) than for Z</a:t>
            </a:r>
            <a:r>
              <a:rPr lang="en-US" i="1" baseline="-25000" dirty="0" smtClean="0"/>
              <a:t>p</a:t>
            </a:r>
          </a:p>
          <a:p>
            <a:pPr lvl="1"/>
            <a:r>
              <a:rPr lang="en-US" dirty="0" smtClean="0"/>
              <a:t>It is understood that the variables </a:t>
            </a:r>
            <a:r>
              <a:rPr lang="en-US" i="1" dirty="0" smtClean="0"/>
              <a:t>x </a:t>
            </a:r>
            <a:r>
              <a:rPr lang="en-US" dirty="0" smtClean="0"/>
              <a:t>and </a:t>
            </a:r>
            <a:r>
              <a:rPr lang="en-US" i="1" dirty="0" smtClean="0"/>
              <a:t>y </a:t>
            </a:r>
            <a:r>
              <a:rPr lang="en-US" dirty="0" smtClean="0"/>
              <a:t>and the coefficients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 </a:t>
            </a:r>
            <a:r>
              <a:rPr lang="en-US" dirty="0" smtClean="0"/>
              <a:t>are elements of GF(2</a:t>
            </a:r>
            <a:r>
              <a:rPr lang="en-US" i="1" baseline="30000" dirty="0" smtClean="0"/>
              <a:t>m</a:t>
            </a:r>
            <a:r>
              <a:rPr lang="en-US" dirty="0" smtClean="0"/>
              <a:t>) and that calculations are performed in GF(2</a:t>
            </a:r>
            <a:r>
              <a:rPr lang="en-US" i="1" baseline="30000" dirty="0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5294" t="36364" r="24706" b="12727"/>
              <a:stretch>
                <a:fillRect/>
              </a:stretch>
            </p:blipFill>
          </mc:Choice>
          <mc:Fallback>
            <p:blipFill>
              <a:blip r:embed="rId4"/>
              <a:srcRect l="15294" t="36364" r="24706" b="12727"/>
              <a:stretch>
                <a:fillRect/>
              </a:stretch>
            </p:blipFill>
          </mc:Fallback>
        </mc:AlternateContent>
        <p:spPr>
          <a:xfrm>
            <a:off x="1676401" y="0"/>
            <a:ext cx="6245666" cy="685800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Elliptic Curve Cryptography (ECC)</a:t>
            </a:r>
            <a:endParaRPr lang="en-AU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714875"/>
          </a:xfrm>
        </p:spPr>
        <p:txBody>
          <a:bodyPr>
            <a:normAutofit/>
          </a:bodyPr>
          <a:lstStyle/>
          <a:p>
            <a:r>
              <a:rPr lang="en-US" dirty="0" smtClean="0"/>
              <a:t>Addition operation in ECC is the counterpart of modular multiplication in RSA</a:t>
            </a:r>
          </a:p>
          <a:p>
            <a:r>
              <a:rPr lang="en-US" dirty="0" smtClean="0"/>
              <a:t>Multiple addition is the counterpart of modular exponentiation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3657600"/>
          <a:ext cx="75438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1765" t="6364" r="10588" b="18182"/>
              <a:stretch>
                <a:fillRect/>
              </a:stretch>
            </p:blipFill>
          </mc:Choice>
          <mc:Fallback>
            <p:blipFill>
              <a:blip r:embed="rId4"/>
              <a:srcRect l="11765" t="6364" r="10588" b="18182"/>
              <a:stretch>
                <a:fillRect/>
              </a:stretch>
            </p:blipFill>
          </mc:Fallback>
        </mc:AlternateContent>
        <p:spPr>
          <a:xfrm>
            <a:off x="1828800" y="0"/>
            <a:ext cx="5407409" cy="6800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6381328"/>
            <a:ext cx="86409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10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3" name="Subtitle 13"/>
          <p:cNvSpPr>
            <a:spLocks noGrp="1"/>
          </p:cNvSpPr>
          <p:nvPr>
            <p:ph type="subTitle" idx="1"/>
          </p:nvPr>
        </p:nvSpPr>
        <p:spPr>
          <a:xfrm>
            <a:off x="1524000" y="5334000"/>
            <a:ext cx="6096000" cy="852488"/>
          </a:xfrm>
        </p:spPr>
        <p:txBody>
          <a:bodyPr>
            <a:normAutofit fontScale="92500"/>
          </a:bodyPr>
          <a:lstStyle/>
          <a:p>
            <a:r>
              <a:rPr lang="en-AU" sz="3600" dirty="0" smtClean="0"/>
              <a:t>Other Public-Key Cryptosystems</a:t>
            </a:r>
            <a:endParaRPr lang="en-US" sz="3600" dirty="0" smtClean="0"/>
          </a:p>
        </p:txBody>
      </p:sp>
      <p:pic>
        <p:nvPicPr>
          <p:cNvPr id="6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ECC Encryption/Decryption</a:t>
            </a:r>
            <a:endParaRPr lang="en-AU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762125"/>
            <a:ext cx="7620001" cy="45624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Several approaches using elliptic curves have been analyzed</a:t>
            </a:r>
          </a:p>
          <a:p>
            <a:r>
              <a:rPr lang="en-US" dirty="0" smtClean="0"/>
              <a:t>Must first encode any message </a:t>
            </a:r>
            <a:r>
              <a:rPr lang="en-US" i="1" dirty="0" smtClean="0"/>
              <a:t>m</a:t>
            </a:r>
            <a:r>
              <a:rPr lang="en-US" dirty="0" smtClean="0"/>
              <a:t> as a point on the elliptic curve P</a:t>
            </a:r>
            <a:r>
              <a:rPr lang="en-US" i="1" baseline="-25000" dirty="0" smtClean="0"/>
              <a:t>m</a:t>
            </a:r>
          </a:p>
          <a:p>
            <a:r>
              <a:rPr lang="en-US" dirty="0" smtClean="0"/>
              <a:t>Select suitable curve and point </a:t>
            </a:r>
            <a:r>
              <a:rPr lang="en-US" i="1" dirty="0" smtClean="0"/>
              <a:t>G</a:t>
            </a:r>
            <a:r>
              <a:rPr lang="en-US" dirty="0" smtClean="0"/>
              <a:t> as in Diffie-Hellman</a:t>
            </a:r>
          </a:p>
          <a:p>
            <a:r>
              <a:rPr lang="en-US" dirty="0" smtClean="0"/>
              <a:t>Each user chooses a private key </a:t>
            </a:r>
            <a:r>
              <a:rPr lang="en-US" i="1" dirty="0" smtClean="0"/>
              <a:t>n</a:t>
            </a:r>
            <a:r>
              <a:rPr lang="en-US" i="1" baseline="-25000" dirty="0" smtClean="0"/>
              <a:t>A </a:t>
            </a:r>
            <a:r>
              <a:rPr lang="en-US" dirty="0" smtClean="0"/>
              <a:t>and generates a public key </a:t>
            </a:r>
            <a:r>
              <a:rPr lang="en-US" i="1" dirty="0" smtClean="0"/>
              <a:t>P</a:t>
            </a:r>
            <a:r>
              <a:rPr lang="en-US" i="1" baseline="-25000" dirty="0" smtClean="0"/>
              <a:t>A</a:t>
            </a:r>
            <a:r>
              <a:rPr lang="en-US" i="1" dirty="0" smtClean="0"/>
              <a:t>=n</a:t>
            </a:r>
            <a:r>
              <a:rPr lang="en-US" sz="2839" i="1" baseline="-25000" dirty="0" smtClean="0"/>
              <a:t>A</a:t>
            </a:r>
            <a:r>
              <a:rPr lang="en-US" i="1" dirty="0" smtClean="0"/>
              <a:t> * G</a:t>
            </a:r>
          </a:p>
          <a:p>
            <a:r>
              <a:rPr lang="en-US" dirty="0" smtClean="0"/>
              <a:t>To encrypt and send  message P</a:t>
            </a:r>
            <a:r>
              <a:rPr lang="en-US" sz="2839" i="1" baseline="-25000" dirty="0" smtClean="0"/>
              <a:t>m</a:t>
            </a:r>
            <a:r>
              <a:rPr lang="en-US" dirty="0" smtClean="0"/>
              <a:t> to B, A chooses a random positive integer </a:t>
            </a:r>
            <a:r>
              <a:rPr lang="en-US" i="1" dirty="0" smtClean="0"/>
              <a:t>k </a:t>
            </a:r>
            <a:r>
              <a:rPr lang="en-US" dirty="0" smtClean="0"/>
              <a:t>and produces the ciphertext </a:t>
            </a:r>
            <a:r>
              <a:rPr lang="en-US" i="1" dirty="0" smtClean="0"/>
              <a:t>C</a:t>
            </a:r>
            <a:r>
              <a:rPr lang="en-US" sz="2880" i="1" baseline="-25000" dirty="0" smtClean="0"/>
              <a:t>m</a:t>
            </a:r>
            <a:r>
              <a:rPr lang="en-US" i="1" dirty="0" smtClean="0"/>
              <a:t> consisting of the pair of points:</a:t>
            </a:r>
          </a:p>
          <a:p>
            <a:pPr lvl="1">
              <a:buNone/>
            </a:pPr>
            <a:r>
              <a:rPr lang="en-US" i="1" dirty="0" smtClean="0"/>
              <a:t>	</a:t>
            </a:r>
          </a:p>
          <a:p>
            <a:pPr lvl="1">
              <a:buNone/>
            </a:pPr>
            <a:r>
              <a:rPr lang="en-US" i="1" dirty="0" smtClean="0"/>
              <a:t>			 C</a:t>
            </a:r>
            <a:r>
              <a:rPr lang="en-US" sz="2880" i="1" baseline="-25000" dirty="0" smtClean="0">
                <a:cs typeface="ＭＳ Ｐゴシック" pitchFamily="-84" charset="-128"/>
              </a:rPr>
              <a:t>m </a:t>
            </a:r>
            <a:r>
              <a:rPr lang="en-US" i="1" dirty="0" smtClean="0"/>
              <a:t>= {kG, P</a:t>
            </a:r>
            <a:r>
              <a:rPr lang="en-US" sz="2639" i="1" baseline="-25000" dirty="0" smtClean="0"/>
              <a:t>m</a:t>
            </a:r>
            <a:r>
              <a:rPr lang="en-US" i="1" dirty="0" smtClean="0"/>
              <a:t>+kP</a:t>
            </a:r>
            <a:r>
              <a:rPr lang="en-US" sz="2639" i="1" baseline="-25000" dirty="0" smtClean="0"/>
              <a:t>B</a:t>
            </a:r>
            <a:r>
              <a:rPr lang="en-US" i="1" dirty="0" smtClean="0"/>
              <a:t>}</a:t>
            </a:r>
          </a:p>
          <a:p>
            <a:r>
              <a:rPr lang="en-US" dirty="0" smtClean="0"/>
              <a:t>To decrypt the ciphertext, B multiplies the first point in the pair by B’s secret key and subtracts the result from the second point: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           P</a:t>
            </a:r>
            <a:r>
              <a:rPr lang="en-US" sz="2880" i="1" baseline="-25000" dirty="0" smtClean="0"/>
              <a:t>m</a:t>
            </a:r>
            <a:r>
              <a:rPr lang="en-AU" i="1" dirty="0" smtClean="0"/>
              <a:t>+k</a:t>
            </a:r>
            <a:r>
              <a:rPr lang="en-US" i="1" dirty="0" smtClean="0"/>
              <a:t>P</a:t>
            </a:r>
            <a:r>
              <a:rPr lang="en-US" sz="2880" i="1" baseline="-25000" dirty="0" smtClean="0"/>
              <a:t>B</a:t>
            </a:r>
            <a:r>
              <a:rPr lang="en-AU" i="1" dirty="0" smtClean="0"/>
              <a:t>–</a:t>
            </a:r>
            <a:r>
              <a:rPr lang="en-US" i="1" dirty="0" smtClean="0"/>
              <a:t>n</a:t>
            </a:r>
            <a:r>
              <a:rPr lang="en-US" sz="2880" i="1" baseline="-25000" dirty="0" smtClean="0"/>
              <a:t>B</a:t>
            </a:r>
            <a:r>
              <a:rPr lang="en-AU" i="1" dirty="0" smtClean="0"/>
              <a:t>(kG) = </a:t>
            </a:r>
            <a:r>
              <a:rPr lang="en-US" i="1" dirty="0" smtClean="0"/>
              <a:t>P</a:t>
            </a:r>
            <a:r>
              <a:rPr lang="en-US" sz="2880" i="1" baseline="-25000" dirty="0" smtClean="0"/>
              <a:t>m</a:t>
            </a:r>
            <a:r>
              <a:rPr lang="en-AU" i="1" dirty="0" smtClean="0"/>
              <a:t>+k(</a:t>
            </a:r>
            <a:r>
              <a:rPr lang="en-US" i="1" dirty="0" smtClean="0"/>
              <a:t>n</a:t>
            </a:r>
            <a:r>
              <a:rPr lang="en-US" sz="2880" i="1" baseline="-25000" dirty="0" smtClean="0"/>
              <a:t>B</a:t>
            </a:r>
            <a:r>
              <a:rPr lang="en-AU" i="1" dirty="0" smtClean="0"/>
              <a:t>G)–</a:t>
            </a:r>
            <a:r>
              <a:rPr lang="en-US" i="1" dirty="0" smtClean="0"/>
              <a:t>n</a:t>
            </a:r>
            <a:r>
              <a:rPr lang="en-US" sz="2880" i="1" baseline="-25000" dirty="0" smtClean="0"/>
              <a:t>B</a:t>
            </a:r>
            <a:r>
              <a:rPr lang="en-AU" i="1" dirty="0" smtClean="0"/>
              <a:t>(kG) = </a:t>
            </a:r>
            <a:r>
              <a:rPr lang="en-US" i="1" dirty="0" smtClean="0"/>
              <a:t>P</a:t>
            </a:r>
            <a:r>
              <a:rPr lang="en-US" sz="2880" i="1" baseline="-25000" dirty="0" smtClean="0"/>
              <a:t>m</a:t>
            </a:r>
            <a:endParaRPr lang="en-AU" sz="288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Security of Elliptic Curve Cryptography</a:t>
            </a:r>
            <a:endParaRPr lang="en-AU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762125"/>
            <a:ext cx="7570787" cy="45624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the difficulty of the elliptic curve logarithm problem</a:t>
            </a:r>
          </a:p>
          <a:p>
            <a:r>
              <a:rPr lang="en-US" dirty="0" smtClean="0"/>
              <a:t>Fastest known technique is “Pollard rho method”</a:t>
            </a:r>
          </a:p>
          <a:p>
            <a:r>
              <a:rPr lang="en-US" dirty="0" smtClean="0"/>
              <a:t>Compared to factoring, can use much smaller key sizes than with RSA</a:t>
            </a:r>
          </a:p>
          <a:p>
            <a:r>
              <a:rPr lang="en-US" dirty="0" smtClean="0"/>
              <a:t>For equivalent key lengths computations are roughly equivalent</a:t>
            </a:r>
          </a:p>
          <a:p>
            <a:r>
              <a:rPr lang="en-US" dirty="0" smtClean="0"/>
              <a:t>Hence, for similar security ECC offers significant computational advantages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2743200"/>
            <a:ext cx="8507461" cy="380243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" y="39688"/>
            <a:ext cx="9144000" cy="2551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Table 10.3  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Comparable Key Sizes in Terms of Computational Effort for Cryptanalysis 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(NIST SP-800-57)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4008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+mn-lt"/>
              </a:rPr>
              <a:t>Note: L</a:t>
            </a:r>
            <a:r>
              <a:rPr lang="en-US" sz="1600" dirty="0" smtClean="0">
                <a:latin typeface="+mn-lt"/>
              </a:rPr>
              <a:t> = size of public key, </a:t>
            </a:r>
            <a:r>
              <a:rPr lang="en-US" sz="1600" i="1" dirty="0" smtClean="0">
                <a:latin typeface="+mn-lt"/>
              </a:rPr>
              <a:t>N</a:t>
            </a:r>
            <a:r>
              <a:rPr lang="en-US" sz="1600" dirty="0" smtClean="0">
                <a:latin typeface="+mn-lt"/>
              </a:rPr>
              <a:t> = size of private key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sz="4000" dirty="0" smtClean="0"/>
              <a:t>Pseudorandom Number Generation (PRNG) Based on Asymmetric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981200"/>
            <a:ext cx="7570787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asymmetric encryption algorithm produces apparently ransom output and can be used to build a PRNG</a:t>
            </a:r>
          </a:p>
          <a:p>
            <a:r>
              <a:rPr lang="en-US" dirty="0" smtClean="0"/>
              <a:t>Much slower than symmetric algorithms so they’re not used to generate open-ended PRNG bit streams</a:t>
            </a:r>
          </a:p>
          <a:p>
            <a:r>
              <a:rPr lang="en-US" dirty="0" smtClean="0"/>
              <a:t>Useful for creating a pseudorandom function (PRF) for generating a short pseudorandom bit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7273" b="18182"/>
              <a:stretch>
                <a:fillRect/>
              </a:stretch>
            </p:blipFill>
          </mc:Choice>
          <mc:Fallback>
            <p:blipFill>
              <a:blip r:embed="rId4"/>
              <a:srcRect t="27273" b="18182"/>
              <a:stretch>
                <a:fillRect/>
              </a:stretch>
            </p:blipFill>
          </mc:Fallback>
        </mc:AlternateContent>
        <p:spPr>
          <a:xfrm>
            <a:off x="0" y="228600"/>
            <a:ext cx="9144000" cy="6454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7624" y="6084004"/>
            <a:ext cx="144016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200"/>
              </a:lnSpc>
            </a:pPr>
            <a:r>
              <a:rPr lang="en-US" sz="5000" dirty="0" smtClean="0"/>
              <a:t>PRNG Based on Elliptic Curve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by the U.S. National Security Agency (NSA)</a:t>
            </a:r>
          </a:p>
          <a:p>
            <a:r>
              <a:rPr lang="en-US" dirty="0" smtClean="0"/>
              <a:t>Known as dual elliptic curve PRNG (DEC PRNG)</a:t>
            </a:r>
          </a:p>
          <a:p>
            <a:r>
              <a:rPr lang="en-US" dirty="0" smtClean="0"/>
              <a:t>Recommended in NIST SP 800-90, the ANSI standard X9.82, and the ISO standard 18031</a:t>
            </a:r>
          </a:p>
          <a:p>
            <a:r>
              <a:rPr lang="en-US" dirty="0" smtClean="0"/>
              <a:t>Has been some controversy regarding both the security and efficiency of this algorithm compared to other alternatives</a:t>
            </a:r>
          </a:p>
          <a:p>
            <a:pPr lvl="1"/>
            <a:r>
              <a:rPr lang="en-US" dirty="0" smtClean="0"/>
              <a:t>The only motivation for its use would be that it is used in a system that already implements ECC but does not implement any other symmetric, asymmetric, or hash cryptographic algorithm that could be used to build a PRNG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828800"/>
            <a:ext cx="3565525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Diffie-Hellman Key Exchange</a:t>
            </a:r>
          </a:p>
          <a:p>
            <a:pPr lvl="1"/>
            <a:r>
              <a:rPr lang="en-US" dirty="0" smtClean="0"/>
              <a:t>The algorithm</a:t>
            </a:r>
          </a:p>
          <a:p>
            <a:pPr lvl="1"/>
            <a:r>
              <a:rPr lang="en-US" dirty="0" smtClean="0"/>
              <a:t>Key exchange protocols</a:t>
            </a:r>
          </a:p>
          <a:p>
            <a:pPr lvl="1"/>
            <a:r>
              <a:rPr lang="en-US" dirty="0" smtClean="0"/>
              <a:t>Man-in-the-middle attack</a:t>
            </a:r>
          </a:p>
          <a:p>
            <a:r>
              <a:rPr lang="en-US" dirty="0" smtClean="0"/>
              <a:t>Elgamal cryptographic system</a:t>
            </a:r>
          </a:p>
          <a:p>
            <a:r>
              <a:rPr lang="en-US" dirty="0" smtClean="0"/>
              <a:t>Elliptic curve cryptography</a:t>
            </a:r>
          </a:p>
          <a:p>
            <a:pPr lvl="1"/>
            <a:r>
              <a:rPr lang="en-US" dirty="0" smtClean="0"/>
              <a:t>Analog of Diffie-Hellman key exchange</a:t>
            </a:r>
          </a:p>
          <a:p>
            <a:pPr lvl="1"/>
            <a:r>
              <a:rPr lang="en-US" dirty="0" smtClean="0"/>
              <a:t>Elliptic curve encryption/decryption</a:t>
            </a:r>
          </a:p>
          <a:p>
            <a:pPr lvl="1"/>
            <a:r>
              <a:rPr lang="en-US" dirty="0" smtClean="0"/>
              <a:t>Security of elliptic curve cryptography</a:t>
            </a:r>
            <a:endParaRPr lang="en-AU" dirty="0" smtClean="0"/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578475" y="2057400"/>
            <a:ext cx="3565525" cy="4800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Elliptic curve arithmetic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Abelian groups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Elliptic curves over real numbers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Elliptic curves over Z</a:t>
            </a:r>
            <a:r>
              <a:rPr lang="en-US" baseline="-25000" dirty="0" smtClean="0">
                <a:ea typeface="+mn-ea"/>
                <a:cs typeface="+mn-cs"/>
              </a:rPr>
              <a:t>p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Elliptic curves over GF(2</a:t>
            </a:r>
            <a:r>
              <a:rPr lang="en-US" i="1" baseline="30000" dirty="0" smtClean="0">
                <a:ea typeface="+mn-ea"/>
              </a:rPr>
              <a:t>m</a:t>
            </a:r>
            <a:r>
              <a:rPr lang="en-US" dirty="0" smtClean="0">
                <a:ea typeface="+mn-ea"/>
              </a:rPr>
              <a:t>)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Pseudorandom number generation based on an asymmetric cipher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PRNG based on RSA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r>
              <a:rPr lang="en-US" dirty="0" smtClean="0">
                <a:ea typeface="+mn-ea"/>
              </a:rPr>
              <a:t>PRNG based on elliptic curve cryptography</a:t>
            </a:r>
          </a:p>
        </p:txBody>
      </p:sp>
      <p:pic>
        <p:nvPicPr>
          <p:cNvPr id="5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30480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AU" dirty="0" smtClean="0"/>
              <a:t>Diffie-Hellman Key Exchange</a:t>
            </a:r>
            <a:endParaRPr lang="en-A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570787" cy="464820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First published public-key algorithm</a:t>
            </a:r>
          </a:p>
          <a:p>
            <a:r>
              <a:rPr lang="en-AU" dirty="0" smtClean="0"/>
              <a:t>A number of commercial products employ this key exchange technique</a:t>
            </a:r>
          </a:p>
          <a:p>
            <a:r>
              <a:rPr lang="en-AU" dirty="0" smtClean="0"/>
              <a:t>Purpose is to enable two users to securely exchange a key that can then be used for subsequent symmetric encryption of messages</a:t>
            </a:r>
          </a:p>
          <a:p>
            <a:r>
              <a:rPr lang="en-AU" dirty="0" smtClean="0"/>
              <a:t>The algorithm itself is limited to the exchange of secret values</a:t>
            </a:r>
          </a:p>
          <a:p>
            <a:r>
              <a:rPr lang="en-AU" dirty="0" smtClean="0"/>
              <a:t>Its effectiveness depends on the difficulty of computing discrete logarithms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4706" t="909" r="3529" b="21818"/>
              <a:stretch>
                <a:fillRect/>
              </a:stretch>
            </p:blipFill>
          </mc:Choice>
          <mc:Fallback>
            <p:blipFill>
              <a:blip r:embed="rId4"/>
              <a:srcRect l="4706" t="909" r="3529" b="21818"/>
              <a:stretch>
                <a:fillRect/>
              </a:stretch>
            </p:blipFill>
          </mc:Fallback>
        </mc:AlternateContent>
        <p:spPr>
          <a:xfrm>
            <a:off x="1447800" y="1"/>
            <a:ext cx="6293132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6237312"/>
            <a:ext cx="108012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Exchange Protocols</a:t>
            </a:r>
            <a:endParaRPr lang="en-AU" dirty="0"/>
          </a:p>
        </p:txBody>
      </p:sp>
      <p:sp>
        <p:nvSpPr>
          <p:cNvPr id="9625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Users could create random private/public Diffie-Hellman keys each time they communicate</a:t>
            </a:r>
          </a:p>
          <a:p>
            <a:r>
              <a:rPr lang="en-AU" dirty="0" smtClean="0"/>
              <a:t>Users could create a known private/public Diffie-Hellman key and publish in a directory, then consulted and used to securely communicate with them</a:t>
            </a:r>
          </a:p>
          <a:p>
            <a:r>
              <a:rPr lang="en-AU" dirty="0" smtClean="0"/>
              <a:t>Vulnerable to Man-in-the-Middle-Attack</a:t>
            </a:r>
          </a:p>
          <a:p>
            <a:r>
              <a:rPr lang="en-AU" dirty="0" smtClean="0"/>
              <a:t>Authentication of the keys is needed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5882" t="1818" r="5882" b="10000"/>
              <a:stretch>
                <a:fillRect/>
              </a:stretch>
            </p:blipFill>
          </mc:Choice>
          <mc:Fallback>
            <p:blipFill>
              <a:blip r:embed="rId4"/>
              <a:srcRect l="5882" t="1818" r="5882" b="10000"/>
              <a:stretch>
                <a:fillRect/>
              </a:stretch>
            </p:blipFill>
          </mc:Fallback>
        </mc:AlternateContent>
        <p:spPr>
          <a:xfrm>
            <a:off x="1828800" y="0"/>
            <a:ext cx="5302501" cy="6858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ElGamal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7719840"/>
                  </p:ext>
                </p:extLst>
              </p:nvPr>
            </p:nvGraphicFramePr>
            <p:xfrm>
              <a:off x="0" y="1524000"/>
              <a:ext cx="9143999" cy="53339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7719840"/>
                  </p:ext>
                </p:extLst>
              </p:nvPr>
            </p:nvGraphicFramePr>
            <p:xfrm>
              <a:off x="0" y="1524000"/>
              <a:ext cx="9143999" cy="53339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1765" t="6364" r="10588" b="10000"/>
              <a:stretch>
                <a:fillRect/>
              </a:stretch>
            </p:blipFill>
          </mc:Choice>
          <mc:Fallback>
            <p:blipFill>
              <a:blip r:embed="rId4"/>
              <a:srcRect l="11765" t="6364" r="10588" b="10000"/>
              <a:stretch>
                <a:fillRect/>
              </a:stretch>
            </p:blipFill>
          </mc:Fallback>
        </mc:AlternateContent>
        <p:spPr>
          <a:xfrm>
            <a:off x="2053853" y="0"/>
            <a:ext cx="4919802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3999" cy="1412875"/>
          </a:xfrm>
        </p:spPr>
        <p:txBody>
          <a:bodyPr/>
          <a:lstStyle/>
          <a:p>
            <a:r>
              <a:rPr lang="en-US" dirty="0" smtClean="0"/>
              <a:t>Elliptic Curve Arithmetic</a:t>
            </a:r>
            <a:endParaRPr lang="en-A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Most of the products and standards that use public-key cryptography for encryption and digital signatures use RSA</a:t>
            </a:r>
          </a:p>
          <a:p>
            <a:pPr lvl="1"/>
            <a:r>
              <a:rPr lang="en-AU" dirty="0" smtClean="0"/>
              <a:t>The key length for secure RSA use has increased over recent years and this has put a heavier processing load on applications using RSA</a:t>
            </a:r>
          </a:p>
          <a:p>
            <a:r>
              <a:rPr lang="en-AU" dirty="0" smtClean="0"/>
              <a:t>Elliptic curve cryptography (ECC) is showing up in standardization efforts including the IEEE P1363 Standard for Public-Key Cryptography</a:t>
            </a:r>
          </a:p>
          <a:p>
            <a:r>
              <a:rPr lang="en-AU" dirty="0" smtClean="0"/>
              <a:t>Principal attraction of ECC is that it appears to offer equal security for a far smaller key size</a:t>
            </a:r>
          </a:p>
          <a:p>
            <a:r>
              <a:rPr lang="en-AU" dirty="0" smtClean="0"/>
              <a:t>Confidence level in ECC is not yet as high as that in RSA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10213</TotalTime>
  <Words>1169</Words>
  <Application>Microsoft Office PowerPoint</Application>
  <PresentationFormat>On-screen Show (4:3)</PresentationFormat>
  <Paragraphs>145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ch01</vt:lpstr>
      <vt:lpstr>Infusion</vt:lpstr>
      <vt:lpstr>Introduction to Cryptography</vt:lpstr>
      <vt:lpstr>Chapter 10</vt:lpstr>
      <vt:lpstr>Diffie-Hellman Key Exchange</vt:lpstr>
      <vt:lpstr>PowerPoint Presentation</vt:lpstr>
      <vt:lpstr>Key Exchange Protocols</vt:lpstr>
      <vt:lpstr>PowerPoint Presentation</vt:lpstr>
      <vt:lpstr>ElGamal Cryptography</vt:lpstr>
      <vt:lpstr>PowerPoint Presentation</vt:lpstr>
      <vt:lpstr>Elliptic Curve Arithmetic</vt:lpstr>
      <vt:lpstr>Abelian Group</vt:lpstr>
      <vt:lpstr>PowerPoint Presentation</vt:lpstr>
      <vt:lpstr>Elliptic Curves over Zp &amp; GF(2m)</vt:lpstr>
      <vt:lpstr>Elliptic Curves Over Zp</vt:lpstr>
      <vt:lpstr>PowerPoint Presentation</vt:lpstr>
      <vt:lpstr>PowerPoint Presentation</vt:lpstr>
      <vt:lpstr>Elliptic Curves Over GF(2m)</vt:lpstr>
      <vt:lpstr>PowerPoint Presentation</vt:lpstr>
      <vt:lpstr>Elliptic Curve Cryptography (ECC)</vt:lpstr>
      <vt:lpstr>PowerPoint Presentation</vt:lpstr>
      <vt:lpstr>ECC Encryption/Decryption</vt:lpstr>
      <vt:lpstr>Security of Elliptic Curve Cryptography</vt:lpstr>
      <vt:lpstr>Table 10.3    Comparable Key Sizes in Terms of Computational Effort for Cryptanalysis  (NIST SP-800-57) </vt:lpstr>
      <vt:lpstr>Pseudorandom Number Generation (PRNG) Based on Asymmetric Cipher</vt:lpstr>
      <vt:lpstr>PowerPoint Presentation</vt:lpstr>
      <vt:lpstr>PRNG Based on Elliptic Curve Cryptography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10</dc:subject>
  <dc:creator>Dr Lawrie Brown</dc:creator>
  <cp:lastModifiedBy>Burmester</cp:lastModifiedBy>
  <cp:revision>52</cp:revision>
  <dcterms:created xsi:type="dcterms:W3CDTF">2013-02-16T01:00:05Z</dcterms:created>
  <dcterms:modified xsi:type="dcterms:W3CDTF">2018-03-29T17:09:07Z</dcterms:modified>
</cp:coreProperties>
</file>