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6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000B7-7DEB-4F62-9B9D-081CC852A414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C03E8-B4F3-49EB-A3BB-3BE3C7E22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8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3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3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1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7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3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3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77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9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7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1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111D1-7C3C-4069-A998-31AD8A91A4DF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EA1D-BA44-471E-9107-3B6DEDA5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4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toy example for RC4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253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33400" y="252493"/>
            <a:ext cx="8416389" cy="5711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5" marR="4454"/>
            <a:r>
              <a:rPr lang="en-US" sz="2500" dirty="0">
                <a:latin typeface="Times New Roman"/>
                <a:cs typeface="Times New Roman"/>
              </a:rPr>
              <a:t>3. </a:t>
            </a:r>
            <a:r>
              <a:rPr lang="en-US" sz="2500" dirty="0">
                <a:cs typeface="Times New Roman"/>
              </a:rPr>
              <a:t>N</a:t>
            </a:r>
            <a:r>
              <a:rPr sz="2500" dirty="0">
                <a:cs typeface="Times New Roman"/>
              </a:rPr>
              <a:t>ow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generate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3-</a:t>
            </a:r>
            <a:r>
              <a:rPr sz="2500" spc="-9" dirty="0">
                <a:cs typeface="Times New Roman"/>
              </a:rPr>
              <a:t>b</a:t>
            </a:r>
            <a:r>
              <a:rPr sz="2500" dirty="0">
                <a:cs typeface="Times New Roman"/>
              </a:rPr>
              <a:t>its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at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a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ti</a:t>
            </a:r>
            <a:r>
              <a:rPr sz="2500" spc="-9" dirty="0">
                <a:cs typeface="Times New Roman"/>
              </a:rPr>
              <a:t>m</a:t>
            </a:r>
            <a:r>
              <a:rPr sz="2500" dirty="0">
                <a:cs typeface="Times New Roman"/>
              </a:rPr>
              <a:t>e,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k</a:t>
            </a:r>
            <a:r>
              <a:rPr lang="en-US" sz="2500" dirty="0">
                <a:cs typeface="Courier New"/>
              </a:rPr>
              <a:t> =</a:t>
            </a:r>
            <a:r>
              <a:rPr lang="en-US" sz="2500" spc="-4" dirty="0">
                <a:cs typeface="Courier New"/>
              </a:rPr>
              <a:t> S[t]</a:t>
            </a:r>
            <a:r>
              <a:rPr sz="2500" dirty="0">
                <a:cs typeface="Times New Roman"/>
              </a:rPr>
              <a:t>,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that</a:t>
            </a:r>
            <a:r>
              <a:rPr sz="2500" spc="1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we</a:t>
            </a:r>
            <a:r>
              <a:rPr sz="2500" spc="100" dirty="0">
                <a:cs typeface="Times New Roman"/>
              </a:rPr>
              <a:t> </a:t>
            </a:r>
            <a:r>
              <a:rPr sz="2500" spc="-9" dirty="0">
                <a:cs typeface="Times New Roman"/>
              </a:rPr>
              <a:t>X</a:t>
            </a:r>
            <a:r>
              <a:rPr sz="2500" spc="-4" dirty="0">
                <a:cs typeface="Times New Roman"/>
              </a:rPr>
              <a:t>O</a:t>
            </a:r>
            <a:r>
              <a:rPr sz="2500" dirty="0">
                <a:cs typeface="Times New Roman"/>
              </a:rPr>
              <a:t>R</a:t>
            </a:r>
            <a:r>
              <a:rPr sz="2500" spc="10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with</a:t>
            </a:r>
            <a:r>
              <a:rPr sz="2500" spc="10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each</a:t>
            </a:r>
            <a:r>
              <a:rPr sz="2500" spc="10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3-bits</a:t>
            </a:r>
            <a:r>
              <a:rPr lang="en-US" sz="25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of</a:t>
            </a:r>
            <a:r>
              <a:rPr sz="2500" spc="96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plai</a:t>
            </a:r>
            <a:r>
              <a:rPr sz="2500" spc="-9" dirty="0">
                <a:cs typeface="Times New Roman"/>
              </a:rPr>
              <a:t>n</a:t>
            </a:r>
            <a:r>
              <a:rPr sz="2500" dirty="0">
                <a:cs typeface="Times New Roman"/>
              </a:rPr>
              <a:t>text</a:t>
            </a:r>
            <a:r>
              <a:rPr sz="2500" spc="96" dirty="0">
                <a:cs typeface="Times New Roman"/>
              </a:rPr>
              <a:t> </a:t>
            </a:r>
            <a:r>
              <a:rPr lang="en-US" sz="2500" dirty="0">
                <a:cs typeface="Times New Roman"/>
              </a:rPr>
              <a:t>P</a:t>
            </a:r>
            <a:r>
              <a:rPr lang="en-US" sz="2500" spc="-4" dirty="0">
                <a:cs typeface="Times New Roman"/>
              </a:rPr>
              <a:t> </a:t>
            </a:r>
            <a:r>
              <a:rPr lang="en-US" sz="2500" dirty="0">
                <a:cs typeface="Times New Roman"/>
              </a:rPr>
              <a:t>= [1 2 2 2] </a:t>
            </a:r>
            <a:r>
              <a:rPr sz="2500" dirty="0">
                <a:cs typeface="Times New Roman"/>
              </a:rPr>
              <a:t>to</a:t>
            </a:r>
            <a:r>
              <a:rPr sz="2500" spc="96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produce</a:t>
            </a:r>
            <a:r>
              <a:rPr sz="2500" spc="96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the </a:t>
            </a:r>
            <a:r>
              <a:rPr sz="2500" dirty="0" err="1">
                <a:cs typeface="Times New Roman"/>
              </a:rPr>
              <a:t>ciphertext</a:t>
            </a:r>
            <a:r>
              <a:rPr lang="en-US" sz="2500" dirty="0">
                <a:cs typeface="Times New Roman"/>
              </a:rPr>
              <a:t> C</a:t>
            </a:r>
            <a:r>
              <a:rPr sz="2500" dirty="0">
                <a:cs typeface="Times New Roman"/>
              </a:rPr>
              <a:t>.</a:t>
            </a:r>
            <a:r>
              <a:rPr sz="2500" spc="-4" dirty="0">
                <a:cs typeface="Times New Roman"/>
              </a:rPr>
              <a:t> </a:t>
            </a:r>
            <a:endParaRPr lang="en-US" sz="2500" spc="-4" dirty="0">
              <a:cs typeface="Times New Roman"/>
            </a:endParaRPr>
          </a:p>
          <a:p>
            <a:pPr marL="11135" marR="4454">
              <a:spcBef>
                <a:spcPts val="526"/>
              </a:spcBef>
              <a:spcAft>
                <a:spcPts val="1052"/>
              </a:spcAft>
            </a:pPr>
            <a:r>
              <a:rPr sz="2100" spc="-9" dirty="0">
                <a:cs typeface="Times New Roman"/>
              </a:rPr>
              <a:t>T</a:t>
            </a:r>
            <a:r>
              <a:rPr sz="2100" dirty="0">
                <a:cs typeface="Times New Roman"/>
              </a:rPr>
              <a:t>he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3-bits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k</a:t>
            </a:r>
            <a:r>
              <a:rPr sz="2100" spc="-4" dirty="0">
                <a:cs typeface="Times New Roman"/>
              </a:rPr>
              <a:t> </a:t>
            </a:r>
            <a:r>
              <a:rPr lang="en-US" sz="2100" dirty="0">
                <a:cs typeface="Times New Roman"/>
              </a:rPr>
              <a:t>are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generated</a:t>
            </a:r>
            <a:r>
              <a:rPr sz="2100" spc="-4" dirty="0">
                <a:cs typeface="Times New Roman"/>
              </a:rPr>
              <a:t> </a:t>
            </a:r>
            <a:r>
              <a:rPr lang="en-US" sz="2100" dirty="0">
                <a:cs typeface="Times New Roman"/>
              </a:rPr>
              <a:t>as follows</a:t>
            </a:r>
            <a:r>
              <a:rPr sz="2100" dirty="0">
                <a:cs typeface="Times New Roman"/>
              </a:rPr>
              <a:t>:</a:t>
            </a:r>
            <a:endParaRPr sz="2100" dirty="0">
              <a:cs typeface="Times New Roman"/>
            </a:endParaRPr>
          </a:p>
          <a:p>
            <a:pPr marL="641397" marR="4308828"/>
            <a:r>
              <a:rPr spc="-4" dirty="0">
                <a:cs typeface="Courier New"/>
              </a:rPr>
              <a:t>i</a:t>
            </a:r>
            <a:r>
              <a:rPr dirty="0">
                <a:cs typeface="Courier New"/>
              </a:rPr>
              <a:t>,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0; whil</a:t>
            </a:r>
            <a:r>
              <a:rPr dirty="0">
                <a:cs typeface="Courier New"/>
              </a:rPr>
              <a:t>e</a:t>
            </a:r>
            <a:r>
              <a:rPr spc="-4" dirty="0">
                <a:cs typeface="Courier New"/>
              </a:rPr>
              <a:t> (true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{</a:t>
            </a:r>
          </a:p>
          <a:p>
            <a:pPr marL="641397"/>
            <a:r>
              <a:rPr dirty="0">
                <a:cs typeface="Courier New"/>
              </a:rPr>
              <a:t>i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</a:t>
            </a:r>
            <a:r>
              <a:rPr dirty="0">
                <a:cs typeface="Courier New"/>
              </a:rPr>
              <a:t>i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1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</a:t>
            </a:r>
            <a:endParaRPr dirty="0">
              <a:cs typeface="Courier New"/>
            </a:endParaRPr>
          </a:p>
          <a:p>
            <a:pPr marL="641397" marR="3440269"/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</a:t>
            </a:r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S[i]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 Swa</a:t>
            </a:r>
            <a:r>
              <a:rPr dirty="0">
                <a:cs typeface="Courier New"/>
              </a:rPr>
              <a:t>p</a:t>
            </a:r>
            <a:r>
              <a:rPr spc="-4" dirty="0">
                <a:cs typeface="Courier New"/>
              </a:rPr>
              <a:t> (S[i]</a:t>
            </a:r>
            <a:r>
              <a:rPr dirty="0">
                <a:cs typeface="Courier New"/>
              </a:rPr>
              <a:t>,</a:t>
            </a:r>
            <a:r>
              <a:rPr spc="-4" dirty="0">
                <a:cs typeface="Courier New"/>
              </a:rPr>
              <a:t> S[j]);</a:t>
            </a:r>
            <a:endParaRPr dirty="0">
              <a:cs typeface="Courier New"/>
            </a:endParaRPr>
          </a:p>
          <a:p>
            <a:pPr marL="641397" marR="3240390"/>
            <a:r>
              <a:rPr dirty="0">
                <a:cs typeface="Courier New"/>
              </a:rPr>
              <a:t>t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(S[i</a:t>
            </a:r>
            <a:r>
              <a:rPr dirty="0">
                <a:cs typeface="Courier New"/>
              </a:rPr>
              <a:t>]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S[j]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 </a:t>
            </a:r>
            <a:r>
              <a:rPr dirty="0">
                <a:cs typeface="Courier New"/>
              </a:rPr>
              <a:t>k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S[t]</a:t>
            </a:r>
            <a:r>
              <a:rPr dirty="0">
                <a:cs typeface="Courier New"/>
              </a:rPr>
              <a:t>;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}</a:t>
            </a:r>
            <a:endParaRPr sz="2100" dirty="0">
              <a:cs typeface="Times New Roman"/>
            </a:endParaRPr>
          </a:p>
          <a:p>
            <a:pPr marL="11135">
              <a:spcBef>
                <a:spcPts val="1052"/>
              </a:spcBef>
            </a:pPr>
            <a:r>
              <a:rPr lang="en-US" sz="2100" u="sng" dirty="0">
                <a:solidFill>
                  <a:srgbClr val="FF0000"/>
                </a:solidFill>
                <a:cs typeface="Times New Roman"/>
              </a:rPr>
              <a:t>F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irst 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iteratio</a:t>
            </a:r>
            <a:r>
              <a:rPr sz="2100" u="sng" spc="-9" dirty="0">
                <a:solidFill>
                  <a:srgbClr val="FF0000"/>
                </a:solidFill>
                <a:cs typeface="Times New Roman"/>
              </a:rPr>
              <a:t>n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:</a:t>
            </a:r>
          </a:p>
          <a:p>
            <a:pPr marL="11135"/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3 7 4 6 0 1 5];</a:t>
            </a:r>
          </a:p>
          <a:p>
            <a:pPr marL="11135">
              <a:spcBef>
                <a:spcPts val="526"/>
              </a:spcBef>
            </a:pPr>
            <a:r>
              <a:rPr sz="2100" dirty="0">
                <a:cs typeface="Times New Roman"/>
              </a:rPr>
              <a:t>i </a:t>
            </a:r>
            <a:r>
              <a:rPr sz="2100" dirty="0">
                <a:cs typeface="Times New Roman"/>
              </a:rPr>
              <a:t>= (0 + 1) mod 8 =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1</a:t>
            </a:r>
          </a:p>
          <a:p>
            <a:pPr marL="11135" marR="3956393">
              <a:spcBef>
                <a:spcPts val="526"/>
              </a:spcBef>
            </a:pPr>
            <a:r>
              <a:rPr sz="2100" dirty="0">
                <a:cs typeface="Times New Roman"/>
              </a:rPr>
              <a:t>j = (0 + S[1]) </a:t>
            </a:r>
            <a:r>
              <a:rPr sz="2100" spc="-9" dirty="0">
                <a:cs typeface="Times New Roman"/>
              </a:rPr>
              <a:t>m</a:t>
            </a:r>
            <a:r>
              <a:rPr sz="2100" dirty="0">
                <a:cs typeface="Times New Roman"/>
              </a:rPr>
              <a:t>od 8 =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3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,</a:t>
            </a:r>
            <a:r>
              <a:rPr sz="2100" dirty="0">
                <a:cs typeface="Times New Roman"/>
              </a:rPr>
              <a:t> </a:t>
            </a:r>
            <a:r>
              <a:rPr lang="en-US" sz="2100" dirty="0">
                <a:cs typeface="Times New Roman"/>
              </a:rPr>
              <a:t>  </a:t>
            </a:r>
            <a:r>
              <a:rPr sz="2100" spc="-4" dirty="0">
                <a:cs typeface="Times New Roman"/>
              </a:rPr>
              <a:t>Swap(S[1</a:t>
            </a:r>
            <a:r>
              <a:rPr sz="2100" spc="-4" dirty="0">
                <a:cs typeface="Times New Roman"/>
              </a:rPr>
              <a:t>]</a:t>
            </a:r>
            <a:r>
              <a:rPr sz="2100" spc="4" dirty="0">
                <a:cs typeface="Times New Roman"/>
              </a:rPr>
              <a:t>,</a:t>
            </a:r>
            <a:r>
              <a:rPr sz="2100" dirty="0">
                <a:cs typeface="Times New Roman"/>
              </a:rPr>
              <a:t>S</a:t>
            </a:r>
            <a:r>
              <a:rPr sz="2100" spc="-4" dirty="0">
                <a:cs typeface="Times New Roman"/>
              </a:rPr>
              <a:t>[</a:t>
            </a:r>
            <a:r>
              <a:rPr sz="2100" spc="-4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spc="-4" dirty="0">
                <a:cs typeface="Times New Roman"/>
              </a:rPr>
              <a:t>])</a:t>
            </a:r>
            <a:endParaRPr sz="2100" dirty="0">
              <a:cs typeface="Times New Roman"/>
            </a:endParaRPr>
          </a:p>
          <a:p>
            <a:pPr marL="11135">
              <a:spcBef>
                <a:spcPts val="526"/>
              </a:spcBef>
            </a:pPr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4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7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3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6 0 1 5];</a:t>
            </a:r>
            <a:endParaRPr sz="2100" dirty="0">
              <a:cs typeface="Times New Roman"/>
            </a:endParaRPr>
          </a:p>
          <a:p>
            <a:pPr marL="11135" marR="3793260">
              <a:spcBef>
                <a:spcPts val="526"/>
              </a:spcBef>
            </a:pPr>
            <a:r>
              <a:rPr sz="2100" dirty="0">
                <a:cs typeface="Times New Roman"/>
              </a:rPr>
              <a:t>t = </a:t>
            </a:r>
            <a:r>
              <a:rPr sz="2100" spc="-4" dirty="0">
                <a:cs typeface="Times New Roman"/>
              </a:rPr>
              <a:t>(S[1</a:t>
            </a:r>
            <a:r>
              <a:rPr sz="2100" dirty="0">
                <a:cs typeface="Times New Roman"/>
              </a:rPr>
              <a:t>] + </a:t>
            </a:r>
            <a:r>
              <a:rPr sz="2100" spc="-4" dirty="0">
                <a:cs typeface="Times New Roman"/>
              </a:rPr>
              <a:t>S[3]</a:t>
            </a:r>
            <a:r>
              <a:rPr sz="2100" dirty="0">
                <a:cs typeface="Times New Roman"/>
              </a:rPr>
              <a:t>) </a:t>
            </a:r>
            <a:r>
              <a:rPr sz="2100" spc="-9" dirty="0">
                <a:cs typeface="Times New Roman"/>
              </a:rPr>
              <a:t>m</a:t>
            </a:r>
            <a:r>
              <a:rPr sz="2100" spc="-4" dirty="0">
                <a:cs typeface="Times New Roman"/>
              </a:rPr>
              <a:t>o</a:t>
            </a:r>
            <a:r>
              <a:rPr sz="2100" dirty="0">
                <a:cs typeface="Times New Roman"/>
              </a:rPr>
              <a:t>d 8 =</a:t>
            </a:r>
            <a:r>
              <a:rPr sz="2100" spc="4" dirty="0"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7</a:t>
            </a:r>
            <a:r>
              <a:rPr lang="en-US" sz="2100" dirty="0">
                <a:cs typeface="Times New Roman"/>
              </a:rPr>
              <a:t>, 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k = S[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7</a:t>
            </a:r>
            <a:r>
              <a:rPr sz="2100" dirty="0">
                <a:cs typeface="Times New Roman"/>
              </a:rPr>
              <a:t>] =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5</a:t>
            </a:r>
            <a:endParaRPr sz="2100" dirty="0">
              <a:solidFill>
                <a:srgbClr val="FF0000"/>
              </a:solidFill>
              <a:cs typeface="Times New Roman"/>
            </a:endParaRPr>
          </a:p>
          <a:p>
            <a:endParaRPr sz="2100" dirty="0">
              <a:cs typeface="Times New Roman"/>
            </a:endParaRPr>
          </a:p>
          <a:p>
            <a:pPr marL="11135"/>
            <a:r>
              <a:rPr lang="en-US" sz="2100" spc="-4" dirty="0">
                <a:cs typeface="Times New Roman"/>
              </a:rPr>
              <a:t>Since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P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[</a:t>
            </a:r>
            <a:r>
              <a:rPr sz="2100" dirty="0">
                <a:solidFill>
                  <a:srgbClr val="009644"/>
                </a:solidFill>
                <a:cs typeface="Times New Roman"/>
              </a:rPr>
              <a:t>1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2 2 2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]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, </a:t>
            </a:r>
            <a:r>
              <a:rPr lang="en-US" sz="2100" dirty="0">
                <a:cs typeface="Times New Roman"/>
              </a:rPr>
              <a:t>the first 3-bits of the </a:t>
            </a:r>
            <a:r>
              <a:rPr lang="en-US" sz="2100" dirty="0" err="1">
                <a:cs typeface="Times New Roman"/>
              </a:rPr>
              <a:t>ciphertext</a:t>
            </a:r>
            <a:r>
              <a:rPr lang="en-US" sz="2100" dirty="0">
                <a:cs typeface="Times New Roman"/>
              </a:rPr>
              <a:t> are: </a:t>
            </a:r>
          </a:p>
          <a:p>
            <a:pPr marL="11135"/>
            <a:r>
              <a:rPr lang="en-US" sz="2100" dirty="0">
                <a:cs typeface="Times New Roman"/>
              </a:rPr>
              <a:t>            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5</a:t>
            </a:r>
            <a:r>
              <a:rPr lang="en-US" sz="2100" dirty="0">
                <a:cs typeface="Times New Roman"/>
              </a:rPr>
              <a:t> XOR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1</a:t>
            </a:r>
            <a:r>
              <a:rPr lang="en-US" sz="2100" dirty="0">
                <a:cs typeface="Times New Roman"/>
              </a:rPr>
              <a:t> = 101 XOR 001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4</a:t>
            </a:r>
            <a:endParaRPr sz="1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0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26497" y="708510"/>
            <a:ext cx="8536961" cy="534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5" marR="4454">
              <a:spcAft>
                <a:spcPts val="526"/>
              </a:spcAft>
            </a:pP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P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= [1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2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2 2]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  S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= [2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4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7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3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6 0 1 5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]; i=1, j = 3, C =[4 . . . ]</a:t>
            </a:r>
            <a:endParaRPr sz="2100" dirty="0">
              <a:cs typeface="Times New Roman"/>
            </a:endParaRPr>
          </a:p>
          <a:p>
            <a:pPr marR="4308828"/>
            <a:r>
              <a:rPr sz="2100" spc="-4" dirty="0">
                <a:cs typeface="Courier New"/>
              </a:rPr>
              <a:t>i</a:t>
            </a:r>
            <a:r>
              <a:rPr dirty="0">
                <a:cs typeface="Courier New"/>
              </a:rPr>
              <a:t>,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0; whil</a:t>
            </a:r>
            <a:r>
              <a:rPr dirty="0">
                <a:cs typeface="Courier New"/>
              </a:rPr>
              <a:t>e</a:t>
            </a:r>
            <a:r>
              <a:rPr spc="-4" dirty="0">
                <a:cs typeface="Courier New"/>
              </a:rPr>
              <a:t> (true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{</a:t>
            </a:r>
          </a:p>
          <a:p>
            <a:r>
              <a:rPr dirty="0">
                <a:cs typeface="Courier New"/>
              </a:rPr>
              <a:t>i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</a:t>
            </a:r>
            <a:r>
              <a:rPr dirty="0">
                <a:cs typeface="Courier New"/>
              </a:rPr>
              <a:t>i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1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</a:t>
            </a:r>
            <a:endParaRPr dirty="0">
              <a:cs typeface="Courier New"/>
            </a:endParaRPr>
          </a:p>
          <a:p>
            <a:pPr marR="3440269"/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</a:t>
            </a:r>
            <a:r>
              <a:rPr dirty="0">
                <a:cs typeface="Courier New"/>
              </a:rPr>
              <a:t>j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S[i]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 Swa</a:t>
            </a:r>
            <a:r>
              <a:rPr dirty="0">
                <a:cs typeface="Courier New"/>
              </a:rPr>
              <a:t>p</a:t>
            </a:r>
            <a:r>
              <a:rPr spc="-4" dirty="0">
                <a:cs typeface="Courier New"/>
              </a:rPr>
              <a:t> (S[i]</a:t>
            </a:r>
            <a:r>
              <a:rPr dirty="0">
                <a:cs typeface="Courier New"/>
              </a:rPr>
              <a:t>,</a:t>
            </a:r>
            <a:r>
              <a:rPr spc="-4" dirty="0">
                <a:cs typeface="Courier New"/>
              </a:rPr>
              <a:t> S[j]);</a:t>
            </a:r>
            <a:endParaRPr dirty="0">
              <a:cs typeface="Courier New"/>
            </a:endParaRPr>
          </a:p>
          <a:p>
            <a:pPr marR="3240390"/>
            <a:r>
              <a:rPr dirty="0">
                <a:cs typeface="Courier New"/>
              </a:rPr>
              <a:t>t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(S[i</a:t>
            </a:r>
            <a:r>
              <a:rPr dirty="0">
                <a:cs typeface="Courier New"/>
              </a:rPr>
              <a:t>]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+</a:t>
            </a:r>
            <a:r>
              <a:rPr spc="-4" dirty="0">
                <a:cs typeface="Courier New"/>
              </a:rPr>
              <a:t> S[j]</a:t>
            </a:r>
            <a:r>
              <a:rPr dirty="0">
                <a:cs typeface="Courier New"/>
              </a:rPr>
              <a:t>)</a:t>
            </a:r>
            <a:r>
              <a:rPr spc="-4" dirty="0">
                <a:cs typeface="Courier New"/>
              </a:rPr>
              <a:t> mo</a:t>
            </a:r>
            <a:r>
              <a:rPr dirty="0">
                <a:cs typeface="Courier New"/>
              </a:rPr>
              <a:t>d</a:t>
            </a:r>
            <a:r>
              <a:rPr spc="-4" dirty="0">
                <a:cs typeface="Courier New"/>
              </a:rPr>
              <a:t> 8; </a:t>
            </a:r>
            <a:r>
              <a:rPr dirty="0">
                <a:cs typeface="Courier New"/>
              </a:rPr>
              <a:t>k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=</a:t>
            </a:r>
            <a:r>
              <a:rPr spc="-4" dirty="0">
                <a:cs typeface="Courier New"/>
              </a:rPr>
              <a:t> S[t]</a:t>
            </a:r>
            <a:r>
              <a:rPr dirty="0">
                <a:cs typeface="Courier New"/>
              </a:rPr>
              <a:t>;</a:t>
            </a:r>
            <a:r>
              <a:rPr spc="-4" dirty="0">
                <a:cs typeface="Courier New"/>
              </a:rPr>
              <a:t> </a:t>
            </a:r>
            <a:r>
              <a:rPr dirty="0">
                <a:cs typeface="Courier New"/>
              </a:rPr>
              <a:t>}</a:t>
            </a:r>
          </a:p>
          <a:p>
            <a:endParaRPr sz="2100" dirty="0">
              <a:cs typeface="Times New Roman"/>
            </a:endParaRPr>
          </a:p>
          <a:p>
            <a:pPr marL="11135"/>
            <a:r>
              <a:rPr lang="en-US" sz="2100" u="sng" dirty="0">
                <a:solidFill>
                  <a:srgbClr val="FF0000"/>
                </a:solidFill>
                <a:cs typeface="Times New Roman"/>
              </a:rPr>
              <a:t>S</a:t>
            </a:r>
            <a:r>
              <a:rPr lang="en-US" sz="2100" u="sng" dirty="0">
                <a:solidFill>
                  <a:srgbClr val="FF0000"/>
                </a:solidFill>
                <a:cs typeface="Times New Roman"/>
              </a:rPr>
              <a:t>econd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 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iteratio</a:t>
            </a:r>
            <a:r>
              <a:rPr sz="2100" u="sng" spc="-9" dirty="0">
                <a:solidFill>
                  <a:srgbClr val="FF0000"/>
                </a:solidFill>
                <a:cs typeface="Times New Roman"/>
              </a:rPr>
              <a:t>n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:</a:t>
            </a:r>
          </a:p>
          <a:p>
            <a:pPr marL="11135"/>
            <a:r>
              <a:rPr lang="en-US" sz="2100" dirty="0">
                <a:cs typeface="Times New Roman"/>
              </a:rPr>
              <a:t>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4</a:t>
            </a:r>
            <a:r>
              <a:rPr lang="en-US" sz="2100" dirty="0">
                <a:solidFill>
                  <a:srgbClr val="002060"/>
                </a:solidFill>
                <a:cs typeface="Times New Roman"/>
              </a:rPr>
              <a:t> 7 3 6 0 1 5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]</a:t>
            </a:r>
            <a:endParaRPr lang="en-US" sz="2100" dirty="0">
              <a:cs typeface="Times New Roman"/>
            </a:endParaRPr>
          </a:p>
          <a:p>
            <a:pPr marL="11135">
              <a:spcBef>
                <a:spcPts val="526"/>
              </a:spcBef>
            </a:pPr>
            <a:r>
              <a:rPr sz="2100" dirty="0">
                <a:cs typeface="Times New Roman"/>
              </a:rPr>
              <a:t>i </a:t>
            </a:r>
            <a:r>
              <a:rPr sz="2100" dirty="0">
                <a:cs typeface="Times New Roman"/>
              </a:rPr>
              <a:t>= </a:t>
            </a:r>
            <a:r>
              <a:rPr sz="2100" dirty="0">
                <a:cs typeface="Times New Roman"/>
              </a:rPr>
              <a:t>(</a:t>
            </a:r>
            <a:r>
              <a:rPr lang="en-US" sz="2100" dirty="0">
                <a:cs typeface="Times New Roman"/>
              </a:rPr>
              <a:t>1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+ 1) mod 8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2</a:t>
            </a:r>
            <a:endParaRPr sz="2100" dirty="0">
              <a:solidFill>
                <a:srgbClr val="FF0000"/>
              </a:solidFill>
              <a:cs typeface="Times New Roman"/>
            </a:endParaRPr>
          </a:p>
          <a:p>
            <a:pPr marL="11135" marR="3956393">
              <a:spcBef>
                <a:spcPts val="526"/>
              </a:spcBef>
            </a:pPr>
            <a:r>
              <a:rPr sz="2100" dirty="0">
                <a:cs typeface="Times New Roman"/>
              </a:rPr>
              <a:t>j = </a:t>
            </a:r>
            <a:r>
              <a:rPr sz="2100" dirty="0">
                <a:cs typeface="Times New Roman"/>
              </a:rPr>
              <a:t>(</a:t>
            </a:r>
            <a:r>
              <a:rPr lang="en-US" sz="2100" dirty="0">
                <a:cs typeface="Times New Roman"/>
              </a:rPr>
              <a:t>3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+ </a:t>
            </a:r>
            <a:r>
              <a:rPr sz="2100" dirty="0">
                <a:cs typeface="Times New Roman"/>
              </a:rPr>
              <a:t>S[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2</a:t>
            </a:r>
            <a:r>
              <a:rPr sz="2100" dirty="0">
                <a:cs typeface="Times New Roman"/>
              </a:rPr>
              <a:t>]) </a:t>
            </a:r>
            <a:r>
              <a:rPr sz="2100" spc="-9" dirty="0">
                <a:cs typeface="Times New Roman"/>
              </a:rPr>
              <a:t>m</a:t>
            </a:r>
            <a:r>
              <a:rPr sz="2100" dirty="0">
                <a:cs typeface="Times New Roman"/>
              </a:rPr>
              <a:t>od 8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2,</a:t>
            </a:r>
            <a:r>
              <a:rPr sz="2100" dirty="0">
                <a:cs typeface="Times New Roman"/>
              </a:rPr>
              <a:t> </a:t>
            </a:r>
            <a:r>
              <a:rPr lang="en-US" sz="2100" dirty="0">
                <a:cs typeface="Times New Roman"/>
              </a:rPr>
              <a:t>  </a:t>
            </a:r>
            <a:r>
              <a:rPr sz="2100" spc="-4" dirty="0">
                <a:cs typeface="Times New Roman"/>
              </a:rPr>
              <a:t>Swap(S[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2</a:t>
            </a:r>
            <a:r>
              <a:rPr sz="2100" spc="-4" dirty="0">
                <a:cs typeface="Times New Roman"/>
              </a:rPr>
              <a:t>]</a:t>
            </a:r>
            <a:r>
              <a:rPr sz="2100" spc="4" dirty="0">
                <a:cs typeface="Times New Roman"/>
              </a:rPr>
              <a:t>,</a:t>
            </a:r>
            <a:r>
              <a:rPr sz="2100" dirty="0">
                <a:cs typeface="Times New Roman"/>
              </a:rPr>
              <a:t>S</a:t>
            </a:r>
            <a:r>
              <a:rPr sz="2100" spc="-4" dirty="0">
                <a:cs typeface="Times New Roman"/>
              </a:rPr>
              <a:t>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2</a:t>
            </a:r>
            <a:r>
              <a:rPr sz="2100" spc="-4" dirty="0">
                <a:cs typeface="Times New Roman"/>
              </a:rPr>
              <a:t>])</a:t>
            </a:r>
            <a:endParaRPr sz="2100" dirty="0">
              <a:cs typeface="Times New Roman"/>
            </a:endParaRPr>
          </a:p>
          <a:p>
            <a:pPr marL="11135">
              <a:spcBef>
                <a:spcPts val="526"/>
              </a:spcBef>
            </a:pPr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4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7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3 6 0 1 5];</a:t>
            </a:r>
            <a:endParaRPr sz="2100" dirty="0">
              <a:cs typeface="Times New Roman"/>
            </a:endParaRPr>
          </a:p>
          <a:p>
            <a:pPr marL="11135" marR="3793260">
              <a:spcBef>
                <a:spcPts val="526"/>
              </a:spcBef>
            </a:pPr>
            <a:r>
              <a:rPr sz="2100" dirty="0">
                <a:cs typeface="Times New Roman"/>
              </a:rPr>
              <a:t>t = </a:t>
            </a:r>
            <a:r>
              <a:rPr sz="2100" spc="-4" dirty="0">
                <a:cs typeface="Times New Roman"/>
              </a:rPr>
              <a:t>(</a:t>
            </a:r>
            <a:r>
              <a:rPr sz="2100" spc="-4" dirty="0">
                <a:cs typeface="Times New Roman"/>
              </a:rPr>
              <a:t>S[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2</a:t>
            </a:r>
            <a:r>
              <a:rPr sz="2100" dirty="0">
                <a:cs typeface="Times New Roman"/>
              </a:rPr>
              <a:t>] </a:t>
            </a:r>
            <a:r>
              <a:rPr sz="2100" dirty="0">
                <a:cs typeface="Times New Roman"/>
              </a:rPr>
              <a:t>+ </a:t>
            </a:r>
            <a:r>
              <a:rPr sz="2100" spc="-4" dirty="0">
                <a:cs typeface="Times New Roman"/>
              </a:rPr>
              <a:t>S[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2</a:t>
            </a:r>
            <a:r>
              <a:rPr sz="2100" spc="-4" dirty="0">
                <a:cs typeface="Times New Roman"/>
              </a:rPr>
              <a:t>]</a:t>
            </a:r>
            <a:r>
              <a:rPr sz="2100" dirty="0">
                <a:cs typeface="Times New Roman"/>
              </a:rPr>
              <a:t>) </a:t>
            </a:r>
            <a:r>
              <a:rPr sz="2100" spc="-9" dirty="0">
                <a:cs typeface="Times New Roman"/>
              </a:rPr>
              <a:t>m</a:t>
            </a:r>
            <a:r>
              <a:rPr sz="2100" spc="-4" dirty="0">
                <a:cs typeface="Times New Roman"/>
              </a:rPr>
              <a:t>o</a:t>
            </a:r>
            <a:r>
              <a:rPr sz="2100" dirty="0">
                <a:cs typeface="Times New Roman"/>
              </a:rPr>
              <a:t>d 8 =</a:t>
            </a:r>
            <a:r>
              <a:rPr sz="2100" spc="4" dirty="0">
                <a:cs typeface="Times New Roman"/>
              </a:rPr>
              <a:t>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6</a:t>
            </a:r>
            <a:r>
              <a:rPr lang="en-US" sz="2100" dirty="0">
                <a:cs typeface="Times New Roman"/>
              </a:rPr>
              <a:t>, 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k = </a:t>
            </a:r>
            <a:r>
              <a:rPr sz="2100" dirty="0">
                <a:cs typeface="Times New Roman"/>
              </a:rPr>
              <a:t>S[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6</a:t>
            </a:r>
            <a:r>
              <a:rPr sz="2100" dirty="0">
                <a:cs typeface="Times New Roman"/>
              </a:rPr>
              <a:t>] </a:t>
            </a:r>
            <a:r>
              <a:rPr sz="2100" dirty="0">
                <a:cs typeface="Times New Roman"/>
              </a:rPr>
              <a:t>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1</a:t>
            </a:r>
            <a:endParaRPr lang="en-US" sz="2100" dirty="0">
              <a:solidFill>
                <a:srgbClr val="FF0000"/>
              </a:solidFill>
              <a:cs typeface="Times New Roman"/>
            </a:endParaRPr>
          </a:p>
          <a:p>
            <a:pPr marL="11135" marR="3793260">
              <a:spcBef>
                <a:spcPts val="526"/>
              </a:spcBef>
            </a:pPr>
            <a:endParaRPr lang="en-US" sz="2100" dirty="0">
              <a:cs typeface="Times New Roman"/>
            </a:endParaRPr>
          </a:p>
          <a:p>
            <a:pPr marL="11135"/>
            <a:r>
              <a:rPr lang="en-US" sz="2100" dirty="0">
                <a:cs typeface="Times New Roman"/>
              </a:rPr>
              <a:t>Second 3-bits of </a:t>
            </a:r>
            <a:r>
              <a:rPr lang="en-US" sz="2100" dirty="0" err="1">
                <a:cs typeface="Times New Roman"/>
              </a:rPr>
              <a:t>ciphertext</a:t>
            </a:r>
            <a:r>
              <a:rPr lang="en-US" sz="2100" dirty="0">
                <a:cs typeface="Times New Roman"/>
              </a:rPr>
              <a:t> are: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1</a:t>
            </a:r>
            <a:r>
              <a:rPr lang="en-US" sz="2100" dirty="0">
                <a:cs typeface="Times New Roman"/>
              </a:rPr>
              <a:t> </a:t>
            </a:r>
            <a:r>
              <a:rPr lang="en-US" sz="2100" spc="-4" dirty="0">
                <a:cs typeface="Times New Roman"/>
              </a:rPr>
              <a:t>XO</a:t>
            </a:r>
            <a:r>
              <a:rPr lang="en-US" sz="2100" dirty="0">
                <a:cs typeface="Times New Roman"/>
              </a:rPr>
              <a:t>R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2</a:t>
            </a:r>
            <a:r>
              <a:rPr lang="en-US" sz="2100" dirty="0">
                <a:cs typeface="Times New Roman"/>
              </a:rPr>
              <a:t> = </a:t>
            </a:r>
            <a:r>
              <a:rPr lang="en-US" sz="2100" spc="-4" dirty="0">
                <a:cs typeface="Times New Roman"/>
              </a:rPr>
              <a:t>00</a:t>
            </a:r>
            <a:r>
              <a:rPr lang="en-US" sz="2100" dirty="0">
                <a:cs typeface="Times New Roman"/>
              </a:rPr>
              <a:t>1 </a:t>
            </a:r>
            <a:r>
              <a:rPr lang="en-US" sz="2100" spc="-4" dirty="0">
                <a:cs typeface="Times New Roman"/>
              </a:rPr>
              <a:t>XO</a:t>
            </a:r>
            <a:r>
              <a:rPr lang="en-US" sz="2100" dirty="0">
                <a:cs typeface="Times New Roman"/>
              </a:rPr>
              <a:t>R </a:t>
            </a:r>
            <a:r>
              <a:rPr lang="en-US" sz="2100" spc="-4" dirty="0">
                <a:cs typeface="Times New Roman"/>
              </a:rPr>
              <a:t>010</a:t>
            </a:r>
            <a:r>
              <a:rPr lang="en-US" sz="2100" dirty="0">
                <a:cs typeface="Times New Roman"/>
              </a:rPr>
              <a:t> = </a:t>
            </a:r>
            <a:r>
              <a:rPr lang="en-US" sz="2100" spc="-4" dirty="0">
                <a:cs typeface="Times New Roman"/>
              </a:rPr>
              <a:t>01</a:t>
            </a:r>
            <a:r>
              <a:rPr lang="en-US" sz="2100" dirty="0">
                <a:cs typeface="Times New Roman"/>
              </a:rPr>
              <a:t>1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3</a:t>
            </a:r>
          </a:p>
          <a:p>
            <a:pPr marL="11135" marR="3793260">
              <a:spcBef>
                <a:spcPts val="526"/>
              </a:spcBef>
            </a:pPr>
            <a:endParaRPr sz="2100" dirty="0"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82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92770" y="678388"/>
            <a:ext cx="8656030" cy="5493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2100" dirty="0">
                <a:solidFill>
                  <a:srgbClr val="7030A0"/>
                </a:solidFill>
                <a:latin typeface="Times New Roman"/>
                <a:cs typeface="Times New Roman"/>
              </a:rPr>
              <a:t>               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P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= [1 2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2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2]   S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4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7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3 6 0 1 5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];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i=2,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j 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2,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C =[4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3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. . ]</a:t>
            </a:r>
            <a:endParaRPr lang="en-US" sz="2100" dirty="0">
              <a:cs typeface="Times New Roman"/>
            </a:endParaRPr>
          </a:p>
          <a:p>
            <a:endParaRPr lang="en-US" sz="2100" dirty="0">
              <a:cs typeface="Times New Roman"/>
            </a:endParaRPr>
          </a:p>
          <a:p>
            <a:pPr marL="11135"/>
            <a:r>
              <a:rPr lang="en-US" sz="2100" u="sng" dirty="0">
                <a:solidFill>
                  <a:srgbClr val="FF0000"/>
                </a:solidFill>
                <a:cs typeface="Times New Roman"/>
              </a:rPr>
              <a:t>T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hird</a:t>
            </a:r>
            <a:r>
              <a:rPr sz="2100" u="sng" spc="-4" dirty="0">
                <a:solidFill>
                  <a:srgbClr val="FF0000"/>
                </a:solidFill>
                <a:cs typeface="Times New Roman"/>
              </a:rPr>
              <a:t> 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it</a:t>
            </a:r>
            <a:r>
              <a:rPr sz="2100" u="sng" spc="-4" dirty="0">
                <a:solidFill>
                  <a:srgbClr val="FF0000"/>
                </a:solidFill>
                <a:cs typeface="Times New Roman"/>
              </a:rPr>
              <a:t>e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ration:</a:t>
            </a:r>
          </a:p>
          <a:p>
            <a:pPr marL="11135"/>
            <a:r>
              <a:rPr sz="2100" dirty="0">
                <a:cs typeface="Times New Roman"/>
              </a:rPr>
              <a:t>i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=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(2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+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1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)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mod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8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=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3</a:t>
            </a:r>
          </a:p>
          <a:p>
            <a:pPr marL="11135" marR="3956393"/>
            <a:r>
              <a:rPr sz="2100" dirty="0">
                <a:cs typeface="Times New Roman"/>
              </a:rPr>
              <a:t>j = </a:t>
            </a:r>
            <a:r>
              <a:rPr sz="2100" dirty="0">
                <a:cs typeface="Times New Roman"/>
              </a:rPr>
              <a:t>(</a:t>
            </a:r>
            <a:r>
              <a:rPr lang="en-US" sz="2100" dirty="0">
                <a:cs typeface="Times New Roman"/>
              </a:rPr>
              <a:t>2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+ S[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dirty="0">
                <a:cs typeface="Times New Roman"/>
              </a:rPr>
              <a:t>]) </a:t>
            </a:r>
            <a:r>
              <a:rPr sz="2100" spc="-9" dirty="0">
                <a:cs typeface="Times New Roman"/>
              </a:rPr>
              <a:t>m</a:t>
            </a:r>
            <a:r>
              <a:rPr sz="2100" dirty="0">
                <a:cs typeface="Times New Roman"/>
              </a:rPr>
              <a:t>od 8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5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 </a:t>
            </a:r>
            <a:r>
              <a:rPr sz="2100" spc="-4" dirty="0">
                <a:cs typeface="Times New Roman"/>
              </a:rPr>
              <a:t>Swap(S[</a:t>
            </a:r>
            <a:r>
              <a:rPr sz="2100" spc="-4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spc="-4" dirty="0">
                <a:cs typeface="Times New Roman"/>
              </a:rPr>
              <a:t>]</a:t>
            </a:r>
            <a:r>
              <a:rPr sz="2100" spc="4" dirty="0">
                <a:cs typeface="Times New Roman"/>
              </a:rPr>
              <a:t>,</a:t>
            </a:r>
            <a:r>
              <a:rPr sz="2100" dirty="0">
                <a:cs typeface="Times New Roman"/>
              </a:rPr>
              <a:t>S</a:t>
            </a:r>
            <a:r>
              <a:rPr sz="2100" spc="-4" dirty="0">
                <a:cs typeface="Times New Roman"/>
              </a:rPr>
              <a:t>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5</a:t>
            </a:r>
            <a:r>
              <a:rPr sz="2100" spc="-4" dirty="0">
                <a:cs typeface="Times New Roman"/>
              </a:rPr>
              <a:t>])</a:t>
            </a:r>
            <a:endParaRPr sz="2100" dirty="0">
              <a:cs typeface="Times New Roman"/>
            </a:endParaRPr>
          </a:p>
          <a:p>
            <a:pPr marL="11135"/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[2 4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7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0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6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3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1 5];</a:t>
            </a:r>
            <a:endParaRPr sz="2100" dirty="0">
              <a:solidFill>
                <a:srgbClr val="7030A0"/>
              </a:solidFill>
              <a:cs typeface="Times New Roman"/>
            </a:endParaRPr>
          </a:p>
          <a:p>
            <a:pPr marL="11135" marR="3793260"/>
            <a:r>
              <a:rPr sz="2100" dirty="0">
                <a:cs typeface="Times New Roman"/>
              </a:rPr>
              <a:t>t = </a:t>
            </a:r>
            <a:r>
              <a:rPr sz="2100" spc="-4" dirty="0">
                <a:cs typeface="Times New Roman"/>
              </a:rPr>
              <a:t>(S[</a:t>
            </a:r>
            <a:r>
              <a:rPr sz="2100" spc="-4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dirty="0">
                <a:cs typeface="Times New Roman"/>
              </a:rPr>
              <a:t>] + </a:t>
            </a:r>
            <a:r>
              <a:rPr sz="2100" spc="-4" dirty="0">
                <a:cs typeface="Times New Roman"/>
              </a:rPr>
              <a:t>S[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5</a:t>
            </a:r>
            <a:r>
              <a:rPr sz="2100" spc="-4" dirty="0">
                <a:cs typeface="Times New Roman"/>
              </a:rPr>
              <a:t>]</a:t>
            </a:r>
            <a:r>
              <a:rPr sz="2100" dirty="0">
                <a:cs typeface="Times New Roman"/>
              </a:rPr>
              <a:t>) </a:t>
            </a:r>
            <a:r>
              <a:rPr sz="2100" spc="-9" dirty="0">
                <a:cs typeface="Times New Roman"/>
              </a:rPr>
              <a:t>m</a:t>
            </a:r>
            <a:r>
              <a:rPr sz="2100" spc="-4" dirty="0">
                <a:cs typeface="Times New Roman"/>
              </a:rPr>
              <a:t>o</a:t>
            </a:r>
            <a:r>
              <a:rPr sz="2100" dirty="0">
                <a:cs typeface="Times New Roman"/>
              </a:rPr>
              <a:t>d 8 =</a:t>
            </a:r>
            <a:r>
              <a:rPr sz="2100" spc="4" dirty="0"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3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,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k = S[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dirty="0">
                <a:cs typeface="Times New Roman"/>
              </a:rPr>
              <a:t>]</a:t>
            </a:r>
            <a:r>
              <a:rPr lang="en-US"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=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0</a:t>
            </a:r>
          </a:p>
          <a:p>
            <a:endParaRPr sz="2100" dirty="0">
              <a:cs typeface="Times New Roman"/>
            </a:endParaRPr>
          </a:p>
          <a:p>
            <a:pPr marL="11135"/>
            <a:r>
              <a:rPr sz="2100" dirty="0">
                <a:cs typeface="Times New Roman"/>
              </a:rPr>
              <a:t>Third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3-bits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of</a:t>
            </a:r>
            <a:r>
              <a:rPr sz="2100" spc="-4" dirty="0">
                <a:cs typeface="Times New Roman"/>
              </a:rPr>
              <a:t> </a:t>
            </a:r>
            <a:r>
              <a:rPr sz="2100" dirty="0" err="1">
                <a:cs typeface="Times New Roman"/>
              </a:rPr>
              <a:t>ciphertext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are:</a:t>
            </a:r>
            <a:r>
              <a:rPr lang="en-US" sz="2100" dirty="0"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0</a:t>
            </a:r>
            <a:r>
              <a:rPr sz="2100" dirty="0">
                <a:cs typeface="Times New Roman"/>
              </a:rPr>
              <a:t> </a:t>
            </a:r>
            <a:r>
              <a:rPr sz="2100" spc="-4" dirty="0">
                <a:cs typeface="Times New Roman"/>
              </a:rPr>
              <a:t>XO</a:t>
            </a:r>
            <a:r>
              <a:rPr sz="2100" dirty="0">
                <a:cs typeface="Times New Roman"/>
              </a:rPr>
              <a:t>R </a:t>
            </a:r>
            <a:r>
              <a:rPr sz="2100" dirty="0">
                <a:solidFill>
                  <a:srgbClr val="009644"/>
                </a:solidFill>
                <a:cs typeface="Times New Roman"/>
              </a:rPr>
              <a:t>2</a:t>
            </a:r>
            <a:r>
              <a:rPr sz="2100" dirty="0">
                <a:cs typeface="Times New Roman"/>
              </a:rPr>
              <a:t> = </a:t>
            </a:r>
            <a:r>
              <a:rPr sz="2100" spc="-4" dirty="0">
                <a:cs typeface="Times New Roman"/>
              </a:rPr>
              <a:t>00</a:t>
            </a:r>
            <a:r>
              <a:rPr sz="2100" dirty="0">
                <a:cs typeface="Times New Roman"/>
              </a:rPr>
              <a:t>0 </a:t>
            </a:r>
            <a:r>
              <a:rPr sz="2100" spc="-4" dirty="0">
                <a:cs typeface="Times New Roman"/>
              </a:rPr>
              <a:t>XO</a:t>
            </a:r>
            <a:r>
              <a:rPr sz="2100" dirty="0">
                <a:cs typeface="Times New Roman"/>
              </a:rPr>
              <a:t>R </a:t>
            </a:r>
            <a:r>
              <a:rPr sz="2100" spc="-4" dirty="0">
                <a:cs typeface="Times New Roman"/>
              </a:rPr>
              <a:t>01</a:t>
            </a:r>
            <a:r>
              <a:rPr sz="2100" dirty="0">
                <a:cs typeface="Times New Roman"/>
              </a:rPr>
              <a:t>0 = </a:t>
            </a:r>
            <a:r>
              <a:rPr sz="2100" spc="-4" dirty="0">
                <a:cs typeface="Times New Roman"/>
              </a:rPr>
              <a:t>01</a:t>
            </a:r>
            <a:r>
              <a:rPr sz="2100" dirty="0">
                <a:cs typeface="Times New Roman"/>
              </a:rPr>
              <a:t>0 = </a:t>
            </a:r>
            <a:r>
              <a:rPr sz="2100" dirty="0">
                <a:solidFill>
                  <a:srgbClr val="009644"/>
                </a:solidFill>
                <a:cs typeface="Times New Roman"/>
              </a:rPr>
              <a:t>2</a:t>
            </a:r>
          </a:p>
          <a:p>
            <a:endParaRPr sz="2100" dirty="0">
              <a:cs typeface="Times New Roman"/>
            </a:endParaRPr>
          </a:p>
          <a:p>
            <a:pPr marL="11135"/>
            <a:r>
              <a:rPr lang="en-US" sz="2100" u="sng" dirty="0">
                <a:solidFill>
                  <a:srgbClr val="FF0000"/>
                </a:solidFill>
                <a:cs typeface="Times New Roman"/>
              </a:rPr>
              <a:t>F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inal </a:t>
            </a:r>
            <a:r>
              <a:rPr sz="2100" u="sng" dirty="0">
                <a:solidFill>
                  <a:srgbClr val="FF0000"/>
                </a:solidFill>
                <a:cs typeface="Times New Roman"/>
              </a:rPr>
              <a:t>iteration:</a:t>
            </a:r>
          </a:p>
          <a:p>
            <a:pPr marL="11135"/>
            <a:r>
              <a:rPr lang="en-US" sz="2100" dirty="0">
                <a:solidFill>
                  <a:srgbClr val="7030A0"/>
                </a:solidFill>
                <a:cs typeface="Times New Roman"/>
              </a:rPr>
              <a:t>               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[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2 7 4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0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6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3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1 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5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]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;  i=3, j=5, C = [432.]</a:t>
            </a:r>
            <a:endParaRPr sz="2100" dirty="0">
              <a:solidFill>
                <a:srgbClr val="7030A0"/>
              </a:solidFill>
              <a:cs typeface="Times New Roman"/>
            </a:endParaRPr>
          </a:p>
          <a:p>
            <a:pPr marL="11135"/>
            <a:r>
              <a:rPr sz="2100" dirty="0">
                <a:cs typeface="Times New Roman"/>
              </a:rPr>
              <a:t>i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=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(</a:t>
            </a:r>
            <a:r>
              <a:rPr lang="en-US" sz="2100" spc="-4" dirty="0">
                <a:cs typeface="Times New Roman"/>
              </a:rPr>
              <a:t>3</a:t>
            </a:r>
            <a:r>
              <a:rPr sz="2100" dirty="0">
                <a:cs typeface="Times New Roman"/>
              </a:rPr>
              <a:t>+</a:t>
            </a:r>
            <a:r>
              <a:rPr sz="2100" spc="-4" dirty="0">
                <a:cs typeface="Times New Roman"/>
              </a:rPr>
              <a:t> </a:t>
            </a:r>
            <a:r>
              <a:rPr lang="en-US" sz="2100" dirty="0">
                <a:cs typeface="Times New Roman"/>
              </a:rPr>
              <a:t>1</a:t>
            </a:r>
            <a:r>
              <a:rPr sz="2100" dirty="0">
                <a:cs typeface="Times New Roman"/>
              </a:rPr>
              <a:t>)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mod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8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=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4</a:t>
            </a:r>
          </a:p>
          <a:p>
            <a:pPr marL="11135" marR="3956393"/>
            <a:r>
              <a:rPr sz="2100" dirty="0">
                <a:cs typeface="Times New Roman"/>
              </a:rPr>
              <a:t>j = </a:t>
            </a:r>
            <a:r>
              <a:rPr sz="2100" dirty="0">
                <a:cs typeface="Times New Roman"/>
              </a:rPr>
              <a:t>(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5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+ S[</a:t>
            </a:r>
            <a:r>
              <a:rPr sz="2100" dirty="0">
                <a:solidFill>
                  <a:srgbClr val="FF0000"/>
                </a:solidFill>
                <a:cs typeface="Times New Roman"/>
              </a:rPr>
              <a:t>4</a:t>
            </a:r>
            <a:r>
              <a:rPr sz="2100" dirty="0">
                <a:cs typeface="Times New Roman"/>
              </a:rPr>
              <a:t>]) </a:t>
            </a:r>
            <a:r>
              <a:rPr sz="2100" spc="-9" dirty="0">
                <a:cs typeface="Times New Roman"/>
              </a:rPr>
              <a:t>m</a:t>
            </a:r>
            <a:r>
              <a:rPr sz="2100" dirty="0">
                <a:cs typeface="Times New Roman"/>
              </a:rPr>
              <a:t>od 8 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dirty="0">
                <a:cs typeface="Times New Roman"/>
              </a:rPr>
              <a:t> </a:t>
            </a:r>
            <a:r>
              <a:rPr sz="2100" spc="-4" dirty="0">
                <a:cs typeface="Times New Roman"/>
              </a:rPr>
              <a:t>Swap(S[</a:t>
            </a:r>
            <a:r>
              <a:rPr sz="2100" spc="-4" dirty="0">
                <a:solidFill>
                  <a:srgbClr val="FF0000"/>
                </a:solidFill>
                <a:cs typeface="Times New Roman"/>
              </a:rPr>
              <a:t>4</a:t>
            </a:r>
            <a:r>
              <a:rPr sz="2100" spc="-4" dirty="0">
                <a:cs typeface="Times New Roman"/>
              </a:rPr>
              <a:t>]</a:t>
            </a:r>
            <a:r>
              <a:rPr sz="2100" spc="4" dirty="0">
                <a:cs typeface="Times New Roman"/>
              </a:rPr>
              <a:t>,</a:t>
            </a:r>
            <a:r>
              <a:rPr sz="2100" dirty="0">
                <a:cs typeface="Times New Roman"/>
              </a:rPr>
              <a:t>S</a:t>
            </a:r>
            <a:r>
              <a:rPr sz="2100" spc="-4" dirty="0">
                <a:cs typeface="Times New Roman"/>
              </a:rPr>
              <a:t>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spc="-4" dirty="0">
                <a:cs typeface="Times New Roman"/>
              </a:rPr>
              <a:t>])</a:t>
            </a:r>
            <a:endParaRPr sz="2100" dirty="0">
              <a:cs typeface="Times New Roman"/>
            </a:endParaRPr>
          </a:p>
          <a:p>
            <a:pPr marL="11135"/>
            <a:r>
              <a:rPr lang="en-US" sz="2100" b="1" dirty="0">
                <a:cs typeface="Times New Roman"/>
              </a:rPr>
              <a:t>                                               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S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[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2 7 4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6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009644"/>
                </a:solidFill>
                <a:cs typeface="Times New Roman"/>
              </a:rPr>
              <a:t>0</a:t>
            </a:r>
            <a:r>
              <a:rPr sz="2100" dirty="0">
                <a:solidFill>
                  <a:srgbClr val="009644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3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dirty="0">
                <a:solidFill>
                  <a:srgbClr val="7030A0"/>
                </a:solidFill>
                <a:cs typeface="Times New Roman"/>
              </a:rPr>
              <a:t>1</a:t>
            </a:r>
            <a:r>
              <a:rPr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100" spc="-4" dirty="0">
                <a:solidFill>
                  <a:srgbClr val="7030A0"/>
                </a:solidFill>
                <a:cs typeface="Times New Roman"/>
              </a:rPr>
              <a:t>5</a:t>
            </a:r>
            <a:r>
              <a:rPr sz="2100" spc="-4" dirty="0">
                <a:solidFill>
                  <a:srgbClr val="7030A0"/>
                </a:solidFill>
                <a:cs typeface="Times New Roman"/>
              </a:rPr>
              <a:t>]</a:t>
            </a:r>
            <a:endParaRPr sz="2100" dirty="0">
              <a:solidFill>
                <a:srgbClr val="7030A0"/>
              </a:solidFill>
              <a:cs typeface="Times New Roman"/>
            </a:endParaRPr>
          </a:p>
          <a:p>
            <a:pPr marL="11135" marR="3793260"/>
            <a:r>
              <a:rPr sz="2100" dirty="0">
                <a:cs typeface="Times New Roman"/>
              </a:rPr>
              <a:t>t = </a:t>
            </a:r>
            <a:r>
              <a:rPr sz="2100" spc="-4" dirty="0">
                <a:cs typeface="Times New Roman"/>
              </a:rPr>
              <a:t>(S[</a:t>
            </a:r>
            <a:r>
              <a:rPr sz="2100" spc="-4" dirty="0">
                <a:solidFill>
                  <a:srgbClr val="FF0000"/>
                </a:solidFill>
                <a:cs typeface="Times New Roman"/>
              </a:rPr>
              <a:t>4</a:t>
            </a:r>
            <a:r>
              <a:rPr sz="2100" dirty="0">
                <a:cs typeface="Times New Roman"/>
              </a:rPr>
              <a:t>] + </a:t>
            </a:r>
            <a:r>
              <a:rPr sz="2100" spc="-4" dirty="0">
                <a:cs typeface="Times New Roman"/>
              </a:rPr>
              <a:t>S[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3</a:t>
            </a:r>
            <a:r>
              <a:rPr sz="2100" spc="-4" dirty="0">
                <a:cs typeface="Times New Roman"/>
              </a:rPr>
              <a:t>]</a:t>
            </a:r>
            <a:r>
              <a:rPr sz="2100" dirty="0">
                <a:cs typeface="Times New Roman"/>
              </a:rPr>
              <a:t>) </a:t>
            </a:r>
            <a:r>
              <a:rPr sz="2100" spc="-9" dirty="0">
                <a:cs typeface="Times New Roman"/>
              </a:rPr>
              <a:t>m</a:t>
            </a:r>
            <a:r>
              <a:rPr sz="2100" spc="-4" dirty="0">
                <a:cs typeface="Times New Roman"/>
              </a:rPr>
              <a:t>o</a:t>
            </a:r>
            <a:r>
              <a:rPr sz="2100" dirty="0">
                <a:cs typeface="Times New Roman"/>
              </a:rPr>
              <a:t>d 8 =</a:t>
            </a:r>
            <a:r>
              <a:rPr sz="2100" spc="4" dirty="0">
                <a:cs typeface="Times New Roman"/>
              </a:rPr>
              <a:t>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6</a:t>
            </a:r>
            <a:r>
              <a:rPr lang="en-US" sz="2100" dirty="0">
                <a:cs typeface="Times New Roman"/>
              </a:rPr>
              <a:t>,</a:t>
            </a:r>
            <a:r>
              <a:rPr sz="2100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k = </a:t>
            </a:r>
            <a:r>
              <a:rPr sz="2100" dirty="0">
                <a:cs typeface="Times New Roman"/>
              </a:rPr>
              <a:t>S[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6</a:t>
            </a:r>
            <a:r>
              <a:rPr sz="2100" dirty="0">
                <a:cs typeface="Times New Roman"/>
              </a:rPr>
              <a:t>] </a:t>
            </a:r>
            <a:r>
              <a:rPr sz="2100" dirty="0">
                <a:cs typeface="Times New Roman"/>
              </a:rPr>
              <a:t>=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1</a:t>
            </a:r>
            <a:endParaRPr sz="2100" dirty="0">
              <a:cs typeface="Times New Roman"/>
            </a:endParaRPr>
          </a:p>
          <a:p>
            <a:pPr marL="11135"/>
            <a:r>
              <a:rPr sz="2100" dirty="0">
                <a:cs typeface="Times New Roman"/>
              </a:rPr>
              <a:t>Last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3-bits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of</a:t>
            </a:r>
            <a:r>
              <a:rPr sz="2100" spc="-4" dirty="0">
                <a:cs typeface="Times New Roman"/>
              </a:rPr>
              <a:t> </a:t>
            </a:r>
            <a:r>
              <a:rPr sz="2100" dirty="0" err="1">
                <a:cs typeface="Times New Roman"/>
              </a:rPr>
              <a:t>ciphertext</a:t>
            </a:r>
            <a:r>
              <a:rPr sz="2100" spc="-4" dirty="0">
                <a:cs typeface="Times New Roman"/>
              </a:rPr>
              <a:t> </a:t>
            </a:r>
            <a:r>
              <a:rPr sz="2100" dirty="0">
                <a:cs typeface="Times New Roman"/>
              </a:rPr>
              <a:t>are:</a:t>
            </a:r>
            <a:r>
              <a:rPr lang="en-US" sz="2100" dirty="0">
                <a:cs typeface="Times New Roman"/>
              </a:rPr>
              <a:t> </a:t>
            </a:r>
            <a:r>
              <a:rPr lang="en-US" sz="2100" dirty="0">
                <a:solidFill>
                  <a:srgbClr val="FF0000"/>
                </a:solidFill>
                <a:cs typeface="Times New Roman"/>
              </a:rPr>
              <a:t>1</a:t>
            </a:r>
            <a:r>
              <a:rPr lang="en-US" sz="2100" dirty="0">
                <a:cs typeface="Times New Roman"/>
              </a:rPr>
              <a:t> </a:t>
            </a:r>
            <a:r>
              <a:rPr sz="2100" spc="-4" dirty="0">
                <a:cs typeface="Times New Roman"/>
              </a:rPr>
              <a:t>XO</a:t>
            </a:r>
            <a:r>
              <a:rPr sz="2100" dirty="0">
                <a:cs typeface="Times New Roman"/>
              </a:rPr>
              <a:t>R </a:t>
            </a:r>
            <a:r>
              <a:rPr sz="2100" dirty="0">
                <a:solidFill>
                  <a:srgbClr val="009644"/>
                </a:solidFill>
                <a:cs typeface="Times New Roman"/>
              </a:rPr>
              <a:t>2</a:t>
            </a:r>
            <a:r>
              <a:rPr sz="2100" dirty="0">
                <a:cs typeface="Times New Roman"/>
              </a:rPr>
              <a:t> = </a:t>
            </a:r>
            <a:r>
              <a:rPr sz="2100" spc="-4" dirty="0">
                <a:cs typeface="Times New Roman"/>
              </a:rPr>
              <a:t>0</a:t>
            </a:r>
            <a:r>
              <a:rPr lang="en-US" sz="2100" spc="-4" dirty="0">
                <a:cs typeface="Times New Roman"/>
              </a:rPr>
              <a:t>0</a:t>
            </a:r>
            <a:r>
              <a:rPr lang="en-US" sz="2100" dirty="0">
                <a:cs typeface="Times New Roman"/>
              </a:rPr>
              <a:t>1</a:t>
            </a:r>
            <a:r>
              <a:rPr sz="2100" dirty="0">
                <a:cs typeface="Times New Roman"/>
              </a:rPr>
              <a:t> </a:t>
            </a:r>
            <a:r>
              <a:rPr sz="2100" spc="-4" dirty="0">
                <a:cs typeface="Times New Roman"/>
              </a:rPr>
              <a:t>XO</a:t>
            </a:r>
            <a:r>
              <a:rPr sz="2100" dirty="0">
                <a:cs typeface="Times New Roman"/>
              </a:rPr>
              <a:t>R </a:t>
            </a:r>
            <a:r>
              <a:rPr sz="2100" spc="-4" dirty="0">
                <a:cs typeface="Times New Roman"/>
              </a:rPr>
              <a:t>01</a:t>
            </a:r>
            <a:r>
              <a:rPr sz="2100" dirty="0">
                <a:cs typeface="Times New Roman"/>
              </a:rPr>
              <a:t>0 = </a:t>
            </a:r>
            <a:r>
              <a:rPr lang="en-US" sz="2100" spc="-4" dirty="0">
                <a:cs typeface="Times New Roman"/>
              </a:rPr>
              <a:t>011 =</a:t>
            </a:r>
            <a:r>
              <a:rPr lang="en-US" sz="2100" spc="-4" dirty="0">
                <a:solidFill>
                  <a:srgbClr val="FF0000"/>
                </a:solidFill>
                <a:cs typeface="Times New Roman"/>
              </a:rPr>
              <a:t> 3</a:t>
            </a:r>
            <a:endParaRPr sz="2100" dirty="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64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053406" y="922732"/>
            <a:ext cx="7819097" cy="45809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5"/>
            <a:r>
              <a:rPr sz="2500" dirty="0">
                <a:cs typeface="Times New Roman"/>
              </a:rPr>
              <a:t>So</a:t>
            </a:r>
            <a:r>
              <a:rPr sz="2500" spc="3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to</a:t>
            </a:r>
            <a:r>
              <a:rPr sz="2500" spc="3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encr</a:t>
            </a:r>
            <a:r>
              <a:rPr sz="2500" spc="-9" dirty="0">
                <a:cs typeface="Times New Roman"/>
              </a:rPr>
              <a:t>y</a:t>
            </a:r>
            <a:r>
              <a:rPr sz="2500" spc="-4" dirty="0">
                <a:cs typeface="Times New Roman"/>
              </a:rPr>
              <a:t>p</a:t>
            </a:r>
            <a:r>
              <a:rPr sz="2500" dirty="0">
                <a:cs typeface="Times New Roman"/>
              </a:rPr>
              <a:t>t</a:t>
            </a:r>
            <a:r>
              <a:rPr sz="2500" spc="3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the</a:t>
            </a:r>
            <a:r>
              <a:rPr sz="2500" spc="35" dirty="0">
                <a:cs typeface="Times New Roman"/>
              </a:rPr>
              <a:t> </a:t>
            </a:r>
            <a:r>
              <a:rPr sz="2500" spc="-9" dirty="0">
                <a:cs typeface="Times New Roman"/>
              </a:rPr>
              <a:t>p</a:t>
            </a:r>
            <a:r>
              <a:rPr sz="2500" dirty="0">
                <a:cs typeface="Times New Roman"/>
              </a:rPr>
              <a:t>laintext</a:t>
            </a:r>
            <a:r>
              <a:rPr sz="2500" spc="3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stream</a:t>
            </a:r>
            <a:r>
              <a:rPr sz="2500" spc="22" dirty="0">
                <a:cs typeface="Times New Roman"/>
              </a:rPr>
              <a:t> </a:t>
            </a:r>
            <a:endParaRPr lang="en-US" sz="2500" spc="22" dirty="0">
              <a:cs typeface="Times New Roman"/>
            </a:endParaRPr>
          </a:p>
          <a:p>
            <a:pPr marL="11135">
              <a:spcBef>
                <a:spcPts val="526"/>
              </a:spcBef>
            </a:pPr>
            <a:r>
              <a:rPr lang="en-US" sz="2500" spc="22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spc="22" dirty="0">
                <a:solidFill>
                  <a:srgbClr val="7030A0"/>
                </a:solidFill>
                <a:cs typeface="Times New Roman"/>
              </a:rPr>
              <a:t> 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P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[1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2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2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2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]</a:t>
            </a:r>
            <a:r>
              <a:rPr sz="2500" spc="35" dirty="0">
                <a:cs typeface="Times New Roman"/>
              </a:rPr>
              <a:t> </a:t>
            </a:r>
            <a:endParaRPr lang="en-US" sz="2500" spc="35" dirty="0">
              <a:cs typeface="Times New Roman"/>
            </a:endParaRPr>
          </a:p>
          <a:p>
            <a:pPr marL="11135"/>
            <a:r>
              <a:rPr sz="2500" dirty="0">
                <a:cs typeface="Times New Roman"/>
              </a:rPr>
              <a:t>with</a:t>
            </a:r>
            <a:r>
              <a:rPr sz="2500" spc="35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key</a:t>
            </a:r>
            <a:r>
              <a:rPr sz="2500" spc="31" dirty="0">
                <a:cs typeface="Times New Roman"/>
              </a:rPr>
              <a:t> </a:t>
            </a:r>
            <a:endParaRPr lang="en-US" sz="2500" spc="31" dirty="0">
              <a:cs typeface="Times New Roman"/>
            </a:endParaRPr>
          </a:p>
          <a:p>
            <a:pPr marL="11135">
              <a:spcAft>
                <a:spcPts val="526"/>
              </a:spcAft>
            </a:pPr>
            <a:r>
              <a:rPr lang="en-US" sz="2500" spc="31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spc="31" dirty="0">
                <a:solidFill>
                  <a:srgbClr val="7030A0"/>
                </a:solidFill>
                <a:cs typeface="Times New Roman"/>
              </a:rPr>
              <a:t>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K</a:t>
            </a:r>
            <a:r>
              <a:rPr sz="2500" spc="31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[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1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2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3</a:t>
            </a:r>
            <a:r>
              <a:rPr sz="2500" spc="35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6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]</a:t>
            </a:r>
            <a:r>
              <a:rPr sz="2500" spc="35" dirty="0">
                <a:cs typeface="Times New Roman"/>
              </a:rPr>
              <a:t> </a:t>
            </a:r>
            <a:endParaRPr lang="en-US" sz="2500" spc="35" dirty="0">
              <a:cs typeface="Times New Roman"/>
            </a:endParaRPr>
          </a:p>
          <a:p>
            <a:pPr marL="11135">
              <a:spcBef>
                <a:spcPts val="526"/>
              </a:spcBef>
              <a:spcAft>
                <a:spcPts val="526"/>
              </a:spcAft>
            </a:pPr>
            <a:r>
              <a:rPr sz="2500" spc="-4" dirty="0">
                <a:cs typeface="Times New Roman"/>
              </a:rPr>
              <a:t>usin</a:t>
            </a:r>
            <a:r>
              <a:rPr sz="2500" dirty="0">
                <a:cs typeface="Times New Roman"/>
              </a:rPr>
              <a:t>g</a:t>
            </a:r>
            <a:r>
              <a:rPr sz="2500" spc="35" dirty="0">
                <a:cs typeface="Times New Roman"/>
              </a:rPr>
              <a:t> </a:t>
            </a:r>
            <a:r>
              <a:rPr lang="en-US" sz="2500" spc="-4" dirty="0">
                <a:cs typeface="Times New Roman"/>
              </a:rPr>
              <a:t>the</a:t>
            </a:r>
            <a:r>
              <a:rPr sz="2500" spc="35" dirty="0">
                <a:cs typeface="Times New Roman"/>
              </a:rPr>
              <a:t> </a:t>
            </a:r>
            <a:r>
              <a:rPr sz="2500" spc="-4" dirty="0">
                <a:cs typeface="Times New Roman"/>
              </a:rPr>
              <a:t>simplifie</a:t>
            </a:r>
            <a:r>
              <a:rPr sz="2500" dirty="0">
                <a:cs typeface="Times New Roman"/>
              </a:rPr>
              <a:t>d</a:t>
            </a:r>
            <a:r>
              <a:rPr sz="2500" spc="35" dirty="0">
                <a:cs typeface="Times New Roman"/>
              </a:rPr>
              <a:t> </a:t>
            </a:r>
            <a:r>
              <a:rPr sz="2500" spc="-4" dirty="0">
                <a:cs typeface="Times New Roman"/>
              </a:rPr>
              <a:t>RC4</a:t>
            </a:r>
            <a:r>
              <a:rPr lang="en-US" sz="2500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stream</a:t>
            </a:r>
            <a:r>
              <a:rPr sz="2500" spc="-9" dirty="0">
                <a:cs typeface="Times New Roman"/>
              </a:rPr>
              <a:t> </a:t>
            </a:r>
            <a:r>
              <a:rPr sz="2500" dirty="0">
                <a:cs typeface="Times New Roman"/>
              </a:rPr>
              <a:t>cipher we get</a:t>
            </a:r>
            <a:r>
              <a:rPr sz="2500" spc="-4" dirty="0">
                <a:cs typeface="Times New Roman"/>
              </a:rPr>
              <a:t> </a:t>
            </a:r>
            <a:endParaRPr lang="en-US" sz="2500" spc="-4" dirty="0">
              <a:cs typeface="Times New Roman"/>
            </a:endParaRPr>
          </a:p>
          <a:p>
            <a:pPr marL="11135"/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  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C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[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4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3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2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3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].</a:t>
            </a:r>
            <a:endParaRPr sz="2500" dirty="0">
              <a:solidFill>
                <a:srgbClr val="7030A0"/>
              </a:solidFill>
              <a:cs typeface="Times New Roman"/>
            </a:endParaRPr>
          </a:p>
          <a:p>
            <a:endParaRPr sz="2500" dirty="0">
              <a:cs typeface="Times New Roman"/>
            </a:endParaRPr>
          </a:p>
          <a:p>
            <a:pPr marL="11135"/>
            <a:r>
              <a:rPr lang="en-US" sz="2500" dirty="0">
                <a:cs typeface="Times New Roman"/>
              </a:rPr>
              <a:t>I</a:t>
            </a:r>
            <a:r>
              <a:rPr sz="2500" dirty="0">
                <a:cs typeface="Times New Roman"/>
              </a:rPr>
              <a:t>n </a:t>
            </a:r>
            <a:r>
              <a:rPr sz="2500" spc="-9" dirty="0">
                <a:cs typeface="Times New Roman"/>
              </a:rPr>
              <a:t>b</a:t>
            </a:r>
            <a:r>
              <a:rPr sz="2500" dirty="0">
                <a:cs typeface="Times New Roman"/>
              </a:rPr>
              <a:t>inar</a:t>
            </a:r>
            <a:r>
              <a:rPr sz="2500" spc="-9" dirty="0">
                <a:cs typeface="Times New Roman"/>
              </a:rPr>
              <a:t>y</a:t>
            </a:r>
            <a:r>
              <a:rPr sz="2500" dirty="0">
                <a:cs typeface="Times New Roman"/>
              </a:rPr>
              <a:t>:</a:t>
            </a:r>
            <a:r>
              <a:rPr sz="2500" spc="-4" dirty="0">
                <a:cs typeface="Times New Roman"/>
              </a:rPr>
              <a:t> </a:t>
            </a:r>
            <a:endParaRPr lang="en-US" sz="2500" spc="-4" dirty="0">
              <a:cs typeface="Times New Roman"/>
            </a:endParaRPr>
          </a:p>
          <a:p>
            <a:pPr marL="11135"/>
            <a:r>
              <a:rPr lang="en-US" sz="2500" dirty="0">
                <a:solidFill>
                  <a:srgbClr val="7030A0"/>
                </a:solidFill>
                <a:cs typeface="Times New Roman"/>
              </a:rPr>
              <a:t>  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P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001</a:t>
            </a:r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010</a:t>
            </a:r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010</a:t>
            </a:r>
            <a:r>
              <a:rPr lang="en-US"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010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,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endParaRPr lang="en-US" sz="2500" spc="-4" dirty="0">
              <a:solidFill>
                <a:srgbClr val="7030A0"/>
              </a:solidFill>
              <a:cs typeface="Times New Roman"/>
            </a:endParaRPr>
          </a:p>
          <a:p>
            <a:pPr marL="11135"/>
            <a:r>
              <a:rPr lang="en-US" sz="2500" dirty="0">
                <a:solidFill>
                  <a:srgbClr val="7030A0"/>
                </a:solidFill>
                <a:cs typeface="Times New Roman"/>
              </a:rPr>
              <a:t>  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K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001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010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011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110 </a:t>
            </a:r>
            <a:r>
              <a:rPr sz="2500" dirty="0">
                <a:cs typeface="Times New Roman"/>
              </a:rPr>
              <a:t>and</a:t>
            </a:r>
            <a:r>
              <a:rPr sz="2500" spc="-4" dirty="0">
                <a:cs typeface="Times New Roman"/>
              </a:rPr>
              <a:t> </a:t>
            </a:r>
            <a:endParaRPr lang="en-US" sz="2500" spc="-4" dirty="0">
              <a:cs typeface="Times New Roman"/>
            </a:endParaRPr>
          </a:p>
          <a:p>
            <a:pPr marL="11135"/>
            <a:r>
              <a:rPr lang="en-US" sz="2500" dirty="0">
                <a:solidFill>
                  <a:srgbClr val="7030A0"/>
                </a:solidFill>
                <a:cs typeface="Times New Roman"/>
              </a:rPr>
              <a:t>                               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C</a:t>
            </a:r>
            <a:r>
              <a:rPr sz="25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=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100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0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1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1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 dirty="0">
                <a:solidFill>
                  <a:srgbClr val="7030A0"/>
                </a:solidFill>
                <a:cs typeface="Times New Roman"/>
              </a:rPr>
              <a:t>010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 </a:t>
            </a:r>
            <a:r>
              <a:rPr sz="2500">
                <a:solidFill>
                  <a:srgbClr val="7030A0"/>
                </a:solidFill>
                <a:cs typeface="Times New Roman"/>
              </a:rPr>
              <a:t>0</a:t>
            </a:r>
            <a:r>
              <a:rPr lang="en-US" sz="2500">
                <a:solidFill>
                  <a:srgbClr val="7030A0"/>
                </a:solidFill>
                <a:cs typeface="Times New Roman"/>
              </a:rPr>
              <a:t>1</a:t>
            </a:r>
            <a:r>
              <a:rPr lang="en-US" sz="2500" dirty="0">
                <a:solidFill>
                  <a:srgbClr val="7030A0"/>
                </a:solidFill>
                <a:cs typeface="Times New Roman"/>
              </a:rPr>
              <a:t>1</a:t>
            </a:r>
            <a:endParaRPr sz="2500" dirty="0">
              <a:solidFill>
                <a:srgbClr val="7030A0"/>
              </a:solidFill>
              <a:cs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1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toy example for RC4.</a:t>
            </a:r>
            <a:endParaRPr lang="en-US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100" b="1" dirty="0" smtClean="0">
                <a:solidFill>
                  <a:srgbClr val="FF0000"/>
                </a:solidFill>
              </a:rPr>
              <a:t>Initial state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/* </a:t>
            </a:r>
            <a:r>
              <a:rPr lang="en-US" sz="2400" b="1" dirty="0"/>
              <a:t>Initialization </a:t>
            </a:r>
            <a:r>
              <a:rPr lang="en-US" sz="2400" dirty="0"/>
              <a:t>*/</a:t>
            </a:r>
          </a:p>
          <a:p>
            <a:pPr marL="0" indent="0">
              <a:buNone/>
            </a:pPr>
            <a:r>
              <a:rPr lang="en-US" sz="2400" b="1" dirty="0"/>
              <a:t>for </a:t>
            </a:r>
            <a:r>
              <a:rPr lang="en-US" sz="2400" dirty="0"/>
              <a:t>i = 0 </a:t>
            </a:r>
            <a:r>
              <a:rPr lang="en-US" sz="2400" b="1" dirty="0"/>
              <a:t>to </a:t>
            </a:r>
            <a:r>
              <a:rPr lang="en-US" sz="2400" dirty="0"/>
              <a:t>3 </a:t>
            </a:r>
            <a:r>
              <a:rPr lang="en-US" sz="2400" b="1" dirty="0"/>
              <a:t>do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S[i] = i;</a:t>
            </a:r>
          </a:p>
          <a:p>
            <a:pPr marL="0" indent="0">
              <a:buNone/>
            </a:pPr>
            <a:r>
              <a:rPr lang="en-US" sz="2400" dirty="0"/>
              <a:t>T[i] = K[i </a:t>
            </a:r>
            <a:r>
              <a:rPr lang="en-US" sz="2400" b="1" dirty="0"/>
              <a:t>mod </a:t>
            </a:r>
            <a:r>
              <a:rPr lang="en-US" sz="2400" dirty="0" err="1"/>
              <a:t>keylen</a:t>
            </a:r>
            <a:r>
              <a:rPr lang="en-US" sz="2400" dirty="0"/>
              <a:t>];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0457425"/>
                  </p:ext>
                </p:extLst>
              </p:nvPr>
            </p:nvGraphicFramePr>
            <p:xfrm>
              <a:off x="609600" y="4668520"/>
              <a:ext cx="78486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9720"/>
                    <a:gridCol w="1569720"/>
                    <a:gridCol w="1569720"/>
                    <a:gridCol w="1569720"/>
                    <a:gridCol w="15697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  (state)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  for </a:t>
                          </a: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=2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0457425"/>
                  </p:ext>
                </p:extLst>
              </p:nvPr>
            </p:nvGraphicFramePr>
            <p:xfrm>
              <a:off x="609600" y="4668520"/>
              <a:ext cx="78486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69720"/>
                    <a:gridCol w="1569720"/>
                    <a:gridCol w="1569720"/>
                    <a:gridCol w="1569720"/>
                    <a:gridCol w="15697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  (state)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108197" r="-399225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119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toy example for RC4</a:t>
            </a:r>
            <a:endParaRPr lang="en-US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685800"/>
                <a:ext cx="8915400" cy="6019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/* </a:t>
                </a:r>
                <a:r>
                  <a:rPr lang="en-US" sz="20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Initial Permutation of S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*/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= 0;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to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do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𝑗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d>
                      <m:dPr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𝑇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𝑖</m:t>
                            </m:r>
                          </m:e>
                        </m:d>
                      </m:e>
                    </m:d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𝑚𝑜𝑑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 4 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Swap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𝑆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e>
                    </m:d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𝑆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e>
                    </m:d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spcBef>
                    <a:spcPts val="1200"/>
                  </a:spcBef>
                  <a:buNone/>
                </a:pPr>
                <a:r>
                  <a:rPr lang="en-US" sz="1600" dirty="0" smtClean="0"/>
                  <a:t> 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=0, 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we get: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=0+0+2≡2 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=0,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1st update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en-US" sz="2200" dirty="0" smtClean="0"/>
              </a:p>
              <a:p>
                <a:pPr marL="0" indent="0">
                  <a:lnSpc>
                    <a:spcPct val="8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</a:rPr>
                  <a:t>  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=1, 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we get: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=2+1+2≡1 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/>
                      </a:rPr>
                      <m:t>=1,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=1       </m:t>
                    </m:r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1800" b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1800" b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2nd update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=2, </m:t>
                    </m:r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we get: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=1+0+2≡3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=0,</m:t>
                    </m:r>
                  </m:oMath>
                </a14:m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en-US" sz="1800" b="0" i="1" dirty="0" smtClean="0">
                        <a:solidFill>
                          <a:srgbClr val="002060"/>
                        </a:solidFill>
                        <a:latin typeface="Cambria Math"/>
                      </a:rPr>
                      <m:t>=3</m:t>
                    </m:r>
                  </m:oMath>
                </a14:m>
                <a:endParaRPr lang="en-US" sz="1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spcBef>
                    <a:spcPts val="0"/>
                  </a:spcBef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3rd update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=3, </m:t>
                    </m:r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we get: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</a:rPr>
                      <m:t>=3+0+2≡1 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8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en-US" sz="1800" b="0" i="1" smtClean="0">
                        <a:solidFill>
                          <a:srgbClr val="002060"/>
                        </a:solidFill>
                        <a:latin typeface="Cambria Math"/>
                      </a:rPr>
                      <m:t>=0,</m:t>
                    </m:r>
                  </m:oMath>
                </a14:m>
                <a:r>
                  <a:rPr lang="en-US" sz="18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800" b="0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sz="1800" b="0" i="1" dirty="0" smtClean="0">
                        <a:solidFill>
                          <a:srgbClr val="002060"/>
                        </a:solidFill>
                        <a:latin typeface="Cambria Math"/>
                      </a:rPr>
                      <m:t>=1</m:t>
                    </m:r>
                  </m:oMath>
                </a14:m>
                <a:endParaRPr lang="en-US" sz="18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spcBef>
                    <a:spcPts val="0"/>
                  </a:spcBef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4th update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685800"/>
                <a:ext cx="8915400" cy="6019800"/>
              </a:xfrm>
              <a:blipFill rotWithShape="1">
                <a:blip r:embed="rId2"/>
                <a:stretch>
                  <a:fillRect l="-684" t="-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450"/>
                    </a14:imgEffect>
                    <a14:imgEffect>
                      <a14:saturation sat="3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7696200" cy="533400"/>
          </a:xfrm>
          <a:prstGeom prst="rect">
            <a:avLst/>
          </a:prstGeom>
          <a:noFill/>
          <a:ln>
            <a:noFill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3860744"/>
                  </p:ext>
                </p:extLst>
              </p:nvPr>
            </p:nvGraphicFramePr>
            <p:xfrm>
              <a:off x="304800" y="3200400"/>
              <a:ext cx="7239000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9655"/>
                    <a:gridCol w="1137299"/>
                    <a:gridCol w="1462242"/>
                    <a:gridCol w="1462242"/>
                    <a:gridCol w="1227562"/>
                  </a:tblGrid>
                  <a:tr h="289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State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0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3860744"/>
                  </p:ext>
                </p:extLst>
              </p:nvPr>
            </p:nvGraphicFramePr>
            <p:xfrm>
              <a:off x="304800" y="3200400"/>
              <a:ext cx="7239000" cy="365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9655"/>
                    <a:gridCol w="1137299"/>
                    <a:gridCol w="1462242"/>
                    <a:gridCol w="1462242"/>
                    <a:gridCol w="1227562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t="-8333" r="-271250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437812"/>
                  </p:ext>
                </p:extLst>
              </p:nvPr>
            </p:nvGraphicFramePr>
            <p:xfrm>
              <a:off x="304799" y="4267200"/>
              <a:ext cx="72390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8435"/>
                    <a:gridCol w="1180272"/>
                    <a:gridCol w="1474921"/>
                    <a:gridCol w="1463202"/>
                    <a:gridCol w="1232170"/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State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0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u="sng" dirty="0" smtClean="0">
                              <a:solidFill>
                                <a:srgbClr val="00B0F0"/>
                              </a:solidFill>
                            </a:rPr>
                            <a:t>1</a:t>
                          </a:r>
                          <a:endParaRPr lang="en-US" u="sng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u="none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437812"/>
                  </p:ext>
                </p:extLst>
              </p:nvPr>
            </p:nvGraphicFramePr>
            <p:xfrm>
              <a:off x="304799" y="4267200"/>
              <a:ext cx="72390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88435"/>
                    <a:gridCol w="1180272"/>
                    <a:gridCol w="1474921"/>
                    <a:gridCol w="1463202"/>
                    <a:gridCol w="123217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t="-8197" r="-283226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u="sng" dirty="0" smtClean="0">
                              <a:solidFill>
                                <a:srgbClr val="00B0F0"/>
                              </a:solidFill>
                            </a:rPr>
                            <a:t>1</a:t>
                          </a:r>
                          <a:endParaRPr lang="en-US" u="sng" dirty="0">
                            <a:solidFill>
                              <a:srgbClr val="00B0F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u="none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u="none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909209"/>
                  </p:ext>
                </p:extLst>
              </p:nvPr>
            </p:nvGraphicFramePr>
            <p:xfrm>
              <a:off x="381000" y="5257800"/>
              <a:ext cx="72390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9750"/>
                    <a:gridCol w="1180272"/>
                    <a:gridCol w="1353378"/>
                    <a:gridCol w="1447800"/>
                    <a:gridCol w="14478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State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0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6909209"/>
                  </p:ext>
                </p:extLst>
              </p:nvPr>
            </p:nvGraphicFramePr>
            <p:xfrm>
              <a:off x="381000" y="5257800"/>
              <a:ext cx="72390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9750"/>
                    <a:gridCol w="1180272"/>
                    <a:gridCol w="1353378"/>
                    <a:gridCol w="1447800"/>
                    <a:gridCol w="14478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7"/>
                          <a:stretch>
                            <a:fillRect l="-337" t="-8333" r="-299663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2538785"/>
                  </p:ext>
                </p:extLst>
              </p:nvPr>
            </p:nvGraphicFramePr>
            <p:xfrm>
              <a:off x="381001" y="6248400"/>
              <a:ext cx="7238999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599"/>
                    <a:gridCol w="1205272"/>
                    <a:gridCol w="1385528"/>
                    <a:gridCol w="1416665"/>
                    <a:gridCol w="1478935"/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State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 dirty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2538785"/>
                  </p:ext>
                </p:extLst>
              </p:nvPr>
            </p:nvGraphicFramePr>
            <p:xfrm>
              <a:off x="381001" y="6248400"/>
              <a:ext cx="7238999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599"/>
                    <a:gridCol w="1205272"/>
                    <a:gridCol w="1385528"/>
                    <a:gridCol w="1416665"/>
                    <a:gridCol w="1478935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8"/>
                          <a:stretch>
                            <a:fillRect l="-348" t="-8197" r="-31358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3149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toy example for RC4</a:t>
            </a:r>
            <a:endParaRPr lang="en-US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685800"/>
                <a:ext cx="9220200" cy="6629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600" dirty="0" smtClean="0"/>
                  <a:t>/* </a:t>
                </a:r>
                <a:r>
                  <a:rPr lang="en-US" sz="2600" b="1" dirty="0"/>
                  <a:t>Stream Generation </a:t>
                </a:r>
                <a:r>
                  <a:rPr lang="en-US" sz="2600" dirty="0"/>
                  <a:t>*/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dirty="0"/>
                  <a:t>i, j = 0;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b="1" dirty="0"/>
                  <a:t>while </a:t>
                </a:r>
                <a:r>
                  <a:rPr lang="en-US" sz="1600" dirty="0"/>
                  <a:t>(true)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dirty="0"/>
                  <a:t>j = (j + S[i]) </a:t>
                </a:r>
                <a:r>
                  <a:rPr lang="en-US" sz="1600" b="1" dirty="0"/>
                  <a:t>mod </a:t>
                </a:r>
                <a:r>
                  <a:rPr lang="en-US" sz="1600" dirty="0"/>
                  <a:t>4;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dirty="0"/>
                  <a:t>i = (i + 1) </a:t>
                </a:r>
                <a:r>
                  <a:rPr lang="en-US" sz="1600" b="1" dirty="0"/>
                  <a:t>mod </a:t>
                </a:r>
                <a:r>
                  <a:rPr lang="en-US" sz="1600" dirty="0"/>
                  <a:t>4;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b="1" dirty="0"/>
                  <a:t>Swap </a:t>
                </a:r>
                <a:r>
                  <a:rPr lang="en-US" sz="1600" dirty="0"/>
                  <a:t>(S[i], S[j]);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dirty="0"/>
                  <a:t>t = (S[i] + S[j]) </a:t>
                </a:r>
                <a:r>
                  <a:rPr lang="en-US" sz="1600" b="1" dirty="0"/>
                  <a:t>mod </a:t>
                </a:r>
                <a:r>
                  <a:rPr lang="en-US" sz="1600" dirty="0"/>
                  <a:t>4;</a:t>
                </a:r>
              </a:p>
              <a:p>
                <a:pPr marL="182880" indent="0">
                  <a:spcBef>
                    <a:spcPts val="0"/>
                  </a:spcBef>
                  <a:buNone/>
                </a:pPr>
                <a:r>
                  <a:rPr lang="en-US" sz="1600" dirty="0"/>
                  <a:t>k = S[t</a:t>
                </a:r>
                <a:r>
                  <a:rPr lang="en-US" sz="1600" dirty="0" smtClean="0"/>
                  <a:t>];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1600" dirty="0" smtClean="0"/>
                  <a:t>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For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=0,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=0+2≡2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=1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=0,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=3.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Update, compute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and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𝑆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3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16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1600" dirty="0" smtClean="0"/>
                  <a:t>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For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=2,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=2+3≡1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2;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=2</m:t>
                        </m:r>
                      </m:e>
                    </m:d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=0,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e>
                    </m:d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=3.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Update 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compute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=3, </m:t>
                    </m:r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and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𝑆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For</a:t>
                </a: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=1,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=2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=1+3≡0 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𝑚𝑜𝑑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 4</m:t>
                    </m:r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𝑖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3;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=3</m:t>
                        </m:r>
                      </m:e>
                    </m:d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=1,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sz="1600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=0</m:t>
                        </m:r>
                      </m:e>
                    </m:d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=2.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16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Update 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compute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=3, </m:t>
                    </m:r>
                  </m:oMath>
                </a14:m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and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𝑆</m:t>
                    </m:r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1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685800"/>
                <a:ext cx="9220200" cy="6629400"/>
              </a:xfrm>
              <a:blipFill rotWithShape="1">
                <a:blip r:embed="rId2"/>
                <a:stretch>
                  <a:fillRect l="-1190" t="-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73152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2773412"/>
                  </p:ext>
                </p:extLst>
              </p:nvPr>
            </p:nvGraphicFramePr>
            <p:xfrm>
              <a:off x="228600" y="518160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/>
                    <a:gridCol w="1264920"/>
                    <a:gridCol w="1402080"/>
                    <a:gridCol w="1463040"/>
                    <a:gridCol w="143256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State 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2773412"/>
                  </p:ext>
                </p:extLst>
              </p:nvPr>
            </p:nvGraphicFramePr>
            <p:xfrm>
              <a:off x="228600" y="518160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/>
                    <a:gridCol w="1264920"/>
                    <a:gridCol w="1402080"/>
                    <a:gridCol w="1463040"/>
                    <a:gridCol w="143256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347" t="-8197" r="-316667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8017691"/>
                  </p:ext>
                </p:extLst>
              </p:nvPr>
            </p:nvGraphicFramePr>
            <p:xfrm>
              <a:off x="228600" y="403860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/>
                    <a:gridCol w="1219200"/>
                    <a:gridCol w="1417320"/>
                    <a:gridCol w="1463040"/>
                    <a:gridCol w="146304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2060"/>
                              </a:solidFill>
                            </a:rPr>
                            <a:t>State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8017691"/>
                  </p:ext>
                </p:extLst>
              </p:nvPr>
            </p:nvGraphicFramePr>
            <p:xfrm>
              <a:off x="228600" y="403860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2600"/>
                    <a:gridCol w="1219200"/>
                    <a:gridCol w="1417320"/>
                    <a:gridCol w="1463040"/>
                    <a:gridCol w="146304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5"/>
                          <a:stretch>
                            <a:fillRect l="-347" t="-8333" r="-316667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3272834"/>
                  </p:ext>
                </p:extLst>
              </p:nvPr>
            </p:nvGraphicFramePr>
            <p:xfrm>
              <a:off x="228600" y="625856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1371600"/>
                    <a:gridCol w="1447800"/>
                    <a:gridCol w="1447800"/>
                    <a:gridCol w="14478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State 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oMath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3272834"/>
                  </p:ext>
                </p:extLst>
              </p:nvPr>
            </p:nvGraphicFramePr>
            <p:xfrm>
              <a:off x="228600" y="6258560"/>
              <a:ext cx="7315200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00200"/>
                    <a:gridCol w="1371600"/>
                    <a:gridCol w="1447800"/>
                    <a:gridCol w="1447800"/>
                    <a:gridCol w="14478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380" t="-8197" r="-35627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9042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32429" y="611643"/>
            <a:ext cx="7944597" cy="4655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defRPr sz="2200" b="1" spc="-5">
                <a:latin typeface="Times New Roman"/>
                <a:cs typeface="Times New Roman"/>
              </a:defRPr>
            </a:lvl1pPr>
          </a:lstStyle>
          <a:p>
            <a:pPr>
              <a:spcAft>
                <a:spcPts val="2104"/>
              </a:spcAft>
            </a:pPr>
            <a:r>
              <a:rPr lang="en-US" sz="6000" dirty="0" smtClean="0">
                <a:solidFill>
                  <a:srgbClr val="7030A0"/>
                </a:solidFill>
                <a:latin typeface="+mn-lt"/>
              </a:rPr>
              <a:t>Another</a:t>
            </a:r>
            <a:r>
              <a:rPr sz="6000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sz="6000" dirty="0">
                <a:solidFill>
                  <a:srgbClr val="7030A0"/>
                </a:solidFill>
                <a:latin typeface="+mn-lt"/>
              </a:rPr>
              <a:t>RC4 </a:t>
            </a:r>
            <a:r>
              <a:rPr sz="6000" dirty="0">
                <a:solidFill>
                  <a:srgbClr val="7030A0"/>
                </a:solidFill>
                <a:latin typeface="+mn-lt"/>
              </a:rPr>
              <a:t>Example</a:t>
            </a:r>
            <a:endParaRPr sz="6000" dirty="0">
              <a:latin typeface="+mn-lt"/>
            </a:endParaRPr>
          </a:p>
          <a:p>
            <a:pPr marL="481048" indent="-300655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b="0" dirty="0">
                <a:latin typeface="+mn-lt"/>
              </a:rPr>
              <a:t>I</a:t>
            </a:r>
            <a:r>
              <a:rPr sz="2500" b="0" dirty="0">
                <a:latin typeface="+mn-lt"/>
              </a:rPr>
              <a:t>nstead of the full 256 bytes, we use 8 x 3-bits. </a:t>
            </a:r>
            <a:endParaRPr lang="en-US" sz="2500" b="0" dirty="0">
              <a:latin typeface="+mn-lt"/>
            </a:endParaRPr>
          </a:p>
          <a:p>
            <a:pPr marL="481048" indent="-300655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500" b="0" dirty="0">
                <a:latin typeface="+mn-lt"/>
              </a:rPr>
              <a:t>So </a:t>
            </a:r>
            <a:r>
              <a:rPr sz="2500" b="0" dirty="0">
                <a:latin typeface="+mn-lt"/>
              </a:rPr>
              <a:t>the state vector S is 8 x 3-bits. </a:t>
            </a:r>
            <a:endParaRPr lang="en-US" sz="2500" b="0" dirty="0">
              <a:latin typeface="+mn-lt"/>
            </a:endParaRPr>
          </a:p>
          <a:p>
            <a:pPr marL="481048" indent="-300655" algn="l">
              <a:lnSpc>
                <a:spcPct val="150000"/>
              </a:lnSpc>
              <a:buFont typeface="Arial" pitchFamily="34" charset="0"/>
              <a:buChar char="•"/>
            </a:pPr>
            <a:r>
              <a:rPr sz="2500" b="0" dirty="0">
                <a:latin typeface="+mn-lt"/>
              </a:rPr>
              <a:t>We will operate on 3-bits of plaintext at a time since S can take </a:t>
            </a:r>
            <a:r>
              <a:rPr lang="en-US" sz="2500" b="0" dirty="0">
                <a:latin typeface="+mn-lt"/>
              </a:rPr>
              <a:t>the values 0 to 7, </a:t>
            </a:r>
            <a:r>
              <a:rPr sz="2500" b="0" dirty="0">
                <a:latin typeface="+mn-lt"/>
              </a:rPr>
              <a:t>represented as 3 bits.</a:t>
            </a:r>
          </a:p>
          <a:p>
            <a:pPr marL="481048" indent="-300655" algn="l">
              <a:lnSpc>
                <a:spcPct val="150000"/>
              </a:lnSpc>
              <a:buFont typeface="Arial" pitchFamily="34" charset="0"/>
              <a:buChar char="•"/>
            </a:pPr>
            <a:r>
              <a:rPr sz="2500" b="0" dirty="0">
                <a:latin typeface="+mn-lt"/>
              </a:rPr>
              <a:t>Assume we use a 4 x 3-bit key</a:t>
            </a:r>
            <a:r>
              <a:rPr lang="en-US" sz="2500" b="0" dirty="0">
                <a:latin typeface="+mn-lt"/>
              </a:rPr>
              <a:t>:  </a:t>
            </a:r>
            <a:r>
              <a:rPr sz="2500" b="0" dirty="0">
                <a:latin typeface="+mn-lt"/>
              </a:rPr>
              <a:t> </a:t>
            </a:r>
            <a:r>
              <a:rPr sz="2500" b="0" dirty="0">
                <a:solidFill>
                  <a:srgbClr val="7030A0"/>
                </a:solidFill>
                <a:latin typeface="+mn-lt"/>
              </a:rPr>
              <a:t>K = [1 2 3 6]. </a:t>
            </a:r>
            <a:endParaRPr lang="en-US" sz="2500" b="0" dirty="0">
              <a:solidFill>
                <a:srgbClr val="7030A0"/>
              </a:solidFill>
              <a:latin typeface="+mn-lt"/>
            </a:endParaRPr>
          </a:p>
          <a:p>
            <a:pPr marL="481048" indent="-300655" algn="l">
              <a:lnSpc>
                <a:spcPct val="150000"/>
              </a:lnSpc>
              <a:buFont typeface="Arial" pitchFamily="34" charset="0"/>
              <a:buChar char="•"/>
            </a:pPr>
            <a:r>
              <a:rPr sz="2500" b="0" dirty="0">
                <a:latin typeface="+mn-lt"/>
              </a:rPr>
              <a:t>A</a:t>
            </a:r>
            <a:r>
              <a:rPr lang="en-US" sz="2500" b="0" dirty="0">
                <a:latin typeface="+mn-lt"/>
              </a:rPr>
              <a:t>ssume </a:t>
            </a:r>
            <a:r>
              <a:rPr sz="2500" b="0" dirty="0">
                <a:latin typeface="+mn-lt"/>
              </a:rPr>
              <a:t>plaintext</a:t>
            </a:r>
            <a:r>
              <a:rPr lang="en-US" sz="2500" b="0" dirty="0">
                <a:latin typeface="+mn-lt"/>
              </a:rPr>
              <a:t> </a:t>
            </a:r>
            <a:r>
              <a:rPr sz="2500" b="0" dirty="0">
                <a:latin typeface="+mn-lt"/>
              </a:rPr>
              <a:t> </a:t>
            </a:r>
            <a:r>
              <a:rPr sz="2500" b="0" dirty="0">
                <a:solidFill>
                  <a:srgbClr val="7030A0"/>
                </a:solidFill>
                <a:latin typeface="+mn-lt"/>
              </a:rPr>
              <a:t>P = [1 2 2 2] </a:t>
            </a:r>
            <a:r>
              <a:rPr lang="en-US" sz="2500" b="0" dirty="0">
                <a:latin typeface="+mn-lt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2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36657" y="1042568"/>
            <a:ext cx="8666166" cy="40421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ct val="100000"/>
              </a:lnSpc>
              <a:defRPr sz="2200" b="1" spc="-5">
                <a:latin typeface="Times New Roman"/>
                <a:cs typeface="Times New Roman"/>
              </a:defRPr>
            </a:lvl1pPr>
          </a:lstStyle>
          <a:p>
            <a:pPr>
              <a:spcAft>
                <a:spcPts val="526"/>
              </a:spcAft>
            </a:pPr>
            <a:r>
              <a:rPr lang="en-US" sz="3600" b="0" dirty="0">
                <a:solidFill>
                  <a:srgbClr val="7030A0"/>
                </a:solidFill>
                <a:latin typeface="+mn-lt"/>
              </a:rPr>
              <a:t>K = [1 2 3 6</a:t>
            </a:r>
            <a:r>
              <a:rPr lang="en-US" sz="3600" b="0" dirty="0">
                <a:solidFill>
                  <a:srgbClr val="7030A0"/>
                </a:solidFill>
                <a:latin typeface="+mn-lt"/>
              </a:rPr>
              <a:t>], </a:t>
            </a:r>
            <a:r>
              <a:rPr lang="en-US" sz="3600" b="0" dirty="0">
                <a:solidFill>
                  <a:srgbClr val="7030A0"/>
                </a:solidFill>
                <a:latin typeface="+mn-lt"/>
              </a:rPr>
              <a:t>P = [1 2 2 2] </a:t>
            </a:r>
            <a:endParaRPr lang="en-US" sz="3600" dirty="0">
              <a:solidFill>
                <a:srgbClr val="7030A0"/>
              </a:solidFill>
              <a:latin typeface="+mn-lt"/>
            </a:endParaRPr>
          </a:p>
          <a:p>
            <a:pPr>
              <a:spcBef>
                <a:spcPts val="1200"/>
              </a:spcBef>
              <a:spcAft>
                <a:spcPts val="2104"/>
              </a:spcAft>
            </a:pPr>
            <a:r>
              <a:rPr lang="en-US" sz="3200" dirty="0">
                <a:solidFill>
                  <a:srgbClr val="7030A0"/>
                </a:solidFill>
                <a:latin typeface="+mj-lt"/>
              </a:rPr>
              <a:t>The first step is to generate the initial permutation</a:t>
            </a:r>
            <a:endParaRPr sz="3200" dirty="0">
              <a:latin typeface="+mj-lt"/>
            </a:endParaRPr>
          </a:p>
          <a:p>
            <a:pPr marL="180393" algn="l">
              <a:spcBef>
                <a:spcPts val="526"/>
              </a:spcBef>
              <a:spcAft>
                <a:spcPts val="1578"/>
              </a:spcAft>
            </a:pPr>
            <a:r>
              <a:rPr lang="en-US" sz="2800" b="0" dirty="0">
                <a:latin typeface="+mn-lt"/>
              </a:rPr>
              <a:t>1. </a:t>
            </a:r>
            <a:r>
              <a:rPr sz="2800" b="0" dirty="0">
                <a:latin typeface="+mn-lt"/>
              </a:rPr>
              <a:t>Initiali</a:t>
            </a:r>
            <a:r>
              <a:rPr lang="en-US" sz="2800" b="0" dirty="0">
                <a:latin typeface="+mn-lt"/>
              </a:rPr>
              <a:t>z</a:t>
            </a:r>
            <a:r>
              <a:rPr sz="2800" b="0" dirty="0">
                <a:latin typeface="+mn-lt"/>
              </a:rPr>
              <a:t>e the state vector S and temporary vector T. </a:t>
            </a:r>
            <a:endParaRPr lang="en-US" sz="2800" b="0" dirty="0">
              <a:latin typeface="+mn-lt"/>
            </a:endParaRPr>
          </a:p>
          <a:p>
            <a:pPr marL="962095" lvl="1" indent="-400873">
              <a:spcAft>
                <a:spcPts val="1052"/>
              </a:spcAft>
              <a:buFont typeface="Calibri" pitchFamily="34" charset="0"/>
              <a:buChar char="—"/>
            </a:pPr>
            <a:r>
              <a:rPr sz="2500" dirty="0"/>
              <a:t>S is</a:t>
            </a:r>
            <a:r>
              <a:rPr lang="en-US" sz="2500" dirty="0"/>
              <a:t> initializ</a:t>
            </a:r>
            <a:r>
              <a:rPr sz="2500" dirty="0"/>
              <a:t>ed </a:t>
            </a:r>
            <a:r>
              <a:rPr lang="en-US" sz="2500" dirty="0"/>
              <a:t>by setting</a:t>
            </a:r>
            <a:r>
              <a:rPr lang="en-US" sz="2500" dirty="0"/>
              <a:t>:</a:t>
            </a:r>
            <a:r>
              <a:rPr sz="2500" dirty="0"/>
              <a:t> S[i] = i, and </a:t>
            </a:r>
            <a:r>
              <a:rPr lang="en-US" sz="2500" dirty="0"/>
              <a:t>                                                                                                         </a:t>
            </a:r>
            <a:r>
              <a:rPr sz="2500" dirty="0"/>
              <a:t>T is initiali</a:t>
            </a:r>
            <a:r>
              <a:rPr lang="en-US" sz="2500" dirty="0"/>
              <a:t>z</a:t>
            </a:r>
            <a:r>
              <a:rPr sz="2500" dirty="0"/>
              <a:t>ed </a:t>
            </a:r>
            <a:r>
              <a:rPr lang="en-US" sz="2500" dirty="0"/>
              <a:t>using</a:t>
            </a:r>
            <a:r>
              <a:rPr sz="2500" dirty="0"/>
              <a:t> </a:t>
            </a:r>
            <a:r>
              <a:rPr lang="en-US" sz="2500" dirty="0"/>
              <a:t>the </a:t>
            </a:r>
            <a:r>
              <a:rPr sz="2500" dirty="0"/>
              <a:t>key K</a:t>
            </a:r>
            <a:r>
              <a:rPr lang="en-US" sz="2500" dirty="0"/>
              <a:t>, </a:t>
            </a:r>
            <a:r>
              <a:rPr sz="2500" dirty="0"/>
              <a:t>repeated as necessary.</a:t>
            </a:r>
          </a:p>
          <a:p>
            <a:pPr marL="400873">
              <a:spcBef>
                <a:spcPts val="526"/>
              </a:spcBef>
            </a:pPr>
            <a:r>
              <a:rPr lang="en-US" sz="2500" b="0" dirty="0">
                <a:solidFill>
                  <a:srgbClr val="7030A0"/>
                </a:solidFill>
                <a:latin typeface="+mn-lt"/>
              </a:rPr>
              <a:t>S= [0 1 2 3 4 5 6 7]</a:t>
            </a:r>
          </a:p>
          <a:p>
            <a:pPr marL="400873">
              <a:spcBef>
                <a:spcPts val="526"/>
              </a:spcBef>
            </a:pPr>
            <a:r>
              <a:rPr lang="en-US" sz="2500" b="0" dirty="0">
                <a:solidFill>
                  <a:srgbClr val="7030A0"/>
                </a:solidFill>
                <a:latin typeface="+mn-lt"/>
              </a:rPr>
              <a:t>T = [1 2 3 6 1 2 3 6]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26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56" y="803546"/>
            <a:ext cx="7778930" cy="1173172"/>
          </a:xfrm>
        </p:spPr>
        <p:txBody>
          <a:bodyPr>
            <a:noAutofit/>
          </a:bodyPr>
          <a:lstStyle/>
          <a:p>
            <a:pPr marL="400873">
              <a:spcBef>
                <a:spcPts val="526"/>
              </a:spcBef>
            </a:pPr>
            <a:r>
              <a:rPr lang="en-US" sz="4000" dirty="0">
                <a:solidFill>
                  <a:srgbClr val="7030A0"/>
                </a:solidFill>
              </a:rPr>
              <a:t>S = [</a:t>
            </a:r>
            <a:r>
              <a:rPr lang="en-US" sz="4000" dirty="0">
                <a:solidFill>
                  <a:srgbClr val="FF0000"/>
                </a:solidFill>
              </a:rPr>
              <a:t>0</a:t>
            </a:r>
            <a:r>
              <a:rPr lang="en-US" sz="4000" dirty="0">
                <a:solidFill>
                  <a:srgbClr val="7030A0"/>
                </a:solidFill>
              </a:rPr>
              <a:t> 1 2 3 4 5 6 7]</a:t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en-US" sz="4000" dirty="0">
                <a:solidFill>
                  <a:srgbClr val="7030A0"/>
                </a:solidFill>
              </a:rPr>
              <a:t>T = [</a:t>
            </a:r>
            <a:r>
              <a:rPr lang="en-US" sz="4000" dirty="0">
                <a:solidFill>
                  <a:srgbClr val="FF0000"/>
                </a:solidFill>
              </a:rPr>
              <a:t>1</a:t>
            </a:r>
            <a:r>
              <a:rPr lang="en-US" sz="4000" dirty="0">
                <a:solidFill>
                  <a:srgbClr val="7030A0"/>
                </a:solidFill>
              </a:rPr>
              <a:t> </a:t>
            </a:r>
            <a:r>
              <a:rPr lang="en-US" sz="4000" dirty="0">
                <a:solidFill>
                  <a:srgbClr val="002060"/>
                </a:solidFill>
              </a:rPr>
              <a:t>2</a:t>
            </a:r>
            <a:r>
              <a:rPr lang="en-US" sz="4000" dirty="0">
                <a:solidFill>
                  <a:srgbClr val="7030A0"/>
                </a:solidFill>
              </a:rPr>
              <a:t> 3 6 1 2 3 6</a:t>
            </a:r>
            <a:r>
              <a:rPr lang="en-US" sz="4000" dirty="0">
                <a:solidFill>
                  <a:srgbClr val="7030A0"/>
                </a:solidFill>
              </a:rPr>
              <a:t>]</a:t>
            </a:r>
            <a:br>
              <a:rPr lang="en-US" sz="4000" dirty="0">
                <a:solidFill>
                  <a:srgbClr val="7030A0"/>
                </a:solidFill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02507" y="1838405"/>
            <a:ext cx="6406178" cy="2094950"/>
          </a:xfrm>
          <a:prstGeom prst="rect">
            <a:avLst/>
          </a:prstGeom>
        </p:spPr>
        <p:txBody>
          <a:bodyPr lIns="80175" tIns="40087" rIns="80175" bIns="40087"/>
          <a:lstStyle/>
          <a:p>
            <a:pPr>
              <a:spcBef>
                <a:spcPts val="1052"/>
              </a:spcBef>
              <a:spcAft>
                <a:spcPts val="526"/>
              </a:spcAft>
            </a:pPr>
            <a:r>
              <a:rPr lang="en-US" sz="2500" dirty="0"/>
              <a:t>2. Now </a:t>
            </a:r>
            <a:r>
              <a:rPr lang="en-US" sz="2500" dirty="0"/>
              <a:t>perform the initial permutation on S</a:t>
            </a:r>
            <a:r>
              <a:rPr lang="en-US" sz="2500" dirty="0"/>
              <a:t>.</a:t>
            </a:r>
          </a:p>
          <a:p>
            <a:pPr>
              <a:spcBef>
                <a:spcPts val="1052"/>
              </a:spcBef>
              <a:spcAft>
                <a:spcPts val="526"/>
              </a:spcAft>
            </a:pPr>
            <a:r>
              <a:rPr lang="en-US" sz="2100" dirty="0"/>
              <a:t/>
            </a:r>
            <a:br>
              <a:rPr lang="en-US" sz="2100" dirty="0"/>
            </a:br>
            <a:endParaRPr lang="en-US" sz="21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15769" y="4430174"/>
            <a:ext cx="8252212" cy="2641297"/>
            <a:chOff x="725396" y="3625848"/>
            <a:chExt cx="9650504" cy="2683675"/>
          </a:xfrm>
        </p:grpSpPr>
        <p:sp>
          <p:nvSpPr>
            <p:cNvPr id="5" name="object 6"/>
            <p:cNvSpPr txBox="1"/>
            <p:nvPr/>
          </p:nvSpPr>
          <p:spPr>
            <a:xfrm>
              <a:off x="871315" y="3702051"/>
              <a:ext cx="1576625" cy="15635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 marR="4454">
                <a:lnSpc>
                  <a:spcPts val="1210"/>
                </a:lnSpc>
              </a:pPr>
              <a:r>
                <a:rPr sz="2100" dirty="0">
                  <a:cs typeface="Times New Roman"/>
                </a:rPr>
                <a:t>For i = 0: j</a:t>
              </a:r>
            </a:p>
          </p:txBody>
        </p:sp>
        <p:sp>
          <p:nvSpPr>
            <p:cNvPr id="6" name="object 7"/>
            <p:cNvSpPr txBox="1"/>
            <p:nvPr/>
          </p:nvSpPr>
          <p:spPr>
            <a:xfrm>
              <a:off x="3275533" y="3649185"/>
              <a:ext cx="293947" cy="65670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/>
              <a:r>
                <a:rPr sz="2100" dirty="0">
                  <a:latin typeface="Times New Roman"/>
                  <a:cs typeface="Times New Roman"/>
                </a:rPr>
                <a:t>=</a:t>
              </a:r>
            </a:p>
            <a:p>
              <a:pPr marL="11135"/>
              <a:r>
                <a:rPr sz="2100" dirty="0">
                  <a:latin typeface="Times New Roman"/>
                  <a:cs typeface="Times New Roman"/>
                </a:rPr>
                <a:t>=</a:t>
              </a:r>
            </a:p>
          </p:txBody>
        </p:sp>
        <p:sp>
          <p:nvSpPr>
            <p:cNvPr id="7" name="object 8"/>
            <p:cNvSpPr txBox="1"/>
            <p:nvPr/>
          </p:nvSpPr>
          <p:spPr>
            <a:xfrm>
              <a:off x="4127500" y="3625848"/>
              <a:ext cx="2902727" cy="65670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/>
              <a:r>
                <a:rPr sz="2100" dirty="0">
                  <a:cs typeface="Times New Roman"/>
                </a:rPr>
                <a:t>(0</a:t>
              </a:r>
              <a:r>
                <a:rPr sz="2100" spc="-4" dirty="0">
                  <a:cs typeface="Times New Roman"/>
                </a:rPr>
                <a:t> </a:t>
              </a:r>
              <a:r>
                <a:rPr sz="2100" dirty="0">
                  <a:cs typeface="Times New Roman"/>
                </a:rPr>
                <a:t>+</a:t>
              </a:r>
              <a:r>
                <a:rPr sz="2100" spc="-4" dirty="0">
                  <a:cs typeface="Times New Roman"/>
                </a:rPr>
                <a:t> </a:t>
              </a:r>
              <a:r>
                <a:rPr sz="2100" dirty="0">
                  <a:solidFill>
                    <a:srgbClr val="FF0000"/>
                  </a:solidFill>
                  <a:cs typeface="Times New Roman"/>
                </a:rPr>
                <a:t>0</a:t>
              </a:r>
              <a:r>
                <a:rPr sz="2100" spc="-4" dirty="0">
                  <a:cs typeface="Times New Roman"/>
                </a:rPr>
                <a:t> </a:t>
              </a:r>
              <a:r>
                <a:rPr sz="2100" dirty="0">
                  <a:cs typeface="Times New Roman"/>
                </a:rPr>
                <a:t>+</a:t>
              </a:r>
              <a:r>
                <a:rPr sz="2100" spc="-4" dirty="0">
                  <a:solidFill>
                    <a:srgbClr val="FF0000"/>
                  </a:solidFill>
                  <a:cs typeface="Times New Roman"/>
                </a:rPr>
                <a:t> </a:t>
              </a:r>
              <a:r>
                <a:rPr sz="2100" dirty="0">
                  <a:solidFill>
                    <a:srgbClr val="FF0000"/>
                  </a:solidFill>
                  <a:cs typeface="Times New Roman"/>
                </a:rPr>
                <a:t>1</a:t>
              </a:r>
              <a:r>
                <a:rPr sz="2100" dirty="0">
                  <a:cs typeface="Times New Roman"/>
                </a:rPr>
                <a:t>)</a:t>
              </a:r>
              <a:r>
                <a:rPr sz="2100" spc="-4" dirty="0">
                  <a:cs typeface="Times New Roman"/>
                </a:rPr>
                <a:t> </a:t>
              </a:r>
              <a:r>
                <a:rPr sz="2100" dirty="0">
                  <a:cs typeface="Times New Roman"/>
                </a:rPr>
                <a:t>mod</a:t>
              </a:r>
              <a:r>
                <a:rPr sz="2100" spc="-4" dirty="0">
                  <a:cs typeface="Times New Roman"/>
                </a:rPr>
                <a:t> </a:t>
              </a:r>
              <a:r>
                <a:rPr sz="2100" dirty="0">
                  <a:cs typeface="Times New Roman"/>
                </a:rPr>
                <a:t>8</a:t>
              </a:r>
            </a:p>
            <a:p>
              <a:pPr marL="11135"/>
              <a:r>
                <a:rPr sz="2100" dirty="0">
                  <a:solidFill>
                    <a:srgbClr val="FF0000"/>
                  </a:solidFill>
                  <a:cs typeface="Times New Roman"/>
                </a:rPr>
                <a:t>1</a:t>
              </a:r>
            </a:p>
          </p:txBody>
        </p:sp>
        <p:sp>
          <p:nvSpPr>
            <p:cNvPr id="8" name="object 9"/>
            <p:cNvSpPr txBox="1"/>
            <p:nvPr/>
          </p:nvSpPr>
          <p:spPr>
            <a:xfrm>
              <a:off x="871315" y="4424674"/>
              <a:ext cx="9504585" cy="95378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/>
              <a:r>
                <a:rPr sz="2100" spc="-4" dirty="0">
                  <a:cs typeface="Times New Roman"/>
                </a:rPr>
                <a:t>Swap(S[</a:t>
              </a:r>
              <a:r>
                <a:rPr sz="2100" spc="-4" dirty="0">
                  <a:solidFill>
                    <a:srgbClr val="FF0000"/>
                  </a:solidFill>
                  <a:cs typeface="Times New Roman"/>
                </a:rPr>
                <a:t>0</a:t>
              </a:r>
              <a:r>
                <a:rPr sz="2100" spc="-4" dirty="0">
                  <a:cs typeface="Times New Roman"/>
                </a:rPr>
                <a:t>]</a:t>
              </a:r>
              <a:r>
                <a:rPr sz="2100" spc="4" dirty="0">
                  <a:cs typeface="Times New Roman"/>
                </a:rPr>
                <a:t>,</a:t>
              </a:r>
              <a:r>
                <a:rPr sz="2100" dirty="0">
                  <a:cs typeface="Times New Roman"/>
                </a:rPr>
                <a:t>S</a:t>
              </a:r>
              <a:r>
                <a:rPr sz="2100" spc="-4" dirty="0">
                  <a:cs typeface="Times New Roman"/>
                </a:rPr>
                <a:t>[</a:t>
              </a:r>
              <a:r>
                <a:rPr sz="2100" spc="-4" dirty="0">
                  <a:solidFill>
                    <a:srgbClr val="FF0000"/>
                  </a:solidFill>
                  <a:cs typeface="Times New Roman"/>
                </a:rPr>
                <a:t>1</a:t>
              </a:r>
              <a:r>
                <a:rPr sz="2100" spc="-4" dirty="0">
                  <a:cs typeface="Times New Roman"/>
                </a:rPr>
                <a:t>]);</a:t>
              </a:r>
              <a:endParaRPr sz="1200" dirty="0">
                <a:latin typeface="Times New Roman"/>
                <a:cs typeface="Times New Roman"/>
              </a:endParaRPr>
            </a:p>
            <a:p>
              <a:pPr marL="11135"/>
              <a:r>
                <a:rPr lang="en-US" sz="2800" dirty="0">
                  <a:solidFill>
                    <a:srgbClr val="7030A0"/>
                  </a:solidFill>
                  <a:cs typeface="Times New Roman"/>
                </a:rPr>
                <a:t>                        </a:t>
              </a:r>
              <a:r>
                <a:rPr lang="en-US" sz="2800" dirty="0" smtClean="0">
                  <a:solidFill>
                    <a:srgbClr val="7030A0"/>
                  </a:solidFill>
                  <a:cs typeface="Times New Roman"/>
                </a:rPr>
                <a:t>   </a:t>
              </a:r>
              <a:r>
                <a:rPr sz="2800" dirty="0">
                  <a:solidFill>
                    <a:srgbClr val="7030A0"/>
                  </a:solidFill>
                  <a:cs typeface="Times New Roman"/>
                </a:rPr>
                <a:t>S</a:t>
              </a:r>
              <a:r>
                <a:rPr sz="2800" spc="-4" dirty="0">
                  <a:solidFill>
                    <a:srgbClr val="7030A0"/>
                  </a:solidFill>
                  <a:cs typeface="Times New Roman"/>
                </a:rPr>
                <a:t> </a:t>
              </a:r>
              <a:r>
                <a:rPr sz="2800" dirty="0">
                  <a:solidFill>
                    <a:srgbClr val="7030A0"/>
                  </a:solidFill>
                  <a:cs typeface="Times New Roman"/>
                </a:rPr>
                <a:t>= </a:t>
              </a:r>
              <a:r>
                <a:rPr sz="2800" spc="-4" dirty="0">
                  <a:solidFill>
                    <a:srgbClr val="7030A0"/>
                  </a:solidFill>
                  <a:cs typeface="Times New Roman"/>
                </a:rPr>
                <a:t>[</a:t>
              </a:r>
              <a:r>
                <a:rPr sz="2800" dirty="0">
                  <a:solidFill>
                    <a:srgbClr val="009644"/>
                  </a:solidFill>
                  <a:cs typeface="Times New Roman"/>
                </a:rPr>
                <a:t>1 0 </a:t>
              </a:r>
              <a:r>
                <a:rPr sz="2800" dirty="0">
                  <a:solidFill>
                    <a:srgbClr val="7030A0"/>
                  </a:solidFill>
                  <a:cs typeface="Times New Roman"/>
                </a:rPr>
                <a:t>2 3 4 5 6 </a:t>
              </a:r>
              <a:r>
                <a:rPr sz="2800" spc="-4" dirty="0">
                  <a:solidFill>
                    <a:srgbClr val="7030A0"/>
                  </a:solidFill>
                  <a:cs typeface="Times New Roman"/>
                </a:rPr>
                <a:t>7]</a:t>
              </a:r>
              <a:endParaRPr sz="2800" dirty="0">
                <a:solidFill>
                  <a:srgbClr val="7030A0"/>
                </a:solidFill>
                <a:cs typeface="Times New Roman"/>
              </a:endParaRPr>
            </a:p>
            <a:p>
              <a:pPr>
                <a:spcBef>
                  <a:spcPts val="32"/>
                </a:spcBef>
              </a:pPr>
              <a:endParaRPr sz="1200" dirty="0">
                <a:latin typeface="Times New Roman"/>
                <a:cs typeface="Times New Roman"/>
              </a:endParaRPr>
            </a:p>
          </p:txBody>
        </p:sp>
        <p:sp>
          <p:nvSpPr>
            <p:cNvPr id="9" name="object 11"/>
            <p:cNvSpPr txBox="1"/>
            <p:nvPr/>
          </p:nvSpPr>
          <p:spPr>
            <a:xfrm>
              <a:off x="725396" y="6153166"/>
              <a:ext cx="3402104" cy="156357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>
                <a:lnSpc>
                  <a:spcPts val="1236"/>
                </a:lnSpc>
              </a:pPr>
              <a:endParaRPr sz="12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80752" y="2371395"/>
            <a:ext cx="2701329" cy="2019949"/>
          </a:xfrm>
          <a:prstGeom prst="rect">
            <a:avLst/>
          </a:prstGeom>
          <a:noFill/>
        </p:spPr>
        <p:txBody>
          <a:bodyPr wrap="none" lIns="80175" tIns="40087" rIns="80175" bIns="40087" rtlCol="0">
            <a:spAutoFit/>
          </a:bodyPr>
          <a:lstStyle/>
          <a:p>
            <a:r>
              <a:rPr lang="en-US" dirty="0"/>
              <a:t> </a:t>
            </a:r>
            <a:r>
              <a:rPr lang="en-US" sz="2100" dirty="0"/>
              <a:t>j = 0;</a:t>
            </a:r>
            <a:br>
              <a:rPr lang="en-US" sz="2100" dirty="0"/>
            </a:br>
            <a:r>
              <a:rPr lang="en-US" sz="2100" dirty="0"/>
              <a:t>for i = 0 to 7 do</a:t>
            </a:r>
            <a:br>
              <a:rPr lang="en-US" sz="2100" dirty="0"/>
            </a:br>
            <a:r>
              <a:rPr lang="en-US" sz="2100" dirty="0"/>
              <a:t>j = (j + S[i] + T[i]) mod 8</a:t>
            </a:r>
            <a:br>
              <a:rPr lang="en-US" sz="2100" dirty="0"/>
            </a:br>
            <a:r>
              <a:rPr lang="en-US" sz="2100" dirty="0"/>
              <a:t>Swap(S[i],S[j]);</a:t>
            </a:r>
            <a:br>
              <a:rPr lang="en-US" sz="2100" dirty="0"/>
            </a:br>
            <a:r>
              <a:rPr lang="en-US" sz="2100" dirty="0"/>
              <a:t>end</a:t>
            </a:r>
            <a:br>
              <a:rPr lang="en-US" sz="2100" dirty="0"/>
            </a:b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5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56" y="681010"/>
            <a:ext cx="7778930" cy="1173172"/>
          </a:xfrm>
        </p:spPr>
        <p:txBody>
          <a:bodyPr>
            <a:normAutofit fontScale="90000"/>
          </a:bodyPr>
          <a:lstStyle/>
          <a:p>
            <a:pPr marL="400873">
              <a:spcBef>
                <a:spcPts val="526"/>
              </a:spcBef>
            </a:pPr>
            <a:r>
              <a:rPr lang="en-US" sz="2100" dirty="0">
                <a:solidFill>
                  <a:srgbClr val="7030A0"/>
                </a:solidFill>
              </a:rPr>
              <a:t>S = </a:t>
            </a:r>
            <a:r>
              <a:rPr lang="en-US" sz="2100" dirty="0">
                <a:solidFill>
                  <a:srgbClr val="7030A0"/>
                </a:solidFill>
              </a:rPr>
              <a:t>[1 </a:t>
            </a:r>
            <a:r>
              <a:rPr lang="en-US" sz="2100" dirty="0">
                <a:solidFill>
                  <a:srgbClr val="FF0000"/>
                </a:solidFill>
              </a:rPr>
              <a:t>0</a:t>
            </a:r>
            <a:r>
              <a:rPr lang="en-US" sz="2100" dirty="0">
                <a:solidFill>
                  <a:srgbClr val="7030A0"/>
                </a:solidFill>
              </a:rPr>
              <a:t> </a:t>
            </a:r>
            <a:r>
              <a:rPr lang="en-US" sz="2100" dirty="0">
                <a:solidFill>
                  <a:srgbClr val="7030A0"/>
                </a:solidFill>
              </a:rPr>
              <a:t>2 3 4 5 6 7]</a:t>
            </a:r>
            <a:br>
              <a:rPr lang="en-US" sz="2100" dirty="0">
                <a:solidFill>
                  <a:srgbClr val="7030A0"/>
                </a:solidFill>
              </a:rPr>
            </a:br>
            <a:r>
              <a:rPr lang="en-US" sz="2100" dirty="0">
                <a:solidFill>
                  <a:srgbClr val="7030A0"/>
                </a:solidFill>
              </a:rPr>
              <a:t>T = [1 2 3 6 1 2 3 6</a:t>
            </a:r>
            <a:r>
              <a:rPr lang="en-US" sz="2100" dirty="0">
                <a:solidFill>
                  <a:srgbClr val="7030A0"/>
                </a:solidFill>
              </a:rPr>
              <a:t>]</a:t>
            </a:r>
            <a:br>
              <a:rPr lang="en-US" sz="2100" dirty="0">
                <a:solidFill>
                  <a:srgbClr val="7030A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27611" y="611853"/>
            <a:ext cx="6406178" cy="2402209"/>
          </a:xfrm>
          <a:prstGeom prst="rect">
            <a:avLst/>
          </a:prstGeom>
        </p:spPr>
        <p:txBody>
          <a:bodyPr lIns="80175" tIns="40087" rIns="80175" bIns="40087"/>
          <a:lstStyle/>
          <a:p>
            <a:r>
              <a:rPr lang="en-US" sz="1800" dirty="0"/>
              <a:t>j </a:t>
            </a:r>
            <a:r>
              <a:rPr lang="en-US" sz="1800" dirty="0"/>
              <a:t>= 0;</a:t>
            </a:r>
            <a:br>
              <a:rPr lang="en-US" sz="1800" dirty="0"/>
            </a:br>
            <a:r>
              <a:rPr lang="en-US" sz="1800" dirty="0"/>
              <a:t>for i = 0 to 7 do</a:t>
            </a:r>
            <a:br>
              <a:rPr lang="en-US" sz="1800" dirty="0"/>
            </a:br>
            <a:r>
              <a:rPr lang="en-US" sz="1800" dirty="0"/>
              <a:t>j = (j + S[i] + T[i]) mod 8</a:t>
            </a:r>
            <a:br>
              <a:rPr lang="en-US" sz="1800" dirty="0"/>
            </a:br>
            <a:r>
              <a:rPr lang="en-US" sz="1800" dirty="0"/>
              <a:t>Swap(S[i],S[j]);</a:t>
            </a:r>
            <a:br>
              <a:rPr lang="en-US" sz="1800" dirty="0"/>
            </a:br>
            <a:r>
              <a:rPr lang="en-US" sz="1800" dirty="0"/>
              <a:t>end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45068" y="2028990"/>
            <a:ext cx="8127436" cy="4304575"/>
            <a:chOff x="779018" y="4655921"/>
            <a:chExt cx="3613686" cy="4842097"/>
          </a:xfrm>
        </p:grpSpPr>
        <p:sp>
          <p:nvSpPr>
            <p:cNvPr id="5" name="object 6"/>
            <p:cNvSpPr txBox="1"/>
            <p:nvPr/>
          </p:nvSpPr>
          <p:spPr>
            <a:xfrm>
              <a:off x="779018" y="6219743"/>
              <a:ext cx="599440" cy="17310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 marR="4454">
                <a:lnSpc>
                  <a:spcPts val="1210"/>
                </a:lnSpc>
              </a:pPr>
              <a:endParaRPr sz="2100" dirty="0">
                <a:cs typeface="Times New Roman"/>
              </a:endParaRPr>
            </a:p>
          </p:txBody>
        </p:sp>
        <p:sp>
          <p:nvSpPr>
            <p:cNvPr id="6" name="object 7"/>
            <p:cNvSpPr txBox="1"/>
            <p:nvPr/>
          </p:nvSpPr>
          <p:spPr>
            <a:xfrm>
              <a:off x="1693113" y="6395003"/>
              <a:ext cx="111760" cy="17310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>
                <a:lnSpc>
                  <a:spcPts val="1236"/>
                </a:lnSpc>
              </a:pPr>
              <a:endParaRPr sz="1200" dirty="0">
                <a:latin typeface="Times New Roman"/>
                <a:cs typeface="Times New Roman"/>
              </a:endParaRPr>
            </a:p>
          </p:txBody>
        </p:sp>
        <p:sp>
          <p:nvSpPr>
            <p:cNvPr id="7" name="object 8"/>
            <p:cNvSpPr txBox="1"/>
            <p:nvPr/>
          </p:nvSpPr>
          <p:spPr>
            <a:xfrm>
              <a:off x="2017034" y="6395003"/>
              <a:ext cx="1103630" cy="37704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/>
              <a:endParaRPr sz="2100" dirty="0">
                <a:solidFill>
                  <a:srgbClr val="7030A0"/>
                </a:solidFill>
                <a:cs typeface="Times New Roman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object 9"/>
                <p:cNvSpPr txBox="1"/>
                <p:nvPr/>
              </p:nvSpPr>
              <p:spPr>
                <a:xfrm>
                  <a:off x="779018" y="4655921"/>
                  <a:ext cx="3613686" cy="2859282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1135"/>
                  <a:endParaRPr lang="en-US" sz="1200" dirty="0">
                    <a:latin typeface="Times New Roman"/>
                    <a:cs typeface="Times New Roman"/>
                  </a:endParaRPr>
                </a:p>
                <a:p>
                  <a:pPr marL="11135" marR="646408"/>
                  <a:r>
                    <a:rPr lang="en-US" sz="2100" dirty="0">
                      <a:cs typeface="Times New Roman"/>
                    </a:rPr>
                    <a:t>For i = 1: j = </a:t>
                  </a:r>
                  <a:r>
                    <a:rPr lang="en-US" sz="2100" dirty="0">
                      <a:cs typeface="Times New Roman"/>
                    </a:rPr>
                    <a:t>1+0+2=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3</a:t>
                  </a:r>
                  <a:endParaRPr lang="en-US" sz="2100" dirty="0">
                    <a:solidFill>
                      <a:srgbClr val="FF0000"/>
                    </a:solidFill>
                    <a:cs typeface="Times New Roman"/>
                  </a:endParaRP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Swap(S[1]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3</a:t>
                  </a:r>
                  <a:r>
                    <a:rPr lang="en-US" sz="2100" spc="-4" dirty="0">
                      <a:cs typeface="Times New Roman"/>
                    </a:rPr>
                    <a:t>])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b="1" dirty="0">
                      <a:solidFill>
                        <a:srgbClr val="7030A0"/>
                      </a:solidFill>
                      <a:cs typeface="Times New Roman"/>
                    </a:rPr>
                    <a:t>                                           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S</a:t>
                  </a:r>
                  <a:r>
                    <a:rPr lang="en-US"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= [1 </a:t>
                  </a:r>
                  <a:r>
                    <a:rPr lang="en-US" sz="2100" dirty="0">
                      <a:solidFill>
                        <a:srgbClr val="009644"/>
                      </a:solidFill>
                      <a:cs typeface="Times New Roman"/>
                    </a:rPr>
                    <a:t>3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2 </a:t>
                  </a:r>
                  <a:r>
                    <a:rPr lang="en-US" sz="2100" dirty="0">
                      <a:solidFill>
                        <a:srgbClr val="00B050"/>
                      </a:solidFill>
                      <a:cs typeface="Times New Roman"/>
                    </a:rPr>
                    <a:t>0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4 5 6 7];</a:t>
                  </a:r>
                </a:p>
                <a:p>
                  <a:pPr marL="11135" marR="645851"/>
                  <a:r>
                    <a:rPr lang="en-US" sz="2100" dirty="0">
                      <a:cs typeface="Times New Roman"/>
                    </a:rPr>
                    <a:t>For </a:t>
                  </a:r>
                  <a:r>
                    <a:rPr lang="en-US" sz="2100" dirty="0">
                      <a:cs typeface="Times New Roman"/>
                    </a:rPr>
                    <a:t>i = 2: 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3</a:t>
                  </a:r>
                  <a:r>
                    <a:rPr lang="en-US" sz="2100" dirty="0">
                      <a:cs typeface="Times New Roman"/>
                    </a:rPr>
                    <a:t>+2+3 </a:t>
                  </a:r>
                  <a14:m>
                    <m:oMath xmlns:m="http://schemas.openxmlformats.org/officeDocument/2006/math">
                      <m:r>
                        <a:rPr lang="en-US" sz="2100" i="1">
                          <a:latin typeface="Cambria Math"/>
                          <a:ea typeface="Cambria Math"/>
                          <a:cs typeface="Times New Roman"/>
                        </a:rPr>
                        <m:t>≡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0</m:t>
                      </m:r>
                      <m:r>
                        <a:rPr lang="en-US" sz="2100">
                          <a:latin typeface="Cambria Math"/>
                          <a:ea typeface="Cambria Math"/>
                          <a:cs typeface="Times New Roman"/>
                        </a:rPr>
                        <m:t> </m:t>
                      </m:r>
                    </m:oMath>
                  </a14:m>
                  <a:r>
                    <a:rPr lang="en-US" sz="2100" dirty="0">
                      <a:cs typeface="Times New Roman"/>
                    </a:rPr>
                    <a:t>mod 8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Swap(S[2]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0</a:t>
                  </a:r>
                  <a:r>
                    <a:rPr lang="en-US" sz="2100" spc="-4" dirty="0">
                      <a:cs typeface="Times New Roman"/>
                    </a:rPr>
                    <a:t>]);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dirty="0">
                      <a:cs typeface="Times New Roman"/>
                    </a:rPr>
                    <a:t>                                           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S </a:t>
                  </a:r>
                  <a:r>
                    <a:rPr lang="en-US"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= [</a:t>
                  </a:r>
                  <a:r>
                    <a:rPr lang="en-US" sz="2100" dirty="0">
                      <a:solidFill>
                        <a:srgbClr val="00B050"/>
                      </a:solidFill>
                      <a:cs typeface="Times New Roman"/>
                    </a:rPr>
                    <a:t>2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3 </a:t>
                  </a:r>
                  <a:r>
                    <a:rPr lang="en-US" sz="2100" dirty="0">
                      <a:solidFill>
                        <a:srgbClr val="00B050"/>
                      </a:solidFill>
                      <a:cs typeface="Times New Roman"/>
                    </a:rPr>
                    <a:t>1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0 4 5 6 7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];</a:t>
                  </a:r>
                  <a:endParaRPr lang="en-US" sz="2100" dirty="0">
                    <a:solidFill>
                      <a:srgbClr val="7030A0"/>
                    </a:solidFill>
                    <a:cs typeface="Times New Roman"/>
                  </a:endParaRPr>
                </a:p>
                <a:p>
                  <a:pPr marL="11135" marR="645851"/>
                  <a:r>
                    <a:rPr lang="en-US" sz="2100" dirty="0">
                      <a:cs typeface="Times New Roman"/>
                    </a:rPr>
                    <a:t>For i = 3: 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0</a:t>
                  </a:r>
                  <a:r>
                    <a:rPr lang="en-US" sz="2100" dirty="0">
                      <a:cs typeface="Times New Roman"/>
                    </a:rPr>
                    <a:t>+0+6=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6</a:t>
                  </a:r>
                  <a:r>
                    <a:rPr lang="en-US" sz="2100" dirty="0">
                      <a:cs typeface="Times New Roman"/>
                    </a:rPr>
                    <a:t>;</a:t>
                  </a:r>
                  <a:endParaRPr sz="2100" dirty="0">
                    <a:cs typeface="Times New Roman"/>
                  </a:endParaRPr>
                </a:p>
              </p:txBody>
            </p:sp>
          </mc:Choice>
          <mc:Fallback xmlns="">
            <p:sp>
              <p:nvSpPr>
                <p:cNvPr id="8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018" y="4655921"/>
                  <a:ext cx="3613686" cy="285928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860" b="-56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11"/>
                <p:cNvSpPr txBox="1"/>
                <p:nvPr/>
              </p:nvSpPr>
              <p:spPr>
                <a:xfrm>
                  <a:off x="779018" y="7534225"/>
                  <a:ext cx="3121169" cy="1963793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1135"/>
                  <a:r>
                    <a:rPr sz="2100" spc="-4" dirty="0">
                      <a:cs typeface="Times New Roman"/>
                    </a:rPr>
                    <a:t>Swap(S[3]</a:t>
                  </a:r>
                  <a:r>
                    <a:rPr sz="2100" spc="4" dirty="0">
                      <a:cs typeface="Times New Roman"/>
                    </a:rPr>
                    <a:t>,</a:t>
                  </a:r>
                  <a:r>
                    <a:rPr sz="2100" dirty="0">
                      <a:cs typeface="Times New Roman"/>
                    </a:rPr>
                    <a:t>S</a:t>
                  </a:r>
                  <a:r>
                    <a:rPr sz="2100" spc="-4" dirty="0">
                      <a:cs typeface="Times New Roman"/>
                    </a:rPr>
                    <a:t>[</a:t>
                  </a:r>
                  <a:r>
                    <a:rPr sz="2100" spc="-4" dirty="0">
                      <a:solidFill>
                        <a:srgbClr val="FF0000"/>
                      </a:solidFill>
                      <a:cs typeface="Times New Roman"/>
                    </a:rPr>
                    <a:t>6</a:t>
                  </a:r>
                  <a:r>
                    <a:rPr sz="2100" spc="-4" dirty="0">
                      <a:cs typeface="Times New Roman"/>
                    </a:rPr>
                    <a:t>])</a:t>
                  </a:r>
                  <a:r>
                    <a:rPr lang="en-US" sz="2100" spc="-4" dirty="0">
                      <a:cs typeface="Times New Roman"/>
                    </a:rPr>
                    <a:t>;</a:t>
                  </a:r>
                  <a:endParaRPr sz="2100" dirty="0">
                    <a:cs typeface="Times New Roman"/>
                  </a:endParaRPr>
                </a:p>
                <a:p>
                  <a:pPr marL="11135"/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                                           </a:t>
                  </a:r>
                  <a:r>
                    <a:rPr sz="2100" dirty="0">
                      <a:solidFill>
                        <a:srgbClr val="7030A0"/>
                      </a:solidFill>
                      <a:cs typeface="Times New Roman"/>
                    </a:rPr>
                    <a:t>S</a:t>
                  </a:r>
                  <a:r>
                    <a:rPr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sz="2100" dirty="0">
                      <a:solidFill>
                        <a:srgbClr val="7030A0"/>
                      </a:solidFill>
                      <a:cs typeface="Times New Roman"/>
                    </a:rPr>
                    <a:t>= [2 3 1 </a:t>
                  </a:r>
                  <a:r>
                    <a:rPr sz="2100" dirty="0">
                      <a:solidFill>
                        <a:srgbClr val="009644"/>
                      </a:solidFill>
                      <a:cs typeface="Times New Roman"/>
                    </a:rPr>
                    <a:t>6 </a:t>
                  </a:r>
                  <a:r>
                    <a:rPr sz="2100" dirty="0">
                      <a:solidFill>
                        <a:srgbClr val="FF0000"/>
                      </a:solidFill>
                      <a:cs typeface="Times New Roman"/>
                    </a:rPr>
                    <a:t>4</a:t>
                  </a:r>
                  <a:r>
                    <a:rPr sz="2100" dirty="0">
                      <a:solidFill>
                        <a:srgbClr val="7030A0"/>
                      </a:solidFill>
                      <a:cs typeface="Times New Roman"/>
                    </a:rPr>
                    <a:t> 5 </a:t>
                  </a:r>
                  <a:r>
                    <a:rPr sz="2100" dirty="0">
                      <a:solidFill>
                        <a:srgbClr val="009644"/>
                      </a:solidFill>
                      <a:cs typeface="Times New Roman"/>
                    </a:rPr>
                    <a:t>0</a:t>
                  </a:r>
                  <a:r>
                    <a:rPr sz="2100" dirty="0">
                      <a:solidFill>
                        <a:srgbClr val="7030A0"/>
                      </a:solidFill>
                      <a:cs typeface="Times New Roman"/>
                    </a:rPr>
                    <a:t> 7</a:t>
                  </a:r>
                  <a:r>
                    <a:rPr sz="2100" dirty="0">
                      <a:solidFill>
                        <a:srgbClr val="7030A0"/>
                      </a:solidFill>
                      <a:cs typeface="Times New Roman"/>
                    </a:rPr>
                    <a:t>];</a:t>
                  </a:r>
                  <a:endParaRPr lang="en-US" sz="2100" dirty="0">
                    <a:solidFill>
                      <a:srgbClr val="7030A0"/>
                    </a:solidFill>
                    <a:cs typeface="Times New Roman"/>
                  </a:endParaRPr>
                </a:p>
                <a:p>
                  <a:pPr marL="11135" marR="646408">
                    <a:spcBef>
                      <a:spcPts val="526"/>
                    </a:spcBef>
                  </a:pPr>
                  <a:r>
                    <a:rPr lang="en-US" sz="2100" dirty="0">
                      <a:cs typeface="Times New Roman"/>
                    </a:rPr>
                    <a:t>For i = 4: 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6</a:t>
                  </a:r>
                  <a:r>
                    <a:rPr lang="en-US" sz="2100" dirty="0">
                      <a:cs typeface="Times New Roman"/>
                    </a:rPr>
                    <a:t>+4+1</a:t>
                  </a:r>
                  <a:r>
                    <a:rPr lang="en-US" sz="2100" dirty="0">
                      <a:ea typeface="Cambria Math"/>
                      <a:cs typeface="Times New Roman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100" i="1">
                          <a:latin typeface="Cambria Math"/>
                          <a:ea typeface="Cambria Math"/>
                          <a:cs typeface="Times New Roman"/>
                        </a:rPr>
                        <m:t>≡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3</m:t>
                      </m:r>
                      <m:r>
                        <a:rPr lang="en-US" sz="210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 </m:t>
                      </m:r>
                    </m:oMath>
                  </a14:m>
                  <a:r>
                    <a:rPr lang="en-US" sz="2100" dirty="0">
                      <a:cs typeface="Times New Roman"/>
                    </a:rPr>
                    <a:t>mod 8</a:t>
                  </a:r>
                  <a:endParaRPr lang="en-US" sz="2100" dirty="0">
                    <a:solidFill>
                      <a:srgbClr val="FF0000"/>
                    </a:solidFill>
                    <a:cs typeface="Times New Roman"/>
                  </a:endParaRP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Swap(S[4]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3</a:t>
                  </a:r>
                  <a:r>
                    <a:rPr lang="en-US" sz="2100" spc="-4" dirty="0">
                      <a:cs typeface="Times New Roman"/>
                    </a:rPr>
                    <a:t>])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b="1" dirty="0">
                      <a:solidFill>
                        <a:srgbClr val="7030A0"/>
                      </a:solidFill>
                      <a:cs typeface="Times New Roman"/>
                    </a:rPr>
                    <a:t>                                           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S</a:t>
                  </a:r>
                  <a:r>
                    <a:rPr lang="en-US"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= [2 3 1 </a:t>
                  </a:r>
                  <a:r>
                    <a:rPr lang="en-US" sz="2100" dirty="0">
                      <a:solidFill>
                        <a:srgbClr val="009644"/>
                      </a:solidFill>
                      <a:cs typeface="Times New Roman"/>
                    </a:rPr>
                    <a:t>4 6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5 0 7];</a:t>
                  </a:r>
                  <a:endParaRPr sz="2100" dirty="0">
                    <a:solidFill>
                      <a:srgbClr val="7030A0"/>
                    </a:solidFill>
                    <a:cs typeface="Times New Roman"/>
                  </a:endParaRPr>
                </a:p>
              </p:txBody>
            </p:sp>
          </mc:Choice>
          <mc:Fallback xmlns="">
            <p:sp>
              <p:nvSpPr>
                <p:cNvPr id="9" name="object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018" y="7534225"/>
                  <a:ext cx="3121169" cy="196379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2153" t="-4747" b="-85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2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733" y="590891"/>
            <a:ext cx="7778930" cy="1173172"/>
          </a:xfrm>
        </p:spPr>
        <p:txBody>
          <a:bodyPr>
            <a:normAutofit fontScale="90000"/>
          </a:bodyPr>
          <a:lstStyle/>
          <a:p>
            <a:pPr marL="400873">
              <a:spcBef>
                <a:spcPts val="526"/>
              </a:spcBef>
            </a:pPr>
            <a:r>
              <a:rPr lang="en-US" sz="2100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700" dirty="0">
                <a:solidFill>
                  <a:srgbClr val="7030A0"/>
                </a:solidFill>
                <a:cs typeface="Times New Roman"/>
              </a:rPr>
              <a:t>S</a:t>
            </a:r>
            <a:r>
              <a:rPr lang="en-US" sz="2700" spc="-4" dirty="0">
                <a:solidFill>
                  <a:srgbClr val="7030A0"/>
                </a:solidFill>
                <a:cs typeface="Times New Roman"/>
              </a:rPr>
              <a:t> </a:t>
            </a:r>
            <a:r>
              <a:rPr lang="en-US" sz="2700" dirty="0">
                <a:solidFill>
                  <a:srgbClr val="7030A0"/>
                </a:solidFill>
                <a:cs typeface="Times New Roman"/>
              </a:rPr>
              <a:t>= [2 3 1 </a:t>
            </a:r>
            <a:r>
              <a:rPr lang="en-US" sz="2700" dirty="0">
                <a:solidFill>
                  <a:srgbClr val="009644"/>
                </a:solidFill>
                <a:cs typeface="Times New Roman"/>
              </a:rPr>
              <a:t>4 6</a:t>
            </a:r>
            <a:r>
              <a:rPr lang="en-US" sz="2700" dirty="0">
                <a:solidFill>
                  <a:srgbClr val="7030A0"/>
                </a:solidFill>
                <a:cs typeface="Times New Roman"/>
              </a:rPr>
              <a:t> 5 0 7];</a:t>
            </a:r>
            <a:r>
              <a:rPr lang="en-US" sz="2700" dirty="0">
                <a:solidFill>
                  <a:srgbClr val="7030A0"/>
                </a:solidFill>
              </a:rPr>
              <a:t/>
            </a:r>
            <a:br>
              <a:rPr lang="en-US" sz="2700" dirty="0">
                <a:solidFill>
                  <a:srgbClr val="7030A0"/>
                </a:solidFill>
              </a:rPr>
            </a:br>
            <a:r>
              <a:rPr lang="en-US" sz="2700" dirty="0">
                <a:solidFill>
                  <a:srgbClr val="7030A0"/>
                </a:solidFill>
              </a:rPr>
              <a:t>T = [1 2 3 6 1 2 3 6</a:t>
            </a:r>
            <a:r>
              <a:rPr lang="en-US" sz="2700" dirty="0">
                <a:solidFill>
                  <a:srgbClr val="7030A0"/>
                </a:solidFill>
              </a:rPr>
              <a:t>]</a:t>
            </a:r>
            <a:br>
              <a:rPr lang="en-US" sz="2700" dirty="0">
                <a:solidFill>
                  <a:srgbClr val="7030A0"/>
                </a:solidFill>
              </a:rPr>
            </a:b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67666" y="611853"/>
            <a:ext cx="6406178" cy="2402209"/>
          </a:xfrm>
          <a:prstGeom prst="rect">
            <a:avLst/>
          </a:prstGeom>
        </p:spPr>
        <p:txBody>
          <a:bodyPr lIns="80175" tIns="40087" rIns="80175" bIns="40087"/>
          <a:lstStyle/>
          <a:p>
            <a:r>
              <a:rPr lang="en-US" sz="1800" dirty="0"/>
              <a:t>j = 0;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for i = 0 to 7 do</a:t>
            </a:r>
            <a:br>
              <a:rPr lang="en-US" sz="1800" dirty="0"/>
            </a:br>
            <a:r>
              <a:rPr lang="en-US" sz="1800" dirty="0"/>
              <a:t>j = (j + S[i] + T[i]) mod 8</a:t>
            </a:r>
            <a:br>
              <a:rPr lang="en-US" sz="1800" dirty="0"/>
            </a:br>
            <a:r>
              <a:rPr lang="en-US" sz="1800" dirty="0"/>
              <a:t>Swap(S[i],S[j]);</a:t>
            </a:r>
            <a:br>
              <a:rPr lang="en-US" sz="1800" dirty="0"/>
            </a:br>
            <a:r>
              <a:rPr lang="en-US" sz="1800" dirty="0"/>
              <a:t>end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68964" y="2209800"/>
            <a:ext cx="8127436" cy="4148000"/>
            <a:chOff x="733512" y="5613850"/>
            <a:chExt cx="3613686" cy="2494698"/>
          </a:xfrm>
        </p:grpSpPr>
        <p:sp>
          <p:nvSpPr>
            <p:cNvPr id="5" name="object 6"/>
            <p:cNvSpPr txBox="1"/>
            <p:nvPr/>
          </p:nvSpPr>
          <p:spPr>
            <a:xfrm>
              <a:off x="779018" y="6219743"/>
              <a:ext cx="599440" cy="925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 marR="4454">
                <a:lnSpc>
                  <a:spcPts val="1210"/>
                </a:lnSpc>
              </a:pPr>
              <a:endParaRPr sz="2100" dirty="0">
                <a:cs typeface="Times New Roman"/>
              </a:endParaRPr>
            </a:p>
          </p:txBody>
        </p:sp>
        <p:sp>
          <p:nvSpPr>
            <p:cNvPr id="6" name="object 7"/>
            <p:cNvSpPr txBox="1"/>
            <p:nvPr/>
          </p:nvSpPr>
          <p:spPr>
            <a:xfrm>
              <a:off x="1693113" y="6395003"/>
              <a:ext cx="111760" cy="9255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>
                <a:lnSpc>
                  <a:spcPts val="1236"/>
                </a:lnSpc>
              </a:pPr>
              <a:endParaRPr sz="1200" dirty="0">
                <a:latin typeface="Times New Roman"/>
                <a:cs typeface="Times New Roman"/>
              </a:endParaRPr>
            </a:p>
          </p:txBody>
        </p:sp>
        <p:sp>
          <p:nvSpPr>
            <p:cNvPr id="7" name="object 8"/>
            <p:cNvSpPr txBox="1"/>
            <p:nvPr/>
          </p:nvSpPr>
          <p:spPr>
            <a:xfrm>
              <a:off x="2017034" y="6395003"/>
              <a:ext cx="1103630" cy="1943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1135"/>
              <a:endParaRPr sz="2100" dirty="0">
                <a:solidFill>
                  <a:srgbClr val="7030A0"/>
                </a:solidFill>
                <a:cs typeface="Times New Roman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object 9"/>
                <p:cNvSpPr txBox="1"/>
                <p:nvPr/>
              </p:nvSpPr>
              <p:spPr>
                <a:xfrm>
                  <a:off x="733512" y="5613850"/>
                  <a:ext cx="3613686" cy="2494698"/>
                </a:xfrm>
                <a:prstGeom prst="rect">
                  <a:avLst/>
                </a:prstGeom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11135"/>
                  <a:endParaRPr lang="en-US" sz="1200" dirty="0">
                    <a:latin typeface="Times New Roman"/>
                    <a:cs typeface="Times New Roman"/>
                  </a:endParaRPr>
                </a:p>
                <a:p>
                  <a:pPr marL="11135" marR="646408"/>
                  <a:endParaRPr lang="en-US" sz="2100" dirty="0">
                    <a:solidFill>
                      <a:srgbClr val="7030A0"/>
                    </a:solidFill>
                    <a:cs typeface="Times New Roman"/>
                  </a:endParaRPr>
                </a:p>
                <a:p>
                  <a:pPr marL="11135" marR="645851"/>
                  <a:r>
                    <a:rPr lang="en-US" sz="2100" dirty="0">
                      <a:cs typeface="Times New Roman"/>
                    </a:rPr>
                    <a:t>For </a:t>
                  </a:r>
                  <a:r>
                    <a:rPr lang="en-US" sz="2100" dirty="0">
                      <a:cs typeface="Times New Roman"/>
                    </a:rPr>
                    <a:t>i = </a:t>
                  </a:r>
                  <a:r>
                    <a:rPr lang="en-US" sz="2100" dirty="0">
                      <a:cs typeface="Times New Roman"/>
                    </a:rPr>
                    <a:t>5: </a:t>
                  </a:r>
                  <a:r>
                    <a:rPr lang="en-US" sz="2100" dirty="0">
                      <a:cs typeface="Times New Roman"/>
                    </a:rPr>
                    <a:t>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3</a:t>
                  </a:r>
                  <a:r>
                    <a:rPr lang="en-US" sz="2100" dirty="0">
                      <a:cs typeface="Times New Roman"/>
                    </a:rPr>
                    <a:t>+5+2 </a:t>
                  </a:r>
                  <a14:m>
                    <m:oMath xmlns:m="http://schemas.openxmlformats.org/officeDocument/2006/math">
                      <m:r>
                        <a:rPr lang="en-US" sz="2100" i="1">
                          <a:latin typeface="Cambria Math"/>
                          <a:ea typeface="Cambria Math"/>
                          <a:cs typeface="Times New Roman"/>
                        </a:rPr>
                        <m:t>≡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2</m:t>
                      </m:r>
                      <m:r>
                        <a:rPr lang="en-US" sz="2100">
                          <a:latin typeface="Cambria Math"/>
                          <a:ea typeface="Cambria Math"/>
                          <a:cs typeface="Times New Roman"/>
                        </a:rPr>
                        <m:t> </m:t>
                      </m:r>
                    </m:oMath>
                  </a14:m>
                  <a:r>
                    <a:rPr lang="en-US" sz="2100" dirty="0">
                      <a:cs typeface="Times New Roman"/>
                    </a:rPr>
                    <a:t>mod 8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Swap(S[5]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2</a:t>
                  </a:r>
                  <a:r>
                    <a:rPr lang="en-US" sz="2100" spc="-4" dirty="0">
                      <a:cs typeface="Times New Roman"/>
                    </a:rPr>
                    <a:t>]);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dirty="0">
                      <a:cs typeface="Times New Roman"/>
                    </a:rPr>
                    <a:t>                                           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S </a:t>
                  </a:r>
                  <a:r>
                    <a:rPr lang="en-US"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=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[2 3 </a:t>
                  </a:r>
                  <a:r>
                    <a:rPr lang="en-US" sz="2100" dirty="0">
                      <a:solidFill>
                        <a:srgbClr val="009644"/>
                      </a:solidFill>
                      <a:cs typeface="Times New Roman"/>
                    </a:rPr>
                    <a:t>5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4 6 1 0 7];</a:t>
                  </a:r>
                  <a:endParaRPr lang="en-US" sz="2100" dirty="0">
                    <a:solidFill>
                      <a:srgbClr val="7030A0"/>
                    </a:solidFill>
                    <a:cs typeface="Times New Roman"/>
                  </a:endParaRPr>
                </a:p>
                <a:p>
                  <a:pPr marL="11135" marR="645851"/>
                  <a:r>
                    <a:rPr lang="en-US" sz="2100" dirty="0">
                      <a:cs typeface="Times New Roman"/>
                    </a:rPr>
                    <a:t>For i = </a:t>
                  </a:r>
                  <a:r>
                    <a:rPr lang="en-US" sz="2100" dirty="0">
                      <a:cs typeface="Times New Roman"/>
                    </a:rPr>
                    <a:t>6: </a:t>
                  </a:r>
                  <a:r>
                    <a:rPr lang="en-US" sz="2100" dirty="0">
                      <a:cs typeface="Times New Roman"/>
                    </a:rPr>
                    <a:t>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2</a:t>
                  </a:r>
                  <a:r>
                    <a:rPr lang="en-US" sz="2100" dirty="0">
                      <a:cs typeface="Times New Roman"/>
                    </a:rPr>
                    <a:t>+0+3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5</a:t>
                  </a:r>
                  <a:r>
                    <a:rPr lang="en-US" sz="2100" dirty="0">
                      <a:cs typeface="Times New Roman"/>
                    </a:rPr>
                    <a:t>;</a:t>
                  </a: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Swap(S[6]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5</a:t>
                  </a:r>
                  <a:r>
                    <a:rPr lang="en-US" sz="2100" spc="-4" dirty="0">
                      <a:cs typeface="Times New Roman"/>
                    </a:rPr>
                    <a:t>])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b="1" dirty="0">
                      <a:solidFill>
                        <a:srgbClr val="7030A0"/>
                      </a:solidFill>
                      <a:cs typeface="Times New Roman"/>
                    </a:rPr>
                    <a:t>                                           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S</a:t>
                  </a:r>
                  <a:r>
                    <a:rPr lang="en-US" sz="21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=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[2 3 5 4 6 </a:t>
                  </a:r>
                  <a:r>
                    <a:rPr lang="en-US" sz="2100" dirty="0">
                      <a:solidFill>
                        <a:srgbClr val="009644"/>
                      </a:solidFill>
                      <a:cs typeface="Times New Roman"/>
                    </a:rPr>
                    <a:t>0</a:t>
                  </a:r>
                  <a:r>
                    <a:rPr lang="en-US" sz="2100" dirty="0">
                      <a:solidFill>
                        <a:srgbClr val="009644"/>
                      </a:solidFill>
                      <a:cs typeface="Times New Roman"/>
                    </a:rPr>
                    <a:t> 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1</a:t>
                  </a:r>
                  <a:r>
                    <a:rPr lang="en-US" sz="2100" dirty="0">
                      <a:solidFill>
                        <a:srgbClr val="7030A0"/>
                      </a:solidFill>
                      <a:cs typeface="Times New Roman"/>
                    </a:rPr>
                    <a:t> 7];</a:t>
                  </a:r>
                  <a:endParaRPr lang="en-US" sz="2100" dirty="0">
                    <a:solidFill>
                      <a:srgbClr val="7030A0"/>
                    </a:solidFill>
                    <a:cs typeface="Times New Roman"/>
                  </a:endParaRPr>
                </a:p>
                <a:p>
                  <a:pPr marL="11135" marR="645851"/>
                  <a:r>
                    <a:rPr lang="en-US" sz="2100" dirty="0">
                      <a:cs typeface="Times New Roman"/>
                    </a:rPr>
                    <a:t>For </a:t>
                  </a:r>
                  <a:r>
                    <a:rPr lang="en-US" sz="2100" dirty="0">
                      <a:cs typeface="Times New Roman"/>
                    </a:rPr>
                    <a:t>i = 7</a:t>
                  </a:r>
                  <a:r>
                    <a:rPr lang="en-US" sz="2100" dirty="0">
                      <a:cs typeface="Times New Roman"/>
                    </a:rPr>
                    <a:t>: </a:t>
                  </a:r>
                  <a:r>
                    <a:rPr lang="en-US" sz="2100" dirty="0">
                      <a:cs typeface="Times New Roman"/>
                    </a:rPr>
                    <a:t>j = </a:t>
                  </a:r>
                  <a:r>
                    <a:rPr lang="en-US" sz="2100" dirty="0">
                      <a:solidFill>
                        <a:srgbClr val="FF0000"/>
                      </a:solidFill>
                      <a:cs typeface="Times New Roman"/>
                    </a:rPr>
                    <a:t>5</a:t>
                  </a:r>
                  <a:r>
                    <a:rPr lang="en-US" sz="2100" dirty="0">
                      <a:cs typeface="Times New Roman"/>
                    </a:rPr>
                    <a:t>+</a:t>
                  </a:r>
                  <a:r>
                    <a:rPr lang="en-US" sz="2100" dirty="0">
                      <a:cs typeface="Times New Roman"/>
                    </a:rPr>
                    <a:t>7</a:t>
                  </a:r>
                  <a:r>
                    <a:rPr lang="en-US" sz="2100" dirty="0">
                      <a:cs typeface="Times New Roman"/>
                    </a:rPr>
                    <a:t>+6 </a:t>
                  </a:r>
                  <a14:m>
                    <m:oMath xmlns:m="http://schemas.openxmlformats.org/officeDocument/2006/math">
                      <m:r>
                        <a:rPr lang="en-US" sz="2100" i="1">
                          <a:latin typeface="Cambria Math"/>
                          <a:ea typeface="Cambria Math"/>
                          <a:cs typeface="Times New Roman"/>
                        </a:rPr>
                        <m:t>≡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m:t>2</m:t>
                      </m:r>
                      <m:r>
                        <a:rPr lang="en-US" sz="2100">
                          <a:latin typeface="Cambria Math"/>
                          <a:ea typeface="Cambria Math"/>
                          <a:cs typeface="Times New Roman"/>
                        </a:rPr>
                        <m:t> </m:t>
                      </m:r>
                    </m:oMath>
                  </a14:m>
                  <a:r>
                    <a:rPr lang="en-US" sz="2100" dirty="0">
                      <a:cs typeface="Times New Roman"/>
                    </a:rPr>
                    <a:t>mod 8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spc="-4" dirty="0">
                      <a:cs typeface="Times New Roman"/>
                    </a:rPr>
                    <a:t>Swap(S[7]</a:t>
                  </a:r>
                  <a:r>
                    <a:rPr lang="en-US" sz="2100" spc="4" dirty="0">
                      <a:cs typeface="Times New Roman"/>
                    </a:rPr>
                    <a:t>,</a:t>
                  </a:r>
                  <a:r>
                    <a:rPr lang="en-US" sz="2100" dirty="0">
                      <a:cs typeface="Times New Roman"/>
                    </a:rPr>
                    <a:t>S</a:t>
                  </a:r>
                  <a:r>
                    <a:rPr lang="en-US" sz="2100" spc="-4" dirty="0">
                      <a:cs typeface="Times New Roman"/>
                    </a:rPr>
                    <a:t>[</a:t>
                  </a:r>
                  <a:r>
                    <a:rPr lang="en-US" sz="2100" spc="-4" dirty="0">
                      <a:solidFill>
                        <a:srgbClr val="FF0000"/>
                      </a:solidFill>
                      <a:cs typeface="Times New Roman"/>
                    </a:rPr>
                    <a:t>2</a:t>
                  </a:r>
                  <a:r>
                    <a:rPr lang="en-US" sz="2100" spc="-4" dirty="0">
                      <a:cs typeface="Times New Roman"/>
                    </a:rPr>
                    <a:t>]);</a:t>
                  </a:r>
                  <a:endParaRPr lang="en-US" sz="2100" dirty="0">
                    <a:cs typeface="Times New Roman"/>
                  </a:endParaRPr>
                </a:p>
                <a:p>
                  <a:pPr marL="11135"/>
                  <a:r>
                    <a:rPr lang="en-US" sz="2100" dirty="0">
                      <a:cs typeface="Times New Roman"/>
                    </a:rPr>
                    <a:t>                                           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S </a:t>
                  </a:r>
                  <a:r>
                    <a:rPr lang="en-US" sz="2800" spc="-4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=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[2 3 </a:t>
                  </a:r>
                  <a:r>
                    <a:rPr lang="en-US" sz="2800" dirty="0">
                      <a:solidFill>
                        <a:srgbClr val="009644"/>
                      </a:solidFill>
                      <a:cs typeface="Times New Roman"/>
                    </a:rPr>
                    <a:t>7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 4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6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0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1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 </a:t>
                  </a:r>
                  <a:r>
                    <a:rPr lang="en-US" sz="2800" dirty="0">
                      <a:solidFill>
                        <a:srgbClr val="009644"/>
                      </a:solidFill>
                      <a:cs typeface="Times New Roman"/>
                    </a:rPr>
                    <a:t>5</a:t>
                  </a: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];</a:t>
                  </a:r>
                  <a:endParaRPr lang="en-US" sz="2800" dirty="0">
                    <a:cs typeface="Times New Roman"/>
                  </a:endParaRPr>
                </a:p>
                <a:p>
                  <a:pPr marL="11135" marR="645851" algn="ctr">
                    <a:spcBef>
                      <a:spcPts val="1578"/>
                    </a:spcBef>
                  </a:pPr>
                  <a:r>
                    <a:rPr lang="en-US" sz="2800" dirty="0">
                      <a:solidFill>
                        <a:srgbClr val="7030A0"/>
                      </a:solidFill>
                      <a:cs typeface="Times New Roman"/>
                    </a:rPr>
                    <a:t>This is the initial permutation</a:t>
                  </a:r>
                  <a:endParaRPr sz="2800" dirty="0">
                    <a:solidFill>
                      <a:srgbClr val="7030A0"/>
                    </a:solidFill>
                    <a:cs typeface="Times New Roman"/>
                  </a:endParaRPr>
                </a:p>
              </p:txBody>
            </p:sp>
          </mc:Choice>
          <mc:Fallback>
            <p:sp>
              <p:nvSpPr>
                <p:cNvPr id="8" name="object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512" y="5613850"/>
                  <a:ext cx="3613686" cy="249469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875" b="-45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8042479" y="6471254"/>
            <a:ext cx="139080" cy="279327"/>
          </a:xfrm>
          <a:prstGeom prst="rect">
            <a:avLst/>
          </a:prstGeom>
        </p:spPr>
        <p:txBody>
          <a:bodyPr lIns="80175" tIns="40087" rIns="80175" bIns="40087"/>
          <a:lstStyle/>
          <a:p>
            <a:pPr marL="22271"/>
            <a:fld id="{81D60167-4931-47E6-BA6A-407CBD079E47}" type="slidenum">
              <a:rPr lang="en-US" smtClean="0"/>
              <a:pPr marL="22271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09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1608</Words>
  <Application>Microsoft Office PowerPoint</Application>
  <PresentationFormat>On-screen Show (4:3)</PresentationFormat>
  <Paragraphs>218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 toy example for RC4</vt:lpstr>
      <vt:lpstr>A toy example for RC4.</vt:lpstr>
      <vt:lpstr>A toy example for RC4</vt:lpstr>
      <vt:lpstr>A toy example for RC4</vt:lpstr>
      <vt:lpstr>PowerPoint Presentation</vt:lpstr>
      <vt:lpstr>PowerPoint Presentation</vt:lpstr>
      <vt:lpstr>S = [0 1 2 3 4 5 6 7] T = [1 2 3 6 1 2 3 6]  </vt:lpstr>
      <vt:lpstr>S = [1 0 2 3 4 5 6 7] T = [1 2 3 6 1 2 3 6]  </vt:lpstr>
      <vt:lpstr> S = [2 3 1 4 6 5 0 7]; T = [1 2 3 6 1 2 3 6]  </vt:lpstr>
      <vt:lpstr>PowerPoint Presentation</vt:lpstr>
      <vt:lpstr>PowerPoint Presentation</vt:lpstr>
      <vt:lpstr>PowerPoint Presentation</vt:lpstr>
      <vt:lpstr>PowerPoint Presentation</vt:lpstr>
    </vt:vector>
  </TitlesOfParts>
  <Company>FSU CS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Burmester</dc:creator>
  <cp:lastModifiedBy>Burmester</cp:lastModifiedBy>
  <cp:revision>29</cp:revision>
  <dcterms:created xsi:type="dcterms:W3CDTF">2018-03-23T14:43:49Z</dcterms:created>
  <dcterms:modified xsi:type="dcterms:W3CDTF">2020-03-05T13:48:10Z</dcterms:modified>
</cp:coreProperties>
</file>