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6" r:id="rId2"/>
    <p:sldId id="257" r:id="rId3"/>
    <p:sldId id="259" r:id="rId4"/>
    <p:sldId id="260" r:id="rId5"/>
    <p:sldId id="346" r:id="rId6"/>
    <p:sldId id="343" r:id="rId7"/>
    <p:sldId id="261" r:id="rId8"/>
    <p:sldId id="345" r:id="rId9"/>
    <p:sldId id="315" r:id="rId10"/>
    <p:sldId id="264" r:id="rId11"/>
    <p:sldId id="265" r:id="rId12"/>
    <p:sldId id="267" r:id="rId13"/>
    <p:sldId id="268" r:id="rId14"/>
    <p:sldId id="330" r:id="rId15"/>
    <p:sldId id="269" r:id="rId16"/>
    <p:sldId id="270" r:id="rId17"/>
    <p:sldId id="271" r:id="rId18"/>
    <p:sldId id="331" r:id="rId19"/>
    <p:sldId id="332" r:id="rId20"/>
    <p:sldId id="333" r:id="rId21"/>
    <p:sldId id="347" r:id="rId22"/>
    <p:sldId id="349" r:id="rId23"/>
    <p:sldId id="350" r:id="rId24"/>
    <p:sldId id="273" r:id="rId25"/>
    <p:sldId id="275" r:id="rId26"/>
    <p:sldId id="320" r:id="rId27"/>
    <p:sldId id="341" r:id="rId28"/>
    <p:sldId id="323" r:id="rId29"/>
    <p:sldId id="324" r:id="rId30"/>
    <p:sldId id="325" r:id="rId31"/>
    <p:sldId id="336" r:id="rId32"/>
    <p:sldId id="337" r:id="rId33"/>
    <p:sldId id="338" r:id="rId34"/>
    <p:sldId id="340" r:id="rId35"/>
    <p:sldId id="352" r:id="rId36"/>
    <p:sldId id="353" r:id="rId37"/>
    <p:sldId id="339" r:id="rId38"/>
    <p:sldId id="326" r:id="rId39"/>
    <p:sldId id="327" r:id="rId40"/>
    <p:sldId id="328" r:id="rId41"/>
    <p:sldId id="335" r:id="rId42"/>
    <p:sldId id="334" r:id="rId43"/>
    <p:sldId id="321" r:id="rId44"/>
    <p:sldId id="281" r:id="rId45"/>
    <p:sldId id="285" r:id="rId46"/>
    <p:sldId id="288" r:id="rId47"/>
    <p:sldId id="290" r:id="rId48"/>
    <p:sldId id="291" r:id="rId49"/>
    <p:sldId id="292" r:id="rId50"/>
    <p:sldId id="293" r:id="rId51"/>
    <p:sldId id="294" r:id="rId52"/>
    <p:sldId id="295" r:id="rId53"/>
    <p:sldId id="296" r:id="rId54"/>
    <p:sldId id="299" r:id="rId55"/>
    <p:sldId id="303" r:id="rId56"/>
    <p:sldId id="304" r:id="rId57"/>
    <p:sldId id="348" r:id="rId58"/>
    <p:sldId id="307" r:id="rId59"/>
    <p:sldId id="309" r:id="rId60"/>
    <p:sldId id="314" r:id="rId61"/>
    <p:sldId id="311" r:id="rId62"/>
    <p:sldId id="313" r:id="rId63"/>
    <p:sldId id="312" r:id="rId64"/>
    <p:sldId id="301"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a:srgbClr val="FFCC00"/>
    <a:srgbClr val="00863D"/>
    <a:srgbClr val="FF99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1" autoAdjust="0"/>
    <p:restoredTop sz="94660"/>
  </p:normalViewPr>
  <p:slideViewPr>
    <p:cSldViewPr>
      <p:cViewPr varScale="1">
        <p:scale>
          <a:sx n="108" d="100"/>
          <a:sy n="108" d="100"/>
        </p:scale>
        <p:origin x="1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4B2F32-76E5-4071-A2BF-13C0286E6CB5}" type="datetimeFigureOut">
              <a:rPr lang="en-US" smtClean="0"/>
              <a:t>4/5/2021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1FC498-2C72-4AE4-9EF6-8AD4314C4546}" type="slidenum">
              <a:rPr lang="en-US" smtClean="0"/>
              <a:t>‹#›</a:t>
            </a:fld>
            <a:endParaRPr lang="en-US"/>
          </a:p>
        </p:txBody>
      </p:sp>
    </p:spTree>
    <p:extLst>
      <p:ext uri="{BB962C8B-B14F-4D97-AF65-F5344CB8AC3E}">
        <p14:creationId xmlns:p14="http://schemas.microsoft.com/office/powerpoint/2010/main" val="35615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DDE6630-9A83-43D7-92C8-0DDEA9A2E106}" type="datetimeFigureOut">
              <a:rPr lang="en-US" smtClean="0"/>
              <a:t>4/5/2021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52E31E6-30E8-4934-9E43-7000EAB6B6D2}" type="slidenum">
              <a:rPr lang="en-US" smtClean="0"/>
              <a:t>‹#›</a:t>
            </a:fld>
            <a:endParaRPr lang="en-US"/>
          </a:p>
        </p:txBody>
      </p:sp>
    </p:spTree>
    <p:extLst>
      <p:ext uri="{BB962C8B-B14F-4D97-AF65-F5344CB8AC3E}">
        <p14:creationId xmlns:p14="http://schemas.microsoft.com/office/powerpoint/2010/main" val="195739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B2C7872-62E3-40C9-ABD7-2B799E2CF9CE}" type="datetime1">
              <a:rPr lang="en-US" smtClean="0"/>
              <a:t>4/5/2021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ACE3AC-5466-4CD4-BA12-8A295EFA1D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ED876A-BA0B-4E20-8804-7AFFC220DF34}"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E3AC-5466-4CD4-BA12-8A295EFA1D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A36ED3-9E1F-477C-828F-3CAAD3226A16}"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E3AC-5466-4CD4-BA12-8A295EFA1D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0DF4D-9B53-4A39-9A87-D21E7E2FC7D0}"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E3AC-5466-4CD4-BA12-8A295EFA1D2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28EE9C-D48F-4715-A808-572795395483}"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E3AC-5466-4CD4-BA12-8A295EFA1D2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878047-751E-4E82-A4EC-A5B82EF23FA6}" type="datetime1">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E3AC-5466-4CD4-BA12-8A295EFA1D2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EC389D-9DF4-490A-83D1-10A107682C6F}" type="datetime1">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CE3AC-5466-4CD4-BA12-8A295EFA1D2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071EDD-9CAC-4739-A205-8F5FF5CEA7B1}" type="datetime1">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CE3AC-5466-4CD4-BA12-8A295EFA1D2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87423-74BA-4E57-9CBE-A615BBAC9BA0}" type="datetime1">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CE3AC-5466-4CD4-BA12-8A295EFA1D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FF859AC-D085-493C-AC9B-B64839C08704}" type="datetime1">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E3AC-5466-4CD4-BA12-8A295EFA1D2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BAC92FD-02B6-4FA6-875D-058A163EAC90}" type="datetime1">
              <a:rPr lang="en-US" smtClean="0"/>
              <a:t>4/5/2021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ACE3AC-5466-4CD4-BA12-8A295EFA1D2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8F15E21-0790-4776-8848-4B0094CB04A2}" type="datetime1">
              <a:rPr lang="en-US" smtClean="0"/>
              <a:t>4/5/2021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ACE3AC-5466-4CD4-BA12-8A295EFA1D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wmf"/><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1"/>
            <a:ext cx="8686800" cy="1829761"/>
          </a:xfrm>
        </p:spPr>
        <p:txBody>
          <a:bodyPr/>
          <a:lstStyle/>
          <a:p>
            <a:r>
              <a:rPr lang="en-US" dirty="0" smtClean="0"/>
              <a:t>Internet +</a:t>
            </a:r>
            <a:r>
              <a:rPr lang="en-US" dirty="0"/>
              <a:t> </a:t>
            </a:r>
            <a:r>
              <a:rPr lang="en-US" dirty="0" smtClean="0"/>
              <a:t>Wireless+ </a:t>
            </a:r>
            <a:r>
              <a:rPr lang="en-US" dirty="0"/>
              <a:t>M</a:t>
            </a:r>
            <a:r>
              <a:rPr lang="en-US" dirty="0" smtClean="0"/>
              <a:t>obile technologies</a:t>
            </a:r>
            <a:endParaRPr lang="en-US" dirty="0"/>
          </a:p>
        </p:txBody>
      </p:sp>
      <p:sp>
        <p:nvSpPr>
          <p:cNvPr id="3" name="Slide Number Placeholder 2"/>
          <p:cNvSpPr>
            <a:spLocks noGrp="1"/>
          </p:cNvSpPr>
          <p:nvPr>
            <p:ph type="sldNum" sz="quarter" idx="12"/>
          </p:nvPr>
        </p:nvSpPr>
        <p:spPr/>
        <p:txBody>
          <a:bodyPr/>
          <a:lstStyle/>
          <a:p>
            <a:fld id="{40ACE3AC-5466-4CD4-BA12-8A295EFA1D2C}" type="slidenum">
              <a:rPr lang="en-US" smtClean="0"/>
              <a:t>1</a:t>
            </a:fld>
            <a:endParaRPr lang="en-US"/>
          </a:p>
        </p:txBody>
      </p:sp>
    </p:spTree>
    <p:extLst>
      <p:ext uri="{BB962C8B-B14F-4D97-AF65-F5344CB8AC3E}">
        <p14:creationId xmlns:p14="http://schemas.microsoft.com/office/powerpoint/2010/main" val="2994341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458200" cy="4525963"/>
          </a:xfrm>
        </p:spPr>
        <p:txBody>
          <a:bodyPr>
            <a:normAutofit/>
          </a:bodyPr>
          <a:lstStyle/>
          <a:p>
            <a:pPr>
              <a:lnSpc>
                <a:spcPct val="120000"/>
              </a:lnSpc>
            </a:pPr>
            <a:r>
              <a:rPr lang="en-US" dirty="0" smtClean="0"/>
              <a:t>Ubiquitous </a:t>
            </a:r>
            <a:r>
              <a:rPr lang="en-US" dirty="0"/>
              <a:t>interactivity</a:t>
            </a:r>
          </a:p>
          <a:p>
            <a:pPr lvl="1">
              <a:lnSpc>
                <a:spcPct val="120000"/>
              </a:lnSpc>
            </a:pPr>
            <a:r>
              <a:rPr lang="en-US" sz="2000" dirty="0" smtClean="0"/>
              <a:t>Personal: handy, </a:t>
            </a:r>
            <a:r>
              <a:rPr lang="en-US" sz="2000" dirty="0"/>
              <a:t>available at all </a:t>
            </a:r>
            <a:r>
              <a:rPr lang="en-US" sz="2000" dirty="0" smtClean="0"/>
              <a:t>times</a:t>
            </a:r>
            <a:endParaRPr lang="en-US" sz="2000" dirty="0"/>
          </a:p>
          <a:p>
            <a:pPr lvl="1">
              <a:lnSpc>
                <a:spcPct val="120000"/>
              </a:lnSpc>
            </a:pPr>
            <a:r>
              <a:rPr lang="en-US" sz="2000" dirty="0"/>
              <a:t>User identity: the device carries its user </a:t>
            </a:r>
            <a:r>
              <a:rPr lang="en-US" sz="2000" dirty="0" smtClean="0"/>
              <a:t>identity</a:t>
            </a:r>
          </a:p>
          <a:p>
            <a:pPr lvl="1">
              <a:lnSpc>
                <a:spcPct val="120000"/>
              </a:lnSpc>
            </a:pPr>
            <a:r>
              <a:rPr lang="en-US" sz="2000" dirty="0"/>
              <a:t>D</a:t>
            </a:r>
            <a:r>
              <a:rPr lang="en-US" sz="2000" dirty="0" smtClean="0"/>
              <a:t>istinctly personal: can </a:t>
            </a:r>
            <a:r>
              <a:rPr lang="en-US" sz="2000" dirty="0"/>
              <a:t>be tracked </a:t>
            </a:r>
            <a:r>
              <a:rPr lang="en-US" sz="2000" dirty="0" smtClean="0"/>
              <a:t>to </a:t>
            </a:r>
            <a:r>
              <a:rPr lang="en-US" sz="2000" dirty="0"/>
              <a:t>an </a:t>
            </a:r>
            <a:r>
              <a:rPr lang="en-US" sz="2000" dirty="0" smtClean="0"/>
              <a:t>individual.</a:t>
            </a:r>
            <a:endParaRPr lang="en-US" sz="2000" dirty="0"/>
          </a:p>
          <a:p>
            <a:pPr>
              <a:lnSpc>
                <a:spcPct val="120000"/>
              </a:lnSpc>
            </a:pPr>
            <a:r>
              <a:rPr lang="en-US" dirty="0"/>
              <a:t>Location aware</a:t>
            </a:r>
          </a:p>
          <a:p>
            <a:pPr lvl="1">
              <a:lnSpc>
                <a:spcPct val="120000"/>
              </a:lnSpc>
            </a:pPr>
            <a:r>
              <a:rPr lang="en-US" sz="2000" dirty="0" smtClean="0"/>
              <a:t>Tracks where </a:t>
            </a:r>
            <a:r>
              <a:rPr lang="en-US" sz="2000" dirty="0"/>
              <a:t>the user </a:t>
            </a:r>
            <a:r>
              <a:rPr lang="en-US" sz="2000" dirty="0" smtClean="0"/>
              <a:t>is physically, as </a:t>
            </a:r>
            <a:r>
              <a:rPr lang="en-US" sz="2000" dirty="0"/>
              <a:t>long as the wireless device is on (using GPS</a:t>
            </a:r>
            <a:r>
              <a:rPr lang="en-US" sz="2000" dirty="0" smtClean="0"/>
              <a:t>)</a:t>
            </a:r>
            <a:endParaRPr lang="en-US" sz="2000" dirty="0"/>
          </a:p>
        </p:txBody>
      </p:sp>
      <p:sp>
        <p:nvSpPr>
          <p:cNvPr id="2" name="Title 1"/>
          <p:cNvSpPr>
            <a:spLocks noGrp="1"/>
          </p:cNvSpPr>
          <p:nvPr>
            <p:ph type="title"/>
          </p:nvPr>
        </p:nvSpPr>
        <p:spPr>
          <a:xfrm>
            <a:off x="457200" y="533400"/>
            <a:ext cx="8382000" cy="1143000"/>
          </a:xfrm>
        </p:spPr>
        <p:txBody>
          <a:bodyPr>
            <a:noAutofit/>
          </a:bodyPr>
          <a:lstStyle/>
          <a:p>
            <a:r>
              <a:rPr lang="en-US" sz="3600" dirty="0" smtClean="0"/>
              <a:t>Characteristics </a:t>
            </a:r>
            <a:r>
              <a:rPr lang="en-US" sz="3600" dirty="0"/>
              <a:t>of Wireless </a:t>
            </a:r>
            <a:r>
              <a:rPr lang="en-US" sz="3600" dirty="0" smtClean="0"/>
              <a:t>Devices  </a:t>
            </a:r>
            <a:endParaRPr lang="en-US" sz="3600" dirty="0"/>
          </a:p>
        </p:txBody>
      </p:sp>
      <p:sp>
        <p:nvSpPr>
          <p:cNvPr id="4" name="Slide Number Placeholder 3"/>
          <p:cNvSpPr>
            <a:spLocks noGrp="1"/>
          </p:cNvSpPr>
          <p:nvPr>
            <p:ph type="sldNum" sz="quarter" idx="12"/>
          </p:nvPr>
        </p:nvSpPr>
        <p:spPr/>
        <p:txBody>
          <a:bodyPr/>
          <a:lstStyle/>
          <a:p>
            <a:fld id="{40ACE3AC-5466-4CD4-BA12-8A295EFA1D2C}" type="slidenum">
              <a:rPr lang="en-US" smtClean="0"/>
              <a:t>10</a:t>
            </a:fld>
            <a:endParaRPr lang="en-US"/>
          </a:p>
        </p:txBody>
      </p:sp>
    </p:spTree>
    <p:extLst>
      <p:ext uri="{BB962C8B-B14F-4D97-AF65-F5344CB8AC3E}">
        <p14:creationId xmlns:p14="http://schemas.microsoft.com/office/powerpoint/2010/main" val="333290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70037"/>
            <a:ext cx="8686800" cy="4525963"/>
          </a:xfrm>
        </p:spPr>
        <p:txBody>
          <a:bodyPr>
            <a:normAutofit fontScale="92500" lnSpcReduction="10000"/>
          </a:bodyPr>
          <a:lstStyle/>
          <a:p>
            <a:pPr>
              <a:lnSpc>
                <a:spcPct val="130000"/>
              </a:lnSpc>
            </a:pPr>
            <a:r>
              <a:rPr lang="en-US" sz="2400" dirty="0"/>
              <a:t>H</a:t>
            </a:r>
            <a:r>
              <a:rPr lang="en-US" sz="2400" dirty="0" smtClean="0"/>
              <a:t>uge </a:t>
            </a:r>
            <a:r>
              <a:rPr lang="en-US" sz="2400" dirty="0"/>
              <a:t>investment </a:t>
            </a:r>
            <a:r>
              <a:rPr lang="en-US" sz="2400" dirty="0" smtClean="0"/>
              <a:t>needed for infrastructure</a:t>
            </a:r>
            <a:endParaRPr lang="en-US" sz="2400" dirty="0"/>
          </a:p>
          <a:p>
            <a:pPr>
              <a:lnSpc>
                <a:spcPct val="130000"/>
              </a:lnSpc>
            </a:pPr>
            <a:r>
              <a:rPr lang="en-US" sz="2400" dirty="0"/>
              <a:t>Service </a:t>
            </a:r>
            <a:r>
              <a:rPr lang="en-US" sz="2400" dirty="0" smtClean="0"/>
              <a:t>is </a:t>
            </a:r>
            <a:r>
              <a:rPr lang="en-US" sz="2400" dirty="0"/>
              <a:t>still relatively expensive</a:t>
            </a:r>
          </a:p>
          <a:p>
            <a:pPr>
              <a:lnSpc>
                <a:spcPct val="130000"/>
              </a:lnSpc>
            </a:pPr>
            <a:r>
              <a:rPr lang="en-US" sz="2400" dirty="0"/>
              <a:t>Limited bandwidth restricts the amount of data that can be sent over the wireless network as well as the speed</a:t>
            </a:r>
          </a:p>
          <a:p>
            <a:pPr>
              <a:lnSpc>
                <a:spcPct val="130000"/>
              </a:lnSpc>
            </a:pPr>
            <a:r>
              <a:rPr lang="en-US" sz="2400" dirty="0"/>
              <a:t>Wireless devices </a:t>
            </a:r>
            <a:r>
              <a:rPr lang="en-US" sz="2400" dirty="0" smtClean="0"/>
              <a:t>still have smaller </a:t>
            </a:r>
            <a:r>
              <a:rPr lang="en-US" sz="2400" dirty="0"/>
              <a:t>memory capacity and less powerful processors than desktop computers</a:t>
            </a:r>
          </a:p>
          <a:p>
            <a:pPr>
              <a:lnSpc>
                <a:spcPct val="130000"/>
              </a:lnSpc>
            </a:pPr>
            <a:r>
              <a:rPr lang="en-US" sz="2400" dirty="0"/>
              <a:t>Small screen, keyboard: usability, navigation </a:t>
            </a:r>
            <a:r>
              <a:rPr lang="en-US" sz="2400" dirty="0" smtClean="0"/>
              <a:t>problems</a:t>
            </a:r>
          </a:p>
          <a:p>
            <a:pPr>
              <a:lnSpc>
                <a:spcPct val="120000"/>
              </a:lnSpc>
            </a:pPr>
            <a:r>
              <a:rPr lang="en-US" sz="2400" dirty="0"/>
              <a:t>Rapidly developing </a:t>
            </a:r>
            <a:r>
              <a:rPr lang="en-US" sz="2400" dirty="0" smtClean="0"/>
              <a:t>standards</a:t>
            </a:r>
            <a:endParaRPr lang="en-US" sz="2400" dirty="0"/>
          </a:p>
          <a:p>
            <a:pPr>
              <a:lnSpc>
                <a:spcPct val="120000"/>
              </a:lnSpc>
            </a:pPr>
            <a:r>
              <a:rPr lang="en-US" sz="2400" dirty="0"/>
              <a:t>Security (viruses, tapping, hacking)</a:t>
            </a:r>
          </a:p>
          <a:p>
            <a:pPr>
              <a:lnSpc>
                <a:spcPct val="120000"/>
              </a:lnSpc>
            </a:pPr>
            <a:r>
              <a:rPr lang="en-US" sz="2400" dirty="0"/>
              <a:t>However, wireless technology is growing rapidly</a:t>
            </a:r>
          </a:p>
          <a:p>
            <a:pPr>
              <a:lnSpc>
                <a:spcPct val="130000"/>
              </a:lnSpc>
            </a:pPr>
            <a:endParaRPr lang="en-US" sz="2400" dirty="0"/>
          </a:p>
        </p:txBody>
      </p:sp>
      <p:sp>
        <p:nvSpPr>
          <p:cNvPr id="2" name="Title 1"/>
          <p:cNvSpPr>
            <a:spLocks noGrp="1"/>
          </p:cNvSpPr>
          <p:nvPr>
            <p:ph type="title"/>
          </p:nvPr>
        </p:nvSpPr>
        <p:spPr>
          <a:xfrm>
            <a:off x="76200" y="228600"/>
            <a:ext cx="8991600" cy="1143000"/>
          </a:xfrm>
        </p:spPr>
        <p:txBody>
          <a:bodyPr>
            <a:normAutofit/>
          </a:bodyPr>
          <a:lstStyle/>
          <a:p>
            <a:r>
              <a:rPr lang="en-US" sz="3400" dirty="0" smtClean="0"/>
              <a:t>Current Limitations </a:t>
            </a:r>
            <a:r>
              <a:rPr lang="en-US" sz="3400" dirty="0"/>
              <a:t>of </a:t>
            </a:r>
            <a:r>
              <a:rPr lang="en-US" sz="3400" dirty="0" smtClean="0"/>
              <a:t>Devices &amp; Services</a:t>
            </a:r>
            <a:endParaRPr lang="en-US" sz="3400" dirty="0"/>
          </a:p>
        </p:txBody>
      </p:sp>
      <p:sp>
        <p:nvSpPr>
          <p:cNvPr id="4" name="Slide Number Placeholder 3"/>
          <p:cNvSpPr>
            <a:spLocks noGrp="1"/>
          </p:cNvSpPr>
          <p:nvPr>
            <p:ph type="sldNum" sz="quarter" idx="12"/>
          </p:nvPr>
        </p:nvSpPr>
        <p:spPr/>
        <p:txBody>
          <a:bodyPr/>
          <a:lstStyle/>
          <a:p>
            <a:fld id="{40ACE3AC-5466-4CD4-BA12-8A295EFA1D2C}" type="slidenum">
              <a:rPr lang="en-US" smtClean="0"/>
              <a:t>11</a:t>
            </a:fld>
            <a:endParaRPr lang="en-US"/>
          </a:p>
        </p:txBody>
      </p:sp>
    </p:spTree>
    <p:extLst>
      <p:ext uri="{BB962C8B-B14F-4D97-AF65-F5344CB8AC3E}">
        <p14:creationId xmlns:p14="http://schemas.microsoft.com/office/powerpoint/2010/main" val="298880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pPr>
              <a:spcBef>
                <a:spcPts val="600"/>
              </a:spcBef>
            </a:pPr>
            <a:r>
              <a:rPr lang="en-US" altLang="zh-CN" sz="2200" dirty="0"/>
              <a:t>B</a:t>
            </a:r>
            <a:r>
              <a:rPr lang="en-US" altLang="zh-CN" sz="2200" dirty="0" smtClean="0"/>
              <a:t>ase </a:t>
            </a:r>
            <a:r>
              <a:rPr lang="en-US" altLang="zh-CN" sz="2200" dirty="0"/>
              <a:t>S</a:t>
            </a:r>
            <a:r>
              <a:rPr lang="en-US" altLang="zh-CN" sz="2200" dirty="0" smtClean="0"/>
              <a:t>tations (BS) need </a:t>
            </a:r>
            <a:r>
              <a:rPr lang="en-US" altLang="zh-CN" sz="2200" dirty="0"/>
              <a:t>to serve many mobile terminals at the same time (both downlink and uplink)</a:t>
            </a:r>
          </a:p>
          <a:p>
            <a:pPr>
              <a:spcBef>
                <a:spcPts val="600"/>
              </a:spcBef>
            </a:pPr>
            <a:r>
              <a:rPr lang="en-US" altLang="zh-CN" sz="2200" dirty="0"/>
              <a:t>All mobiles in a</a:t>
            </a:r>
            <a:r>
              <a:rPr lang="en-US" altLang="zh-CN" sz="2200" dirty="0" smtClean="0"/>
              <a:t> </a:t>
            </a:r>
            <a:r>
              <a:rPr lang="en-US" altLang="zh-CN" sz="2200" dirty="0"/>
              <a:t>cell need to transmit to the </a:t>
            </a:r>
            <a:r>
              <a:rPr lang="en-US" altLang="zh-CN" sz="2200" dirty="0" smtClean="0"/>
              <a:t>BS. </a:t>
            </a:r>
          </a:p>
          <a:p>
            <a:pPr>
              <a:spcBef>
                <a:spcPts val="600"/>
              </a:spcBef>
            </a:pPr>
            <a:r>
              <a:rPr lang="en-US" altLang="zh-CN" sz="2200" dirty="0" smtClean="0"/>
              <a:t>We </a:t>
            </a:r>
            <a:r>
              <a:rPr lang="en-US" altLang="zh-CN" sz="2200" dirty="0"/>
              <a:t>need </a:t>
            </a:r>
            <a:r>
              <a:rPr lang="en-US" altLang="zh-CN" sz="2200" dirty="0" smtClean="0"/>
              <a:t>a multiple </a:t>
            </a:r>
            <a:r>
              <a:rPr lang="en-US" altLang="zh-CN" sz="2200" dirty="0"/>
              <a:t>access </a:t>
            </a:r>
            <a:r>
              <a:rPr lang="en-US" altLang="zh-CN" sz="2200" dirty="0" smtClean="0"/>
              <a:t>scheme, and must address</a:t>
            </a:r>
          </a:p>
          <a:p>
            <a:pPr lvl="1">
              <a:spcBef>
                <a:spcPts val="600"/>
              </a:spcBef>
            </a:pPr>
            <a:r>
              <a:rPr lang="en-US" altLang="zh-CN" sz="1800" dirty="0"/>
              <a:t>Interference among different senders and </a:t>
            </a:r>
            <a:r>
              <a:rPr lang="en-US" altLang="zh-CN" sz="1800" dirty="0" smtClean="0"/>
              <a:t>receivers</a:t>
            </a:r>
            <a:endParaRPr lang="zh-CN" altLang="en-US" sz="1800" dirty="0"/>
          </a:p>
          <a:p>
            <a:pPr marL="365760" lvl="1" indent="-256032">
              <a:spcBef>
                <a:spcPts val="600"/>
              </a:spcBef>
              <a:buSzPct val="68000"/>
              <a:buFont typeface="Wingdings 3"/>
              <a:buChar char=""/>
            </a:pPr>
            <a:r>
              <a:rPr lang="en-US" sz="2200" dirty="0" smtClean="0"/>
              <a:t>Cellular technology uses, </a:t>
            </a:r>
            <a:r>
              <a:rPr lang="en-US" sz="2200" dirty="0"/>
              <a:t>instead of wires (e.g. copper or coaxial cables</a:t>
            </a:r>
            <a:r>
              <a:rPr lang="en-US" sz="2200" dirty="0" smtClean="0"/>
              <a:t>):</a:t>
            </a:r>
            <a:endParaRPr lang="en-US" sz="2200" dirty="0"/>
          </a:p>
          <a:p>
            <a:pPr lvl="1">
              <a:spcBef>
                <a:spcPts val="600"/>
              </a:spcBef>
            </a:pPr>
            <a:r>
              <a:rPr lang="en-US" sz="2000" dirty="0"/>
              <a:t>a</a:t>
            </a:r>
            <a:r>
              <a:rPr lang="en-US" sz="2000" dirty="0" smtClean="0"/>
              <a:t> multiple </a:t>
            </a:r>
            <a:r>
              <a:rPr lang="en-US" sz="2000" dirty="0"/>
              <a:t>access radio </a:t>
            </a:r>
            <a:r>
              <a:rPr lang="en-US" sz="2000" dirty="0" smtClean="0"/>
              <a:t>system</a:t>
            </a:r>
            <a:endParaRPr lang="en-US" sz="2000" dirty="0"/>
          </a:p>
          <a:p>
            <a:pPr lvl="1">
              <a:lnSpc>
                <a:spcPct val="120000"/>
              </a:lnSpc>
              <a:spcBef>
                <a:spcPts val="600"/>
              </a:spcBef>
            </a:pPr>
            <a:r>
              <a:rPr lang="en-US" sz="2000" dirty="0"/>
              <a:t>w</a:t>
            </a:r>
            <a:r>
              <a:rPr lang="en-US" sz="2000" dirty="0" smtClean="0"/>
              <a:t>ireless channels: </a:t>
            </a:r>
            <a:r>
              <a:rPr lang="en-US" sz="2000" dirty="0"/>
              <a:t>between </a:t>
            </a:r>
            <a:r>
              <a:rPr lang="en-US" sz="2000" dirty="0" smtClean="0"/>
              <a:t>users/terminals </a:t>
            </a:r>
            <a:r>
              <a:rPr lang="en-US" sz="2000" dirty="0"/>
              <a:t>and wireless </a:t>
            </a:r>
            <a:r>
              <a:rPr lang="en-US" sz="2000" dirty="0" smtClean="0"/>
              <a:t>networks</a:t>
            </a:r>
            <a:endParaRPr lang="en-US" sz="2000" dirty="0"/>
          </a:p>
        </p:txBody>
      </p:sp>
      <p:sp>
        <p:nvSpPr>
          <p:cNvPr id="2" name="Title 1"/>
          <p:cNvSpPr>
            <a:spLocks noGrp="1"/>
          </p:cNvSpPr>
          <p:nvPr>
            <p:ph type="title"/>
          </p:nvPr>
        </p:nvSpPr>
        <p:spPr>
          <a:xfrm>
            <a:off x="457200" y="304800"/>
            <a:ext cx="8229600" cy="1143000"/>
          </a:xfrm>
        </p:spPr>
        <p:txBody>
          <a:bodyPr>
            <a:normAutofit/>
          </a:bodyPr>
          <a:lstStyle/>
          <a:p>
            <a:r>
              <a:rPr lang="en-US" altLang="zh-CN" dirty="0" smtClean="0"/>
              <a:t>Multiple </a:t>
            </a:r>
            <a:r>
              <a:rPr lang="en-US" altLang="zh-CN" dirty="0"/>
              <a:t>Access </a:t>
            </a:r>
            <a:r>
              <a:rPr lang="en-US" altLang="zh-CN" dirty="0" smtClean="0"/>
              <a:t>Problem</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12</a:t>
            </a:fld>
            <a:endParaRPr lang="en-US"/>
          </a:p>
        </p:txBody>
      </p:sp>
    </p:spTree>
    <p:extLst>
      <p:ext uri="{BB962C8B-B14F-4D97-AF65-F5344CB8AC3E}">
        <p14:creationId xmlns:p14="http://schemas.microsoft.com/office/powerpoint/2010/main" val="60211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534400" cy="4724400"/>
          </a:xfrm>
        </p:spPr>
        <p:txBody>
          <a:bodyPr>
            <a:normAutofit/>
          </a:bodyPr>
          <a:lstStyle/>
          <a:p>
            <a:pPr>
              <a:lnSpc>
                <a:spcPct val="110000"/>
              </a:lnSpc>
            </a:pPr>
            <a:r>
              <a:rPr lang="en-US" sz="2200" dirty="0" smtClean="0"/>
              <a:t>Frequency </a:t>
            </a:r>
            <a:r>
              <a:rPr lang="en-US" sz="2200" dirty="0"/>
              <a:t>assigned to wireless communication is limited</a:t>
            </a:r>
          </a:p>
          <a:p>
            <a:pPr>
              <a:lnSpc>
                <a:spcPct val="110000"/>
              </a:lnSpc>
            </a:pPr>
            <a:r>
              <a:rPr lang="en-US" sz="2200" dirty="0"/>
              <a:t>Explosive growth of demand</a:t>
            </a:r>
          </a:p>
          <a:p>
            <a:pPr>
              <a:lnSpc>
                <a:spcPct val="110000"/>
              </a:lnSpc>
            </a:pPr>
            <a:r>
              <a:rPr lang="en-US" sz="2200" dirty="0"/>
              <a:t>O</a:t>
            </a:r>
            <a:r>
              <a:rPr lang="en-US" sz="2200" dirty="0" smtClean="0"/>
              <a:t>ptimize the use of </a:t>
            </a:r>
            <a:r>
              <a:rPr lang="en-US" sz="2200" dirty="0"/>
              <a:t>the assigned frequency band so that multiple users can gain simultaneous accesses</a:t>
            </a:r>
          </a:p>
          <a:p>
            <a:pPr>
              <a:lnSpc>
                <a:spcPct val="110000"/>
              </a:lnSpc>
              <a:spcBef>
                <a:spcPts val="600"/>
              </a:spcBef>
            </a:pPr>
            <a:r>
              <a:rPr lang="en-US" sz="2200" dirty="0"/>
              <a:t>T</a:t>
            </a:r>
            <a:r>
              <a:rPr lang="en-US" sz="2200" dirty="0" smtClean="0"/>
              <a:t>echnology manipulates four dimensions:</a:t>
            </a:r>
          </a:p>
          <a:p>
            <a:pPr lvl="1">
              <a:lnSpc>
                <a:spcPct val="110000"/>
              </a:lnSpc>
            </a:pPr>
            <a:r>
              <a:rPr lang="en-US" sz="1800" dirty="0" smtClean="0"/>
              <a:t>Space (SDMA) </a:t>
            </a:r>
            <a:r>
              <a:rPr lang="en-US" sz="1800" dirty="0"/>
              <a:t> </a:t>
            </a:r>
            <a:r>
              <a:rPr lang="en-US" sz="1800" dirty="0" smtClean="0"/>
              <a:t>         [“</a:t>
            </a:r>
            <a:r>
              <a:rPr lang="en-US" sz="1800" dirty="0" smtClean="0">
                <a:latin typeface="Arial Narrow" pitchFamily="34" charset="0"/>
              </a:rPr>
              <a:t>everyone talks quietly so that only their neighbors can hear”</a:t>
            </a:r>
            <a:r>
              <a:rPr lang="en-US" sz="1800" dirty="0" smtClean="0"/>
              <a:t>]</a:t>
            </a:r>
            <a:endParaRPr lang="en-US" sz="1800" dirty="0"/>
          </a:p>
          <a:p>
            <a:pPr lvl="1">
              <a:lnSpc>
                <a:spcPct val="110000"/>
              </a:lnSpc>
            </a:pPr>
            <a:r>
              <a:rPr lang="en-US" sz="1800" dirty="0" smtClean="0"/>
              <a:t>Frequency (FDMA</a:t>
            </a:r>
            <a:r>
              <a:rPr lang="en-US" sz="1800" dirty="0"/>
              <a:t>) </a:t>
            </a:r>
            <a:r>
              <a:rPr lang="en-US" sz="1800" dirty="0" smtClean="0"/>
              <a:t>      [“</a:t>
            </a:r>
            <a:r>
              <a:rPr lang="en-US" sz="1800" dirty="0">
                <a:latin typeface="Arial Narrow" pitchFamily="34" charset="0"/>
              </a:rPr>
              <a:t>everyone talks in a different room to prevent interference</a:t>
            </a:r>
            <a:r>
              <a:rPr lang="en-US" sz="1800" dirty="0" smtClean="0">
                <a:latin typeface="Arial Narrow" pitchFamily="34" charset="0"/>
              </a:rPr>
              <a:t>”</a:t>
            </a:r>
            <a:r>
              <a:rPr lang="en-US" sz="1800" dirty="0"/>
              <a:t>]</a:t>
            </a:r>
            <a:endParaRPr lang="en-US" sz="1800" dirty="0" smtClean="0"/>
          </a:p>
          <a:p>
            <a:pPr lvl="1">
              <a:lnSpc>
                <a:spcPct val="110000"/>
              </a:lnSpc>
            </a:pPr>
            <a:r>
              <a:rPr lang="en-US" sz="1800" dirty="0" smtClean="0"/>
              <a:t>Time (TDMA)                                                </a:t>
            </a:r>
            <a:r>
              <a:rPr lang="en-US" sz="1800" dirty="0">
                <a:latin typeface="Arial Narrow" pitchFamily="34" charset="0"/>
              </a:rPr>
              <a:t>[</a:t>
            </a:r>
            <a:r>
              <a:rPr lang="en-US" sz="1800" dirty="0" smtClean="0">
                <a:latin typeface="Arial Narrow" pitchFamily="34" charset="0"/>
              </a:rPr>
              <a:t>“everyone takes turns to talk”]</a:t>
            </a:r>
          </a:p>
          <a:p>
            <a:pPr lvl="1">
              <a:lnSpc>
                <a:spcPct val="110000"/>
              </a:lnSpc>
            </a:pPr>
            <a:r>
              <a:rPr lang="en-US" sz="1800" dirty="0" smtClean="0"/>
              <a:t>Code  (CDMA)                                 </a:t>
            </a:r>
            <a:r>
              <a:rPr lang="en-US" sz="1800" dirty="0" smtClean="0">
                <a:latin typeface="Arial Narrow" pitchFamily="34" charset="0"/>
              </a:rPr>
              <a:t>[“everyone speaks in a different language”]</a:t>
            </a:r>
            <a:endParaRPr lang="en-US" sz="2200" dirty="0" smtClean="0">
              <a:latin typeface="Arial Narrow" pitchFamily="34" charset="0"/>
            </a:endParaRPr>
          </a:p>
          <a:p>
            <a:pPr marL="109728" indent="0">
              <a:lnSpc>
                <a:spcPct val="110000"/>
              </a:lnSpc>
              <a:spcBef>
                <a:spcPts val="3000"/>
              </a:spcBef>
              <a:buNone/>
            </a:pPr>
            <a:r>
              <a:rPr lang="en-US" sz="1400" dirty="0"/>
              <a:t> </a:t>
            </a:r>
            <a:r>
              <a:rPr lang="en-US" sz="1400" dirty="0" smtClean="0"/>
              <a:t>                 [MA = multiple access, D = division, S = space, F = frequency, T = time, C = code]</a:t>
            </a:r>
            <a:endParaRPr lang="en-US" sz="1400" dirty="0"/>
          </a:p>
        </p:txBody>
      </p:sp>
      <p:sp>
        <p:nvSpPr>
          <p:cNvPr id="2" name="Title 1"/>
          <p:cNvSpPr>
            <a:spLocks noGrp="1"/>
          </p:cNvSpPr>
          <p:nvPr>
            <p:ph type="title"/>
          </p:nvPr>
        </p:nvSpPr>
        <p:spPr>
          <a:xfrm>
            <a:off x="457200" y="381000"/>
            <a:ext cx="8229600" cy="1143000"/>
          </a:xfrm>
        </p:spPr>
        <p:txBody>
          <a:bodyPr>
            <a:normAutofit fontScale="90000"/>
          </a:bodyPr>
          <a:lstStyle/>
          <a:p>
            <a:r>
              <a:rPr lang="en-US" dirty="0" smtClean="0"/>
              <a:t>Challenges for Wireless Channels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13</a:t>
            </a:fld>
            <a:endParaRPr lang="en-US"/>
          </a:p>
        </p:txBody>
      </p:sp>
    </p:spTree>
    <p:extLst>
      <p:ext uri="{BB962C8B-B14F-4D97-AF65-F5344CB8AC3E}">
        <p14:creationId xmlns:p14="http://schemas.microsoft.com/office/powerpoint/2010/main" val="331226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505200"/>
            <a:ext cx="8610600" cy="2620963"/>
          </a:xfrm>
        </p:spPr>
        <p:txBody>
          <a:bodyPr>
            <a:normAutofit/>
          </a:bodyPr>
          <a:lstStyle/>
          <a:p>
            <a:pPr>
              <a:lnSpc>
                <a:spcPct val="120000"/>
              </a:lnSpc>
              <a:spcBef>
                <a:spcPts val="0"/>
              </a:spcBef>
            </a:pPr>
            <a:r>
              <a:rPr lang="en-US" sz="1900" dirty="0" smtClean="0"/>
              <a:t>Frequency </a:t>
            </a:r>
            <a:r>
              <a:rPr lang="en-US" sz="1900" dirty="0"/>
              <a:t>Division Multiple </a:t>
            </a:r>
            <a:r>
              <a:rPr lang="en-US" sz="1900" dirty="0" smtClean="0"/>
              <a:t>Access</a:t>
            </a:r>
            <a:endParaRPr lang="en-US" sz="1900" dirty="0"/>
          </a:p>
          <a:p>
            <a:pPr lvl="1">
              <a:lnSpc>
                <a:spcPct val="120000"/>
              </a:lnSpc>
              <a:spcBef>
                <a:spcPts val="0"/>
              </a:spcBef>
            </a:pPr>
            <a:r>
              <a:rPr lang="en-US" sz="1600" dirty="0"/>
              <a:t>Each channel uses a different frequency bandwidth</a:t>
            </a:r>
          </a:p>
          <a:p>
            <a:pPr>
              <a:lnSpc>
                <a:spcPct val="120000"/>
              </a:lnSpc>
              <a:spcBef>
                <a:spcPts val="0"/>
              </a:spcBef>
            </a:pPr>
            <a:r>
              <a:rPr lang="en-US" sz="1900" dirty="0" smtClean="0"/>
              <a:t>Time </a:t>
            </a:r>
            <a:r>
              <a:rPr lang="en-US" sz="1900" dirty="0"/>
              <a:t>Division Multiple </a:t>
            </a:r>
            <a:r>
              <a:rPr lang="en-US" sz="1900" dirty="0" smtClean="0"/>
              <a:t>Access</a:t>
            </a:r>
            <a:endParaRPr lang="en-US" sz="2000" dirty="0"/>
          </a:p>
          <a:p>
            <a:pPr lvl="1">
              <a:lnSpc>
                <a:spcPct val="120000"/>
              </a:lnSpc>
              <a:spcBef>
                <a:spcPts val="0"/>
              </a:spcBef>
            </a:pPr>
            <a:r>
              <a:rPr lang="en-US" sz="1600" dirty="0"/>
              <a:t>Assign a frequency band for multiple channels by slicing time </a:t>
            </a:r>
            <a:r>
              <a:rPr lang="en-US" sz="1600" dirty="0" smtClean="0"/>
              <a:t>slots;    each </a:t>
            </a:r>
            <a:r>
              <a:rPr lang="en-US" sz="1600" dirty="0"/>
              <a:t>channel uses certain time </a:t>
            </a:r>
            <a:r>
              <a:rPr lang="en-US" sz="1600" dirty="0" smtClean="0"/>
              <a:t>slots</a:t>
            </a:r>
          </a:p>
          <a:p>
            <a:pPr>
              <a:lnSpc>
                <a:spcPct val="120000"/>
              </a:lnSpc>
              <a:spcBef>
                <a:spcPts val="0"/>
              </a:spcBef>
            </a:pPr>
            <a:r>
              <a:rPr lang="en-US" sz="1900" dirty="0" smtClean="0"/>
              <a:t>Code </a:t>
            </a:r>
            <a:r>
              <a:rPr lang="en-US" sz="1900" dirty="0"/>
              <a:t>Division Multiple </a:t>
            </a:r>
            <a:r>
              <a:rPr lang="en-US" sz="1900" dirty="0" smtClean="0"/>
              <a:t>Access</a:t>
            </a:r>
            <a:endParaRPr lang="en-US" sz="1900" dirty="0"/>
          </a:p>
          <a:p>
            <a:pPr lvl="1">
              <a:lnSpc>
                <a:spcPct val="120000"/>
              </a:lnSpc>
              <a:spcBef>
                <a:spcPts val="0"/>
              </a:spcBef>
            </a:pPr>
            <a:r>
              <a:rPr lang="en-US" sz="1600" dirty="0"/>
              <a:t>Assign a large frequency band for multiple </a:t>
            </a:r>
            <a:r>
              <a:rPr lang="en-US" sz="1600" dirty="0" smtClean="0"/>
              <a:t>channels; calls </a:t>
            </a:r>
            <a:r>
              <a:rPr lang="en-US" sz="1600" dirty="0"/>
              <a:t>are split into </a:t>
            </a:r>
            <a:r>
              <a:rPr lang="en-US" sz="1600" dirty="0" smtClean="0"/>
              <a:t>packets that are </a:t>
            </a:r>
            <a:r>
              <a:rPr lang="en-US" sz="1600" dirty="0"/>
              <a:t>tagged with identifying </a:t>
            </a:r>
            <a:r>
              <a:rPr lang="en-US" sz="1600" dirty="0" smtClean="0"/>
              <a:t>codes</a:t>
            </a:r>
            <a:endParaRPr lang="en-US" sz="1600" dirty="0"/>
          </a:p>
          <a:p>
            <a:endParaRPr lang="en-US" dirty="0"/>
          </a:p>
        </p:txBody>
      </p:sp>
      <p:sp>
        <p:nvSpPr>
          <p:cNvPr id="2" name="Title 1"/>
          <p:cNvSpPr>
            <a:spLocks noGrp="1"/>
          </p:cNvSpPr>
          <p:nvPr>
            <p:ph type="title"/>
          </p:nvPr>
        </p:nvSpPr>
        <p:spPr>
          <a:xfrm>
            <a:off x="152400" y="76200"/>
            <a:ext cx="8991600" cy="1143000"/>
          </a:xfrm>
        </p:spPr>
        <p:txBody>
          <a:bodyPr>
            <a:normAutofit/>
          </a:bodyPr>
          <a:lstStyle/>
          <a:p>
            <a:r>
              <a:rPr lang="en-US" sz="3000" dirty="0" smtClean="0"/>
              <a:t>Multiple Access Schemes FDMA</a:t>
            </a:r>
            <a:r>
              <a:rPr lang="en-US" sz="3000" dirty="0"/>
              <a:t>, </a:t>
            </a:r>
            <a:r>
              <a:rPr lang="en-US" sz="3000" dirty="0" smtClean="0"/>
              <a:t>TDMA, CDMA</a:t>
            </a:r>
            <a:endParaRPr lang="en-US" sz="3000" dirty="0"/>
          </a:p>
        </p:txBody>
      </p:sp>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638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0ACE3AC-5466-4CD4-BA12-8A295EFA1D2C}" type="slidenum">
              <a:rPr lang="en-US" smtClean="0"/>
              <a:t>14</a:t>
            </a:fld>
            <a:endParaRPr lang="en-US"/>
          </a:p>
        </p:txBody>
      </p:sp>
    </p:spTree>
    <p:extLst>
      <p:ext uri="{BB962C8B-B14F-4D97-AF65-F5344CB8AC3E}">
        <p14:creationId xmlns:p14="http://schemas.microsoft.com/office/powerpoint/2010/main" val="187844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03437"/>
            <a:ext cx="8534400" cy="4525963"/>
          </a:xfrm>
        </p:spPr>
        <p:txBody>
          <a:bodyPr>
            <a:normAutofit/>
          </a:bodyPr>
          <a:lstStyle/>
          <a:p>
            <a:pPr>
              <a:lnSpc>
                <a:spcPct val="120000"/>
              </a:lnSpc>
              <a:spcBef>
                <a:spcPts val="600"/>
              </a:spcBef>
            </a:pPr>
            <a:r>
              <a:rPr lang="en-US" sz="2200" dirty="0" smtClean="0"/>
              <a:t>Frequency bandwidth is re-used</a:t>
            </a:r>
            <a:endParaRPr lang="en-US" sz="2200" dirty="0"/>
          </a:p>
          <a:p>
            <a:pPr>
              <a:lnSpc>
                <a:spcPct val="120000"/>
              </a:lnSpc>
              <a:spcBef>
                <a:spcPts val="600"/>
              </a:spcBef>
            </a:pPr>
            <a:r>
              <a:rPr lang="en-US" sz="2200" dirty="0"/>
              <a:t>A covered </a:t>
            </a:r>
            <a:r>
              <a:rPr lang="en-US" sz="2200" dirty="0" smtClean="0"/>
              <a:t>area </a:t>
            </a:r>
            <a:r>
              <a:rPr lang="en-US" sz="2200" dirty="0"/>
              <a:t>is divided into many small cells</a:t>
            </a:r>
          </a:p>
          <a:p>
            <a:pPr>
              <a:lnSpc>
                <a:spcPct val="120000"/>
              </a:lnSpc>
              <a:spcBef>
                <a:spcPts val="600"/>
              </a:spcBef>
            </a:pPr>
            <a:r>
              <a:rPr lang="en-US" sz="2200" dirty="0"/>
              <a:t>A channel (frequency band</a:t>
            </a:r>
            <a:r>
              <a:rPr lang="en-US" sz="2200" dirty="0" smtClean="0"/>
              <a:t>) </a:t>
            </a:r>
            <a:r>
              <a:rPr lang="en-US" sz="2200" dirty="0"/>
              <a:t>in one cell </a:t>
            </a:r>
            <a:r>
              <a:rPr lang="en-US" sz="2200" dirty="0" smtClean="0"/>
              <a:t>is re-used </a:t>
            </a:r>
            <a:r>
              <a:rPr lang="en-US" sz="2200" dirty="0"/>
              <a:t>by a different user in another cell as long as there is </a:t>
            </a:r>
            <a:r>
              <a:rPr lang="en-US" sz="2200" dirty="0" smtClean="0"/>
              <a:t>enough separation between </a:t>
            </a:r>
            <a:r>
              <a:rPr lang="en-US" sz="2200" dirty="0"/>
              <a:t>the two cells to </a:t>
            </a:r>
            <a:r>
              <a:rPr lang="en-US" sz="2200" dirty="0" smtClean="0"/>
              <a:t>minimize </a:t>
            </a:r>
            <a:r>
              <a:rPr lang="en-US" sz="2200" dirty="0"/>
              <a:t>interference</a:t>
            </a:r>
          </a:p>
          <a:p>
            <a:endParaRPr lang="en-US" dirty="0"/>
          </a:p>
        </p:txBody>
      </p:sp>
      <p:sp>
        <p:nvSpPr>
          <p:cNvPr id="2" name="Title 1"/>
          <p:cNvSpPr>
            <a:spLocks noGrp="1"/>
          </p:cNvSpPr>
          <p:nvPr>
            <p:ph type="title"/>
          </p:nvPr>
        </p:nvSpPr>
        <p:spPr>
          <a:xfrm>
            <a:off x="76200" y="457200"/>
            <a:ext cx="9144000" cy="1143000"/>
          </a:xfrm>
        </p:spPr>
        <p:txBody>
          <a:bodyPr>
            <a:normAutofit fontScale="90000"/>
          </a:bodyPr>
          <a:lstStyle/>
          <a:p>
            <a:r>
              <a:rPr lang="en-US" dirty="0" smtClean="0"/>
              <a:t>SDMA -Space </a:t>
            </a:r>
            <a:r>
              <a:rPr lang="en-US" dirty="0"/>
              <a:t>Division Multiple Access </a:t>
            </a:r>
          </a:p>
        </p:txBody>
      </p:sp>
      <p:sp>
        <p:nvSpPr>
          <p:cNvPr id="4" name="Slide Number Placeholder 3"/>
          <p:cNvSpPr>
            <a:spLocks noGrp="1"/>
          </p:cNvSpPr>
          <p:nvPr>
            <p:ph type="sldNum" sz="quarter" idx="12"/>
          </p:nvPr>
        </p:nvSpPr>
        <p:spPr/>
        <p:txBody>
          <a:bodyPr/>
          <a:lstStyle/>
          <a:p>
            <a:fld id="{40ACE3AC-5466-4CD4-BA12-8A295EFA1D2C}" type="slidenum">
              <a:rPr lang="en-US" smtClean="0"/>
              <a:t>15</a:t>
            </a:fld>
            <a:endParaRPr lang="en-US"/>
          </a:p>
        </p:txBody>
      </p:sp>
    </p:spTree>
    <p:extLst>
      <p:ext uri="{BB962C8B-B14F-4D97-AF65-F5344CB8AC3E}">
        <p14:creationId xmlns:p14="http://schemas.microsoft.com/office/powerpoint/2010/main" val="305137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57" t="22013" b="17626"/>
          <a:stretch/>
        </p:blipFill>
        <p:spPr bwMode="auto">
          <a:xfrm>
            <a:off x="457200" y="1350236"/>
            <a:ext cx="8610600" cy="444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16</a:t>
            </a:fld>
            <a:endParaRPr lang="en-US"/>
          </a:p>
        </p:txBody>
      </p:sp>
      <p:sp>
        <p:nvSpPr>
          <p:cNvPr id="4" name="Title 1"/>
          <p:cNvSpPr>
            <a:spLocks noGrp="1"/>
          </p:cNvSpPr>
          <p:nvPr>
            <p:ph type="title"/>
          </p:nvPr>
        </p:nvSpPr>
        <p:spPr>
          <a:xfrm>
            <a:off x="381000" y="304800"/>
            <a:ext cx="8382000" cy="1143000"/>
          </a:xfrm>
        </p:spPr>
        <p:txBody>
          <a:bodyPr>
            <a:normAutofit/>
          </a:bodyPr>
          <a:lstStyle/>
          <a:p>
            <a:r>
              <a:rPr lang="en-US" dirty="0" smtClean="0"/>
              <a:t>Cell Clusters, for Space Division </a:t>
            </a:r>
            <a:endParaRPr lang="en-US" dirty="0"/>
          </a:p>
        </p:txBody>
      </p:sp>
    </p:spTree>
    <p:extLst>
      <p:ext uri="{BB962C8B-B14F-4D97-AF65-F5344CB8AC3E}">
        <p14:creationId xmlns:p14="http://schemas.microsoft.com/office/powerpoint/2010/main" val="116648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0" t="25458" r="3229" b="7241"/>
          <a:stretch/>
        </p:blipFill>
        <p:spPr bwMode="auto">
          <a:xfrm>
            <a:off x="577435" y="1521150"/>
            <a:ext cx="8337965" cy="442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17</a:t>
            </a:fld>
            <a:endParaRPr lang="en-US"/>
          </a:p>
        </p:txBody>
      </p:sp>
      <p:sp>
        <p:nvSpPr>
          <p:cNvPr id="5" name="Title 1"/>
          <p:cNvSpPr>
            <a:spLocks noGrp="1"/>
          </p:cNvSpPr>
          <p:nvPr>
            <p:ph type="title"/>
          </p:nvPr>
        </p:nvSpPr>
        <p:spPr>
          <a:xfrm>
            <a:off x="457200" y="381000"/>
            <a:ext cx="8458200" cy="1143000"/>
          </a:xfrm>
        </p:spPr>
        <p:txBody>
          <a:bodyPr>
            <a:normAutofit/>
          </a:bodyPr>
          <a:lstStyle/>
          <a:p>
            <a:r>
              <a:rPr lang="en-US" dirty="0" smtClean="0"/>
              <a:t>SDMA     </a:t>
            </a:r>
            <a:endParaRPr lang="en-US" dirty="0"/>
          </a:p>
        </p:txBody>
      </p:sp>
    </p:spTree>
    <p:extLst>
      <p:ext uri="{BB962C8B-B14F-4D97-AF65-F5344CB8AC3E}">
        <p14:creationId xmlns:p14="http://schemas.microsoft.com/office/powerpoint/2010/main" val="238004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41637"/>
            <a:ext cx="8229600" cy="3078163"/>
          </a:xfrm>
        </p:spPr>
        <p:txBody>
          <a:bodyPr>
            <a:normAutofit/>
          </a:bodyPr>
          <a:lstStyle/>
          <a:p>
            <a:pPr>
              <a:lnSpc>
                <a:spcPct val="120000"/>
              </a:lnSpc>
              <a:spcBef>
                <a:spcPts val="0"/>
              </a:spcBef>
            </a:pPr>
            <a:r>
              <a:rPr lang="en-US" altLang="zh-CN" sz="2000" dirty="0"/>
              <a:t>Each mobile is assigned a separate frequency channel for the duration of the call</a:t>
            </a:r>
          </a:p>
          <a:p>
            <a:pPr>
              <a:lnSpc>
                <a:spcPct val="120000"/>
              </a:lnSpc>
              <a:spcBef>
                <a:spcPts val="0"/>
              </a:spcBef>
            </a:pPr>
            <a:r>
              <a:rPr lang="en-US" altLang="zh-CN" sz="2000" dirty="0"/>
              <a:t>Sufficient guard band is required to prevent adjacent channel interference</a:t>
            </a:r>
          </a:p>
          <a:p>
            <a:pPr>
              <a:lnSpc>
                <a:spcPct val="120000"/>
              </a:lnSpc>
              <a:spcBef>
                <a:spcPts val="0"/>
              </a:spcBef>
            </a:pPr>
            <a:r>
              <a:rPr lang="en-US" altLang="zh-CN" sz="2000" dirty="0"/>
              <a:t>Usually, mobile </a:t>
            </a:r>
            <a:r>
              <a:rPr lang="en-US" altLang="zh-CN" sz="2000" dirty="0" smtClean="0"/>
              <a:t>devices </a:t>
            </a:r>
            <a:r>
              <a:rPr lang="en-US" altLang="zh-CN" sz="2000" dirty="0"/>
              <a:t>will have one downlink frequency band and one uplink frequency band</a:t>
            </a:r>
          </a:p>
          <a:p>
            <a:pPr>
              <a:lnSpc>
                <a:spcPct val="120000"/>
              </a:lnSpc>
              <a:spcBef>
                <a:spcPts val="0"/>
              </a:spcBef>
            </a:pPr>
            <a:r>
              <a:rPr lang="en-US" altLang="zh-CN" sz="2000" dirty="0"/>
              <a:t>Different cellular network protocols use different </a:t>
            </a:r>
            <a:r>
              <a:rPr lang="en-US" altLang="zh-CN" sz="2000" dirty="0" smtClean="0"/>
              <a:t>frequencies</a:t>
            </a:r>
            <a:endParaRPr lang="en-US" altLang="zh-CN" sz="2000" dirty="0"/>
          </a:p>
        </p:txBody>
      </p:sp>
      <p:sp>
        <p:nvSpPr>
          <p:cNvPr id="3" name="Title 2"/>
          <p:cNvSpPr>
            <a:spLocks noGrp="1"/>
          </p:cNvSpPr>
          <p:nvPr>
            <p:ph type="title"/>
          </p:nvPr>
        </p:nvSpPr>
        <p:spPr>
          <a:xfrm>
            <a:off x="304800" y="274638"/>
            <a:ext cx="8534400" cy="1143000"/>
          </a:xfrm>
        </p:spPr>
        <p:txBody>
          <a:bodyPr>
            <a:normAutofit fontScale="90000"/>
          </a:bodyPr>
          <a:lstStyle/>
          <a:p>
            <a:r>
              <a:rPr lang="en-US" altLang="zh-CN" dirty="0"/>
              <a:t>Frequency Division Multiple Access</a:t>
            </a:r>
            <a:endParaRPr lang="en-US" dirty="0"/>
          </a:p>
        </p:txBody>
      </p:sp>
      <p:grpSp>
        <p:nvGrpSpPr>
          <p:cNvPr id="4" name="Group 3"/>
          <p:cNvGrpSpPr/>
          <p:nvPr/>
        </p:nvGrpSpPr>
        <p:grpSpPr>
          <a:xfrm>
            <a:off x="1455738" y="1563687"/>
            <a:ext cx="6230937" cy="1179513"/>
            <a:chOff x="1455738" y="1066800"/>
            <a:chExt cx="6230937" cy="1179513"/>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1066800"/>
              <a:ext cx="6230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7" y="1752600"/>
              <a:ext cx="1852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40ACE3AC-5466-4CD4-BA12-8A295EFA1D2C}" type="slidenum">
              <a:rPr lang="en-US" smtClean="0"/>
              <a:t>18</a:t>
            </a:fld>
            <a:endParaRPr lang="en-US"/>
          </a:p>
        </p:txBody>
      </p:sp>
    </p:spTree>
    <p:extLst>
      <p:ext uri="{BB962C8B-B14F-4D97-AF65-F5344CB8AC3E}">
        <p14:creationId xmlns:p14="http://schemas.microsoft.com/office/powerpoint/2010/main" val="74204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29328"/>
            <a:ext cx="8610600" cy="1185672"/>
          </a:xfrm>
        </p:spPr>
        <p:txBody>
          <a:bodyPr>
            <a:normAutofit/>
          </a:bodyPr>
          <a:lstStyle/>
          <a:p>
            <a:pPr>
              <a:defRPr/>
            </a:pPr>
            <a:r>
              <a:rPr lang="en-US" sz="2000" dirty="0" smtClean="0"/>
              <a:t>Time </a:t>
            </a:r>
            <a:r>
              <a:rPr lang="en-US" sz="2000" dirty="0"/>
              <a:t>is divided into slots and only one mobile </a:t>
            </a:r>
            <a:r>
              <a:rPr lang="en-US" sz="2000" dirty="0" smtClean="0"/>
              <a:t>device </a:t>
            </a:r>
            <a:r>
              <a:rPr lang="en-US" sz="2000" dirty="0"/>
              <a:t>transmits during each slot</a:t>
            </a:r>
          </a:p>
          <a:p>
            <a:pPr>
              <a:defRPr/>
            </a:pPr>
            <a:r>
              <a:rPr lang="en-US" sz="2000" dirty="0" smtClean="0"/>
              <a:t>Each </a:t>
            </a:r>
            <a:r>
              <a:rPr lang="en-US" sz="2000" dirty="0"/>
              <a:t>user is given a specific slot</a:t>
            </a:r>
            <a:r>
              <a:rPr lang="en-US" sz="2000" dirty="0" smtClean="0"/>
              <a:t>.</a:t>
            </a:r>
            <a:endParaRPr lang="en-US" sz="2000" dirty="0"/>
          </a:p>
        </p:txBody>
      </p:sp>
      <p:sp>
        <p:nvSpPr>
          <p:cNvPr id="3" name="Title 2"/>
          <p:cNvSpPr>
            <a:spLocks noGrp="1"/>
          </p:cNvSpPr>
          <p:nvPr>
            <p:ph type="title"/>
          </p:nvPr>
        </p:nvSpPr>
        <p:spPr>
          <a:xfrm>
            <a:off x="457200" y="228600"/>
            <a:ext cx="8229600" cy="1143000"/>
          </a:xfrm>
        </p:spPr>
        <p:txBody>
          <a:bodyPr/>
          <a:lstStyle/>
          <a:p>
            <a:r>
              <a:rPr lang="en-US" altLang="zh-CN" dirty="0"/>
              <a:t>Time Division Multiple Access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295400"/>
            <a:ext cx="6346825"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1295400" y="3591580"/>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400" dirty="0"/>
              <a:t>Guard time – signal transmitted by mobile terminals at different locations do no arrive at the base station at the same time</a:t>
            </a:r>
            <a:endParaRPr lang="zh-CN" altLang="en-US" sz="1400" dirty="0"/>
          </a:p>
        </p:txBody>
      </p:sp>
      <p:sp>
        <p:nvSpPr>
          <p:cNvPr id="4" name="Slide Number Placeholder 3"/>
          <p:cNvSpPr>
            <a:spLocks noGrp="1"/>
          </p:cNvSpPr>
          <p:nvPr>
            <p:ph type="sldNum" sz="quarter" idx="12"/>
          </p:nvPr>
        </p:nvSpPr>
        <p:spPr/>
        <p:txBody>
          <a:bodyPr/>
          <a:lstStyle/>
          <a:p>
            <a:fld id="{40ACE3AC-5466-4CD4-BA12-8A295EFA1D2C}" type="slidenum">
              <a:rPr lang="en-US" smtClean="0"/>
              <a:t>19</a:t>
            </a:fld>
            <a:endParaRPr lang="en-US"/>
          </a:p>
        </p:txBody>
      </p:sp>
    </p:spTree>
    <p:extLst>
      <p:ext uri="{BB962C8B-B14F-4D97-AF65-F5344CB8AC3E}">
        <p14:creationId xmlns:p14="http://schemas.microsoft.com/office/powerpoint/2010/main" val="257992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458200" cy="5410200"/>
          </a:xfrm>
        </p:spPr>
        <p:txBody>
          <a:bodyPr>
            <a:normAutofit fontScale="47500" lnSpcReduction="20000"/>
          </a:bodyPr>
          <a:lstStyle/>
          <a:p>
            <a:pPr marL="0" indent="0">
              <a:buNone/>
            </a:pPr>
            <a:endParaRPr lang="en-US" dirty="0"/>
          </a:p>
          <a:p>
            <a:pPr>
              <a:lnSpc>
                <a:spcPct val="140000"/>
              </a:lnSpc>
            </a:pPr>
            <a:r>
              <a:rPr lang="en-US" sz="4600" dirty="0" err="1" smtClean="0"/>
              <a:t>Internet+Wireless+Mobile</a:t>
            </a:r>
            <a:r>
              <a:rPr lang="en-US" sz="4600" dirty="0" smtClean="0"/>
              <a:t> =</a:t>
            </a:r>
            <a:endParaRPr lang="en-US" sz="4600" dirty="0"/>
          </a:p>
          <a:p>
            <a:pPr lvl="1">
              <a:lnSpc>
                <a:spcPct val="140000"/>
              </a:lnSpc>
              <a:spcBef>
                <a:spcPts val="0"/>
              </a:spcBef>
            </a:pPr>
            <a:r>
              <a:rPr lang="en-US" sz="3800" dirty="0"/>
              <a:t>Going on-line </a:t>
            </a:r>
            <a:r>
              <a:rPr lang="en-US" sz="3800" dirty="0" smtClean="0"/>
              <a:t>anywhere, </a:t>
            </a:r>
            <a:r>
              <a:rPr lang="en-US" sz="3800" dirty="0"/>
              <a:t>anytime and using multiple devices</a:t>
            </a:r>
          </a:p>
          <a:p>
            <a:pPr lvl="1">
              <a:lnSpc>
                <a:spcPct val="140000"/>
              </a:lnSpc>
              <a:spcBef>
                <a:spcPts val="0"/>
              </a:spcBef>
            </a:pPr>
            <a:r>
              <a:rPr lang="en-US" sz="3800" dirty="0"/>
              <a:t>New </a:t>
            </a:r>
            <a:r>
              <a:rPr lang="en-US" sz="3800" dirty="0" smtClean="0"/>
              <a:t>opportunities, services</a:t>
            </a:r>
            <a:endParaRPr lang="en-US" sz="4600" dirty="0"/>
          </a:p>
          <a:p>
            <a:pPr>
              <a:lnSpc>
                <a:spcPct val="140000"/>
              </a:lnSpc>
            </a:pPr>
            <a:r>
              <a:rPr lang="en-US" sz="4600" dirty="0" smtClean="0"/>
              <a:t>Ubiquitous</a:t>
            </a:r>
            <a:endParaRPr lang="en-US" sz="4600" dirty="0"/>
          </a:p>
          <a:p>
            <a:pPr lvl="1">
              <a:lnSpc>
                <a:spcPct val="140000"/>
              </a:lnSpc>
              <a:spcBef>
                <a:spcPts val="0"/>
              </a:spcBef>
            </a:pPr>
            <a:r>
              <a:rPr lang="en-US" sz="3800" dirty="0"/>
              <a:t>Anywhere, any time</a:t>
            </a:r>
          </a:p>
          <a:p>
            <a:pPr lvl="1">
              <a:lnSpc>
                <a:spcPct val="140000"/>
              </a:lnSpc>
              <a:spcBef>
                <a:spcPts val="0"/>
              </a:spcBef>
            </a:pPr>
            <a:r>
              <a:rPr lang="en-US" sz="3800" dirty="0" smtClean="0"/>
              <a:t>Convenient</a:t>
            </a:r>
            <a:r>
              <a:rPr lang="en-US" sz="3800" dirty="0"/>
              <a:t>, instant connectivity</a:t>
            </a:r>
          </a:p>
          <a:p>
            <a:pPr>
              <a:lnSpc>
                <a:spcPct val="140000"/>
              </a:lnSpc>
            </a:pPr>
            <a:r>
              <a:rPr lang="en-US" sz="4200" dirty="0"/>
              <a:t>Very personal</a:t>
            </a:r>
          </a:p>
          <a:p>
            <a:pPr lvl="1">
              <a:lnSpc>
                <a:spcPct val="140000"/>
              </a:lnSpc>
              <a:spcBef>
                <a:spcPts val="0"/>
              </a:spcBef>
            </a:pPr>
            <a:r>
              <a:rPr lang="en-US" sz="3800" dirty="0"/>
              <a:t>Device owner has an exclusive access to the </a:t>
            </a:r>
            <a:r>
              <a:rPr lang="en-US" sz="3800" dirty="0" smtClean="0"/>
              <a:t>contents/services</a:t>
            </a:r>
            <a:endParaRPr lang="en-US" sz="3800" dirty="0"/>
          </a:p>
          <a:p>
            <a:pPr lvl="1">
              <a:lnSpc>
                <a:spcPct val="140000"/>
              </a:lnSpc>
              <a:spcBef>
                <a:spcPts val="0"/>
              </a:spcBef>
            </a:pPr>
            <a:r>
              <a:rPr lang="en-US" sz="3800" dirty="0"/>
              <a:t>Service providers know who the owner is</a:t>
            </a:r>
          </a:p>
          <a:p>
            <a:pPr>
              <a:lnSpc>
                <a:spcPct val="140000"/>
              </a:lnSpc>
            </a:pPr>
            <a:r>
              <a:rPr lang="en-US" sz="4200" dirty="0"/>
              <a:t>Varied users, usage contexts</a:t>
            </a:r>
          </a:p>
          <a:p>
            <a:pPr lvl="1">
              <a:lnSpc>
                <a:spcPct val="140000"/>
              </a:lnSpc>
              <a:spcBef>
                <a:spcPts val="0"/>
              </a:spcBef>
            </a:pPr>
            <a:r>
              <a:rPr lang="en-US" sz="4200" dirty="0" smtClean="0"/>
              <a:t>Anybody</a:t>
            </a:r>
            <a:endParaRPr lang="en-US" sz="4200" dirty="0"/>
          </a:p>
          <a:p>
            <a:pPr lvl="1">
              <a:lnSpc>
                <a:spcPct val="140000"/>
              </a:lnSpc>
              <a:spcBef>
                <a:spcPts val="0"/>
              </a:spcBef>
            </a:pPr>
            <a:r>
              <a:rPr lang="en-US" sz="4200" dirty="0"/>
              <a:t>Location and context-sensitive apps and </a:t>
            </a:r>
            <a:r>
              <a:rPr lang="en-US" sz="4200" dirty="0" smtClean="0"/>
              <a:t>services</a:t>
            </a:r>
            <a:endParaRPr lang="en-US" sz="4200" dirty="0"/>
          </a:p>
          <a:p>
            <a:endParaRPr lang="en-US" sz="4200" dirty="0"/>
          </a:p>
        </p:txBody>
      </p:sp>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2</a:t>
            </a:fld>
            <a:endParaRPr lang="en-US"/>
          </a:p>
        </p:txBody>
      </p:sp>
    </p:spTree>
    <p:extLst>
      <p:ext uri="{BB962C8B-B14F-4D97-AF65-F5344CB8AC3E}">
        <p14:creationId xmlns:p14="http://schemas.microsoft.com/office/powerpoint/2010/main" val="136503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919728"/>
            <a:ext cx="8229600" cy="2404872"/>
          </a:xfrm>
        </p:spPr>
        <p:txBody>
          <a:bodyPr>
            <a:normAutofit/>
          </a:bodyPr>
          <a:lstStyle/>
          <a:p>
            <a:pPr>
              <a:lnSpc>
                <a:spcPct val="110000"/>
              </a:lnSpc>
              <a:spcBef>
                <a:spcPts val="200"/>
              </a:spcBef>
            </a:pPr>
            <a:r>
              <a:rPr lang="en-US" sz="1700" dirty="0" smtClean="0"/>
              <a:t>Uses spread spectrum multiple access technology</a:t>
            </a:r>
          </a:p>
          <a:p>
            <a:pPr>
              <a:lnSpc>
                <a:spcPct val="110000"/>
              </a:lnSpc>
              <a:spcBef>
                <a:spcPts val="200"/>
              </a:spcBef>
            </a:pPr>
            <a:r>
              <a:rPr lang="en-US" sz="1700" dirty="0" smtClean="0"/>
              <a:t>Use of </a:t>
            </a:r>
            <a:r>
              <a:rPr lang="en-US" sz="1700" dirty="0"/>
              <a:t>orthogonal codes to separate different transmissions</a:t>
            </a:r>
          </a:p>
          <a:p>
            <a:pPr>
              <a:lnSpc>
                <a:spcPct val="110000"/>
              </a:lnSpc>
              <a:spcBef>
                <a:spcPts val="200"/>
              </a:spcBef>
            </a:pPr>
            <a:r>
              <a:rPr lang="en-US" sz="1700" dirty="0"/>
              <a:t>Each symbol (</a:t>
            </a:r>
            <a:r>
              <a:rPr lang="en-US" sz="1700" dirty="0" smtClean="0"/>
              <a:t>bit) </a:t>
            </a:r>
            <a:r>
              <a:rPr lang="en-US" sz="1700" dirty="0"/>
              <a:t>is transmitted as a </a:t>
            </a:r>
            <a:r>
              <a:rPr lang="en-US" sz="1700" dirty="0" smtClean="0"/>
              <a:t>large </a:t>
            </a:r>
            <a:r>
              <a:rPr lang="en-US" sz="1700" dirty="0"/>
              <a:t>number of bits using the user specific code – Spreading</a:t>
            </a:r>
          </a:p>
          <a:p>
            <a:pPr>
              <a:lnSpc>
                <a:spcPct val="110000"/>
              </a:lnSpc>
              <a:spcBef>
                <a:spcPts val="200"/>
              </a:spcBef>
            </a:pPr>
            <a:r>
              <a:rPr lang="en-US" sz="1700" dirty="0"/>
              <a:t>Bandwidth occupied by the signal is much larger than the information transmission rate</a:t>
            </a:r>
          </a:p>
          <a:p>
            <a:pPr>
              <a:lnSpc>
                <a:spcPct val="110000"/>
              </a:lnSpc>
              <a:spcBef>
                <a:spcPts val="200"/>
              </a:spcBef>
            </a:pPr>
            <a:r>
              <a:rPr lang="en-US" sz="1700" dirty="0"/>
              <a:t>But all users use the same frequency band together</a:t>
            </a:r>
          </a:p>
          <a:p>
            <a:endParaRPr lang="en-US" sz="1700" dirty="0"/>
          </a:p>
        </p:txBody>
      </p:sp>
      <p:sp>
        <p:nvSpPr>
          <p:cNvPr id="3" name="Title 2"/>
          <p:cNvSpPr>
            <a:spLocks noGrp="1"/>
          </p:cNvSpPr>
          <p:nvPr>
            <p:ph type="title"/>
          </p:nvPr>
        </p:nvSpPr>
        <p:spPr>
          <a:xfrm>
            <a:off x="453639" y="0"/>
            <a:ext cx="8229600" cy="1143000"/>
          </a:xfrm>
        </p:spPr>
        <p:txBody>
          <a:bodyPr/>
          <a:lstStyle/>
          <a:p>
            <a:r>
              <a:rPr lang="en-US" altLang="zh-CN" sz="4400" b="0" dirty="0">
                <a:solidFill>
                  <a:prstClr val="black"/>
                </a:solidFill>
                <a:effectLst/>
                <a:latin typeface="Calibri"/>
                <a:ea typeface="宋体"/>
              </a:rPr>
              <a:t>Code Division Multiple Access</a:t>
            </a:r>
            <a:endParaRPr lang="en-US" dirty="0"/>
          </a:p>
        </p:txBody>
      </p:sp>
      <p:sp>
        <p:nvSpPr>
          <p:cNvPr id="5" name="Slide Number Placeholder 4"/>
          <p:cNvSpPr>
            <a:spLocks noGrp="1"/>
          </p:cNvSpPr>
          <p:nvPr>
            <p:ph type="sldNum" sz="quarter" idx="12"/>
          </p:nvPr>
        </p:nvSpPr>
        <p:spPr/>
        <p:txBody>
          <a:bodyPr/>
          <a:lstStyle/>
          <a:p>
            <a:fld id="{40ACE3AC-5466-4CD4-BA12-8A295EFA1D2C}" type="slidenum">
              <a:rPr lang="en-US" smtClean="0"/>
              <a:t>20</a:t>
            </a:fld>
            <a:endParaRPr lang="en-US"/>
          </a:p>
        </p:txBody>
      </p:sp>
      <p:grpSp>
        <p:nvGrpSpPr>
          <p:cNvPr id="8" name="Group 7"/>
          <p:cNvGrpSpPr/>
          <p:nvPr/>
        </p:nvGrpSpPr>
        <p:grpSpPr>
          <a:xfrm>
            <a:off x="685800" y="1066800"/>
            <a:ext cx="8001000" cy="2682091"/>
            <a:chOff x="685800" y="1188720"/>
            <a:chExt cx="8001000" cy="2682091"/>
          </a:xfrm>
        </p:grpSpPr>
        <p:pic>
          <p:nvPicPr>
            <p:cNvPr id="717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80550"/>
              <a:ext cx="7151687" cy="25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00120" y="1447800"/>
              <a:ext cx="1686680" cy="276999"/>
            </a:xfrm>
            <a:prstGeom prst="rect">
              <a:avLst/>
            </a:prstGeom>
            <a:noFill/>
          </p:spPr>
          <p:txBody>
            <a:bodyPr wrap="none" rtlCol="0">
              <a:spAutoFit/>
            </a:bodyPr>
            <a:lstStyle/>
            <a:p>
              <a:r>
                <a:rPr lang="en-US" sz="1200" b="1" dirty="0" smtClean="0">
                  <a:solidFill>
                    <a:srgbClr val="FF0000"/>
                  </a:solidFill>
                  <a:latin typeface="Arial Narrow" pitchFamily="34" charset="0"/>
                </a:rPr>
                <a:t>Orthogonal among users</a:t>
              </a:r>
              <a:endParaRPr lang="en-US" sz="1200" b="1" dirty="0">
                <a:solidFill>
                  <a:srgbClr val="FF0000"/>
                </a:solidFill>
                <a:latin typeface="Arial Narrow" pitchFamily="34" charset="0"/>
              </a:endParaRPr>
            </a:p>
          </p:txBody>
        </p:sp>
        <p:cxnSp>
          <p:nvCxnSpPr>
            <p:cNvPr id="6" name="Straight Arrow Connector 5"/>
            <p:cNvCxnSpPr/>
            <p:nvPr/>
          </p:nvCxnSpPr>
          <p:spPr>
            <a:xfrm>
              <a:off x="7843460" y="1724799"/>
              <a:ext cx="0" cy="71360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1188720"/>
              <a:ext cx="2133600" cy="276999"/>
            </a:xfrm>
            <a:prstGeom prst="rect">
              <a:avLst/>
            </a:prstGeom>
            <a:noFill/>
          </p:spPr>
          <p:txBody>
            <a:bodyPr wrap="square" rtlCol="0">
              <a:spAutoFit/>
            </a:bodyPr>
            <a:lstStyle/>
            <a:p>
              <a:r>
                <a:rPr lang="en-US" sz="1200" b="1" dirty="0" smtClean="0">
                  <a:solidFill>
                    <a:srgbClr val="FF0000"/>
                  </a:solidFill>
                  <a:latin typeface="Arial Narrow" pitchFamily="34" charset="0"/>
                </a:rPr>
                <a:t>Pulse duration of data signal</a:t>
              </a:r>
              <a:endParaRPr lang="en-US" sz="1200" b="1" dirty="0">
                <a:solidFill>
                  <a:srgbClr val="FF0000"/>
                </a:solidFill>
                <a:latin typeface="Arial Narrow" pitchFamily="34" charset="0"/>
              </a:endParaRPr>
            </a:p>
          </p:txBody>
        </p:sp>
        <p:sp>
          <p:nvSpPr>
            <p:cNvPr id="9" name="TextBox 8"/>
            <p:cNvSpPr txBox="1"/>
            <p:nvPr/>
          </p:nvSpPr>
          <p:spPr>
            <a:xfrm>
              <a:off x="1676400" y="3593812"/>
              <a:ext cx="2514600" cy="276999"/>
            </a:xfrm>
            <a:prstGeom prst="rect">
              <a:avLst/>
            </a:prstGeom>
            <a:noFill/>
          </p:spPr>
          <p:txBody>
            <a:bodyPr wrap="square" rtlCol="0">
              <a:spAutoFit/>
            </a:bodyPr>
            <a:lstStyle/>
            <a:p>
              <a:r>
                <a:rPr lang="en-US" sz="1200" b="1" dirty="0" smtClean="0">
                  <a:solidFill>
                    <a:srgbClr val="FF0000"/>
                  </a:solidFill>
                  <a:latin typeface="Arial Narrow" pitchFamily="34" charset="0"/>
                </a:rPr>
                <a:t>Pulse duration of spread spectrum</a:t>
              </a:r>
              <a:endParaRPr lang="en-US" sz="1200" b="1" dirty="0">
                <a:solidFill>
                  <a:srgbClr val="FF0000"/>
                </a:solidFill>
                <a:latin typeface="Arial Narrow" pitchFamily="34" charset="0"/>
              </a:endParaRPr>
            </a:p>
          </p:txBody>
        </p:sp>
      </p:grpSp>
      <p:sp>
        <p:nvSpPr>
          <p:cNvPr id="10" name="Rectangle 9"/>
          <p:cNvSpPr/>
          <p:nvPr/>
        </p:nvSpPr>
        <p:spPr>
          <a:xfrm>
            <a:off x="914400" y="1464379"/>
            <a:ext cx="1280160" cy="1964621"/>
          </a:xfrm>
          <a:prstGeom prst="rect">
            <a:avLst/>
          </a:prstGeom>
          <a:solidFill>
            <a:schemeClr val="bg2">
              <a:lumMod val="9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8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1143000"/>
                <a:ext cx="8229600" cy="3733800"/>
              </a:xfrm>
            </p:spPr>
            <p:txBody>
              <a:bodyPr>
                <a:normAutofit/>
              </a:bodyPr>
              <a:lstStyle/>
              <a:p>
                <a:pPr>
                  <a:lnSpc>
                    <a:spcPct val="110000"/>
                  </a:lnSpc>
                  <a:spcBef>
                    <a:spcPts val="200"/>
                  </a:spcBef>
                </a:pPr>
                <a:r>
                  <a:rPr lang="en-US" sz="1600" dirty="0" smtClean="0">
                    <a:latin typeface="Arial Narrow" pitchFamily="34" charset="0"/>
                  </a:rPr>
                  <a:t>Each user is assigned a code, say </a:t>
                </a:r>
                <a14:m>
                  <m:oMath xmlns:m="http://schemas.openxmlformats.org/officeDocument/2006/math">
                    <m:r>
                      <a:rPr lang="en-US" sz="1600" b="0" i="1" smtClean="0">
                        <a:latin typeface="Cambria Math"/>
                      </a:rPr>
                      <m:t>𝑣</m:t>
                    </m:r>
                    <m:r>
                      <a:rPr lang="en-US" sz="1600" b="0" i="1" smtClean="0">
                        <a:latin typeface="Cambria Math"/>
                      </a:rPr>
                      <m:t>=(1,−1)</m:t>
                    </m:r>
                  </m:oMath>
                </a14:m>
                <a:endParaRPr lang="en-US" sz="1600" dirty="0" smtClean="0">
                  <a:latin typeface="Arial Narrow" pitchFamily="34" charset="0"/>
                </a:endParaRPr>
              </a:p>
              <a:p>
                <a:pPr>
                  <a:lnSpc>
                    <a:spcPct val="110000"/>
                  </a:lnSpc>
                  <a:spcBef>
                    <a:spcPts val="200"/>
                  </a:spcBef>
                </a:pPr>
                <a:r>
                  <a:rPr lang="en-US" sz="1600" dirty="0" smtClean="0">
                    <a:latin typeface="Arial Narrow" pitchFamily="34" charset="0"/>
                  </a:rPr>
                  <a:t>If the data is </a:t>
                </a:r>
                <a14:m>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a:rPr>
                          <m:t>1,1,0,1</m:t>
                        </m:r>
                      </m:e>
                    </m:d>
                  </m:oMath>
                </a14:m>
                <a:r>
                  <a:rPr lang="en-US" sz="1600" dirty="0" smtClean="0">
                    <a:latin typeface="Arial Narrow" pitchFamily="34" charset="0"/>
                  </a:rPr>
                  <a:t> this is first encoded to </a:t>
                </a:r>
                <a14:m>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a:rPr>
                          <m:t>1,1,−1,1</m:t>
                        </m:r>
                      </m:e>
                    </m:d>
                    <m:r>
                      <a:rPr lang="en-US" sz="1600" b="0" i="1" smtClean="0">
                        <a:latin typeface="Cambria Math"/>
                      </a:rPr>
                      <m:t>.</m:t>
                    </m:r>
                  </m:oMath>
                </a14:m>
                <a:r>
                  <a:rPr lang="en-US" sz="1600" dirty="0" smtClean="0">
                    <a:latin typeface="Arial Narrow" pitchFamily="34" charset="0"/>
                  </a:rPr>
                  <a:t> </a:t>
                </a:r>
              </a:p>
              <a:p>
                <a:pPr>
                  <a:lnSpc>
                    <a:spcPct val="110000"/>
                  </a:lnSpc>
                  <a:spcBef>
                    <a:spcPts val="200"/>
                  </a:spcBef>
                </a:pPr>
                <a:r>
                  <a:rPr lang="en-US" sz="1600" dirty="0" smtClean="0">
                    <a:latin typeface="Arial Narrow" pitchFamily="34" charset="0"/>
                  </a:rPr>
                  <a:t>The transmitted symbols are then: </a:t>
                </a:r>
              </a:p>
              <a:p>
                <a:pPr marL="109728" indent="0">
                  <a:lnSpc>
                    <a:spcPct val="110000"/>
                  </a:lnSpc>
                  <a:spcBef>
                    <a:spcPts val="200"/>
                  </a:spcBef>
                  <a:spcAft>
                    <a:spcPts val="11400"/>
                  </a:spcAft>
                  <a:buNone/>
                </a:pPr>
                <a:r>
                  <a:rPr lang="en-US" sz="1600" b="0" dirty="0" smtClean="0"/>
                  <a:t>  </a:t>
                </a:r>
                <a14:m>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a:rPr>
                          <m:t>1,1,−1,1</m:t>
                        </m:r>
                      </m:e>
                    </m:d>
                    <m:r>
                      <a:rPr lang="en-US" sz="1600" b="0" i="1" smtClean="0">
                        <a:latin typeface="Cambria Math"/>
                        <a:ea typeface="Cambria Math"/>
                      </a:rPr>
                      <m:t>⊗</m:t>
                    </m:r>
                    <m:d>
                      <m:dPr>
                        <m:ctrlPr>
                          <a:rPr lang="en-US" sz="1600" b="0" i="1" smtClean="0">
                            <a:latin typeface="Cambria Math" panose="02040503050406030204" pitchFamily="18" charset="0"/>
                            <a:ea typeface="Cambria Math"/>
                          </a:rPr>
                        </m:ctrlPr>
                      </m:dPr>
                      <m:e>
                        <m:r>
                          <a:rPr lang="en-US" sz="1600" b="0" i="1" smtClean="0">
                            <a:latin typeface="Cambria Math"/>
                            <a:ea typeface="Cambria Math"/>
                          </a:rPr>
                          <m:t>1,−1</m:t>
                        </m:r>
                      </m:e>
                    </m:d>
                    <m:r>
                      <a:rPr lang="en-US" sz="1600" b="0" i="1" smtClean="0">
                        <a:latin typeface="Cambria Math"/>
                        <a:ea typeface="Cambria Math"/>
                      </a:rPr>
                      <m:t>=</m:t>
                    </m:r>
                    <m:d>
                      <m:dPr>
                        <m:ctrlPr>
                          <a:rPr lang="en-US" sz="1600" b="0" i="1" smtClean="0">
                            <a:latin typeface="Cambria Math" panose="02040503050406030204" pitchFamily="18" charset="0"/>
                            <a:ea typeface="Cambria Math"/>
                          </a:rPr>
                        </m:ctrlPr>
                      </m:dPr>
                      <m:e>
                        <m:r>
                          <a:rPr lang="en-US" sz="1600" b="0" i="1" smtClean="0">
                            <a:latin typeface="Cambria Math"/>
                            <a:ea typeface="Cambria Math"/>
                          </a:rPr>
                          <m:t>1,−1,1,−1,−1,1,1,−1</m:t>
                        </m:r>
                      </m:e>
                    </m:d>
                    <m:r>
                      <a:rPr lang="en-US" sz="1600" b="0" i="0" smtClean="0">
                        <a:latin typeface="Cambria Math"/>
                        <a:ea typeface="Cambria Math"/>
                      </a:rPr>
                      <m:t>.</m:t>
                    </m:r>
                  </m:oMath>
                </a14:m>
                <a:endParaRPr lang="en-US" sz="1600" dirty="0">
                  <a:latin typeface="Arial Narrow" pitchFamily="34" charset="0"/>
                </a:endParaRPr>
              </a:p>
              <a:p>
                <a:pPr marL="109728" indent="0">
                  <a:buNone/>
                </a:pPr>
                <a:r>
                  <a:rPr lang="en-US" sz="1800" dirty="0" smtClean="0"/>
                  <a:t>                        </a:t>
                </a:r>
                <a:r>
                  <a:rPr lang="en-US" sz="1800" dirty="0" smtClean="0">
                    <a:latin typeface="Arial Narrow" pitchFamily="34" charset="0"/>
                  </a:rPr>
                  <a:t>raw signal:    </a:t>
                </a:r>
                <a14:m>
                  <m:oMath xmlns:m="http://schemas.openxmlformats.org/officeDocument/2006/math">
                    <m:r>
                      <a:rPr lang="en-US" sz="1800" b="0" i="1" smtClean="0">
                        <a:latin typeface="Cambria Math"/>
                      </a:rPr>
                      <m:t>(0,−2,  2,  0,−2,  0,  2,  0)</m:t>
                    </m:r>
                  </m:oMath>
                </a14:m>
                <a:endParaRPr lang="en-US" sz="1800" dirty="0">
                  <a:latin typeface="Arial Narrow" pitchFamily="34"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1143000"/>
                <a:ext cx="8229600" cy="3733800"/>
              </a:xfrm>
              <a:blipFill rotWithShape="1">
                <a:blip r:embed="rId2"/>
                <a:stretch>
                  <a:fillRect t="-327"/>
                </a:stretch>
              </a:blipFill>
            </p:spPr>
            <p:txBody>
              <a:bodyPr/>
              <a:lstStyle/>
              <a:p>
                <a:r>
                  <a:rPr lang="en-US">
                    <a:noFill/>
                  </a:rPr>
                  <a:t> </a:t>
                </a:r>
              </a:p>
            </p:txBody>
          </p:sp>
        </mc:Fallback>
      </mc:AlternateContent>
      <p:sp>
        <p:nvSpPr>
          <p:cNvPr id="3" name="Title 2"/>
          <p:cNvSpPr>
            <a:spLocks noGrp="1"/>
          </p:cNvSpPr>
          <p:nvPr>
            <p:ph type="title"/>
          </p:nvPr>
        </p:nvSpPr>
        <p:spPr>
          <a:xfrm>
            <a:off x="0" y="0"/>
            <a:ext cx="9223761" cy="1143000"/>
          </a:xfrm>
        </p:spPr>
        <p:txBody>
          <a:bodyPr>
            <a:normAutofit/>
          </a:bodyPr>
          <a:lstStyle/>
          <a:p>
            <a:r>
              <a:rPr lang="en-US" altLang="zh-CN" sz="4400" b="0" dirty="0">
                <a:solidFill>
                  <a:prstClr val="black"/>
                </a:solidFill>
                <a:effectLst/>
                <a:latin typeface="Calibri"/>
                <a:ea typeface="宋体"/>
              </a:rPr>
              <a:t>Code Division Multiple </a:t>
            </a:r>
            <a:r>
              <a:rPr lang="en-US" altLang="zh-CN" sz="4400" b="0" dirty="0" smtClean="0">
                <a:solidFill>
                  <a:prstClr val="black"/>
                </a:solidFill>
                <a:effectLst/>
                <a:latin typeface="Calibri"/>
                <a:ea typeface="宋体"/>
              </a:rPr>
              <a:t>Access, example</a:t>
            </a:r>
            <a:endParaRPr lang="en-US" dirty="0"/>
          </a:p>
        </p:txBody>
      </p:sp>
      <p:sp>
        <p:nvSpPr>
          <p:cNvPr id="5" name="Slide Number Placeholder 4"/>
          <p:cNvSpPr>
            <a:spLocks noGrp="1"/>
          </p:cNvSpPr>
          <p:nvPr>
            <p:ph type="sldNum" sz="quarter" idx="12"/>
          </p:nvPr>
        </p:nvSpPr>
        <p:spPr/>
        <p:txBody>
          <a:bodyPr/>
          <a:lstStyle/>
          <a:p>
            <a:fld id="{40ACE3AC-5466-4CD4-BA12-8A295EFA1D2C}" type="slidenum">
              <a:rPr lang="en-US" smtClean="0"/>
              <a:t>21</a:t>
            </a:fld>
            <a:endParaRPr lang="en-US"/>
          </a:p>
        </p:txBody>
      </p:sp>
      <p:pic>
        <p:nvPicPr>
          <p:cNvPr id="71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895" y="1134823"/>
            <a:ext cx="3613305" cy="137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1523930005"/>
              </p:ext>
            </p:extLst>
          </p:nvPr>
        </p:nvGraphicFramePr>
        <p:xfrm>
          <a:off x="533400" y="2646680"/>
          <a:ext cx="7848600" cy="103632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345440">
                <a:tc>
                  <a:txBody>
                    <a:bodyPr/>
                    <a:lstStyle/>
                    <a:p>
                      <a:pPr algn="ctr"/>
                      <a:r>
                        <a:rPr lang="en-US" sz="1600" dirty="0" smtClean="0"/>
                        <a:t>encode sender 1</a:t>
                      </a:r>
                      <a:endParaRPr lang="en-US" sz="1600" dirty="0"/>
                    </a:p>
                  </a:txBody>
                  <a:tcPr/>
                </a:tc>
                <a:tc>
                  <a:txBody>
                    <a:bodyPr/>
                    <a:lstStyle/>
                    <a:p>
                      <a:pPr algn="ctr"/>
                      <a:r>
                        <a:rPr lang="en-US" sz="1600" dirty="0" smtClean="0"/>
                        <a:t>encode sender 2</a:t>
                      </a:r>
                      <a:endParaRPr lang="en-US" sz="1600" dirty="0"/>
                    </a:p>
                  </a:txBody>
                  <a:tcPr/>
                </a:tc>
                <a:extLst>
                  <a:ext uri="{0D108BD9-81ED-4DB2-BD59-A6C34878D82A}">
                    <a16:rowId xmlns:a16="http://schemas.microsoft.com/office/drawing/2014/main" val="10000"/>
                  </a:ext>
                </a:extLst>
              </a:tr>
              <a:tr h="345440">
                <a:tc>
                  <a:txBody>
                    <a:bodyPr/>
                    <a:lstStyle/>
                    <a:p>
                      <a:r>
                        <a:rPr lang="en-US" sz="1600" dirty="0" smtClean="0">
                          <a:latin typeface="Arial Narrow" pitchFamily="34" charset="0"/>
                        </a:rPr>
                        <a:t>code1 = (1,-1),  data1 = (1,1,0,1)</a:t>
                      </a:r>
                      <a:endParaRPr lang="en-US" sz="1600" dirty="0">
                        <a:latin typeface="Arial Narrow" pitchFamily="34" charset="0"/>
                      </a:endParaRPr>
                    </a:p>
                  </a:txBody>
                  <a:tcPr/>
                </a:tc>
                <a:tc>
                  <a:txBody>
                    <a:bodyPr/>
                    <a:lstStyle/>
                    <a:p>
                      <a:r>
                        <a:rPr lang="en-US" sz="1600" dirty="0" smtClean="0">
                          <a:latin typeface="Arial Narrow" pitchFamily="34" charset="0"/>
                        </a:rPr>
                        <a:t>code2 = (1,1), data2 = (0,1,0,1)</a:t>
                      </a:r>
                      <a:endParaRPr lang="en-US" sz="1600" dirty="0">
                        <a:latin typeface="Arial Narrow" pitchFamily="34" charset="0"/>
                      </a:endParaRPr>
                    </a:p>
                  </a:txBody>
                  <a:tcPr/>
                </a:tc>
                <a:extLst>
                  <a:ext uri="{0D108BD9-81ED-4DB2-BD59-A6C34878D82A}">
                    <a16:rowId xmlns:a16="http://schemas.microsoft.com/office/drawing/2014/main" val="10001"/>
                  </a:ext>
                </a:extLst>
              </a:tr>
              <a:tr h="345440">
                <a:tc>
                  <a:txBody>
                    <a:bodyPr/>
                    <a:lstStyle/>
                    <a:p>
                      <a:r>
                        <a:rPr lang="en-US" sz="1600" dirty="0" smtClean="0">
                          <a:latin typeface="Arial Narrow" pitchFamily="34" charset="0"/>
                        </a:rPr>
                        <a:t>encode1 = (1,-1, 1,-1,-1, 1, 1,-1)</a:t>
                      </a:r>
                      <a:endParaRPr lang="en-US" sz="1600"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Narrow" pitchFamily="34" charset="0"/>
                        </a:rPr>
                        <a:t>encode2 = (-1,-1, 1, 1,-1,-1, 1, 1)</a:t>
                      </a:r>
                    </a:p>
                  </a:txBody>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1723578169"/>
                  </p:ext>
                </p:extLst>
              </p:nvPr>
            </p:nvGraphicFramePr>
            <p:xfrm>
              <a:off x="457200" y="4419600"/>
              <a:ext cx="8001000" cy="103632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45440">
                    <a:tc>
                      <a:txBody>
                        <a:bodyPr/>
                        <a:lstStyle/>
                        <a:p>
                          <a:pPr algn="ctr"/>
                          <a:r>
                            <a:rPr lang="en-US" sz="1600" dirty="0" smtClean="0"/>
                            <a:t>decode sender 1</a:t>
                          </a:r>
                          <a:endParaRPr lang="en-US" sz="1600" dirty="0"/>
                        </a:p>
                      </a:txBody>
                      <a:tcPr/>
                    </a:tc>
                    <a:tc>
                      <a:txBody>
                        <a:bodyPr/>
                        <a:lstStyle/>
                        <a:p>
                          <a:pPr algn="ctr"/>
                          <a:r>
                            <a:rPr lang="en-US" sz="1600" dirty="0" smtClean="0"/>
                            <a:t>decode sender 2</a:t>
                          </a:r>
                          <a:endParaRPr lang="en-US" sz="1600" dirty="0"/>
                        </a:p>
                      </a:txBody>
                      <a:tcPr/>
                    </a:tc>
                    <a:extLst>
                      <a:ext uri="{0D108BD9-81ED-4DB2-BD59-A6C34878D82A}">
                        <a16:rowId xmlns:a16="http://schemas.microsoft.com/office/drawing/2014/main" val="10000"/>
                      </a:ext>
                    </a:extLst>
                  </a:tr>
                  <a:tr h="345440">
                    <a:tc>
                      <a:txBody>
                        <a:bodyPr/>
                        <a:lstStyle/>
                        <a:p>
                          <a:r>
                            <a:rPr lang="en-US" sz="1600" dirty="0" smtClean="0">
                              <a:latin typeface="Arial Narrow" pitchFamily="34" charset="0"/>
                            </a:rPr>
                            <a:t>code1 = (1,-1),     signal1 = (0,-2, 2, 0,-2, 0, 2, 0)</a:t>
                          </a:r>
                          <a:endParaRPr lang="en-US" sz="1600" dirty="0">
                            <a:latin typeface="Arial Narrow" pitchFamily="34" charset="0"/>
                          </a:endParaRPr>
                        </a:p>
                      </a:txBody>
                      <a:tcPr/>
                    </a:tc>
                    <a:tc>
                      <a:txBody>
                        <a:bodyPr/>
                        <a:lstStyle/>
                        <a:p>
                          <a:r>
                            <a:rPr lang="en-US" sz="1600" dirty="0" smtClean="0">
                              <a:latin typeface="Arial Narrow" pitchFamily="34" charset="0"/>
                            </a:rPr>
                            <a:t>code2 = (1,1),     signal2 = (0,-2, 2, 0,-2, 0, 2, 0)</a:t>
                          </a:r>
                          <a:endParaRPr lang="en-US" sz="1600" dirty="0">
                            <a:latin typeface="Arial Narrow" pitchFamily="34" charset="0"/>
                          </a:endParaRPr>
                        </a:p>
                      </a:txBody>
                      <a:tcPr/>
                    </a:tc>
                    <a:extLst>
                      <a:ext uri="{0D108BD9-81ED-4DB2-BD59-A6C34878D82A}">
                        <a16:rowId xmlns:a16="http://schemas.microsoft.com/office/drawing/2014/main" val="10001"/>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Narrow" pitchFamily="34" charset="0"/>
                            </a:rPr>
                            <a:t>decode1 = (0,-2,2,0,-2,0,2,0)</a:t>
                          </a:r>
                          <a14:m>
                            <m:oMath xmlns:m="http://schemas.openxmlformats.org/officeDocument/2006/math">
                              <m:r>
                                <a:rPr lang="en-US" sz="1600" i="1" smtClean="0">
                                  <a:latin typeface="Cambria Math"/>
                                  <a:ea typeface="Cambria Math"/>
                                </a:rPr>
                                <m:t>⊙</m:t>
                              </m:r>
                            </m:oMath>
                          </a14:m>
                          <a:r>
                            <a:rPr lang="en-US" sz="1600" dirty="0" smtClean="0">
                              <a:latin typeface="Arial Narrow" pitchFamily="34" charset="0"/>
                            </a:rPr>
                            <a:t>(1,-1) ) </a:t>
                          </a:r>
                          <a:r>
                            <a:rPr lang="en-US" sz="1600" baseline="0" dirty="0" smtClean="0">
                              <a:latin typeface="Arial Narrow" pitchFamily="34" charset="0"/>
                            </a:rPr>
                            <a:t> </a:t>
                          </a:r>
                          <a14:m>
                            <m:oMath xmlns:m="http://schemas.openxmlformats.org/officeDocument/2006/math">
                              <m:r>
                                <a:rPr lang="en-US" sz="1600" i="1" baseline="0" smtClean="0">
                                  <a:latin typeface="Cambria Math"/>
                                  <a:ea typeface="Cambria Math"/>
                                </a:rPr>
                                <m:t>⟶</m:t>
                              </m:r>
                            </m:oMath>
                          </a14:m>
                          <a:r>
                            <a:rPr lang="en-US" sz="1600" dirty="0" smtClean="0">
                              <a:latin typeface="Arial Narrow" pitchFamily="34" charset="0"/>
                            </a:rPr>
                            <a:t> (1,1,0,1)</a:t>
                          </a:r>
                          <a:endParaRPr lang="en-US" sz="1600"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Narrow" pitchFamily="34" charset="0"/>
                            </a:rPr>
                            <a:t>decode2 = (0,-2,2,0,-2,0,2,0)</a:t>
                          </a:r>
                          <a14:m>
                            <m:oMath xmlns:m="http://schemas.openxmlformats.org/officeDocument/2006/math">
                              <m:r>
                                <a:rPr lang="en-US" sz="1600" i="1" smtClean="0">
                                  <a:latin typeface="Cambria Math"/>
                                  <a:ea typeface="Cambria Math"/>
                                </a:rPr>
                                <m:t>⊙</m:t>
                              </m:r>
                              <m:r>
                                <a:rPr lang="en-US" sz="1600" b="0" i="1" smtClean="0">
                                  <a:latin typeface="Cambria Math"/>
                                  <a:ea typeface="Cambria Math"/>
                                </a:rPr>
                                <m:t>(1,1)</m:t>
                              </m:r>
                            </m:oMath>
                          </a14:m>
                          <a:r>
                            <a:rPr lang="en-US" sz="1600" baseline="0" dirty="0" smtClean="0">
                              <a:ea typeface="Cambria Math"/>
                            </a:rPr>
                            <a:t> </a:t>
                          </a:r>
                          <a14:m>
                            <m:oMath xmlns:m="http://schemas.openxmlformats.org/officeDocument/2006/math">
                              <m:r>
                                <a:rPr lang="en-US" sz="1600" i="1" baseline="0" smtClean="0">
                                  <a:latin typeface="Cambria Math"/>
                                  <a:ea typeface="Cambria Math"/>
                                </a:rPr>
                                <m:t>⟶</m:t>
                              </m:r>
                            </m:oMath>
                          </a14:m>
                          <a:r>
                            <a:rPr lang="en-US" sz="1600" dirty="0" smtClean="0">
                              <a:latin typeface="Arial Narrow" pitchFamily="34" charset="0"/>
                            </a:rPr>
                            <a:t> (0,1,0,1)</a:t>
                          </a:r>
                          <a:endParaRPr lang="en-US" sz="1600" dirty="0">
                            <a:latin typeface="Arial Narrow" pitchFamily="34" charset="0"/>
                          </a:endParaRPr>
                        </a:p>
                      </a:txBody>
                      <a:tcPr/>
                    </a:tc>
                    <a:extLst>
                      <a:ext uri="{0D108BD9-81ED-4DB2-BD59-A6C34878D82A}">
                        <a16:rowId xmlns:a16="http://schemas.microsoft.com/office/drawing/2014/main" val="10002"/>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1723578169"/>
                  </p:ext>
                </p:extLst>
              </p:nvPr>
            </p:nvGraphicFramePr>
            <p:xfrm>
              <a:off x="457200" y="4419600"/>
              <a:ext cx="8001000" cy="1036320"/>
            </p:xfrm>
            <a:graphic>
              <a:graphicData uri="http://schemas.openxmlformats.org/drawingml/2006/table">
                <a:tbl>
                  <a:tblPr firstRow="1" bandRow="1">
                    <a:tableStyleId>{5C22544A-7EE6-4342-B048-85BDC9FD1C3A}</a:tableStyleId>
                  </a:tblPr>
                  <a:tblGrid>
                    <a:gridCol w="4000500"/>
                    <a:gridCol w="4000500"/>
                  </a:tblGrid>
                  <a:tr h="345440">
                    <a:tc>
                      <a:txBody>
                        <a:bodyPr/>
                        <a:lstStyle/>
                        <a:p>
                          <a:pPr algn="ctr"/>
                          <a:r>
                            <a:rPr lang="en-US" sz="1600" dirty="0" smtClean="0"/>
                            <a:t>decode sender 1</a:t>
                          </a:r>
                          <a:endParaRPr lang="en-US" sz="1600" dirty="0"/>
                        </a:p>
                      </a:txBody>
                      <a:tcPr/>
                    </a:tc>
                    <a:tc>
                      <a:txBody>
                        <a:bodyPr/>
                        <a:lstStyle/>
                        <a:p>
                          <a:pPr algn="ctr"/>
                          <a:r>
                            <a:rPr lang="en-US" sz="1600" dirty="0" smtClean="0"/>
                            <a:t>decode sender 2</a:t>
                          </a:r>
                          <a:endParaRPr lang="en-US" sz="1600" dirty="0"/>
                        </a:p>
                      </a:txBody>
                      <a:tcPr/>
                    </a:tc>
                  </a:tr>
                  <a:tr h="345440">
                    <a:tc>
                      <a:txBody>
                        <a:bodyPr/>
                        <a:lstStyle/>
                        <a:p>
                          <a:r>
                            <a:rPr lang="en-US" sz="1600" dirty="0" smtClean="0">
                              <a:latin typeface="Arial Narrow" pitchFamily="34" charset="0"/>
                            </a:rPr>
                            <a:t>code1 = (1,-1),     signal1 = (0,-2, 2, 0,-2, 0, 2, 0)</a:t>
                          </a:r>
                          <a:endParaRPr lang="en-US" sz="1600" dirty="0">
                            <a:latin typeface="Arial Narrow" pitchFamily="34" charset="0"/>
                          </a:endParaRPr>
                        </a:p>
                      </a:txBody>
                      <a:tcPr/>
                    </a:tc>
                    <a:tc>
                      <a:txBody>
                        <a:bodyPr/>
                        <a:lstStyle/>
                        <a:p>
                          <a:r>
                            <a:rPr lang="en-US" sz="1600" dirty="0" smtClean="0">
                              <a:latin typeface="Arial Narrow" pitchFamily="34" charset="0"/>
                            </a:rPr>
                            <a:t>code2 = (1,1),     signal2 = (0,-2, 2, 0,-2, 0, 2, 0)</a:t>
                          </a:r>
                          <a:endParaRPr lang="en-US" sz="1600" dirty="0">
                            <a:latin typeface="Arial Narrow" pitchFamily="34" charset="0"/>
                          </a:endParaRPr>
                        </a:p>
                      </a:txBody>
                      <a:tcPr/>
                    </a:tc>
                  </a:tr>
                  <a:tr h="345440">
                    <a:tc>
                      <a:txBody>
                        <a:bodyPr/>
                        <a:lstStyle/>
                        <a:p>
                          <a:endParaRPr lang="en-US"/>
                        </a:p>
                      </a:txBody>
                      <a:tcPr>
                        <a:blipFill rotWithShape="1">
                          <a:blip r:embed="rId4"/>
                          <a:stretch>
                            <a:fillRect t="-201754" r="-99848" b="-21053"/>
                          </a:stretch>
                        </a:blipFill>
                      </a:tcPr>
                    </a:tc>
                    <a:tc>
                      <a:txBody>
                        <a:bodyPr/>
                        <a:lstStyle/>
                        <a:p>
                          <a:endParaRPr lang="en-US"/>
                        </a:p>
                      </a:txBody>
                      <a:tcPr>
                        <a:blipFill rotWithShape="1">
                          <a:blip r:embed="rId4"/>
                          <a:stretch>
                            <a:fillRect l="-100152" t="-201754" b="-21053"/>
                          </a:stretch>
                        </a:blipFill>
                      </a:tcPr>
                    </a:tc>
                  </a:tr>
                </a:tbl>
              </a:graphicData>
            </a:graphic>
          </p:graphicFrame>
        </mc:Fallback>
      </mc:AlternateContent>
    </p:spTree>
    <p:extLst>
      <p:ext uri="{BB962C8B-B14F-4D97-AF65-F5344CB8AC3E}">
        <p14:creationId xmlns:p14="http://schemas.microsoft.com/office/powerpoint/2010/main" val="4097415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09588" y="2919412"/>
            <a:ext cx="9718358" cy="3024187"/>
          </a:xfrm>
          <a:prstGeom prst="rect">
            <a:avLst/>
          </a:prstGeom>
          <a:noFill/>
        </p:spPr>
        <p:txBody>
          <a:bodyPr wrap="square" rtlCol="0">
            <a:spAutoFit/>
          </a:bodyPr>
          <a:lstStyle/>
          <a:p>
            <a:endParaRPr lang="en-US" dirty="0"/>
          </a:p>
        </p:txBody>
      </p:sp>
      <p:sp>
        <p:nvSpPr>
          <p:cNvPr id="21" name="TextBox 20"/>
          <p:cNvSpPr txBox="1"/>
          <p:nvPr/>
        </p:nvSpPr>
        <p:spPr>
          <a:xfrm>
            <a:off x="-2133600" y="3352800"/>
            <a:ext cx="9677400" cy="3048000"/>
          </a:xfrm>
          <a:prstGeom prst="rect">
            <a:avLst/>
          </a:prstGeom>
          <a:noFill/>
        </p:spPr>
        <p:txBody>
          <a:bodyPr wrap="square" rtlCol="0">
            <a:spAutoFit/>
          </a:bodyPr>
          <a:lstStyle/>
          <a:p>
            <a:endParaRPr lang="en-US" dirty="0"/>
          </a:p>
        </p:txBody>
      </p:sp>
      <p:sp>
        <p:nvSpPr>
          <p:cNvPr id="17" name="TextBox 16"/>
          <p:cNvSpPr txBox="1"/>
          <p:nvPr/>
        </p:nvSpPr>
        <p:spPr>
          <a:xfrm>
            <a:off x="-163830" y="7086600"/>
            <a:ext cx="9677400" cy="3048000"/>
          </a:xfrm>
          <a:prstGeom prst="rect">
            <a:avLst/>
          </a:prstGeom>
          <a:noFill/>
        </p:spPr>
        <p:txBody>
          <a:bodyPr wrap="square" rtlCol="0">
            <a:spAutoFit/>
          </a:bodyPr>
          <a:lstStyle/>
          <a:p>
            <a:endParaRPr lang="en-US" dirty="0"/>
          </a:p>
        </p:txBody>
      </p:sp>
      <p:sp>
        <p:nvSpPr>
          <p:cNvPr id="23" name="TextBox 22"/>
          <p:cNvSpPr txBox="1"/>
          <p:nvPr/>
        </p:nvSpPr>
        <p:spPr>
          <a:xfrm>
            <a:off x="304800" y="4409884"/>
            <a:ext cx="9677400" cy="3048000"/>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5851909"/>
              </p:ext>
            </p:extLst>
          </p:nvPr>
        </p:nvGraphicFramePr>
        <p:xfrm>
          <a:off x="182880" y="182880"/>
          <a:ext cx="8604568" cy="6675120"/>
        </p:xfrm>
        <a:graphic>
          <a:graphicData uri="http://schemas.openxmlformats.org/drawingml/2006/table">
            <a:tbl>
              <a:tblPr bandRow="1">
                <a:tableStyleId>{5C22544A-7EE6-4342-B048-85BDC9FD1C3A}</a:tableStyleId>
              </a:tblPr>
              <a:tblGrid>
                <a:gridCol w="1676400">
                  <a:extLst>
                    <a:ext uri="{9D8B030D-6E8A-4147-A177-3AD203B41FA5}">
                      <a16:colId xmlns:a16="http://schemas.microsoft.com/office/drawing/2014/main" val="3292789496"/>
                    </a:ext>
                  </a:extLst>
                </a:gridCol>
                <a:gridCol w="365760">
                  <a:extLst>
                    <a:ext uri="{9D8B030D-6E8A-4147-A177-3AD203B41FA5}">
                      <a16:colId xmlns:a16="http://schemas.microsoft.com/office/drawing/2014/main" val="3694740596"/>
                    </a:ext>
                  </a:extLst>
                </a:gridCol>
                <a:gridCol w="365760">
                  <a:extLst>
                    <a:ext uri="{9D8B030D-6E8A-4147-A177-3AD203B41FA5}">
                      <a16:colId xmlns:a16="http://schemas.microsoft.com/office/drawing/2014/main" val="170971211"/>
                    </a:ext>
                  </a:extLst>
                </a:gridCol>
                <a:gridCol w="365760">
                  <a:extLst>
                    <a:ext uri="{9D8B030D-6E8A-4147-A177-3AD203B41FA5}">
                      <a16:colId xmlns:a16="http://schemas.microsoft.com/office/drawing/2014/main" val="237442343"/>
                    </a:ext>
                  </a:extLst>
                </a:gridCol>
                <a:gridCol w="365760">
                  <a:extLst>
                    <a:ext uri="{9D8B030D-6E8A-4147-A177-3AD203B41FA5}">
                      <a16:colId xmlns:a16="http://schemas.microsoft.com/office/drawing/2014/main" val="1079107731"/>
                    </a:ext>
                  </a:extLst>
                </a:gridCol>
                <a:gridCol w="365760">
                  <a:extLst>
                    <a:ext uri="{9D8B030D-6E8A-4147-A177-3AD203B41FA5}">
                      <a16:colId xmlns:a16="http://schemas.microsoft.com/office/drawing/2014/main" val="2471652422"/>
                    </a:ext>
                  </a:extLst>
                </a:gridCol>
                <a:gridCol w="365760">
                  <a:extLst>
                    <a:ext uri="{9D8B030D-6E8A-4147-A177-3AD203B41FA5}">
                      <a16:colId xmlns:a16="http://schemas.microsoft.com/office/drawing/2014/main" val="1159095655"/>
                    </a:ext>
                  </a:extLst>
                </a:gridCol>
                <a:gridCol w="340043">
                  <a:extLst>
                    <a:ext uri="{9D8B030D-6E8A-4147-A177-3AD203B41FA5}">
                      <a16:colId xmlns:a16="http://schemas.microsoft.com/office/drawing/2014/main" val="908677162"/>
                    </a:ext>
                  </a:extLst>
                </a:gridCol>
                <a:gridCol w="365760">
                  <a:extLst>
                    <a:ext uri="{9D8B030D-6E8A-4147-A177-3AD203B41FA5}">
                      <a16:colId xmlns:a16="http://schemas.microsoft.com/office/drawing/2014/main" val="96152367"/>
                    </a:ext>
                  </a:extLst>
                </a:gridCol>
                <a:gridCol w="255905">
                  <a:extLst>
                    <a:ext uri="{9D8B030D-6E8A-4147-A177-3AD203B41FA5}">
                      <a16:colId xmlns:a16="http://schemas.microsoft.com/office/drawing/2014/main" val="377502041"/>
                    </a:ext>
                  </a:extLst>
                </a:gridCol>
                <a:gridCol w="365760">
                  <a:extLst>
                    <a:ext uri="{9D8B030D-6E8A-4147-A177-3AD203B41FA5}">
                      <a16:colId xmlns:a16="http://schemas.microsoft.com/office/drawing/2014/main" val="2816318990"/>
                    </a:ext>
                  </a:extLst>
                </a:gridCol>
                <a:gridCol w="365760">
                  <a:extLst>
                    <a:ext uri="{9D8B030D-6E8A-4147-A177-3AD203B41FA5}">
                      <a16:colId xmlns:a16="http://schemas.microsoft.com/office/drawing/2014/main" val="2115515802"/>
                    </a:ext>
                  </a:extLst>
                </a:gridCol>
                <a:gridCol w="365760">
                  <a:extLst>
                    <a:ext uri="{9D8B030D-6E8A-4147-A177-3AD203B41FA5}">
                      <a16:colId xmlns:a16="http://schemas.microsoft.com/office/drawing/2014/main" val="1376094716"/>
                    </a:ext>
                  </a:extLst>
                </a:gridCol>
                <a:gridCol w="365760">
                  <a:extLst>
                    <a:ext uri="{9D8B030D-6E8A-4147-A177-3AD203B41FA5}">
                      <a16:colId xmlns:a16="http://schemas.microsoft.com/office/drawing/2014/main" val="3305212029"/>
                    </a:ext>
                  </a:extLst>
                </a:gridCol>
                <a:gridCol w="365760">
                  <a:extLst>
                    <a:ext uri="{9D8B030D-6E8A-4147-A177-3AD203B41FA5}">
                      <a16:colId xmlns:a16="http://schemas.microsoft.com/office/drawing/2014/main" val="3897269079"/>
                    </a:ext>
                  </a:extLst>
                </a:gridCol>
                <a:gridCol w="365760">
                  <a:extLst>
                    <a:ext uri="{9D8B030D-6E8A-4147-A177-3AD203B41FA5}">
                      <a16:colId xmlns:a16="http://schemas.microsoft.com/office/drawing/2014/main" val="1924139023"/>
                    </a:ext>
                  </a:extLst>
                </a:gridCol>
                <a:gridCol w="365760">
                  <a:extLst>
                    <a:ext uri="{9D8B030D-6E8A-4147-A177-3AD203B41FA5}">
                      <a16:colId xmlns:a16="http://schemas.microsoft.com/office/drawing/2014/main" val="4077832811"/>
                    </a:ext>
                  </a:extLst>
                </a:gridCol>
                <a:gridCol w="365760">
                  <a:extLst>
                    <a:ext uri="{9D8B030D-6E8A-4147-A177-3AD203B41FA5}">
                      <a16:colId xmlns:a16="http://schemas.microsoft.com/office/drawing/2014/main" val="2151237912"/>
                    </a:ext>
                  </a:extLst>
                </a:gridCol>
                <a:gridCol w="365760">
                  <a:extLst>
                    <a:ext uri="{9D8B030D-6E8A-4147-A177-3AD203B41FA5}">
                      <a16:colId xmlns:a16="http://schemas.microsoft.com/office/drawing/2014/main" val="982835191"/>
                    </a:ext>
                  </a:extLst>
                </a:gridCol>
                <a:gridCol w="480060">
                  <a:extLst>
                    <a:ext uri="{9D8B030D-6E8A-4147-A177-3AD203B41FA5}">
                      <a16:colId xmlns:a16="http://schemas.microsoft.com/office/drawing/2014/main" val="3428084730"/>
                    </a:ext>
                  </a:extLst>
                </a:gridCol>
              </a:tblGrid>
              <a:tr h="365760">
                <a:tc>
                  <a:txBody>
                    <a:bodyPr/>
                    <a:lstStyle/>
                    <a:p>
                      <a:endParaRPr lang="en-US" dirty="0">
                        <a:latin typeface="Arial Narrow" panose="020B0606020202030204" pitchFamily="34" charset="0"/>
                      </a:endParaRPr>
                    </a:p>
                  </a:txBody>
                  <a:tcPr/>
                </a:tc>
                <a:tc>
                  <a:txBody>
                    <a:bodyPr/>
                    <a:lstStyle/>
                    <a:p>
                      <a:r>
                        <a:rPr lang="en-US" dirty="0" smtClean="0"/>
                        <a:t>S</a:t>
                      </a:r>
                      <a:endParaRPr lang="en-US" dirty="0"/>
                    </a:p>
                  </a:txBody>
                  <a:tcPr/>
                </a:tc>
                <a:tc>
                  <a:txBody>
                    <a:bodyPr/>
                    <a:lstStyle/>
                    <a:p>
                      <a:r>
                        <a:rPr lang="en-US" dirty="0" smtClean="0"/>
                        <a:t>e</a:t>
                      </a:r>
                      <a:endParaRPr lang="en-US" dirty="0"/>
                    </a:p>
                  </a:txBody>
                  <a:tcPr/>
                </a:tc>
                <a:tc>
                  <a:txBody>
                    <a:bodyPr/>
                    <a:lstStyle/>
                    <a:p>
                      <a:r>
                        <a:rPr lang="en-US" dirty="0" smtClean="0"/>
                        <a:t>n</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r</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s</a:t>
                      </a:r>
                      <a:endParaRPr lang="en-US" dirty="0"/>
                    </a:p>
                  </a:txBody>
                  <a:tcPr/>
                </a:tc>
                <a:tc>
                  <a:txBody>
                    <a:bodyPr/>
                    <a:lstStyle/>
                    <a:p>
                      <a:r>
                        <a:rPr lang="en-US" dirty="0" smtClean="0"/>
                        <a:t>e</a:t>
                      </a:r>
                      <a:endParaRPr lang="en-US" dirty="0"/>
                    </a:p>
                  </a:txBody>
                  <a:tcPr/>
                </a:tc>
                <a:tc>
                  <a:txBody>
                    <a:bodyPr/>
                    <a:lstStyle/>
                    <a:p>
                      <a:r>
                        <a:rPr lang="en-US" dirty="0" smtClean="0"/>
                        <a:t>n</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r</a:t>
                      </a:r>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endParaRPr lang="en-US" dirty="0"/>
                    </a:p>
                  </a:txBody>
                  <a:tcPr/>
                </a:tc>
                <a:extLst>
                  <a:ext uri="{0D108BD9-81ED-4DB2-BD59-A6C34878D82A}">
                    <a16:rowId xmlns:a16="http://schemas.microsoft.com/office/drawing/2014/main" val="3910267382"/>
                  </a:ext>
                </a:extLst>
              </a:tr>
              <a:tr h="304800">
                <a:tc>
                  <a:txBody>
                    <a:bodyPr/>
                    <a:lstStyle/>
                    <a:p>
                      <a:r>
                        <a:rPr lang="en-US" sz="1800" dirty="0" smtClean="0">
                          <a:latin typeface="Arial Narrow" panose="020B0606020202030204" pitchFamily="34" charset="0"/>
                        </a:rPr>
                        <a:t>Data</a:t>
                      </a:r>
                      <a:endParaRPr lang="en-US" sz="1800" dirty="0">
                        <a:latin typeface="Arial Narrow" panose="020B0606020202030204" pitchFamily="34" charset="0"/>
                      </a:endParaRPr>
                    </a:p>
                  </a:txBody>
                  <a:tcPr/>
                </a:tc>
                <a:tc>
                  <a:txBody>
                    <a:bodyPr/>
                    <a:lstStyle/>
                    <a:p>
                      <a:r>
                        <a:rPr lang="en-US" sz="1800" dirty="0" smtClean="0">
                          <a:solidFill>
                            <a:srgbClr val="FF0000"/>
                          </a:solidFill>
                          <a:latin typeface="Arial Narrow" panose="020B0606020202030204" pitchFamily="34" charset="0"/>
                        </a:rPr>
                        <a:t>1</a:t>
                      </a:r>
                      <a:endParaRPr lang="en-US" sz="1800" dirty="0">
                        <a:solidFill>
                          <a:srgbClr val="FF0000"/>
                        </a:solidFill>
                        <a:latin typeface="Arial Narrow" panose="020B0606020202030204" pitchFamily="34" charset="0"/>
                      </a:endParaRPr>
                    </a:p>
                  </a:txBody>
                  <a:tcPr/>
                </a:tc>
                <a:tc>
                  <a:txBody>
                    <a:bodyPr/>
                    <a:lstStyle/>
                    <a:p>
                      <a:r>
                        <a:rPr lang="en-US" sz="1800" dirty="0" smtClean="0">
                          <a:solidFill>
                            <a:srgbClr val="FFC000"/>
                          </a:solidFill>
                          <a:latin typeface="Arial Narrow" panose="020B0606020202030204" pitchFamily="34" charset="0"/>
                        </a:rPr>
                        <a:t>1</a:t>
                      </a:r>
                      <a:endParaRPr lang="en-US" sz="1800" dirty="0">
                        <a:solidFill>
                          <a:srgbClr val="FFC000"/>
                        </a:solidFill>
                        <a:latin typeface="Arial Narrow" panose="020B0606020202030204" pitchFamily="34" charset="0"/>
                      </a:endParaRPr>
                    </a:p>
                  </a:txBody>
                  <a:tcPr/>
                </a:tc>
                <a:tc>
                  <a:txBody>
                    <a:bodyPr/>
                    <a:lstStyle/>
                    <a:p>
                      <a:r>
                        <a:rPr lang="en-US" sz="1800" dirty="0" smtClean="0">
                          <a:solidFill>
                            <a:srgbClr val="00B0F0"/>
                          </a:solidFill>
                          <a:latin typeface="Arial Narrow" panose="020B0606020202030204" pitchFamily="34" charset="0"/>
                        </a:rPr>
                        <a:t>-1</a:t>
                      </a:r>
                      <a:endParaRPr lang="en-US" sz="1800" dirty="0">
                        <a:solidFill>
                          <a:srgbClr val="00B0F0"/>
                        </a:solidFill>
                        <a:latin typeface="Arial Narrow" panose="020B0606020202030204" pitchFamily="34" charset="0"/>
                      </a:endParaRPr>
                    </a:p>
                  </a:txBody>
                  <a:tcPr/>
                </a:tc>
                <a:tc>
                  <a:txBody>
                    <a:bodyPr/>
                    <a:lstStyle/>
                    <a:p>
                      <a:r>
                        <a:rPr lang="en-US" sz="1800" dirty="0" smtClean="0">
                          <a:solidFill>
                            <a:srgbClr val="00B050"/>
                          </a:solidFill>
                          <a:latin typeface="Arial Narrow" panose="020B0606020202030204" pitchFamily="34" charset="0"/>
                        </a:rPr>
                        <a:t>1</a:t>
                      </a:r>
                      <a:endParaRPr lang="en-US" sz="1800" dirty="0">
                        <a:solidFill>
                          <a:srgbClr val="00B050"/>
                        </a:solidFill>
                        <a:latin typeface="Arial Narrow" panose="020B0606020202030204" pitchFamily="34" charset="0"/>
                      </a:endParaRPr>
                    </a:p>
                  </a:txBody>
                  <a:tcPr/>
                </a:tc>
                <a:tc>
                  <a:txBody>
                    <a:bodyPr/>
                    <a:lstStyle/>
                    <a:p>
                      <a:endParaRPr lang="en-US" sz="1800" dirty="0">
                        <a:latin typeface="Arial Narrow" panose="020B0606020202030204" pitchFamily="34" charset="0"/>
                      </a:endParaRPr>
                    </a:p>
                  </a:txBody>
                  <a:tcPr/>
                </a:tc>
                <a:tc>
                  <a:txBody>
                    <a:bodyPr/>
                    <a:lstStyle/>
                    <a:p>
                      <a:endParaRPr lang="en-US" sz="1800" dirty="0">
                        <a:latin typeface="Arial Narrow" panose="020B0606020202030204" pitchFamily="34" charset="0"/>
                      </a:endParaRPr>
                    </a:p>
                  </a:txBody>
                  <a:tcPr/>
                </a:tc>
                <a:tc>
                  <a:txBody>
                    <a:bodyPr/>
                    <a:lstStyle/>
                    <a:p>
                      <a:endParaRPr lang="en-US" sz="1800" dirty="0">
                        <a:latin typeface="Arial Narrow" panose="020B0606020202030204" pitchFamily="34" charset="0"/>
                      </a:endParaRPr>
                    </a:p>
                  </a:txBody>
                  <a:tcPr/>
                </a:tc>
                <a:tc>
                  <a:txBody>
                    <a:bodyPr/>
                    <a:lstStyle/>
                    <a:p>
                      <a:endParaRPr lang="en-US" sz="1800">
                        <a:latin typeface="Arial Narrow" panose="020B0606020202030204" pitchFamily="34" charset="0"/>
                      </a:endParaRPr>
                    </a:p>
                  </a:txBody>
                  <a:tcPr/>
                </a:tc>
                <a:tc>
                  <a:txBody>
                    <a:bodyPr/>
                    <a:lstStyle/>
                    <a:p>
                      <a:endParaRPr lang="en-US" sz="1800" dirty="0">
                        <a:latin typeface="Arial Narrow" panose="020B0606020202030204" pitchFamily="34" charset="0"/>
                      </a:endParaRPr>
                    </a:p>
                  </a:txBody>
                  <a:tcPr/>
                </a:tc>
                <a:tc>
                  <a:txBody>
                    <a:bodyPr/>
                    <a:lstStyle/>
                    <a:p>
                      <a:endParaRPr lang="en-US" sz="1800" dirty="0">
                        <a:latin typeface="Arial Narrow" panose="020B0606020202030204" pitchFamily="34" charset="0"/>
                      </a:endParaRPr>
                    </a:p>
                  </a:txBody>
                  <a:tcPr/>
                </a:tc>
                <a:tc>
                  <a:txBody>
                    <a:bodyPr/>
                    <a:lstStyle/>
                    <a:p>
                      <a:r>
                        <a:rPr lang="en-US" sz="1800" dirty="0" smtClean="0">
                          <a:solidFill>
                            <a:srgbClr val="FF0000"/>
                          </a:solidFill>
                          <a:latin typeface="Arial Narrow" panose="020B0606020202030204" pitchFamily="34" charset="0"/>
                        </a:rPr>
                        <a:t>-1</a:t>
                      </a:r>
                      <a:endParaRPr lang="en-US" sz="1800" dirty="0">
                        <a:solidFill>
                          <a:srgbClr val="FF0000"/>
                        </a:solidFill>
                        <a:latin typeface="Arial Narrow" panose="020B0606020202030204" pitchFamily="34" charset="0"/>
                      </a:endParaRPr>
                    </a:p>
                  </a:txBody>
                  <a:tcPr/>
                </a:tc>
                <a:tc>
                  <a:txBody>
                    <a:bodyPr/>
                    <a:lstStyle/>
                    <a:p>
                      <a:r>
                        <a:rPr lang="en-US" sz="1800" dirty="0" smtClean="0">
                          <a:solidFill>
                            <a:srgbClr val="FFC000"/>
                          </a:solidFill>
                          <a:latin typeface="Arial Narrow" panose="020B0606020202030204" pitchFamily="34" charset="0"/>
                        </a:rPr>
                        <a:t>1</a:t>
                      </a:r>
                      <a:endParaRPr lang="en-US" sz="1800" dirty="0">
                        <a:solidFill>
                          <a:srgbClr val="FFC000"/>
                        </a:solidFill>
                        <a:latin typeface="Arial Narrow" panose="020B0606020202030204" pitchFamily="34" charset="0"/>
                      </a:endParaRPr>
                    </a:p>
                  </a:txBody>
                  <a:tcPr/>
                </a:tc>
                <a:tc>
                  <a:txBody>
                    <a:bodyPr/>
                    <a:lstStyle/>
                    <a:p>
                      <a:r>
                        <a:rPr lang="en-US" sz="1800" dirty="0" smtClean="0">
                          <a:solidFill>
                            <a:srgbClr val="00B0F0"/>
                          </a:solidFill>
                          <a:latin typeface="Arial Narrow" panose="020B0606020202030204" pitchFamily="34" charset="0"/>
                        </a:rPr>
                        <a:t>-1</a:t>
                      </a:r>
                      <a:endParaRPr lang="en-US" sz="1800" dirty="0">
                        <a:solidFill>
                          <a:srgbClr val="00B0F0"/>
                        </a:solidFill>
                        <a:latin typeface="Arial Narrow" panose="020B0606020202030204" pitchFamily="34" charset="0"/>
                      </a:endParaRPr>
                    </a:p>
                  </a:txBody>
                  <a:tcPr/>
                </a:tc>
                <a:tc>
                  <a:txBody>
                    <a:bodyPr/>
                    <a:lstStyle/>
                    <a:p>
                      <a:r>
                        <a:rPr lang="en-US" sz="1800" dirty="0" smtClean="0">
                          <a:solidFill>
                            <a:srgbClr val="00B050"/>
                          </a:solidFill>
                          <a:latin typeface="Arial Narrow" panose="020B0606020202030204" pitchFamily="34" charset="0"/>
                        </a:rPr>
                        <a:t>1</a:t>
                      </a:r>
                      <a:endParaRPr lang="en-US" sz="1800" dirty="0">
                        <a:solidFill>
                          <a:srgbClr val="00B050"/>
                        </a:solidFill>
                        <a:latin typeface="Arial Narrow" panose="020B0606020202030204" pitchFamily="34" charset="0"/>
                      </a:endParaRPr>
                    </a:p>
                  </a:txBody>
                  <a:tcPr/>
                </a:tc>
                <a:tc>
                  <a:txBody>
                    <a:bodyPr/>
                    <a:lstStyle/>
                    <a:p>
                      <a:endParaRPr lang="en-US" sz="18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extLst>
                  <a:ext uri="{0D108BD9-81ED-4DB2-BD59-A6C34878D82A}">
                    <a16:rowId xmlns:a16="http://schemas.microsoft.com/office/drawing/2014/main" val="4027627750"/>
                  </a:ext>
                </a:extLst>
              </a:tr>
              <a:tr h="350520">
                <a:tc>
                  <a:txBody>
                    <a:bodyPr/>
                    <a:lstStyle/>
                    <a:p>
                      <a:r>
                        <a:rPr lang="en-US" sz="1600" dirty="0" smtClean="0">
                          <a:latin typeface="Arial Narrow" panose="020B0606020202030204" pitchFamily="34" charset="0"/>
                        </a:rPr>
                        <a:t>spread code</a:t>
                      </a:r>
                      <a:endParaRPr lang="en-US" sz="1600" dirty="0">
                        <a:latin typeface="Arial Narrow" panose="020B0606020202030204" pitchFamily="34" charset="0"/>
                      </a:endParaRPr>
                    </a:p>
                  </a:txBody>
                  <a:tcPr/>
                </a:tc>
                <a:tc>
                  <a:txBody>
                    <a:bodyPr/>
                    <a:lstStyle/>
                    <a:p>
                      <a:r>
                        <a:rPr lang="en-US" sz="1600" dirty="0" smtClean="0">
                          <a:latin typeface="Arial Narrow" panose="020B0606020202030204" pitchFamily="34" charset="0"/>
                        </a:rPr>
                        <a:t>1</a:t>
                      </a:r>
                      <a:endParaRPr lang="en-US" sz="1600" dirty="0">
                        <a:latin typeface="Arial Narrow" panose="020B0606020202030204" pitchFamily="34" charset="0"/>
                      </a:endParaRPr>
                    </a:p>
                  </a:txBody>
                  <a:tcPr/>
                </a:tc>
                <a:tc>
                  <a:txBody>
                    <a:bodyPr/>
                    <a:lstStyle/>
                    <a:p>
                      <a:r>
                        <a:rPr lang="en-US" sz="1600" dirty="0" smtClean="0">
                          <a:latin typeface="Arial Narrow" panose="020B0606020202030204" pitchFamily="34" charset="0"/>
                        </a:rPr>
                        <a:t>-1</a:t>
                      </a:r>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r>
                        <a:rPr lang="en-US" sz="1600" dirty="0" smtClean="0">
                          <a:latin typeface="Arial Narrow" panose="020B0606020202030204" pitchFamily="34" charset="0"/>
                        </a:rPr>
                        <a:t>1</a:t>
                      </a:r>
                      <a:endParaRPr lang="en-US" sz="1600" dirty="0">
                        <a:latin typeface="Arial Narrow" panose="020B0606020202030204" pitchFamily="34" charset="0"/>
                      </a:endParaRPr>
                    </a:p>
                  </a:txBody>
                  <a:tcPr/>
                </a:tc>
                <a:tc>
                  <a:txBody>
                    <a:bodyPr/>
                    <a:lstStyle/>
                    <a:p>
                      <a:r>
                        <a:rPr lang="en-US" sz="1600" dirty="0" smtClean="0">
                          <a:latin typeface="Arial Narrow" panose="020B0606020202030204" pitchFamily="34" charset="0"/>
                        </a:rPr>
                        <a:t>1</a:t>
                      </a:r>
                      <a:endParaRPr lang="en-US" sz="1600" dirty="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extLst>
                  <a:ext uri="{0D108BD9-81ED-4DB2-BD59-A6C34878D82A}">
                    <a16:rowId xmlns:a16="http://schemas.microsoft.com/office/drawing/2014/main" val="1963643346"/>
                  </a:ext>
                </a:extLst>
              </a:tr>
              <a:tr h="381000">
                <a:tc>
                  <a:txBody>
                    <a:bodyPr/>
                    <a:lstStyle/>
                    <a:p>
                      <a:r>
                        <a:rPr lang="en-US" sz="1600" dirty="0" err="1" smtClean="0">
                          <a:latin typeface="Arial Narrow" panose="020B0606020202030204" pitchFamily="34" charset="0"/>
                        </a:rPr>
                        <a:t>spreaded</a:t>
                      </a:r>
                      <a:r>
                        <a:rPr lang="en-US" sz="1600" dirty="0" smtClean="0">
                          <a:latin typeface="Arial Narrow" panose="020B0606020202030204" pitchFamily="34" charset="0"/>
                        </a:rPr>
                        <a:t> signal</a:t>
                      </a:r>
                      <a:endParaRPr lang="en-US" sz="1600" dirty="0">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1</a:t>
                      </a:r>
                      <a:endParaRPr lang="en-US" sz="1600" dirty="0">
                        <a:solidFill>
                          <a:srgbClr val="FF0000"/>
                        </a:solidFill>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-1</a:t>
                      </a:r>
                      <a:endParaRPr lang="en-US" sz="1600" dirty="0">
                        <a:solidFill>
                          <a:srgbClr val="FF0000"/>
                        </a:solidFill>
                        <a:latin typeface="Arial Narrow" panose="020B0606020202030204" pitchFamily="34" charset="0"/>
                      </a:endParaRPr>
                    </a:p>
                  </a:txBody>
                  <a:tcPr/>
                </a:tc>
                <a:tc>
                  <a:txBody>
                    <a:bodyPr/>
                    <a:lstStyle/>
                    <a:p>
                      <a:r>
                        <a:rPr lang="en-US" sz="1600" dirty="0" smtClean="0">
                          <a:solidFill>
                            <a:srgbClr val="FFC000"/>
                          </a:solidFill>
                          <a:latin typeface="Arial Narrow" panose="020B0606020202030204" pitchFamily="34" charset="0"/>
                        </a:rPr>
                        <a:t>1</a:t>
                      </a:r>
                      <a:endParaRPr lang="en-US" sz="1600" dirty="0">
                        <a:solidFill>
                          <a:srgbClr val="FFC000"/>
                        </a:solidFill>
                        <a:latin typeface="Arial Narrow" panose="020B0606020202030204" pitchFamily="34" charset="0"/>
                      </a:endParaRPr>
                    </a:p>
                  </a:txBody>
                  <a:tcPr/>
                </a:tc>
                <a:tc>
                  <a:txBody>
                    <a:bodyPr/>
                    <a:lstStyle/>
                    <a:p>
                      <a:r>
                        <a:rPr lang="en-US" sz="1600" dirty="0" smtClean="0">
                          <a:solidFill>
                            <a:srgbClr val="FFC000"/>
                          </a:solidFill>
                          <a:latin typeface="Arial Narrow" panose="020B0606020202030204" pitchFamily="34" charset="0"/>
                        </a:rPr>
                        <a:t>-1</a:t>
                      </a:r>
                      <a:endParaRPr lang="en-US" sz="1600" dirty="0">
                        <a:solidFill>
                          <a:srgbClr val="FFC000"/>
                        </a:solidFill>
                        <a:latin typeface="Arial Narrow" panose="020B0606020202030204" pitchFamily="34" charset="0"/>
                      </a:endParaRPr>
                    </a:p>
                  </a:txBody>
                  <a:tcPr/>
                </a:tc>
                <a:tc>
                  <a:txBody>
                    <a:bodyPr/>
                    <a:lstStyle/>
                    <a:p>
                      <a:r>
                        <a:rPr lang="en-US" sz="1600" dirty="0" smtClean="0">
                          <a:solidFill>
                            <a:srgbClr val="00B0F0"/>
                          </a:solidFill>
                          <a:latin typeface="Arial Narrow" panose="020B0606020202030204" pitchFamily="34" charset="0"/>
                        </a:rPr>
                        <a:t>-1</a:t>
                      </a:r>
                      <a:endParaRPr lang="en-US" sz="1600" dirty="0">
                        <a:solidFill>
                          <a:srgbClr val="00B0F0"/>
                        </a:solidFill>
                        <a:latin typeface="Arial Narrow" panose="020B0606020202030204" pitchFamily="34" charset="0"/>
                      </a:endParaRPr>
                    </a:p>
                  </a:txBody>
                  <a:tcPr/>
                </a:tc>
                <a:tc>
                  <a:txBody>
                    <a:bodyPr/>
                    <a:lstStyle/>
                    <a:p>
                      <a:r>
                        <a:rPr lang="en-US" sz="1600" dirty="0" smtClean="0">
                          <a:solidFill>
                            <a:srgbClr val="00B0F0"/>
                          </a:solidFill>
                          <a:latin typeface="Arial Narrow" panose="020B0606020202030204" pitchFamily="34" charset="0"/>
                        </a:rPr>
                        <a:t>1</a:t>
                      </a:r>
                      <a:endParaRPr lang="en-US" sz="1600" dirty="0">
                        <a:solidFill>
                          <a:srgbClr val="00B0F0"/>
                        </a:solidFill>
                        <a:latin typeface="Arial Narrow" panose="020B0606020202030204" pitchFamily="34" charset="0"/>
                      </a:endParaRPr>
                    </a:p>
                  </a:txBody>
                  <a:tcPr/>
                </a:tc>
                <a:tc>
                  <a:txBody>
                    <a:bodyPr/>
                    <a:lstStyle/>
                    <a:p>
                      <a:r>
                        <a:rPr lang="en-US" sz="1600" dirty="0" smtClean="0">
                          <a:solidFill>
                            <a:srgbClr val="00B050"/>
                          </a:solidFill>
                          <a:latin typeface="Arial Narrow" panose="020B0606020202030204" pitchFamily="34" charset="0"/>
                        </a:rPr>
                        <a:t>1</a:t>
                      </a:r>
                      <a:endParaRPr lang="en-US" sz="1600" dirty="0">
                        <a:solidFill>
                          <a:srgbClr val="00B050"/>
                        </a:solidFill>
                        <a:latin typeface="Arial Narrow" panose="020B0606020202030204" pitchFamily="34" charset="0"/>
                      </a:endParaRPr>
                    </a:p>
                  </a:txBody>
                  <a:tcPr/>
                </a:tc>
                <a:tc>
                  <a:txBody>
                    <a:bodyPr/>
                    <a:lstStyle/>
                    <a:p>
                      <a:r>
                        <a:rPr lang="en-US" sz="1600" dirty="0" smtClean="0">
                          <a:solidFill>
                            <a:srgbClr val="00B050"/>
                          </a:solidFill>
                          <a:latin typeface="Arial Narrow" panose="020B0606020202030204" pitchFamily="34" charset="0"/>
                        </a:rPr>
                        <a:t>-1</a:t>
                      </a:r>
                      <a:endParaRPr lang="en-US" sz="1600" dirty="0">
                        <a:solidFill>
                          <a:srgbClr val="00B050"/>
                        </a:solidFill>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-1</a:t>
                      </a:r>
                      <a:endParaRPr lang="en-US" sz="1600" dirty="0">
                        <a:solidFill>
                          <a:srgbClr val="FF0000"/>
                        </a:solidFill>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-1</a:t>
                      </a:r>
                      <a:endParaRPr lang="en-US" sz="1600" dirty="0">
                        <a:solidFill>
                          <a:srgbClr val="FF0000"/>
                        </a:solidFill>
                        <a:latin typeface="Arial Narrow" panose="020B0606020202030204" pitchFamily="34" charset="0"/>
                      </a:endParaRPr>
                    </a:p>
                  </a:txBody>
                  <a:tcPr/>
                </a:tc>
                <a:tc>
                  <a:txBody>
                    <a:bodyPr/>
                    <a:lstStyle/>
                    <a:p>
                      <a:r>
                        <a:rPr lang="en-US" sz="1600" dirty="0" smtClean="0">
                          <a:solidFill>
                            <a:srgbClr val="FFC000"/>
                          </a:solidFill>
                          <a:latin typeface="Arial Narrow" panose="020B0606020202030204" pitchFamily="34" charset="0"/>
                        </a:rPr>
                        <a:t>1</a:t>
                      </a:r>
                      <a:endParaRPr lang="en-US" sz="1600" dirty="0">
                        <a:solidFill>
                          <a:srgbClr val="FFC000"/>
                        </a:solidFill>
                        <a:latin typeface="Arial Narrow" panose="020B0606020202030204" pitchFamily="34" charset="0"/>
                      </a:endParaRPr>
                    </a:p>
                  </a:txBody>
                  <a:tcPr/>
                </a:tc>
                <a:tc>
                  <a:txBody>
                    <a:bodyPr/>
                    <a:lstStyle/>
                    <a:p>
                      <a:r>
                        <a:rPr lang="en-US" sz="1600" dirty="0" smtClean="0">
                          <a:solidFill>
                            <a:srgbClr val="FFC000"/>
                          </a:solidFill>
                          <a:latin typeface="Arial Narrow" panose="020B0606020202030204" pitchFamily="34" charset="0"/>
                        </a:rPr>
                        <a:t>1</a:t>
                      </a:r>
                      <a:endParaRPr lang="en-US" sz="1600" dirty="0">
                        <a:solidFill>
                          <a:srgbClr val="FFC000"/>
                        </a:solidFill>
                        <a:latin typeface="Arial Narrow" panose="020B0606020202030204" pitchFamily="34" charset="0"/>
                      </a:endParaRPr>
                    </a:p>
                  </a:txBody>
                  <a:tcPr/>
                </a:tc>
                <a:tc>
                  <a:txBody>
                    <a:bodyPr/>
                    <a:lstStyle/>
                    <a:p>
                      <a:r>
                        <a:rPr lang="en-US" sz="1600" dirty="0" smtClean="0">
                          <a:solidFill>
                            <a:srgbClr val="00B0F0"/>
                          </a:solidFill>
                          <a:latin typeface="Arial Narrow" panose="020B0606020202030204" pitchFamily="34" charset="0"/>
                        </a:rPr>
                        <a:t>-1</a:t>
                      </a:r>
                      <a:endParaRPr lang="en-US" sz="1600" dirty="0">
                        <a:solidFill>
                          <a:srgbClr val="00B0F0"/>
                        </a:solidFill>
                        <a:latin typeface="Arial Narrow" panose="020B0606020202030204" pitchFamily="34" charset="0"/>
                      </a:endParaRPr>
                    </a:p>
                  </a:txBody>
                  <a:tcPr/>
                </a:tc>
                <a:tc>
                  <a:txBody>
                    <a:bodyPr/>
                    <a:lstStyle/>
                    <a:p>
                      <a:r>
                        <a:rPr lang="en-US" sz="1600" dirty="0" smtClean="0">
                          <a:solidFill>
                            <a:srgbClr val="00B0F0"/>
                          </a:solidFill>
                          <a:latin typeface="Arial Narrow" panose="020B0606020202030204" pitchFamily="34" charset="0"/>
                        </a:rPr>
                        <a:t>-1</a:t>
                      </a:r>
                      <a:endParaRPr lang="en-US" sz="1600" dirty="0">
                        <a:solidFill>
                          <a:srgbClr val="00B0F0"/>
                        </a:solidFill>
                        <a:latin typeface="Arial Narrow" panose="020B0606020202030204" pitchFamily="34" charset="0"/>
                      </a:endParaRPr>
                    </a:p>
                  </a:txBody>
                  <a:tcPr/>
                </a:tc>
                <a:tc>
                  <a:txBody>
                    <a:bodyPr/>
                    <a:lstStyle/>
                    <a:p>
                      <a:r>
                        <a:rPr lang="en-US" sz="1600" dirty="0" smtClean="0">
                          <a:solidFill>
                            <a:srgbClr val="00B050"/>
                          </a:solidFill>
                          <a:latin typeface="Arial Narrow" panose="020B0606020202030204" pitchFamily="34" charset="0"/>
                        </a:rPr>
                        <a:t>1</a:t>
                      </a:r>
                      <a:endParaRPr lang="en-US" sz="1600" dirty="0">
                        <a:solidFill>
                          <a:srgbClr val="00B050"/>
                        </a:solidFill>
                        <a:latin typeface="Arial Narrow" panose="020B0606020202030204" pitchFamily="34" charset="0"/>
                      </a:endParaRPr>
                    </a:p>
                  </a:txBody>
                  <a:tcPr/>
                </a:tc>
                <a:tc>
                  <a:txBody>
                    <a:bodyPr/>
                    <a:lstStyle/>
                    <a:p>
                      <a:r>
                        <a:rPr lang="en-US" sz="1600" dirty="0" smtClean="0">
                          <a:solidFill>
                            <a:srgbClr val="00B050"/>
                          </a:solidFill>
                          <a:latin typeface="Arial Narrow" panose="020B0606020202030204" pitchFamily="34" charset="0"/>
                        </a:rPr>
                        <a:t>1</a:t>
                      </a:r>
                      <a:endParaRPr lang="en-US" sz="1600" dirty="0">
                        <a:solidFill>
                          <a:srgbClr val="00B050"/>
                        </a:solidFill>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extLst>
                  <a:ext uri="{0D108BD9-81ED-4DB2-BD59-A6C34878D82A}">
                    <a16:rowId xmlns:a16="http://schemas.microsoft.com/office/drawing/2014/main" val="696673924"/>
                  </a:ext>
                </a:extLst>
              </a:tr>
              <a:tr h="457200">
                <a:tc>
                  <a:txBody>
                    <a:bodyPr/>
                    <a:lstStyle/>
                    <a:p>
                      <a:r>
                        <a:rPr lang="en-US" sz="1600" dirty="0" smtClean="0">
                          <a:latin typeface="Arial Narrow" panose="020B0606020202030204" pitchFamily="34" charset="0"/>
                        </a:rPr>
                        <a:t>combined signal</a:t>
                      </a:r>
                      <a:endParaRPr lang="en-US" sz="1600" dirty="0">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0</a:t>
                      </a:r>
                      <a:endParaRPr lang="en-US" sz="1600" dirty="0">
                        <a:solidFill>
                          <a:srgbClr val="FF0000"/>
                        </a:solidFill>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-2</a:t>
                      </a:r>
                      <a:endParaRPr lang="en-US" sz="1600" dirty="0">
                        <a:solidFill>
                          <a:srgbClr val="FF0000"/>
                        </a:solidFill>
                        <a:latin typeface="Arial Narrow" panose="020B0606020202030204" pitchFamily="34" charset="0"/>
                      </a:endParaRPr>
                    </a:p>
                  </a:txBody>
                  <a:tcPr/>
                </a:tc>
                <a:tc>
                  <a:txBody>
                    <a:bodyPr/>
                    <a:lstStyle/>
                    <a:p>
                      <a:r>
                        <a:rPr lang="en-US" sz="1600" dirty="0" smtClean="0">
                          <a:solidFill>
                            <a:srgbClr val="FFC000"/>
                          </a:solidFill>
                          <a:latin typeface="Arial Narrow" panose="020B0606020202030204" pitchFamily="34" charset="0"/>
                        </a:rPr>
                        <a:t>2</a:t>
                      </a:r>
                      <a:endParaRPr lang="en-US" sz="1600" dirty="0">
                        <a:solidFill>
                          <a:srgbClr val="FFC000"/>
                        </a:solidFill>
                        <a:latin typeface="Arial Narrow" panose="020B0606020202030204" pitchFamily="34" charset="0"/>
                      </a:endParaRPr>
                    </a:p>
                  </a:txBody>
                  <a:tcPr/>
                </a:tc>
                <a:tc>
                  <a:txBody>
                    <a:bodyPr/>
                    <a:lstStyle/>
                    <a:p>
                      <a:r>
                        <a:rPr lang="en-US" sz="1600" dirty="0" smtClean="0">
                          <a:solidFill>
                            <a:srgbClr val="FFC000"/>
                          </a:solidFill>
                          <a:latin typeface="Arial Narrow" panose="020B0606020202030204" pitchFamily="34" charset="0"/>
                        </a:rPr>
                        <a:t>0</a:t>
                      </a:r>
                      <a:endParaRPr lang="en-US" sz="1600" dirty="0">
                        <a:solidFill>
                          <a:srgbClr val="FFC000"/>
                        </a:solidFill>
                        <a:latin typeface="Arial Narrow" panose="020B0606020202030204" pitchFamily="34" charset="0"/>
                      </a:endParaRPr>
                    </a:p>
                  </a:txBody>
                  <a:tcPr/>
                </a:tc>
                <a:tc>
                  <a:txBody>
                    <a:bodyPr/>
                    <a:lstStyle/>
                    <a:p>
                      <a:r>
                        <a:rPr lang="en-US" sz="1600" dirty="0" smtClean="0">
                          <a:solidFill>
                            <a:srgbClr val="0070C0"/>
                          </a:solidFill>
                          <a:latin typeface="Arial Narrow" panose="020B0606020202030204" pitchFamily="34" charset="0"/>
                        </a:rPr>
                        <a:t>-2</a:t>
                      </a:r>
                      <a:endParaRPr lang="en-US" sz="1600" dirty="0">
                        <a:solidFill>
                          <a:srgbClr val="0070C0"/>
                        </a:solidFill>
                        <a:latin typeface="Arial Narrow" panose="020B0606020202030204" pitchFamily="34" charset="0"/>
                      </a:endParaRPr>
                    </a:p>
                  </a:txBody>
                  <a:tcPr/>
                </a:tc>
                <a:tc>
                  <a:txBody>
                    <a:bodyPr/>
                    <a:lstStyle/>
                    <a:p>
                      <a:r>
                        <a:rPr lang="en-US" sz="1600" dirty="0" smtClean="0">
                          <a:solidFill>
                            <a:srgbClr val="0070C0"/>
                          </a:solidFill>
                          <a:latin typeface="Arial Narrow" panose="020B0606020202030204" pitchFamily="34" charset="0"/>
                        </a:rPr>
                        <a:t>0</a:t>
                      </a:r>
                      <a:endParaRPr lang="en-US" sz="1600" dirty="0">
                        <a:solidFill>
                          <a:srgbClr val="0070C0"/>
                        </a:solidFill>
                        <a:latin typeface="Arial Narrow" panose="020B0606020202030204" pitchFamily="34" charset="0"/>
                      </a:endParaRPr>
                    </a:p>
                  </a:txBody>
                  <a:tcPr/>
                </a:tc>
                <a:tc>
                  <a:txBody>
                    <a:bodyPr/>
                    <a:lstStyle/>
                    <a:p>
                      <a:r>
                        <a:rPr lang="en-US" sz="1600" dirty="0" smtClean="0">
                          <a:solidFill>
                            <a:srgbClr val="00B050"/>
                          </a:solidFill>
                          <a:latin typeface="Arial Narrow" panose="020B0606020202030204" pitchFamily="34" charset="0"/>
                        </a:rPr>
                        <a:t>2</a:t>
                      </a:r>
                      <a:endParaRPr lang="en-US" sz="1600" dirty="0">
                        <a:solidFill>
                          <a:srgbClr val="00B050"/>
                        </a:solidFill>
                        <a:latin typeface="Arial Narrow" panose="020B0606020202030204" pitchFamily="34" charset="0"/>
                      </a:endParaRPr>
                    </a:p>
                  </a:txBody>
                  <a:tcPr/>
                </a:tc>
                <a:tc>
                  <a:txBody>
                    <a:bodyPr/>
                    <a:lstStyle/>
                    <a:p>
                      <a:r>
                        <a:rPr lang="en-US" sz="1600" dirty="0" smtClean="0">
                          <a:solidFill>
                            <a:srgbClr val="00B050"/>
                          </a:solidFill>
                          <a:latin typeface="Arial Narrow" panose="020B0606020202030204" pitchFamily="34" charset="0"/>
                        </a:rPr>
                        <a:t>0</a:t>
                      </a:r>
                      <a:endParaRPr lang="en-US" sz="1600" dirty="0">
                        <a:solidFill>
                          <a:srgbClr val="00B050"/>
                        </a:solidFill>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tc>
                  <a:txBody>
                    <a:bodyPr/>
                    <a:lstStyle/>
                    <a:p>
                      <a:endParaRPr lang="en-US" sz="1600" dirty="0">
                        <a:latin typeface="Arial Narrow" panose="020B0606020202030204" pitchFamily="34" charset="0"/>
                      </a:endParaRPr>
                    </a:p>
                  </a:txBody>
                  <a:tcPr/>
                </a:tc>
                <a:extLst>
                  <a:ext uri="{0D108BD9-81ED-4DB2-BD59-A6C34878D82A}">
                    <a16:rowId xmlns:a16="http://schemas.microsoft.com/office/drawing/2014/main" val="3712337674"/>
                  </a:ext>
                </a:extLst>
              </a:tr>
              <a:tr h="274320">
                <a:tc>
                  <a:txBody>
                    <a:bodyPr/>
                    <a:lstStyle/>
                    <a:p>
                      <a:r>
                        <a:rPr lang="en-US" sz="1600" dirty="0" smtClean="0">
                          <a:solidFill>
                            <a:srgbClr val="FF0000"/>
                          </a:solidFill>
                          <a:latin typeface="Arial Narrow" panose="020B0606020202030204" pitchFamily="34" charset="0"/>
                        </a:rPr>
                        <a:t>convention</a:t>
                      </a:r>
                      <a:endParaRPr lang="en-US" sz="1600" dirty="0">
                        <a:solidFill>
                          <a:srgbClr val="FF000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pPr algn="r"/>
                      <a:endParaRPr lang="en-US" sz="1400" dirty="0">
                        <a:solidFill>
                          <a:srgbClr val="FF0000"/>
                        </a:solidFill>
                        <a:latin typeface="Arial Narrow" panose="020B0606020202030204" pitchFamily="34" charset="0"/>
                      </a:endParaRPr>
                    </a:p>
                  </a:txBody>
                  <a:tcPr/>
                </a:tc>
                <a:tc>
                  <a:txBody>
                    <a:bodyPr/>
                    <a:lstStyle/>
                    <a:p>
                      <a:pPr algn="ctr"/>
                      <a:endParaRPr lang="en-US" sz="1400" dirty="0">
                        <a:solidFill>
                          <a:srgbClr val="FF0000"/>
                        </a:solidFill>
                        <a:latin typeface="Arial Narrow" panose="020B0606020202030204" pitchFamily="34" charset="0"/>
                      </a:endParaRPr>
                    </a:p>
                  </a:txBody>
                  <a:tcPr/>
                </a:tc>
                <a:tc>
                  <a:txBody>
                    <a:bodyPr/>
                    <a:lstStyle/>
                    <a:p>
                      <a:pPr algn="ctr"/>
                      <a:endParaRPr lang="en-US" sz="1400" dirty="0">
                        <a:solidFill>
                          <a:srgbClr val="FF0000"/>
                        </a:solidFill>
                        <a:latin typeface="Arial Narrow" panose="020B0606020202030204" pitchFamily="34" charset="0"/>
                      </a:endParaRPr>
                    </a:p>
                  </a:txBody>
                  <a:tcPr/>
                </a:tc>
                <a:tc>
                  <a:txBody>
                    <a:bodyPr/>
                    <a:lstStyle/>
                    <a:p>
                      <a:pPr algn="r"/>
                      <a:endParaRPr lang="en-US" sz="1400" dirty="0">
                        <a:solidFill>
                          <a:srgbClr val="FF0000"/>
                        </a:solidFill>
                        <a:latin typeface="Arial Narrow" panose="020B0606020202030204" pitchFamily="34" charset="0"/>
                      </a:endParaRPr>
                    </a:p>
                  </a:txBody>
                  <a:tcPr/>
                </a:tc>
                <a:tc>
                  <a:txBody>
                    <a:bodyPr/>
                    <a:lstStyle/>
                    <a:p>
                      <a:endParaRPr lang="en-US" sz="1400" dirty="0">
                        <a:solidFill>
                          <a:srgbClr val="FF0000"/>
                        </a:solidFill>
                        <a:latin typeface="Arial Narrow" panose="020B0606020202030204" pitchFamily="34" charset="0"/>
                      </a:endParaRPr>
                    </a:p>
                  </a:txBody>
                  <a:tcPr/>
                </a:tc>
                <a:tc>
                  <a:txBody>
                    <a:bodyPr/>
                    <a:lstStyle/>
                    <a:p>
                      <a:pPr algn="l"/>
                      <a:endParaRPr lang="en-US" sz="1400" dirty="0">
                        <a:solidFill>
                          <a:srgbClr val="FF0000"/>
                        </a:solidFill>
                        <a:latin typeface="Arial Narrow" panose="020B0606020202030204" pitchFamily="34" charset="0"/>
                      </a:endParaRPr>
                    </a:p>
                  </a:txBody>
                  <a:tcPr/>
                </a:tc>
                <a:extLst>
                  <a:ext uri="{0D108BD9-81ED-4DB2-BD59-A6C34878D82A}">
                    <a16:rowId xmlns:a16="http://schemas.microsoft.com/office/drawing/2014/main" val="2717715924"/>
                  </a:ext>
                </a:extLst>
              </a:tr>
              <a:tr h="274320">
                <a:tc>
                  <a:txBody>
                    <a:bodyPr/>
                    <a:lstStyle/>
                    <a:p>
                      <a:pPr algn="r"/>
                      <a:r>
                        <a:rPr lang="en-US" sz="1050" dirty="0" smtClean="0"/>
                        <a:t>2</a:t>
                      </a:r>
                      <a:endParaRPr lang="en-US" sz="1050" dirty="0"/>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4043179416"/>
                  </a:ext>
                </a:extLst>
              </a:tr>
              <a:tr h="259080">
                <a:tc>
                  <a:txBody>
                    <a:bodyPr/>
                    <a:lstStyle/>
                    <a:p>
                      <a:pPr algn="r"/>
                      <a:r>
                        <a:rPr lang="en-US" sz="1050" dirty="0" smtClean="0">
                          <a:latin typeface="Arial Narrow" panose="020B0606020202030204" pitchFamily="34" charset="0"/>
                        </a:rPr>
                        <a:t>1</a:t>
                      </a:r>
                      <a:endParaRPr lang="en-US" sz="105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4069767273"/>
                  </a:ext>
                </a:extLst>
              </a:tr>
              <a:tr h="274320">
                <a:tc>
                  <a:txBody>
                    <a:bodyPr/>
                    <a:lstStyle/>
                    <a:p>
                      <a:pPr algn="r"/>
                      <a:r>
                        <a:rPr lang="en-US" sz="1200" dirty="0" smtClean="0">
                          <a:latin typeface="Arial Narrow" panose="020B0606020202030204" pitchFamily="34" charset="0"/>
                        </a:rPr>
                        <a:t>   radio signal                  </a:t>
                      </a:r>
                      <a:r>
                        <a:rPr lang="en-US" sz="1050" dirty="0" smtClean="0">
                          <a:latin typeface="Arial Narrow" panose="020B0606020202030204" pitchFamily="34" charset="0"/>
                        </a:rPr>
                        <a:t>0</a:t>
                      </a:r>
                      <a:endParaRPr lang="en-US" sz="105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571557632"/>
                  </a:ext>
                </a:extLst>
              </a:tr>
              <a:tr h="274320">
                <a:tc>
                  <a:txBody>
                    <a:bodyPr/>
                    <a:lstStyle/>
                    <a:p>
                      <a:pPr algn="r"/>
                      <a:r>
                        <a:rPr lang="en-US" sz="1000" dirty="0" smtClean="0">
                          <a:latin typeface="Arial Narrow" panose="020B0606020202030204" pitchFamily="34" charset="0"/>
                        </a:rPr>
                        <a:t>-1</a:t>
                      </a:r>
                      <a:endParaRPr lang="en-US" sz="100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1918143857"/>
                  </a:ext>
                </a:extLst>
              </a:tr>
              <a:tr h="274320">
                <a:tc>
                  <a:txBody>
                    <a:bodyPr/>
                    <a:lstStyle/>
                    <a:p>
                      <a:pPr algn="r"/>
                      <a:r>
                        <a:rPr lang="en-US" sz="1200" dirty="0" smtClean="0">
                          <a:latin typeface="Arial Narrow" panose="020B0606020202030204" pitchFamily="34" charset="0"/>
                        </a:rPr>
                        <a:t>-</a:t>
                      </a:r>
                      <a:r>
                        <a:rPr lang="en-US" sz="1050" dirty="0" smtClean="0">
                          <a:latin typeface="Arial Narrow" panose="020B0606020202030204" pitchFamily="34" charset="0"/>
                        </a:rPr>
                        <a:t>2</a:t>
                      </a:r>
                      <a:endParaRPr lang="en-US" sz="105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3777174760"/>
                  </a:ext>
                </a:extLst>
              </a:tr>
              <a:tr h="274320">
                <a:tc>
                  <a:txBody>
                    <a:bodyPr/>
                    <a:lstStyle/>
                    <a:p>
                      <a:pPr algn="l"/>
                      <a:r>
                        <a:rPr lang="en-US" sz="1800" dirty="0" smtClean="0">
                          <a:latin typeface="Arial Narrow" panose="020B0606020202030204" pitchFamily="34" charset="0"/>
                        </a:rPr>
                        <a:t>Decoding</a:t>
                      </a:r>
                      <a:endParaRPr lang="en-US" sz="180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2076105381"/>
                  </a:ext>
                </a:extLst>
              </a:tr>
              <a:tr h="274320">
                <a:tc>
                  <a:txBody>
                    <a:bodyPr/>
                    <a:lstStyle/>
                    <a:p>
                      <a:pPr algn="r"/>
                      <a:r>
                        <a:rPr lang="en-US" sz="1200" dirty="0" smtClean="0">
                          <a:latin typeface="Arial Narrow" panose="020B0606020202030204" pitchFamily="34" charset="0"/>
                        </a:rPr>
                        <a:t>spread code                 1</a:t>
                      </a:r>
                      <a:endParaRPr lang="en-US" sz="120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2562586228"/>
                  </a:ext>
                </a:extLst>
              </a:tr>
              <a:tr h="274320">
                <a:tc>
                  <a:txBody>
                    <a:bodyPr/>
                    <a:lstStyle/>
                    <a:p>
                      <a:pPr algn="r"/>
                      <a:r>
                        <a:rPr lang="en-US" sz="1200" dirty="0" smtClean="0">
                          <a:latin typeface="Arial Narrow" panose="020B0606020202030204" pitchFamily="34" charset="0"/>
                        </a:rPr>
                        <a:t>0</a:t>
                      </a:r>
                      <a:endParaRPr lang="en-US" sz="120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371670192"/>
                  </a:ext>
                </a:extLst>
              </a:tr>
              <a:tr h="274320">
                <a:tc>
                  <a:txBody>
                    <a:bodyPr/>
                    <a:lstStyle/>
                    <a:p>
                      <a:pPr algn="r"/>
                      <a:r>
                        <a:rPr lang="en-US" sz="1200" dirty="0" smtClean="0">
                          <a:latin typeface="Arial Narrow" panose="020B0606020202030204" pitchFamily="34" charset="0"/>
                        </a:rPr>
                        <a:t>-1</a:t>
                      </a:r>
                      <a:endParaRPr lang="en-US" sz="1200"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349074951"/>
                  </a:ext>
                </a:extLst>
              </a:tr>
              <a:tr h="365760">
                <a:tc>
                  <a:txBody>
                    <a:bodyPr/>
                    <a:lstStyle/>
                    <a:p>
                      <a:r>
                        <a:rPr lang="en-US" sz="1600" baseline="0" dirty="0" smtClean="0">
                          <a:latin typeface="Arial Narrow" panose="020B0606020202030204" pitchFamily="34" charset="0"/>
                        </a:rPr>
                        <a:t>multiply for signals </a:t>
                      </a:r>
                      <a:endParaRPr lang="en-US" sz="1600" dirty="0">
                        <a:latin typeface="Arial Narrow" panose="020B0606020202030204" pitchFamily="34" charset="0"/>
                      </a:endParaRPr>
                    </a:p>
                  </a:txBody>
                  <a:tcPr/>
                </a:tc>
                <a:tc>
                  <a:txBody>
                    <a:bodyPr/>
                    <a:lstStyle/>
                    <a:p>
                      <a:r>
                        <a:rPr lang="en-US" sz="1600" dirty="0" smtClean="0">
                          <a:latin typeface="Arial Narrow" panose="020B0606020202030204" pitchFamily="34" charset="0"/>
                        </a:rPr>
                        <a:t>0</a:t>
                      </a:r>
                      <a:endParaRPr lang="en-US" sz="1600" dirty="0">
                        <a:latin typeface="Arial Narrow" panose="020B0606020202030204" pitchFamily="34" charset="0"/>
                      </a:endParaRPr>
                    </a:p>
                  </a:txBody>
                  <a:tcPr/>
                </a:tc>
                <a:tc>
                  <a:txBody>
                    <a:bodyPr/>
                    <a:lstStyle/>
                    <a:p>
                      <a:r>
                        <a:rPr lang="en-US" dirty="0" smtClean="0">
                          <a:latin typeface="Arial Narrow" panose="020B0606020202030204" pitchFamily="34" charset="0"/>
                        </a:rPr>
                        <a:t>2</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2</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0</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-2</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0</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2</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0</a:t>
                      </a:r>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baseline="0" dirty="0" smtClean="0">
                          <a:solidFill>
                            <a:schemeClr val="accent6">
                              <a:lumMod val="60000"/>
                              <a:lumOff val="40000"/>
                            </a:schemeClr>
                          </a:solidFill>
                          <a:latin typeface="Arial Narrow" panose="020B0606020202030204" pitchFamily="34" charset="0"/>
                        </a:rPr>
                        <a:t> 0</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dirty="0" smtClean="0">
                          <a:solidFill>
                            <a:schemeClr val="accent6">
                              <a:lumMod val="60000"/>
                              <a:lumOff val="40000"/>
                            </a:schemeClr>
                          </a:solidFill>
                          <a:latin typeface="Arial Narrow" panose="020B0606020202030204" pitchFamily="34" charset="0"/>
                        </a:rPr>
                        <a:t>-2</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dirty="0" smtClean="0">
                          <a:solidFill>
                            <a:schemeClr val="accent6">
                              <a:lumMod val="60000"/>
                              <a:lumOff val="40000"/>
                            </a:schemeClr>
                          </a:solidFill>
                          <a:latin typeface="Arial Narrow" panose="020B0606020202030204" pitchFamily="34" charset="0"/>
                        </a:rPr>
                        <a:t>2</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dirty="0" smtClean="0">
                          <a:solidFill>
                            <a:schemeClr val="accent6">
                              <a:lumMod val="60000"/>
                              <a:lumOff val="40000"/>
                            </a:schemeClr>
                          </a:solidFill>
                          <a:latin typeface="Arial Narrow" panose="020B0606020202030204" pitchFamily="34" charset="0"/>
                        </a:rPr>
                        <a:t>0</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dirty="0" smtClean="0">
                          <a:solidFill>
                            <a:schemeClr val="accent6">
                              <a:lumMod val="60000"/>
                              <a:lumOff val="40000"/>
                            </a:schemeClr>
                          </a:solidFill>
                          <a:latin typeface="Arial Narrow" panose="020B0606020202030204" pitchFamily="34" charset="0"/>
                        </a:rPr>
                        <a:t>-2</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baseline="0" dirty="0" smtClean="0">
                          <a:solidFill>
                            <a:schemeClr val="accent6">
                              <a:lumMod val="60000"/>
                              <a:lumOff val="40000"/>
                            </a:schemeClr>
                          </a:solidFill>
                          <a:latin typeface="Arial Narrow" panose="020B0606020202030204" pitchFamily="34" charset="0"/>
                        </a:rPr>
                        <a:t> 0</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dirty="0" smtClean="0">
                          <a:solidFill>
                            <a:schemeClr val="accent6">
                              <a:lumMod val="60000"/>
                              <a:lumOff val="40000"/>
                            </a:schemeClr>
                          </a:solidFill>
                          <a:latin typeface="Arial Narrow" panose="020B0606020202030204" pitchFamily="34" charset="0"/>
                        </a:rPr>
                        <a:t>2</a:t>
                      </a:r>
                      <a:endParaRPr lang="en-US" dirty="0">
                        <a:solidFill>
                          <a:schemeClr val="accent6">
                            <a:lumMod val="60000"/>
                            <a:lumOff val="40000"/>
                          </a:schemeClr>
                        </a:solidFill>
                        <a:latin typeface="Arial Narrow" panose="020B0606020202030204" pitchFamily="34" charset="0"/>
                      </a:endParaRPr>
                    </a:p>
                  </a:txBody>
                  <a:tcPr/>
                </a:tc>
                <a:tc>
                  <a:txBody>
                    <a:bodyPr/>
                    <a:lstStyle/>
                    <a:p>
                      <a:r>
                        <a:rPr lang="en-US" dirty="0" smtClean="0">
                          <a:solidFill>
                            <a:schemeClr val="accent6">
                              <a:lumMod val="60000"/>
                              <a:lumOff val="40000"/>
                            </a:schemeClr>
                          </a:solidFill>
                          <a:latin typeface="Arial Narrow" panose="020B0606020202030204" pitchFamily="34" charset="0"/>
                        </a:rPr>
                        <a:t>0</a:t>
                      </a:r>
                      <a:endParaRPr lang="en-US" dirty="0">
                        <a:solidFill>
                          <a:schemeClr val="accent6">
                            <a:lumMod val="60000"/>
                            <a:lumOff val="40000"/>
                          </a:schemeClr>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2266721159"/>
                  </a:ext>
                </a:extLst>
              </a:tr>
              <a:tr h="365760">
                <a:tc>
                  <a:txBody>
                    <a:bodyPr/>
                    <a:lstStyle/>
                    <a:p>
                      <a:r>
                        <a:rPr lang="en-US" sz="1600" dirty="0" smtClean="0">
                          <a:latin typeface="Arial Narrow" panose="020B0606020202030204" pitchFamily="34" charset="0"/>
                        </a:rPr>
                        <a:t>take average</a:t>
                      </a:r>
                      <a:endParaRPr lang="en-US" sz="1600" dirty="0">
                        <a:latin typeface="Arial Narrow" panose="020B0606020202030204" pitchFamily="34" charset="0"/>
                      </a:endParaRPr>
                    </a:p>
                  </a:txBody>
                  <a:tcPr/>
                </a:tc>
                <a:tc>
                  <a:txBody>
                    <a:bodyPr/>
                    <a:lstStyle/>
                    <a:p>
                      <a:r>
                        <a:rPr lang="en-US" sz="1600" dirty="0" smtClean="0">
                          <a:solidFill>
                            <a:srgbClr val="FF0000"/>
                          </a:solidFill>
                          <a:latin typeface="Arial Narrow" panose="020B0606020202030204" pitchFamily="34" charset="0"/>
                        </a:rPr>
                        <a:t>1</a:t>
                      </a:r>
                      <a:endParaRPr lang="en-US" sz="1600" dirty="0">
                        <a:solidFill>
                          <a:srgbClr val="FF000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FFC305"/>
                          </a:solidFill>
                          <a:latin typeface="Arial Narrow" panose="020B0606020202030204" pitchFamily="34" charset="0"/>
                        </a:rPr>
                        <a:t>1</a:t>
                      </a:r>
                      <a:endParaRPr lang="en-US" dirty="0">
                        <a:solidFill>
                          <a:srgbClr val="FFC305"/>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0070C0"/>
                          </a:solidFill>
                          <a:latin typeface="Arial Narrow" panose="020B0606020202030204" pitchFamily="34" charset="0"/>
                        </a:rPr>
                        <a:t>-1</a:t>
                      </a:r>
                      <a:endParaRPr lang="en-US" dirty="0">
                        <a:solidFill>
                          <a:srgbClr val="0070C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00B050"/>
                          </a:solidFill>
                          <a:latin typeface="Arial Narrow" panose="020B0606020202030204" pitchFamily="34" charset="0"/>
                        </a:rPr>
                        <a:t>1</a:t>
                      </a:r>
                      <a:endParaRPr lang="en-US" dirty="0">
                        <a:solidFill>
                          <a:srgbClr val="00B05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FF0000"/>
                          </a:solidFill>
                          <a:latin typeface="Arial Narrow" panose="020B0606020202030204" pitchFamily="34" charset="0"/>
                        </a:rPr>
                        <a:t>-1</a:t>
                      </a:r>
                      <a:endParaRPr lang="en-US" dirty="0">
                        <a:solidFill>
                          <a:srgbClr val="FF000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FFC305"/>
                          </a:solidFill>
                          <a:latin typeface="Arial Narrow" panose="020B0606020202030204" pitchFamily="34" charset="0"/>
                        </a:rPr>
                        <a:t>1</a:t>
                      </a:r>
                      <a:endParaRPr lang="en-US" dirty="0">
                        <a:solidFill>
                          <a:srgbClr val="FFC305"/>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0070C0"/>
                          </a:solidFill>
                          <a:latin typeface="Arial Narrow" panose="020B0606020202030204" pitchFamily="34" charset="0"/>
                        </a:rPr>
                        <a:t>-1</a:t>
                      </a:r>
                      <a:endParaRPr lang="en-US" dirty="0">
                        <a:solidFill>
                          <a:srgbClr val="0070C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r>
                        <a:rPr lang="en-US" dirty="0" smtClean="0">
                          <a:solidFill>
                            <a:srgbClr val="00B050"/>
                          </a:solidFill>
                          <a:latin typeface="Arial Narrow" panose="020B0606020202030204" pitchFamily="34" charset="0"/>
                        </a:rPr>
                        <a:t>1</a:t>
                      </a:r>
                      <a:endParaRPr lang="en-US" dirty="0">
                        <a:solidFill>
                          <a:srgbClr val="00B050"/>
                        </a:solidFill>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2432435336"/>
                  </a:ext>
                </a:extLst>
              </a:tr>
              <a:tr h="274320">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tc>
                  <a:txBody>
                    <a:bodyPr/>
                    <a:lstStyle/>
                    <a:p>
                      <a:endParaRPr lang="en-US" dirty="0">
                        <a:latin typeface="Arial Narrow" panose="020B0606020202030204" pitchFamily="34" charset="0"/>
                      </a:endParaRPr>
                    </a:p>
                  </a:txBody>
                  <a:tcPr/>
                </a:tc>
                <a:extLst>
                  <a:ext uri="{0D108BD9-81ED-4DB2-BD59-A6C34878D82A}">
                    <a16:rowId xmlns:a16="http://schemas.microsoft.com/office/drawing/2014/main" val="189768279"/>
                  </a:ext>
                </a:extLst>
              </a:tr>
            </a:tbl>
          </a:graphicData>
        </a:graphic>
      </p:graphicFrame>
      <p:sp>
        <p:nvSpPr>
          <p:cNvPr id="2" name="Slide Number Placeholder 1"/>
          <p:cNvSpPr>
            <a:spLocks noGrp="1"/>
          </p:cNvSpPr>
          <p:nvPr>
            <p:ph type="sldNum" sz="quarter" idx="12"/>
          </p:nvPr>
        </p:nvSpPr>
        <p:spPr/>
        <p:txBody>
          <a:bodyPr/>
          <a:lstStyle/>
          <a:p>
            <a:fld id="{40ACE3AC-5466-4CD4-BA12-8A295EFA1D2C}" type="slidenum">
              <a:rPr lang="en-US" smtClean="0"/>
              <a:t>22</a:t>
            </a:fld>
            <a:endParaRPr lang="en-US"/>
          </a:p>
        </p:txBody>
      </p:sp>
      <p:grpSp>
        <p:nvGrpSpPr>
          <p:cNvPr id="71" name="Group 70"/>
          <p:cNvGrpSpPr/>
          <p:nvPr/>
        </p:nvGrpSpPr>
        <p:grpSpPr>
          <a:xfrm>
            <a:off x="1844040" y="2450491"/>
            <a:ext cx="2956560" cy="2918588"/>
            <a:chOff x="1844040" y="2450491"/>
            <a:chExt cx="2956560" cy="2918588"/>
          </a:xfrm>
        </p:grpSpPr>
        <p:cxnSp>
          <p:nvCxnSpPr>
            <p:cNvPr id="8" name="Straight Connector 7"/>
            <p:cNvCxnSpPr/>
            <p:nvPr/>
          </p:nvCxnSpPr>
          <p:spPr>
            <a:xfrm>
              <a:off x="1844040" y="3180615"/>
              <a:ext cx="36576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25040" y="32354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25040" y="3921279"/>
              <a:ext cx="381000" cy="0"/>
            </a:xfrm>
            <a:prstGeom prst="line">
              <a:avLst/>
            </a:prstGeom>
            <a:ln w="317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551176" y="2458239"/>
              <a:ext cx="381000" cy="0"/>
            </a:xfrm>
            <a:prstGeom prst="line">
              <a:avLst/>
            </a:prstGeom>
            <a:ln w="31750">
              <a:solidFill>
                <a:srgbClr val="FFC000"/>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2587752" y="2485671"/>
              <a:ext cx="0" cy="14813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953512" y="2473479"/>
              <a:ext cx="0" cy="693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91840" y="3166547"/>
              <a:ext cx="0" cy="7547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672840" y="3166547"/>
              <a:ext cx="0" cy="7547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032504" y="2458239"/>
              <a:ext cx="0" cy="716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07408" y="2476527"/>
              <a:ext cx="422" cy="693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87040" y="3189759"/>
              <a:ext cx="3048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91840" y="3921279"/>
              <a:ext cx="381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72840" y="3208047"/>
              <a:ext cx="381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300000" flipV="1">
              <a:off x="4434840" y="3180615"/>
              <a:ext cx="323850" cy="2381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240000" flipV="1">
              <a:off x="4053811" y="2450491"/>
              <a:ext cx="347472" cy="2381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44040" y="46832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45080" y="46832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64080" y="53690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26080" y="53690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88080" y="53690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07080" y="46832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069080" y="46832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34840" y="5369079"/>
              <a:ext cx="3657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6032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9456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91084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67284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9184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5384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34840" y="46832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a:off x="6400800" y="5257800"/>
            <a:ext cx="33338" cy="23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49240" y="4663440"/>
            <a:ext cx="299603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394960" y="2438400"/>
            <a:ext cx="2929890" cy="1516508"/>
            <a:chOff x="1828800" y="2450491"/>
            <a:chExt cx="2929890" cy="1516508"/>
          </a:xfrm>
        </p:grpSpPr>
        <p:cxnSp>
          <p:nvCxnSpPr>
            <p:cNvPr id="44" name="Straight Connector 43"/>
            <p:cNvCxnSpPr/>
            <p:nvPr/>
          </p:nvCxnSpPr>
          <p:spPr>
            <a:xfrm>
              <a:off x="1828800" y="3203347"/>
              <a:ext cx="36576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03704" y="3235479"/>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5040" y="3921279"/>
              <a:ext cx="381000" cy="0"/>
            </a:xfrm>
            <a:prstGeom prst="line">
              <a:avLst/>
            </a:prstGeom>
            <a:ln w="31750">
              <a:solidFill>
                <a:srgbClr val="FF0000"/>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2551176" y="2458239"/>
              <a:ext cx="381000" cy="0"/>
            </a:xfrm>
            <a:prstGeom prst="line">
              <a:avLst/>
            </a:prstGeom>
            <a:ln w="31750">
              <a:solidFill>
                <a:srgbClr val="FFC000"/>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2587752" y="2485671"/>
              <a:ext cx="0" cy="14813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953512" y="2473479"/>
              <a:ext cx="0" cy="693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291840" y="3166547"/>
              <a:ext cx="0" cy="7547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672840" y="3166547"/>
              <a:ext cx="0" cy="7547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032504" y="2458239"/>
              <a:ext cx="0" cy="716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407408" y="2476527"/>
              <a:ext cx="422" cy="693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87040" y="3189759"/>
              <a:ext cx="3048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91840" y="3921279"/>
              <a:ext cx="381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672840" y="3208047"/>
              <a:ext cx="381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300000" flipV="1">
              <a:off x="4434840" y="3180615"/>
              <a:ext cx="323850" cy="2381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240000" flipV="1">
              <a:off x="4053811" y="2450491"/>
              <a:ext cx="347472" cy="2381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892158" y="2176046"/>
            <a:ext cx="2011680" cy="338554"/>
          </a:xfrm>
          <a:prstGeom prst="rect">
            <a:avLst/>
          </a:prstGeom>
          <a:noFill/>
          <a:ln>
            <a:solidFill>
              <a:srgbClr val="FF0000"/>
            </a:solidFill>
          </a:ln>
        </p:spPr>
        <p:txBody>
          <a:bodyPr wrap="square" rtlCol="0">
            <a:spAutoFit/>
          </a:bodyPr>
          <a:lstStyle/>
          <a:p>
            <a:pPr>
              <a:spcBef>
                <a:spcPts val="100"/>
              </a:spcBef>
            </a:pPr>
            <a:r>
              <a:rPr lang="en-US" sz="1600" dirty="0">
                <a:solidFill>
                  <a:srgbClr val="FF0000"/>
                </a:solidFill>
                <a:latin typeface="Arial Narrow" panose="020B0606020202030204" pitchFamily="34" charset="0"/>
              </a:rPr>
              <a:t>b</a:t>
            </a:r>
            <a:r>
              <a:rPr lang="en-US" sz="1600" dirty="0" smtClean="0">
                <a:solidFill>
                  <a:srgbClr val="FF0000"/>
                </a:solidFill>
                <a:latin typeface="Arial Narrow" panose="020B0606020202030204" pitchFamily="34" charset="0"/>
              </a:rPr>
              <a:t>it 1 = 1 (V), bit 0=-1 (V)</a:t>
            </a:r>
            <a:endParaRPr lang="en-US" sz="1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10178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ACE3AC-5466-4CD4-BA12-8A295EFA1D2C}" type="slidenum">
              <a:rPr lang="en-US" smtClean="0"/>
              <a:t>23</a:t>
            </a:fld>
            <a:endParaRPr lang="en-US"/>
          </a:p>
        </p:txBody>
      </p:sp>
      <p:sp>
        <p:nvSpPr>
          <p:cNvPr id="3" name="TextBox 2"/>
          <p:cNvSpPr txBox="1"/>
          <p:nvPr/>
        </p:nvSpPr>
        <p:spPr>
          <a:xfrm>
            <a:off x="152400" y="457200"/>
            <a:ext cx="8915400" cy="3416320"/>
          </a:xfrm>
          <a:prstGeom prst="rect">
            <a:avLst/>
          </a:prstGeom>
          <a:noFill/>
        </p:spPr>
        <p:txBody>
          <a:bodyPr wrap="square" rtlCol="0">
            <a:spAutoFit/>
          </a:bodyPr>
          <a:lstStyle/>
          <a:p>
            <a:r>
              <a:rPr lang="en-US" sz="2400" b="1" dirty="0" smtClean="0"/>
              <a:t>Question</a:t>
            </a:r>
            <a:r>
              <a:rPr lang="en-US" sz="2400" dirty="0" smtClean="0"/>
              <a:t>:</a:t>
            </a:r>
            <a:r>
              <a:rPr lang="en-US" sz="2000" dirty="0" smtClean="0"/>
              <a:t> With 5G and beyond technologies there will be a </a:t>
            </a:r>
          </a:p>
          <a:p>
            <a:r>
              <a:rPr lang="en-US" sz="2000" dirty="0" smtClean="0"/>
              <a:t>significant increase in mobile communications.                                       Can this excessive use of radio waves be harmful?</a:t>
            </a:r>
          </a:p>
          <a:p>
            <a:r>
              <a:rPr lang="en-US" sz="2400" b="1" dirty="0" smtClean="0"/>
              <a:t>Answer</a:t>
            </a:r>
            <a:r>
              <a:rPr lang="en-US" sz="2000" dirty="0" smtClean="0"/>
              <a:t>: Don’t know. However the signals transmitted are </a:t>
            </a:r>
            <a:r>
              <a:rPr lang="en-US" sz="2000" dirty="0" smtClean="0">
                <a:solidFill>
                  <a:srgbClr val="FF0000"/>
                </a:solidFill>
              </a:rPr>
              <a:t>very weak</a:t>
            </a:r>
            <a:r>
              <a:rPr lang="en-US" sz="2000" dirty="0" smtClean="0"/>
              <a:t>.</a:t>
            </a:r>
          </a:p>
          <a:p>
            <a:endParaRPr lang="en-US" sz="2000" dirty="0"/>
          </a:p>
          <a:p>
            <a:endParaRPr lang="en-US" sz="2400" dirty="0" smtClean="0"/>
          </a:p>
          <a:p>
            <a:r>
              <a:rPr lang="en-US" sz="2400" b="1" dirty="0" smtClean="0"/>
              <a:t>GPS signals</a:t>
            </a:r>
            <a:r>
              <a:rPr lang="en-US" sz="2400" dirty="0" smtClean="0"/>
              <a:t>:</a:t>
            </a:r>
            <a:endParaRPr lang="en-US" sz="2400" dirty="0"/>
          </a:p>
          <a:p>
            <a:r>
              <a:rPr lang="en-US" sz="2000" dirty="0" smtClean="0"/>
              <a:t>The</a:t>
            </a:r>
            <a:r>
              <a:rPr lang="en-US" sz="2000" dirty="0"/>
              <a:t> </a:t>
            </a:r>
            <a:r>
              <a:rPr lang="en-US" sz="2000" b="1" dirty="0"/>
              <a:t>signals</a:t>
            </a:r>
            <a:r>
              <a:rPr lang="en-US" sz="2000" dirty="0"/>
              <a:t> from </a:t>
            </a:r>
            <a:r>
              <a:rPr lang="en-US" sz="2000" b="1" dirty="0"/>
              <a:t>GPS</a:t>
            </a:r>
            <a:r>
              <a:rPr lang="en-US" sz="2000" dirty="0"/>
              <a:t> </a:t>
            </a:r>
            <a:r>
              <a:rPr lang="en-US" sz="2000" dirty="0" smtClean="0"/>
              <a:t>satellites</a:t>
            </a:r>
            <a:r>
              <a:rPr lang="en-US" sz="2000" dirty="0"/>
              <a:t> </a:t>
            </a:r>
            <a:r>
              <a:rPr lang="en-US" sz="2000" b="1" dirty="0"/>
              <a:t>are</a:t>
            </a:r>
            <a:r>
              <a:rPr lang="en-US" sz="2000" dirty="0"/>
              <a:t> exceptionally </a:t>
            </a:r>
            <a:r>
              <a:rPr lang="en-US" sz="2000" b="1" dirty="0"/>
              <a:t>weak</a:t>
            </a:r>
            <a:r>
              <a:rPr lang="en-US" sz="2000" dirty="0"/>
              <a:t>. </a:t>
            </a:r>
            <a:endParaRPr lang="en-US" sz="2000" dirty="0" smtClean="0"/>
          </a:p>
          <a:p>
            <a:r>
              <a:rPr lang="en-US" sz="2000" dirty="0" smtClean="0"/>
              <a:t>They</a:t>
            </a:r>
            <a:r>
              <a:rPr lang="en-US" sz="2000" dirty="0"/>
              <a:t> </a:t>
            </a:r>
            <a:r>
              <a:rPr lang="en-US" sz="2000" b="1" dirty="0"/>
              <a:t>are</a:t>
            </a:r>
            <a:r>
              <a:rPr lang="en-US" sz="2000" dirty="0"/>
              <a:t> sometimes compared to the strength of a </a:t>
            </a:r>
            <a:r>
              <a:rPr lang="en-US" sz="2000" dirty="0">
                <a:solidFill>
                  <a:srgbClr val="FF0000"/>
                </a:solidFill>
              </a:rPr>
              <a:t>40 </a:t>
            </a:r>
            <a:r>
              <a:rPr lang="en-US" sz="2000" dirty="0" smtClean="0">
                <a:solidFill>
                  <a:srgbClr val="FF0000"/>
                </a:solidFill>
              </a:rPr>
              <a:t>watt light bulb </a:t>
            </a:r>
            <a:r>
              <a:rPr lang="en-US" sz="2000" dirty="0" smtClean="0"/>
              <a:t>on </a:t>
            </a:r>
            <a:r>
              <a:rPr lang="en-US" sz="2000" dirty="0"/>
              <a:t>the </a:t>
            </a:r>
            <a:r>
              <a:rPr lang="en-US" sz="2000" b="1" dirty="0"/>
              <a:t>moon</a:t>
            </a:r>
            <a:r>
              <a:rPr lang="en-US" sz="2000" dirty="0"/>
              <a:t> as seen from the </a:t>
            </a:r>
            <a:r>
              <a:rPr lang="en-US" sz="2000" dirty="0" smtClean="0"/>
              <a:t>earth.</a:t>
            </a:r>
            <a:endParaRPr lang="en-US" sz="2000" dirty="0"/>
          </a:p>
        </p:txBody>
      </p:sp>
      <p:grpSp>
        <p:nvGrpSpPr>
          <p:cNvPr id="6" name="Group 5"/>
          <p:cNvGrpSpPr/>
          <p:nvPr/>
        </p:nvGrpSpPr>
        <p:grpSpPr>
          <a:xfrm>
            <a:off x="3835400" y="4267200"/>
            <a:ext cx="4754880" cy="2194560"/>
            <a:chOff x="3835401" y="4267200"/>
            <a:chExt cx="3632199" cy="2133600"/>
          </a:xfrm>
        </p:grpSpPr>
        <p:pic>
          <p:nvPicPr>
            <p:cNvPr id="1026" name="Picture 2" descr="Earth and Moon: Student-Built Model | Perkins eLearn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62" r="18750" b="9091"/>
            <a:stretch/>
          </p:blipFill>
          <p:spPr bwMode="auto">
            <a:xfrm>
              <a:off x="3835401" y="4267200"/>
              <a:ext cx="3632199" cy="2133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5715000" y="4800600"/>
              <a:ext cx="114300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685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590800"/>
          </a:xfrm>
        </p:spPr>
        <p:txBody>
          <a:bodyPr>
            <a:normAutofit/>
          </a:bodyPr>
          <a:lstStyle/>
          <a:p>
            <a:pPr>
              <a:lnSpc>
                <a:spcPct val="120000"/>
              </a:lnSpc>
              <a:spcBef>
                <a:spcPts val="600"/>
              </a:spcBef>
            </a:pPr>
            <a:r>
              <a:rPr lang="en-US" sz="2200" dirty="0" smtClean="0"/>
              <a:t>Often </a:t>
            </a:r>
            <a:r>
              <a:rPr lang="en-US" sz="2200" dirty="0"/>
              <a:t>in </a:t>
            </a:r>
            <a:r>
              <a:rPr lang="en-US" sz="2200" dirty="0" smtClean="0"/>
              <a:t>FDMA+CDMA format</a:t>
            </a:r>
          </a:p>
          <a:p>
            <a:pPr>
              <a:lnSpc>
                <a:spcPct val="120000"/>
              </a:lnSpc>
              <a:spcBef>
                <a:spcPts val="600"/>
              </a:spcBef>
            </a:pPr>
            <a:r>
              <a:rPr lang="en-US" sz="2200" dirty="0" smtClean="0"/>
              <a:t>Considered </a:t>
            </a:r>
            <a:r>
              <a:rPr lang="en-US" sz="2200" dirty="0"/>
              <a:t>most efficient; </a:t>
            </a:r>
            <a:r>
              <a:rPr lang="en-US" sz="2200" dirty="0" smtClean="0"/>
              <a:t>creates a capacity that is triple </a:t>
            </a:r>
            <a:r>
              <a:rPr lang="en-US" sz="2200" dirty="0"/>
              <a:t>that of comparable </a:t>
            </a:r>
            <a:r>
              <a:rPr lang="en-US" sz="2200" dirty="0" smtClean="0"/>
              <a:t>TDMA</a:t>
            </a:r>
          </a:p>
          <a:p>
            <a:pPr>
              <a:lnSpc>
                <a:spcPct val="120000"/>
              </a:lnSpc>
              <a:spcBef>
                <a:spcPts val="600"/>
              </a:spcBef>
            </a:pPr>
            <a:r>
              <a:rPr lang="en-US" sz="2200" dirty="0" smtClean="0"/>
              <a:t>Generally CDMA &gt;TDMA &gt;FDMA</a:t>
            </a:r>
            <a:endParaRPr lang="en-US" sz="2200" dirty="0"/>
          </a:p>
        </p:txBody>
      </p:sp>
      <p:sp>
        <p:nvSpPr>
          <p:cNvPr id="2" name="Title 1"/>
          <p:cNvSpPr>
            <a:spLocks noGrp="1"/>
          </p:cNvSpPr>
          <p:nvPr>
            <p:ph type="title"/>
          </p:nvPr>
        </p:nvSpPr>
        <p:spPr>
          <a:xfrm>
            <a:off x="457200" y="457200"/>
            <a:ext cx="8229600" cy="1143000"/>
          </a:xfrm>
        </p:spPr>
        <p:txBody>
          <a:bodyPr>
            <a:normAutofit/>
          </a:bodyPr>
          <a:lstStyle/>
          <a:p>
            <a:r>
              <a:rPr lang="en-US" dirty="0"/>
              <a:t>Code Division Multiple </a:t>
            </a:r>
            <a:r>
              <a:rPr lang="en-US" dirty="0" smtClean="0"/>
              <a:t>Access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24</a:t>
            </a:fld>
            <a:endParaRPr lang="en-US"/>
          </a:p>
        </p:txBody>
      </p:sp>
    </p:spTree>
    <p:extLst>
      <p:ext uri="{BB962C8B-B14F-4D97-AF65-F5344CB8AC3E}">
        <p14:creationId xmlns:p14="http://schemas.microsoft.com/office/powerpoint/2010/main" val="2191994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80" r="3469" b="2836"/>
          <a:stretch/>
        </p:blipFill>
        <p:spPr bwMode="auto">
          <a:xfrm>
            <a:off x="968644" y="152400"/>
            <a:ext cx="7946756"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25</a:t>
            </a:fld>
            <a:endParaRPr lang="en-US"/>
          </a:p>
        </p:txBody>
      </p:sp>
    </p:spTree>
    <p:extLst>
      <p:ext uri="{BB962C8B-B14F-4D97-AF65-F5344CB8AC3E}">
        <p14:creationId xmlns:p14="http://schemas.microsoft.com/office/powerpoint/2010/main" val="2836836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995928"/>
            <a:ext cx="8915400" cy="2176272"/>
          </a:xfrm>
        </p:spPr>
        <p:txBody>
          <a:bodyPr>
            <a:normAutofit/>
          </a:bodyPr>
          <a:lstStyle/>
          <a:p>
            <a:r>
              <a:rPr lang="en-US" sz="1800" dirty="0" smtClean="0"/>
              <a:t>Physical </a:t>
            </a:r>
            <a:r>
              <a:rPr lang="en-US" sz="1800" dirty="0"/>
              <a:t>Channel: Each timeslot on a carrier is referred to as a physical channel</a:t>
            </a:r>
          </a:p>
          <a:p>
            <a:r>
              <a:rPr lang="en-US" sz="1800" dirty="0"/>
              <a:t>Logical Channel: Variety of information is transmitted between the MS </a:t>
            </a:r>
            <a:r>
              <a:rPr lang="en-US" sz="1800" dirty="0" smtClean="0"/>
              <a:t>(Mobile Station) and BTS (Base Transceiver Station). </a:t>
            </a:r>
          </a:p>
          <a:p>
            <a:r>
              <a:rPr lang="en-US" sz="1800" dirty="0" smtClean="0"/>
              <a:t>We have different </a:t>
            </a:r>
            <a:r>
              <a:rPr lang="en-US" sz="1800" dirty="0"/>
              <a:t>types of logical channels:</a:t>
            </a:r>
          </a:p>
          <a:p>
            <a:pPr marL="914400" lvl="1"/>
            <a:r>
              <a:rPr lang="en-US" sz="1400" dirty="0"/>
              <a:t>Traffic channel</a:t>
            </a:r>
          </a:p>
          <a:p>
            <a:pPr marL="914400" lvl="1"/>
            <a:r>
              <a:rPr lang="en-US" sz="1400" dirty="0"/>
              <a:t>Control </a:t>
            </a:r>
            <a:r>
              <a:rPr lang="en-US" sz="1400" dirty="0" smtClean="0"/>
              <a:t>channel</a:t>
            </a:r>
            <a:endParaRPr lang="en-US" sz="1400" dirty="0"/>
          </a:p>
          <a:p>
            <a:endParaRPr lang="en-US" dirty="0"/>
          </a:p>
        </p:txBody>
      </p:sp>
      <p:sp>
        <p:nvSpPr>
          <p:cNvPr id="3" name="Title 2"/>
          <p:cNvSpPr>
            <a:spLocks noGrp="1"/>
          </p:cNvSpPr>
          <p:nvPr>
            <p:ph type="title"/>
          </p:nvPr>
        </p:nvSpPr>
        <p:spPr>
          <a:xfrm>
            <a:off x="76200" y="152400"/>
            <a:ext cx="8991600" cy="1143000"/>
          </a:xfrm>
        </p:spPr>
        <p:txBody>
          <a:bodyPr>
            <a:noAutofit/>
          </a:bodyPr>
          <a:lstStyle/>
          <a:p>
            <a:r>
              <a:rPr lang="en-US" altLang="zh-CN" sz="3400" dirty="0" smtClean="0"/>
              <a:t>Global System for Mobile Communication Channels</a:t>
            </a:r>
            <a:endParaRPr lang="en-US" sz="3400" dirty="0"/>
          </a:p>
        </p:txBody>
      </p:sp>
      <p:sp>
        <p:nvSpPr>
          <p:cNvPr id="8" name="Slide Number Placeholder 7"/>
          <p:cNvSpPr>
            <a:spLocks noGrp="1"/>
          </p:cNvSpPr>
          <p:nvPr>
            <p:ph type="sldNum" sz="quarter" idx="12"/>
          </p:nvPr>
        </p:nvSpPr>
        <p:spPr/>
        <p:txBody>
          <a:bodyPr/>
          <a:lstStyle/>
          <a:p>
            <a:fld id="{40ACE3AC-5466-4CD4-BA12-8A295EFA1D2C}" type="slidenum">
              <a:rPr lang="en-US" smtClean="0"/>
              <a:t>26</a:t>
            </a:fld>
            <a:endParaRPr lang="en-US"/>
          </a:p>
        </p:txBody>
      </p:sp>
      <p:grpSp>
        <p:nvGrpSpPr>
          <p:cNvPr id="12" name="Group 11"/>
          <p:cNvGrpSpPr/>
          <p:nvPr/>
        </p:nvGrpSpPr>
        <p:grpSpPr>
          <a:xfrm>
            <a:off x="838200" y="1371601"/>
            <a:ext cx="6934200" cy="2438399"/>
            <a:chOff x="1143000" y="1219201"/>
            <a:chExt cx="6934200" cy="2438399"/>
          </a:xfrm>
        </p:grpSpPr>
        <p:grpSp>
          <p:nvGrpSpPr>
            <p:cNvPr id="7" name="Group 6"/>
            <p:cNvGrpSpPr/>
            <p:nvPr/>
          </p:nvGrpSpPr>
          <p:grpSpPr>
            <a:xfrm>
              <a:off x="1143000" y="1219201"/>
              <a:ext cx="6833073" cy="2438399"/>
              <a:chOff x="1143000" y="1362075"/>
              <a:chExt cx="6833073" cy="2676525"/>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2075"/>
                <a:ext cx="66325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371600" y="1863923"/>
                <a:ext cx="6604473" cy="1565077"/>
                <a:chOff x="1371600" y="1852255"/>
                <a:chExt cx="6604473" cy="1565077"/>
              </a:xfrm>
            </p:grpSpPr>
            <p:sp>
              <p:nvSpPr>
                <p:cNvPr id="5" name="TextBox 4"/>
                <p:cNvSpPr txBox="1"/>
                <p:nvPr/>
              </p:nvSpPr>
              <p:spPr>
                <a:xfrm>
                  <a:off x="7467600" y="3048000"/>
                  <a:ext cx="508473" cy="369332"/>
                </a:xfrm>
                <a:prstGeom prst="rect">
                  <a:avLst/>
                </a:prstGeom>
                <a:noFill/>
              </p:spPr>
              <p:txBody>
                <a:bodyPr wrap="none" rtlCol="0">
                  <a:spAutoFit/>
                </a:bodyPr>
                <a:lstStyle/>
                <a:p>
                  <a:r>
                    <a:rPr lang="en-US" dirty="0" smtClean="0"/>
                    <a:t>MS</a:t>
                  </a:r>
                  <a:endParaRPr lang="en-US" dirty="0"/>
                </a:p>
              </p:txBody>
            </p:sp>
            <p:sp>
              <p:nvSpPr>
                <p:cNvPr id="4" name="TextBox 3"/>
                <p:cNvSpPr txBox="1"/>
                <p:nvPr/>
              </p:nvSpPr>
              <p:spPr>
                <a:xfrm>
                  <a:off x="1371600" y="1852255"/>
                  <a:ext cx="1447800" cy="405400"/>
                </a:xfrm>
                <a:prstGeom prst="rect">
                  <a:avLst/>
                </a:prstGeom>
                <a:solidFill>
                  <a:schemeClr val="bg1"/>
                </a:solidFill>
              </p:spPr>
              <p:txBody>
                <a:bodyPr wrap="square" rtlCol="0">
                  <a:spAutoFit/>
                </a:bodyPr>
                <a:lstStyle/>
                <a:p>
                  <a:r>
                    <a:rPr lang="en-US" dirty="0" smtClean="0"/>
                    <a:t>           BTS</a:t>
                  </a:r>
                  <a:endParaRPr lang="en-US" dirty="0"/>
                </a:p>
              </p:txBody>
            </p:sp>
          </p:grpSp>
        </p:grpSp>
        <p:sp>
          <p:nvSpPr>
            <p:cNvPr id="9" name="Parallelogram 8"/>
            <p:cNvSpPr/>
            <p:nvPr/>
          </p:nvSpPr>
          <p:spPr>
            <a:xfrm rot="1161109">
              <a:off x="6987983" y="2420840"/>
              <a:ext cx="533400" cy="105264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21" r="22274"/>
            <a:stretch/>
          </p:blipFill>
          <p:spPr bwMode="auto">
            <a:xfrm>
              <a:off x="7500077" y="2225043"/>
              <a:ext cx="577123" cy="108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82927" y="2754868"/>
              <a:ext cx="508473" cy="369332"/>
            </a:xfrm>
            <a:prstGeom prst="rect">
              <a:avLst/>
            </a:prstGeom>
            <a:noFill/>
          </p:spPr>
          <p:txBody>
            <a:bodyPr wrap="none" rtlCol="0">
              <a:spAutoFit/>
            </a:bodyPr>
            <a:lstStyle/>
            <a:p>
              <a:r>
                <a:rPr lang="en-US" dirty="0" smtClean="0"/>
                <a:t>MS</a:t>
              </a:r>
              <a:endParaRPr lang="en-US" dirty="0"/>
            </a:p>
          </p:txBody>
        </p:sp>
      </p:grpSp>
    </p:spTree>
    <p:extLst>
      <p:ext uri="{BB962C8B-B14F-4D97-AF65-F5344CB8AC3E}">
        <p14:creationId xmlns:p14="http://schemas.microsoft.com/office/powerpoint/2010/main" val="806349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0"/>
            <a:ext cx="9067800" cy="4572000"/>
          </a:xfrm>
        </p:spPr>
        <p:txBody>
          <a:bodyPr>
            <a:normAutofit/>
          </a:bodyPr>
          <a:lstStyle/>
          <a:p>
            <a:pPr>
              <a:lnSpc>
                <a:spcPct val="110000"/>
              </a:lnSpc>
              <a:spcBef>
                <a:spcPts val="600"/>
              </a:spcBef>
            </a:pPr>
            <a:r>
              <a:rPr lang="en-US" sz="1900" dirty="0" smtClean="0"/>
              <a:t>BCCH, Broadcast Control Channel: </a:t>
            </a:r>
            <a:r>
              <a:rPr lang="en-US" sz="1900" dirty="0" smtClean="0">
                <a:solidFill>
                  <a:srgbClr val="FF0000"/>
                </a:solidFill>
              </a:rPr>
              <a:t>downlink channel </a:t>
            </a:r>
            <a:r>
              <a:rPr lang="en-US" sz="1900" dirty="0" smtClean="0"/>
              <a:t>that contains detailed network and cell specific information such as:</a:t>
            </a:r>
          </a:p>
          <a:p>
            <a:pPr lvl="1">
              <a:lnSpc>
                <a:spcPct val="110000"/>
              </a:lnSpc>
              <a:spcBef>
                <a:spcPts val="600"/>
              </a:spcBef>
            </a:pPr>
            <a:r>
              <a:rPr lang="en-US" sz="1500" dirty="0" smtClean="0"/>
              <a:t>Frequency used by the cell and its neighboring cells</a:t>
            </a:r>
          </a:p>
          <a:p>
            <a:pPr lvl="1">
              <a:lnSpc>
                <a:spcPct val="110000"/>
              </a:lnSpc>
              <a:spcBef>
                <a:spcPts val="0"/>
              </a:spcBef>
            </a:pPr>
            <a:r>
              <a:rPr lang="en-US" sz="1500" dirty="0" smtClean="0"/>
              <a:t>Frequency HSN (Hopping Sequence Number)</a:t>
            </a:r>
          </a:p>
          <a:p>
            <a:pPr lvl="1">
              <a:lnSpc>
                <a:spcPct val="110000"/>
              </a:lnSpc>
              <a:spcBef>
                <a:spcPts val="0"/>
              </a:spcBef>
            </a:pPr>
            <a:r>
              <a:rPr lang="en-US" sz="1500" dirty="0" smtClean="0"/>
              <a:t>Max output power allowed in the cell, </a:t>
            </a:r>
            <a:r>
              <a:rPr lang="en-US" sz="1500" dirty="0" err="1" smtClean="0"/>
              <a:t>etc</a:t>
            </a:r>
            <a:endParaRPr lang="en-US" sz="1900" dirty="0" smtClean="0"/>
          </a:p>
          <a:p>
            <a:pPr>
              <a:lnSpc>
                <a:spcPct val="110000"/>
              </a:lnSpc>
              <a:spcBef>
                <a:spcPts val="600"/>
              </a:spcBef>
            </a:pPr>
            <a:r>
              <a:rPr lang="en-US" sz="1900" dirty="0" smtClean="0"/>
              <a:t>RACH, Random Access Channel: </a:t>
            </a:r>
            <a:r>
              <a:rPr lang="en-US" sz="1900" dirty="0" smtClean="0">
                <a:solidFill>
                  <a:srgbClr val="FF0000"/>
                </a:solidFill>
              </a:rPr>
              <a:t>uplink channel</a:t>
            </a:r>
            <a:r>
              <a:rPr lang="en-US" sz="1900" dirty="0" smtClean="0"/>
              <a:t> with a random signal</a:t>
            </a:r>
          </a:p>
          <a:p>
            <a:pPr>
              <a:lnSpc>
                <a:spcPct val="110000"/>
              </a:lnSpc>
              <a:spcBef>
                <a:spcPts val="600"/>
              </a:spcBef>
            </a:pPr>
            <a:r>
              <a:rPr lang="en-US" sz="1900" dirty="0" smtClean="0"/>
              <a:t>AGCH, Access Grant Channel: </a:t>
            </a:r>
            <a:r>
              <a:rPr lang="en-US" sz="1900" dirty="0" smtClean="0">
                <a:solidFill>
                  <a:srgbClr val="FF0000"/>
                </a:solidFill>
              </a:rPr>
              <a:t>downlink channel </a:t>
            </a:r>
            <a:r>
              <a:rPr lang="en-US" sz="1900" dirty="0" smtClean="0"/>
              <a:t>in reply to the RACH</a:t>
            </a:r>
          </a:p>
          <a:p>
            <a:pPr>
              <a:lnSpc>
                <a:spcPct val="110000"/>
              </a:lnSpc>
              <a:spcBef>
                <a:spcPts val="600"/>
              </a:spcBef>
            </a:pPr>
            <a:r>
              <a:rPr lang="en-US" sz="1900" dirty="0" smtClean="0"/>
              <a:t>SDCCH, Stand Alone Dedicated Control Channel</a:t>
            </a:r>
            <a:r>
              <a:rPr lang="en-US" sz="1900" dirty="0" smtClean="0">
                <a:solidFill>
                  <a:srgbClr val="FF0000"/>
                </a:solidFill>
              </a:rPr>
              <a:t>: bi-directional channel </a:t>
            </a:r>
            <a:r>
              <a:rPr lang="en-US" sz="1900" dirty="0" smtClean="0"/>
              <a:t>used for</a:t>
            </a:r>
          </a:p>
          <a:p>
            <a:pPr marL="914400" lvl="1">
              <a:lnSpc>
                <a:spcPct val="110000"/>
              </a:lnSpc>
              <a:spcBef>
                <a:spcPts val="600"/>
              </a:spcBef>
            </a:pPr>
            <a:r>
              <a:rPr lang="en-US" sz="1500" dirty="0" smtClean="0"/>
              <a:t>System signaling</a:t>
            </a:r>
          </a:p>
          <a:p>
            <a:pPr marL="914400" lvl="1">
              <a:lnSpc>
                <a:spcPct val="110000"/>
              </a:lnSpc>
              <a:spcBef>
                <a:spcPts val="0"/>
              </a:spcBef>
            </a:pPr>
            <a:r>
              <a:rPr lang="en-US" sz="1500" dirty="0" smtClean="0"/>
              <a:t>Call setup</a:t>
            </a:r>
          </a:p>
          <a:p>
            <a:pPr marL="914400" lvl="1">
              <a:lnSpc>
                <a:spcPct val="110000"/>
              </a:lnSpc>
              <a:spcBef>
                <a:spcPts val="0"/>
              </a:spcBef>
            </a:pPr>
            <a:r>
              <a:rPr lang="en-US" sz="1500" dirty="0" smtClean="0"/>
              <a:t>Authentication</a:t>
            </a:r>
          </a:p>
          <a:p>
            <a:pPr marL="914400" lvl="1">
              <a:lnSpc>
                <a:spcPct val="110000"/>
              </a:lnSpc>
              <a:spcBef>
                <a:spcPts val="0"/>
              </a:spcBef>
            </a:pPr>
            <a:r>
              <a:rPr lang="en-US" sz="1500" dirty="0" smtClean="0"/>
              <a:t>Location Update, </a:t>
            </a:r>
            <a:r>
              <a:rPr lang="en-US" sz="1500" dirty="0" err="1" smtClean="0"/>
              <a:t>etc</a:t>
            </a:r>
            <a:endParaRPr lang="en-US" sz="1500" dirty="0" smtClean="0"/>
          </a:p>
          <a:p>
            <a:endParaRPr lang="en-US" dirty="0"/>
          </a:p>
        </p:txBody>
      </p:sp>
      <p:sp>
        <p:nvSpPr>
          <p:cNvPr id="3" name="Title 2"/>
          <p:cNvSpPr>
            <a:spLocks noGrp="1"/>
          </p:cNvSpPr>
          <p:nvPr>
            <p:ph type="title"/>
          </p:nvPr>
        </p:nvSpPr>
        <p:spPr>
          <a:xfrm>
            <a:off x="152400" y="99874"/>
            <a:ext cx="8860632" cy="1195526"/>
          </a:xfrm>
        </p:spPr>
        <p:txBody>
          <a:bodyPr>
            <a:normAutofit/>
          </a:bodyPr>
          <a:lstStyle/>
          <a:p>
            <a:r>
              <a:rPr lang="en-US" sz="2900" dirty="0">
                <a:latin typeface="Arial Narrow" panose="020B0606020202030204" pitchFamily="34" charset="0"/>
              </a:rPr>
              <a:t>Global System for Mobile Communications </a:t>
            </a:r>
            <a:r>
              <a:rPr lang="en-US" sz="2900" dirty="0" smtClean="0">
                <a:latin typeface="Arial Narrow" panose="020B0606020202030204" pitchFamily="34" charset="0"/>
              </a:rPr>
              <a:t>(</a:t>
            </a:r>
            <a:r>
              <a:rPr lang="en-US" altLang="zh-CN" sz="2900" dirty="0" smtClean="0">
                <a:latin typeface="Arial Narrow" panose="020B0606020202030204" pitchFamily="34" charset="0"/>
              </a:rPr>
              <a:t>GSM) </a:t>
            </a:r>
            <a:r>
              <a:rPr lang="en-US" altLang="zh-CN" sz="2900" dirty="0" smtClean="0">
                <a:latin typeface="Arial Narrow" panose="020B0606020202030204" pitchFamily="34" charset="0"/>
              </a:rPr>
              <a:t>Channels</a:t>
            </a:r>
            <a:endParaRPr lang="en-US" sz="29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40ACE3AC-5466-4CD4-BA12-8A295EFA1D2C}" type="slidenum">
              <a:rPr lang="en-US" smtClean="0"/>
              <a:t>27</a:t>
            </a:fld>
            <a:endParaRPr lang="en-US"/>
          </a:p>
        </p:txBody>
      </p:sp>
    </p:spTree>
    <p:extLst>
      <p:ext uri="{BB962C8B-B14F-4D97-AF65-F5344CB8AC3E}">
        <p14:creationId xmlns:p14="http://schemas.microsoft.com/office/powerpoint/2010/main" val="3668328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p:cNvSpPr>
            <a:spLocks noGrp="1"/>
          </p:cNvSpPr>
          <p:nvPr>
            <p:ph idx="1"/>
          </p:nvPr>
        </p:nvSpPr>
        <p:spPr>
          <a:xfrm>
            <a:off x="457200" y="1524000"/>
            <a:ext cx="8229600" cy="4711891"/>
          </a:xfrm>
        </p:spPr>
        <p:txBody>
          <a:bodyPr/>
          <a:lstStyle/>
          <a:p>
            <a:pPr eaLnBrk="1" hangingPunct="1"/>
            <a:r>
              <a:rPr lang="en-US" altLang="zh-CN" sz="2400" dirty="0" smtClean="0"/>
              <a:t>Originally designed on 900MHz range, now also available on 800MHz, 1800MHz and 1900 MHz ranges.</a:t>
            </a:r>
          </a:p>
          <a:p>
            <a:pPr eaLnBrk="1" hangingPunct="1">
              <a:spcBef>
                <a:spcPts val="1200"/>
              </a:spcBef>
            </a:pPr>
            <a:r>
              <a:rPr lang="en-US" altLang="zh-CN" sz="2400" dirty="0" smtClean="0"/>
              <a:t>Separate </a:t>
            </a:r>
            <a:r>
              <a:rPr lang="en-US" altLang="zh-CN" sz="2400" dirty="0" smtClean="0">
                <a:solidFill>
                  <a:srgbClr val="FFCC00"/>
                </a:solidFill>
              </a:rPr>
              <a:t>Uplink</a:t>
            </a:r>
            <a:r>
              <a:rPr lang="en-US" altLang="zh-CN" sz="2400" dirty="0" smtClean="0"/>
              <a:t> and </a:t>
            </a:r>
            <a:r>
              <a:rPr lang="en-US" altLang="zh-CN" sz="2400" dirty="0" smtClean="0">
                <a:solidFill>
                  <a:schemeClr val="bg2">
                    <a:lumMod val="50000"/>
                  </a:schemeClr>
                </a:solidFill>
              </a:rPr>
              <a:t>Downlink</a:t>
            </a:r>
            <a:r>
              <a:rPr lang="en-US" altLang="zh-CN" sz="2400" dirty="0" smtClean="0"/>
              <a:t> frequencies</a:t>
            </a:r>
          </a:p>
          <a:p>
            <a:pPr lvl="1" eaLnBrk="1" hangingPunct="1"/>
            <a:r>
              <a:rPr lang="en-US" altLang="zh-CN" sz="2000" dirty="0" smtClean="0"/>
              <a:t>One example channel on the 1800 MHz frequency band, where RF carriers are spaced every 200 MHz</a:t>
            </a:r>
            <a:endParaRPr lang="zh-CN" altLang="en-US" sz="2000" dirty="0" smtClean="0"/>
          </a:p>
        </p:txBody>
      </p:sp>
      <p:sp>
        <p:nvSpPr>
          <p:cNvPr id="17410" name="标题 1"/>
          <p:cNvSpPr>
            <a:spLocks noGrp="1"/>
          </p:cNvSpPr>
          <p:nvPr>
            <p:ph type="title"/>
          </p:nvPr>
        </p:nvSpPr>
        <p:spPr>
          <a:xfrm>
            <a:off x="457200" y="274638"/>
            <a:ext cx="8229600" cy="944562"/>
          </a:xfrm>
        </p:spPr>
        <p:txBody>
          <a:bodyPr/>
          <a:lstStyle/>
          <a:p>
            <a:pPr eaLnBrk="1" hangingPunct="1"/>
            <a:r>
              <a:rPr lang="en-US" altLang="zh-CN" dirty="0" smtClean="0"/>
              <a:t>GSM Frequencies</a:t>
            </a:r>
            <a:endParaRPr lang="zh-CN" altLang="en-US" dirty="0" smtClean="0"/>
          </a:p>
        </p:txBody>
      </p:sp>
      <p:grpSp>
        <p:nvGrpSpPr>
          <p:cNvPr id="2" name="Group 1"/>
          <p:cNvGrpSpPr>
            <a:grpSpLocks noChangeAspect="1"/>
          </p:cNvGrpSpPr>
          <p:nvPr/>
        </p:nvGrpSpPr>
        <p:grpSpPr>
          <a:xfrm>
            <a:off x="1439889" y="4066793"/>
            <a:ext cx="5646711" cy="1724407"/>
            <a:chOff x="828982" y="4235177"/>
            <a:chExt cx="7072006" cy="2482374"/>
          </a:xfrm>
        </p:grpSpPr>
        <p:sp>
          <p:nvSpPr>
            <p:cNvPr id="17412" name="Rectangle 2"/>
            <p:cNvSpPr>
              <a:spLocks noChangeArrowheads="1"/>
            </p:cNvSpPr>
            <p:nvPr/>
          </p:nvSpPr>
          <p:spPr bwMode="auto">
            <a:xfrm>
              <a:off x="1042988" y="4652963"/>
              <a:ext cx="2971800" cy="609600"/>
            </a:xfrm>
            <a:prstGeom prst="rect">
              <a:avLst/>
            </a:prstGeom>
            <a:solidFill>
              <a:srgbClr val="FFFF99"/>
            </a:solidFill>
            <a:ln w="22225">
              <a:solidFill>
                <a:schemeClr val="tx1"/>
              </a:solidFill>
              <a:miter lim="800000"/>
              <a:headEnd/>
              <a:tailEnd/>
            </a:ln>
          </p:spPr>
          <p:txBody>
            <a:bodyPr wrap="none" anchor="ctr"/>
            <a:lstStyle/>
            <a:p>
              <a:endParaRPr lang="zh-CN" altLang="zh-CN"/>
            </a:p>
          </p:txBody>
        </p:sp>
        <p:sp>
          <p:nvSpPr>
            <p:cNvPr id="17413" name="Rectangle 3"/>
            <p:cNvSpPr>
              <a:spLocks noChangeArrowheads="1"/>
            </p:cNvSpPr>
            <p:nvPr/>
          </p:nvSpPr>
          <p:spPr bwMode="auto">
            <a:xfrm>
              <a:off x="4929188" y="4652963"/>
              <a:ext cx="2971800" cy="609600"/>
            </a:xfrm>
            <a:prstGeom prst="rect">
              <a:avLst/>
            </a:prstGeom>
            <a:solidFill>
              <a:srgbClr val="CCFFFF"/>
            </a:solidFill>
            <a:ln w="22225">
              <a:solidFill>
                <a:schemeClr val="tx1"/>
              </a:solidFill>
              <a:miter lim="800000"/>
              <a:headEnd/>
              <a:tailEnd/>
            </a:ln>
          </p:spPr>
          <p:txBody>
            <a:bodyPr wrap="none" anchor="ctr"/>
            <a:lstStyle/>
            <a:p>
              <a:endParaRPr lang="zh-CN" altLang="zh-CN"/>
            </a:p>
          </p:txBody>
        </p:sp>
        <p:sp>
          <p:nvSpPr>
            <p:cNvPr id="17414" name="Text Box 4"/>
            <p:cNvSpPr txBox="1">
              <a:spLocks noChangeArrowheads="1"/>
            </p:cNvSpPr>
            <p:nvPr/>
          </p:nvSpPr>
          <p:spPr bwMode="auto">
            <a:xfrm>
              <a:off x="874713" y="5299076"/>
              <a:ext cx="861950"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1710 MHz</a:t>
              </a:r>
            </a:p>
          </p:txBody>
        </p:sp>
        <p:sp>
          <p:nvSpPr>
            <p:cNvPr id="17415" name="Line 5"/>
            <p:cNvSpPr>
              <a:spLocks noChangeShapeType="1"/>
            </p:cNvSpPr>
            <p:nvPr/>
          </p:nvSpPr>
          <p:spPr bwMode="auto">
            <a:xfrm>
              <a:off x="3938588" y="4652963"/>
              <a:ext cx="1066800"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6"/>
            <p:cNvSpPr>
              <a:spLocks noChangeShapeType="1"/>
            </p:cNvSpPr>
            <p:nvPr/>
          </p:nvSpPr>
          <p:spPr bwMode="auto">
            <a:xfrm>
              <a:off x="3938588" y="5262563"/>
              <a:ext cx="1066800"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7"/>
            <p:cNvSpPr txBox="1">
              <a:spLocks noChangeArrowheads="1"/>
            </p:cNvSpPr>
            <p:nvPr/>
          </p:nvSpPr>
          <p:spPr bwMode="auto">
            <a:xfrm>
              <a:off x="6948558" y="5299076"/>
              <a:ext cx="861950"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1880 MHz</a:t>
              </a:r>
            </a:p>
          </p:txBody>
        </p:sp>
        <p:sp>
          <p:nvSpPr>
            <p:cNvPr id="17418" name="Text Box 8"/>
            <p:cNvSpPr txBox="1">
              <a:spLocks noChangeArrowheads="1"/>
            </p:cNvSpPr>
            <p:nvPr/>
          </p:nvSpPr>
          <p:spPr bwMode="auto">
            <a:xfrm>
              <a:off x="4852988" y="5299076"/>
              <a:ext cx="861950"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1805 MHz</a:t>
              </a:r>
            </a:p>
          </p:txBody>
        </p:sp>
        <p:sp>
          <p:nvSpPr>
            <p:cNvPr id="17419" name="Text Box 9"/>
            <p:cNvSpPr txBox="1">
              <a:spLocks noChangeArrowheads="1"/>
            </p:cNvSpPr>
            <p:nvPr/>
          </p:nvSpPr>
          <p:spPr bwMode="auto">
            <a:xfrm>
              <a:off x="3176588" y="5299076"/>
              <a:ext cx="861950"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1785 MHz</a:t>
              </a:r>
            </a:p>
          </p:txBody>
        </p:sp>
        <p:sp>
          <p:nvSpPr>
            <p:cNvPr id="17420" name="Text Box 10"/>
            <p:cNvSpPr txBox="1">
              <a:spLocks noChangeArrowheads="1"/>
            </p:cNvSpPr>
            <p:nvPr/>
          </p:nvSpPr>
          <p:spPr bwMode="auto">
            <a:xfrm>
              <a:off x="1452563" y="4235177"/>
              <a:ext cx="1644148"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UPLINK FREQUENCIES</a:t>
              </a:r>
              <a:endParaRPr lang="en-US" altLang="zh-CN" sz="1200" dirty="0">
                <a:solidFill>
                  <a:srgbClr val="3333CC"/>
                </a:solidFill>
                <a:latin typeface="Times New Roman" pitchFamily="18" charset="0"/>
              </a:endParaRPr>
            </a:p>
          </p:txBody>
        </p:sp>
        <p:sp>
          <p:nvSpPr>
            <p:cNvPr id="17421" name="Text Box 11"/>
            <p:cNvSpPr txBox="1">
              <a:spLocks noChangeArrowheads="1"/>
            </p:cNvSpPr>
            <p:nvPr/>
          </p:nvSpPr>
          <p:spPr bwMode="auto">
            <a:xfrm>
              <a:off x="5157789" y="4235177"/>
              <a:ext cx="1912719"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DOWNLINK FREQUENCIES</a:t>
              </a:r>
              <a:endParaRPr lang="en-US" altLang="zh-CN" sz="1200" dirty="0">
                <a:solidFill>
                  <a:srgbClr val="3333CC"/>
                </a:solidFill>
                <a:latin typeface="Times New Roman" pitchFamily="18" charset="0"/>
              </a:endParaRPr>
            </a:p>
          </p:txBody>
        </p:sp>
        <p:sp>
          <p:nvSpPr>
            <p:cNvPr id="17422" name="AutoShape 12"/>
            <p:cNvSpPr>
              <a:spLocks/>
            </p:cNvSpPr>
            <p:nvPr/>
          </p:nvSpPr>
          <p:spPr bwMode="auto">
            <a:xfrm rot="5400000">
              <a:off x="2719388" y="4043363"/>
              <a:ext cx="685800" cy="3886200"/>
            </a:xfrm>
            <a:prstGeom prst="rightBrace">
              <a:avLst>
                <a:gd name="adj1" fmla="val 47222"/>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p>
          </p:txBody>
        </p:sp>
        <p:sp>
          <p:nvSpPr>
            <p:cNvPr id="17423" name="Text Box 13"/>
            <p:cNvSpPr txBox="1">
              <a:spLocks noChangeArrowheads="1"/>
            </p:cNvSpPr>
            <p:nvPr/>
          </p:nvSpPr>
          <p:spPr bwMode="auto">
            <a:xfrm>
              <a:off x="828982" y="6385895"/>
              <a:ext cx="4194662" cy="3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en-US" altLang="zh-CN" sz="1200" b="1" dirty="0">
                  <a:solidFill>
                    <a:srgbClr val="3333CC"/>
                  </a:solidFill>
                </a:rPr>
                <a:t>UPLINK AND DOWNLINK FREQUENCY SEPARATED BY 95MHZ</a:t>
              </a:r>
              <a:endParaRPr lang="en-US" altLang="zh-CN" sz="1200" dirty="0">
                <a:solidFill>
                  <a:srgbClr val="3333CC"/>
                </a:solidFill>
                <a:latin typeface="Times New Roman" pitchFamily="18" charset="0"/>
              </a:endParaRPr>
            </a:p>
          </p:txBody>
        </p:sp>
      </p:grpSp>
      <p:sp>
        <p:nvSpPr>
          <p:cNvPr id="3" name="Slide Number Placeholder 2"/>
          <p:cNvSpPr>
            <a:spLocks noGrp="1"/>
          </p:cNvSpPr>
          <p:nvPr>
            <p:ph type="sldNum" sz="quarter" idx="12"/>
          </p:nvPr>
        </p:nvSpPr>
        <p:spPr/>
        <p:txBody>
          <a:bodyPr/>
          <a:lstStyle/>
          <a:p>
            <a:fld id="{40ACE3AC-5466-4CD4-BA12-8A295EFA1D2C}" type="slidenum">
              <a:rPr lang="en-US" smtClean="0"/>
              <a:t>28</a:t>
            </a:fld>
            <a:endParaRPr lang="en-US"/>
          </a:p>
        </p:txBody>
      </p:sp>
    </p:spTree>
    <p:extLst>
      <p:ext uri="{BB962C8B-B14F-4D97-AF65-F5344CB8AC3E}">
        <p14:creationId xmlns:p14="http://schemas.microsoft.com/office/powerpoint/2010/main" val="1804950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en-US" altLang="zh-CN" smtClean="0"/>
              <a:t>GSM Architecture</a:t>
            </a:r>
            <a:endParaRPr lang="zh-CN" altLang="en-US" smtClean="0"/>
          </a:p>
        </p:txBody>
      </p:sp>
      <p:sp>
        <p:nvSpPr>
          <p:cNvPr id="2" name="Slide Number Placeholder 1"/>
          <p:cNvSpPr>
            <a:spLocks noGrp="1"/>
          </p:cNvSpPr>
          <p:nvPr>
            <p:ph type="sldNum" sz="quarter" idx="12"/>
          </p:nvPr>
        </p:nvSpPr>
        <p:spPr/>
        <p:txBody>
          <a:bodyPr/>
          <a:lstStyle/>
          <a:p>
            <a:fld id="{40ACE3AC-5466-4CD4-BA12-8A295EFA1D2C}" type="slidenum">
              <a:rPr lang="en-US" smtClean="0"/>
              <a:t>29</a:t>
            </a:fld>
            <a:endParaRPr lang="en-US"/>
          </a:p>
        </p:txBody>
      </p:sp>
      <p:grpSp>
        <p:nvGrpSpPr>
          <p:cNvPr id="7" name="Group 6"/>
          <p:cNvGrpSpPr/>
          <p:nvPr/>
        </p:nvGrpSpPr>
        <p:grpSpPr>
          <a:xfrm>
            <a:off x="304800" y="1371600"/>
            <a:ext cx="8610600" cy="4724400"/>
            <a:chOff x="533400" y="1628775"/>
            <a:chExt cx="8506540" cy="4591824"/>
          </a:xfrm>
        </p:grpSpPr>
        <p:sp>
          <p:nvSpPr>
            <p:cNvPr id="4" name="TextBox 3"/>
            <p:cNvSpPr txBox="1"/>
            <p:nvPr/>
          </p:nvSpPr>
          <p:spPr>
            <a:xfrm>
              <a:off x="2311180" y="5943600"/>
              <a:ext cx="4137960" cy="276999"/>
            </a:xfrm>
            <a:prstGeom prst="rect">
              <a:avLst/>
            </a:prstGeom>
            <a:noFill/>
          </p:spPr>
          <p:txBody>
            <a:bodyPr wrap="square" rtlCol="0">
              <a:spAutoFit/>
            </a:bodyPr>
            <a:lstStyle/>
            <a:p>
              <a:r>
                <a:rPr lang="en-US" sz="1200" dirty="0" smtClean="0">
                  <a:latin typeface="Arial Narrow" pitchFamily="34" charset="0"/>
                </a:rPr>
                <a:t>Glossary: MS, MSSIM, BTS, BSC, MSC, VLR, GMSC, HLR, PSTN </a:t>
              </a:r>
            </a:p>
          </p:txBody>
        </p:sp>
        <p:grpSp>
          <p:nvGrpSpPr>
            <p:cNvPr id="3" name="Group 2"/>
            <p:cNvGrpSpPr/>
            <p:nvPr/>
          </p:nvGrpSpPr>
          <p:grpSpPr>
            <a:xfrm>
              <a:off x="533400" y="1628775"/>
              <a:ext cx="7772400" cy="4314825"/>
              <a:chOff x="533400" y="1628775"/>
              <a:chExt cx="7772400" cy="4314825"/>
            </a:xfrm>
          </p:grpSpPr>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28775"/>
                <a:ext cx="77724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21" r="22274"/>
              <a:stretch/>
            </p:blipFill>
            <p:spPr bwMode="auto">
              <a:xfrm>
                <a:off x="720505" y="2209801"/>
                <a:ext cx="498696" cy="9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7319084" y="3276600"/>
              <a:ext cx="1720856" cy="584775"/>
            </a:xfrm>
            <a:prstGeom prst="rect">
              <a:avLst/>
            </a:prstGeom>
            <a:noFill/>
          </p:spPr>
          <p:txBody>
            <a:bodyPr wrap="none" rtlCol="0">
              <a:spAutoFit/>
            </a:bodyPr>
            <a:lstStyle/>
            <a:p>
              <a:r>
                <a:rPr lang="en-US" sz="1600" b="1" dirty="0" smtClean="0">
                  <a:latin typeface="Arial Narrow" pitchFamily="34" charset="0"/>
                </a:rPr>
                <a:t>Public Switched </a:t>
              </a:r>
            </a:p>
            <a:p>
              <a:r>
                <a:rPr lang="en-US" sz="1600" b="1" dirty="0" smtClean="0">
                  <a:latin typeface="Arial Narrow" pitchFamily="34" charset="0"/>
                </a:rPr>
                <a:t>Telephone Network</a:t>
              </a:r>
              <a:endParaRPr lang="en-US" sz="1600" b="1" dirty="0">
                <a:latin typeface="Arial Narrow" pitchFamily="34" charset="0"/>
              </a:endParaRPr>
            </a:p>
          </p:txBody>
        </p:sp>
      </p:grpSp>
    </p:spTree>
    <p:extLst>
      <p:ext uri="{BB962C8B-B14F-4D97-AF65-F5344CB8AC3E}">
        <p14:creationId xmlns:p14="http://schemas.microsoft.com/office/powerpoint/2010/main" val="52637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3306763"/>
          </a:xfrm>
        </p:spPr>
        <p:txBody>
          <a:bodyPr>
            <a:normAutofit/>
          </a:bodyPr>
          <a:lstStyle/>
          <a:p>
            <a:pPr>
              <a:lnSpc>
                <a:spcPct val="140000"/>
              </a:lnSpc>
            </a:pPr>
            <a:r>
              <a:rPr lang="en-US" sz="2200" dirty="0"/>
              <a:t>High mobile phone </a:t>
            </a:r>
            <a:r>
              <a:rPr lang="en-US" sz="2200" dirty="0" smtClean="0"/>
              <a:t>penetration</a:t>
            </a:r>
            <a:endParaRPr lang="en-US" sz="2200" dirty="0"/>
          </a:p>
          <a:p>
            <a:pPr>
              <a:lnSpc>
                <a:spcPct val="140000"/>
              </a:lnSpc>
            </a:pPr>
            <a:r>
              <a:rPr lang="en-US" sz="2200" dirty="0"/>
              <a:t>Convergence of the </a:t>
            </a:r>
            <a:r>
              <a:rPr lang="en-US" sz="2200" dirty="0" smtClean="0"/>
              <a:t>Internet </a:t>
            </a:r>
            <a:r>
              <a:rPr lang="en-US" sz="2200" dirty="0"/>
              <a:t>and the mobile devices</a:t>
            </a:r>
          </a:p>
          <a:p>
            <a:pPr>
              <a:lnSpc>
                <a:spcPct val="140000"/>
              </a:lnSpc>
            </a:pPr>
            <a:r>
              <a:rPr lang="en-US" sz="2200" dirty="0"/>
              <a:t>Improvements in </a:t>
            </a:r>
            <a:r>
              <a:rPr lang="en-US" sz="2200" dirty="0" smtClean="0"/>
              <a:t>technology: </a:t>
            </a:r>
            <a:r>
              <a:rPr lang="en-US" sz="2200" dirty="0"/>
              <a:t>transition </a:t>
            </a:r>
            <a:r>
              <a:rPr lang="en-US" sz="2200" dirty="0" smtClean="0"/>
              <a:t>from 1</a:t>
            </a:r>
            <a:r>
              <a:rPr lang="en-US" sz="2200" baseline="30000" dirty="0" smtClean="0"/>
              <a:t>st</a:t>
            </a:r>
            <a:r>
              <a:rPr lang="en-US" sz="2200" dirty="0" smtClean="0"/>
              <a:t> to 2</a:t>
            </a:r>
            <a:r>
              <a:rPr lang="en-US" sz="2200" baseline="30000" dirty="0" smtClean="0"/>
              <a:t>nd</a:t>
            </a:r>
            <a:r>
              <a:rPr lang="en-US" sz="2200" dirty="0" smtClean="0"/>
              <a:t>, 3</a:t>
            </a:r>
            <a:r>
              <a:rPr lang="en-US" sz="2200" baseline="30000" dirty="0" smtClean="0"/>
              <a:t>rd</a:t>
            </a:r>
            <a:r>
              <a:rPr lang="en-US" sz="2200" dirty="0" smtClean="0"/>
              <a:t>, 4</a:t>
            </a:r>
            <a:r>
              <a:rPr lang="en-US" sz="2200" baseline="30000" dirty="0" smtClean="0"/>
              <a:t>th</a:t>
            </a:r>
            <a:r>
              <a:rPr lang="en-US" sz="2200" dirty="0" smtClean="0"/>
              <a:t> and 5</a:t>
            </a:r>
            <a:r>
              <a:rPr lang="en-US" sz="2200" baseline="30000" dirty="0" smtClean="0"/>
              <a:t>th</a:t>
            </a:r>
            <a:r>
              <a:rPr lang="en-US" sz="2200" dirty="0" smtClean="0"/>
              <a:t> generation mobile broadband.</a:t>
            </a:r>
            <a:endParaRPr lang="en-US" sz="2200" dirty="0"/>
          </a:p>
          <a:p>
            <a:pPr>
              <a:lnSpc>
                <a:spcPct val="140000"/>
              </a:lnSpc>
            </a:pPr>
            <a:r>
              <a:rPr lang="en-US" sz="2200" dirty="0"/>
              <a:t>Declining prices: device, service prices</a:t>
            </a:r>
          </a:p>
          <a:p>
            <a:pPr>
              <a:lnSpc>
                <a:spcPct val="140000"/>
              </a:lnSpc>
            </a:pPr>
            <a:r>
              <a:rPr lang="en-US" sz="2200" dirty="0"/>
              <a:t>Explosion of </a:t>
            </a:r>
            <a:r>
              <a:rPr lang="en-US" sz="2200" dirty="0" smtClean="0"/>
              <a:t>e-commerce</a:t>
            </a:r>
            <a:endParaRPr lang="en-US" sz="2200" dirty="0"/>
          </a:p>
        </p:txBody>
      </p:sp>
      <p:sp>
        <p:nvSpPr>
          <p:cNvPr id="2" name="Title 1"/>
          <p:cNvSpPr>
            <a:spLocks noGrp="1"/>
          </p:cNvSpPr>
          <p:nvPr>
            <p:ph type="title"/>
          </p:nvPr>
        </p:nvSpPr>
        <p:spPr/>
        <p:txBody>
          <a:bodyPr/>
          <a:lstStyle/>
          <a:p>
            <a:r>
              <a:rPr lang="en-US" dirty="0" smtClean="0"/>
              <a:t>What drives these technologies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3</a:t>
            </a:fld>
            <a:endParaRPr lang="en-US"/>
          </a:p>
        </p:txBody>
      </p:sp>
    </p:spTree>
    <p:extLst>
      <p:ext uri="{BB962C8B-B14F-4D97-AF65-F5344CB8AC3E}">
        <p14:creationId xmlns:p14="http://schemas.microsoft.com/office/powerpoint/2010/main" val="1151040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4" name="内容占位符 2"/>
              <p:cNvSpPr>
                <a:spLocks noGrp="1"/>
              </p:cNvSpPr>
              <p:nvPr>
                <p:ph idx="1"/>
              </p:nvPr>
            </p:nvSpPr>
            <p:spPr>
              <a:xfrm>
                <a:off x="76200" y="1676400"/>
                <a:ext cx="8991600" cy="4157472"/>
              </a:xfrm>
            </p:spPr>
            <p:txBody>
              <a:bodyPr>
                <a:noAutofit/>
              </a:bodyPr>
              <a:lstStyle/>
              <a:p>
                <a:pPr eaLnBrk="1" hangingPunct="1">
                  <a:lnSpc>
                    <a:spcPct val="110000"/>
                  </a:lnSpc>
                  <a:spcBef>
                    <a:spcPts val="0"/>
                  </a:spcBef>
                  <a:spcAft>
                    <a:spcPts val="600"/>
                  </a:spcAft>
                </a:pPr>
                <a:r>
                  <a:rPr lang="en-US" altLang="zh-CN" sz="2000" dirty="0" smtClean="0"/>
                  <a:t>Subscriber Identity Module (SIM) </a:t>
                </a:r>
              </a:p>
              <a:p>
                <a:pPr lvl="1">
                  <a:lnSpc>
                    <a:spcPct val="110000"/>
                  </a:lnSpc>
                  <a:spcBef>
                    <a:spcPts val="0"/>
                  </a:spcBef>
                  <a:spcAft>
                    <a:spcPts val="600"/>
                  </a:spcAft>
                </a:pPr>
                <a:r>
                  <a:rPr lang="en-US" altLang="zh-CN" sz="1800" dirty="0" smtClean="0">
                    <a:latin typeface="+mj-lt"/>
                  </a:rPr>
                  <a:t>A small smart card, that uses a128-bit secret key </a:t>
                </a:r>
                <a14:m>
                  <m:oMath xmlns:m="http://schemas.openxmlformats.org/officeDocument/2006/math">
                    <m:r>
                      <a:rPr lang="en-US" altLang="zh-CN" sz="1800" i="1">
                        <a:latin typeface="Cambria Math"/>
                      </a:rPr>
                      <m:t>𝑘</m:t>
                    </m:r>
                  </m:oMath>
                </a14:m>
                <a:r>
                  <a:rPr lang="en-US" altLang="zh-CN" sz="1800" dirty="0" smtClean="0">
                    <a:latin typeface="+mj-lt"/>
                  </a:rPr>
                  <a:t>                                           for authenticating the phone to a mobile network.</a:t>
                </a:r>
              </a:p>
              <a:p>
                <a:pPr lvl="1">
                  <a:lnSpc>
                    <a:spcPct val="110000"/>
                  </a:lnSpc>
                  <a:spcBef>
                    <a:spcPts val="0"/>
                  </a:spcBef>
                  <a:spcAft>
                    <a:spcPts val="600"/>
                  </a:spcAft>
                </a:pPr>
                <a:r>
                  <a:rPr lang="en-US" altLang="zh-CN" sz="1800" dirty="0" smtClean="0">
                    <a:latin typeface="+mj-lt"/>
                  </a:rPr>
                  <a:t>Uses a PIN to authenticate the subscriber.</a:t>
                </a:r>
              </a:p>
              <a:p>
                <a:pPr lvl="1">
                  <a:lnSpc>
                    <a:spcPct val="110000"/>
                  </a:lnSpc>
                  <a:spcBef>
                    <a:spcPts val="0"/>
                  </a:spcBef>
                  <a:spcAft>
                    <a:spcPts val="600"/>
                  </a:spcAft>
                </a:pPr>
                <a:r>
                  <a:rPr lang="en-US" altLang="zh-CN" sz="1800" dirty="0" smtClean="0">
                    <a:latin typeface="+mj-lt"/>
                  </a:rPr>
                  <a:t>Contains a unique </a:t>
                </a:r>
                <a:r>
                  <a:rPr lang="en-US" sz="1800" dirty="0" smtClean="0">
                    <a:latin typeface="+mj-lt"/>
                  </a:rPr>
                  <a:t>International </a:t>
                </a:r>
                <a:r>
                  <a:rPr lang="en-US" sz="1800" dirty="0">
                    <a:latin typeface="+mj-lt"/>
                  </a:rPr>
                  <a:t>Mobile Subscriber </a:t>
                </a:r>
                <a:r>
                  <a:rPr lang="en-US" sz="1800" dirty="0" smtClean="0">
                    <a:latin typeface="+mj-lt"/>
                  </a:rPr>
                  <a:t>Identifier (IMSI)</a:t>
                </a:r>
              </a:p>
              <a:p>
                <a:pPr>
                  <a:lnSpc>
                    <a:spcPct val="110000"/>
                  </a:lnSpc>
                  <a:spcBef>
                    <a:spcPts val="600"/>
                  </a:spcBef>
                  <a:spcAft>
                    <a:spcPts val="600"/>
                  </a:spcAft>
                </a:pPr>
                <a:r>
                  <a:rPr lang="en-US" sz="2000" dirty="0" smtClean="0"/>
                  <a:t>Other identifiers</a:t>
                </a:r>
              </a:p>
              <a:p>
                <a:pPr lvl="1">
                  <a:lnSpc>
                    <a:spcPct val="110000"/>
                  </a:lnSpc>
                  <a:spcBef>
                    <a:spcPts val="0"/>
                  </a:spcBef>
                  <a:spcAft>
                    <a:spcPts val="600"/>
                  </a:spcAft>
                </a:pPr>
                <a:r>
                  <a:rPr lang="en-US" sz="1600" dirty="0" smtClean="0"/>
                  <a:t>Electronic Serial Number (ESN): assigned to a CDMA phone and used instead of SIM cards.</a:t>
                </a:r>
              </a:p>
              <a:p>
                <a:pPr lvl="1">
                  <a:lnSpc>
                    <a:spcPct val="110000"/>
                  </a:lnSpc>
                  <a:spcBef>
                    <a:spcPts val="0"/>
                  </a:spcBef>
                  <a:spcAft>
                    <a:spcPts val="600"/>
                  </a:spcAft>
                </a:pPr>
                <a:r>
                  <a:rPr lang="en-US" sz="1600" dirty="0" smtClean="0"/>
                  <a:t>International </a:t>
                </a:r>
                <a:r>
                  <a:rPr lang="en-US" sz="1600" dirty="0"/>
                  <a:t>Mobile Equipment </a:t>
                </a:r>
                <a:r>
                  <a:rPr lang="en-US" sz="1600" dirty="0" smtClean="0"/>
                  <a:t>Identifier (IMEI): number assigned to GSM phones. </a:t>
                </a:r>
              </a:p>
              <a:p>
                <a:pPr lvl="1">
                  <a:lnSpc>
                    <a:spcPct val="110000"/>
                  </a:lnSpc>
                  <a:spcBef>
                    <a:spcPts val="0"/>
                  </a:spcBef>
                  <a:spcAft>
                    <a:spcPts val="600"/>
                  </a:spcAft>
                </a:pPr>
                <a:r>
                  <a:rPr lang="en-US" sz="1600" dirty="0" smtClean="0"/>
                  <a:t>Mobile </a:t>
                </a:r>
                <a:r>
                  <a:rPr lang="en-US" sz="1600" dirty="0"/>
                  <a:t>Station International Subscriber Directory </a:t>
                </a:r>
                <a:r>
                  <a:rPr lang="en-US" sz="1600" dirty="0" smtClean="0"/>
                  <a:t>Number (MSISDN): your </a:t>
                </a:r>
                <a:r>
                  <a:rPr lang="en-US" sz="1600" dirty="0"/>
                  <a:t>phone </a:t>
                </a:r>
                <a:r>
                  <a:rPr lang="en-US" sz="1600" dirty="0" smtClean="0"/>
                  <a:t>number</a:t>
                </a:r>
                <a:endParaRPr lang="en-US" sz="1600" dirty="0"/>
              </a:p>
            </p:txBody>
          </p:sp>
        </mc:Choice>
        <mc:Fallback xmlns="">
          <p:sp>
            <p:nvSpPr>
              <p:cNvPr id="20484" name="内容占位符 2"/>
              <p:cNvSpPr>
                <a:spLocks noGrp="1" noRot="1" noChangeAspect="1" noMove="1" noResize="1" noEditPoints="1" noAdjustHandles="1" noChangeArrowheads="1" noChangeShapeType="1" noTextEdit="1"/>
              </p:cNvSpPr>
              <p:nvPr>
                <p:ph idx="1"/>
              </p:nvPr>
            </p:nvSpPr>
            <p:spPr>
              <a:xfrm>
                <a:off x="76200" y="1676400"/>
                <a:ext cx="8991600" cy="4157472"/>
              </a:xfrm>
              <a:blipFill rotWithShape="1">
                <a:blip r:embed="rId2"/>
                <a:stretch>
                  <a:fillRect r="-68"/>
                </a:stretch>
              </a:blipFill>
            </p:spPr>
            <p:txBody>
              <a:bodyPr/>
              <a:lstStyle/>
              <a:p>
                <a:r>
                  <a:rPr lang="en-US">
                    <a:noFill/>
                  </a:rPr>
                  <a:t> </a:t>
                </a:r>
              </a:p>
            </p:txBody>
          </p:sp>
        </mc:Fallback>
      </mc:AlternateContent>
      <p:sp>
        <p:nvSpPr>
          <p:cNvPr id="20483" name="标题 1"/>
          <p:cNvSpPr>
            <a:spLocks noGrp="1"/>
          </p:cNvSpPr>
          <p:nvPr>
            <p:ph type="title"/>
          </p:nvPr>
        </p:nvSpPr>
        <p:spPr>
          <a:xfrm>
            <a:off x="457200" y="381000"/>
            <a:ext cx="8458200" cy="1143000"/>
          </a:xfrm>
        </p:spPr>
        <p:txBody>
          <a:bodyPr>
            <a:normAutofit fontScale="90000"/>
          </a:bodyPr>
          <a:lstStyle/>
          <a:p>
            <a:pPr eaLnBrk="1" hangingPunct="1"/>
            <a:r>
              <a:rPr lang="en-US" altLang="zh-CN" dirty="0" smtClean="0"/>
              <a:t>Subscriber Module and Identifiers</a:t>
            </a:r>
            <a:endParaRPr lang="zh-CN" altLang="en-US" dirty="0" smtClean="0"/>
          </a:p>
        </p:txBody>
      </p:sp>
      <p:pic>
        <p:nvPicPr>
          <p:cNvPr id="20482" name="Picture 2" descr="http://www.madrassecurityprinters.com/Admin/products/30_sim_card.jpg"/>
          <p:cNvPicPr>
            <a:picLocks noChangeAspect="1" noChangeArrowheads="1"/>
          </p:cNvPicPr>
          <p:nvPr/>
        </p:nvPicPr>
        <p:blipFill rotWithShape="1">
          <a:blip r:embed="rId3">
            <a:extLst>
              <a:ext uri="{28A0092B-C50C-407E-A947-70E740481C1C}">
                <a14:useLocalDpi xmlns:a14="http://schemas.microsoft.com/office/drawing/2010/main" val="0"/>
              </a:ext>
            </a:extLst>
          </a:blip>
          <a:srcRect l="16682" t="33442" r="16643" b="37909"/>
          <a:stretch/>
        </p:blipFill>
        <p:spPr bwMode="auto">
          <a:xfrm>
            <a:off x="6832361" y="2314485"/>
            <a:ext cx="1854439" cy="5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0ACE3AC-5466-4CD4-BA12-8A295EFA1D2C}" type="slidenum">
              <a:rPr lang="en-US" smtClean="0"/>
              <a:t>30</a:t>
            </a:fld>
            <a:endParaRPr lang="en-US"/>
          </a:p>
        </p:txBody>
      </p:sp>
    </p:spTree>
    <p:extLst>
      <p:ext uri="{BB962C8B-B14F-4D97-AF65-F5344CB8AC3E}">
        <p14:creationId xmlns:p14="http://schemas.microsoft.com/office/powerpoint/2010/main" val="1705771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41" name="CustomShape 1"/>
          <p:cNvSpPr/>
          <p:nvPr/>
        </p:nvSpPr>
        <p:spPr>
          <a:xfrm>
            <a:off x="457200" y="305880"/>
            <a:ext cx="8228520" cy="1141920"/>
          </a:xfrm>
          <a:prstGeom prst="rect">
            <a:avLst/>
          </a:prstGeom>
        </p:spPr>
        <p:txBody>
          <a:bodyPr lIns="90000" tIns="45000" rIns="90000" bIns="45000" anchor="ctr"/>
          <a:lstStyle/>
          <a:p>
            <a:pPr algn="ctr">
              <a:lnSpc>
                <a:spcPct val="100000"/>
              </a:lnSpc>
            </a:pPr>
            <a:r>
              <a:rPr lang="en-US" sz="4400" dirty="0">
                <a:solidFill>
                  <a:srgbClr val="000000"/>
                </a:solidFill>
                <a:latin typeface="Calibri"/>
              </a:rPr>
              <a:t>GSM Challenge-Response </a:t>
            </a:r>
            <a:r>
              <a:rPr lang="en-US" sz="4400" dirty="0" smtClean="0">
                <a:solidFill>
                  <a:srgbClr val="000000"/>
                </a:solidFill>
                <a:latin typeface="Calibri"/>
              </a:rPr>
              <a:t>Protocol</a:t>
            </a:r>
          </a:p>
        </p:txBody>
      </p:sp>
      <p:sp>
        <p:nvSpPr>
          <p:cNvPr id="142" name="CustomShape 2"/>
          <p:cNvSpPr/>
          <p:nvPr/>
        </p:nvSpPr>
        <p:spPr>
          <a:xfrm>
            <a:off x="304920" y="1371600"/>
            <a:ext cx="8839080" cy="2895600"/>
          </a:xfrm>
          <a:prstGeom prst="rect">
            <a:avLst/>
          </a:prstGeom>
        </p:spPr>
        <p:txBody>
          <a:bodyPr lIns="90000" tIns="45000" rIns="90000" bIns="45000"/>
          <a:lstStyle/>
          <a:p>
            <a:pPr>
              <a:lnSpc>
                <a:spcPct val="100000"/>
              </a:lnSpc>
            </a:pPr>
            <a:endParaRPr dirty="0"/>
          </a:p>
          <a:p>
            <a:pPr>
              <a:lnSpc>
                <a:spcPct val="110000"/>
              </a:lnSpc>
              <a:spcBef>
                <a:spcPts val="600"/>
              </a:spcBef>
              <a:buFont typeface="Calibri"/>
              <a:buAutoNum type="arabicPeriod"/>
            </a:pPr>
            <a:r>
              <a:rPr lang="en-US" dirty="0" smtClean="0">
                <a:solidFill>
                  <a:srgbClr val="000000"/>
                </a:solidFill>
                <a:latin typeface="Calibri"/>
              </a:rPr>
              <a:t> </a:t>
            </a:r>
            <a:r>
              <a:rPr lang="en-US" sz="2000" dirty="0" smtClean="0">
                <a:solidFill>
                  <a:srgbClr val="000000"/>
                </a:solidFill>
                <a:latin typeface="Arial Narrow" pitchFamily="34" charset="0"/>
              </a:rPr>
              <a:t>The MS transmits its IMSI to a </a:t>
            </a:r>
            <a:r>
              <a:rPr lang="en-US" sz="2000" dirty="0">
                <a:solidFill>
                  <a:srgbClr val="000000"/>
                </a:solidFill>
                <a:latin typeface="Arial Narrow" pitchFamily="34" charset="0"/>
              </a:rPr>
              <a:t>local </a:t>
            </a:r>
            <a:r>
              <a:rPr lang="en-US" sz="2000" dirty="0" smtClean="0">
                <a:solidFill>
                  <a:srgbClr val="000000"/>
                </a:solidFill>
                <a:latin typeface="Arial Narrow" pitchFamily="34" charset="0"/>
              </a:rPr>
              <a:t>BTS. </a:t>
            </a:r>
            <a:endParaRPr lang="en-US" sz="2000" dirty="0">
              <a:latin typeface="Arial Narrow" pitchFamily="34" charset="0"/>
            </a:endParaRPr>
          </a:p>
          <a:p>
            <a:pPr>
              <a:lnSpc>
                <a:spcPct val="110000"/>
              </a:lnSpc>
              <a:spcBef>
                <a:spcPts val="600"/>
              </a:spcBef>
              <a:buFont typeface="Calibri"/>
              <a:buAutoNum type="arabicPeriod"/>
            </a:pPr>
            <a:r>
              <a:rPr lang="en-US" sz="2000" dirty="0" smtClean="0">
                <a:solidFill>
                  <a:srgbClr val="000000"/>
                </a:solidFill>
                <a:latin typeface="Arial Narrow" pitchFamily="34" charset="0"/>
              </a:rPr>
              <a:t>  If the </a:t>
            </a:r>
            <a:r>
              <a:rPr lang="en-US" sz="2000" dirty="0">
                <a:solidFill>
                  <a:srgbClr val="000000"/>
                </a:solidFill>
                <a:latin typeface="Arial Narrow" pitchFamily="34" charset="0"/>
              </a:rPr>
              <a:t>IMSI matches a subscriber’s </a:t>
            </a:r>
            <a:r>
              <a:rPr lang="en-US" sz="2000" dirty="0" smtClean="0">
                <a:solidFill>
                  <a:srgbClr val="000000"/>
                </a:solidFill>
                <a:latin typeface="Arial Narrow" pitchFamily="34" charset="0"/>
              </a:rPr>
              <a:t>record, then BTS </a:t>
            </a:r>
            <a:r>
              <a:rPr lang="en-US" sz="2000" dirty="0">
                <a:solidFill>
                  <a:srgbClr val="000000"/>
                </a:solidFill>
                <a:latin typeface="Arial Narrow" pitchFamily="34" charset="0"/>
              </a:rPr>
              <a:t>transmits a 128-bit random </a:t>
            </a:r>
            <a:r>
              <a:rPr lang="en-US" sz="2000" dirty="0" smtClean="0">
                <a:solidFill>
                  <a:srgbClr val="000000"/>
                </a:solidFill>
                <a:latin typeface="Arial Narrow" pitchFamily="34" charset="0"/>
              </a:rPr>
              <a:t>number R. </a:t>
            </a:r>
          </a:p>
          <a:p>
            <a:pPr marL="228600" indent="-228600">
              <a:lnSpc>
                <a:spcPct val="110000"/>
              </a:lnSpc>
              <a:spcBef>
                <a:spcPts val="600"/>
              </a:spcBef>
              <a:buFont typeface="Times New Roman"/>
              <a:buAutoNum type="arabicPeriod"/>
            </a:pPr>
            <a:r>
              <a:rPr lang="en-US" sz="2000" dirty="0" smtClean="0">
                <a:solidFill>
                  <a:srgbClr val="000000"/>
                </a:solidFill>
                <a:latin typeface="Arial Narrow" pitchFamily="34" charset="0"/>
              </a:rPr>
              <a:t>R is </a:t>
            </a:r>
            <a:r>
              <a:rPr lang="en-US" sz="2000" dirty="0">
                <a:solidFill>
                  <a:srgbClr val="000000"/>
                </a:solidFill>
                <a:latin typeface="Arial Narrow" pitchFamily="34" charset="0"/>
              </a:rPr>
              <a:t>encoded by the cellphone with the subscriber’s secret key </a:t>
            </a:r>
            <a:r>
              <a:rPr lang="en-US" sz="2000" dirty="0" smtClean="0">
                <a:solidFill>
                  <a:srgbClr val="000000"/>
                </a:solidFill>
                <a:latin typeface="Arial Narrow" pitchFamily="34" charset="0"/>
              </a:rPr>
              <a:t>k stored </a:t>
            </a:r>
            <a:r>
              <a:rPr lang="en-US" sz="2000" dirty="0">
                <a:solidFill>
                  <a:srgbClr val="000000"/>
                </a:solidFill>
                <a:latin typeface="Arial Narrow" pitchFamily="34" charset="0"/>
              </a:rPr>
              <a:t>in the SIM card using </a:t>
            </a:r>
            <a:r>
              <a:rPr lang="en-US" sz="2000" dirty="0" smtClean="0">
                <a:solidFill>
                  <a:srgbClr val="000000"/>
                </a:solidFill>
                <a:latin typeface="Arial Narrow" pitchFamily="34" charset="0"/>
              </a:rPr>
              <a:t>a proprietary </a:t>
            </a:r>
            <a:r>
              <a:rPr lang="en-US" sz="2000" dirty="0">
                <a:solidFill>
                  <a:srgbClr val="000000"/>
                </a:solidFill>
                <a:latin typeface="Arial Narrow" pitchFamily="34" charset="0"/>
              </a:rPr>
              <a:t>encryption algorithm </a:t>
            </a:r>
            <a:r>
              <a:rPr lang="en-US" sz="2000" dirty="0" smtClean="0">
                <a:solidFill>
                  <a:srgbClr val="000000"/>
                </a:solidFill>
                <a:latin typeface="Arial Narrow" pitchFamily="34" charset="0"/>
              </a:rPr>
              <a:t>(A3) and the </a:t>
            </a:r>
            <a:r>
              <a:rPr lang="en-US" sz="2000" dirty="0" err="1">
                <a:solidFill>
                  <a:srgbClr val="000000"/>
                </a:solidFill>
                <a:latin typeface="Arial Narrow" pitchFamily="34" charset="0"/>
              </a:rPr>
              <a:t>ciphertext</a:t>
            </a:r>
            <a:r>
              <a:rPr lang="en-US" sz="2000" dirty="0">
                <a:solidFill>
                  <a:srgbClr val="000000"/>
                </a:solidFill>
                <a:latin typeface="Arial Narrow" pitchFamily="34" charset="0"/>
              </a:rPr>
              <a:t> </a:t>
            </a:r>
            <a:r>
              <a:rPr lang="en-US" sz="2000" dirty="0" smtClean="0">
                <a:solidFill>
                  <a:srgbClr val="000000"/>
                </a:solidFill>
                <a:latin typeface="Arial Narrow" pitchFamily="34" charset="0"/>
              </a:rPr>
              <a:t>is sent </a:t>
            </a:r>
            <a:r>
              <a:rPr lang="en-US" sz="2000" dirty="0">
                <a:solidFill>
                  <a:srgbClr val="000000"/>
                </a:solidFill>
                <a:latin typeface="Arial Narrow" pitchFamily="34" charset="0"/>
              </a:rPr>
              <a:t>back to </a:t>
            </a:r>
            <a:r>
              <a:rPr lang="en-US" sz="2000" dirty="0" smtClean="0">
                <a:solidFill>
                  <a:srgbClr val="000000"/>
                </a:solidFill>
                <a:latin typeface="Arial Narrow" pitchFamily="34" charset="0"/>
              </a:rPr>
              <a:t>BTS</a:t>
            </a:r>
            <a:r>
              <a:rPr lang="en-US" sz="2000" b="1" dirty="0" smtClean="0">
                <a:solidFill>
                  <a:srgbClr val="000000"/>
                </a:solidFill>
                <a:latin typeface="Arial Narrow" pitchFamily="34" charset="0"/>
              </a:rPr>
              <a:t>.  </a:t>
            </a:r>
            <a:endParaRPr sz="2000" dirty="0">
              <a:latin typeface="Arial Narrow" pitchFamily="34" charset="0"/>
            </a:endParaRPr>
          </a:p>
          <a:p>
            <a:pPr marL="228600" indent="-228600">
              <a:lnSpc>
                <a:spcPct val="110000"/>
              </a:lnSpc>
              <a:spcBef>
                <a:spcPts val="600"/>
              </a:spcBef>
              <a:buFont typeface="Times New Roman"/>
              <a:buAutoNum type="arabicPeriod"/>
            </a:pPr>
            <a:r>
              <a:rPr lang="en-US" sz="2000" dirty="0" smtClean="0">
                <a:solidFill>
                  <a:srgbClr val="000000"/>
                </a:solidFill>
                <a:latin typeface="Arial Narrow" pitchFamily="34" charset="0"/>
              </a:rPr>
              <a:t>The BTS </a:t>
            </a:r>
            <a:r>
              <a:rPr lang="en-US" sz="2000" dirty="0">
                <a:solidFill>
                  <a:srgbClr val="000000"/>
                </a:solidFill>
                <a:latin typeface="Arial Narrow" pitchFamily="34" charset="0"/>
              </a:rPr>
              <a:t>performs the same computation, using its stored </a:t>
            </a:r>
            <a:r>
              <a:rPr lang="en-US" sz="2000" dirty="0" smtClean="0">
                <a:solidFill>
                  <a:srgbClr val="000000"/>
                </a:solidFill>
                <a:latin typeface="Arial Narrow" pitchFamily="34" charset="0"/>
              </a:rPr>
              <a:t>value of </a:t>
            </a:r>
            <a:r>
              <a:rPr lang="en-US" sz="2000" dirty="0">
                <a:solidFill>
                  <a:srgbClr val="000000"/>
                </a:solidFill>
                <a:latin typeface="Arial Narrow" pitchFamily="34" charset="0"/>
              </a:rPr>
              <a:t>the subscriber’s secret </a:t>
            </a:r>
            <a:r>
              <a:rPr lang="en-US" sz="2000" dirty="0" smtClean="0">
                <a:solidFill>
                  <a:srgbClr val="000000"/>
                </a:solidFill>
                <a:latin typeface="Arial Narrow" pitchFamily="34" charset="0"/>
              </a:rPr>
              <a:t>key k. </a:t>
            </a:r>
            <a:r>
              <a:rPr lang="en-US" sz="2000" dirty="0">
                <a:solidFill>
                  <a:srgbClr val="000000"/>
                </a:solidFill>
                <a:latin typeface="Arial Narrow" pitchFamily="34" charset="0"/>
              </a:rPr>
              <a:t>If the two </a:t>
            </a:r>
            <a:r>
              <a:rPr lang="en-US" sz="2000" dirty="0" err="1">
                <a:solidFill>
                  <a:srgbClr val="000000"/>
                </a:solidFill>
                <a:latin typeface="Arial Narrow" pitchFamily="34" charset="0"/>
              </a:rPr>
              <a:t>ciphertexts</a:t>
            </a:r>
            <a:r>
              <a:rPr lang="en-US" sz="2000" dirty="0">
                <a:solidFill>
                  <a:srgbClr val="000000"/>
                </a:solidFill>
                <a:latin typeface="Arial Narrow" pitchFamily="34" charset="0"/>
              </a:rPr>
              <a:t> match, the cellphone is </a:t>
            </a:r>
            <a:r>
              <a:rPr lang="en-US" sz="2000" dirty="0" smtClean="0">
                <a:solidFill>
                  <a:srgbClr val="000000"/>
                </a:solidFill>
                <a:latin typeface="Arial Narrow" pitchFamily="34" charset="0"/>
              </a:rPr>
              <a:t>authenticated.</a:t>
            </a:r>
            <a:endParaRPr sz="2000" dirty="0">
              <a:latin typeface="Arial Narrow" pitchFamily="34" charset="0"/>
            </a:endParaRPr>
          </a:p>
        </p:txBody>
      </p:sp>
      <p:sp>
        <p:nvSpPr>
          <p:cNvPr id="143" name="CustomShape 3"/>
          <p:cNvSpPr/>
          <p:nvPr/>
        </p:nvSpPr>
        <p:spPr>
          <a:xfrm>
            <a:off x="0" y="0"/>
            <a:ext cx="11796120" cy="11796120"/>
          </a:xfrm>
          <a:prstGeom prst="rect">
            <a:avLst/>
          </a:prstGeom>
        </p:spPr>
        <p:txBody>
          <a:bodyPr lIns="90000" tIns="45000" rIns="90000" bIns="45000"/>
          <a:lstStyle/>
          <a:p>
            <a:pPr>
              <a:lnSpc>
                <a:spcPct val="100000"/>
              </a:lnSpc>
            </a:pPr>
            <a:endParaRPr dirty="0"/>
          </a:p>
        </p:txBody>
      </p:sp>
      <p:grpSp>
        <p:nvGrpSpPr>
          <p:cNvPr id="2" name="Group 1"/>
          <p:cNvGrpSpPr/>
          <p:nvPr/>
        </p:nvGrpSpPr>
        <p:grpSpPr>
          <a:xfrm>
            <a:off x="1519800" y="4473240"/>
            <a:ext cx="7165920" cy="2003760"/>
            <a:chOff x="1524000" y="4697280"/>
            <a:chExt cx="6378720" cy="200376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21" r="22274"/>
            <a:stretch/>
          </p:blipFill>
          <p:spPr bwMode="auto">
            <a:xfrm>
              <a:off x="1524000" y="4892040"/>
              <a:ext cx="683663"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CustomShape 4"/>
            <p:cNvSpPr/>
            <p:nvPr/>
          </p:nvSpPr>
          <p:spPr>
            <a:xfrm>
              <a:off x="2498400" y="5025240"/>
              <a:ext cx="4397040" cy="360"/>
            </a:xfrm>
            <a:prstGeom prst="straightConnector1">
              <a:avLst/>
            </a:prstGeom>
            <a:ln w="28440">
              <a:solidFill>
                <a:srgbClr val="000000"/>
              </a:solidFill>
              <a:round/>
              <a:tailEnd type="triangle" w="med" len="med"/>
            </a:ln>
          </p:spPr>
        </p:sp>
        <p:sp>
          <p:nvSpPr>
            <p:cNvPr id="145" name="CustomShape 5"/>
            <p:cNvSpPr/>
            <p:nvPr/>
          </p:nvSpPr>
          <p:spPr>
            <a:xfrm>
              <a:off x="3276600" y="4697280"/>
              <a:ext cx="2696400" cy="363240"/>
            </a:xfrm>
            <a:prstGeom prst="rect">
              <a:avLst/>
            </a:prstGeom>
          </p:spPr>
          <p:txBody>
            <a:bodyPr wrap="none" lIns="90000" tIns="45000" rIns="90000" bIns="45000"/>
            <a:lstStyle/>
            <a:p>
              <a:r>
                <a:rPr lang="en-US" sz="1600" dirty="0" smtClean="0">
                  <a:solidFill>
                    <a:schemeClr val="bg1"/>
                  </a:solidFill>
                  <a:latin typeface="Arial"/>
                </a:rPr>
                <a:t>     IMSI  (the phone’s ID) </a:t>
              </a:r>
              <a:r>
                <a:rPr lang="en-US" sz="1600" dirty="0">
                  <a:solidFill>
                    <a:srgbClr val="FF0000"/>
                  </a:solidFill>
                  <a:latin typeface="Arial"/>
                </a:rPr>
                <a:t>=  (this </a:t>
              </a:r>
              <a:r>
                <a:rPr lang="en-US" dirty="0">
                  <a:solidFill>
                    <a:srgbClr val="FF0000"/>
                  </a:solidFill>
                  <a:latin typeface="Arial"/>
                </a:rPr>
                <a:t>phone’s ID)</a:t>
              </a:r>
              <a:endParaRPr lang="en-US" dirty="0">
                <a:solidFill>
                  <a:srgbClr val="FF0000"/>
                </a:solidFill>
              </a:endParaRPr>
            </a:p>
            <a:p>
              <a:r>
                <a:rPr lang="en-US" dirty="0" smtClean="0">
                  <a:latin typeface="Arial"/>
                </a:rPr>
                <a:t>  </a:t>
              </a:r>
              <a:endParaRPr dirty="0"/>
            </a:p>
          </p:txBody>
        </p:sp>
        <p:sp>
          <p:nvSpPr>
            <p:cNvPr id="146" name="CustomShape 6"/>
            <p:cNvSpPr/>
            <p:nvPr/>
          </p:nvSpPr>
          <p:spPr>
            <a:xfrm>
              <a:off x="2468880" y="5527800"/>
              <a:ext cx="4480560" cy="360"/>
            </a:xfrm>
            <a:prstGeom prst="straightConnector1">
              <a:avLst/>
            </a:prstGeom>
            <a:ln w="28440">
              <a:solidFill>
                <a:srgbClr val="000000"/>
              </a:solidFill>
              <a:round/>
              <a:headEnd type="stealth"/>
              <a:tailEnd type="none" w="med" len="med"/>
            </a:ln>
          </p:spPr>
          <p:txBody>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147" name="CustomShape 7"/>
                <p:cNvSpPr/>
                <p:nvPr/>
              </p:nvSpPr>
              <p:spPr>
                <a:xfrm>
                  <a:off x="2590800" y="5164560"/>
                  <a:ext cx="4737240" cy="363240"/>
                </a:xfrm>
                <a:prstGeom prst="rect">
                  <a:avLst/>
                </a:prstGeom>
              </p:spPr>
              <p:txBody>
                <a:bodyPr wrap="none" lIns="90000" tIns="45000" rIns="90000" bIns="45000"/>
                <a:lstStyle/>
                <a:p>
                  <a14:m>
                    <m:oMath xmlns:m="http://schemas.openxmlformats.org/officeDocument/2006/math">
                      <m:r>
                        <a:rPr lang="en-US" sz="1600" i="1" dirty="0" smtClean="0">
                          <a:solidFill>
                            <a:schemeClr val="bg1"/>
                          </a:solidFill>
                          <a:latin typeface="Cambria Math"/>
                        </a:rPr>
                        <m:t>𝑅</m:t>
                      </m:r>
                    </m:oMath>
                  </a14:m>
                  <a:r>
                    <a:rPr lang="en-US" sz="1600" dirty="0">
                      <a:solidFill>
                        <a:schemeClr val="bg1"/>
                      </a:solidFill>
                      <a:latin typeface="Arial"/>
                    </a:rPr>
                    <a:t> = </a:t>
                  </a:r>
                  <a:r>
                    <a:rPr lang="en-US" sz="1600" dirty="0" smtClean="0">
                      <a:solidFill>
                        <a:schemeClr val="bg1"/>
                      </a:solidFill>
                      <a:latin typeface="Arial"/>
                    </a:rPr>
                    <a:t>a 128-bit random number   (challenge)</a:t>
                  </a:r>
                  <a:r>
                    <a:rPr lang="en-US" dirty="0" smtClean="0">
                      <a:solidFill>
                        <a:schemeClr val="bg1"/>
                      </a:solidFill>
                      <a:latin typeface="Arial"/>
                    </a:rPr>
                    <a:t>  </a:t>
                  </a:r>
                  <a:endParaRPr dirty="0">
                    <a:solidFill>
                      <a:schemeClr val="bg1"/>
                    </a:solidFill>
                  </a:endParaRPr>
                </a:p>
              </p:txBody>
            </p:sp>
          </mc:Choice>
          <mc:Fallback xmlns="">
            <p:sp>
              <p:nvSpPr>
                <p:cNvPr id="147" name="CustomShape 7"/>
                <p:cNvSpPr>
                  <a:spLocks noRot="1" noChangeAspect="1" noMove="1" noResize="1" noEditPoints="1" noAdjustHandles="1" noChangeArrowheads="1" noChangeShapeType="1" noTextEdit="1"/>
                </p:cNvSpPr>
                <p:nvPr/>
              </p:nvSpPr>
              <p:spPr>
                <a:xfrm>
                  <a:off x="2590800" y="5164560"/>
                  <a:ext cx="4737240" cy="363240"/>
                </a:xfrm>
                <a:prstGeom prst="rect">
                  <a:avLst/>
                </a:prstGeom>
                <a:blipFill rotWithShape="1">
                  <a:blip r:embed="rId3"/>
                  <a:stretch>
                    <a:fillRect t="-3333" b="-15000"/>
                  </a:stretch>
                </a:blipFill>
              </p:spPr>
              <p:txBody>
                <a:bodyPr/>
                <a:lstStyle/>
                <a:p>
                  <a:r>
                    <a:rPr lang="en-US">
                      <a:noFill/>
                    </a:rPr>
                    <a:t> </a:t>
                  </a:r>
                </a:p>
              </p:txBody>
            </p:sp>
          </mc:Fallback>
        </mc:AlternateContent>
        <p:sp>
          <p:nvSpPr>
            <p:cNvPr id="148" name="CustomShape 8"/>
            <p:cNvSpPr/>
            <p:nvPr/>
          </p:nvSpPr>
          <p:spPr>
            <a:xfrm>
              <a:off x="2468880" y="6035040"/>
              <a:ext cx="4480560" cy="360"/>
            </a:xfrm>
            <a:prstGeom prst="straightConnector1">
              <a:avLst/>
            </a:prstGeom>
            <a:ln w="28575">
              <a:solidFill>
                <a:srgbClr val="000000"/>
              </a:solidFill>
              <a:round/>
              <a:tailEnd type="triangle" w="med" len="med"/>
            </a:ln>
          </p:spPr>
        </p:sp>
        <mc:AlternateContent xmlns:mc="http://schemas.openxmlformats.org/markup-compatibility/2006" xmlns:a14="http://schemas.microsoft.com/office/drawing/2010/main">
          <mc:Choice Requires="a14">
            <p:sp>
              <p:nvSpPr>
                <p:cNvPr id="149" name="CustomShape 9"/>
                <p:cNvSpPr/>
                <p:nvPr/>
              </p:nvSpPr>
              <p:spPr>
                <a:xfrm>
                  <a:off x="2452182" y="5715000"/>
                  <a:ext cx="4942800" cy="459360"/>
                </a:xfrm>
                <a:prstGeom prst="rect">
                  <a:avLst/>
                </a:prstGeom>
              </p:spPr>
              <p:txBody>
                <a:bodyPr wrap="none" lIns="90000" tIns="45000" rIns="90000" bIns="45000"/>
                <a:lstStyle/>
                <a:p>
                  <a14:m>
                    <m:oMath xmlns:m="http://schemas.openxmlformats.org/officeDocument/2006/math">
                      <m:r>
                        <a:rPr lang="en-US" sz="1600" b="0" i="1" smtClean="0">
                          <a:solidFill>
                            <a:schemeClr val="bg1"/>
                          </a:solidFill>
                          <a:latin typeface="Cambria Math"/>
                        </a:rPr>
                        <m:t>  </m:t>
                      </m:r>
                      <m:sSub>
                        <m:sSubPr>
                          <m:ctrlPr>
                            <a:rPr lang="ar-AE" sz="1600" i="1" smtClean="0">
                              <a:solidFill>
                                <a:schemeClr val="bg1"/>
                              </a:solidFill>
                              <a:latin typeface="Cambria Math" panose="02040503050406030204" pitchFamily="18" charset="0"/>
                            </a:rPr>
                          </m:ctrlPr>
                        </m:sSubPr>
                        <m:e>
                          <m:r>
                            <a:rPr lang="en-US" sz="1600" b="0" i="1" smtClean="0">
                              <a:solidFill>
                                <a:schemeClr val="bg1"/>
                              </a:solidFill>
                              <a:latin typeface="Cambria Math"/>
                            </a:rPr>
                            <m:t>𝑒𝑛𝑐</m:t>
                          </m:r>
                        </m:e>
                        <m:sub>
                          <m:r>
                            <a:rPr lang="en-US" sz="1600" b="0" i="1" smtClean="0">
                              <a:solidFill>
                                <a:schemeClr val="bg1"/>
                              </a:solidFill>
                              <a:latin typeface="Cambria Math"/>
                            </a:rPr>
                            <m:t>𝑘</m:t>
                          </m:r>
                        </m:sub>
                      </m:sSub>
                      <m:r>
                        <a:rPr lang="en-US" sz="1600" b="0" i="1" smtClean="0">
                          <a:solidFill>
                            <a:schemeClr val="bg1"/>
                          </a:solidFill>
                          <a:latin typeface="Cambria Math"/>
                        </a:rPr>
                        <m:t>(</m:t>
                      </m:r>
                      <m:r>
                        <a:rPr lang="en-US" sz="1600" b="0" i="1" smtClean="0">
                          <a:solidFill>
                            <a:schemeClr val="bg1"/>
                          </a:solidFill>
                          <a:latin typeface="Cambria Math"/>
                        </a:rPr>
                        <m:t>𝑅</m:t>
                      </m:r>
                      <m:r>
                        <a:rPr lang="en-US" sz="1600" b="0" i="1" smtClean="0">
                          <a:solidFill>
                            <a:schemeClr val="bg1"/>
                          </a:solidFill>
                          <a:latin typeface="Cambria Math"/>
                        </a:rPr>
                        <m:t>)</m:t>
                      </m:r>
                    </m:oMath>
                  </a14:m>
                  <a:r>
                    <a:rPr lang="en-US" sz="1600" dirty="0" smtClean="0">
                      <a:solidFill>
                        <a:schemeClr val="bg1"/>
                      </a:solidFill>
                      <a:latin typeface="Arial"/>
                    </a:rPr>
                    <a:t> </a:t>
                  </a:r>
                  <a:r>
                    <a:rPr lang="en-US" sz="1600" dirty="0">
                      <a:solidFill>
                        <a:schemeClr val="bg1"/>
                      </a:solidFill>
                      <a:latin typeface="Arial"/>
                    </a:rPr>
                    <a:t>= the </a:t>
                  </a:r>
                  <a:r>
                    <a:rPr lang="en-US" sz="1600" dirty="0" smtClean="0">
                      <a:solidFill>
                        <a:schemeClr val="bg1"/>
                      </a:solidFill>
                      <a:latin typeface="Arial"/>
                    </a:rPr>
                    <a:t>encryption of </a:t>
                  </a:r>
                  <a14:m>
                    <m:oMath xmlns:m="http://schemas.openxmlformats.org/officeDocument/2006/math">
                      <m:r>
                        <a:rPr lang="en-US" sz="1600" b="0" i="1" smtClean="0">
                          <a:solidFill>
                            <a:schemeClr val="bg1"/>
                          </a:solidFill>
                          <a:latin typeface="Cambria Math"/>
                        </a:rPr>
                        <m:t>𝑅</m:t>
                      </m:r>
                    </m:oMath>
                  </a14:m>
                  <a:r>
                    <a:rPr lang="en-US" sz="1600" dirty="0" smtClean="0">
                      <a:solidFill>
                        <a:schemeClr val="bg1"/>
                      </a:solidFill>
                      <a:latin typeface="Arial"/>
                    </a:rPr>
                    <a:t>    (response) </a:t>
                  </a:r>
                </a:p>
                <a:p>
                  <a:r>
                    <a:rPr lang="en-US" sz="1600">
                      <a:solidFill>
                        <a:schemeClr val="bg1"/>
                      </a:solidFill>
                      <a:latin typeface="Arial"/>
                    </a:rPr>
                    <a:t> </a:t>
                  </a:r>
                  <a:r>
                    <a:rPr lang="en-US" sz="1600" smtClean="0">
                      <a:solidFill>
                        <a:schemeClr val="bg1"/>
                      </a:solidFill>
                      <a:latin typeface="Arial"/>
                    </a:rPr>
                    <a:t>         </a:t>
                  </a:r>
                  <a:r>
                    <a:rPr lang="en-US" sz="1600" smtClean="0">
                      <a:solidFill>
                        <a:srgbClr val="FF0000"/>
                      </a:solidFill>
                      <a:latin typeface="Arial"/>
                    </a:rPr>
                    <a:t>using </a:t>
                  </a:r>
                  <a:r>
                    <a:rPr lang="en-US" dirty="0">
                      <a:solidFill>
                        <a:srgbClr val="FF0000"/>
                      </a:solidFill>
                      <a:latin typeface="Arial"/>
                    </a:rPr>
                    <a:t>the subscriber’s secret key K</a:t>
                  </a:r>
                  <a:endParaRPr dirty="0">
                    <a:solidFill>
                      <a:srgbClr val="FF0000"/>
                    </a:solidFill>
                  </a:endParaRPr>
                </a:p>
              </p:txBody>
            </p:sp>
          </mc:Choice>
          <mc:Fallback xmlns="">
            <p:sp>
              <p:nvSpPr>
                <p:cNvPr id="149" name="CustomShape 9"/>
                <p:cNvSpPr>
                  <a:spLocks noRot="1" noChangeAspect="1" noMove="1" noResize="1" noEditPoints="1" noAdjustHandles="1" noChangeArrowheads="1" noChangeShapeType="1" noTextEdit="1"/>
                </p:cNvSpPr>
                <p:nvPr/>
              </p:nvSpPr>
              <p:spPr>
                <a:xfrm>
                  <a:off x="2452182" y="5715000"/>
                  <a:ext cx="4942800" cy="459360"/>
                </a:xfrm>
                <a:prstGeom prst="rect">
                  <a:avLst/>
                </a:prstGeom>
                <a:blipFill>
                  <a:blip r:embed="rId4"/>
                  <a:stretch>
                    <a:fillRect t="-4000" b="-50667"/>
                  </a:stretch>
                </a:blipFill>
              </p:spPr>
              <p:txBody>
                <a:bodyPr/>
                <a:lstStyle/>
                <a:p>
                  <a:r>
                    <a:rPr lang="en-US">
                      <a:noFill/>
                    </a:rPr>
                    <a:t> </a:t>
                  </a:r>
                </a:p>
              </p:txBody>
            </p:sp>
          </mc:Fallback>
        </mc:AlternateContent>
        <p:sp>
          <p:nvSpPr>
            <p:cNvPr id="150" name="CustomShape 10"/>
            <p:cNvSpPr/>
            <p:nvPr/>
          </p:nvSpPr>
          <p:spPr>
            <a:xfrm>
              <a:off x="3291480" y="6337800"/>
              <a:ext cx="1649520" cy="363240"/>
            </a:xfrm>
            <a:prstGeom prst="rect">
              <a:avLst/>
            </a:prstGeom>
          </p:spPr>
          <p:txBody>
            <a:bodyPr wrap="none" lIns="90000" tIns="45000" rIns="90000" bIns="45000"/>
            <a:lstStyle/>
            <a:p>
              <a:endParaRPr dirty="0">
                <a:solidFill>
                  <a:schemeClr val="bg1"/>
                </a:solidFill>
              </a:endParaRPr>
            </a:p>
          </p:txBody>
        </p:sp>
        <p:pic>
          <p:nvPicPr>
            <p:cNvPr id="152" name="Picture 13"/>
            <p:cNvPicPr/>
            <p:nvPr/>
          </p:nvPicPr>
          <p:blipFill>
            <a:blip r:embed="rId5"/>
            <a:stretch>
              <a:fillRect/>
            </a:stretch>
          </p:blipFill>
          <p:spPr>
            <a:xfrm>
              <a:off x="7193160" y="4753080"/>
              <a:ext cx="709560" cy="1695600"/>
            </a:xfrm>
            <a:prstGeom prst="rect">
              <a:avLst/>
            </a:prstGeom>
          </p:spPr>
        </p:pic>
      </p:grpSp>
      <p:sp>
        <p:nvSpPr>
          <p:cNvPr id="3" name="Slide Number Placeholder 2"/>
          <p:cNvSpPr>
            <a:spLocks noGrp="1"/>
          </p:cNvSpPr>
          <p:nvPr>
            <p:ph type="sldNum" sz="quarter" idx="12"/>
          </p:nvPr>
        </p:nvSpPr>
        <p:spPr>
          <a:xfrm>
            <a:off x="8458200" y="6407944"/>
            <a:ext cx="762000" cy="365125"/>
          </a:xfrm>
        </p:spPr>
        <p:txBody>
          <a:bodyPr/>
          <a:lstStyle/>
          <a:p>
            <a:fld id="{40ACE3AC-5466-4CD4-BA12-8A295EFA1D2C}" type="slidenum">
              <a:rPr lang="en-US" smtClean="0"/>
              <a:t>31</a:t>
            </a:fld>
            <a:r>
              <a:rPr lang="en-US" sz="1800" dirty="0" smtClean="0">
                <a:solidFill>
                  <a:schemeClr val="bg1"/>
                </a:solidFill>
              </a:rPr>
              <a:t>29</a:t>
            </a:r>
            <a:r>
              <a:rPr lang="en-US" dirty="0" smtClean="0"/>
              <a:t>29</a:t>
            </a:r>
            <a:endParaRPr lang="en-US" dirty="0"/>
          </a:p>
        </p:txBody>
      </p:sp>
    </p:spTree>
    <p:extLst>
      <p:ext uri="{BB962C8B-B14F-4D97-AF65-F5344CB8AC3E}">
        <p14:creationId xmlns:p14="http://schemas.microsoft.com/office/powerpoint/2010/main" val="600515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内容占位符 2"/>
          <p:cNvSpPr>
            <a:spLocks noGrp="1"/>
          </p:cNvSpPr>
          <p:nvPr>
            <p:ph idx="1"/>
          </p:nvPr>
        </p:nvSpPr>
        <p:spPr>
          <a:xfrm>
            <a:off x="228600" y="1371600"/>
            <a:ext cx="8839200" cy="3810000"/>
          </a:xfrm>
        </p:spPr>
        <p:txBody>
          <a:bodyPr>
            <a:noAutofit/>
          </a:bodyPr>
          <a:lstStyle/>
          <a:p>
            <a:pPr>
              <a:lnSpc>
                <a:spcPct val="110000"/>
              </a:lnSpc>
              <a:spcBef>
                <a:spcPts val="0"/>
              </a:spcBef>
              <a:spcAft>
                <a:spcPts val="600"/>
              </a:spcAft>
            </a:pPr>
            <a:r>
              <a:rPr lang="en-US" sz="1800" dirty="0" smtClean="0"/>
              <a:t>GT is an address used for routing signal messages in communication networks (similar to the host name on Internet applications).</a:t>
            </a:r>
          </a:p>
          <a:p>
            <a:pPr>
              <a:lnSpc>
                <a:spcPct val="110000"/>
              </a:lnSpc>
              <a:spcBef>
                <a:spcPts val="0"/>
              </a:spcBef>
              <a:spcAft>
                <a:spcPts val="600"/>
              </a:spcAft>
            </a:pPr>
            <a:r>
              <a:rPr lang="en-US" sz="1800" dirty="0" smtClean="0"/>
              <a:t>GT has a </a:t>
            </a:r>
            <a:r>
              <a:rPr lang="en-US" sz="1800" dirty="0"/>
              <a:t>variety of </a:t>
            </a:r>
            <a:r>
              <a:rPr lang="en-US" sz="1800" dirty="0" smtClean="0"/>
              <a:t>formats, specified by a format parameter. </a:t>
            </a:r>
          </a:p>
          <a:p>
            <a:pPr>
              <a:lnSpc>
                <a:spcPct val="110000"/>
              </a:lnSpc>
              <a:spcBef>
                <a:spcPts val="0"/>
              </a:spcBef>
              <a:spcAft>
                <a:spcPts val="600"/>
              </a:spcAft>
            </a:pPr>
            <a:r>
              <a:rPr lang="en-US" sz="1800" dirty="0" smtClean="0"/>
              <a:t>A numbering plan indicator describes the numbering used </a:t>
            </a:r>
            <a:r>
              <a:rPr lang="en-US" sz="1800" dirty="0"/>
              <a:t>for </a:t>
            </a:r>
            <a:r>
              <a:rPr lang="en-US" sz="1800" dirty="0" smtClean="0"/>
              <a:t>GT.</a:t>
            </a:r>
          </a:p>
          <a:p>
            <a:pPr>
              <a:lnSpc>
                <a:spcPct val="110000"/>
              </a:lnSpc>
              <a:spcBef>
                <a:spcPts val="0"/>
              </a:spcBef>
              <a:spcAft>
                <a:spcPts val="600"/>
              </a:spcAft>
            </a:pPr>
            <a:r>
              <a:rPr lang="en-US" sz="1800" dirty="0" smtClean="0"/>
              <a:t>The type of number indicates the scope of the address value and is used by the </a:t>
            </a:r>
            <a:r>
              <a:rPr lang="en-US" sz="1800" dirty="0"/>
              <a:t>routing system </a:t>
            </a:r>
            <a:r>
              <a:rPr lang="en-US" sz="1800" dirty="0" smtClean="0"/>
              <a:t>to determine </a:t>
            </a:r>
            <a:r>
              <a:rPr lang="en-US" sz="1800" dirty="0"/>
              <a:t>the correct network system to direct the message</a:t>
            </a:r>
            <a:r>
              <a:rPr lang="en-US" sz="1800" dirty="0" smtClean="0"/>
              <a:t>.</a:t>
            </a:r>
          </a:p>
          <a:p>
            <a:pPr>
              <a:lnSpc>
                <a:spcPct val="110000"/>
              </a:lnSpc>
              <a:spcBef>
                <a:spcPts val="0"/>
              </a:spcBef>
              <a:spcAft>
                <a:spcPts val="600"/>
              </a:spcAft>
            </a:pPr>
            <a:r>
              <a:rPr lang="en-US" sz="1800" dirty="0" smtClean="0"/>
              <a:t>E.164 is an ITU recommendation for a public </a:t>
            </a:r>
            <a:r>
              <a:rPr lang="en-US" sz="1800" dirty="0"/>
              <a:t>telecommunication numbering </a:t>
            </a:r>
            <a:r>
              <a:rPr lang="en-US" sz="1800" dirty="0" smtClean="0"/>
              <a:t>plan.</a:t>
            </a:r>
          </a:p>
          <a:p>
            <a:pPr>
              <a:lnSpc>
                <a:spcPct val="110000"/>
              </a:lnSpc>
              <a:spcBef>
                <a:spcPts val="0"/>
              </a:spcBef>
              <a:spcAft>
                <a:spcPts val="600"/>
              </a:spcAft>
            </a:pPr>
            <a:r>
              <a:rPr lang="en-US" sz="1800" dirty="0"/>
              <a:t>E.164 formatting of numbers (up to 15 digits)</a:t>
            </a:r>
          </a:p>
          <a:p>
            <a:pPr marL="109728" indent="0">
              <a:lnSpc>
                <a:spcPct val="110000"/>
              </a:lnSpc>
              <a:spcBef>
                <a:spcPts val="0"/>
              </a:spcBef>
              <a:spcAft>
                <a:spcPts val="600"/>
              </a:spcAft>
              <a:buNone/>
            </a:pPr>
            <a:r>
              <a:rPr lang="en-US" sz="1800" b="1" dirty="0">
                <a:latin typeface="Arial Narrow" pitchFamily="34" charset="0"/>
              </a:rPr>
              <a:t>           </a:t>
            </a:r>
            <a:r>
              <a:rPr lang="en-US" sz="1800" b="1" dirty="0" smtClean="0">
                <a:latin typeface="Arial Narrow" pitchFamily="34" charset="0"/>
              </a:rPr>
              <a:t>        </a:t>
            </a:r>
            <a:r>
              <a:rPr lang="en-US" sz="1800" b="1" dirty="0">
                <a:latin typeface="Arial Narrow" pitchFamily="34" charset="0"/>
              </a:rPr>
              <a:t>[+] </a:t>
            </a:r>
            <a:r>
              <a:rPr lang="en-US" sz="1800" b="1" dirty="0" smtClean="0">
                <a:latin typeface="Arial Narrow" pitchFamily="34" charset="0"/>
              </a:rPr>
              <a:t>                [</a:t>
            </a:r>
            <a:r>
              <a:rPr lang="en-US" sz="1800" b="1" dirty="0">
                <a:latin typeface="Arial Narrow" pitchFamily="34" charset="0"/>
              </a:rPr>
              <a:t>country code] </a:t>
            </a:r>
            <a:r>
              <a:rPr lang="en-US" sz="1800" b="1" dirty="0" smtClean="0">
                <a:latin typeface="Arial Narrow" pitchFamily="34" charset="0"/>
              </a:rPr>
              <a:t>   n                      [</a:t>
            </a:r>
            <a:r>
              <a:rPr lang="en-US" sz="1800" b="1" dirty="0">
                <a:latin typeface="Arial Narrow" pitchFamily="34" charset="0"/>
              </a:rPr>
              <a:t>subscriber number including area code] </a:t>
            </a:r>
            <a:endParaRPr lang="en-US" altLang="zh-CN" sz="1800" dirty="0"/>
          </a:p>
          <a:p>
            <a:pPr>
              <a:lnSpc>
                <a:spcPct val="110000"/>
              </a:lnSpc>
              <a:spcBef>
                <a:spcPts val="0"/>
              </a:spcBef>
              <a:spcAft>
                <a:spcPts val="600"/>
              </a:spcAft>
            </a:pPr>
            <a:endParaRPr lang="en-US" sz="1800" dirty="0" smtClean="0"/>
          </a:p>
          <a:p>
            <a:pPr marL="109728" indent="0">
              <a:lnSpc>
                <a:spcPct val="110000"/>
              </a:lnSpc>
              <a:spcBef>
                <a:spcPts val="0"/>
              </a:spcBef>
              <a:spcAft>
                <a:spcPts val="600"/>
              </a:spcAft>
              <a:buNone/>
            </a:pPr>
            <a:endParaRPr lang="en-US" altLang="zh-CN" sz="2000" dirty="0" smtClean="0"/>
          </a:p>
        </p:txBody>
      </p:sp>
      <p:sp>
        <p:nvSpPr>
          <p:cNvPr id="20483" name="标题 1"/>
          <p:cNvSpPr>
            <a:spLocks noGrp="1"/>
          </p:cNvSpPr>
          <p:nvPr>
            <p:ph type="title"/>
          </p:nvPr>
        </p:nvSpPr>
        <p:spPr>
          <a:xfrm>
            <a:off x="457200" y="228600"/>
            <a:ext cx="8458200" cy="1143000"/>
          </a:xfrm>
        </p:spPr>
        <p:txBody>
          <a:bodyPr>
            <a:normAutofit fontScale="90000"/>
          </a:bodyPr>
          <a:lstStyle/>
          <a:p>
            <a:pPr eaLnBrk="1" hangingPunct="1"/>
            <a:r>
              <a:rPr lang="en-US" altLang="zh-CN" dirty="0" smtClean="0"/>
              <a:t>Global Title (GT), E.164 identifiers</a:t>
            </a:r>
            <a:endParaRPr lang="zh-CN" altLang="en-US" dirty="0" smtClean="0"/>
          </a:p>
        </p:txBody>
      </p:sp>
      <p:pic>
        <p:nvPicPr>
          <p:cNvPr id="2049"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40" y="5257800"/>
            <a:ext cx="539496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32</a:t>
            </a:fld>
            <a:endParaRPr lang="en-US"/>
          </a:p>
        </p:txBody>
      </p:sp>
    </p:spTree>
    <p:extLst>
      <p:ext uri="{BB962C8B-B14F-4D97-AF65-F5344CB8AC3E}">
        <p14:creationId xmlns:p14="http://schemas.microsoft.com/office/powerpoint/2010/main" val="773181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525963"/>
          </a:xfrm>
        </p:spPr>
        <p:txBody>
          <a:bodyPr>
            <a:normAutofit/>
          </a:bodyPr>
          <a:lstStyle/>
          <a:p>
            <a:pPr>
              <a:lnSpc>
                <a:spcPct val="120000"/>
              </a:lnSpc>
              <a:spcBef>
                <a:spcPts val="600"/>
              </a:spcBef>
            </a:pPr>
            <a:r>
              <a:rPr lang="en-US" sz="2200" dirty="0" smtClean="0"/>
              <a:t>GSM signaling defines the communication between the MS and the communication network</a:t>
            </a:r>
          </a:p>
          <a:p>
            <a:pPr>
              <a:lnSpc>
                <a:spcPct val="120000"/>
              </a:lnSpc>
              <a:spcBef>
                <a:spcPts val="600"/>
              </a:spcBef>
            </a:pPr>
            <a:r>
              <a:rPr lang="en-US" sz="2200" dirty="0" smtClean="0"/>
              <a:t>GSM signaling is based on the Open Systems Interconnect (OSI) model</a:t>
            </a:r>
          </a:p>
          <a:p>
            <a:pPr>
              <a:lnSpc>
                <a:spcPct val="120000"/>
              </a:lnSpc>
              <a:spcBef>
                <a:spcPts val="600"/>
              </a:spcBef>
            </a:pPr>
            <a:r>
              <a:rPr lang="en-US" sz="2200" dirty="0" smtClean="0"/>
              <a:t>The MS Controller uses ITU’s Signaling System 7 (SS7) protocol for signal processing </a:t>
            </a:r>
          </a:p>
        </p:txBody>
      </p:sp>
      <p:sp>
        <p:nvSpPr>
          <p:cNvPr id="3" name="Title 2"/>
          <p:cNvSpPr>
            <a:spLocks noGrp="1"/>
          </p:cNvSpPr>
          <p:nvPr>
            <p:ph type="title"/>
          </p:nvPr>
        </p:nvSpPr>
        <p:spPr/>
        <p:txBody>
          <a:bodyPr>
            <a:normAutofit fontScale="90000"/>
          </a:bodyPr>
          <a:lstStyle/>
          <a:p>
            <a:r>
              <a:rPr lang="en-US" dirty="0" smtClean="0"/>
              <a:t>Global System for Mobile Signaling Overview</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33</a:t>
            </a:fld>
            <a:endParaRPr lang="en-US"/>
          </a:p>
        </p:txBody>
      </p:sp>
    </p:spTree>
    <p:extLst>
      <p:ext uri="{BB962C8B-B14F-4D97-AF65-F5344CB8AC3E}">
        <p14:creationId xmlns:p14="http://schemas.microsoft.com/office/powerpoint/2010/main" val="2917053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8229600" cy="1143000"/>
          </a:xfrm>
        </p:spPr>
        <p:txBody>
          <a:bodyPr/>
          <a:lstStyle/>
          <a:p>
            <a:r>
              <a:rPr lang="en-US" dirty="0" smtClean="0"/>
              <a:t>SS7 Protocol Stack Levels</a:t>
            </a:r>
            <a:endParaRPr lang="en-US" dirty="0"/>
          </a:p>
        </p:txBody>
      </p:sp>
      <p:sp>
        <p:nvSpPr>
          <p:cNvPr id="4" name="Content Placeholder 3"/>
          <p:cNvSpPr>
            <a:spLocks noGrp="1"/>
          </p:cNvSpPr>
          <p:nvPr>
            <p:ph idx="1"/>
          </p:nvPr>
        </p:nvSpPr>
        <p:spPr>
          <a:xfrm>
            <a:off x="228600" y="1295400"/>
            <a:ext cx="5410200" cy="4221163"/>
          </a:xfrm>
        </p:spPr>
        <p:txBody>
          <a:bodyPr>
            <a:normAutofit/>
          </a:bodyPr>
          <a:lstStyle/>
          <a:p>
            <a:pPr>
              <a:lnSpc>
                <a:spcPct val="120000"/>
              </a:lnSpc>
              <a:spcBef>
                <a:spcPts val="600"/>
              </a:spcBef>
            </a:pPr>
            <a:r>
              <a:rPr lang="en-US" sz="1800" dirty="0" smtClean="0">
                <a:latin typeface="Arial Narrow" pitchFamily="34" charset="0"/>
              </a:rPr>
              <a:t>The hardware and software functions of the SS7 protocol are divided into  functional abstractions called “levels’. </a:t>
            </a:r>
          </a:p>
          <a:p>
            <a:pPr>
              <a:lnSpc>
                <a:spcPct val="120000"/>
              </a:lnSpc>
              <a:spcBef>
                <a:spcPts val="600"/>
              </a:spcBef>
            </a:pPr>
            <a:r>
              <a:rPr lang="en-US" sz="1800" dirty="0" smtClean="0">
                <a:latin typeface="Arial Narrow" pitchFamily="34" charset="0"/>
              </a:rPr>
              <a:t>These levels map loosely to the Open System Interconnect (OSI) 7-layer model defined by ISO. </a:t>
            </a:r>
          </a:p>
          <a:p>
            <a:pPr>
              <a:lnSpc>
                <a:spcPct val="120000"/>
              </a:lnSpc>
              <a:spcBef>
                <a:spcPts val="600"/>
              </a:spcBef>
            </a:pPr>
            <a:r>
              <a:rPr lang="en-US" sz="1800" dirty="0" smtClean="0">
                <a:latin typeface="Arial Narrow" pitchFamily="34" charset="0"/>
              </a:rPr>
              <a:t>The Message Transfer Part (MTP) is  divided into 3 parts.</a:t>
            </a:r>
          </a:p>
          <a:p>
            <a:pPr lvl="1">
              <a:lnSpc>
                <a:spcPct val="120000"/>
              </a:lnSpc>
              <a:spcBef>
                <a:spcPts val="600"/>
              </a:spcBef>
            </a:pPr>
            <a:r>
              <a:rPr lang="en-US" sz="1800" dirty="0" smtClean="0">
                <a:latin typeface="Arial Narrow" pitchFamily="34" charset="0"/>
              </a:rPr>
              <a:t>MTP1= physical (includes channels: high speed E1, voice/data DS1)</a:t>
            </a:r>
          </a:p>
          <a:p>
            <a:pPr lvl="1">
              <a:lnSpc>
                <a:spcPct val="120000"/>
              </a:lnSpc>
              <a:spcBef>
                <a:spcPts val="600"/>
              </a:spcBef>
            </a:pPr>
            <a:r>
              <a:rPr lang="en-US" sz="1800" dirty="0" smtClean="0">
                <a:latin typeface="Arial Narrow" pitchFamily="34" charset="0"/>
              </a:rPr>
              <a:t>MTP2 = electrical (ensures end-to-end transmission)</a:t>
            </a:r>
          </a:p>
          <a:p>
            <a:pPr lvl="1">
              <a:lnSpc>
                <a:spcPct val="120000"/>
              </a:lnSpc>
              <a:spcBef>
                <a:spcPts val="600"/>
              </a:spcBef>
            </a:pPr>
            <a:r>
              <a:rPr lang="en-US" sz="1800" dirty="0" smtClean="0">
                <a:latin typeface="Arial Narrow" pitchFamily="34" charset="0"/>
              </a:rPr>
              <a:t>MTP3 = functional (ensures message routing)</a:t>
            </a:r>
            <a:endParaRPr lang="en-US" sz="1800" dirty="0">
              <a:latin typeface="Arial Narrow" pitchFamily="34" charset="0"/>
            </a:endParaRPr>
          </a:p>
        </p:txBody>
      </p:sp>
      <p:sp>
        <p:nvSpPr>
          <p:cNvPr id="5" name="TextBox 4"/>
          <p:cNvSpPr txBox="1"/>
          <p:nvPr/>
        </p:nvSpPr>
        <p:spPr>
          <a:xfrm>
            <a:off x="662508" y="4876800"/>
            <a:ext cx="3452292" cy="1200329"/>
          </a:xfrm>
          <a:prstGeom prst="rect">
            <a:avLst/>
          </a:prstGeom>
          <a:noFill/>
        </p:spPr>
        <p:txBody>
          <a:bodyPr wrap="none" rtlCol="0">
            <a:spAutoFit/>
          </a:bodyPr>
          <a:lstStyle/>
          <a:p>
            <a:r>
              <a:rPr lang="en-US" sz="1600" b="1" dirty="0" smtClean="0">
                <a:latin typeface="Arial Narrow" pitchFamily="34" charset="0"/>
              </a:rPr>
              <a:t>Glossary:  </a:t>
            </a:r>
          </a:p>
          <a:p>
            <a:r>
              <a:rPr lang="en-US" sz="1400" dirty="0" smtClean="0">
                <a:latin typeface="Arial Narrow" pitchFamily="34" charset="0"/>
              </a:rPr>
              <a:t>TUP = Telephone User Part</a:t>
            </a:r>
          </a:p>
          <a:p>
            <a:r>
              <a:rPr lang="en-US" sz="1400" dirty="0" smtClean="0">
                <a:latin typeface="Arial Narrow" pitchFamily="34" charset="0"/>
              </a:rPr>
              <a:t>TCAP = Transaction Capabilities Application Part</a:t>
            </a:r>
          </a:p>
          <a:p>
            <a:r>
              <a:rPr lang="en-US" sz="1400" dirty="0">
                <a:latin typeface="Arial Narrow" pitchFamily="34" charset="0"/>
              </a:rPr>
              <a:t>S</a:t>
            </a:r>
            <a:r>
              <a:rPr lang="en-US" sz="1400" dirty="0" smtClean="0">
                <a:latin typeface="Arial Narrow" pitchFamily="34" charset="0"/>
              </a:rPr>
              <a:t>CCP = Signaling Connection Control Part</a:t>
            </a:r>
          </a:p>
          <a:p>
            <a:r>
              <a:rPr lang="en-US" sz="1400" dirty="0" smtClean="0">
                <a:latin typeface="Arial Narrow" pitchFamily="34" charset="0"/>
              </a:rPr>
              <a:t>ISUP = ISDN User Part </a:t>
            </a:r>
            <a:endParaRPr lang="en-US" sz="1400" dirty="0">
              <a:latin typeface="Arial Narrow" pitchFamily="34" charset="0"/>
            </a:endParaRPr>
          </a:p>
        </p:txBody>
      </p:sp>
      <p:sp>
        <p:nvSpPr>
          <p:cNvPr id="2" name="Slide Number Placeholder 1"/>
          <p:cNvSpPr>
            <a:spLocks noGrp="1"/>
          </p:cNvSpPr>
          <p:nvPr>
            <p:ph type="sldNum" sz="quarter" idx="12"/>
          </p:nvPr>
        </p:nvSpPr>
        <p:spPr/>
        <p:txBody>
          <a:bodyPr/>
          <a:lstStyle/>
          <a:p>
            <a:fld id="{40ACE3AC-5466-4CD4-BA12-8A295EFA1D2C}" type="slidenum">
              <a:rPr lang="en-US" smtClean="0"/>
              <a:t>34</a:t>
            </a:fld>
            <a:endParaRPr lang="en-US"/>
          </a:p>
        </p:txBody>
      </p:sp>
      <p:grpSp>
        <p:nvGrpSpPr>
          <p:cNvPr id="7" name="Group 6"/>
          <p:cNvGrpSpPr/>
          <p:nvPr/>
        </p:nvGrpSpPr>
        <p:grpSpPr>
          <a:xfrm>
            <a:off x="5486400" y="1447801"/>
            <a:ext cx="3587842" cy="4224753"/>
            <a:chOff x="5486400" y="1447801"/>
            <a:chExt cx="3587842" cy="4224753"/>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584" r="12214" b="9292"/>
            <a:stretch/>
          </p:blipFill>
          <p:spPr bwMode="auto">
            <a:xfrm>
              <a:off x="5749632" y="1447801"/>
              <a:ext cx="3165768"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86400" y="5334000"/>
              <a:ext cx="3587842" cy="338554"/>
            </a:xfrm>
            <a:prstGeom prst="rect">
              <a:avLst/>
            </a:prstGeom>
            <a:noFill/>
          </p:spPr>
          <p:txBody>
            <a:bodyPr wrap="none" rtlCol="0">
              <a:spAutoFit/>
            </a:bodyPr>
            <a:lstStyle/>
            <a:p>
              <a:r>
                <a:rPr lang="en-US" sz="1600" b="1" dirty="0" smtClean="0">
                  <a:latin typeface="Arial Narrow" pitchFamily="34" charset="0"/>
                </a:rPr>
                <a:t> OSI Reference Model   SS7 Protocol Stack</a:t>
              </a:r>
              <a:endParaRPr lang="en-US" sz="1600" b="1" dirty="0">
                <a:latin typeface="Arial Narrow" pitchFamily="34" charset="0"/>
              </a:endParaRPr>
            </a:p>
          </p:txBody>
        </p:sp>
      </p:grpSp>
    </p:spTree>
    <p:extLst>
      <p:ext uri="{BB962C8B-B14F-4D97-AF65-F5344CB8AC3E}">
        <p14:creationId xmlns:p14="http://schemas.microsoft.com/office/powerpoint/2010/main" val="2123862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ACE3AC-5466-4CD4-BA12-8A295EFA1D2C}" type="slidenum">
              <a:rPr lang="en-US" smtClean="0"/>
              <a:t>35</a:t>
            </a:fld>
            <a:endParaRPr lang="en-US"/>
          </a:p>
        </p:txBody>
      </p:sp>
      <p:pic>
        <p:nvPicPr>
          <p:cNvPr id="1026" name="Picture 2" descr="The seven layer OSI model for networking, showing example protocols from the world wide web. "/>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8160"/>
            <a:ext cx="786632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5221069"/>
            <a:ext cx="1638590" cy="646331"/>
          </a:xfrm>
          <a:prstGeom prst="rect">
            <a:avLst/>
          </a:prstGeom>
          <a:noFill/>
        </p:spPr>
        <p:txBody>
          <a:bodyPr wrap="none" rtlCol="0">
            <a:spAutoFit/>
          </a:bodyPr>
          <a:lstStyle/>
          <a:p>
            <a:pPr algn="ctr"/>
            <a:r>
              <a:rPr lang="en-US" dirty="0">
                <a:solidFill>
                  <a:srgbClr val="00863D"/>
                </a:solidFill>
              </a:rPr>
              <a:t>c</a:t>
            </a:r>
            <a:r>
              <a:rPr lang="en-US" dirty="0" smtClean="0">
                <a:solidFill>
                  <a:srgbClr val="00863D"/>
                </a:solidFill>
              </a:rPr>
              <a:t>oaxial cable</a:t>
            </a:r>
          </a:p>
          <a:p>
            <a:pPr algn="ctr"/>
            <a:r>
              <a:rPr lang="en-US" dirty="0">
                <a:solidFill>
                  <a:srgbClr val="00863D"/>
                </a:solidFill>
              </a:rPr>
              <a:t>t</a:t>
            </a:r>
            <a:r>
              <a:rPr lang="en-US" dirty="0" smtClean="0">
                <a:solidFill>
                  <a:srgbClr val="00863D"/>
                </a:solidFill>
              </a:rPr>
              <a:t>wisted pair</a:t>
            </a:r>
            <a:endParaRPr lang="en-US" dirty="0">
              <a:solidFill>
                <a:srgbClr val="00863D"/>
              </a:solidFill>
            </a:endParaRPr>
          </a:p>
        </p:txBody>
      </p:sp>
      <p:cxnSp>
        <p:nvCxnSpPr>
          <p:cNvPr id="5" name="Straight Arrow Connector 4"/>
          <p:cNvCxnSpPr/>
          <p:nvPr/>
        </p:nvCxnSpPr>
        <p:spPr>
          <a:xfrm>
            <a:off x="457200" y="609600"/>
            <a:ext cx="1" cy="563880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 y="6248401"/>
            <a:ext cx="8327231"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839200" y="518160"/>
            <a:ext cx="0" cy="565404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525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ACE3AC-5466-4CD4-BA12-8A295EFA1D2C}" type="slidenum">
              <a:rPr lang="en-US" smtClean="0"/>
              <a:t>36</a:t>
            </a:fld>
            <a:endParaRPr lang="en-US"/>
          </a:p>
        </p:txBody>
      </p:sp>
      <p:pic>
        <p:nvPicPr>
          <p:cNvPr id="2050" name="Picture 2" descr="SS7 Protocol Stack Model "/>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8" y="304800"/>
            <a:ext cx="8959992"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1" y="4953000"/>
            <a:ext cx="5410200" cy="1551194"/>
          </a:xfrm>
          <a:prstGeom prst="rect">
            <a:avLst/>
          </a:prstGeom>
          <a:noFill/>
        </p:spPr>
        <p:txBody>
          <a:bodyPr wrap="square" rtlCol="0">
            <a:spAutoFit/>
          </a:bodyPr>
          <a:lstStyle/>
          <a:p>
            <a:pPr>
              <a:lnSpc>
                <a:spcPct val="120000"/>
              </a:lnSpc>
              <a:spcBef>
                <a:spcPts val="600"/>
              </a:spcBef>
            </a:pPr>
            <a:r>
              <a:rPr lang="en-US" sz="1600" dirty="0" smtClean="0">
                <a:latin typeface="Arial Narrow" pitchFamily="34" charset="0"/>
              </a:rPr>
              <a:t>Message </a:t>
            </a:r>
            <a:r>
              <a:rPr lang="en-US" sz="1600" dirty="0">
                <a:latin typeface="Arial Narrow" pitchFamily="34" charset="0"/>
              </a:rPr>
              <a:t>Transfer </a:t>
            </a:r>
            <a:r>
              <a:rPr lang="en-US" sz="1600" dirty="0" smtClean="0">
                <a:latin typeface="Arial Narrow" pitchFamily="34" charset="0"/>
              </a:rPr>
              <a:t>Part</a:t>
            </a:r>
            <a:endParaRPr lang="en-US" sz="1600" dirty="0">
              <a:latin typeface="Arial Narrow" pitchFamily="34" charset="0"/>
            </a:endParaRPr>
          </a:p>
          <a:p>
            <a:pPr marL="91440" lvl="1">
              <a:lnSpc>
                <a:spcPct val="120000"/>
              </a:lnSpc>
            </a:pPr>
            <a:r>
              <a:rPr lang="en-US" sz="1600" dirty="0" smtClean="0">
                <a:solidFill>
                  <a:srgbClr val="FFC305"/>
                </a:solidFill>
                <a:latin typeface="Arial Narrow" pitchFamily="34" charset="0"/>
              </a:rPr>
              <a:t>MTP1= physical </a:t>
            </a:r>
            <a:r>
              <a:rPr lang="en-US" sz="1600" dirty="0" smtClean="0">
                <a:solidFill>
                  <a:srgbClr val="FFCC00"/>
                </a:solidFill>
                <a:latin typeface="Arial Narrow" pitchFamily="34" charset="0"/>
              </a:rPr>
              <a:t>(includes channels: high speed E1, voice/data D</a:t>
            </a:r>
            <a:r>
              <a:rPr lang="en-US" sz="1600" dirty="0" smtClean="0">
                <a:solidFill>
                  <a:srgbClr val="FFFFFF"/>
                </a:solidFill>
                <a:latin typeface="Arial Narrow" pitchFamily="34" charset="0"/>
              </a:rPr>
              <a:t>S1)</a:t>
            </a:r>
          </a:p>
          <a:p>
            <a:pPr marL="91440" lvl="1">
              <a:lnSpc>
                <a:spcPct val="120000"/>
              </a:lnSpc>
            </a:pPr>
            <a:r>
              <a:rPr lang="en-US" sz="1600" dirty="0" smtClean="0">
                <a:solidFill>
                  <a:srgbClr val="FF9900"/>
                </a:solidFill>
                <a:latin typeface="Arial Narrow" pitchFamily="34" charset="0"/>
              </a:rPr>
              <a:t>           MTP2 = electrical (ensures end-to-end transmission)</a:t>
            </a:r>
          </a:p>
          <a:p>
            <a:pPr marL="91440" lvl="1">
              <a:lnSpc>
                <a:spcPct val="120000"/>
              </a:lnSpc>
            </a:pPr>
            <a:r>
              <a:rPr lang="en-US" sz="1600" dirty="0" smtClean="0">
                <a:latin typeface="Arial Narrow" pitchFamily="34" charset="0"/>
              </a:rPr>
              <a:t>                          </a:t>
            </a:r>
            <a:r>
              <a:rPr lang="en-US" sz="1600" dirty="0" smtClean="0">
                <a:solidFill>
                  <a:srgbClr val="FF0000"/>
                </a:solidFill>
                <a:latin typeface="Arial Narrow" pitchFamily="34" charset="0"/>
              </a:rPr>
              <a:t>MTP3 = functional (ensures message routing)</a:t>
            </a:r>
          </a:p>
          <a:p>
            <a:endParaRPr lang="en-US" dirty="0"/>
          </a:p>
        </p:txBody>
      </p:sp>
      <p:sp>
        <p:nvSpPr>
          <p:cNvPr id="4" name="TextBox 3"/>
          <p:cNvSpPr txBox="1"/>
          <p:nvPr/>
        </p:nvSpPr>
        <p:spPr>
          <a:xfrm>
            <a:off x="6115159" y="5011341"/>
            <a:ext cx="2601353" cy="1569660"/>
          </a:xfrm>
          <a:prstGeom prst="rect">
            <a:avLst/>
          </a:prstGeom>
          <a:noFill/>
        </p:spPr>
        <p:txBody>
          <a:bodyPr wrap="none" rtlCol="0">
            <a:spAutoFit/>
          </a:bodyPr>
          <a:lstStyle/>
          <a:p>
            <a:r>
              <a:rPr lang="en-US" sz="1600" dirty="0" smtClean="0">
                <a:solidFill>
                  <a:srgbClr val="00B0F0"/>
                </a:solidFill>
                <a:latin typeface="Arial Narrow" pitchFamily="34" charset="0"/>
              </a:rPr>
              <a:t>TCAP </a:t>
            </a:r>
            <a:r>
              <a:rPr lang="en-US" sz="1600" dirty="0">
                <a:solidFill>
                  <a:srgbClr val="00B0F0"/>
                </a:solidFill>
                <a:latin typeface="Arial Narrow" pitchFamily="34" charset="0"/>
              </a:rPr>
              <a:t>= Transaction </a:t>
            </a:r>
            <a:r>
              <a:rPr lang="en-US" sz="1600" dirty="0" smtClean="0">
                <a:solidFill>
                  <a:srgbClr val="00B0F0"/>
                </a:solidFill>
                <a:latin typeface="Arial Narrow" pitchFamily="34" charset="0"/>
              </a:rPr>
              <a:t>Capabilities</a:t>
            </a:r>
          </a:p>
          <a:p>
            <a:r>
              <a:rPr lang="en-US" sz="1600" dirty="0">
                <a:solidFill>
                  <a:srgbClr val="00B0F0"/>
                </a:solidFill>
                <a:latin typeface="Arial Narrow" pitchFamily="34" charset="0"/>
              </a:rPr>
              <a:t> </a:t>
            </a:r>
            <a:r>
              <a:rPr lang="en-US" sz="1600" dirty="0" smtClean="0">
                <a:solidFill>
                  <a:srgbClr val="00B0F0"/>
                </a:solidFill>
                <a:latin typeface="Arial Narrow" pitchFamily="34" charset="0"/>
              </a:rPr>
              <a:t>              </a:t>
            </a:r>
            <a:r>
              <a:rPr lang="en-US" sz="1600" dirty="0">
                <a:solidFill>
                  <a:srgbClr val="00B0F0"/>
                </a:solidFill>
                <a:latin typeface="Arial Narrow" pitchFamily="34" charset="0"/>
              </a:rPr>
              <a:t>Application </a:t>
            </a:r>
            <a:r>
              <a:rPr lang="en-US" sz="1600" dirty="0" smtClean="0">
                <a:solidFill>
                  <a:srgbClr val="00B0F0"/>
                </a:solidFill>
                <a:latin typeface="Arial Narrow" pitchFamily="34" charset="0"/>
              </a:rPr>
              <a:t>Part</a:t>
            </a:r>
            <a:endParaRPr lang="en-US" sz="1600" dirty="0">
              <a:solidFill>
                <a:srgbClr val="00B0F0"/>
              </a:solidFill>
              <a:latin typeface="Arial Narrow" pitchFamily="34" charset="0"/>
            </a:endParaRPr>
          </a:p>
          <a:p>
            <a:r>
              <a:rPr lang="en-US" sz="1600" dirty="0">
                <a:solidFill>
                  <a:srgbClr val="00B0F0"/>
                </a:solidFill>
                <a:latin typeface="Arial Narrow" pitchFamily="34" charset="0"/>
              </a:rPr>
              <a:t>ISUP = ISDN User Part </a:t>
            </a:r>
          </a:p>
          <a:p>
            <a:r>
              <a:rPr lang="en-US" sz="1600" dirty="0" smtClean="0">
                <a:solidFill>
                  <a:srgbClr val="00B0F0"/>
                </a:solidFill>
                <a:latin typeface="Arial Narrow" pitchFamily="34" charset="0"/>
              </a:rPr>
              <a:t>TUP </a:t>
            </a:r>
            <a:r>
              <a:rPr lang="en-US" sz="1600" dirty="0">
                <a:solidFill>
                  <a:srgbClr val="00B0F0"/>
                </a:solidFill>
                <a:latin typeface="Arial Narrow" pitchFamily="34" charset="0"/>
              </a:rPr>
              <a:t>= Telephone User </a:t>
            </a:r>
            <a:r>
              <a:rPr lang="en-US" sz="1600" dirty="0" smtClean="0">
                <a:solidFill>
                  <a:srgbClr val="00B0F0"/>
                </a:solidFill>
                <a:latin typeface="Arial Narrow" pitchFamily="34" charset="0"/>
              </a:rPr>
              <a:t>Part</a:t>
            </a:r>
            <a:endParaRPr lang="en-US" sz="1600" dirty="0">
              <a:solidFill>
                <a:srgbClr val="00B0F0"/>
              </a:solidFill>
              <a:latin typeface="Arial Narrow" pitchFamily="34" charset="0"/>
            </a:endParaRPr>
          </a:p>
          <a:p>
            <a:r>
              <a:rPr lang="en-US" sz="1600" dirty="0">
                <a:solidFill>
                  <a:srgbClr val="00863D"/>
                </a:solidFill>
                <a:latin typeface="Arial Narrow" pitchFamily="34" charset="0"/>
              </a:rPr>
              <a:t>SCCP = Signaling Connection </a:t>
            </a:r>
            <a:endParaRPr lang="en-US" sz="1600" dirty="0" smtClean="0">
              <a:solidFill>
                <a:srgbClr val="00863D"/>
              </a:solidFill>
              <a:latin typeface="Arial Narrow" pitchFamily="34" charset="0"/>
            </a:endParaRPr>
          </a:p>
          <a:p>
            <a:r>
              <a:rPr lang="en-US" sz="1600" dirty="0">
                <a:solidFill>
                  <a:srgbClr val="00863D"/>
                </a:solidFill>
                <a:latin typeface="Arial Narrow" pitchFamily="34" charset="0"/>
              </a:rPr>
              <a:t> </a:t>
            </a:r>
            <a:r>
              <a:rPr lang="en-US" sz="1600" dirty="0" smtClean="0">
                <a:solidFill>
                  <a:srgbClr val="00863D"/>
                </a:solidFill>
                <a:latin typeface="Arial Narrow" pitchFamily="34" charset="0"/>
              </a:rPr>
              <a:t>                Control Part</a:t>
            </a:r>
            <a:endParaRPr lang="en-US" sz="1600" dirty="0">
              <a:solidFill>
                <a:srgbClr val="00B0F0"/>
              </a:solidFill>
              <a:latin typeface="Arial Narrow" pitchFamily="34" charset="0"/>
            </a:endParaRPr>
          </a:p>
        </p:txBody>
      </p:sp>
    </p:spTree>
    <p:extLst>
      <p:ext uri="{BB962C8B-B14F-4D97-AF65-F5344CB8AC3E}">
        <p14:creationId xmlns:p14="http://schemas.microsoft.com/office/powerpoint/2010/main" val="1206249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686800" cy="4843272"/>
          </a:xfrm>
        </p:spPr>
        <p:txBody>
          <a:bodyPr>
            <a:normAutofit/>
          </a:bodyPr>
          <a:lstStyle/>
          <a:p>
            <a:pPr>
              <a:lnSpc>
                <a:spcPct val="120000"/>
              </a:lnSpc>
            </a:pPr>
            <a:r>
              <a:rPr lang="en-US" sz="1900" dirty="0" smtClean="0">
                <a:latin typeface="Arial Narrow" pitchFamily="34" charset="0"/>
              </a:rPr>
              <a:t>BSMAP </a:t>
            </a:r>
            <a:r>
              <a:rPr lang="en-US" sz="1900" dirty="0">
                <a:latin typeface="Arial Narrow" pitchFamily="34" charset="0"/>
              </a:rPr>
              <a:t>supports all Radio Resource Management </a:t>
            </a:r>
            <a:r>
              <a:rPr lang="en-US" sz="1900" dirty="0" smtClean="0">
                <a:latin typeface="Arial Narrow" pitchFamily="34" charset="0"/>
              </a:rPr>
              <a:t>&amp;</a:t>
            </a:r>
            <a:r>
              <a:rPr lang="en-US" sz="1900" dirty="0">
                <a:latin typeface="Arial Narrow" pitchFamily="34" charset="0"/>
              </a:rPr>
              <a:t> </a:t>
            </a:r>
            <a:r>
              <a:rPr lang="en-US" sz="1900" dirty="0" smtClean="0">
                <a:latin typeface="Arial Narrow" pitchFamily="34" charset="0"/>
              </a:rPr>
              <a:t> Facility                                             Management </a:t>
            </a:r>
            <a:r>
              <a:rPr lang="en-US" sz="1900" dirty="0">
                <a:latin typeface="Arial Narrow" pitchFamily="34" charset="0"/>
              </a:rPr>
              <a:t>procedures between the BS and </a:t>
            </a:r>
            <a:r>
              <a:rPr lang="en-US" sz="1900" dirty="0" smtClean="0">
                <a:latin typeface="Arial Narrow" pitchFamily="34" charset="0"/>
              </a:rPr>
              <a:t>MSC                                                      </a:t>
            </a:r>
          </a:p>
          <a:p>
            <a:pPr>
              <a:lnSpc>
                <a:spcPct val="120000"/>
              </a:lnSpc>
            </a:pPr>
            <a:r>
              <a:rPr lang="en-US" sz="1900" dirty="0" smtClean="0">
                <a:latin typeface="Arial Narrow" pitchFamily="34" charset="0"/>
              </a:rPr>
              <a:t>BSMAP messages and </a:t>
            </a:r>
            <a:r>
              <a:rPr lang="en-US" sz="1900" dirty="0">
                <a:latin typeface="Arial Narrow" pitchFamily="34" charset="0"/>
              </a:rPr>
              <a:t>call </a:t>
            </a:r>
            <a:r>
              <a:rPr lang="en-US" sz="1900" dirty="0" smtClean="0">
                <a:latin typeface="Arial Narrow" pitchFamily="34" charset="0"/>
              </a:rPr>
              <a:t>control/mobility </a:t>
            </a:r>
            <a:r>
              <a:rPr lang="en-US" sz="1900" dirty="0">
                <a:latin typeface="Arial Narrow" pitchFamily="34" charset="0"/>
              </a:rPr>
              <a:t>messages </a:t>
            </a:r>
            <a:r>
              <a:rPr lang="en-US" sz="1900" dirty="0" smtClean="0">
                <a:latin typeface="Arial Narrow" pitchFamily="34" charset="0"/>
              </a:rPr>
              <a:t>are                                                   used to </a:t>
            </a:r>
            <a:r>
              <a:rPr lang="en-US" sz="1900" dirty="0">
                <a:latin typeface="Arial Narrow" pitchFamily="34" charset="0"/>
              </a:rPr>
              <a:t>establish a connection for </a:t>
            </a:r>
            <a:r>
              <a:rPr lang="en-US" sz="1900" dirty="0" smtClean="0">
                <a:latin typeface="Arial Narrow" pitchFamily="34" charset="0"/>
              </a:rPr>
              <a:t>an MS </a:t>
            </a:r>
            <a:r>
              <a:rPr lang="en-US" sz="1900" dirty="0">
                <a:latin typeface="Arial Narrow" pitchFamily="34" charset="0"/>
              </a:rPr>
              <a:t>between the BS </a:t>
            </a:r>
            <a:r>
              <a:rPr lang="en-US" sz="1900" dirty="0" smtClean="0">
                <a:latin typeface="Arial Narrow" pitchFamily="34" charset="0"/>
              </a:rPr>
              <a:t>and                                                       perform  functions </a:t>
            </a:r>
            <a:r>
              <a:rPr lang="en-US" sz="1900" dirty="0">
                <a:latin typeface="Arial Narrow" pitchFamily="34" charset="0"/>
              </a:rPr>
              <a:t>at the </a:t>
            </a:r>
            <a:r>
              <a:rPr lang="en-US" sz="1900" dirty="0" smtClean="0">
                <a:latin typeface="Arial Narrow" pitchFamily="34" charset="0"/>
              </a:rPr>
              <a:t>BS and MSC.</a:t>
            </a:r>
          </a:p>
          <a:p>
            <a:pPr>
              <a:lnSpc>
                <a:spcPct val="120000"/>
              </a:lnSpc>
            </a:pPr>
            <a:r>
              <a:rPr lang="en-US" sz="1900" dirty="0" smtClean="0">
                <a:latin typeface="Arial Narrow" pitchFamily="34" charset="0"/>
              </a:rPr>
              <a:t>Some BSMAP procedures are triggered or result in Radio Resource (RR) messages.</a:t>
            </a:r>
          </a:p>
          <a:p>
            <a:pPr>
              <a:lnSpc>
                <a:spcPct val="120000"/>
              </a:lnSpc>
            </a:pPr>
            <a:r>
              <a:rPr lang="en-US" sz="1900" dirty="0">
                <a:latin typeface="Arial Narrow" pitchFamily="34" charset="0"/>
              </a:rPr>
              <a:t>BBTSM is the interface between BTS and BCS  </a:t>
            </a:r>
            <a:r>
              <a:rPr lang="en-US" sz="1900" dirty="0" smtClean="0">
                <a:latin typeface="Arial Narrow" pitchFamily="34" charset="0"/>
              </a:rPr>
              <a:t>(</a:t>
            </a:r>
            <a:r>
              <a:rPr lang="en-US" sz="1900" dirty="0" err="1" smtClean="0">
                <a:latin typeface="Arial Narrow" pitchFamily="34" charset="0"/>
              </a:rPr>
              <a:t>Abis</a:t>
            </a:r>
            <a:r>
              <a:rPr lang="en-US" sz="1900" dirty="0" smtClean="0">
                <a:latin typeface="Arial Narrow" pitchFamily="34" charset="0"/>
              </a:rPr>
              <a:t> </a:t>
            </a:r>
            <a:r>
              <a:rPr lang="en-US" sz="1900" dirty="0">
                <a:latin typeface="Arial Narrow" pitchFamily="34" charset="0"/>
              </a:rPr>
              <a:t>interface) </a:t>
            </a:r>
            <a:endParaRPr lang="en-US" sz="1900" dirty="0" smtClean="0">
              <a:latin typeface="Arial Narrow" pitchFamily="34" charset="0"/>
            </a:endParaRPr>
          </a:p>
          <a:p>
            <a:pPr>
              <a:lnSpc>
                <a:spcPct val="120000"/>
              </a:lnSpc>
            </a:pPr>
            <a:r>
              <a:rPr lang="en-US" sz="1900" dirty="0" smtClean="0">
                <a:latin typeface="Arial Narrow" pitchFamily="34" charset="0"/>
              </a:rPr>
              <a:t>The Call Control (CC) protocol is one of the protocols used at the Connection Management (CM) sub-layer to manage entities, each one using its own Mobility Management (MM) connection.  </a:t>
            </a:r>
          </a:p>
          <a:p>
            <a:pPr>
              <a:lnSpc>
                <a:spcPct val="120000"/>
              </a:lnSpc>
            </a:pPr>
            <a:r>
              <a:rPr lang="en-US" sz="1900" dirty="0" smtClean="0">
                <a:latin typeface="Arial Narrow" pitchFamily="34" charset="0"/>
              </a:rPr>
              <a:t>The MM sub-layer is used to support user mobility between terminals.</a:t>
            </a:r>
            <a:endParaRPr lang="en-US" sz="1900" dirty="0">
              <a:latin typeface="Arial Narrow" pitchFamily="34" charset="0"/>
            </a:endParaRPr>
          </a:p>
        </p:txBody>
      </p:sp>
      <p:sp>
        <p:nvSpPr>
          <p:cNvPr id="3" name="Title 2"/>
          <p:cNvSpPr>
            <a:spLocks noGrp="1"/>
          </p:cNvSpPr>
          <p:nvPr>
            <p:ph type="title"/>
          </p:nvPr>
        </p:nvSpPr>
        <p:spPr>
          <a:xfrm>
            <a:off x="152400" y="274638"/>
            <a:ext cx="8915400" cy="1143000"/>
          </a:xfrm>
        </p:spPr>
        <p:txBody>
          <a:bodyPr>
            <a:noAutofit/>
          </a:bodyPr>
          <a:lstStyle/>
          <a:p>
            <a:r>
              <a:rPr lang="en-US" sz="3300" dirty="0" smtClean="0">
                <a:latin typeface="Arial Narrow" pitchFamily="34" charset="0"/>
              </a:rPr>
              <a:t>Base Station Management Application Part (BSMAP)</a:t>
            </a:r>
            <a:endParaRPr lang="en-US" sz="3300" dirty="0">
              <a:latin typeface="Arial Narrow" pitchFamily="34" charset="0"/>
            </a:endParaRPr>
          </a:p>
        </p:txBody>
      </p:sp>
      <p:sp>
        <p:nvSpPr>
          <p:cNvPr id="4" name="Slide Number Placeholder 3"/>
          <p:cNvSpPr>
            <a:spLocks noGrp="1"/>
          </p:cNvSpPr>
          <p:nvPr>
            <p:ph type="sldNum" sz="quarter" idx="12"/>
          </p:nvPr>
        </p:nvSpPr>
        <p:spPr/>
        <p:txBody>
          <a:bodyPr/>
          <a:lstStyle/>
          <a:p>
            <a:fld id="{40ACE3AC-5466-4CD4-BA12-8A295EFA1D2C}" type="slidenum">
              <a:rPr lang="en-US" smtClean="0"/>
              <a:t>37</a:t>
            </a:fld>
            <a:endParaRPr lang="en-US"/>
          </a:p>
        </p:txBody>
      </p:sp>
      <p:grpSp>
        <p:nvGrpSpPr>
          <p:cNvPr id="12" name="Group 11"/>
          <p:cNvGrpSpPr/>
          <p:nvPr/>
        </p:nvGrpSpPr>
        <p:grpSpPr>
          <a:xfrm>
            <a:off x="6329148" y="1371600"/>
            <a:ext cx="2586252" cy="2030492"/>
            <a:chOff x="6252948" y="1550908"/>
            <a:chExt cx="2586252" cy="2030492"/>
          </a:xfrm>
        </p:grpSpPr>
        <p:grpSp>
          <p:nvGrpSpPr>
            <p:cNvPr id="6" name="Group 5"/>
            <p:cNvGrpSpPr/>
            <p:nvPr/>
          </p:nvGrpSpPr>
          <p:grpSpPr>
            <a:xfrm>
              <a:off x="6252948" y="1550908"/>
              <a:ext cx="2586252" cy="1801892"/>
              <a:chOff x="6100548" y="1539240"/>
              <a:chExt cx="2586252" cy="1801892"/>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04" r="50993" b="42905"/>
              <a:stretch/>
            </p:blipFill>
            <p:spPr bwMode="auto">
              <a:xfrm>
                <a:off x="6100548" y="1539240"/>
                <a:ext cx="2586252"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2971800"/>
                <a:ext cx="762000" cy="369332"/>
              </a:xfrm>
              <a:prstGeom prst="rect">
                <a:avLst/>
              </a:prstGeom>
              <a:solidFill>
                <a:schemeClr val="bg1"/>
              </a:solidFill>
            </p:spPr>
            <p:txBody>
              <a:bodyPr wrap="square" rtlCol="0">
                <a:spAutoFit/>
              </a:bodyPr>
              <a:lstStyle/>
              <a:p>
                <a:endParaRPr lang="en-US" dirty="0"/>
              </a:p>
            </p:txBody>
          </p:sp>
        </p:grpSp>
        <p:cxnSp>
          <p:nvCxnSpPr>
            <p:cNvPr id="8" name="Straight Connector 7"/>
            <p:cNvCxnSpPr/>
            <p:nvPr/>
          </p:nvCxnSpPr>
          <p:spPr>
            <a:xfrm>
              <a:off x="8001000" y="1965960"/>
              <a:ext cx="0" cy="128016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72400" y="3273623"/>
              <a:ext cx="838200" cy="307777"/>
            </a:xfrm>
            <a:prstGeom prst="rect">
              <a:avLst/>
            </a:prstGeom>
            <a:noFill/>
          </p:spPr>
          <p:txBody>
            <a:bodyPr wrap="square" rtlCol="0">
              <a:spAutoFit/>
            </a:bodyPr>
            <a:lstStyle/>
            <a:p>
              <a:r>
                <a:rPr lang="en-US" sz="1400" dirty="0" err="1" smtClean="0">
                  <a:latin typeface="Arial Narrow" pitchFamily="34" charset="0"/>
                </a:rPr>
                <a:t>Abis</a:t>
              </a:r>
              <a:endParaRPr lang="en-US" sz="1400" dirty="0">
                <a:latin typeface="Arial Narrow" pitchFamily="34" charset="0"/>
              </a:endParaRPr>
            </a:p>
          </p:txBody>
        </p:sp>
      </p:grpSp>
    </p:spTree>
    <p:extLst>
      <p:ext uri="{BB962C8B-B14F-4D97-AF65-F5344CB8AC3E}">
        <p14:creationId xmlns:p14="http://schemas.microsoft.com/office/powerpoint/2010/main" val="1864521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05" r="48834" b="22049"/>
          <a:stretch/>
        </p:blipFill>
        <p:spPr bwMode="auto">
          <a:xfrm>
            <a:off x="5867400" y="1322308"/>
            <a:ext cx="2700196" cy="233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a:xfrm>
            <a:off x="76200" y="1295400"/>
            <a:ext cx="8991600" cy="4953000"/>
          </a:xfrm>
        </p:spPr>
        <p:txBody>
          <a:bodyPr rtlCol="0">
            <a:normAutofit fontScale="55000" lnSpcReduction="20000"/>
          </a:bodyPr>
          <a:lstStyle/>
          <a:p>
            <a:pPr marL="109728" indent="0" eaLnBrk="1" fontAlgn="auto" hangingPunct="1">
              <a:spcAft>
                <a:spcPts val="0"/>
              </a:spcAft>
              <a:buNone/>
              <a:defRPr/>
            </a:pPr>
            <a:endParaRPr lang="en-US" altLang="zh-CN" dirty="0"/>
          </a:p>
          <a:p>
            <a:pPr lvl="0">
              <a:lnSpc>
                <a:spcPct val="130000"/>
              </a:lnSpc>
              <a:spcBef>
                <a:spcPts val="300"/>
              </a:spcBef>
              <a:buClr>
                <a:srgbClr val="2DA2BF"/>
              </a:buClr>
              <a:defRPr/>
            </a:pPr>
            <a:r>
              <a:rPr lang="en-US" altLang="zh-CN" sz="4200" dirty="0" smtClean="0">
                <a:solidFill>
                  <a:prstClr val="black"/>
                </a:solidFill>
              </a:rPr>
              <a:t>Ba</a:t>
            </a:r>
            <a:r>
              <a:rPr lang="en-US" altLang="zh-CN" sz="4200" dirty="0" smtClean="0"/>
              <a:t>se </a:t>
            </a:r>
            <a:r>
              <a:rPr lang="en-US" altLang="zh-CN" sz="4200" dirty="0"/>
              <a:t>Transceiver System (BTS)</a:t>
            </a:r>
          </a:p>
          <a:p>
            <a:pPr lvl="1">
              <a:lnSpc>
                <a:spcPct val="130000"/>
              </a:lnSpc>
              <a:spcBef>
                <a:spcPts val="400"/>
              </a:spcBef>
              <a:buFont typeface="Arial" pitchFamily="34" charset="0"/>
              <a:buChar char="–"/>
              <a:defRPr/>
            </a:pPr>
            <a:r>
              <a:rPr lang="en-US" altLang="zh-CN" sz="2900" dirty="0"/>
              <a:t>Controls several transmitters</a:t>
            </a:r>
          </a:p>
          <a:p>
            <a:pPr lvl="1">
              <a:lnSpc>
                <a:spcPct val="130000"/>
              </a:lnSpc>
              <a:spcBef>
                <a:spcPts val="0"/>
              </a:spcBef>
              <a:buFont typeface="Arial" pitchFamily="34" charset="0"/>
              <a:buChar char="–"/>
              <a:defRPr/>
            </a:pPr>
            <a:r>
              <a:rPr lang="en-US" altLang="zh-CN" sz="2900" dirty="0"/>
              <a:t>Each transmitter has 8 time slots, some </a:t>
            </a:r>
            <a:r>
              <a:rPr lang="en-US" altLang="zh-CN" sz="2900" dirty="0" smtClean="0"/>
              <a:t>used for                                                                     signaling</a:t>
            </a:r>
            <a:r>
              <a:rPr lang="en-US" altLang="zh-CN" sz="2900" dirty="0"/>
              <a:t>, on a specific </a:t>
            </a:r>
            <a:r>
              <a:rPr lang="en-US" altLang="zh-CN" sz="2900" dirty="0" smtClean="0"/>
              <a:t>frequency</a:t>
            </a:r>
          </a:p>
          <a:p>
            <a:pPr>
              <a:lnSpc>
                <a:spcPct val="130000"/>
              </a:lnSpc>
              <a:spcBef>
                <a:spcPts val="900"/>
              </a:spcBef>
              <a:defRPr/>
            </a:pPr>
            <a:r>
              <a:rPr lang="en-US" altLang="zh-CN" sz="4200" dirty="0" smtClean="0"/>
              <a:t>Base </a:t>
            </a:r>
            <a:r>
              <a:rPr lang="en-US" altLang="zh-CN" sz="4200" dirty="0"/>
              <a:t>Station Controller (BSC)</a:t>
            </a:r>
          </a:p>
          <a:p>
            <a:pPr lvl="1">
              <a:lnSpc>
                <a:spcPct val="130000"/>
              </a:lnSpc>
              <a:spcBef>
                <a:spcPts val="0"/>
              </a:spcBef>
              <a:buFont typeface="Arial" pitchFamily="34" charset="0"/>
              <a:buChar char="–"/>
              <a:defRPr/>
            </a:pPr>
            <a:r>
              <a:rPr lang="en-US" altLang="zh-CN" sz="2900" dirty="0"/>
              <a:t>Controls the channel (time slot) </a:t>
            </a:r>
            <a:r>
              <a:rPr lang="en-US" altLang="zh-CN" sz="2900" dirty="0" smtClean="0"/>
              <a:t>allocation implemented                                       by </a:t>
            </a:r>
            <a:r>
              <a:rPr lang="en-US" altLang="zh-CN" sz="2900" dirty="0"/>
              <a:t>the BTS’s</a:t>
            </a:r>
          </a:p>
          <a:p>
            <a:pPr lvl="1">
              <a:lnSpc>
                <a:spcPct val="130000"/>
              </a:lnSpc>
              <a:spcBef>
                <a:spcPts val="0"/>
              </a:spcBef>
              <a:buFont typeface="Arial" pitchFamily="34" charset="0"/>
              <a:buChar char="–"/>
              <a:defRPr/>
            </a:pPr>
            <a:r>
              <a:rPr lang="en-US" altLang="zh-CN" sz="2900" dirty="0"/>
              <a:t>Manages the handovers within BSS area</a:t>
            </a:r>
          </a:p>
          <a:p>
            <a:pPr lvl="1">
              <a:lnSpc>
                <a:spcPct val="130000"/>
              </a:lnSpc>
              <a:spcBef>
                <a:spcPts val="400"/>
              </a:spcBef>
              <a:buFont typeface="Arial" pitchFamily="34" charset="0"/>
              <a:buChar char="–"/>
              <a:defRPr/>
            </a:pPr>
            <a:r>
              <a:rPr lang="en-US" altLang="zh-CN" sz="2900" dirty="0"/>
              <a:t>Knows which mobile stations are within the cell and informs the </a:t>
            </a:r>
            <a:r>
              <a:rPr lang="en-US" altLang="zh-CN" sz="2900" dirty="0" smtClean="0"/>
              <a:t>MSC/VLR</a:t>
            </a:r>
            <a:endParaRPr lang="en-US" altLang="zh-CN" sz="2900" dirty="0"/>
          </a:p>
          <a:p>
            <a:pPr>
              <a:lnSpc>
                <a:spcPct val="130000"/>
              </a:lnSpc>
              <a:spcBef>
                <a:spcPts val="900"/>
              </a:spcBef>
              <a:defRPr/>
            </a:pPr>
            <a:r>
              <a:rPr lang="en-US" altLang="zh-CN" sz="4200" dirty="0" smtClean="0"/>
              <a:t>Transcoding Rate and Adaptation Unit (TRAU)</a:t>
            </a:r>
          </a:p>
          <a:p>
            <a:pPr lvl="1">
              <a:lnSpc>
                <a:spcPct val="130000"/>
              </a:lnSpc>
              <a:spcBef>
                <a:spcPts val="300"/>
              </a:spcBef>
              <a:buFont typeface="Garamond" pitchFamily="18" charset="0"/>
              <a:buChar char="–"/>
              <a:defRPr/>
            </a:pPr>
            <a:r>
              <a:rPr lang="en-US" altLang="zh-CN" sz="2900" dirty="0" smtClean="0"/>
              <a:t>Performs coding between the 64kbps pulse code modulation (PCM coding used in the backbone network and the 13 kbps coding used for the Mobile Station (MS)</a:t>
            </a:r>
          </a:p>
        </p:txBody>
      </p:sp>
      <p:sp>
        <p:nvSpPr>
          <p:cNvPr id="21506" name="标题 1"/>
          <p:cNvSpPr>
            <a:spLocks noGrp="1"/>
          </p:cNvSpPr>
          <p:nvPr>
            <p:ph type="title"/>
          </p:nvPr>
        </p:nvSpPr>
        <p:spPr>
          <a:xfrm>
            <a:off x="457200" y="152400"/>
            <a:ext cx="8229600" cy="1143000"/>
          </a:xfrm>
        </p:spPr>
        <p:txBody>
          <a:bodyPr/>
          <a:lstStyle/>
          <a:p>
            <a:pPr eaLnBrk="1" hangingPunct="1"/>
            <a:r>
              <a:rPr lang="en-US" altLang="zh-CN" dirty="0" smtClean="0"/>
              <a:t>Base Station Subsystem</a:t>
            </a:r>
            <a:endParaRPr lang="zh-CN" altLang="en-US" dirty="0" smtClean="0"/>
          </a:p>
        </p:txBody>
      </p:sp>
      <p:sp>
        <p:nvSpPr>
          <p:cNvPr id="2" name="Slide Number Placeholder 1"/>
          <p:cNvSpPr>
            <a:spLocks noGrp="1"/>
          </p:cNvSpPr>
          <p:nvPr>
            <p:ph type="sldNum" sz="quarter" idx="12"/>
          </p:nvPr>
        </p:nvSpPr>
        <p:spPr/>
        <p:txBody>
          <a:bodyPr/>
          <a:lstStyle/>
          <a:p>
            <a:fld id="{40ACE3AC-5466-4CD4-BA12-8A295EFA1D2C}" type="slidenum">
              <a:rPr lang="en-US" smtClean="0"/>
              <a:t>38</a:t>
            </a:fld>
            <a:endParaRPr lang="en-US"/>
          </a:p>
        </p:txBody>
      </p:sp>
    </p:spTree>
    <p:extLst>
      <p:ext uri="{BB962C8B-B14F-4D97-AF65-F5344CB8AC3E}">
        <p14:creationId xmlns:p14="http://schemas.microsoft.com/office/powerpoint/2010/main" val="2191923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200" y="1295400"/>
            <a:ext cx="8763000" cy="4924425"/>
          </a:xfrm>
        </p:spPr>
        <p:txBody>
          <a:bodyPr>
            <a:normAutofit fontScale="77500" lnSpcReduction="20000"/>
          </a:bodyPr>
          <a:lstStyle/>
          <a:p>
            <a:pPr eaLnBrk="1" hangingPunct="1">
              <a:lnSpc>
                <a:spcPct val="130000"/>
              </a:lnSpc>
            </a:pPr>
            <a:r>
              <a:rPr lang="en-US" altLang="zh-CN" sz="2200" dirty="0" smtClean="0"/>
              <a:t>The backbone of a GSM is a telephone network                                           with additional cellular network capabilities</a:t>
            </a:r>
          </a:p>
          <a:p>
            <a:pPr eaLnBrk="1" hangingPunct="1">
              <a:lnSpc>
                <a:spcPct val="130000"/>
              </a:lnSpc>
            </a:pPr>
            <a:r>
              <a:rPr lang="en-US" altLang="zh-CN" sz="2200" dirty="0" smtClean="0"/>
              <a:t>Mobile Switching Center (MSC)</a:t>
            </a:r>
          </a:p>
          <a:p>
            <a:pPr lvl="1" eaLnBrk="1" hangingPunct="1">
              <a:lnSpc>
                <a:spcPct val="130000"/>
              </a:lnSpc>
              <a:spcBef>
                <a:spcPts val="400"/>
              </a:spcBef>
            </a:pPr>
            <a:r>
              <a:rPr lang="en-US" altLang="zh-CN" sz="1800" dirty="0" smtClean="0"/>
              <a:t>An typical telephony exchange (ISDN exchange) which                                supports mobile communications</a:t>
            </a:r>
          </a:p>
          <a:p>
            <a:pPr>
              <a:lnSpc>
                <a:spcPct val="130000"/>
              </a:lnSpc>
            </a:pPr>
            <a:r>
              <a:rPr lang="en-US" altLang="zh-CN" sz="2200" dirty="0" smtClean="0"/>
              <a:t>Visitor Location Register (VLR)</a:t>
            </a:r>
          </a:p>
          <a:p>
            <a:pPr lvl="1">
              <a:lnSpc>
                <a:spcPct val="130000"/>
              </a:lnSpc>
              <a:spcBef>
                <a:spcPts val="400"/>
              </a:spcBef>
              <a:buClr>
                <a:schemeClr val="bg2">
                  <a:lumMod val="50000"/>
                </a:schemeClr>
              </a:buClr>
              <a:buSzPct val="60000"/>
              <a:buFont typeface="Courier New" pitchFamily="49" charset="0"/>
              <a:buChar char="o"/>
            </a:pPr>
            <a:r>
              <a:rPr lang="en-US" altLang="zh-CN" sz="1800" dirty="0" smtClean="0"/>
              <a:t>A database</a:t>
            </a:r>
            <a:r>
              <a:rPr lang="en-US" altLang="zh-CN" sz="1800" dirty="0"/>
              <a:t> </a:t>
            </a:r>
            <a:r>
              <a:rPr lang="en-US" altLang="zh-CN" sz="1800" dirty="0" smtClean="0"/>
              <a:t>that contains the location of active MS</a:t>
            </a:r>
            <a:endParaRPr lang="en-US" altLang="zh-CN" sz="1900" dirty="0" smtClean="0"/>
          </a:p>
          <a:p>
            <a:pPr eaLnBrk="1" hangingPunct="1">
              <a:lnSpc>
                <a:spcPct val="130000"/>
              </a:lnSpc>
            </a:pPr>
            <a:r>
              <a:rPr lang="en-US" altLang="zh-CN" sz="2200" dirty="0" smtClean="0"/>
              <a:t>Gateway Mobile Switching Center (GMSC)</a:t>
            </a:r>
          </a:p>
          <a:p>
            <a:pPr lvl="1" eaLnBrk="1" hangingPunct="1">
              <a:lnSpc>
                <a:spcPct val="130000"/>
              </a:lnSpc>
              <a:spcBef>
                <a:spcPts val="400"/>
              </a:spcBef>
            </a:pPr>
            <a:r>
              <a:rPr lang="en-US" altLang="zh-CN" sz="1800" dirty="0" smtClean="0"/>
              <a:t>Links the system to a Public Switched Telephone Network (PSTN)                                               and other operators</a:t>
            </a:r>
          </a:p>
          <a:p>
            <a:pPr eaLnBrk="1" hangingPunct="1">
              <a:lnSpc>
                <a:spcPct val="130000"/>
              </a:lnSpc>
            </a:pPr>
            <a:r>
              <a:rPr lang="en-US" altLang="zh-CN" sz="2200" dirty="0" smtClean="0"/>
              <a:t>Home Location Register (HLR)</a:t>
            </a:r>
          </a:p>
          <a:p>
            <a:pPr lvl="1" eaLnBrk="1" hangingPunct="1">
              <a:lnSpc>
                <a:spcPct val="130000"/>
              </a:lnSpc>
              <a:spcBef>
                <a:spcPts val="400"/>
              </a:spcBef>
            </a:pPr>
            <a:r>
              <a:rPr lang="en-US" altLang="zh-CN" sz="1800" dirty="0" smtClean="0"/>
              <a:t>Contain subscriber information, including authentication information in Authentication Center (</a:t>
            </a:r>
            <a:r>
              <a:rPr lang="en-US" altLang="zh-CN" sz="1800" dirty="0" err="1" smtClean="0"/>
              <a:t>AuC</a:t>
            </a:r>
            <a:r>
              <a:rPr lang="en-US" altLang="zh-CN" sz="1800" dirty="0" smtClean="0"/>
              <a:t>)</a:t>
            </a:r>
          </a:p>
          <a:p>
            <a:pPr eaLnBrk="1" hangingPunct="1">
              <a:lnSpc>
                <a:spcPct val="130000"/>
              </a:lnSpc>
            </a:pPr>
            <a:r>
              <a:rPr lang="en-US" altLang="zh-CN" sz="2200" dirty="0" smtClean="0"/>
              <a:t>Equipment Identity Register (EIR)</a:t>
            </a:r>
          </a:p>
          <a:p>
            <a:pPr lvl="1" eaLnBrk="1" hangingPunct="1">
              <a:lnSpc>
                <a:spcPct val="130000"/>
              </a:lnSpc>
              <a:spcBef>
                <a:spcPts val="400"/>
              </a:spcBef>
            </a:pPr>
            <a:r>
              <a:rPr lang="en-US" altLang="zh-CN" sz="1800" dirty="0" smtClean="0"/>
              <a:t>International Mobile Station Equipment Identity (IMEI) codes for e.g., blacklisting stolen phones</a:t>
            </a:r>
            <a:endParaRPr lang="zh-CN" altLang="en-US" sz="1800" dirty="0" smtClean="0"/>
          </a:p>
        </p:txBody>
      </p:sp>
      <p:sp>
        <p:nvSpPr>
          <p:cNvPr id="22530" name="标题 1"/>
          <p:cNvSpPr>
            <a:spLocks noGrp="1"/>
          </p:cNvSpPr>
          <p:nvPr>
            <p:ph type="title"/>
          </p:nvPr>
        </p:nvSpPr>
        <p:spPr>
          <a:xfrm>
            <a:off x="152400" y="152400"/>
            <a:ext cx="8915400" cy="1096962"/>
          </a:xfrm>
        </p:spPr>
        <p:txBody>
          <a:bodyPr/>
          <a:lstStyle/>
          <a:p>
            <a:pPr eaLnBrk="1" hangingPunct="1"/>
            <a:r>
              <a:rPr lang="en-US" altLang="zh-CN" dirty="0" smtClean="0"/>
              <a:t>Network and Switching Subsystem</a:t>
            </a:r>
            <a:endParaRPr lang="zh-CN" altLang="en-US" dirty="0" smtClean="0"/>
          </a:p>
        </p:txBody>
      </p:sp>
      <p:sp>
        <p:nvSpPr>
          <p:cNvPr id="2" name="Slide Number Placeholder 1"/>
          <p:cNvSpPr>
            <a:spLocks noGrp="1"/>
          </p:cNvSpPr>
          <p:nvPr>
            <p:ph type="sldNum" sz="quarter" idx="12"/>
          </p:nvPr>
        </p:nvSpPr>
        <p:spPr/>
        <p:txBody>
          <a:bodyPr/>
          <a:lstStyle/>
          <a:p>
            <a:fld id="{40ACE3AC-5466-4CD4-BA12-8A295EFA1D2C}" type="slidenum">
              <a:rPr lang="en-US" smtClean="0"/>
              <a:t>39</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672" r="958"/>
          <a:stretch/>
        </p:blipFill>
        <p:spPr bwMode="auto">
          <a:xfrm>
            <a:off x="6477000" y="1264920"/>
            <a:ext cx="2286001"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75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Current applications</a:t>
            </a:r>
          </a:p>
          <a:p>
            <a:pPr lvl="1">
              <a:lnSpc>
                <a:spcPct val="120000"/>
              </a:lnSpc>
              <a:spcBef>
                <a:spcPts val="600"/>
              </a:spcBef>
            </a:pPr>
            <a:r>
              <a:rPr lang="en-US" sz="2000" dirty="0"/>
              <a:t>O</a:t>
            </a:r>
            <a:r>
              <a:rPr lang="en-US" sz="2000" dirty="0" smtClean="0"/>
              <a:t>n-line </a:t>
            </a:r>
            <a:r>
              <a:rPr lang="en-US" sz="2000" dirty="0"/>
              <a:t>transactions</a:t>
            </a:r>
          </a:p>
          <a:p>
            <a:pPr lvl="1">
              <a:lnSpc>
                <a:spcPct val="120000"/>
              </a:lnSpc>
              <a:spcBef>
                <a:spcPts val="600"/>
              </a:spcBef>
            </a:pPr>
            <a:r>
              <a:rPr lang="en-US" sz="2000" dirty="0" smtClean="0"/>
              <a:t>On-line purchases</a:t>
            </a:r>
          </a:p>
          <a:p>
            <a:pPr lvl="1">
              <a:lnSpc>
                <a:spcPct val="120000"/>
              </a:lnSpc>
              <a:spcBef>
                <a:spcPts val="600"/>
              </a:spcBef>
            </a:pPr>
            <a:r>
              <a:rPr lang="en-US" sz="2000" dirty="0" smtClean="0"/>
              <a:t>On-the-go </a:t>
            </a:r>
            <a:r>
              <a:rPr lang="en-US" sz="2000" dirty="0"/>
              <a:t>entertainment</a:t>
            </a:r>
          </a:p>
          <a:p>
            <a:pPr lvl="1">
              <a:lnSpc>
                <a:spcPct val="120000"/>
              </a:lnSpc>
              <a:spcBef>
                <a:spcPts val="600"/>
              </a:spcBef>
            </a:pPr>
            <a:r>
              <a:rPr lang="en-US" sz="2000" dirty="0"/>
              <a:t>A wireless </a:t>
            </a:r>
            <a:r>
              <a:rPr lang="en-US" sz="2000" dirty="0" smtClean="0"/>
              <a:t>office</a:t>
            </a:r>
            <a:endParaRPr lang="en-US" sz="2000" dirty="0"/>
          </a:p>
          <a:p>
            <a:pPr lvl="1">
              <a:lnSpc>
                <a:spcPct val="120000"/>
              </a:lnSpc>
              <a:spcBef>
                <a:spcPts val="600"/>
              </a:spcBef>
            </a:pPr>
            <a:r>
              <a:rPr lang="en-US" sz="2000" dirty="0"/>
              <a:t>Migration from </a:t>
            </a:r>
            <a:r>
              <a:rPr lang="en-US" sz="2000" dirty="0" smtClean="0"/>
              <a:t>PC-centric </a:t>
            </a:r>
            <a:r>
              <a:rPr lang="en-US" sz="2000" dirty="0"/>
              <a:t>to </a:t>
            </a:r>
            <a:r>
              <a:rPr lang="en-US" sz="2000" dirty="0" smtClean="0"/>
              <a:t>multi-device models</a:t>
            </a:r>
            <a:endParaRPr lang="en-US" sz="2000" dirty="0"/>
          </a:p>
          <a:p>
            <a:endParaRPr lang="en-US" dirty="0"/>
          </a:p>
        </p:txBody>
      </p:sp>
      <p:sp>
        <p:nvSpPr>
          <p:cNvPr id="2" name="Title 1"/>
          <p:cNvSpPr>
            <a:spLocks noGrp="1"/>
          </p:cNvSpPr>
          <p:nvPr>
            <p:ph type="title"/>
          </p:nvPr>
        </p:nvSpPr>
        <p:spPr/>
        <p:txBody>
          <a:bodyPr/>
          <a:lstStyle/>
          <a:p>
            <a:r>
              <a:rPr lang="en-US" dirty="0"/>
              <a:t>Applications</a:t>
            </a:r>
          </a:p>
        </p:txBody>
      </p:sp>
      <p:sp>
        <p:nvSpPr>
          <p:cNvPr id="4" name="Slide Number Placeholder 3"/>
          <p:cNvSpPr>
            <a:spLocks noGrp="1"/>
          </p:cNvSpPr>
          <p:nvPr>
            <p:ph type="sldNum" sz="quarter" idx="12"/>
          </p:nvPr>
        </p:nvSpPr>
        <p:spPr/>
        <p:txBody>
          <a:bodyPr/>
          <a:lstStyle/>
          <a:p>
            <a:fld id="{40ACE3AC-5466-4CD4-BA12-8A295EFA1D2C}" type="slidenum">
              <a:rPr lang="en-US" smtClean="0"/>
              <a:t>4</a:t>
            </a:fld>
            <a:endParaRPr lang="en-US"/>
          </a:p>
        </p:txBody>
      </p:sp>
    </p:spTree>
    <p:extLst>
      <p:ext uri="{BB962C8B-B14F-4D97-AF65-F5344CB8AC3E}">
        <p14:creationId xmlns:p14="http://schemas.microsoft.com/office/powerpoint/2010/main" val="1432556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eaLnBrk="1" hangingPunct="1">
              <a:lnSpc>
                <a:spcPct val="110000"/>
              </a:lnSpc>
            </a:pPr>
            <a:r>
              <a:rPr lang="en-US" altLang="zh-CN" sz="2000" dirty="0" smtClean="0"/>
              <a:t>One database per operator</a:t>
            </a:r>
          </a:p>
          <a:p>
            <a:pPr eaLnBrk="1" hangingPunct="1">
              <a:lnSpc>
                <a:spcPct val="110000"/>
              </a:lnSpc>
            </a:pPr>
            <a:r>
              <a:rPr lang="en-US" altLang="zh-CN" sz="2000" dirty="0" smtClean="0"/>
              <a:t>Contains all the permanent subscriber information</a:t>
            </a:r>
          </a:p>
          <a:p>
            <a:pPr lvl="1" eaLnBrk="1" hangingPunct="1">
              <a:lnSpc>
                <a:spcPct val="110000"/>
              </a:lnSpc>
              <a:spcBef>
                <a:spcPts val="400"/>
              </a:spcBef>
            </a:pPr>
            <a:r>
              <a:rPr lang="en-US" altLang="zh-CN" sz="1800" dirty="0" smtClean="0"/>
              <a:t>MSISDN (Mobile Subscriber ISDN number = the telephone number of the subscriber)</a:t>
            </a:r>
          </a:p>
          <a:p>
            <a:pPr lvl="1" eaLnBrk="1" hangingPunct="1">
              <a:lnSpc>
                <a:spcPct val="110000"/>
              </a:lnSpc>
              <a:spcBef>
                <a:spcPts val="400"/>
              </a:spcBef>
            </a:pPr>
            <a:r>
              <a:rPr lang="en-US" altLang="zh-CN" sz="1800" dirty="0" smtClean="0"/>
              <a:t>IMSI, the International Mobile Subscriber Identity: a 15 digit code used to identify the subscriber</a:t>
            </a:r>
          </a:p>
          <a:p>
            <a:pPr lvl="2" eaLnBrk="1" hangingPunct="1">
              <a:lnSpc>
                <a:spcPct val="110000"/>
              </a:lnSpc>
              <a:spcBef>
                <a:spcPts val="400"/>
              </a:spcBef>
              <a:buClrTx/>
            </a:pPr>
            <a:r>
              <a:rPr lang="en-US" altLang="zh-CN" sz="1600" dirty="0" smtClean="0"/>
              <a:t>It incorporates a country code and operator code</a:t>
            </a:r>
          </a:p>
          <a:p>
            <a:pPr lvl="1" eaLnBrk="1" hangingPunct="1">
              <a:lnSpc>
                <a:spcPct val="110000"/>
              </a:lnSpc>
              <a:spcBef>
                <a:spcPts val="400"/>
              </a:spcBef>
            </a:pPr>
            <a:r>
              <a:rPr lang="en-US" altLang="zh-CN" sz="1800" dirty="0" smtClean="0"/>
              <a:t>IMSI code is used to link the MSISDN number to the subscriber’s SIM (Subscriber Identity Module)</a:t>
            </a:r>
          </a:p>
          <a:p>
            <a:pPr lvl="1" eaLnBrk="1" hangingPunct="1">
              <a:lnSpc>
                <a:spcPct val="110000"/>
              </a:lnSpc>
              <a:spcBef>
                <a:spcPts val="400"/>
              </a:spcBef>
            </a:pPr>
            <a:r>
              <a:rPr lang="en-US" altLang="zh-CN" sz="1800" dirty="0" smtClean="0"/>
              <a:t>Charging information</a:t>
            </a:r>
          </a:p>
          <a:p>
            <a:pPr lvl="1" eaLnBrk="1" hangingPunct="1">
              <a:lnSpc>
                <a:spcPct val="110000"/>
              </a:lnSpc>
              <a:spcBef>
                <a:spcPts val="400"/>
              </a:spcBef>
            </a:pPr>
            <a:r>
              <a:rPr lang="en-US" altLang="zh-CN" sz="1800" dirty="0" smtClean="0"/>
              <a:t>Services available to the customer</a:t>
            </a:r>
          </a:p>
          <a:p>
            <a:pPr eaLnBrk="1" hangingPunct="1">
              <a:lnSpc>
                <a:spcPct val="110000"/>
              </a:lnSpc>
            </a:pPr>
            <a:r>
              <a:rPr lang="en-US" altLang="zh-CN" sz="2000" dirty="0" smtClean="0"/>
              <a:t>Also the subscriber’s present Location Area Code, which refers to the MSC, which can connect to the MS.</a:t>
            </a:r>
            <a:endParaRPr lang="zh-CN" altLang="en-US" sz="2000" dirty="0" smtClean="0"/>
          </a:p>
        </p:txBody>
      </p:sp>
      <p:sp>
        <p:nvSpPr>
          <p:cNvPr id="23554" name="标题 1"/>
          <p:cNvSpPr>
            <a:spLocks noGrp="1"/>
          </p:cNvSpPr>
          <p:nvPr>
            <p:ph type="title"/>
          </p:nvPr>
        </p:nvSpPr>
        <p:spPr/>
        <p:txBody>
          <a:bodyPr/>
          <a:lstStyle/>
          <a:p>
            <a:pPr eaLnBrk="1" hangingPunct="1"/>
            <a:r>
              <a:rPr lang="en-US" altLang="zh-CN" smtClean="0"/>
              <a:t>Home Location Register</a:t>
            </a:r>
            <a:endParaRPr lang="zh-CN" altLang="en-US" smtClean="0"/>
          </a:p>
        </p:txBody>
      </p:sp>
      <p:sp>
        <p:nvSpPr>
          <p:cNvPr id="2" name="Slide Number Placeholder 1"/>
          <p:cNvSpPr>
            <a:spLocks noGrp="1"/>
          </p:cNvSpPr>
          <p:nvPr>
            <p:ph type="sldNum" sz="quarter" idx="12"/>
          </p:nvPr>
        </p:nvSpPr>
        <p:spPr/>
        <p:txBody>
          <a:bodyPr/>
          <a:lstStyle/>
          <a:p>
            <a:fld id="{40ACE3AC-5466-4CD4-BA12-8A295EFA1D2C}" type="slidenum">
              <a:rPr lang="en-US" smtClean="0"/>
              <a:t>40</a:t>
            </a:fld>
            <a:endParaRPr lang="en-US"/>
          </a:p>
        </p:txBody>
      </p:sp>
    </p:spTree>
    <p:extLst>
      <p:ext uri="{BB962C8B-B14F-4D97-AF65-F5344CB8AC3E}">
        <p14:creationId xmlns:p14="http://schemas.microsoft.com/office/powerpoint/2010/main" val="2433150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70037"/>
            <a:ext cx="8915400" cy="4525963"/>
          </a:xfrm>
        </p:spPr>
        <p:txBody>
          <a:bodyPr>
            <a:normAutofit/>
          </a:bodyPr>
          <a:lstStyle/>
          <a:p>
            <a:pPr>
              <a:lnSpc>
                <a:spcPct val="120000"/>
              </a:lnSpc>
            </a:pPr>
            <a:r>
              <a:rPr lang="en-US" sz="2000" dirty="0"/>
              <a:t>The cells overlap </a:t>
            </a:r>
            <a:r>
              <a:rPr lang="en-US" sz="2000" dirty="0" smtClean="0"/>
              <a:t>and </a:t>
            </a:r>
            <a:r>
              <a:rPr lang="en-US" sz="2000" dirty="0"/>
              <a:t>a mobile station can ‘see’ </a:t>
            </a:r>
            <a:r>
              <a:rPr lang="en-US" sz="2000" dirty="0" smtClean="0"/>
              <a:t>several BTS’s</a:t>
            </a:r>
            <a:endParaRPr lang="en-US" sz="2000" dirty="0"/>
          </a:p>
          <a:p>
            <a:pPr>
              <a:lnSpc>
                <a:spcPct val="120000"/>
              </a:lnSpc>
            </a:pPr>
            <a:r>
              <a:rPr lang="en-US" sz="2000" dirty="0"/>
              <a:t>The MS monitors the identifier </a:t>
            </a:r>
            <a:r>
              <a:rPr lang="en-US" sz="2000" dirty="0" smtClean="0"/>
              <a:t>of the BS Controller (BSC) that controls </a:t>
            </a:r>
            <a:r>
              <a:rPr lang="en-US" sz="2000" dirty="0"/>
              <a:t>the cells</a:t>
            </a:r>
          </a:p>
          <a:p>
            <a:pPr>
              <a:lnSpc>
                <a:spcPct val="120000"/>
              </a:lnSpc>
            </a:pPr>
            <a:r>
              <a:rPr lang="en-US" sz="2000" dirty="0"/>
              <a:t>When </a:t>
            </a:r>
            <a:r>
              <a:rPr lang="en-US" sz="2000" dirty="0" smtClean="0"/>
              <a:t>the MS reaches </a:t>
            </a:r>
            <a:r>
              <a:rPr lang="en-US" sz="2000" dirty="0"/>
              <a:t>a new BSC’s area, it requests </a:t>
            </a:r>
            <a:r>
              <a:rPr lang="en-US" sz="2000" dirty="0" smtClean="0"/>
              <a:t>a </a:t>
            </a:r>
            <a:r>
              <a:rPr lang="en-US" sz="2000" dirty="0"/>
              <a:t>location update</a:t>
            </a:r>
          </a:p>
          <a:p>
            <a:pPr>
              <a:lnSpc>
                <a:spcPct val="120000"/>
              </a:lnSpc>
            </a:pPr>
            <a:r>
              <a:rPr lang="en-US" sz="2000" dirty="0"/>
              <a:t>The update is forwarded to the </a:t>
            </a:r>
            <a:r>
              <a:rPr lang="en-US" sz="2000" dirty="0" smtClean="0"/>
              <a:t>Mobile Switching Center (MSC), </a:t>
            </a:r>
            <a:r>
              <a:rPr lang="en-US" sz="2000" dirty="0"/>
              <a:t>entered into the </a:t>
            </a:r>
            <a:r>
              <a:rPr lang="en-US" sz="2000" dirty="0" smtClean="0"/>
              <a:t>Visitor Location Register (VLR)</a:t>
            </a:r>
          </a:p>
          <a:p>
            <a:pPr>
              <a:lnSpc>
                <a:spcPct val="120000"/>
              </a:lnSpc>
            </a:pPr>
            <a:r>
              <a:rPr lang="en-US" sz="2000"/>
              <a:t>T</a:t>
            </a:r>
            <a:r>
              <a:rPr lang="en-US" sz="2000" smtClean="0"/>
              <a:t>he </a:t>
            </a:r>
            <a:r>
              <a:rPr lang="en-US" sz="2000" dirty="0"/>
              <a:t>old BSC is notified and an acknowledgement is passed back</a:t>
            </a:r>
          </a:p>
          <a:p>
            <a:pPr>
              <a:lnSpc>
                <a:spcPct val="120000"/>
              </a:lnSpc>
            </a:pPr>
            <a:endParaRPr lang="en-US" sz="2000" dirty="0"/>
          </a:p>
        </p:txBody>
      </p:sp>
      <p:sp>
        <p:nvSpPr>
          <p:cNvPr id="3" name="Title 2"/>
          <p:cNvSpPr>
            <a:spLocks noGrp="1"/>
          </p:cNvSpPr>
          <p:nvPr>
            <p:ph type="title"/>
          </p:nvPr>
        </p:nvSpPr>
        <p:spPr/>
        <p:txBody>
          <a:bodyPr/>
          <a:lstStyle/>
          <a:p>
            <a:r>
              <a:rPr lang="en-US" altLang="zh-CN" dirty="0"/>
              <a:t>Location Updates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41</a:t>
            </a:fld>
            <a:endParaRPr lang="en-US"/>
          </a:p>
        </p:txBody>
      </p:sp>
    </p:spTree>
    <p:extLst>
      <p:ext uri="{BB962C8B-B14F-4D97-AF65-F5344CB8AC3E}">
        <p14:creationId xmlns:p14="http://schemas.microsoft.com/office/powerpoint/2010/main" val="1861787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 y="1524000"/>
            <a:ext cx="8915400" cy="4525963"/>
          </a:xfrm>
        </p:spPr>
        <p:txBody>
          <a:bodyPr>
            <a:normAutofit/>
          </a:bodyPr>
          <a:lstStyle/>
          <a:p>
            <a:pPr eaLnBrk="1" hangingPunct="1">
              <a:lnSpc>
                <a:spcPct val="120000"/>
              </a:lnSpc>
              <a:spcBef>
                <a:spcPts val="600"/>
              </a:spcBef>
            </a:pPr>
            <a:r>
              <a:rPr lang="en-US" altLang="zh-CN" sz="2000" dirty="0" smtClean="0"/>
              <a:t>When a call is in process, the changes in location need special processing</a:t>
            </a:r>
          </a:p>
          <a:p>
            <a:pPr eaLnBrk="1" hangingPunct="1">
              <a:lnSpc>
                <a:spcPct val="120000"/>
              </a:lnSpc>
              <a:spcBef>
                <a:spcPts val="600"/>
              </a:spcBef>
            </a:pPr>
            <a:r>
              <a:rPr lang="en-US" altLang="zh-CN" sz="2000" dirty="0" smtClean="0"/>
              <a:t>Within a BSS, the BSC, which knows the current radio link configuration (including feedbacks from the MS), prepares an available channel in the new BTS</a:t>
            </a:r>
          </a:p>
          <a:p>
            <a:pPr eaLnBrk="1" hangingPunct="1">
              <a:lnSpc>
                <a:spcPct val="120000"/>
              </a:lnSpc>
              <a:spcBef>
                <a:spcPts val="600"/>
              </a:spcBef>
            </a:pPr>
            <a:r>
              <a:rPr lang="en-US" altLang="zh-CN" sz="2000" dirty="0" smtClean="0"/>
              <a:t>The MS is told to switch over to the new BTS</a:t>
            </a:r>
          </a:p>
          <a:p>
            <a:pPr eaLnBrk="1" hangingPunct="1">
              <a:lnSpc>
                <a:spcPct val="120000"/>
              </a:lnSpc>
              <a:spcBef>
                <a:spcPts val="600"/>
              </a:spcBef>
            </a:pPr>
            <a:r>
              <a:rPr lang="en-US" altLang="zh-CN" sz="2000" dirty="0" smtClean="0"/>
              <a:t>This is called a </a:t>
            </a:r>
            <a:r>
              <a:rPr lang="en-US" altLang="zh-CN" sz="2000" dirty="0" smtClean="0">
                <a:solidFill>
                  <a:srgbClr val="FF0000"/>
                </a:solidFill>
              </a:rPr>
              <a:t>hard handoff</a:t>
            </a:r>
          </a:p>
          <a:p>
            <a:pPr eaLnBrk="1" hangingPunct="1">
              <a:lnSpc>
                <a:spcPct val="120000"/>
              </a:lnSpc>
              <a:spcBef>
                <a:spcPts val="600"/>
              </a:spcBef>
            </a:pPr>
            <a:r>
              <a:rPr lang="en-US" altLang="zh-CN" sz="2000" dirty="0" smtClean="0"/>
              <a:t>In a </a:t>
            </a:r>
            <a:r>
              <a:rPr lang="en-US" altLang="zh-CN" sz="2000" dirty="0" smtClean="0">
                <a:solidFill>
                  <a:srgbClr val="00863D"/>
                </a:solidFill>
              </a:rPr>
              <a:t>soft handoff</a:t>
            </a:r>
            <a:r>
              <a:rPr lang="en-US" altLang="zh-CN" sz="2000" dirty="0" smtClean="0"/>
              <a:t>, the MS is connected to two BTS’s simultaneously</a:t>
            </a:r>
            <a:endParaRPr lang="zh-CN" altLang="en-US" sz="2000" dirty="0" smtClean="0"/>
          </a:p>
        </p:txBody>
      </p:sp>
      <p:sp>
        <p:nvSpPr>
          <p:cNvPr id="26626" name="标题 1"/>
          <p:cNvSpPr>
            <a:spLocks noGrp="1"/>
          </p:cNvSpPr>
          <p:nvPr>
            <p:ph type="title"/>
          </p:nvPr>
        </p:nvSpPr>
        <p:spPr/>
        <p:txBody>
          <a:bodyPr/>
          <a:lstStyle/>
          <a:p>
            <a:pPr eaLnBrk="1" hangingPunct="1"/>
            <a:r>
              <a:rPr lang="en-US" altLang="zh-CN" smtClean="0"/>
              <a:t>Handoff (Handover)</a:t>
            </a:r>
            <a:endParaRPr lang="zh-CN" altLang="en-US" smtClean="0"/>
          </a:p>
        </p:txBody>
      </p:sp>
      <p:sp>
        <p:nvSpPr>
          <p:cNvPr id="2" name="Slide Number Placeholder 1"/>
          <p:cNvSpPr>
            <a:spLocks noGrp="1"/>
          </p:cNvSpPr>
          <p:nvPr>
            <p:ph type="sldNum" sz="quarter" idx="12"/>
          </p:nvPr>
        </p:nvSpPr>
        <p:spPr/>
        <p:txBody>
          <a:bodyPr/>
          <a:lstStyle/>
          <a:p>
            <a:fld id="{40ACE3AC-5466-4CD4-BA12-8A295EFA1D2C}" type="slidenum">
              <a:rPr lang="en-US" smtClean="0"/>
              <a:t>42</a:t>
            </a:fld>
            <a:endParaRPr lang="en-US"/>
          </a:p>
        </p:txBody>
      </p:sp>
    </p:spTree>
    <p:extLst>
      <p:ext uri="{BB962C8B-B14F-4D97-AF65-F5344CB8AC3E}">
        <p14:creationId xmlns:p14="http://schemas.microsoft.com/office/powerpoint/2010/main" val="743001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20000"/>
              </a:lnSpc>
              <a:spcBef>
                <a:spcPts val="600"/>
              </a:spcBef>
            </a:pPr>
            <a:r>
              <a:rPr lang="en-US" sz="2000" dirty="0"/>
              <a:t>When a MS enters another operators network, it can be allowed to use the services of this operator</a:t>
            </a:r>
          </a:p>
          <a:p>
            <a:pPr>
              <a:lnSpc>
                <a:spcPct val="120000"/>
              </a:lnSpc>
              <a:spcBef>
                <a:spcPts val="600"/>
              </a:spcBef>
            </a:pPr>
            <a:r>
              <a:rPr lang="en-US" sz="2000" dirty="0" smtClean="0"/>
              <a:t>There are operator-to-operator </a:t>
            </a:r>
            <a:r>
              <a:rPr lang="en-US" sz="2000" dirty="0"/>
              <a:t>agreements and </a:t>
            </a:r>
            <a:r>
              <a:rPr lang="en-US" sz="2000" dirty="0" smtClean="0"/>
              <a:t>contracts</a:t>
            </a:r>
            <a:endParaRPr lang="en-US" sz="2000" dirty="0"/>
          </a:p>
          <a:p>
            <a:pPr>
              <a:lnSpc>
                <a:spcPct val="120000"/>
              </a:lnSpc>
              <a:spcBef>
                <a:spcPts val="600"/>
              </a:spcBef>
            </a:pPr>
            <a:r>
              <a:rPr lang="en-US" sz="2000" dirty="0"/>
              <a:t>The MS is identified by the information in the SIM card and the identification request is forwarded to the home operator</a:t>
            </a:r>
          </a:p>
          <a:p>
            <a:pPr>
              <a:lnSpc>
                <a:spcPct val="120000"/>
              </a:lnSpc>
              <a:spcBef>
                <a:spcPts val="600"/>
              </a:spcBef>
            </a:pPr>
            <a:r>
              <a:rPr lang="en-US" sz="2000" dirty="0"/>
              <a:t>The </a:t>
            </a:r>
            <a:r>
              <a:rPr lang="en-US" sz="2000" dirty="0" smtClean="0"/>
              <a:t>Home Location Register (HLR) </a:t>
            </a:r>
            <a:r>
              <a:rPr lang="en-US" sz="2000" dirty="0"/>
              <a:t>is updated to reflect the MS’s current location</a:t>
            </a:r>
          </a:p>
          <a:p>
            <a:pPr>
              <a:lnSpc>
                <a:spcPct val="120000"/>
              </a:lnSpc>
              <a:spcBef>
                <a:spcPts val="600"/>
              </a:spcBef>
            </a:pPr>
            <a:endParaRPr lang="en-US" sz="2000" dirty="0"/>
          </a:p>
        </p:txBody>
      </p:sp>
      <p:sp>
        <p:nvSpPr>
          <p:cNvPr id="3" name="Title 2"/>
          <p:cNvSpPr>
            <a:spLocks noGrp="1"/>
          </p:cNvSpPr>
          <p:nvPr>
            <p:ph type="title"/>
          </p:nvPr>
        </p:nvSpPr>
        <p:spPr/>
        <p:txBody>
          <a:bodyPr/>
          <a:lstStyle/>
          <a:p>
            <a:r>
              <a:rPr lang="en-US" altLang="zh-CN" dirty="0"/>
              <a:t>Roaming</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43</a:t>
            </a:fld>
            <a:endParaRPr lang="en-US"/>
          </a:p>
        </p:txBody>
      </p:sp>
    </p:spTree>
    <p:extLst>
      <p:ext uri="{BB962C8B-B14F-4D97-AF65-F5344CB8AC3E}">
        <p14:creationId xmlns:p14="http://schemas.microsoft.com/office/powerpoint/2010/main" val="455729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1"/>
            <a:ext cx="8534400" cy="3505200"/>
          </a:xfrm>
        </p:spPr>
        <p:txBody>
          <a:bodyPr>
            <a:normAutofit fontScale="85000" lnSpcReduction="10000"/>
          </a:bodyPr>
          <a:lstStyle/>
          <a:p>
            <a:pPr>
              <a:lnSpc>
                <a:spcPct val="120000"/>
              </a:lnSpc>
              <a:spcBef>
                <a:spcPts val="600"/>
              </a:spcBef>
            </a:pPr>
            <a:r>
              <a:rPr lang="en-US" sz="2000" dirty="0" smtClean="0"/>
              <a:t>ITU</a:t>
            </a:r>
            <a:r>
              <a:rPr lang="en-US" sz="2000" dirty="0"/>
              <a:t>: </a:t>
            </a:r>
            <a:r>
              <a:rPr lang="en-US" sz="2000" dirty="0" smtClean="0"/>
              <a:t>International </a:t>
            </a:r>
            <a:r>
              <a:rPr lang="en-US" sz="2000" dirty="0"/>
              <a:t>T</a:t>
            </a:r>
            <a:r>
              <a:rPr lang="en-US" sz="2000" dirty="0" smtClean="0"/>
              <a:t>elecommunication </a:t>
            </a:r>
            <a:r>
              <a:rPr lang="en-US" sz="2000" dirty="0"/>
              <a:t>U</a:t>
            </a:r>
            <a:r>
              <a:rPr lang="en-US" sz="2000" dirty="0" smtClean="0"/>
              <a:t>nion</a:t>
            </a:r>
            <a:endParaRPr lang="en-US" sz="2000" dirty="0"/>
          </a:p>
          <a:p>
            <a:pPr>
              <a:lnSpc>
                <a:spcPct val="120000"/>
              </a:lnSpc>
              <a:spcBef>
                <a:spcPts val="600"/>
              </a:spcBef>
            </a:pPr>
            <a:r>
              <a:rPr lang="en-US" sz="2000" dirty="0"/>
              <a:t>IMT-2000: </a:t>
            </a:r>
            <a:r>
              <a:rPr lang="en-US" sz="2000" dirty="0" smtClean="0"/>
              <a:t>International </a:t>
            </a:r>
            <a:r>
              <a:rPr lang="en-US" sz="2000" dirty="0"/>
              <a:t>M</a:t>
            </a:r>
            <a:r>
              <a:rPr lang="en-US" sz="2000" dirty="0" smtClean="0"/>
              <a:t>obile </a:t>
            </a:r>
            <a:r>
              <a:rPr lang="en-US" sz="2000" dirty="0"/>
              <a:t>T</a:t>
            </a:r>
            <a:r>
              <a:rPr lang="en-US" sz="2000" dirty="0" smtClean="0"/>
              <a:t>elecommunications </a:t>
            </a:r>
            <a:r>
              <a:rPr lang="en-US" sz="2000" dirty="0"/>
              <a:t>2000, an ITU initiative aimed at </a:t>
            </a:r>
            <a:r>
              <a:rPr lang="en-US" sz="2000" dirty="0" smtClean="0"/>
              <a:t>harmonizing </a:t>
            </a:r>
            <a:r>
              <a:rPr lang="en-US" sz="2000" dirty="0"/>
              <a:t>the various efforts under way to create 3G networks</a:t>
            </a:r>
          </a:p>
          <a:p>
            <a:pPr>
              <a:lnSpc>
                <a:spcPct val="120000"/>
              </a:lnSpc>
              <a:spcBef>
                <a:spcPts val="600"/>
              </a:spcBef>
            </a:pPr>
            <a:r>
              <a:rPr lang="en-US" sz="2000" dirty="0"/>
              <a:t>CDMA2000: </a:t>
            </a:r>
            <a:r>
              <a:rPr lang="en-US" sz="2000" dirty="0" smtClean="0"/>
              <a:t>an implementation </a:t>
            </a:r>
            <a:r>
              <a:rPr lang="en-US" sz="2000" dirty="0"/>
              <a:t>of wideband CDMA backed </a:t>
            </a:r>
            <a:r>
              <a:rPr lang="en-US" sz="2000" dirty="0" smtClean="0"/>
              <a:t>by USA for 3G</a:t>
            </a:r>
          </a:p>
          <a:p>
            <a:pPr>
              <a:lnSpc>
                <a:spcPct val="120000"/>
              </a:lnSpc>
              <a:spcBef>
                <a:spcPts val="600"/>
              </a:spcBef>
            </a:pPr>
            <a:r>
              <a:rPr lang="en-US" sz="2000" dirty="0" smtClean="0"/>
              <a:t>WCDMA, Wide-band CDMA: a 3G network type </a:t>
            </a:r>
            <a:r>
              <a:rPr lang="en-US" sz="2000" dirty="0"/>
              <a:t>supported by </a:t>
            </a:r>
            <a:r>
              <a:rPr lang="en-US" sz="2000" dirty="0" smtClean="0"/>
              <a:t>EU </a:t>
            </a:r>
            <a:r>
              <a:rPr lang="en-US" sz="2000" dirty="0"/>
              <a:t>and </a:t>
            </a:r>
            <a:r>
              <a:rPr lang="en-US" sz="2000" dirty="0" smtClean="0"/>
              <a:t>Japan; </a:t>
            </a:r>
            <a:r>
              <a:rPr lang="en-US" sz="2000" dirty="0"/>
              <a:t>also known as UMTS (universal mobile telecommunications service)</a:t>
            </a:r>
          </a:p>
          <a:p>
            <a:pPr>
              <a:lnSpc>
                <a:spcPct val="120000"/>
              </a:lnSpc>
              <a:spcBef>
                <a:spcPts val="600"/>
              </a:spcBef>
            </a:pPr>
            <a:r>
              <a:rPr lang="en-US" sz="2000" dirty="0"/>
              <a:t>CDMA2000 and WCDMA share basic </a:t>
            </a:r>
            <a:r>
              <a:rPr lang="en-US" sz="2000" dirty="0" smtClean="0"/>
              <a:t>CDMA technology. </a:t>
            </a:r>
          </a:p>
          <a:p>
            <a:pPr>
              <a:lnSpc>
                <a:spcPct val="120000"/>
              </a:lnSpc>
              <a:spcBef>
                <a:spcPts val="600"/>
              </a:spcBef>
            </a:pPr>
            <a:r>
              <a:rPr lang="en-US" sz="2000" dirty="0"/>
              <a:t>SMS: short message service, a means of conveying messages up to 160 characters long to and from GSM cell phones</a:t>
            </a:r>
          </a:p>
          <a:p>
            <a:pPr>
              <a:lnSpc>
                <a:spcPct val="120000"/>
              </a:lnSpc>
              <a:spcBef>
                <a:spcPts val="600"/>
              </a:spcBef>
            </a:pPr>
            <a:endParaRPr lang="en-US" sz="2000" dirty="0"/>
          </a:p>
          <a:p>
            <a:endParaRPr lang="en-US" dirty="0"/>
          </a:p>
        </p:txBody>
      </p:sp>
      <p:sp>
        <p:nvSpPr>
          <p:cNvPr id="2" name="Title 1"/>
          <p:cNvSpPr>
            <a:spLocks noGrp="1"/>
          </p:cNvSpPr>
          <p:nvPr>
            <p:ph type="title"/>
          </p:nvPr>
        </p:nvSpPr>
        <p:spPr>
          <a:xfrm>
            <a:off x="457200" y="503238"/>
            <a:ext cx="8229600" cy="1173162"/>
          </a:xfrm>
        </p:spPr>
        <p:txBody>
          <a:bodyPr/>
          <a:lstStyle/>
          <a:p>
            <a:r>
              <a:rPr lang="en-US" dirty="0" smtClean="0"/>
              <a:t>Glossary</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44</a:t>
            </a:fld>
            <a:endParaRPr lang="en-US"/>
          </a:p>
        </p:txBody>
      </p:sp>
    </p:spTree>
    <p:extLst>
      <p:ext uri="{BB962C8B-B14F-4D97-AF65-F5344CB8AC3E}">
        <p14:creationId xmlns:p14="http://schemas.microsoft.com/office/powerpoint/2010/main" val="1690867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7"/>
            <a:ext cx="8915400" cy="2239963"/>
          </a:xfrm>
        </p:spPr>
        <p:txBody>
          <a:bodyPr/>
          <a:lstStyle/>
          <a:p>
            <a:pPr>
              <a:lnSpc>
                <a:spcPct val="120000"/>
              </a:lnSpc>
            </a:pPr>
            <a:r>
              <a:rPr lang="en-US" sz="2400" dirty="0" smtClean="0"/>
              <a:t>E-business </a:t>
            </a:r>
            <a:r>
              <a:rPr lang="en-US" sz="2400" dirty="0"/>
              <a:t>using wireless devices with internet access</a:t>
            </a:r>
          </a:p>
          <a:p>
            <a:pPr>
              <a:lnSpc>
                <a:spcPct val="120000"/>
              </a:lnSpc>
            </a:pPr>
            <a:r>
              <a:rPr lang="en-US" sz="2400" dirty="0" smtClean="0"/>
              <a:t>New possibilities for commerce beyond internet access</a:t>
            </a:r>
          </a:p>
          <a:p>
            <a:pPr>
              <a:lnSpc>
                <a:spcPct val="120000"/>
              </a:lnSpc>
            </a:pPr>
            <a:r>
              <a:rPr lang="en-US" sz="2400" dirty="0" smtClean="0"/>
              <a:t>Enormous </a:t>
            </a:r>
            <a:r>
              <a:rPr lang="en-US" sz="2400" dirty="0"/>
              <a:t>potential in many areas (B2C, B2B)</a:t>
            </a:r>
          </a:p>
          <a:p>
            <a:pPr>
              <a:lnSpc>
                <a:spcPct val="120000"/>
              </a:lnSpc>
            </a:pPr>
            <a:r>
              <a:rPr lang="en-US" sz="2400" dirty="0"/>
              <a:t>Currently B2C wireless apps are more rapidly emerging</a:t>
            </a:r>
          </a:p>
          <a:p>
            <a:endParaRPr lang="en-US" dirty="0"/>
          </a:p>
        </p:txBody>
      </p:sp>
      <p:sp>
        <p:nvSpPr>
          <p:cNvPr id="2" name="Title 1"/>
          <p:cNvSpPr>
            <a:spLocks noGrp="1"/>
          </p:cNvSpPr>
          <p:nvPr>
            <p:ph type="title"/>
          </p:nvPr>
        </p:nvSpPr>
        <p:spPr>
          <a:xfrm>
            <a:off x="457200" y="228600"/>
            <a:ext cx="8229600" cy="1219200"/>
          </a:xfrm>
        </p:spPr>
        <p:txBody>
          <a:bodyPr/>
          <a:lstStyle/>
          <a:p>
            <a:r>
              <a:rPr lang="en-US" dirty="0" smtClean="0"/>
              <a:t>Mobile business (M-business)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45</a:t>
            </a:fld>
            <a:endParaRPr lang="en-US"/>
          </a:p>
        </p:txBody>
      </p:sp>
    </p:spTree>
    <p:extLst>
      <p:ext uri="{BB962C8B-B14F-4D97-AF65-F5344CB8AC3E}">
        <p14:creationId xmlns:p14="http://schemas.microsoft.com/office/powerpoint/2010/main" val="4227092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8" t="22485" r="3834" b="6335"/>
          <a:stretch/>
        </p:blipFill>
        <p:spPr bwMode="auto">
          <a:xfrm>
            <a:off x="586811" y="1524000"/>
            <a:ext cx="8112808" cy="436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46</a:t>
            </a:fld>
            <a:endParaRPr lang="en-US"/>
          </a:p>
        </p:txBody>
      </p:sp>
      <p:sp>
        <p:nvSpPr>
          <p:cNvPr id="4" name="Title 1"/>
          <p:cNvSpPr>
            <a:spLocks noGrp="1"/>
          </p:cNvSpPr>
          <p:nvPr>
            <p:ph type="title"/>
          </p:nvPr>
        </p:nvSpPr>
        <p:spPr>
          <a:xfrm>
            <a:off x="457200" y="228600"/>
            <a:ext cx="8229600" cy="1219200"/>
          </a:xfrm>
        </p:spPr>
        <p:txBody>
          <a:bodyPr/>
          <a:lstStyle/>
          <a:p>
            <a:r>
              <a:rPr lang="en-US" dirty="0" smtClean="0"/>
              <a:t>M-business</a:t>
            </a:r>
            <a:r>
              <a:rPr lang="en-US" dirty="0"/>
              <a:t> </a:t>
            </a:r>
            <a:r>
              <a:rPr lang="en-US" dirty="0" smtClean="0"/>
              <a:t>Applications</a:t>
            </a:r>
            <a:endParaRPr lang="en-US" dirty="0"/>
          </a:p>
        </p:txBody>
      </p:sp>
    </p:spTree>
    <p:extLst>
      <p:ext uri="{BB962C8B-B14F-4D97-AF65-F5344CB8AC3E}">
        <p14:creationId xmlns:p14="http://schemas.microsoft.com/office/powerpoint/2010/main" val="4216162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534400" cy="4525963"/>
          </a:xfrm>
        </p:spPr>
        <p:txBody>
          <a:bodyPr/>
          <a:lstStyle/>
          <a:p>
            <a:r>
              <a:rPr lang="en-US" dirty="0" smtClean="0"/>
              <a:t>Vehicle </a:t>
            </a:r>
            <a:r>
              <a:rPr lang="en-US" dirty="0"/>
              <a:t>tracking</a:t>
            </a:r>
          </a:p>
          <a:p>
            <a:pPr lvl="1">
              <a:lnSpc>
                <a:spcPct val="120000"/>
              </a:lnSpc>
              <a:spcBef>
                <a:spcPts val="600"/>
              </a:spcBef>
            </a:pPr>
            <a:r>
              <a:rPr lang="en-US" sz="2000" dirty="0"/>
              <a:t>Automatic vehicle location (AVL</a:t>
            </a:r>
            <a:r>
              <a:rPr lang="en-US" sz="2000" dirty="0" smtClean="0"/>
              <a:t>)</a:t>
            </a:r>
            <a:endParaRPr lang="en-US" sz="2000" dirty="0"/>
          </a:p>
          <a:p>
            <a:pPr lvl="1">
              <a:lnSpc>
                <a:spcPct val="120000"/>
              </a:lnSpc>
              <a:spcBef>
                <a:spcPts val="600"/>
              </a:spcBef>
            </a:pPr>
            <a:r>
              <a:rPr lang="en-US" sz="2000" dirty="0"/>
              <a:t>R</a:t>
            </a:r>
            <a:r>
              <a:rPr lang="en-US" sz="2000" dirty="0" smtClean="0"/>
              <a:t>apidly </a:t>
            </a:r>
            <a:r>
              <a:rPr lang="en-US" sz="2000" dirty="0"/>
              <a:t>dispatching taxis, ambulances, police vehicles, trucks</a:t>
            </a:r>
          </a:p>
          <a:p>
            <a:pPr lvl="1">
              <a:lnSpc>
                <a:spcPct val="120000"/>
              </a:lnSpc>
              <a:spcBef>
                <a:spcPts val="600"/>
              </a:spcBef>
            </a:pPr>
            <a:r>
              <a:rPr lang="en-US" sz="2000" dirty="0"/>
              <a:t>N</a:t>
            </a:r>
            <a:r>
              <a:rPr lang="en-US" sz="2000" dirty="0" smtClean="0"/>
              <a:t>avigating </a:t>
            </a:r>
            <a:r>
              <a:rPr lang="en-US" sz="2000" dirty="0"/>
              <a:t>optimal routing in unfamiliar geographical areas or heavy traffic</a:t>
            </a:r>
          </a:p>
          <a:p>
            <a:pPr lvl="1">
              <a:lnSpc>
                <a:spcPct val="120000"/>
              </a:lnSpc>
              <a:spcBef>
                <a:spcPts val="600"/>
              </a:spcBef>
            </a:pPr>
            <a:r>
              <a:rPr lang="en-US" sz="2000" dirty="0"/>
              <a:t>T</a:t>
            </a:r>
            <a:r>
              <a:rPr lang="en-US" sz="2000" dirty="0" smtClean="0"/>
              <a:t>racking </a:t>
            </a:r>
            <a:r>
              <a:rPr lang="en-US" sz="2000" dirty="0"/>
              <a:t>cargo, delivery, </a:t>
            </a:r>
            <a:r>
              <a:rPr lang="en-US" sz="2000" dirty="0" smtClean="0"/>
              <a:t>baggage</a:t>
            </a:r>
            <a:r>
              <a:rPr lang="en-US" sz="2000" dirty="0"/>
              <a:t>, giving customers more accurate info</a:t>
            </a:r>
          </a:p>
          <a:p>
            <a:endParaRPr lang="en-US" dirty="0"/>
          </a:p>
        </p:txBody>
      </p:sp>
      <p:sp>
        <p:nvSpPr>
          <p:cNvPr id="2" name="Title 1"/>
          <p:cNvSpPr>
            <a:spLocks noGrp="1"/>
          </p:cNvSpPr>
          <p:nvPr>
            <p:ph type="title"/>
          </p:nvPr>
        </p:nvSpPr>
        <p:spPr>
          <a:xfrm>
            <a:off x="457200" y="381000"/>
            <a:ext cx="8229600" cy="1143000"/>
          </a:xfrm>
        </p:spPr>
        <p:txBody>
          <a:bodyPr/>
          <a:lstStyle/>
          <a:p>
            <a:r>
              <a:rPr lang="en-US" dirty="0"/>
              <a:t>Location-aware Apps</a:t>
            </a:r>
          </a:p>
        </p:txBody>
      </p:sp>
      <p:sp>
        <p:nvSpPr>
          <p:cNvPr id="4" name="Slide Number Placeholder 3"/>
          <p:cNvSpPr>
            <a:spLocks noGrp="1"/>
          </p:cNvSpPr>
          <p:nvPr>
            <p:ph type="sldNum" sz="quarter" idx="12"/>
          </p:nvPr>
        </p:nvSpPr>
        <p:spPr/>
        <p:txBody>
          <a:bodyPr/>
          <a:lstStyle/>
          <a:p>
            <a:fld id="{40ACE3AC-5466-4CD4-BA12-8A295EFA1D2C}" type="slidenum">
              <a:rPr lang="en-US" smtClean="0"/>
              <a:t>47</a:t>
            </a:fld>
            <a:endParaRPr lang="en-US"/>
          </a:p>
        </p:txBody>
      </p:sp>
    </p:spTree>
    <p:extLst>
      <p:ext uri="{BB962C8B-B14F-4D97-AF65-F5344CB8AC3E}">
        <p14:creationId xmlns:p14="http://schemas.microsoft.com/office/powerpoint/2010/main" val="1583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69" t="20256" r="5683" b="8470"/>
          <a:stretch/>
        </p:blipFill>
        <p:spPr bwMode="auto">
          <a:xfrm>
            <a:off x="1243413" y="1894317"/>
            <a:ext cx="6528987" cy="389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48</a:t>
            </a:fld>
            <a:endParaRPr lang="en-US"/>
          </a:p>
        </p:txBody>
      </p:sp>
      <p:sp>
        <p:nvSpPr>
          <p:cNvPr id="4" name="Title 1"/>
          <p:cNvSpPr>
            <a:spLocks noGrp="1"/>
          </p:cNvSpPr>
          <p:nvPr>
            <p:ph type="title"/>
          </p:nvPr>
        </p:nvSpPr>
        <p:spPr>
          <a:xfrm>
            <a:off x="457200" y="381000"/>
            <a:ext cx="8229600" cy="1143000"/>
          </a:xfrm>
        </p:spPr>
        <p:txBody>
          <a:bodyPr>
            <a:normAutofit/>
          </a:bodyPr>
          <a:lstStyle/>
          <a:p>
            <a:r>
              <a:rPr lang="en-US" dirty="0" smtClean="0"/>
              <a:t>Automatic Vehicle Location</a:t>
            </a:r>
            <a:endParaRPr lang="en-US" dirty="0"/>
          </a:p>
        </p:txBody>
      </p:sp>
    </p:spTree>
    <p:extLst>
      <p:ext uri="{BB962C8B-B14F-4D97-AF65-F5344CB8AC3E}">
        <p14:creationId xmlns:p14="http://schemas.microsoft.com/office/powerpoint/2010/main" val="1169478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3166872"/>
          </a:xfrm>
        </p:spPr>
        <p:txBody>
          <a:bodyPr>
            <a:normAutofit/>
          </a:bodyPr>
          <a:lstStyle/>
          <a:p>
            <a:r>
              <a:rPr lang="en-US" sz="2400" dirty="0" smtClean="0"/>
              <a:t>Provide ads for shoppers, </a:t>
            </a:r>
            <a:r>
              <a:rPr lang="en-US" sz="2400" dirty="0"/>
              <a:t>promotional events, price alerts at a shopping </a:t>
            </a:r>
            <a:r>
              <a:rPr lang="en-US" sz="2400" dirty="0" smtClean="0"/>
              <a:t>mall</a:t>
            </a:r>
          </a:p>
          <a:p>
            <a:r>
              <a:rPr lang="en-US" sz="2400" dirty="0"/>
              <a:t>L</a:t>
            </a:r>
            <a:r>
              <a:rPr lang="en-US" sz="2400" dirty="0" smtClean="0"/>
              <a:t>ocate </a:t>
            </a:r>
            <a:r>
              <a:rPr lang="en-US" sz="2400" dirty="0"/>
              <a:t>and compare products using </a:t>
            </a:r>
            <a:r>
              <a:rPr lang="en-US" sz="2400" dirty="0" smtClean="0"/>
              <a:t>a DB </a:t>
            </a:r>
            <a:r>
              <a:rPr lang="en-US" sz="2400" dirty="0"/>
              <a:t>containing info on products, locations of stores, and distance from the users’ current </a:t>
            </a:r>
            <a:r>
              <a:rPr lang="en-US" sz="2400" dirty="0" smtClean="0"/>
              <a:t>location</a:t>
            </a:r>
            <a:endParaRPr lang="en-US" sz="2400" dirty="0"/>
          </a:p>
          <a:p>
            <a:pPr lvl="1">
              <a:lnSpc>
                <a:spcPct val="120000"/>
              </a:lnSpc>
              <a:spcBef>
                <a:spcPts val="600"/>
              </a:spcBef>
            </a:pPr>
            <a:r>
              <a:rPr lang="en-US" sz="2000" dirty="0"/>
              <a:t>Allowing shoppers to buy on-line using a mobile device</a:t>
            </a:r>
          </a:p>
          <a:p>
            <a:pPr>
              <a:lnSpc>
                <a:spcPct val="120000"/>
              </a:lnSpc>
              <a:spcBef>
                <a:spcPts val="600"/>
              </a:spcBef>
            </a:pPr>
            <a:r>
              <a:rPr lang="en-US" sz="2400" dirty="0"/>
              <a:t>M</a:t>
            </a:r>
            <a:r>
              <a:rPr lang="en-US" sz="2400" dirty="0" smtClean="0"/>
              <a:t>obile </a:t>
            </a:r>
            <a:r>
              <a:rPr lang="en-US" sz="2400" dirty="0"/>
              <a:t>retailing, ticketing and </a:t>
            </a:r>
            <a:r>
              <a:rPr lang="en-US" sz="2400" dirty="0" smtClean="0"/>
              <a:t>reservation</a:t>
            </a:r>
            <a:endParaRPr lang="en-US" sz="2400" dirty="0"/>
          </a:p>
        </p:txBody>
      </p:sp>
      <p:sp>
        <p:nvSpPr>
          <p:cNvPr id="2" name="Title 1"/>
          <p:cNvSpPr>
            <a:spLocks noGrp="1"/>
          </p:cNvSpPr>
          <p:nvPr>
            <p:ph type="title"/>
          </p:nvPr>
        </p:nvSpPr>
        <p:spPr/>
        <p:txBody>
          <a:bodyPr>
            <a:normAutofit/>
          </a:bodyPr>
          <a:lstStyle/>
          <a:p>
            <a:r>
              <a:rPr lang="en-US" dirty="0" smtClean="0"/>
              <a:t>Shopping, product location, </a:t>
            </a:r>
            <a:r>
              <a:rPr lang="en-US" dirty="0" err="1" smtClean="0"/>
              <a:t>etc</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49</a:t>
            </a:fld>
            <a:endParaRPr lang="en-US"/>
          </a:p>
        </p:txBody>
      </p:sp>
    </p:spTree>
    <p:extLst>
      <p:ext uri="{BB962C8B-B14F-4D97-AF65-F5344CB8AC3E}">
        <p14:creationId xmlns:p14="http://schemas.microsoft.com/office/powerpoint/2010/main" val="9839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609600"/>
            <a:ext cx="8229600" cy="1143000"/>
          </a:xfrm>
        </p:spPr>
        <p:txBody>
          <a:bodyPr>
            <a:normAutofit/>
          </a:bodyPr>
          <a:lstStyle/>
          <a:p>
            <a:r>
              <a:rPr lang="en-US" dirty="0" smtClean="0"/>
              <a:t>Mobile Phone </a:t>
            </a:r>
            <a:r>
              <a:rPr lang="en-US" dirty="0"/>
              <a:t>E</a:t>
            </a:r>
            <a:r>
              <a:rPr lang="en-US" dirty="0" smtClean="0"/>
              <a:t>volution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457200"/>
            <a:ext cx="132873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05800" y="895290"/>
            <a:ext cx="555818" cy="400110"/>
          </a:xfrm>
          <a:prstGeom prst="rect">
            <a:avLst/>
          </a:prstGeom>
          <a:noFill/>
        </p:spPr>
        <p:txBody>
          <a:bodyPr wrap="square" rtlCol="0">
            <a:spAutoFit/>
          </a:bodyPr>
          <a:lstStyle/>
          <a:p>
            <a:r>
              <a:rPr lang="en-US" sz="2000" b="1" dirty="0" smtClean="0">
                <a:latin typeface="Arial Rounded MT Bold" pitchFamily="34" charset="0"/>
                <a:ea typeface="Arial Unicode MS" pitchFamily="34" charset="-128"/>
                <a:cs typeface="Arial Unicode MS" pitchFamily="34" charset="-128"/>
              </a:rPr>
              <a:t>0G</a:t>
            </a:r>
            <a:endParaRPr lang="en-US" sz="2000" b="1" dirty="0">
              <a:latin typeface="Arial Rounded MT Bold"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40ACE3AC-5466-4CD4-BA12-8A295EFA1D2C}" type="slidenum">
              <a:rPr lang="en-US" smtClean="0"/>
              <a:t>5</a:t>
            </a:fld>
            <a:endParaRPr lang="en-US"/>
          </a:p>
        </p:txBody>
      </p:sp>
      <p:grpSp>
        <p:nvGrpSpPr>
          <p:cNvPr id="6" name="Group 5"/>
          <p:cNvGrpSpPr/>
          <p:nvPr/>
        </p:nvGrpSpPr>
        <p:grpSpPr>
          <a:xfrm>
            <a:off x="609599" y="2209800"/>
            <a:ext cx="8206619" cy="3733800"/>
            <a:chOff x="609599" y="2209800"/>
            <a:chExt cx="8206619" cy="373380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729" b="13322"/>
            <a:stretch/>
          </p:blipFill>
          <p:spPr bwMode="auto">
            <a:xfrm>
              <a:off x="609599" y="2209800"/>
              <a:ext cx="820661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65508" y="5207913"/>
              <a:ext cx="1159292" cy="430887"/>
            </a:xfrm>
            <a:prstGeom prst="rect">
              <a:avLst/>
            </a:prstGeom>
            <a:noFill/>
          </p:spPr>
          <p:txBody>
            <a:bodyPr wrap="none" rtlCol="0">
              <a:spAutoFit/>
            </a:bodyPr>
            <a:lstStyle/>
            <a:p>
              <a:r>
                <a:rPr lang="en-US" sz="2200" b="1" dirty="0" smtClean="0">
                  <a:latin typeface="Arial Narrow" pitchFamily="34" charset="0"/>
                </a:rPr>
                <a:t>20 </a:t>
              </a:r>
              <a:r>
                <a:rPr lang="en-US" sz="2200" b="1" dirty="0" err="1" smtClean="0">
                  <a:latin typeface="Arial Narrow" pitchFamily="34" charset="0"/>
                </a:rPr>
                <a:t>Gbit</a:t>
              </a:r>
              <a:r>
                <a:rPr lang="en-US" sz="2200" b="1" dirty="0" smtClean="0">
                  <a:latin typeface="Arial Narrow" pitchFamily="34" charset="0"/>
                </a:rPr>
                <a:t>/s</a:t>
              </a:r>
              <a:endParaRPr lang="en-US" sz="2200" b="1" dirty="0">
                <a:latin typeface="Arial Narrow" pitchFamily="34" charset="0"/>
              </a:endParaRPr>
            </a:p>
          </p:txBody>
        </p:sp>
      </p:grpSp>
    </p:spTree>
    <p:extLst>
      <p:ext uri="{BB962C8B-B14F-4D97-AF65-F5344CB8AC3E}">
        <p14:creationId xmlns:p14="http://schemas.microsoft.com/office/powerpoint/2010/main" val="138790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1" r="1758"/>
          <a:stretch/>
        </p:blipFill>
        <p:spPr bwMode="auto">
          <a:xfrm>
            <a:off x="1950203" y="381000"/>
            <a:ext cx="7803397" cy="5791200"/>
          </a:xfrm>
          <a:prstGeom prst="snip2Diag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50</a:t>
            </a:fld>
            <a:endParaRPr lang="en-US"/>
          </a:p>
        </p:txBody>
      </p:sp>
      <p:grpSp>
        <p:nvGrpSpPr>
          <p:cNvPr id="5" name="Group 4"/>
          <p:cNvGrpSpPr/>
          <p:nvPr/>
        </p:nvGrpSpPr>
        <p:grpSpPr>
          <a:xfrm>
            <a:off x="6705600" y="609600"/>
            <a:ext cx="3017520" cy="3246120"/>
            <a:chOff x="6705600" y="609600"/>
            <a:chExt cx="3017520" cy="3246120"/>
          </a:xfrm>
        </p:grpSpPr>
        <p:sp>
          <p:nvSpPr>
            <p:cNvPr id="3" name="TextBox 2"/>
            <p:cNvSpPr txBox="1"/>
            <p:nvPr/>
          </p:nvSpPr>
          <p:spPr>
            <a:xfrm>
              <a:off x="6705600" y="609600"/>
              <a:ext cx="1752600" cy="155448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7620000" y="1752600"/>
              <a:ext cx="2103120" cy="2103120"/>
            </a:xfrm>
            <a:prstGeom prst="rect">
              <a:avLst/>
            </a:prstGeom>
            <a:solidFill>
              <a:schemeClr val="bg1"/>
            </a:solidFill>
          </p:spPr>
          <p:txBody>
            <a:bodyPr wrap="square" rtlCol="0">
              <a:spAutoFit/>
            </a:bodyPr>
            <a:lstStyle/>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21" r="22274"/>
            <a:stretch/>
          </p:blipFill>
          <p:spPr bwMode="auto">
            <a:xfrm>
              <a:off x="7589520" y="1280160"/>
              <a:ext cx="864789"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44741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fontScale="77500" lnSpcReduction="20000"/>
          </a:bodyPr>
          <a:lstStyle/>
          <a:p>
            <a:pPr>
              <a:lnSpc>
                <a:spcPct val="130000"/>
              </a:lnSpc>
              <a:spcBef>
                <a:spcPts val="600"/>
              </a:spcBef>
            </a:pPr>
            <a:r>
              <a:rPr lang="en-US" dirty="0" smtClean="0"/>
              <a:t>E-911 </a:t>
            </a:r>
            <a:r>
              <a:rPr lang="en-US" dirty="0"/>
              <a:t>(Enhanced 911)</a:t>
            </a:r>
          </a:p>
          <a:p>
            <a:pPr lvl="1">
              <a:lnSpc>
                <a:spcPct val="130000"/>
              </a:lnSpc>
              <a:spcBef>
                <a:spcPts val="600"/>
              </a:spcBef>
            </a:pPr>
            <a:r>
              <a:rPr lang="en-US" dirty="0"/>
              <a:t>Mandates wireless carriers to provide location-identification capabilities that enable rescuers to locate 911 callers</a:t>
            </a:r>
          </a:p>
          <a:p>
            <a:pPr lvl="1">
              <a:lnSpc>
                <a:spcPct val="130000"/>
              </a:lnSpc>
              <a:spcBef>
                <a:spcPts val="600"/>
              </a:spcBef>
            </a:pPr>
            <a:r>
              <a:rPr lang="en-US" dirty="0"/>
              <a:t>Designed to improve emergency response time</a:t>
            </a:r>
          </a:p>
          <a:p>
            <a:pPr lvl="1">
              <a:lnSpc>
                <a:spcPct val="130000"/>
              </a:lnSpc>
              <a:spcBef>
                <a:spcPts val="600"/>
              </a:spcBef>
            </a:pPr>
            <a:r>
              <a:rPr lang="en-US" dirty="0"/>
              <a:t>Interest increased after 9/11, earthquakes, etc.</a:t>
            </a:r>
          </a:p>
          <a:p>
            <a:pPr lvl="1">
              <a:lnSpc>
                <a:spcPct val="130000"/>
              </a:lnSpc>
              <a:spcBef>
                <a:spcPts val="600"/>
              </a:spcBef>
            </a:pPr>
            <a:r>
              <a:rPr lang="en-US" dirty="0"/>
              <a:t>Can be used for rescuing people in a disaster area</a:t>
            </a:r>
          </a:p>
          <a:p>
            <a:pPr>
              <a:lnSpc>
                <a:spcPct val="130000"/>
              </a:lnSpc>
              <a:spcBef>
                <a:spcPts val="1200"/>
              </a:spcBef>
            </a:pPr>
            <a:r>
              <a:rPr lang="en-US" dirty="0"/>
              <a:t>Firemen, emergency crew, doctors, patients assistance</a:t>
            </a:r>
          </a:p>
          <a:p>
            <a:pPr lvl="1">
              <a:lnSpc>
                <a:spcPct val="130000"/>
              </a:lnSpc>
              <a:spcBef>
                <a:spcPts val="600"/>
              </a:spcBef>
            </a:pPr>
            <a:r>
              <a:rPr lang="en-US" dirty="0"/>
              <a:t>Firemen in a building under fire (automatic warning signal for oxygen remaining)</a:t>
            </a:r>
          </a:p>
          <a:p>
            <a:pPr lvl="1">
              <a:lnSpc>
                <a:spcPct val="130000"/>
              </a:lnSpc>
              <a:spcBef>
                <a:spcPts val="600"/>
              </a:spcBef>
            </a:pPr>
            <a:r>
              <a:rPr lang="en-US" dirty="0"/>
              <a:t>Sending doctors vital signs of patients in critical situations</a:t>
            </a:r>
          </a:p>
          <a:p>
            <a:pPr lvl="1">
              <a:lnSpc>
                <a:spcPct val="130000"/>
              </a:lnSpc>
              <a:spcBef>
                <a:spcPts val="600"/>
              </a:spcBef>
            </a:pPr>
            <a:r>
              <a:rPr lang="en-US" dirty="0"/>
              <a:t>Patients with Alzheimer’s: exact location, the location of the nearest police station and contact information for family members</a:t>
            </a:r>
          </a:p>
          <a:p>
            <a:endParaRPr lang="en-US" dirty="0"/>
          </a:p>
        </p:txBody>
      </p:sp>
      <p:sp>
        <p:nvSpPr>
          <p:cNvPr id="2" name="Title 1"/>
          <p:cNvSpPr>
            <a:spLocks noGrp="1"/>
          </p:cNvSpPr>
          <p:nvPr>
            <p:ph type="title"/>
          </p:nvPr>
        </p:nvSpPr>
        <p:spPr>
          <a:xfrm>
            <a:off x="457200" y="350838"/>
            <a:ext cx="8229600" cy="1173162"/>
          </a:xfrm>
        </p:spPr>
        <p:txBody>
          <a:bodyPr/>
          <a:lstStyle/>
          <a:p>
            <a:r>
              <a:rPr lang="en-US" dirty="0"/>
              <a:t>Location-aware </a:t>
            </a:r>
            <a:r>
              <a:rPr lang="en-US" dirty="0" smtClean="0"/>
              <a:t>Applications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51</a:t>
            </a:fld>
            <a:endParaRPr lang="en-US"/>
          </a:p>
        </p:txBody>
      </p:sp>
    </p:spTree>
    <p:extLst>
      <p:ext uri="{BB962C8B-B14F-4D97-AF65-F5344CB8AC3E}">
        <p14:creationId xmlns:p14="http://schemas.microsoft.com/office/powerpoint/2010/main" val="1145291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534400" cy="4995672"/>
          </a:xfrm>
        </p:spPr>
        <p:txBody>
          <a:bodyPr>
            <a:normAutofit fontScale="92500"/>
          </a:bodyPr>
          <a:lstStyle/>
          <a:p>
            <a:pPr>
              <a:lnSpc>
                <a:spcPct val="140000"/>
              </a:lnSpc>
              <a:spcBef>
                <a:spcPts val="600"/>
              </a:spcBef>
            </a:pPr>
            <a:r>
              <a:rPr lang="en-US" dirty="0" smtClean="0"/>
              <a:t>Integration </a:t>
            </a:r>
            <a:r>
              <a:rPr lang="en-US" dirty="0"/>
              <a:t>of</a:t>
            </a:r>
          </a:p>
          <a:p>
            <a:pPr lvl="1">
              <a:lnSpc>
                <a:spcPct val="140000"/>
              </a:lnSpc>
              <a:spcBef>
                <a:spcPts val="0"/>
              </a:spcBef>
            </a:pPr>
            <a:r>
              <a:rPr lang="en-US" sz="2200" dirty="0"/>
              <a:t>Wireless communications</a:t>
            </a:r>
          </a:p>
          <a:p>
            <a:pPr lvl="1">
              <a:lnSpc>
                <a:spcPct val="140000"/>
              </a:lnSpc>
              <a:spcBef>
                <a:spcPts val="0"/>
              </a:spcBef>
            </a:pPr>
            <a:r>
              <a:rPr lang="en-US" sz="2200" dirty="0"/>
              <a:t>Vehicle monitoring </a:t>
            </a:r>
            <a:r>
              <a:rPr lang="en-US" sz="2200" dirty="0" smtClean="0"/>
              <a:t>systems and location devices</a:t>
            </a:r>
            <a:endParaRPr lang="en-US" sz="2200" dirty="0"/>
          </a:p>
          <a:p>
            <a:pPr>
              <a:lnSpc>
                <a:spcPct val="140000"/>
              </a:lnSpc>
              <a:spcBef>
                <a:spcPts val="600"/>
              </a:spcBef>
            </a:pPr>
            <a:r>
              <a:rPr lang="en-US" dirty="0"/>
              <a:t>Diverse apps for cars</a:t>
            </a:r>
          </a:p>
          <a:p>
            <a:pPr lvl="1">
              <a:lnSpc>
                <a:spcPct val="140000"/>
              </a:lnSpc>
              <a:spcBef>
                <a:spcPts val="600"/>
              </a:spcBef>
            </a:pPr>
            <a:r>
              <a:rPr lang="en-US" sz="2600" dirty="0"/>
              <a:t>Remote vehicle </a:t>
            </a:r>
            <a:r>
              <a:rPr lang="en-US" sz="2600" dirty="0" smtClean="0"/>
              <a:t>diagnostics</a:t>
            </a:r>
            <a:endParaRPr lang="en-US" sz="2600" dirty="0"/>
          </a:p>
          <a:p>
            <a:pPr lvl="2">
              <a:lnSpc>
                <a:spcPct val="120000"/>
              </a:lnSpc>
              <a:spcBef>
                <a:spcPts val="0"/>
              </a:spcBef>
              <a:buClr>
                <a:schemeClr val="bg2">
                  <a:lumMod val="75000"/>
                </a:schemeClr>
              </a:buClr>
              <a:buFont typeface="Garamond" pitchFamily="18" charset="0"/>
              <a:buChar char="–"/>
            </a:pPr>
            <a:r>
              <a:rPr lang="en-US" dirty="0"/>
              <a:t>Install </a:t>
            </a:r>
            <a:r>
              <a:rPr lang="en-US" dirty="0" smtClean="0"/>
              <a:t>GSM chip </a:t>
            </a:r>
            <a:r>
              <a:rPr lang="en-US" dirty="0"/>
              <a:t>sets in cars to monitor performance </a:t>
            </a:r>
            <a:r>
              <a:rPr lang="en-US" dirty="0" smtClean="0"/>
              <a:t>and </a:t>
            </a:r>
            <a:r>
              <a:rPr lang="en-US" dirty="0"/>
              <a:t>provide an </a:t>
            </a:r>
            <a:r>
              <a:rPr lang="en-US" dirty="0" smtClean="0"/>
              <a:t>early </a:t>
            </a:r>
            <a:r>
              <a:rPr lang="en-US" dirty="0"/>
              <a:t>warning message to the manufacturer indicating what problem is </a:t>
            </a:r>
            <a:r>
              <a:rPr lang="en-US" dirty="0" smtClean="0"/>
              <a:t>occurring</a:t>
            </a:r>
            <a:endParaRPr lang="en-US" dirty="0"/>
          </a:p>
          <a:p>
            <a:pPr lvl="1">
              <a:lnSpc>
                <a:spcPct val="140000"/>
              </a:lnSpc>
              <a:spcBef>
                <a:spcPts val="0"/>
              </a:spcBef>
            </a:pPr>
            <a:r>
              <a:rPr lang="en-US" dirty="0"/>
              <a:t>Emergency breakdown </a:t>
            </a:r>
            <a:r>
              <a:rPr lang="en-US" dirty="0" smtClean="0"/>
              <a:t>service</a:t>
            </a:r>
            <a:endParaRPr lang="en-US" dirty="0"/>
          </a:p>
          <a:p>
            <a:pPr lvl="1">
              <a:lnSpc>
                <a:spcPct val="140000"/>
              </a:lnSpc>
              <a:spcBef>
                <a:spcPts val="0"/>
              </a:spcBef>
            </a:pPr>
            <a:r>
              <a:rPr lang="en-US" dirty="0"/>
              <a:t>Multimedia services and m-commerce </a:t>
            </a:r>
            <a:r>
              <a:rPr lang="en-US" dirty="0" smtClean="0"/>
              <a:t>on </a:t>
            </a:r>
            <a:r>
              <a:rPr lang="en-US" dirty="0"/>
              <a:t>the </a:t>
            </a:r>
            <a:r>
              <a:rPr lang="en-US" dirty="0" smtClean="0"/>
              <a:t>dashboard</a:t>
            </a:r>
            <a:endParaRPr lang="en-US" dirty="0"/>
          </a:p>
        </p:txBody>
      </p:sp>
      <p:sp>
        <p:nvSpPr>
          <p:cNvPr id="2" name="Title 1"/>
          <p:cNvSpPr>
            <a:spLocks noGrp="1"/>
          </p:cNvSpPr>
          <p:nvPr>
            <p:ph type="title"/>
          </p:nvPr>
        </p:nvSpPr>
        <p:spPr/>
        <p:txBody>
          <a:bodyPr/>
          <a:lstStyle/>
          <a:p>
            <a:r>
              <a:rPr lang="en-US" dirty="0"/>
              <a:t>Telematics (or Telemetry)</a:t>
            </a:r>
          </a:p>
        </p:txBody>
      </p:sp>
      <p:sp>
        <p:nvSpPr>
          <p:cNvPr id="4" name="Slide Number Placeholder 3"/>
          <p:cNvSpPr>
            <a:spLocks noGrp="1"/>
          </p:cNvSpPr>
          <p:nvPr>
            <p:ph type="sldNum" sz="quarter" idx="12"/>
          </p:nvPr>
        </p:nvSpPr>
        <p:spPr/>
        <p:txBody>
          <a:bodyPr/>
          <a:lstStyle/>
          <a:p>
            <a:fld id="{40ACE3AC-5466-4CD4-BA12-8A295EFA1D2C}" type="slidenum">
              <a:rPr lang="en-US" smtClean="0"/>
              <a:t>52</a:t>
            </a:fld>
            <a:endParaRPr lang="en-US"/>
          </a:p>
        </p:txBody>
      </p:sp>
    </p:spTree>
    <p:extLst>
      <p:ext uri="{BB962C8B-B14F-4D97-AF65-F5344CB8AC3E}">
        <p14:creationId xmlns:p14="http://schemas.microsoft.com/office/powerpoint/2010/main" val="771702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610600" cy="4983163"/>
          </a:xfrm>
        </p:spPr>
        <p:txBody>
          <a:bodyPr>
            <a:normAutofit/>
          </a:bodyPr>
          <a:lstStyle/>
          <a:p>
            <a:pPr>
              <a:lnSpc>
                <a:spcPct val="120000"/>
              </a:lnSpc>
            </a:pPr>
            <a:r>
              <a:rPr lang="en-US" sz="2400" dirty="0">
                <a:latin typeface="Arial Narrow" pitchFamily="34" charset="0"/>
              </a:rPr>
              <a:t>W</a:t>
            </a:r>
            <a:r>
              <a:rPr lang="en-US" sz="2400" dirty="0" smtClean="0">
                <a:latin typeface="Arial Narrow" pitchFamily="34" charset="0"/>
              </a:rPr>
              <a:t>ireless </a:t>
            </a:r>
            <a:r>
              <a:rPr lang="en-US" sz="2400" dirty="0">
                <a:latin typeface="Arial Narrow" pitchFamily="34" charset="0"/>
              </a:rPr>
              <a:t>technology </a:t>
            </a:r>
            <a:r>
              <a:rPr lang="en-US" sz="2400" dirty="0" smtClean="0">
                <a:latin typeface="Arial Narrow" pitchFamily="34" charset="0"/>
              </a:rPr>
              <a:t>for </a:t>
            </a:r>
            <a:r>
              <a:rPr lang="en-US" sz="2400" dirty="0">
                <a:latin typeface="Arial Narrow" pitchFamily="34" charset="0"/>
              </a:rPr>
              <a:t>short-range, high-speed voice and data communication between a variety of mobile digital devices</a:t>
            </a:r>
          </a:p>
          <a:p>
            <a:pPr>
              <a:lnSpc>
                <a:spcPct val="120000"/>
              </a:lnSpc>
            </a:pPr>
            <a:r>
              <a:rPr lang="en-US" sz="2400" dirty="0">
                <a:latin typeface="Arial Narrow" pitchFamily="34" charset="0"/>
              </a:rPr>
              <a:t>Conceived by Ericsson in 1994</a:t>
            </a:r>
          </a:p>
          <a:p>
            <a:pPr lvl="1">
              <a:lnSpc>
                <a:spcPct val="120000"/>
              </a:lnSpc>
              <a:spcBef>
                <a:spcPts val="600"/>
              </a:spcBef>
            </a:pPr>
            <a:r>
              <a:rPr lang="en-US" sz="1800" dirty="0">
                <a:latin typeface="Arial Narrow" pitchFamily="34" charset="0"/>
              </a:rPr>
              <a:t>O</a:t>
            </a:r>
            <a:r>
              <a:rPr lang="en-US" sz="1800" dirty="0" smtClean="0">
                <a:latin typeface="Arial Narrow" pitchFamily="34" charset="0"/>
              </a:rPr>
              <a:t>pen specification </a:t>
            </a:r>
            <a:r>
              <a:rPr lang="en-US" sz="1800" dirty="0">
                <a:latin typeface="Arial Narrow" pitchFamily="34" charset="0"/>
              </a:rPr>
              <a:t>to encourage cross-platform capabilities </a:t>
            </a:r>
            <a:r>
              <a:rPr lang="en-US" sz="1800" dirty="0" smtClean="0">
                <a:latin typeface="Arial Narrow" pitchFamily="34" charset="0"/>
              </a:rPr>
              <a:t>for wireless devices</a:t>
            </a:r>
          </a:p>
          <a:p>
            <a:pPr>
              <a:lnSpc>
                <a:spcPct val="120000"/>
              </a:lnSpc>
              <a:spcBef>
                <a:spcPts val="600"/>
              </a:spcBef>
            </a:pPr>
            <a:r>
              <a:rPr lang="en-US" sz="2400" dirty="0">
                <a:latin typeface="Arial Narrow" pitchFamily="34" charset="0"/>
              </a:rPr>
              <a:t>Bluetooth </a:t>
            </a:r>
            <a:r>
              <a:rPr lang="en-US" sz="2400" dirty="0" smtClean="0">
                <a:latin typeface="Arial Narrow" pitchFamily="34" charset="0"/>
              </a:rPr>
              <a:t>Characteristics</a:t>
            </a:r>
          </a:p>
          <a:p>
            <a:pPr lvl="1">
              <a:lnSpc>
                <a:spcPct val="130000"/>
              </a:lnSpc>
              <a:spcBef>
                <a:spcPts val="600"/>
              </a:spcBef>
            </a:pPr>
            <a:r>
              <a:rPr lang="en-US" sz="1800" dirty="0">
                <a:latin typeface="Arial Narrow" pitchFamily="34" charset="0"/>
              </a:rPr>
              <a:t>Uses radio frequency band (2.4 GHz) available worldwide, </a:t>
            </a:r>
            <a:r>
              <a:rPr lang="en-US" sz="1800" dirty="0" smtClean="0">
                <a:latin typeface="Arial Narrow" pitchFamily="34" charset="0"/>
              </a:rPr>
              <a:t>for </a:t>
            </a:r>
            <a:r>
              <a:rPr lang="en-US" sz="1800" dirty="0">
                <a:latin typeface="Arial Narrow" pitchFamily="34" charset="0"/>
              </a:rPr>
              <a:t>global compatibility</a:t>
            </a:r>
          </a:p>
          <a:p>
            <a:pPr lvl="1">
              <a:lnSpc>
                <a:spcPct val="130000"/>
              </a:lnSpc>
              <a:spcBef>
                <a:spcPts val="600"/>
              </a:spcBef>
            </a:pPr>
            <a:r>
              <a:rPr lang="en-US" sz="1800" dirty="0">
                <a:latin typeface="Arial Narrow" pitchFamily="34" charset="0"/>
              </a:rPr>
              <a:t>Lower power (1 </a:t>
            </a:r>
            <a:r>
              <a:rPr lang="en-US" sz="1800" dirty="0" err="1">
                <a:latin typeface="Arial Narrow" pitchFamily="34" charset="0"/>
              </a:rPr>
              <a:t>milliwatt</a:t>
            </a:r>
            <a:r>
              <a:rPr lang="en-US" sz="1800" dirty="0">
                <a:latin typeface="Arial Narrow" pitchFamily="34" charset="0"/>
              </a:rPr>
              <a:t>) making it suitable for small, battery-operated devices</a:t>
            </a:r>
          </a:p>
          <a:p>
            <a:pPr lvl="1">
              <a:lnSpc>
                <a:spcPct val="130000"/>
              </a:lnSpc>
              <a:spcBef>
                <a:spcPts val="600"/>
              </a:spcBef>
            </a:pPr>
            <a:r>
              <a:rPr lang="en-US" sz="1800" dirty="0">
                <a:latin typeface="Arial Narrow" pitchFamily="34" charset="0"/>
              </a:rPr>
              <a:t>Data transfer capability between devices: 10–100 meter range, bandwidth 1-2 </a:t>
            </a:r>
            <a:r>
              <a:rPr lang="en-US" sz="1800" dirty="0" smtClean="0">
                <a:latin typeface="Arial Narrow" pitchFamily="34" charset="0"/>
              </a:rPr>
              <a:t>Mbps</a:t>
            </a:r>
            <a:endParaRPr lang="en-US" sz="1800" dirty="0">
              <a:latin typeface="Arial Narrow" pitchFamily="34" charset="0"/>
            </a:endParaRPr>
          </a:p>
          <a:p>
            <a:pPr lvl="1">
              <a:lnSpc>
                <a:spcPct val="130000"/>
              </a:lnSpc>
              <a:spcBef>
                <a:spcPts val="600"/>
              </a:spcBef>
            </a:pPr>
            <a:r>
              <a:rPr lang="en-US" sz="1800" dirty="0">
                <a:latin typeface="Arial Narrow" pitchFamily="34" charset="0"/>
              </a:rPr>
              <a:t>Supports up to 8 devices in a network</a:t>
            </a:r>
          </a:p>
          <a:p>
            <a:pPr lvl="1">
              <a:lnSpc>
                <a:spcPct val="130000"/>
              </a:lnSpc>
              <a:spcBef>
                <a:spcPts val="600"/>
              </a:spcBef>
            </a:pPr>
            <a:r>
              <a:rPr lang="en-US" sz="1800" dirty="0">
                <a:latin typeface="Arial Narrow" pitchFamily="34" charset="0"/>
              </a:rPr>
              <a:t>Built-in security (encryption, authentication)</a:t>
            </a:r>
          </a:p>
          <a:p>
            <a:pPr lvl="1">
              <a:lnSpc>
                <a:spcPct val="130000"/>
              </a:lnSpc>
              <a:spcBef>
                <a:spcPts val="600"/>
              </a:spcBef>
            </a:pPr>
            <a:r>
              <a:rPr lang="en-US" sz="1800" dirty="0">
                <a:latin typeface="Arial Narrow" pitchFamily="34" charset="0"/>
              </a:rPr>
              <a:t>Non line-of-sight: penetrating walls and avoiding obstacles</a:t>
            </a:r>
            <a:endParaRPr lang="en-US" sz="1800" dirty="0" smtClean="0">
              <a:latin typeface="Arial Narrow" pitchFamily="34" charset="0"/>
            </a:endParaRPr>
          </a:p>
          <a:p>
            <a:pPr marL="109728" indent="0">
              <a:lnSpc>
                <a:spcPct val="120000"/>
              </a:lnSpc>
              <a:spcBef>
                <a:spcPts val="600"/>
              </a:spcBef>
              <a:buNone/>
            </a:pPr>
            <a:endParaRPr lang="en-US" sz="2400" dirty="0"/>
          </a:p>
          <a:p>
            <a:pPr>
              <a:lnSpc>
                <a:spcPct val="120000"/>
              </a:lnSpc>
              <a:spcBef>
                <a:spcPts val="600"/>
              </a:spcBef>
            </a:pPr>
            <a:endParaRPr lang="en-US" dirty="0"/>
          </a:p>
        </p:txBody>
      </p:sp>
      <p:sp>
        <p:nvSpPr>
          <p:cNvPr id="2" name="Title 1"/>
          <p:cNvSpPr>
            <a:spLocks noGrp="1"/>
          </p:cNvSpPr>
          <p:nvPr>
            <p:ph type="title"/>
          </p:nvPr>
        </p:nvSpPr>
        <p:spPr>
          <a:xfrm>
            <a:off x="457200" y="228600"/>
            <a:ext cx="8229600" cy="1143000"/>
          </a:xfrm>
        </p:spPr>
        <p:txBody>
          <a:bodyPr/>
          <a:lstStyle/>
          <a:p>
            <a:r>
              <a:rPr lang="en-US" dirty="0"/>
              <a:t>Bluetooth</a:t>
            </a:r>
          </a:p>
        </p:txBody>
      </p:sp>
      <p:sp>
        <p:nvSpPr>
          <p:cNvPr id="4" name="Slide Number Placeholder 3"/>
          <p:cNvSpPr>
            <a:spLocks noGrp="1"/>
          </p:cNvSpPr>
          <p:nvPr>
            <p:ph type="sldNum" sz="quarter" idx="12"/>
          </p:nvPr>
        </p:nvSpPr>
        <p:spPr/>
        <p:txBody>
          <a:bodyPr/>
          <a:lstStyle/>
          <a:p>
            <a:fld id="{40ACE3AC-5466-4CD4-BA12-8A295EFA1D2C}" type="slidenum">
              <a:rPr lang="en-US" smtClean="0"/>
              <a:t>53</a:t>
            </a:fld>
            <a:endParaRPr lang="en-US"/>
          </a:p>
        </p:txBody>
      </p:sp>
    </p:spTree>
    <p:extLst>
      <p:ext uri="{BB962C8B-B14F-4D97-AF65-F5344CB8AC3E}">
        <p14:creationId xmlns:p14="http://schemas.microsoft.com/office/powerpoint/2010/main" val="1354963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839200" cy="5181600"/>
          </a:xfrm>
        </p:spPr>
        <p:txBody>
          <a:bodyPr>
            <a:normAutofit fontScale="47500" lnSpcReduction="20000"/>
          </a:bodyPr>
          <a:lstStyle/>
          <a:p>
            <a:pPr>
              <a:lnSpc>
                <a:spcPct val="130000"/>
              </a:lnSpc>
              <a:spcBef>
                <a:spcPts val="100"/>
              </a:spcBef>
            </a:pPr>
            <a:r>
              <a:rPr lang="en-US" sz="4200" dirty="0" smtClean="0">
                <a:latin typeface="Arial Narrow" pitchFamily="34" charset="0"/>
              </a:rPr>
              <a:t>Increasingly </a:t>
            </a:r>
            <a:r>
              <a:rPr lang="en-US" sz="4200" dirty="0">
                <a:latin typeface="Arial Narrow" pitchFamily="34" charset="0"/>
              </a:rPr>
              <a:t>popular networking standard </a:t>
            </a:r>
            <a:r>
              <a:rPr lang="en-US" sz="4200" dirty="0" smtClean="0">
                <a:latin typeface="Arial Narrow" pitchFamily="34" charset="0"/>
              </a:rPr>
              <a:t>for </a:t>
            </a:r>
            <a:r>
              <a:rPr lang="en-US" sz="4200" dirty="0">
                <a:latin typeface="Arial Narrow" pitchFamily="34" charset="0"/>
              </a:rPr>
              <a:t>wireless LANs in </a:t>
            </a:r>
            <a:r>
              <a:rPr lang="en-US" sz="4200" dirty="0" smtClean="0">
                <a:latin typeface="Arial Narrow" pitchFamily="34" charset="0"/>
              </a:rPr>
              <a:t>homes/offices</a:t>
            </a:r>
            <a:endParaRPr lang="en-US" sz="4200" dirty="0">
              <a:latin typeface="Arial Narrow" pitchFamily="34" charset="0"/>
            </a:endParaRPr>
          </a:p>
          <a:p>
            <a:pPr lvl="1">
              <a:lnSpc>
                <a:spcPct val="130000"/>
              </a:lnSpc>
              <a:spcBef>
                <a:spcPts val="100"/>
              </a:spcBef>
            </a:pPr>
            <a:r>
              <a:rPr lang="en-US" sz="3800" dirty="0">
                <a:latin typeface="Arial Narrow" pitchFamily="34" charset="0"/>
              </a:rPr>
              <a:t>Provides broadband </a:t>
            </a:r>
            <a:r>
              <a:rPr lang="en-US" sz="3800" dirty="0" smtClean="0">
                <a:latin typeface="Arial Narrow" pitchFamily="34" charset="0"/>
              </a:rPr>
              <a:t>Internet </a:t>
            </a:r>
            <a:r>
              <a:rPr lang="en-US" sz="3800" dirty="0">
                <a:latin typeface="Arial Narrow" pitchFamily="34" charset="0"/>
              </a:rPr>
              <a:t>access to PCs and laptops within a few hundred </a:t>
            </a:r>
            <a:r>
              <a:rPr lang="en-US" sz="3800" dirty="0" smtClean="0">
                <a:latin typeface="Arial Narrow" pitchFamily="34" charset="0"/>
              </a:rPr>
              <a:t>feet </a:t>
            </a:r>
            <a:r>
              <a:rPr lang="en-US" sz="3800" dirty="0">
                <a:latin typeface="Arial Narrow" pitchFamily="34" charset="0"/>
              </a:rPr>
              <a:t>of a Wi-Fi base </a:t>
            </a:r>
            <a:r>
              <a:rPr lang="en-US" sz="3800" dirty="0" smtClean="0">
                <a:latin typeface="Arial Narrow" pitchFamily="34" charset="0"/>
              </a:rPr>
              <a:t>station in </a:t>
            </a:r>
            <a:r>
              <a:rPr lang="en-US" sz="3800" dirty="0">
                <a:latin typeface="Arial Narrow" pitchFamily="34" charset="0"/>
              </a:rPr>
              <a:t>hot-spots where people can log onto wireless networks</a:t>
            </a:r>
          </a:p>
          <a:p>
            <a:pPr>
              <a:lnSpc>
                <a:spcPct val="130000"/>
              </a:lnSpc>
            </a:pPr>
            <a:r>
              <a:rPr lang="en-US" sz="4200" dirty="0">
                <a:latin typeface="Arial Narrow" pitchFamily="34" charset="0"/>
              </a:rPr>
              <a:t>Technical standard IEEE </a:t>
            </a:r>
            <a:r>
              <a:rPr lang="en-US" sz="4200" dirty="0" smtClean="0">
                <a:latin typeface="Arial Narrow" pitchFamily="34" charset="0"/>
              </a:rPr>
              <a:t>802.11 for wireless LAN</a:t>
            </a:r>
            <a:endParaRPr lang="en-US" sz="4200" dirty="0">
              <a:latin typeface="Arial Narrow" pitchFamily="34" charset="0"/>
            </a:endParaRPr>
          </a:p>
          <a:p>
            <a:pPr lvl="1">
              <a:lnSpc>
                <a:spcPct val="130000"/>
              </a:lnSpc>
              <a:spcBef>
                <a:spcPts val="100"/>
              </a:spcBef>
            </a:pPr>
            <a:r>
              <a:rPr lang="en-US" sz="3800" dirty="0">
                <a:latin typeface="Arial Narrow" pitchFamily="34" charset="0"/>
              </a:rPr>
              <a:t>802.11b: popular </a:t>
            </a:r>
            <a:r>
              <a:rPr lang="en-US" sz="3800" dirty="0" smtClean="0">
                <a:latin typeface="Arial Narrow" pitchFamily="34" charset="0"/>
              </a:rPr>
              <a:t>standard, </a:t>
            </a:r>
            <a:r>
              <a:rPr lang="en-US" sz="3800" dirty="0">
                <a:latin typeface="Arial Narrow" pitchFamily="34" charset="0"/>
              </a:rPr>
              <a:t>speed up to 11 Mbps at 2.4GHz band, typically </a:t>
            </a:r>
            <a:r>
              <a:rPr lang="en-US" sz="3800" dirty="0" smtClean="0">
                <a:latin typeface="Arial Narrow" pitchFamily="34" charset="0"/>
              </a:rPr>
              <a:t>500k-1Mbps</a:t>
            </a:r>
            <a:endParaRPr lang="en-US" sz="3800" dirty="0">
              <a:latin typeface="Arial Narrow" pitchFamily="34" charset="0"/>
            </a:endParaRPr>
          </a:p>
          <a:p>
            <a:pPr lvl="1">
              <a:lnSpc>
                <a:spcPct val="130000"/>
              </a:lnSpc>
              <a:spcBef>
                <a:spcPts val="100"/>
              </a:spcBef>
            </a:pPr>
            <a:r>
              <a:rPr lang="en-US" sz="3800" dirty="0">
                <a:latin typeface="Arial Narrow" pitchFamily="34" charset="0"/>
              </a:rPr>
              <a:t>802.11a: </a:t>
            </a:r>
            <a:r>
              <a:rPr lang="en-US" sz="3800" dirty="0" smtClean="0">
                <a:latin typeface="Arial Narrow" pitchFamily="34" charset="0"/>
              </a:rPr>
              <a:t>speed </a:t>
            </a:r>
            <a:r>
              <a:rPr lang="en-US" sz="3800" dirty="0">
                <a:latin typeface="Arial Narrow" pitchFamily="34" charset="0"/>
              </a:rPr>
              <a:t>up to 54 Mbps at 5GHz band (less </a:t>
            </a:r>
            <a:r>
              <a:rPr lang="en-US" sz="3800" dirty="0" smtClean="0">
                <a:latin typeface="Arial Narrow" pitchFamily="34" charset="0"/>
              </a:rPr>
              <a:t>congested</a:t>
            </a:r>
            <a:r>
              <a:rPr lang="en-US" sz="3800" dirty="0">
                <a:latin typeface="Arial Narrow" pitchFamily="34" charset="0"/>
              </a:rPr>
              <a:t>, less </a:t>
            </a:r>
            <a:r>
              <a:rPr lang="en-US" sz="3800" dirty="0" smtClean="0">
                <a:latin typeface="Arial Narrow" pitchFamily="34" charset="0"/>
              </a:rPr>
              <a:t>interference</a:t>
            </a:r>
            <a:r>
              <a:rPr lang="en-US" sz="3800" dirty="0">
                <a:latin typeface="Arial Narrow" pitchFamily="34" charset="0"/>
              </a:rPr>
              <a:t>)</a:t>
            </a:r>
          </a:p>
          <a:p>
            <a:pPr lvl="1">
              <a:lnSpc>
                <a:spcPct val="130000"/>
              </a:lnSpc>
              <a:spcBef>
                <a:spcPts val="100"/>
              </a:spcBef>
            </a:pPr>
            <a:r>
              <a:rPr lang="en-US" sz="3800" dirty="0">
                <a:latin typeface="Arial Narrow" pitchFamily="34" charset="0"/>
              </a:rPr>
              <a:t>802.11g: </a:t>
            </a:r>
            <a:r>
              <a:rPr lang="en-US" sz="3800" dirty="0" smtClean="0">
                <a:latin typeface="Arial Narrow" pitchFamily="34" charset="0"/>
              </a:rPr>
              <a:t>up </a:t>
            </a:r>
            <a:r>
              <a:rPr lang="en-US" sz="3800" dirty="0">
                <a:latin typeface="Arial Narrow" pitchFamily="34" charset="0"/>
              </a:rPr>
              <a:t>to </a:t>
            </a:r>
            <a:r>
              <a:rPr lang="en-US" sz="3800" dirty="0" smtClean="0">
                <a:latin typeface="Arial Narrow" pitchFamily="34" charset="0"/>
              </a:rPr>
              <a:t>54 Mbps </a:t>
            </a:r>
            <a:r>
              <a:rPr lang="en-US" sz="3800" dirty="0">
                <a:latin typeface="Arial Narrow" pitchFamily="34" charset="0"/>
              </a:rPr>
              <a:t>at 2.4GHz band (extension of 802.11b</a:t>
            </a:r>
            <a:r>
              <a:rPr lang="en-US" sz="3800" dirty="0" smtClean="0">
                <a:latin typeface="Arial Narrow" pitchFamily="34" charset="0"/>
              </a:rPr>
              <a:t>)</a:t>
            </a:r>
            <a:endParaRPr lang="en-US" dirty="0">
              <a:latin typeface="Arial Narrow" pitchFamily="34" charset="0"/>
            </a:endParaRPr>
          </a:p>
          <a:p>
            <a:pPr>
              <a:lnSpc>
                <a:spcPct val="130000"/>
              </a:lnSpc>
            </a:pPr>
            <a:r>
              <a:rPr lang="en-US" sz="4200" dirty="0">
                <a:latin typeface="Arial Narrow" pitchFamily="34" charset="0"/>
              </a:rPr>
              <a:t>Some concerns</a:t>
            </a:r>
          </a:p>
          <a:p>
            <a:pPr lvl="1">
              <a:lnSpc>
                <a:spcPct val="130000"/>
              </a:lnSpc>
              <a:spcBef>
                <a:spcPts val="100"/>
              </a:spcBef>
            </a:pPr>
            <a:r>
              <a:rPr lang="en-US" sz="3800" dirty="0">
                <a:latin typeface="Arial Narrow" pitchFamily="34" charset="0"/>
              </a:rPr>
              <a:t>Security, interference (micro-wave ovens, garage doors), network slow-down</a:t>
            </a:r>
          </a:p>
          <a:p>
            <a:pPr lvl="1">
              <a:lnSpc>
                <a:spcPct val="130000"/>
              </a:lnSpc>
              <a:spcBef>
                <a:spcPts val="100"/>
              </a:spcBef>
            </a:pPr>
            <a:r>
              <a:rPr lang="en-US" sz="3800" dirty="0">
                <a:latin typeface="Arial Narrow" pitchFamily="34" charset="0"/>
              </a:rPr>
              <a:t>Network hopping: can share a connection with other people (free-riders), hard to monitor unauthorized uses</a:t>
            </a:r>
          </a:p>
          <a:p>
            <a:pPr lvl="1">
              <a:lnSpc>
                <a:spcPct val="130000"/>
              </a:lnSpc>
              <a:spcBef>
                <a:spcPts val="100"/>
              </a:spcBef>
            </a:pPr>
            <a:r>
              <a:rPr lang="en-US" sz="3800" dirty="0">
                <a:latin typeface="Arial Narrow" pitchFamily="34" charset="0"/>
              </a:rPr>
              <a:t>Cannot maintain a connection outside the range of the hot spot</a:t>
            </a:r>
          </a:p>
          <a:p>
            <a:pPr>
              <a:lnSpc>
                <a:spcPct val="130000"/>
              </a:lnSpc>
            </a:pPr>
            <a:r>
              <a:rPr lang="en-US" sz="4200" dirty="0">
                <a:latin typeface="Arial Narrow" pitchFamily="34" charset="0"/>
              </a:rPr>
              <a:t>Can be complementary to 3G-4G wireless</a:t>
            </a:r>
          </a:p>
          <a:p>
            <a:pPr lvl="1">
              <a:lnSpc>
                <a:spcPct val="130000"/>
              </a:lnSpc>
              <a:spcBef>
                <a:spcPts val="100"/>
              </a:spcBef>
            </a:pPr>
            <a:r>
              <a:rPr lang="en-US" sz="3800" dirty="0">
                <a:latin typeface="Arial Narrow" pitchFamily="34" charset="0"/>
              </a:rPr>
              <a:t>Seamless roaming between Wi-Fi hot spots and cellular network</a:t>
            </a:r>
          </a:p>
          <a:p>
            <a:pPr lvl="1">
              <a:lnSpc>
                <a:spcPct val="130000"/>
              </a:lnSpc>
              <a:spcBef>
                <a:spcPts val="300"/>
              </a:spcBef>
            </a:pPr>
            <a:endParaRPr lang="en-US" dirty="0">
              <a:latin typeface="Arial Narrow" pitchFamily="34" charset="0"/>
            </a:endParaRPr>
          </a:p>
          <a:p>
            <a:pPr>
              <a:lnSpc>
                <a:spcPct val="130000"/>
              </a:lnSpc>
              <a:spcBef>
                <a:spcPts val="300"/>
              </a:spcBef>
            </a:pPr>
            <a:endParaRPr lang="en-US" dirty="0">
              <a:latin typeface="Arial Narrow" pitchFamily="34" charset="0"/>
            </a:endParaRPr>
          </a:p>
        </p:txBody>
      </p:sp>
      <p:sp>
        <p:nvSpPr>
          <p:cNvPr id="2" name="Title 1"/>
          <p:cNvSpPr>
            <a:spLocks noGrp="1"/>
          </p:cNvSpPr>
          <p:nvPr>
            <p:ph type="title"/>
          </p:nvPr>
        </p:nvSpPr>
        <p:spPr>
          <a:xfrm>
            <a:off x="457200" y="304800"/>
            <a:ext cx="8229600" cy="1143000"/>
          </a:xfrm>
        </p:spPr>
        <p:txBody>
          <a:bodyPr/>
          <a:lstStyle/>
          <a:p>
            <a:r>
              <a:rPr lang="en-US" dirty="0"/>
              <a:t>Wireless Fidelity (Wi-Fi)</a:t>
            </a:r>
          </a:p>
        </p:txBody>
      </p:sp>
      <p:sp>
        <p:nvSpPr>
          <p:cNvPr id="4" name="Slide Number Placeholder 3"/>
          <p:cNvSpPr>
            <a:spLocks noGrp="1"/>
          </p:cNvSpPr>
          <p:nvPr>
            <p:ph type="sldNum" sz="quarter" idx="12"/>
          </p:nvPr>
        </p:nvSpPr>
        <p:spPr/>
        <p:txBody>
          <a:bodyPr/>
          <a:lstStyle/>
          <a:p>
            <a:fld id="{40ACE3AC-5466-4CD4-BA12-8A295EFA1D2C}" type="slidenum">
              <a:rPr lang="en-US" smtClean="0"/>
              <a:t>54</a:t>
            </a:fld>
            <a:endParaRPr lang="en-US"/>
          </a:p>
        </p:txBody>
      </p:sp>
    </p:spTree>
    <p:extLst>
      <p:ext uri="{BB962C8B-B14F-4D97-AF65-F5344CB8AC3E}">
        <p14:creationId xmlns:p14="http://schemas.microsoft.com/office/powerpoint/2010/main" val="3011493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51109"/>
            <a:ext cx="8229600" cy="2502091"/>
          </a:xfrm>
        </p:spPr>
        <p:txBody>
          <a:bodyPr>
            <a:normAutofit/>
          </a:bodyPr>
          <a:lstStyle/>
          <a:p>
            <a:r>
              <a:rPr lang="en-US" sz="2400" dirty="0" err="1" smtClean="0"/>
              <a:t>iOS</a:t>
            </a:r>
            <a:r>
              <a:rPr lang="en-US" sz="2400" dirty="0" smtClean="0"/>
              <a:t>: the OS used by Apple devices such as iPhone and </a:t>
            </a:r>
            <a:r>
              <a:rPr lang="en-US" sz="2400" dirty="0" err="1" smtClean="0"/>
              <a:t>iPad</a:t>
            </a:r>
            <a:r>
              <a:rPr lang="en-US" sz="2400" dirty="0" smtClean="0"/>
              <a:t> </a:t>
            </a:r>
          </a:p>
          <a:p>
            <a:r>
              <a:rPr lang="en-US" sz="2400" dirty="0" smtClean="0"/>
              <a:t>Android: a Linux based OS used by everyone else.</a:t>
            </a:r>
            <a:endParaRPr lang="en-US" sz="2400" dirty="0"/>
          </a:p>
        </p:txBody>
      </p:sp>
      <p:sp>
        <p:nvSpPr>
          <p:cNvPr id="3" name="Title 2"/>
          <p:cNvSpPr>
            <a:spLocks noGrp="1"/>
          </p:cNvSpPr>
          <p:nvPr>
            <p:ph type="title"/>
          </p:nvPr>
        </p:nvSpPr>
        <p:spPr/>
        <p:txBody>
          <a:bodyPr/>
          <a:lstStyle/>
          <a:p>
            <a:r>
              <a:rPr lang="en-US" dirty="0" err="1" smtClean="0"/>
              <a:t>iOS</a:t>
            </a:r>
            <a:r>
              <a:rPr lang="en-US" dirty="0" smtClean="0"/>
              <a:t> </a:t>
            </a:r>
            <a:r>
              <a:rPr lang="en-US" dirty="0" err="1" smtClean="0"/>
              <a:t>vs</a:t>
            </a:r>
            <a:r>
              <a:rPr lang="en-US" dirty="0" smtClean="0"/>
              <a:t> Android</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27" t="22897" r="19765" b="43450"/>
          <a:stretch/>
        </p:blipFill>
        <p:spPr bwMode="auto">
          <a:xfrm>
            <a:off x="2362200" y="1596080"/>
            <a:ext cx="5815914" cy="198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0ACE3AC-5466-4CD4-BA12-8A295EFA1D2C}" type="slidenum">
              <a:rPr lang="en-US" smtClean="0"/>
              <a:t>55</a:t>
            </a:fld>
            <a:endParaRPr lang="en-US"/>
          </a:p>
        </p:txBody>
      </p:sp>
    </p:spTree>
    <p:extLst>
      <p:ext uri="{BB962C8B-B14F-4D97-AF65-F5344CB8AC3E}">
        <p14:creationId xmlns:p14="http://schemas.microsoft.com/office/powerpoint/2010/main" val="2352372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Comparison</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56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94415930"/>
              </p:ext>
            </p:extLst>
          </p:nvPr>
        </p:nvGraphicFramePr>
        <p:xfrm>
          <a:off x="685800" y="1219200"/>
          <a:ext cx="8001002" cy="4869300"/>
        </p:xfrm>
        <a:graphic>
          <a:graphicData uri="http://schemas.openxmlformats.org/drawingml/2006/table">
            <a:tbl>
              <a:tblPr firstRow="1" bandRow="1">
                <a:tableStyleId>{5940675A-B579-460E-94D1-54222C63F5DA}</a:tableStyleId>
              </a:tblPr>
              <a:tblGrid>
                <a:gridCol w="1585105">
                  <a:extLst>
                    <a:ext uri="{9D8B030D-6E8A-4147-A177-3AD203B41FA5}">
                      <a16:colId xmlns:a16="http://schemas.microsoft.com/office/drawing/2014/main" val="20000"/>
                    </a:ext>
                  </a:extLst>
                </a:gridCol>
                <a:gridCol w="3019245">
                  <a:extLst>
                    <a:ext uri="{9D8B030D-6E8A-4147-A177-3AD203B41FA5}">
                      <a16:colId xmlns:a16="http://schemas.microsoft.com/office/drawing/2014/main" val="20001"/>
                    </a:ext>
                  </a:extLst>
                </a:gridCol>
                <a:gridCol w="3396652">
                  <a:extLst>
                    <a:ext uri="{9D8B030D-6E8A-4147-A177-3AD203B41FA5}">
                      <a16:colId xmlns:a16="http://schemas.microsoft.com/office/drawing/2014/main" val="20002"/>
                    </a:ext>
                  </a:extLst>
                </a:gridCol>
              </a:tblGrid>
              <a:tr h="348191">
                <a:tc>
                  <a:txBody>
                    <a:bodyPr/>
                    <a:lstStyle/>
                    <a:p>
                      <a:endParaRPr lang="en-US" dirty="0"/>
                    </a:p>
                  </a:txBody>
                  <a:tcPr/>
                </a:tc>
                <a:tc>
                  <a:txBody>
                    <a:bodyPr/>
                    <a:lstStyle/>
                    <a:p>
                      <a:r>
                        <a:rPr lang="en-US" dirty="0" err="1" smtClean="0"/>
                        <a:t>iOS</a:t>
                      </a:r>
                      <a:endParaRPr lang="en-US" dirty="0"/>
                    </a:p>
                  </a:txBody>
                  <a:tcPr/>
                </a:tc>
                <a:tc>
                  <a:txBody>
                    <a:bodyPr/>
                    <a:lstStyle/>
                    <a:p>
                      <a:r>
                        <a:rPr lang="en-US" dirty="0" smtClean="0"/>
                        <a:t>Android</a:t>
                      </a:r>
                      <a:endParaRPr lang="en-US" dirty="0"/>
                    </a:p>
                  </a:txBody>
                  <a:tcPr/>
                </a:tc>
                <a:extLst>
                  <a:ext uri="{0D108BD9-81ED-4DB2-BD59-A6C34878D82A}">
                    <a16:rowId xmlns:a16="http://schemas.microsoft.com/office/drawing/2014/main" val="10000"/>
                  </a:ext>
                </a:extLst>
              </a:tr>
              <a:tr h="311170">
                <a:tc>
                  <a:txBody>
                    <a:bodyPr/>
                    <a:lstStyle/>
                    <a:p>
                      <a:r>
                        <a:rPr lang="en-US" sz="1300" b="1" dirty="0" smtClean="0">
                          <a:latin typeface="Arial Narrow" pitchFamily="34" charset="0"/>
                        </a:rPr>
                        <a:t>Source model</a:t>
                      </a:r>
                      <a:endParaRPr lang="en-US" sz="1300" b="1" dirty="0">
                        <a:latin typeface="Arial Narrow" pitchFamily="34" charset="0"/>
                      </a:endParaRPr>
                    </a:p>
                  </a:txBody>
                  <a:tcPr/>
                </a:tc>
                <a:tc>
                  <a:txBody>
                    <a:bodyPr/>
                    <a:lstStyle/>
                    <a:p>
                      <a:r>
                        <a:rPr kumimoji="0" lang="en-US" sz="1300" b="0" i="0" kern="1200" dirty="0" smtClean="0">
                          <a:solidFill>
                            <a:schemeClr val="tx1"/>
                          </a:solidFill>
                          <a:effectLst/>
                          <a:latin typeface="Arial Narrow" pitchFamily="34" charset="0"/>
                          <a:ea typeface="+mn-ea"/>
                          <a:cs typeface="+mn-cs"/>
                        </a:rPr>
                        <a:t>Closed, with open source components.</a:t>
                      </a:r>
                      <a:endParaRPr lang="en-US" sz="1300" dirty="0">
                        <a:latin typeface="Arial Narrow" pitchFamily="34" charset="0"/>
                      </a:endParaRPr>
                    </a:p>
                  </a:txBody>
                  <a:tcPr/>
                </a:tc>
                <a:tc>
                  <a:txBody>
                    <a:bodyPr/>
                    <a:lstStyle/>
                    <a:p>
                      <a:r>
                        <a:rPr kumimoji="0" lang="en-US" sz="1300" b="0" i="0" kern="1200" dirty="0" smtClean="0">
                          <a:solidFill>
                            <a:schemeClr val="tx1"/>
                          </a:solidFill>
                          <a:effectLst/>
                          <a:latin typeface="Arial Narrow" pitchFamily="34" charset="0"/>
                          <a:ea typeface="+mn-ea"/>
                          <a:cs typeface="+mn-cs"/>
                        </a:rPr>
                        <a:t>Open source</a:t>
                      </a:r>
                      <a:endParaRPr lang="en-US" sz="1300" dirty="0">
                        <a:latin typeface="Arial Narrow" pitchFamily="34" charset="0"/>
                      </a:endParaRPr>
                    </a:p>
                  </a:txBody>
                  <a:tcPr/>
                </a:tc>
                <a:extLst>
                  <a:ext uri="{0D108BD9-81ED-4DB2-BD59-A6C34878D82A}">
                    <a16:rowId xmlns:a16="http://schemas.microsoft.com/office/drawing/2014/main" val="10001"/>
                  </a:ext>
                </a:extLst>
              </a:tr>
              <a:tr h="311170">
                <a:tc>
                  <a:txBody>
                    <a:bodyPr/>
                    <a:lstStyle/>
                    <a:p>
                      <a:r>
                        <a:rPr lang="en-US" sz="1300" b="1" dirty="0" smtClean="0">
                          <a:latin typeface="Arial Narrow" pitchFamily="34" charset="0"/>
                        </a:rPr>
                        <a:t>OS family</a:t>
                      </a:r>
                      <a:endParaRPr lang="en-US" sz="1300" b="1" dirty="0">
                        <a:latin typeface="Arial Narrow" pitchFamily="34" charset="0"/>
                      </a:endParaRPr>
                    </a:p>
                  </a:txBody>
                  <a:tcPr/>
                </a:tc>
                <a:tc>
                  <a:txBody>
                    <a:bodyPr/>
                    <a:lstStyle/>
                    <a:p>
                      <a:r>
                        <a:rPr lang="en-US" sz="1300" dirty="0" smtClean="0">
                          <a:latin typeface="Arial Narrow" pitchFamily="34" charset="0"/>
                        </a:rPr>
                        <a:t>OS X, Unix (Objective-C, Swift code)</a:t>
                      </a:r>
                      <a:endParaRPr lang="en-US" sz="1300" dirty="0">
                        <a:latin typeface="Arial Narrow" pitchFamily="34" charset="0"/>
                      </a:endParaRPr>
                    </a:p>
                  </a:txBody>
                  <a:tcPr/>
                </a:tc>
                <a:tc>
                  <a:txBody>
                    <a:bodyPr/>
                    <a:lstStyle/>
                    <a:p>
                      <a:r>
                        <a:rPr lang="en-US" sz="1300" dirty="0" smtClean="0">
                          <a:latin typeface="Arial Narrow" pitchFamily="34" charset="0"/>
                        </a:rPr>
                        <a:t>Linux (Java)</a:t>
                      </a:r>
                      <a:endParaRPr lang="en-US" sz="1300" dirty="0">
                        <a:latin typeface="Arial Narrow" pitchFamily="34" charset="0"/>
                      </a:endParaRPr>
                    </a:p>
                  </a:txBody>
                  <a:tcPr/>
                </a:tc>
                <a:extLst>
                  <a:ext uri="{0D108BD9-81ED-4DB2-BD59-A6C34878D82A}">
                    <a16:rowId xmlns:a16="http://schemas.microsoft.com/office/drawing/2014/main" val="10002"/>
                  </a:ext>
                </a:extLst>
              </a:tr>
              <a:tr h="311170">
                <a:tc>
                  <a:txBody>
                    <a:bodyPr/>
                    <a:lstStyle/>
                    <a:p>
                      <a:r>
                        <a:rPr kumimoji="0" lang="en-US" sz="1300" b="1" i="0" kern="1200" dirty="0" smtClean="0">
                          <a:solidFill>
                            <a:schemeClr val="tx1"/>
                          </a:solidFill>
                          <a:effectLst/>
                          <a:latin typeface="Arial Narrow" pitchFamily="34" charset="0"/>
                          <a:ea typeface="+mn-ea"/>
                          <a:cs typeface="+mn-cs"/>
                        </a:rPr>
                        <a:t>Customizable</a:t>
                      </a:r>
                      <a:endParaRPr lang="en-US" sz="1300" b="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b="0" i="0" kern="1200" dirty="0" smtClean="0">
                          <a:solidFill>
                            <a:schemeClr val="tx1"/>
                          </a:solidFill>
                          <a:effectLst/>
                          <a:latin typeface="Arial Narrow" pitchFamily="34" charset="0"/>
                          <a:ea typeface="+mn-ea"/>
                          <a:cs typeface="+mn-cs"/>
                        </a:rPr>
                        <a:t>Limited unless </a:t>
                      </a:r>
                      <a:r>
                        <a:rPr kumimoji="0" lang="en-US" sz="1300" b="0" i="0" kern="1200" dirty="0" err="1" smtClean="0">
                          <a:solidFill>
                            <a:schemeClr val="tx1"/>
                          </a:solidFill>
                          <a:effectLst/>
                          <a:latin typeface="Arial Narrow" pitchFamily="34" charset="0"/>
                          <a:ea typeface="+mn-ea"/>
                          <a:cs typeface="+mn-cs"/>
                        </a:rPr>
                        <a:t>jailbroken</a:t>
                      </a:r>
                      <a:endParaRPr lang="en-US" sz="1300" dirty="0" smtClean="0">
                        <a:latin typeface="Arial Narrow" pitchFamily="34" charset="0"/>
                      </a:endParaRPr>
                    </a:p>
                  </a:txBody>
                  <a:tcPr/>
                </a:tc>
                <a:tc>
                  <a:txBody>
                    <a:bodyPr/>
                    <a:lstStyle/>
                    <a:p>
                      <a:r>
                        <a:rPr lang="en-US" sz="1300" dirty="0" smtClean="0">
                          <a:latin typeface="Arial Narrow" pitchFamily="34" charset="0"/>
                        </a:rPr>
                        <a:t>Can change almost anything</a:t>
                      </a:r>
                      <a:endParaRPr lang="en-US" sz="1300" dirty="0">
                        <a:latin typeface="Arial Narrow" pitchFamily="34" charset="0"/>
                      </a:endParaRPr>
                    </a:p>
                  </a:txBody>
                  <a:tcPr/>
                </a:tc>
                <a:extLst>
                  <a:ext uri="{0D108BD9-81ED-4DB2-BD59-A6C34878D82A}">
                    <a16:rowId xmlns:a16="http://schemas.microsoft.com/office/drawing/2014/main" val="10003"/>
                  </a:ext>
                </a:extLst>
              </a:tr>
              <a:tr h="311170">
                <a:tc>
                  <a:txBody>
                    <a:bodyPr/>
                    <a:lstStyle/>
                    <a:p>
                      <a:r>
                        <a:rPr lang="en-US" sz="1300" b="1" dirty="0" smtClean="0">
                          <a:latin typeface="Arial Narrow" pitchFamily="34" charset="0"/>
                        </a:rPr>
                        <a:t>Open source</a:t>
                      </a:r>
                      <a:endParaRPr lang="en-US" sz="1300" b="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Narrow" pitchFamily="34" charset="0"/>
                        </a:rPr>
                        <a:t>Kernel is not open source</a:t>
                      </a:r>
                    </a:p>
                  </a:txBody>
                  <a:tcPr/>
                </a:tc>
                <a:tc>
                  <a:txBody>
                    <a:bodyPr/>
                    <a:lstStyle/>
                    <a:p>
                      <a:r>
                        <a:rPr kumimoji="0" lang="en-US" sz="1300" b="0" i="0" kern="1200" dirty="0" smtClean="0">
                          <a:solidFill>
                            <a:schemeClr val="tx1"/>
                          </a:solidFill>
                          <a:effectLst/>
                          <a:latin typeface="Arial Narrow" pitchFamily="34" charset="0"/>
                          <a:ea typeface="+mn-ea"/>
                          <a:cs typeface="+mn-cs"/>
                        </a:rPr>
                        <a:t>Kernel, GUI, standard apps</a:t>
                      </a:r>
                      <a:endParaRPr lang="en-US" sz="1300" dirty="0">
                        <a:latin typeface="Arial Narrow" pitchFamily="34" charset="0"/>
                      </a:endParaRPr>
                    </a:p>
                  </a:txBody>
                  <a:tcPr/>
                </a:tc>
                <a:extLst>
                  <a:ext uri="{0D108BD9-81ED-4DB2-BD59-A6C34878D82A}">
                    <a16:rowId xmlns:a16="http://schemas.microsoft.com/office/drawing/2014/main" val="10004"/>
                  </a:ext>
                </a:extLst>
              </a:tr>
              <a:tr h="652858">
                <a:tc>
                  <a:txBody>
                    <a:bodyPr/>
                    <a:lstStyle/>
                    <a:p>
                      <a:r>
                        <a:rPr lang="en-US" sz="1300" b="1" dirty="0" smtClean="0">
                          <a:latin typeface="Arial Narrow" pitchFamily="34" charset="0"/>
                        </a:rPr>
                        <a:t>Security</a:t>
                      </a:r>
                      <a:endParaRPr lang="en-US" sz="1300" b="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b="0" i="0" kern="1200" dirty="0" smtClean="0">
                          <a:solidFill>
                            <a:schemeClr val="tx1"/>
                          </a:solidFill>
                          <a:effectLst/>
                          <a:latin typeface="Arial Narrow" pitchFamily="34" charset="0"/>
                          <a:ea typeface="+mn-ea"/>
                          <a:cs typeface="+mn-cs"/>
                        </a:rPr>
                        <a:t>Most users will never encounter a problem with malware because they don’t go outside the Play Store for apps</a:t>
                      </a:r>
                      <a:endParaRPr lang="en-US" sz="1300" dirty="0" smtClean="0">
                        <a:latin typeface="Arial Narrow" pitchFamily="34" charset="0"/>
                      </a:endParaRPr>
                    </a:p>
                  </a:txBody>
                  <a:tcPr/>
                </a:tc>
                <a:tc>
                  <a:txBody>
                    <a:bodyPr/>
                    <a:lstStyle/>
                    <a:p>
                      <a:r>
                        <a:rPr kumimoji="0" lang="en-US" sz="1300" b="0" i="0" kern="1200" dirty="0" smtClean="0">
                          <a:solidFill>
                            <a:schemeClr val="tx1"/>
                          </a:solidFill>
                          <a:effectLst/>
                          <a:latin typeface="Arial Narrow" pitchFamily="34" charset="0"/>
                          <a:ea typeface="+mn-ea"/>
                          <a:cs typeface="+mn-cs"/>
                        </a:rPr>
                        <a:t>Android software patches are available,</a:t>
                      </a:r>
                      <a:r>
                        <a:rPr kumimoji="0" lang="en-US" sz="1300" b="0" i="0" kern="1200" baseline="0" dirty="0" smtClean="0">
                          <a:solidFill>
                            <a:schemeClr val="tx1"/>
                          </a:solidFill>
                          <a:effectLst/>
                          <a:latin typeface="Arial Narrow" pitchFamily="34" charset="0"/>
                          <a:ea typeface="+mn-ea"/>
                          <a:cs typeface="+mn-cs"/>
                        </a:rPr>
                        <a:t> but</a:t>
                      </a:r>
                      <a:r>
                        <a:rPr kumimoji="0" lang="en-US" sz="1300" b="0" i="0" kern="1200" dirty="0" smtClean="0">
                          <a:solidFill>
                            <a:schemeClr val="tx1"/>
                          </a:solidFill>
                          <a:effectLst/>
                          <a:latin typeface="Arial Narrow" pitchFamily="34" charset="0"/>
                          <a:ea typeface="+mn-ea"/>
                          <a:cs typeface="+mn-cs"/>
                        </a:rPr>
                        <a:t> manufacturers tend to lag behind in pushing out updates</a:t>
                      </a:r>
                      <a:endParaRPr lang="en-US" sz="1300" dirty="0" smtClean="0">
                        <a:latin typeface="Arial Narrow" pitchFamily="34" charset="0"/>
                      </a:endParaRPr>
                    </a:p>
                  </a:txBody>
                  <a:tcPr/>
                </a:tc>
                <a:extLst>
                  <a:ext uri="{0D108BD9-81ED-4DB2-BD59-A6C34878D82A}">
                    <a16:rowId xmlns:a16="http://schemas.microsoft.com/office/drawing/2014/main" val="10005"/>
                  </a:ext>
                </a:extLst>
              </a:tr>
              <a:tr h="464254">
                <a:tc>
                  <a:txBody>
                    <a:bodyPr/>
                    <a:lstStyle/>
                    <a:p>
                      <a:r>
                        <a:rPr lang="en-US" sz="1300" b="1" dirty="0" smtClean="0">
                          <a:latin typeface="Arial Narrow" pitchFamily="34" charset="0"/>
                        </a:rPr>
                        <a:t>File transfer</a:t>
                      </a:r>
                      <a:endParaRPr lang="en-US" sz="1300" b="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Narrow" pitchFamily="34" charset="0"/>
                        </a:rPr>
                        <a:t>iTunes</a:t>
                      </a:r>
                      <a:r>
                        <a:rPr lang="en-US" sz="1300" baseline="0" dirty="0" smtClean="0">
                          <a:latin typeface="Arial Narrow" pitchFamily="34" charset="0"/>
                        </a:rPr>
                        <a:t> for media files.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latin typeface="Arial Narrow" pitchFamily="34" charset="0"/>
                        </a:rPr>
                        <a:t>Photos (out) via USB</a:t>
                      </a:r>
                      <a:endParaRPr lang="en-US" sz="1300"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Narrow" pitchFamily="34" charset="0"/>
                        </a:rPr>
                        <a:t>Easier than </a:t>
                      </a:r>
                      <a:r>
                        <a:rPr lang="en-US" sz="1300" dirty="0" err="1" smtClean="0">
                          <a:latin typeface="Arial Narrow" pitchFamily="34" charset="0"/>
                        </a:rPr>
                        <a:t>iOS</a:t>
                      </a:r>
                      <a:r>
                        <a:rPr lang="en-US" sz="1300" dirty="0" smtClean="0">
                          <a:latin typeface="Arial Narrow" pitchFamily="34" charset="0"/>
                        </a:rPr>
                        <a:t>.</a:t>
                      </a:r>
                      <a:r>
                        <a:rPr lang="en-US" sz="1300" baseline="0" dirty="0" smtClean="0">
                          <a:latin typeface="Arial Narrow" pitchFamily="34" charset="0"/>
                        </a:rPr>
                        <a:t> </a:t>
                      </a:r>
                      <a:r>
                        <a:rPr lang="en-US" sz="1300" dirty="0" smtClean="0">
                          <a:latin typeface="Arial Narrow" pitchFamily="34" charset="0"/>
                        </a:rPr>
                        <a:t>USB port and Android File Transfer</a:t>
                      </a:r>
                      <a:r>
                        <a:rPr lang="en-US" sz="1300" baseline="0" dirty="0" smtClean="0">
                          <a:latin typeface="Arial Narrow" pitchFamily="34" charset="0"/>
                        </a:rPr>
                        <a:t> and USB port for </a:t>
                      </a:r>
                      <a:r>
                        <a:rPr lang="en-US" sz="1300" dirty="0" smtClean="0">
                          <a:latin typeface="Arial Narrow" pitchFamily="34" charset="0"/>
                        </a:rPr>
                        <a:t>Photos</a:t>
                      </a:r>
                    </a:p>
                  </a:txBody>
                  <a:tcPr/>
                </a:tc>
                <a:extLst>
                  <a:ext uri="{0D108BD9-81ED-4DB2-BD59-A6C34878D82A}">
                    <a16:rowId xmlns:a16="http://schemas.microsoft.com/office/drawing/2014/main" val="10006"/>
                  </a:ext>
                </a:extLst>
              </a:tr>
              <a:tr h="464254">
                <a:tc>
                  <a:txBody>
                    <a:bodyPr/>
                    <a:lstStyle/>
                    <a:p>
                      <a:r>
                        <a:rPr lang="en-US" sz="1300" b="1" dirty="0" smtClean="0">
                          <a:latin typeface="Arial Narrow" pitchFamily="34" charset="0"/>
                        </a:rPr>
                        <a:t>Multitasking</a:t>
                      </a:r>
                      <a:endParaRPr lang="en-US" sz="1300" b="1" dirty="0">
                        <a:latin typeface="Arial Narrow" pitchFamily="34" charset="0"/>
                      </a:endParaRPr>
                    </a:p>
                  </a:txBody>
                  <a:tcPr/>
                </a:tc>
                <a:tc>
                  <a:txBody>
                    <a:bodyPr/>
                    <a:lstStyle/>
                    <a:p>
                      <a:pPr marL="0" lvl="1"/>
                      <a:r>
                        <a:rPr lang="en-US" sz="1300" dirty="0" smtClean="0">
                          <a:latin typeface="Arial Narrow" pitchFamily="34" charset="0"/>
                        </a:rPr>
                        <a:t>Stable and exclusive platform: fixed set</a:t>
                      </a:r>
                      <a:r>
                        <a:rPr lang="en-US" sz="1300" baseline="0" dirty="0" smtClean="0">
                          <a:latin typeface="Arial Narrow" pitchFamily="34" charset="0"/>
                        </a:rPr>
                        <a:t> </a:t>
                      </a:r>
                      <a:r>
                        <a:rPr lang="en-US" sz="1300" dirty="0" smtClean="0">
                          <a:latin typeface="Arial Narrow" pitchFamily="34" charset="0"/>
                        </a:rPr>
                        <a:t>of tools, clear potential and boundaries</a:t>
                      </a:r>
                    </a:p>
                  </a:txBody>
                  <a:tcPr/>
                </a:tc>
                <a:tc>
                  <a:txBody>
                    <a:bodyPr/>
                    <a:lstStyle/>
                    <a:p>
                      <a:pPr marL="0" lvl="1"/>
                      <a:r>
                        <a:rPr lang="en-US" sz="1300" dirty="0" smtClean="0">
                          <a:latin typeface="Arial Narrow" pitchFamily="34" charset="0"/>
                        </a:rPr>
                        <a:t>Very versatile</a:t>
                      </a:r>
                      <a:r>
                        <a:rPr lang="en-US" sz="1300" baseline="0" dirty="0" smtClean="0">
                          <a:latin typeface="Arial Narrow" pitchFamily="34" charset="0"/>
                        </a:rPr>
                        <a:t> and </a:t>
                      </a:r>
                      <a:r>
                        <a:rPr lang="en-US" sz="1300" dirty="0" smtClean="0">
                          <a:latin typeface="Arial Narrow" pitchFamily="34" charset="0"/>
                          <a:sym typeface="Wingdings" pitchFamily="2" charset="2"/>
                        </a:rPr>
                        <a:t>dynamic .</a:t>
                      </a:r>
                      <a:r>
                        <a:rPr lang="en-US" sz="1300" baseline="0" dirty="0" smtClean="0">
                          <a:latin typeface="Arial Narrow" pitchFamily="34" charset="0"/>
                          <a:sym typeface="Wingdings" pitchFamily="2" charset="2"/>
                        </a:rPr>
                        <a:t> P</a:t>
                      </a:r>
                      <a:r>
                        <a:rPr lang="en-US" sz="1300" dirty="0" smtClean="0">
                          <a:latin typeface="Arial Narrow" pitchFamily="34" charset="0"/>
                          <a:sym typeface="Wingdings" pitchFamily="2" charset="2"/>
                        </a:rPr>
                        <a:t>oor battery performance</a:t>
                      </a:r>
                      <a:endParaRPr lang="en-US" sz="1300" dirty="0" smtClean="0">
                        <a:latin typeface="Arial Narrow" pitchFamily="34" charset="0"/>
                      </a:endParaRPr>
                    </a:p>
                  </a:txBody>
                  <a:tcPr/>
                </a:tc>
                <a:extLst>
                  <a:ext uri="{0D108BD9-81ED-4DB2-BD59-A6C34878D82A}">
                    <a16:rowId xmlns:a16="http://schemas.microsoft.com/office/drawing/2014/main" val="10007"/>
                  </a:ext>
                </a:extLst>
              </a:tr>
              <a:tr h="311170">
                <a:tc>
                  <a:txBody>
                    <a:bodyPr/>
                    <a:lstStyle/>
                    <a:p>
                      <a:r>
                        <a:rPr lang="en-US" sz="1300" b="1" dirty="0" smtClean="0">
                          <a:latin typeface="Arial Narrow" pitchFamily="34" charset="0"/>
                        </a:rPr>
                        <a:t>Internet browsing</a:t>
                      </a:r>
                      <a:endParaRPr lang="en-US" sz="1300" b="1" dirty="0">
                        <a:latin typeface="Arial Narrow" pitchFamily="34" charset="0"/>
                      </a:endParaRPr>
                    </a:p>
                  </a:txBody>
                  <a:tcPr/>
                </a:tc>
                <a:tc>
                  <a:txBody>
                    <a:bodyPr/>
                    <a:lstStyle/>
                    <a:p>
                      <a:r>
                        <a:rPr lang="en-US" sz="1300" dirty="0" smtClean="0">
                          <a:latin typeface="Arial Narrow" pitchFamily="34" charset="0"/>
                        </a:rPr>
                        <a:t>Mobile </a:t>
                      </a:r>
                      <a:r>
                        <a:rPr lang="en-US" sz="1300" dirty="0" err="1" smtClean="0">
                          <a:latin typeface="Arial Narrow" pitchFamily="34" charset="0"/>
                        </a:rPr>
                        <a:t>Safary</a:t>
                      </a:r>
                      <a:endParaRPr lang="en-US" sz="1300" dirty="0">
                        <a:latin typeface="Arial Narrow" pitchFamily="34" charset="0"/>
                      </a:endParaRPr>
                    </a:p>
                  </a:txBody>
                  <a:tcPr/>
                </a:tc>
                <a:tc>
                  <a:txBody>
                    <a:bodyPr/>
                    <a:lstStyle/>
                    <a:p>
                      <a:r>
                        <a:rPr lang="en-US" sz="1300" dirty="0" smtClean="0">
                          <a:latin typeface="Arial Narrow" pitchFamily="34" charset="0"/>
                        </a:rPr>
                        <a:t>Google Chrome</a:t>
                      </a:r>
                      <a:endParaRPr lang="en-US" sz="1300" dirty="0">
                        <a:latin typeface="Arial Narrow" pitchFamily="34" charset="0"/>
                      </a:endParaRPr>
                    </a:p>
                  </a:txBody>
                  <a:tcPr/>
                </a:tc>
                <a:extLst>
                  <a:ext uri="{0D108BD9-81ED-4DB2-BD59-A6C34878D82A}">
                    <a16:rowId xmlns:a16="http://schemas.microsoft.com/office/drawing/2014/main" val="10008"/>
                  </a:ext>
                </a:extLst>
              </a:tr>
              <a:tr h="311170">
                <a:tc>
                  <a:txBody>
                    <a:bodyPr/>
                    <a:lstStyle/>
                    <a:p>
                      <a:r>
                        <a:rPr lang="en-US" sz="1300" b="1" dirty="0" smtClean="0">
                          <a:latin typeface="Arial Narrow" pitchFamily="34" charset="0"/>
                        </a:rPr>
                        <a:t>Voice commands</a:t>
                      </a:r>
                      <a:endParaRPr lang="en-US" sz="1300" b="1" dirty="0">
                        <a:latin typeface="Arial Narrow" pitchFamily="34" charset="0"/>
                      </a:endParaRPr>
                    </a:p>
                  </a:txBody>
                  <a:tcPr/>
                </a:tc>
                <a:tc>
                  <a:txBody>
                    <a:bodyPr/>
                    <a:lstStyle/>
                    <a:p>
                      <a:r>
                        <a:rPr lang="en-US" sz="1300" dirty="0" err="1" smtClean="0">
                          <a:latin typeface="Arial Narrow" pitchFamily="34" charset="0"/>
                        </a:rPr>
                        <a:t>Siri</a:t>
                      </a:r>
                      <a:endParaRPr lang="en-US" sz="1300" dirty="0">
                        <a:latin typeface="Arial Narrow" pitchFamily="34" charset="0"/>
                      </a:endParaRPr>
                    </a:p>
                  </a:txBody>
                  <a:tcPr/>
                </a:tc>
                <a:tc>
                  <a:txBody>
                    <a:bodyPr/>
                    <a:lstStyle/>
                    <a:p>
                      <a:r>
                        <a:rPr lang="en-US" sz="1300" dirty="0" smtClean="0">
                          <a:latin typeface="Arial Narrow" pitchFamily="34" charset="0"/>
                        </a:rPr>
                        <a:t>Google Now,</a:t>
                      </a:r>
                      <a:r>
                        <a:rPr lang="en-US" sz="1300" baseline="0" dirty="0" smtClean="0">
                          <a:latin typeface="Arial Narrow" pitchFamily="34" charset="0"/>
                        </a:rPr>
                        <a:t> Assistant</a:t>
                      </a:r>
                      <a:endParaRPr lang="en-US" sz="1300" dirty="0">
                        <a:latin typeface="Arial Narrow" pitchFamily="34" charset="0"/>
                      </a:endParaRPr>
                    </a:p>
                  </a:txBody>
                  <a:tcPr/>
                </a:tc>
                <a:extLst>
                  <a:ext uri="{0D108BD9-81ED-4DB2-BD59-A6C34878D82A}">
                    <a16:rowId xmlns:a16="http://schemas.microsoft.com/office/drawing/2014/main" val="10009"/>
                  </a:ext>
                </a:extLst>
              </a:tr>
              <a:tr h="464254">
                <a:tc>
                  <a:txBody>
                    <a:bodyPr/>
                    <a:lstStyle/>
                    <a:p>
                      <a:r>
                        <a:rPr kumimoji="0" lang="en-US" sz="1300" b="1" i="0" kern="1200" dirty="0" smtClean="0">
                          <a:solidFill>
                            <a:schemeClr val="tx1"/>
                          </a:solidFill>
                          <a:effectLst/>
                          <a:latin typeface="Arial Narrow" pitchFamily="34" charset="0"/>
                          <a:ea typeface="+mn-ea"/>
                          <a:cs typeface="+mn-cs"/>
                        </a:rPr>
                        <a:t>Rooting, </a:t>
                      </a:r>
                      <a:r>
                        <a:rPr kumimoji="0" lang="en-US" sz="1300" b="1" i="0" kern="1200" dirty="0" err="1" smtClean="0">
                          <a:solidFill>
                            <a:schemeClr val="tx1"/>
                          </a:solidFill>
                          <a:effectLst/>
                          <a:latin typeface="Arial Narrow" pitchFamily="34" charset="0"/>
                          <a:ea typeface="+mn-ea"/>
                          <a:cs typeface="+mn-cs"/>
                        </a:rPr>
                        <a:t>bootloaders</a:t>
                      </a:r>
                      <a:r>
                        <a:rPr kumimoji="0" lang="en-US" sz="1300" b="1" i="0" kern="1200" dirty="0" smtClean="0">
                          <a:solidFill>
                            <a:schemeClr val="tx1"/>
                          </a:solidFill>
                          <a:effectLst/>
                          <a:latin typeface="Arial Narrow" pitchFamily="34" charset="0"/>
                          <a:ea typeface="+mn-ea"/>
                          <a:cs typeface="+mn-cs"/>
                        </a:rPr>
                        <a:t>, and </a:t>
                      </a:r>
                      <a:r>
                        <a:rPr kumimoji="0" lang="en-US" sz="1300" b="1" i="0" kern="1200" dirty="0" err="1" smtClean="0">
                          <a:solidFill>
                            <a:schemeClr val="tx1"/>
                          </a:solidFill>
                          <a:effectLst/>
                          <a:latin typeface="Arial Narrow" pitchFamily="34" charset="0"/>
                          <a:ea typeface="+mn-ea"/>
                          <a:cs typeface="+mn-cs"/>
                        </a:rPr>
                        <a:t>jailbreaking</a:t>
                      </a:r>
                      <a:endParaRPr lang="en-US" sz="1300" b="1" dirty="0">
                        <a:latin typeface="Arial Narrow" pitchFamily="34" charset="0"/>
                      </a:endParaRPr>
                    </a:p>
                  </a:txBody>
                  <a:tcPr/>
                </a:tc>
                <a:tc>
                  <a:txBody>
                    <a:bodyPr/>
                    <a:lstStyle/>
                    <a:p>
                      <a:r>
                        <a:rPr kumimoji="0" lang="en-US" sz="1300" b="0" i="0" kern="1200" dirty="0" smtClean="0">
                          <a:solidFill>
                            <a:schemeClr val="tx1"/>
                          </a:solidFill>
                          <a:effectLst/>
                          <a:latin typeface="Arial Narrow" pitchFamily="34" charset="0"/>
                          <a:ea typeface="+mn-ea"/>
                          <a:cs typeface="+mn-cs"/>
                        </a:rPr>
                        <a:t>Complete control over is not available.</a:t>
                      </a:r>
                      <a:endParaRPr lang="en-US" sz="1300" dirty="0">
                        <a:latin typeface="Arial Narrow" pitchFamily="34" charset="0"/>
                      </a:endParaRPr>
                    </a:p>
                  </a:txBody>
                  <a:tcPr/>
                </a:tc>
                <a:tc>
                  <a:txBody>
                    <a:bodyPr/>
                    <a:lstStyle/>
                    <a:p>
                      <a:r>
                        <a:rPr kumimoji="0" lang="en-US" sz="1300" b="0" i="0" kern="1200" dirty="0" smtClean="0">
                          <a:solidFill>
                            <a:schemeClr val="tx1"/>
                          </a:solidFill>
                          <a:effectLst/>
                          <a:latin typeface="Arial Narrow" pitchFamily="34" charset="0"/>
                          <a:ea typeface="+mn-ea"/>
                          <a:cs typeface="+mn-cs"/>
                        </a:rPr>
                        <a:t>Access and complete control over device is available and </a:t>
                      </a:r>
                      <a:r>
                        <a:rPr kumimoji="0" lang="en-US" sz="1300" b="0" i="0" kern="1200" dirty="0" err="1" smtClean="0">
                          <a:solidFill>
                            <a:schemeClr val="tx1"/>
                          </a:solidFill>
                          <a:effectLst/>
                          <a:latin typeface="Arial Narrow" pitchFamily="34" charset="0"/>
                          <a:ea typeface="+mn-ea"/>
                          <a:cs typeface="+mn-cs"/>
                        </a:rPr>
                        <a:t>bootloader</a:t>
                      </a:r>
                      <a:r>
                        <a:rPr kumimoji="0" lang="en-US" sz="1300" b="0" i="0" kern="1200" dirty="0" smtClean="0">
                          <a:solidFill>
                            <a:schemeClr val="tx1"/>
                          </a:solidFill>
                          <a:effectLst/>
                          <a:latin typeface="Arial Narrow" pitchFamily="34" charset="0"/>
                          <a:ea typeface="+mn-ea"/>
                          <a:cs typeface="+mn-cs"/>
                        </a:rPr>
                        <a:t> can be unlocked</a:t>
                      </a:r>
                      <a:endParaRPr lang="en-US" sz="1300" dirty="0">
                        <a:latin typeface="Arial Narrow" pitchFamily="34" charset="0"/>
                      </a:endParaRPr>
                    </a:p>
                  </a:txBody>
                  <a:tcPr/>
                </a:tc>
                <a:extLst>
                  <a:ext uri="{0D108BD9-81ED-4DB2-BD59-A6C34878D82A}">
                    <a16:rowId xmlns:a16="http://schemas.microsoft.com/office/drawing/2014/main" val="10010"/>
                  </a:ext>
                </a:extLst>
              </a:tr>
              <a:tr h="311170">
                <a:tc>
                  <a:txBody>
                    <a:bodyPr/>
                    <a:lstStyle/>
                    <a:p>
                      <a:r>
                        <a:rPr lang="en-US" sz="1300" b="1" dirty="0" smtClean="0">
                          <a:latin typeface="Arial Narrow" pitchFamily="34" charset="0"/>
                        </a:rPr>
                        <a:t>Stores</a:t>
                      </a:r>
                      <a:endParaRPr lang="en-US" sz="1300" b="1" dirty="0">
                        <a:latin typeface="Arial Narrow" pitchFamily="34" charset="0"/>
                      </a:endParaRPr>
                    </a:p>
                  </a:txBody>
                  <a:tcPr/>
                </a:tc>
                <a:tc>
                  <a:txBody>
                    <a:bodyPr/>
                    <a:lstStyle/>
                    <a:p>
                      <a:r>
                        <a:rPr lang="en-US" sz="1300" dirty="0" smtClean="0">
                          <a:latin typeface="Arial Narrow" pitchFamily="34" charset="0"/>
                        </a:rPr>
                        <a:t>Apple store only</a:t>
                      </a:r>
                      <a:r>
                        <a:rPr lang="en-US" sz="1300" baseline="0" dirty="0" smtClean="0">
                          <a:latin typeface="Arial Narrow" pitchFamily="34" charset="0"/>
                        </a:rPr>
                        <a:t> (unless jailbroken)</a:t>
                      </a:r>
                      <a:r>
                        <a:rPr lang="en-US" sz="1300" dirty="0" smtClean="0">
                          <a:latin typeface="Arial Narrow" pitchFamily="34" charset="0"/>
                        </a:rPr>
                        <a:t> </a:t>
                      </a:r>
                      <a:endParaRPr lang="en-US" sz="1300"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Narrow" pitchFamily="34" charset="0"/>
                        </a:rPr>
                        <a:t>Google ply + several others</a:t>
                      </a:r>
                    </a:p>
                    <a:p>
                      <a:endParaRPr lang="en-US" sz="1300" dirty="0">
                        <a:latin typeface="Arial Narrow"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8649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iOS</a:t>
            </a:r>
            <a:r>
              <a:rPr lang="en-US" dirty="0"/>
              <a:t>:</a:t>
            </a:r>
          </a:p>
          <a:p>
            <a:pPr lvl="1"/>
            <a:r>
              <a:rPr lang="en-US" sz="2000" dirty="0"/>
              <a:t>Apple disallows old devices to update </a:t>
            </a:r>
            <a:r>
              <a:rPr lang="en-US" sz="2000" dirty="0">
                <a:sym typeface="Wingdings" pitchFamily="2" charset="2"/>
              </a:rPr>
              <a:t>permanently </a:t>
            </a:r>
            <a:r>
              <a:rPr lang="en-US" sz="2000" dirty="0"/>
              <a:t>vulnerable to easy attacks</a:t>
            </a:r>
          </a:p>
          <a:p>
            <a:pPr lvl="1"/>
            <a:r>
              <a:rPr lang="en-US" sz="2000" dirty="0"/>
              <a:t>~90% run one of the two latest versions</a:t>
            </a:r>
          </a:p>
          <a:p>
            <a:pPr>
              <a:spcBef>
                <a:spcPts val="1200"/>
              </a:spcBef>
            </a:pPr>
            <a:r>
              <a:rPr lang="en-US" dirty="0"/>
              <a:t>Android OS: </a:t>
            </a:r>
          </a:p>
          <a:p>
            <a:pPr lvl="1"/>
            <a:r>
              <a:rPr lang="en-US" sz="2000" dirty="0"/>
              <a:t>Millions of phones under contract cannot be updated</a:t>
            </a:r>
          </a:p>
          <a:p>
            <a:pPr lvl="1"/>
            <a:r>
              <a:rPr lang="en-US" sz="2000" dirty="0"/>
              <a:t>0.4% run the latest </a:t>
            </a:r>
            <a:r>
              <a:rPr lang="en-US" sz="2000" dirty="0" smtClean="0"/>
              <a:t>version</a:t>
            </a:r>
            <a:endParaRPr lang="en-US" sz="2000" dirty="0"/>
          </a:p>
        </p:txBody>
      </p:sp>
      <p:sp>
        <p:nvSpPr>
          <p:cNvPr id="3" name="Title 2"/>
          <p:cNvSpPr>
            <a:spLocks noGrp="1"/>
          </p:cNvSpPr>
          <p:nvPr>
            <p:ph type="title"/>
          </p:nvPr>
        </p:nvSpPr>
        <p:spPr/>
        <p:txBody>
          <a:bodyPr/>
          <a:lstStyle/>
          <a:p>
            <a:r>
              <a:rPr lang="en-US" dirty="0"/>
              <a:t>OS Upgrades</a:t>
            </a:r>
          </a:p>
        </p:txBody>
      </p:sp>
      <p:sp>
        <p:nvSpPr>
          <p:cNvPr id="4" name="Slide Number Placeholder 3"/>
          <p:cNvSpPr>
            <a:spLocks noGrp="1"/>
          </p:cNvSpPr>
          <p:nvPr>
            <p:ph type="sldNum" sz="quarter" idx="12"/>
          </p:nvPr>
        </p:nvSpPr>
        <p:spPr/>
        <p:txBody>
          <a:bodyPr/>
          <a:lstStyle/>
          <a:p>
            <a:fld id="{40ACE3AC-5466-4CD4-BA12-8A295EFA1D2C}" type="slidenum">
              <a:rPr lang="en-US" smtClean="0"/>
              <a:t>57</a:t>
            </a:fld>
            <a:endParaRPr lang="en-US"/>
          </a:p>
        </p:txBody>
      </p:sp>
    </p:spTree>
    <p:extLst>
      <p:ext uri="{BB962C8B-B14F-4D97-AF65-F5344CB8AC3E}">
        <p14:creationId xmlns:p14="http://schemas.microsoft.com/office/powerpoint/2010/main" val="3617918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lstStyle/>
          <a:p>
            <a:r>
              <a:rPr lang="en-US" dirty="0"/>
              <a:t>Security</a:t>
            </a:r>
          </a:p>
        </p:txBody>
      </p:sp>
      <p:sp>
        <p:nvSpPr>
          <p:cNvPr id="4" name="Slide Number Placeholder 3"/>
          <p:cNvSpPr>
            <a:spLocks noGrp="1"/>
          </p:cNvSpPr>
          <p:nvPr>
            <p:ph type="sldNum" sz="quarter" idx="12"/>
          </p:nvPr>
        </p:nvSpPr>
        <p:spPr/>
        <p:txBody>
          <a:bodyPr/>
          <a:lstStyle/>
          <a:p>
            <a:fld id="{40ACE3AC-5466-4CD4-BA12-8A295EFA1D2C}" type="slidenum">
              <a:rPr lang="en-US" smtClean="0"/>
              <a:t>58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86031450"/>
              </p:ext>
            </p:extLst>
          </p:nvPr>
        </p:nvGraphicFramePr>
        <p:xfrm>
          <a:off x="685800" y="2057400"/>
          <a:ext cx="7924800" cy="3129280"/>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r>
                        <a:rPr lang="en-US" sz="1800" dirty="0" err="1" smtClean="0">
                          <a:latin typeface="Arial Narrow" pitchFamily="34" charset="0"/>
                        </a:rPr>
                        <a:t>iOS</a:t>
                      </a:r>
                      <a:r>
                        <a:rPr lang="en-US" sz="1800" dirty="0" smtClean="0">
                          <a:latin typeface="Arial Narrow" pitchFamily="34" charset="0"/>
                        </a:rPr>
                        <a:t>:</a:t>
                      </a:r>
                      <a:endParaRPr lang="en-US" sz="1800" dirty="0">
                        <a:latin typeface="Arial Narrow" pitchFamily="34" charset="0"/>
                      </a:endParaRPr>
                    </a:p>
                  </a:txBody>
                  <a:tcPr/>
                </a:tc>
                <a:tc>
                  <a:txBody>
                    <a:bodyPr/>
                    <a:lstStyle/>
                    <a:p>
                      <a:r>
                        <a:rPr lang="en-US" sz="1800" dirty="0" smtClean="0">
                          <a:latin typeface="Arial Narrow" pitchFamily="34" charset="0"/>
                        </a:rPr>
                        <a:t>Android</a:t>
                      </a:r>
                      <a:endParaRPr lang="en-US" sz="1800" dirty="0">
                        <a:latin typeface="Arial Narrow" pitchFamily="34" charset="0"/>
                      </a:endParaRPr>
                    </a:p>
                  </a:txBody>
                  <a:tcPr/>
                </a:tc>
                <a:extLst>
                  <a:ext uri="{0D108BD9-81ED-4DB2-BD59-A6C34878D82A}">
                    <a16:rowId xmlns:a16="http://schemas.microsoft.com/office/drawing/2014/main" val="10000"/>
                  </a:ext>
                </a:extLst>
              </a:tr>
              <a:tr h="370840">
                <a:tc>
                  <a:txBody>
                    <a:bodyPr/>
                    <a:lstStyle/>
                    <a:p>
                      <a:r>
                        <a:rPr lang="en-US" sz="1500" dirty="0" smtClean="0">
                          <a:latin typeface="Arial Narrow" pitchFamily="34" charset="0"/>
                        </a:rPr>
                        <a:t>Access control, isolation, web security</a:t>
                      </a:r>
                      <a:endParaRPr lang="en-US" sz="1500" dirty="0">
                        <a:latin typeface="Arial Narrow"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Narrow" pitchFamily="34" charset="0"/>
                        </a:rPr>
                        <a:t>Access control, isolation, web security</a:t>
                      </a:r>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Narrow" pitchFamily="34" charset="0"/>
                        </a:rPr>
                        <a:t>Encryption</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Narrow" pitchFamily="34" charset="0"/>
                        </a:rPr>
                        <a:t>Encryption</a:t>
                      </a:r>
                    </a:p>
                  </a:txBody>
                  <a:tcPr/>
                </a:tc>
                <a:extLst>
                  <a:ext uri="{0D108BD9-81ED-4DB2-BD59-A6C34878D82A}">
                    <a16:rowId xmlns:a16="http://schemas.microsoft.com/office/drawing/2014/main" val="10002"/>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Narrow" pitchFamily="34" charset="0"/>
                        </a:rPr>
                        <a:t>Permission-based access control.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Narrow" pitchFamily="34" charset="0"/>
                        </a:rPr>
                        <a:t>Dialog box at run time</a:t>
                      </a:r>
                    </a:p>
                  </a:txBody>
                  <a:tcPr/>
                </a:tc>
                <a:tc>
                  <a:txBody>
                    <a:bodyPr/>
                    <a:lstStyle/>
                    <a:p>
                      <a:pPr marL="0" lvl="1">
                        <a:lnSpc>
                          <a:spcPct val="100000"/>
                        </a:lnSpc>
                        <a:spcBef>
                          <a:spcPts val="0"/>
                        </a:spcBef>
                      </a:pPr>
                      <a:r>
                        <a:rPr lang="en-US" sz="1500" dirty="0" smtClean="0">
                          <a:latin typeface="Arial Narrow" pitchFamily="34" charset="0"/>
                        </a:rPr>
                        <a:t>Permission-based access control.</a:t>
                      </a:r>
                      <a:r>
                        <a:rPr lang="en-US" sz="1500" baseline="0" dirty="0" smtClean="0">
                          <a:latin typeface="Arial Narrow" pitchFamily="34" charset="0"/>
                        </a:rPr>
                        <a:t> </a:t>
                      </a:r>
                      <a:r>
                        <a:rPr lang="en-US" sz="1500" dirty="0" smtClean="0">
                          <a:latin typeface="Arial Narrow" pitchFamily="34" charset="0"/>
                        </a:rPr>
                        <a:t>Static list in manifest.</a:t>
                      </a:r>
                      <a:r>
                        <a:rPr lang="en-US" sz="1500" baseline="0" dirty="0" smtClean="0">
                          <a:latin typeface="Arial Narrow" pitchFamily="34" charset="0"/>
                        </a:rPr>
                        <a:t> </a:t>
                      </a:r>
                      <a:r>
                        <a:rPr lang="en-US" sz="1500" dirty="0" smtClean="0">
                          <a:latin typeface="Arial Narrow" pitchFamily="34" charset="0"/>
                        </a:rPr>
                        <a:t>User presented with list at installation time</a:t>
                      </a:r>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Narrow" pitchFamily="34" charset="0"/>
                        </a:rPr>
                        <a:t>Geolocation</a:t>
                      </a:r>
                      <a:r>
                        <a:rPr lang="en-US" sz="1500" dirty="0" smtClean="0">
                          <a:latin typeface="Arial Narrow" pitchFamily="34" charset="0"/>
                        </a:rPr>
                        <a:t>, Auto Erase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Narrow" pitchFamily="34" charset="0"/>
                        </a:rPr>
                        <a:t>Geolocation</a:t>
                      </a:r>
                      <a:endParaRPr lang="en-US" sz="1500" dirty="0" smtClean="0">
                        <a:latin typeface="Arial Narrow" pitchFamily="34" charset="0"/>
                      </a:endParaRPr>
                    </a:p>
                  </a:txBody>
                  <a:tcPr/>
                </a:tc>
                <a:extLst>
                  <a:ext uri="{0D108BD9-81ED-4DB2-BD59-A6C34878D82A}">
                    <a16:rowId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Arial Narrow" pitchFamily="34" charset="0"/>
                      </a:endParaRPr>
                    </a:p>
                  </a:txBody>
                  <a:tcPr/>
                </a:tc>
                <a:tc>
                  <a:txBody>
                    <a:bodyPr/>
                    <a:lstStyle/>
                    <a:p>
                      <a:pPr marL="0" lvl="1">
                        <a:lnSpc>
                          <a:spcPct val="100000"/>
                        </a:lnSpc>
                        <a:spcBef>
                          <a:spcPts val="0"/>
                        </a:spcBef>
                      </a:pPr>
                      <a:r>
                        <a:rPr lang="en-US" sz="1500" dirty="0" smtClean="0">
                          <a:latin typeface="Arial Narrow" pitchFamily="34" charset="0"/>
                        </a:rPr>
                        <a:t>Wild West app marketplace.</a:t>
                      </a:r>
                      <a:r>
                        <a:rPr lang="en-US" sz="1500" baseline="0" dirty="0" smtClean="0">
                          <a:latin typeface="Arial Narrow" pitchFamily="34" charset="0"/>
                        </a:rPr>
                        <a:t> </a:t>
                      </a:r>
                    </a:p>
                    <a:p>
                      <a:pPr marL="0" lvl="1">
                        <a:lnSpc>
                          <a:spcPct val="100000"/>
                        </a:lnSpc>
                        <a:spcBef>
                          <a:spcPts val="0"/>
                        </a:spcBef>
                      </a:pPr>
                      <a:r>
                        <a:rPr lang="en-US" sz="1500" dirty="0" smtClean="0">
                          <a:latin typeface="Arial Narrow" pitchFamily="34" charset="0"/>
                        </a:rPr>
                        <a:t>Nearly any app allowed to market</a:t>
                      </a:r>
                    </a:p>
                  </a:txBody>
                  <a:tcPr/>
                </a:tc>
                <a:extLst>
                  <a:ext uri="{0D108BD9-81ED-4DB2-BD59-A6C34878D82A}">
                    <a16:rowId xmlns:a16="http://schemas.microsoft.com/office/drawing/2014/main" val="10005"/>
                  </a:ext>
                </a:extLst>
              </a:tr>
              <a:tr h="370840">
                <a:tc>
                  <a:txBody>
                    <a:bodyPr/>
                    <a:lstStyle/>
                    <a:p>
                      <a:endParaRPr lang="en-US" sz="1500">
                        <a:latin typeface="Arial Narrow" pitchFamily="34" charset="0"/>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Narrow" pitchFamily="34" charset="0"/>
                        </a:rPr>
                        <a:t>Android-specific malware</a:t>
                      </a:r>
                    </a:p>
                    <a:p>
                      <a:endParaRPr lang="en-US" sz="1500" dirty="0">
                        <a:latin typeface="Arial Narrow"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56394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73352"/>
            <a:ext cx="4191000" cy="413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381000"/>
            <a:ext cx="8229600" cy="1143000"/>
          </a:xfrm>
        </p:spPr>
        <p:txBody>
          <a:bodyPr/>
          <a:lstStyle/>
          <a:p>
            <a:r>
              <a:rPr lang="en-US" dirty="0" smtClean="0"/>
              <a:t>Security</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1905000"/>
            <a:ext cx="4213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ACE3AC-5466-4CD4-BA12-8A295EFA1D2C}" type="slidenum">
              <a:rPr lang="en-US" smtClean="0"/>
              <a:t>59</a:t>
            </a:fld>
            <a:endParaRPr lang="en-US"/>
          </a:p>
        </p:txBody>
      </p:sp>
    </p:spTree>
    <p:extLst>
      <p:ext uri="{BB962C8B-B14F-4D97-AF65-F5344CB8AC3E}">
        <p14:creationId xmlns:p14="http://schemas.microsoft.com/office/powerpoint/2010/main" val="418526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990600"/>
            <a:ext cx="8915400" cy="5286583"/>
            <a:chOff x="762000" y="990600"/>
            <a:chExt cx="8305800" cy="528658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88" y="990600"/>
              <a:ext cx="83033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 y="4876800"/>
              <a:ext cx="8305800" cy="1400383"/>
            </a:xfrm>
            <a:prstGeom prst="rect">
              <a:avLst/>
            </a:prstGeom>
            <a:solidFill>
              <a:schemeClr val="bg1"/>
            </a:solidFill>
            <a:ln w="9525">
              <a:solidFill>
                <a:schemeClr val="tx1"/>
              </a:solidFill>
            </a:ln>
          </p:spPr>
          <p:txBody>
            <a:bodyPr wrap="square" rtlCol="0">
              <a:spAutoFit/>
            </a:bodyPr>
            <a:lstStyle/>
            <a:p>
              <a:r>
                <a:rPr lang="en-US" sz="1500" dirty="0" smtClean="0"/>
                <a:t>Glossary</a:t>
              </a:r>
            </a:p>
            <a:p>
              <a:pPr marL="182880" indent="-182880">
                <a:buFont typeface="Arial" pitchFamily="34" charset="0"/>
                <a:buChar char="•"/>
              </a:pPr>
              <a:r>
                <a:rPr lang="en-US" sz="1400" dirty="0" smtClean="0">
                  <a:latin typeface="Arial Narrow" pitchFamily="34" charset="0"/>
                </a:rPr>
                <a:t>TACS: Total Access Communication System</a:t>
              </a:r>
            </a:p>
            <a:p>
              <a:pPr marL="182880" indent="-182880">
                <a:buFont typeface="Arial" pitchFamily="34" charset="0"/>
                <a:buChar char="•"/>
              </a:pPr>
              <a:r>
                <a:rPr lang="en-US" sz="1400" dirty="0" smtClean="0">
                  <a:latin typeface="Arial Narrow" pitchFamily="34" charset="0"/>
                </a:rPr>
                <a:t>GSM/GPRS/EDGE: Global System for Mobile Communications / General Packet Radio Services/ Enhanced Data for GSM evolution</a:t>
              </a:r>
            </a:p>
            <a:p>
              <a:pPr marL="182880" indent="-182880">
                <a:buFont typeface="Arial" pitchFamily="34" charset="0"/>
                <a:buChar char="•"/>
              </a:pPr>
              <a:r>
                <a:rPr lang="en-US" sz="1400" dirty="0" smtClean="0">
                  <a:latin typeface="Arial Narrow" pitchFamily="34" charset="0"/>
                </a:rPr>
                <a:t>WCDMA/HSPA/HSPA+: </a:t>
              </a:r>
              <a:r>
                <a:rPr lang="en-US" sz="1400" dirty="0">
                  <a:latin typeface="Arial Narrow" pitchFamily="34" charset="0"/>
                </a:rPr>
                <a:t>Wide-band Code Division Multiple </a:t>
              </a:r>
              <a:r>
                <a:rPr lang="en-US" sz="1400" dirty="0" smtClean="0">
                  <a:latin typeface="Arial Narrow" pitchFamily="34" charset="0"/>
                </a:rPr>
                <a:t>Access/High </a:t>
              </a:r>
              <a:r>
                <a:rPr lang="en-US" sz="1400" dirty="0">
                  <a:latin typeface="Arial Narrow" pitchFamily="34" charset="0"/>
                </a:rPr>
                <a:t>Speed Packet </a:t>
              </a:r>
              <a:r>
                <a:rPr lang="en-US" sz="1400" dirty="0" smtClean="0">
                  <a:latin typeface="Arial Narrow" pitchFamily="34" charset="0"/>
                </a:rPr>
                <a:t>Access</a:t>
              </a:r>
            </a:p>
            <a:p>
              <a:pPr marL="182880" indent="-182880">
                <a:buFont typeface="Arial" pitchFamily="34" charset="0"/>
                <a:buChar char="•"/>
              </a:pPr>
              <a:r>
                <a:rPr lang="en-US" sz="1400" dirty="0" smtClean="0">
                  <a:latin typeface="Arial Narrow" pitchFamily="34" charset="0"/>
                </a:rPr>
                <a:t>LTE: </a:t>
              </a:r>
              <a:r>
                <a:rPr lang="en-US" sz="1400" dirty="0">
                  <a:latin typeface="Arial Narrow" pitchFamily="34" charset="0"/>
                </a:rPr>
                <a:t>Long Term </a:t>
              </a:r>
              <a:r>
                <a:rPr lang="en-US" sz="1400" dirty="0" smtClean="0">
                  <a:latin typeface="Arial Narrow" pitchFamily="34" charset="0"/>
                </a:rPr>
                <a:t>Evolution</a:t>
              </a:r>
              <a:endParaRPr lang="en-US" sz="1400" dirty="0">
                <a:latin typeface="Arial Narrow" pitchFamily="34" charset="0"/>
              </a:endParaRPr>
            </a:p>
          </p:txBody>
        </p:sp>
        <p:sp>
          <p:nvSpPr>
            <p:cNvPr id="2" name="TextBox 1"/>
            <p:cNvSpPr txBox="1"/>
            <p:nvPr/>
          </p:nvSpPr>
          <p:spPr>
            <a:xfrm>
              <a:off x="1981200" y="1773936"/>
              <a:ext cx="2286000" cy="182880"/>
            </a:xfrm>
            <a:prstGeom prst="rect">
              <a:avLst/>
            </a:prstGeom>
            <a:solidFill>
              <a:schemeClr val="bg1"/>
            </a:solidFill>
          </p:spPr>
          <p:txBody>
            <a:bodyPr wrap="square" rtlCol="0">
              <a:spAutoFit/>
            </a:bodyPr>
            <a:lstStyle/>
            <a:p>
              <a:endParaRPr lang="en-US" dirty="0"/>
            </a:p>
          </p:txBody>
        </p:sp>
      </p:grpSp>
      <p:sp>
        <p:nvSpPr>
          <p:cNvPr id="4" name="Slide Number Placeholder 3"/>
          <p:cNvSpPr>
            <a:spLocks noGrp="1"/>
          </p:cNvSpPr>
          <p:nvPr>
            <p:ph type="sldNum" sz="quarter" idx="12"/>
          </p:nvPr>
        </p:nvSpPr>
        <p:spPr/>
        <p:txBody>
          <a:bodyPr/>
          <a:lstStyle/>
          <a:p>
            <a:fld id="{40ACE3AC-5466-4CD4-BA12-8A295EFA1D2C}" type="slidenum">
              <a:rPr lang="en-US" smtClean="0"/>
              <a:t>6</a:t>
            </a:fld>
            <a:endParaRPr lang="en-US"/>
          </a:p>
        </p:txBody>
      </p:sp>
      <p:sp>
        <p:nvSpPr>
          <p:cNvPr id="8" name="Title 1"/>
          <p:cNvSpPr>
            <a:spLocks noGrp="1"/>
          </p:cNvSpPr>
          <p:nvPr>
            <p:ph type="title"/>
          </p:nvPr>
        </p:nvSpPr>
        <p:spPr>
          <a:xfrm>
            <a:off x="304800" y="76200"/>
            <a:ext cx="8229600" cy="1143000"/>
          </a:xfrm>
        </p:spPr>
        <p:txBody>
          <a:bodyPr>
            <a:normAutofit/>
          </a:bodyPr>
          <a:lstStyle/>
          <a:p>
            <a:r>
              <a:rPr lang="en-US" dirty="0" smtClean="0"/>
              <a:t>Mobile Phone </a:t>
            </a:r>
            <a:r>
              <a:rPr lang="en-US" dirty="0"/>
              <a:t>E</a:t>
            </a:r>
            <a:r>
              <a:rPr lang="en-US" dirty="0" smtClean="0"/>
              <a:t>volution </a:t>
            </a:r>
            <a:endParaRPr lang="en-US" dirty="0"/>
          </a:p>
        </p:txBody>
      </p:sp>
    </p:spTree>
    <p:extLst>
      <p:ext uri="{BB962C8B-B14F-4D97-AF65-F5344CB8AC3E}">
        <p14:creationId xmlns:p14="http://schemas.microsoft.com/office/powerpoint/2010/main" val="227855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10600" cy="4525963"/>
          </a:xfrm>
        </p:spPr>
        <p:txBody>
          <a:bodyPr>
            <a:normAutofit fontScale="85000" lnSpcReduction="10000"/>
          </a:bodyPr>
          <a:lstStyle/>
          <a:p>
            <a:pPr>
              <a:lnSpc>
                <a:spcPct val="130000"/>
              </a:lnSpc>
              <a:spcBef>
                <a:spcPts val="600"/>
              </a:spcBef>
            </a:pPr>
            <a:r>
              <a:rPr lang="en-US" sz="2000" dirty="0"/>
              <a:t>The Common Vulnerabilities and Exposures (CVE) </a:t>
            </a:r>
            <a:r>
              <a:rPr lang="en-US" sz="2000" dirty="0" smtClean="0"/>
              <a:t>program exposes and catalogue software and firmware vulnerabilities</a:t>
            </a:r>
          </a:p>
          <a:p>
            <a:pPr>
              <a:lnSpc>
                <a:spcPct val="130000"/>
              </a:lnSpc>
              <a:spcBef>
                <a:spcPts val="600"/>
              </a:spcBef>
            </a:pPr>
            <a:r>
              <a:rPr lang="en-US" sz="2000" dirty="0" smtClean="0"/>
              <a:t>Symantec Corporation also reports software vulnerabilities.</a:t>
            </a:r>
          </a:p>
          <a:p>
            <a:pPr>
              <a:lnSpc>
                <a:spcPct val="130000"/>
              </a:lnSpc>
              <a:spcBef>
                <a:spcPts val="600"/>
              </a:spcBef>
            </a:pPr>
            <a:r>
              <a:rPr lang="en-US" sz="2000" dirty="0" smtClean="0"/>
              <a:t>CVE reported that over 510 </a:t>
            </a:r>
            <a:r>
              <a:rPr lang="en-US" sz="2000" dirty="0" err="1" smtClean="0"/>
              <a:t>iOS</a:t>
            </a:r>
            <a:r>
              <a:rPr lang="en-US" sz="2000" dirty="0" smtClean="0"/>
              <a:t> vulnerabilities were discovered during 2010-2017 in its various versions.           </a:t>
            </a:r>
          </a:p>
          <a:p>
            <a:pPr>
              <a:lnSpc>
                <a:spcPct val="130000"/>
              </a:lnSpc>
              <a:spcBef>
                <a:spcPts val="600"/>
              </a:spcBef>
            </a:pPr>
            <a:r>
              <a:rPr lang="en-US" sz="2000" dirty="0" smtClean="0"/>
              <a:t>Most of these vulnerabilities were lower severity.</a:t>
            </a:r>
          </a:p>
          <a:p>
            <a:pPr>
              <a:lnSpc>
                <a:spcPct val="130000"/>
              </a:lnSpc>
              <a:spcBef>
                <a:spcPts val="600"/>
              </a:spcBef>
            </a:pPr>
            <a:r>
              <a:rPr lang="en-US" sz="2000" dirty="0" smtClean="0"/>
              <a:t>Symantec reported that the average time taken to patch vulnerabilities was 12 days from the time it was reported.</a:t>
            </a:r>
          </a:p>
          <a:p>
            <a:pPr>
              <a:lnSpc>
                <a:spcPct val="130000"/>
              </a:lnSpc>
              <a:spcBef>
                <a:spcPts val="600"/>
              </a:spcBef>
            </a:pPr>
            <a:r>
              <a:rPr lang="en-US" sz="2000" dirty="0" smtClean="0"/>
              <a:t>A few </a:t>
            </a:r>
            <a:r>
              <a:rPr lang="en-US" sz="2000" dirty="0" err="1" smtClean="0"/>
              <a:t>iOS</a:t>
            </a:r>
            <a:r>
              <a:rPr lang="en-US" sz="2000" dirty="0" smtClean="0"/>
              <a:t> vulnerabilities were more severe and allowed an attacker to take administrator control of cellphones.</a:t>
            </a:r>
          </a:p>
          <a:p>
            <a:pPr>
              <a:lnSpc>
                <a:spcPct val="130000"/>
              </a:lnSpc>
              <a:spcBef>
                <a:spcPts val="600"/>
              </a:spcBef>
            </a:pPr>
            <a:r>
              <a:rPr lang="en-US" sz="2000" dirty="0" smtClean="0"/>
              <a:t>Although </a:t>
            </a:r>
            <a:r>
              <a:rPr lang="en-US" sz="2000" dirty="0" err="1" smtClean="0"/>
              <a:t>iOS</a:t>
            </a:r>
            <a:r>
              <a:rPr lang="en-US" sz="2000" dirty="0" smtClean="0"/>
              <a:t> has had a high number of reported vulnerabilities the DHS reported that &lt;1% of malware attacks targeted </a:t>
            </a:r>
            <a:r>
              <a:rPr lang="en-US" sz="2000" dirty="0" err="1" smtClean="0"/>
              <a:t>iOS</a:t>
            </a:r>
            <a:r>
              <a:rPr lang="en-US" sz="2000" dirty="0" smtClean="0"/>
              <a:t> devices in 2015.</a:t>
            </a:r>
          </a:p>
        </p:txBody>
      </p:sp>
      <p:sp>
        <p:nvSpPr>
          <p:cNvPr id="3" name="Title 2"/>
          <p:cNvSpPr>
            <a:spLocks noGrp="1"/>
          </p:cNvSpPr>
          <p:nvPr>
            <p:ph type="title"/>
          </p:nvPr>
        </p:nvSpPr>
        <p:spPr/>
        <p:txBody>
          <a:bodyPr>
            <a:normAutofit/>
          </a:bodyPr>
          <a:lstStyle/>
          <a:p>
            <a:r>
              <a:rPr lang="en-US" dirty="0" err="1" smtClean="0"/>
              <a:t>iOS</a:t>
            </a:r>
            <a:r>
              <a:rPr lang="en-US" dirty="0" smtClean="0"/>
              <a:t> Reported Vulnerabilities</a:t>
            </a:r>
            <a:endParaRPr lang="en-US" sz="2700" dirty="0"/>
          </a:p>
        </p:txBody>
      </p:sp>
      <p:sp>
        <p:nvSpPr>
          <p:cNvPr id="4" name="Slide Number Placeholder 3"/>
          <p:cNvSpPr>
            <a:spLocks noGrp="1"/>
          </p:cNvSpPr>
          <p:nvPr>
            <p:ph type="sldNum" sz="quarter" idx="12"/>
          </p:nvPr>
        </p:nvSpPr>
        <p:spPr/>
        <p:txBody>
          <a:bodyPr/>
          <a:lstStyle/>
          <a:p>
            <a:fld id="{40ACE3AC-5466-4CD4-BA12-8A295EFA1D2C}" type="slidenum">
              <a:rPr lang="en-US" smtClean="0"/>
              <a:t>60</a:t>
            </a:fld>
            <a:endParaRPr lang="en-US"/>
          </a:p>
        </p:txBody>
      </p:sp>
    </p:spTree>
    <p:extLst>
      <p:ext uri="{BB962C8B-B14F-4D97-AF65-F5344CB8AC3E}">
        <p14:creationId xmlns:p14="http://schemas.microsoft.com/office/powerpoint/2010/main" val="3575196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9928"/>
            <a:ext cx="8229600" cy="4005072"/>
          </a:xfrm>
        </p:spPr>
        <p:txBody>
          <a:bodyPr>
            <a:normAutofit/>
          </a:bodyPr>
          <a:lstStyle/>
          <a:p>
            <a:pPr>
              <a:lnSpc>
                <a:spcPct val="110000"/>
              </a:lnSpc>
              <a:spcBef>
                <a:spcPts val="200"/>
              </a:spcBef>
            </a:pPr>
            <a:r>
              <a:rPr lang="en-US" sz="2200" dirty="0" err="1" smtClean="0"/>
              <a:t>DoS</a:t>
            </a:r>
            <a:r>
              <a:rPr lang="en-US" sz="2200" dirty="0" smtClean="0"/>
              <a:t> vulnerability</a:t>
            </a:r>
          </a:p>
          <a:p>
            <a:pPr lvl="1">
              <a:lnSpc>
                <a:spcPct val="110000"/>
              </a:lnSpc>
              <a:spcBef>
                <a:spcPts val="200"/>
              </a:spcBef>
            </a:pPr>
            <a:r>
              <a:rPr lang="en-US" sz="1800" dirty="0" smtClean="0"/>
              <a:t>Exploited either by an installed malicious app, or a crafted website</a:t>
            </a:r>
          </a:p>
          <a:p>
            <a:pPr>
              <a:lnSpc>
                <a:spcPct val="110000"/>
              </a:lnSpc>
              <a:spcBef>
                <a:spcPts val="200"/>
              </a:spcBef>
            </a:pPr>
            <a:r>
              <a:rPr lang="en-US" sz="2200" dirty="0" smtClean="0"/>
              <a:t>Overflow</a:t>
            </a:r>
          </a:p>
          <a:p>
            <a:pPr lvl="1">
              <a:lnSpc>
                <a:spcPct val="110000"/>
              </a:lnSpc>
              <a:spcBef>
                <a:spcPts val="200"/>
              </a:spcBef>
            </a:pPr>
            <a:r>
              <a:rPr lang="en-US" sz="1800" dirty="0" smtClean="0"/>
              <a:t>Phone is apparently dead, unable to make calls</a:t>
            </a:r>
          </a:p>
          <a:p>
            <a:pPr>
              <a:lnSpc>
                <a:spcPct val="110000"/>
              </a:lnSpc>
              <a:spcBef>
                <a:spcPts val="200"/>
              </a:spcBef>
            </a:pPr>
            <a:r>
              <a:rPr lang="en-US" sz="2200" dirty="0" smtClean="0"/>
              <a:t>Memory corruption</a:t>
            </a:r>
          </a:p>
          <a:p>
            <a:pPr lvl="1">
              <a:lnSpc>
                <a:spcPct val="110000"/>
              </a:lnSpc>
              <a:spcBef>
                <a:spcPts val="200"/>
              </a:spcBef>
            </a:pPr>
            <a:r>
              <a:rPr lang="en-US" sz="1800" dirty="0" smtClean="0"/>
              <a:t>Affects </a:t>
            </a:r>
            <a:r>
              <a:rPr lang="en-US" sz="1800" dirty="0" err="1" smtClean="0"/>
              <a:t>executables</a:t>
            </a:r>
            <a:r>
              <a:rPr lang="en-US" sz="1800" dirty="0" smtClean="0"/>
              <a:t> even with </a:t>
            </a:r>
            <a:r>
              <a:rPr lang="en-US" sz="1800" dirty="0" err="1" smtClean="0"/>
              <a:t>preotections</a:t>
            </a:r>
            <a:r>
              <a:rPr lang="en-US" sz="1800" dirty="0" smtClean="0"/>
              <a:t> </a:t>
            </a:r>
            <a:r>
              <a:rPr lang="en-US" sz="1800" dirty="0" err="1" smtClean="0"/>
              <a:t>suchs</a:t>
            </a:r>
            <a:r>
              <a:rPr lang="en-US" sz="1800" dirty="0" smtClean="0"/>
              <a:t> as ASLR, Stack Guard, SE Linux</a:t>
            </a:r>
          </a:p>
          <a:p>
            <a:pPr>
              <a:lnSpc>
                <a:spcPct val="110000"/>
              </a:lnSpc>
              <a:spcBef>
                <a:spcPts val="200"/>
              </a:spcBef>
            </a:pPr>
            <a:r>
              <a:rPr lang="en-US" sz="2200" dirty="0" smtClean="0"/>
              <a:t>XSS</a:t>
            </a:r>
          </a:p>
          <a:p>
            <a:pPr lvl="1">
              <a:lnSpc>
                <a:spcPct val="110000"/>
              </a:lnSpc>
              <a:spcBef>
                <a:spcPts val="200"/>
              </a:spcBef>
            </a:pPr>
            <a:r>
              <a:rPr lang="en-US" sz="1800" dirty="0" smtClean="0"/>
              <a:t>Adversary steals credentials by injecting malicious code into webpages accessed by the phone</a:t>
            </a:r>
            <a:endParaRPr lang="en-US" sz="1800" dirty="0"/>
          </a:p>
        </p:txBody>
      </p:sp>
      <p:sp>
        <p:nvSpPr>
          <p:cNvPr id="3" name="Title 2"/>
          <p:cNvSpPr>
            <a:spLocks noGrp="1"/>
          </p:cNvSpPr>
          <p:nvPr>
            <p:ph type="title"/>
          </p:nvPr>
        </p:nvSpPr>
        <p:spPr/>
        <p:txBody>
          <a:bodyPr/>
          <a:lstStyle/>
          <a:p>
            <a:r>
              <a:rPr lang="en-US" dirty="0" smtClean="0"/>
              <a:t>Some Android vulnerabilities</a:t>
            </a:r>
            <a:endParaRPr lang="en-US" dirty="0"/>
          </a:p>
        </p:txBody>
      </p:sp>
      <p:sp>
        <p:nvSpPr>
          <p:cNvPr id="4" name="Slide Number Placeholder 3"/>
          <p:cNvSpPr>
            <a:spLocks noGrp="1"/>
          </p:cNvSpPr>
          <p:nvPr>
            <p:ph type="sldNum" sz="quarter" idx="12"/>
          </p:nvPr>
        </p:nvSpPr>
        <p:spPr/>
        <p:txBody>
          <a:bodyPr/>
          <a:lstStyle/>
          <a:p>
            <a:fld id="{40ACE3AC-5466-4CD4-BA12-8A295EFA1D2C}" type="slidenum">
              <a:rPr lang="en-US" smtClean="0"/>
              <a:t>61</a:t>
            </a:fld>
            <a:endParaRPr lang="en-US"/>
          </a:p>
        </p:txBody>
      </p:sp>
    </p:spTree>
    <p:extLst>
      <p:ext uri="{BB962C8B-B14F-4D97-AF65-F5344CB8AC3E}">
        <p14:creationId xmlns:p14="http://schemas.microsoft.com/office/powerpoint/2010/main" val="2591299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10000"/>
              </a:lnSpc>
              <a:spcBef>
                <a:spcPts val="200"/>
              </a:spcBef>
            </a:pPr>
            <a:r>
              <a:rPr lang="en-US" sz="2200" dirty="0" smtClean="0"/>
              <a:t>Directory </a:t>
            </a:r>
            <a:r>
              <a:rPr lang="en-US" sz="2200" dirty="0"/>
              <a:t>Traversal </a:t>
            </a:r>
            <a:endParaRPr lang="en-US" sz="2200" dirty="0" smtClean="0"/>
          </a:p>
          <a:p>
            <a:pPr lvl="1">
              <a:lnSpc>
                <a:spcPct val="110000"/>
              </a:lnSpc>
              <a:spcBef>
                <a:spcPts val="200"/>
              </a:spcBef>
            </a:pPr>
            <a:r>
              <a:rPr lang="en-US" sz="1800" dirty="0"/>
              <a:t>A</a:t>
            </a:r>
            <a:r>
              <a:rPr lang="en-US" sz="1800" dirty="0" smtClean="0"/>
              <a:t>llows </a:t>
            </a:r>
            <a:r>
              <a:rPr lang="en-US" sz="1800" dirty="0"/>
              <a:t>attackers to perpetrate a path traversal attack for accessing read/write files </a:t>
            </a:r>
            <a:r>
              <a:rPr lang="en-US" sz="1800" dirty="0" smtClean="0"/>
              <a:t>and </a:t>
            </a:r>
            <a:r>
              <a:rPr lang="en-US" sz="1800" dirty="0"/>
              <a:t>view restricted files inside internal storage. </a:t>
            </a:r>
            <a:endParaRPr lang="en-US" sz="1800" dirty="0" smtClean="0"/>
          </a:p>
          <a:p>
            <a:pPr>
              <a:lnSpc>
                <a:spcPct val="110000"/>
              </a:lnSpc>
              <a:spcBef>
                <a:spcPts val="200"/>
              </a:spcBef>
            </a:pPr>
            <a:r>
              <a:rPr lang="en-US" sz="2200" dirty="0" smtClean="0"/>
              <a:t>Http </a:t>
            </a:r>
            <a:r>
              <a:rPr lang="en-US" sz="2200" dirty="0"/>
              <a:t>Response Splitting </a:t>
            </a:r>
            <a:endParaRPr lang="en-US" sz="2200" dirty="0" smtClean="0"/>
          </a:p>
          <a:p>
            <a:pPr lvl="1">
              <a:lnSpc>
                <a:spcPct val="110000"/>
              </a:lnSpc>
              <a:spcBef>
                <a:spcPts val="200"/>
              </a:spcBef>
            </a:pPr>
            <a:r>
              <a:rPr lang="en-US" sz="1800" dirty="0"/>
              <a:t>H</a:t>
            </a:r>
            <a:r>
              <a:rPr lang="en-US" sz="1800" dirty="0" smtClean="0"/>
              <a:t>appens </a:t>
            </a:r>
            <a:r>
              <a:rPr lang="en-US" sz="1800" dirty="0"/>
              <a:t>when data </a:t>
            </a:r>
            <a:r>
              <a:rPr lang="en-US" sz="1800" dirty="0" smtClean="0"/>
              <a:t>penetrates </a:t>
            </a:r>
            <a:r>
              <a:rPr lang="en-US" sz="1800" dirty="0"/>
              <a:t>web applications </a:t>
            </a:r>
            <a:r>
              <a:rPr lang="en-US" sz="1800" dirty="0" smtClean="0"/>
              <a:t>through an </a:t>
            </a:r>
            <a:r>
              <a:rPr lang="en-US" sz="1800" dirty="0"/>
              <a:t>entrusted source like </a:t>
            </a:r>
            <a:r>
              <a:rPr lang="en-US" sz="1800" dirty="0" smtClean="0"/>
              <a:t>an http </a:t>
            </a:r>
            <a:r>
              <a:rPr lang="en-US" sz="1800" dirty="0"/>
              <a:t>request. </a:t>
            </a:r>
            <a:r>
              <a:rPr lang="en-US" sz="1800" dirty="0" smtClean="0"/>
              <a:t>The </a:t>
            </a:r>
            <a:r>
              <a:rPr lang="en-US" sz="1800" dirty="0"/>
              <a:t>attacker passes malicious data to a vulnerable application. </a:t>
            </a:r>
            <a:endParaRPr lang="en-US" sz="1800" dirty="0" smtClean="0"/>
          </a:p>
          <a:p>
            <a:pPr>
              <a:lnSpc>
                <a:spcPct val="110000"/>
              </a:lnSpc>
              <a:spcBef>
                <a:spcPts val="200"/>
              </a:spcBef>
            </a:pPr>
            <a:r>
              <a:rPr lang="en-US" sz="2200" dirty="0" smtClean="0"/>
              <a:t>Bypass </a:t>
            </a:r>
            <a:r>
              <a:rPr lang="en-US" sz="2200" dirty="0"/>
              <a:t>Something </a:t>
            </a:r>
            <a:endParaRPr lang="en-US" sz="2200" dirty="0" smtClean="0"/>
          </a:p>
          <a:p>
            <a:pPr lvl="1">
              <a:lnSpc>
                <a:spcPct val="110000"/>
              </a:lnSpc>
              <a:spcBef>
                <a:spcPts val="200"/>
              </a:spcBef>
            </a:pPr>
            <a:r>
              <a:rPr lang="en-US" sz="1800" dirty="0" smtClean="0"/>
              <a:t>The attacker can bypass the phone’s </a:t>
            </a:r>
            <a:r>
              <a:rPr lang="en-US" sz="1800" dirty="0" err="1" smtClean="0"/>
              <a:t>lockscreen</a:t>
            </a:r>
            <a:r>
              <a:rPr lang="en-US" sz="1800" dirty="0" smtClean="0"/>
              <a:t> by entering a long string of random characters into the password file while the camera app is active. This causes the phone to crash (and bypasses the need for a correct password). </a:t>
            </a:r>
          </a:p>
        </p:txBody>
      </p:sp>
      <p:sp>
        <p:nvSpPr>
          <p:cNvPr id="3" name="Title 2"/>
          <p:cNvSpPr>
            <a:spLocks noGrp="1"/>
          </p:cNvSpPr>
          <p:nvPr>
            <p:ph type="title"/>
          </p:nvPr>
        </p:nvSpPr>
        <p:spPr/>
        <p:txBody>
          <a:bodyPr/>
          <a:lstStyle/>
          <a:p>
            <a:r>
              <a:rPr lang="en-US" dirty="0"/>
              <a:t>Some Android vulnerabilities</a:t>
            </a:r>
          </a:p>
        </p:txBody>
      </p:sp>
      <p:sp>
        <p:nvSpPr>
          <p:cNvPr id="4" name="Slide Number Placeholder 3"/>
          <p:cNvSpPr>
            <a:spLocks noGrp="1"/>
          </p:cNvSpPr>
          <p:nvPr>
            <p:ph type="sldNum" sz="quarter" idx="12"/>
          </p:nvPr>
        </p:nvSpPr>
        <p:spPr/>
        <p:txBody>
          <a:bodyPr/>
          <a:lstStyle/>
          <a:p>
            <a:fld id="{40ACE3AC-5466-4CD4-BA12-8A295EFA1D2C}" type="slidenum">
              <a:rPr lang="en-US" smtClean="0"/>
              <a:t>62</a:t>
            </a:fld>
            <a:endParaRPr lang="en-US"/>
          </a:p>
        </p:txBody>
      </p:sp>
    </p:spTree>
    <p:extLst>
      <p:ext uri="{BB962C8B-B14F-4D97-AF65-F5344CB8AC3E}">
        <p14:creationId xmlns:p14="http://schemas.microsoft.com/office/powerpoint/2010/main" val="2027101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Autofit/>
          </a:bodyPr>
          <a:lstStyle/>
          <a:p>
            <a:pPr>
              <a:lnSpc>
                <a:spcPct val="120000"/>
              </a:lnSpc>
              <a:spcBef>
                <a:spcPts val="200"/>
              </a:spcBef>
            </a:pPr>
            <a:r>
              <a:rPr lang="en-US" sz="2200" dirty="0" smtClean="0"/>
              <a:t>Gain </a:t>
            </a:r>
            <a:r>
              <a:rPr lang="en-US" sz="2200" dirty="0"/>
              <a:t>Information/Gain Privilege </a:t>
            </a:r>
            <a:endParaRPr lang="en-US" sz="2200" dirty="0" smtClean="0"/>
          </a:p>
          <a:p>
            <a:pPr lvl="1">
              <a:lnSpc>
                <a:spcPct val="110000"/>
              </a:lnSpc>
              <a:spcBef>
                <a:spcPts val="0"/>
              </a:spcBef>
            </a:pPr>
            <a:r>
              <a:rPr lang="en-US" sz="1800" dirty="0" smtClean="0"/>
              <a:t>Android </a:t>
            </a:r>
            <a:r>
              <a:rPr lang="en-US" sz="1800" dirty="0"/>
              <a:t>device fails to perform adequate boundary checks user-supplied data. So that attackers can exploit this vulnerability by executing arbitrary code within the context of the affected device for getting credentials &amp; personal information of the user. </a:t>
            </a:r>
            <a:endParaRPr lang="en-US" sz="1800" dirty="0" smtClean="0"/>
          </a:p>
          <a:p>
            <a:pPr>
              <a:lnSpc>
                <a:spcPct val="120000"/>
              </a:lnSpc>
              <a:spcBef>
                <a:spcPts val="200"/>
              </a:spcBef>
            </a:pPr>
            <a:r>
              <a:rPr lang="en-US" sz="2200" dirty="0" smtClean="0"/>
              <a:t>Cross </a:t>
            </a:r>
            <a:r>
              <a:rPr lang="en-US" sz="2200" dirty="0"/>
              <a:t>Site Request Forgery (CSRF) </a:t>
            </a:r>
            <a:endParaRPr lang="en-US" sz="2200" dirty="0" smtClean="0"/>
          </a:p>
          <a:p>
            <a:pPr lvl="1">
              <a:lnSpc>
                <a:spcPct val="110000"/>
              </a:lnSpc>
              <a:spcBef>
                <a:spcPts val="0"/>
              </a:spcBef>
            </a:pPr>
            <a:r>
              <a:rPr lang="en-US" sz="1800" dirty="0" smtClean="0"/>
              <a:t>Web </a:t>
            </a:r>
            <a:r>
              <a:rPr lang="en-US" sz="1800" dirty="0"/>
              <a:t>browser applications store cookies which are used to maintain credentials of the user. In this attack, the user is tricked by submitting forged request using the cookies which store credentials associated with the browser applications. </a:t>
            </a:r>
            <a:endParaRPr lang="en-US" sz="1800" dirty="0" smtClean="0"/>
          </a:p>
          <a:p>
            <a:pPr>
              <a:lnSpc>
                <a:spcPct val="120000"/>
              </a:lnSpc>
              <a:spcBef>
                <a:spcPts val="200"/>
              </a:spcBef>
            </a:pPr>
            <a:r>
              <a:rPr lang="en-US" sz="2200" dirty="0" smtClean="0"/>
              <a:t>File </a:t>
            </a:r>
            <a:r>
              <a:rPr lang="en-US" sz="2200" dirty="0"/>
              <a:t>Inclusion </a:t>
            </a:r>
            <a:endParaRPr lang="en-US" sz="2200" dirty="0" smtClean="0"/>
          </a:p>
          <a:p>
            <a:pPr lvl="1">
              <a:lnSpc>
                <a:spcPct val="110000"/>
              </a:lnSpc>
              <a:spcBef>
                <a:spcPts val="0"/>
              </a:spcBef>
            </a:pPr>
            <a:r>
              <a:rPr lang="en-US" sz="1800" dirty="0" smtClean="0"/>
              <a:t>File </a:t>
            </a:r>
            <a:r>
              <a:rPr lang="en-US" sz="1800" dirty="0"/>
              <a:t>inclusion </a:t>
            </a:r>
            <a:r>
              <a:rPr lang="en-US" sz="1800" dirty="0" smtClean="0"/>
              <a:t>on </a:t>
            </a:r>
            <a:r>
              <a:rPr lang="en-US" sz="1800" dirty="0"/>
              <a:t>the web server at the time of application installation. vulnerability allows an attacker to include </a:t>
            </a:r>
            <a:r>
              <a:rPr lang="en-US" sz="1800" dirty="0" err="1"/>
              <a:t>precreated</a:t>
            </a:r>
            <a:r>
              <a:rPr lang="en-US" sz="1800" dirty="0"/>
              <a:t> file, usually through a script  </a:t>
            </a:r>
          </a:p>
        </p:txBody>
      </p:sp>
      <p:sp>
        <p:nvSpPr>
          <p:cNvPr id="3" name="Title 2"/>
          <p:cNvSpPr>
            <a:spLocks noGrp="1"/>
          </p:cNvSpPr>
          <p:nvPr>
            <p:ph type="title"/>
          </p:nvPr>
        </p:nvSpPr>
        <p:spPr/>
        <p:txBody>
          <a:bodyPr/>
          <a:lstStyle/>
          <a:p>
            <a:r>
              <a:rPr lang="en-US" dirty="0"/>
              <a:t>Some Android vulnerabilities</a:t>
            </a:r>
          </a:p>
        </p:txBody>
      </p:sp>
      <p:sp>
        <p:nvSpPr>
          <p:cNvPr id="4" name="Slide Number Placeholder 3"/>
          <p:cNvSpPr>
            <a:spLocks noGrp="1"/>
          </p:cNvSpPr>
          <p:nvPr>
            <p:ph type="sldNum" sz="quarter" idx="12"/>
          </p:nvPr>
        </p:nvSpPr>
        <p:spPr/>
        <p:txBody>
          <a:bodyPr/>
          <a:lstStyle/>
          <a:p>
            <a:fld id="{40ACE3AC-5466-4CD4-BA12-8A295EFA1D2C}" type="slidenum">
              <a:rPr lang="en-US" smtClean="0"/>
              <a:t>63</a:t>
            </a:fld>
            <a:endParaRPr lang="en-US"/>
          </a:p>
        </p:txBody>
      </p:sp>
    </p:spTree>
    <p:extLst>
      <p:ext uri="{BB962C8B-B14F-4D97-AF65-F5344CB8AC3E}">
        <p14:creationId xmlns:p14="http://schemas.microsoft.com/office/powerpoint/2010/main" val="1996991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246" b="24640"/>
          <a:stretch/>
        </p:blipFill>
        <p:spPr bwMode="auto">
          <a:xfrm>
            <a:off x="508000" y="-975102"/>
            <a:ext cx="8128000" cy="595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0ACE3AC-5466-4CD4-BA12-8A295EFA1D2C}" type="slidenum">
              <a:rPr lang="en-US" smtClean="0"/>
              <a:t>64</a:t>
            </a:fld>
            <a:endParaRPr lang="en-US"/>
          </a:p>
        </p:txBody>
      </p:sp>
      <p:sp>
        <p:nvSpPr>
          <p:cNvPr id="5" name="TextBox 4"/>
          <p:cNvSpPr txBox="1"/>
          <p:nvPr/>
        </p:nvSpPr>
        <p:spPr>
          <a:xfrm>
            <a:off x="6858000" y="1143000"/>
            <a:ext cx="1899879"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…of Everything </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77586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839200" cy="5257800"/>
          </a:xfrm>
        </p:spPr>
        <p:txBody>
          <a:bodyPr>
            <a:normAutofit fontScale="77500" lnSpcReduction="20000"/>
          </a:bodyPr>
          <a:lstStyle/>
          <a:p>
            <a:pPr>
              <a:lnSpc>
                <a:spcPct val="110000"/>
              </a:lnSpc>
            </a:pPr>
            <a:r>
              <a:rPr lang="en-US" sz="2900" dirty="0" smtClean="0">
                <a:latin typeface="Arial Narrow" pitchFamily="34" charset="0"/>
              </a:rPr>
              <a:t>0G, Zero Generation: pre-cellular analogue technology, typically mounted on cars. </a:t>
            </a:r>
          </a:p>
          <a:p>
            <a:pPr>
              <a:lnSpc>
                <a:spcPct val="110000"/>
              </a:lnSpc>
            </a:pPr>
            <a:r>
              <a:rPr lang="en-US" sz="2900" dirty="0" smtClean="0">
                <a:latin typeface="Arial Narrow" pitchFamily="34" charset="0"/>
              </a:rPr>
              <a:t>1G</a:t>
            </a:r>
            <a:r>
              <a:rPr lang="en-US" sz="2900" dirty="0">
                <a:latin typeface="Arial Narrow" pitchFamily="34" charset="0"/>
              </a:rPr>
              <a:t>,</a:t>
            </a:r>
            <a:r>
              <a:rPr lang="en-US" sz="2900" dirty="0" smtClean="0">
                <a:latin typeface="Arial Narrow" pitchFamily="34" charset="0"/>
              </a:rPr>
              <a:t> analogue cellular technology: </a:t>
            </a:r>
            <a:r>
              <a:rPr lang="en-US" sz="2900" dirty="0">
                <a:latin typeface="Arial Narrow" pitchFamily="34" charset="0"/>
              </a:rPr>
              <a:t>Total Access Communication </a:t>
            </a:r>
            <a:r>
              <a:rPr lang="en-US" sz="2900" dirty="0" smtClean="0">
                <a:latin typeface="Arial Narrow" pitchFamily="34" charset="0"/>
              </a:rPr>
              <a:t>System (TACS)</a:t>
            </a:r>
          </a:p>
          <a:p>
            <a:pPr>
              <a:lnSpc>
                <a:spcPct val="110000"/>
              </a:lnSpc>
            </a:pPr>
            <a:r>
              <a:rPr lang="en-US" sz="2900" dirty="0" smtClean="0">
                <a:latin typeface="Arial Narrow" pitchFamily="34" charset="0"/>
              </a:rPr>
              <a:t>2G, adapted for digital </a:t>
            </a:r>
            <a:r>
              <a:rPr lang="en-US" sz="2900" dirty="0">
                <a:latin typeface="Arial Narrow" pitchFamily="34" charset="0"/>
              </a:rPr>
              <a:t>cellular </a:t>
            </a:r>
            <a:r>
              <a:rPr lang="en-US" sz="2900" dirty="0" smtClean="0">
                <a:latin typeface="Arial Narrow" pitchFamily="34" charset="0"/>
              </a:rPr>
              <a:t>phones: Global </a:t>
            </a:r>
            <a:r>
              <a:rPr lang="en-US" sz="2900" dirty="0">
                <a:latin typeface="Arial Narrow" pitchFamily="34" charset="0"/>
              </a:rPr>
              <a:t>System for Mobile (GSM) </a:t>
            </a:r>
            <a:r>
              <a:rPr lang="en-US" sz="2900" dirty="0" smtClean="0">
                <a:latin typeface="Arial Narrow" pitchFamily="34" charset="0"/>
              </a:rPr>
              <a:t>communication</a:t>
            </a:r>
          </a:p>
          <a:p>
            <a:pPr>
              <a:lnSpc>
                <a:spcPct val="120000"/>
              </a:lnSpc>
              <a:spcBef>
                <a:spcPts val="600"/>
              </a:spcBef>
            </a:pPr>
            <a:r>
              <a:rPr lang="en-US" sz="2900" dirty="0" smtClean="0">
                <a:latin typeface="Arial Narrow" pitchFamily="34" charset="0"/>
              </a:rPr>
              <a:t>2.5G: </a:t>
            </a:r>
            <a:r>
              <a:rPr lang="en-US" sz="2900" dirty="0">
                <a:latin typeface="Arial Narrow" pitchFamily="34" charset="0"/>
              </a:rPr>
              <a:t>umbrella term for technologies designed to add 3G capabilities to existing cellular </a:t>
            </a:r>
            <a:r>
              <a:rPr lang="en-US" sz="2900" dirty="0" smtClean="0">
                <a:latin typeface="Arial Narrow" pitchFamily="34" charset="0"/>
              </a:rPr>
              <a:t>networks. Combines enhanced technologies:</a:t>
            </a:r>
            <a:endParaRPr lang="en-US" sz="2900" dirty="0">
              <a:latin typeface="Arial Narrow" pitchFamily="34" charset="0"/>
            </a:endParaRPr>
          </a:p>
          <a:p>
            <a:pPr lvl="1">
              <a:lnSpc>
                <a:spcPct val="120000"/>
              </a:lnSpc>
              <a:spcBef>
                <a:spcPts val="600"/>
              </a:spcBef>
            </a:pPr>
            <a:r>
              <a:rPr lang="en-US" sz="2100" dirty="0" smtClean="0">
                <a:latin typeface="Arial Narrow" pitchFamily="34" charset="0"/>
              </a:rPr>
              <a:t>GPRS</a:t>
            </a:r>
            <a:r>
              <a:rPr lang="en-US" sz="2100" dirty="0">
                <a:latin typeface="Arial Narrow" pitchFamily="34" charset="0"/>
              </a:rPr>
              <a:t>: General Packet Radio Services (packet-switching</a:t>
            </a:r>
            <a:r>
              <a:rPr lang="en-US" sz="2100" dirty="0" smtClean="0">
                <a:latin typeface="Arial Narrow" pitchFamily="34" charset="0"/>
              </a:rPr>
              <a:t>)</a:t>
            </a:r>
          </a:p>
          <a:p>
            <a:pPr lvl="1">
              <a:lnSpc>
                <a:spcPct val="120000"/>
              </a:lnSpc>
              <a:spcBef>
                <a:spcPts val="0"/>
              </a:spcBef>
              <a:spcAft>
                <a:spcPts val="600"/>
              </a:spcAft>
            </a:pPr>
            <a:r>
              <a:rPr lang="en-US" sz="2100" dirty="0">
                <a:latin typeface="Arial Narrow" pitchFamily="34" charset="0"/>
              </a:rPr>
              <a:t>E</a:t>
            </a:r>
            <a:r>
              <a:rPr lang="en-US" sz="2100" dirty="0" smtClean="0">
                <a:latin typeface="Arial Narrow" pitchFamily="34" charset="0"/>
              </a:rPr>
              <a:t>DGE: </a:t>
            </a:r>
            <a:r>
              <a:rPr lang="en-US" sz="2100" dirty="0">
                <a:latin typeface="Arial Narrow" pitchFamily="34" charset="0"/>
              </a:rPr>
              <a:t>Enhanced Data Rates for GSM </a:t>
            </a:r>
            <a:r>
              <a:rPr lang="en-US" sz="2100" dirty="0" smtClean="0">
                <a:latin typeface="Arial Narrow" pitchFamily="34" charset="0"/>
              </a:rPr>
              <a:t>Evolution</a:t>
            </a:r>
            <a:endParaRPr lang="en-US" sz="2100" dirty="0">
              <a:latin typeface="Arial Narrow" pitchFamily="34" charset="0"/>
            </a:endParaRPr>
          </a:p>
          <a:p>
            <a:pPr>
              <a:lnSpc>
                <a:spcPct val="120000"/>
              </a:lnSpc>
              <a:spcBef>
                <a:spcPts val="0"/>
              </a:spcBef>
            </a:pPr>
            <a:r>
              <a:rPr lang="en-US" sz="2900" dirty="0" smtClean="0">
                <a:latin typeface="Arial Narrow" pitchFamily="34" charset="0"/>
              </a:rPr>
              <a:t>3G: send/receive </a:t>
            </a:r>
            <a:r>
              <a:rPr lang="en-US" sz="2900" dirty="0">
                <a:latin typeface="Arial Narrow" pitchFamily="34" charset="0"/>
              </a:rPr>
              <a:t>data &amp;</a:t>
            </a:r>
            <a:r>
              <a:rPr lang="en-US" sz="2900" dirty="0" smtClean="0">
                <a:latin typeface="Arial Narrow" pitchFamily="34" charset="0"/>
              </a:rPr>
              <a:t> multimedia content up to 7x </a:t>
            </a:r>
            <a:r>
              <a:rPr lang="en-US" sz="2900" dirty="0">
                <a:latin typeface="Arial Narrow" pitchFamily="34" charset="0"/>
              </a:rPr>
              <a:t>times </a:t>
            </a:r>
            <a:r>
              <a:rPr lang="en-US" sz="2900" dirty="0" smtClean="0">
                <a:latin typeface="Arial Narrow" pitchFamily="34" charset="0"/>
              </a:rPr>
              <a:t>faster. </a:t>
            </a:r>
          </a:p>
          <a:p>
            <a:pPr>
              <a:lnSpc>
                <a:spcPct val="110000"/>
              </a:lnSpc>
            </a:pPr>
            <a:r>
              <a:rPr lang="en-US" sz="2900" dirty="0" smtClean="0">
                <a:latin typeface="Arial Narrow" pitchFamily="34" charset="0"/>
              </a:rPr>
              <a:t>4G: send/receive data/multimedia </a:t>
            </a:r>
            <a:r>
              <a:rPr lang="en-US" sz="2900" dirty="0">
                <a:latin typeface="Arial Narrow" pitchFamily="34" charset="0"/>
              </a:rPr>
              <a:t>up to </a:t>
            </a:r>
            <a:r>
              <a:rPr lang="en-US" sz="2900" dirty="0" smtClean="0">
                <a:latin typeface="Arial Narrow" pitchFamily="34" charset="0"/>
              </a:rPr>
              <a:t>10x </a:t>
            </a:r>
            <a:r>
              <a:rPr lang="en-US" sz="2900" dirty="0">
                <a:latin typeface="Arial Narrow" pitchFamily="34" charset="0"/>
              </a:rPr>
              <a:t>faster </a:t>
            </a:r>
          </a:p>
          <a:p>
            <a:pPr>
              <a:lnSpc>
                <a:spcPct val="110000"/>
              </a:lnSpc>
            </a:pPr>
            <a:r>
              <a:rPr lang="en-US" sz="2900" dirty="0" smtClean="0">
                <a:latin typeface="Arial Narrow" pitchFamily="34" charset="0"/>
              </a:rPr>
              <a:t>5G: send/receive data/multimedia </a:t>
            </a:r>
            <a:r>
              <a:rPr lang="en-US" sz="2900" dirty="0">
                <a:latin typeface="Arial Narrow" pitchFamily="34" charset="0"/>
              </a:rPr>
              <a:t>up to </a:t>
            </a:r>
            <a:r>
              <a:rPr lang="en-US" sz="2900" dirty="0" smtClean="0">
                <a:latin typeface="Arial Narrow" pitchFamily="34" charset="0"/>
              </a:rPr>
              <a:t>20x faster</a:t>
            </a:r>
            <a:endParaRPr lang="en-US" sz="2900" dirty="0">
              <a:latin typeface="Arial Narrow" pitchFamily="34" charset="0"/>
            </a:endParaRPr>
          </a:p>
          <a:p>
            <a:pPr>
              <a:lnSpc>
                <a:spcPct val="110000"/>
              </a:lnSpc>
              <a:spcBef>
                <a:spcPts val="1200"/>
              </a:spcBef>
            </a:pPr>
            <a:r>
              <a:rPr lang="en-US" sz="2900" dirty="0">
                <a:latin typeface="Arial Narrow" pitchFamily="34" charset="0"/>
              </a:rPr>
              <a:t>Wireless </a:t>
            </a:r>
            <a:r>
              <a:rPr lang="en-US" sz="2900" dirty="0" smtClean="0">
                <a:latin typeface="Arial Narrow" pitchFamily="34" charset="0"/>
              </a:rPr>
              <a:t>devices</a:t>
            </a:r>
            <a:endParaRPr lang="en-US" sz="2900" dirty="0">
              <a:latin typeface="Arial Narrow" pitchFamily="34" charset="0"/>
            </a:endParaRPr>
          </a:p>
          <a:p>
            <a:pPr lvl="1">
              <a:lnSpc>
                <a:spcPct val="110000"/>
              </a:lnSpc>
            </a:pPr>
            <a:r>
              <a:rPr lang="en-US" sz="2100" dirty="0">
                <a:latin typeface="Arial Narrow" pitchFamily="34" charset="0"/>
              </a:rPr>
              <a:t>Digital cellular phones</a:t>
            </a:r>
          </a:p>
          <a:p>
            <a:pPr lvl="1">
              <a:lnSpc>
                <a:spcPct val="110000"/>
              </a:lnSpc>
            </a:pPr>
            <a:r>
              <a:rPr lang="en-US" sz="2100" dirty="0">
                <a:latin typeface="Arial Narrow" pitchFamily="34" charset="0"/>
              </a:rPr>
              <a:t>Two-way pagers, laptops,...</a:t>
            </a:r>
          </a:p>
          <a:p>
            <a:endParaRPr lang="en-US" sz="2900" dirty="0"/>
          </a:p>
        </p:txBody>
      </p:sp>
      <p:sp>
        <p:nvSpPr>
          <p:cNvPr id="2" name="Title 1"/>
          <p:cNvSpPr>
            <a:spLocks noGrp="1"/>
          </p:cNvSpPr>
          <p:nvPr>
            <p:ph type="title"/>
          </p:nvPr>
        </p:nvSpPr>
        <p:spPr>
          <a:xfrm>
            <a:off x="76200" y="228600"/>
            <a:ext cx="9067800" cy="1143000"/>
          </a:xfrm>
        </p:spPr>
        <p:txBody>
          <a:bodyPr>
            <a:noAutofit/>
          </a:bodyPr>
          <a:lstStyle/>
          <a:p>
            <a:r>
              <a:rPr lang="en-US" sz="3200" dirty="0" smtClean="0"/>
              <a:t>Mobile Technology </a:t>
            </a:r>
            <a:r>
              <a:rPr lang="en-US" sz="3200" dirty="0"/>
              <a:t>E</a:t>
            </a:r>
            <a:r>
              <a:rPr lang="en-US" sz="3200" dirty="0" smtClean="0"/>
              <a:t>volution: from 0G to 5G</a:t>
            </a:r>
            <a:endParaRPr lang="en-US" sz="3200" dirty="0"/>
          </a:p>
        </p:txBody>
      </p:sp>
      <p:sp>
        <p:nvSpPr>
          <p:cNvPr id="4" name="Slide Number Placeholder 3"/>
          <p:cNvSpPr>
            <a:spLocks noGrp="1"/>
          </p:cNvSpPr>
          <p:nvPr>
            <p:ph type="sldNum" sz="quarter" idx="12"/>
          </p:nvPr>
        </p:nvSpPr>
        <p:spPr/>
        <p:txBody>
          <a:bodyPr/>
          <a:lstStyle/>
          <a:p>
            <a:fld id="{40ACE3AC-5466-4CD4-BA12-8A295EFA1D2C}" type="slidenum">
              <a:rPr lang="en-US" smtClean="0"/>
              <a:t>7</a:t>
            </a:fld>
            <a:endParaRPr lang="en-US"/>
          </a:p>
        </p:txBody>
      </p:sp>
    </p:spTree>
    <p:extLst>
      <p:ext uri="{BB962C8B-B14F-4D97-AF65-F5344CB8AC3E}">
        <p14:creationId xmlns:p14="http://schemas.microsoft.com/office/powerpoint/2010/main" val="62824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999" y="1752600"/>
            <a:ext cx="853440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Mobile Networks Evolution</a:t>
            </a:r>
            <a:endParaRPr lang="en-US" dirty="0"/>
          </a:p>
        </p:txBody>
      </p:sp>
      <p:sp>
        <p:nvSpPr>
          <p:cNvPr id="4" name="TextBox 3"/>
          <p:cNvSpPr txBox="1"/>
          <p:nvPr/>
        </p:nvSpPr>
        <p:spPr>
          <a:xfrm>
            <a:off x="381000" y="4003864"/>
            <a:ext cx="8763000" cy="2092881"/>
          </a:xfrm>
          <a:prstGeom prst="rect">
            <a:avLst/>
          </a:prstGeom>
          <a:noFill/>
        </p:spPr>
        <p:txBody>
          <a:bodyPr wrap="square" rtlCol="0">
            <a:spAutoFit/>
          </a:bodyPr>
          <a:lstStyle/>
          <a:p>
            <a:pPr>
              <a:spcAft>
                <a:spcPts val="600"/>
              </a:spcAft>
            </a:pPr>
            <a:r>
              <a:rPr lang="en-US" sz="2000" dirty="0" smtClean="0"/>
              <a:t>Glossary</a:t>
            </a:r>
          </a:p>
          <a:p>
            <a:pPr marL="285750" indent="-285750">
              <a:buFont typeface="Arial" pitchFamily="34" charset="0"/>
              <a:buChar char="•"/>
            </a:pPr>
            <a:r>
              <a:rPr lang="en-US" sz="1500" dirty="0" smtClean="0"/>
              <a:t>GSM/EDGE: Global System for Mobile communications/Enhanced Data for GSM evolution</a:t>
            </a:r>
          </a:p>
          <a:p>
            <a:pPr marL="285750" indent="-285750">
              <a:buFont typeface="Arial" pitchFamily="34" charset="0"/>
              <a:buChar char="•"/>
            </a:pPr>
            <a:r>
              <a:rPr lang="en-US" sz="1500" dirty="0" smtClean="0"/>
              <a:t>WCDMA: Wide-band Code Division Multiple Access</a:t>
            </a:r>
          </a:p>
          <a:p>
            <a:pPr marL="285750" indent="-285750">
              <a:buFont typeface="Arial" pitchFamily="34" charset="0"/>
              <a:buChar char="•"/>
            </a:pPr>
            <a:r>
              <a:rPr lang="en-US" sz="1500" dirty="0" smtClean="0"/>
              <a:t>HSPA: High Speed Packet Access</a:t>
            </a:r>
          </a:p>
          <a:p>
            <a:pPr marL="285750" indent="-285750">
              <a:buFont typeface="Arial" pitchFamily="34" charset="0"/>
              <a:buChar char="•"/>
            </a:pPr>
            <a:r>
              <a:rPr lang="en-US" sz="1500" dirty="0" smtClean="0"/>
              <a:t>HSPA+: Evolved High Speed Packet Access</a:t>
            </a:r>
          </a:p>
          <a:p>
            <a:pPr marL="285750" indent="-285750">
              <a:buFont typeface="Arial" pitchFamily="34" charset="0"/>
              <a:buChar char="•"/>
            </a:pPr>
            <a:r>
              <a:rPr lang="en-US" sz="1500" dirty="0" smtClean="0"/>
              <a:t>LTE: Long Term Evolution</a:t>
            </a:r>
          </a:p>
          <a:p>
            <a:pPr marL="285750" indent="-285750">
              <a:buFont typeface="Arial" pitchFamily="34" charset="0"/>
              <a:buChar char="•"/>
            </a:pPr>
            <a:r>
              <a:rPr lang="en-US" sz="1500" dirty="0" smtClean="0"/>
              <a:t>LTE-A: Long Term Evolution-Advanced: </a:t>
            </a:r>
          </a:p>
          <a:p>
            <a:pPr marL="285750" indent="-285750">
              <a:buFont typeface="Arial" pitchFamily="34" charset="0"/>
              <a:buChar char="•"/>
            </a:pPr>
            <a:r>
              <a:rPr lang="en-US" sz="1500" dirty="0" smtClean="0"/>
              <a:t>IMT2020: International Mobile Telecommunications for 2020</a:t>
            </a:r>
          </a:p>
        </p:txBody>
      </p:sp>
      <p:sp>
        <p:nvSpPr>
          <p:cNvPr id="2" name="Slide Number Placeholder 1"/>
          <p:cNvSpPr>
            <a:spLocks noGrp="1"/>
          </p:cNvSpPr>
          <p:nvPr>
            <p:ph type="sldNum" sz="quarter" idx="12"/>
          </p:nvPr>
        </p:nvSpPr>
        <p:spPr/>
        <p:txBody>
          <a:bodyPr/>
          <a:lstStyle/>
          <a:p>
            <a:fld id="{40ACE3AC-5466-4CD4-BA12-8A295EFA1D2C}" type="slidenum">
              <a:rPr lang="en-US" smtClean="0"/>
              <a:t>8</a:t>
            </a:fld>
            <a:endParaRPr lang="en-US"/>
          </a:p>
        </p:txBody>
      </p:sp>
    </p:spTree>
    <p:extLst>
      <p:ext uri="{BB962C8B-B14F-4D97-AF65-F5344CB8AC3E}">
        <p14:creationId xmlns:p14="http://schemas.microsoft.com/office/powerpoint/2010/main" val="107953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4724400"/>
          </a:xfrm>
        </p:spPr>
        <p:txBody>
          <a:bodyPr>
            <a:normAutofit/>
          </a:bodyPr>
          <a:lstStyle/>
          <a:p>
            <a:pPr marL="342900" lvl="0" indent="-342900" fontAlgn="base">
              <a:lnSpc>
                <a:spcPct val="80000"/>
              </a:lnSpc>
              <a:spcBef>
                <a:spcPct val="20000"/>
              </a:spcBef>
              <a:spcAft>
                <a:spcPct val="0"/>
              </a:spcAft>
              <a:buClrTx/>
              <a:buSzTx/>
              <a:buFont typeface="Arial" charset="0"/>
              <a:buChar char="•"/>
            </a:pPr>
            <a:endParaRPr lang="en-US" altLang="en-US" sz="2200" dirty="0">
              <a:solidFill>
                <a:prstClr val="black"/>
              </a:solidFill>
              <a:latin typeface="Calibri"/>
              <a:ea typeface="宋体" charset="-122"/>
            </a:endParaRPr>
          </a:p>
          <a:p>
            <a:pPr>
              <a:lnSpc>
                <a:spcPct val="110000"/>
              </a:lnSpc>
            </a:pPr>
            <a:r>
              <a:rPr lang="en-US" altLang="en-US" sz="2400" dirty="0" smtClean="0">
                <a:solidFill>
                  <a:prstClr val="black"/>
                </a:solidFill>
                <a:latin typeface="Calibri"/>
                <a:ea typeface="宋体" charset="-122"/>
              </a:rPr>
              <a:t>Cellular  </a:t>
            </a:r>
            <a:r>
              <a:rPr lang="en-US" altLang="en-US" sz="2400" dirty="0">
                <a:solidFill>
                  <a:prstClr val="black"/>
                </a:solidFill>
                <a:latin typeface="Calibri"/>
                <a:ea typeface="宋体" charset="-122"/>
              </a:rPr>
              <a:t>network/telephony is a </a:t>
            </a:r>
            <a:r>
              <a:rPr lang="en-US" altLang="en-US" sz="2400" i="1" dirty="0">
                <a:solidFill>
                  <a:prstClr val="black"/>
                </a:solidFill>
                <a:latin typeface="Calibri"/>
                <a:ea typeface="宋体" charset="-122"/>
              </a:rPr>
              <a:t>radio</a:t>
            </a:r>
            <a:r>
              <a:rPr lang="en-US" altLang="en-US" sz="2400" dirty="0">
                <a:solidFill>
                  <a:prstClr val="black"/>
                </a:solidFill>
                <a:latin typeface="Calibri"/>
                <a:ea typeface="宋体" charset="-122"/>
              </a:rPr>
              <a:t>-based technology; radio waves are electromagnetic </a:t>
            </a:r>
            <a:r>
              <a:rPr lang="en-US" altLang="en-US" sz="2400" dirty="0" smtClean="0">
                <a:solidFill>
                  <a:prstClr val="black"/>
                </a:solidFill>
                <a:latin typeface="Calibri"/>
                <a:ea typeface="宋体" charset="-122"/>
              </a:rPr>
              <a:t>waves</a:t>
            </a:r>
            <a:endParaRPr lang="en-US" altLang="en-US" sz="2400" dirty="0"/>
          </a:p>
          <a:p>
            <a:pPr>
              <a:lnSpc>
                <a:spcPct val="110000"/>
              </a:lnSpc>
            </a:pPr>
            <a:r>
              <a:rPr lang="en-US" altLang="en-US" sz="2400" dirty="0">
                <a:solidFill>
                  <a:prstClr val="black"/>
                </a:solidFill>
                <a:latin typeface="Calibri"/>
                <a:ea typeface="宋体" charset="-122"/>
              </a:rPr>
              <a:t>S</a:t>
            </a:r>
            <a:r>
              <a:rPr lang="en-US" altLang="en-US" sz="2400" dirty="0" smtClean="0">
                <a:solidFill>
                  <a:prstClr val="black"/>
                </a:solidFill>
                <a:latin typeface="Calibri"/>
                <a:ea typeface="宋体" charset="-122"/>
              </a:rPr>
              <a:t>ignals </a:t>
            </a:r>
            <a:r>
              <a:rPr lang="en-US" altLang="en-US" sz="2400" dirty="0">
                <a:solidFill>
                  <a:prstClr val="black"/>
                </a:solidFill>
                <a:latin typeface="Calibri"/>
                <a:ea typeface="宋体" charset="-122"/>
              </a:rPr>
              <a:t>are in the 850 MHz, 900 MHz, 1800 MHz, and 1900 MHz frequency </a:t>
            </a:r>
            <a:r>
              <a:rPr lang="en-US" altLang="en-US" sz="2400" dirty="0" smtClean="0">
                <a:solidFill>
                  <a:prstClr val="black"/>
                </a:solidFill>
                <a:latin typeface="Calibri"/>
                <a:ea typeface="宋体" charset="-122"/>
              </a:rPr>
              <a:t>bands</a:t>
            </a:r>
            <a:endParaRPr lang="en-US" altLang="en-US" sz="2400" dirty="0">
              <a:solidFill>
                <a:prstClr val="black"/>
              </a:solidFill>
              <a:latin typeface="Calibri"/>
              <a:ea typeface="宋体" charset="-122"/>
            </a:endParaRPr>
          </a:p>
        </p:txBody>
      </p:sp>
      <p:sp>
        <p:nvSpPr>
          <p:cNvPr id="2" name="Title 1"/>
          <p:cNvSpPr>
            <a:spLocks noGrp="1"/>
          </p:cNvSpPr>
          <p:nvPr>
            <p:ph type="title"/>
          </p:nvPr>
        </p:nvSpPr>
        <p:spPr>
          <a:xfrm>
            <a:off x="457200" y="381000"/>
            <a:ext cx="8229600" cy="1143000"/>
          </a:xfrm>
        </p:spPr>
        <p:txBody>
          <a:bodyPr>
            <a:normAutofit fontScale="90000"/>
          </a:bodyPr>
          <a:lstStyle/>
          <a:p>
            <a:r>
              <a:rPr lang="en-US" dirty="0" smtClean="0"/>
              <a:t>Cellular Network </a:t>
            </a:r>
            <a:r>
              <a:rPr lang="en-US" dirty="0"/>
              <a:t>F</a:t>
            </a:r>
            <a:r>
              <a:rPr lang="en-US" dirty="0" smtClean="0"/>
              <a:t>requency </a:t>
            </a:r>
            <a:r>
              <a:rPr lang="en-US" dirty="0"/>
              <a:t>R</a:t>
            </a:r>
            <a:r>
              <a:rPr lang="en-US" dirty="0" smtClean="0"/>
              <a:t>ange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66262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8"/>
          <p:cNvSpPr txBox="1">
            <a:spLocks noChangeArrowheads="1"/>
          </p:cNvSpPr>
          <p:nvPr/>
        </p:nvSpPr>
        <p:spPr bwMode="auto">
          <a:xfrm>
            <a:off x="2743200" y="5715000"/>
            <a:ext cx="4693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algn="ctr"/>
            <a:r>
              <a:rPr lang="en-US" altLang="en-US" sz="1400" b="1" dirty="0">
                <a:solidFill>
                  <a:srgbClr val="FF0000"/>
                </a:solidFill>
                <a:latin typeface="+mn-lt"/>
              </a:rPr>
              <a:t>Cell phones operate in this </a:t>
            </a:r>
            <a:r>
              <a:rPr lang="en-US" altLang="en-US" sz="1400" b="1" dirty="0" smtClean="0">
                <a:solidFill>
                  <a:srgbClr val="FF0000"/>
                </a:solidFill>
                <a:latin typeface="+mn-lt"/>
              </a:rPr>
              <a:t>narrow frequency range</a:t>
            </a:r>
            <a:endParaRPr lang="en-US" altLang="en-US" sz="1400" b="1" dirty="0">
              <a:solidFill>
                <a:srgbClr val="FF0000"/>
              </a:solidFill>
              <a:latin typeface="+mn-lt"/>
            </a:endParaRPr>
          </a:p>
        </p:txBody>
      </p:sp>
      <p:sp>
        <p:nvSpPr>
          <p:cNvPr id="6" name="Left Brace 5"/>
          <p:cNvSpPr/>
          <p:nvPr/>
        </p:nvSpPr>
        <p:spPr>
          <a:xfrm rot="16200000">
            <a:off x="4686300" y="5295901"/>
            <a:ext cx="762000" cy="76200"/>
          </a:xfrm>
          <a:prstGeom prst="leftBrace">
            <a:avLst>
              <a:gd name="adj1" fmla="val 25000"/>
              <a:gd name="adj2" fmla="val 50000"/>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fr-FR">
              <a:solidFill>
                <a:srgbClr val="FF0000"/>
              </a:solidFill>
              <a:ea typeface="宋体" charset="-122"/>
            </a:endParaRPr>
          </a:p>
        </p:txBody>
      </p:sp>
      <p:sp>
        <p:nvSpPr>
          <p:cNvPr id="4" name="Slide Number Placeholder 3"/>
          <p:cNvSpPr>
            <a:spLocks noGrp="1"/>
          </p:cNvSpPr>
          <p:nvPr>
            <p:ph type="sldNum" sz="quarter" idx="12"/>
          </p:nvPr>
        </p:nvSpPr>
        <p:spPr/>
        <p:txBody>
          <a:bodyPr/>
          <a:lstStyle/>
          <a:p>
            <a:fld id="{40ACE3AC-5466-4CD4-BA12-8A295EFA1D2C}" type="slidenum">
              <a:rPr lang="en-US" smtClean="0"/>
              <a:t>9</a:t>
            </a:fld>
            <a:endParaRPr lang="en-US"/>
          </a:p>
        </p:txBody>
      </p:sp>
    </p:spTree>
    <p:extLst>
      <p:ext uri="{BB962C8B-B14F-4D97-AF65-F5344CB8AC3E}">
        <p14:creationId xmlns:p14="http://schemas.microsoft.com/office/powerpoint/2010/main" val="2299774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3886</TotalTime>
  <Words>4288</Words>
  <Application>Microsoft Office PowerPoint</Application>
  <PresentationFormat>On-screen Show (4:3)</PresentationFormat>
  <Paragraphs>629</Paragraphs>
  <Slides>64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64</vt:i4>
      </vt:variant>
    </vt:vector>
  </HeadingPairs>
  <TitlesOfParts>
    <vt:vector size="81" baseType="lpstr">
      <vt:lpstr>宋体</vt:lpstr>
      <vt:lpstr>Arial</vt:lpstr>
      <vt:lpstr>Arial Narrow</vt:lpstr>
      <vt:lpstr>Arial Rounded MT Bold</vt:lpstr>
      <vt:lpstr>Arial Unicode MS</vt:lpstr>
      <vt:lpstr>Calibri</vt:lpstr>
      <vt:lpstr>Cambria Math</vt:lpstr>
      <vt:lpstr>Courier New</vt:lpstr>
      <vt:lpstr>Garamond</vt:lpstr>
      <vt:lpstr>Lucida Sans Unicode</vt:lpstr>
      <vt:lpstr>黑体</vt:lpstr>
      <vt:lpstr>Times New Roman</vt:lpstr>
      <vt:lpstr>Verdana</vt:lpstr>
      <vt:lpstr>Wingdings</vt:lpstr>
      <vt:lpstr>Wingdings 2</vt:lpstr>
      <vt:lpstr>Wingdings 3</vt:lpstr>
      <vt:lpstr>Concourse</vt:lpstr>
      <vt:lpstr>Internet + Wireless+ Mobile technologies</vt:lpstr>
      <vt:lpstr>Introduction</vt:lpstr>
      <vt:lpstr>What drives these technologies</vt:lpstr>
      <vt:lpstr>Applications</vt:lpstr>
      <vt:lpstr>Mobile Phone Evolution </vt:lpstr>
      <vt:lpstr>Mobile Phone Evolution </vt:lpstr>
      <vt:lpstr>Mobile Technology Evolution: from 0G to 5G</vt:lpstr>
      <vt:lpstr>Mobile Networks Evolution</vt:lpstr>
      <vt:lpstr>Cellular Network Frequency Range</vt:lpstr>
      <vt:lpstr>Characteristics of Wireless Devices  </vt:lpstr>
      <vt:lpstr>Current Limitations of Devices &amp; Services</vt:lpstr>
      <vt:lpstr>Multiple Access Problem</vt:lpstr>
      <vt:lpstr>Challenges for Wireless Channels</vt:lpstr>
      <vt:lpstr>Multiple Access Schemes FDMA, TDMA, CDMA</vt:lpstr>
      <vt:lpstr>SDMA -Space Division Multiple Access </vt:lpstr>
      <vt:lpstr>Cell Clusters, for Space Division </vt:lpstr>
      <vt:lpstr>SDMA     </vt:lpstr>
      <vt:lpstr>Frequency Division Multiple Access</vt:lpstr>
      <vt:lpstr>Time Division Multiple Access</vt:lpstr>
      <vt:lpstr>Code Division Multiple Access</vt:lpstr>
      <vt:lpstr>Code Division Multiple Access, example</vt:lpstr>
      <vt:lpstr>PowerPoint Presentation</vt:lpstr>
      <vt:lpstr>PowerPoint Presentation</vt:lpstr>
      <vt:lpstr>Code Division Multiple Access</vt:lpstr>
      <vt:lpstr>PowerPoint Presentation</vt:lpstr>
      <vt:lpstr>Global System for Mobile Communication Channels</vt:lpstr>
      <vt:lpstr>Global System for Mobile Communications (GSM) Channels</vt:lpstr>
      <vt:lpstr>GSM Frequencies</vt:lpstr>
      <vt:lpstr>GSM Architecture</vt:lpstr>
      <vt:lpstr>Subscriber Module and Identifiers</vt:lpstr>
      <vt:lpstr>PowerPoint Presentation</vt:lpstr>
      <vt:lpstr>Global Title (GT), E.164 identifiers</vt:lpstr>
      <vt:lpstr>Global System for Mobile Signaling Overview</vt:lpstr>
      <vt:lpstr>SS7 Protocol Stack Levels</vt:lpstr>
      <vt:lpstr>PowerPoint Presentation</vt:lpstr>
      <vt:lpstr>PowerPoint Presentation</vt:lpstr>
      <vt:lpstr>Base Station Management Application Part (BSMAP)</vt:lpstr>
      <vt:lpstr>Base Station Subsystem</vt:lpstr>
      <vt:lpstr>Network and Switching Subsystem</vt:lpstr>
      <vt:lpstr>Home Location Register</vt:lpstr>
      <vt:lpstr>Location Updates</vt:lpstr>
      <vt:lpstr>Handoff (Handover)</vt:lpstr>
      <vt:lpstr>Roaming</vt:lpstr>
      <vt:lpstr>Glossary</vt:lpstr>
      <vt:lpstr>Mobile business (M-business)</vt:lpstr>
      <vt:lpstr>M-business Applications</vt:lpstr>
      <vt:lpstr>Location-aware Apps</vt:lpstr>
      <vt:lpstr>Automatic Vehicle Location</vt:lpstr>
      <vt:lpstr>Shopping, product location, etc</vt:lpstr>
      <vt:lpstr>PowerPoint Presentation</vt:lpstr>
      <vt:lpstr>Location-aware Applications</vt:lpstr>
      <vt:lpstr>Telematics (or Telemetry)</vt:lpstr>
      <vt:lpstr>Bluetooth</vt:lpstr>
      <vt:lpstr>Wireless Fidelity (Wi-Fi)</vt:lpstr>
      <vt:lpstr>iOS vs Android</vt:lpstr>
      <vt:lpstr>Comparison</vt:lpstr>
      <vt:lpstr>OS Upgrades</vt:lpstr>
      <vt:lpstr>Security</vt:lpstr>
      <vt:lpstr>Security</vt:lpstr>
      <vt:lpstr>iOS Reported Vulnerabilities</vt:lpstr>
      <vt:lpstr>Some Android vulnerabilities</vt:lpstr>
      <vt:lpstr>Some Android vulnerabilities</vt:lpstr>
      <vt:lpstr>Some Android vulnerabilities</vt:lpstr>
      <vt:lpstr>PowerPoint Presentation</vt:lpstr>
    </vt:vector>
  </TitlesOfParts>
  <Company>FSU CS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Internet and M-business</dc:title>
  <dc:creator>Burmester</dc:creator>
  <cp:lastModifiedBy>burmester</cp:lastModifiedBy>
  <cp:revision>184</cp:revision>
  <cp:lastPrinted>2019-01-29T22:21:23Z</cp:lastPrinted>
  <dcterms:created xsi:type="dcterms:W3CDTF">2019-01-25T15:15:53Z</dcterms:created>
  <dcterms:modified xsi:type="dcterms:W3CDTF">2021-04-06T03:21:22Z</dcterms:modified>
</cp:coreProperties>
</file>