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7" r:id="rId3"/>
    <p:sldId id="268" r:id="rId4"/>
    <p:sldId id="269" r:id="rId5"/>
    <p:sldId id="270" r:id="rId6"/>
    <p:sldId id="271" r:id="rId7"/>
    <p:sldId id="272" r:id="rId8"/>
    <p:sldId id="273" r:id="rId9"/>
    <p:sldId id="274" r:id="rId10"/>
    <p:sldId id="275" r:id="rId11"/>
    <p:sldId id="257" r:id="rId12"/>
    <p:sldId id="277" r:id="rId13"/>
    <p:sldId id="278" r:id="rId14"/>
    <p:sldId id="279" r:id="rId15"/>
    <p:sldId id="280" r:id="rId16"/>
    <p:sldId id="281" r:id="rId17"/>
    <p:sldId id="282" r:id="rId18"/>
    <p:sldId id="283" r:id="rId19"/>
    <p:sldId id="284" r:id="rId20"/>
    <p:sldId id="28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2" d="100"/>
          <a:sy n="92" d="100"/>
        </p:scale>
        <p:origin x="-419" y="-40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AA5696-16A3-437E-BE0B-5FD5520E8D7B}"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A5696-16A3-437E-BE0B-5FD5520E8D7B}"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A5696-16A3-437E-BE0B-5FD5520E8D7B}"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024495" y="1124703"/>
            <a:ext cx="10146187"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7"/>
            <a:ext cx="10144655"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5"/>
            <a:ext cx="2910840" cy="365125"/>
          </a:xfrm>
        </p:spPr>
        <p:txBody>
          <a:bodyPr/>
          <a:lstStyle>
            <a:lvl1pPr algn="r">
              <a:defRPr/>
            </a:lvl1pPr>
          </a:lstStyle>
          <a:p>
            <a:fld id="{A7AA5696-16A3-437E-BE0B-5FD5520E8D7B}" type="datetimeFigureOut">
              <a:rPr lang="en-US" smtClean="0"/>
              <a:t>2/1/2019</a:t>
            </a:fld>
            <a:endParaRPr lang="en-US"/>
          </a:p>
        </p:txBody>
      </p:sp>
      <p:sp>
        <p:nvSpPr>
          <p:cNvPr id="6" name="Footer Placeholder 5"/>
          <p:cNvSpPr>
            <a:spLocks noGrp="1"/>
          </p:cNvSpPr>
          <p:nvPr>
            <p:ph type="ftr" sz="quarter" idx="11"/>
          </p:nvPr>
        </p:nvSpPr>
        <p:spPr>
          <a:xfrm>
            <a:off x="685801" y="378885"/>
            <a:ext cx="6991492" cy="365125"/>
          </a:xfrm>
        </p:spPr>
        <p:txBody>
          <a:bodyPr/>
          <a:lstStyle/>
          <a:p>
            <a:endParaRPr lang="en-US"/>
          </a:p>
        </p:txBody>
      </p:sp>
      <p:sp>
        <p:nvSpPr>
          <p:cNvPr id="7" name="Slide Number Placeholder 6"/>
          <p:cNvSpPr>
            <a:spLocks noGrp="1"/>
          </p:cNvSpPr>
          <p:nvPr>
            <p:ph type="sldNum" sz="quarter" idx="12"/>
          </p:nvPr>
        </p:nvSpPr>
        <p:spPr>
          <a:xfrm>
            <a:off x="10862453" y="381002"/>
            <a:ext cx="643748" cy="365125"/>
          </a:xfrm>
        </p:spPr>
        <p:txBody>
          <a:bodyPr/>
          <a:lstStyle/>
          <a:p>
            <a:fld id="{0D60F3F9-313B-4F1D-9584-85EAAB364C2A}" type="slidenum">
              <a:rPr lang="en-US" smtClean="0"/>
              <a:t>‹#›</a:t>
            </a:fld>
            <a:endParaRPr lang="en-US"/>
          </a:p>
        </p:txBody>
      </p:sp>
    </p:spTree>
    <p:extLst>
      <p:ext uri="{BB962C8B-B14F-4D97-AF65-F5344CB8AC3E}">
        <p14:creationId xmlns:p14="http://schemas.microsoft.com/office/powerpoint/2010/main" val="330569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A5696-16A3-437E-BE0B-5FD5520E8D7B}"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A5696-16A3-437E-BE0B-5FD5520E8D7B}"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AA5696-16A3-437E-BE0B-5FD5520E8D7B}"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AA5696-16A3-437E-BE0B-5FD5520E8D7B}"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AA5696-16A3-437E-BE0B-5FD5520E8D7B}"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A5696-16A3-437E-BE0B-5FD5520E8D7B}"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60F3F9-313B-4F1D-9584-85EAAB364C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A5696-16A3-437E-BE0B-5FD5520E8D7B}"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60F3F9-313B-4F1D-9584-85EAAB364C2A}"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7AA5696-16A3-437E-BE0B-5FD5520E8D7B}" type="datetimeFigureOut">
              <a:rPr lang="en-US" smtClean="0"/>
              <a:t>2/1/2019</a:t>
            </a:fld>
            <a:endParaRPr lang="en-US"/>
          </a:p>
        </p:txBody>
      </p:sp>
      <p:sp>
        <p:nvSpPr>
          <p:cNvPr id="9" name="Slide Number Placeholder 8"/>
          <p:cNvSpPr>
            <a:spLocks noGrp="1"/>
          </p:cNvSpPr>
          <p:nvPr>
            <p:ph type="sldNum" sz="quarter" idx="11"/>
          </p:nvPr>
        </p:nvSpPr>
        <p:spPr/>
        <p:txBody>
          <a:bodyPr/>
          <a:lstStyle/>
          <a:p>
            <a:fld id="{0D60F3F9-313B-4F1D-9584-85EAAB364C2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D60F3F9-313B-4F1D-9584-85EAAB364C2A}"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A7AA5696-16A3-437E-BE0B-5FD5520E8D7B}" type="datetimeFigureOut">
              <a:rPr lang="en-US" smtClean="0"/>
              <a:t>2/1/2019</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oreilly.com/library/view/security-from-first/9781491996911/ch04.html#CHP-4-FN-1"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small" dirty="0"/>
              <a:t>First Principles</a:t>
            </a:r>
            <a:br>
              <a:rPr lang="en-US" cap="small" dirty="0"/>
            </a:br>
            <a:r>
              <a:rPr lang="en-US" cap="small" dirty="0"/>
              <a:t>of Cybersecurity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3384" y="883538"/>
            <a:ext cx="3260529" cy="2175752"/>
          </a:xfrm>
          <a:prstGeom prst="rect">
            <a:avLst/>
          </a:prstGeom>
        </p:spPr>
      </p:pic>
    </p:spTree>
    <p:extLst>
      <p:ext uri="{BB962C8B-B14F-4D97-AF65-F5344CB8AC3E}">
        <p14:creationId xmlns:p14="http://schemas.microsoft.com/office/powerpoint/2010/main" val="313948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95" y="-215143"/>
            <a:ext cx="10146187" cy="1866855"/>
          </a:xfrm>
        </p:spPr>
        <p:txBody>
          <a:bodyPr>
            <a:normAutofit/>
          </a:bodyPr>
          <a:lstStyle/>
          <a:p>
            <a:r>
              <a:rPr lang="en-US" sz="4000" dirty="0"/>
              <a:t>Simplicity</a:t>
            </a:r>
          </a:p>
        </p:txBody>
      </p:sp>
      <p:sp>
        <p:nvSpPr>
          <p:cNvPr id="3" name="Content Placeholder 2"/>
          <p:cNvSpPr>
            <a:spLocks noGrp="1"/>
          </p:cNvSpPr>
          <p:nvPr>
            <p:ph type="body" sz="half" idx="2"/>
          </p:nvPr>
        </p:nvSpPr>
        <p:spPr>
          <a:xfrm>
            <a:off x="970149" y="2022886"/>
            <a:ext cx="10953265" cy="4540876"/>
          </a:xfrm>
        </p:spPr>
        <p:txBody>
          <a:bodyPr>
            <a:normAutofit/>
          </a:bodyPr>
          <a:lstStyle/>
          <a:p>
            <a:pPr>
              <a:lnSpc>
                <a:spcPct val="100000"/>
              </a:lnSpc>
            </a:pPr>
            <a:r>
              <a:rPr lang="en-US" sz="2000" dirty="0"/>
              <a:t>If something is less complicated, it’s less likely to have problems and easier to </a:t>
            </a:r>
            <a:r>
              <a:rPr lang="en-US" sz="2000" dirty="0" smtClean="0"/>
              <a:t>troubleshoot </a:t>
            </a:r>
            <a:r>
              <a:rPr lang="en-US" sz="2000" dirty="0"/>
              <a:t>and fix</a:t>
            </a:r>
            <a:r>
              <a:rPr lang="en-US" sz="2000" dirty="0" smtClean="0"/>
              <a:t>.</a:t>
            </a:r>
          </a:p>
          <a:p>
            <a:pPr>
              <a:lnSpc>
                <a:spcPct val="110000"/>
              </a:lnSpc>
            </a:pPr>
            <a:endParaRPr lang="en-US" sz="2000" dirty="0"/>
          </a:p>
          <a:p>
            <a:pPr marL="0" lvl="1" eaLnBrk="0" hangingPunct="0">
              <a:lnSpc>
                <a:spcPct val="110000"/>
              </a:lnSpc>
            </a:pPr>
            <a:r>
              <a:rPr lang="en-US" sz="1800" dirty="0"/>
              <a:t>When designing a product, hardware of software, simplicity should be a goal. </a:t>
            </a:r>
          </a:p>
          <a:p>
            <a:pPr marL="0" lvl="1" eaLnBrk="0" hangingPunct="0">
              <a:lnSpc>
                <a:spcPct val="110000"/>
              </a:lnSpc>
            </a:pPr>
            <a:r>
              <a:rPr lang="en-US" sz="1800" dirty="0"/>
              <a:t>Simplicity </a:t>
            </a:r>
            <a:r>
              <a:rPr lang="en-US" sz="1800" dirty="0" smtClean="0"/>
              <a:t>makes it possible to </a:t>
            </a:r>
            <a:r>
              <a:rPr lang="en-US" sz="1800" dirty="0"/>
              <a:t>better understand hardware and software. </a:t>
            </a:r>
            <a:endParaRPr lang="en-US" sz="1800" dirty="0" smtClean="0"/>
          </a:p>
          <a:p>
            <a:pPr marL="0" lvl="1" eaLnBrk="0" hangingPunct="0">
              <a:lnSpc>
                <a:spcPct val="110000"/>
              </a:lnSpc>
            </a:pPr>
            <a:r>
              <a:rPr lang="en-US" sz="1800" dirty="0" smtClean="0"/>
              <a:t>It is easier for software engineers to update the code when requirements change without </a:t>
            </a:r>
            <a:r>
              <a:rPr lang="en-US" sz="1800" dirty="0"/>
              <a:t>the clutter of unnecessarily complicated code and </a:t>
            </a:r>
            <a:r>
              <a:rPr lang="en-US" sz="1800" dirty="0" smtClean="0"/>
              <a:t>interfaces. </a:t>
            </a:r>
          </a:p>
          <a:p>
            <a:pPr marL="0" lvl="1" eaLnBrk="0" hangingPunct="0">
              <a:lnSpc>
                <a:spcPct val="110000"/>
              </a:lnSpc>
            </a:pPr>
            <a:r>
              <a:rPr lang="en-US" sz="1800" dirty="0" smtClean="0"/>
              <a:t>It is </a:t>
            </a:r>
            <a:r>
              <a:rPr lang="en-US" sz="1800" dirty="0"/>
              <a:t>easier </a:t>
            </a:r>
            <a:r>
              <a:rPr lang="en-US" sz="1800" dirty="0" smtClean="0"/>
              <a:t>for testers to </a:t>
            </a:r>
            <a:r>
              <a:rPr lang="en-US" sz="1800" dirty="0"/>
              <a:t>understand </a:t>
            </a:r>
            <a:r>
              <a:rPr lang="en-US" sz="1800" dirty="0" smtClean="0"/>
              <a:t>the code</a:t>
            </a:r>
            <a:r>
              <a:rPr lang="en-US" sz="1800" dirty="0"/>
              <a:t> </a:t>
            </a:r>
            <a:r>
              <a:rPr lang="en-US" sz="1800" dirty="0" smtClean="0"/>
              <a:t>and spot </a:t>
            </a:r>
            <a:r>
              <a:rPr lang="en-US" sz="1800" dirty="0"/>
              <a:t>problems sooner. </a:t>
            </a:r>
            <a:endParaRPr lang="en-US" sz="1800" dirty="0" smtClean="0"/>
          </a:p>
          <a:p>
            <a:pPr marL="0" lvl="1" eaLnBrk="0" hangingPunct="0">
              <a:lnSpc>
                <a:spcPct val="110000"/>
              </a:lnSpc>
            </a:pPr>
            <a:r>
              <a:rPr lang="en-US" sz="1800" dirty="0" smtClean="0"/>
              <a:t>By </a:t>
            </a:r>
            <a:r>
              <a:rPr lang="en-US" sz="1800" dirty="0"/>
              <a:t>keeping software </a:t>
            </a:r>
            <a:r>
              <a:rPr lang="en-US" sz="1800" dirty="0" smtClean="0"/>
              <a:t>simple and focused, reliability </a:t>
            </a:r>
            <a:r>
              <a:rPr lang="en-US" sz="1800" dirty="0"/>
              <a:t>and security </a:t>
            </a:r>
            <a:r>
              <a:rPr lang="en-US" sz="1800" dirty="0" smtClean="0"/>
              <a:t>are </a:t>
            </a:r>
            <a:r>
              <a:rPr lang="en-US" sz="1800" dirty="0"/>
              <a:t>greatly increased.</a:t>
            </a:r>
          </a:p>
          <a:p>
            <a:pPr>
              <a:lnSpc>
                <a:spcPct val="110000"/>
              </a:lnSpc>
            </a:pP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3749841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95" y="-187984"/>
            <a:ext cx="10146187" cy="1866855"/>
          </a:xfrm>
        </p:spPr>
        <p:txBody>
          <a:bodyPr>
            <a:normAutofit/>
          </a:bodyPr>
          <a:lstStyle/>
          <a:p>
            <a:r>
              <a:rPr lang="en-US" sz="4000" dirty="0"/>
              <a:t>Minimization</a:t>
            </a:r>
          </a:p>
        </p:txBody>
      </p:sp>
      <p:sp>
        <p:nvSpPr>
          <p:cNvPr id="3" name="Content Placeholder 2"/>
          <p:cNvSpPr>
            <a:spLocks noGrp="1"/>
          </p:cNvSpPr>
          <p:nvPr>
            <p:ph type="body" sz="half" idx="2"/>
          </p:nvPr>
        </p:nvSpPr>
        <p:spPr>
          <a:xfrm>
            <a:off x="1024469" y="2040993"/>
            <a:ext cx="10799359" cy="4613305"/>
          </a:xfrm>
        </p:spPr>
        <p:txBody>
          <a:bodyPr>
            <a:normAutofit/>
          </a:bodyPr>
          <a:lstStyle/>
          <a:p>
            <a:pPr>
              <a:lnSpc>
                <a:spcPct val="120000"/>
              </a:lnSpc>
            </a:pPr>
            <a:r>
              <a:rPr lang="en-US" sz="2000" dirty="0"/>
              <a:t>Minimization’s goal is to simplify and decrease the number of ways the software can be exploited</a:t>
            </a:r>
            <a:r>
              <a:rPr lang="en-US" sz="2000" dirty="0" smtClean="0"/>
              <a:t>.</a:t>
            </a:r>
            <a:endParaRPr lang="en-US" sz="2000" dirty="0"/>
          </a:p>
          <a:p>
            <a:pPr>
              <a:lnSpc>
                <a:spcPct val="110000"/>
              </a:lnSpc>
              <a:spcBef>
                <a:spcPts val="1800"/>
              </a:spcBef>
              <a:spcAft>
                <a:spcPts val="600"/>
              </a:spcAft>
            </a:pPr>
            <a:r>
              <a:rPr lang="en-US" sz="1800" dirty="0"/>
              <a:t>I</a:t>
            </a:r>
            <a:r>
              <a:rPr lang="en-US" sz="1800" dirty="0" smtClean="0"/>
              <a:t>mproves </a:t>
            </a:r>
            <a:r>
              <a:rPr lang="en-US" sz="1800" dirty="0"/>
              <a:t>security by reducing the number of things that can go </a:t>
            </a:r>
            <a:r>
              <a:rPr lang="en-US" sz="1800" dirty="0" smtClean="0"/>
              <a:t>wrong: </a:t>
            </a:r>
          </a:p>
          <a:p>
            <a:pPr marL="342900" indent="-342900">
              <a:lnSpc>
                <a:spcPct val="110000"/>
              </a:lnSpc>
              <a:spcBef>
                <a:spcPts val="600"/>
              </a:spcBef>
              <a:buFont typeface="Garamond" pitchFamily="18" charset="0"/>
              <a:buChar char="–"/>
            </a:pPr>
            <a:r>
              <a:rPr lang="en-US" dirty="0" smtClean="0"/>
              <a:t>the </a:t>
            </a:r>
            <a:r>
              <a:rPr lang="en-US" dirty="0"/>
              <a:t>number of points open to </a:t>
            </a:r>
            <a:r>
              <a:rPr lang="en-US" dirty="0" smtClean="0"/>
              <a:t>attack</a:t>
            </a:r>
          </a:p>
          <a:p>
            <a:pPr marL="342900" indent="-342900">
              <a:lnSpc>
                <a:spcPct val="110000"/>
              </a:lnSpc>
              <a:spcBef>
                <a:spcPts val="600"/>
              </a:spcBef>
              <a:buFont typeface="Garamond" pitchFamily="18" charset="0"/>
              <a:buChar char="–"/>
            </a:pPr>
            <a:r>
              <a:rPr lang="en-US" dirty="0" smtClean="0"/>
              <a:t>the </a:t>
            </a:r>
            <a:r>
              <a:rPr lang="en-US" dirty="0"/>
              <a:t>duration of high-risk </a:t>
            </a:r>
            <a:r>
              <a:rPr lang="en-US" dirty="0" smtClean="0"/>
              <a:t>exposure</a:t>
            </a:r>
          </a:p>
          <a:p>
            <a:pPr marL="342900" indent="-342900">
              <a:lnSpc>
                <a:spcPct val="110000"/>
              </a:lnSpc>
              <a:spcBef>
                <a:spcPts val="600"/>
              </a:spcBef>
              <a:buFont typeface="Garamond" pitchFamily="18" charset="0"/>
              <a:buChar char="–"/>
            </a:pPr>
            <a:r>
              <a:rPr lang="en-US" dirty="0" smtClean="0"/>
              <a:t>the </a:t>
            </a:r>
            <a:r>
              <a:rPr lang="en-US" dirty="0"/>
              <a:t>value of the assets </a:t>
            </a:r>
            <a:r>
              <a:rPr lang="en-US" dirty="0" smtClean="0"/>
              <a:t>that have </a:t>
            </a:r>
            <a:r>
              <a:rPr lang="en-US" dirty="0"/>
              <a:t>to </a:t>
            </a:r>
            <a:r>
              <a:rPr lang="en-US" dirty="0" smtClean="0"/>
              <a:t>be protected,</a:t>
            </a:r>
            <a:r>
              <a:rPr lang="en-US" baseline="30000" dirty="0" smtClean="0">
                <a:hlinkClick r:id="rId2"/>
              </a:rPr>
              <a:t>1</a:t>
            </a:r>
            <a:r>
              <a:rPr lang="en-US" dirty="0"/>
              <a:t> and </a:t>
            </a:r>
            <a:endParaRPr lang="en-US" dirty="0" smtClean="0"/>
          </a:p>
          <a:p>
            <a:pPr marL="342900" indent="-342900">
              <a:lnSpc>
                <a:spcPct val="110000"/>
              </a:lnSpc>
              <a:spcBef>
                <a:spcPts val="600"/>
              </a:spcBef>
              <a:buFont typeface="Garamond" pitchFamily="18" charset="0"/>
              <a:buChar char="–"/>
            </a:pPr>
            <a:r>
              <a:rPr lang="en-US" dirty="0" smtClean="0"/>
              <a:t>the </a:t>
            </a:r>
            <a:r>
              <a:rPr lang="en-US" dirty="0"/>
              <a:t>consequences of failures. </a:t>
            </a:r>
            <a:endParaRPr lang="en-US" dirty="0" smtClean="0"/>
          </a:p>
          <a:p>
            <a:pPr>
              <a:lnSpc>
                <a:spcPct val="110000"/>
              </a:lnSpc>
            </a:pPr>
            <a:r>
              <a:rPr lang="en-US" sz="1800" dirty="0" smtClean="0"/>
              <a:t>Every </a:t>
            </a:r>
            <a:r>
              <a:rPr lang="en-US" sz="1800" dirty="0"/>
              <a:t>piece of </a:t>
            </a:r>
            <a:r>
              <a:rPr lang="en-US" sz="1800" dirty="0" smtClean="0"/>
              <a:t>information stored </a:t>
            </a:r>
            <a:r>
              <a:rPr lang="en-US" sz="1800" dirty="0"/>
              <a:t>and every bit of complexity </a:t>
            </a:r>
            <a:r>
              <a:rPr lang="en-US" sz="1800" dirty="0" smtClean="0"/>
              <a:t>added </a:t>
            </a:r>
            <a:r>
              <a:rPr lang="en-US" sz="1800" dirty="0"/>
              <a:t>comes </a:t>
            </a:r>
            <a:r>
              <a:rPr lang="en-US" sz="1800" dirty="0" smtClean="0"/>
              <a:t>at </a:t>
            </a:r>
            <a:r>
              <a:rPr lang="en-US" sz="1800" dirty="0"/>
              <a:t>a cost, </a:t>
            </a:r>
            <a:r>
              <a:rPr lang="en-US" sz="1800" dirty="0" smtClean="0"/>
              <a:t>that </a:t>
            </a:r>
            <a:r>
              <a:rPr lang="en-US" sz="1800" dirty="0"/>
              <a:t>must be weighed against the </a:t>
            </a:r>
            <a:r>
              <a:rPr lang="en-US" sz="1800" dirty="0" smtClean="0"/>
              <a:t>benefits provided.</a:t>
            </a:r>
            <a:r>
              <a:rPr lang="en-US" sz="1800" dirty="0"/>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136471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7359" y="36212"/>
            <a:ext cx="10257618" cy="2593975"/>
          </a:xfrm>
        </p:spPr>
        <p:txBody>
          <a:bodyPr/>
          <a:lstStyle/>
          <a:p>
            <a:r>
              <a:rPr lang="en-US" sz="5400" dirty="0" smtClean="0"/>
              <a:t>Virtualization and Cloud </a:t>
            </a:r>
            <a:r>
              <a:rPr lang="en-US" sz="5400" dirty="0" smtClean="0"/>
              <a:t>Computing           </a:t>
            </a:r>
            <a:r>
              <a:rPr lang="en-US" dirty="0" smtClean="0"/>
              <a:t> </a:t>
            </a:r>
            <a:r>
              <a:rPr lang="en-US" sz="4400" dirty="0" smtClean="0"/>
              <a:t>an application</a:t>
            </a:r>
            <a:endParaRPr lang="en-US" sz="4400" dirty="0"/>
          </a:p>
        </p:txBody>
      </p:sp>
    </p:spTree>
    <p:extLst>
      <p:ext uri="{BB962C8B-B14F-4D97-AF65-F5344CB8AC3E}">
        <p14:creationId xmlns:p14="http://schemas.microsoft.com/office/powerpoint/2010/main" val="1889196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609600" y="1745048"/>
            <a:ext cx="10972800" cy="2826945"/>
          </a:xfrm>
        </p:spPr>
        <p:txBody>
          <a:bodyPr>
            <a:normAutofit/>
          </a:bodyPr>
          <a:lstStyle/>
          <a:p>
            <a:pPr algn="just"/>
            <a:r>
              <a:rPr lang="en-US" dirty="0" smtClean="0">
                <a:solidFill>
                  <a:srgbClr val="FF0000"/>
                </a:solidFill>
              </a:rPr>
              <a:t>Virtualization</a:t>
            </a:r>
            <a:r>
              <a:rPr lang="en-US" dirty="0" smtClean="0"/>
              <a:t> is the ability to run multiple operating systems on a single physical system and share the underlying hardware </a:t>
            </a:r>
            <a:r>
              <a:rPr lang="en-US" dirty="0" smtClean="0"/>
              <a:t>resources</a:t>
            </a:r>
            <a:endParaRPr lang="en-US" dirty="0" smtClean="0"/>
          </a:p>
          <a:p>
            <a:r>
              <a:rPr lang="en-US" dirty="0" smtClean="0"/>
              <a:t>It is the process by which one computer hosts the appearance of many computers.</a:t>
            </a:r>
          </a:p>
          <a:p>
            <a:pPr algn="just"/>
            <a:r>
              <a:rPr lang="en-US" dirty="0">
                <a:cs typeface="Arial" charset="0"/>
              </a:rPr>
              <a:t>V</a:t>
            </a:r>
            <a:r>
              <a:rPr lang="en-US" dirty="0" smtClean="0">
                <a:cs typeface="Arial" charset="0"/>
              </a:rPr>
              <a:t>irtualization is used to improve IT throughput and costs by using physical resources as a pool from which virtual resources can be allocated.</a:t>
            </a:r>
            <a:endParaRPr lang="en-US" dirty="0"/>
          </a:p>
          <a:p>
            <a:pPr marL="0" indent="0">
              <a:buNone/>
            </a:pPr>
            <a:endParaRPr lang="en-US" dirty="0" smtClean="0"/>
          </a:p>
        </p:txBody>
      </p:sp>
    </p:spTree>
    <p:extLst>
      <p:ext uri="{BB962C8B-B14F-4D97-AF65-F5344CB8AC3E}">
        <p14:creationId xmlns:p14="http://schemas.microsoft.com/office/powerpoint/2010/main" val="1236879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0301" y="1545352"/>
            <a:ext cx="4302224" cy="3656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Virtualization Architecture</a:t>
            </a:r>
            <a:endParaRPr lang="en-US" dirty="0"/>
          </a:p>
        </p:txBody>
      </p:sp>
      <p:sp>
        <p:nvSpPr>
          <p:cNvPr id="16" name="Text Box 6"/>
          <p:cNvSpPr txBox="1">
            <a:spLocks noChangeArrowheads="1"/>
          </p:cNvSpPr>
          <p:nvPr/>
        </p:nvSpPr>
        <p:spPr bwMode="auto">
          <a:xfrm>
            <a:off x="90532" y="1596804"/>
            <a:ext cx="8790917" cy="437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79388" indent="-179388" eaLnBrk="0" hangingPunct="0">
              <a:defRPr sz="2400" b="1">
                <a:solidFill>
                  <a:schemeClr val="tx1"/>
                </a:solidFill>
                <a:latin typeface="Arial" charset="0"/>
                <a:ea typeface="ＭＳ Ｐゴシック" charset="0"/>
                <a:cs typeface="Arial" charset="0"/>
              </a:defRPr>
            </a:lvl1pPr>
            <a:lvl2pPr marL="37931725" indent="-37474525" eaLnBrk="0" hangingPunct="0">
              <a:defRPr sz="2400" b="1">
                <a:solidFill>
                  <a:schemeClr val="tx1"/>
                </a:solidFill>
                <a:latin typeface="Arial" charset="0"/>
                <a:ea typeface="Arial" charset="0"/>
                <a:cs typeface="Arial" charset="0"/>
              </a:defRPr>
            </a:lvl2pPr>
            <a:lvl3pPr eaLnBrk="0" hangingPunct="0">
              <a:defRPr sz="2400" b="1">
                <a:solidFill>
                  <a:schemeClr val="tx1"/>
                </a:solidFill>
                <a:latin typeface="Arial" charset="0"/>
                <a:ea typeface="Arial" charset="0"/>
                <a:cs typeface="Arial" charset="0"/>
              </a:defRPr>
            </a:lvl3pPr>
            <a:lvl4pPr eaLnBrk="0" hangingPunct="0">
              <a:defRPr sz="2400" b="1">
                <a:solidFill>
                  <a:schemeClr val="tx1"/>
                </a:solidFill>
                <a:latin typeface="Arial" charset="0"/>
                <a:ea typeface="Arial" charset="0"/>
                <a:cs typeface="Arial" charset="0"/>
              </a:defRPr>
            </a:lvl4pPr>
            <a:lvl5pPr eaLnBrk="0" hangingPunct="0">
              <a:defRPr sz="2400" b="1">
                <a:solidFill>
                  <a:schemeClr val="tx1"/>
                </a:solidFill>
                <a:latin typeface="Arial" charset="0"/>
                <a:ea typeface="Arial" charset="0"/>
                <a:cs typeface="Arial" charset="0"/>
              </a:defRPr>
            </a:lvl5pPr>
            <a:lvl6pPr marL="457200" eaLnBrk="0" fontAlgn="base" hangingPunct="0">
              <a:spcBef>
                <a:spcPct val="0"/>
              </a:spcBef>
              <a:spcAft>
                <a:spcPct val="0"/>
              </a:spcAft>
              <a:defRPr sz="2400" b="1">
                <a:solidFill>
                  <a:schemeClr val="tx1"/>
                </a:solidFill>
                <a:latin typeface="Arial" charset="0"/>
                <a:ea typeface="Arial" charset="0"/>
                <a:cs typeface="Arial" charset="0"/>
              </a:defRPr>
            </a:lvl6pPr>
            <a:lvl7pPr marL="914400" eaLnBrk="0" fontAlgn="base" hangingPunct="0">
              <a:spcBef>
                <a:spcPct val="0"/>
              </a:spcBef>
              <a:spcAft>
                <a:spcPct val="0"/>
              </a:spcAft>
              <a:defRPr sz="2400" b="1">
                <a:solidFill>
                  <a:schemeClr val="tx1"/>
                </a:solidFill>
                <a:latin typeface="Arial" charset="0"/>
                <a:ea typeface="Arial" charset="0"/>
                <a:cs typeface="Arial" charset="0"/>
              </a:defRPr>
            </a:lvl7pPr>
            <a:lvl8pPr marL="1371600" eaLnBrk="0" fontAlgn="base" hangingPunct="0">
              <a:spcBef>
                <a:spcPct val="0"/>
              </a:spcBef>
              <a:spcAft>
                <a:spcPct val="0"/>
              </a:spcAft>
              <a:defRPr sz="2400" b="1">
                <a:solidFill>
                  <a:schemeClr val="tx1"/>
                </a:solidFill>
                <a:latin typeface="Arial" charset="0"/>
                <a:ea typeface="Arial" charset="0"/>
                <a:cs typeface="Arial" charset="0"/>
              </a:defRPr>
            </a:lvl8pPr>
            <a:lvl9pPr marL="1828800" eaLnBrk="0" fontAlgn="base" hangingPunct="0">
              <a:spcBef>
                <a:spcPct val="0"/>
              </a:spcBef>
              <a:spcAft>
                <a:spcPct val="0"/>
              </a:spcAft>
              <a:defRPr sz="2400" b="1">
                <a:solidFill>
                  <a:schemeClr val="tx1"/>
                </a:solidFill>
                <a:latin typeface="Arial" charset="0"/>
                <a:ea typeface="Arial" charset="0"/>
                <a:cs typeface="Arial" charset="0"/>
              </a:defRPr>
            </a:lvl9pPr>
          </a:lstStyle>
          <a:p>
            <a:pPr marL="274320" indent="-228600">
              <a:spcBef>
                <a:spcPts val="650"/>
              </a:spcBef>
              <a:spcAft>
                <a:spcPts val="650"/>
              </a:spcAft>
              <a:buFont typeface="Arial" pitchFamily="34" charset="0"/>
              <a:buChar char="•"/>
            </a:pPr>
            <a:r>
              <a:rPr lang="en-US" sz="2000" b="0" dirty="0">
                <a:latin typeface="+mn-lt"/>
                <a:ea typeface="+mn-ea"/>
                <a:cs typeface="+mn-cs"/>
              </a:rPr>
              <a:t>A </a:t>
            </a:r>
            <a:r>
              <a:rPr lang="en-US" sz="2000" b="0" dirty="0" smtClean="0">
                <a:latin typeface="+mn-lt"/>
                <a:ea typeface="+mn-ea"/>
                <a:cs typeface="+mn-cs"/>
              </a:rPr>
              <a:t>Virtual machine (VM) </a:t>
            </a:r>
            <a:r>
              <a:rPr lang="en-US" sz="2000" b="0" dirty="0">
                <a:latin typeface="+mn-lt"/>
                <a:ea typeface="+mn-ea"/>
                <a:cs typeface="+mn-cs"/>
              </a:rPr>
              <a:t>is an </a:t>
            </a:r>
            <a:r>
              <a:rPr lang="en-US" sz="2000" b="0" dirty="0" smtClean="0">
                <a:latin typeface="+mn-lt"/>
                <a:ea typeface="+mn-ea"/>
                <a:cs typeface="+mn-cs"/>
              </a:rPr>
              <a:t>isolated runtime environment </a:t>
            </a:r>
            <a:r>
              <a:rPr lang="en-US" sz="2000" b="0" dirty="0">
                <a:latin typeface="+mn-lt"/>
                <a:ea typeface="+mn-ea"/>
                <a:cs typeface="+mn-cs"/>
              </a:rPr>
              <a:t>(guest </a:t>
            </a:r>
            <a:r>
              <a:rPr lang="en-US" sz="2000" b="0" dirty="0" smtClean="0">
                <a:latin typeface="+mn-lt"/>
                <a:ea typeface="+mn-ea"/>
                <a:cs typeface="+mn-cs"/>
              </a:rPr>
              <a:t>                         OS </a:t>
            </a:r>
            <a:r>
              <a:rPr lang="en-US" sz="2000" b="0" dirty="0">
                <a:latin typeface="+mn-lt"/>
                <a:ea typeface="+mn-ea"/>
                <a:cs typeface="+mn-cs"/>
              </a:rPr>
              <a:t>and applications) </a:t>
            </a:r>
          </a:p>
          <a:p>
            <a:pPr marL="274320" indent="-228600">
              <a:spcBef>
                <a:spcPts val="650"/>
              </a:spcBef>
              <a:spcAft>
                <a:spcPts val="650"/>
              </a:spcAft>
              <a:buFont typeface="Arial" pitchFamily="34" charset="0"/>
              <a:buChar char="•"/>
            </a:pPr>
            <a:r>
              <a:rPr lang="en-US" sz="2000" b="0" dirty="0">
                <a:latin typeface="+mn-lt"/>
                <a:ea typeface="+mn-ea"/>
                <a:cs typeface="+mn-cs"/>
              </a:rPr>
              <a:t>Multiple virtual systems (VMs) </a:t>
            </a:r>
            <a:r>
              <a:rPr lang="en-US" sz="2000" b="0" dirty="0" smtClean="0">
                <a:latin typeface="+mn-lt"/>
                <a:ea typeface="+mn-ea"/>
                <a:cs typeface="+mn-cs"/>
              </a:rPr>
              <a:t>can </a:t>
            </a:r>
            <a:r>
              <a:rPr lang="en-US" sz="2000" b="0" dirty="0">
                <a:latin typeface="+mn-lt"/>
                <a:ea typeface="+mn-ea"/>
                <a:cs typeface="+mn-cs"/>
              </a:rPr>
              <a:t>run on a </a:t>
            </a:r>
            <a:r>
              <a:rPr lang="en-US" sz="2000" b="0" dirty="0" smtClean="0">
                <a:latin typeface="+mn-lt"/>
                <a:ea typeface="+mn-ea"/>
                <a:cs typeface="+mn-cs"/>
              </a:rPr>
              <a:t>single </a:t>
            </a:r>
            <a:r>
              <a:rPr lang="en-US" sz="2000" b="0" dirty="0">
                <a:latin typeface="+mn-lt"/>
                <a:ea typeface="+mn-ea"/>
                <a:cs typeface="+mn-cs"/>
              </a:rPr>
              <a:t>physical system </a:t>
            </a:r>
            <a:endParaRPr lang="en-US" sz="2000" b="0" dirty="0" smtClean="0">
              <a:latin typeface="+mn-lt"/>
              <a:ea typeface="+mn-ea"/>
              <a:cs typeface="+mn-cs"/>
            </a:endParaRPr>
          </a:p>
          <a:p>
            <a:pPr marL="274320" indent="-228600">
              <a:spcBef>
                <a:spcPts val="650"/>
              </a:spcBef>
              <a:spcAft>
                <a:spcPts val="650"/>
              </a:spcAft>
              <a:buFont typeface="Arial" pitchFamily="34" charset="0"/>
              <a:buChar char="•"/>
            </a:pPr>
            <a:r>
              <a:rPr lang="en-US" sz="2000" b="0" dirty="0" smtClean="0">
                <a:latin typeface="+mn-lt"/>
              </a:rPr>
              <a:t>A </a:t>
            </a:r>
            <a:r>
              <a:rPr lang="en-US" sz="2000" b="0" dirty="0">
                <a:solidFill>
                  <a:srgbClr val="FF0000"/>
                </a:solidFill>
                <a:latin typeface="+mn-lt"/>
              </a:rPr>
              <a:t>hypervisor,</a:t>
            </a:r>
            <a:r>
              <a:rPr lang="en-US" sz="2000" b="0" dirty="0">
                <a:latin typeface="+mn-lt"/>
              </a:rPr>
              <a:t> </a:t>
            </a:r>
            <a:r>
              <a:rPr lang="en-US" sz="2000" b="0" dirty="0" smtClean="0">
                <a:latin typeface="+mn-lt"/>
              </a:rPr>
              <a:t>or </a:t>
            </a:r>
            <a:r>
              <a:rPr lang="en-US" sz="2000" b="0" dirty="0">
                <a:latin typeface="+mn-lt"/>
              </a:rPr>
              <a:t>virtual machine </a:t>
            </a:r>
            <a:r>
              <a:rPr lang="en-US" sz="2000" b="0" dirty="0" smtClean="0">
                <a:latin typeface="+mn-lt"/>
              </a:rPr>
              <a:t>manager/monitor </a:t>
            </a:r>
            <a:r>
              <a:rPr lang="en-US" sz="2000" b="0" dirty="0">
                <a:latin typeface="+mn-lt"/>
              </a:rPr>
              <a:t>(VMM</a:t>
            </a:r>
            <a:r>
              <a:rPr lang="en-US" sz="2000" b="0" dirty="0" smtClean="0">
                <a:latin typeface="+mn-lt"/>
              </a:rPr>
              <a:t>), </a:t>
            </a:r>
            <a:r>
              <a:rPr lang="en-US" sz="2000" b="0" dirty="0">
                <a:latin typeface="+mn-lt"/>
              </a:rPr>
              <a:t>is a </a:t>
            </a:r>
            <a:r>
              <a:rPr lang="en-US" sz="2000" b="0" dirty="0" smtClean="0">
                <a:latin typeface="+mn-lt"/>
              </a:rPr>
              <a:t>                       program </a:t>
            </a:r>
            <a:r>
              <a:rPr lang="en-US" sz="2000" b="0" dirty="0">
                <a:latin typeface="+mn-lt"/>
              </a:rPr>
              <a:t>that </a:t>
            </a:r>
            <a:r>
              <a:rPr lang="en-US" sz="2000" b="0" dirty="0" smtClean="0">
                <a:latin typeface="+mn-lt"/>
              </a:rPr>
              <a:t>allows multiple OS </a:t>
            </a:r>
            <a:r>
              <a:rPr lang="en-US" sz="2000" b="0" dirty="0">
                <a:latin typeface="+mn-lt"/>
              </a:rPr>
              <a:t>to share a single hardware </a:t>
            </a:r>
            <a:r>
              <a:rPr lang="en-US" sz="2000" b="0" dirty="0" smtClean="0">
                <a:latin typeface="+mn-lt"/>
              </a:rPr>
              <a:t>host</a:t>
            </a:r>
            <a:r>
              <a:rPr lang="en-US" sz="2000" b="0" dirty="0">
                <a:latin typeface="+mn-lt"/>
              </a:rPr>
              <a:t>. </a:t>
            </a:r>
            <a:endParaRPr lang="en-US" sz="2000" b="0" dirty="0" smtClean="0">
              <a:latin typeface="+mn-lt"/>
            </a:endParaRPr>
          </a:p>
          <a:p>
            <a:pPr marL="274320" indent="-228600">
              <a:spcBef>
                <a:spcPts val="650"/>
              </a:spcBef>
              <a:spcAft>
                <a:spcPts val="650"/>
              </a:spcAft>
              <a:buFont typeface="Arial" pitchFamily="34" charset="0"/>
              <a:buChar char="•"/>
            </a:pPr>
            <a:r>
              <a:rPr lang="en-US" sz="2000" b="0" dirty="0">
                <a:latin typeface="+mn-lt"/>
              </a:rPr>
              <a:t>Each </a:t>
            </a:r>
            <a:r>
              <a:rPr lang="en-US" sz="2000" b="0" dirty="0" smtClean="0">
                <a:latin typeface="+mn-lt"/>
              </a:rPr>
              <a:t>Guest OS </a:t>
            </a:r>
            <a:r>
              <a:rPr lang="en-US" sz="2000" b="0" dirty="0">
                <a:latin typeface="+mn-lt"/>
              </a:rPr>
              <a:t>appears to have the host's processor, memory, and </a:t>
            </a:r>
            <a:r>
              <a:rPr lang="en-US" sz="2000" b="0" dirty="0" smtClean="0">
                <a:latin typeface="+mn-lt"/>
              </a:rPr>
              <a:t>                            other </a:t>
            </a:r>
            <a:r>
              <a:rPr lang="en-US" sz="2000" b="0" dirty="0">
                <a:latin typeface="+mn-lt"/>
              </a:rPr>
              <a:t>resources all to itself. </a:t>
            </a:r>
            <a:endParaRPr lang="en-US" sz="2000" b="0" dirty="0" smtClean="0">
              <a:latin typeface="+mn-lt"/>
            </a:endParaRPr>
          </a:p>
          <a:p>
            <a:pPr marL="274320" indent="-228600">
              <a:spcBef>
                <a:spcPts val="650"/>
              </a:spcBef>
              <a:spcAft>
                <a:spcPts val="650"/>
              </a:spcAft>
              <a:buFont typeface="Arial" pitchFamily="34" charset="0"/>
              <a:buChar char="•"/>
            </a:pPr>
            <a:r>
              <a:rPr lang="en-US" sz="2000" b="0" dirty="0" smtClean="0">
                <a:latin typeface="+mn-lt"/>
              </a:rPr>
              <a:t>However</a:t>
            </a:r>
            <a:r>
              <a:rPr lang="en-US" sz="2000" b="0" dirty="0">
                <a:latin typeface="+mn-lt"/>
              </a:rPr>
              <a:t>, the hypervisor is actually controlling the host processor and resources, allocating what is needed to each operating system in turn and making sure that the </a:t>
            </a:r>
            <a:r>
              <a:rPr lang="en-US" sz="2000" b="0" dirty="0" smtClean="0">
                <a:latin typeface="+mn-lt"/>
              </a:rPr>
              <a:t>OS </a:t>
            </a:r>
            <a:r>
              <a:rPr lang="en-US" sz="2000" b="0" dirty="0">
                <a:latin typeface="+mn-lt"/>
              </a:rPr>
              <a:t>systems </a:t>
            </a:r>
            <a:r>
              <a:rPr lang="en-US" sz="2000" b="0" dirty="0" smtClean="0">
                <a:latin typeface="+mn-lt"/>
              </a:rPr>
              <a:t>(VMs</a:t>
            </a:r>
            <a:r>
              <a:rPr lang="en-US" sz="2000" b="0" dirty="0">
                <a:latin typeface="+mn-lt"/>
              </a:rPr>
              <a:t>) cannot disrupt each other. </a:t>
            </a:r>
          </a:p>
          <a:p>
            <a:pPr marL="274320" indent="-228600">
              <a:spcBef>
                <a:spcPts val="650"/>
              </a:spcBef>
              <a:spcAft>
                <a:spcPts val="650"/>
              </a:spcAft>
              <a:buFont typeface="Arial" pitchFamily="34" charset="0"/>
              <a:buChar char="•"/>
            </a:pPr>
            <a:endParaRPr lang="en-US" sz="2000" b="0" dirty="0">
              <a:latin typeface="+mn-lt"/>
              <a:ea typeface="+mn-ea"/>
              <a:cs typeface="+mn-cs"/>
            </a:endParaRPr>
          </a:p>
        </p:txBody>
      </p:sp>
    </p:spTree>
    <p:extLst>
      <p:ext uri="{BB962C8B-B14F-4D97-AF65-F5344CB8AC3E}">
        <p14:creationId xmlns:p14="http://schemas.microsoft.com/office/powerpoint/2010/main" val="772756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Virtualization</a:t>
            </a:r>
            <a:endParaRPr lang="en-US" dirty="0"/>
          </a:p>
        </p:txBody>
      </p:sp>
      <p:sp>
        <p:nvSpPr>
          <p:cNvPr id="3" name="Content Placeholder 2"/>
          <p:cNvSpPr>
            <a:spLocks noGrp="1"/>
          </p:cNvSpPr>
          <p:nvPr>
            <p:ph idx="1"/>
          </p:nvPr>
        </p:nvSpPr>
        <p:spPr>
          <a:xfrm>
            <a:off x="217283" y="1600200"/>
            <a:ext cx="11365117" cy="3911837"/>
          </a:xfrm>
        </p:spPr>
        <p:txBody>
          <a:bodyPr>
            <a:normAutofit/>
          </a:bodyPr>
          <a:lstStyle/>
          <a:p>
            <a:r>
              <a:rPr lang="en-US" sz="2400" dirty="0" smtClean="0"/>
              <a:t>Sharing of resources helps cost </a:t>
            </a:r>
            <a:r>
              <a:rPr lang="en-US" sz="2400" dirty="0" smtClean="0"/>
              <a:t>reduction</a:t>
            </a:r>
          </a:p>
          <a:p>
            <a:r>
              <a:rPr lang="en-US" sz="2400" u="sng" dirty="0" smtClean="0"/>
              <a:t>Domain Separation:</a:t>
            </a:r>
            <a:endParaRPr lang="en-US" sz="2400" u="sng" dirty="0" smtClean="0"/>
          </a:p>
          <a:p>
            <a:r>
              <a:rPr lang="en-US" sz="2400" u="sng" dirty="0" smtClean="0"/>
              <a:t>Process Isolation</a:t>
            </a:r>
            <a:r>
              <a:rPr lang="en-US" sz="2400" dirty="0" smtClean="0"/>
              <a:t>: </a:t>
            </a:r>
            <a:r>
              <a:rPr lang="en-US" sz="2400" dirty="0" smtClean="0"/>
              <a:t>VMs </a:t>
            </a:r>
            <a:r>
              <a:rPr lang="en-US" sz="2400" dirty="0" smtClean="0"/>
              <a:t>are isolated from each other as if they are </a:t>
            </a:r>
            <a:r>
              <a:rPr lang="en-US" sz="2400" dirty="0" smtClean="0"/>
              <a:t>virtu</a:t>
            </a:r>
            <a:r>
              <a:rPr lang="en-US" sz="2400" dirty="0" smtClean="0"/>
              <a:t>ally </a:t>
            </a:r>
            <a:r>
              <a:rPr lang="en-US" sz="2400" dirty="0" smtClean="0"/>
              <a:t>separated</a:t>
            </a:r>
          </a:p>
          <a:p>
            <a:r>
              <a:rPr lang="en-US" sz="2400" u="sng" dirty="0" smtClean="0"/>
              <a:t>Resource E</a:t>
            </a:r>
            <a:r>
              <a:rPr lang="en-US" sz="2400" u="sng" dirty="0" smtClean="0"/>
              <a:t>ncapsulation</a:t>
            </a:r>
            <a:r>
              <a:rPr lang="en-US" sz="2400" dirty="0" smtClean="0"/>
              <a:t>: </a:t>
            </a:r>
            <a:r>
              <a:rPr lang="en-US" sz="2400" dirty="0" smtClean="0"/>
              <a:t>VMs </a:t>
            </a:r>
            <a:r>
              <a:rPr lang="en-US" sz="2400" dirty="0" smtClean="0"/>
              <a:t>encapsulate a complete computing environment</a:t>
            </a:r>
          </a:p>
          <a:p>
            <a:r>
              <a:rPr lang="en-US" sz="2400" u="sng" dirty="0" smtClean="0"/>
              <a:t>Hardware Independence</a:t>
            </a:r>
            <a:r>
              <a:rPr lang="en-US" sz="2400" dirty="0" smtClean="0"/>
              <a:t>: </a:t>
            </a:r>
            <a:r>
              <a:rPr lang="en-US" sz="2400" dirty="0" smtClean="0"/>
              <a:t>VMs </a:t>
            </a:r>
            <a:r>
              <a:rPr lang="en-US" sz="2400" dirty="0" smtClean="0"/>
              <a:t>run independently of underlying hardware</a:t>
            </a:r>
          </a:p>
          <a:p>
            <a:r>
              <a:rPr lang="en-US" sz="2400" u="sng" dirty="0" smtClean="0"/>
              <a:t>Modularity-Portability</a:t>
            </a:r>
            <a:r>
              <a:rPr lang="en-US" sz="2400" dirty="0" smtClean="0"/>
              <a:t>: </a:t>
            </a:r>
            <a:r>
              <a:rPr lang="en-US" sz="2400" dirty="0" smtClean="0"/>
              <a:t>VMs </a:t>
            </a:r>
            <a:r>
              <a:rPr lang="en-US" sz="2400" dirty="0" smtClean="0"/>
              <a:t>can be migrated between different hosts. </a:t>
            </a:r>
            <a:endParaRPr lang="en-US" sz="2400" dirty="0"/>
          </a:p>
        </p:txBody>
      </p:sp>
    </p:spTree>
    <p:extLst>
      <p:ext uri="{BB962C8B-B14F-4D97-AF65-F5344CB8AC3E}">
        <p14:creationId xmlns:p14="http://schemas.microsoft.com/office/powerpoint/2010/main" val="1196158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2866"/>
            <a:ext cx="10972800" cy="1143000"/>
          </a:xfrm>
        </p:spPr>
        <p:txBody>
          <a:bodyPr>
            <a:normAutofit/>
          </a:bodyPr>
          <a:lstStyle/>
          <a:p>
            <a:r>
              <a:rPr lang="en-US" dirty="0" smtClean="0"/>
              <a:t>Virtualization in Cloud Computing</a:t>
            </a:r>
            <a:endParaRPr lang="en-US" dirty="0"/>
          </a:p>
        </p:txBody>
      </p:sp>
      <p:sp>
        <p:nvSpPr>
          <p:cNvPr id="3" name="Content Placeholder 2"/>
          <p:cNvSpPr>
            <a:spLocks noGrp="1"/>
          </p:cNvSpPr>
          <p:nvPr>
            <p:ph idx="1"/>
          </p:nvPr>
        </p:nvSpPr>
        <p:spPr>
          <a:xfrm>
            <a:off x="609600" y="1579274"/>
            <a:ext cx="11264929" cy="4405050"/>
          </a:xfrm>
        </p:spPr>
        <p:txBody>
          <a:bodyPr>
            <a:normAutofit/>
          </a:bodyPr>
          <a:lstStyle/>
          <a:p>
            <a:pPr marL="0" indent="0">
              <a:buNone/>
            </a:pPr>
            <a:r>
              <a:rPr lang="en-US" dirty="0" smtClean="0"/>
              <a:t>Cloud computing takes virtualization one step further:</a:t>
            </a:r>
          </a:p>
          <a:p>
            <a:r>
              <a:rPr lang="en-US" sz="2400" dirty="0" smtClean="0"/>
              <a:t>You don’t need to own the hardware</a:t>
            </a:r>
          </a:p>
          <a:p>
            <a:r>
              <a:rPr lang="en-US" sz="2400" dirty="0" smtClean="0"/>
              <a:t>Resources are rented as needed from a cloud</a:t>
            </a:r>
          </a:p>
          <a:p>
            <a:r>
              <a:rPr lang="en-US" sz="2400" dirty="0" smtClean="0"/>
              <a:t>Various providers allow creating virtual servers:</a:t>
            </a:r>
          </a:p>
          <a:p>
            <a:pPr lvl="1"/>
            <a:r>
              <a:rPr lang="en-US" sz="2000" dirty="0" smtClean="0"/>
              <a:t>Choose the OS and software </a:t>
            </a:r>
            <a:r>
              <a:rPr lang="en-US" sz="2000" dirty="0" smtClean="0"/>
              <a:t>that each </a:t>
            </a:r>
            <a:r>
              <a:rPr lang="en-US" sz="2000" dirty="0" smtClean="0"/>
              <a:t>instance will have</a:t>
            </a:r>
          </a:p>
          <a:p>
            <a:pPr lvl="1"/>
            <a:r>
              <a:rPr lang="en-US" sz="2000" dirty="0" smtClean="0"/>
              <a:t>The chosen OS will run on a large server farm</a:t>
            </a:r>
          </a:p>
          <a:p>
            <a:pPr lvl="1"/>
            <a:r>
              <a:rPr lang="en-US" sz="2000" dirty="0"/>
              <a:t>I</a:t>
            </a:r>
            <a:r>
              <a:rPr lang="en-US" sz="2000" dirty="0" smtClean="0"/>
              <a:t>nstantiate </a:t>
            </a:r>
            <a:r>
              <a:rPr lang="en-US" sz="2000" dirty="0" smtClean="0"/>
              <a:t>more virtual servers or shut down existing ones within minutes</a:t>
            </a:r>
          </a:p>
          <a:p>
            <a:r>
              <a:rPr lang="en-US" sz="2400" dirty="0" smtClean="0"/>
              <a:t>You get billed only for what you </a:t>
            </a:r>
            <a:r>
              <a:rPr lang="en-US" sz="2400" dirty="0" smtClean="0"/>
              <a:t>used.</a:t>
            </a:r>
            <a:endParaRPr lang="en-US" sz="2400" dirty="0" smtClean="0"/>
          </a:p>
        </p:txBody>
      </p:sp>
    </p:spTree>
    <p:extLst>
      <p:ext uri="{BB962C8B-B14F-4D97-AF65-F5344CB8AC3E}">
        <p14:creationId xmlns:p14="http://schemas.microsoft.com/office/powerpoint/2010/main" val="423685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68"/>
            <a:ext cx="10160000" cy="1143000"/>
          </a:xfrm>
        </p:spPr>
        <p:txBody>
          <a:bodyPr>
            <a:normAutofit/>
          </a:bodyPr>
          <a:lstStyle/>
          <a:p>
            <a:r>
              <a:rPr lang="en-US" dirty="0" smtClean="0"/>
              <a:t>Virtualization Security Challenges</a:t>
            </a:r>
            <a:endParaRPr lang="en-US" dirty="0"/>
          </a:p>
        </p:txBody>
      </p:sp>
      <p:sp>
        <p:nvSpPr>
          <p:cNvPr id="3" name="Content Placeholder 2"/>
          <p:cNvSpPr>
            <a:spLocks noGrp="1"/>
          </p:cNvSpPr>
          <p:nvPr>
            <p:ph idx="1"/>
          </p:nvPr>
        </p:nvSpPr>
        <p:spPr>
          <a:xfrm>
            <a:off x="245065" y="1980426"/>
            <a:ext cx="11629464" cy="5101129"/>
          </a:xfrm>
        </p:spPr>
        <p:txBody>
          <a:bodyPr>
            <a:normAutofit/>
          </a:bodyPr>
          <a:lstStyle/>
          <a:p>
            <a:pPr marL="0" indent="0">
              <a:spcBef>
                <a:spcPts val="1200"/>
              </a:spcBef>
              <a:spcAft>
                <a:spcPts val="600"/>
              </a:spcAft>
              <a:buNone/>
            </a:pPr>
            <a:r>
              <a:rPr lang="en-US" sz="2400" dirty="0" smtClean="0"/>
              <a:t>The </a:t>
            </a:r>
            <a:r>
              <a:rPr lang="en-US" sz="2400" dirty="0" smtClean="0">
                <a:solidFill>
                  <a:srgbClr val="FF0000"/>
                </a:solidFill>
              </a:rPr>
              <a:t>trusted computing base </a:t>
            </a:r>
            <a:r>
              <a:rPr lang="en-US" sz="2400" dirty="0" smtClean="0"/>
              <a:t>(TCB) of a virtual machine is too large.</a:t>
            </a:r>
          </a:p>
          <a:p>
            <a:r>
              <a:rPr lang="en-US" sz="2000" dirty="0" smtClean="0"/>
              <a:t>TCB: A small amount of software and hardware that security depends on and that we distinguish from a much larger amount that can misbehave without affecting </a:t>
            </a:r>
            <a:r>
              <a:rPr lang="en-US" sz="2000" dirty="0" smtClean="0"/>
              <a:t>security</a:t>
            </a:r>
            <a:endParaRPr lang="en-US" sz="2000" dirty="0" smtClean="0"/>
          </a:p>
          <a:p>
            <a:r>
              <a:rPr lang="en-US" sz="2000" dirty="0" smtClean="0"/>
              <a:t>Smaller </a:t>
            </a:r>
            <a:r>
              <a:rPr lang="en-US" sz="2000" dirty="0" smtClean="0"/>
              <a:t>TCB implies </a:t>
            </a:r>
            <a:r>
              <a:rPr lang="en-US" sz="2000" dirty="0" smtClean="0">
                <a:sym typeface="Wingdings"/>
              </a:rPr>
              <a:t>more </a:t>
            </a:r>
            <a:r>
              <a:rPr lang="en-US" sz="2000" dirty="0" smtClean="0">
                <a:sym typeface="Wingdings"/>
              </a:rPr>
              <a:t>security</a:t>
            </a:r>
          </a:p>
          <a:p>
            <a:pPr marL="0" indent="0">
              <a:buNone/>
            </a:pPr>
            <a:endParaRPr lang="en-US" altLang="zh-CN" dirty="0" smtClean="0">
              <a:sym typeface="Wingdings"/>
            </a:endParaRPr>
          </a:p>
        </p:txBody>
      </p:sp>
    </p:spTree>
    <p:extLst>
      <p:ext uri="{BB962C8B-B14F-4D97-AF65-F5344CB8AC3E}">
        <p14:creationId xmlns:p14="http://schemas.microsoft.com/office/powerpoint/2010/main" val="2871102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Z:\home\work\lectures\xenintro\arch.bmp"/>
          <p:cNvPicPr>
            <a:picLocks noChangeAspect="1" noChangeArrowheads="1"/>
          </p:cNvPicPr>
          <p:nvPr/>
        </p:nvPicPr>
        <p:blipFill>
          <a:blip r:embed="rId2" cstate="print"/>
          <a:srcRect t="1736" r="1215"/>
          <a:stretch>
            <a:fillRect/>
          </a:stretch>
        </p:blipFill>
        <p:spPr bwMode="auto">
          <a:xfrm>
            <a:off x="5651158" y="1663321"/>
            <a:ext cx="5504369" cy="2883411"/>
          </a:xfrm>
          <a:prstGeom prst="rect">
            <a:avLst/>
          </a:prstGeom>
          <a:noFill/>
          <a:ln w="9525">
            <a:noFill/>
            <a:miter lim="800000"/>
            <a:headEnd/>
            <a:tailEnd/>
          </a:ln>
        </p:spPr>
      </p:pic>
      <p:sp>
        <p:nvSpPr>
          <p:cNvPr id="5" name="标题 1"/>
          <p:cNvSpPr txBox="1">
            <a:spLocks/>
          </p:cNvSpPr>
          <p:nvPr/>
        </p:nvSpPr>
        <p:spPr>
          <a:xfrm>
            <a:off x="23622" y="509591"/>
            <a:ext cx="11266035" cy="56197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ltLang="zh-CN" dirty="0" err="1" smtClean="0">
                <a:latin typeface="+mn-lt"/>
              </a:rPr>
              <a:t>Xen</a:t>
            </a:r>
            <a:r>
              <a:rPr lang="en-US" altLang="zh-CN" dirty="0" smtClean="0">
                <a:latin typeface="+mn-lt"/>
              </a:rPr>
              <a:t> Virtualization </a:t>
            </a:r>
            <a:r>
              <a:rPr lang="en-US" altLang="zh-CN" dirty="0">
                <a:latin typeface="+mn-lt"/>
              </a:rPr>
              <a:t>A</a:t>
            </a:r>
            <a:r>
              <a:rPr lang="en-US" altLang="zh-CN" dirty="0" smtClean="0">
                <a:latin typeface="+mn-lt"/>
              </a:rPr>
              <a:t>rchitecture </a:t>
            </a:r>
            <a:r>
              <a:rPr lang="en-US" altLang="zh-CN" dirty="0">
                <a:latin typeface="+mn-lt"/>
              </a:rPr>
              <a:t>&amp;</a:t>
            </a:r>
            <a:r>
              <a:rPr lang="en-US" altLang="zh-CN" dirty="0" smtClean="0">
                <a:latin typeface="+mn-lt"/>
              </a:rPr>
              <a:t> </a:t>
            </a:r>
            <a:r>
              <a:rPr lang="en-US" altLang="zh-CN" dirty="0" smtClean="0">
                <a:latin typeface="+mn-lt"/>
              </a:rPr>
              <a:t>Threat </a:t>
            </a:r>
            <a:r>
              <a:rPr lang="en-US" altLang="zh-CN" dirty="0">
                <a:latin typeface="+mn-lt"/>
              </a:rPr>
              <a:t>M</a:t>
            </a:r>
            <a:r>
              <a:rPr lang="en-US" altLang="zh-CN" dirty="0" smtClean="0">
                <a:latin typeface="+mn-lt"/>
              </a:rPr>
              <a:t>odel</a:t>
            </a:r>
            <a:endParaRPr lang="en-US" altLang="zh-CN" dirty="0">
              <a:latin typeface="+mn-lt"/>
            </a:endParaRPr>
          </a:p>
        </p:txBody>
      </p:sp>
      <p:sp>
        <p:nvSpPr>
          <p:cNvPr id="6" name="内容占位符 2"/>
          <p:cNvSpPr txBox="1">
            <a:spLocks/>
          </p:cNvSpPr>
          <p:nvPr/>
        </p:nvSpPr>
        <p:spPr>
          <a:xfrm>
            <a:off x="227577" y="1582155"/>
            <a:ext cx="10908183" cy="480445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10000"/>
              </a:lnSpc>
            </a:pPr>
            <a:r>
              <a:rPr lang="en-US" altLang="zh-CN" sz="2000" dirty="0" err="1" smtClean="0"/>
              <a:t>Xen</a:t>
            </a:r>
            <a:r>
              <a:rPr lang="en-US" altLang="zh-CN" sz="2000" dirty="0" smtClean="0"/>
              <a:t> project hypervisor: open source</a:t>
            </a:r>
          </a:p>
          <a:p>
            <a:pPr>
              <a:lnSpc>
                <a:spcPct val="110000"/>
              </a:lnSpc>
            </a:pPr>
            <a:r>
              <a:rPr lang="en-US" altLang="zh-CN" sz="2000" dirty="0"/>
              <a:t>Management VM</a:t>
            </a:r>
            <a:r>
              <a:rPr lang="en-US" altLang="zh-CN" sz="2000" baseline="-25000" dirty="0"/>
              <a:t>0</a:t>
            </a:r>
            <a:r>
              <a:rPr lang="en-US" altLang="zh-CN" sz="2000" dirty="0"/>
              <a:t> – </a:t>
            </a:r>
            <a:r>
              <a:rPr lang="en-US" altLang="zh-CN" sz="2000" dirty="0" smtClean="0"/>
              <a:t>Dom0</a:t>
            </a:r>
          </a:p>
          <a:p>
            <a:pPr>
              <a:lnSpc>
                <a:spcPct val="110000"/>
              </a:lnSpc>
            </a:pPr>
            <a:r>
              <a:rPr lang="en-US" altLang="zh-CN" sz="2000" dirty="0" smtClean="0"/>
              <a:t>Hypervisor is in Dom0 and runs directly on                                                                                                                   the hardware. </a:t>
            </a:r>
          </a:p>
          <a:p>
            <a:pPr>
              <a:lnSpc>
                <a:spcPct val="110000"/>
              </a:lnSpc>
            </a:pPr>
            <a:r>
              <a:rPr lang="en-US" altLang="zh-CN" sz="2000" dirty="0" smtClean="0"/>
              <a:t>Is responsible for handling CPU, memory,                                                                                                                                timers and interrupts.</a:t>
            </a:r>
            <a:endParaRPr lang="en-US" altLang="zh-CN" sz="2000" dirty="0" smtClean="0"/>
          </a:p>
          <a:p>
            <a:pPr>
              <a:lnSpc>
                <a:spcPct val="110000"/>
              </a:lnSpc>
            </a:pPr>
            <a:r>
              <a:rPr lang="en-US" altLang="zh-CN" sz="2000" dirty="0" smtClean="0"/>
              <a:t>Guest </a:t>
            </a:r>
            <a:r>
              <a:rPr lang="en-US" altLang="zh-CN" sz="2000" dirty="0" err="1" smtClean="0"/>
              <a:t>VM</a:t>
            </a:r>
            <a:r>
              <a:rPr lang="en-US" altLang="zh-CN" sz="2000" baseline="-25000" dirty="0" err="1" smtClean="0"/>
              <a:t>i</a:t>
            </a:r>
            <a:r>
              <a:rPr lang="en-US" altLang="zh-CN" sz="2000" dirty="0" smtClean="0"/>
              <a:t> </a:t>
            </a:r>
            <a:r>
              <a:rPr lang="en-US" altLang="zh-CN" sz="2000" dirty="0" smtClean="0"/>
              <a:t>– </a:t>
            </a:r>
            <a:r>
              <a:rPr lang="en-US" altLang="zh-CN" sz="2000" dirty="0" err="1" smtClean="0"/>
              <a:t>DomU</a:t>
            </a:r>
            <a:r>
              <a:rPr lang="en-US" altLang="zh-CN" sz="2000" baseline="-25000" dirty="0" err="1" smtClean="0"/>
              <a:t>i</a:t>
            </a:r>
            <a:endParaRPr lang="en-US" altLang="zh-CN" sz="2000" baseline="-25000" dirty="0" smtClean="0"/>
          </a:p>
          <a:p>
            <a:pPr>
              <a:lnSpc>
                <a:spcPct val="110000"/>
              </a:lnSpc>
            </a:pPr>
            <a:r>
              <a:rPr lang="en-US" altLang="zh-CN" sz="2000" dirty="0" smtClean="0"/>
              <a:t>Dom0 may be malicious</a:t>
            </a:r>
          </a:p>
          <a:p>
            <a:pPr lvl="1">
              <a:lnSpc>
                <a:spcPct val="110000"/>
              </a:lnSpc>
              <a:spcBef>
                <a:spcPts val="0"/>
              </a:spcBef>
            </a:pPr>
            <a:r>
              <a:rPr lang="en-US" altLang="zh-CN" sz="1700" dirty="0" smtClean="0"/>
              <a:t>Vulnerabilities </a:t>
            </a:r>
          </a:p>
          <a:p>
            <a:pPr lvl="1">
              <a:lnSpc>
                <a:spcPct val="110000"/>
              </a:lnSpc>
              <a:spcBef>
                <a:spcPts val="0"/>
              </a:spcBef>
            </a:pPr>
            <a:r>
              <a:rPr lang="en-US" altLang="zh-CN" sz="1700" dirty="0" smtClean="0"/>
              <a:t>Device drivers</a:t>
            </a:r>
          </a:p>
          <a:p>
            <a:pPr lvl="1">
              <a:lnSpc>
                <a:spcPct val="110000"/>
              </a:lnSpc>
              <a:spcBef>
                <a:spcPts val="0"/>
              </a:spcBef>
            </a:pPr>
            <a:r>
              <a:rPr lang="en-US" altLang="zh-CN" sz="1700" dirty="0" smtClean="0"/>
              <a:t>Careless/malicious </a:t>
            </a:r>
            <a:r>
              <a:rPr lang="en-US" altLang="zh-CN" sz="1700" dirty="0" smtClean="0"/>
              <a:t>administration</a:t>
            </a:r>
            <a:endParaRPr lang="en-US" altLang="zh-CN" sz="1700" dirty="0" smtClean="0"/>
          </a:p>
          <a:p>
            <a:pPr>
              <a:lnSpc>
                <a:spcPct val="110000"/>
              </a:lnSpc>
            </a:pPr>
            <a:r>
              <a:rPr lang="en-US" altLang="zh-CN" sz="2000" dirty="0" smtClean="0"/>
              <a:t>Dom0 is in the TCB of </a:t>
            </a:r>
            <a:r>
              <a:rPr lang="en-US" altLang="zh-CN" sz="2000" dirty="0" err="1" smtClean="0"/>
              <a:t>DomU</a:t>
            </a:r>
            <a:r>
              <a:rPr lang="en-US" altLang="zh-CN" sz="2000" dirty="0" smtClean="0"/>
              <a:t> because it can access the memory of </a:t>
            </a:r>
            <a:r>
              <a:rPr lang="en-US" altLang="zh-CN" sz="2000" dirty="0" err="1" smtClean="0"/>
              <a:t>DomU</a:t>
            </a:r>
            <a:r>
              <a:rPr lang="en-US" altLang="zh-CN" sz="2000" dirty="0" smtClean="0"/>
              <a:t>, which may cause information leakage/modification</a:t>
            </a:r>
            <a:endParaRPr lang="en-US" altLang="zh-CN" sz="2000" dirty="0"/>
          </a:p>
        </p:txBody>
      </p:sp>
      <p:sp>
        <p:nvSpPr>
          <p:cNvPr id="2" name="TextBox 1"/>
          <p:cNvSpPr txBox="1"/>
          <p:nvPr/>
        </p:nvSpPr>
        <p:spPr>
          <a:xfrm>
            <a:off x="5784000" y="4564824"/>
            <a:ext cx="5107320" cy="646331"/>
          </a:xfrm>
          <a:prstGeom prst="rect">
            <a:avLst/>
          </a:prstGeom>
          <a:noFill/>
        </p:spPr>
        <p:txBody>
          <a:bodyPr wrap="square" rtlCol="0">
            <a:spAutoFit/>
          </a:bodyPr>
          <a:lstStyle/>
          <a:p>
            <a:r>
              <a:rPr lang="en-US" sz="1200" dirty="0" smtClean="0">
                <a:latin typeface="Arial Narrow" pitchFamily="34" charset="0"/>
              </a:rPr>
              <a:t>SMP = Symmetric Multiprocessing (multiple processors in one computer system)</a:t>
            </a:r>
          </a:p>
          <a:p>
            <a:r>
              <a:rPr lang="en-US" sz="1200" dirty="0" smtClean="0">
                <a:latin typeface="Arial Narrow" pitchFamily="34" charset="0"/>
              </a:rPr>
              <a:t>X86 =  CPU instruction set,  ENET = Ethernet, </a:t>
            </a:r>
          </a:p>
          <a:p>
            <a:r>
              <a:rPr lang="en-US" sz="1200" dirty="0" smtClean="0">
                <a:latin typeface="Arial Narrow" pitchFamily="34" charset="0"/>
              </a:rPr>
              <a:t>SCSI/IDE = interface that allows PCs to communicate with peripheral hardware</a:t>
            </a:r>
            <a:endParaRPr lang="en-US" sz="1200" dirty="0">
              <a:latin typeface="Arial Narrow" pitchFamily="34" charset="0"/>
            </a:endParaRPr>
          </a:p>
        </p:txBody>
      </p:sp>
    </p:spTree>
    <p:extLst>
      <p:ext uri="{BB962C8B-B14F-4D97-AF65-F5344CB8AC3E}">
        <p14:creationId xmlns:p14="http://schemas.microsoft.com/office/powerpoint/2010/main" val="3406059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2744"/>
            <a:ext cx="10160000" cy="1137703"/>
          </a:xfrm>
        </p:spPr>
        <p:txBody>
          <a:bodyPr>
            <a:normAutofit/>
          </a:bodyPr>
          <a:lstStyle/>
          <a:p>
            <a:r>
              <a:rPr lang="en-US" dirty="0" smtClean="0"/>
              <a:t>Virtualization Security Requirements</a:t>
            </a:r>
            <a:endParaRPr lang="en-US" dirty="0"/>
          </a:p>
        </p:txBody>
      </p:sp>
      <p:sp>
        <p:nvSpPr>
          <p:cNvPr id="3" name="Content Placeholder 2"/>
          <p:cNvSpPr>
            <a:spLocks noGrp="1"/>
          </p:cNvSpPr>
          <p:nvPr>
            <p:ph idx="1"/>
          </p:nvPr>
        </p:nvSpPr>
        <p:spPr>
          <a:xfrm>
            <a:off x="325916" y="1509670"/>
            <a:ext cx="10900371" cy="4800600"/>
          </a:xfrm>
        </p:spPr>
        <p:txBody>
          <a:bodyPr>
            <a:normAutofit lnSpcReduction="10000"/>
          </a:bodyPr>
          <a:lstStyle/>
          <a:p>
            <a:pPr>
              <a:lnSpc>
                <a:spcPct val="110000"/>
              </a:lnSpc>
              <a:spcBef>
                <a:spcPts val="0"/>
              </a:spcBef>
            </a:pPr>
            <a:r>
              <a:rPr lang="en-US" altLang="zh-CN" sz="2400" dirty="0" smtClean="0"/>
              <a:t>Scenario: A client uses the service of a cloud computing company to build a remote VM</a:t>
            </a:r>
          </a:p>
          <a:p>
            <a:pPr lvl="1">
              <a:lnSpc>
                <a:spcPct val="110000"/>
              </a:lnSpc>
              <a:spcBef>
                <a:spcPts val="0"/>
              </a:spcBef>
            </a:pPr>
            <a:r>
              <a:rPr lang="en-US" altLang="zh-CN" sz="2400" dirty="0" smtClean="0"/>
              <a:t> </a:t>
            </a:r>
            <a:r>
              <a:rPr lang="en-US" altLang="zh-CN" sz="2000" dirty="0" smtClean="0"/>
              <a:t>A secure network interface	</a:t>
            </a:r>
          </a:p>
          <a:p>
            <a:pPr lvl="1">
              <a:lnSpc>
                <a:spcPct val="110000"/>
              </a:lnSpc>
              <a:spcBef>
                <a:spcPts val="0"/>
              </a:spcBef>
            </a:pPr>
            <a:r>
              <a:rPr lang="en-US" altLang="zh-CN" sz="2000" dirty="0" smtClean="0"/>
              <a:t> A secure secondary storage</a:t>
            </a:r>
          </a:p>
          <a:p>
            <a:pPr lvl="1">
              <a:lnSpc>
                <a:spcPct val="110000"/>
              </a:lnSpc>
              <a:spcBef>
                <a:spcPts val="0"/>
              </a:spcBef>
            </a:pPr>
            <a:r>
              <a:rPr lang="en-US" altLang="zh-CN" sz="2000" dirty="0" smtClean="0"/>
              <a:t> A secure run-time environment</a:t>
            </a:r>
          </a:p>
          <a:p>
            <a:pPr lvl="2">
              <a:lnSpc>
                <a:spcPct val="110000"/>
              </a:lnSpc>
              <a:spcBef>
                <a:spcPts val="0"/>
              </a:spcBef>
            </a:pPr>
            <a:r>
              <a:rPr lang="en-US" altLang="zh-CN" sz="1800" dirty="0" smtClean="0"/>
              <a:t>Build, save, restore, </a:t>
            </a:r>
            <a:r>
              <a:rPr lang="en-US" altLang="zh-CN" sz="1800" dirty="0" smtClean="0"/>
              <a:t>destroy</a:t>
            </a:r>
            <a:endParaRPr lang="en-US" altLang="zh-CN" dirty="0" smtClean="0"/>
          </a:p>
          <a:p>
            <a:pPr>
              <a:lnSpc>
                <a:spcPct val="150000"/>
              </a:lnSpc>
              <a:spcAft>
                <a:spcPts val="600"/>
              </a:spcAft>
            </a:pPr>
            <a:r>
              <a:rPr lang="en-US" altLang="zh-CN" sz="2400" dirty="0"/>
              <a:t>A secure run-time environment is the most fundamental</a:t>
            </a:r>
          </a:p>
          <a:p>
            <a:pPr lvl="1">
              <a:lnSpc>
                <a:spcPct val="80000"/>
              </a:lnSpc>
            </a:pPr>
            <a:r>
              <a:rPr lang="en-US" altLang="zh-CN" sz="2400" dirty="0"/>
              <a:t>The first two problems already have solutions:</a:t>
            </a:r>
          </a:p>
          <a:p>
            <a:pPr lvl="2">
              <a:lnSpc>
                <a:spcPct val="110000"/>
              </a:lnSpc>
            </a:pPr>
            <a:r>
              <a:rPr lang="en-US" altLang="zh-CN" sz="2000" dirty="0"/>
              <a:t>Network interface: Transport layer security (TLS)</a:t>
            </a:r>
          </a:p>
          <a:p>
            <a:pPr lvl="2">
              <a:lnSpc>
                <a:spcPct val="110000"/>
              </a:lnSpc>
              <a:spcBef>
                <a:spcPts val="0"/>
              </a:spcBef>
            </a:pPr>
            <a:r>
              <a:rPr lang="en-US" altLang="zh-CN" sz="2000" dirty="0"/>
              <a:t>Secondary storage: Network file system (NFS)</a:t>
            </a:r>
            <a:endParaRPr lang="en-US" altLang="zh-CN" sz="2800" dirty="0"/>
          </a:p>
          <a:p>
            <a:pPr lvl="1">
              <a:lnSpc>
                <a:spcPct val="80000"/>
              </a:lnSpc>
              <a:spcBef>
                <a:spcPts val="1200"/>
              </a:spcBef>
            </a:pPr>
            <a:r>
              <a:rPr lang="en-US" altLang="zh-CN" sz="2400" dirty="0"/>
              <a:t>The security mechanism in the first two rely on a secure run-time environment</a:t>
            </a:r>
          </a:p>
          <a:p>
            <a:pPr lvl="2">
              <a:lnSpc>
                <a:spcPct val="110000"/>
              </a:lnSpc>
            </a:pPr>
            <a:r>
              <a:rPr lang="en-US" altLang="zh-CN" sz="2000" dirty="0"/>
              <a:t>All the cryptographic algorithms and security protocols reside in the run-time environment</a:t>
            </a:r>
          </a:p>
          <a:p>
            <a:pPr marL="777240" lvl="2" indent="0">
              <a:lnSpc>
                <a:spcPct val="110000"/>
              </a:lnSpc>
              <a:spcBef>
                <a:spcPts val="0"/>
              </a:spcBef>
              <a:buNone/>
            </a:pPr>
            <a:endParaRPr lang="en-US" altLang="zh-CN" sz="1800" dirty="0" smtClean="0"/>
          </a:p>
          <a:p>
            <a:pPr>
              <a:lnSpc>
                <a:spcPct val="110000"/>
              </a:lnSpc>
              <a:spcBef>
                <a:spcPts val="0"/>
              </a:spcBef>
            </a:pPr>
            <a:endParaRPr lang="en-US" dirty="0"/>
          </a:p>
        </p:txBody>
      </p:sp>
    </p:spTree>
    <p:extLst>
      <p:ext uri="{BB962C8B-B14F-4D97-AF65-F5344CB8AC3E}">
        <p14:creationId xmlns:p14="http://schemas.microsoft.com/office/powerpoint/2010/main" val="409536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541" y="-369044"/>
            <a:ext cx="10146187" cy="1866855"/>
          </a:xfrm>
        </p:spPr>
        <p:txBody>
          <a:bodyPr>
            <a:normAutofit/>
          </a:bodyPr>
          <a:lstStyle/>
          <a:p>
            <a:r>
              <a:rPr lang="en-US" sz="4000" dirty="0"/>
              <a:t>Domain Separation</a:t>
            </a:r>
          </a:p>
        </p:txBody>
      </p:sp>
      <p:sp>
        <p:nvSpPr>
          <p:cNvPr id="3" name="Content Placeholder 2"/>
          <p:cNvSpPr>
            <a:spLocks noGrp="1"/>
          </p:cNvSpPr>
          <p:nvPr>
            <p:ph type="body" sz="half" idx="2"/>
          </p:nvPr>
        </p:nvSpPr>
        <p:spPr>
          <a:xfrm>
            <a:off x="887246" y="1955550"/>
            <a:ext cx="11018067" cy="4762122"/>
          </a:xfrm>
        </p:spPr>
        <p:txBody>
          <a:bodyPr>
            <a:normAutofit fontScale="92500"/>
          </a:bodyPr>
          <a:lstStyle/>
          <a:p>
            <a:pPr>
              <a:lnSpc>
                <a:spcPct val="120000"/>
              </a:lnSpc>
            </a:pPr>
            <a:r>
              <a:rPr lang="en-US" sz="2200" dirty="0"/>
              <a:t>Separating areas where resources are located prevents accidents and loss of data, keeping information worlds from colliding</a:t>
            </a:r>
            <a:r>
              <a:rPr lang="en-US" sz="2200" dirty="0" smtClean="0"/>
              <a:t>.</a:t>
            </a:r>
          </a:p>
          <a:p>
            <a:pPr lvl="1" eaLnBrk="0" hangingPunct="0"/>
            <a:endParaRPr lang="en-US" sz="2000" dirty="0" smtClean="0"/>
          </a:p>
          <a:p>
            <a:pPr marL="0" lvl="1" eaLnBrk="0" hangingPunct="0">
              <a:lnSpc>
                <a:spcPct val="120000"/>
              </a:lnSpc>
            </a:pPr>
            <a:r>
              <a:rPr lang="en-US" sz="1800" dirty="0" smtClean="0"/>
              <a:t>A </a:t>
            </a:r>
            <a:r>
              <a:rPr lang="en-US" sz="1800" dirty="0"/>
              <a:t>domain </a:t>
            </a:r>
            <a:r>
              <a:rPr lang="en-US" sz="1800" dirty="0" smtClean="0"/>
              <a:t>could </a:t>
            </a:r>
            <a:r>
              <a:rPr lang="en-US" sz="1800" dirty="0"/>
              <a:t>be an area of </a:t>
            </a:r>
            <a:r>
              <a:rPr lang="en-US" sz="1800" dirty="0" smtClean="0"/>
              <a:t>control, a computer system or</a:t>
            </a:r>
            <a:r>
              <a:rPr lang="en-US" sz="1800" dirty="0"/>
              <a:t> a website</a:t>
            </a:r>
            <a:r>
              <a:rPr lang="en-US" sz="1800" dirty="0" smtClean="0"/>
              <a:t>. </a:t>
            </a:r>
          </a:p>
          <a:p>
            <a:pPr marL="0" lvl="1" eaLnBrk="0" hangingPunct="0">
              <a:lnSpc>
                <a:spcPct val="120000"/>
              </a:lnSpc>
            </a:pPr>
            <a:r>
              <a:rPr lang="en-US" sz="1800" dirty="0" smtClean="0"/>
              <a:t>In a </a:t>
            </a:r>
            <a:r>
              <a:rPr lang="en-US" sz="1800" dirty="0"/>
              <a:t>programming department, there  are programmers (</a:t>
            </a:r>
            <a:r>
              <a:rPr lang="en-US" sz="1800" dirty="0" smtClean="0"/>
              <a:t>developers, </a:t>
            </a:r>
            <a:r>
              <a:rPr lang="en-US" sz="1800" dirty="0"/>
              <a:t>maintainers </a:t>
            </a:r>
            <a:r>
              <a:rPr lang="en-US" sz="1800" dirty="0" err="1" smtClean="0"/>
              <a:t>etc</a:t>
            </a:r>
            <a:r>
              <a:rPr lang="en-US" sz="1800" dirty="0" smtClean="0"/>
              <a:t>), </a:t>
            </a:r>
            <a:r>
              <a:rPr lang="en-US" sz="1800" dirty="0"/>
              <a:t>testers and </a:t>
            </a:r>
            <a:r>
              <a:rPr lang="en-US" sz="1800" dirty="0" smtClean="0"/>
              <a:t>system administrators</a:t>
            </a:r>
            <a:r>
              <a:rPr lang="en-US" sz="1800" dirty="0"/>
              <a:t>. </a:t>
            </a:r>
            <a:endParaRPr lang="en-US" sz="1800" dirty="0" smtClean="0"/>
          </a:p>
          <a:p>
            <a:pPr marL="0" lvl="1" eaLnBrk="0" hangingPunct="0">
              <a:lnSpc>
                <a:spcPct val="120000"/>
              </a:lnSpc>
            </a:pPr>
            <a:r>
              <a:rPr lang="en-US" sz="1800" dirty="0" smtClean="0"/>
              <a:t>When </a:t>
            </a:r>
            <a:r>
              <a:rPr lang="en-US" sz="1800" dirty="0"/>
              <a:t>the developers wish to test their code, they </a:t>
            </a:r>
            <a:r>
              <a:rPr lang="en-US" sz="1800" dirty="0" smtClean="0"/>
              <a:t>test </a:t>
            </a:r>
            <a:r>
              <a:rPr lang="en-US" sz="1800" dirty="0"/>
              <a:t>data that is similar to </a:t>
            </a:r>
            <a:r>
              <a:rPr lang="en-US" sz="1800" dirty="0" smtClean="0"/>
              <a:t>real </a:t>
            </a:r>
            <a:r>
              <a:rPr lang="en-US" sz="1800" dirty="0"/>
              <a:t>data, but obviously not live data. </a:t>
            </a:r>
          </a:p>
          <a:p>
            <a:pPr marL="0" lvl="1" eaLnBrk="0" hangingPunct="0">
              <a:lnSpc>
                <a:spcPct val="120000"/>
              </a:lnSpc>
            </a:pPr>
            <a:r>
              <a:rPr lang="en-US" sz="1800" dirty="0" smtClean="0"/>
              <a:t>Keeping </a:t>
            </a:r>
            <a:r>
              <a:rPr lang="en-US" sz="1800" dirty="0"/>
              <a:t>the test data separate from the operational data is one example of domain separation .</a:t>
            </a:r>
          </a:p>
          <a:p>
            <a:pPr marL="0" lvl="1" eaLnBrk="0" hangingPunct="0">
              <a:lnSpc>
                <a:spcPct val="120000"/>
              </a:lnSpc>
            </a:pPr>
            <a:r>
              <a:rPr lang="en-US" sz="1800" dirty="0"/>
              <a:t>Inside a computer system, there are also domains. M</a:t>
            </a:r>
            <a:r>
              <a:rPr lang="en-US" sz="1800" dirty="0" smtClean="0"/>
              <a:t>ost </a:t>
            </a:r>
            <a:r>
              <a:rPr lang="en-US" sz="1800" dirty="0"/>
              <a:t>hardware microprocessors have a supervisor domain (sometimes referred to as a supervisor state or privileged state) and a user domain. </a:t>
            </a:r>
            <a:endParaRPr lang="en-US" sz="1800" dirty="0" smtClean="0"/>
          </a:p>
          <a:p>
            <a:pPr marL="0" lvl="1" eaLnBrk="0" hangingPunct="0">
              <a:lnSpc>
                <a:spcPct val="120000"/>
              </a:lnSpc>
            </a:pPr>
            <a:r>
              <a:rPr lang="en-US" sz="1800" dirty="0" smtClean="0"/>
              <a:t>In </a:t>
            </a:r>
            <a:r>
              <a:rPr lang="en-US" sz="1800" dirty="0"/>
              <a:t>supervisor state, privileged hardware instructions can be executed. T</a:t>
            </a:r>
            <a:r>
              <a:rPr lang="en-US" sz="1800" dirty="0" smtClean="0"/>
              <a:t>hese </a:t>
            </a:r>
            <a:r>
              <a:rPr lang="en-US" sz="1800" dirty="0"/>
              <a:t>hardware domains </a:t>
            </a:r>
            <a:r>
              <a:rPr lang="en-US" sz="1800" dirty="0" smtClean="0"/>
              <a:t>are used to </a:t>
            </a:r>
            <a:r>
              <a:rPr lang="en-US" sz="1800" dirty="0"/>
              <a:t>implement mechanisms that  protect </a:t>
            </a:r>
            <a:r>
              <a:rPr lang="en-US" sz="1800" dirty="0" smtClean="0"/>
              <a:t>the system </a:t>
            </a:r>
            <a:r>
              <a:rPr lang="en-US" sz="1800" dirty="0"/>
              <a:t>from interference by user written programs and purchased applications. </a:t>
            </a:r>
            <a:endParaRPr lang="en-US" sz="1800" dirty="0" smtClean="0"/>
          </a:p>
          <a:p>
            <a:pPr marL="0" lvl="1" eaLnBrk="0" hangingPunct="0">
              <a:lnSpc>
                <a:spcPct val="120000"/>
              </a:lnSpc>
            </a:pPr>
            <a:r>
              <a:rPr lang="en-US" sz="1800" dirty="0" smtClean="0"/>
              <a:t>The </a:t>
            </a:r>
            <a:r>
              <a:rPr lang="en-US" sz="1800" dirty="0"/>
              <a:t>operating system code runs in supervisor state, while the user programs run in the user domain.</a:t>
            </a:r>
          </a:p>
          <a:p>
            <a:pPr>
              <a:lnSpc>
                <a:spcPct val="120000"/>
              </a:lnSpc>
            </a:pPr>
            <a:endParaRPr lang="en-US" sz="1800" dirty="0" smtClean="0"/>
          </a:p>
          <a:p>
            <a:endParaRPr lang="en-US" sz="2200" dirty="0"/>
          </a:p>
          <a:p>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2173246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6510"/>
            <a:ext cx="10972800" cy="1143000"/>
          </a:xfrm>
        </p:spPr>
        <p:txBody>
          <a:bodyPr>
            <a:normAutofit/>
          </a:bodyPr>
          <a:lstStyle/>
          <a:p>
            <a:r>
              <a:rPr lang="en-US" dirty="0" smtClean="0"/>
              <a:t>Smaller TCB Solution</a:t>
            </a:r>
            <a:endParaRPr lang="en-US" dirty="0"/>
          </a:p>
        </p:txBody>
      </p:sp>
      <p:pic>
        <p:nvPicPr>
          <p:cNvPr id="8" name="Picture 2"/>
          <p:cNvPicPr>
            <a:picLocks noChangeAspect="1" noChangeArrowheads="1"/>
          </p:cNvPicPr>
          <p:nvPr/>
        </p:nvPicPr>
        <p:blipFill>
          <a:blip r:embed="rId2" cstate="print"/>
          <a:srcRect/>
          <a:stretch>
            <a:fillRect/>
          </a:stretch>
        </p:blipFill>
        <p:spPr bwMode="auto">
          <a:xfrm>
            <a:off x="3149600" y="1727144"/>
            <a:ext cx="5435600" cy="3105150"/>
          </a:xfrm>
          <a:prstGeom prst="rect">
            <a:avLst/>
          </a:prstGeom>
          <a:noFill/>
          <a:ln w="9525">
            <a:noFill/>
            <a:miter lim="800000"/>
            <a:headEnd/>
            <a:tailEnd/>
          </a:ln>
        </p:spPr>
      </p:pic>
      <p:sp>
        <p:nvSpPr>
          <p:cNvPr id="9" name="矩形 7"/>
          <p:cNvSpPr>
            <a:spLocks noChangeArrowheads="1"/>
          </p:cNvSpPr>
          <p:nvPr/>
        </p:nvSpPr>
        <p:spPr bwMode="auto">
          <a:xfrm>
            <a:off x="2946400" y="3479744"/>
            <a:ext cx="5892800" cy="1752600"/>
          </a:xfrm>
          <a:prstGeom prst="rect">
            <a:avLst/>
          </a:prstGeom>
          <a:noFill/>
          <a:ln w="50800" algn="ctr">
            <a:solidFill>
              <a:srgbClr val="FF0000"/>
            </a:solidFill>
            <a:miter lim="800000"/>
            <a:headEnd/>
            <a:tailEnd/>
          </a:ln>
        </p:spPr>
        <p:txBody>
          <a:bodyPr anchor="ctr"/>
          <a:lstStyle/>
          <a:p>
            <a:pPr algn="ctr"/>
            <a:endParaRPr lang="en-US">
              <a:solidFill>
                <a:srgbClr val="FFFFFF"/>
              </a:solidFill>
              <a:latin typeface="Arial" charset="0"/>
              <a:ea typeface="黑体" pitchFamily="2" charset="-122"/>
            </a:endParaRPr>
          </a:p>
        </p:txBody>
      </p:sp>
      <p:sp>
        <p:nvSpPr>
          <p:cNvPr id="10" name="任意多边形 12"/>
          <p:cNvSpPr>
            <a:spLocks/>
          </p:cNvSpPr>
          <p:nvPr/>
        </p:nvSpPr>
        <p:spPr bwMode="auto">
          <a:xfrm>
            <a:off x="1625601" y="1749370"/>
            <a:ext cx="8337551" cy="4016375"/>
          </a:xfrm>
          <a:custGeom>
            <a:avLst/>
            <a:gdLst>
              <a:gd name="T0" fmla="*/ 1381915 w 6709719"/>
              <a:gd name="T1" fmla="*/ 0 h 3842951"/>
              <a:gd name="T2" fmla="*/ 0 w 6709719"/>
              <a:gd name="T3" fmla="*/ 0 h 3842951"/>
              <a:gd name="T4" fmla="*/ 23031 w 6709719"/>
              <a:gd name="T5" fmla="*/ 3964719 h 3842951"/>
              <a:gd name="T6" fmla="*/ 6241648 w 6709719"/>
              <a:gd name="T7" fmla="*/ 4016375 h 3842951"/>
              <a:gd name="T8" fmla="*/ 6253163 w 6709719"/>
              <a:gd name="T9" fmla="*/ 1756358 h 3842951"/>
              <a:gd name="T10" fmla="*/ 3235984 w 6709719"/>
              <a:gd name="T11" fmla="*/ 1756358 h 3842951"/>
              <a:gd name="T12" fmla="*/ 3212951 w 6709719"/>
              <a:gd name="T13" fmla="*/ 25829 h 3842951"/>
              <a:gd name="T14" fmla="*/ 3224469 w 6709719"/>
              <a:gd name="T15" fmla="*/ 0 h 3842951"/>
              <a:gd name="T16" fmla="*/ 1381915 w 6709719"/>
              <a:gd name="T17" fmla="*/ 0 h 38429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709719" h="3842951">
                <a:moveTo>
                  <a:pt x="1482811" y="0"/>
                </a:moveTo>
                <a:lnTo>
                  <a:pt x="0" y="0"/>
                </a:lnTo>
                <a:lnTo>
                  <a:pt x="24713" y="3793524"/>
                </a:lnTo>
                <a:lnTo>
                  <a:pt x="6697362" y="3842951"/>
                </a:lnTo>
                <a:lnTo>
                  <a:pt x="6709719" y="1680519"/>
                </a:lnTo>
                <a:lnTo>
                  <a:pt x="3472249" y="1680519"/>
                </a:lnTo>
                <a:lnTo>
                  <a:pt x="3447535" y="24714"/>
                </a:lnTo>
                <a:lnTo>
                  <a:pt x="3459892" y="0"/>
                </a:lnTo>
                <a:lnTo>
                  <a:pt x="1482811" y="0"/>
                </a:lnTo>
                <a:close/>
              </a:path>
            </a:pathLst>
          </a:custGeom>
          <a:noFill/>
          <a:ln w="50800" cap="flat" cmpd="sng" algn="ctr">
            <a:solidFill>
              <a:schemeClr val="hlink"/>
            </a:solidFill>
            <a:prstDash val="solid"/>
            <a:round/>
            <a:headEnd/>
            <a:tailEnd/>
          </a:ln>
        </p:spPr>
        <p:txBody>
          <a:bodyPr anchor="ctr"/>
          <a:lstStyle/>
          <a:p>
            <a:endParaRPr lang="en-US"/>
          </a:p>
        </p:txBody>
      </p:sp>
      <p:sp>
        <p:nvSpPr>
          <p:cNvPr id="11" name="TextBox 13"/>
          <p:cNvSpPr txBox="1">
            <a:spLocks noChangeArrowheads="1"/>
          </p:cNvSpPr>
          <p:nvPr/>
        </p:nvSpPr>
        <p:spPr bwMode="auto">
          <a:xfrm>
            <a:off x="4572000" y="4775144"/>
            <a:ext cx="2946400" cy="457200"/>
          </a:xfrm>
          <a:prstGeom prst="rect">
            <a:avLst/>
          </a:prstGeom>
          <a:noFill/>
          <a:ln w="9525">
            <a:noFill/>
            <a:miter lim="800000"/>
            <a:headEnd/>
            <a:tailEnd/>
          </a:ln>
        </p:spPr>
        <p:txBody>
          <a:bodyPr>
            <a:spAutoFit/>
          </a:bodyPr>
          <a:lstStyle/>
          <a:p>
            <a:r>
              <a:rPr lang="en-US" altLang="zh-CN" sz="2400" dirty="0">
                <a:solidFill>
                  <a:srgbClr val="FF0000"/>
                </a:solidFill>
                <a:latin typeface="Arial" charset="0"/>
                <a:ea typeface="黑体" pitchFamily="2" charset="-122"/>
              </a:rPr>
              <a:t>Smaller TCB</a:t>
            </a:r>
          </a:p>
        </p:txBody>
      </p:sp>
      <p:sp>
        <p:nvSpPr>
          <p:cNvPr id="12" name="TextBox 11"/>
          <p:cNvSpPr txBox="1"/>
          <p:nvPr/>
        </p:nvSpPr>
        <p:spPr>
          <a:xfrm>
            <a:off x="1727200" y="5308544"/>
            <a:ext cx="2946400" cy="457200"/>
          </a:xfrm>
          <a:prstGeom prst="rect">
            <a:avLst/>
          </a:prstGeom>
          <a:noFill/>
          <a:ln>
            <a:noFill/>
          </a:ln>
        </p:spPr>
        <p:txBody>
          <a:bodyPr>
            <a:spAutoFit/>
          </a:bodyPr>
          <a:lstStyle/>
          <a:p>
            <a:r>
              <a:rPr lang="en-US" altLang="zh-CN" sz="2400" dirty="0">
                <a:solidFill>
                  <a:schemeClr val="hlink"/>
                </a:solidFill>
                <a:latin typeface="Arial" charset="0"/>
                <a:ea typeface="黑体" pitchFamily="2" charset="-122"/>
              </a:rPr>
              <a:t>Actual TCB</a:t>
            </a:r>
          </a:p>
        </p:txBody>
      </p:sp>
    </p:spTree>
    <p:extLst>
      <p:ext uri="{BB962C8B-B14F-4D97-AF65-F5344CB8AC3E}">
        <p14:creationId xmlns:p14="http://schemas.microsoft.com/office/powerpoint/2010/main" val="277999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244" y="-378097"/>
            <a:ext cx="10201960" cy="1866855"/>
          </a:xfrm>
        </p:spPr>
        <p:txBody>
          <a:bodyPr>
            <a:normAutofit/>
          </a:bodyPr>
          <a:lstStyle/>
          <a:p>
            <a:r>
              <a:rPr lang="en-US" sz="4000" dirty="0"/>
              <a:t>Process Isolation</a:t>
            </a:r>
          </a:p>
        </p:txBody>
      </p:sp>
      <p:sp>
        <p:nvSpPr>
          <p:cNvPr id="3" name="Content Placeholder 2"/>
          <p:cNvSpPr>
            <a:spLocks noGrp="1"/>
          </p:cNvSpPr>
          <p:nvPr>
            <p:ph type="body" sz="half" idx="2"/>
          </p:nvPr>
        </p:nvSpPr>
        <p:spPr>
          <a:xfrm>
            <a:off x="906779" y="1964589"/>
            <a:ext cx="11007588" cy="4789282"/>
          </a:xfrm>
        </p:spPr>
        <p:txBody>
          <a:bodyPr>
            <a:normAutofit/>
          </a:bodyPr>
          <a:lstStyle/>
          <a:p>
            <a:pPr>
              <a:lnSpc>
                <a:spcPct val="100000"/>
              </a:lnSpc>
            </a:pPr>
            <a:r>
              <a:rPr lang="en-US" sz="2000" dirty="0"/>
              <a:t>A process occurs when a task is executed. Keeping processes separate prevents the </a:t>
            </a:r>
            <a:r>
              <a:rPr lang="en-US" sz="2000" dirty="0" smtClean="0"/>
              <a:t>failure </a:t>
            </a:r>
            <a:r>
              <a:rPr lang="en-US" sz="2000" dirty="0"/>
              <a:t>of one process from negatively impacting another</a:t>
            </a:r>
            <a:r>
              <a:rPr lang="en-US" sz="2000" dirty="0" smtClean="0"/>
              <a:t>.</a:t>
            </a:r>
          </a:p>
          <a:p>
            <a:pPr>
              <a:lnSpc>
                <a:spcPct val="100000"/>
              </a:lnSpc>
            </a:pPr>
            <a:endParaRPr lang="en-US" sz="2000" dirty="0"/>
          </a:p>
          <a:p>
            <a:pPr marL="0" lvl="1" eaLnBrk="0" hangingPunct="0">
              <a:lnSpc>
                <a:spcPct val="100000"/>
              </a:lnSpc>
              <a:spcBef>
                <a:spcPts val="600"/>
              </a:spcBef>
            </a:pPr>
            <a:r>
              <a:rPr lang="en-US" sz="1800" dirty="0"/>
              <a:t>A process is a program running in a computer. </a:t>
            </a:r>
            <a:endParaRPr lang="en-US" sz="1800" dirty="0" smtClean="0"/>
          </a:p>
          <a:p>
            <a:pPr marL="0" lvl="1" eaLnBrk="0" hangingPunct="0">
              <a:lnSpc>
                <a:spcPct val="100000"/>
              </a:lnSpc>
              <a:spcBef>
                <a:spcPts val="600"/>
              </a:spcBef>
            </a:pPr>
            <a:r>
              <a:rPr lang="en-US" sz="1800" dirty="0" smtClean="0"/>
              <a:t>Programs have </a:t>
            </a:r>
            <a:r>
              <a:rPr lang="en-US" sz="1800" dirty="0"/>
              <a:t>their own portion of memory </a:t>
            </a:r>
            <a:r>
              <a:rPr lang="en-US" sz="1800" dirty="0" smtClean="0"/>
              <a:t>called </a:t>
            </a:r>
            <a:r>
              <a:rPr lang="en-US" sz="1800" dirty="0"/>
              <a:t>address space. The address </a:t>
            </a:r>
            <a:r>
              <a:rPr lang="en-US" sz="1800" dirty="0" smtClean="0"/>
              <a:t>space can only be accessed by </a:t>
            </a:r>
            <a:r>
              <a:rPr lang="en-US" sz="1800" dirty="0"/>
              <a:t>running </a:t>
            </a:r>
            <a:r>
              <a:rPr lang="en-US" sz="1800" dirty="0" smtClean="0"/>
              <a:t>programs.  </a:t>
            </a:r>
          </a:p>
          <a:p>
            <a:pPr marL="0" lvl="1" eaLnBrk="0" hangingPunct="0">
              <a:lnSpc>
                <a:spcPct val="100000"/>
              </a:lnSpc>
              <a:spcBef>
                <a:spcPts val="600"/>
              </a:spcBef>
            </a:pPr>
            <a:r>
              <a:rPr lang="en-US" sz="1800" dirty="0" smtClean="0"/>
              <a:t>If </a:t>
            </a:r>
            <a:r>
              <a:rPr lang="en-US" sz="1800" dirty="0"/>
              <a:t>a word processor, a database and a browser are running on a computer, they are all running in different address spaces. </a:t>
            </a:r>
            <a:endParaRPr lang="en-US" sz="1800" dirty="0" smtClean="0"/>
          </a:p>
          <a:p>
            <a:pPr marL="0" lvl="1" eaLnBrk="0" hangingPunct="0">
              <a:lnSpc>
                <a:spcPct val="100000"/>
              </a:lnSpc>
              <a:spcBef>
                <a:spcPts val="600"/>
              </a:spcBef>
            </a:pPr>
            <a:r>
              <a:rPr lang="en-US" sz="1800" dirty="0" smtClean="0"/>
              <a:t>This </a:t>
            </a:r>
            <a:r>
              <a:rPr lang="en-US" sz="1800" dirty="0"/>
              <a:t>is done to ensure correct operation, security and protection. </a:t>
            </a:r>
          </a:p>
          <a:p>
            <a:pPr marL="0" lvl="1" eaLnBrk="0" hangingPunct="0">
              <a:lnSpc>
                <a:spcPct val="100000"/>
              </a:lnSpc>
              <a:spcBef>
                <a:spcPts val="1200"/>
              </a:spcBef>
            </a:pPr>
            <a:r>
              <a:rPr lang="en-US" sz="1800" dirty="0" smtClean="0"/>
              <a:t>In </a:t>
            </a:r>
            <a:r>
              <a:rPr lang="en-US" sz="1800" dirty="0"/>
              <a:t>addition to process isolation</a:t>
            </a:r>
            <a:r>
              <a:rPr lang="en-US" sz="1800" dirty="0" smtClean="0"/>
              <a:t>, we also </a:t>
            </a:r>
            <a:r>
              <a:rPr lang="en-US" sz="1800" dirty="0"/>
              <a:t>have operating isolation. </a:t>
            </a:r>
            <a:endParaRPr lang="en-US" sz="1800" dirty="0" smtClean="0"/>
          </a:p>
          <a:p>
            <a:pPr marL="0" lvl="1" eaLnBrk="0" hangingPunct="0">
              <a:lnSpc>
                <a:spcPct val="100000"/>
              </a:lnSpc>
              <a:spcBef>
                <a:spcPts val="600"/>
              </a:spcBef>
            </a:pPr>
            <a:r>
              <a:rPr lang="en-US" sz="1800" dirty="0" smtClean="0"/>
              <a:t>Programs </a:t>
            </a:r>
            <a:r>
              <a:rPr lang="en-US" sz="1800" dirty="0"/>
              <a:t>such as </a:t>
            </a:r>
            <a:r>
              <a:rPr lang="en-US" sz="1800" dirty="0" err="1"/>
              <a:t>VMWare</a:t>
            </a:r>
            <a:r>
              <a:rPr lang="en-US" sz="1800" dirty="0"/>
              <a:t> or Virtual Box enable multiple operating systems to execute on the same computer without interfering with other program. </a:t>
            </a:r>
          </a:p>
          <a:p>
            <a:pPr>
              <a:lnSpc>
                <a:spcPct val="100000"/>
              </a:lnSpc>
              <a:spcBef>
                <a:spcPts val="600"/>
              </a:spcBef>
            </a:pPr>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124250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223" y="-97454"/>
            <a:ext cx="10146187" cy="1866855"/>
          </a:xfrm>
        </p:spPr>
        <p:txBody>
          <a:bodyPr>
            <a:normAutofit/>
          </a:bodyPr>
          <a:lstStyle/>
          <a:p>
            <a:r>
              <a:rPr lang="en-US" sz="4000" dirty="0"/>
              <a:t>Resource Encapsulation</a:t>
            </a:r>
          </a:p>
        </p:txBody>
      </p:sp>
      <p:sp>
        <p:nvSpPr>
          <p:cNvPr id="3" name="Content Placeholder 2"/>
          <p:cNvSpPr>
            <a:spLocks noGrp="1"/>
          </p:cNvSpPr>
          <p:nvPr>
            <p:ph type="body" sz="half" idx="2"/>
          </p:nvPr>
        </p:nvSpPr>
        <p:spPr>
          <a:xfrm>
            <a:off x="770983" y="2421219"/>
            <a:ext cx="11125275" cy="3925271"/>
          </a:xfrm>
        </p:spPr>
        <p:txBody>
          <a:bodyPr>
            <a:normAutofit/>
          </a:bodyPr>
          <a:lstStyle/>
          <a:p>
            <a:pPr>
              <a:lnSpc>
                <a:spcPct val="100000"/>
              </a:lnSpc>
              <a:spcBef>
                <a:spcPts val="600"/>
              </a:spcBef>
              <a:spcAft>
                <a:spcPts val="1200"/>
              </a:spcAft>
            </a:pPr>
            <a:r>
              <a:rPr lang="en-US" sz="2000" dirty="0"/>
              <a:t>Resources – hardware, system objects, or processes – must be separated and </a:t>
            </a:r>
            <a:r>
              <a:rPr lang="en-US" sz="2000" dirty="0" smtClean="0"/>
              <a:t>used </a:t>
            </a:r>
            <a:r>
              <a:rPr lang="en-US" sz="2000" dirty="0"/>
              <a:t>as intended</a:t>
            </a:r>
            <a:r>
              <a:rPr lang="en-US" sz="2000" dirty="0" smtClean="0"/>
              <a:t>.</a:t>
            </a:r>
          </a:p>
          <a:p>
            <a:pPr marL="0" lvl="1">
              <a:lnSpc>
                <a:spcPct val="100000"/>
              </a:lnSpc>
              <a:spcBef>
                <a:spcPts val="1000"/>
              </a:spcBef>
            </a:pPr>
            <a:r>
              <a:rPr lang="en-US" sz="1800" dirty="0"/>
              <a:t>An example, assume a flag pole is the object. There are fixed methods on how the flag pole is to be used. Put the flag on, take the flag off, raise or lower the flag. Nothing else can be done to the flag pole</a:t>
            </a:r>
            <a:r>
              <a:rPr lang="en-US" sz="1800" dirty="0" smtClean="0"/>
              <a:t>.</a:t>
            </a:r>
            <a:endParaRPr lang="en-US" sz="2000" dirty="0"/>
          </a:p>
          <a:p>
            <a:pPr marL="0" lvl="1" eaLnBrk="0" hangingPunct="0">
              <a:lnSpc>
                <a:spcPct val="120000"/>
              </a:lnSpc>
            </a:pPr>
            <a:r>
              <a:rPr lang="en-US" sz="1800" dirty="0" smtClean="0"/>
              <a:t>A </a:t>
            </a:r>
            <a:r>
              <a:rPr lang="en-US" sz="1800" dirty="0"/>
              <a:t>resource can be </a:t>
            </a:r>
            <a:r>
              <a:rPr lang="en-US" sz="1800" dirty="0" smtClean="0"/>
              <a:t>hardware such </a:t>
            </a:r>
            <a:r>
              <a:rPr lang="en-US" sz="1800" dirty="0"/>
              <a:t>as memory, disk drives, or a monitor. </a:t>
            </a:r>
            <a:r>
              <a:rPr lang="en-US" sz="1800" dirty="0" smtClean="0"/>
              <a:t>It can also be </a:t>
            </a:r>
            <a:r>
              <a:rPr lang="en-US" sz="1800" dirty="0"/>
              <a:t>system objects such as semaphores, a linked list, or shared memory.</a:t>
            </a:r>
          </a:p>
          <a:p>
            <a:pPr marL="0" lvl="1" eaLnBrk="0" hangingPunct="0">
              <a:lnSpc>
                <a:spcPct val="120000"/>
              </a:lnSpc>
            </a:pPr>
            <a:r>
              <a:rPr lang="en-US" sz="1800" dirty="0"/>
              <a:t>Encapsulation is an object oriented concept where all data and functions required to use the resource are packaged into a single self-contained component. The goal is to only allow access or manipulation of the resource in the way the designer intended. </a:t>
            </a:r>
            <a:endParaRPr lang="en-US" sz="1800" dirty="0" smtClean="0"/>
          </a:p>
          <a:p>
            <a:pPr marL="0" lvl="1" eaLnBrk="0" hangingPunct="0">
              <a:lnSpc>
                <a:spcPct val="120000"/>
              </a:lnSpc>
            </a:pPr>
            <a:r>
              <a:rPr lang="en-US" sz="1800" dirty="0" smtClean="0"/>
              <a:t>In </a:t>
            </a:r>
            <a:r>
              <a:rPr lang="en-US" sz="1800" dirty="0"/>
              <a:t>addition to controlling what operations can be performed on the resource, the system can also control which users can perform these operations on the resource.</a:t>
            </a:r>
          </a:p>
          <a:p>
            <a:pPr>
              <a:lnSpc>
                <a:spcPct val="100000"/>
              </a:lnSpc>
            </a:pPr>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1208911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435" y="-197037"/>
            <a:ext cx="10146187" cy="1866855"/>
          </a:xfrm>
        </p:spPr>
        <p:txBody>
          <a:bodyPr>
            <a:normAutofit/>
          </a:bodyPr>
          <a:lstStyle/>
          <a:p>
            <a:r>
              <a:rPr lang="en-US" sz="4000" dirty="0"/>
              <a:t>Least Privilege</a:t>
            </a:r>
          </a:p>
        </p:txBody>
      </p:sp>
      <p:sp>
        <p:nvSpPr>
          <p:cNvPr id="3" name="Content Placeholder 2"/>
          <p:cNvSpPr>
            <a:spLocks noGrp="1"/>
          </p:cNvSpPr>
          <p:nvPr>
            <p:ph type="body" sz="half" idx="2"/>
          </p:nvPr>
        </p:nvSpPr>
        <p:spPr>
          <a:xfrm>
            <a:off x="950613" y="2046084"/>
            <a:ext cx="10909427" cy="4291343"/>
          </a:xfrm>
        </p:spPr>
        <p:txBody>
          <a:bodyPr>
            <a:normAutofit/>
          </a:bodyPr>
          <a:lstStyle/>
          <a:p>
            <a:pPr>
              <a:lnSpc>
                <a:spcPct val="100000"/>
              </a:lnSpc>
            </a:pPr>
            <a:r>
              <a:rPr lang="en-US" sz="2000" dirty="0"/>
              <a:t>Limits what access people have to your resources and what they can do with them</a:t>
            </a:r>
            <a:r>
              <a:rPr lang="en-US" sz="2000" dirty="0" smtClean="0"/>
              <a:t>.</a:t>
            </a:r>
          </a:p>
          <a:p>
            <a:pPr>
              <a:lnSpc>
                <a:spcPct val="100000"/>
              </a:lnSpc>
            </a:pPr>
            <a:endParaRPr lang="en-US" sz="2000" dirty="0"/>
          </a:p>
          <a:p>
            <a:pPr marL="0" lvl="1" eaLnBrk="0" hangingPunct="0">
              <a:lnSpc>
                <a:spcPct val="100000"/>
              </a:lnSpc>
              <a:spcBef>
                <a:spcPts val="600"/>
              </a:spcBef>
              <a:spcAft>
                <a:spcPts val="600"/>
              </a:spcAft>
            </a:pPr>
            <a:r>
              <a:rPr lang="en-US" sz="1800" dirty="0" smtClean="0"/>
              <a:t>Allows </a:t>
            </a:r>
            <a:r>
              <a:rPr lang="en-US" sz="1800" dirty="0"/>
              <a:t>the minimum number of privileges necessary to accomplish the task.</a:t>
            </a:r>
          </a:p>
          <a:p>
            <a:pPr marL="0" lvl="1" eaLnBrk="0" hangingPunct="0">
              <a:lnSpc>
                <a:spcPct val="120000"/>
              </a:lnSpc>
            </a:pPr>
            <a:r>
              <a:rPr lang="en-US" sz="1800" dirty="0"/>
              <a:t>When a person gets a new computer, s/he installs or logs onto the computer using an administrative account. This account has privileges to install software, add users, add hardware, and add and delete almost any program or file. </a:t>
            </a:r>
            <a:endParaRPr lang="en-US" sz="1800" dirty="0" smtClean="0"/>
          </a:p>
          <a:p>
            <a:pPr marL="0" lvl="1" eaLnBrk="0" hangingPunct="0">
              <a:lnSpc>
                <a:spcPct val="120000"/>
              </a:lnSpc>
            </a:pPr>
            <a:r>
              <a:rPr lang="en-US" sz="1800" dirty="0" smtClean="0"/>
              <a:t>The </a:t>
            </a:r>
            <a:r>
              <a:rPr lang="en-US" sz="1800" dirty="0"/>
              <a:t>account is all powerful and must be used wisely. If a person uses a browser to access a website that contains malware and they are running as administrator, it is more likely that malware could be installed. If the person was running as a regular user with minimal privileges, the malware would not have been installed.</a:t>
            </a:r>
          </a:p>
          <a:p>
            <a:pPr eaLnBrk="0" hangingPunct="0">
              <a:lnSpc>
                <a:spcPct val="120000"/>
              </a:lnSpc>
            </a:pPr>
            <a:r>
              <a:rPr lang="en-US" sz="1800" dirty="0"/>
              <a:t> </a:t>
            </a:r>
          </a:p>
          <a:p>
            <a:pPr>
              <a:lnSpc>
                <a:spcPct val="100000"/>
              </a:lnSpc>
            </a:pP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3471640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283" y="-278514"/>
            <a:ext cx="10146187" cy="1866855"/>
          </a:xfrm>
        </p:spPr>
        <p:txBody>
          <a:bodyPr>
            <a:normAutofit/>
          </a:bodyPr>
          <a:lstStyle/>
          <a:p>
            <a:r>
              <a:rPr lang="en-US" sz="4000" dirty="0"/>
              <a:t>Layering</a:t>
            </a:r>
          </a:p>
        </p:txBody>
      </p:sp>
      <p:sp>
        <p:nvSpPr>
          <p:cNvPr id="3" name="Content Placeholder 2"/>
          <p:cNvSpPr>
            <a:spLocks noGrp="1"/>
          </p:cNvSpPr>
          <p:nvPr>
            <p:ph type="body" sz="half" idx="2"/>
          </p:nvPr>
        </p:nvSpPr>
        <p:spPr>
          <a:xfrm>
            <a:off x="1032096" y="1987237"/>
            <a:ext cx="10999960" cy="4870765"/>
          </a:xfrm>
        </p:spPr>
        <p:txBody>
          <a:bodyPr>
            <a:normAutofit fontScale="32500" lnSpcReduction="20000"/>
          </a:bodyPr>
          <a:lstStyle/>
          <a:p>
            <a:pPr>
              <a:lnSpc>
                <a:spcPct val="100000"/>
              </a:lnSpc>
            </a:pPr>
            <a:r>
              <a:rPr lang="en-US" sz="6200" dirty="0"/>
              <a:t>Multiple layers of defense protect information. If one layer is defeated, the next </a:t>
            </a:r>
            <a:r>
              <a:rPr lang="en-US" sz="6200" dirty="0" smtClean="0"/>
              <a:t>layer </a:t>
            </a:r>
            <a:r>
              <a:rPr lang="en-US" sz="6200" dirty="0"/>
              <a:t>should catch it</a:t>
            </a:r>
            <a:r>
              <a:rPr lang="en-US" sz="6200" dirty="0" smtClean="0"/>
              <a:t>.</a:t>
            </a:r>
            <a:endParaRPr lang="en-US" sz="6200" dirty="0"/>
          </a:p>
          <a:p>
            <a:pPr marL="0" lvl="1" eaLnBrk="0" hangingPunct="0">
              <a:lnSpc>
                <a:spcPct val="130000"/>
              </a:lnSpc>
              <a:spcBef>
                <a:spcPts val="1200"/>
              </a:spcBef>
            </a:pPr>
            <a:r>
              <a:rPr lang="en-US" sz="4900" dirty="0" smtClean="0"/>
              <a:t>Consider </a:t>
            </a:r>
            <a:r>
              <a:rPr lang="en-US" sz="4900" dirty="0"/>
              <a:t>a typical Windows-based workstation: </a:t>
            </a:r>
            <a:endParaRPr lang="en-US" sz="4900" dirty="0" smtClean="0"/>
          </a:p>
          <a:p>
            <a:pPr marL="0" lvl="1" eaLnBrk="0" hangingPunct="0">
              <a:lnSpc>
                <a:spcPct val="140000"/>
              </a:lnSpc>
            </a:pPr>
            <a:r>
              <a:rPr lang="en-US" sz="4900" dirty="0" smtClean="0"/>
              <a:t>At </a:t>
            </a:r>
            <a:r>
              <a:rPr lang="en-US" sz="4900" dirty="0"/>
              <a:t>the core, </a:t>
            </a:r>
            <a:r>
              <a:rPr lang="en-US" sz="4900" dirty="0" smtClean="0"/>
              <a:t>there is </a:t>
            </a:r>
            <a:r>
              <a:rPr lang="en-US" sz="4900" dirty="0"/>
              <a:t>a microprocessor </a:t>
            </a:r>
            <a:r>
              <a:rPr lang="en-US" sz="4900" dirty="0" smtClean="0"/>
              <a:t>with </a:t>
            </a:r>
            <a:r>
              <a:rPr lang="en-US" sz="4900" dirty="0"/>
              <a:t>a </a:t>
            </a:r>
            <a:r>
              <a:rPr lang="en-US" sz="4900" dirty="0" smtClean="0"/>
              <a:t>well defined </a:t>
            </a:r>
            <a:r>
              <a:rPr lang="en-US" sz="4900" dirty="0"/>
              <a:t>interface (instruction set). </a:t>
            </a:r>
            <a:endParaRPr lang="en-US" sz="4900" dirty="0" smtClean="0"/>
          </a:p>
          <a:p>
            <a:pPr marL="0" lvl="1" eaLnBrk="0" hangingPunct="0">
              <a:lnSpc>
                <a:spcPct val="140000"/>
              </a:lnSpc>
            </a:pPr>
            <a:r>
              <a:rPr lang="en-US" sz="4900" dirty="0"/>
              <a:t>On top of the </a:t>
            </a:r>
            <a:r>
              <a:rPr lang="en-US" sz="4900" dirty="0" smtClean="0"/>
              <a:t>microprocessor </a:t>
            </a:r>
            <a:r>
              <a:rPr lang="en-US" sz="4900" dirty="0"/>
              <a:t>is a layer of </a:t>
            </a:r>
            <a:r>
              <a:rPr lang="en-US" sz="4900" dirty="0" smtClean="0"/>
              <a:t>running software that </a:t>
            </a:r>
            <a:r>
              <a:rPr lang="en-US" sz="4900" dirty="0"/>
              <a:t>provides </a:t>
            </a:r>
            <a:r>
              <a:rPr lang="en-US" sz="4900" dirty="0" smtClean="0"/>
              <a:t>an </a:t>
            </a:r>
            <a:r>
              <a:rPr lang="en-US" sz="4900" dirty="0"/>
              <a:t>interface to the </a:t>
            </a:r>
            <a:r>
              <a:rPr lang="en-US" sz="4900" dirty="0" smtClean="0"/>
              <a:t>OS called the Hardware </a:t>
            </a:r>
            <a:r>
              <a:rPr lang="en-US" sz="4900" dirty="0"/>
              <a:t>Abstraction Layer (HAL</a:t>
            </a:r>
            <a:r>
              <a:rPr lang="en-US" sz="4900" dirty="0" smtClean="0"/>
              <a:t>).</a:t>
            </a:r>
          </a:p>
          <a:p>
            <a:pPr marL="0" lvl="1" eaLnBrk="0" hangingPunct="0">
              <a:lnSpc>
                <a:spcPct val="140000"/>
              </a:lnSpc>
            </a:pPr>
            <a:r>
              <a:rPr lang="en-US" sz="4900" dirty="0" smtClean="0"/>
              <a:t>OS developers do not need to </a:t>
            </a:r>
            <a:r>
              <a:rPr lang="en-US" sz="4900" dirty="0"/>
              <a:t>understand </a:t>
            </a:r>
            <a:r>
              <a:rPr lang="en-US" sz="4900" dirty="0" smtClean="0"/>
              <a:t>the </a:t>
            </a:r>
            <a:r>
              <a:rPr lang="en-US" sz="4900" dirty="0"/>
              <a:t>details of the microprocessor </a:t>
            </a:r>
            <a:r>
              <a:rPr lang="en-US" sz="4900" dirty="0" smtClean="0"/>
              <a:t>implementation. </a:t>
            </a:r>
          </a:p>
          <a:p>
            <a:pPr marL="0" lvl="1" eaLnBrk="0" hangingPunct="0">
              <a:lnSpc>
                <a:spcPct val="140000"/>
              </a:lnSpc>
            </a:pPr>
            <a:r>
              <a:rPr lang="en-US" sz="4900" dirty="0" smtClean="0"/>
              <a:t>On </a:t>
            </a:r>
            <a:r>
              <a:rPr lang="en-US" sz="4900" dirty="0"/>
              <a:t>top of the HAL </a:t>
            </a:r>
            <a:r>
              <a:rPr lang="en-US" sz="4900" dirty="0" smtClean="0"/>
              <a:t>runs a </a:t>
            </a:r>
            <a:r>
              <a:rPr lang="en-US" sz="4900" dirty="0"/>
              <a:t>microkernel </a:t>
            </a:r>
            <a:r>
              <a:rPr lang="en-US" sz="4900" dirty="0" smtClean="0"/>
              <a:t>and </a:t>
            </a:r>
            <a:r>
              <a:rPr lang="en-US" sz="4900" dirty="0"/>
              <a:t>presents </a:t>
            </a:r>
            <a:r>
              <a:rPr lang="en-US" sz="4900" dirty="0" smtClean="0"/>
              <a:t>a </a:t>
            </a:r>
            <a:r>
              <a:rPr lang="en-US" sz="4900" dirty="0"/>
              <a:t>simple set of kernel calls to </a:t>
            </a:r>
            <a:r>
              <a:rPr lang="en-US" sz="4900" dirty="0" smtClean="0"/>
              <a:t>OS </a:t>
            </a:r>
            <a:r>
              <a:rPr lang="en-US" sz="4900" dirty="0"/>
              <a:t>programmers. </a:t>
            </a:r>
            <a:endParaRPr lang="en-US" sz="4900" dirty="0" smtClean="0"/>
          </a:p>
          <a:p>
            <a:pPr marL="0" lvl="1" eaLnBrk="0" hangingPunct="0">
              <a:lnSpc>
                <a:spcPct val="140000"/>
              </a:lnSpc>
            </a:pPr>
            <a:r>
              <a:rPr lang="en-US" sz="4900" dirty="0" smtClean="0"/>
              <a:t>Thus </a:t>
            </a:r>
            <a:r>
              <a:rPr lang="en-US" sz="4900" dirty="0"/>
              <a:t>OS </a:t>
            </a:r>
            <a:r>
              <a:rPr lang="en-US" sz="4900" dirty="0" smtClean="0"/>
              <a:t>programmers do need </a:t>
            </a:r>
            <a:r>
              <a:rPr lang="en-US" sz="4900" dirty="0"/>
              <a:t>to </a:t>
            </a:r>
            <a:r>
              <a:rPr lang="en-US" sz="4900" dirty="0" smtClean="0"/>
              <a:t>know </a:t>
            </a:r>
            <a:r>
              <a:rPr lang="en-US" sz="4900" dirty="0"/>
              <a:t>the details of the HAL. </a:t>
            </a:r>
            <a:endParaRPr lang="en-US" sz="4900" dirty="0" smtClean="0"/>
          </a:p>
          <a:p>
            <a:pPr marL="0" lvl="1" eaLnBrk="0" hangingPunct="0">
              <a:lnSpc>
                <a:spcPct val="140000"/>
              </a:lnSpc>
            </a:pPr>
            <a:r>
              <a:rPr lang="en-US" sz="4900" dirty="0" smtClean="0"/>
              <a:t>The OS </a:t>
            </a:r>
            <a:r>
              <a:rPr lang="en-US" sz="4900" dirty="0"/>
              <a:t>runs on top of the microkernel, hiding the kernel complexity and providing application developers with a simple system call interface . </a:t>
            </a:r>
            <a:endParaRPr lang="en-US" sz="4900" dirty="0" smtClean="0"/>
          </a:p>
          <a:p>
            <a:pPr marL="0" lvl="1" eaLnBrk="0" hangingPunct="0">
              <a:lnSpc>
                <a:spcPct val="140000"/>
              </a:lnSpc>
            </a:pPr>
            <a:r>
              <a:rPr lang="en-US" sz="4900" dirty="0" smtClean="0"/>
              <a:t>Applications </a:t>
            </a:r>
            <a:r>
              <a:rPr lang="en-US" sz="4900" dirty="0"/>
              <a:t>run on top of the OS </a:t>
            </a:r>
            <a:r>
              <a:rPr lang="en-US" sz="4900" dirty="0" smtClean="0"/>
              <a:t>and provide </a:t>
            </a:r>
            <a:r>
              <a:rPr lang="en-US" sz="4900" dirty="0"/>
              <a:t>users with useful services without requiring the user to have any knowledge of the system call interface to the OS</a:t>
            </a:r>
            <a:r>
              <a:rPr lang="en-US" sz="4900" dirty="0" smtClean="0"/>
              <a:t>.</a:t>
            </a:r>
          </a:p>
          <a:p>
            <a:pPr marL="0" lvl="1" eaLnBrk="0" hangingPunct="0">
              <a:lnSpc>
                <a:spcPct val="140000"/>
              </a:lnSpc>
            </a:pPr>
            <a:r>
              <a:rPr lang="en-US" sz="4900" dirty="0" smtClean="0"/>
              <a:t>Defense in depth uses a layering approach, that involves </a:t>
            </a:r>
            <a:r>
              <a:rPr lang="en-US" sz="4900" i="1" dirty="0" smtClean="0"/>
              <a:t>physical</a:t>
            </a:r>
            <a:r>
              <a:rPr lang="en-US" sz="4900" dirty="0" smtClean="0"/>
              <a:t>, </a:t>
            </a:r>
            <a:r>
              <a:rPr lang="en-US" sz="4900" i="1" dirty="0" smtClean="0"/>
              <a:t>technica</a:t>
            </a:r>
            <a:r>
              <a:rPr lang="en-US" sz="4900" dirty="0" smtClean="0"/>
              <a:t>l </a:t>
            </a:r>
            <a:r>
              <a:rPr lang="en-US" sz="4900" smtClean="0"/>
              <a:t>and </a:t>
            </a:r>
            <a:r>
              <a:rPr lang="en-US" sz="4900" i="1" smtClean="0"/>
              <a:t>administrative</a:t>
            </a:r>
            <a:r>
              <a:rPr lang="en-US" sz="4900" smtClean="0"/>
              <a:t>  controls.</a:t>
            </a:r>
            <a:endParaRPr lang="en-US" sz="4900" dirty="0"/>
          </a:p>
          <a:p>
            <a:pPr>
              <a:lnSpc>
                <a:spcPct val="140000"/>
              </a:lnSpc>
            </a:pPr>
            <a:endParaRPr lang="en-US" sz="49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383761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95" y="-178931"/>
            <a:ext cx="10146187" cy="1866855"/>
          </a:xfrm>
        </p:spPr>
        <p:txBody>
          <a:bodyPr>
            <a:normAutofit/>
          </a:bodyPr>
          <a:lstStyle/>
          <a:p>
            <a:r>
              <a:rPr lang="en-US" sz="4000" dirty="0"/>
              <a:t>Abstraction</a:t>
            </a:r>
          </a:p>
        </p:txBody>
      </p:sp>
      <p:sp>
        <p:nvSpPr>
          <p:cNvPr id="3" name="Content Placeholder 2"/>
          <p:cNvSpPr>
            <a:spLocks noGrp="1"/>
          </p:cNvSpPr>
          <p:nvPr>
            <p:ph type="body" sz="half" idx="2"/>
          </p:nvPr>
        </p:nvSpPr>
        <p:spPr>
          <a:xfrm>
            <a:off x="1024467" y="1977623"/>
            <a:ext cx="11016643" cy="3264335"/>
          </a:xfrm>
        </p:spPr>
        <p:txBody>
          <a:bodyPr>
            <a:normAutofit fontScale="85000" lnSpcReduction="10000"/>
          </a:bodyPr>
          <a:lstStyle/>
          <a:p>
            <a:pPr>
              <a:lnSpc>
                <a:spcPct val="140000"/>
              </a:lnSpc>
            </a:pPr>
            <a:r>
              <a:rPr lang="en-US" sz="2600" dirty="0" smtClean="0"/>
              <a:t>A representation </a:t>
            </a:r>
            <a:r>
              <a:rPr lang="en-US" sz="2600" dirty="0"/>
              <a:t>of an object or </a:t>
            </a:r>
            <a:r>
              <a:rPr lang="en-US" sz="2600" dirty="0" smtClean="0"/>
              <a:t>concept that decouples the design from the implementation.</a:t>
            </a:r>
          </a:p>
          <a:p>
            <a:pPr>
              <a:lnSpc>
                <a:spcPct val="100000"/>
              </a:lnSpc>
            </a:pPr>
            <a:endParaRPr lang="en-US" sz="4900" dirty="0"/>
          </a:p>
          <a:p>
            <a:pPr marL="0" lvl="1" eaLnBrk="0" hangingPunct="0">
              <a:lnSpc>
                <a:spcPct val="130000"/>
              </a:lnSpc>
            </a:pPr>
            <a:r>
              <a:rPr lang="en-US" sz="2300" dirty="0" smtClean="0"/>
              <a:t>The </a:t>
            </a:r>
            <a:r>
              <a:rPr lang="en-US" sz="2300" dirty="0"/>
              <a:t>goal in abstraction, from a computer security viewpoint is to remove any clutter that can distract and possibly be used in an incorrect way. </a:t>
            </a:r>
            <a:endParaRPr lang="en-US" sz="2300" dirty="0" smtClean="0"/>
          </a:p>
          <a:p>
            <a:pPr marL="0" lvl="1" eaLnBrk="0" hangingPunct="0">
              <a:lnSpc>
                <a:spcPct val="130000"/>
              </a:lnSpc>
            </a:pPr>
            <a:r>
              <a:rPr lang="en-US" sz="2300" dirty="0" smtClean="0"/>
              <a:t>Abstraction provides only the essential </a:t>
            </a:r>
            <a:r>
              <a:rPr lang="en-US" sz="2300" dirty="0"/>
              <a:t>details of what is being modeled and provide the minimum information necessary to accomplish the </a:t>
            </a:r>
            <a:r>
              <a:rPr lang="en-US" sz="2300" dirty="0" smtClean="0"/>
              <a:t>task.</a:t>
            </a:r>
            <a:endParaRPr lang="en-US" sz="2300" dirty="0"/>
          </a:p>
          <a:p>
            <a:pPr eaLnBrk="0" hangingPunct="0">
              <a:lnSpc>
                <a:spcPct val="130000"/>
              </a:lnSpc>
            </a:pPr>
            <a:r>
              <a:rPr lang="en-US" sz="2100" dirty="0"/>
              <a:t> </a:t>
            </a:r>
          </a:p>
          <a:p>
            <a:pPr>
              <a:lnSpc>
                <a:spcPct val="100000"/>
              </a:lnSpc>
            </a:pP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205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95" y="-369044"/>
            <a:ext cx="10146187" cy="1866855"/>
          </a:xfrm>
        </p:spPr>
        <p:txBody>
          <a:bodyPr>
            <a:normAutofit/>
          </a:bodyPr>
          <a:lstStyle/>
          <a:p>
            <a:r>
              <a:rPr lang="en-US" sz="4000" dirty="0"/>
              <a:t>Information Hiding</a:t>
            </a:r>
          </a:p>
        </p:txBody>
      </p:sp>
      <p:sp>
        <p:nvSpPr>
          <p:cNvPr id="3" name="Content Placeholder 2"/>
          <p:cNvSpPr>
            <a:spLocks noGrp="1"/>
          </p:cNvSpPr>
          <p:nvPr>
            <p:ph type="body" sz="half" idx="2"/>
          </p:nvPr>
        </p:nvSpPr>
        <p:spPr>
          <a:xfrm>
            <a:off x="1013988" y="2000818"/>
            <a:ext cx="10809839" cy="4635373"/>
          </a:xfrm>
        </p:spPr>
        <p:txBody>
          <a:bodyPr>
            <a:normAutofit/>
          </a:bodyPr>
          <a:lstStyle/>
          <a:p>
            <a:r>
              <a:rPr lang="en-US" sz="2000" dirty="0" smtClean="0"/>
              <a:t>Prevent any attempt </a:t>
            </a:r>
            <a:r>
              <a:rPr lang="en-US" sz="2000" dirty="0"/>
              <a:t>to see information</a:t>
            </a:r>
            <a:r>
              <a:rPr lang="en-US" sz="2000" dirty="0" smtClean="0"/>
              <a:t>.</a:t>
            </a:r>
          </a:p>
          <a:p>
            <a:endParaRPr lang="en-US" sz="2000" dirty="0"/>
          </a:p>
          <a:p>
            <a:pPr marL="0" lvl="1" eaLnBrk="0" hangingPunct="0">
              <a:lnSpc>
                <a:spcPct val="110000"/>
              </a:lnSpc>
              <a:spcBef>
                <a:spcPts val="600"/>
              </a:spcBef>
            </a:pPr>
            <a:r>
              <a:rPr lang="en-US" sz="1800" dirty="0"/>
              <a:t>A</a:t>
            </a:r>
            <a:r>
              <a:rPr lang="en-US" sz="1800" dirty="0" smtClean="0"/>
              <a:t> </a:t>
            </a:r>
            <a:r>
              <a:rPr lang="en-US" sz="1800" dirty="0"/>
              <a:t>technique that does not allow certain aspects of an object to be observed or accessed. </a:t>
            </a:r>
            <a:endParaRPr lang="en-US" sz="1800" dirty="0" smtClean="0"/>
          </a:p>
          <a:p>
            <a:pPr marL="0" lvl="1" eaLnBrk="0" hangingPunct="0">
              <a:lnSpc>
                <a:spcPct val="110000"/>
              </a:lnSpc>
              <a:spcBef>
                <a:spcPts val="600"/>
              </a:spcBef>
            </a:pPr>
            <a:r>
              <a:rPr lang="en-US" sz="1800" dirty="0"/>
              <a:t>K</a:t>
            </a:r>
            <a:r>
              <a:rPr lang="en-US" sz="1800" dirty="0" smtClean="0"/>
              <a:t>eeps </a:t>
            </a:r>
            <a:r>
              <a:rPr lang="en-US" sz="1800" dirty="0"/>
              <a:t>the programmer from having complete access to data </a:t>
            </a:r>
            <a:r>
              <a:rPr lang="en-US" sz="1800" dirty="0" smtClean="0"/>
              <a:t>structures. </a:t>
            </a:r>
          </a:p>
          <a:p>
            <a:pPr marL="0" lvl="1" eaLnBrk="0" hangingPunct="0">
              <a:lnSpc>
                <a:spcPct val="110000"/>
              </a:lnSpc>
              <a:spcBef>
                <a:spcPts val="600"/>
              </a:spcBef>
            </a:pPr>
            <a:r>
              <a:rPr lang="en-US" sz="1800" dirty="0"/>
              <a:t>A</a:t>
            </a:r>
            <a:r>
              <a:rPr lang="en-US" sz="1800" dirty="0" smtClean="0"/>
              <a:t>llows </a:t>
            </a:r>
            <a:r>
              <a:rPr lang="en-US" sz="1800" dirty="0"/>
              <a:t>access to only what is necessary.</a:t>
            </a:r>
          </a:p>
          <a:p>
            <a:pPr marL="0" lvl="1" eaLnBrk="0" hangingPunct="0">
              <a:lnSpc>
                <a:spcPct val="110000"/>
              </a:lnSpc>
              <a:spcBef>
                <a:spcPts val="1200"/>
              </a:spcBef>
            </a:pPr>
            <a:r>
              <a:rPr lang="en-US" sz="1800" dirty="0"/>
              <a:t>In computer programming, manipulating a stack requires three operations. Push, pop and view the data item on the top of the </a:t>
            </a:r>
            <a:r>
              <a:rPr lang="en-US" sz="1800" dirty="0" smtClean="0"/>
              <a:t>stack. </a:t>
            </a:r>
          </a:p>
          <a:p>
            <a:pPr marL="0" lvl="1" eaLnBrk="0" hangingPunct="0">
              <a:lnSpc>
                <a:spcPct val="110000"/>
              </a:lnSpc>
              <a:spcBef>
                <a:spcPts val="600"/>
              </a:spcBef>
            </a:pPr>
            <a:r>
              <a:rPr lang="en-US" sz="1800" dirty="0"/>
              <a:t>T</a:t>
            </a:r>
            <a:r>
              <a:rPr lang="en-US" sz="1800" dirty="0" smtClean="0"/>
              <a:t>he </a:t>
            </a:r>
            <a:r>
              <a:rPr lang="en-US" sz="1800" dirty="0"/>
              <a:t>programmer </a:t>
            </a:r>
            <a:r>
              <a:rPr lang="en-US" sz="1800" dirty="0" smtClean="0"/>
              <a:t>should </a:t>
            </a:r>
            <a:r>
              <a:rPr lang="en-US" sz="1800" dirty="0"/>
              <a:t>not be concerned with how the stack is implemented. </a:t>
            </a:r>
            <a:endParaRPr lang="en-US" sz="1800" dirty="0" smtClean="0"/>
          </a:p>
          <a:p>
            <a:pPr marL="0" lvl="1" eaLnBrk="0" hangingPunct="0">
              <a:lnSpc>
                <a:spcPct val="110000"/>
              </a:lnSpc>
              <a:spcBef>
                <a:spcPts val="600"/>
              </a:spcBef>
            </a:pPr>
            <a:r>
              <a:rPr lang="en-US" sz="1800" dirty="0" smtClean="0"/>
              <a:t>The </a:t>
            </a:r>
            <a:r>
              <a:rPr lang="en-US" sz="1800" dirty="0"/>
              <a:t>stack could be a linked list, tree structure, or an array. </a:t>
            </a:r>
            <a:endParaRPr lang="en-US" sz="1800" dirty="0" smtClean="0"/>
          </a:p>
          <a:p>
            <a:pPr marL="0" lvl="1" eaLnBrk="0" hangingPunct="0">
              <a:lnSpc>
                <a:spcPct val="110000"/>
              </a:lnSpc>
              <a:spcBef>
                <a:spcPts val="600"/>
              </a:spcBef>
            </a:pPr>
            <a:r>
              <a:rPr lang="en-US" sz="1800" dirty="0" smtClean="0"/>
              <a:t>None </a:t>
            </a:r>
            <a:r>
              <a:rPr lang="en-US" sz="1800" dirty="0"/>
              <a:t>of the details of how the stack is implemented are necessary.</a:t>
            </a:r>
          </a:p>
          <a:p>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4040591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95" y="-378097"/>
            <a:ext cx="10146187" cy="1866855"/>
          </a:xfrm>
        </p:spPr>
        <p:txBody>
          <a:bodyPr>
            <a:normAutofit/>
          </a:bodyPr>
          <a:lstStyle/>
          <a:p>
            <a:r>
              <a:rPr lang="en-US" sz="4000" dirty="0"/>
              <a:t>Modularity</a:t>
            </a:r>
          </a:p>
        </p:txBody>
      </p:sp>
      <p:sp>
        <p:nvSpPr>
          <p:cNvPr id="3" name="Content Placeholder 2"/>
          <p:cNvSpPr>
            <a:spLocks noGrp="1"/>
          </p:cNvSpPr>
          <p:nvPr>
            <p:ph type="body" sz="half" idx="2"/>
          </p:nvPr>
        </p:nvSpPr>
        <p:spPr>
          <a:xfrm>
            <a:off x="1024467" y="1696979"/>
            <a:ext cx="11098123" cy="5084069"/>
          </a:xfrm>
        </p:spPr>
        <p:txBody>
          <a:bodyPr>
            <a:normAutofit/>
          </a:bodyPr>
          <a:lstStyle/>
          <a:p>
            <a:pPr>
              <a:lnSpc>
                <a:spcPct val="130000"/>
              </a:lnSpc>
            </a:pPr>
            <a:r>
              <a:rPr lang="en-US" sz="2000" dirty="0"/>
              <a:t>Able to be inserted or removed from a project; each module has its own function, </a:t>
            </a:r>
            <a:r>
              <a:rPr lang="en-US" sz="2000" dirty="0" smtClean="0"/>
              <a:t>interchangeable </a:t>
            </a:r>
            <a:r>
              <a:rPr lang="en-US" sz="2000" dirty="0"/>
              <a:t>with other modules</a:t>
            </a:r>
            <a:r>
              <a:rPr lang="en-US" sz="2000" dirty="0" smtClean="0"/>
              <a:t>.</a:t>
            </a:r>
            <a:endParaRPr lang="en-US" sz="2000" dirty="0"/>
          </a:p>
          <a:p>
            <a:pPr marL="0" lvl="1" eaLnBrk="0" hangingPunct="0">
              <a:lnSpc>
                <a:spcPct val="110000"/>
              </a:lnSpc>
              <a:spcBef>
                <a:spcPts val="1200"/>
              </a:spcBef>
            </a:pPr>
            <a:r>
              <a:rPr lang="en-US" sz="1900" dirty="0"/>
              <a:t>Modular programming is a software design technique that emphasizes separating the functionality </a:t>
            </a:r>
            <a:r>
              <a:rPr lang="en-US" sz="1900" dirty="0" smtClean="0"/>
              <a:t>of </a:t>
            </a:r>
            <a:r>
              <a:rPr lang="en-US" sz="1900" dirty="0"/>
              <a:t>a program into independent, </a:t>
            </a:r>
            <a:r>
              <a:rPr lang="en-US" sz="1900" dirty="0" smtClean="0"/>
              <a:t>interchangeable modules</a:t>
            </a:r>
            <a:r>
              <a:rPr lang="en-US" sz="1900" dirty="0"/>
              <a:t>. </a:t>
            </a:r>
            <a:endParaRPr lang="en-US" sz="1900" dirty="0" smtClean="0"/>
          </a:p>
          <a:p>
            <a:pPr marL="0" lvl="1" eaLnBrk="0" hangingPunct="0">
              <a:lnSpc>
                <a:spcPct val="110000"/>
              </a:lnSpc>
              <a:spcBef>
                <a:spcPts val="1200"/>
              </a:spcBef>
            </a:pPr>
            <a:r>
              <a:rPr lang="en-US" sz="1900" dirty="0" smtClean="0"/>
              <a:t>Each </a:t>
            </a:r>
            <a:r>
              <a:rPr lang="en-US" sz="1900" dirty="0"/>
              <a:t>module contains everything necessary to execute a unique part of the desired functionality through well designed </a:t>
            </a:r>
            <a:r>
              <a:rPr lang="en-US" sz="1900" dirty="0" smtClean="0"/>
              <a:t>interfaces, that </a:t>
            </a:r>
            <a:r>
              <a:rPr lang="en-US" sz="1900" dirty="0"/>
              <a:t>provide </a:t>
            </a:r>
            <a:r>
              <a:rPr lang="en-US" sz="1900" dirty="0" smtClean="0"/>
              <a:t>the details </a:t>
            </a:r>
            <a:r>
              <a:rPr lang="en-US" sz="1900" dirty="0"/>
              <a:t>needed for one module to replace </a:t>
            </a:r>
            <a:r>
              <a:rPr lang="en-US" sz="1900" dirty="0" smtClean="0"/>
              <a:t>another.</a:t>
            </a:r>
            <a:endParaRPr lang="en-US" sz="1900" dirty="0"/>
          </a:p>
          <a:p>
            <a:pPr marL="0" lvl="1" eaLnBrk="0" hangingPunct="0">
              <a:lnSpc>
                <a:spcPct val="110000"/>
              </a:lnSpc>
              <a:spcBef>
                <a:spcPts val="1200"/>
              </a:spcBef>
            </a:pPr>
            <a:r>
              <a:rPr lang="en-US" sz="1900" dirty="0" smtClean="0"/>
              <a:t>Most desktop </a:t>
            </a:r>
            <a:r>
              <a:rPr lang="en-US" sz="1900" dirty="0"/>
              <a:t>computers </a:t>
            </a:r>
            <a:r>
              <a:rPr lang="en-US" sz="1900" dirty="0" smtClean="0"/>
              <a:t>can </a:t>
            </a:r>
            <a:r>
              <a:rPr lang="en-US" sz="1900" dirty="0"/>
              <a:t>be modified to add hardware and increase performance. </a:t>
            </a:r>
            <a:r>
              <a:rPr lang="en-US" sz="1900" dirty="0" smtClean="0"/>
              <a:t>                                                 Memory</a:t>
            </a:r>
            <a:r>
              <a:rPr lang="en-US" sz="1900" dirty="0" smtClean="0"/>
              <a:t>, sound and video cards can </a:t>
            </a:r>
            <a:r>
              <a:rPr lang="en-US" sz="1900" dirty="0"/>
              <a:t>be </a:t>
            </a:r>
            <a:r>
              <a:rPr lang="en-US" sz="1900" dirty="0" smtClean="0"/>
              <a:t>added. </a:t>
            </a:r>
          </a:p>
          <a:p>
            <a:pPr marL="0" lvl="1" eaLnBrk="0" hangingPunct="0">
              <a:lnSpc>
                <a:spcPct val="110000"/>
              </a:lnSpc>
            </a:pPr>
            <a:r>
              <a:rPr lang="en-US" sz="1900" dirty="0" smtClean="0"/>
              <a:t>All </a:t>
            </a:r>
            <a:r>
              <a:rPr lang="en-US" sz="1900" dirty="0"/>
              <a:t>of the </a:t>
            </a:r>
            <a:r>
              <a:rPr lang="en-US" sz="1900" dirty="0" smtClean="0"/>
              <a:t>components have </a:t>
            </a:r>
            <a:r>
              <a:rPr lang="en-US" sz="1900" dirty="0"/>
              <a:t>a well defined interface. I</a:t>
            </a:r>
            <a:r>
              <a:rPr lang="en-US" sz="1900" dirty="0" smtClean="0"/>
              <a:t>f one fails one can easily replace it.</a:t>
            </a:r>
          </a:p>
          <a:p>
            <a:pPr marL="0" lvl="1" eaLnBrk="0" hangingPunct="0">
              <a:lnSpc>
                <a:spcPct val="110000"/>
              </a:lnSpc>
              <a:spcBef>
                <a:spcPts val="1200"/>
              </a:spcBef>
            </a:pPr>
            <a:r>
              <a:rPr lang="en-US" sz="1900" dirty="0" smtClean="0"/>
              <a:t>Current </a:t>
            </a:r>
            <a:r>
              <a:rPr lang="en-US" sz="1900" dirty="0"/>
              <a:t>mobile </a:t>
            </a:r>
            <a:r>
              <a:rPr lang="en-US" sz="1900" dirty="0" smtClean="0"/>
              <a:t>phones </a:t>
            </a:r>
            <a:r>
              <a:rPr lang="en-US" sz="1900" dirty="0"/>
              <a:t>are not modular. If a part breaks, the device will most likely have to be replaced. </a:t>
            </a:r>
            <a:r>
              <a:rPr lang="en-US" sz="1900" dirty="0" smtClean="0"/>
              <a:t>                          iPhone </a:t>
            </a:r>
            <a:r>
              <a:rPr lang="en-US" sz="1900" dirty="0"/>
              <a:t>is a good </a:t>
            </a:r>
            <a:r>
              <a:rPr lang="en-US" sz="1900" dirty="0" smtClean="0"/>
              <a:t>example: if </a:t>
            </a:r>
            <a:r>
              <a:rPr lang="en-US" sz="1900" dirty="0"/>
              <a:t>a hardware part breaks, it cannot easily </a:t>
            </a:r>
            <a:r>
              <a:rPr lang="en-US" sz="1900" dirty="0" smtClean="0"/>
              <a:t>be fixed</a:t>
            </a:r>
            <a:r>
              <a:rPr lang="en-US" sz="1900" dirty="0"/>
              <a:t>.</a:t>
            </a:r>
          </a:p>
          <a:p>
            <a:pPr>
              <a:lnSpc>
                <a:spcPct val="100000"/>
              </a:lnSpc>
            </a:pP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1290" y="520172"/>
            <a:ext cx="1360311" cy="907735"/>
          </a:xfrm>
          <a:prstGeom prst="rect">
            <a:avLst/>
          </a:prstGeom>
        </p:spPr>
      </p:pic>
    </p:spTree>
    <p:extLst>
      <p:ext uri="{BB962C8B-B14F-4D97-AF65-F5344CB8AC3E}">
        <p14:creationId xmlns:p14="http://schemas.microsoft.com/office/powerpoint/2010/main" val="3013241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320</TotalTime>
  <Words>1795</Words>
  <Application>Microsoft Office PowerPoint</Application>
  <PresentationFormat>Custom</PresentationFormat>
  <Paragraphs>144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First Principles of Cybersecurity</vt:lpstr>
      <vt:lpstr>Domain Separation</vt:lpstr>
      <vt:lpstr>Process Isolation</vt:lpstr>
      <vt:lpstr>Resource Encapsulation</vt:lpstr>
      <vt:lpstr>Least Privilege</vt:lpstr>
      <vt:lpstr>Layering</vt:lpstr>
      <vt:lpstr>Abstraction</vt:lpstr>
      <vt:lpstr>Information Hiding</vt:lpstr>
      <vt:lpstr>Modularity</vt:lpstr>
      <vt:lpstr>Simplicity</vt:lpstr>
      <vt:lpstr>Minimization</vt:lpstr>
      <vt:lpstr>Virtualization and Cloud Computing            an application</vt:lpstr>
      <vt:lpstr>Definition</vt:lpstr>
      <vt:lpstr>Virtualization Architecture</vt:lpstr>
      <vt:lpstr>Benefits of Virtualization</vt:lpstr>
      <vt:lpstr>Virtualization in Cloud Computing</vt:lpstr>
      <vt:lpstr>Virtualization Security Challenges</vt:lpstr>
      <vt:lpstr>PowerPoint Presentation</vt:lpstr>
      <vt:lpstr>Virtualization Security Requirements</vt:lpstr>
      <vt:lpstr>Smaller TCB Solution</vt:lpstr>
    </vt:vector>
  </TitlesOfParts>
  <Company>Portland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GenCyber First Principles</dc:title>
  <dc:creator>Cara Tang</dc:creator>
  <cp:lastModifiedBy>Burmester</cp:lastModifiedBy>
  <cp:revision>23</cp:revision>
  <dcterms:created xsi:type="dcterms:W3CDTF">2016-05-22T00:17:55Z</dcterms:created>
  <dcterms:modified xsi:type="dcterms:W3CDTF">2019-02-01T19:32:26Z</dcterms:modified>
</cp:coreProperties>
</file>