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98" r:id="rId2"/>
    <p:sldId id="259" r:id="rId3"/>
    <p:sldId id="262" r:id="rId4"/>
    <p:sldId id="301" r:id="rId5"/>
    <p:sldId id="321" r:id="rId6"/>
    <p:sldId id="260" r:id="rId7"/>
    <p:sldId id="302" r:id="rId8"/>
    <p:sldId id="303" r:id="rId9"/>
    <p:sldId id="304" r:id="rId10"/>
    <p:sldId id="264" r:id="rId11"/>
    <p:sldId id="265" r:id="rId12"/>
    <p:sldId id="267" r:id="rId13"/>
    <p:sldId id="299" r:id="rId14"/>
    <p:sldId id="300" r:id="rId15"/>
    <p:sldId id="318" r:id="rId16"/>
    <p:sldId id="319" r:id="rId17"/>
    <p:sldId id="320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313" r:id="rId26"/>
    <p:sldId id="322" r:id="rId27"/>
    <p:sldId id="314" r:id="rId28"/>
    <p:sldId id="315" r:id="rId29"/>
    <p:sldId id="317" r:id="rId30"/>
    <p:sldId id="316" r:id="rId31"/>
    <p:sldId id="323" r:id="rId32"/>
    <p:sldId id="324" r:id="rId33"/>
    <p:sldId id="325" r:id="rId34"/>
    <p:sldId id="326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B8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41" autoAdjust="0"/>
  </p:normalViewPr>
  <p:slideViewPr>
    <p:cSldViewPr snapToGrid="0" snapToObjects="1">
      <p:cViewPr varScale="1">
        <p:scale>
          <a:sx n="115" d="100"/>
          <a:sy n="115" d="100"/>
        </p:scale>
        <p:origin x="147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3911DB-C3AD-4A20-9469-0F5FAAF3AE88}" type="doc">
      <dgm:prSet loTypeId="urn:microsoft.com/office/officeart/2005/8/layout/radial1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A6EDE0F1-D794-46B8-BB4E-2C73E851FC62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Active Learning</a:t>
          </a:r>
          <a:endParaRPr lang="en-US" sz="2000" b="1" dirty="0">
            <a:solidFill>
              <a:schemeClr val="tx1"/>
            </a:solidFill>
          </a:endParaRPr>
        </a:p>
      </dgm:t>
    </dgm:pt>
    <dgm:pt modelId="{80714BCC-9FBD-4663-B0B5-5B919E90A69F}" type="parTrans" cxnId="{005E83C8-BD03-4580-A640-53DF9F93592E}">
      <dgm:prSet/>
      <dgm:spPr/>
      <dgm:t>
        <a:bodyPr/>
        <a:lstStyle/>
        <a:p>
          <a:endParaRPr lang="en-US"/>
        </a:p>
      </dgm:t>
    </dgm:pt>
    <dgm:pt modelId="{6566F1B1-C8C9-4121-A3B1-BBDF526CAAFB}" type="sibTrans" cxnId="{005E83C8-BD03-4580-A640-53DF9F93592E}">
      <dgm:prSet/>
      <dgm:spPr/>
      <dgm:t>
        <a:bodyPr/>
        <a:lstStyle/>
        <a:p>
          <a:endParaRPr lang="en-US"/>
        </a:p>
      </dgm:t>
    </dgm:pt>
    <dgm:pt modelId="{B233B083-C1BE-4987-89BF-CA293146A6BD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Text Categorization</a:t>
          </a:r>
          <a:endParaRPr lang="en-US" sz="2000" b="1" dirty="0">
            <a:solidFill>
              <a:schemeClr val="tx1"/>
            </a:solidFill>
          </a:endParaRPr>
        </a:p>
      </dgm:t>
    </dgm:pt>
    <dgm:pt modelId="{56A8B159-7BF1-4A95-850D-E705B3FF59D8}" type="parTrans" cxnId="{06268C2C-5A61-4296-A3DC-1D0BC223BEA4}">
      <dgm:prSet/>
      <dgm:spPr/>
      <dgm:t>
        <a:bodyPr/>
        <a:lstStyle/>
        <a:p>
          <a:endParaRPr lang="en-US"/>
        </a:p>
      </dgm:t>
    </dgm:pt>
    <dgm:pt modelId="{69A8BECA-BF9A-4035-85FD-5954168C207E}" type="sibTrans" cxnId="{06268C2C-5A61-4296-A3DC-1D0BC223BEA4}">
      <dgm:prSet/>
      <dgm:spPr/>
      <dgm:t>
        <a:bodyPr/>
        <a:lstStyle/>
        <a:p>
          <a:endParaRPr lang="en-US"/>
        </a:p>
      </dgm:t>
    </dgm:pt>
    <dgm:pt modelId="{BB47C36C-4188-4E3A-B8AC-FCD6231156E2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Image Retrieval</a:t>
          </a:r>
          <a:endParaRPr lang="en-US" sz="1800" b="1" dirty="0">
            <a:solidFill>
              <a:schemeClr val="tx1"/>
            </a:solidFill>
          </a:endParaRPr>
        </a:p>
      </dgm:t>
    </dgm:pt>
    <dgm:pt modelId="{6B4D43F4-05DA-4DE7-81D5-DF9F7A03AFCB}" type="parTrans" cxnId="{BBC1362C-2996-40AF-8712-2955EBBA3565}">
      <dgm:prSet/>
      <dgm:spPr/>
      <dgm:t>
        <a:bodyPr/>
        <a:lstStyle/>
        <a:p>
          <a:endParaRPr lang="en-US"/>
        </a:p>
      </dgm:t>
    </dgm:pt>
    <dgm:pt modelId="{30DACD00-2C5E-4F19-87EC-FB8ABD1755F1}" type="sibTrans" cxnId="{BBC1362C-2996-40AF-8712-2955EBBA3565}">
      <dgm:prSet/>
      <dgm:spPr/>
      <dgm:t>
        <a:bodyPr/>
        <a:lstStyle/>
        <a:p>
          <a:endParaRPr lang="en-US"/>
        </a:p>
      </dgm:t>
    </dgm:pt>
    <dgm:pt modelId="{BE798BC2-7EB3-40BA-9AA6-3C83940C82F9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Spam email filter design</a:t>
          </a:r>
          <a:endParaRPr lang="en-US" sz="1800" b="1" dirty="0">
            <a:solidFill>
              <a:schemeClr val="tx1"/>
            </a:solidFill>
          </a:endParaRPr>
        </a:p>
      </dgm:t>
    </dgm:pt>
    <dgm:pt modelId="{92BD752E-A779-4BF8-96B3-9F4E358FB95F}" type="parTrans" cxnId="{537405FC-A0C6-4CDC-9152-48F454BFC908}">
      <dgm:prSet/>
      <dgm:spPr/>
      <dgm:t>
        <a:bodyPr/>
        <a:lstStyle/>
        <a:p>
          <a:endParaRPr lang="en-US"/>
        </a:p>
      </dgm:t>
    </dgm:pt>
    <dgm:pt modelId="{1EBD061C-4798-49E6-8126-AD1CE48A23FE}" type="sibTrans" cxnId="{537405FC-A0C6-4CDC-9152-48F454BFC908}">
      <dgm:prSet/>
      <dgm:spPr/>
      <dgm:t>
        <a:bodyPr/>
        <a:lstStyle/>
        <a:p>
          <a:endParaRPr lang="en-US"/>
        </a:p>
      </dgm:t>
    </dgm:pt>
    <dgm:pt modelId="{29A4F46B-A060-4803-A04E-1B8FB71410DB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Face Recognition</a:t>
          </a:r>
          <a:endParaRPr lang="en-US" sz="1800" b="1" dirty="0">
            <a:solidFill>
              <a:schemeClr val="tx1"/>
            </a:solidFill>
          </a:endParaRPr>
        </a:p>
      </dgm:t>
    </dgm:pt>
    <dgm:pt modelId="{BB601C36-7AC6-461D-BEA6-5CBBBA7F3A62}" type="parTrans" cxnId="{7E7E1B89-A31B-4530-B952-FF28B5A940A5}">
      <dgm:prSet/>
      <dgm:spPr/>
      <dgm:t>
        <a:bodyPr/>
        <a:lstStyle/>
        <a:p>
          <a:endParaRPr lang="en-US"/>
        </a:p>
      </dgm:t>
    </dgm:pt>
    <dgm:pt modelId="{DA48075B-694D-4AE0-922F-B348EBD33376}" type="sibTrans" cxnId="{7E7E1B89-A31B-4530-B952-FF28B5A940A5}">
      <dgm:prSet/>
      <dgm:spPr/>
      <dgm:t>
        <a:bodyPr/>
        <a:lstStyle/>
        <a:p>
          <a:endParaRPr lang="en-US"/>
        </a:p>
      </dgm:t>
    </dgm:pt>
    <dgm:pt modelId="{7A6509BF-1D4B-4630-A197-C56273BB262A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Optical Character Recognition (OCR)</a:t>
          </a:r>
          <a:endParaRPr lang="en-US" sz="1400" dirty="0" smtClean="0"/>
        </a:p>
      </dgm:t>
    </dgm:pt>
    <dgm:pt modelId="{4F2E2D46-C088-406A-9658-CDAF994F07E8}" type="parTrans" cxnId="{1F7257F7-2833-4B4F-9C20-F67BC16CF114}">
      <dgm:prSet/>
      <dgm:spPr/>
      <dgm:t>
        <a:bodyPr/>
        <a:lstStyle/>
        <a:p>
          <a:endParaRPr lang="en-US"/>
        </a:p>
      </dgm:t>
    </dgm:pt>
    <dgm:pt modelId="{E7BBB797-E86F-4EE4-B41B-9E9417ADAC55}" type="sibTrans" cxnId="{1F7257F7-2833-4B4F-9C20-F67BC16CF114}">
      <dgm:prSet/>
      <dgm:spPr/>
      <dgm:t>
        <a:bodyPr/>
        <a:lstStyle/>
        <a:p>
          <a:endParaRPr lang="en-US"/>
        </a:p>
      </dgm:t>
    </dgm:pt>
    <dgm:pt modelId="{AAEFD65D-1F07-4F1E-930F-3B7BFE0E78A1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Medical Image Classification</a:t>
          </a:r>
        </a:p>
      </dgm:t>
    </dgm:pt>
    <dgm:pt modelId="{86B2B94F-01C4-4090-9733-883FE0FB1DD1}" type="parTrans" cxnId="{87BF339D-5B77-4178-8EF5-4B312E7645CF}">
      <dgm:prSet/>
      <dgm:spPr/>
      <dgm:t>
        <a:bodyPr/>
        <a:lstStyle/>
        <a:p>
          <a:endParaRPr lang="en-US"/>
        </a:p>
      </dgm:t>
    </dgm:pt>
    <dgm:pt modelId="{C3052449-FFA0-4204-B446-ABB34B9B4C12}" type="sibTrans" cxnId="{87BF339D-5B77-4178-8EF5-4B312E7645CF}">
      <dgm:prSet/>
      <dgm:spPr/>
      <dgm:t>
        <a:bodyPr/>
        <a:lstStyle/>
        <a:p>
          <a:endParaRPr lang="en-US"/>
        </a:p>
      </dgm:t>
    </dgm:pt>
    <dgm:pt modelId="{9C37BF98-9E52-4981-A8D3-84ECF65D48CC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Natural Language Parsing</a:t>
          </a:r>
        </a:p>
      </dgm:t>
    </dgm:pt>
    <dgm:pt modelId="{5C0EA625-86E9-46D9-8102-9EC8A31F101C}" type="parTrans" cxnId="{E3F6B21C-2276-4041-B186-B9D994A31B96}">
      <dgm:prSet/>
      <dgm:spPr/>
      <dgm:t>
        <a:bodyPr/>
        <a:lstStyle/>
        <a:p>
          <a:endParaRPr lang="en-US"/>
        </a:p>
      </dgm:t>
    </dgm:pt>
    <dgm:pt modelId="{BA09B09F-1FD0-4A45-99DE-118A179CA345}" type="sibTrans" cxnId="{E3F6B21C-2276-4041-B186-B9D994A31B96}">
      <dgm:prSet/>
      <dgm:spPr/>
      <dgm:t>
        <a:bodyPr/>
        <a:lstStyle/>
        <a:p>
          <a:endParaRPr lang="en-US"/>
        </a:p>
      </dgm:t>
    </dgm:pt>
    <dgm:pt modelId="{E4AE3731-AA3A-4505-85B0-95958781359C}" type="pres">
      <dgm:prSet presAssocID="{DC3911DB-C3AD-4A20-9469-0F5FAAF3AE8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D64E97-AA83-41FB-AE3A-12BF14199C6C}" type="pres">
      <dgm:prSet presAssocID="{A6EDE0F1-D794-46B8-BB4E-2C73E851FC62}" presName="centerShape" presStyleLbl="node0" presStyleIdx="0" presStyleCnt="1" custScaleX="127598"/>
      <dgm:spPr/>
      <dgm:t>
        <a:bodyPr/>
        <a:lstStyle/>
        <a:p>
          <a:endParaRPr lang="en-US"/>
        </a:p>
      </dgm:t>
    </dgm:pt>
    <dgm:pt modelId="{46C4A892-33BE-4421-98D0-8694139DD36A}" type="pres">
      <dgm:prSet presAssocID="{56A8B159-7BF1-4A95-850D-E705B3FF59D8}" presName="Name9" presStyleLbl="parChTrans1D2" presStyleIdx="0" presStyleCnt="7"/>
      <dgm:spPr/>
      <dgm:t>
        <a:bodyPr/>
        <a:lstStyle/>
        <a:p>
          <a:endParaRPr lang="en-US"/>
        </a:p>
      </dgm:t>
    </dgm:pt>
    <dgm:pt modelId="{5EA37341-651B-4DC5-9F2A-1826B65D4627}" type="pres">
      <dgm:prSet presAssocID="{56A8B159-7BF1-4A95-850D-E705B3FF59D8}" presName="connTx" presStyleLbl="parChTrans1D2" presStyleIdx="0" presStyleCnt="7"/>
      <dgm:spPr/>
      <dgm:t>
        <a:bodyPr/>
        <a:lstStyle/>
        <a:p>
          <a:endParaRPr lang="en-US"/>
        </a:p>
      </dgm:t>
    </dgm:pt>
    <dgm:pt modelId="{6CF8DDC5-A222-4F4A-8503-7C7EB9F38AD9}" type="pres">
      <dgm:prSet presAssocID="{B233B083-C1BE-4987-89BF-CA293146A6BD}" presName="node" presStyleLbl="node1" presStyleIdx="0" presStyleCnt="7" custRadScaleRad="100150" custRadScaleInc="318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EC772D7F-0CB2-455E-84FE-73A8D06093D5}" type="pres">
      <dgm:prSet presAssocID="{6B4D43F4-05DA-4DE7-81D5-DF9F7A03AFCB}" presName="Name9" presStyleLbl="parChTrans1D2" presStyleIdx="1" presStyleCnt="7"/>
      <dgm:spPr/>
      <dgm:t>
        <a:bodyPr/>
        <a:lstStyle/>
        <a:p>
          <a:endParaRPr lang="en-US"/>
        </a:p>
      </dgm:t>
    </dgm:pt>
    <dgm:pt modelId="{7758F84F-39E9-4E9C-9AA3-58BB72E22E49}" type="pres">
      <dgm:prSet presAssocID="{6B4D43F4-05DA-4DE7-81D5-DF9F7A03AFCB}" presName="connTx" presStyleLbl="parChTrans1D2" presStyleIdx="1" presStyleCnt="7"/>
      <dgm:spPr/>
      <dgm:t>
        <a:bodyPr/>
        <a:lstStyle/>
        <a:p>
          <a:endParaRPr lang="en-US"/>
        </a:p>
      </dgm:t>
    </dgm:pt>
    <dgm:pt modelId="{8BAC3B25-422E-478A-9C3A-04CBEE6FC477}" type="pres">
      <dgm:prSet presAssocID="{BB47C36C-4188-4E3A-B8AC-FCD6231156E2}" presName="node" presStyleLbl="node1" presStyleIdx="1" presStyleCnt="7" custScaleX="98840" custScaleY="102007" custRadScaleRad="102277" custRadScaleInc="-121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73E9D7EB-DEAA-4D06-8A07-49891DC59485}" type="pres">
      <dgm:prSet presAssocID="{92BD752E-A779-4BF8-96B3-9F4E358FB95F}" presName="Name9" presStyleLbl="parChTrans1D2" presStyleIdx="2" presStyleCnt="7"/>
      <dgm:spPr/>
      <dgm:t>
        <a:bodyPr/>
        <a:lstStyle/>
        <a:p>
          <a:endParaRPr lang="en-US"/>
        </a:p>
      </dgm:t>
    </dgm:pt>
    <dgm:pt modelId="{94B36C9F-754D-4EEC-9F34-3B7C2A070AF8}" type="pres">
      <dgm:prSet presAssocID="{92BD752E-A779-4BF8-96B3-9F4E358FB95F}" presName="connTx" presStyleLbl="parChTrans1D2" presStyleIdx="2" presStyleCnt="7"/>
      <dgm:spPr/>
      <dgm:t>
        <a:bodyPr/>
        <a:lstStyle/>
        <a:p>
          <a:endParaRPr lang="en-US"/>
        </a:p>
      </dgm:t>
    </dgm:pt>
    <dgm:pt modelId="{CE350530-8553-40C0-8796-A00AEA71DA15}" type="pres">
      <dgm:prSet presAssocID="{BE798BC2-7EB3-40BA-9AA6-3C83940C82F9}" presName="node" presStyleLbl="node1" presStyleIdx="2" presStyleCnt="7" custRadScaleRad="101005" custRadScaleInc="-469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E7FD78C3-C24D-4A14-8759-A68F838473FA}" type="pres">
      <dgm:prSet presAssocID="{BB601C36-7AC6-461D-BEA6-5CBBBA7F3A62}" presName="Name9" presStyleLbl="parChTrans1D2" presStyleIdx="3" presStyleCnt="7"/>
      <dgm:spPr/>
      <dgm:t>
        <a:bodyPr/>
        <a:lstStyle/>
        <a:p>
          <a:endParaRPr lang="en-US"/>
        </a:p>
      </dgm:t>
    </dgm:pt>
    <dgm:pt modelId="{EBA3297D-ECEF-43F5-8EE0-726D82EFD56D}" type="pres">
      <dgm:prSet presAssocID="{BB601C36-7AC6-461D-BEA6-5CBBBA7F3A62}" presName="connTx" presStyleLbl="parChTrans1D2" presStyleIdx="3" presStyleCnt="7"/>
      <dgm:spPr/>
      <dgm:t>
        <a:bodyPr/>
        <a:lstStyle/>
        <a:p>
          <a:endParaRPr lang="en-US"/>
        </a:p>
      </dgm:t>
    </dgm:pt>
    <dgm:pt modelId="{267617D9-0A00-4C02-A71C-2FF241D80CD3}" type="pres">
      <dgm:prSet presAssocID="{29A4F46B-A060-4803-A04E-1B8FB71410DB}" presName="node" presStyleLbl="node1" presStyleIdx="3" presStyleCnt="7" custScaleX="106735" custRadScaleRad="98972" custRadScaleInc="-471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8849E5D2-561F-4AD3-A222-2925172E9C7B}" type="pres">
      <dgm:prSet presAssocID="{4F2E2D46-C088-406A-9658-CDAF994F07E8}" presName="Name9" presStyleLbl="parChTrans1D2" presStyleIdx="4" presStyleCnt="7"/>
      <dgm:spPr/>
      <dgm:t>
        <a:bodyPr/>
        <a:lstStyle/>
        <a:p>
          <a:endParaRPr lang="en-US"/>
        </a:p>
      </dgm:t>
    </dgm:pt>
    <dgm:pt modelId="{7070B009-CD93-4F76-B4A4-3C86713BF294}" type="pres">
      <dgm:prSet presAssocID="{4F2E2D46-C088-406A-9658-CDAF994F07E8}" presName="connTx" presStyleLbl="parChTrans1D2" presStyleIdx="4" presStyleCnt="7"/>
      <dgm:spPr/>
      <dgm:t>
        <a:bodyPr/>
        <a:lstStyle/>
        <a:p>
          <a:endParaRPr lang="en-US"/>
        </a:p>
      </dgm:t>
    </dgm:pt>
    <dgm:pt modelId="{F54A4767-0995-4CD7-A2E1-09620EFFD46E}" type="pres">
      <dgm:prSet presAssocID="{7A6509BF-1D4B-4630-A197-C56273BB262A}" presName="node" presStyleLbl="node1" presStyleIdx="4" presStyleCnt="7" custScaleX="103263" custRadScaleRad="97709" custRadScaleInc="-110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993B42D-5522-413F-A523-79D31271A86F}" type="pres">
      <dgm:prSet presAssocID="{86B2B94F-01C4-4090-9733-883FE0FB1DD1}" presName="Name9" presStyleLbl="parChTrans1D2" presStyleIdx="5" presStyleCnt="7"/>
      <dgm:spPr/>
      <dgm:t>
        <a:bodyPr/>
        <a:lstStyle/>
        <a:p>
          <a:endParaRPr lang="en-US"/>
        </a:p>
      </dgm:t>
    </dgm:pt>
    <dgm:pt modelId="{FA5C32EC-CC7E-4938-9120-65D83E77CCD4}" type="pres">
      <dgm:prSet presAssocID="{86B2B94F-01C4-4090-9733-883FE0FB1DD1}" presName="connTx" presStyleLbl="parChTrans1D2" presStyleIdx="5" presStyleCnt="7"/>
      <dgm:spPr/>
      <dgm:t>
        <a:bodyPr/>
        <a:lstStyle/>
        <a:p>
          <a:endParaRPr lang="en-US"/>
        </a:p>
      </dgm:t>
    </dgm:pt>
    <dgm:pt modelId="{97A1C37E-4629-4586-A5A7-958924619B5A}" type="pres">
      <dgm:prSet presAssocID="{AAEFD65D-1F07-4F1E-930F-3B7BFE0E78A1}" presName="node" presStyleLbl="node1" presStyleIdx="5" presStyleCnt="7" custRadScaleRad="98203" custRadScaleInc="338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638D41F9-96BB-48C7-9283-83FDFA3263B8}" type="pres">
      <dgm:prSet presAssocID="{5C0EA625-86E9-46D9-8102-9EC8A31F101C}" presName="Name9" presStyleLbl="parChTrans1D2" presStyleIdx="6" presStyleCnt="7"/>
      <dgm:spPr/>
      <dgm:t>
        <a:bodyPr/>
        <a:lstStyle/>
        <a:p>
          <a:endParaRPr lang="en-US"/>
        </a:p>
      </dgm:t>
    </dgm:pt>
    <dgm:pt modelId="{85D52FB1-A346-4D3F-8B76-9908B5596931}" type="pres">
      <dgm:prSet presAssocID="{5C0EA625-86E9-46D9-8102-9EC8A31F101C}" presName="connTx" presStyleLbl="parChTrans1D2" presStyleIdx="6" presStyleCnt="7"/>
      <dgm:spPr/>
      <dgm:t>
        <a:bodyPr/>
        <a:lstStyle/>
        <a:p>
          <a:endParaRPr lang="en-US"/>
        </a:p>
      </dgm:t>
    </dgm:pt>
    <dgm:pt modelId="{8913E356-5F5B-4E81-991D-D309B683BD00}" type="pres">
      <dgm:prSet presAssocID="{9C37BF98-9E52-4981-A8D3-84ECF65D48CC}" presName="node" presStyleLbl="node1" presStyleIdx="6" presStyleCnt="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E3F6B21C-2276-4041-B186-B9D994A31B96}" srcId="{A6EDE0F1-D794-46B8-BB4E-2C73E851FC62}" destId="{9C37BF98-9E52-4981-A8D3-84ECF65D48CC}" srcOrd="6" destOrd="0" parTransId="{5C0EA625-86E9-46D9-8102-9EC8A31F101C}" sibTransId="{BA09B09F-1FD0-4A45-99DE-118A179CA345}"/>
    <dgm:cxn modelId="{2B431C54-7D0F-4B7B-B772-4F0B69DF558E}" type="presOf" srcId="{92BD752E-A779-4BF8-96B3-9F4E358FB95F}" destId="{94B36C9F-754D-4EEC-9F34-3B7C2A070AF8}" srcOrd="1" destOrd="0" presId="urn:microsoft.com/office/officeart/2005/8/layout/radial1"/>
    <dgm:cxn modelId="{005E83C8-BD03-4580-A640-53DF9F93592E}" srcId="{DC3911DB-C3AD-4A20-9469-0F5FAAF3AE88}" destId="{A6EDE0F1-D794-46B8-BB4E-2C73E851FC62}" srcOrd="0" destOrd="0" parTransId="{80714BCC-9FBD-4663-B0B5-5B919E90A69F}" sibTransId="{6566F1B1-C8C9-4121-A3B1-BBDF526CAAFB}"/>
    <dgm:cxn modelId="{EE53510F-6D76-4171-8128-9B96AF784AD7}" type="presOf" srcId="{BE798BC2-7EB3-40BA-9AA6-3C83940C82F9}" destId="{CE350530-8553-40C0-8796-A00AEA71DA15}" srcOrd="0" destOrd="0" presId="urn:microsoft.com/office/officeart/2005/8/layout/radial1"/>
    <dgm:cxn modelId="{A34B6EA3-0436-4FA6-990D-3A5B3BD35E7D}" type="presOf" srcId="{A6EDE0F1-D794-46B8-BB4E-2C73E851FC62}" destId="{CCD64E97-AA83-41FB-AE3A-12BF14199C6C}" srcOrd="0" destOrd="0" presId="urn:microsoft.com/office/officeart/2005/8/layout/radial1"/>
    <dgm:cxn modelId="{BBC1362C-2996-40AF-8712-2955EBBA3565}" srcId="{A6EDE0F1-D794-46B8-BB4E-2C73E851FC62}" destId="{BB47C36C-4188-4E3A-B8AC-FCD6231156E2}" srcOrd="1" destOrd="0" parTransId="{6B4D43F4-05DA-4DE7-81D5-DF9F7A03AFCB}" sibTransId="{30DACD00-2C5E-4F19-87EC-FB8ABD1755F1}"/>
    <dgm:cxn modelId="{A567FCB2-325C-4959-B483-B6AD416C0C97}" type="presOf" srcId="{92BD752E-A779-4BF8-96B3-9F4E358FB95F}" destId="{73E9D7EB-DEAA-4D06-8A07-49891DC59485}" srcOrd="0" destOrd="0" presId="urn:microsoft.com/office/officeart/2005/8/layout/radial1"/>
    <dgm:cxn modelId="{537405FC-A0C6-4CDC-9152-48F454BFC908}" srcId="{A6EDE0F1-D794-46B8-BB4E-2C73E851FC62}" destId="{BE798BC2-7EB3-40BA-9AA6-3C83940C82F9}" srcOrd="2" destOrd="0" parTransId="{92BD752E-A779-4BF8-96B3-9F4E358FB95F}" sibTransId="{1EBD061C-4798-49E6-8126-AD1CE48A23FE}"/>
    <dgm:cxn modelId="{1F7257F7-2833-4B4F-9C20-F67BC16CF114}" srcId="{A6EDE0F1-D794-46B8-BB4E-2C73E851FC62}" destId="{7A6509BF-1D4B-4630-A197-C56273BB262A}" srcOrd="4" destOrd="0" parTransId="{4F2E2D46-C088-406A-9658-CDAF994F07E8}" sibTransId="{E7BBB797-E86F-4EE4-B41B-9E9417ADAC55}"/>
    <dgm:cxn modelId="{270083E1-9763-4C9C-AD7C-998706302298}" type="presOf" srcId="{4F2E2D46-C088-406A-9658-CDAF994F07E8}" destId="{8849E5D2-561F-4AD3-A222-2925172E9C7B}" srcOrd="0" destOrd="0" presId="urn:microsoft.com/office/officeart/2005/8/layout/radial1"/>
    <dgm:cxn modelId="{4BE7B9A8-E592-4AA4-8B7E-1F017D69D88B}" type="presOf" srcId="{BB601C36-7AC6-461D-BEA6-5CBBBA7F3A62}" destId="{E7FD78C3-C24D-4A14-8759-A68F838473FA}" srcOrd="0" destOrd="0" presId="urn:microsoft.com/office/officeart/2005/8/layout/radial1"/>
    <dgm:cxn modelId="{87BF339D-5B77-4178-8EF5-4B312E7645CF}" srcId="{A6EDE0F1-D794-46B8-BB4E-2C73E851FC62}" destId="{AAEFD65D-1F07-4F1E-930F-3B7BFE0E78A1}" srcOrd="5" destOrd="0" parTransId="{86B2B94F-01C4-4090-9733-883FE0FB1DD1}" sibTransId="{C3052449-FFA0-4204-B446-ABB34B9B4C12}"/>
    <dgm:cxn modelId="{B5585AF3-FA14-4711-9190-99A109809C17}" type="presOf" srcId="{6B4D43F4-05DA-4DE7-81D5-DF9F7A03AFCB}" destId="{7758F84F-39E9-4E9C-9AA3-58BB72E22E49}" srcOrd="1" destOrd="0" presId="urn:microsoft.com/office/officeart/2005/8/layout/radial1"/>
    <dgm:cxn modelId="{2ACA1DDD-BB40-4DEB-80C3-E03D32EF4AAD}" type="presOf" srcId="{BB601C36-7AC6-461D-BEA6-5CBBBA7F3A62}" destId="{EBA3297D-ECEF-43F5-8EE0-726D82EFD56D}" srcOrd="1" destOrd="0" presId="urn:microsoft.com/office/officeart/2005/8/layout/radial1"/>
    <dgm:cxn modelId="{7E7E1B89-A31B-4530-B952-FF28B5A940A5}" srcId="{A6EDE0F1-D794-46B8-BB4E-2C73E851FC62}" destId="{29A4F46B-A060-4803-A04E-1B8FB71410DB}" srcOrd="3" destOrd="0" parTransId="{BB601C36-7AC6-461D-BEA6-5CBBBA7F3A62}" sibTransId="{DA48075B-694D-4AE0-922F-B348EBD33376}"/>
    <dgm:cxn modelId="{B79B2D15-DB3B-4B15-ACDC-CD0A1201CB27}" type="presOf" srcId="{BB47C36C-4188-4E3A-B8AC-FCD6231156E2}" destId="{8BAC3B25-422E-478A-9C3A-04CBEE6FC477}" srcOrd="0" destOrd="0" presId="urn:microsoft.com/office/officeart/2005/8/layout/radial1"/>
    <dgm:cxn modelId="{A5013958-2D63-4B17-8F18-3195C75FCBB0}" type="presOf" srcId="{9C37BF98-9E52-4981-A8D3-84ECF65D48CC}" destId="{8913E356-5F5B-4E81-991D-D309B683BD00}" srcOrd="0" destOrd="0" presId="urn:microsoft.com/office/officeart/2005/8/layout/radial1"/>
    <dgm:cxn modelId="{F15C454D-220D-4616-B9E6-704E4E469EBD}" type="presOf" srcId="{7A6509BF-1D4B-4630-A197-C56273BB262A}" destId="{F54A4767-0995-4CD7-A2E1-09620EFFD46E}" srcOrd="0" destOrd="0" presId="urn:microsoft.com/office/officeart/2005/8/layout/radial1"/>
    <dgm:cxn modelId="{F6FCF83E-ED16-4676-8EFB-72978902B6EC}" type="presOf" srcId="{29A4F46B-A060-4803-A04E-1B8FB71410DB}" destId="{267617D9-0A00-4C02-A71C-2FF241D80CD3}" srcOrd="0" destOrd="0" presId="urn:microsoft.com/office/officeart/2005/8/layout/radial1"/>
    <dgm:cxn modelId="{ED30B82C-B570-4DB0-ADA3-9A61EB4A5E3B}" type="presOf" srcId="{B233B083-C1BE-4987-89BF-CA293146A6BD}" destId="{6CF8DDC5-A222-4F4A-8503-7C7EB9F38AD9}" srcOrd="0" destOrd="0" presId="urn:microsoft.com/office/officeart/2005/8/layout/radial1"/>
    <dgm:cxn modelId="{F9DE4EC1-7F0C-45CF-9B93-C180A4308B6F}" type="presOf" srcId="{86B2B94F-01C4-4090-9733-883FE0FB1DD1}" destId="{FA5C32EC-CC7E-4938-9120-65D83E77CCD4}" srcOrd="1" destOrd="0" presId="urn:microsoft.com/office/officeart/2005/8/layout/radial1"/>
    <dgm:cxn modelId="{71EFA182-CE4F-4B8B-9FA6-C42BBF05C70E}" type="presOf" srcId="{56A8B159-7BF1-4A95-850D-E705B3FF59D8}" destId="{5EA37341-651B-4DC5-9F2A-1826B65D4627}" srcOrd="1" destOrd="0" presId="urn:microsoft.com/office/officeart/2005/8/layout/radial1"/>
    <dgm:cxn modelId="{FBF4FC80-01C4-46F3-B0D9-F4D10E291318}" type="presOf" srcId="{5C0EA625-86E9-46D9-8102-9EC8A31F101C}" destId="{85D52FB1-A346-4D3F-8B76-9908B5596931}" srcOrd="1" destOrd="0" presId="urn:microsoft.com/office/officeart/2005/8/layout/radial1"/>
    <dgm:cxn modelId="{CB64ABE0-37DC-4F4B-BF87-D999C5F44EFD}" type="presOf" srcId="{5C0EA625-86E9-46D9-8102-9EC8A31F101C}" destId="{638D41F9-96BB-48C7-9283-83FDFA3263B8}" srcOrd="0" destOrd="0" presId="urn:microsoft.com/office/officeart/2005/8/layout/radial1"/>
    <dgm:cxn modelId="{8829B0EF-2329-4C5B-9214-B6A922E003B7}" type="presOf" srcId="{4F2E2D46-C088-406A-9658-CDAF994F07E8}" destId="{7070B009-CD93-4F76-B4A4-3C86713BF294}" srcOrd="1" destOrd="0" presId="urn:microsoft.com/office/officeart/2005/8/layout/radial1"/>
    <dgm:cxn modelId="{4B7F8E0E-8BFD-4C40-BDC4-12A0DEC1BD74}" type="presOf" srcId="{56A8B159-7BF1-4A95-850D-E705B3FF59D8}" destId="{46C4A892-33BE-4421-98D0-8694139DD36A}" srcOrd="0" destOrd="0" presId="urn:microsoft.com/office/officeart/2005/8/layout/radial1"/>
    <dgm:cxn modelId="{1715FA36-4DDA-4E4D-98F0-1498FA76D715}" type="presOf" srcId="{DC3911DB-C3AD-4A20-9469-0F5FAAF3AE88}" destId="{E4AE3731-AA3A-4505-85B0-95958781359C}" srcOrd="0" destOrd="0" presId="urn:microsoft.com/office/officeart/2005/8/layout/radial1"/>
    <dgm:cxn modelId="{27B238B5-8153-464D-B235-44E8F41409F9}" type="presOf" srcId="{AAEFD65D-1F07-4F1E-930F-3B7BFE0E78A1}" destId="{97A1C37E-4629-4586-A5A7-958924619B5A}" srcOrd="0" destOrd="0" presId="urn:microsoft.com/office/officeart/2005/8/layout/radial1"/>
    <dgm:cxn modelId="{975C8288-A912-4066-A243-1B6DCE4F2ECC}" type="presOf" srcId="{6B4D43F4-05DA-4DE7-81D5-DF9F7A03AFCB}" destId="{EC772D7F-0CB2-455E-84FE-73A8D06093D5}" srcOrd="0" destOrd="0" presId="urn:microsoft.com/office/officeart/2005/8/layout/radial1"/>
    <dgm:cxn modelId="{06268C2C-5A61-4296-A3DC-1D0BC223BEA4}" srcId="{A6EDE0F1-D794-46B8-BB4E-2C73E851FC62}" destId="{B233B083-C1BE-4987-89BF-CA293146A6BD}" srcOrd="0" destOrd="0" parTransId="{56A8B159-7BF1-4A95-850D-E705B3FF59D8}" sibTransId="{69A8BECA-BF9A-4035-85FD-5954168C207E}"/>
    <dgm:cxn modelId="{0017C958-F939-44B4-958D-160D6DAC6112}" type="presOf" srcId="{86B2B94F-01C4-4090-9733-883FE0FB1DD1}" destId="{C993B42D-5522-413F-A523-79D31271A86F}" srcOrd="0" destOrd="0" presId="urn:microsoft.com/office/officeart/2005/8/layout/radial1"/>
    <dgm:cxn modelId="{11F89F6B-F8EF-4DE6-9B9C-ADE0D120CB60}" type="presParOf" srcId="{E4AE3731-AA3A-4505-85B0-95958781359C}" destId="{CCD64E97-AA83-41FB-AE3A-12BF14199C6C}" srcOrd="0" destOrd="0" presId="urn:microsoft.com/office/officeart/2005/8/layout/radial1"/>
    <dgm:cxn modelId="{2D1905B6-0CCC-4F0A-9EB4-5819E72D2814}" type="presParOf" srcId="{E4AE3731-AA3A-4505-85B0-95958781359C}" destId="{46C4A892-33BE-4421-98D0-8694139DD36A}" srcOrd="1" destOrd="0" presId="urn:microsoft.com/office/officeart/2005/8/layout/radial1"/>
    <dgm:cxn modelId="{1939B177-1062-4872-B56A-235B90DE2EFE}" type="presParOf" srcId="{46C4A892-33BE-4421-98D0-8694139DD36A}" destId="{5EA37341-651B-4DC5-9F2A-1826B65D4627}" srcOrd="0" destOrd="0" presId="urn:microsoft.com/office/officeart/2005/8/layout/radial1"/>
    <dgm:cxn modelId="{0183B46C-5F9C-4A0B-B2C3-F2FC121047C3}" type="presParOf" srcId="{E4AE3731-AA3A-4505-85B0-95958781359C}" destId="{6CF8DDC5-A222-4F4A-8503-7C7EB9F38AD9}" srcOrd="2" destOrd="0" presId="urn:microsoft.com/office/officeart/2005/8/layout/radial1"/>
    <dgm:cxn modelId="{1EDB7DF8-07D2-42C7-A958-76DE918E1539}" type="presParOf" srcId="{E4AE3731-AA3A-4505-85B0-95958781359C}" destId="{EC772D7F-0CB2-455E-84FE-73A8D06093D5}" srcOrd="3" destOrd="0" presId="urn:microsoft.com/office/officeart/2005/8/layout/radial1"/>
    <dgm:cxn modelId="{18898C0D-B220-4102-A0B2-DEEBDCC17A79}" type="presParOf" srcId="{EC772D7F-0CB2-455E-84FE-73A8D06093D5}" destId="{7758F84F-39E9-4E9C-9AA3-58BB72E22E49}" srcOrd="0" destOrd="0" presId="urn:microsoft.com/office/officeart/2005/8/layout/radial1"/>
    <dgm:cxn modelId="{098ED548-DC74-44B2-B3DD-CDEE20AAC492}" type="presParOf" srcId="{E4AE3731-AA3A-4505-85B0-95958781359C}" destId="{8BAC3B25-422E-478A-9C3A-04CBEE6FC477}" srcOrd="4" destOrd="0" presId="urn:microsoft.com/office/officeart/2005/8/layout/radial1"/>
    <dgm:cxn modelId="{A421CC42-87D0-41BF-AEDA-A1C64924B184}" type="presParOf" srcId="{E4AE3731-AA3A-4505-85B0-95958781359C}" destId="{73E9D7EB-DEAA-4D06-8A07-49891DC59485}" srcOrd="5" destOrd="0" presId="urn:microsoft.com/office/officeart/2005/8/layout/radial1"/>
    <dgm:cxn modelId="{920E61E1-60A4-4EE3-9BC6-039E0BB837F1}" type="presParOf" srcId="{73E9D7EB-DEAA-4D06-8A07-49891DC59485}" destId="{94B36C9F-754D-4EEC-9F34-3B7C2A070AF8}" srcOrd="0" destOrd="0" presId="urn:microsoft.com/office/officeart/2005/8/layout/radial1"/>
    <dgm:cxn modelId="{E2BB1C09-59BB-4516-B902-967ADD29241F}" type="presParOf" srcId="{E4AE3731-AA3A-4505-85B0-95958781359C}" destId="{CE350530-8553-40C0-8796-A00AEA71DA15}" srcOrd="6" destOrd="0" presId="urn:microsoft.com/office/officeart/2005/8/layout/radial1"/>
    <dgm:cxn modelId="{DFEF5D40-BF82-42C9-9E6C-D2DA875F15E3}" type="presParOf" srcId="{E4AE3731-AA3A-4505-85B0-95958781359C}" destId="{E7FD78C3-C24D-4A14-8759-A68F838473FA}" srcOrd="7" destOrd="0" presId="urn:microsoft.com/office/officeart/2005/8/layout/radial1"/>
    <dgm:cxn modelId="{FE6E2162-A8E8-4AA0-B891-596082757144}" type="presParOf" srcId="{E7FD78C3-C24D-4A14-8759-A68F838473FA}" destId="{EBA3297D-ECEF-43F5-8EE0-726D82EFD56D}" srcOrd="0" destOrd="0" presId="urn:microsoft.com/office/officeart/2005/8/layout/radial1"/>
    <dgm:cxn modelId="{4FBCA68C-F6F5-4868-80DF-8218E005CFAB}" type="presParOf" srcId="{E4AE3731-AA3A-4505-85B0-95958781359C}" destId="{267617D9-0A00-4C02-A71C-2FF241D80CD3}" srcOrd="8" destOrd="0" presId="urn:microsoft.com/office/officeart/2005/8/layout/radial1"/>
    <dgm:cxn modelId="{44E6024B-B901-44D6-905B-DA1786C0739F}" type="presParOf" srcId="{E4AE3731-AA3A-4505-85B0-95958781359C}" destId="{8849E5D2-561F-4AD3-A222-2925172E9C7B}" srcOrd="9" destOrd="0" presId="urn:microsoft.com/office/officeart/2005/8/layout/radial1"/>
    <dgm:cxn modelId="{64198F6C-A926-4563-B59E-82F295737433}" type="presParOf" srcId="{8849E5D2-561F-4AD3-A222-2925172E9C7B}" destId="{7070B009-CD93-4F76-B4A4-3C86713BF294}" srcOrd="0" destOrd="0" presId="urn:microsoft.com/office/officeart/2005/8/layout/radial1"/>
    <dgm:cxn modelId="{C78E231E-8C62-4B80-A3EC-201BE85CD8C4}" type="presParOf" srcId="{E4AE3731-AA3A-4505-85B0-95958781359C}" destId="{F54A4767-0995-4CD7-A2E1-09620EFFD46E}" srcOrd="10" destOrd="0" presId="urn:microsoft.com/office/officeart/2005/8/layout/radial1"/>
    <dgm:cxn modelId="{4E8B5033-678C-4EFE-B32E-089737763069}" type="presParOf" srcId="{E4AE3731-AA3A-4505-85B0-95958781359C}" destId="{C993B42D-5522-413F-A523-79D31271A86F}" srcOrd="11" destOrd="0" presId="urn:microsoft.com/office/officeart/2005/8/layout/radial1"/>
    <dgm:cxn modelId="{EFDBAC69-A0DA-4E67-973B-9D06FA946201}" type="presParOf" srcId="{C993B42D-5522-413F-A523-79D31271A86F}" destId="{FA5C32EC-CC7E-4938-9120-65D83E77CCD4}" srcOrd="0" destOrd="0" presId="urn:microsoft.com/office/officeart/2005/8/layout/radial1"/>
    <dgm:cxn modelId="{220E1029-C0A2-43F4-B396-11D3A975BAA7}" type="presParOf" srcId="{E4AE3731-AA3A-4505-85B0-95958781359C}" destId="{97A1C37E-4629-4586-A5A7-958924619B5A}" srcOrd="12" destOrd="0" presId="urn:microsoft.com/office/officeart/2005/8/layout/radial1"/>
    <dgm:cxn modelId="{59803A6B-B504-4633-BB7E-76FE5DE22E05}" type="presParOf" srcId="{E4AE3731-AA3A-4505-85B0-95958781359C}" destId="{638D41F9-96BB-48C7-9283-83FDFA3263B8}" srcOrd="13" destOrd="0" presId="urn:microsoft.com/office/officeart/2005/8/layout/radial1"/>
    <dgm:cxn modelId="{B4D0CC7E-B745-4F08-B67B-00388EB5A633}" type="presParOf" srcId="{638D41F9-96BB-48C7-9283-83FDFA3263B8}" destId="{85D52FB1-A346-4D3F-8B76-9908B5596931}" srcOrd="0" destOrd="0" presId="urn:microsoft.com/office/officeart/2005/8/layout/radial1"/>
    <dgm:cxn modelId="{E4D72107-A35D-4D8B-AC0A-B33F7423975C}" type="presParOf" srcId="{E4AE3731-AA3A-4505-85B0-95958781359C}" destId="{8913E356-5F5B-4E81-991D-D309B683BD00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D64E97-AA83-41FB-AE3A-12BF14199C6C}">
      <dsp:nvSpPr>
        <dsp:cNvPr id="0" name=""/>
        <dsp:cNvSpPr/>
      </dsp:nvSpPr>
      <dsp:spPr>
        <a:xfrm>
          <a:off x="3308464" y="1915398"/>
          <a:ext cx="1612670" cy="12638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Active Learning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3544634" y="2100487"/>
        <a:ext cx="1140330" cy="893690"/>
      </dsp:txXfrm>
    </dsp:sp>
    <dsp:sp modelId="{46C4A892-33BE-4421-98D0-8694139DD36A}">
      <dsp:nvSpPr>
        <dsp:cNvPr id="0" name=""/>
        <dsp:cNvSpPr/>
      </dsp:nvSpPr>
      <dsp:spPr>
        <a:xfrm rot="16249125">
          <a:off x="3811192" y="1584478"/>
          <a:ext cx="634339" cy="27643"/>
        </a:xfrm>
        <a:custGeom>
          <a:avLst/>
          <a:gdLst/>
          <a:ahLst/>
          <a:cxnLst/>
          <a:rect l="0" t="0" r="0" b="0"/>
          <a:pathLst>
            <a:path>
              <a:moveTo>
                <a:pt x="0" y="13821"/>
              </a:moveTo>
              <a:lnTo>
                <a:pt x="634339" y="1382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12503" y="1582442"/>
        <a:ext cx="31716" cy="31716"/>
      </dsp:txXfrm>
    </dsp:sp>
    <dsp:sp modelId="{6CF8DDC5-A222-4F4A-8503-7C7EB9F38AD9}">
      <dsp:nvSpPr>
        <dsp:cNvPr id="0" name=""/>
        <dsp:cNvSpPr/>
      </dsp:nvSpPr>
      <dsp:spPr>
        <a:xfrm>
          <a:off x="3509990" y="17359"/>
          <a:ext cx="1263868" cy="126386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Text Categorization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3571687" y="79056"/>
        <a:ext cx="1140474" cy="1140474"/>
      </dsp:txXfrm>
    </dsp:sp>
    <dsp:sp modelId="{EC772D7F-0CB2-455E-84FE-73A8D06093D5}">
      <dsp:nvSpPr>
        <dsp:cNvPr id="0" name=""/>
        <dsp:cNvSpPr/>
      </dsp:nvSpPr>
      <dsp:spPr>
        <a:xfrm rot="19266953">
          <a:off x="4612016" y="1896910"/>
          <a:ext cx="584358" cy="27643"/>
        </a:xfrm>
        <a:custGeom>
          <a:avLst/>
          <a:gdLst/>
          <a:ahLst/>
          <a:cxnLst/>
          <a:rect l="0" t="0" r="0" b="0"/>
          <a:pathLst>
            <a:path>
              <a:moveTo>
                <a:pt x="0" y="13821"/>
              </a:moveTo>
              <a:lnTo>
                <a:pt x="584358" y="1382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889586" y="1896123"/>
        <a:ext cx="29217" cy="29217"/>
      </dsp:txXfrm>
    </dsp:sp>
    <dsp:sp modelId="{8BAC3B25-422E-478A-9C3A-04CBEE6FC477}">
      <dsp:nvSpPr>
        <dsp:cNvPr id="0" name=""/>
        <dsp:cNvSpPr/>
      </dsp:nvSpPr>
      <dsp:spPr>
        <a:xfrm>
          <a:off x="4999195" y="685797"/>
          <a:ext cx="1249207" cy="128923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Image Retrieval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5060176" y="746778"/>
        <a:ext cx="1127245" cy="1167272"/>
      </dsp:txXfrm>
    </dsp:sp>
    <dsp:sp modelId="{73E9D7EB-DEAA-4D06-8A07-49891DC59485}">
      <dsp:nvSpPr>
        <dsp:cNvPr id="0" name=""/>
        <dsp:cNvSpPr/>
      </dsp:nvSpPr>
      <dsp:spPr>
        <a:xfrm rot="699038">
          <a:off x="4889588" y="2743401"/>
          <a:ext cx="486302" cy="27643"/>
        </a:xfrm>
        <a:custGeom>
          <a:avLst/>
          <a:gdLst/>
          <a:ahLst/>
          <a:cxnLst/>
          <a:rect l="0" t="0" r="0" b="0"/>
          <a:pathLst>
            <a:path>
              <a:moveTo>
                <a:pt x="0" y="13821"/>
              </a:moveTo>
              <a:lnTo>
                <a:pt x="486302" y="1382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120582" y="2745065"/>
        <a:ext cx="24315" cy="24315"/>
      </dsp:txXfrm>
    </dsp:sp>
    <dsp:sp modelId="{CE350530-8553-40C0-8796-A00AEA71DA15}">
      <dsp:nvSpPr>
        <dsp:cNvPr id="0" name=""/>
        <dsp:cNvSpPr/>
      </dsp:nvSpPr>
      <dsp:spPr>
        <a:xfrm>
          <a:off x="5357861" y="2302006"/>
          <a:ext cx="1263868" cy="126386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Spam email filter design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5419558" y="2363703"/>
        <a:ext cx="1140474" cy="1140474"/>
      </dsp:txXfrm>
    </dsp:sp>
    <dsp:sp modelId="{E7FD78C3-C24D-4A14-8759-A68F838473FA}">
      <dsp:nvSpPr>
        <dsp:cNvPr id="0" name=""/>
        <dsp:cNvSpPr/>
      </dsp:nvSpPr>
      <dsp:spPr>
        <a:xfrm rot="3784397">
          <a:off x="4255055" y="3378030"/>
          <a:ext cx="577378" cy="27643"/>
        </a:xfrm>
        <a:custGeom>
          <a:avLst/>
          <a:gdLst/>
          <a:ahLst/>
          <a:cxnLst/>
          <a:rect l="0" t="0" r="0" b="0"/>
          <a:pathLst>
            <a:path>
              <a:moveTo>
                <a:pt x="0" y="13821"/>
              </a:moveTo>
              <a:lnTo>
                <a:pt x="577378" y="1382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529310" y="3377418"/>
        <a:ext cx="28868" cy="28868"/>
      </dsp:txXfrm>
    </dsp:sp>
    <dsp:sp modelId="{267617D9-0A00-4C02-A71C-2FF241D80CD3}">
      <dsp:nvSpPr>
        <dsp:cNvPr id="0" name=""/>
        <dsp:cNvSpPr/>
      </dsp:nvSpPr>
      <dsp:spPr>
        <a:xfrm>
          <a:off x="4289809" y="3587930"/>
          <a:ext cx="1348989" cy="126386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Face Recognition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4351506" y="3649627"/>
        <a:ext cx="1225595" cy="1140474"/>
      </dsp:txXfrm>
    </dsp:sp>
    <dsp:sp modelId="{8849E5D2-561F-4AD3-A222-2925172E9C7B}">
      <dsp:nvSpPr>
        <dsp:cNvPr id="0" name=""/>
        <dsp:cNvSpPr/>
      </dsp:nvSpPr>
      <dsp:spPr>
        <a:xfrm rot="6925793">
          <a:off x="3432516" y="3378851"/>
          <a:ext cx="560691" cy="27643"/>
        </a:xfrm>
        <a:custGeom>
          <a:avLst/>
          <a:gdLst/>
          <a:ahLst/>
          <a:cxnLst/>
          <a:rect l="0" t="0" r="0" b="0"/>
          <a:pathLst>
            <a:path>
              <a:moveTo>
                <a:pt x="0" y="13821"/>
              </a:moveTo>
              <a:lnTo>
                <a:pt x="560691" y="1382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698844" y="3378656"/>
        <a:ext cx="28034" cy="28034"/>
      </dsp:txXfrm>
    </dsp:sp>
    <dsp:sp modelId="{F54A4767-0995-4CD7-A2E1-09620EFFD46E}">
      <dsp:nvSpPr>
        <dsp:cNvPr id="0" name=""/>
        <dsp:cNvSpPr/>
      </dsp:nvSpPr>
      <dsp:spPr>
        <a:xfrm>
          <a:off x="2666999" y="3587930"/>
          <a:ext cx="1305108" cy="1263868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Optical Character Recognition (OCR)</a:t>
          </a:r>
          <a:endParaRPr lang="en-US" sz="1400" kern="1200" dirty="0" smtClean="0"/>
        </a:p>
      </dsp:txBody>
      <dsp:txXfrm>
        <a:off x="2728696" y="3649627"/>
        <a:ext cx="1181714" cy="1140474"/>
      </dsp:txXfrm>
    </dsp:sp>
    <dsp:sp modelId="{C993B42D-5522-413F-A523-79D31271A86F}">
      <dsp:nvSpPr>
        <dsp:cNvPr id="0" name=""/>
        <dsp:cNvSpPr/>
      </dsp:nvSpPr>
      <dsp:spPr>
        <a:xfrm rot="10080720">
          <a:off x="2907486" y="2743816"/>
          <a:ext cx="433768" cy="27643"/>
        </a:xfrm>
        <a:custGeom>
          <a:avLst/>
          <a:gdLst/>
          <a:ahLst/>
          <a:cxnLst/>
          <a:rect l="0" t="0" r="0" b="0"/>
          <a:pathLst>
            <a:path>
              <a:moveTo>
                <a:pt x="0" y="13821"/>
              </a:moveTo>
              <a:lnTo>
                <a:pt x="433768" y="1382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113526" y="2746794"/>
        <a:ext cx="21688" cy="21688"/>
      </dsp:txXfrm>
    </dsp:sp>
    <dsp:sp modelId="{97A1C37E-4629-4586-A5A7-958924619B5A}">
      <dsp:nvSpPr>
        <dsp:cNvPr id="0" name=""/>
        <dsp:cNvSpPr/>
      </dsp:nvSpPr>
      <dsp:spPr>
        <a:xfrm>
          <a:off x="1662129" y="2302009"/>
          <a:ext cx="1263868" cy="126386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Medical Image Classification</a:t>
          </a:r>
        </a:p>
      </dsp:txBody>
      <dsp:txXfrm>
        <a:off x="1723826" y="2363706"/>
        <a:ext cx="1140474" cy="1140474"/>
      </dsp:txXfrm>
    </dsp:sp>
    <dsp:sp modelId="{638D41F9-96BB-48C7-9283-83FDFA3263B8}">
      <dsp:nvSpPr>
        <dsp:cNvPr id="0" name=""/>
        <dsp:cNvSpPr/>
      </dsp:nvSpPr>
      <dsp:spPr>
        <a:xfrm rot="13114286">
          <a:off x="3068023" y="1914276"/>
          <a:ext cx="540561" cy="27643"/>
        </a:xfrm>
        <a:custGeom>
          <a:avLst/>
          <a:gdLst/>
          <a:ahLst/>
          <a:cxnLst/>
          <a:rect l="0" t="0" r="0" b="0"/>
          <a:pathLst>
            <a:path>
              <a:moveTo>
                <a:pt x="0" y="13821"/>
              </a:moveTo>
              <a:lnTo>
                <a:pt x="540561" y="1382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324790" y="1914584"/>
        <a:ext cx="27028" cy="27028"/>
      </dsp:txXfrm>
    </dsp:sp>
    <dsp:sp modelId="{8913E356-5F5B-4E81-991D-D309B683BD00}">
      <dsp:nvSpPr>
        <dsp:cNvPr id="0" name=""/>
        <dsp:cNvSpPr/>
      </dsp:nvSpPr>
      <dsp:spPr>
        <a:xfrm>
          <a:off x="2000990" y="733642"/>
          <a:ext cx="1263868" cy="126386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Natural Language Parsing</a:t>
          </a:r>
        </a:p>
      </dsp:txBody>
      <dsp:txXfrm>
        <a:off x="2062687" y="795339"/>
        <a:ext cx="1140474" cy="11404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E59E2F-4E26-4698-B585-06FF29F7593E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34740-69FA-4B5C-9772-3971F39C7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148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206F8-02D4-42A1-89BB-B70FE12C046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14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206F8-02D4-42A1-89BB-B70FE12C046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999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206F8-02D4-42A1-89BB-B70FE12C046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53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206F8-02D4-42A1-89BB-B70FE12C046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6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72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66800"/>
            <a:ext cx="8153400" cy="13716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514600"/>
            <a:ext cx="7772400" cy="1752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4648200"/>
            <a:ext cx="7772400" cy="1828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10661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4896"/>
            <a:ext cx="8229600" cy="972205"/>
          </a:xfrm>
        </p:spPr>
        <p:txBody>
          <a:bodyPr/>
          <a:lstStyle>
            <a:lvl1pPr>
              <a:defRPr b="0" i="0">
                <a:latin typeface="Times New Roman"/>
                <a:cs typeface="Times New Roman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7307"/>
            <a:ext cx="8229600" cy="3700025"/>
          </a:xfrm>
        </p:spPr>
        <p:txBody>
          <a:bodyPr/>
          <a:lstStyle>
            <a:lvl1pPr>
              <a:defRPr b="0" i="0">
                <a:latin typeface="Arial"/>
                <a:cs typeface="Arial"/>
              </a:defRPr>
            </a:lvl1pPr>
            <a:lvl2pPr>
              <a:defRPr b="0" i="0">
                <a:latin typeface="Arial"/>
                <a:cs typeface="Arial"/>
              </a:defRPr>
            </a:lvl2pPr>
            <a:lvl3pPr>
              <a:defRPr b="0" i="0">
                <a:latin typeface="Arial"/>
                <a:cs typeface="Arial"/>
              </a:defRPr>
            </a:lvl3pPr>
            <a:lvl4pPr>
              <a:defRPr b="0" i="0">
                <a:latin typeface="Arial"/>
                <a:cs typeface="Arial"/>
              </a:defRPr>
            </a:lvl4pPr>
            <a:lvl5pPr>
              <a:defRPr b="0" i="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45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D0B884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877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8013"/>
            <a:ext cx="8229600" cy="863982"/>
          </a:xfrm>
        </p:spPr>
        <p:txBody>
          <a:bodyPr/>
          <a:lstStyle>
            <a:lvl1pPr>
              <a:defRPr b="1" i="0">
                <a:latin typeface="Times New Roman"/>
                <a:cs typeface="Times New Roman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89650"/>
            <a:ext cx="4038600" cy="3941383"/>
          </a:xfrm>
        </p:spPr>
        <p:txBody>
          <a:bodyPr/>
          <a:lstStyle>
            <a:lvl1pPr>
              <a:defRPr sz="2800" b="0" i="0">
                <a:latin typeface="Arial"/>
                <a:cs typeface="Arial"/>
              </a:defRPr>
            </a:lvl1pPr>
            <a:lvl2pPr>
              <a:defRPr sz="2400" b="0" i="0">
                <a:latin typeface="Arial"/>
                <a:cs typeface="Arial"/>
              </a:defRPr>
            </a:lvl2pPr>
            <a:lvl3pPr>
              <a:defRPr sz="2000" b="0" i="0">
                <a:latin typeface="Arial"/>
                <a:cs typeface="Arial"/>
              </a:defRPr>
            </a:lvl3pPr>
            <a:lvl4pPr>
              <a:defRPr sz="1800" b="0" i="0">
                <a:latin typeface="Arial"/>
                <a:cs typeface="Arial"/>
              </a:defRPr>
            </a:lvl4pPr>
            <a:lvl5pPr>
              <a:defRPr sz="1800" b="0" i="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89650"/>
            <a:ext cx="4038600" cy="3941383"/>
          </a:xfrm>
        </p:spPr>
        <p:txBody>
          <a:bodyPr/>
          <a:lstStyle>
            <a:lvl1pPr>
              <a:defRPr sz="2800" b="0" i="0">
                <a:latin typeface="Arial"/>
                <a:cs typeface="Arial"/>
              </a:defRPr>
            </a:lvl1pPr>
            <a:lvl2pPr>
              <a:defRPr sz="2400" b="0" i="0">
                <a:latin typeface="Arial"/>
                <a:cs typeface="Arial"/>
              </a:defRPr>
            </a:lvl2pPr>
            <a:lvl3pPr>
              <a:defRPr sz="2000" b="0" i="0">
                <a:latin typeface="Arial"/>
                <a:cs typeface="Arial"/>
              </a:defRPr>
            </a:lvl3pPr>
            <a:lvl4pPr>
              <a:defRPr sz="1800" b="0" i="0">
                <a:latin typeface="Arial"/>
                <a:cs typeface="Arial"/>
              </a:defRPr>
            </a:lvl4pPr>
            <a:lvl5pPr>
              <a:defRPr sz="1800" b="0" i="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035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719"/>
            <a:ext cx="4040188" cy="79977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07167"/>
            <a:ext cx="4040188" cy="3932626"/>
          </a:xfr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43719"/>
            <a:ext cx="4041775" cy="79977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07167"/>
            <a:ext cx="4041775" cy="3932626"/>
          </a:xfr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4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Subtitle Page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759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937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4898"/>
            <a:ext cx="3008313" cy="1268684"/>
          </a:xfrm>
        </p:spPr>
        <p:txBody>
          <a:bodyPr anchor="b"/>
          <a:lstStyle>
            <a:lvl1pPr algn="l">
              <a:defRPr sz="2000" b="1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64898"/>
            <a:ext cx="5111750" cy="5421586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33583"/>
            <a:ext cx="3008313" cy="4152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867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134" y="5237654"/>
            <a:ext cx="7260896" cy="384067"/>
          </a:xfrm>
        </p:spPr>
        <p:txBody>
          <a:bodyPr anchor="b"/>
          <a:lstStyle>
            <a:lvl1pPr algn="l">
              <a:defRPr sz="2000" b="1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10134" y="464207"/>
            <a:ext cx="7260896" cy="46420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10134" y="5621722"/>
            <a:ext cx="7260896" cy="734628"/>
          </a:xfr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82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6801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87441"/>
            <a:ext cx="8229600" cy="3643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BFF53-7C97-8C49-AB42-96FD965FEBF4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7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demo.visualdialog.org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west.jpg"/>
          <p:cNvPicPr>
            <a:picLocks noChangeAspect="1"/>
          </p:cNvPicPr>
          <p:nvPr/>
        </p:nvPicPr>
        <p:blipFill>
          <a:blip r:embed="rId2"/>
          <a:srcRect r="3226" b="322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 descr="titlepic03.png"/>
          <p:cNvPicPr>
            <a:picLocks noChangeAspect="1"/>
          </p:cNvPicPr>
          <p:nvPr/>
        </p:nvPicPr>
        <p:blipFill>
          <a:blip r:embed="rId3"/>
          <a:srcRect b="5390"/>
          <a:stretch>
            <a:fillRect/>
          </a:stretch>
        </p:blipFill>
        <p:spPr>
          <a:xfrm>
            <a:off x="0" y="2844998"/>
            <a:ext cx="9144000" cy="40130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294034"/>
            <a:ext cx="9144000" cy="3457357"/>
          </a:xfrm>
          <a:prstGeom prst="rect">
            <a:avLst/>
          </a:prstGeom>
          <a:noFill/>
        </p:spPr>
        <p:txBody>
          <a:bodyPr wrap="square" lIns="182880" tIns="91440" rIns="182880" bIns="91440" anchor="t">
            <a:spAutoFit/>
          </a:bodyPr>
          <a:lstStyle/>
          <a:p>
            <a:pPr lvl="0" algn="ctr" eaLnBrk="0" hangingPunct="0">
              <a:defRPr/>
            </a:pPr>
            <a:r>
              <a:rPr lang="en-US" sz="3600" b="1" dirty="0" smtClean="0">
                <a:solidFill>
                  <a:srgbClr val="782F40"/>
                </a:solidFill>
                <a:latin typeface="Adobe Garamond Pro"/>
                <a:ea typeface="ＭＳ Ｐゴシック" charset="-128"/>
                <a:cs typeface="Adobe Garamond Pro"/>
              </a:rPr>
              <a:t> </a:t>
            </a:r>
            <a:r>
              <a:rPr lang="en-US" sz="3200" b="1" dirty="0" smtClean="0">
                <a:solidFill>
                  <a:srgbClr val="782F40"/>
                </a:solidFill>
                <a:latin typeface="Adobe Garamond Pro"/>
                <a:ea typeface="ＭＳ Ｐゴシック" charset="-128"/>
                <a:cs typeface="Adobe Garamond Pro"/>
              </a:rPr>
              <a:t>Introductory Seminar on Research: Fall 2017</a:t>
            </a:r>
          </a:p>
          <a:p>
            <a:pPr lvl="0" algn="ctr" eaLnBrk="0" hangingPunct="0">
              <a:lnSpc>
                <a:spcPts val="5300"/>
              </a:lnSpc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Arial"/>
                <a:ea typeface="ＭＳ Ｐゴシック" charset="-128"/>
                <a:cs typeface="Arial"/>
              </a:rPr>
              <a:t>Shayok Chakraborty</a:t>
            </a:r>
          </a:p>
          <a:p>
            <a:pPr lvl="0" algn="ctr" eaLnBrk="0" hangingPunct="0">
              <a:lnSpc>
                <a:spcPts val="5300"/>
              </a:lnSpc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Arial"/>
                <a:ea typeface="ＭＳ Ｐゴシック" charset="-128"/>
                <a:cs typeface="Arial"/>
              </a:rPr>
              <a:t>Assistant Professor</a:t>
            </a:r>
          </a:p>
          <a:p>
            <a:pPr lvl="0" algn="ctr" eaLnBrk="0" hangingPunct="0">
              <a:lnSpc>
                <a:spcPts val="5300"/>
              </a:lnSpc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Arial"/>
                <a:ea typeface="ＭＳ Ｐゴシック" charset="-128"/>
                <a:cs typeface="Arial"/>
              </a:rPr>
              <a:t>Department of Computer Science, FSU</a:t>
            </a:r>
          </a:p>
          <a:p>
            <a:pPr lvl="0" algn="ctr" eaLnBrk="0" hangingPunct="0">
              <a:lnSpc>
                <a:spcPts val="5300"/>
              </a:lnSpc>
              <a:spcAft>
                <a:spcPts val="0"/>
              </a:spcAft>
              <a:defRPr/>
            </a:pPr>
            <a:endParaRPr lang="en-US" sz="4700" b="1" cap="all" dirty="0">
              <a:solidFill>
                <a:srgbClr val="782F40"/>
              </a:solidFill>
              <a:latin typeface="Calibri"/>
              <a:ea typeface="ＭＳ Ｐゴシック" charset="-128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2467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 txBox="1">
            <a:spLocks/>
          </p:cNvSpPr>
          <p:nvPr/>
        </p:nvSpPr>
        <p:spPr>
          <a:xfrm>
            <a:off x="-481914" y="1041860"/>
            <a:ext cx="10134600" cy="868362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</a:pPr>
            <a:r>
              <a:rPr lang="en-US" sz="3200" dirty="0" smtClean="0">
                <a:solidFill>
                  <a:prstClr val="black"/>
                </a:solidFill>
              </a:rPr>
              <a:t>Active Learning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2150228"/>
            <a:ext cx="8229600" cy="4906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Active vs. Passive Learning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1143000" y="2980115"/>
            <a:ext cx="1219200" cy="9906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World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581400" y="2980115"/>
            <a:ext cx="1219200" cy="9906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Passive Learner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019800" y="2980115"/>
            <a:ext cx="1219200" cy="9906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Model / Classifier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143000" y="4808915"/>
            <a:ext cx="1219200" cy="9906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World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581400" y="4732715"/>
            <a:ext cx="1219200" cy="9906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Active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Learner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019800" y="4732715"/>
            <a:ext cx="1219200" cy="9906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Model / Classifier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2362200" y="3361115"/>
            <a:ext cx="1219200" cy="3048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4800600" y="3361115"/>
            <a:ext cx="1219200" cy="3048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2362200" y="5342315"/>
            <a:ext cx="1219200" cy="3048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4800600" y="5113715"/>
            <a:ext cx="1219200" cy="3048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 rot="10800000">
            <a:off x="2362200" y="4885115"/>
            <a:ext cx="1219200" cy="3048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876800" y="2980115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Output</a:t>
            </a:r>
            <a:endParaRPr lang="en-US" sz="2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876800" y="4656515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Output</a:t>
            </a:r>
            <a:endParaRPr lang="en-US" sz="2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2438400" y="3056315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Input</a:t>
            </a:r>
            <a:endParaRPr lang="en-US" sz="2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2514600" y="4580315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Query</a:t>
            </a:r>
            <a:endParaRPr lang="en-US" sz="2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2362200" y="5570915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Response</a:t>
            </a:r>
            <a:endParaRPr lang="en-US" sz="20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762000" y="6019799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Tong and </a:t>
            </a:r>
            <a:r>
              <a:rPr lang="en-US" b="1" dirty="0" err="1" smtClean="0">
                <a:solidFill>
                  <a:srgbClr val="FF0000"/>
                </a:solidFill>
              </a:rPr>
              <a:t>Koller</a:t>
            </a:r>
            <a:r>
              <a:rPr lang="en-US" b="1" dirty="0" smtClean="0">
                <a:solidFill>
                  <a:srgbClr val="FF0000"/>
                </a:solidFill>
              </a:rPr>
              <a:t>, JMLR 2000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44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 txBox="1">
            <a:spLocks/>
          </p:cNvSpPr>
          <p:nvPr/>
        </p:nvSpPr>
        <p:spPr>
          <a:xfrm>
            <a:off x="-481914" y="1000300"/>
            <a:ext cx="10134600" cy="868362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</a:pPr>
            <a:r>
              <a:rPr lang="en-US" sz="3200" dirty="0" smtClean="0">
                <a:solidFill>
                  <a:prstClr val="black"/>
                </a:solidFill>
              </a:rPr>
              <a:t>Active Learning - Applications</a:t>
            </a:r>
            <a:endParaRPr lang="en-US" sz="3200" dirty="0">
              <a:solidFill>
                <a:prstClr val="black"/>
              </a:solidFill>
            </a:endParaRPr>
          </a:p>
        </p:txBody>
      </p:sp>
      <p:graphicFrame>
        <p:nvGraphicFramePr>
          <p:cNvPr id="31" name="Content Placeholder 1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0765010"/>
              </p:ext>
            </p:extLst>
          </p:nvPr>
        </p:nvGraphicFramePr>
        <p:xfrm>
          <a:off x="457200" y="1992281"/>
          <a:ext cx="8229600" cy="490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5299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58733"/>
            <a:ext cx="9144000" cy="944562"/>
          </a:xfrm>
          <a:prstGeom prst="roundRect">
            <a:avLst/>
          </a:prstGeom>
          <a:solidFill>
            <a:srgbClr val="F2F2F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600" dirty="0" smtClean="0"/>
              <a:t>Batch Mode Active Learning - Illustration</a:t>
            </a:r>
            <a:endParaRPr lang="en-US" sz="3600" dirty="0"/>
          </a:p>
        </p:txBody>
      </p:sp>
      <p:sp>
        <p:nvSpPr>
          <p:cNvPr id="10" name="Rounded Rectangle 9"/>
          <p:cNvSpPr/>
          <p:nvPr/>
        </p:nvSpPr>
        <p:spPr>
          <a:xfrm>
            <a:off x="685800" y="3429000"/>
            <a:ext cx="2819400" cy="2057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819400" y="3657600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743200" y="4114800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895600" y="4572000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286000" y="3657600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209800" y="4267200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362200" y="4648200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667000" y="5029200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905000" y="3657600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828800" y="4038600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133600" y="5029200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219200" y="3733800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371600" y="4114800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066800" y="4572000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524000" y="4648200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600200" y="5029200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066800" y="4876800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838200" y="3810000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914400" y="4267200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600200" y="3581400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971800" y="5029200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4114800" y="5257800"/>
            <a:ext cx="1676400" cy="6858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Classifier update module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7772400" y="4800600"/>
            <a:ext cx="228600" cy="2286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7772400" y="4495800"/>
            <a:ext cx="228600" cy="2286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 flipH="1">
            <a:off x="7391400" y="4800600"/>
            <a:ext cx="228600" cy="2286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953000" y="2057400"/>
            <a:ext cx="228600" cy="2286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3733800" y="2004756"/>
            <a:ext cx="1600200" cy="9906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Arrow Connector 61"/>
          <p:cNvCxnSpPr/>
          <p:nvPr/>
        </p:nvCxnSpPr>
        <p:spPr>
          <a:xfrm rot="10800000" flipV="1">
            <a:off x="5791200" y="4953000"/>
            <a:ext cx="1447800" cy="457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55" idx="1"/>
          </p:cNvCxnSpPr>
          <p:nvPr/>
        </p:nvCxnSpPr>
        <p:spPr>
          <a:xfrm rot="10800000">
            <a:off x="3505200" y="5257800"/>
            <a:ext cx="609600" cy="3429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3962400" y="2057400"/>
            <a:ext cx="228600" cy="2286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4038600" y="2362200"/>
            <a:ext cx="228600" cy="2286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4343400" y="2438400"/>
            <a:ext cx="228600" cy="2286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7772400" y="4191000"/>
            <a:ext cx="228600" cy="2286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4953000" y="2057400"/>
            <a:ext cx="228600" cy="2286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5029200" y="2362200"/>
            <a:ext cx="228600" cy="2286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4876800" y="2590800"/>
            <a:ext cx="228600" cy="2286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Content Placeholder 53"/>
          <p:cNvSpPr txBox="1">
            <a:spLocks noGrp="1"/>
          </p:cNvSpPr>
          <p:nvPr>
            <p:ph idx="1"/>
          </p:nvPr>
        </p:nvSpPr>
        <p:spPr>
          <a:xfrm>
            <a:off x="6858000" y="525780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b="1" dirty="0" smtClean="0"/>
              <a:t>Training Set</a:t>
            </a:r>
            <a:endParaRPr lang="en-US" sz="2000" b="1" dirty="0"/>
          </a:p>
        </p:txBody>
      </p:sp>
      <p:sp>
        <p:nvSpPr>
          <p:cNvPr id="78" name="TextBox 77"/>
          <p:cNvSpPr txBox="1"/>
          <p:nvPr/>
        </p:nvSpPr>
        <p:spPr>
          <a:xfrm>
            <a:off x="818809" y="2984271"/>
            <a:ext cx="2643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Unlabeled pool of points</a:t>
            </a:r>
            <a:endParaRPr lang="en-US" b="1" dirty="0"/>
          </a:p>
        </p:txBody>
      </p:sp>
      <p:sp>
        <p:nvSpPr>
          <p:cNvPr id="79" name="TextBox 78"/>
          <p:cNvSpPr txBox="1"/>
          <p:nvPr/>
        </p:nvSpPr>
        <p:spPr>
          <a:xfrm>
            <a:off x="3557849" y="2172395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Human Annotator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1093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25 -0.21111 " pathEditMode="relative" ptsTypes="A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5.55556E-6 L 0.31666 -0.36667 " pathEditMode="relative" ptsTypes="AA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15 -0.32222 " pathEditMode="relative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3472E-18 -5.55556E-6 L 0.375 0.33333 " pathEditMode="relative" ptsTypes="AA">
                                      <p:cBhvr>
                                        <p:cTn id="1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30833 0.3 " pathEditMode="relative" ptsTypes="AA">
                                      <p:cBhvr>
                                        <p:cTn id="15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33333 0.34445 " pathEditMode="relative" ptsTypes="AA">
                                      <p:cBhvr>
                                        <p:cTn id="17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022E-16 L 0.27084 -0.4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00" y="-225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3472E-18 -4.44444E-6 L 0.275 -0.3 " pathEditMode="relative" ptsTypes="AA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3472E-18 -4.44444E-6 L 0.35 -0.37777 " pathEditMode="relative" ptsTypes="AA">
                                      <p:cBhvr>
                                        <p:cTn id="3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3472E-18 -5.55556E-6 L 0.275 0.27777 " pathEditMode="relative" ptsTypes="AA">
                                      <p:cBhvr>
                                        <p:cTn id="41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25833 0.23333 " pathEditMode="relative" ptsTypes="AA">
                                      <p:cBhvr>
                                        <p:cTn id="43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3472E-18 4.44444E-6 L 0.275 0.23333 " pathEditMode="relative" ptsTypes="AA">
                                      <p:cBhvr>
                                        <p:cTn id="45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3" grpId="0" animBg="1"/>
      <p:bldP spid="28" grpId="0" animBg="1"/>
      <p:bldP spid="29" grpId="0" animBg="1"/>
      <p:bldP spid="32" grpId="0" animBg="1"/>
      <p:bldP spid="67" grpId="0" animBg="1"/>
      <p:bldP spid="68" grpId="0" animBg="1"/>
      <p:bldP spid="69" grpId="0" animBg="1"/>
      <p:bldP spid="74" grpId="0" animBg="1"/>
      <p:bldP spid="75" grpId="0" animBg="1"/>
      <p:bldP spid="7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58733"/>
            <a:ext cx="9144000" cy="944562"/>
          </a:xfrm>
          <a:prstGeom prst="roundRect">
            <a:avLst/>
          </a:prstGeom>
          <a:solidFill>
            <a:srgbClr val="F2F2F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600" dirty="0" smtClean="0"/>
              <a:t>Active Learning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70" y="3689177"/>
            <a:ext cx="3982119" cy="31097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1959033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Random Sampling</a:t>
            </a:r>
            <a:r>
              <a:rPr lang="en-US" sz="2000" b="1" dirty="0" smtClean="0"/>
              <a:t>: Select k samples at random from the unlabeled set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61852" y="3215639"/>
            <a:ext cx="495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Clustering based Sampling</a:t>
            </a:r>
            <a:endParaRPr lang="en-US" sz="2000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4673138" y="4613233"/>
            <a:ext cx="38556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/>
              <a:t>Cluster the unlabeled data using k-means clustering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/>
              <a:t>Select the cluster centers for annotation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98561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58733"/>
            <a:ext cx="9144000" cy="944562"/>
          </a:xfrm>
          <a:prstGeom prst="roundRect">
            <a:avLst/>
          </a:prstGeom>
          <a:solidFill>
            <a:srgbClr val="F2F2F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600" dirty="0" smtClean="0"/>
              <a:t>Active Learning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2126672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Margin-based Sampling</a:t>
            </a:r>
            <a:endParaRPr lang="en-US" sz="2000" b="1" u="sng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600200" y="3257727"/>
            <a:ext cx="5257800" cy="2136163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2286000" y="4412672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907296" y="3913958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191000" y="4036026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131094" y="5017833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053179" y="2953035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657286" y="3988672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343400" y="3181527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205579" y="4902423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150638" y="3419872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086960" y="5358262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581400" y="3343672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648578" y="524149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477000" y="5170233"/>
            <a:ext cx="9144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010400" y="4869872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Decision Boundary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705600" y="213834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Unlabeled Samples</a:t>
            </a:r>
            <a:endParaRPr lang="en-US" b="1" dirty="0"/>
          </a:p>
        </p:txBody>
      </p:sp>
      <p:sp>
        <p:nvSpPr>
          <p:cNvPr id="20" name="Oval 19"/>
          <p:cNvSpPr/>
          <p:nvPr/>
        </p:nvSpPr>
        <p:spPr>
          <a:xfrm>
            <a:off x="6781800" y="2279072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434179" y="4336472"/>
            <a:ext cx="1442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Query</a:t>
            </a:r>
            <a:endParaRPr lang="en-US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04800" y="6089072"/>
            <a:ext cx="8656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/>
              <a:t>Train an SVM on the labeled data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/>
              <a:t>Query the unlabeled samples that are close to the decision boundary</a:t>
            </a:r>
            <a:endParaRPr lang="en-US" sz="2000" b="1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3059696" y="4074671"/>
            <a:ext cx="521704" cy="34631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3897896" y="4196739"/>
            <a:ext cx="293105" cy="22424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772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/>
      <p:bldP spid="19" grpId="0"/>
      <p:bldP spid="20" grpId="0" animBg="1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58733"/>
            <a:ext cx="9144000" cy="944562"/>
          </a:xfrm>
          <a:prstGeom prst="roundRect">
            <a:avLst/>
          </a:prstGeom>
          <a:solidFill>
            <a:srgbClr val="F2F2F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600" dirty="0" smtClean="0"/>
              <a:t>Active Learning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1941023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Committee-based Sampling</a:t>
            </a:r>
            <a:endParaRPr lang="en-US" sz="2000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647603"/>
            <a:ext cx="2722508" cy="20295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0" y="2656674"/>
            <a:ext cx="2362200" cy="20204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9647" y="2647603"/>
            <a:ext cx="3211416" cy="18760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4781203"/>
            <a:ext cx="246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SVM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193010" y="4781203"/>
            <a:ext cx="246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K-NN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223000" y="4781203"/>
            <a:ext cx="246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Neural Network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5543203"/>
            <a:ext cx="883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/>
              <a:t>Train a committee of classifiers on the labeled data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/>
              <a:t>Use them to predict the unlabeled samples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/>
              <a:t>Query the samples where there is a disagreement on the class labels among the committee members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55545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58733"/>
            <a:ext cx="9144000" cy="944562"/>
          </a:xfrm>
          <a:prstGeom prst="roundRect">
            <a:avLst/>
          </a:prstGeom>
          <a:solidFill>
            <a:srgbClr val="F2F2F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600" dirty="0" smtClean="0"/>
              <a:t>Active Learning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895588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Entropy-based Sampling</a:t>
            </a:r>
            <a:endParaRPr lang="en-US" sz="2000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1201" y="2472239"/>
            <a:ext cx="3371850" cy="32752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2219499"/>
            <a:ext cx="514280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/>
              <a:t>Suppose we are working on a binary classification problem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/>
              <a:t>Train a classifier on the labeled data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/>
              <a:t>Apply the trained model on the unlabeled set to derive probabilities with respect to the two classes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/>
              <a:t>Let us say we have this:</a:t>
            </a:r>
          </a:p>
          <a:p>
            <a:endParaRPr lang="en-US" sz="2000" b="1" dirty="0"/>
          </a:p>
          <a:p>
            <a:r>
              <a:rPr lang="en-US" sz="2000" b="1" dirty="0" smtClean="0"/>
              <a:t>Sample 1: p1 = 0.1, p2 = 0.9</a:t>
            </a:r>
          </a:p>
          <a:p>
            <a:r>
              <a:rPr lang="en-US" sz="2000" b="1" dirty="0" smtClean="0"/>
              <a:t>Sample 2: p1 = 0.5, p2 = 0.5</a:t>
            </a:r>
          </a:p>
          <a:p>
            <a:endParaRPr lang="en-US" sz="2000" b="1" dirty="0"/>
          </a:p>
          <a:p>
            <a:r>
              <a:rPr lang="en-US" sz="2000" b="1" dirty="0" smtClean="0"/>
              <a:t>Which one to query? </a:t>
            </a:r>
          </a:p>
          <a:p>
            <a:endParaRPr lang="en-US" sz="2000" b="1" dirty="0"/>
          </a:p>
          <a:p>
            <a:r>
              <a:rPr lang="en-US" sz="2000" b="1" dirty="0" smtClean="0"/>
              <a:t>Query the sample which has high entropy</a:t>
            </a:r>
            <a:endParaRPr lang="en-US" sz="2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9305" y="6015424"/>
            <a:ext cx="3810000" cy="52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65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58733"/>
            <a:ext cx="9144000" cy="944562"/>
          </a:xfrm>
          <a:prstGeom prst="roundRect">
            <a:avLst/>
          </a:prstGeom>
          <a:solidFill>
            <a:srgbClr val="F2F2F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600" dirty="0" smtClean="0"/>
              <a:t>Active Learning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5503025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Performance on Face Recognition Datasets</a:t>
            </a:r>
          </a:p>
          <a:p>
            <a:pPr algn="ctr"/>
            <a:endParaRPr lang="en-US" sz="2400" b="1" dirty="0" smtClean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102600"/>
            <a:ext cx="4234626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1999" y="2074025"/>
            <a:ext cx="4277473" cy="3276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529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1024" y="3798916"/>
            <a:ext cx="71988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TRANSFER LEARNING / DOMAIN ADAPTATION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94695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0" y="2171813"/>
            <a:ext cx="8235879" cy="3581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88767" y="5773188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Source Domain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5773188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Target Domain</a:t>
            </a:r>
            <a:endParaRPr lang="en-US" sz="20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481914" y="1000300"/>
            <a:ext cx="10134600" cy="868362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</a:pPr>
            <a:r>
              <a:rPr lang="en-US" sz="3200" dirty="0" smtClean="0">
                <a:solidFill>
                  <a:prstClr val="black"/>
                </a:solidFill>
              </a:rPr>
              <a:t>Domain Adaptation Examples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84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5000594"/>
            <a:ext cx="1981200" cy="73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9" name="TextBox 8"/>
          <p:cNvSpPr txBox="1"/>
          <p:nvPr/>
        </p:nvSpPr>
        <p:spPr>
          <a:xfrm>
            <a:off x="2590800" y="5178833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Processes about 100 </a:t>
            </a:r>
            <a:r>
              <a:rPr lang="en-US" b="1" dirty="0" err="1" smtClean="0"/>
              <a:t>peta</a:t>
            </a:r>
            <a:r>
              <a:rPr lang="en-US" b="1" dirty="0" smtClean="0"/>
              <a:t>-bytes of data per day  </a:t>
            </a:r>
            <a:endParaRPr lang="en-US" b="1" dirty="0"/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5838794"/>
            <a:ext cx="1981200" cy="787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4" name="TextBox 13"/>
          <p:cNvSpPr txBox="1"/>
          <p:nvPr/>
        </p:nvSpPr>
        <p:spPr>
          <a:xfrm>
            <a:off x="2667000" y="6017033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About 300 hours of video uploaded every minute</a:t>
            </a:r>
            <a:endParaRPr lang="en-US" b="1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1892537"/>
            <a:ext cx="1439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0" y="1892537"/>
            <a:ext cx="1174064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0" y="3035537"/>
            <a:ext cx="119791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05600" y="3035537"/>
            <a:ext cx="1371600" cy="117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34000" y="1892537"/>
            <a:ext cx="1163781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10000" y="2883137"/>
            <a:ext cx="1447800" cy="95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ounded Rectangle 21"/>
          <p:cNvSpPr/>
          <p:nvPr/>
        </p:nvSpPr>
        <p:spPr>
          <a:xfrm>
            <a:off x="533400" y="1968737"/>
            <a:ext cx="3200400" cy="1828800"/>
          </a:xfrm>
          <a:prstGeom prst="roundRect">
            <a:avLst/>
          </a:prstGeom>
          <a:solidFill>
            <a:srgbClr val="009242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Sensors and Actuators in today’s world generate humongous amounts of digital data</a:t>
            </a:r>
            <a:endParaRPr lang="en-US" sz="2000" b="1" dirty="0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9600" y="3883433"/>
            <a:ext cx="1981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25" name="TextBox 24"/>
          <p:cNvSpPr txBox="1"/>
          <p:nvPr/>
        </p:nvSpPr>
        <p:spPr>
          <a:xfrm>
            <a:off x="2590800" y="4264433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Produces about 25-30 frames per second</a:t>
            </a:r>
            <a:endParaRPr lang="en-US" b="1" dirty="0"/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-481914" y="950424"/>
            <a:ext cx="10134600" cy="868362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</a:pPr>
            <a:r>
              <a:rPr lang="en-US" sz="3200" dirty="0" smtClean="0">
                <a:solidFill>
                  <a:prstClr val="black"/>
                </a:solidFill>
              </a:rPr>
              <a:t>What is Machine Learning ?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81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22" grpId="0" animBg="1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481914" y="1000300"/>
            <a:ext cx="10134600" cy="868362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</a:pPr>
            <a:r>
              <a:rPr lang="en-US" sz="3200" dirty="0" smtClean="0">
                <a:solidFill>
                  <a:prstClr val="black"/>
                </a:solidFill>
              </a:rPr>
              <a:t>Domain Adaptation Examples</a:t>
            </a:r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1" y="2018186"/>
            <a:ext cx="4800600" cy="23181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4593332"/>
            <a:ext cx="5167745" cy="21791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29200" y="2633747"/>
            <a:ext cx="403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Training Set (Source)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5586437"/>
            <a:ext cx="403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Testing Set (Target)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04869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846495"/>
            <a:ext cx="6172200" cy="34112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5550133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 smtClean="0"/>
              <a:t>A major assumption in traditional machine learning is that the training and test data come from the same domain and follow the same distribution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 smtClean="0"/>
              <a:t>In a real-world setting, training and test data can come from different probability distributions </a:t>
            </a:r>
            <a:endParaRPr lang="en-US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481914" y="1000300"/>
            <a:ext cx="10134600" cy="868362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</a:pPr>
            <a:r>
              <a:rPr lang="en-US" sz="3200" dirty="0" smtClean="0">
                <a:solidFill>
                  <a:prstClr val="black"/>
                </a:solidFill>
              </a:rPr>
              <a:t>Transfer Learning / Domain Adaptation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5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599" y="2123902"/>
            <a:ext cx="873246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A Psychological point of view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/>
              <a:t>The </a:t>
            </a:r>
            <a:r>
              <a:rPr lang="en-US" sz="2000" b="1" dirty="0"/>
              <a:t>study of dependency of human conduct</a:t>
            </a:r>
            <a:r>
              <a:rPr lang="en-US" sz="2000" b="1" dirty="0" smtClean="0"/>
              <a:t>, learning </a:t>
            </a:r>
            <a:r>
              <a:rPr lang="en-US" sz="2000" b="1" dirty="0"/>
              <a:t>or performance on </a:t>
            </a:r>
            <a:r>
              <a:rPr lang="en-US" sz="2000" b="1" dirty="0" smtClean="0"/>
              <a:t>prior experience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/>
              <a:t>C++ -&gt; Java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err="1" smtClean="0"/>
              <a:t>Maths</a:t>
            </a:r>
            <a:r>
              <a:rPr lang="en-US" sz="2000" b="1" dirty="0" smtClean="0"/>
              <a:t>/Physics -&gt; Computer Science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/>
              <a:t>Driving a Car -&gt; Driving a Truck</a:t>
            </a:r>
          </a:p>
          <a:p>
            <a:endParaRPr lang="en-US" sz="2000" b="1" dirty="0"/>
          </a:p>
          <a:p>
            <a:r>
              <a:rPr lang="en-US" sz="2000" b="1" u="sng" dirty="0" smtClean="0"/>
              <a:t>Data Mining point of view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/>
              <a:t>The </a:t>
            </a:r>
            <a:r>
              <a:rPr lang="en-US" sz="2000" b="1" dirty="0"/>
              <a:t>ability of a system to recognize and </a:t>
            </a:r>
            <a:r>
              <a:rPr lang="en-US" sz="2000" b="1" dirty="0" smtClean="0"/>
              <a:t>apply knowledge </a:t>
            </a:r>
            <a:r>
              <a:rPr lang="en-US" sz="2000" b="1" dirty="0"/>
              <a:t>and skills learned in </a:t>
            </a:r>
            <a:r>
              <a:rPr lang="en-US" sz="2000" b="1" dirty="0" smtClean="0"/>
              <a:t>previous domains/tasks </a:t>
            </a:r>
            <a:r>
              <a:rPr lang="en-US" sz="2000" b="1" dirty="0"/>
              <a:t>to novel tasks/domains, which </a:t>
            </a:r>
            <a:r>
              <a:rPr lang="en-US" sz="2000" b="1" dirty="0" smtClean="0"/>
              <a:t>share some commonality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/>
              <a:t>Given a target domain/task, how to identify </a:t>
            </a:r>
            <a:r>
              <a:rPr lang="en-US" sz="2000" b="1" dirty="0" smtClean="0"/>
              <a:t>the commonality </a:t>
            </a:r>
            <a:r>
              <a:rPr lang="en-US" sz="2000" b="1" dirty="0"/>
              <a:t>between the domain/task </a:t>
            </a:r>
            <a:r>
              <a:rPr lang="en-US" sz="2000" b="1" dirty="0" smtClean="0"/>
              <a:t>and previous </a:t>
            </a:r>
            <a:r>
              <a:rPr lang="en-US" sz="2000" b="1" dirty="0"/>
              <a:t>domains/tasks, and transfer </a:t>
            </a:r>
            <a:r>
              <a:rPr lang="en-US" sz="2000" b="1" dirty="0" smtClean="0"/>
              <a:t>knowledge from </a:t>
            </a:r>
            <a:r>
              <a:rPr lang="en-US" sz="2000" b="1" dirty="0"/>
              <a:t>the previous domains/tasks to the target one?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-481914" y="1000300"/>
            <a:ext cx="10134600" cy="868362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</a:pPr>
            <a:r>
              <a:rPr lang="en-US" sz="3200" dirty="0" smtClean="0">
                <a:solidFill>
                  <a:prstClr val="black"/>
                </a:solidFill>
              </a:rPr>
              <a:t>Transfer Learning / Domain Adaptation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3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481914" y="1000300"/>
            <a:ext cx="10134600" cy="868362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</a:pPr>
            <a:r>
              <a:rPr lang="en-US" sz="3200" dirty="0" smtClean="0">
                <a:solidFill>
                  <a:prstClr val="black"/>
                </a:solidFill>
              </a:rPr>
              <a:t>Transfer Learning / Domain Adaptation</a:t>
            </a:r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864" y="2647908"/>
            <a:ext cx="3738336" cy="22912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075" y="1967346"/>
            <a:ext cx="2752725" cy="3000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9844" y="5499226"/>
            <a:ext cx="3296156" cy="13449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1814946"/>
            <a:ext cx="891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Subspace Alignment (ICCV 2013)</a:t>
            </a:r>
            <a:r>
              <a:rPr lang="en-US" sz="2000" b="1" dirty="0" smtClean="0"/>
              <a:t>: Transform the </a:t>
            </a:r>
            <a:r>
              <a:rPr lang="en-US" sz="2000" b="1" dirty="0" smtClean="0">
                <a:solidFill>
                  <a:srgbClr val="FF0000"/>
                </a:solidFill>
              </a:rPr>
              <a:t>source</a:t>
            </a:r>
            <a:r>
              <a:rPr lang="en-US" sz="2000" b="1" dirty="0" smtClean="0"/>
              <a:t> data (X</a:t>
            </a:r>
            <a:r>
              <a:rPr lang="en-US" sz="2000" b="1" baseline="-25000" dirty="0" smtClean="0"/>
              <a:t>S</a:t>
            </a:r>
            <a:r>
              <a:rPr lang="en-US" sz="2000" b="1" dirty="0" smtClean="0"/>
              <a:t>) so that it aligns well with the </a:t>
            </a:r>
            <a:r>
              <a:rPr lang="en-US" sz="2000" b="1" dirty="0" smtClean="0">
                <a:solidFill>
                  <a:srgbClr val="0070C0"/>
                </a:solidFill>
              </a:rPr>
              <a:t>target</a:t>
            </a:r>
            <a:r>
              <a:rPr lang="en-US" sz="2000" b="1" dirty="0" smtClean="0"/>
              <a:t> data (X</a:t>
            </a:r>
            <a:r>
              <a:rPr lang="en-US" sz="2000" b="1" baseline="-25000" dirty="0" smtClean="0"/>
              <a:t>T</a:t>
            </a:r>
            <a:r>
              <a:rPr lang="en-US" sz="2000" b="1" dirty="0" smtClean="0"/>
              <a:t>)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84200" y="4950814"/>
            <a:ext cx="402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Before Domain Adaptation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194300" y="4956815"/>
            <a:ext cx="402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After Domain Adaptation</a:t>
            </a:r>
            <a:endParaRPr lang="en-US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267200" y="6005946"/>
            <a:ext cx="1371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553075" y="6005946"/>
            <a:ext cx="695325" cy="1524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248400" y="5986836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E</a:t>
            </a:r>
            <a:r>
              <a:rPr lang="en-US" sz="2000" b="1" dirty="0" smtClean="0"/>
              <a:t>rror Matrix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10761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481914" y="1000300"/>
            <a:ext cx="10134600" cy="868362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</a:pPr>
            <a:r>
              <a:rPr lang="en-US" sz="3200" dirty="0" smtClean="0">
                <a:solidFill>
                  <a:prstClr val="black"/>
                </a:solidFill>
              </a:rPr>
              <a:t>Transfer Learning / Domain Adaptation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839883"/>
            <a:ext cx="891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Instance Re-weighting</a:t>
            </a:r>
            <a:r>
              <a:rPr lang="en-US" sz="2000" b="1" dirty="0" smtClean="0"/>
              <a:t>: Assign weights to the </a:t>
            </a:r>
            <a:r>
              <a:rPr lang="en-US" sz="2000" b="1" dirty="0" smtClean="0">
                <a:solidFill>
                  <a:srgbClr val="FF0000"/>
                </a:solidFill>
              </a:rPr>
              <a:t>source</a:t>
            </a:r>
            <a:r>
              <a:rPr lang="en-US" sz="2000" b="1" dirty="0" smtClean="0"/>
              <a:t> data (X</a:t>
            </a:r>
            <a:r>
              <a:rPr lang="en-US" sz="2000" b="1" baseline="-25000" dirty="0" smtClean="0"/>
              <a:t>S</a:t>
            </a:r>
            <a:r>
              <a:rPr lang="en-US" sz="2000" b="1" dirty="0" smtClean="0"/>
              <a:t>) so that the weighted </a:t>
            </a:r>
            <a:r>
              <a:rPr lang="en-US" sz="2000" b="1" dirty="0" smtClean="0">
                <a:solidFill>
                  <a:srgbClr val="FF0000"/>
                </a:solidFill>
              </a:rPr>
              <a:t>source</a:t>
            </a:r>
            <a:r>
              <a:rPr lang="en-US" sz="2000" b="1" dirty="0" smtClean="0"/>
              <a:t> data has similar distribution as the </a:t>
            </a:r>
            <a:r>
              <a:rPr lang="en-US" sz="2000" b="1" dirty="0" smtClean="0">
                <a:solidFill>
                  <a:srgbClr val="0070C0"/>
                </a:solidFill>
              </a:rPr>
              <a:t>target</a:t>
            </a:r>
            <a:r>
              <a:rPr lang="en-US" sz="2000" b="1" dirty="0" smtClean="0"/>
              <a:t> data (X</a:t>
            </a:r>
            <a:r>
              <a:rPr lang="en-US" sz="2000" b="1" baseline="-25000" dirty="0" smtClean="0"/>
              <a:t>T</a:t>
            </a:r>
            <a:r>
              <a:rPr lang="en-US" sz="2000" b="1" dirty="0" smtClean="0"/>
              <a:t>)</a:t>
            </a:r>
            <a:endParaRPr lang="en-US" sz="2000" b="1" dirty="0"/>
          </a:p>
        </p:txBody>
      </p:sp>
      <p:sp>
        <p:nvSpPr>
          <p:cNvPr id="4" name="Freeform 3"/>
          <p:cNvSpPr/>
          <p:nvPr/>
        </p:nvSpPr>
        <p:spPr>
          <a:xfrm>
            <a:off x="228600" y="2960668"/>
            <a:ext cx="1118586" cy="1393815"/>
          </a:xfrm>
          <a:custGeom>
            <a:avLst/>
            <a:gdLst>
              <a:gd name="connsiteX0" fmla="*/ 0 w 1118586"/>
              <a:gd name="connsiteY0" fmla="*/ 1367182 h 1393815"/>
              <a:gd name="connsiteX1" fmla="*/ 523782 w 1118586"/>
              <a:gd name="connsiteY1" fmla="*/ 21 h 1393815"/>
              <a:gd name="connsiteX2" fmla="*/ 1118586 w 1118586"/>
              <a:gd name="connsiteY2" fmla="*/ 1393815 h 1393815"/>
              <a:gd name="connsiteX3" fmla="*/ 1118586 w 1118586"/>
              <a:gd name="connsiteY3" fmla="*/ 1393815 h 1393815"/>
              <a:gd name="connsiteX4" fmla="*/ 1109709 w 1118586"/>
              <a:gd name="connsiteY4" fmla="*/ 1331672 h 1393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8586" h="1393815">
                <a:moveTo>
                  <a:pt x="0" y="1367182"/>
                </a:moveTo>
                <a:cubicBezTo>
                  <a:pt x="168675" y="681382"/>
                  <a:pt x="337351" y="-4418"/>
                  <a:pt x="523782" y="21"/>
                </a:cubicBezTo>
                <a:cubicBezTo>
                  <a:pt x="710213" y="4460"/>
                  <a:pt x="1118586" y="1393815"/>
                  <a:pt x="1118586" y="1393815"/>
                </a:cubicBezTo>
                <a:lnTo>
                  <a:pt x="1118586" y="1393815"/>
                </a:lnTo>
                <a:lnTo>
                  <a:pt x="1109709" y="1331672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027590" y="2942891"/>
            <a:ext cx="2121763" cy="1384959"/>
          </a:xfrm>
          <a:custGeom>
            <a:avLst/>
            <a:gdLst>
              <a:gd name="connsiteX0" fmla="*/ 0 w 2121763"/>
              <a:gd name="connsiteY0" fmla="*/ 1384959 h 1384959"/>
              <a:gd name="connsiteX1" fmla="*/ 878890 w 2121763"/>
              <a:gd name="connsiteY1" fmla="*/ 43 h 1384959"/>
              <a:gd name="connsiteX2" fmla="*/ 2121763 w 2121763"/>
              <a:gd name="connsiteY2" fmla="*/ 1331693 h 1384959"/>
              <a:gd name="connsiteX3" fmla="*/ 2121763 w 2121763"/>
              <a:gd name="connsiteY3" fmla="*/ 1331693 h 1384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1763" h="1384959">
                <a:moveTo>
                  <a:pt x="0" y="1384959"/>
                </a:moveTo>
                <a:cubicBezTo>
                  <a:pt x="262631" y="696940"/>
                  <a:pt x="525263" y="8921"/>
                  <a:pt x="878890" y="43"/>
                </a:cubicBezTo>
                <a:cubicBezTo>
                  <a:pt x="1232517" y="-8835"/>
                  <a:pt x="2121763" y="1331693"/>
                  <a:pt x="2121763" y="1331693"/>
                </a:cubicBezTo>
                <a:lnTo>
                  <a:pt x="2121763" y="1331693"/>
                </a:ln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6781800" y="2982883"/>
            <a:ext cx="2121763" cy="1384959"/>
          </a:xfrm>
          <a:custGeom>
            <a:avLst/>
            <a:gdLst>
              <a:gd name="connsiteX0" fmla="*/ 0 w 2121763"/>
              <a:gd name="connsiteY0" fmla="*/ 1384959 h 1384959"/>
              <a:gd name="connsiteX1" fmla="*/ 878890 w 2121763"/>
              <a:gd name="connsiteY1" fmla="*/ 43 h 1384959"/>
              <a:gd name="connsiteX2" fmla="*/ 2121763 w 2121763"/>
              <a:gd name="connsiteY2" fmla="*/ 1331693 h 1384959"/>
              <a:gd name="connsiteX3" fmla="*/ 2121763 w 2121763"/>
              <a:gd name="connsiteY3" fmla="*/ 1331693 h 1384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1763" h="1384959">
                <a:moveTo>
                  <a:pt x="0" y="1384959"/>
                </a:moveTo>
                <a:cubicBezTo>
                  <a:pt x="262631" y="696940"/>
                  <a:pt x="525263" y="8921"/>
                  <a:pt x="878890" y="43"/>
                </a:cubicBezTo>
                <a:cubicBezTo>
                  <a:pt x="1232517" y="-8835"/>
                  <a:pt x="2121763" y="1331693"/>
                  <a:pt x="2121763" y="1331693"/>
                </a:cubicBezTo>
                <a:lnTo>
                  <a:pt x="2121763" y="1331693"/>
                </a:ln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631619" y="3107908"/>
            <a:ext cx="2274681" cy="1304080"/>
          </a:xfrm>
          <a:custGeom>
            <a:avLst/>
            <a:gdLst>
              <a:gd name="connsiteX0" fmla="*/ 0 w 2274681"/>
              <a:gd name="connsiteY0" fmla="*/ 1180732 h 1304080"/>
              <a:gd name="connsiteX1" fmla="*/ 967666 w 2274681"/>
              <a:gd name="connsiteY1" fmla="*/ 2 h 1304080"/>
              <a:gd name="connsiteX2" fmla="*/ 2157274 w 2274681"/>
              <a:gd name="connsiteY2" fmla="*/ 1189610 h 1304080"/>
              <a:gd name="connsiteX3" fmla="*/ 2166152 w 2274681"/>
              <a:gd name="connsiteY3" fmla="*/ 1189610 h 1304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4681" h="1304080">
                <a:moveTo>
                  <a:pt x="0" y="1180732"/>
                </a:moveTo>
                <a:cubicBezTo>
                  <a:pt x="304060" y="589627"/>
                  <a:pt x="608120" y="-1478"/>
                  <a:pt x="967666" y="2"/>
                </a:cubicBezTo>
                <a:cubicBezTo>
                  <a:pt x="1327212" y="1482"/>
                  <a:pt x="1957526" y="991342"/>
                  <a:pt x="2157274" y="1189610"/>
                </a:cubicBezTo>
                <a:cubicBezTo>
                  <a:pt x="2357022" y="1387878"/>
                  <a:pt x="2261587" y="1288744"/>
                  <a:pt x="2166152" y="118961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" y="4354483"/>
            <a:ext cx="3073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Before Domain Adaptation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324600" y="4430683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After Domain Adaptation</a:t>
            </a:r>
            <a:endParaRPr lang="en-US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521" y="2927377"/>
            <a:ext cx="1966912" cy="15974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00400" y="4506883"/>
            <a:ext cx="3073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Instance Re-weighting</a:t>
            </a:r>
            <a:endParaRPr lang="en-US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3206" y="5035079"/>
            <a:ext cx="6592594" cy="6017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5795648"/>
            <a:ext cx="5105400" cy="898674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4648200" y="6411883"/>
            <a:ext cx="609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572000" y="6411883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weights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6200" y="5649883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Maximum Mean Discrepancy to measure the difference between S and T distributions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238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/>
      <p:bldP spid="11" grpId="0"/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481914" y="1000300"/>
            <a:ext cx="10134600" cy="868362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</a:pPr>
            <a:r>
              <a:rPr lang="en-US" sz="3200" dirty="0" smtClean="0">
                <a:solidFill>
                  <a:prstClr val="black"/>
                </a:solidFill>
              </a:rPr>
              <a:t>Transfer Learning / Domain Adaptation</a:t>
            </a:r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" y="2367475"/>
            <a:ext cx="8791575" cy="23569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5715000"/>
            <a:ext cx="891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A Survey on Transfer Learning, Pan and Yang, IEEE TKDE 2009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83957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1024" y="3798916"/>
            <a:ext cx="71988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DEEP LEARNING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39472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22" y="2227810"/>
            <a:ext cx="5901202" cy="4066199"/>
          </a:xfrm>
          <a:prstGeom prst="rect">
            <a:avLst/>
          </a:prstGeom>
        </p:spPr>
      </p:pic>
      <p:sp>
        <p:nvSpPr>
          <p:cNvPr id="3" name="TextBox 5"/>
          <p:cNvSpPr txBox="1"/>
          <p:nvPr/>
        </p:nvSpPr>
        <p:spPr>
          <a:xfrm>
            <a:off x="5878509" y="6512125"/>
            <a:ext cx="2842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Slide based on Andrea </a:t>
            </a:r>
            <a:r>
              <a:rPr lang="en-US" sz="1400" dirty="0" err="1" smtClean="0"/>
              <a:t>Vedaldi</a:t>
            </a:r>
            <a:r>
              <a:rPr lang="en-US" sz="1400" dirty="0" smtClean="0"/>
              <a:t>, 2014</a:t>
            </a:r>
            <a:endParaRPr lang="en-US" sz="1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481914" y="1000300"/>
            <a:ext cx="10134600" cy="868362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</a:pPr>
            <a:r>
              <a:rPr lang="en-US" sz="3200" dirty="0" smtClean="0">
                <a:solidFill>
                  <a:prstClr val="black"/>
                </a:solidFill>
              </a:rPr>
              <a:t>Deep Learning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02532" y="3192088"/>
            <a:ext cx="35910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 smtClean="0"/>
              <a:t>A feature extractor maps the data to a vector representation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 smtClean="0"/>
              <a:t>Samples are represented as points in a high dimensional space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8174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481914" y="1000300"/>
            <a:ext cx="10134600" cy="868362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</a:pPr>
            <a:r>
              <a:rPr lang="en-US" sz="3200" dirty="0" smtClean="0">
                <a:solidFill>
                  <a:prstClr val="black"/>
                </a:solidFill>
              </a:rPr>
              <a:t>Deep Learning</a:t>
            </a:r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290" y="2059505"/>
            <a:ext cx="6623401" cy="4433783"/>
          </a:xfrm>
          <a:prstGeom prst="rect">
            <a:avLst/>
          </a:prstGeom>
        </p:spPr>
      </p:pic>
      <p:sp>
        <p:nvSpPr>
          <p:cNvPr id="4" name="TextBox 5"/>
          <p:cNvSpPr txBox="1"/>
          <p:nvPr/>
        </p:nvSpPr>
        <p:spPr>
          <a:xfrm>
            <a:off x="5942330" y="6493288"/>
            <a:ext cx="2842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Slide based on Andrea </a:t>
            </a:r>
            <a:r>
              <a:rPr lang="en-US" sz="1400" dirty="0" err="1" smtClean="0"/>
              <a:t>Vedaldi</a:t>
            </a:r>
            <a:r>
              <a:rPr lang="en-US" sz="1400" dirty="0" smtClean="0"/>
              <a:t>, 2014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7351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93598" y="6591791"/>
            <a:ext cx="2842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Slide based on Andrea </a:t>
            </a:r>
            <a:r>
              <a:rPr lang="en-US" sz="1400" dirty="0" err="1" smtClean="0"/>
              <a:t>Vedaldi</a:t>
            </a:r>
            <a:r>
              <a:rPr lang="en-US" sz="1400" dirty="0" smtClean="0"/>
              <a:t>, 2014</a:t>
            </a:r>
            <a:endParaRPr lang="en-US" sz="1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481914" y="1000300"/>
            <a:ext cx="10134600" cy="868362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</a:pPr>
            <a:r>
              <a:rPr lang="en-US" sz="3200" dirty="0" smtClean="0">
                <a:solidFill>
                  <a:prstClr val="black"/>
                </a:solidFill>
              </a:rPr>
              <a:t>Deep Learning</a:t>
            </a:r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09" y="2348318"/>
            <a:ext cx="7134225" cy="42767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4196" y="1945178"/>
            <a:ext cx="7506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Histogram of Oriented Gradients (</a:t>
            </a:r>
            <a:r>
              <a:rPr lang="en-US" b="1" dirty="0" err="1" smtClean="0"/>
              <a:t>HoG</a:t>
            </a:r>
            <a:r>
              <a:rPr lang="en-US" b="1" dirty="0" smtClean="0"/>
              <a:t>) – </a:t>
            </a:r>
            <a:r>
              <a:rPr lang="en-US" b="1" dirty="0" err="1" smtClean="0"/>
              <a:t>Dalal</a:t>
            </a:r>
            <a:r>
              <a:rPr lang="en-US" b="1" dirty="0" smtClean="0"/>
              <a:t> and </a:t>
            </a:r>
            <a:r>
              <a:rPr lang="en-US" b="1" dirty="0" err="1" smtClean="0"/>
              <a:t>Triggs</a:t>
            </a:r>
            <a:r>
              <a:rPr lang="en-US" b="1" dirty="0" smtClean="0"/>
              <a:t>, 2005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4767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 txBox="1">
            <a:spLocks/>
          </p:cNvSpPr>
          <p:nvPr/>
        </p:nvSpPr>
        <p:spPr>
          <a:xfrm>
            <a:off x="-481914" y="1000299"/>
            <a:ext cx="10134600" cy="868362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</a:pPr>
            <a:r>
              <a:rPr lang="en-US" sz="3200" dirty="0" smtClean="0">
                <a:solidFill>
                  <a:prstClr val="black"/>
                </a:solidFill>
              </a:rPr>
              <a:t>What is Machine Learning ?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3400" y="2255520"/>
            <a:ext cx="3200400" cy="1295400"/>
          </a:xfrm>
          <a:prstGeom prst="roundRect">
            <a:avLst/>
          </a:prstGeom>
          <a:solidFill>
            <a:srgbClr val="009242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Machine Learning to develop predictive models</a:t>
            </a:r>
            <a:endParaRPr lang="en-US" sz="2000" b="1" dirty="0"/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8168" y="2026920"/>
            <a:ext cx="2022474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1953632"/>
            <a:ext cx="1819212" cy="174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1000" y="4465320"/>
            <a:ext cx="845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Machine Learning is used to…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 smtClean="0"/>
              <a:t>Organize, categorize and make sense of large volumes of data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 smtClean="0"/>
              <a:t>Develop a model that is a </a:t>
            </a:r>
            <a:r>
              <a:rPr lang="en-US" b="1" i="1" dirty="0" smtClean="0">
                <a:solidFill>
                  <a:srgbClr val="FF0000"/>
                </a:solidFill>
              </a:rPr>
              <a:t>good and useful approximation </a:t>
            </a:r>
            <a:r>
              <a:rPr lang="en-US" b="1" dirty="0" smtClean="0"/>
              <a:t>to the data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 smtClean="0"/>
              <a:t>Predict the future behavior of a system by making use of past data (e.g. weather forecasting)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6349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955" y="1995778"/>
            <a:ext cx="5987608" cy="45822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93598" y="6516977"/>
            <a:ext cx="2842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Slide based on Andrea </a:t>
            </a:r>
            <a:r>
              <a:rPr lang="en-US" sz="1400" dirty="0" err="1" smtClean="0"/>
              <a:t>Vedaldi</a:t>
            </a:r>
            <a:r>
              <a:rPr lang="en-US" sz="1400" dirty="0" smtClean="0"/>
              <a:t>, 2014</a:t>
            </a:r>
            <a:endParaRPr lang="en-US" sz="1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481914" y="1000300"/>
            <a:ext cx="10134600" cy="868362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</a:pPr>
            <a:r>
              <a:rPr lang="en-US" sz="3200" dirty="0" smtClean="0">
                <a:solidFill>
                  <a:prstClr val="black"/>
                </a:solidFill>
              </a:rPr>
              <a:t>Deep Learning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88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age result for lene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87" y="1889874"/>
            <a:ext cx="6675120" cy="471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24600" y="6398687"/>
            <a:ext cx="2759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http://yann.lecun.com/exdb/lenet/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481914" y="1000300"/>
            <a:ext cx="10134600" cy="868362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</a:pPr>
            <a:r>
              <a:rPr lang="en-US" sz="3200" dirty="0" smtClean="0">
                <a:solidFill>
                  <a:prstClr val="black"/>
                </a:solidFill>
              </a:rPr>
              <a:t>Deep Learning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81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481914" y="1000300"/>
            <a:ext cx="10134600" cy="868362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</a:pPr>
            <a:r>
              <a:rPr lang="en-US" sz="3200" dirty="0" smtClean="0">
                <a:solidFill>
                  <a:prstClr val="black"/>
                </a:solidFill>
              </a:rPr>
              <a:t>Deep Learning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1396" y="3532909"/>
            <a:ext cx="7714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2"/>
              </a:rPr>
              <a:t>The Visual </a:t>
            </a:r>
            <a:r>
              <a:rPr lang="en-US" dirty="0" err="1" smtClean="0">
                <a:hlinkClick r:id="rId2"/>
              </a:rPr>
              <a:t>Chatbot</a:t>
            </a:r>
            <a:r>
              <a:rPr lang="en-US" dirty="0" smtClean="0">
                <a:hlinkClick r:id="rId2"/>
              </a:rPr>
              <a:t> 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39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481914" y="1000303"/>
            <a:ext cx="10134600" cy="868362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</a:pPr>
            <a:r>
              <a:rPr lang="en-US" sz="3200" dirty="0" smtClean="0">
                <a:solidFill>
                  <a:prstClr val="black"/>
                </a:solidFill>
              </a:rPr>
              <a:t>Label Spaces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8764" y="1907367"/>
            <a:ext cx="3167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Multi-Class</a:t>
            </a:r>
            <a:endParaRPr lang="en-US" b="1" dirty="0"/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78" y="2374776"/>
            <a:ext cx="4071655" cy="1541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81591" y="1935078"/>
            <a:ext cx="3167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Multi-Label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8520" y="2337566"/>
            <a:ext cx="2095197" cy="15791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6721" y="4262638"/>
            <a:ext cx="3167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Fuzzy Label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392180" y="4140716"/>
            <a:ext cx="3167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Hierarchical  Label</a:t>
            </a:r>
            <a:endParaRPr lang="en-US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0191" y="4520331"/>
            <a:ext cx="1943278" cy="19220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3934" y="4631970"/>
            <a:ext cx="2178400" cy="215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65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481914" y="2712721"/>
            <a:ext cx="10134600" cy="868362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</a:pPr>
            <a:r>
              <a:rPr lang="en-US" sz="3200" dirty="0" smtClean="0">
                <a:solidFill>
                  <a:prstClr val="black"/>
                </a:solidFill>
              </a:rPr>
              <a:t>Thank You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4567" y="4305993"/>
            <a:ext cx="56859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Shayok Chakraborty</a:t>
            </a:r>
          </a:p>
          <a:p>
            <a:r>
              <a:rPr lang="en-US" b="1" dirty="0" smtClean="0"/>
              <a:t>Assistant Professor</a:t>
            </a:r>
          </a:p>
          <a:p>
            <a:r>
              <a:rPr lang="en-US" b="1" dirty="0" smtClean="0"/>
              <a:t>Department of Computer Science</a:t>
            </a:r>
          </a:p>
          <a:p>
            <a:r>
              <a:rPr lang="en-US" b="1" dirty="0" smtClean="0"/>
              <a:t>Florida State University</a:t>
            </a:r>
          </a:p>
          <a:p>
            <a:r>
              <a:rPr lang="en-US" b="1" dirty="0" err="1" smtClean="0"/>
              <a:t>Lov</a:t>
            </a:r>
            <a:r>
              <a:rPr lang="en-US" b="1" dirty="0" smtClean="0"/>
              <a:t> 0264</a:t>
            </a:r>
          </a:p>
          <a:p>
            <a:r>
              <a:rPr lang="en-US" b="1" dirty="0" smtClean="0"/>
              <a:t>shayok@cs.fsu.edu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2484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481914" y="1000300"/>
            <a:ext cx="10134600" cy="868362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</a:pPr>
            <a:r>
              <a:rPr lang="en-US" sz="3200" dirty="0" smtClean="0">
                <a:solidFill>
                  <a:prstClr val="black"/>
                </a:solidFill>
              </a:rPr>
              <a:t>A Typical Machine Learning System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9505" y="2094807"/>
            <a:ext cx="5719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TRAINING</a:t>
            </a:r>
            <a:endParaRPr lang="en-US" b="1" u="sng" dirty="0"/>
          </a:p>
        </p:txBody>
      </p:sp>
      <p:pic>
        <p:nvPicPr>
          <p:cNvPr id="4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143" y="2681346"/>
            <a:ext cx="550863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115" y="2571023"/>
            <a:ext cx="7842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040" y="3399550"/>
            <a:ext cx="912813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955" y="3547747"/>
            <a:ext cx="1152525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060" y="2697680"/>
            <a:ext cx="895350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843" y="3284419"/>
            <a:ext cx="6318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80785" y="2545078"/>
            <a:ext cx="677333" cy="454089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128148" y="2564368"/>
            <a:ext cx="677333" cy="454089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14428" y="3116773"/>
            <a:ext cx="677333" cy="454089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19625" y="3234215"/>
            <a:ext cx="677333" cy="454089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54915" y="3867241"/>
            <a:ext cx="677333" cy="454089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361131" y="3793880"/>
            <a:ext cx="677333" cy="454089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795102" y="3083075"/>
            <a:ext cx="677333" cy="454089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60710" y="5688677"/>
            <a:ext cx="6938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TESTING</a:t>
            </a:r>
          </a:p>
          <a:p>
            <a:r>
              <a:rPr lang="en-US" b="1" dirty="0" smtClean="0"/>
              <a:t>Apply the trained model on unseen data to get predictions</a:t>
            </a:r>
            <a:endParaRPr lang="en-US" b="1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24420" y="2314090"/>
            <a:ext cx="2109420" cy="1870822"/>
          </a:xfrm>
          <a:prstGeom prst="rect">
            <a:avLst/>
          </a:prstGeom>
        </p:spPr>
      </p:pic>
      <p:sp>
        <p:nvSpPr>
          <p:cNvPr id="21" name="Right Arrow 20"/>
          <p:cNvSpPr/>
          <p:nvPr/>
        </p:nvSpPr>
        <p:spPr>
          <a:xfrm>
            <a:off x="2592748" y="3200517"/>
            <a:ext cx="660074" cy="33664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6327663" y="3245296"/>
            <a:ext cx="660074" cy="33664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60710" y="4397428"/>
            <a:ext cx="2499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Collect Unlabeled Data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430377" y="4408512"/>
            <a:ext cx="2499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Label the Data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849674" y="4402971"/>
            <a:ext cx="2499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Train ML Model</a:t>
            </a:r>
            <a:endParaRPr lang="en-US" b="1" dirty="0"/>
          </a:p>
        </p:txBody>
      </p:sp>
      <p:sp>
        <p:nvSpPr>
          <p:cNvPr id="26" name="Rectangle 25"/>
          <p:cNvSpPr/>
          <p:nvPr/>
        </p:nvSpPr>
        <p:spPr>
          <a:xfrm>
            <a:off x="3289505" y="2464139"/>
            <a:ext cx="2969979" cy="230262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3208714" y="4885910"/>
            <a:ext cx="3160513" cy="601385"/>
          </a:xfrm>
          <a:prstGeom prst="roundRect">
            <a:avLst/>
          </a:prstGeom>
          <a:solidFill>
            <a:srgbClr val="009242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Data Hand-Labeled by Human Experts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18745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  <p:bldP spid="22" grpId="0" animBg="1"/>
      <p:bldP spid="24" grpId="0"/>
      <p:bldP spid="25" grpId="0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481914" y="1000300"/>
            <a:ext cx="10134600" cy="868362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</a:pPr>
            <a:r>
              <a:rPr lang="en-US" sz="3200" dirty="0" smtClean="0">
                <a:solidFill>
                  <a:prstClr val="black"/>
                </a:solidFill>
              </a:rPr>
              <a:t>Learning with Weak Supervision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2680386" y="2237105"/>
            <a:ext cx="3810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1" u="sng" dirty="0"/>
              <a:t>Face Recognition</a:t>
            </a:r>
          </a:p>
        </p:txBody>
      </p:sp>
      <p:pic>
        <p:nvPicPr>
          <p:cNvPr id="12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360" y="3097992"/>
            <a:ext cx="7380119" cy="279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365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3138054"/>
            <a:ext cx="2596909" cy="2375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0333" y="3138055"/>
            <a:ext cx="3310467" cy="2375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>
          <a:xfrm>
            <a:off x="6629400" y="3823855"/>
            <a:ext cx="2438400" cy="1295400"/>
          </a:xfrm>
          <a:prstGeom prst="roundRect">
            <a:avLst/>
          </a:prstGeom>
          <a:solidFill>
            <a:srgbClr val="009242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Data Hand-Labeled by Human Experts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5500255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Cancer or non-cancer image ?? 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5500255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Experienced doctors are rare and busy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481914" y="1000300"/>
            <a:ext cx="10134600" cy="868362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</a:pPr>
            <a:r>
              <a:rPr lang="en-US" sz="3200" dirty="0" smtClean="0">
                <a:solidFill>
                  <a:prstClr val="black"/>
                </a:solidFill>
              </a:rPr>
              <a:t>Learning with Weak Supervision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" y="2286006"/>
            <a:ext cx="4914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</a:rPr>
              <a:t>Medical Image Classification</a:t>
            </a:r>
            <a:endParaRPr lang="en-US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65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629400" y="3823855"/>
            <a:ext cx="2438400" cy="1295400"/>
          </a:xfrm>
          <a:prstGeom prst="roundRect">
            <a:avLst/>
          </a:prstGeom>
          <a:solidFill>
            <a:srgbClr val="009242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Data Hand-Labeled by Human Experts</a:t>
            </a:r>
            <a:endParaRPr lang="en-US" sz="2000" b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481914" y="1000300"/>
            <a:ext cx="10134600" cy="868362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</a:pPr>
            <a:r>
              <a:rPr lang="en-US" sz="3200" dirty="0" smtClean="0">
                <a:solidFill>
                  <a:prstClr val="black"/>
                </a:solidFill>
              </a:rPr>
              <a:t>Learning with Weak Supervision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179" y="2286006"/>
            <a:ext cx="4914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Galaxy Classification</a:t>
            </a:r>
            <a:endParaRPr lang="en-US" sz="2800" b="1" dirty="0">
              <a:solidFill>
                <a:schemeClr val="tx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50" y="3399127"/>
            <a:ext cx="6244517" cy="214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87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636824" y="5120641"/>
            <a:ext cx="2438400" cy="1295400"/>
          </a:xfrm>
          <a:prstGeom prst="roundRect">
            <a:avLst/>
          </a:prstGeom>
          <a:solidFill>
            <a:srgbClr val="009242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Data Hand-Labeled by Human Experts</a:t>
            </a:r>
            <a:endParaRPr lang="en-US" sz="2000" b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481914" y="1000300"/>
            <a:ext cx="10134600" cy="868362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</a:pPr>
            <a:r>
              <a:rPr lang="en-US" sz="3200" dirty="0" smtClean="0">
                <a:solidFill>
                  <a:prstClr val="black"/>
                </a:solidFill>
              </a:rPr>
              <a:t>Learning with Weak Supervision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179" y="1870367"/>
            <a:ext cx="4914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Object Counting</a:t>
            </a:r>
            <a:endParaRPr lang="en-US" sz="2800" b="1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878" y="2692369"/>
            <a:ext cx="2429828" cy="17959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2867" y="2667430"/>
            <a:ext cx="2385259" cy="17959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6640" y="2650804"/>
            <a:ext cx="1809775" cy="1795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3578" y="4397430"/>
            <a:ext cx="2286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Pedestrians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643741" y="4375264"/>
            <a:ext cx="2286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Cars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869068" y="4400198"/>
            <a:ext cx="2286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Microscopic Cells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90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1024" y="3798916"/>
            <a:ext cx="71988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ACTIVE LEARNING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95247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rnet_StandardDef">
  <a:themeElements>
    <a:clrScheme name="Custom 1">
      <a:dk1>
        <a:sysClr val="windowText" lastClr="000000"/>
      </a:dk1>
      <a:lt1>
        <a:sysClr val="window" lastClr="FFFFFF"/>
      </a:lt1>
      <a:dk2>
        <a:srgbClr val="99263E"/>
      </a:dk2>
      <a:lt2>
        <a:srgbClr val="EEECE1"/>
      </a:lt2>
      <a:accent1>
        <a:srgbClr val="D0B884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FSUppt-standard-garnet</Template>
  <TotalTime>670</TotalTime>
  <Words>847</Words>
  <Application>Microsoft Office PowerPoint</Application>
  <PresentationFormat>On-screen Show (4:3)</PresentationFormat>
  <Paragraphs>171</Paragraphs>
  <Slides>34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ＭＳ Ｐゴシック</vt:lpstr>
      <vt:lpstr>Adobe Garamond Pro</vt:lpstr>
      <vt:lpstr>Arial</vt:lpstr>
      <vt:lpstr>Calibri</vt:lpstr>
      <vt:lpstr>Times New Roman</vt:lpstr>
      <vt:lpstr>Wingdings</vt:lpstr>
      <vt:lpstr>Garnet_StandardDef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Batch Mode Active Learning - Illustration</vt:lpstr>
      <vt:lpstr>Active Learning</vt:lpstr>
      <vt:lpstr>Active Learning</vt:lpstr>
      <vt:lpstr>Active Learning</vt:lpstr>
      <vt:lpstr>Active Learning</vt:lpstr>
      <vt:lpstr>Active Learning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Florida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Shayok</dc:creator>
  <cp:lastModifiedBy>Shayok</cp:lastModifiedBy>
  <cp:revision>72</cp:revision>
  <dcterms:created xsi:type="dcterms:W3CDTF">2017-09-13T19:55:31Z</dcterms:created>
  <dcterms:modified xsi:type="dcterms:W3CDTF">2017-09-27T17:13:12Z</dcterms:modified>
</cp:coreProperties>
</file>