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316" r:id="rId2"/>
    <p:sldId id="317" r:id="rId3"/>
    <p:sldId id="324" r:id="rId4"/>
    <p:sldId id="323" r:id="rId5"/>
    <p:sldId id="318" r:id="rId6"/>
    <p:sldId id="256" r:id="rId7"/>
    <p:sldId id="319" r:id="rId8"/>
    <p:sldId id="279" r:id="rId9"/>
    <p:sldId id="320" r:id="rId10"/>
    <p:sldId id="295" r:id="rId11"/>
    <p:sldId id="299" r:id="rId12"/>
    <p:sldId id="302" r:id="rId13"/>
    <p:sldId id="300" r:id="rId14"/>
    <p:sldId id="303" r:id="rId15"/>
    <p:sldId id="301" r:id="rId16"/>
    <p:sldId id="321" r:id="rId17"/>
    <p:sldId id="305" r:id="rId18"/>
    <p:sldId id="309" r:id="rId19"/>
    <p:sldId id="308" r:id="rId20"/>
    <p:sldId id="310" r:id="rId21"/>
    <p:sldId id="306" r:id="rId22"/>
    <p:sldId id="325" r:id="rId23"/>
    <p:sldId id="322" r:id="rId24"/>
    <p:sldId id="304" r:id="rId25"/>
    <p:sldId id="311" r:id="rId26"/>
    <p:sldId id="312" r:id="rId27"/>
    <p:sldId id="313" r:id="rId28"/>
    <p:sldId id="314" r:id="rId29"/>
    <p:sldId id="315" r:id="rId30"/>
    <p:sldId id="327" r:id="rId31"/>
    <p:sldId id="270" r:id="rId32"/>
    <p:sldId id="268" r:id="rId33"/>
    <p:sldId id="273" r:id="rId34"/>
    <p:sldId id="271" r:id="rId35"/>
    <p:sldId id="328" r:id="rId36"/>
    <p:sldId id="330" r:id="rId37"/>
    <p:sldId id="32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7BC"/>
    <a:srgbClr val="EE50C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theme" Target="theme/theme1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E43F-3AFE-419F-A43F-703B82841FDA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EA6-A72A-4CDD-A201-89F9E709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E43F-3AFE-419F-A43F-703B82841FDA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EA6-A72A-4CDD-A201-89F9E709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E43F-3AFE-419F-A43F-703B82841FDA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EA6-A72A-4CDD-A201-89F9E709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E43F-3AFE-419F-A43F-703B82841FDA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EA6-A72A-4CDD-A201-89F9E709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E43F-3AFE-419F-A43F-703B82841FDA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EA6-A72A-4CDD-A201-89F9E709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E43F-3AFE-419F-A43F-703B82841FDA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EA6-A72A-4CDD-A201-89F9E709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E43F-3AFE-419F-A43F-703B82841FDA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EA6-A72A-4CDD-A201-89F9E709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E43F-3AFE-419F-A43F-703B82841FDA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EA6-A72A-4CDD-A201-89F9E709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E43F-3AFE-419F-A43F-703B82841FDA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EA6-A72A-4CDD-A201-89F9E709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E43F-3AFE-419F-A43F-703B82841FDA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EA6-A72A-4CDD-A201-89F9E709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E43F-3AFE-419F-A43F-703B82841FDA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BEA6-A72A-4CDD-A201-89F9E709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7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371600"/>
            <a:ext cx="8686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mic Sans MS"/>
                <a:cs typeface="Comic Sans MS"/>
              </a:defRPr>
            </a:lvl1pPr>
          </a:lstStyle>
          <a:p>
            <a:fld id="{20E3E43F-3AFE-419F-A43F-703B82841FDA}" type="datetimeFigureOut">
              <a:rPr lang="en-US" smtClean="0"/>
              <a:pPr/>
              <a:t>2/22/10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mic Sans MS"/>
                <a:cs typeface="Comic Sans M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mic Sans MS"/>
                <a:cs typeface="Comic Sans MS"/>
              </a:defRPr>
            </a:lvl1pPr>
          </a:lstStyle>
          <a:p>
            <a:fld id="{15E1BEA6-A72A-4CDD-A201-89F9E709A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omic Sans MS"/>
          <a:ea typeface="+mj-ea"/>
          <a:cs typeface="Comic Sans M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omic Sans MS"/>
          <a:ea typeface="+mn-ea"/>
          <a:cs typeface="Comic Sans M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omic Sans MS"/>
          <a:ea typeface="+mn-ea"/>
          <a:cs typeface="Comic Sans M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omic Sans MS"/>
          <a:ea typeface="+mn-ea"/>
          <a:cs typeface="Comic Sans M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omic Sans MS"/>
          <a:ea typeface="+mn-ea"/>
          <a:cs typeface="Comic Sans M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omic Sans MS"/>
          <a:ea typeface="+mn-ea"/>
          <a:cs typeface="Comic Sans M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hyperlink" Target="http://source.android.com/submit-patches/workflow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workflows for IESP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71628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70104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5" name="Isosceles Triangle 24"/>
          <p:cNvSpPr/>
          <p:nvPr/>
        </p:nvSpPr>
        <p:spPr>
          <a:xfrm>
            <a:off x="68580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71628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381000" y="3886200"/>
            <a:ext cx="3200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1066800" y="4114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70104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3657600"/>
            <a:ext cx="195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computer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5" name="Isosceles Triangle 24"/>
          <p:cNvSpPr/>
          <p:nvPr/>
        </p:nvSpPr>
        <p:spPr>
          <a:xfrm>
            <a:off x="68580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590800" y="2514600"/>
            <a:ext cx="3810000" cy="25146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8200" y="228600"/>
            <a:ext cx="7879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Miriam Fixed" pitchFamily="49" charset="-79"/>
                <a:ea typeface="Tahoma" pitchFamily="34" charset="0"/>
                <a:cs typeface="Miriam Fixed" pitchFamily="49" charset="-79"/>
              </a:rPr>
              <a:t>git</a:t>
            </a:r>
            <a:r>
              <a:rPr lang="en-US" sz="2000" b="1" dirty="0" smtClean="0">
                <a:latin typeface="Miriam Fixed" pitchFamily="49" charset="-79"/>
                <a:ea typeface="Tahoma" pitchFamily="34" charset="0"/>
                <a:cs typeface="Miriam Fixed" pitchFamily="49" charset="-79"/>
              </a:rPr>
              <a:t> clone ssh://baker@sis.cs.fsu.edu/home/git/iesp</a:t>
            </a:r>
            <a:endParaRPr lang="en-US" sz="2000" b="1" dirty="0">
              <a:latin typeface="Miriam Fixed" pitchFamily="49" charset="-79"/>
              <a:ea typeface="Tahoma" pitchFamily="34" charset="0"/>
              <a:cs typeface="Miriam Fixed" pitchFamily="49" charset="-79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685800"/>
            <a:ext cx="3213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(called from personal computer)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71628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381000" y="3886200"/>
            <a:ext cx="3200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1066800" y="4114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1676400" y="4953000"/>
            <a:ext cx="1066800" cy="9906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70104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3657600"/>
            <a:ext cx="195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computer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5" name="Isosceles Triangle 24"/>
          <p:cNvSpPr/>
          <p:nvPr/>
        </p:nvSpPr>
        <p:spPr>
          <a:xfrm>
            <a:off x="68580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590800" y="2514600"/>
            <a:ext cx="3810000" cy="25146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1000" y="6457890"/>
            <a:ext cx="3077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</a:rPr>
              <a:t>local uncommitted changes</a:t>
            </a:r>
            <a:endParaRPr lang="en-US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rot="5400000" flipH="1" flipV="1">
            <a:off x="2209800" y="61722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71628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381000" y="3886200"/>
            <a:ext cx="3200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1066800" y="4114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1676400" y="4953000"/>
            <a:ext cx="1066800" cy="9906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FC00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70104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3657600"/>
            <a:ext cx="195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computer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5" name="Isosceles Triangle 24"/>
          <p:cNvSpPr/>
          <p:nvPr/>
        </p:nvSpPr>
        <p:spPr>
          <a:xfrm>
            <a:off x="68580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590800" y="2514600"/>
            <a:ext cx="3810000" cy="25146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8200" y="228600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Miriam Fixed" pitchFamily="49" charset="-79"/>
                <a:ea typeface="Tahoma" pitchFamily="34" charset="0"/>
                <a:cs typeface="Miriam Fixed" pitchFamily="49" charset="-79"/>
              </a:rPr>
              <a:t>git</a:t>
            </a:r>
            <a:r>
              <a:rPr lang="en-US" sz="2000" b="1" dirty="0" smtClean="0">
                <a:latin typeface="Miriam Fixed" pitchFamily="49" charset="-79"/>
                <a:ea typeface="Tahoma" pitchFamily="34" charset="0"/>
                <a:cs typeface="Miriam Fixed" pitchFamily="49" charset="-79"/>
              </a:rPr>
              <a:t> commit</a:t>
            </a:r>
            <a:endParaRPr lang="en-US" sz="2000" b="1" dirty="0">
              <a:latin typeface="Miriam Fixed" pitchFamily="49" charset="-79"/>
              <a:ea typeface="Tahoma" pitchFamily="34" charset="0"/>
              <a:cs typeface="Miriam Fixed" pitchFamily="49" charset="-79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685800"/>
            <a:ext cx="3213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(called from personal computer)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71628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381000" y="3886200"/>
            <a:ext cx="3200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6858000" y="19050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1066800" y="4114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1676400" y="4953000"/>
            <a:ext cx="1066800" cy="9906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FC00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70104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3657600"/>
            <a:ext cx="195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computer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5" name="Isosceles Triangle 24"/>
          <p:cNvSpPr/>
          <p:nvPr/>
        </p:nvSpPr>
        <p:spPr>
          <a:xfrm>
            <a:off x="68580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590800" y="2514600"/>
            <a:ext cx="3810000" cy="25146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8200" y="228600"/>
            <a:ext cx="14157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Miriam Fixed" pitchFamily="49" charset="-79"/>
                <a:ea typeface="Tahoma" pitchFamily="34" charset="0"/>
                <a:cs typeface="Miriam Fixed" pitchFamily="49" charset="-79"/>
              </a:rPr>
              <a:t>git</a:t>
            </a:r>
            <a:r>
              <a:rPr lang="en-US" sz="2000" b="1" dirty="0" smtClean="0">
                <a:latin typeface="Miriam Fixed" pitchFamily="49" charset="-79"/>
                <a:ea typeface="Tahoma" pitchFamily="34" charset="0"/>
                <a:cs typeface="Miriam Fixed" pitchFamily="49" charset="-79"/>
              </a:rPr>
              <a:t> push</a:t>
            </a:r>
            <a:endParaRPr lang="en-US" sz="2000" b="1" dirty="0">
              <a:latin typeface="Miriam Fixed" pitchFamily="49" charset="-79"/>
              <a:ea typeface="Tahoma" pitchFamily="34" charset="0"/>
              <a:cs typeface="Miriam Fixed" pitchFamily="49" charset="-79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685800"/>
            <a:ext cx="3213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(called from personal computer)</a:t>
            </a:r>
            <a:endParaRPr lang="en-US" dirty="0"/>
          </a:p>
        </p:txBody>
      </p:sp>
      <p:sp>
        <p:nvSpPr>
          <p:cNvPr id="28" name="Isosceles Triangle 27"/>
          <p:cNvSpPr/>
          <p:nvPr/>
        </p:nvSpPr>
        <p:spPr>
          <a:xfrm>
            <a:off x="6858000" y="1905000"/>
            <a:ext cx="1066800" cy="9906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FC00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71628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381000" y="3886200"/>
            <a:ext cx="3200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6858000" y="19050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1066800" y="4114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1676400" y="49530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7467600" y="54102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70104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3657600"/>
            <a:ext cx="195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computer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5" name="Isosceles Triangle 24"/>
          <p:cNvSpPr/>
          <p:nvPr/>
        </p:nvSpPr>
        <p:spPr>
          <a:xfrm>
            <a:off x="68580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590800" y="2514600"/>
            <a:ext cx="3810000" cy="25146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8200" y="228600"/>
            <a:ext cx="14157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Miriam Fixed" pitchFamily="49" charset="-79"/>
                <a:ea typeface="Tahoma" pitchFamily="34" charset="0"/>
                <a:cs typeface="Miriam Fixed" pitchFamily="49" charset="-79"/>
              </a:rPr>
              <a:t>git</a:t>
            </a:r>
            <a:r>
              <a:rPr lang="en-US" sz="2000" b="1" dirty="0" smtClean="0">
                <a:latin typeface="Miriam Fixed" pitchFamily="49" charset="-79"/>
                <a:ea typeface="Tahoma" pitchFamily="34" charset="0"/>
                <a:cs typeface="Miriam Fixed" pitchFamily="49" charset="-79"/>
              </a:rPr>
              <a:t> pull</a:t>
            </a:r>
            <a:endParaRPr lang="en-US" sz="2000" b="1" dirty="0">
              <a:latin typeface="Miriam Fixed" pitchFamily="49" charset="-79"/>
              <a:ea typeface="Tahoma" pitchFamily="34" charset="0"/>
              <a:cs typeface="Miriam Fixed" pitchFamily="49" charset="-79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685800"/>
            <a:ext cx="2808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(called from iesp.cs.fsu.edu)</a:t>
            </a:r>
            <a:endParaRPr lang="en-US" dirty="0"/>
          </a:p>
        </p:txBody>
      </p:sp>
      <p:sp>
        <p:nvSpPr>
          <p:cNvPr id="28" name="Isosceles Triangle 27"/>
          <p:cNvSpPr/>
          <p:nvPr/>
        </p:nvSpPr>
        <p:spPr>
          <a:xfrm>
            <a:off x="6858000" y="1905000"/>
            <a:ext cx="1066800" cy="9906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FC00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Isosceles Triangle 29"/>
          <p:cNvSpPr/>
          <p:nvPr/>
        </p:nvSpPr>
        <p:spPr>
          <a:xfrm>
            <a:off x="1676400" y="4953000"/>
            <a:ext cx="1066800" cy="9906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FC00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Isosceles Triangle 30"/>
          <p:cNvSpPr/>
          <p:nvPr/>
        </p:nvSpPr>
        <p:spPr>
          <a:xfrm>
            <a:off x="7467600" y="5410200"/>
            <a:ext cx="1066800" cy="9906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FC00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Initial set-up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Already done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457200" y="609600"/>
            <a:ext cx="3048000" cy="2895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228600"/>
            <a:ext cx="248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Web2Py distribution site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457200" y="609600"/>
            <a:ext cx="3048000" cy="2895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4953000" y="1219200"/>
            <a:ext cx="457200" cy="457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92500" lnSpcReduction="20000"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228600"/>
            <a:ext cx="248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Web2Py distribution site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38600" y="762000"/>
            <a:ext cx="2284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/web2py.zip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91000" y="152400"/>
            <a:ext cx="35269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  <a:cs typeface="Miriam Fixed" pitchFamily="49" charset="-79"/>
              </a:rPr>
              <a:t>download</a:t>
            </a:r>
            <a:r>
              <a:rPr lang="en-US" sz="2400" b="1" dirty="0" smtClean="0">
                <a:latin typeface="Miriam Fixed" pitchFamily="49" charset="-79"/>
                <a:cs typeface="Miriam Fixed" pitchFamily="49" charset="-79"/>
              </a:rPr>
              <a:t> web2py.zip</a:t>
            </a:r>
            <a:endParaRPr lang="en-US" sz="2400" b="1" dirty="0">
              <a:latin typeface="Miriam Fixed" pitchFamily="49" charset="-79"/>
              <a:cs typeface="Miriam Fixed" pitchFamily="49" charset="-79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457200" y="609600"/>
            <a:ext cx="3048000" cy="2895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43434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228600"/>
            <a:ext cx="248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Web2Py distribution site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38600" y="762000"/>
            <a:ext cx="197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/web2py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152400"/>
            <a:ext cx="3134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Miriam Fixed" pitchFamily="49" charset="-79"/>
                <a:cs typeface="Miriam Fixed" pitchFamily="49" charset="-79"/>
              </a:rPr>
              <a:t>unzip web2py.zip</a:t>
            </a:r>
            <a:endParaRPr lang="en-US" sz="2400" b="1" dirty="0">
              <a:latin typeface="Miriam Fixed" pitchFamily="49" charset="-79"/>
              <a:cs typeface="Miriam Fixed" pitchFamily="49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Relationships of repositories</a:t>
            </a:r>
          </a:p>
          <a:p>
            <a:pPr lvl="1"/>
            <a:r>
              <a:rPr lang="en-US" dirty="0" smtClean="0"/>
              <a:t>Global view</a:t>
            </a:r>
          </a:p>
          <a:p>
            <a:pPr lvl="1"/>
            <a:r>
              <a:rPr lang="en-US" dirty="0" smtClean="0"/>
              <a:t>Individual developer view</a:t>
            </a:r>
          </a:p>
          <a:p>
            <a:r>
              <a:rPr lang="en-US" dirty="0" smtClean="0"/>
              <a:t>Developer work cycle</a:t>
            </a:r>
          </a:p>
          <a:p>
            <a:r>
              <a:rPr lang="en-US" dirty="0" smtClean="0"/>
              <a:t>Alternate, refereed model</a:t>
            </a:r>
          </a:p>
          <a:p>
            <a:r>
              <a:rPr lang="en-US" dirty="0" smtClean="0"/>
              <a:t>Initial set-up</a:t>
            </a:r>
          </a:p>
          <a:p>
            <a:r>
              <a:rPr lang="en-US" dirty="0" smtClean="0"/>
              <a:t>Handling Web2Py updates</a:t>
            </a:r>
          </a:p>
          <a:p>
            <a:r>
              <a:rPr lang="en-US" dirty="0" smtClean="0"/>
              <a:t>What else?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457200" y="609600"/>
            <a:ext cx="3048000" cy="2895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43434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228600"/>
            <a:ext cx="248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Web2Py distribution site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38600" y="762000"/>
            <a:ext cx="197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/web2py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>
          <a:xfrm rot="10800000">
            <a:off x="5638800" y="1828800"/>
            <a:ext cx="9906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114800" y="152400"/>
            <a:ext cx="4055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Miriam Fixed" pitchFamily="49" charset="-79"/>
                <a:cs typeface="Miriam Fixed" pitchFamily="49" charset="-79"/>
              </a:rPr>
              <a:t>git</a:t>
            </a:r>
            <a:r>
              <a:rPr lang="en-US" sz="2400" b="1" dirty="0" smtClean="0">
                <a:latin typeface="Miriam Fixed" pitchFamily="49" charset="-79"/>
                <a:cs typeface="Miriam Fixed" pitchFamily="49" charset="-79"/>
              </a:rPr>
              <a:t> clone web2py </a:t>
            </a:r>
            <a:r>
              <a:rPr lang="en-US" sz="2400" b="1" dirty="0" err="1" smtClean="0">
                <a:latin typeface="Miriam Fixed" pitchFamily="49" charset="-79"/>
                <a:cs typeface="Miriam Fixed" pitchFamily="49" charset="-79"/>
              </a:rPr>
              <a:t>iesp</a:t>
            </a:r>
            <a:endParaRPr lang="en-US" sz="2400" b="1" dirty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16200000" flipH="1">
            <a:off x="5638800" y="2286000"/>
            <a:ext cx="1295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43600" y="3124200"/>
            <a:ext cx="14582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“origin” link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457200" y="609600"/>
            <a:ext cx="3048000" cy="2895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43434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9600" y="3657600"/>
            <a:ext cx="248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Web2Py distribution site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38600" y="762000"/>
            <a:ext cx="197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/web2py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638800" y="1828800"/>
            <a:ext cx="9906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000" y="152400"/>
            <a:ext cx="7558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Miriam Fixed" pitchFamily="49" charset="-79"/>
                <a:cs typeface="Miriam Fixed" pitchFamily="49" charset="-79"/>
              </a:rPr>
              <a:t>git</a:t>
            </a:r>
            <a:r>
              <a:rPr lang="en-US" sz="2400" b="1" dirty="0" smtClean="0">
                <a:latin typeface="Miriam Fixed" pitchFamily="49" charset="-79"/>
                <a:cs typeface="Miriam Fixed" pitchFamily="49" charset="-79"/>
              </a:rPr>
              <a:t> clone /home/</a:t>
            </a:r>
            <a:r>
              <a:rPr lang="en-US" sz="2400" b="1" dirty="0" err="1" smtClean="0">
                <a:latin typeface="Miriam Fixed" pitchFamily="49" charset="-79"/>
                <a:cs typeface="Miriam Fixed" pitchFamily="49" charset="-79"/>
              </a:rPr>
              <a:t>git</a:t>
            </a:r>
            <a:r>
              <a:rPr lang="en-US" sz="2400" b="1" dirty="0" smtClean="0">
                <a:latin typeface="Miriam Fixed" pitchFamily="49" charset="-79"/>
                <a:cs typeface="Miriam Fixed" pitchFamily="49" charset="-79"/>
              </a:rPr>
              <a:t>/</a:t>
            </a:r>
            <a:r>
              <a:rPr lang="en-US" sz="2400" b="1" dirty="0" err="1" smtClean="0">
                <a:latin typeface="Miriam Fixed" pitchFamily="49" charset="-79"/>
                <a:cs typeface="Miriam Fixed" pitchFamily="49" charset="-79"/>
              </a:rPr>
              <a:t>iesp</a:t>
            </a:r>
            <a:r>
              <a:rPr lang="en-US" sz="2400" b="1" dirty="0" smtClean="0">
                <a:latin typeface="Miriam Fixed" pitchFamily="49" charset="-79"/>
                <a:cs typeface="Miriam Fixed" pitchFamily="49" charset="-79"/>
              </a:rPr>
              <a:t> iesp.cs.fsu.edu</a:t>
            </a:r>
            <a:endParaRPr lang="en-US" sz="2400" b="1" dirty="0">
              <a:latin typeface="Miriam Fixed" pitchFamily="49" charset="-79"/>
              <a:cs typeface="Miriam Fixed" pitchFamily="49" charset="-79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457200" y="609600"/>
            <a:ext cx="3048000" cy="2895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43434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9600" y="3657600"/>
            <a:ext cx="248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Web2Py distribution site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38600" y="762000"/>
            <a:ext cx="197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/web2py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638800" y="1828800"/>
            <a:ext cx="9906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000" y="152400"/>
            <a:ext cx="7558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Miriam Fixed" pitchFamily="49" charset="-79"/>
                <a:cs typeface="Miriam Fixed" pitchFamily="49" charset="-79"/>
              </a:rPr>
              <a:t>git</a:t>
            </a:r>
            <a:r>
              <a:rPr lang="en-US" sz="2400" b="1" dirty="0" smtClean="0">
                <a:latin typeface="Miriam Fixed" pitchFamily="49" charset="-79"/>
                <a:cs typeface="Miriam Fixed" pitchFamily="49" charset="-79"/>
              </a:rPr>
              <a:t> clone /home/</a:t>
            </a:r>
            <a:r>
              <a:rPr lang="en-US" sz="2400" b="1" dirty="0" err="1" smtClean="0">
                <a:latin typeface="Miriam Fixed" pitchFamily="49" charset="-79"/>
                <a:cs typeface="Miriam Fixed" pitchFamily="49" charset="-79"/>
              </a:rPr>
              <a:t>git</a:t>
            </a:r>
            <a:r>
              <a:rPr lang="en-US" sz="2400" b="1" dirty="0" smtClean="0">
                <a:latin typeface="Miriam Fixed" pitchFamily="49" charset="-79"/>
                <a:cs typeface="Miriam Fixed" pitchFamily="49" charset="-79"/>
              </a:rPr>
              <a:t>/</a:t>
            </a:r>
            <a:r>
              <a:rPr lang="en-US" sz="2400" b="1" dirty="0" err="1" smtClean="0">
                <a:latin typeface="Miriam Fixed" pitchFamily="49" charset="-79"/>
                <a:cs typeface="Miriam Fixed" pitchFamily="49" charset="-79"/>
              </a:rPr>
              <a:t>iesp</a:t>
            </a:r>
            <a:r>
              <a:rPr lang="en-US" sz="2400" b="1" dirty="0" smtClean="0">
                <a:latin typeface="Miriam Fixed" pitchFamily="49" charset="-79"/>
                <a:cs typeface="Miriam Fixed" pitchFamily="49" charset="-79"/>
              </a:rPr>
              <a:t> iesp.cs.fsu.edu</a:t>
            </a:r>
            <a:endParaRPr lang="en-US" sz="2400" b="1" dirty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71628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Isosceles Triangle 18"/>
          <p:cNvSpPr/>
          <p:nvPr/>
        </p:nvSpPr>
        <p:spPr>
          <a:xfrm>
            <a:off x="70104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68580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5486400"/>
            <a:ext cx="3077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</a:rPr>
              <a:t>local uncommitted changes</a:t>
            </a:r>
            <a:endParaRPr lang="en-US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5" name="Straight Connector 24"/>
          <p:cNvCxnSpPr>
            <a:stCxn id="21" idx="3"/>
            <a:endCxn id="20" idx="1"/>
          </p:cNvCxnSpPr>
          <p:nvPr/>
        </p:nvCxnSpPr>
        <p:spPr>
          <a:xfrm>
            <a:off x="3534709" y="5686455"/>
            <a:ext cx="3458279" cy="142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Web2Py updates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Will need to be done periodically by someone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457200" y="609600"/>
            <a:ext cx="3048000" cy="2895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43434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228600"/>
            <a:ext cx="248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Web2Py distribution site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38600" y="762000"/>
            <a:ext cx="197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/web2py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638800" y="1828800"/>
            <a:ext cx="9906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457200" y="609600"/>
            <a:ext cx="3048000" cy="2895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43434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228600"/>
            <a:ext cx="248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Web2Py distribution site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38600" y="762000"/>
            <a:ext cx="197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/web2py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638800" y="1828800"/>
            <a:ext cx="9906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16200000" flipH="1">
            <a:off x="1333500" y="3162300"/>
            <a:ext cx="2057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71600" y="42672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new release of Web2Py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457200" y="609600"/>
            <a:ext cx="3048000" cy="2895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4343400" y="1219200"/>
            <a:ext cx="1524000" cy="1219200"/>
          </a:xfrm>
          <a:prstGeom prst="triangle">
            <a:avLst>
              <a:gd name="adj" fmla="val 50614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228600"/>
            <a:ext cx="248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Web2Py distribution site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38600" y="762000"/>
            <a:ext cx="197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/web2py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638800" y="1828800"/>
            <a:ext cx="9906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95800" y="2286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download, unzip, and copy/tar</a:t>
            </a:r>
            <a:endParaRPr lang="en-US" dirty="0"/>
          </a:p>
        </p:txBody>
      </p:sp>
      <p:sp>
        <p:nvSpPr>
          <p:cNvPr id="20" name="Isosceles Triangle 19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71600" y="42672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uncommitted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changeds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rot="5400000" flipH="1" flipV="1">
            <a:off x="2857500" y="2400300"/>
            <a:ext cx="182880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457200" y="609600"/>
            <a:ext cx="3048000" cy="2895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4343400" y="1219200"/>
            <a:ext cx="1524000" cy="12192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FC000">
                  <a:alpha val="50000"/>
                </a:srgbClr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228600"/>
            <a:ext cx="248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Web2Py distribution site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38600" y="762000"/>
            <a:ext cx="197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/web2py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638800" y="1828800"/>
            <a:ext cx="9906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95800" y="2286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Miriam Fixed" pitchFamily="49" charset="-79"/>
                <a:cs typeface="Miriam Fixed" pitchFamily="49" charset="-79"/>
              </a:rPr>
              <a:t>git</a:t>
            </a:r>
            <a:r>
              <a:rPr lang="en-US" sz="2000" b="1" dirty="0" smtClean="0">
                <a:latin typeface="Miriam Fixed" pitchFamily="49" charset="-79"/>
                <a:cs typeface="Miriam Fixed" pitchFamily="49" charset="-79"/>
              </a:rPr>
              <a:t> commit</a:t>
            </a:r>
            <a:endParaRPr lang="en-US" sz="2000" b="1" dirty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457200" y="609600"/>
            <a:ext cx="3048000" cy="2895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4343400" y="1219200"/>
            <a:ext cx="1524000" cy="1219200"/>
          </a:xfrm>
          <a:prstGeom prst="triangle">
            <a:avLst>
              <a:gd name="adj" fmla="val 50614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228600"/>
            <a:ext cx="248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Web2Py distribution site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38600" y="762000"/>
            <a:ext cx="197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/web2py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638800" y="1828800"/>
            <a:ext cx="9906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19800" y="2286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Miriam Fixed" pitchFamily="49" charset="-79"/>
                <a:cs typeface="Miriam Fixed" pitchFamily="49" charset="-79"/>
              </a:rPr>
              <a:t>git</a:t>
            </a:r>
            <a:r>
              <a:rPr lang="en-US" sz="2000" b="1" dirty="0" smtClean="0">
                <a:latin typeface="Miriam Fixed" pitchFamily="49" charset="-79"/>
                <a:cs typeface="Miriam Fixed" pitchFamily="49" charset="-79"/>
              </a:rPr>
              <a:t> pull</a:t>
            </a:r>
            <a:endParaRPr lang="en-US" sz="2000" b="1" dirty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4343400" y="1219200"/>
            <a:ext cx="1524000" cy="12192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5800" y="4572000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  <a:cs typeface="Miriam Fixed" pitchFamily="49" charset="-79"/>
              </a:rPr>
              <a:t>or</a:t>
            </a:r>
          </a:p>
          <a:p>
            <a:r>
              <a:rPr lang="en-US" sz="2000" b="1" dirty="0" err="1" smtClean="0">
                <a:latin typeface="Miriam Fixed" pitchFamily="49" charset="-79"/>
                <a:cs typeface="Miriam Fixed" pitchFamily="49" charset="-79"/>
              </a:rPr>
              <a:t>git</a:t>
            </a:r>
            <a:r>
              <a:rPr lang="en-US" sz="2000" b="1" dirty="0" smtClean="0">
                <a:latin typeface="Miriam Fixed" pitchFamily="49" charset="-79"/>
                <a:cs typeface="Miriam Fixed" pitchFamily="49" charset="-79"/>
              </a:rPr>
              <a:t> fetch</a:t>
            </a:r>
          </a:p>
          <a:p>
            <a:r>
              <a:rPr lang="en-US" sz="2000" b="1" dirty="0" err="1" smtClean="0">
                <a:latin typeface="Miriam Fixed" pitchFamily="49" charset="-79"/>
                <a:cs typeface="Miriam Fixed" pitchFamily="49" charset="-79"/>
              </a:rPr>
              <a:t>git</a:t>
            </a:r>
            <a:r>
              <a:rPr lang="en-US" sz="2000" b="1" dirty="0" smtClean="0">
                <a:latin typeface="Miriam Fixed" pitchFamily="49" charset="-79"/>
                <a:cs typeface="Miriam Fixed" pitchFamily="49" charset="-79"/>
              </a:rPr>
              <a:t> rebase</a:t>
            </a:r>
            <a:endParaRPr lang="en-US" sz="2000" b="1" dirty="0">
              <a:latin typeface="Miriam Fixed" pitchFamily="49" charset="-79"/>
              <a:cs typeface="Miriam Fixed" pitchFamily="49" charset="-79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457200" y="609600"/>
            <a:ext cx="3048000" cy="2895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4343400" y="1219200"/>
            <a:ext cx="1524000" cy="1219200"/>
          </a:xfrm>
          <a:prstGeom prst="triangle">
            <a:avLst>
              <a:gd name="adj" fmla="val 50614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228600"/>
            <a:ext cx="248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Web2Py distribution site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38600" y="762000"/>
            <a:ext cx="197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/web2py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638800" y="1828800"/>
            <a:ext cx="9906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2000" y="41148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Miriam Fixed" pitchFamily="49" charset="-79"/>
                <a:cs typeface="Miriam Fixed" pitchFamily="49" charset="-79"/>
              </a:rPr>
              <a:t>git</a:t>
            </a:r>
            <a:r>
              <a:rPr lang="en-US" sz="2000" b="1" dirty="0" smtClean="0">
                <a:latin typeface="Miriam Fixed" pitchFamily="49" charset="-79"/>
                <a:cs typeface="Miriam Fixed" pitchFamily="49" charset="-79"/>
              </a:rPr>
              <a:t> pull</a:t>
            </a:r>
            <a:endParaRPr lang="en-US" sz="2000" b="1" dirty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4343400" y="1219200"/>
            <a:ext cx="1524000" cy="12192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0" y="4572000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  <a:cs typeface="Miriam Fixed" pitchFamily="49" charset="-79"/>
              </a:rPr>
              <a:t>or</a:t>
            </a:r>
          </a:p>
          <a:p>
            <a:r>
              <a:rPr lang="en-US" sz="2000" b="1" dirty="0" err="1" smtClean="0">
                <a:latin typeface="Miriam Fixed" pitchFamily="49" charset="-79"/>
                <a:cs typeface="Miriam Fixed" pitchFamily="49" charset="-79"/>
              </a:rPr>
              <a:t>git</a:t>
            </a:r>
            <a:r>
              <a:rPr lang="en-US" sz="2000" b="1" dirty="0" smtClean="0">
                <a:latin typeface="Miriam Fixed" pitchFamily="49" charset="-79"/>
                <a:cs typeface="Miriam Fixed" pitchFamily="49" charset="-79"/>
              </a:rPr>
              <a:t> fetch</a:t>
            </a:r>
          </a:p>
          <a:p>
            <a:r>
              <a:rPr lang="en-US" sz="2000" b="1" dirty="0" err="1" smtClean="0">
                <a:latin typeface="Miriam Fixed" pitchFamily="49" charset="-79"/>
                <a:cs typeface="Miriam Fixed" pitchFamily="49" charset="-79"/>
              </a:rPr>
              <a:t>git</a:t>
            </a:r>
            <a:r>
              <a:rPr lang="en-US" sz="2000" b="1" dirty="0" smtClean="0">
                <a:latin typeface="Miriam Fixed" pitchFamily="49" charset="-79"/>
                <a:cs typeface="Miriam Fixed" pitchFamily="49" charset="-79"/>
              </a:rPr>
              <a:t> rebase</a:t>
            </a:r>
            <a:endParaRPr lang="en-US" sz="2000" b="1" dirty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Keep it simple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Compared to Android workflow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 alternate developer workflow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Introduces a repository gatekeeper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6858000" y="19050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sp>
        <p:nvSpPr>
          <p:cNvPr id="43" name="Isosceles Triangle 42"/>
          <p:cNvSpPr/>
          <p:nvPr/>
        </p:nvSpPr>
        <p:spPr>
          <a:xfrm>
            <a:off x="4495800" y="2590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Isosceles Triangle 43"/>
          <p:cNvSpPr/>
          <p:nvPr/>
        </p:nvSpPr>
        <p:spPr>
          <a:xfrm>
            <a:off x="4953000" y="31242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10000" y="2819400"/>
            <a:ext cx="120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~/</a:t>
            </a:r>
            <a:r>
              <a:rPr lang="en-US" dirty="0" err="1" smtClean="0"/>
              <a:t>iesprepo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5791200" y="2590800"/>
            <a:ext cx="914400" cy="6096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10329" y="152400"/>
            <a:ext cx="6489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err="1" smtClean="0">
                <a:latin typeface="Lucida Sans Typewriter"/>
                <a:cs typeface="Lucida Sans Typewriter"/>
              </a:rPr>
              <a:t>git</a:t>
            </a:r>
            <a:r>
              <a:rPr lang="en-US" sz="2400" dirty="0" smtClean="0">
                <a:latin typeface="Lucida Sans Typewriter"/>
                <a:cs typeface="Lucida Sans Typewriter"/>
              </a:rPr>
              <a:t> clone /home/</a:t>
            </a:r>
            <a:r>
              <a:rPr lang="en-US" sz="2400" dirty="0" err="1" smtClean="0">
                <a:latin typeface="Lucida Sans Typewriter"/>
                <a:cs typeface="Lucida Sans Typewriter"/>
              </a:rPr>
              <a:t>git</a:t>
            </a:r>
            <a:r>
              <a:rPr lang="en-US" sz="2400" dirty="0" smtClean="0">
                <a:latin typeface="Lucida Sans Typewriter"/>
                <a:cs typeface="Lucida Sans Typewriter"/>
              </a:rPr>
              <a:t>/</a:t>
            </a:r>
            <a:r>
              <a:rPr lang="en-US" sz="2400" dirty="0" err="1" smtClean="0">
                <a:latin typeface="Lucida Sans Typewriter"/>
                <a:cs typeface="Lucida Sans Typewriter"/>
              </a:rPr>
              <a:t>iesp</a:t>
            </a:r>
            <a:r>
              <a:rPr lang="en-US" sz="2400" dirty="0" smtClean="0">
                <a:latin typeface="Lucida Sans Typewriter"/>
                <a:cs typeface="Lucida Sans Typewriter"/>
              </a:rPr>
              <a:t> ~/</a:t>
            </a:r>
            <a:r>
              <a:rPr lang="en-US" sz="2400" dirty="0" err="1" smtClean="0">
                <a:latin typeface="Lucida Sans Typewriter"/>
                <a:cs typeface="Lucida Sans Typewriter"/>
              </a:rPr>
              <a:t>iesrepo</a:t>
            </a:r>
            <a:endParaRPr lang="en-US" sz="2400" dirty="0">
              <a:latin typeface="Lucida Sans Typewriter"/>
              <a:cs typeface="Lucida Sans Typewriter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0" y="4953000"/>
            <a:ext cx="6050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Developer keeps personal repository on server,</a:t>
            </a:r>
            <a:br>
              <a:rPr lang="en-US" sz="2400" dirty="0" smtClean="0"/>
            </a:br>
            <a:r>
              <a:rPr lang="en-US" sz="2400" dirty="0" smtClean="0"/>
              <a:t>readable by other team members.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/>
          <p:cNvSpPr/>
          <p:nvPr/>
        </p:nvSpPr>
        <p:spPr>
          <a:xfrm>
            <a:off x="381000" y="3886200"/>
            <a:ext cx="3200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6858000" y="19050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1066800" y="4114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1676400" y="49530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3657600"/>
            <a:ext cx="195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computer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2590800" y="3810000"/>
            <a:ext cx="1752600" cy="12192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Isosceles Triangle 42"/>
          <p:cNvSpPr/>
          <p:nvPr/>
        </p:nvSpPr>
        <p:spPr>
          <a:xfrm>
            <a:off x="4495800" y="2590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Isosceles Triangle 43"/>
          <p:cNvSpPr/>
          <p:nvPr/>
        </p:nvSpPr>
        <p:spPr>
          <a:xfrm>
            <a:off x="4953000" y="31242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10000" y="2819400"/>
            <a:ext cx="120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~/</a:t>
            </a:r>
            <a:r>
              <a:rPr lang="en-US" dirty="0" err="1" smtClean="0"/>
              <a:t>iesprepo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5791200" y="2590800"/>
            <a:ext cx="914400" cy="6096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" y="152400"/>
            <a:ext cx="8295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Lucida Sans Typewriter"/>
                <a:cs typeface="Lucida Sans Typewriter"/>
              </a:rPr>
              <a:t>git</a:t>
            </a:r>
            <a:r>
              <a:rPr lang="en-US" sz="2400" dirty="0" smtClean="0">
                <a:latin typeface="Lucida Sans Typewriter"/>
                <a:cs typeface="Lucida Sans Typewriter"/>
              </a:rPr>
              <a:t> clone ssh://baker@sis.cs.fsu.edu/iesrepo</a:t>
            </a:r>
            <a:endParaRPr lang="en-US" sz="2400" dirty="0">
              <a:latin typeface="Lucida Sans Typewriter"/>
              <a:cs typeface="Lucida Sans Typewriter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/>
          <p:cNvSpPr/>
          <p:nvPr/>
        </p:nvSpPr>
        <p:spPr>
          <a:xfrm>
            <a:off x="381000" y="3886200"/>
            <a:ext cx="3200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6858000" y="19050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1066800" y="4114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1676400" y="4953000"/>
            <a:ext cx="1066800" cy="990600"/>
          </a:xfrm>
          <a:prstGeom prst="triangle">
            <a:avLst>
              <a:gd name="adj" fmla="val 5061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3657600"/>
            <a:ext cx="195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computer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2590800" y="3810000"/>
            <a:ext cx="1752600" cy="12192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Isosceles Triangle 42"/>
          <p:cNvSpPr/>
          <p:nvPr/>
        </p:nvSpPr>
        <p:spPr>
          <a:xfrm>
            <a:off x="4495800" y="2590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Isosceles Triangle 43"/>
          <p:cNvSpPr/>
          <p:nvPr/>
        </p:nvSpPr>
        <p:spPr>
          <a:xfrm>
            <a:off x="4953000" y="31242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10000" y="2819400"/>
            <a:ext cx="120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~/</a:t>
            </a:r>
            <a:r>
              <a:rPr lang="en-US" dirty="0" err="1" smtClean="0"/>
              <a:t>iesprepo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5791200" y="2590800"/>
            <a:ext cx="914400" cy="6096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" y="152400"/>
            <a:ext cx="2039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Lucida Sans Typewriter"/>
                <a:cs typeface="Lucida Sans Typewriter"/>
              </a:rPr>
              <a:t>git</a:t>
            </a:r>
            <a:r>
              <a:rPr lang="en-US" sz="2400" dirty="0" smtClean="0">
                <a:latin typeface="Lucida Sans Typewriter"/>
                <a:cs typeface="Lucida Sans Typewriter"/>
              </a:rPr>
              <a:t> commit</a:t>
            </a:r>
            <a:endParaRPr lang="en-US" sz="2400" dirty="0">
              <a:latin typeface="Lucida Sans Typewriter"/>
              <a:cs typeface="Lucida Sans Typewriter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2438400" y="5562600"/>
            <a:ext cx="1981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419600" y="5562600"/>
            <a:ext cx="1848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local changes</a:t>
            </a:r>
            <a:endParaRPr lang="en-US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/>
          <p:cNvSpPr/>
          <p:nvPr/>
        </p:nvSpPr>
        <p:spPr>
          <a:xfrm>
            <a:off x="381000" y="3886200"/>
            <a:ext cx="3200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6858000" y="19050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1066800" y="4114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1676400" y="4953000"/>
            <a:ext cx="1066800" cy="990600"/>
          </a:xfrm>
          <a:prstGeom prst="triangle">
            <a:avLst>
              <a:gd name="adj" fmla="val 5061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3657600"/>
            <a:ext cx="195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computer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2590800" y="3810000"/>
            <a:ext cx="1752600" cy="12192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Isosceles Triangle 42"/>
          <p:cNvSpPr/>
          <p:nvPr/>
        </p:nvSpPr>
        <p:spPr>
          <a:xfrm>
            <a:off x="4495800" y="2590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Isosceles Triangle 43"/>
          <p:cNvSpPr/>
          <p:nvPr/>
        </p:nvSpPr>
        <p:spPr>
          <a:xfrm>
            <a:off x="4953000" y="3124200"/>
            <a:ext cx="1066800" cy="990600"/>
          </a:xfrm>
          <a:prstGeom prst="triangle">
            <a:avLst>
              <a:gd name="adj" fmla="val 5061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10000" y="2819400"/>
            <a:ext cx="120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~/</a:t>
            </a:r>
            <a:r>
              <a:rPr lang="en-US" dirty="0" err="1" smtClean="0"/>
              <a:t>iesprepo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5791200" y="2590800"/>
            <a:ext cx="914400" cy="6096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" y="152400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Lucida Sans Typewriter"/>
                <a:cs typeface="Lucida Sans Typewriter"/>
              </a:rPr>
              <a:t>git</a:t>
            </a:r>
            <a:r>
              <a:rPr lang="en-US" sz="2400" dirty="0" smtClean="0">
                <a:latin typeface="Lucida Sans Typewriter"/>
                <a:cs typeface="Lucida Sans Typewriter"/>
              </a:rPr>
              <a:t> push</a:t>
            </a:r>
            <a:endParaRPr lang="en-US" sz="2400" dirty="0">
              <a:latin typeface="Lucida Sans Typewriter"/>
              <a:cs typeface="Lucida Sans Typewriter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0" y="762000"/>
            <a:ext cx="2610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(from personal computer)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/>
          <p:cNvSpPr/>
          <p:nvPr/>
        </p:nvSpPr>
        <p:spPr>
          <a:xfrm>
            <a:off x="381000" y="3886200"/>
            <a:ext cx="3200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5029200" cy="5791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6858000" y="19050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1066800" y="4114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1676400" y="4953000"/>
            <a:ext cx="1066800" cy="990600"/>
          </a:xfrm>
          <a:prstGeom prst="triangle">
            <a:avLst>
              <a:gd name="adj" fmla="val 5061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3657600"/>
            <a:ext cx="195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computer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324600" y="60198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2590800" y="3810000"/>
            <a:ext cx="1752600" cy="12192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Isosceles Triangle 42"/>
          <p:cNvSpPr/>
          <p:nvPr/>
        </p:nvSpPr>
        <p:spPr>
          <a:xfrm>
            <a:off x="4495800" y="2590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Isosceles Triangle 43"/>
          <p:cNvSpPr/>
          <p:nvPr/>
        </p:nvSpPr>
        <p:spPr>
          <a:xfrm>
            <a:off x="4953000" y="3124200"/>
            <a:ext cx="1066800" cy="990600"/>
          </a:xfrm>
          <a:prstGeom prst="triangle">
            <a:avLst>
              <a:gd name="adj" fmla="val 5061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10000" y="2819400"/>
            <a:ext cx="120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~/</a:t>
            </a:r>
            <a:r>
              <a:rPr lang="en-US" dirty="0" err="1" smtClean="0"/>
              <a:t>iesprepo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5791200" y="2590800"/>
            <a:ext cx="914400" cy="6096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" y="152400"/>
            <a:ext cx="5239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mic Sans MS"/>
                <a:cs typeface="Comic Sans MS"/>
              </a:rPr>
              <a:t>git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pul</a:t>
            </a:r>
            <a:r>
              <a:rPr lang="en-US" sz="2400" dirty="0" smtClean="0">
                <a:latin typeface="Comic Sans MS"/>
                <a:cs typeface="Comic Sans MS"/>
              </a:rPr>
              <a:t>l from </a:t>
            </a:r>
            <a:r>
              <a:rPr lang="en-US" sz="2400" u="sng" dirty="0" smtClean="0">
                <a:latin typeface="Comic Sans MS"/>
                <a:cs typeface="Comic Sans MS"/>
              </a:rPr>
              <a:t>developer’s</a:t>
            </a:r>
            <a:r>
              <a:rPr lang="en-US" sz="2400" dirty="0" smtClean="0">
                <a:latin typeface="Comic Sans MS"/>
                <a:cs typeface="Comic Sans MS"/>
              </a:rPr>
              <a:t> repository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0" y="762000"/>
            <a:ext cx="1647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(by gatekeeper)</a:t>
            </a:r>
            <a:endParaRPr lang="en-US" dirty="0" smtClean="0"/>
          </a:p>
        </p:txBody>
      </p:sp>
      <p:sp>
        <p:nvSpPr>
          <p:cNvPr id="22" name="Isosceles Triangle 21"/>
          <p:cNvSpPr/>
          <p:nvPr/>
        </p:nvSpPr>
        <p:spPr>
          <a:xfrm>
            <a:off x="6629400" y="4114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7162800" y="48006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24600" y="3657600"/>
            <a:ext cx="1814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~gatekeeper/</a:t>
            </a:r>
            <a:r>
              <a:rPr lang="en-US" dirty="0" err="1" smtClean="0"/>
              <a:t>iesp</a:t>
            </a:r>
            <a:endParaRPr lang="en-US" dirty="0" smtClean="0"/>
          </a:p>
        </p:txBody>
      </p:sp>
      <p:sp>
        <p:nvSpPr>
          <p:cNvPr id="30" name="Isosceles Triangle 29"/>
          <p:cNvSpPr/>
          <p:nvPr/>
        </p:nvSpPr>
        <p:spPr>
          <a:xfrm>
            <a:off x="7162800" y="4800600"/>
            <a:ext cx="1066800" cy="990600"/>
          </a:xfrm>
          <a:prstGeom prst="triangle">
            <a:avLst>
              <a:gd name="adj" fmla="val 5061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858000" y="3429000"/>
            <a:ext cx="9144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/>
          <p:cNvSpPr/>
          <p:nvPr/>
        </p:nvSpPr>
        <p:spPr>
          <a:xfrm>
            <a:off x="381000" y="3886200"/>
            <a:ext cx="3200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5029200" cy="5791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6858000" y="19050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1066800" y="4114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1676400" y="4953000"/>
            <a:ext cx="1066800" cy="990600"/>
          </a:xfrm>
          <a:prstGeom prst="triangle">
            <a:avLst>
              <a:gd name="adj" fmla="val 5061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3657600"/>
            <a:ext cx="195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computer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324600" y="60198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2590800" y="3810000"/>
            <a:ext cx="1752600" cy="12192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Isosceles Triangle 42"/>
          <p:cNvSpPr/>
          <p:nvPr/>
        </p:nvSpPr>
        <p:spPr>
          <a:xfrm>
            <a:off x="4495800" y="2590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Isosceles Triangle 43"/>
          <p:cNvSpPr/>
          <p:nvPr/>
        </p:nvSpPr>
        <p:spPr>
          <a:xfrm>
            <a:off x="4953000" y="3124200"/>
            <a:ext cx="1066800" cy="990600"/>
          </a:xfrm>
          <a:prstGeom prst="triangle">
            <a:avLst>
              <a:gd name="adj" fmla="val 5061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10000" y="2819400"/>
            <a:ext cx="120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~/</a:t>
            </a:r>
            <a:r>
              <a:rPr lang="en-US" dirty="0" err="1" smtClean="0"/>
              <a:t>iesprepo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5791200" y="2590800"/>
            <a:ext cx="914400" cy="6096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" y="152400"/>
            <a:ext cx="3998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mic Sans MS"/>
                <a:cs typeface="Comic Sans MS"/>
              </a:rPr>
              <a:t>g</a:t>
            </a:r>
            <a:r>
              <a:rPr lang="en-US" sz="2400" dirty="0" err="1" smtClean="0">
                <a:latin typeface="Comic Sans MS"/>
                <a:cs typeface="Comic Sans MS"/>
              </a:rPr>
              <a:t>it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push to /home/</a:t>
            </a:r>
            <a:r>
              <a:rPr lang="en-US" sz="2400" dirty="0" err="1" smtClean="0">
                <a:latin typeface="Comic Sans MS"/>
                <a:cs typeface="Comic Sans MS"/>
              </a:rPr>
              <a:t>git/iesp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0" y="762000"/>
            <a:ext cx="1647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(by gatekeeper)</a:t>
            </a:r>
            <a:endParaRPr lang="en-US" dirty="0" smtClean="0"/>
          </a:p>
        </p:txBody>
      </p:sp>
      <p:sp>
        <p:nvSpPr>
          <p:cNvPr id="22" name="Isosceles Triangle 21"/>
          <p:cNvSpPr/>
          <p:nvPr/>
        </p:nvSpPr>
        <p:spPr>
          <a:xfrm>
            <a:off x="6629400" y="4114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7162800" y="48006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24600" y="3657600"/>
            <a:ext cx="1814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~gatekeeper/</a:t>
            </a:r>
            <a:r>
              <a:rPr lang="en-US" dirty="0" err="1" smtClean="0"/>
              <a:t>iesp</a:t>
            </a:r>
            <a:endParaRPr lang="en-US" dirty="0" smtClean="0"/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6858000" y="3429000"/>
            <a:ext cx="9144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sosceles Triangle 29"/>
          <p:cNvSpPr/>
          <p:nvPr/>
        </p:nvSpPr>
        <p:spPr>
          <a:xfrm>
            <a:off x="7162800" y="4800600"/>
            <a:ext cx="1066800" cy="990600"/>
          </a:xfrm>
          <a:prstGeom prst="triangle">
            <a:avLst>
              <a:gd name="adj" fmla="val 5061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Isosceles Triangle 26"/>
          <p:cNvSpPr/>
          <p:nvPr/>
        </p:nvSpPr>
        <p:spPr>
          <a:xfrm>
            <a:off x="6858000" y="1905000"/>
            <a:ext cx="1066800" cy="990600"/>
          </a:xfrm>
          <a:prstGeom prst="triangle">
            <a:avLst>
              <a:gd name="adj" fmla="val 5061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Are there  use cases have we missed?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2755" y="152400"/>
            <a:ext cx="5181600" cy="6705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830" y="3380734"/>
            <a:ext cx="38790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Android </a:t>
            </a:r>
            <a:r>
              <a:rPr lang="en-US" dirty="0" err="1" smtClean="0"/>
              <a:t>Git</a:t>
            </a:r>
            <a:r>
              <a:rPr lang="en-US" dirty="0" smtClean="0"/>
              <a:t> Workflow</a:t>
            </a:r>
          </a:p>
          <a:p>
            <a:r>
              <a:rPr lang="en-US" sz="1600" dirty="0" smtClean="0">
                <a:hlinkClick r:id="rId3"/>
              </a:rPr>
              <a:t>http://</a:t>
            </a:r>
            <a:r>
              <a:rPr lang="en-US" sz="1600" dirty="0" err="1" smtClean="0">
                <a:hlinkClick r:id="rId3"/>
              </a:rPr>
              <a:t>source.android.com</a:t>
            </a:r>
            <a:r>
              <a:rPr lang="en-US" sz="1600" dirty="0" smtClean="0">
                <a:hlinkClick r:id="rId3"/>
              </a:rPr>
              <a:t>/submit-patches/workflow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Relationships of repositories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Including repositories for handling Web2Py updates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71628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457200" y="609600"/>
            <a:ext cx="3048000" cy="2895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381000" y="3886200"/>
            <a:ext cx="3200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1066800" y="1143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43434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6858000" y="19050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1066800" y="4114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1676400" y="49530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7467600" y="54102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70104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3657600"/>
            <a:ext cx="195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computer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" y="228600"/>
            <a:ext cx="248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Web2Py distribution site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5" name="Isosceles Triangle 24"/>
          <p:cNvSpPr/>
          <p:nvPr/>
        </p:nvSpPr>
        <p:spPr>
          <a:xfrm>
            <a:off x="68580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38600" y="762000"/>
            <a:ext cx="197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/web2py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>
            <a:off x="2438400" y="1828800"/>
            <a:ext cx="20574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638800" y="1828800"/>
            <a:ext cx="9906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590800" y="2514600"/>
            <a:ext cx="3810000" cy="25146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5486400" y="5486400"/>
            <a:ext cx="1524000" cy="457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95800" y="5181600"/>
            <a:ext cx="226373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u</a:t>
            </a:r>
            <a:r>
              <a:rPr lang="en-US" dirty="0" smtClean="0">
                <a:solidFill>
                  <a:schemeClr val="accent1"/>
                </a:solidFill>
              </a:rPr>
              <a:t>ncommitted changes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Individual developer view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Can ignore repositories used to roll in Web2Py updates.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810000" y="4419600"/>
            <a:ext cx="4800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6858000" y="45720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71628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381000" y="3886200"/>
            <a:ext cx="3200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733800" y="609600"/>
            <a:ext cx="4800600" cy="3657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6324600" y="12192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6858000" y="19050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1066800" y="4114800"/>
            <a:ext cx="1524000" cy="12192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web2py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1676400" y="49530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7467600" y="5410200"/>
            <a:ext cx="1066800" cy="990600"/>
          </a:xfrm>
          <a:prstGeom prst="triangle">
            <a:avLst>
              <a:gd name="adj" fmla="val 5061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iesp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70104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3657600"/>
            <a:ext cx="195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computer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3886200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sis.cs.fsu.edu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38600" y="6248400"/>
            <a:ext cx="1558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iesp.cs.fsu.edu</a:t>
            </a:r>
            <a:endParaRPr lang="en-US" dirty="0"/>
          </a:p>
        </p:txBody>
      </p:sp>
      <p:sp>
        <p:nvSpPr>
          <p:cNvPr id="25" name="Isosceles Triangle 24"/>
          <p:cNvSpPr/>
          <p:nvPr/>
        </p:nvSpPr>
        <p:spPr>
          <a:xfrm>
            <a:off x="6858000" y="5562600"/>
            <a:ext cx="533400" cy="533400"/>
          </a:xfrm>
          <a:prstGeom prst="triangle">
            <a:avLst>
              <a:gd name="adj" fmla="val 506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b" anchorCtr="0"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etc.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4600" y="762000"/>
            <a:ext cx="161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/home/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iesp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6705600" y="38100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590800" y="2514600"/>
            <a:ext cx="3810000" cy="251460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62400" y="4495800"/>
            <a:ext cx="356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/home/www/</a:t>
            </a:r>
            <a:r>
              <a:rPr lang="en-US" dirty="0" err="1" smtClean="0">
                <a:solidFill>
                  <a:schemeClr val="tx1"/>
                </a:solidFill>
              </a:rPr>
              <a:t>vhosts</a:t>
            </a:r>
            <a:r>
              <a:rPr lang="en-US" dirty="0" smtClean="0">
                <a:solidFill>
                  <a:schemeClr val="tx1"/>
                </a:solidFill>
              </a:rPr>
              <a:t>/iesp.cs.fsu.edu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Normal developer workflow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Requires a bit of trust in one another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1338</Words>
  <Application>Microsoft Macintosh PowerPoint</Application>
  <PresentationFormat>On-screen Show (4:3)</PresentationFormat>
  <Paragraphs>350</Paragraphs>
  <Slides>37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Git workflows for IESP</vt:lpstr>
      <vt:lpstr>Outline</vt:lpstr>
      <vt:lpstr>Keep it simple</vt:lpstr>
      <vt:lpstr>Slide 4</vt:lpstr>
      <vt:lpstr>Relationships of repositories</vt:lpstr>
      <vt:lpstr>Slide 6</vt:lpstr>
      <vt:lpstr>Individual developer view</vt:lpstr>
      <vt:lpstr>Slide 8</vt:lpstr>
      <vt:lpstr>Normal developer workflow</vt:lpstr>
      <vt:lpstr>Slide 10</vt:lpstr>
      <vt:lpstr>Slide 11</vt:lpstr>
      <vt:lpstr>Slide 12</vt:lpstr>
      <vt:lpstr>Slide 13</vt:lpstr>
      <vt:lpstr>Slide 14</vt:lpstr>
      <vt:lpstr>Slide 15</vt:lpstr>
      <vt:lpstr>Initial set-up</vt:lpstr>
      <vt:lpstr>Slide 17</vt:lpstr>
      <vt:lpstr>Slide 18</vt:lpstr>
      <vt:lpstr>Slide 19</vt:lpstr>
      <vt:lpstr>Slide 20</vt:lpstr>
      <vt:lpstr>Slide 21</vt:lpstr>
      <vt:lpstr>Slide 22</vt:lpstr>
      <vt:lpstr>Web2Py updates</vt:lpstr>
      <vt:lpstr>Slide 24</vt:lpstr>
      <vt:lpstr>Slide 25</vt:lpstr>
      <vt:lpstr>Slide 26</vt:lpstr>
      <vt:lpstr>Slide 27</vt:lpstr>
      <vt:lpstr>Slide 28</vt:lpstr>
      <vt:lpstr>Slide 29</vt:lpstr>
      <vt:lpstr>An alternate developer workflow</vt:lpstr>
      <vt:lpstr>Slide 31</vt:lpstr>
      <vt:lpstr>Slide 32</vt:lpstr>
      <vt:lpstr>Slide 33</vt:lpstr>
      <vt:lpstr>Slide 34</vt:lpstr>
      <vt:lpstr>Slide 35</vt:lpstr>
      <vt:lpstr>Slide 36</vt:lpstr>
      <vt:lpstr>Are there  use cases have we missed?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Ted &amp; Syauchen Baker</dc:creator>
  <cp:lastModifiedBy>Theodore Baker</cp:lastModifiedBy>
  <cp:revision>20</cp:revision>
  <dcterms:created xsi:type="dcterms:W3CDTF">2010-02-22T12:10:10Z</dcterms:created>
  <dcterms:modified xsi:type="dcterms:W3CDTF">2010-02-22T13:02:58Z</dcterms:modified>
</cp:coreProperties>
</file>